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82" r:id="rId19"/>
    <p:sldId id="273" r:id="rId20"/>
    <p:sldId id="274" r:id="rId21"/>
    <p:sldId id="275" r:id="rId22"/>
    <p:sldId id="276" r:id="rId23"/>
    <p:sldId id="277" r:id="rId24"/>
    <p:sldId id="278" r:id="rId25"/>
    <p:sldId id="279" r:id="rId26"/>
    <p:sldId id="280" r:id="rId27"/>
    <p:sldId id="281"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a:t>Miss Rate</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s-EC"/>
        </a:p>
      </c:txPr>
    </c:title>
    <c:autoTitleDeleted val="0"/>
    <c:plotArea>
      <c:layout/>
      <c:lineChart>
        <c:grouping val="standard"/>
        <c:varyColors val="0"/>
        <c:ser>
          <c:idx val="0"/>
          <c:order val="0"/>
          <c:tx>
            <c:v>YOLOV3</c:v>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val>
            <c:numRef>
              <c:f>Hoja1!$D$20:$K$20</c:f>
              <c:numCache>
                <c:formatCode>General</c:formatCode>
                <c:ptCount val="8"/>
                <c:pt idx="0">
                  <c:v>0</c:v>
                </c:pt>
                <c:pt idx="1">
                  <c:v>0.05</c:v>
                </c:pt>
                <c:pt idx="2">
                  <c:v>0.11</c:v>
                </c:pt>
                <c:pt idx="3">
                  <c:v>0.06</c:v>
                </c:pt>
                <c:pt idx="4">
                  <c:v>0.08</c:v>
                </c:pt>
                <c:pt idx="5">
                  <c:v>0.08</c:v>
                </c:pt>
                <c:pt idx="6">
                  <c:v>0.06</c:v>
                </c:pt>
                <c:pt idx="7">
                  <c:v>0.12</c:v>
                </c:pt>
              </c:numCache>
            </c:numRef>
          </c:val>
          <c:smooth val="0"/>
          <c:extLst>
            <c:ext xmlns:c16="http://schemas.microsoft.com/office/drawing/2014/chart" uri="{C3380CC4-5D6E-409C-BE32-E72D297353CC}">
              <c16:uniqueId val="{00000000-EEA5-45A4-8636-40FE8624BEE2}"/>
            </c:ext>
          </c:extLst>
        </c:ser>
        <c:ser>
          <c:idx val="1"/>
          <c:order val="1"/>
          <c:tx>
            <c:v>YOLOV3-TINY</c:v>
          </c:tx>
          <c:spPr>
            <a:ln w="22225" cap="rnd">
              <a:solidFill>
                <a:srgbClr val="00B0F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val>
            <c:numRef>
              <c:f>Hoja1!$D$21:$K$21</c:f>
              <c:numCache>
                <c:formatCode>General</c:formatCode>
                <c:ptCount val="8"/>
                <c:pt idx="0">
                  <c:v>0.43</c:v>
                </c:pt>
                <c:pt idx="1">
                  <c:v>0.62</c:v>
                </c:pt>
                <c:pt idx="2">
                  <c:v>0.4</c:v>
                </c:pt>
                <c:pt idx="3">
                  <c:v>0.7</c:v>
                </c:pt>
                <c:pt idx="4">
                  <c:v>0.7</c:v>
                </c:pt>
                <c:pt idx="5">
                  <c:v>0.66</c:v>
                </c:pt>
                <c:pt idx="6">
                  <c:v>0.55000000000000004</c:v>
                </c:pt>
                <c:pt idx="7">
                  <c:v>0.78</c:v>
                </c:pt>
              </c:numCache>
            </c:numRef>
          </c:val>
          <c:smooth val="0"/>
          <c:extLst>
            <c:ext xmlns:c16="http://schemas.microsoft.com/office/drawing/2014/chart" uri="{C3380CC4-5D6E-409C-BE32-E72D297353CC}">
              <c16:uniqueId val="{00000001-EEA5-45A4-8636-40FE8624BEE2}"/>
            </c:ext>
          </c:extLst>
        </c:ser>
        <c:dLbls>
          <c:dLblPos val="ctr"/>
          <c:showLegendKey val="0"/>
          <c:showVal val="1"/>
          <c:showCatName val="0"/>
          <c:showSerName val="0"/>
          <c:showPercent val="0"/>
          <c:showBubbleSize val="0"/>
        </c:dLbls>
        <c:smooth val="0"/>
        <c:axId val="1500827279"/>
        <c:axId val="1500826863"/>
      </c:lineChart>
      <c:catAx>
        <c:axId val="1500827279"/>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s-EC"/>
          </a:p>
        </c:txPr>
        <c:crossAx val="1500826863"/>
        <c:crosses val="autoZero"/>
        <c:auto val="1"/>
        <c:lblAlgn val="ctr"/>
        <c:lblOffset val="100"/>
        <c:noMultiLvlLbl val="0"/>
      </c:catAx>
      <c:valAx>
        <c:axId val="1500826863"/>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crossAx val="1500827279"/>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r>
              <a:rPr lang="en-US"/>
              <a:t>Recall</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dk1">
                  <a:lumMod val="50000"/>
                  <a:lumOff val="50000"/>
                </a:schemeClr>
              </a:solidFill>
              <a:latin typeface="+mj-lt"/>
              <a:ea typeface="+mj-ea"/>
              <a:cs typeface="+mj-cs"/>
            </a:defRPr>
          </a:pPr>
          <a:endParaRPr lang="es-EC"/>
        </a:p>
      </c:txPr>
    </c:title>
    <c:autoTitleDeleted val="0"/>
    <c:plotArea>
      <c:layout/>
      <c:lineChart>
        <c:grouping val="standard"/>
        <c:varyColors val="0"/>
        <c:ser>
          <c:idx val="0"/>
          <c:order val="0"/>
          <c:tx>
            <c:v>YOLOV3</c:v>
          </c:tx>
          <c:spPr>
            <a:ln w="2222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val>
            <c:numRef>
              <c:f>Hoja1!$D$22:$K$22</c:f>
              <c:numCache>
                <c:formatCode>General</c:formatCode>
                <c:ptCount val="8"/>
                <c:pt idx="0">
                  <c:v>1</c:v>
                </c:pt>
                <c:pt idx="1">
                  <c:v>0.95</c:v>
                </c:pt>
                <c:pt idx="2">
                  <c:v>0.89</c:v>
                </c:pt>
                <c:pt idx="3">
                  <c:v>0.94</c:v>
                </c:pt>
                <c:pt idx="4">
                  <c:v>0.92</c:v>
                </c:pt>
                <c:pt idx="5">
                  <c:v>0.92</c:v>
                </c:pt>
                <c:pt idx="6">
                  <c:v>0.94</c:v>
                </c:pt>
                <c:pt idx="7">
                  <c:v>0.88</c:v>
                </c:pt>
              </c:numCache>
            </c:numRef>
          </c:val>
          <c:smooth val="0"/>
          <c:extLst>
            <c:ext xmlns:c16="http://schemas.microsoft.com/office/drawing/2014/chart" uri="{C3380CC4-5D6E-409C-BE32-E72D297353CC}">
              <c16:uniqueId val="{00000000-F6FE-4E9B-BD6D-3F600137C202}"/>
            </c:ext>
          </c:extLst>
        </c:ser>
        <c:ser>
          <c:idx val="1"/>
          <c:order val="1"/>
          <c:tx>
            <c:v>YOLOV3-TINY</c:v>
          </c:tx>
          <c:spPr>
            <a:ln w="22225" cap="rnd">
              <a:solidFill>
                <a:srgbClr val="00B0F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val>
            <c:numRef>
              <c:f>Hoja1!$D$23:$K$23</c:f>
              <c:numCache>
                <c:formatCode>General</c:formatCode>
                <c:ptCount val="8"/>
                <c:pt idx="0">
                  <c:v>0.56999999999999995</c:v>
                </c:pt>
                <c:pt idx="1">
                  <c:v>0.38</c:v>
                </c:pt>
                <c:pt idx="2">
                  <c:v>0.6</c:v>
                </c:pt>
                <c:pt idx="3">
                  <c:v>0.3</c:v>
                </c:pt>
                <c:pt idx="4">
                  <c:v>0.3</c:v>
                </c:pt>
                <c:pt idx="5">
                  <c:v>0.34</c:v>
                </c:pt>
                <c:pt idx="6">
                  <c:v>0.45</c:v>
                </c:pt>
                <c:pt idx="7">
                  <c:v>0.22</c:v>
                </c:pt>
              </c:numCache>
            </c:numRef>
          </c:val>
          <c:smooth val="0"/>
          <c:extLst>
            <c:ext xmlns:c16="http://schemas.microsoft.com/office/drawing/2014/chart" uri="{C3380CC4-5D6E-409C-BE32-E72D297353CC}">
              <c16:uniqueId val="{00000001-F6FE-4E9B-BD6D-3F600137C202}"/>
            </c:ext>
          </c:extLst>
        </c:ser>
        <c:dLbls>
          <c:dLblPos val="ctr"/>
          <c:showLegendKey val="0"/>
          <c:showVal val="1"/>
          <c:showCatName val="0"/>
          <c:showSerName val="0"/>
          <c:showPercent val="0"/>
          <c:showBubbleSize val="0"/>
        </c:dLbls>
        <c:smooth val="0"/>
        <c:axId val="1492940335"/>
        <c:axId val="1492947407"/>
      </c:lineChart>
      <c:catAx>
        <c:axId val="1492940335"/>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dk1">
                    <a:lumMod val="65000"/>
                    <a:lumOff val="35000"/>
                  </a:schemeClr>
                </a:solidFill>
                <a:latin typeface="+mn-lt"/>
                <a:ea typeface="+mn-ea"/>
                <a:cs typeface="+mn-cs"/>
              </a:defRPr>
            </a:pPr>
            <a:endParaRPr lang="es-EC"/>
          </a:p>
        </c:txPr>
        <c:crossAx val="1492947407"/>
        <c:crosses val="autoZero"/>
        <c:auto val="1"/>
        <c:lblAlgn val="ctr"/>
        <c:lblOffset val="100"/>
        <c:noMultiLvlLbl val="0"/>
      </c:catAx>
      <c:valAx>
        <c:axId val="1492947407"/>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crossAx val="1492940335"/>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7/29/2019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‹Nº›</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7/29/2019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7/29/2019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7/29/2019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7/29/2019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‹Nº›</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relacionada"/>
          <p:cNvPicPr/>
          <p:nvPr/>
        </p:nvPicPr>
        <p:blipFill>
          <a:blip r:embed="rId2">
            <a:extLst>
              <a:ext uri="{28A0092B-C50C-407E-A947-70E740481C1C}">
                <a14:useLocalDpi xmlns:a14="http://schemas.microsoft.com/office/drawing/2010/main" val="0"/>
              </a:ext>
            </a:extLst>
          </a:blip>
          <a:srcRect/>
          <a:stretch>
            <a:fillRect/>
          </a:stretch>
        </p:blipFill>
        <p:spPr bwMode="auto">
          <a:xfrm>
            <a:off x="3226526" y="60549"/>
            <a:ext cx="5799908" cy="1457935"/>
          </a:xfrm>
          <a:prstGeom prst="rect">
            <a:avLst/>
          </a:prstGeom>
          <a:noFill/>
          <a:ln>
            <a:noFill/>
          </a:ln>
        </p:spPr>
      </p:pic>
      <p:sp>
        <p:nvSpPr>
          <p:cNvPr id="6" name="CuadroTexto 5"/>
          <p:cNvSpPr txBox="1"/>
          <p:nvPr/>
        </p:nvSpPr>
        <p:spPr>
          <a:xfrm>
            <a:off x="1606731" y="3540033"/>
            <a:ext cx="9771017" cy="1292662"/>
          </a:xfrm>
          <a:prstGeom prst="rect">
            <a:avLst/>
          </a:prstGeom>
          <a:noFill/>
        </p:spPr>
        <p:txBody>
          <a:bodyPr wrap="square" rtlCol="0">
            <a:spAutoFit/>
          </a:bodyPr>
          <a:lstStyle/>
          <a:p>
            <a:r>
              <a:rPr lang="es-EC" sz="2000" b="1" dirty="0">
                <a:solidFill>
                  <a:srgbClr val="0070C0"/>
                </a:solidFill>
              </a:rPr>
              <a:t>TEMA: “IMPLEMENTACIÓN DE UN PROTOTIPO DE SISTEMA AUTÓNOMO DE VISIÓN ARTIFICIAL PARA LA DETECCIÓN DE OBJETOS EN VIDEO UTILIZANDO TÉCNICAS DE APRENDIZAJE PROFUNDO</a:t>
            </a:r>
            <a:r>
              <a:rPr lang="es-EC" b="1" dirty="0">
                <a:solidFill>
                  <a:srgbClr val="0070C0"/>
                </a:solidFill>
              </a:rPr>
              <a:t>”</a:t>
            </a:r>
            <a:endParaRPr lang="en-US" dirty="0">
              <a:solidFill>
                <a:srgbClr val="0070C0"/>
              </a:solidFill>
            </a:endParaRPr>
          </a:p>
          <a:p>
            <a:endParaRPr lang="en-US" dirty="0"/>
          </a:p>
        </p:txBody>
      </p:sp>
      <p:sp>
        <p:nvSpPr>
          <p:cNvPr id="7" name="CuadroTexto 6"/>
          <p:cNvSpPr txBox="1"/>
          <p:nvPr/>
        </p:nvSpPr>
        <p:spPr>
          <a:xfrm>
            <a:off x="3405141" y="4519746"/>
            <a:ext cx="5934802" cy="1200329"/>
          </a:xfrm>
          <a:prstGeom prst="rect">
            <a:avLst/>
          </a:prstGeom>
          <a:noFill/>
        </p:spPr>
        <p:txBody>
          <a:bodyPr wrap="square" rtlCol="0">
            <a:spAutoFit/>
          </a:bodyPr>
          <a:lstStyle/>
          <a:p>
            <a:pPr algn="ctr"/>
            <a:r>
              <a:rPr lang="es-MX" dirty="0" smtClean="0"/>
              <a:t>AUTOR: SALAZAR GUERRERO, JONATHAN EUGENIO</a:t>
            </a:r>
          </a:p>
          <a:p>
            <a:pPr algn="ctr"/>
            <a:r>
              <a:rPr lang="es-MX" dirty="0" smtClean="0"/>
              <a:t>TUTOR: Ing. SILVA TAPIA, RODRIGO</a:t>
            </a:r>
          </a:p>
          <a:p>
            <a:pPr algn="ctr"/>
            <a:r>
              <a:rPr lang="es-MX" dirty="0" smtClean="0"/>
              <a:t>SANGOLQUÍ</a:t>
            </a:r>
          </a:p>
          <a:p>
            <a:pPr algn="ctr"/>
            <a:r>
              <a:rPr lang="es-MX" dirty="0" smtClean="0"/>
              <a:t>2019</a:t>
            </a:r>
            <a:endParaRPr lang="en-US" dirty="0"/>
          </a:p>
        </p:txBody>
      </p:sp>
      <p:sp>
        <p:nvSpPr>
          <p:cNvPr id="2" name="Rectángulo 1"/>
          <p:cNvSpPr/>
          <p:nvPr/>
        </p:nvSpPr>
        <p:spPr>
          <a:xfrm>
            <a:off x="274321" y="1341249"/>
            <a:ext cx="11443062" cy="1959511"/>
          </a:xfrm>
          <a:prstGeom prst="rect">
            <a:avLst/>
          </a:prstGeom>
        </p:spPr>
        <p:txBody>
          <a:bodyPr wrap="square">
            <a:spAutoFit/>
          </a:bodyPr>
          <a:lstStyle/>
          <a:p>
            <a:pPr marL="180340" algn="ctr">
              <a:lnSpc>
                <a:spcPct val="200000"/>
              </a:lnSpc>
              <a:spcAft>
                <a:spcPts val="800"/>
              </a:spcAft>
              <a:tabLst>
                <a:tab pos="2419350" algn="l"/>
              </a:tabLst>
            </a:pPr>
            <a:r>
              <a:rPr lang="es-EC" b="1" dirty="0">
                <a:solidFill>
                  <a:srgbClr val="002060"/>
                </a:solidFill>
                <a:latin typeface="Times New Roman" panose="02020603050405020304" pitchFamily="18" charset="0"/>
                <a:ea typeface="Calibri" panose="020F0502020204030204" pitchFamily="34" charset="0"/>
              </a:rPr>
              <a:t>DEPARTAMENTO DE ELÉCTRICA, ELECTRÓNICA Y TELECOMUNICACIONES</a:t>
            </a:r>
            <a:endParaRPr lang="en-US" dirty="0">
              <a:solidFill>
                <a:srgbClr val="002060"/>
              </a:solidFill>
              <a:latin typeface="Times New Roman" panose="02020603050405020304" pitchFamily="18" charset="0"/>
              <a:ea typeface="Calibri" panose="020F0502020204030204" pitchFamily="34" charset="0"/>
            </a:endParaRPr>
          </a:p>
          <a:p>
            <a:pPr marL="180340" algn="ctr">
              <a:lnSpc>
                <a:spcPct val="200000"/>
              </a:lnSpc>
              <a:spcAft>
                <a:spcPts val="800"/>
              </a:spcAft>
              <a:tabLst>
                <a:tab pos="2419350" algn="l"/>
              </a:tabLst>
            </a:pPr>
            <a:r>
              <a:rPr lang="es-EC" b="1" dirty="0">
                <a:solidFill>
                  <a:srgbClr val="002060"/>
                </a:solidFill>
                <a:latin typeface="Times New Roman" panose="02020603050405020304" pitchFamily="18" charset="0"/>
                <a:ea typeface="Calibri" panose="020F0502020204030204" pitchFamily="34" charset="0"/>
              </a:rPr>
              <a:t>CARRERA DE INGENIERÍA EN ELECTRÓNICA Y TELECOMUNICACIONES</a:t>
            </a:r>
            <a:endParaRPr lang="en-US" dirty="0">
              <a:solidFill>
                <a:srgbClr val="002060"/>
              </a:solidFill>
              <a:latin typeface="Times New Roman" panose="02020603050405020304" pitchFamily="18" charset="0"/>
              <a:ea typeface="Calibri" panose="020F0502020204030204" pitchFamily="34" charset="0"/>
            </a:endParaRPr>
          </a:p>
          <a:p>
            <a:pPr marL="180340" algn="ctr">
              <a:spcAft>
                <a:spcPts val="800"/>
              </a:spcAft>
              <a:tabLst>
                <a:tab pos="2419350" algn="l"/>
              </a:tabLst>
            </a:pPr>
            <a:r>
              <a:rPr lang="es-EC" b="1" dirty="0">
                <a:solidFill>
                  <a:srgbClr val="002060"/>
                </a:solidFill>
                <a:latin typeface="Times New Roman" panose="02020603050405020304" pitchFamily="18" charset="0"/>
                <a:ea typeface="Calibri" panose="020F0502020204030204" pitchFamily="34" charset="0"/>
              </a:rPr>
              <a:t>TRABAJO DE TITULACIÓN PREVIO A LA OBTENCIÓN DEL TÍTULO DE INGENIERO EN ELECTRÓNICA Y TELECOMUNICACIONES</a:t>
            </a:r>
            <a:endParaRPr lang="en-US" dirty="0">
              <a:solidFill>
                <a:srgbClr val="00206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35006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3955" y="267085"/>
            <a:ext cx="10398034" cy="5734903"/>
          </a:xfrm>
          <a:prstGeom prst="rect">
            <a:avLst/>
          </a:prstGeom>
        </p:spPr>
        <p:txBody>
          <a:bodyPr wrap="square">
            <a:spAutoFit/>
          </a:bodyPr>
          <a:lstStyle/>
          <a:p>
            <a:pPr marL="180340" algn="just">
              <a:lnSpc>
                <a:spcPct val="200000"/>
              </a:lnSpc>
              <a:spcBef>
                <a:spcPts val="1200"/>
              </a:spcBef>
              <a:spcAft>
                <a:spcPts val="0"/>
              </a:spcAft>
            </a:pPr>
            <a:r>
              <a:rPr lang="es-EC" b="1" kern="0" dirty="0" err="1">
                <a:solidFill>
                  <a:srgbClr val="0070C0"/>
                </a:solidFill>
                <a:latin typeface="Times New Roman" panose="02020603050405020304" pitchFamily="18" charset="0"/>
                <a:ea typeface="Times New Roman" panose="02020603050405020304" pitchFamily="18" charset="0"/>
              </a:rPr>
              <a:t>JetPack</a:t>
            </a:r>
            <a:r>
              <a:rPr lang="es-EC" b="1" kern="0" dirty="0">
                <a:solidFill>
                  <a:srgbClr val="0070C0"/>
                </a:solidFill>
                <a:latin typeface="Times New Roman" panose="02020603050405020304" pitchFamily="18" charset="0"/>
                <a:ea typeface="Times New Roman" panose="02020603050405020304" pitchFamily="18" charset="0"/>
              </a:rPr>
              <a:t> 3.2 en la tarjeta </a:t>
            </a:r>
            <a:r>
              <a:rPr lang="es-EC" b="1" kern="0" dirty="0" err="1">
                <a:solidFill>
                  <a:srgbClr val="0070C0"/>
                </a:solidFill>
                <a:latin typeface="Times New Roman" panose="02020603050405020304" pitchFamily="18" charset="0"/>
                <a:ea typeface="Times New Roman" panose="02020603050405020304" pitchFamily="18" charset="0"/>
              </a:rPr>
              <a:t>Jetson</a:t>
            </a:r>
            <a:r>
              <a:rPr lang="es-EC" b="1" kern="0" dirty="0">
                <a:solidFill>
                  <a:srgbClr val="0070C0"/>
                </a:solidFill>
                <a:latin typeface="Times New Roman" panose="02020603050405020304" pitchFamily="18" charset="0"/>
                <a:ea typeface="Times New Roman" panose="02020603050405020304" pitchFamily="18" charset="0"/>
              </a:rPr>
              <a:t> </a:t>
            </a:r>
            <a:r>
              <a:rPr lang="es-EC" b="1" kern="0" dirty="0" smtClean="0">
                <a:solidFill>
                  <a:srgbClr val="0070C0"/>
                </a:solidFill>
                <a:latin typeface="Times New Roman" panose="02020603050405020304" pitchFamily="18" charset="0"/>
                <a:ea typeface="Times New Roman" panose="02020603050405020304" pitchFamily="18" charset="0"/>
              </a:rPr>
              <a:t>Tx2</a:t>
            </a:r>
            <a:endParaRPr lang="en-US" dirty="0">
              <a:solidFill>
                <a:srgbClr val="0070C0"/>
              </a:solidFill>
              <a:latin typeface="Times New Roman" panose="02020603050405020304" pitchFamily="18" charset="0"/>
              <a:ea typeface="Calibri" panose="020F0502020204030204" pitchFamily="34" charset="0"/>
            </a:endParaRPr>
          </a:p>
          <a:p>
            <a:pPr marL="180340" algn="just">
              <a:lnSpc>
                <a:spcPct val="200000"/>
              </a:lnSpc>
              <a:spcAft>
                <a:spcPts val="800"/>
              </a:spcAft>
            </a:pPr>
            <a:r>
              <a:rPr lang="es-EC" dirty="0">
                <a:latin typeface="Times New Roman" panose="02020603050405020304" pitchFamily="18" charset="0"/>
                <a:ea typeface="Calibri" panose="020F0502020204030204" pitchFamily="34" charset="0"/>
              </a:rPr>
              <a:t>Para poder arrancar la tarjeta </a:t>
            </a:r>
            <a:r>
              <a:rPr lang="es-EC" dirty="0" err="1">
                <a:latin typeface="Times New Roman" panose="02020603050405020304" pitchFamily="18" charset="0"/>
                <a:ea typeface="Calibri" panose="020F0502020204030204" pitchFamily="34" charset="0"/>
              </a:rPr>
              <a:t>Jetson</a:t>
            </a:r>
            <a:r>
              <a:rPr lang="es-EC" dirty="0">
                <a:latin typeface="Times New Roman" panose="02020603050405020304" pitchFamily="18" charset="0"/>
                <a:ea typeface="Calibri" panose="020F0502020204030204" pitchFamily="34" charset="0"/>
              </a:rPr>
              <a:t> Tx2 debemos </a:t>
            </a:r>
            <a:r>
              <a:rPr lang="es-EC" dirty="0" err="1">
                <a:latin typeface="Times New Roman" panose="02020603050405020304" pitchFamily="18" charset="0"/>
                <a:ea typeface="Calibri" panose="020F0502020204030204" pitchFamily="34" charset="0"/>
              </a:rPr>
              <a:t>flashear</a:t>
            </a:r>
            <a:r>
              <a:rPr lang="es-EC" dirty="0">
                <a:latin typeface="Times New Roman" panose="02020603050405020304" pitchFamily="18" charset="0"/>
                <a:ea typeface="Calibri" panose="020F0502020204030204" pitchFamily="34" charset="0"/>
              </a:rPr>
              <a:t> la misma con el </a:t>
            </a:r>
            <a:r>
              <a:rPr lang="es-EC" dirty="0" err="1">
                <a:latin typeface="Times New Roman" panose="02020603050405020304" pitchFamily="18" charset="0"/>
                <a:ea typeface="Calibri" panose="020F0502020204030204" pitchFamily="34" charset="0"/>
              </a:rPr>
              <a:t>JetPack</a:t>
            </a:r>
            <a:r>
              <a:rPr lang="es-EC" dirty="0">
                <a:latin typeface="Times New Roman" panose="02020603050405020304" pitchFamily="18" charset="0"/>
                <a:ea typeface="Calibri" panose="020F0502020204030204" pitchFamily="34" charset="0"/>
              </a:rPr>
              <a:t> 3.2 disponible en la página de NVIDIA. Al instalar el Pack obtenemos herramientas tanto en la computadora anfitriona como en el módulo </a:t>
            </a:r>
            <a:r>
              <a:rPr lang="es-EC" dirty="0" err="1">
                <a:latin typeface="Times New Roman" panose="02020603050405020304" pitchFamily="18" charset="0"/>
                <a:ea typeface="Calibri" panose="020F0502020204030204" pitchFamily="34" charset="0"/>
              </a:rPr>
              <a:t>Jetson</a:t>
            </a:r>
            <a:r>
              <a:rPr lang="es-EC" dirty="0">
                <a:latin typeface="Times New Roman" panose="02020603050405020304" pitchFamily="18" charset="0"/>
                <a:ea typeface="Calibri" panose="020F0502020204030204" pitchFamily="34" charset="0"/>
              </a:rPr>
              <a:t>, entre las cuales se encuentran.</a:t>
            </a:r>
            <a:endParaRPr lang="en-US" dirty="0">
              <a:latin typeface="Times New Roman" panose="02020603050405020304" pitchFamily="18" charset="0"/>
              <a:ea typeface="Calibri" panose="020F0502020204030204" pitchFamily="34" charset="0"/>
            </a:endParaRPr>
          </a:p>
          <a:p>
            <a:pPr marL="342900" lvl="0" indent="-342900" algn="just">
              <a:lnSpc>
                <a:spcPct val="200000"/>
              </a:lnSpc>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rPr>
              <a:t>Linux para </a:t>
            </a:r>
            <a:r>
              <a:rPr lang="es-EC" dirty="0" err="1">
                <a:latin typeface="Times New Roman" panose="02020603050405020304" pitchFamily="18" charset="0"/>
                <a:ea typeface="Calibri" panose="020F0502020204030204" pitchFamily="34" charset="0"/>
              </a:rPr>
              <a:t>Tegra</a:t>
            </a:r>
            <a:r>
              <a:rPr lang="es-EC" dirty="0">
                <a:latin typeface="Times New Roman" panose="02020603050405020304" pitchFamily="18" charset="0"/>
                <a:ea typeface="Calibri" panose="020F0502020204030204" pitchFamily="34" charset="0"/>
              </a:rPr>
              <a:t> r27.1 (vista previa de desarrolladores)</a:t>
            </a:r>
            <a:endParaRPr lang="en-US" dirty="0">
              <a:latin typeface="Times New Roman" panose="02020603050405020304" pitchFamily="18" charset="0"/>
              <a:ea typeface="Calibri" panose="020F0502020204030204" pitchFamily="34" charset="0"/>
            </a:endParaRPr>
          </a:p>
          <a:p>
            <a:pPr marL="342900" lvl="0" indent="-342900" algn="just">
              <a:lnSpc>
                <a:spcPct val="200000"/>
              </a:lnSpc>
              <a:spcAft>
                <a:spcPts val="0"/>
              </a:spcAft>
              <a:buFont typeface="Symbol" panose="05050102010706020507" pitchFamily="18" charset="2"/>
              <a:buChar char=""/>
            </a:pPr>
            <a:r>
              <a:rPr lang="es-EC" dirty="0" err="1">
                <a:latin typeface="Times New Roman" panose="02020603050405020304" pitchFamily="18" charset="0"/>
                <a:ea typeface="Calibri" panose="020F0502020204030204" pitchFamily="34" charset="0"/>
              </a:rPr>
              <a:t>TensorRT</a:t>
            </a:r>
            <a:r>
              <a:rPr lang="es-EC" dirty="0">
                <a:latin typeface="Times New Roman" panose="02020603050405020304" pitchFamily="18" charset="0"/>
                <a:ea typeface="Calibri" panose="020F0502020204030204" pitchFamily="34" charset="0"/>
              </a:rPr>
              <a:t> 1.0</a:t>
            </a:r>
            <a:endParaRPr lang="en-US" dirty="0">
              <a:latin typeface="Times New Roman" panose="02020603050405020304" pitchFamily="18" charset="0"/>
              <a:ea typeface="Calibri" panose="020F0502020204030204" pitchFamily="34" charset="0"/>
            </a:endParaRPr>
          </a:p>
          <a:p>
            <a:pPr marL="342900" lvl="0" indent="-342900" algn="just">
              <a:lnSpc>
                <a:spcPct val="200000"/>
              </a:lnSpc>
              <a:spcAft>
                <a:spcPts val="0"/>
              </a:spcAft>
              <a:buFont typeface="Symbol" panose="05050102010706020507" pitchFamily="18" charset="2"/>
              <a:buChar char=""/>
            </a:pPr>
            <a:r>
              <a:rPr lang="es-EC" dirty="0" err="1">
                <a:latin typeface="Times New Roman" panose="02020603050405020304" pitchFamily="18" charset="0"/>
                <a:ea typeface="Calibri" panose="020F0502020204030204" pitchFamily="34" charset="0"/>
              </a:rPr>
              <a:t>cuDNN</a:t>
            </a:r>
            <a:r>
              <a:rPr lang="es-EC" dirty="0">
                <a:latin typeface="Times New Roman" panose="02020603050405020304" pitchFamily="18" charset="0"/>
                <a:ea typeface="Calibri" panose="020F0502020204030204" pitchFamily="34" charset="0"/>
              </a:rPr>
              <a:t> 5.1</a:t>
            </a:r>
            <a:endParaRPr lang="en-US" dirty="0">
              <a:latin typeface="Times New Roman" panose="02020603050405020304" pitchFamily="18" charset="0"/>
              <a:ea typeface="Calibri" panose="020F0502020204030204" pitchFamily="34" charset="0"/>
            </a:endParaRPr>
          </a:p>
          <a:p>
            <a:pPr marL="342900" lvl="0" indent="-342900" algn="just">
              <a:lnSpc>
                <a:spcPct val="200000"/>
              </a:lnSpc>
              <a:spcAft>
                <a:spcPts val="0"/>
              </a:spcAft>
              <a:buFont typeface="Symbol" panose="05050102010706020507" pitchFamily="18" charset="2"/>
              <a:buChar char=""/>
            </a:pPr>
            <a:r>
              <a:rPr lang="es-EC" dirty="0" err="1">
                <a:latin typeface="Times New Roman" panose="02020603050405020304" pitchFamily="18" charset="0"/>
                <a:ea typeface="Calibri" panose="020F0502020204030204" pitchFamily="34" charset="0"/>
              </a:rPr>
              <a:t>VisionWorks</a:t>
            </a:r>
            <a:r>
              <a:rPr lang="es-EC" dirty="0">
                <a:latin typeface="Times New Roman" panose="02020603050405020304" pitchFamily="18" charset="0"/>
                <a:ea typeface="Calibri" panose="020F0502020204030204" pitchFamily="34" charset="0"/>
              </a:rPr>
              <a:t> 1.6</a:t>
            </a:r>
            <a:endParaRPr lang="en-US" dirty="0">
              <a:latin typeface="Times New Roman" panose="02020603050405020304" pitchFamily="18" charset="0"/>
              <a:ea typeface="Calibri" panose="020F0502020204030204" pitchFamily="34" charset="0"/>
            </a:endParaRPr>
          </a:p>
          <a:p>
            <a:pPr marL="342900" lvl="0" indent="-342900" algn="just">
              <a:lnSpc>
                <a:spcPct val="200000"/>
              </a:lnSpc>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rPr>
              <a:t>CUDA 8.0</a:t>
            </a:r>
            <a:endParaRPr lang="en-US" dirty="0">
              <a:latin typeface="Times New Roman" panose="02020603050405020304" pitchFamily="18" charset="0"/>
              <a:ea typeface="Calibri" panose="020F0502020204030204" pitchFamily="34" charset="0"/>
            </a:endParaRPr>
          </a:p>
          <a:p>
            <a:pPr marL="342900" lvl="0" indent="-342900" algn="just">
              <a:lnSpc>
                <a:spcPct val="200000"/>
              </a:lnSpc>
              <a:spcAft>
                <a:spcPts val="800"/>
              </a:spcAft>
              <a:buFont typeface="Symbol" panose="05050102010706020507" pitchFamily="18" charset="2"/>
              <a:buChar char=""/>
            </a:pPr>
            <a:r>
              <a:rPr lang="es-EC" dirty="0">
                <a:latin typeface="Times New Roman" panose="02020603050405020304" pitchFamily="18" charset="0"/>
                <a:ea typeface="Calibri" panose="020F0502020204030204" pitchFamily="34" charset="0"/>
              </a:rPr>
              <a:t>API multimedia</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80232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http://nicholaspropes.com/files/resized/365409/985;483;fabbb82badf35d45f0d64896dab6c510ea39de77.png"/>
          <p:cNvPicPr/>
          <p:nvPr/>
        </p:nvPicPr>
        <p:blipFill>
          <a:blip r:embed="rId2">
            <a:extLst>
              <a:ext uri="{28A0092B-C50C-407E-A947-70E740481C1C}">
                <a14:useLocalDpi xmlns:a14="http://schemas.microsoft.com/office/drawing/2010/main" val="0"/>
              </a:ext>
            </a:extLst>
          </a:blip>
          <a:srcRect/>
          <a:stretch>
            <a:fillRect/>
          </a:stretch>
        </p:blipFill>
        <p:spPr bwMode="auto">
          <a:xfrm>
            <a:off x="657450" y="1726473"/>
            <a:ext cx="6984321" cy="3563983"/>
          </a:xfrm>
          <a:prstGeom prst="rect">
            <a:avLst/>
          </a:prstGeom>
          <a:noFill/>
          <a:ln>
            <a:noFill/>
          </a:ln>
        </p:spPr>
      </p:pic>
      <p:sp>
        <p:nvSpPr>
          <p:cNvPr id="4" name="CuadroTexto 3"/>
          <p:cNvSpPr txBox="1"/>
          <p:nvPr/>
        </p:nvSpPr>
        <p:spPr>
          <a:xfrm>
            <a:off x="1084217" y="589615"/>
            <a:ext cx="5839097" cy="369332"/>
          </a:xfrm>
          <a:prstGeom prst="rect">
            <a:avLst/>
          </a:prstGeom>
          <a:noFill/>
        </p:spPr>
        <p:txBody>
          <a:bodyPr wrap="square" rtlCol="0">
            <a:spAutoFit/>
          </a:bodyPr>
          <a:lstStyle/>
          <a:p>
            <a:r>
              <a:rPr lang="es-MX" dirty="0" smtClean="0"/>
              <a:t>Elementos necesarios para cargar el software </a:t>
            </a:r>
            <a:r>
              <a:rPr lang="es-MX" dirty="0" err="1" smtClean="0"/>
              <a:t>Jetpack</a:t>
            </a:r>
            <a:r>
              <a:rPr lang="es-MX" dirty="0" smtClean="0"/>
              <a:t> 3.2</a:t>
            </a:r>
            <a:endParaRPr lang="en-US" dirty="0"/>
          </a:p>
        </p:txBody>
      </p:sp>
      <p:sp>
        <p:nvSpPr>
          <p:cNvPr id="5" name="Rectángulo redondeado 4"/>
          <p:cNvSpPr/>
          <p:nvPr/>
        </p:nvSpPr>
        <p:spPr>
          <a:xfrm>
            <a:off x="8242663" y="1567543"/>
            <a:ext cx="3605348" cy="421930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dirty="0">
                <a:solidFill>
                  <a:srgbClr val="002060"/>
                </a:solidFill>
              </a:rPr>
              <a:t>*</a:t>
            </a:r>
            <a:r>
              <a:rPr lang="es-EC" dirty="0" smtClean="0">
                <a:solidFill>
                  <a:srgbClr val="002060"/>
                </a:solidFill>
              </a:rPr>
              <a:t>Disponer </a:t>
            </a:r>
            <a:r>
              <a:rPr lang="es-EC" dirty="0">
                <a:solidFill>
                  <a:srgbClr val="002060"/>
                </a:solidFill>
              </a:rPr>
              <a:t>de una PC o Laptop con sistema operativo Linux Ubuntu 16.04 o mayor.</a:t>
            </a:r>
            <a:endParaRPr lang="en-US" dirty="0">
              <a:solidFill>
                <a:srgbClr val="002060"/>
              </a:solidFill>
            </a:endParaRPr>
          </a:p>
          <a:p>
            <a:pPr lvl="0"/>
            <a:r>
              <a:rPr lang="es-EC" dirty="0" smtClean="0">
                <a:solidFill>
                  <a:srgbClr val="002060"/>
                </a:solidFill>
              </a:rPr>
              <a:t>*Disponer </a:t>
            </a:r>
            <a:r>
              <a:rPr lang="es-EC" dirty="0">
                <a:solidFill>
                  <a:srgbClr val="002060"/>
                </a:solidFill>
              </a:rPr>
              <a:t>de una Tarjeta </a:t>
            </a:r>
            <a:r>
              <a:rPr lang="es-EC" dirty="0" err="1">
                <a:solidFill>
                  <a:srgbClr val="002060"/>
                </a:solidFill>
              </a:rPr>
              <a:t>Jetson</a:t>
            </a:r>
            <a:r>
              <a:rPr lang="es-EC" dirty="0">
                <a:solidFill>
                  <a:srgbClr val="002060"/>
                </a:solidFill>
              </a:rPr>
              <a:t> TX2 conectada a un monitor, teclado y mouse.</a:t>
            </a:r>
            <a:endParaRPr lang="en-US" dirty="0">
              <a:solidFill>
                <a:srgbClr val="002060"/>
              </a:solidFill>
            </a:endParaRPr>
          </a:p>
          <a:p>
            <a:pPr lvl="0"/>
            <a:r>
              <a:rPr lang="es-EC" dirty="0" smtClean="0">
                <a:solidFill>
                  <a:srgbClr val="002060"/>
                </a:solidFill>
              </a:rPr>
              <a:t>*Un </a:t>
            </a:r>
            <a:r>
              <a:rPr lang="es-EC" dirty="0" err="1">
                <a:solidFill>
                  <a:srgbClr val="002060"/>
                </a:solidFill>
              </a:rPr>
              <a:t>router</a:t>
            </a:r>
            <a:r>
              <a:rPr lang="es-EC" dirty="0">
                <a:solidFill>
                  <a:srgbClr val="002060"/>
                </a:solidFill>
              </a:rPr>
              <a:t> con conexión a internet.</a:t>
            </a:r>
            <a:endParaRPr lang="en-US" dirty="0">
              <a:solidFill>
                <a:srgbClr val="002060"/>
              </a:solidFill>
            </a:endParaRPr>
          </a:p>
        </p:txBody>
      </p:sp>
    </p:spTree>
    <p:extLst>
      <p:ext uri="{BB962C8B-B14F-4D97-AF65-F5344CB8AC3E}">
        <p14:creationId xmlns:p14="http://schemas.microsoft.com/office/powerpoint/2010/main" val="2865392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96833" y="378823"/>
            <a:ext cx="4885509" cy="646331"/>
          </a:xfrm>
          <a:prstGeom prst="rect">
            <a:avLst/>
          </a:prstGeom>
          <a:noFill/>
        </p:spPr>
        <p:txBody>
          <a:bodyPr wrap="square" rtlCol="0">
            <a:spAutoFit/>
          </a:bodyPr>
          <a:lstStyle/>
          <a:p>
            <a:r>
              <a:rPr lang="es-MX" b="1" dirty="0" smtClean="0"/>
              <a:t>5.- </a:t>
            </a:r>
            <a:r>
              <a:rPr lang="es-EC" b="1" dirty="0">
                <a:solidFill>
                  <a:schemeClr val="tx1">
                    <a:lumMod val="75000"/>
                    <a:lumOff val="25000"/>
                  </a:schemeClr>
                </a:solidFill>
                <a:cs typeface="Times New Roman" panose="02020603050405020304" pitchFamily="18" charset="0"/>
              </a:rPr>
              <a:t>Algoritmo de detección de personas</a:t>
            </a:r>
          </a:p>
          <a:p>
            <a:endParaRPr lang="en-US" dirty="0"/>
          </a:p>
        </p:txBody>
      </p:sp>
      <p:sp>
        <p:nvSpPr>
          <p:cNvPr id="3" name="Rectángulo 2"/>
          <p:cNvSpPr/>
          <p:nvPr/>
        </p:nvSpPr>
        <p:spPr>
          <a:xfrm>
            <a:off x="4349931" y="862149"/>
            <a:ext cx="2534195" cy="58782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rgbClr val="002060"/>
                </a:solidFill>
              </a:rPr>
              <a:t>YOLO V3</a:t>
            </a:r>
            <a:endParaRPr lang="en-US" dirty="0">
              <a:solidFill>
                <a:srgbClr val="002060"/>
              </a:solidFill>
            </a:endParaRPr>
          </a:p>
        </p:txBody>
      </p:sp>
      <p:sp>
        <p:nvSpPr>
          <p:cNvPr id="4" name="Rectángulo redondeado 3"/>
          <p:cNvSpPr/>
          <p:nvPr/>
        </p:nvSpPr>
        <p:spPr>
          <a:xfrm>
            <a:off x="966651" y="1802673"/>
            <a:ext cx="10698480" cy="14761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rgbClr val="002060"/>
                </a:solidFill>
              </a:rPr>
              <a:t>YOLO v3 usa una modificación de </a:t>
            </a:r>
            <a:r>
              <a:rPr lang="es-EC" dirty="0" err="1">
                <a:solidFill>
                  <a:srgbClr val="002060"/>
                </a:solidFill>
              </a:rPr>
              <a:t>Darknet</a:t>
            </a:r>
            <a:r>
              <a:rPr lang="es-EC" dirty="0">
                <a:solidFill>
                  <a:srgbClr val="002060"/>
                </a:solidFill>
              </a:rPr>
              <a:t>, la cual inicialmente posee una red de 53 capas entrenadas en </a:t>
            </a:r>
            <a:r>
              <a:rPr lang="es-EC" dirty="0" err="1">
                <a:solidFill>
                  <a:srgbClr val="002060"/>
                </a:solidFill>
              </a:rPr>
              <a:t>Imagenet</a:t>
            </a:r>
            <a:r>
              <a:rPr lang="es-EC" dirty="0">
                <a:solidFill>
                  <a:srgbClr val="002060"/>
                </a:solidFill>
              </a:rPr>
              <a:t>. Para la detección, 53 capas adicionales se apilan en ella, lo que resulta en una arquitectura subyacente totalmente </a:t>
            </a:r>
            <a:r>
              <a:rPr lang="es-EC" dirty="0" err="1">
                <a:solidFill>
                  <a:srgbClr val="002060"/>
                </a:solidFill>
              </a:rPr>
              <a:t>convolucional</a:t>
            </a:r>
            <a:r>
              <a:rPr lang="es-EC" dirty="0">
                <a:solidFill>
                  <a:srgbClr val="002060"/>
                </a:solidFill>
              </a:rPr>
              <a:t> de 106 capas para YOLO v3. Esta es la causa principal que ralentiza a YOLO v3 (30 FPS), en comparación con YOLO v2 (45 FPS). Así es como se observa la arquitectura interna de YOLO ahora </a:t>
            </a:r>
            <a:r>
              <a:rPr lang="es-MX" dirty="0">
                <a:solidFill>
                  <a:srgbClr val="002060"/>
                </a:solidFill>
              </a:rPr>
              <a:t>(</a:t>
            </a:r>
            <a:r>
              <a:rPr lang="es-MX" dirty="0" err="1">
                <a:solidFill>
                  <a:srgbClr val="002060"/>
                </a:solidFill>
              </a:rPr>
              <a:t>Kathuria</a:t>
            </a:r>
            <a:r>
              <a:rPr lang="es-MX" dirty="0">
                <a:solidFill>
                  <a:srgbClr val="002060"/>
                </a:solidFill>
              </a:rPr>
              <a:t>, 2018)</a:t>
            </a:r>
            <a:r>
              <a:rPr lang="es-EC" dirty="0">
                <a:solidFill>
                  <a:srgbClr val="002060"/>
                </a:solidFill>
              </a:rPr>
              <a:t>.</a:t>
            </a:r>
            <a:endParaRPr lang="en-US" dirty="0">
              <a:solidFill>
                <a:srgbClr val="002060"/>
              </a:solidFill>
            </a:endParaRPr>
          </a:p>
        </p:txBody>
      </p:sp>
      <p:pic>
        <p:nvPicPr>
          <p:cNvPr id="6" name="Imagen 5" descr="C:\Users\Jonás\Desktop\pruebas\video2\yolov3\6.png"/>
          <p:cNvPicPr/>
          <p:nvPr/>
        </p:nvPicPr>
        <p:blipFill rotWithShape="1">
          <a:blip r:embed="rId2">
            <a:extLst>
              <a:ext uri="{28A0092B-C50C-407E-A947-70E740481C1C}">
                <a14:useLocalDpi xmlns:a14="http://schemas.microsoft.com/office/drawing/2010/main" val="0"/>
              </a:ext>
            </a:extLst>
          </a:blip>
          <a:srcRect t="36051"/>
          <a:stretch/>
        </p:blipFill>
        <p:spPr bwMode="auto">
          <a:xfrm>
            <a:off x="2667613" y="3396343"/>
            <a:ext cx="6829084" cy="3135086"/>
          </a:xfrm>
          <a:prstGeom prst="rect">
            <a:avLst/>
          </a:prstGeom>
          <a:noFill/>
          <a:ln>
            <a:noFill/>
          </a:ln>
        </p:spPr>
      </p:pic>
    </p:spTree>
    <p:extLst>
      <p:ext uri="{BB962C8B-B14F-4D97-AF65-F5344CB8AC3E}">
        <p14:creationId xmlns:p14="http://schemas.microsoft.com/office/powerpoint/2010/main" val="1413940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ttps://cdn-images-1.medium.com/max/1200/1*d4Eg17IVJ0L41e7CTWLLSg.png"/>
          <p:cNvPicPr/>
          <p:nvPr/>
        </p:nvPicPr>
        <p:blipFill>
          <a:blip r:embed="rId2">
            <a:extLst>
              <a:ext uri="{28A0092B-C50C-407E-A947-70E740481C1C}">
                <a14:useLocalDpi xmlns:a14="http://schemas.microsoft.com/office/drawing/2010/main" val="0"/>
              </a:ext>
            </a:extLst>
          </a:blip>
          <a:srcRect/>
          <a:stretch>
            <a:fillRect/>
          </a:stretch>
        </p:blipFill>
        <p:spPr bwMode="auto">
          <a:xfrm>
            <a:off x="706663" y="483325"/>
            <a:ext cx="10801713" cy="5107578"/>
          </a:xfrm>
          <a:prstGeom prst="rect">
            <a:avLst/>
          </a:prstGeom>
          <a:noFill/>
          <a:ln>
            <a:noFill/>
          </a:ln>
        </p:spPr>
      </p:pic>
    </p:spTree>
    <p:extLst>
      <p:ext uri="{BB962C8B-B14F-4D97-AF65-F5344CB8AC3E}">
        <p14:creationId xmlns:p14="http://schemas.microsoft.com/office/powerpoint/2010/main" val="3351165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79223" y="326571"/>
            <a:ext cx="4532811" cy="705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DESCARGA DE LA RED NEURONAL YOLOV3</a:t>
            </a:r>
            <a:endParaRPr lang="en-US" dirty="0"/>
          </a:p>
        </p:txBody>
      </p:sp>
      <p:sp>
        <p:nvSpPr>
          <p:cNvPr id="3" name="CuadroTexto 2"/>
          <p:cNvSpPr txBox="1"/>
          <p:nvPr/>
        </p:nvSpPr>
        <p:spPr>
          <a:xfrm>
            <a:off x="496389" y="1371600"/>
            <a:ext cx="2782388" cy="646331"/>
          </a:xfrm>
          <a:prstGeom prst="rect">
            <a:avLst/>
          </a:prstGeom>
          <a:noFill/>
        </p:spPr>
        <p:txBody>
          <a:bodyPr wrap="square" rtlCol="0">
            <a:spAutoFit/>
          </a:bodyPr>
          <a:lstStyle/>
          <a:p>
            <a:r>
              <a:rPr lang="es-EC" dirty="0" smtClean="0"/>
              <a:t>.</a:t>
            </a:r>
            <a:endParaRPr lang="en-US" dirty="0"/>
          </a:p>
          <a:p>
            <a:endParaRPr lang="en-US" dirty="0"/>
          </a:p>
        </p:txBody>
      </p:sp>
      <p:sp>
        <p:nvSpPr>
          <p:cNvPr id="4" name="Rectángulo 3"/>
          <p:cNvSpPr/>
          <p:nvPr/>
        </p:nvSpPr>
        <p:spPr>
          <a:xfrm>
            <a:off x="470263" y="1371600"/>
            <a:ext cx="2834640" cy="3670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a:t>ALEXEY AB</a:t>
            </a:r>
          </a:p>
          <a:p>
            <a:endParaRPr lang="es-MX"/>
          </a:p>
          <a:p>
            <a:pPr lvl="0"/>
            <a:r>
              <a:rPr lang="es-EC"/>
              <a:t>Permite la aceleración por GPU</a:t>
            </a:r>
            <a:endParaRPr lang="en-US"/>
          </a:p>
          <a:p>
            <a:pPr lvl="0"/>
            <a:r>
              <a:rPr lang="es-EC"/>
              <a:t>Permite la aceleración por CPU</a:t>
            </a:r>
            <a:endParaRPr lang="en-US"/>
          </a:p>
          <a:p>
            <a:pPr lvl="0"/>
            <a:r>
              <a:rPr lang="es-EC"/>
              <a:t>Aumenta la velocidad en 3x al utilizar núcleos Tensor en ciertas tarjetas específicas.</a:t>
            </a:r>
            <a:endParaRPr lang="en-US"/>
          </a:p>
          <a:p>
            <a:pPr lvl="0"/>
            <a:r>
              <a:rPr lang="es-EC"/>
              <a:t>Es más rápido y con menos tasas de fallos</a:t>
            </a:r>
            <a:endParaRPr lang="en-US"/>
          </a:p>
        </p:txBody>
      </p:sp>
      <p:pic>
        <p:nvPicPr>
          <p:cNvPr id="5" name="Imagen 4" descr="F:\darknet-master.png"/>
          <p:cNvPicPr/>
          <p:nvPr/>
        </p:nvPicPr>
        <p:blipFill rotWithShape="1">
          <a:blip r:embed="rId2">
            <a:extLst>
              <a:ext uri="{28A0092B-C50C-407E-A947-70E740481C1C}">
                <a14:useLocalDpi xmlns:a14="http://schemas.microsoft.com/office/drawing/2010/main" val="0"/>
              </a:ext>
            </a:extLst>
          </a:blip>
          <a:srcRect r="2994" b="31019"/>
          <a:stretch/>
        </p:blipFill>
        <p:spPr bwMode="auto">
          <a:xfrm>
            <a:off x="4247515" y="1123406"/>
            <a:ext cx="6255022" cy="2386874"/>
          </a:xfrm>
          <a:prstGeom prst="rect">
            <a:avLst/>
          </a:prstGeom>
          <a:noFill/>
          <a:ln>
            <a:noFill/>
          </a:ln>
          <a:extLst>
            <a:ext uri="{53640926-AAD7-44D8-BBD7-CCE9431645EC}">
              <a14:shadowObscured xmlns:a14="http://schemas.microsoft.com/office/drawing/2010/main"/>
            </a:ext>
          </a:extLst>
        </p:spPr>
      </p:pic>
      <p:sp>
        <p:nvSpPr>
          <p:cNvPr id="6" name="Rectángulo redondeado 5"/>
          <p:cNvSpPr/>
          <p:nvPr/>
        </p:nvSpPr>
        <p:spPr>
          <a:xfrm>
            <a:off x="4232366" y="3775166"/>
            <a:ext cx="4833257" cy="50945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DESCARGAR PESOS ADECUADOS </a:t>
            </a:r>
            <a:endParaRPr lang="en-US" dirty="0"/>
          </a:p>
        </p:txBody>
      </p:sp>
      <p:pic>
        <p:nvPicPr>
          <p:cNvPr id="7" name="Imagen 6" descr="F:\comandos.png"/>
          <p:cNvPicPr/>
          <p:nvPr/>
        </p:nvPicPr>
        <p:blipFill rotWithShape="1">
          <a:blip r:embed="rId3">
            <a:extLst>
              <a:ext uri="{28A0092B-C50C-407E-A947-70E740481C1C}">
                <a14:useLocalDpi xmlns:a14="http://schemas.microsoft.com/office/drawing/2010/main" val="0"/>
              </a:ext>
            </a:extLst>
          </a:blip>
          <a:srcRect l="5599" t="2605" r="55520" b="84631"/>
          <a:stretch/>
        </p:blipFill>
        <p:spPr bwMode="auto">
          <a:xfrm>
            <a:off x="4247515" y="4569096"/>
            <a:ext cx="6960416" cy="1452881"/>
          </a:xfrm>
          <a:prstGeom prst="rect">
            <a:avLst/>
          </a:prstGeom>
          <a:noFill/>
          <a:ln>
            <a:noFill/>
          </a:ln>
          <a:extLst>
            <a:ext uri="{53640926-AAD7-44D8-BBD7-CCE9431645EC}">
              <a14:shadowObscured xmlns:a14="http://schemas.microsoft.com/office/drawing/2010/main"/>
            </a:ext>
          </a:extLst>
        </p:spPr>
      </p:pic>
      <p:sp>
        <p:nvSpPr>
          <p:cNvPr id="8" name="Abrir llave 7"/>
          <p:cNvSpPr/>
          <p:nvPr/>
        </p:nvSpPr>
        <p:spPr>
          <a:xfrm>
            <a:off x="3487783" y="1541417"/>
            <a:ext cx="444137" cy="4349932"/>
          </a:xfrm>
          <a:prstGeom prst="lef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11561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9857" y="522516"/>
            <a:ext cx="1606732" cy="705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YOLO V3</a:t>
            </a:r>
            <a:endParaRPr lang="en-US" dirty="0"/>
          </a:p>
        </p:txBody>
      </p:sp>
      <p:sp>
        <p:nvSpPr>
          <p:cNvPr id="3" name="Rectángulo 2"/>
          <p:cNvSpPr/>
          <p:nvPr/>
        </p:nvSpPr>
        <p:spPr>
          <a:xfrm>
            <a:off x="2841919" y="542108"/>
            <a:ext cx="1857187" cy="8098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RECONOCE 80 OBJETOS DIFERENTES</a:t>
            </a:r>
            <a:endParaRPr lang="en-US" dirty="0"/>
          </a:p>
        </p:txBody>
      </p:sp>
      <p:sp>
        <p:nvSpPr>
          <p:cNvPr id="4" name="Rectángulo 3"/>
          <p:cNvSpPr/>
          <p:nvPr/>
        </p:nvSpPr>
        <p:spPr>
          <a:xfrm>
            <a:off x="6126483" y="281495"/>
            <a:ext cx="2259874"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MODIFICACIÓN PARA RECONOCER AUTOS Y PERSONAS UNICAMENTE</a:t>
            </a:r>
            <a:endParaRPr lang="en-US" dirty="0"/>
          </a:p>
        </p:txBody>
      </p:sp>
      <p:pic>
        <p:nvPicPr>
          <p:cNvPr id="5" name="Imagen 4"/>
          <p:cNvPicPr>
            <a:picLocks noChangeAspect="1"/>
          </p:cNvPicPr>
          <p:nvPr/>
        </p:nvPicPr>
        <p:blipFill rotWithShape="1">
          <a:blip r:embed="rId2"/>
          <a:srcRect l="35777" t="24018" r="37732" b="45488"/>
          <a:stretch/>
        </p:blipFill>
        <p:spPr>
          <a:xfrm>
            <a:off x="133036" y="1812225"/>
            <a:ext cx="3466948" cy="2243739"/>
          </a:xfrm>
          <a:prstGeom prst="rect">
            <a:avLst/>
          </a:prstGeom>
        </p:spPr>
      </p:pic>
      <p:sp>
        <p:nvSpPr>
          <p:cNvPr id="7" name="Flecha derecha 6"/>
          <p:cNvSpPr/>
          <p:nvPr/>
        </p:nvSpPr>
        <p:spPr>
          <a:xfrm>
            <a:off x="4939767" y="895450"/>
            <a:ext cx="705395" cy="1436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p:cNvPicPr>
            <a:picLocks noChangeAspect="1"/>
          </p:cNvPicPr>
          <p:nvPr/>
        </p:nvPicPr>
        <p:blipFill rotWithShape="1">
          <a:blip r:embed="rId3"/>
          <a:srcRect l="29251" t="32412" r="23060" b="23481"/>
          <a:stretch/>
        </p:blipFill>
        <p:spPr>
          <a:xfrm>
            <a:off x="2894427" y="3898880"/>
            <a:ext cx="5501469" cy="2860764"/>
          </a:xfrm>
          <a:prstGeom prst="rect">
            <a:avLst/>
          </a:prstGeom>
        </p:spPr>
      </p:pic>
      <p:pic>
        <p:nvPicPr>
          <p:cNvPr id="9" name="Imagen 8"/>
          <p:cNvPicPr>
            <a:picLocks noChangeAspect="1"/>
          </p:cNvPicPr>
          <p:nvPr/>
        </p:nvPicPr>
        <p:blipFill rotWithShape="1">
          <a:blip r:embed="rId2"/>
          <a:srcRect l="38324" t="54576" r="33038" b="12086"/>
          <a:stretch/>
        </p:blipFill>
        <p:spPr>
          <a:xfrm>
            <a:off x="8162365" y="1796294"/>
            <a:ext cx="3747888" cy="2452977"/>
          </a:xfrm>
          <a:prstGeom prst="rect">
            <a:avLst/>
          </a:prstGeom>
        </p:spPr>
      </p:pic>
      <p:sp>
        <p:nvSpPr>
          <p:cNvPr id="10" name="Flecha derecha 9"/>
          <p:cNvSpPr/>
          <p:nvPr/>
        </p:nvSpPr>
        <p:spPr>
          <a:xfrm>
            <a:off x="2096589" y="803368"/>
            <a:ext cx="705395" cy="1436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05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031966" y="352697"/>
            <a:ext cx="8543108" cy="365760"/>
          </a:xfrm>
          <a:prstGeom prst="rect">
            <a:avLst/>
          </a:prstGeom>
          <a:noFill/>
        </p:spPr>
        <p:txBody>
          <a:bodyPr wrap="square" rtlCol="0">
            <a:spAutoFit/>
          </a:bodyPr>
          <a:lstStyle/>
          <a:p>
            <a:r>
              <a:rPr lang="es-MX" dirty="0" smtClean="0"/>
              <a:t>COMO CORRER EL ALGORITMO</a:t>
            </a:r>
            <a:endParaRPr lang="en-US" dirty="0"/>
          </a:p>
        </p:txBody>
      </p:sp>
      <p:pic>
        <p:nvPicPr>
          <p:cNvPr id="4" name="Imagen 3" descr="F:\term1.png"/>
          <p:cNvPicPr/>
          <p:nvPr/>
        </p:nvPicPr>
        <p:blipFill rotWithShape="1">
          <a:blip r:embed="rId2">
            <a:extLst>
              <a:ext uri="{28A0092B-C50C-407E-A947-70E740481C1C}">
                <a14:useLocalDpi xmlns:a14="http://schemas.microsoft.com/office/drawing/2010/main" val="0"/>
              </a:ext>
            </a:extLst>
          </a:blip>
          <a:srcRect l="5702" r="36790" b="82901"/>
          <a:stretch/>
        </p:blipFill>
        <p:spPr bwMode="auto">
          <a:xfrm>
            <a:off x="574767" y="868452"/>
            <a:ext cx="10933610" cy="1704930"/>
          </a:xfrm>
          <a:prstGeom prst="rect">
            <a:avLst/>
          </a:prstGeom>
          <a:noFill/>
          <a:ln>
            <a:noFill/>
          </a:ln>
          <a:extLst>
            <a:ext uri="{53640926-AAD7-44D8-BBD7-CCE9431645EC}">
              <a14:shadowObscured xmlns:a14="http://schemas.microsoft.com/office/drawing/2010/main"/>
            </a:ext>
          </a:extLst>
        </p:spPr>
      </p:pic>
      <p:pic>
        <p:nvPicPr>
          <p:cNvPr id="5" name="Imagen 4" descr="C:\Users\Jonás\Desktop\pruebas\video3\yolov3\1.png"/>
          <p:cNvPicPr/>
          <p:nvPr/>
        </p:nvPicPr>
        <p:blipFill>
          <a:blip r:embed="rId3">
            <a:extLst>
              <a:ext uri="{28A0092B-C50C-407E-A947-70E740481C1C}">
                <a14:useLocalDpi xmlns:a14="http://schemas.microsoft.com/office/drawing/2010/main" val="0"/>
              </a:ext>
            </a:extLst>
          </a:blip>
          <a:srcRect/>
          <a:stretch>
            <a:fillRect/>
          </a:stretch>
        </p:blipFill>
        <p:spPr bwMode="auto">
          <a:xfrm>
            <a:off x="2305050" y="2920682"/>
            <a:ext cx="7270024" cy="3636873"/>
          </a:xfrm>
          <a:prstGeom prst="rect">
            <a:avLst/>
          </a:prstGeom>
          <a:noFill/>
          <a:ln>
            <a:noFill/>
          </a:ln>
        </p:spPr>
      </p:pic>
    </p:spTree>
    <p:extLst>
      <p:ext uri="{BB962C8B-B14F-4D97-AF65-F5344CB8AC3E}">
        <p14:creationId xmlns:p14="http://schemas.microsoft.com/office/powerpoint/2010/main" val="14845359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05394" y="365760"/>
            <a:ext cx="5747657" cy="646331"/>
          </a:xfrm>
          <a:prstGeom prst="rect">
            <a:avLst/>
          </a:prstGeom>
          <a:noFill/>
        </p:spPr>
        <p:txBody>
          <a:bodyPr wrap="square" rtlCol="0">
            <a:spAutoFit/>
          </a:bodyPr>
          <a:lstStyle/>
          <a:p>
            <a:r>
              <a:rPr lang="es-MX" dirty="0" smtClean="0"/>
              <a:t>6.- </a:t>
            </a:r>
            <a:r>
              <a:rPr lang="es-EC" dirty="0">
                <a:solidFill>
                  <a:schemeClr val="tx1">
                    <a:lumMod val="75000"/>
                    <a:lumOff val="25000"/>
                  </a:schemeClr>
                </a:solidFill>
                <a:cs typeface="Times New Roman" panose="02020603050405020304" pitchFamily="18" charset="0"/>
              </a:rPr>
              <a:t>Experimentación, resultados.</a:t>
            </a:r>
          </a:p>
          <a:p>
            <a:endParaRPr lang="en-US" dirty="0"/>
          </a:p>
        </p:txBody>
      </p:sp>
      <p:pic>
        <p:nvPicPr>
          <p:cNvPr id="3" name="Imagen 2" descr=" Kit de desarrollo Jetson TX2"/>
          <p:cNvPicPr/>
          <p:nvPr/>
        </p:nvPicPr>
        <p:blipFill>
          <a:blip r:embed="rId2">
            <a:extLst>
              <a:ext uri="{28A0092B-C50C-407E-A947-70E740481C1C}">
                <a14:useLocalDpi xmlns:a14="http://schemas.microsoft.com/office/drawing/2010/main" val="0"/>
              </a:ext>
            </a:extLst>
          </a:blip>
          <a:srcRect/>
          <a:stretch>
            <a:fillRect/>
          </a:stretch>
        </p:blipFill>
        <p:spPr bwMode="auto">
          <a:xfrm>
            <a:off x="1246549" y="1789611"/>
            <a:ext cx="4252913" cy="3709851"/>
          </a:xfrm>
          <a:prstGeom prst="rect">
            <a:avLst/>
          </a:prstGeom>
          <a:noFill/>
          <a:ln>
            <a:noFill/>
          </a:ln>
        </p:spPr>
      </p:pic>
      <p:sp>
        <p:nvSpPr>
          <p:cNvPr id="4" name="Rectángulo 3"/>
          <p:cNvSpPr/>
          <p:nvPr/>
        </p:nvSpPr>
        <p:spPr>
          <a:xfrm>
            <a:off x="7458891" y="688925"/>
            <a:ext cx="3827418" cy="1479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VIDEO EN TIEMPO REAL TOMADO EN LA CIUDAD DE IBARRA</a:t>
            </a:r>
            <a:endParaRPr lang="en-US" dirty="0"/>
          </a:p>
        </p:txBody>
      </p:sp>
      <p:cxnSp>
        <p:nvCxnSpPr>
          <p:cNvPr id="6" name="Conector recto de flecha 5"/>
          <p:cNvCxnSpPr/>
          <p:nvPr/>
        </p:nvCxnSpPr>
        <p:spPr>
          <a:xfrm flipH="1">
            <a:off x="4937760" y="1428679"/>
            <a:ext cx="2246811" cy="1549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a:off x="4950823" y="3931920"/>
            <a:ext cx="201168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Imagen 8" descr="F:\pruebas\video5\yolov3\9.png"/>
          <p:cNvPicPr/>
          <p:nvPr/>
        </p:nvPicPr>
        <p:blipFill rotWithShape="1">
          <a:blip r:embed="rId3">
            <a:extLst>
              <a:ext uri="{28A0092B-C50C-407E-A947-70E740481C1C}">
                <a14:useLocalDpi xmlns:a14="http://schemas.microsoft.com/office/drawing/2010/main" val="0"/>
              </a:ext>
            </a:extLst>
          </a:blip>
          <a:srcRect r="9707"/>
          <a:stretch/>
        </p:blipFill>
        <p:spPr bwMode="auto">
          <a:xfrm>
            <a:off x="6962503" y="2792320"/>
            <a:ext cx="4895850" cy="30499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3699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57646" y="313509"/>
            <a:ext cx="5355771" cy="369332"/>
          </a:xfrm>
          <a:prstGeom prst="rect">
            <a:avLst/>
          </a:prstGeom>
          <a:noFill/>
        </p:spPr>
        <p:txBody>
          <a:bodyPr wrap="square" rtlCol="0">
            <a:spAutoFit/>
          </a:bodyPr>
          <a:lstStyle/>
          <a:p>
            <a:r>
              <a:rPr lang="es-MX" dirty="0" smtClean="0"/>
              <a:t>Parámetros de medición </a:t>
            </a:r>
            <a:endParaRPr lang="en-US" dirty="0"/>
          </a:p>
        </p:txBody>
      </p:sp>
      <p:pic>
        <p:nvPicPr>
          <p:cNvPr id="3" name="Imagen 2"/>
          <p:cNvPicPr>
            <a:picLocks noChangeAspect="1"/>
          </p:cNvPicPr>
          <p:nvPr/>
        </p:nvPicPr>
        <p:blipFill rotWithShape="1">
          <a:blip r:embed="rId2"/>
          <a:srcRect l="27344" t="35982" r="26072" b="30268"/>
          <a:stretch/>
        </p:blipFill>
        <p:spPr>
          <a:xfrm>
            <a:off x="2834641" y="682841"/>
            <a:ext cx="6962502" cy="2836020"/>
          </a:xfrm>
          <a:prstGeom prst="rect">
            <a:avLst/>
          </a:prstGeom>
        </p:spPr>
      </p:pic>
      <mc:AlternateContent xmlns:mc="http://schemas.openxmlformats.org/markup-compatibility/2006" xmlns:a14="http://schemas.microsoft.com/office/drawing/2010/main">
        <mc:Choice Requires="a14">
          <p:sp>
            <p:nvSpPr>
              <p:cNvPr id="4" name="Rectángulo 3"/>
              <p:cNvSpPr/>
              <p:nvPr/>
            </p:nvSpPr>
            <p:spPr>
              <a:xfrm>
                <a:off x="818605" y="3518861"/>
                <a:ext cx="10589623" cy="3045962"/>
              </a:xfrm>
              <a:prstGeom prst="rect">
                <a:avLst/>
              </a:prstGeom>
            </p:spPr>
            <p:txBody>
              <a:bodyPr wrap="square">
                <a:spAutoFit/>
              </a:bodyPr>
              <a:lstStyle/>
              <a:p>
                <a:pPr marL="180340">
                  <a:lnSpc>
                    <a:spcPct val="200000"/>
                  </a:lnSpc>
                  <a:spcAft>
                    <a:spcPts val="800"/>
                  </a:spcAft>
                </a:pPr>
                <a:r>
                  <a:rPr lang="es-EC" sz="1600" dirty="0" smtClean="0">
                    <a:latin typeface="+mj-lt"/>
                    <a:ea typeface="Calibri" panose="020F0502020204030204" pitchFamily="34" charset="0"/>
                  </a:rPr>
                  <a:t>Miss </a:t>
                </a:r>
                <a:r>
                  <a:rPr lang="es-EC" sz="1600" dirty="0" err="1">
                    <a:latin typeface="+mj-lt"/>
                    <a:ea typeface="Calibri" panose="020F0502020204030204" pitchFamily="34" charset="0"/>
                  </a:rPr>
                  <a:t>Rate</a:t>
                </a:r>
                <a:r>
                  <a:rPr lang="es-EC" sz="1600" dirty="0">
                    <a:latin typeface="+mj-lt"/>
                    <a:ea typeface="Calibri" panose="020F0502020204030204" pitchFamily="34" charset="0"/>
                  </a:rPr>
                  <a:t> (MR), la tasa de pérdida mide la proporción de falsos negativos y el número total de muestras positivas</a:t>
                </a:r>
                <a:r>
                  <a:rPr lang="es-EC" sz="1600" dirty="0" smtClean="0">
                    <a:latin typeface="+mj-lt"/>
                    <a:ea typeface="Calibri" panose="020F0502020204030204" pitchFamily="34" charset="0"/>
                  </a:rPr>
                  <a:t>,</a:t>
                </a:r>
                <a:r>
                  <a:rPr lang="es-MX" sz="1600" dirty="0" smtClean="0">
                    <a:latin typeface="+mj-lt"/>
                    <a:ea typeface="Calibri" panose="020F0502020204030204" pitchFamily="34" charset="0"/>
                  </a:rPr>
                  <a:t> </a:t>
                </a:r>
                <a:r>
                  <a:rPr lang="es-MX" sz="1600" dirty="0">
                    <a:latin typeface="+mj-lt"/>
                    <a:ea typeface="Calibri" panose="020F0502020204030204" pitchFamily="34" charset="0"/>
                  </a:rPr>
                  <a:t>(</a:t>
                </a:r>
                <a:r>
                  <a:rPr lang="es-MX" sz="1600" dirty="0" err="1">
                    <a:latin typeface="+mj-lt"/>
                    <a:ea typeface="Calibri" panose="020F0502020204030204" pitchFamily="34" charset="0"/>
                  </a:rPr>
                  <a:t>Liu</a:t>
                </a:r>
                <a:r>
                  <a:rPr lang="es-MX" sz="1600" dirty="0">
                    <a:latin typeface="+mj-lt"/>
                    <a:ea typeface="Calibri" panose="020F0502020204030204" pitchFamily="34" charset="0"/>
                  </a:rPr>
                  <a:t>, </a:t>
                </a:r>
                <a:r>
                  <a:rPr lang="es-MX" sz="1600" dirty="0" err="1">
                    <a:latin typeface="+mj-lt"/>
                    <a:ea typeface="Calibri" panose="020F0502020204030204" pitchFamily="34" charset="0"/>
                  </a:rPr>
                  <a:t>Chen</a:t>
                </a:r>
                <a:r>
                  <a:rPr lang="es-MX" sz="1600" dirty="0">
                    <a:latin typeface="+mj-lt"/>
                    <a:ea typeface="Calibri" panose="020F0502020204030204" pitchFamily="34" charset="0"/>
                  </a:rPr>
                  <a:t>, Li, &amp; </a:t>
                </a:r>
                <a:r>
                  <a:rPr lang="es-MX" sz="1600" dirty="0" err="1">
                    <a:latin typeface="+mj-lt"/>
                    <a:ea typeface="Calibri" panose="020F0502020204030204" pitchFamily="34" charset="0"/>
                  </a:rPr>
                  <a:t>Hu</a:t>
                </a:r>
                <a:r>
                  <a:rPr lang="es-MX" sz="1600" dirty="0">
                    <a:latin typeface="+mj-lt"/>
                    <a:ea typeface="Calibri" panose="020F0502020204030204" pitchFamily="34" charset="0"/>
                  </a:rPr>
                  <a:t>, 2018)</a:t>
                </a:r>
                <a:r>
                  <a:rPr lang="es-EC" sz="1600" dirty="0">
                    <a:latin typeface="+mj-lt"/>
                    <a:ea typeface="Calibri" panose="020F0502020204030204" pitchFamily="34" charset="0"/>
                  </a:rPr>
                  <a:t> </a:t>
                </a:r>
                <a:r>
                  <a:rPr lang="es-EC" sz="1600" dirty="0" smtClean="0">
                    <a:latin typeface="+mj-lt"/>
                    <a:ea typeface="Calibri" panose="020F0502020204030204" pitchFamily="34" charset="0"/>
                  </a:rPr>
                  <a:t>. </a:t>
                </a:r>
                <a14:m>
                  <m:oMath xmlns:m="http://schemas.openxmlformats.org/officeDocument/2006/math">
                    <m:r>
                      <a:rPr lang="es-MX" sz="1600" b="0" i="0" smtClean="0">
                        <a:latin typeface="Cambria Math" panose="02040503050406030204" pitchFamily="18" charset="0"/>
                        <a:ea typeface="Calibri" panose="020F0502020204030204" pitchFamily="34" charset="0"/>
                      </a:rPr>
                      <m:t>                                </m:t>
                    </m:r>
                    <m:r>
                      <a:rPr lang="es-EC" sz="1600" i="1">
                        <a:latin typeface="Cambria Math" panose="02040503050406030204" pitchFamily="18" charset="0"/>
                        <a:ea typeface="Calibri" panose="020F0502020204030204" pitchFamily="34" charset="0"/>
                      </a:rPr>
                      <m:t>𝑀𝑅</m:t>
                    </m:r>
                    <m:r>
                      <a:rPr lang="es-EC" sz="1600" i="1">
                        <a:latin typeface="Cambria Math" panose="02040503050406030204" pitchFamily="18" charset="0"/>
                        <a:ea typeface="Calibri" panose="020F0502020204030204" pitchFamily="34" charset="0"/>
                      </a:rPr>
                      <m:t>=</m:t>
                    </m:r>
                    <m:f>
                      <m:fPr>
                        <m:ctrlPr>
                          <a:rPr lang="en-US" sz="1600" i="1">
                            <a:latin typeface="Cambria Math" panose="02040503050406030204" pitchFamily="18" charset="0"/>
                            <a:ea typeface="Calibri" panose="020F0502020204030204" pitchFamily="34" charset="0"/>
                          </a:rPr>
                        </m:ctrlPr>
                      </m:fPr>
                      <m:num>
                        <m:r>
                          <a:rPr lang="es-EC" sz="1600" i="1">
                            <a:latin typeface="Cambria Math" panose="02040503050406030204" pitchFamily="18" charset="0"/>
                            <a:ea typeface="Calibri" panose="020F0502020204030204" pitchFamily="34" charset="0"/>
                          </a:rPr>
                          <m:t>𝐹𝑁</m:t>
                        </m:r>
                      </m:num>
                      <m:den>
                        <m:r>
                          <a:rPr lang="es-EC" sz="1600" i="1">
                            <a:latin typeface="Cambria Math" panose="02040503050406030204" pitchFamily="18" charset="0"/>
                            <a:ea typeface="Calibri" panose="020F0502020204030204" pitchFamily="34" charset="0"/>
                          </a:rPr>
                          <m:t>𝑁</m:t>
                        </m:r>
                      </m:den>
                    </m:f>
                  </m:oMath>
                </a14:m>
                <a:endParaRPr lang="en-US" dirty="0">
                  <a:latin typeface="+mj-lt"/>
                  <a:ea typeface="Calibri" panose="020F0502020204030204" pitchFamily="34" charset="0"/>
                </a:endParaRPr>
              </a:p>
              <a:p>
                <a:r>
                  <a:rPr lang="es-EC" dirty="0"/>
                  <a:t> </a:t>
                </a:r>
                <a:endParaRPr lang="en-US" dirty="0"/>
              </a:p>
              <a:p>
                <a:r>
                  <a:rPr lang="es-EC" dirty="0" err="1"/>
                  <a:t>Recall</a:t>
                </a:r>
                <a:r>
                  <a:rPr lang="es-EC" dirty="0"/>
                  <a:t>, es un parámetro que mide la fracción de detecciones positivas que están correctamente etiquetadas, se utiliza la siguiente expresión matemática </a:t>
                </a:r>
                <a:r>
                  <a:rPr lang="es-MX" dirty="0"/>
                  <a:t>(</a:t>
                </a:r>
                <a:r>
                  <a:rPr lang="es-MX" dirty="0" err="1"/>
                  <a:t>Liu</a:t>
                </a:r>
                <a:r>
                  <a:rPr lang="es-MX" dirty="0"/>
                  <a:t>, </a:t>
                </a:r>
                <a:r>
                  <a:rPr lang="es-MX" dirty="0" err="1"/>
                  <a:t>Chen</a:t>
                </a:r>
                <a:r>
                  <a:rPr lang="es-MX" dirty="0"/>
                  <a:t>, Li, &amp; </a:t>
                </a:r>
                <a:r>
                  <a:rPr lang="es-MX" dirty="0" err="1"/>
                  <a:t>Hu</a:t>
                </a:r>
                <a:r>
                  <a:rPr lang="es-MX" dirty="0"/>
                  <a:t>, 2018)</a:t>
                </a:r>
                <a:r>
                  <a:rPr lang="es-EC" dirty="0"/>
                  <a:t>. </a:t>
                </a:r>
                <a:endParaRPr lang="en-US" dirty="0"/>
              </a:p>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𝑅𝑒𝑐𝑎𝑙𝑙</m:t>
                      </m:r>
                      <m:r>
                        <a:rPr lang="es-EC" i="1">
                          <a:latin typeface="Cambria Math" panose="02040503050406030204" pitchFamily="18" charset="0"/>
                        </a:rPr>
                        <m:t>=1−</m:t>
                      </m:r>
                      <m:r>
                        <a:rPr lang="es-EC" i="1">
                          <a:latin typeface="Cambria Math" panose="02040503050406030204" pitchFamily="18" charset="0"/>
                        </a:rPr>
                        <m:t>𝑀𝑅</m:t>
                      </m:r>
                    </m:oMath>
                  </m:oMathPara>
                </a14:m>
                <a:endParaRPr lang="en-US" dirty="0"/>
              </a:p>
              <a:p>
                <a:pPr marL="180340" algn="just">
                  <a:lnSpc>
                    <a:spcPct val="200000"/>
                  </a:lnSpc>
                  <a:spcAft>
                    <a:spcPts val="800"/>
                  </a:spcAft>
                </a:pPr>
                <a:endParaRPr lang="en-US" dirty="0">
                  <a:latin typeface="Times New Roman" panose="02020603050405020304" pitchFamily="18" charset="0"/>
                  <a:ea typeface="Calibri" panose="020F0502020204030204" pitchFamily="34"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818605" y="3518861"/>
                <a:ext cx="10589623" cy="3045962"/>
              </a:xfrm>
              <a:prstGeom prst="rect">
                <a:avLst/>
              </a:prstGeom>
              <a:blipFill>
                <a:blip r:embed="rId3"/>
                <a:stretch>
                  <a:fillRect l="-461"/>
                </a:stretch>
              </a:blipFill>
            </p:spPr>
            <p:txBody>
              <a:bodyPr/>
              <a:lstStyle/>
              <a:p>
                <a:r>
                  <a:rPr lang="en-US">
                    <a:noFill/>
                  </a:rPr>
                  <a:t> </a:t>
                </a:r>
              </a:p>
            </p:txBody>
          </p:sp>
        </mc:Fallback>
      </mc:AlternateContent>
    </p:spTree>
    <p:extLst>
      <p:ext uri="{BB962C8B-B14F-4D97-AF65-F5344CB8AC3E}">
        <p14:creationId xmlns:p14="http://schemas.microsoft.com/office/powerpoint/2010/main" val="2662087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83771" y="274320"/>
            <a:ext cx="4950823" cy="369332"/>
          </a:xfrm>
          <a:prstGeom prst="rect">
            <a:avLst/>
          </a:prstGeom>
          <a:noFill/>
        </p:spPr>
        <p:txBody>
          <a:bodyPr wrap="square" rtlCol="0">
            <a:spAutoFit/>
          </a:bodyPr>
          <a:lstStyle/>
          <a:p>
            <a:r>
              <a:rPr lang="es-MX" dirty="0" smtClean="0"/>
              <a:t>MODELO YOLOV3</a:t>
            </a:r>
            <a:endParaRPr lang="en-US" dirty="0"/>
          </a:p>
        </p:txBody>
      </p:sp>
      <p:pic>
        <p:nvPicPr>
          <p:cNvPr id="3" name="Imagen 2" descr="F:\pruebas\video5\yolov3\9.png"/>
          <p:cNvPicPr/>
          <p:nvPr/>
        </p:nvPicPr>
        <p:blipFill rotWithShape="1">
          <a:blip r:embed="rId2">
            <a:extLst>
              <a:ext uri="{28A0092B-C50C-407E-A947-70E740481C1C}">
                <a14:useLocalDpi xmlns:a14="http://schemas.microsoft.com/office/drawing/2010/main" val="0"/>
              </a:ext>
            </a:extLst>
          </a:blip>
          <a:srcRect r="9707"/>
          <a:stretch/>
        </p:blipFill>
        <p:spPr bwMode="auto">
          <a:xfrm>
            <a:off x="1058091" y="783771"/>
            <a:ext cx="9784080" cy="552558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3427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900507" y="199825"/>
            <a:ext cx="9381979" cy="5817760"/>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4000" b="1" dirty="0" smtClean="0">
                <a:solidFill>
                  <a:schemeClr val="tx1">
                    <a:lumMod val="75000"/>
                    <a:lumOff val="25000"/>
                  </a:schemeClr>
                </a:solidFill>
                <a:cs typeface="Times New Roman" panose="02020603050405020304" pitchFamily="18" charset="0"/>
              </a:rPr>
              <a:t>SUMARIO:</a:t>
            </a:r>
          </a:p>
          <a:p>
            <a:pPr marL="742950" indent="-742950">
              <a:buFont typeface="+mj-lt"/>
              <a:buAutoNum type="arabicPeriod"/>
            </a:pPr>
            <a:endParaRPr lang="es-EC" sz="4000" b="1" dirty="0" smtClean="0">
              <a:solidFill>
                <a:schemeClr val="tx1">
                  <a:lumMod val="75000"/>
                  <a:lumOff val="25000"/>
                </a:schemeClr>
              </a:solidFill>
              <a:cs typeface="Times New Roman" panose="02020603050405020304" pitchFamily="18" charset="0"/>
            </a:endParaRPr>
          </a:p>
          <a:p>
            <a:pPr marL="742950" indent="-742950">
              <a:buFont typeface="+mj-lt"/>
              <a:buAutoNum type="arabicPeriod"/>
            </a:pPr>
            <a:r>
              <a:rPr lang="es-EC" sz="4000" dirty="0" smtClean="0">
                <a:solidFill>
                  <a:schemeClr val="tx1">
                    <a:lumMod val="75000"/>
                    <a:lumOff val="25000"/>
                  </a:schemeClr>
                </a:solidFill>
                <a:cs typeface="Times New Roman" panose="02020603050405020304" pitchFamily="18" charset="0"/>
              </a:rPr>
              <a:t>Introducción</a:t>
            </a:r>
          </a:p>
          <a:p>
            <a:pPr marL="742950" indent="-742950">
              <a:buFont typeface="+mj-lt"/>
              <a:buAutoNum type="arabicPeriod"/>
            </a:pPr>
            <a:r>
              <a:rPr lang="es-EC" sz="4000" dirty="0" smtClean="0">
                <a:solidFill>
                  <a:schemeClr val="tx1">
                    <a:lumMod val="75000"/>
                    <a:lumOff val="25000"/>
                  </a:schemeClr>
                </a:solidFill>
                <a:cs typeface="Times New Roman" panose="02020603050405020304" pitchFamily="18" charset="0"/>
              </a:rPr>
              <a:t>Objetivos</a:t>
            </a:r>
          </a:p>
          <a:p>
            <a:pPr marL="742950" indent="-742950">
              <a:buFont typeface="+mj-lt"/>
              <a:buAutoNum type="arabicPeriod"/>
            </a:pPr>
            <a:r>
              <a:rPr lang="es-EC" sz="4000" dirty="0" smtClean="0">
                <a:solidFill>
                  <a:schemeClr val="tx1">
                    <a:lumMod val="75000"/>
                    <a:lumOff val="25000"/>
                  </a:schemeClr>
                </a:solidFill>
                <a:cs typeface="Times New Roman" panose="02020603050405020304" pitchFamily="18" charset="0"/>
              </a:rPr>
              <a:t>Marco teórico</a:t>
            </a:r>
          </a:p>
          <a:p>
            <a:pPr marL="742950" indent="-742950">
              <a:buFont typeface="+mj-lt"/>
              <a:buAutoNum type="arabicPeriod"/>
            </a:pPr>
            <a:r>
              <a:rPr lang="es-EC" sz="4000" dirty="0" smtClean="0">
                <a:solidFill>
                  <a:schemeClr val="tx1">
                    <a:lumMod val="75000"/>
                    <a:lumOff val="25000"/>
                  </a:schemeClr>
                </a:solidFill>
                <a:cs typeface="Times New Roman" panose="02020603050405020304" pitchFamily="18" charset="0"/>
              </a:rPr>
              <a:t>Hardware </a:t>
            </a:r>
            <a:r>
              <a:rPr lang="es-EC" sz="4000" dirty="0" err="1" smtClean="0">
                <a:solidFill>
                  <a:schemeClr val="tx1">
                    <a:lumMod val="75000"/>
                    <a:lumOff val="25000"/>
                  </a:schemeClr>
                </a:solidFill>
                <a:cs typeface="Times New Roman" panose="02020603050405020304" pitchFamily="18" charset="0"/>
              </a:rPr>
              <a:t>Nvidia</a:t>
            </a:r>
            <a:r>
              <a:rPr lang="es-EC" sz="4000" dirty="0" smtClean="0">
                <a:solidFill>
                  <a:schemeClr val="tx1">
                    <a:lumMod val="75000"/>
                    <a:lumOff val="25000"/>
                  </a:schemeClr>
                </a:solidFill>
                <a:cs typeface="Times New Roman" panose="02020603050405020304" pitchFamily="18" charset="0"/>
              </a:rPr>
              <a:t> </a:t>
            </a:r>
            <a:r>
              <a:rPr lang="es-EC" sz="4000" dirty="0" err="1" smtClean="0">
                <a:solidFill>
                  <a:schemeClr val="tx1">
                    <a:lumMod val="75000"/>
                    <a:lumOff val="25000"/>
                  </a:schemeClr>
                </a:solidFill>
                <a:cs typeface="Times New Roman" panose="02020603050405020304" pitchFamily="18" charset="0"/>
              </a:rPr>
              <a:t>Jetson</a:t>
            </a:r>
            <a:r>
              <a:rPr lang="es-EC" sz="4000" dirty="0" smtClean="0">
                <a:solidFill>
                  <a:schemeClr val="tx1">
                    <a:lumMod val="75000"/>
                    <a:lumOff val="25000"/>
                  </a:schemeClr>
                </a:solidFill>
                <a:cs typeface="Times New Roman" panose="02020603050405020304" pitchFamily="18" charset="0"/>
              </a:rPr>
              <a:t> Tx2</a:t>
            </a:r>
          </a:p>
          <a:p>
            <a:pPr marL="742950" indent="-742950">
              <a:buFont typeface="+mj-lt"/>
              <a:buAutoNum type="arabicPeriod"/>
            </a:pPr>
            <a:r>
              <a:rPr lang="es-EC" sz="4000" dirty="0" smtClean="0">
                <a:solidFill>
                  <a:schemeClr val="tx1">
                    <a:lumMod val="75000"/>
                    <a:lumOff val="25000"/>
                  </a:schemeClr>
                </a:solidFill>
                <a:cs typeface="Times New Roman" panose="02020603050405020304" pitchFamily="18" charset="0"/>
              </a:rPr>
              <a:t>Algoritmo de detección de personas</a:t>
            </a:r>
          </a:p>
          <a:p>
            <a:pPr marL="742950" indent="-742950">
              <a:buFont typeface="+mj-lt"/>
              <a:buAutoNum type="arabicPeriod"/>
            </a:pPr>
            <a:r>
              <a:rPr lang="es-EC" sz="4000" dirty="0" smtClean="0">
                <a:solidFill>
                  <a:schemeClr val="tx1">
                    <a:lumMod val="75000"/>
                    <a:lumOff val="25000"/>
                  </a:schemeClr>
                </a:solidFill>
                <a:cs typeface="Times New Roman" panose="02020603050405020304" pitchFamily="18" charset="0"/>
              </a:rPr>
              <a:t>Experimentación, resultados.</a:t>
            </a:r>
          </a:p>
          <a:p>
            <a:pPr marL="742950" indent="-742950">
              <a:buFont typeface="+mj-lt"/>
              <a:buAutoNum type="arabicPeriod"/>
            </a:pPr>
            <a:r>
              <a:rPr lang="es-EC" sz="4000" dirty="0" smtClean="0">
                <a:solidFill>
                  <a:schemeClr val="tx1">
                    <a:lumMod val="75000"/>
                    <a:lumOff val="25000"/>
                  </a:schemeClr>
                </a:solidFill>
                <a:cs typeface="Times New Roman" panose="02020603050405020304" pitchFamily="18" charset="0"/>
              </a:rPr>
              <a:t>Conclusiones y recomendaciones</a:t>
            </a:r>
            <a:endParaRPr lang="en-US" sz="4000" dirty="0">
              <a:solidFill>
                <a:schemeClr val="tx1">
                  <a:lumMod val="75000"/>
                  <a:lumOff val="25000"/>
                </a:schemeClr>
              </a:solidFill>
              <a:cs typeface="Times New Roman" panose="02020603050405020304" pitchFamily="18" charset="0"/>
            </a:endParaRPr>
          </a:p>
        </p:txBody>
      </p:sp>
    </p:spTree>
    <p:extLst>
      <p:ext uri="{BB962C8B-B14F-4D97-AF65-F5344CB8AC3E}">
        <p14:creationId xmlns:p14="http://schemas.microsoft.com/office/powerpoint/2010/main" val="2957214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34861" y="292129"/>
            <a:ext cx="2039533" cy="369332"/>
          </a:xfrm>
          <a:prstGeom prst="rect">
            <a:avLst/>
          </a:prstGeom>
        </p:spPr>
        <p:txBody>
          <a:bodyPr wrap="none">
            <a:spAutoFit/>
          </a:bodyPr>
          <a:lstStyle/>
          <a:p>
            <a:r>
              <a:rPr lang="es-MX" dirty="0"/>
              <a:t>MODELO YOLOV3</a:t>
            </a:r>
            <a:endParaRPr lang="en-US" dirty="0"/>
          </a:p>
        </p:txBody>
      </p:sp>
      <p:pic>
        <p:nvPicPr>
          <p:cNvPr id="4" name="Imagen 3"/>
          <p:cNvPicPr>
            <a:picLocks noChangeAspect="1"/>
          </p:cNvPicPr>
          <p:nvPr/>
        </p:nvPicPr>
        <p:blipFill rotWithShape="1">
          <a:blip r:embed="rId2"/>
          <a:srcRect l="26440" t="25268" r="31895" b="8839"/>
          <a:stretch/>
        </p:blipFill>
        <p:spPr>
          <a:xfrm>
            <a:off x="2782389" y="292129"/>
            <a:ext cx="7197634" cy="6399824"/>
          </a:xfrm>
          <a:prstGeom prst="rect">
            <a:avLst/>
          </a:prstGeom>
        </p:spPr>
      </p:pic>
    </p:spTree>
    <p:extLst>
      <p:ext uri="{BB962C8B-B14F-4D97-AF65-F5344CB8AC3E}">
        <p14:creationId xmlns:p14="http://schemas.microsoft.com/office/powerpoint/2010/main" val="22870221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04233" y="331317"/>
            <a:ext cx="2631041" cy="369332"/>
          </a:xfrm>
          <a:prstGeom prst="rect">
            <a:avLst/>
          </a:prstGeom>
        </p:spPr>
        <p:txBody>
          <a:bodyPr wrap="none">
            <a:spAutoFit/>
          </a:bodyPr>
          <a:lstStyle/>
          <a:p>
            <a:r>
              <a:rPr lang="es-MX" dirty="0"/>
              <a:t>MODELO </a:t>
            </a:r>
            <a:r>
              <a:rPr lang="es-MX" dirty="0" smtClean="0"/>
              <a:t>YOLOV3-TINY</a:t>
            </a:r>
            <a:endParaRPr lang="en-US" dirty="0"/>
          </a:p>
        </p:txBody>
      </p:sp>
      <p:pic>
        <p:nvPicPr>
          <p:cNvPr id="3" name="Imagen 2" descr="F:\pruebas\video5\yolov3-tiny\1.png"/>
          <p:cNvPicPr/>
          <p:nvPr/>
        </p:nvPicPr>
        <p:blipFill rotWithShape="1">
          <a:blip r:embed="rId2">
            <a:extLst>
              <a:ext uri="{28A0092B-C50C-407E-A947-70E740481C1C}">
                <a14:useLocalDpi xmlns:a14="http://schemas.microsoft.com/office/drawing/2010/main" val="0"/>
              </a:ext>
            </a:extLst>
          </a:blip>
          <a:srcRect r="15449"/>
          <a:stretch/>
        </p:blipFill>
        <p:spPr bwMode="auto">
          <a:xfrm>
            <a:off x="893988" y="952906"/>
            <a:ext cx="10261691" cy="569608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80464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5862" y="292129"/>
            <a:ext cx="2631041" cy="369332"/>
          </a:xfrm>
          <a:prstGeom prst="rect">
            <a:avLst/>
          </a:prstGeom>
        </p:spPr>
        <p:txBody>
          <a:bodyPr wrap="none">
            <a:spAutoFit/>
          </a:bodyPr>
          <a:lstStyle/>
          <a:p>
            <a:r>
              <a:rPr lang="es-MX" dirty="0"/>
              <a:t>MODELO YOLOV3-TINY</a:t>
            </a:r>
            <a:endParaRPr lang="en-US" dirty="0"/>
          </a:p>
        </p:txBody>
      </p:sp>
      <p:pic>
        <p:nvPicPr>
          <p:cNvPr id="3" name="Imagen 2"/>
          <p:cNvPicPr>
            <a:picLocks noChangeAspect="1"/>
          </p:cNvPicPr>
          <p:nvPr/>
        </p:nvPicPr>
        <p:blipFill rotWithShape="1">
          <a:blip r:embed="rId2"/>
          <a:srcRect l="27242" t="23840" r="28985" b="13126"/>
          <a:stretch/>
        </p:blipFill>
        <p:spPr>
          <a:xfrm>
            <a:off x="3126903" y="661461"/>
            <a:ext cx="7210699" cy="5838023"/>
          </a:xfrm>
          <a:prstGeom prst="rect">
            <a:avLst/>
          </a:prstGeom>
        </p:spPr>
      </p:pic>
    </p:spTree>
    <p:extLst>
      <p:ext uri="{BB962C8B-B14F-4D97-AF65-F5344CB8AC3E}">
        <p14:creationId xmlns:p14="http://schemas.microsoft.com/office/powerpoint/2010/main" val="1947600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54034" y="496389"/>
            <a:ext cx="8608423" cy="369332"/>
          </a:xfrm>
          <a:prstGeom prst="rect">
            <a:avLst/>
          </a:prstGeom>
          <a:noFill/>
        </p:spPr>
        <p:txBody>
          <a:bodyPr wrap="square" rtlCol="0">
            <a:spAutoFit/>
          </a:bodyPr>
          <a:lstStyle/>
          <a:p>
            <a:r>
              <a:rPr lang="es-MX" dirty="0" smtClean="0"/>
              <a:t>COMPARACION ENTRE ALGORITMO YOLO V3   VS    YOLO V3-TINY </a:t>
            </a:r>
            <a:endParaRPr lang="en-US" dirty="0"/>
          </a:p>
        </p:txBody>
      </p:sp>
      <p:graphicFrame>
        <p:nvGraphicFramePr>
          <p:cNvPr id="4" name="Gráfico 3"/>
          <p:cNvGraphicFramePr/>
          <p:nvPr>
            <p:extLst>
              <p:ext uri="{D42A27DB-BD31-4B8C-83A1-F6EECF244321}">
                <p14:modId xmlns:p14="http://schemas.microsoft.com/office/powerpoint/2010/main" val="2149210949"/>
              </p:ext>
            </p:extLst>
          </p:nvPr>
        </p:nvGraphicFramePr>
        <p:xfrm>
          <a:off x="1658983" y="1005840"/>
          <a:ext cx="9287691" cy="56039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7437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79565" y="388761"/>
            <a:ext cx="8460378" cy="369332"/>
          </a:xfrm>
          <a:prstGeom prst="rect">
            <a:avLst/>
          </a:prstGeom>
        </p:spPr>
        <p:txBody>
          <a:bodyPr wrap="square">
            <a:spAutoFit/>
          </a:bodyPr>
          <a:lstStyle/>
          <a:p>
            <a:r>
              <a:rPr lang="es-MX" dirty="0"/>
              <a:t>COMPARACION ENTRE ALGORITMO YOLO V3   VS    YOLO V3-TINY </a:t>
            </a:r>
            <a:endParaRPr lang="en-US" dirty="0"/>
          </a:p>
        </p:txBody>
      </p:sp>
      <p:graphicFrame>
        <p:nvGraphicFramePr>
          <p:cNvPr id="4" name="Gráfico 3"/>
          <p:cNvGraphicFramePr/>
          <p:nvPr>
            <p:extLst>
              <p:ext uri="{D42A27DB-BD31-4B8C-83A1-F6EECF244321}">
                <p14:modId xmlns:p14="http://schemas.microsoft.com/office/powerpoint/2010/main" val="2487335833"/>
              </p:ext>
            </p:extLst>
          </p:nvPr>
        </p:nvGraphicFramePr>
        <p:xfrm>
          <a:off x="2103120" y="1045029"/>
          <a:ext cx="8229599" cy="54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03909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37718" y="435820"/>
            <a:ext cx="4073744" cy="369332"/>
          </a:xfrm>
          <a:prstGeom prst="rect">
            <a:avLst/>
          </a:prstGeom>
        </p:spPr>
        <p:txBody>
          <a:bodyPr wrap="none">
            <a:spAutoFit/>
          </a:bodyPr>
          <a:lstStyle/>
          <a:p>
            <a:r>
              <a:rPr lang="es-EC" b="1" dirty="0" smtClean="0">
                <a:solidFill>
                  <a:schemeClr val="tx1">
                    <a:lumMod val="75000"/>
                    <a:lumOff val="25000"/>
                  </a:schemeClr>
                </a:solidFill>
                <a:cs typeface="Times New Roman" panose="02020603050405020304" pitchFamily="18" charset="0"/>
              </a:rPr>
              <a:t>7.- Conclusiones </a:t>
            </a:r>
            <a:r>
              <a:rPr lang="es-EC" b="1" dirty="0">
                <a:solidFill>
                  <a:schemeClr val="tx1">
                    <a:lumMod val="75000"/>
                    <a:lumOff val="25000"/>
                  </a:schemeClr>
                </a:solidFill>
                <a:cs typeface="Times New Roman" panose="02020603050405020304" pitchFamily="18" charset="0"/>
              </a:rPr>
              <a:t>y recomendaciones</a:t>
            </a:r>
            <a:endParaRPr lang="en-US" b="1" dirty="0">
              <a:solidFill>
                <a:schemeClr val="tx1">
                  <a:lumMod val="75000"/>
                  <a:lumOff val="25000"/>
                </a:schemeClr>
              </a:solidFill>
              <a:cs typeface="Times New Roman" panose="02020603050405020304" pitchFamily="18" charset="0"/>
            </a:endParaRPr>
          </a:p>
        </p:txBody>
      </p:sp>
      <p:sp>
        <p:nvSpPr>
          <p:cNvPr id="3" name="Rectángulo 2"/>
          <p:cNvSpPr/>
          <p:nvPr/>
        </p:nvSpPr>
        <p:spPr>
          <a:xfrm>
            <a:off x="287383" y="1041241"/>
            <a:ext cx="11652068" cy="4439933"/>
          </a:xfrm>
          <a:prstGeom prst="rect">
            <a:avLst/>
          </a:prstGeom>
        </p:spPr>
        <p:txBody>
          <a:bodyPr wrap="square">
            <a:spAutoFit/>
          </a:bodyPr>
          <a:lstStyle/>
          <a:p>
            <a:pPr marL="342900" lvl="0" indent="-342900" algn="just">
              <a:lnSpc>
                <a:spcPct val="200000"/>
              </a:lnSpc>
              <a:spcAft>
                <a:spcPts val="0"/>
              </a:spcAft>
              <a:buFont typeface="Symbol" panose="05050102010706020507" pitchFamily="18" charset="2"/>
              <a:buChar char=""/>
            </a:pPr>
            <a:r>
              <a:rPr lang="es-MX" dirty="0" smtClean="0">
                <a:latin typeface="Times New Roman" panose="02020603050405020304" pitchFamily="18" charset="0"/>
                <a:ea typeface="Calibri" panose="020F0502020204030204" pitchFamily="34" charset="0"/>
              </a:rPr>
              <a:t>Se </a:t>
            </a:r>
            <a:r>
              <a:rPr lang="es-MX" dirty="0">
                <a:latin typeface="Times New Roman" panose="02020603050405020304" pitchFamily="18" charset="0"/>
                <a:ea typeface="Calibri" panose="020F0502020204030204" pitchFamily="34" charset="0"/>
              </a:rPr>
              <a:t>implementó un detector de autos y personas en video capturado en tiempo real utilizando una modificación de la red neuronal yolov3 </a:t>
            </a:r>
            <a:r>
              <a:rPr lang="es-MX" dirty="0" err="1">
                <a:latin typeface="Times New Roman" panose="02020603050405020304" pitchFamily="18" charset="0"/>
                <a:ea typeface="Calibri" panose="020F0502020204030204" pitchFamily="34" charset="0"/>
              </a:rPr>
              <a:t>AlexeyAB</a:t>
            </a:r>
            <a:r>
              <a:rPr lang="es-MX" dirty="0">
                <a:latin typeface="Times New Roman" panose="02020603050405020304" pitchFamily="18" charset="0"/>
                <a:ea typeface="Calibri" panose="020F0502020204030204" pitchFamily="34" charset="0"/>
              </a:rPr>
              <a:t>/</a:t>
            </a:r>
            <a:r>
              <a:rPr lang="es-MX" dirty="0" err="1">
                <a:latin typeface="Times New Roman" panose="02020603050405020304" pitchFamily="18" charset="0"/>
                <a:ea typeface="Calibri" panose="020F0502020204030204" pitchFamily="34" charset="0"/>
              </a:rPr>
              <a:t>Darknet</a:t>
            </a:r>
            <a:r>
              <a:rPr lang="es-MX" dirty="0">
                <a:latin typeface="Times New Roman" panose="02020603050405020304" pitchFamily="18" charset="0"/>
                <a:ea typeface="Calibri" panose="020F0502020204030204" pitchFamily="34" charset="0"/>
              </a:rPr>
              <a:t>.</a:t>
            </a:r>
          </a:p>
          <a:p>
            <a:pPr marL="342900" lvl="0" indent="-342900" algn="just">
              <a:lnSpc>
                <a:spcPct val="200000"/>
              </a:lnSpc>
              <a:spcAft>
                <a:spcPts val="0"/>
              </a:spcAft>
              <a:buFont typeface="Symbol" panose="05050102010706020507" pitchFamily="18" charset="2"/>
              <a:buChar char=""/>
            </a:pPr>
            <a:r>
              <a:rPr lang="es-MX" dirty="0" smtClean="0">
                <a:latin typeface="Times New Roman" panose="02020603050405020304" pitchFamily="18" charset="0"/>
                <a:ea typeface="Calibri" panose="020F0502020204030204" pitchFamily="34" charset="0"/>
              </a:rPr>
              <a:t>El </a:t>
            </a:r>
            <a:r>
              <a:rPr lang="es-MX" dirty="0" err="1">
                <a:latin typeface="Times New Roman" panose="02020603050405020304" pitchFamily="18" charset="0"/>
                <a:ea typeface="Calibri" panose="020F0502020204030204" pitchFamily="34" charset="0"/>
              </a:rPr>
              <a:t>framework</a:t>
            </a:r>
            <a:r>
              <a:rPr lang="es-MX" dirty="0">
                <a:latin typeface="Times New Roman" panose="02020603050405020304" pitchFamily="18" charset="0"/>
                <a:ea typeface="Calibri" panose="020F0502020204030204" pitchFamily="34" charset="0"/>
              </a:rPr>
              <a:t> Linux montado en el kit de desarrollo de la placa </a:t>
            </a:r>
            <a:r>
              <a:rPr lang="es-MX" dirty="0" err="1">
                <a:latin typeface="Times New Roman" panose="02020603050405020304" pitchFamily="18" charset="0"/>
                <a:ea typeface="Calibri" panose="020F0502020204030204" pitchFamily="34" charset="0"/>
              </a:rPr>
              <a:t>Nvidia</a:t>
            </a:r>
            <a:r>
              <a:rPr lang="es-MX" dirty="0">
                <a:latin typeface="Times New Roman" panose="02020603050405020304" pitchFamily="18" charset="0"/>
                <a:ea typeface="Calibri" panose="020F0502020204030204" pitchFamily="34" charset="0"/>
              </a:rPr>
              <a:t> </a:t>
            </a:r>
            <a:r>
              <a:rPr lang="es-MX" dirty="0" err="1">
                <a:latin typeface="Times New Roman" panose="02020603050405020304" pitchFamily="18" charset="0"/>
                <a:ea typeface="Calibri" panose="020F0502020204030204" pitchFamily="34" charset="0"/>
              </a:rPr>
              <a:t>Jetson</a:t>
            </a:r>
            <a:r>
              <a:rPr lang="es-MX" dirty="0">
                <a:latin typeface="Times New Roman" panose="02020603050405020304" pitchFamily="18" charset="0"/>
                <a:ea typeface="Calibri" panose="020F0502020204030204" pitchFamily="34" charset="0"/>
              </a:rPr>
              <a:t> Tx2, funciona con una cámara de video IP inalámbrica para capturar video en ambientes con distinto nivel de iluminación.</a:t>
            </a:r>
          </a:p>
          <a:p>
            <a:pPr marL="342900" lvl="0" indent="-342900" algn="just">
              <a:lnSpc>
                <a:spcPct val="200000"/>
              </a:lnSpc>
              <a:spcAft>
                <a:spcPts val="0"/>
              </a:spcAft>
              <a:buFont typeface="Symbol" panose="05050102010706020507" pitchFamily="18" charset="2"/>
              <a:buChar char=""/>
            </a:pPr>
            <a:r>
              <a:rPr lang="es-MX" dirty="0" smtClean="0">
                <a:latin typeface="Times New Roman" panose="02020603050405020304" pitchFamily="18" charset="0"/>
                <a:ea typeface="Calibri" panose="020F0502020204030204" pitchFamily="34" charset="0"/>
              </a:rPr>
              <a:t>Se </a:t>
            </a:r>
            <a:r>
              <a:rPr lang="es-MX" dirty="0">
                <a:latin typeface="Times New Roman" panose="02020603050405020304" pitchFamily="18" charset="0"/>
                <a:ea typeface="Calibri" panose="020F0502020204030204" pitchFamily="34" charset="0"/>
              </a:rPr>
              <a:t>probaron las dos versiones del algoritmo detector YOLO la versión completa y la versión liviana (yolov3, yolov3-tiny), con distintos tipos de video tomados de bases de datos y capturados en tiempo real.</a:t>
            </a:r>
          </a:p>
          <a:p>
            <a:pPr marL="342900" lvl="0" indent="-342900" algn="just">
              <a:lnSpc>
                <a:spcPct val="200000"/>
              </a:lnSpc>
              <a:spcAft>
                <a:spcPts val="0"/>
              </a:spcAft>
              <a:buFont typeface="Symbol" panose="05050102010706020507" pitchFamily="18" charset="2"/>
              <a:buChar char=""/>
            </a:pPr>
            <a:r>
              <a:rPr lang="es-MX" dirty="0" smtClean="0">
                <a:latin typeface="Times New Roman" panose="02020603050405020304" pitchFamily="18" charset="0"/>
                <a:ea typeface="Calibri" panose="020F0502020204030204" pitchFamily="34" charset="0"/>
              </a:rPr>
              <a:t>El </a:t>
            </a:r>
            <a:r>
              <a:rPr lang="es-MX" dirty="0">
                <a:latin typeface="Times New Roman" panose="02020603050405020304" pitchFamily="18" charset="0"/>
                <a:ea typeface="Calibri" panose="020F0502020204030204" pitchFamily="34" charset="0"/>
              </a:rPr>
              <a:t>prototipo implementado detecta los objetos con un grado de acierto superior al 95% en objetos cercanos y para objetos muy alejados con un grado de acierto superior al 65</a:t>
            </a:r>
            <a:r>
              <a:rPr lang="es-MX" dirty="0" smtClean="0">
                <a:latin typeface="Times New Roman" panose="02020603050405020304" pitchFamily="18" charset="0"/>
                <a:ea typeface="Calibri" panose="020F0502020204030204" pitchFamily="34" charset="0"/>
              </a:rPr>
              <a:t>%.</a:t>
            </a:r>
            <a:endParaRPr lang="es-MX"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07232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19334" y="461945"/>
            <a:ext cx="3743525" cy="369332"/>
          </a:xfrm>
          <a:prstGeom prst="rect">
            <a:avLst/>
          </a:prstGeom>
        </p:spPr>
        <p:txBody>
          <a:bodyPr wrap="none">
            <a:spAutoFit/>
          </a:bodyPr>
          <a:lstStyle/>
          <a:p>
            <a:r>
              <a:rPr lang="es-EC" b="1" dirty="0">
                <a:solidFill>
                  <a:schemeClr val="tx1">
                    <a:lumMod val="75000"/>
                    <a:lumOff val="25000"/>
                  </a:schemeClr>
                </a:solidFill>
                <a:cs typeface="Times New Roman" panose="02020603050405020304" pitchFamily="18" charset="0"/>
              </a:rPr>
              <a:t>Conclusiones y recomendaciones</a:t>
            </a:r>
            <a:endParaRPr lang="en-US" b="1" dirty="0">
              <a:solidFill>
                <a:schemeClr val="tx1">
                  <a:lumMod val="75000"/>
                  <a:lumOff val="25000"/>
                </a:schemeClr>
              </a:solidFill>
              <a:cs typeface="Times New Roman" panose="02020603050405020304" pitchFamily="18" charset="0"/>
            </a:endParaRPr>
          </a:p>
        </p:txBody>
      </p:sp>
      <p:sp>
        <p:nvSpPr>
          <p:cNvPr id="3" name="Rectángulo 2"/>
          <p:cNvSpPr/>
          <p:nvPr/>
        </p:nvSpPr>
        <p:spPr>
          <a:xfrm>
            <a:off x="736453" y="1135690"/>
            <a:ext cx="11111558" cy="1669944"/>
          </a:xfrm>
          <a:prstGeom prst="rect">
            <a:avLst/>
          </a:prstGeom>
        </p:spPr>
        <p:txBody>
          <a:bodyPr wrap="square">
            <a:spAutoFit/>
          </a:bodyPr>
          <a:lstStyle/>
          <a:p>
            <a:pPr marL="342900" lvl="0" indent="-342900" algn="just">
              <a:lnSpc>
                <a:spcPct val="200000"/>
              </a:lnSpc>
              <a:spcAft>
                <a:spcPts val="0"/>
              </a:spcAft>
              <a:buFont typeface="Symbol" panose="05050102010706020507" pitchFamily="18" charset="2"/>
              <a:buChar char=""/>
            </a:pPr>
            <a:r>
              <a:rPr lang="es-MX" dirty="0">
                <a:latin typeface="Times New Roman" panose="02020603050405020304" pitchFamily="18" charset="0"/>
                <a:ea typeface="Calibri" panose="020F0502020204030204" pitchFamily="34" charset="0"/>
              </a:rPr>
              <a:t>Al evaluar el desempeño del detector, con la versión completa de yolov3 (106 capas de </a:t>
            </a:r>
            <a:r>
              <a:rPr lang="es-MX" dirty="0" err="1">
                <a:latin typeface="Times New Roman" panose="02020603050405020304" pitchFamily="18" charset="0"/>
                <a:ea typeface="Calibri" panose="020F0502020204030204" pitchFamily="34" charset="0"/>
              </a:rPr>
              <a:t>convolución</a:t>
            </a:r>
            <a:r>
              <a:rPr lang="es-MX" dirty="0">
                <a:latin typeface="Times New Roman" panose="02020603050405020304" pitchFamily="18" charset="0"/>
                <a:ea typeface="Calibri" panose="020F0502020204030204" pitchFamily="34" charset="0"/>
              </a:rPr>
              <a:t>) el prototipo procesa el video a 4.4 </a:t>
            </a:r>
            <a:r>
              <a:rPr lang="es-MX" dirty="0" err="1">
                <a:latin typeface="Times New Roman" panose="02020603050405020304" pitchFamily="18" charset="0"/>
                <a:ea typeface="Calibri" panose="020F0502020204030204" pitchFamily="34" charset="0"/>
              </a:rPr>
              <a:t>fps</a:t>
            </a:r>
            <a:r>
              <a:rPr lang="es-MX" dirty="0">
                <a:latin typeface="Times New Roman" panose="02020603050405020304" pitchFamily="18" charset="0"/>
                <a:ea typeface="Calibri" panose="020F0502020204030204" pitchFamily="34" charset="0"/>
              </a:rPr>
              <a:t> mientras que con el algoritmo yolov3-tiny (26 capas de </a:t>
            </a:r>
            <a:r>
              <a:rPr lang="es-MX" dirty="0" err="1">
                <a:latin typeface="Times New Roman" panose="02020603050405020304" pitchFamily="18" charset="0"/>
                <a:ea typeface="Calibri" panose="020F0502020204030204" pitchFamily="34" charset="0"/>
              </a:rPr>
              <a:t>convolución</a:t>
            </a:r>
            <a:r>
              <a:rPr lang="es-MX" dirty="0">
                <a:latin typeface="Times New Roman" panose="02020603050405020304" pitchFamily="18" charset="0"/>
                <a:ea typeface="Calibri" panose="020F0502020204030204" pitchFamily="34" charset="0"/>
              </a:rPr>
              <a:t>) corre hasta 32 </a:t>
            </a:r>
            <a:r>
              <a:rPr lang="es-MX" dirty="0" err="1">
                <a:latin typeface="Times New Roman" panose="02020603050405020304" pitchFamily="18" charset="0"/>
                <a:ea typeface="Calibri" panose="020F0502020204030204" pitchFamily="34" charset="0"/>
              </a:rPr>
              <a:t>fps</a:t>
            </a:r>
            <a:r>
              <a:rPr lang="es-MX" dirty="0">
                <a:latin typeface="Times New Roman" panose="02020603050405020304" pitchFamily="18" charset="0"/>
                <a:ea typeface="Calibri" panose="020F0502020204030204" pitchFamily="34" charset="0"/>
              </a:rPr>
              <a:t>.</a:t>
            </a:r>
          </a:p>
          <a:p>
            <a:pPr lvl="0" algn="just">
              <a:lnSpc>
                <a:spcPct val="200000"/>
              </a:lnSpc>
              <a:spcAft>
                <a:spcPts val="800"/>
              </a:spcAft>
            </a:pPr>
            <a:endParaRPr lang="en-US" dirty="0">
              <a:latin typeface="Times New Roman" panose="02020603050405020304" pitchFamily="18" charset="0"/>
              <a:ea typeface="Calibri" panose="020F0502020204030204" pitchFamily="34" charset="0"/>
            </a:endParaRPr>
          </a:p>
        </p:txBody>
      </p:sp>
      <p:pic>
        <p:nvPicPr>
          <p:cNvPr id="5" name="Imagen 4"/>
          <p:cNvPicPr>
            <a:picLocks noChangeAspect="1"/>
          </p:cNvPicPr>
          <p:nvPr/>
        </p:nvPicPr>
        <p:blipFill rotWithShape="1">
          <a:blip r:embed="rId2"/>
          <a:srcRect l="23629" t="37947" r="25972" b="36875"/>
          <a:stretch/>
        </p:blipFill>
        <p:spPr>
          <a:xfrm>
            <a:off x="1907177" y="3265712"/>
            <a:ext cx="9183188" cy="2579343"/>
          </a:xfrm>
          <a:prstGeom prst="rect">
            <a:avLst/>
          </a:prstGeom>
        </p:spPr>
      </p:pic>
    </p:spTree>
    <p:extLst>
      <p:ext uri="{BB962C8B-B14F-4D97-AF65-F5344CB8AC3E}">
        <p14:creationId xmlns:p14="http://schemas.microsoft.com/office/powerpoint/2010/main" val="19169267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75211" y="287383"/>
            <a:ext cx="3944983" cy="369332"/>
          </a:xfrm>
          <a:prstGeom prst="rect">
            <a:avLst/>
          </a:prstGeom>
          <a:noFill/>
        </p:spPr>
        <p:txBody>
          <a:bodyPr wrap="square" rtlCol="0">
            <a:spAutoFit/>
          </a:bodyPr>
          <a:lstStyle/>
          <a:p>
            <a:r>
              <a:rPr lang="es-MX" dirty="0" smtClean="0"/>
              <a:t>RECOMENDACIONES</a:t>
            </a:r>
            <a:endParaRPr lang="en-US" dirty="0"/>
          </a:p>
        </p:txBody>
      </p:sp>
      <p:sp>
        <p:nvSpPr>
          <p:cNvPr id="3" name="Rectángulo 2"/>
          <p:cNvSpPr/>
          <p:nvPr/>
        </p:nvSpPr>
        <p:spPr>
          <a:xfrm>
            <a:off x="274320" y="806439"/>
            <a:ext cx="11456126" cy="2880532"/>
          </a:xfrm>
          <a:prstGeom prst="rect">
            <a:avLst/>
          </a:prstGeom>
        </p:spPr>
        <p:txBody>
          <a:bodyPr wrap="square">
            <a:spAutoFit/>
          </a:bodyPr>
          <a:lstStyle/>
          <a:p>
            <a:pPr marL="342900" lvl="0" indent="-342900" algn="just">
              <a:lnSpc>
                <a:spcPct val="200000"/>
              </a:lnSpc>
              <a:spcAft>
                <a:spcPts val="800"/>
              </a:spcAft>
              <a:buFont typeface="Symbol" panose="05050102010706020507" pitchFamily="18" charset="2"/>
              <a:buChar char=""/>
            </a:pPr>
            <a:r>
              <a:rPr lang="es-MX" dirty="0" smtClean="0">
                <a:latin typeface="Times New Roman" panose="02020603050405020304" pitchFamily="18" charset="0"/>
                <a:ea typeface="Calibri" panose="020F0502020204030204" pitchFamily="34" charset="0"/>
              </a:rPr>
              <a:t>Para </a:t>
            </a:r>
            <a:r>
              <a:rPr lang="es-MX" dirty="0">
                <a:latin typeface="Times New Roman" panose="02020603050405020304" pitchFamily="18" charset="0"/>
                <a:ea typeface="Calibri" panose="020F0502020204030204" pitchFamily="34" charset="0"/>
              </a:rPr>
              <a:t>mejorar el desempeño en cuanto a rapidez de procesamiento del detector implementado se recomienda utilizar una versión superior de la placa </a:t>
            </a:r>
            <a:r>
              <a:rPr lang="es-MX" dirty="0" err="1">
                <a:latin typeface="Times New Roman" panose="02020603050405020304" pitchFamily="18" charset="0"/>
                <a:ea typeface="Calibri" panose="020F0502020204030204" pitchFamily="34" charset="0"/>
              </a:rPr>
              <a:t>Nvidia</a:t>
            </a:r>
            <a:r>
              <a:rPr lang="es-MX" dirty="0">
                <a:latin typeface="Times New Roman" panose="02020603050405020304" pitchFamily="18" charset="0"/>
                <a:ea typeface="Calibri" panose="020F0502020204030204" pitchFamily="34" charset="0"/>
              </a:rPr>
              <a:t> como por ejemplo la tarjeta </a:t>
            </a:r>
            <a:r>
              <a:rPr lang="es-MX" dirty="0" err="1">
                <a:latin typeface="Times New Roman" panose="02020603050405020304" pitchFamily="18" charset="0"/>
                <a:ea typeface="Calibri" panose="020F0502020204030204" pitchFamily="34" charset="0"/>
              </a:rPr>
              <a:t>Jetson</a:t>
            </a:r>
            <a:r>
              <a:rPr lang="es-MX" dirty="0">
                <a:latin typeface="Times New Roman" panose="02020603050405020304" pitchFamily="18" charset="0"/>
                <a:ea typeface="Calibri" panose="020F0502020204030204" pitchFamily="34" charset="0"/>
              </a:rPr>
              <a:t> AGX Xavier que según el fabricante supera en 20 veces el desempeño de la tarjeta utilizada en este proyecto.</a:t>
            </a:r>
          </a:p>
          <a:p>
            <a:pPr marL="342900" lvl="0" indent="-342900" algn="just">
              <a:lnSpc>
                <a:spcPct val="200000"/>
              </a:lnSpc>
              <a:spcAft>
                <a:spcPts val="800"/>
              </a:spcAft>
              <a:buFont typeface="Symbol" panose="05050102010706020507" pitchFamily="18" charset="2"/>
              <a:buChar char=""/>
            </a:pPr>
            <a:r>
              <a:rPr lang="es-MX" dirty="0" smtClean="0">
                <a:latin typeface="Times New Roman" panose="02020603050405020304" pitchFamily="18" charset="0"/>
                <a:ea typeface="Calibri" panose="020F0502020204030204" pitchFamily="34" charset="0"/>
              </a:rPr>
              <a:t>Para </a:t>
            </a:r>
            <a:r>
              <a:rPr lang="es-MX" dirty="0">
                <a:latin typeface="Times New Roman" panose="02020603050405020304" pitchFamily="18" charset="0"/>
                <a:ea typeface="Calibri" panose="020F0502020204030204" pitchFamily="34" charset="0"/>
              </a:rPr>
              <a:t>trabajos futuros se puede usar este prototipo en la implementación de aplicaciones tales como sistemas autónomos de video vigilancia, alerta en lugares públicos, control de tráfico, ayudas para personas no videntes, etc.</a:t>
            </a:r>
          </a:p>
        </p:txBody>
      </p:sp>
    </p:spTree>
    <p:extLst>
      <p:ext uri="{BB962C8B-B14F-4D97-AF65-F5344CB8AC3E}">
        <p14:creationId xmlns:p14="http://schemas.microsoft.com/office/powerpoint/2010/main" val="34908213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77441" y="1974557"/>
            <a:ext cx="7602582" cy="2215991"/>
          </a:xfrm>
          <a:prstGeom prst="rect">
            <a:avLst/>
          </a:prstGeom>
          <a:noFill/>
        </p:spPr>
        <p:txBody>
          <a:bodyPr wrap="square" lIns="91440" tIns="45720" rIns="91440" bIns="45720">
            <a:spAutoFit/>
          </a:bodyPr>
          <a:lstStyle/>
          <a:p>
            <a:pPr algn="ctr"/>
            <a:r>
              <a:rPr lang="es-ES" sz="138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GRACIAS</a:t>
            </a:r>
            <a:endParaRPr lang="es-ES" sz="138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380280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587" y="2207621"/>
            <a:ext cx="1828800" cy="9013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VISIÓN ARTIFICIAL (VA)</a:t>
            </a:r>
            <a:endParaRPr lang="en-US" dirty="0">
              <a:solidFill>
                <a:schemeClr val="tx1"/>
              </a:solidFill>
            </a:endParaRPr>
          </a:p>
        </p:txBody>
      </p:sp>
      <p:sp>
        <p:nvSpPr>
          <p:cNvPr id="3" name="Rectángulo 2"/>
          <p:cNvSpPr/>
          <p:nvPr/>
        </p:nvSpPr>
        <p:spPr>
          <a:xfrm>
            <a:off x="2602299" y="652659"/>
            <a:ext cx="1828800" cy="9013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HARDWARE</a:t>
            </a:r>
            <a:endParaRPr lang="en-US" dirty="0">
              <a:solidFill>
                <a:schemeClr val="tx1"/>
              </a:solidFill>
            </a:endParaRPr>
          </a:p>
        </p:txBody>
      </p:sp>
      <p:sp>
        <p:nvSpPr>
          <p:cNvPr id="4" name="Rectángulo 3"/>
          <p:cNvSpPr/>
          <p:nvPr/>
        </p:nvSpPr>
        <p:spPr>
          <a:xfrm>
            <a:off x="2602299" y="3470366"/>
            <a:ext cx="1828800" cy="9013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solidFill>
                  <a:schemeClr val="tx1"/>
                </a:solidFill>
              </a:rPr>
              <a:t>SOFTWARE</a:t>
            </a:r>
            <a:endParaRPr lang="en-US" dirty="0">
              <a:solidFill>
                <a:schemeClr val="tx1"/>
              </a:solidFill>
            </a:endParaRPr>
          </a:p>
        </p:txBody>
      </p:sp>
      <p:sp>
        <p:nvSpPr>
          <p:cNvPr id="5" name="CuadroTexto 4"/>
          <p:cNvSpPr txBox="1"/>
          <p:nvPr/>
        </p:nvSpPr>
        <p:spPr>
          <a:xfrm>
            <a:off x="470263" y="222069"/>
            <a:ext cx="2764972" cy="400110"/>
          </a:xfrm>
          <a:prstGeom prst="rect">
            <a:avLst/>
          </a:prstGeom>
          <a:noFill/>
        </p:spPr>
        <p:txBody>
          <a:bodyPr wrap="square" rtlCol="0">
            <a:spAutoFit/>
          </a:bodyPr>
          <a:lstStyle/>
          <a:p>
            <a:r>
              <a:rPr lang="es-MX" sz="2000" dirty="0" smtClean="0"/>
              <a:t>1.- INTRODUCCIÓN</a:t>
            </a:r>
            <a:endParaRPr lang="en-US" sz="2000" dirty="0"/>
          </a:p>
        </p:txBody>
      </p:sp>
      <p:pic>
        <p:nvPicPr>
          <p:cNvPr id="6" name="Imagen 5" descr=" Kit de desarrollo Jetson TX2"/>
          <p:cNvPicPr/>
          <p:nvPr/>
        </p:nvPicPr>
        <p:blipFill>
          <a:blip r:embed="rId2">
            <a:extLst>
              <a:ext uri="{28A0092B-C50C-407E-A947-70E740481C1C}">
                <a14:useLocalDpi xmlns:a14="http://schemas.microsoft.com/office/drawing/2010/main" val="0"/>
              </a:ext>
            </a:extLst>
          </a:blip>
          <a:srcRect/>
          <a:stretch>
            <a:fillRect/>
          </a:stretch>
        </p:blipFill>
        <p:spPr bwMode="auto">
          <a:xfrm>
            <a:off x="2512253" y="1659784"/>
            <a:ext cx="2567804" cy="1587228"/>
          </a:xfrm>
          <a:prstGeom prst="rect">
            <a:avLst/>
          </a:prstGeom>
          <a:noFill/>
          <a:ln>
            <a:noFill/>
          </a:ln>
        </p:spPr>
      </p:pic>
      <p:pic>
        <p:nvPicPr>
          <p:cNvPr id="1026" name="Picture 2" descr="Resultado de imagen para YOLO 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9501" y="4578721"/>
            <a:ext cx="2338935" cy="124206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descr="C:\Users\Jonás\Desktop\pruebas\video2\yolov3\6.png"/>
          <p:cNvPicPr/>
          <p:nvPr/>
        </p:nvPicPr>
        <p:blipFill>
          <a:blip r:embed="rId4">
            <a:extLst>
              <a:ext uri="{28A0092B-C50C-407E-A947-70E740481C1C}">
                <a14:useLocalDpi xmlns:a14="http://schemas.microsoft.com/office/drawing/2010/main" val="0"/>
              </a:ext>
            </a:extLst>
          </a:blip>
          <a:srcRect/>
          <a:stretch>
            <a:fillRect/>
          </a:stretch>
        </p:blipFill>
        <p:spPr bwMode="auto">
          <a:xfrm>
            <a:off x="5687923" y="856368"/>
            <a:ext cx="6303780" cy="4094454"/>
          </a:xfrm>
          <a:prstGeom prst="rect">
            <a:avLst/>
          </a:prstGeom>
          <a:noFill/>
          <a:ln>
            <a:noFill/>
          </a:ln>
        </p:spPr>
      </p:pic>
      <p:cxnSp>
        <p:nvCxnSpPr>
          <p:cNvPr id="9" name="Conector recto de flecha 8"/>
          <p:cNvCxnSpPr/>
          <p:nvPr/>
        </p:nvCxnSpPr>
        <p:spPr>
          <a:xfrm flipV="1">
            <a:off x="1293920" y="1332411"/>
            <a:ext cx="1218333" cy="7707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1345475" y="3214746"/>
            <a:ext cx="1166778" cy="5996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Cerrar llave 11"/>
          <p:cNvSpPr/>
          <p:nvPr/>
        </p:nvSpPr>
        <p:spPr>
          <a:xfrm>
            <a:off x="4963886" y="1103328"/>
            <a:ext cx="548640" cy="3847494"/>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08483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77660" y="318254"/>
            <a:ext cx="1608517" cy="369332"/>
          </a:xfrm>
          <a:prstGeom prst="rect">
            <a:avLst/>
          </a:prstGeom>
        </p:spPr>
        <p:txBody>
          <a:bodyPr wrap="none">
            <a:spAutoFit/>
          </a:bodyPr>
          <a:lstStyle/>
          <a:p>
            <a:r>
              <a:rPr lang="es-MX" dirty="0" smtClean="0"/>
              <a:t>2.- OBJETIVOS</a:t>
            </a:r>
            <a:endParaRPr lang="en-US" dirty="0"/>
          </a:p>
        </p:txBody>
      </p:sp>
      <p:sp>
        <p:nvSpPr>
          <p:cNvPr id="4" name="Rectángulo 3"/>
          <p:cNvSpPr/>
          <p:nvPr/>
        </p:nvSpPr>
        <p:spPr>
          <a:xfrm>
            <a:off x="477660" y="855621"/>
            <a:ext cx="10972800" cy="4549964"/>
          </a:xfrm>
          <a:prstGeom prst="rect">
            <a:avLst/>
          </a:prstGeom>
        </p:spPr>
        <p:txBody>
          <a:bodyPr wrap="square">
            <a:spAutoFit/>
          </a:bodyPr>
          <a:lstStyle/>
          <a:p>
            <a:pPr algn="just">
              <a:lnSpc>
                <a:spcPct val="200000"/>
              </a:lnSpc>
              <a:spcBef>
                <a:spcPts val="200"/>
              </a:spcBef>
              <a:spcAft>
                <a:spcPts val="0"/>
              </a:spcAft>
            </a:pPr>
            <a:r>
              <a:rPr lang="es-EC" b="1" dirty="0">
                <a:latin typeface="Times New Roman" panose="02020603050405020304" pitchFamily="18" charset="0"/>
                <a:ea typeface="Times New Roman" panose="02020603050405020304" pitchFamily="18" charset="0"/>
              </a:rPr>
              <a:t>	</a:t>
            </a:r>
            <a:r>
              <a:rPr lang="es-EC" b="1" dirty="0" smtClean="0">
                <a:latin typeface="Times New Roman" panose="02020603050405020304" pitchFamily="18" charset="0"/>
                <a:ea typeface="Times New Roman" panose="02020603050405020304" pitchFamily="18" charset="0"/>
              </a:rPr>
              <a:t>General</a:t>
            </a:r>
            <a:endParaRPr lang="en-US" dirty="0">
              <a:latin typeface="Times New Roman" panose="02020603050405020304" pitchFamily="18" charset="0"/>
              <a:ea typeface="Calibri" panose="020F0502020204030204" pitchFamily="34" charset="0"/>
            </a:endParaRPr>
          </a:p>
          <a:p>
            <a:pPr marL="457200" algn="just">
              <a:lnSpc>
                <a:spcPct val="200000"/>
              </a:lnSpc>
              <a:spcAft>
                <a:spcPts val="0"/>
              </a:spcAft>
            </a:pPr>
            <a:r>
              <a:rPr lang="es-EC" dirty="0">
                <a:latin typeface="Times New Roman" panose="02020603050405020304" pitchFamily="18" charset="0"/>
                <a:ea typeface="Calibri" panose="020F0502020204030204" pitchFamily="34" charset="0"/>
              </a:rPr>
              <a:t>Implementar un prototipo para detectar objetos (autos y personas) en video capturado en tiempo real utilizando técnicas de aprendizaje profundo (</a:t>
            </a:r>
            <a:r>
              <a:rPr lang="es-EC" dirty="0" err="1">
                <a:latin typeface="Times New Roman" panose="02020603050405020304" pitchFamily="18" charset="0"/>
                <a:ea typeface="Calibri" panose="020F0502020204030204" pitchFamily="34" charset="0"/>
              </a:rPr>
              <a:t>deep</a:t>
            </a:r>
            <a:r>
              <a:rPr lang="es-EC" dirty="0">
                <a:latin typeface="Times New Roman" panose="02020603050405020304" pitchFamily="18" charset="0"/>
                <a:ea typeface="Calibri" panose="020F0502020204030204" pitchFamily="34" charset="0"/>
              </a:rPr>
              <a:t> </a:t>
            </a:r>
            <a:r>
              <a:rPr lang="es-EC" dirty="0" err="1">
                <a:latin typeface="Times New Roman" panose="02020603050405020304" pitchFamily="18" charset="0"/>
                <a:ea typeface="Calibri" panose="020F0502020204030204" pitchFamily="34" charset="0"/>
              </a:rPr>
              <a:t>learning</a:t>
            </a:r>
            <a:r>
              <a:rPr lang="es-EC" dirty="0" smtClean="0">
                <a:latin typeface="Times New Roman" panose="02020603050405020304" pitchFamily="18" charset="0"/>
                <a:ea typeface="Calibri" panose="020F0502020204030204" pitchFamily="34" charset="0"/>
              </a:rPr>
              <a:t>).</a:t>
            </a:r>
            <a:endParaRPr lang="en-US" dirty="0">
              <a:latin typeface="Times New Roman" panose="02020603050405020304" pitchFamily="18" charset="0"/>
              <a:ea typeface="Calibri" panose="020F0502020204030204" pitchFamily="34" charset="0"/>
            </a:endParaRPr>
          </a:p>
          <a:p>
            <a:pPr algn="just">
              <a:lnSpc>
                <a:spcPct val="200000"/>
              </a:lnSpc>
              <a:spcBef>
                <a:spcPts val="200"/>
              </a:spcBef>
              <a:spcAft>
                <a:spcPts val="0"/>
              </a:spcAft>
            </a:pPr>
            <a:r>
              <a:rPr lang="es-EC" b="1" dirty="0">
                <a:latin typeface="Times New Roman" panose="02020603050405020304" pitchFamily="18" charset="0"/>
                <a:ea typeface="Times New Roman" panose="02020603050405020304" pitchFamily="18" charset="0"/>
              </a:rPr>
              <a:t>	</a:t>
            </a:r>
            <a:r>
              <a:rPr lang="es-EC" b="1" dirty="0" smtClean="0">
                <a:latin typeface="Times New Roman" panose="02020603050405020304" pitchFamily="18" charset="0"/>
                <a:ea typeface="Times New Roman" panose="02020603050405020304" pitchFamily="18" charset="0"/>
              </a:rPr>
              <a:t>Específicos</a:t>
            </a:r>
            <a:endParaRPr lang="en-US" dirty="0">
              <a:latin typeface="Times New Roman" panose="02020603050405020304" pitchFamily="18" charset="0"/>
              <a:ea typeface="Calibri" panose="020F0502020204030204" pitchFamily="34" charset="0"/>
            </a:endParaRPr>
          </a:p>
          <a:p>
            <a:pPr marL="342900" lvl="0" indent="-342900" algn="just">
              <a:lnSpc>
                <a:spcPct val="200000"/>
              </a:lnSpc>
              <a:spcAft>
                <a:spcPts val="0"/>
              </a:spcAft>
              <a:buFont typeface="Symbol" panose="05050102010706020507" pitchFamily="18" charset="2"/>
              <a:buChar char=""/>
            </a:pPr>
            <a:r>
              <a:rPr lang="es-EC" dirty="0">
                <a:latin typeface="Times New Roman" panose="02020603050405020304" pitchFamily="18" charset="0"/>
                <a:ea typeface="Calibri" panose="020F0502020204030204" pitchFamily="34" charset="0"/>
              </a:rPr>
              <a:t>Investigar las bases teóricas y prácticas del aprendizaje profundo (Deep </a:t>
            </a:r>
            <a:r>
              <a:rPr lang="es-EC" dirty="0" err="1">
                <a:latin typeface="Times New Roman" panose="02020603050405020304" pitchFamily="18" charset="0"/>
                <a:ea typeface="Calibri" panose="020F0502020204030204" pitchFamily="34" charset="0"/>
              </a:rPr>
              <a:t>learning</a:t>
            </a:r>
            <a:r>
              <a:rPr lang="es-EC" dirty="0">
                <a:latin typeface="Times New Roman" panose="02020603050405020304" pitchFamily="18" charset="0"/>
                <a:ea typeface="Calibri" panose="020F0502020204030204" pitchFamily="34" charset="0"/>
              </a:rPr>
              <a:t>)     aplicados para la detección de objetos en imágenes y video.</a:t>
            </a:r>
            <a:endParaRPr lang="en-US" dirty="0">
              <a:latin typeface="Times New Roman" panose="02020603050405020304" pitchFamily="18" charset="0"/>
              <a:ea typeface="Calibri" panose="020F0502020204030204" pitchFamily="34" charset="0"/>
            </a:endParaRPr>
          </a:p>
          <a:p>
            <a:pPr marL="342900" lvl="0" indent="-342900" algn="just">
              <a:lnSpc>
                <a:spcPct val="200000"/>
              </a:lnSpc>
              <a:spcAft>
                <a:spcPts val="0"/>
              </a:spcAft>
              <a:buFont typeface="Symbol" panose="05050102010706020507" pitchFamily="18" charset="2"/>
              <a:buChar char=""/>
            </a:pPr>
            <a:r>
              <a:rPr lang="es-EC" dirty="0" smtClean="0">
                <a:latin typeface="Times New Roman" panose="02020603050405020304" pitchFamily="18" charset="0"/>
                <a:ea typeface="Calibri" panose="020F0502020204030204" pitchFamily="34" charset="0"/>
              </a:rPr>
              <a:t>Implementar </a:t>
            </a:r>
            <a:r>
              <a:rPr lang="es-EC" dirty="0">
                <a:latin typeface="Times New Roman" panose="02020603050405020304" pitchFamily="18" charset="0"/>
                <a:ea typeface="Calibri" panose="020F0502020204030204" pitchFamily="34" charset="0"/>
              </a:rPr>
              <a:t>un detector de objetos con redes neuronales </a:t>
            </a:r>
            <a:r>
              <a:rPr lang="es-EC" dirty="0" err="1">
                <a:latin typeface="Times New Roman" panose="02020603050405020304" pitchFamily="18" charset="0"/>
                <a:ea typeface="Calibri" panose="020F0502020204030204" pitchFamily="34" charset="0"/>
              </a:rPr>
              <a:t>convolucionales</a:t>
            </a:r>
            <a:r>
              <a:rPr lang="es-EC" dirty="0">
                <a:latin typeface="Times New Roman" panose="02020603050405020304" pitchFamily="18" charset="0"/>
                <a:ea typeface="Calibri" panose="020F0502020204030204" pitchFamily="34" charset="0"/>
              </a:rPr>
              <a:t> (CNN).</a:t>
            </a:r>
            <a:endParaRPr lang="en-US" dirty="0">
              <a:latin typeface="Times New Roman" panose="02020603050405020304" pitchFamily="18" charset="0"/>
              <a:ea typeface="Calibri" panose="020F0502020204030204" pitchFamily="34" charset="0"/>
            </a:endParaRPr>
          </a:p>
          <a:p>
            <a:pPr marL="342900" lvl="0" indent="-342900" algn="just">
              <a:lnSpc>
                <a:spcPct val="200000"/>
              </a:lnSpc>
              <a:spcAft>
                <a:spcPts val="800"/>
              </a:spcAft>
              <a:buFont typeface="Symbol" panose="05050102010706020507" pitchFamily="18" charset="2"/>
              <a:buChar char=""/>
            </a:pPr>
            <a:r>
              <a:rPr lang="es-EC" dirty="0">
                <a:latin typeface="Times New Roman" panose="02020603050405020304" pitchFamily="18" charset="0"/>
                <a:ea typeface="Calibri" panose="020F0502020204030204" pitchFamily="34" charset="0"/>
              </a:rPr>
              <a:t>Medir el desempeño del detector implementado en la librería publicada en </a:t>
            </a:r>
            <a:r>
              <a:rPr lang="es-EC" dirty="0" err="1">
                <a:latin typeface="Times New Roman" panose="02020603050405020304" pitchFamily="18" charset="0"/>
                <a:ea typeface="Calibri" panose="020F0502020204030204" pitchFamily="34" charset="0"/>
              </a:rPr>
              <a:t>AlexeyAB</a:t>
            </a:r>
            <a:r>
              <a:rPr lang="es-EC" dirty="0">
                <a:latin typeface="Times New Roman" panose="02020603050405020304" pitchFamily="18" charset="0"/>
                <a:ea typeface="Calibri" panose="020F0502020204030204" pitchFamily="34" charset="0"/>
              </a:rPr>
              <a:t>/</a:t>
            </a:r>
            <a:r>
              <a:rPr lang="es-EC" dirty="0" err="1">
                <a:latin typeface="Times New Roman" panose="02020603050405020304" pitchFamily="18" charset="0"/>
                <a:ea typeface="Calibri" panose="020F0502020204030204" pitchFamily="34" charset="0"/>
              </a:rPr>
              <a:t>github</a:t>
            </a:r>
            <a:r>
              <a:rPr lang="es-EC" dirty="0">
                <a:latin typeface="Times New Roman" panose="02020603050405020304" pitchFamily="18" charset="0"/>
                <a:ea typeface="Calibri" panose="020F0502020204030204" pitchFamily="34" charset="0"/>
              </a:rPr>
              <a:t>.</a:t>
            </a:r>
            <a:endParaRPr lang="en-US"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72549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45421" y="252939"/>
            <a:ext cx="2350323" cy="369332"/>
          </a:xfrm>
          <a:prstGeom prst="rect">
            <a:avLst/>
          </a:prstGeom>
        </p:spPr>
        <p:txBody>
          <a:bodyPr wrap="none">
            <a:spAutoFit/>
          </a:bodyPr>
          <a:lstStyle/>
          <a:p>
            <a:r>
              <a:rPr lang="es-MX" dirty="0" smtClean="0"/>
              <a:t>3.- MARCO TEORICO</a:t>
            </a:r>
            <a:endParaRPr lang="en-US" dirty="0"/>
          </a:p>
        </p:txBody>
      </p:sp>
      <p:sp>
        <p:nvSpPr>
          <p:cNvPr id="3" name="Rectángulo 2"/>
          <p:cNvSpPr/>
          <p:nvPr/>
        </p:nvSpPr>
        <p:spPr>
          <a:xfrm>
            <a:off x="4480560" y="622271"/>
            <a:ext cx="2756263" cy="7885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REDES NEURONALES</a:t>
            </a:r>
            <a:endParaRPr lang="en-US" b="1" dirty="0">
              <a:solidFill>
                <a:schemeClr val="tx1"/>
              </a:solidFill>
            </a:endParaRPr>
          </a:p>
        </p:txBody>
      </p:sp>
      <p:sp>
        <p:nvSpPr>
          <p:cNvPr id="4" name="Rectángulo 3"/>
          <p:cNvSpPr/>
          <p:nvPr/>
        </p:nvSpPr>
        <p:spPr>
          <a:xfrm>
            <a:off x="1332411" y="1828799"/>
            <a:ext cx="10398035" cy="15283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solidFill>
                  <a:srgbClr val="00B0F0"/>
                </a:solidFill>
              </a:rPr>
              <a:t>Las redes neuronales artificiales (RNA) son sistemas totalmente conectados que tratan de reproducir características propias del ser humano, como el memorizar, aprender, diferenciar y asociar los hechos actuales con los ocurridos en su </a:t>
            </a:r>
            <a:r>
              <a:rPr lang="es-EC" sz="2400" dirty="0" smtClean="0">
                <a:solidFill>
                  <a:srgbClr val="00B0F0"/>
                </a:solidFill>
              </a:rPr>
              <a:t>aprendizaje</a:t>
            </a:r>
            <a:r>
              <a:rPr lang="es-MX" sz="2400" dirty="0">
                <a:solidFill>
                  <a:srgbClr val="00B0F0"/>
                </a:solidFill>
              </a:rPr>
              <a:t>(</a:t>
            </a:r>
            <a:r>
              <a:rPr lang="es-MX" sz="2400" dirty="0" err="1">
                <a:solidFill>
                  <a:srgbClr val="00B0F0"/>
                </a:solidFill>
              </a:rPr>
              <a:t>Matich</a:t>
            </a:r>
            <a:r>
              <a:rPr lang="es-MX" sz="2400" dirty="0">
                <a:solidFill>
                  <a:srgbClr val="00B0F0"/>
                </a:solidFill>
              </a:rPr>
              <a:t>, 2001)</a:t>
            </a:r>
            <a:r>
              <a:rPr lang="es-EC" sz="2400" dirty="0" smtClean="0">
                <a:solidFill>
                  <a:srgbClr val="00B0F0"/>
                </a:solidFill>
              </a:rPr>
              <a:t>.</a:t>
            </a:r>
            <a:endParaRPr lang="en-US" sz="2400" dirty="0">
              <a:solidFill>
                <a:srgbClr val="00B0F0"/>
              </a:solidFill>
            </a:endParaRPr>
          </a:p>
        </p:txBody>
      </p:sp>
      <p:pic>
        <p:nvPicPr>
          <p:cNvPr id="5" name="Imagen 4"/>
          <p:cNvPicPr/>
          <p:nvPr/>
        </p:nvPicPr>
        <p:blipFill rotWithShape="1">
          <a:blip r:embed="rId2"/>
          <a:srcRect l="31902" t="34613" r="33804" b="36377"/>
          <a:stretch/>
        </p:blipFill>
        <p:spPr bwMode="auto">
          <a:xfrm>
            <a:off x="3285036" y="3605346"/>
            <a:ext cx="5147310" cy="24479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4801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36423" y="209006"/>
            <a:ext cx="4650377" cy="8229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REDES NEURONALES CONVOLUCIONALES </a:t>
            </a:r>
            <a:endParaRPr lang="en-US" b="1" dirty="0">
              <a:solidFill>
                <a:schemeClr val="tx1"/>
              </a:solidFill>
            </a:endParaRPr>
          </a:p>
        </p:txBody>
      </p:sp>
      <p:sp>
        <p:nvSpPr>
          <p:cNvPr id="3" name="Rectángulo 2"/>
          <p:cNvSpPr/>
          <p:nvPr/>
        </p:nvSpPr>
        <p:spPr>
          <a:xfrm>
            <a:off x="1084217" y="1580605"/>
            <a:ext cx="10646229" cy="33310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a:solidFill>
                  <a:srgbClr val="0070C0"/>
                </a:solidFill>
              </a:rPr>
              <a:t>Las redes neuronales </a:t>
            </a:r>
            <a:r>
              <a:rPr lang="es-EC" sz="2400" dirty="0" err="1">
                <a:solidFill>
                  <a:srgbClr val="0070C0"/>
                </a:solidFill>
              </a:rPr>
              <a:t>convolucionales</a:t>
            </a:r>
            <a:r>
              <a:rPr lang="es-EC" sz="2400" dirty="0">
                <a:solidFill>
                  <a:srgbClr val="0070C0"/>
                </a:solidFill>
              </a:rPr>
              <a:t> son muy similares a las redes neuronales ordinarias. Las neuronas tienen pesos, valores propios y característicos estos reciben una entrada con la que realiza un producto escalar y en ella se le aplica una función de </a:t>
            </a:r>
            <a:r>
              <a:rPr lang="es-EC" sz="2400" dirty="0" smtClean="0">
                <a:solidFill>
                  <a:srgbClr val="0070C0"/>
                </a:solidFill>
              </a:rPr>
              <a:t>activación. </a:t>
            </a:r>
            <a:r>
              <a:rPr lang="es-EC" sz="2400" dirty="0">
                <a:solidFill>
                  <a:srgbClr val="0070C0"/>
                </a:solidFill>
              </a:rPr>
              <a:t>S</a:t>
            </a:r>
            <a:r>
              <a:rPr lang="es-EC" sz="2400" dirty="0" smtClean="0">
                <a:solidFill>
                  <a:srgbClr val="0070C0"/>
                </a:solidFill>
              </a:rPr>
              <a:t>u </a:t>
            </a:r>
            <a:r>
              <a:rPr lang="es-EC" sz="2400" dirty="0">
                <a:solidFill>
                  <a:srgbClr val="0070C0"/>
                </a:solidFill>
              </a:rPr>
              <a:t>principal uso es para resolver el gran problema que tienen las redes neuronales ordinarias: el tratamiento de imágenes. Pese a que con las redes neuronales estándar es posible trabajar las imágenes, en </a:t>
            </a:r>
            <a:r>
              <a:rPr lang="es-EC" sz="2400" dirty="0" smtClean="0">
                <a:solidFill>
                  <a:srgbClr val="0070C0"/>
                </a:solidFill>
              </a:rPr>
              <a:t>cuanto </a:t>
            </a:r>
            <a:r>
              <a:rPr lang="es-EC" sz="2400" dirty="0">
                <a:solidFill>
                  <a:srgbClr val="0070C0"/>
                </a:solidFill>
              </a:rPr>
              <a:t>estas aumentan su tamaño, resolución y calidad esta se vuelve imposible de tratar.</a:t>
            </a:r>
            <a:endParaRPr lang="en-US" sz="2400" dirty="0">
              <a:solidFill>
                <a:srgbClr val="0070C0"/>
              </a:solidFill>
            </a:endParaRPr>
          </a:p>
        </p:txBody>
      </p:sp>
    </p:spTree>
    <p:extLst>
      <p:ext uri="{BB962C8B-B14F-4D97-AF65-F5344CB8AC3E}">
        <p14:creationId xmlns:p14="http://schemas.microsoft.com/office/powerpoint/2010/main" val="4061429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24541" y="2044053"/>
            <a:ext cx="2730138" cy="17112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accent1"/>
                </a:solidFill>
              </a:rPr>
              <a:t>ALGORITMOS DE DETECCIÓN DE OBJETOS</a:t>
            </a:r>
            <a:endParaRPr lang="en-US" b="1" dirty="0">
              <a:solidFill>
                <a:schemeClr val="accent1"/>
              </a:solidFill>
            </a:endParaRPr>
          </a:p>
        </p:txBody>
      </p:sp>
      <p:sp>
        <p:nvSpPr>
          <p:cNvPr id="3" name="Rectángulo 2"/>
          <p:cNvSpPr/>
          <p:nvPr/>
        </p:nvSpPr>
        <p:spPr>
          <a:xfrm>
            <a:off x="4219303" y="418009"/>
            <a:ext cx="2207623" cy="979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dirty="0">
                <a:solidFill>
                  <a:srgbClr val="0070C0"/>
                </a:solidFill>
                <a:latin typeface="Times New Roman" panose="02020603050405020304" pitchFamily="18" charset="0"/>
                <a:ea typeface="Calibri" panose="020F0502020204030204" pitchFamily="34" charset="0"/>
              </a:rPr>
              <a:t>R-CNN</a:t>
            </a:r>
            <a:endParaRPr lang="en-US" dirty="0">
              <a:solidFill>
                <a:srgbClr val="0070C0"/>
              </a:solidFill>
            </a:endParaRPr>
          </a:p>
        </p:txBody>
      </p:sp>
      <p:sp>
        <p:nvSpPr>
          <p:cNvPr id="4" name="Rectángulo 3"/>
          <p:cNvSpPr/>
          <p:nvPr/>
        </p:nvSpPr>
        <p:spPr>
          <a:xfrm>
            <a:off x="4219303" y="1672044"/>
            <a:ext cx="2207623" cy="979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rgbClr val="0070C0"/>
                </a:solidFill>
              </a:rPr>
              <a:t>R-CNN Rápido (</a:t>
            </a:r>
            <a:r>
              <a:rPr lang="es-EC" dirty="0" err="1">
                <a:solidFill>
                  <a:srgbClr val="0070C0"/>
                </a:solidFill>
              </a:rPr>
              <a:t>Fast</a:t>
            </a:r>
            <a:r>
              <a:rPr lang="es-EC" dirty="0">
                <a:solidFill>
                  <a:srgbClr val="0070C0"/>
                </a:solidFill>
              </a:rPr>
              <a:t> R-CNN)</a:t>
            </a:r>
            <a:endParaRPr lang="en-US" dirty="0">
              <a:solidFill>
                <a:srgbClr val="0070C0"/>
              </a:solidFill>
            </a:endParaRPr>
          </a:p>
        </p:txBody>
      </p:sp>
      <p:sp>
        <p:nvSpPr>
          <p:cNvPr id="5" name="Rectángulo 4"/>
          <p:cNvSpPr/>
          <p:nvPr/>
        </p:nvSpPr>
        <p:spPr>
          <a:xfrm>
            <a:off x="4219302" y="2926079"/>
            <a:ext cx="2207623" cy="979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rgbClr val="0070C0"/>
                </a:solidFill>
              </a:rPr>
              <a:t>R-CNN más rápido (</a:t>
            </a:r>
            <a:r>
              <a:rPr lang="es-EC" dirty="0" err="1">
                <a:solidFill>
                  <a:srgbClr val="0070C0"/>
                </a:solidFill>
              </a:rPr>
              <a:t>Faster</a:t>
            </a:r>
            <a:r>
              <a:rPr lang="es-EC" dirty="0">
                <a:solidFill>
                  <a:srgbClr val="0070C0"/>
                </a:solidFill>
              </a:rPr>
              <a:t> R-CNN)</a:t>
            </a:r>
            <a:endParaRPr lang="en-US" dirty="0">
              <a:solidFill>
                <a:srgbClr val="0070C0"/>
              </a:solidFill>
            </a:endParaRPr>
          </a:p>
        </p:txBody>
      </p:sp>
      <p:sp>
        <p:nvSpPr>
          <p:cNvPr id="6" name="Rectángulo 5"/>
          <p:cNvSpPr/>
          <p:nvPr/>
        </p:nvSpPr>
        <p:spPr>
          <a:xfrm>
            <a:off x="4219301" y="4180114"/>
            <a:ext cx="2207623" cy="9797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70C0"/>
                </a:solidFill>
              </a:rPr>
              <a:t>YOLO (You Only Look Once)</a:t>
            </a:r>
          </a:p>
        </p:txBody>
      </p:sp>
      <p:cxnSp>
        <p:nvCxnSpPr>
          <p:cNvPr id="9" name="Conector recto de flecha 8"/>
          <p:cNvCxnSpPr>
            <a:stCxn id="3" idx="3"/>
          </p:cNvCxnSpPr>
          <p:nvPr/>
        </p:nvCxnSpPr>
        <p:spPr>
          <a:xfrm>
            <a:off x="6426926" y="907866"/>
            <a:ext cx="9274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ángulo 9"/>
          <p:cNvSpPr/>
          <p:nvPr/>
        </p:nvSpPr>
        <p:spPr>
          <a:xfrm>
            <a:off x="7354389" y="584700"/>
            <a:ext cx="4672149" cy="646331"/>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método para que la búsqueda selectiva solo pueda extraer 2000 regiones de la imagen</a:t>
            </a:r>
            <a:endParaRPr lang="en-US" dirty="0"/>
          </a:p>
        </p:txBody>
      </p:sp>
      <p:cxnSp>
        <p:nvCxnSpPr>
          <p:cNvPr id="11" name="Conector recto de flecha 10"/>
          <p:cNvCxnSpPr/>
          <p:nvPr/>
        </p:nvCxnSpPr>
        <p:spPr>
          <a:xfrm>
            <a:off x="6426924" y="2103118"/>
            <a:ext cx="9274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ángulo 11"/>
          <p:cNvSpPr/>
          <p:nvPr/>
        </p:nvSpPr>
        <p:spPr>
          <a:xfrm>
            <a:off x="7354387" y="1720888"/>
            <a:ext cx="4306387" cy="646331"/>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I</a:t>
            </a:r>
            <a:r>
              <a:rPr lang="es-EC" dirty="0" smtClean="0">
                <a:latin typeface="Times New Roman" panose="02020603050405020304" pitchFamily="18" charset="0"/>
                <a:ea typeface="Calibri" panose="020F0502020204030204" pitchFamily="34" charset="0"/>
              </a:rPr>
              <a:t>ngresa </a:t>
            </a:r>
            <a:r>
              <a:rPr lang="es-EC" dirty="0">
                <a:latin typeface="Times New Roman" panose="02020603050405020304" pitchFamily="18" charset="0"/>
                <a:ea typeface="Calibri" panose="020F0502020204030204" pitchFamily="34" charset="0"/>
              </a:rPr>
              <a:t>la imagen a la CNN para generar un mapa de características </a:t>
            </a:r>
            <a:r>
              <a:rPr lang="es-EC" dirty="0" err="1">
                <a:latin typeface="Times New Roman" panose="02020603050405020304" pitchFamily="18" charset="0"/>
                <a:ea typeface="Calibri" panose="020F0502020204030204" pitchFamily="34" charset="0"/>
              </a:rPr>
              <a:t>convolucionales</a:t>
            </a:r>
            <a:r>
              <a:rPr lang="es-EC" dirty="0">
                <a:latin typeface="Times New Roman" panose="02020603050405020304" pitchFamily="18" charset="0"/>
                <a:ea typeface="Calibri" panose="020F0502020204030204" pitchFamily="34" charset="0"/>
              </a:rPr>
              <a:t>.</a:t>
            </a:r>
            <a:endParaRPr lang="en-US" dirty="0"/>
          </a:p>
        </p:txBody>
      </p:sp>
      <p:cxnSp>
        <p:nvCxnSpPr>
          <p:cNvPr id="13" name="Conector recto de flecha 12"/>
          <p:cNvCxnSpPr/>
          <p:nvPr/>
        </p:nvCxnSpPr>
        <p:spPr>
          <a:xfrm>
            <a:off x="6426924" y="3389811"/>
            <a:ext cx="9274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ángulo 13"/>
          <p:cNvSpPr/>
          <p:nvPr/>
        </p:nvSpPr>
        <p:spPr>
          <a:xfrm>
            <a:off x="7354387" y="2637471"/>
            <a:ext cx="4637314" cy="1477328"/>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L</a:t>
            </a:r>
            <a:r>
              <a:rPr lang="es-EC" dirty="0" smtClean="0">
                <a:latin typeface="Times New Roman" panose="02020603050405020304" pitchFamily="18" charset="0"/>
                <a:ea typeface="Calibri" panose="020F0502020204030204" pitchFamily="34" charset="0"/>
              </a:rPr>
              <a:t>a </a:t>
            </a:r>
            <a:r>
              <a:rPr lang="es-EC" dirty="0">
                <a:latin typeface="Times New Roman" panose="02020603050405020304" pitchFamily="18" charset="0"/>
                <a:ea typeface="Calibri" panose="020F0502020204030204" pitchFamily="34" charset="0"/>
              </a:rPr>
              <a:t>imagen entra en una red </a:t>
            </a:r>
            <a:r>
              <a:rPr lang="es-EC" dirty="0" err="1">
                <a:latin typeface="Times New Roman" panose="02020603050405020304" pitchFamily="18" charset="0"/>
                <a:ea typeface="Calibri" panose="020F0502020204030204" pitchFamily="34" charset="0"/>
              </a:rPr>
              <a:t>convolucional</a:t>
            </a:r>
            <a:r>
              <a:rPr lang="es-EC" dirty="0">
                <a:latin typeface="Times New Roman" panose="02020603050405020304" pitchFamily="18" charset="0"/>
                <a:ea typeface="Calibri" panose="020F0502020204030204" pitchFamily="34" charset="0"/>
              </a:rPr>
              <a:t> la cual suministra un mapa de características </a:t>
            </a:r>
            <a:r>
              <a:rPr lang="es-EC" dirty="0" err="1">
                <a:latin typeface="Times New Roman" panose="02020603050405020304" pitchFamily="18" charset="0"/>
                <a:ea typeface="Calibri" panose="020F0502020204030204" pitchFamily="34" charset="0"/>
              </a:rPr>
              <a:t>convolucionales</a:t>
            </a:r>
            <a:r>
              <a:rPr lang="es-EC" dirty="0">
                <a:latin typeface="Times New Roman" panose="02020603050405020304" pitchFamily="18" charset="0"/>
                <a:ea typeface="Calibri" panose="020F0502020204030204" pitchFamily="34" charset="0"/>
              </a:rPr>
              <a:t>, y no utiliza la búsqueda selectiva en el mapa de características en el reconocimiento de las propuestas </a:t>
            </a:r>
            <a:endParaRPr lang="en-US" dirty="0"/>
          </a:p>
        </p:txBody>
      </p:sp>
      <p:cxnSp>
        <p:nvCxnSpPr>
          <p:cNvPr id="15" name="Conector recto de flecha 14"/>
          <p:cNvCxnSpPr/>
          <p:nvPr/>
        </p:nvCxnSpPr>
        <p:spPr>
          <a:xfrm>
            <a:off x="6426923" y="4669971"/>
            <a:ext cx="9274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ángulo 15"/>
          <p:cNvSpPr/>
          <p:nvPr/>
        </p:nvSpPr>
        <p:spPr>
          <a:xfrm>
            <a:off x="7354385" y="4062550"/>
            <a:ext cx="4524103" cy="2031325"/>
          </a:xfrm>
          <a:prstGeom prst="rect">
            <a:avLst/>
          </a:prstGeom>
        </p:spPr>
        <p:txBody>
          <a:bodyPr wrap="square">
            <a:spAutoFit/>
          </a:bodyPr>
          <a:lstStyle/>
          <a:p>
            <a:r>
              <a:rPr lang="es-EC" dirty="0">
                <a:latin typeface="Times New Roman" panose="02020603050405020304" pitchFamily="18" charset="0"/>
                <a:ea typeface="Calibri" panose="020F0502020204030204" pitchFamily="34" charset="0"/>
              </a:rPr>
              <a:t>YOLO está diseñado como un sistema detector de objetos en tiempo real, </a:t>
            </a:r>
            <a:r>
              <a:rPr lang="es-EC" dirty="0" smtClean="0">
                <a:latin typeface="Times New Roman" panose="02020603050405020304" pitchFamily="18" charset="0"/>
                <a:ea typeface="Calibri" panose="020F0502020204030204" pitchFamily="34" charset="0"/>
              </a:rPr>
              <a:t>utiliza </a:t>
            </a:r>
            <a:r>
              <a:rPr lang="es-EC" dirty="0" err="1">
                <a:latin typeface="Times New Roman" panose="02020603050405020304" pitchFamily="18" charset="0"/>
                <a:ea typeface="Calibri" panose="020F0502020204030204" pitchFamily="34" charset="0"/>
              </a:rPr>
              <a:t>deep</a:t>
            </a:r>
            <a:r>
              <a:rPr lang="es-EC" dirty="0">
                <a:latin typeface="Times New Roman" panose="02020603050405020304" pitchFamily="18" charset="0"/>
                <a:ea typeface="Calibri" panose="020F0502020204030204" pitchFamily="34" charset="0"/>
              </a:rPr>
              <a:t> </a:t>
            </a:r>
            <a:r>
              <a:rPr lang="es-EC" dirty="0" err="1">
                <a:latin typeface="Times New Roman" panose="02020603050405020304" pitchFamily="18" charset="0"/>
                <a:ea typeface="Calibri" panose="020F0502020204030204" pitchFamily="34" charset="0"/>
              </a:rPr>
              <a:t>learning</a:t>
            </a:r>
            <a:r>
              <a:rPr lang="es-EC" dirty="0">
                <a:latin typeface="Times New Roman" panose="02020603050405020304" pitchFamily="18" charset="0"/>
                <a:ea typeface="Calibri" panose="020F0502020204030204" pitchFamily="34" charset="0"/>
              </a:rPr>
              <a:t> y redes neuronales </a:t>
            </a:r>
            <a:r>
              <a:rPr lang="es-EC" dirty="0" err="1">
                <a:latin typeface="Times New Roman" panose="02020603050405020304" pitchFamily="18" charset="0"/>
                <a:ea typeface="Calibri" panose="020F0502020204030204" pitchFamily="34" charset="0"/>
              </a:rPr>
              <a:t>convolucionales</a:t>
            </a:r>
            <a:r>
              <a:rPr lang="es-EC" dirty="0">
                <a:latin typeface="Times New Roman" panose="02020603050405020304" pitchFamily="18" charset="0"/>
                <a:ea typeface="Calibri" panose="020F0502020204030204" pitchFamily="34" charset="0"/>
              </a:rPr>
              <a:t>, la red YOLO no observa la imagen completa, sino que esta mira partes de la misma en donde se encuentran grandes probabilidades de contener el objeto </a:t>
            </a:r>
            <a:endParaRPr lang="en-US" dirty="0"/>
          </a:p>
        </p:txBody>
      </p:sp>
      <p:sp>
        <p:nvSpPr>
          <p:cNvPr id="17" name="Abrir llave 16"/>
          <p:cNvSpPr/>
          <p:nvPr/>
        </p:nvSpPr>
        <p:spPr>
          <a:xfrm>
            <a:off x="3383280" y="907865"/>
            <a:ext cx="574765" cy="417034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10569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6861" y="448883"/>
            <a:ext cx="3126305" cy="369332"/>
          </a:xfrm>
          <a:prstGeom prst="rect">
            <a:avLst/>
          </a:prstGeom>
        </p:spPr>
        <p:txBody>
          <a:bodyPr wrap="none">
            <a:spAutoFit/>
          </a:bodyPr>
          <a:lstStyle/>
          <a:p>
            <a:r>
              <a:rPr lang="es-MX" dirty="0" smtClean="0"/>
              <a:t>4.- Hardware </a:t>
            </a:r>
            <a:r>
              <a:rPr lang="es-MX" dirty="0" err="1" smtClean="0"/>
              <a:t>Nvidia</a:t>
            </a:r>
            <a:r>
              <a:rPr lang="es-MX" dirty="0" smtClean="0"/>
              <a:t> </a:t>
            </a:r>
            <a:r>
              <a:rPr lang="es-MX" dirty="0" err="1" smtClean="0"/>
              <a:t>Jetson</a:t>
            </a:r>
            <a:r>
              <a:rPr lang="es-MX" dirty="0" smtClean="0"/>
              <a:t> Tx2</a:t>
            </a:r>
            <a:endParaRPr lang="en-US" dirty="0"/>
          </a:p>
        </p:txBody>
      </p:sp>
      <p:pic>
        <p:nvPicPr>
          <p:cNvPr id="3" name="Imagen 2" descr=" Kit de desarrollo Jetson TX2"/>
          <p:cNvPicPr/>
          <p:nvPr/>
        </p:nvPicPr>
        <p:blipFill>
          <a:blip r:embed="rId2">
            <a:extLst>
              <a:ext uri="{28A0092B-C50C-407E-A947-70E740481C1C}">
                <a14:useLocalDpi xmlns:a14="http://schemas.microsoft.com/office/drawing/2010/main" val="0"/>
              </a:ext>
            </a:extLst>
          </a:blip>
          <a:srcRect/>
          <a:stretch>
            <a:fillRect/>
          </a:stretch>
        </p:blipFill>
        <p:spPr bwMode="auto">
          <a:xfrm>
            <a:off x="2200138" y="1190806"/>
            <a:ext cx="7662319" cy="5118554"/>
          </a:xfrm>
          <a:prstGeom prst="rect">
            <a:avLst/>
          </a:prstGeom>
          <a:noFill/>
          <a:ln>
            <a:noFill/>
          </a:ln>
        </p:spPr>
      </p:pic>
    </p:spTree>
    <p:extLst>
      <p:ext uri="{BB962C8B-B14F-4D97-AF65-F5344CB8AC3E}">
        <p14:creationId xmlns:p14="http://schemas.microsoft.com/office/powerpoint/2010/main" val="2634331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5135" t="22590" r="18542" b="9911"/>
          <a:stretch/>
        </p:blipFill>
        <p:spPr>
          <a:xfrm>
            <a:off x="1724297" y="548638"/>
            <a:ext cx="8608423" cy="5800329"/>
          </a:xfrm>
          <a:prstGeom prst="rect">
            <a:avLst/>
          </a:prstGeom>
        </p:spPr>
      </p:pic>
    </p:spTree>
    <p:extLst>
      <p:ext uri="{BB962C8B-B14F-4D97-AF65-F5344CB8AC3E}">
        <p14:creationId xmlns:p14="http://schemas.microsoft.com/office/powerpoint/2010/main" val="4291264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TM10001114[[fn=Galería]]</Template>
  <TotalTime>1911</TotalTime>
  <Words>962</Words>
  <Application>Microsoft Office PowerPoint</Application>
  <PresentationFormat>Panorámica</PresentationFormat>
  <Paragraphs>97</Paragraphs>
  <Slides>28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28</vt:i4>
      </vt:variant>
    </vt:vector>
  </HeadingPairs>
  <TitlesOfParts>
    <vt:vector size="35" baseType="lpstr">
      <vt:lpstr>Arial</vt:lpstr>
      <vt:lpstr>Calibri</vt:lpstr>
      <vt:lpstr>Cambria Math</vt:lpstr>
      <vt:lpstr>Gill Sans MT</vt:lpstr>
      <vt:lpstr>Symbol</vt:lpstr>
      <vt:lpstr>Times New Roman</vt:lpstr>
      <vt:lpstr>Gallery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Jonathan Salazar</dc:creator>
  <cp:lastModifiedBy>UMB1</cp:lastModifiedBy>
  <cp:revision>28</cp:revision>
  <dcterms:created xsi:type="dcterms:W3CDTF">2019-07-01T14:31:46Z</dcterms:created>
  <dcterms:modified xsi:type="dcterms:W3CDTF">2019-07-29T21:12:10Z</dcterms:modified>
</cp:coreProperties>
</file>