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7" r:id="rId3"/>
    <p:sldId id="258" r:id="rId4"/>
    <p:sldId id="260" r:id="rId5"/>
    <p:sldId id="261" r:id="rId6"/>
    <p:sldId id="263" r:id="rId7"/>
    <p:sldId id="266" r:id="rId8"/>
    <p:sldId id="295" r:id="rId9"/>
    <p:sldId id="296" r:id="rId10"/>
    <p:sldId id="282" r:id="rId11"/>
    <p:sldId id="283" r:id="rId12"/>
    <p:sldId id="294" r:id="rId13"/>
    <p:sldId id="284" r:id="rId14"/>
    <p:sldId id="285" r:id="rId15"/>
    <p:sldId id="286" r:id="rId16"/>
    <p:sldId id="287" r:id="rId17"/>
    <p:sldId id="288" r:id="rId18"/>
    <p:sldId id="289" r:id="rId19"/>
    <p:sldId id="290" r:id="rId20"/>
    <p:sldId id="292" r:id="rId21"/>
    <p:sldId id="277"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89455" autoAdjust="0"/>
  </p:normalViewPr>
  <p:slideViewPr>
    <p:cSldViewPr snapToGrid="0">
      <p:cViewPr varScale="1">
        <p:scale>
          <a:sx n="66" d="100"/>
          <a:sy n="66"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'Trade_Map_-_Lista_de_los_import'!$G$15</c:f>
              <c:strCache>
                <c:ptCount val="1"/>
                <c:pt idx="0">
                  <c:v>Oferta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'Trade_Map_-_Lista_de_los_import'!$H$14:$L$14</c:f>
              <c:numCache>
                <c:formatCode>General</c:formatCode>
                <c:ptCount val="5"/>
                <c:pt idx="0">
                  <c:v>2014</c:v>
                </c:pt>
                <c:pt idx="1">
                  <c:v>2015</c:v>
                </c:pt>
                <c:pt idx="2">
                  <c:v>2016</c:v>
                </c:pt>
                <c:pt idx="3">
                  <c:v>2017</c:v>
                </c:pt>
                <c:pt idx="4">
                  <c:v>2018</c:v>
                </c:pt>
              </c:numCache>
            </c:numRef>
          </c:cat>
          <c:val>
            <c:numRef>
              <c:f>'Trade_Map_-_Lista_de_los_import'!$H$15:$L$15</c:f>
              <c:numCache>
                <c:formatCode>_-* #,##0\ _€_-;\-* #,##0\ _€_-;_-* "-"??\ _€_-;_-@_-</c:formatCode>
                <c:ptCount val="5"/>
                <c:pt idx="0">
                  <c:v>891241.92500000005</c:v>
                </c:pt>
                <c:pt idx="1">
                  <c:v>577462.24899999995</c:v>
                </c:pt>
                <c:pt idx="2">
                  <c:v>476698.87699999998</c:v>
                </c:pt>
                <c:pt idx="3">
                  <c:v>610368.34199999995</c:v>
                </c:pt>
                <c:pt idx="4">
                  <c:v>771457.93200000003</c:v>
                </c:pt>
              </c:numCache>
            </c:numRef>
          </c:val>
          <c:extLst xmlns:c16r2="http://schemas.microsoft.com/office/drawing/2015/06/chart">
            <c:ext xmlns:c16="http://schemas.microsoft.com/office/drawing/2014/chart" uri="{C3380CC4-5D6E-409C-BE32-E72D297353CC}">
              <c16:uniqueId val="{00000000-BE76-430A-BDF3-1E812D161711}"/>
            </c:ext>
          </c:extLst>
        </c:ser>
        <c:dLbls>
          <c:showLegendKey val="0"/>
          <c:showVal val="1"/>
          <c:showCatName val="0"/>
          <c:showSerName val="0"/>
          <c:showPercent val="0"/>
          <c:showBubbleSize val="0"/>
        </c:dLbls>
        <c:gapWidth val="150"/>
        <c:overlap val="-25"/>
        <c:axId val="-976141088"/>
        <c:axId val="-976145440"/>
      </c:barChart>
      <c:catAx>
        <c:axId val="-9761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976145440"/>
        <c:crosses val="autoZero"/>
        <c:auto val="1"/>
        <c:lblAlgn val="ctr"/>
        <c:lblOffset val="100"/>
        <c:noMultiLvlLbl val="0"/>
      </c:catAx>
      <c:valAx>
        <c:axId val="-976145440"/>
        <c:scaling>
          <c:orientation val="minMax"/>
        </c:scaling>
        <c:delete val="1"/>
        <c:axPos val="l"/>
        <c:numFmt formatCode="_-* #,##0\ _€_-;\-* #,##0\ _€_-;_-* &quot;-&quot;??\ _€_-;_-@_-" sourceLinked="1"/>
        <c:majorTickMark val="none"/>
        <c:minorTickMark val="none"/>
        <c:tickLblPos val="nextTo"/>
        <c:crossAx val="-9761410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FC104-2E3C-4563-A220-AB6F055F89EF}"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s-ES"/>
        </a:p>
      </dgm:t>
    </dgm:pt>
    <dgm:pt modelId="{E8CEA993-F194-42DC-B6B0-E7F2DE80F01A}">
      <dgm:prSet phldrT="[Texto]" custT="1"/>
      <dgm:spPr/>
      <dgm:t>
        <a:bodyPr/>
        <a:lstStyle/>
        <a:p>
          <a:r>
            <a:rPr lang="es-ES" sz="2000" b="1" smtClean="0">
              <a:solidFill>
                <a:srgbClr val="000000"/>
              </a:solidFill>
            </a:rPr>
            <a:t>Planteamiento del problema</a:t>
          </a:r>
          <a:endParaRPr lang="es-ES" sz="2000" b="1" dirty="0">
            <a:solidFill>
              <a:srgbClr val="000000"/>
            </a:solidFill>
          </a:endParaRPr>
        </a:p>
      </dgm:t>
    </dgm:pt>
    <dgm:pt modelId="{D470D90F-70FB-44BB-9C52-877AB9FEFD79}" type="parTrans" cxnId="{BFEA846C-8DFE-4718-B15F-2DFA4CBF730A}">
      <dgm:prSet/>
      <dgm:spPr/>
      <dgm:t>
        <a:bodyPr/>
        <a:lstStyle/>
        <a:p>
          <a:endParaRPr lang="es-ES" b="1">
            <a:solidFill>
              <a:srgbClr val="000000"/>
            </a:solidFill>
          </a:endParaRPr>
        </a:p>
      </dgm:t>
    </dgm:pt>
    <dgm:pt modelId="{87F20BBE-FCB1-4EB4-954F-503563C534E8}" type="sibTrans" cxnId="{BFEA846C-8DFE-4718-B15F-2DFA4CBF730A}">
      <dgm:prSet/>
      <dgm:spPr/>
      <dgm:t>
        <a:bodyPr/>
        <a:lstStyle/>
        <a:p>
          <a:endParaRPr lang="es-ES" b="1">
            <a:solidFill>
              <a:srgbClr val="000000"/>
            </a:solidFill>
          </a:endParaRPr>
        </a:p>
      </dgm:t>
    </dgm:pt>
    <dgm:pt modelId="{E93B0337-923F-424F-BBFF-E1C52C0E1A03}">
      <dgm:prSet phldrT="[Texto]" custT="1"/>
      <dgm:spPr/>
      <dgm:t>
        <a:bodyPr/>
        <a:lstStyle/>
        <a:p>
          <a:r>
            <a:rPr lang="es-ES" sz="2000" b="0" dirty="0" smtClean="0">
              <a:solidFill>
                <a:srgbClr val="000000"/>
              </a:solidFill>
            </a:rPr>
            <a:t>Se cotiza a la baja en los mercados internacionales WTI</a:t>
          </a:r>
          <a:endParaRPr lang="es-ES" sz="2000" b="0" dirty="0">
            <a:solidFill>
              <a:srgbClr val="000000"/>
            </a:solidFill>
          </a:endParaRPr>
        </a:p>
      </dgm:t>
    </dgm:pt>
    <dgm:pt modelId="{C3BFAC51-7B92-4C62-88FE-48436042C6A2}" type="parTrans" cxnId="{1CA338FD-21AD-4A0C-B726-69AC3B81492D}">
      <dgm:prSet/>
      <dgm:spPr/>
      <dgm:t>
        <a:bodyPr/>
        <a:lstStyle/>
        <a:p>
          <a:endParaRPr lang="es-ES" b="1">
            <a:solidFill>
              <a:srgbClr val="000000"/>
            </a:solidFill>
          </a:endParaRPr>
        </a:p>
      </dgm:t>
    </dgm:pt>
    <dgm:pt modelId="{2AF29C12-FF51-4B40-A634-4D9D691EA953}" type="sibTrans" cxnId="{1CA338FD-21AD-4A0C-B726-69AC3B81492D}">
      <dgm:prSet/>
      <dgm:spPr/>
      <dgm:t>
        <a:bodyPr/>
        <a:lstStyle/>
        <a:p>
          <a:endParaRPr lang="es-ES" b="1">
            <a:solidFill>
              <a:srgbClr val="000000"/>
            </a:solidFill>
          </a:endParaRPr>
        </a:p>
      </dgm:t>
    </dgm:pt>
    <dgm:pt modelId="{27EFE4ED-B52F-4B0F-AE71-71EBD8F6BC0C}">
      <dgm:prSet phldrT="[Texto]" custT="1"/>
      <dgm:spPr/>
      <dgm:t>
        <a:bodyPr/>
        <a:lstStyle/>
        <a:p>
          <a:r>
            <a:rPr lang="es-ES" sz="2000" b="0" dirty="0" smtClean="0">
              <a:solidFill>
                <a:srgbClr val="000000"/>
              </a:solidFill>
              <a:latin typeface="+mj-lt"/>
              <a:cs typeface="Times New Roman" panose="02020603050405020304" pitchFamily="18" charset="0"/>
            </a:rPr>
            <a:t>Estabilidad monetaria</a:t>
          </a:r>
          <a:endParaRPr lang="es-ES" sz="2000" b="0" dirty="0">
            <a:solidFill>
              <a:srgbClr val="000000"/>
            </a:solidFill>
            <a:latin typeface="+mj-lt"/>
            <a:cs typeface="Times New Roman" panose="02020603050405020304" pitchFamily="18" charset="0"/>
          </a:endParaRPr>
        </a:p>
      </dgm:t>
    </dgm:pt>
    <dgm:pt modelId="{1C47D446-1688-49CF-BB60-3929452A3516}" type="parTrans" cxnId="{BC7EF20A-8FE3-40D9-978E-85B7C973B8CA}">
      <dgm:prSet/>
      <dgm:spPr/>
      <dgm:t>
        <a:bodyPr/>
        <a:lstStyle/>
        <a:p>
          <a:endParaRPr lang="es-ES" b="1">
            <a:solidFill>
              <a:srgbClr val="000000"/>
            </a:solidFill>
          </a:endParaRPr>
        </a:p>
      </dgm:t>
    </dgm:pt>
    <dgm:pt modelId="{35A4D5A3-B315-4E1F-A4EA-046C6F856C6A}" type="sibTrans" cxnId="{BC7EF20A-8FE3-40D9-978E-85B7C973B8CA}">
      <dgm:prSet/>
      <dgm:spPr/>
      <dgm:t>
        <a:bodyPr/>
        <a:lstStyle/>
        <a:p>
          <a:endParaRPr lang="es-ES" b="1">
            <a:solidFill>
              <a:srgbClr val="000000"/>
            </a:solidFill>
          </a:endParaRPr>
        </a:p>
      </dgm:t>
    </dgm:pt>
    <dgm:pt modelId="{03BAFCD3-7FC1-4887-80CB-88FCCCCCB868}">
      <dgm:prSet phldrT="[Texto]" custT="1"/>
      <dgm:spPr/>
      <dgm:t>
        <a:bodyPr/>
        <a:lstStyle/>
        <a:p>
          <a:r>
            <a:rPr lang="es-EC" sz="2000" b="0" dirty="0" smtClean="0">
              <a:solidFill>
                <a:srgbClr val="000000"/>
              </a:solidFill>
              <a:latin typeface="+mj-lt"/>
              <a:cs typeface="Times New Roman" panose="02020603050405020304" pitchFamily="18" charset="0"/>
            </a:rPr>
            <a:t>Problemas económicos por dependencia del petróleo </a:t>
          </a:r>
          <a:endParaRPr lang="es-ES" sz="2000" b="0" dirty="0">
            <a:solidFill>
              <a:srgbClr val="000000"/>
            </a:solidFill>
            <a:latin typeface="+mj-lt"/>
          </a:endParaRPr>
        </a:p>
      </dgm:t>
    </dgm:pt>
    <dgm:pt modelId="{09CE7E70-986B-459B-8767-8BA89012C5E2}" type="parTrans" cxnId="{91974C70-91F4-43DD-B81C-D7F77A139F3F}">
      <dgm:prSet/>
      <dgm:spPr/>
      <dgm:t>
        <a:bodyPr/>
        <a:lstStyle/>
        <a:p>
          <a:endParaRPr lang="es-ES" b="1">
            <a:solidFill>
              <a:srgbClr val="000000"/>
            </a:solidFill>
          </a:endParaRPr>
        </a:p>
      </dgm:t>
    </dgm:pt>
    <dgm:pt modelId="{B6E51C03-B22E-453A-AFBA-CB9E6502372F}" type="sibTrans" cxnId="{91974C70-91F4-43DD-B81C-D7F77A139F3F}">
      <dgm:prSet/>
      <dgm:spPr/>
      <dgm:t>
        <a:bodyPr/>
        <a:lstStyle/>
        <a:p>
          <a:endParaRPr lang="es-ES" b="1">
            <a:solidFill>
              <a:srgbClr val="000000"/>
            </a:solidFill>
          </a:endParaRPr>
        </a:p>
      </dgm:t>
    </dgm:pt>
    <dgm:pt modelId="{67E41F69-8115-4D3C-9CD0-84A09875D3F1}" type="pres">
      <dgm:prSet presAssocID="{B84FC104-2E3C-4563-A220-AB6F055F89EF}" presName="composite" presStyleCnt="0">
        <dgm:presLayoutVars>
          <dgm:chMax val="1"/>
          <dgm:dir/>
          <dgm:resizeHandles val="exact"/>
        </dgm:presLayoutVars>
      </dgm:prSet>
      <dgm:spPr/>
      <dgm:t>
        <a:bodyPr/>
        <a:lstStyle/>
        <a:p>
          <a:endParaRPr lang="es-ES"/>
        </a:p>
      </dgm:t>
    </dgm:pt>
    <dgm:pt modelId="{28AC241D-7F4B-40F3-BCBE-84DCBBD59B1D}" type="pres">
      <dgm:prSet presAssocID="{B84FC104-2E3C-4563-A220-AB6F055F89EF}" presName="radial" presStyleCnt="0">
        <dgm:presLayoutVars>
          <dgm:animLvl val="ctr"/>
        </dgm:presLayoutVars>
      </dgm:prSet>
      <dgm:spPr/>
    </dgm:pt>
    <dgm:pt modelId="{5F3B236E-6BE6-41ED-8B74-68A183C064F4}" type="pres">
      <dgm:prSet presAssocID="{E8CEA993-F194-42DC-B6B0-E7F2DE80F01A}" presName="centerShape" presStyleLbl="vennNode1" presStyleIdx="0" presStyleCnt="4" custScaleX="73662" custScaleY="70181"/>
      <dgm:spPr/>
      <dgm:t>
        <a:bodyPr/>
        <a:lstStyle/>
        <a:p>
          <a:endParaRPr lang="es-ES"/>
        </a:p>
      </dgm:t>
    </dgm:pt>
    <dgm:pt modelId="{3BCF7379-109C-4426-B2D1-ED865E82C078}" type="pres">
      <dgm:prSet presAssocID="{E93B0337-923F-424F-BBFF-E1C52C0E1A03}" presName="node" presStyleLbl="vennNode1" presStyleIdx="1" presStyleCnt="4" custScaleX="140229" custScaleY="97594" custRadScaleRad="78997" custRadScaleInc="-3622">
        <dgm:presLayoutVars>
          <dgm:bulletEnabled val="1"/>
        </dgm:presLayoutVars>
      </dgm:prSet>
      <dgm:spPr/>
      <dgm:t>
        <a:bodyPr/>
        <a:lstStyle/>
        <a:p>
          <a:endParaRPr lang="es-ES"/>
        </a:p>
      </dgm:t>
    </dgm:pt>
    <dgm:pt modelId="{D35141E3-3C44-4074-B1EC-7354D6929E98}" type="pres">
      <dgm:prSet presAssocID="{27EFE4ED-B52F-4B0F-AE71-71EBD8F6BC0C}" presName="node" presStyleLbl="vennNode1" presStyleIdx="2" presStyleCnt="4" custScaleX="106126" custScaleY="113418" custRadScaleRad="77295" custRadScaleInc="3111">
        <dgm:presLayoutVars>
          <dgm:bulletEnabled val="1"/>
        </dgm:presLayoutVars>
      </dgm:prSet>
      <dgm:spPr/>
      <dgm:t>
        <a:bodyPr/>
        <a:lstStyle/>
        <a:p>
          <a:endParaRPr lang="es-ES"/>
        </a:p>
      </dgm:t>
    </dgm:pt>
    <dgm:pt modelId="{4E14B2EA-93F5-401A-9116-FBA8AEC3D7AF}" type="pres">
      <dgm:prSet presAssocID="{03BAFCD3-7FC1-4887-80CB-88FCCCCCB868}" presName="node" presStyleLbl="vennNode1" presStyleIdx="3" presStyleCnt="4" custScaleX="124296" custScaleY="117862" custRadScaleRad="81315" custRadScaleInc="-802">
        <dgm:presLayoutVars>
          <dgm:bulletEnabled val="1"/>
        </dgm:presLayoutVars>
      </dgm:prSet>
      <dgm:spPr/>
      <dgm:t>
        <a:bodyPr/>
        <a:lstStyle/>
        <a:p>
          <a:endParaRPr lang="es-ES"/>
        </a:p>
      </dgm:t>
    </dgm:pt>
  </dgm:ptLst>
  <dgm:cxnLst>
    <dgm:cxn modelId="{4B5C420C-4926-45C9-B1A1-2F16082625ED}" type="presOf" srcId="{B84FC104-2E3C-4563-A220-AB6F055F89EF}" destId="{67E41F69-8115-4D3C-9CD0-84A09875D3F1}" srcOrd="0" destOrd="0" presId="urn:microsoft.com/office/officeart/2005/8/layout/radial3"/>
    <dgm:cxn modelId="{5BC9F085-701E-46D7-8334-EE926C6F2C8B}" type="presOf" srcId="{03BAFCD3-7FC1-4887-80CB-88FCCCCCB868}" destId="{4E14B2EA-93F5-401A-9116-FBA8AEC3D7AF}" srcOrd="0" destOrd="0" presId="urn:microsoft.com/office/officeart/2005/8/layout/radial3"/>
    <dgm:cxn modelId="{8410F298-B4EF-4322-8374-B90B19ED379F}" type="presOf" srcId="{27EFE4ED-B52F-4B0F-AE71-71EBD8F6BC0C}" destId="{D35141E3-3C44-4074-B1EC-7354D6929E98}" srcOrd="0" destOrd="0" presId="urn:microsoft.com/office/officeart/2005/8/layout/radial3"/>
    <dgm:cxn modelId="{BFEA846C-8DFE-4718-B15F-2DFA4CBF730A}" srcId="{B84FC104-2E3C-4563-A220-AB6F055F89EF}" destId="{E8CEA993-F194-42DC-B6B0-E7F2DE80F01A}" srcOrd="0" destOrd="0" parTransId="{D470D90F-70FB-44BB-9C52-877AB9FEFD79}" sibTransId="{87F20BBE-FCB1-4EB4-954F-503563C534E8}"/>
    <dgm:cxn modelId="{2A88D6DA-895C-4161-95B1-092F065610CD}" type="presOf" srcId="{E8CEA993-F194-42DC-B6B0-E7F2DE80F01A}" destId="{5F3B236E-6BE6-41ED-8B74-68A183C064F4}" srcOrd="0" destOrd="0" presId="urn:microsoft.com/office/officeart/2005/8/layout/radial3"/>
    <dgm:cxn modelId="{3D851CCA-8B36-4A4F-8897-F692F03BFC54}" type="presOf" srcId="{E93B0337-923F-424F-BBFF-E1C52C0E1A03}" destId="{3BCF7379-109C-4426-B2D1-ED865E82C078}" srcOrd="0" destOrd="0" presId="urn:microsoft.com/office/officeart/2005/8/layout/radial3"/>
    <dgm:cxn modelId="{BC7EF20A-8FE3-40D9-978E-85B7C973B8CA}" srcId="{E8CEA993-F194-42DC-B6B0-E7F2DE80F01A}" destId="{27EFE4ED-B52F-4B0F-AE71-71EBD8F6BC0C}" srcOrd="1" destOrd="0" parTransId="{1C47D446-1688-49CF-BB60-3929452A3516}" sibTransId="{35A4D5A3-B315-4E1F-A4EA-046C6F856C6A}"/>
    <dgm:cxn modelId="{1CA338FD-21AD-4A0C-B726-69AC3B81492D}" srcId="{E8CEA993-F194-42DC-B6B0-E7F2DE80F01A}" destId="{E93B0337-923F-424F-BBFF-E1C52C0E1A03}" srcOrd="0" destOrd="0" parTransId="{C3BFAC51-7B92-4C62-88FE-48436042C6A2}" sibTransId="{2AF29C12-FF51-4B40-A634-4D9D691EA953}"/>
    <dgm:cxn modelId="{91974C70-91F4-43DD-B81C-D7F77A139F3F}" srcId="{E8CEA993-F194-42DC-B6B0-E7F2DE80F01A}" destId="{03BAFCD3-7FC1-4887-80CB-88FCCCCCB868}" srcOrd="2" destOrd="0" parTransId="{09CE7E70-986B-459B-8767-8BA89012C5E2}" sibTransId="{B6E51C03-B22E-453A-AFBA-CB9E6502372F}"/>
    <dgm:cxn modelId="{245A120A-9356-44B1-8276-EE977ED6F112}" type="presParOf" srcId="{67E41F69-8115-4D3C-9CD0-84A09875D3F1}" destId="{28AC241D-7F4B-40F3-BCBE-84DCBBD59B1D}" srcOrd="0" destOrd="0" presId="urn:microsoft.com/office/officeart/2005/8/layout/radial3"/>
    <dgm:cxn modelId="{F570B3F0-FE23-4C51-B95A-5BCE03A3D2C2}" type="presParOf" srcId="{28AC241D-7F4B-40F3-BCBE-84DCBBD59B1D}" destId="{5F3B236E-6BE6-41ED-8B74-68A183C064F4}" srcOrd="0" destOrd="0" presId="urn:microsoft.com/office/officeart/2005/8/layout/radial3"/>
    <dgm:cxn modelId="{9AF377B7-2A95-4ECA-B800-3E9D2CB54702}" type="presParOf" srcId="{28AC241D-7F4B-40F3-BCBE-84DCBBD59B1D}" destId="{3BCF7379-109C-4426-B2D1-ED865E82C078}" srcOrd="1" destOrd="0" presId="urn:microsoft.com/office/officeart/2005/8/layout/radial3"/>
    <dgm:cxn modelId="{2E30AC66-6309-4153-BB9F-A218506F4CF9}" type="presParOf" srcId="{28AC241D-7F4B-40F3-BCBE-84DCBBD59B1D}" destId="{D35141E3-3C44-4074-B1EC-7354D6929E98}" srcOrd="2" destOrd="0" presId="urn:microsoft.com/office/officeart/2005/8/layout/radial3"/>
    <dgm:cxn modelId="{80DC529A-6D20-4256-BDA8-C64BDF8CD2EA}" type="presParOf" srcId="{28AC241D-7F4B-40F3-BCBE-84DCBBD59B1D}" destId="{4E14B2EA-93F5-401A-9116-FBA8AEC3D7AF}"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C1D8C-397B-4F89-9125-117A4E7B1A6B}" type="doc">
      <dgm:prSet loTypeId="urn:microsoft.com/office/officeart/2005/8/layout/radial4" loCatId="relationship" qsTypeId="urn:microsoft.com/office/officeart/2005/8/quickstyle/simple3" qsCatId="simple" csTypeId="urn:microsoft.com/office/officeart/2005/8/colors/accent2_5" csCatId="accent2" phldr="1"/>
      <dgm:spPr/>
      <dgm:t>
        <a:bodyPr/>
        <a:lstStyle/>
        <a:p>
          <a:endParaRPr lang="es-EC"/>
        </a:p>
      </dgm:t>
    </dgm:pt>
    <dgm:pt modelId="{E2CEAA95-1C6C-4989-B019-745D88B38A17}">
      <dgm:prSet phldrT="[Texto]"/>
      <dgm:spPr/>
      <dgm:t>
        <a:bodyPr/>
        <a:lstStyle/>
        <a:p>
          <a:pPr algn="ctr"/>
          <a:r>
            <a:rPr lang="es-MX" b="1" dirty="0" smtClean="0">
              <a:solidFill>
                <a:srgbClr val="000000"/>
              </a:solidFill>
              <a:latin typeface="Times New Roman" panose="02020603050405020304" pitchFamily="18" charset="0"/>
              <a:cs typeface="Times New Roman" panose="02020603050405020304" pitchFamily="18" charset="0"/>
            </a:rPr>
            <a:t>Analizar  la influencia de la volatilidad del dólar americano en el precio del barril de petróleo ecuatoriano en el periodo 2014 – 2018</a:t>
          </a:r>
          <a:endParaRPr lang="es-EC" b="1" dirty="0">
            <a:solidFill>
              <a:srgbClr val="000000"/>
            </a:solidFill>
          </a:endParaRPr>
        </a:p>
      </dgm:t>
    </dgm:pt>
    <dgm:pt modelId="{F8516189-37A6-4EAA-8C0F-BF662D733E76}" type="parTrans" cxnId="{7CEA3882-08AD-4B53-B4BD-D91530ED2308}">
      <dgm:prSet/>
      <dgm:spPr/>
      <dgm:t>
        <a:bodyPr/>
        <a:lstStyle/>
        <a:p>
          <a:endParaRPr lang="es-EC">
            <a:solidFill>
              <a:srgbClr val="000000"/>
            </a:solidFill>
          </a:endParaRPr>
        </a:p>
      </dgm:t>
    </dgm:pt>
    <dgm:pt modelId="{315655AB-C7BE-406F-8D67-E3AC2D4732CE}" type="sibTrans" cxnId="{7CEA3882-08AD-4B53-B4BD-D91530ED2308}">
      <dgm:prSet/>
      <dgm:spPr/>
      <dgm:t>
        <a:bodyPr/>
        <a:lstStyle/>
        <a:p>
          <a:endParaRPr lang="es-EC">
            <a:solidFill>
              <a:srgbClr val="000000"/>
            </a:solidFill>
          </a:endParaRPr>
        </a:p>
      </dgm:t>
    </dgm:pt>
    <dgm:pt modelId="{2022554C-C9B4-4B5B-8A47-2FE9738EB1B1}">
      <dgm:prSet phldrT="[Texto]"/>
      <dgm:spPr/>
      <dgm:t>
        <a:bodyPr/>
        <a:lstStyle/>
        <a:p>
          <a:pPr algn="ctr"/>
          <a:r>
            <a:rPr lang="es-EC" dirty="0" smtClean="0">
              <a:solidFill>
                <a:srgbClr val="000000"/>
              </a:solidFill>
            </a:rPr>
            <a:t>Establecer la situación del mercado petrolero</a:t>
          </a:r>
          <a:endParaRPr lang="es-EC" dirty="0">
            <a:solidFill>
              <a:srgbClr val="000000"/>
            </a:solidFill>
          </a:endParaRPr>
        </a:p>
      </dgm:t>
    </dgm:pt>
    <dgm:pt modelId="{884F33C3-843A-4BDE-BC45-632DB411A4F3}" type="parTrans" cxnId="{D9E14F96-DA6B-494E-B61C-51EC62247156}">
      <dgm:prSet/>
      <dgm:spPr/>
      <dgm:t>
        <a:bodyPr/>
        <a:lstStyle/>
        <a:p>
          <a:endParaRPr lang="es-EC">
            <a:solidFill>
              <a:srgbClr val="000000"/>
            </a:solidFill>
          </a:endParaRPr>
        </a:p>
      </dgm:t>
    </dgm:pt>
    <dgm:pt modelId="{762F186B-DEDC-4027-AD09-3BF060EA4BA3}" type="sibTrans" cxnId="{D9E14F96-DA6B-494E-B61C-51EC62247156}">
      <dgm:prSet/>
      <dgm:spPr/>
      <dgm:t>
        <a:bodyPr/>
        <a:lstStyle/>
        <a:p>
          <a:endParaRPr lang="es-EC">
            <a:solidFill>
              <a:srgbClr val="000000"/>
            </a:solidFill>
          </a:endParaRPr>
        </a:p>
      </dgm:t>
    </dgm:pt>
    <dgm:pt modelId="{B7F27E58-8EEF-4D72-BFF2-F0CBE4C37964}">
      <dgm:prSet phldrT="[Texto]"/>
      <dgm:spPr/>
      <dgm:t>
        <a:bodyPr/>
        <a:lstStyle/>
        <a:p>
          <a:r>
            <a:rPr lang="es-EC" dirty="0" smtClean="0">
              <a:solidFill>
                <a:srgbClr val="000000"/>
              </a:solidFill>
            </a:rPr>
            <a:t>Definir los parámetros de valoración del petróleo mediante el dólar americano</a:t>
          </a:r>
          <a:endParaRPr lang="es-EC" dirty="0">
            <a:solidFill>
              <a:srgbClr val="000000"/>
            </a:solidFill>
          </a:endParaRPr>
        </a:p>
      </dgm:t>
    </dgm:pt>
    <dgm:pt modelId="{22A53564-6F63-43B7-AD7E-FB2EAFF36875}" type="parTrans" cxnId="{B1CDD697-11FE-40E1-8DDF-B8DD8FE82463}">
      <dgm:prSet/>
      <dgm:spPr/>
      <dgm:t>
        <a:bodyPr/>
        <a:lstStyle/>
        <a:p>
          <a:endParaRPr lang="es-EC">
            <a:solidFill>
              <a:srgbClr val="000000"/>
            </a:solidFill>
          </a:endParaRPr>
        </a:p>
      </dgm:t>
    </dgm:pt>
    <dgm:pt modelId="{B1DF332A-2E8C-46F8-A2FE-6639B716D7A0}" type="sibTrans" cxnId="{B1CDD697-11FE-40E1-8DDF-B8DD8FE82463}">
      <dgm:prSet/>
      <dgm:spPr/>
      <dgm:t>
        <a:bodyPr/>
        <a:lstStyle/>
        <a:p>
          <a:endParaRPr lang="es-EC">
            <a:solidFill>
              <a:srgbClr val="000000"/>
            </a:solidFill>
          </a:endParaRPr>
        </a:p>
      </dgm:t>
    </dgm:pt>
    <dgm:pt modelId="{14B9FE64-0EA5-4F5B-8BDD-8FFAD7A9EFC4}">
      <dgm:prSet phldrT="[Texto]"/>
      <dgm:spPr/>
      <dgm:t>
        <a:bodyPr/>
        <a:lstStyle/>
        <a:p>
          <a:r>
            <a:rPr lang="es-EC" dirty="0" smtClean="0">
              <a:solidFill>
                <a:srgbClr val="000000"/>
              </a:solidFill>
            </a:rPr>
            <a:t>Comparar las variaciones del dólar americano con el precio del barril de petróleo ecuatoriano. </a:t>
          </a:r>
          <a:endParaRPr lang="es-EC" dirty="0">
            <a:solidFill>
              <a:srgbClr val="000000"/>
            </a:solidFill>
          </a:endParaRPr>
        </a:p>
      </dgm:t>
    </dgm:pt>
    <dgm:pt modelId="{F785CF2F-63D5-45EF-93DE-8DDA2D16C4AE}" type="parTrans" cxnId="{A2D3958D-9910-4C5A-A819-AB189A710320}">
      <dgm:prSet/>
      <dgm:spPr/>
      <dgm:t>
        <a:bodyPr/>
        <a:lstStyle/>
        <a:p>
          <a:endParaRPr lang="es-EC">
            <a:solidFill>
              <a:srgbClr val="000000"/>
            </a:solidFill>
          </a:endParaRPr>
        </a:p>
      </dgm:t>
    </dgm:pt>
    <dgm:pt modelId="{42CCF18E-01BD-4D2C-A492-EB1EBA95D3BD}" type="sibTrans" cxnId="{A2D3958D-9910-4C5A-A819-AB189A710320}">
      <dgm:prSet/>
      <dgm:spPr/>
      <dgm:t>
        <a:bodyPr/>
        <a:lstStyle/>
        <a:p>
          <a:endParaRPr lang="es-EC">
            <a:solidFill>
              <a:srgbClr val="000000"/>
            </a:solidFill>
          </a:endParaRPr>
        </a:p>
      </dgm:t>
    </dgm:pt>
    <dgm:pt modelId="{A345B9D4-825A-48CA-9481-8507A7731D39}">
      <dgm:prSet phldrT="[Texto]"/>
      <dgm:spPr/>
      <dgm:t>
        <a:bodyPr/>
        <a:lstStyle/>
        <a:p>
          <a:pPr algn="ctr"/>
          <a:r>
            <a:rPr lang="es-EC" dirty="0" smtClean="0">
              <a:solidFill>
                <a:srgbClr val="000000"/>
              </a:solidFill>
            </a:rPr>
            <a:t>Determinar los factores que influyen en la fluctuación del precio del barril del petróleo</a:t>
          </a:r>
          <a:endParaRPr lang="es-EC" dirty="0">
            <a:solidFill>
              <a:srgbClr val="000000"/>
            </a:solidFill>
          </a:endParaRPr>
        </a:p>
      </dgm:t>
    </dgm:pt>
    <dgm:pt modelId="{6493ED12-065F-469B-9FFD-671679D22F4A}" type="parTrans" cxnId="{7D018576-1B22-4F12-AAAA-6DFC15EF4DB4}">
      <dgm:prSet/>
      <dgm:spPr/>
      <dgm:t>
        <a:bodyPr/>
        <a:lstStyle/>
        <a:p>
          <a:endParaRPr lang="es-ES"/>
        </a:p>
      </dgm:t>
    </dgm:pt>
    <dgm:pt modelId="{720E3530-5DBA-4D20-9EA3-BC9635A96E6B}" type="sibTrans" cxnId="{7D018576-1B22-4F12-AAAA-6DFC15EF4DB4}">
      <dgm:prSet/>
      <dgm:spPr/>
      <dgm:t>
        <a:bodyPr/>
        <a:lstStyle/>
        <a:p>
          <a:endParaRPr lang="es-ES"/>
        </a:p>
      </dgm:t>
    </dgm:pt>
    <dgm:pt modelId="{7F620F8C-AC28-4FA1-AF0F-F1AF6D807975}" type="pres">
      <dgm:prSet presAssocID="{620C1D8C-397B-4F89-9125-117A4E7B1A6B}" presName="cycle" presStyleCnt="0">
        <dgm:presLayoutVars>
          <dgm:chMax val="1"/>
          <dgm:dir/>
          <dgm:animLvl val="ctr"/>
          <dgm:resizeHandles val="exact"/>
        </dgm:presLayoutVars>
      </dgm:prSet>
      <dgm:spPr/>
      <dgm:t>
        <a:bodyPr/>
        <a:lstStyle/>
        <a:p>
          <a:endParaRPr lang="es-EC"/>
        </a:p>
      </dgm:t>
    </dgm:pt>
    <dgm:pt modelId="{FA1B5B0C-A0D0-4B02-A8A4-3745FEEE83B1}" type="pres">
      <dgm:prSet presAssocID="{E2CEAA95-1C6C-4989-B019-745D88B38A17}" presName="centerShape" presStyleLbl="node0" presStyleIdx="0" presStyleCnt="1"/>
      <dgm:spPr/>
      <dgm:t>
        <a:bodyPr/>
        <a:lstStyle/>
        <a:p>
          <a:endParaRPr lang="es-EC"/>
        </a:p>
      </dgm:t>
    </dgm:pt>
    <dgm:pt modelId="{50F56B7B-16D6-45BD-BF59-9D86C75B73AA}" type="pres">
      <dgm:prSet presAssocID="{884F33C3-843A-4BDE-BC45-632DB411A4F3}" presName="parTrans" presStyleLbl="bgSibTrans2D1" presStyleIdx="0" presStyleCnt="4"/>
      <dgm:spPr/>
      <dgm:t>
        <a:bodyPr/>
        <a:lstStyle/>
        <a:p>
          <a:endParaRPr lang="es-EC"/>
        </a:p>
      </dgm:t>
    </dgm:pt>
    <dgm:pt modelId="{34D301E2-5CBA-41D6-9ED8-0FE19B9AE0A9}" type="pres">
      <dgm:prSet presAssocID="{2022554C-C9B4-4B5B-8A47-2FE9738EB1B1}" presName="node" presStyleLbl="node1" presStyleIdx="0" presStyleCnt="4">
        <dgm:presLayoutVars>
          <dgm:bulletEnabled val="1"/>
        </dgm:presLayoutVars>
      </dgm:prSet>
      <dgm:spPr/>
      <dgm:t>
        <a:bodyPr/>
        <a:lstStyle/>
        <a:p>
          <a:endParaRPr lang="es-EC"/>
        </a:p>
      </dgm:t>
    </dgm:pt>
    <dgm:pt modelId="{B120E2F1-B58C-4172-B937-ECD2A9A4F393}" type="pres">
      <dgm:prSet presAssocID="{6493ED12-065F-469B-9FFD-671679D22F4A}" presName="parTrans" presStyleLbl="bgSibTrans2D1" presStyleIdx="1" presStyleCnt="4"/>
      <dgm:spPr/>
      <dgm:t>
        <a:bodyPr/>
        <a:lstStyle/>
        <a:p>
          <a:endParaRPr lang="es-ES"/>
        </a:p>
      </dgm:t>
    </dgm:pt>
    <dgm:pt modelId="{055D5ADE-1E67-4C17-A733-9C11F2EBC177}" type="pres">
      <dgm:prSet presAssocID="{A345B9D4-825A-48CA-9481-8507A7731D39}" presName="node" presStyleLbl="node1" presStyleIdx="1" presStyleCnt="4">
        <dgm:presLayoutVars>
          <dgm:bulletEnabled val="1"/>
        </dgm:presLayoutVars>
      </dgm:prSet>
      <dgm:spPr/>
      <dgm:t>
        <a:bodyPr/>
        <a:lstStyle/>
        <a:p>
          <a:endParaRPr lang="es-ES"/>
        </a:p>
      </dgm:t>
    </dgm:pt>
    <dgm:pt modelId="{B60B27CB-1AFE-4159-8527-D075B8318DFD}" type="pres">
      <dgm:prSet presAssocID="{22A53564-6F63-43B7-AD7E-FB2EAFF36875}" presName="parTrans" presStyleLbl="bgSibTrans2D1" presStyleIdx="2" presStyleCnt="4"/>
      <dgm:spPr/>
      <dgm:t>
        <a:bodyPr/>
        <a:lstStyle/>
        <a:p>
          <a:endParaRPr lang="es-EC"/>
        </a:p>
      </dgm:t>
    </dgm:pt>
    <dgm:pt modelId="{606707EF-D8BD-4F1C-87F5-CEC42181933F}" type="pres">
      <dgm:prSet presAssocID="{B7F27E58-8EEF-4D72-BFF2-F0CBE4C37964}" presName="node" presStyleLbl="node1" presStyleIdx="2" presStyleCnt="4">
        <dgm:presLayoutVars>
          <dgm:bulletEnabled val="1"/>
        </dgm:presLayoutVars>
      </dgm:prSet>
      <dgm:spPr/>
      <dgm:t>
        <a:bodyPr/>
        <a:lstStyle/>
        <a:p>
          <a:endParaRPr lang="es-EC"/>
        </a:p>
      </dgm:t>
    </dgm:pt>
    <dgm:pt modelId="{765D571F-831A-4D51-BE6D-6D32644EDC89}" type="pres">
      <dgm:prSet presAssocID="{F785CF2F-63D5-45EF-93DE-8DDA2D16C4AE}" presName="parTrans" presStyleLbl="bgSibTrans2D1" presStyleIdx="3" presStyleCnt="4"/>
      <dgm:spPr/>
      <dgm:t>
        <a:bodyPr/>
        <a:lstStyle/>
        <a:p>
          <a:endParaRPr lang="es-EC"/>
        </a:p>
      </dgm:t>
    </dgm:pt>
    <dgm:pt modelId="{FD18CBCA-867D-46B4-9075-50135D286308}" type="pres">
      <dgm:prSet presAssocID="{14B9FE64-0EA5-4F5B-8BDD-8FFAD7A9EFC4}" presName="node" presStyleLbl="node1" presStyleIdx="3" presStyleCnt="4">
        <dgm:presLayoutVars>
          <dgm:bulletEnabled val="1"/>
        </dgm:presLayoutVars>
      </dgm:prSet>
      <dgm:spPr/>
      <dgm:t>
        <a:bodyPr/>
        <a:lstStyle/>
        <a:p>
          <a:endParaRPr lang="es-EC"/>
        </a:p>
      </dgm:t>
    </dgm:pt>
  </dgm:ptLst>
  <dgm:cxnLst>
    <dgm:cxn modelId="{DD3A7736-467C-4A7B-86CF-656F095438BF}" type="presOf" srcId="{14B9FE64-0EA5-4F5B-8BDD-8FFAD7A9EFC4}" destId="{FD18CBCA-867D-46B4-9075-50135D286308}" srcOrd="0" destOrd="0" presId="urn:microsoft.com/office/officeart/2005/8/layout/radial4"/>
    <dgm:cxn modelId="{5174B621-A7F3-471C-A0CA-0ADE640E6CA1}" type="presOf" srcId="{2022554C-C9B4-4B5B-8A47-2FE9738EB1B1}" destId="{34D301E2-5CBA-41D6-9ED8-0FE19B9AE0A9}" srcOrd="0" destOrd="0" presId="urn:microsoft.com/office/officeart/2005/8/layout/radial4"/>
    <dgm:cxn modelId="{E202DEB7-4370-4DBB-94B0-6CA13CCDFCAB}" type="presOf" srcId="{A345B9D4-825A-48CA-9481-8507A7731D39}" destId="{055D5ADE-1E67-4C17-A733-9C11F2EBC177}" srcOrd="0" destOrd="0" presId="urn:microsoft.com/office/officeart/2005/8/layout/radial4"/>
    <dgm:cxn modelId="{7CEA3882-08AD-4B53-B4BD-D91530ED2308}" srcId="{620C1D8C-397B-4F89-9125-117A4E7B1A6B}" destId="{E2CEAA95-1C6C-4989-B019-745D88B38A17}" srcOrd="0" destOrd="0" parTransId="{F8516189-37A6-4EAA-8C0F-BF662D733E76}" sibTransId="{315655AB-C7BE-406F-8D67-E3AC2D4732CE}"/>
    <dgm:cxn modelId="{E687AC99-AABC-4D65-BD33-9633CFE95A07}" type="presOf" srcId="{B7F27E58-8EEF-4D72-BFF2-F0CBE4C37964}" destId="{606707EF-D8BD-4F1C-87F5-CEC42181933F}" srcOrd="0" destOrd="0" presId="urn:microsoft.com/office/officeart/2005/8/layout/radial4"/>
    <dgm:cxn modelId="{D9E14F96-DA6B-494E-B61C-51EC62247156}" srcId="{E2CEAA95-1C6C-4989-B019-745D88B38A17}" destId="{2022554C-C9B4-4B5B-8A47-2FE9738EB1B1}" srcOrd="0" destOrd="0" parTransId="{884F33C3-843A-4BDE-BC45-632DB411A4F3}" sibTransId="{762F186B-DEDC-4027-AD09-3BF060EA4BA3}"/>
    <dgm:cxn modelId="{7D018576-1B22-4F12-AAAA-6DFC15EF4DB4}" srcId="{E2CEAA95-1C6C-4989-B019-745D88B38A17}" destId="{A345B9D4-825A-48CA-9481-8507A7731D39}" srcOrd="1" destOrd="0" parTransId="{6493ED12-065F-469B-9FFD-671679D22F4A}" sibTransId="{720E3530-5DBA-4D20-9EA3-BC9635A96E6B}"/>
    <dgm:cxn modelId="{D97368AD-A84D-46B9-A38A-1B383588A881}" type="presOf" srcId="{F785CF2F-63D5-45EF-93DE-8DDA2D16C4AE}" destId="{765D571F-831A-4D51-BE6D-6D32644EDC89}" srcOrd="0" destOrd="0" presId="urn:microsoft.com/office/officeart/2005/8/layout/radial4"/>
    <dgm:cxn modelId="{B1CDD697-11FE-40E1-8DDF-B8DD8FE82463}" srcId="{E2CEAA95-1C6C-4989-B019-745D88B38A17}" destId="{B7F27E58-8EEF-4D72-BFF2-F0CBE4C37964}" srcOrd="2" destOrd="0" parTransId="{22A53564-6F63-43B7-AD7E-FB2EAFF36875}" sibTransId="{B1DF332A-2E8C-46F8-A2FE-6639B716D7A0}"/>
    <dgm:cxn modelId="{96F77128-6589-4385-BF5E-C625D4112051}" type="presOf" srcId="{620C1D8C-397B-4F89-9125-117A4E7B1A6B}" destId="{7F620F8C-AC28-4FA1-AF0F-F1AF6D807975}" srcOrd="0" destOrd="0" presId="urn:microsoft.com/office/officeart/2005/8/layout/radial4"/>
    <dgm:cxn modelId="{72545FC7-C745-4EA1-83D4-6D2F9A5D8912}" type="presOf" srcId="{E2CEAA95-1C6C-4989-B019-745D88B38A17}" destId="{FA1B5B0C-A0D0-4B02-A8A4-3745FEEE83B1}" srcOrd="0" destOrd="0" presId="urn:microsoft.com/office/officeart/2005/8/layout/radial4"/>
    <dgm:cxn modelId="{016F5195-7648-4AD5-A6EB-B79243A0146E}" type="presOf" srcId="{6493ED12-065F-469B-9FFD-671679D22F4A}" destId="{B120E2F1-B58C-4172-B937-ECD2A9A4F393}" srcOrd="0" destOrd="0" presId="urn:microsoft.com/office/officeart/2005/8/layout/radial4"/>
    <dgm:cxn modelId="{A2D3958D-9910-4C5A-A819-AB189A710320}" srcId="{E2CEAA95-1C6C-4989-B019-745D88B38A17}" destId="{14B9FE64-0EA5-4F5B-8BDD-8FFAD7A9EFC4}" srcOrd="3" destOrd="0" parTransId="{F785CF2F-63D5-45EF-93DE-8DDA2D16C4AE}" sibTransId="{42CCF18E-01BD-4D2C-A492-EB1EBA95D3BD}"/>
    <dgm:cxn modelId="{B47935C6-CF92-4AAF-BD98-7D4962F39BB9}" type="presOf" srcId="{884F33C3-843A-4BDE-BC45-632DB411A4F3}" destId="{50F56B7B-16D6-45BD-BF59-9D86C75B73AA}" srcOrd="0" destOrd="0" presId="urn:microsoft.com/office/officeart/2005/8/layout/radial4"/>
    <dgm:cxn modelId="{21A00238-2D55-4866-A54A-DAD7E13E0D39}" type="presOf" srcId="{22A53564-6F63-43B7-AD7E-FB2EAFF36875}" destId="{B60B27CB-1AFE-4159-8527-D075B8318DFD}" srcOrd="0" destOrd="0" presId="urn:microsoft.com/office/officeart/2005/8/layout/radial4"/>
    <dgm:cxn modelId="{FB865B44-288D-4312-AC9E-AA9061427567}" type="presParOf" srcId="{7F620F8C-AC28-4FA1-AF0F-F1AF6D807975}" destId="{FA1B5B0C-A0D0-4B02-A8A4-3745FEEE83B1}" srcOrd="0" destOrd="0" presId="urn:microsoft.com/office/officeart/2005/8/layout/radial4"/>
    <dgm:cxn modelId="{2317393B-57AC-46B6-8D4A-FD2DA95F53F8}" type="presParOf" srcId="{7F620F8C-AC28-4FA1-AF0F-F1AF6D807975}" destId="{50F56B7B-16D6-45BD-BF59-9D86C75B73AA}" srcOrd="1" destOrd="0" presId="urn:microsoft.com/office/officeart/2005/8/layout/radial4"/>
    <dgm:cxn modelId="{C34E2D0B-A5D9-4609-92FF-EA261FB8FF8E}" type="presParOf" srcId="{7F620F8C-AC28-4FA1-AF0F-F1AF6D807975}" destId="{34D301E2-5CBA-41D6-9ED8-0FE19B9AE0A9}" srcOrd="2" destOrd="0" presId="urn:microsoft.com/office/officeart/2005/8/layout/radial4"/>
    <dgm:cxn modelId="{08B4F818-CC93-4946-9A0E-D2E0478B8DCF}" type="presParOf" srcId="{7F620F8C-AC28-4FA1-AF0F-F1AF6D807975}" destId="{B120E2F1-B58C-4172-B937-ECD2A9A4F393}" srcOrd="3" destOrd="0" presId="urn:microsoft.com/office/officeart/2005/8/layout/radial4"/>
    <dgm:cxn modelId="{542D78F3-4213-4439-A8BB-92F7B8324DFD}" type="presParOf" srcId="{7F620F8C-AC28-4FA1-AF0F-F1AF6D807975}" destId="{055D5ADE-1E67-4C17-A733-9C11F2EBC177}" srcOrd="4" destOrd="0" presId="urn:microsoft.com/office/officeart/2005/8/layout/radial4"/>
    <dgm:cxn modelId="{64AA4467-F3B6-43AC-9C28-6A3698955AC6}" type="presParOf" srcId="{7F620F8C-AC28-4FA1-AF0F-F1AF6D807975}" destId="{B60B27CB-1AFE-4159-8527-D075B8318DFD}" srcOrd="5" destOrd="0" presId="urn:microsoft.com/office/officeart/2005/8/layout/radial4"/>
    <dgm:cxn modelId="{15E62A4B-F7DD-4BD3-9436-FC1627724757}" type="presParOf" srcId="{7F620F8C-AC28-4FA1-AF0F-F1AF6D807975}" destId="{606707EF-D8BD-4F1C-87F5-CEC42181933F}" srcOrd="6" destOrd="0" presId="urn:microsoft.com/office/officeart/2005/8/layout/radial4"/>
    <dgm:cxn modelId="{C2FC08C8-CE4B-43AE-BDB6-F8E726337C1B}" type="presParOf" srcId="{7F620F8C-AC28-4FA1-AF0F-F1AF6D807975}" destId="{765D571F-831A-4D51-BE6D-6D32644EDC89}" srcOrd="7" destOrd="0" presId="urn:microsoft.com/office/officeart/2005/8/layout/radial4"/>
    <dgm:cxn modelId="{91E79317-3697-41F5-8500-A4B1FBD76806}" type="presParOf" srcId="{7F620F8C-AC28-4FA1-AF0F-F1AF6D807975}" destId="{FD18CBCA-867D-46B4-9075-50135D286308}"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487CF-53A1-4F0B-8341-51829C06955E}" type="doc">
      <dgm:prSet loTypeId="urn:microsoft.com/office/officeart/2005/8/layout/hList7" loCatId="list" qsTypeId="urn:microsoft.com/office/officeart/2005/8/quickstyle/simple1" qsCatId="simple" csTypeId="urn:microsoft.com/office/officeart/2005/8/colors/colorful3" csCatId="colorful" phldr="1"/>
      <dgm:spPr/>
    </dgm:pt>
    <dgm:pt modelId="{1739B714-9659-4573-9873-D04A9C276F5D}">
      <dgm:prSet phldrT="[Texto]"/>
      <dgm:spPr/>
      <dgm:t>
        <a:bodyPr/>
        <a:lstStyle/>
        <a:p>
          <a:r>
            <a:rPr lang="es-EC" dirty="0" smtClean="0">
              <a:solidFill>
                <a:schemeClr val="bg2">
                  <a:lumMod val="10000"/>
                </a:schemeClr>
              </a:solidFill>
            </a:rPr>
            <a:t>David Ricardo</a:t>
          </a:r>
          <a:endParaRPr lang="es-EC" dirty="0">
            <a:solidFill>
              <a:schemeClr val="bg2">
                <a:lumMod val="10000"/>
              </a:schemeClr>
            </a:solidFill>
          </a:endParaRPr>
        </a:p>
      </dgm:t>
    </dgm:pt>
    <dgm:pt modelId="{DE25BE79-6906-477B-81BA-D3A7D78E749F}" type="parTrans" cxnId="{3B4B8A32-AD19-4DA5-ACB9-92513B1ACB5F}">
      <dgm:prSet/>
      <dgm:spPr/>
      <dgm:t>
        <a:bodyPr/>
        <a:lstStyle/>
        <a:p>
          <a:endParaRPr lang="es-EC">
            <a:solidFill>
              <a:schemeClr val="bg2">
                <a:lumMod val="10000"/>
              </a:schemeClr>
            </a:solidFill>
          </a:endParaRPr>
        </a:p>
      </dgm:t>
    </dgm:pt>
    <dgm:pt modelId="{8993CA12-6A75-4A01-BC8C-3DCC63F3472E}" type="sibTrans" cxnId="{3B4B8A32-AD19-4DA5-ACB9-92513B1ACB5F}">
      <dgm:prSet/>
      <dgm:spPr/>
      <dgm:t>
        <a:bodyPr/>
        <a:lstStyle/>
        <a:p>
          <a:endParaRPr lang="es-EC">
            <a:solidFill>
              <a:schemeClr val="bg2">
                <a:lumMod val="10000"/>
              </a:schemeClr>
            </a:solidFill>
          </a:endParaRPr>
        </a:p>
      </dgm:t>
    </dgm:pt>
    <dgm:pt modelId="{E431753A-C3C4-419A-B9DA-8EF17A0B919F}">
      <dgm:prSet phldrT="[Texto]"/>
      <dgm:spPr/>
      <dgm:t>
        <a:bodyPr/>
        <a:lstStyle/>
        <a:p>
          <a:r>
            <a:rPr lang="es-EC" dirty="0" smtClean="0">
              <a:solidFill>
                <a:schemeClr val="bg2">
                  <a:lumMod val="10000"/>
                </a:schemeClr>
              </a:solidFill>
            </a:rPr>
            <a:t>Adam Smith</a:t>
          </a:r>
          <a:endParaRPr lang="es-EC" dirty="0">
            <a:solidFill>
              <a:schemeClr val="bg2">
                <a:lumMod val="10000"/>
              </a:schemeClr>
            </a:solidFill>
          </a:endParaRPr>
        </a:p>
      </dgm:t>
    </dgm:pt>
    <dgm:pt modelId="{CCEDB5D5-1C18-4A76-BC5A-C970BFBBF99E}" type="parTrans" cxnId="{7E6BB2B3-0E24-49D8-A87B-0CD15C22E171}">
      <dgm:prSet/>
      <dgm:spPr/>
      <dgm:t>
        <a:bodyPr/>
        <a:lstStyle/>
        <a:p>
          <a:endParaRPr lang="es-EC">
            <a:solidFill>
              <a:schemeClr val="bg2">
                <a:lumMod val="10000"/>
              </a:schemeClr>
            </a:solidFill>
          </a:endParaRPr>
        </a:p>
      </dgm:t>
    </dgm:pt>
    <dgm:pt modelId="{D8722320-C5DD-4A6F-BD18-A89240076C42}" type="sibTrans" cxnId="{7E6BB2B3-0E24-49D8-A87B-0CD15C22E171}">
      <dgm:prSet/>
      <dgm:spPr/>
      <dgm:t>
        <a:bodyPr/>
        <a:lstStyle/>
        <a:p>
          <a:endParaRPr lang="es-EC">
            <a:solidFill>
              <a:schemeClr val="bg2">
                <a:lumMod val="10000"/>
              </a:schemeClr>
            </a:solidFill>
          </a:endParaRPr>
        </a:p>
      </dgm:t>
    </dgm:pt>
    <dgm:pt modelId="{7518E5FD-DA00-4505-B368-C93F8367D673}" type="pres">
      <dgm:prSet presAssocID="{E41487CF-53A1-4F0B-8341-51829C06955E}" presName="Name0" presStyleCnt="0">
        <dgm:presLayoutVars>
          <dgm:dir/>
          <dgm:resizeHandles val="exact"/>
        </dgm:presLayoutVars>
      </dgm:prSet>
      <dgm:spPr/>
    </dgm:pt>
    <dgm:pt modelId="{F79F6321-077A-4339-939D-C2DE9D09D941}" type="pres">
      <dgm:prSet presAssocID="{E41487CF-53A1-4F0B-8341-51829C06955E}" presName="fgShape" presStyleLbl="fgShp" presStyleIdx="0" presStyleCnt="1"/>
      <dgm:spPr/>
    </dgm:pt>
    <dgm:pt modelId="{F5893FF8-E3EE-4D9F-8779-56BE047E68E8}" type="pres">
      <dgm:prSet presAssocID="{E41487CF-53A1-4F0B-8341-51829C06955E}" presName="linComp" presStyleCnt="0"/>
      <dgm:spPr/>
    </dgm:pt>
    <dgm:pt modelId="{E28AE627-6976-480E-8ED4-448C92BA0A2B}" type="pres">
      <dgm:prSet presAssocID="{1739B714-9659-4573-9873-D04A9C276F5D}" presName="compNode" presStyleCnt="0"/>
      <dgm:spPr/>
    </dgm:pt>
    <dgm:pt modelId="{B04E927F-F362-4E3A-A49D-341A6204D24A}" type="pres">
      <dgm:prSet presAssocID="{1739B714-9659-4573-9873-D04A9C276F5D}" presName="bkgdShape" presStyleLbl="node1" presStyleIdx="0" presStyleCnt="2"/>
      <dgm:spPr/>
      <dgm:t>
        <a:bodyPr/>
        <a:lstStyle/>
        <a:p>
          <a:endParaRPr lang="es-EC"/>
        </a:p>
      </dgm:t>
    </dgm:pt>
    <dgm:pt modelId="{18C7A517-575B-430B-A994-E8A09B2405BD}" type="pres">
      <dgm:prSet presAssocID="{1739B714-9659-4573-9873-D04A9C276F5D}" presName="nodeTx" presStyleLbl="node1" presStyleIdx="0" presStyleCnt="2">
        <dgm:presLayoutVars>
          <dgm:bulletEnabled val="1"/>
        </dgm:presLayoutVars>
      </dgm:prSet>
      <dgm:spPr/>
      <dgm:t>
        <a:bodyPr/>
        <a:lstStyle/>
        <a:p>
          <a:endParaRPr lang="es-EC"/>
        </a:p>
      </dgm:t>
    </dgm:pt>
    <dgm:pt modelId="{51EA7BBE-498A-4F34-9737-2ABBE37FF5D6}" type="pres">
      <dgm:prSet presAssocID="{1739B714-9659-4573-9873-D04A9C276F5D}" presName="invisiNode" presStyleLbl="node1" presStyleIdx="0" presStyleCnt="2"/>
      <dgm:spPr/>
    </dgm:pt>
    <dgm:pt modelId="{597D9D7D-16ED-458A-9F99-30A7A19FD084}" type="pres">
      <dgm:prSet presAssocID="{1739B714-9659-4573-9873-D04A9C276F5D}" presName="imagNode" presStyleLbl="fgImgPlace1" presStyleIdx="0" presStyleCnt="2"/>
      <dgm:spPr>
        <a:blipFill rotWithShape="1">
          <a:blip xmlns:r="http://schemas.openxmlformats.org/officeDocument/2006/relationships" r:embed="rId1"/>
          <a:stretch>
            <a:fillRect/>
          </a:stretch>
        </a:blipFill>
      </dgm:spPr>
    </dgm:pt>
    <dgm:pt modelId="{E2EE4891-8E3F-4D01-82C5-E003F786A363}" type="pres">
      <dgm:prSet presAssocID="{8993CA12-6A75-4A01-BC8C-3DCC63F3472E}" presName="sibTrans" presStyleLbl="sibTrans2D1" presStyleIdx="0" presStyleCnt="0"/>
      <dgm:spPr/>
      <dgm:t>
        <a:bodyPr/>
        <a:lstStyle/>
        <a:p>
          <a:endParaRPr lang="es-EC"/>
        </a:p>
      </dgm:t>
    </dgm:pt>
    <dgm:pt modelId="{6D02020B-36AB-467A-ADD9-092B84CB56C1}" type="pres">
      <dgm:prSet presAssocID="{E431753A-C3C4-419A-B9DA-8EF17A0B919F}" presName="compNode" presStyleCnt="0"/>
      <dgm:spPr/>
    </dgm:pt>
    <dgm:pt modelId="{3931C948-4C4A-42AC-A086-420DEF183891}" type="pres">
      <dgm:prSet presAssocID="{E431753A-C3C4-419A-B9DA-8EF17A0B919F}" presName="bkgdShape" presStyleLbl="node1" presStyleIdx="1" presStyleCnt="2"/>
      <dgm:spPr/>
      <dgm:t>
        <a:bodyPr/>
        <a:lstStyle/>
        <a:p>
          <a:endParaRPr lang="es-EC"/>
        </a:p>
      </dgm:t>
    </dgm:pt>
    <dgm:pt modelId="{4BB627B8-7891-4DFA-992F-0A74F4F02AAA}" type="pres">
      <dgm:prSet presAssocID="{E431753A-C3C4-419A-B9DA-8EF17A0B919F}" presName="nodeTx" presStyleLbl="node1" presStyleIdx="1" presStyleCnt="2">
        <dgm:presLayoutVars>
          <dgm:bulletEnabled val="1"/>
        </dgm:presLayoutVars>
      </dgm:prSet>
      <dgm:spPr/>
      <dgm:t>
        <a:bodyPr/>
        <a:lstStyle/>
        <a:p>
          <a:endParaRPr lang="es-EC"/>
        </a:p>
      </dgm:t>
    </dgm:pt>
    <dgm:pt modelId="{9B7F10AA-09B6-41AE-9B5C-60168E6F3491}" type="pres">
      <dgm:prSet presAssocID="{E431753A-C3C4-419A-B9DA-8EF17A0B919F}" presName="invisiNode" presStyleLbl="node1" presStyleIdx="1" presStyleCnt="2"/>
      <dgm:spPr/>
    </dgm:pt>
    <dgm:pt modelId="{80E8E925-A0FF-42F4-9039-290CF941AD64}" type="pres">
      <dgm:prSet presAssocID="{E431753A-C3C4-419A-B9DA-8EF17A0B919F}" presName="imagNode" presStyleLbl="fgImgPlace1" presStyleIdx="1" presStyleCnt="2"/>
      <dgm:spPr>
        <a:blipFill rotWithShape="1">
          <a:blip xmlns:r="http://schemas.openxmlformats.org/officeDocument/2006/relationships" r:embed="rId2"/>
          <a:stretch>
            <a:fillRect/>
          </a:stretch>
        </a:blipFill>
      </dgm:spPr>
    </dgm:pt>
  </dgm:ptLst>
  <dgm:cxnLst>
    <dgm:cxn modelId="{3E0308FA-4CAB-42C3-89ED-75E248C17FB6}" type="presOf" srcId="{E431753A-C3C4-419A-B9DA-8EF17A0B919F}" destId="{3931C948-4C4A-42AC-A086-420DEF183891}" srcOrd="0" destOrd="0" presId="urn:microsoft.com/office/officeart/2005/8/layout/hList7"/>
    <dgm:cxn modelId="{7E6BB2B3-0E24-49D8-A87B-0CD15C22E171}" srcId="{E41487CF-53A1-4F0B-8341-51829C06955E}" destId="{E431753A-C3C4-419A-B9DA-8EF17A0B919F}" srcOrd="1" destOrd="0" parTransId="{CCEDB5D5-1C18-4A76-BC5A-C970BFBBF99E}" sibTransId="{D8722320-C5DD-4A6F-BD18-A89240076C42}"/>
    <dgm:cxn modelId="{A80D6736-BEFA-48FB-A8D3-69F152E20693}" type="presOf" srcId="{1739B714-9659-4573-9873-D04A9C276F5D}" destId="{18C7A517-575B-430B-A994-E8A09B2405BD}" srcOrd="1" destOrd="0" presId="urn:microsoft.com/office/officeart/2005/8/layout/hList7"/>
    <dgm:cxn modelId="{8BCB9417-B3DE-48F2-9B06-00EC1E273997}" type="presOf" srcId="{8993CA12-6A75-4A01-BC8C-3DCC63F3472E}" destId="{E2EE4891-8E3F-4D01-82C5-E003F786A363}" srcOrd="0" destOrd="0" presId="urn:microsoft.com/office/officeart/2005/8/layout/hList7"/>
    <dgm:cxn modelId="{3B4B8A32-AD19-4DA5-ACB9-92513B1ACB5F}" srcId="{E41487CF-53A1-4F0B-8341-51829C06955E}" destId="{1739B714-9659-4573-9873-D04A9C276F5D}" srcOrd="0" destOrd="0" parTransId="{DE25BE79-6906-477B-81BA-D3A7D78E749F}" sibTransId="{8993CA12-6A75-4A01-BC8C-3DCC63F3472E}"/>
    <dgm:cxn modelId="{EF61433A-CC9A-434D-BD52-B5A36537C613}" type="presOf" srcId="{E41487CF-53A1-4F0B-8341-51829C06955E}" destId="{7518E5FD-DA00-4505-B368-C93F8367D673}" srcOrd="0" destOrd="0" presId="urn:microsoft.com/office/officeart/2005/8/layout/hList7"/>
    <dgm:cxn modelId="{C921BA7B-32D8-4781-ADBC-F14F0C4612C6}" type="presOf" srcId="{E431753A-C3C4-419A-B9DA-8EF17A0B919F}" destId="{4BB627B8-7891-4DFA-992F-0A74F4F02AAA}" srcOrd="1" destOrd="0" presId="urn:microsoft.com/office/officeart/2005/8/layout/hList7"/>
    <dgm:cxn modelId="{BBAB4D3E-CE53-4B14-AEB4-0C71E67DDD53}" type="presOf" srcId="{1739B714-9659-4573-9873-D04A9C276F5D}" destId="{B04E927F-F362-4E3A-A49D-341A6204D24A}" srcOrd="0" destOrd="0" presId="urn:microsoft.com/office/officeart/2005/8/layout/hList7"/>
    <dgm:cxn modelId="{9911DA55-93E1-4A28-B006-4CDEBA9822B5}" type="presParOf" srcId="{7518E5FD-DA00-4505-B368-C93F8367D673}" destId="{F79F6321-077A-4339-939D-C2DE9D09D941}" srcOrd="0" destOrd="0" presId="urn:microsoft.com/office/officeart/2005/8/layout/hList7"/>
    <dgm:cxn modelId="{D9C8B4A1-3435-49E9-B7F4-07B7E53DF0C8}" type="presParOf" srcId="{7518E5FD-DA00-4505-B368-C93F8367D673}" destId="{F5893FF8-E3EE-4D9F-8779-56BE047E68E8}" srcOrd="1" destOrd="0" presId="urn:microsoft.com/office/officeart/2005/8/layout/hList7"/>
    <dgm:cxn modelId="{6B651271-041E-4088-BE68-FAC931CF3E6F}" type="presParOf" srcId="{F5893FF8-E3EE-4D9F-8779-56BE047E68E8}" destId="{E28AE627-6976-480E-8ED4-448C92BA0A2B}" srcOrd="0" destOrd="0" presId="urn:microsoft.com/office/officeart/2005/8/layout/hList7"/>
    <dgm:cxn modelId="{00A468FB-929E-4B48-A349-43367E867EF2}" type="presParOf" srcId="{E28AE627-6976-480E-8ED4-448C92BA0A2B}" destId="{B04E927F-F362-4E3A-A49D-341A6204D24A}" srcOrd="0" destOrd="0" presId="urn:microsoft.com/office/officeart/2005/8/layout/hList7"/>
    <dgm:cxn modelId="{0A4C3984-81E9-422B-ABA9-DB22B6C35D59}" type="presParOf" srcId="{E28AE627-6976-480E-8ED4-448C92BA0A2B}" destId="{18C7A517-575B-430B-A994-E8A09B2405BD}" srcOrd="1" destOrd="0" presId="urn:microsoft.com/office/officeart/2005/8/layout/hList7"/>
    <dgm:cxn modelId="{8312A081-1E37-4A01-AEED-852309A27AE2}" type="presParOf" srcId="{E28AE627-6976-480E-8ED4-448C92BA0A2B}" destId="{51EA7BBE-498A-4F34-9737-2ABBE37FF5D6}" srcOrd="2" destOrd="0" presId="urn:microsoft.com/office/officeart/2005/8/layout/hList7"/>
    <dgm:cxn modelId="{2B3459C4-B220-4223-827D-8ECFDA00597E}" type="presParOf" srcId="{E28AE627-6976-480E-8ED4-448C92BA0A2B}" destId="{597D9D7D-16ED-458A-9F99-30A7A19FD084}" srcOrd="3" destOrd="0" presId="urn:microsoft.com/office/officeart/2005/8/layout/hList7"/>
    <dgm:cxn modelId="{2D822019-30F7-4F78-BE70-1C5249FBA67B}" type="presParOf" srcId="{F5893FF8-E3EE-4D9F-8779-56BE047E68E8}" destId="{E2EE4891-8E3F-4D01-82C5-E003F786A363}" srcOrd="1" destOrd="0" presId="urn:microsoft.com/office/officeart/2005/8/layout/hList7"/>
    <dgm:cxn modelId="{7E079958-2D67-4A4D-A062-6653ED3D3F1C}" type="presParOf" srcId="{F5893FF8-E3EE-4D9F-8779-56BE047E68E8}" destId="{6D02020B-36AB-467A-ADD9-092B84CB56C1}" srcOrd="2" destOrd="0" presId="urn:microsoft.com/office/officeart/2005/8/layout/hList7"/>
    <dgm:cxn modelId="{AE1B52D6-3068-4EA6-B946-4F8314547ADF}" type="presParOf" srcId="{6D02020B-36AB-467A-ADD9-092B84CB56C1}" destId="{3931C948-4C4A-42AC-A086-420DEF183891}" srcOrd="0" destOrd="0" presId="urn:microsoft.com/office/officeart/2005/8/layout/hList7"/>
    <dgm:cxn modelId="{89182BE2-04B7-4B1D-9646-EA8A4AF3FC80}" type="presParOf" srcId="{6D02020B-36AB-467A-ADD9-092B84CB56C1}" destId="{4BB627B8-7891-4DFA-992F-0A74F4F02AAA}" srcOrd="1" destOrd="0" presId="urn:microsoft.com/office/officeart/2005/8/layout/hList7"/>
    <dgm:cxn modelId="{E19CCB39-EA30-4C27-A01A-C2B550D38B7D}" type="presParOf" srcId="{6D02020B-36AB-467A-ADD9-092B84CB56C1}" destId="{9B7F10AA-09B6-41AE-9B5C-60168E6F3491}" srcOrd="2" destOrd="0" presId="urn:microsoft.com/office/officeart/2005/8/layout/hList7"/>
    <dgm:cxn modelId="{FE4FAFD5-DE6F-4CC2-A956-3DD9EF1C1DE8}" type="presParOf" srcId="{6D02020B-36AB-467A-ADD9-092B84CB56C1}" destId="{80E8E925-A0FF-42F4-9039-290CF941AD6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E81F4E-828E-419D-BA4A-B743EC4869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E060DEAF-DD93-45B4-B3ED-310321BF6FF4}">
      <dgm:prSet phldrT="[Texto]"/>
      <dgm:spPr/>
      <dgm:t>
        <a:bodyPr/>
        <a:lstStyle/>
        <a:p>
          <a:r>
            <a:rPr lang="es-EC" dirty="0" smtClean="0">
              <a:solidFill>
                <a:schemeClr val="tx2"/>
              </a:solidFill>
            </a:rPr>
            <a:t>Teoría </a:t>
          </a:r>
          <a:r>
            <a:rPr lang="es-EC" dirty="0" err="1" smtClean="0">
              <a:solidFill>
                <a:schemeClr val="tx2"/>
              </a:solidFill>
            </a:rPr>
            <a:t>Ricardiana</a:t>
          </a:r>
          <a:endParaRPr lang="es-EC" dirty="0">
            <a:solidFill>
              <a:schemeClr val="tx2"/>
            </a:solidFill>
          </a:endParaRPr>
        </a:p>
      </dgm:t>
    </dgm:pt>
    <dgm:pt modelId="{4272D305-D8FA-4DFF-B857-A1F887CDEC37}" type="parTrans" cxnId="{9DE91AC2-DD9F-4D5B-83CB-5DC1609E4FC0}">
      <dgm:prSet/>
      <dgm:spPr/>
      <dgm:t>
        <a:bodyPr/>
        <a:lstStyle/>
        <a:p>
          <a:endParaRPr lang="es-EC">
            <a:solidFill>
              <a:schemeClr val="bg2">
                <a:lumMod val="10000"/>
              </a:schemeClr>
            </a:solidFill>
          </a:endParaRPr>
        </a:p>
      </dgm:t>
    </dgm:pt>
    <dgm:pt modelId="{67E428ED-0488-441C-BBA7-B8BF2312CDA4}" type="sibTrans" cxnId="{9DE91AC2-DD9F-4D5B-83CB-5DC1609E4FC0}">
      <dgm:prSet/>
      <dgm:spPr/>
      <dgm:t>
        <a:bodyPr/>
        <a:lstStyle/>
        <a:p>
          <a:endParaRPr lang="es-EC">
            <a:solidFill>
              <a:schemeClr val="bg2">
                <a:lumMod val="10000"/>
              </a:schemeClr>
            </a:solidFill>
          </a:endParaRPr>
        </a:p>
      </dgm:t>
    </dgm:pt>
    <dgm:pt modelId="{9A45B83B-1CEF-40E0-AE16-B91E6207322C}">
      <dgm:prSet phldrT="[Texto]"/>
      <dgm:spPr/>
      <dgm:t>
        <a:bodyPr/>
        <a:lstStyle/>
        <a:p>
          <a:r>
            <a:rPr lang="es-EC" dirty="0" smtClean="0">
              <a:solidFill>
                <a:schemeClr val="tx2"/>
              </a:solidFill>
            </a:rPr>
            <a:t>Pensamiento Marginalista</a:t>
          </a:r>
          <a:endParaRPr lang="es-EC" dirty="0">
            <a:solidFill>
              <a:schemeClr val="tx2"/>
            </a:solidFill>
          </a:endParaRPr>
        </a:p>
      </dgm:t>
    </dgm:pt>
    <dgm:pt modelId="{633F4D2E-E611-45B2-A3F9-35448DBFBD89}" type="parTrans" cxnId="{B0E6E0FF-51EF-44D2-841D-96ABA3D590D9}">
      <dgm:prSet/>
      <dgm:spPr/>
      <dgm:t>
        <a:bodyPr/>
        <a:lstStyle/>
        <a:p>
          <a:endParaRPr lang="es-EC">
            <a:solidFill>
              <a:schemeClr val="bg2">
                <a:lumMod val="10000"/>
              </a:schemeClr>
            </a:solidFill>
          </a:endParaRPr>
        </a:p>
      </dgm:t>
    </dgm:pt>
    <dgm:pt modelId="{265375FA-A2FC-4910-9670-5864F6FF1CB9}" type="sibTrans" cxnId="{B0E6E0FF-51EF-44D2-841D-96ABA3D590D9}">
      <dgm:prSet/>
      <dgm:spPr/>
      <dgm:t>
        <a:bodyPr/>
        <a:lstStyle/>
        <a:p>
          <a:endParaRPr lang="es-EC">
            <a:solidFill>
              <a:schemeClr val="bg2">
                <a:lumMod val="10000"/>
              </a:schemeClr>
            </a:solidFill>
          </a:endParaRPr>
        </a:p>
      </dgm:t>
    </dgm:pt>
    <dgm:pt modelId="{D9F47FE8-3BD5-4C47-8C21-15DD5820D9C5}">
      <dgm:prSet phldrT="[Texto]"/>
      <dgm:spPr/>
      <dgm:t>
        <a:bodyPr/>
        <a:lstStyle/>
        <a:p>
          <a:r>
            <a:rPr lang="es-EC" dirty="0" smtClean="0">
              <a:solidFill>
                <a:schemeClr val="tx2"/>
              </a:solidFill>
            </a:rPr>
            <a:t>Pensamiento Neoclásico</a:t>
          </a:r>
          <a:endParaRPr lang="es-EC" dirty="0">
            <a:solidFill>
              <a:schemeClr val="tx2"/>
            </a:solidFill>
          </a:endParaRPr>
        </a:p>
      </dgm:t>
    </dgm:pt>
    <dgm:pt modelId="{380B39E3-7401-4223-A54F-30DC95A5132C}" type="parTrans" cxnId="{BDF5A942-9DE4-4CA2-B587-525EF62CEAA0}">
      <dgm:prSet/>
      <dgm:spPr/>
      <dgm:t>
        <a:bodyPr/>
        <a:lstStyle/>
        <a:p>
          <a:endParaRPr lang="es-EC">
            <a:solidFill>
              <a:schemeClr val="bg2">
                <a:lumMod val="10000"/>
              </a:schemeClr>
            </a:solidFill>
          </a:endParaRPr>
        </a:p>
      </dgm:t>
    </dgm:pt>
    <dgm:pt modelId="{C74FF3BD-7B1A-45F1-BEDD-2247CCDA69CA}" type="sibTrans" cxnId="{BDF5A942-9DE4-4CA2-B587-525EF62CEAA0}">
      <dgm:prSet/>
      <dgm:spPr/>
      <dgm:t>
        <a:bodyPr/>
        <a:lstStyle/>
        <a:p>
          <a:endParaRPr lang="es-EC">
            <a:solidFill>
              <a:schemeClr val="bg2">
                <a:lumMod val="10000"/>
              </a:schemeClr>
            </a:solidFill>
          </a:endParaRPr>
        </a:p>
      </dgm:t>
    </dgm:pt>
    <dgm:pt modelId="{1FAFBDBD-B157-4BDE-A089-5F29B7B66E76}" type="pres">
      <dgm:prSet presAssocID="{41E81F4E-828E-419D-BA4A-B743EC4869DA}" presName="diagram" presStyleCnt="0">
        <dgm:presLayoutVars>
          <dgm:dir/>
          <dgm:resizeHandles val="exact"/>
        </dgm:presLayoutVars>
      </dgm:prSet>
      <dgm:spPr/>
      <dgm:t>
        <a:bodyPr/>
        <a:lstStyle/>
        <a:p>
          <a:endParaRPr lang="es-EC"/>
        </a:p>
      </dgm:t>
    </dgm:pt>
    <dgm:pt modelId="{97AEAC6C-623F-438B-92AA-4DE96C432E6D}" type="pres">
      <dgm:prSet presAssocID="{E060DEAF-DD93-45B4-B3ED-310321BF6FF4}" presName="node" presStyleLbl="node1" presStyleIdx="0" presStyleCnt="3">
        <dgm:presLayoutVars>
          <dgm:bulletEnabled val="1"/>
        </dgm:presLayoutVars>
      </dgm:prSet>
      <dgm:spPr/>
      <dgm:t>
        <a:bodyPr/>
        <a:lstStyle/>
        <a:p>
          <a:endParaRPr lang="es-EC"/>
        </a:p>
      </dgm:t>
    </dgm:pt>
    <dgm:pt modelId="{DBAB325B-5F39-4532-8360-51B1F279C701}" type="pres">
      <dgm:prSet presAssocID="{67E428ED-0488-441C-BBA7-B8BF2312CDA4}" presName="sibTrans" presStyleCnt="0"/>
      <dgm:spPr/>
      <dgm:t>
        <a:bodyPr/>
        <a:lstStyle/>
        <a:p>
          <a:endParaRPr lang="es-ES"/>
        </a:p>
      </dgm:t>
    </dgm:pt>
    <dgm:pt modelId="{1C9BBFCD-58C4-4974-B05C-717FA615640F}" type="pres">
      <dgm:prSet presAssocID="{9A45B83B-1CEF-40E0-AE16-B91E6207322C}" presName="node" presStyleLbl="node1" presStyleIdx="1" presStyleCnt="3">
        <dgm:presLayoutVars>
          <dgm:bulletEnabled val="1"/>
        </dgm:presLayoutVars>
      </dgm:prSet>
      <dgm:spPr/>
      <dgm:t>
        <a:bodyPr/>
        <a:lstStyle/>
        <a:p>
          <a:endParaRPr lang="es-EC"/>
        </a:p>
      </dgm:t>
    </dgm:pt>
    <dgm:pt modelId="{CFCCF6C4-8375-4F25-A951-B903C74A2122}" type="pres">
      <dgm:prSet presAssocID="{265375FA-A2FC-4910-9670-5864F6FF1CB9}" presName="sibTrans" presStyleCnt="0"/>
      <dgm:spPr/>
      <dgm:t>
        <a:bodyPr/>
        <a:lstStyle/>
        <a:p>
          <a:endParaRPr lang="es-ES"/>
        </a:p>
      </dgm:t>
    </dgm:pt>
    <dgm:pt modelId="{AB8149DD-9E7D-4A7B-A8AA-7C90E7B21103}" type="pres">
      <dgm:prSet presAssocID="{D9F47FE8-3BD5-4C47-8C21-15DD5820D9C5}" presName="node" presStyleLbl="node1" presStyleIdx="2" presStyleCnt="3">
        <dgm:presLayoutVars>
          <dgm:bulletEnabled val="1"/>
        </dgm:presLayoutVars>
      </dgm:prSet>
      <dgm:spPr/>
      <dgm:t>
        <a:bodyPr/>
        <a:lstStyle/>
        <a:p>
          <a:endParaRPr lang="es-EC"/>
        </a:p>
      </dgm:t>
    </dgm:pt>
  </dgm:ptLst>
  <dgm:cxnLst>
    <dgm:cxn modelId="{EFF9D62D-0D97-4262-B7E0-DE3B8388ABBB}" type="presOf" srcId="{E060DEAF-DD93-45B4-B3ED-310321BF6FF4}" destId="{97AEAC6C-623F-438B-92AA-4DE96C432E6D}" srcOrd="0" destOrd="0" presId="urn:microsoft.com/office/officeart/2005/8/layout/default"/>
    <dgm:cxn modelId="{291E759A-7C7E-496C-A410-C419C1A11688}" type="presOf" srcId="{41E81F4E-828E-419D-BA4A-B743EC4869DA}" destId="{1FAFBDBD-B157-4BDE-A089-5F29B7B66E76}" srcOrd="0" destOrd="0" presId="urn:microsoft.com/office/officeart/2005/8/layout/default"/>
    <dgm:cxn modelId="{9DE91AC2-DD9F-4D5B-83CB-5DC1609E4FC0}" srcId="{41E81F4E-828E-419D-BA4A-B743EC4869DA}" destId="{E060DEAF-DD93-45B4-B3ED-310321BF6FF4}" srcOrd="0" destOrd="0" parTransId="{4272D305-D8FA-4DFF-B857-A1F887CDEC37}" sibTransId="{67E428ED-0488-441C-BBA7-B8BF2312CDA4}"/>
    <dgm:cxn modelId="{3DE8E2F0-3655-40C7-96B0-787EBFFECEBB}" type="presOf" srcId="{D9F47FE8-3BD5-4C47-8C21-15DD5820D9C5}" destId="{AB8149DD-9E7D-4A7B-A8AA-7C90E7B21103}" srcOrd="0" destOrd="0" presId="urn:microsoft.com/office/officeart/2005/8/layout/default"/>
    <dgm:cxn modelId="{C9EDDB9F-7086-497A-A871-2AC16CE18AFA}" type="presOf" srcId="{9A45B83B-1CEF-40E0-AE16-B91E6207322C}" destId="{1C9BBFCD-58C4-4974-B05C-717FA615640F}" srcOrd="0" destOrd="0" presId="urn:microsoft.com/office/officeart/2005/8/layout/default"/>
    <dgm:cxn modelId="{BDF5A942-9DE4-4CA2-B587-525EF62CEAA0}" srcId="{41E81F4E-828E-419D-BA4A-B743EC4869DA}" destId="{D9F47FE8-3BD5-4C47-8C21-15DD5820D9C5}" srcOrd="2" destOrd="0" parTransId="{380B39E3-7401-4223-A54F-30DC95A5132C}" sibTransId="{C74FF3BD-7B1A-45F1-BEDD-2247CCDA69CA}"/>
    <dgm:cxn modelId="{B0E6E0FF-51EF-44D2-841D-96ABA3D590D9}" srcId="{41E81F4E-828E-419D-BA4A-B743EC4869DA}" destId="{9A45B83B-1CEF-40E0-AE16-B91E6207322C}" srcOrd="1" destOrd="0" parTransId="{633F4D2E-E611-45B2-A3F9-35448DBFBD89}" sibTransId="{265375FA-A2FC-4910-9670-5864F6FF1CB9}"/>
    <dgm:cxn modelId="{5721158D-7736-4493-B16D-5D9897100C83}" type="presParOf" srcId="{1FAFBDBD-B157-4BDE-A089-5F29B7B66E76}" destId="{97AEAC6C-623F-438B-92AA-4DE96C432E6D}" srcOrd="0" destOrd="0" presId="urn:microsoft.com/office/officeart/2005/8/layout/default"/>
    <dgm:cxn modelId="{159D43CC-9BBC-4548-966A-55521DC5C799}" type="presParOf" srcId="{1FAFBDBD-B157-4BDE-A089-5F29B7B66E76}" destId="{DBAB325B-5F39-4532-8360-51B1F279C701}" srcOrd="1" destOrd="0" presId="urn:microsoft.com/office/officeart/2005/8/layout/default"/>
    <dgm:cxn modelId="{B430F28B-C95B-4A36-8B59-CCE3A72EA6E9}" type="presParOf" srcId="{1FAFBDBD-B157-4BDE-A089-5F29B7B66E76}" destId="{1C9BBFCD-58C4-4974-B05C-717FA615640F}" srcOrd="2" destOrd="0" presId="urn:microsoft.com/office/officeart/2005/8/layout/default"/>
    <dgm:cxn modelId="{95B54FD2-1335-485B-AC1E-D425CCB6705C}" type="presParOf" srcId="{1FAFBDBD-B157-4BDE-A089-5F29B7B66E76}" destId="{CFCCF6C4-8375-4F25-A951-B903C74A2122}" srcOrd="3" destOrd="0" presId="urn:microsoft.com/office/officeart/2005/8/layout/default"/>
    <dgm:cxn modelId="{9FFAA668-E651-43A7-A139-B30B638CA178}" type="presParOf" srcId="{1FAFBDBD-B157-4BDE-A089-5F29B7B66E76}" destId="{AB8149DD-9E7D-4A7B-A8AA-7C90E7B21103}"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340505-CFDD-4FC1-883D-8DA89F98A935}"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s-EC"/>
        </a:p>
      </dgm:t>
    </dgm:pt>
    <dgm:pt modelId="{545D2EC1-29CB-4CF9-818E-DD8EB729E103}">
      <dgm:prSet phldrT="[Texto]"/>
      <dgm:spPr/>
      <dgm:t>
        <a:bodyPr/>
        <a:lstStyle/>
        <a:p>
          <a:r>
            <a:rPr lang="es-EC" b="1" smtClean="0">
              <a:latin typeface="Times New Roman" panose="02020603050405020304" pitchFamily="18" charset="0"/>
              <a:cs typeface="Times New Roman" panose="02020603050405020304" pitchFamily="18" charset="0"/>
            </a:rPr>
            <a:t>CUANTITATIVA</a:t>
          </a:r>
          <a:endParaRPr lang="es-EC" b="1" dirty="0">
            <a:latin typeface="Times New Roman" panose="02020603050405020304" pitchFamily="18" charset="0"/>
            <a:cs typeface="Times New Roman" panose="02020603050405020304" pitchFamily="18" charset="0"/>
          </a:endParaRPr>
        </a:p>
      </dgm:t>
    </dgm:pt>
    <dgm:pt modelId="{99D1E79E-A348-41B0-ABC0-5DFA4DF74A79}" type="parTrans" cxnId="{4C760A3D-3C2A-4C47-857A-7C660556B49E}">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74B455A3-B245-4ED4-B9DD-81DF21BA2A6F}" type="sibTrans" cxnId="{4C760A3D-3C2A-4C47-857A-7C660556B49E}">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E885EF8F-AD70-4CF9-AC35-887139BF0A78}">
      <dgm:prSet phldrT="[Texto]"/>
      <dgm:spPr/>
      <dgm:t>
        <a:bodyPr/>
        <a:lstStyle/>
        <a:p>
          <a:pPr algn="just"/>
          <a:r>
            <a:rPr lang="es-EC" dirty="0" smtClean="0">
              <a:solidFill>
                <a:schemeClr val="tx2"/>
              </a:solidFill>
              <a:latin typeface="Times New Roman" panose="02020603050405020304" pitchFamily="18" charset="0"/>
              <a:cs typeface="Times New Roman" panose="02020603050405020304" pitchFamily="18" charset="0"/>
            </a:rPr>
            <a:t>Datos en el análisis de fluctuación del valor y comportamiento del barril de petróleo a nivel internacional.</a:t>
          </a:r>
          <a:endParaRPr lang="es-EC" dirty="0">
            <a:solidFill>
              <a:schemeClr val="tx2"/>
            </a:solidFill>
            <a:latin typeface="Times New Roman" panose="02020603050405020304" pitchFamily="18" charset="0"/>
            <a:cs typeface="Times New Roman" panose="02020603050405020304" pitchFamily="18" charset="0"/>
          </a:endParaRPr>
        </a:p>
      </dgm:t>
    </dgm:pt>
    <dgm:pt modelId="{9B3E0CA8-1D21-44BE-903D-22D7B33AC939}" type="parTrans" cxnId="{45E80B98-1555-4794-830E-35440CC57F95}">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ACECD9AB-503F-47BC-A63B-14086F31761D}" type="sibTrans" cxnId="{45E80B98-1555-4794-830E-35440CC57F95}">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BC3290BB-E462-483B-A17D-498A029B41E3}">
      <dgm:prSet phldrT="[Texto]"/>
      <dgm:spPr/>
      <dgm:t>
        <a:bodyPr/>
        <a:lstStyle/>
        <a:p>
          <a:r>
            <a:rPr lang="es-EC" b="1" dirty="0" smtClean="0">
              <a:latin typeface="Times New Roman" panose="02020603050405020304" pitchFamily="18" charset="0"/>
              <a:cs typeface="Times New Roman" panose="02020603050405020304" pitchFamily="18" charset="0"/>
            </a:rPr>
            <a:t>CUALITATIVA</a:t>
          </a:r>
          <a:endParaRPr lang="es-EC" b="1" dirty="0">
            <a:latin typeface="Times New Roman" panose="02020603050405020304" pitchFamily="18" charset="0"/>
            <a:cs typeface="Times New Roman" panose="02020603050405020304" pitchFamily="18" charset="0"/>
          </a:endParaRPr>
        </a:p>
      </dgm:t>
    </dgm:pt>
    <dgm:pt modelId="{C470EFBC-A599-4E84-B9C4-D732A9983B46}" type="parTrans" cxnId="{D59C9153-6D61-445D-9061-06CEB8312BDB}">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B6B9020F-8789-410D-A857-EE704E62CFA9}" type="sibTrans" cxnId="{D59C9153-6D61-445D-9061-06CEB8312BDB}">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F53BF6C7-2A85-4CB1-A85E-DC1BDE93C3B9}">
      <dgm:prSet phldrT="[Texto]"/>
      <dgm:spPr/>
      <dgm:t>
        <a:bodyPr/>
        <a:lstStyle/>
        <a:p>
          <a:pPr algn="l"/>
          <a:r>
            <a:rPr lang="es-EC" dirty="0" smtClean="0">
              <a:solidFill>
                <a:schemeClr val="tx2"/>
              </a:solidFill>
              <a:latin typeface="Times New Roman" panose="02020603050405020304" pitchFamily="18" charset="0"/>
              <a:cs typeface="Times New Roman" panose="02020603050405020304" pitchFamily="18" charset="0"/>
            </a:rPr>
            <a:t>Percepciones del comportamiento del mercado internacional del petróleo.</a:t>
          </a:r>
          <a:endParaRPr lang="es-EC" dirty="0">
            <a:solidFill>
              <a:schemeClr val="tx2"/>
            </a:solidFill>
            <a:latin typeface="Times New Roman" panose="02020603050405020304" pitchFamily="18" charset="0"/>
            <a:cs typeface="Times New Roman" panose="02020603050405020304" pitchFamily="18" charset="0"/>
          </a:endParaRPr>
        </a:p>
      </dgm:t>
    </dgm:pt>
    <dgm:pt modelId="{9F032A5E-E8CA-4ED3-84F2-5822E4085DA2}" type="parTrans" cxnId="{C7578B2F-ABE4-4834-BBF7-F8B1F4E8D2B4}">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9A15C6DB-2281-4C26-B756-29F951BC1D7D}" type="sibTrans" cxnId="{C7578B2F-ABE4-4834-BBF7-F8B1F4E8D2B4}">
      <dgm:prSet/>
      <dgm:spPr/>
      <dgm:t>
        <a:bodyPr/>
        <a:lstStyle/>
        <a:p>
          <a:endParaRPr lang="es-EC">
            <a:solidFill>
              <a:srgbClr val="000000"/>
            </a:solidFill>
            <a:latin typeface="Times New Roman" panose="02020603050405020304" pitchFamily="18" charset="0"/>
            <a:cs typeface="Times New Roman" panose="02020603050405020304" pitchFamily="18" charset="0"/>
          </a:endParaRPr>
        </a:p>
      </dgm:t>
    </dgm:pt>
    <dgm:pt modelId="{BF02CE31-66CB-4D96-A8C9-CD7808AC3715}">
      <dgm:prSet phldrT="[Texto]"/>
      <dgm:spPr/>
      <dgm:t>
        <a:bodyPr/>
        <a:lstStyle/>
        <a:p>
          <a:pPr algn="just"/>
          <a:endParaRPr lang="es-EC" dirty="0">
            <a:solidFill>
              <a:srgbClr val="000000"/>
            </a:solidFill>
            <a:latin typeface="Times New Roman" panose="02020603050405020304" pitchFamily="18" charset="0"/>
            <a:cs typeface="Times New Roman" panose="02020603050405020304" pitchFamily="18" charset="0"/>
          </a:endParaRPr>
        </a:p>
      </dgm:t>
    </dgm:pt>
    <dgm:pt modelId="{CC0F5A96-B324-47A9-9844-64880BA6BDA2}" type="parTrans" cxnId="{14F108CC-25EF-44A9-B3BD-25720A6EADC6}">
      <dgm:prSet/>
      <dgm:spPr/>
      <dgm:t>
        <a:bodyPr/>
        <a:lstStyle/>
        <a:p>
          <a:endParaRPr lang="es-ES"/>
        </a:p>
      </dgm:t>
    </dgm:pt>
    <dgm:pt modelId="{82A0E3B1-783E-44D9-AC7C-31863DAB40C9}" type="sibTrans" cxnId="{14F108CC-25EF-44A9-B3BD-25720A6EADC6}">
      <dgm:prSet/>
      <dgm:spPr/>
      <dgm:t>
        <a:bodyPr/>
        <a:lstStyle/>
        <a:p>
          <a:endParaRPr lang="es-ES"/>
        </a:p>
      </dgm:t>
    </dgm:pt>
    <dgm:pt modelId="{8E6E4DCA-9034-49A2-B2E6-8041CCA8C6D7}" type="pres">
      <dgm:prSet presAssocID="{4A340505-CFDD-4FC1-883D-8DA89F98A935}" presName="Name0" presStyleCnt="0">
        <dgm:presLayoutVars>
          <dgm:dir/>
          <dgm:animLvl val="lvl"/>
          <dgm:resizeHandles val="exact"/>
        </dgm:presLayoutVars>
      </dgm:prSet>
      <dgm:spPr/>
      <dgm:t>
        <a:bodyPr/>
        <a:lstStyle/>
        <a:p>
          <a:endParaRPr lang="es-ES"/>
        </a:p>
      </dgm:t>
    </dgm:pt>
    <dgm:pt modelId="{45560977-1768-4445-98D4-E62BF55C273A}" type="pres">
      <dgm:prSet presAssocID="{545D2EC1-29CB-4CF9-818E-DD8EB729E103}" presName="composite" presStyleCnt="0"/>
      <dgm:spPr/>
      <dgm:t>
        <a:bodyPr/>
        <a:lstStyle/>
        <a:p>
          <a:endParaRPr lang="es-ES"/>
        </a:p>
      </dgm:t>
    </dgm:pt>
    <dgm:pt modelId="{B3C23D3E-93E5-475A-9AA1-9C0DD0C21B3D}" type="pres">
      <dgm:prSet presAssocID="{545D2EC1-29CB-4CF9-818E-DD8EB729E103}" presName="parTx" presStyleLbl="alignNode1" presStyleIdx="0" presStyleCnt="2">
        <dgm:presLayoutVars>
          <dgm:chMax val="0"/>
          <dgm:chPref val="0"/>
          <dgm:bulletEnabled val="1"/>
        </dgm:presLayoutVars>
      </dgm:prSet>
      <dgm:spPr/>
      <dgm:t>
        <a:bodyPr/>
        <a:lstStyle/>
        <a:p>
          <a:endParaRPr lang="es-ES"/>
        </a:p>
      </dgm:t>
    </dgm:pt>
    <dgm:pt modelId="{47548573-894E-42F6-8073-74C1C69BE86A}" type="pres">
      <dgm:prSet presAssocID="{545D2EC1-29CB-4CF9-818E-DD8EB729E103}" presName="desTx" presStyleLbl="alignAccFollowNode1" presStyleIdx="0" presStyleCnt="2">
        <dgm:presLayoutVars>
          <dgm:bulletEnabled val="1"/>
        </dgm:presLayoutVars>
      </dgm:prSet>
      <dgm:spPr/>
      <dgm:t>
        <a:bodyPr/>
        <a:lstStyle/>
        <a:p>
          <a:endParaRPr lang="es-ES"/>
        </a:p>
      </dgm:t>
    </dgm:pt>
    <dgm:pt modelId="{4D0CAB39-B43B-48DE-BDC7-32771E6ACB76}" type="pres">
      <dgm:prSet presAssocID="{74B455A3-B245-4ED4-B9DD-81DF21BA2A6F}" presName="space" presStyleCnt="0"/>
      <dgm:spPr/>
      <dgm:t>
        <a:bodyPr/>
        <a:lstStyle/>
        <a:p>
          <a:endParaRPr lang="es-ES"/>
        </a:p>
      </dgm:t>
    </dgm:pt>
    <dgm:pt modelId="{94B2A61B-42A5-4893-A4EA-170E244B28B1}" type="pres">
      <dgm:prSet presAssocID="{BC3290BB-E462-483B-A17D-498A029B41E3}" presName="composite" presStyleCnt="0"/>
      <dgm:spPr/>
      <dgm:t>
        <a:bodyPr/>
        <a:lstStyle/>
        <a:p>
          <a:endParaRPr lang="es-ES"/>
        </a:p>
      </dgm:t>
    </dgm:pt>
    <dgm:pt modelId="{44DC0E01-D134-4982-ADC6-A6D114930007}" type="pres">
      <dgm:prSet presAssocID="{BC3290BB-E462-483B-A17D-498A029B41E3}" presName="parTx" presStyleLbl="alignNode1" presStyleIdx="1" presStyleCnt="2">
        <dgm:presLayoutVars>
          <dgm:chMax val="0"/>
          <dgm:chPref val="0"/>
          <dgm:bulletEnabled val="1"/>
        </dgm:presLayoutVars>
      </dgm:prSet>
      <dgm:spPr/>
      <dgm:t>
        <a:bodyPr/>
        <a:lstStyle/>
        <a:p>
          <a:endParaRPr lang="es-ES"/>
        </a:p>
      </dgm:t>
    </dgm:pt>
    <dgm:pt modelId="{C2FA049A-C568-4D0C-BC0B-439BE51D0BF9}" type="pres">
      <dgm:prSet presAssocID="{BC3290BB-E462-483B-A17D-498A029B41E3}" presName="desTx" presStyleLbl="alignAccFollowNode1" presStyleIdx="1" presStyleCnt="2">
        <dgm:presLayoutVars>
          <dgm:bulletEnabled val="1"/>
        </dgm:presLayoutVars>
      </dgm:prSet>
      <dgm:spPr/>
      <dgm:t>
        <a:bodyPr/>
        <a:lstStyle/>
        <a:p>
          <a:endParaRPr lang="es-ES"/>
        </a:p>
      </dgm:t>
    </dgm:pt>
  </dgm:ptLst>
  <dgm:cxnLst>
    <dgm:cxn modelId="{14F108CC-25EF-44A9-B3BD-25720A6EADC6}" srcId="{545D2EC1-29CB-4CF9-818E-DD8EB729E103}" destId="{BF02CE31-66CB-4D96-A8C9-CD7808AC3715}" srcOrd="1" destOrd="0" parTransId="{CC0F5A96-B324-47A9-9844-64880BA6BDA2}" sibTransId="{82A0E3B1-783E-44D9-AC7C-31863DAB40C9}"/>
    <dgm:cxn modelId="{D59C9153-6D61-445D-9061-06CEB8312BDB}" srcId="{4A340505-CFDD-4FC1-883D-8DA89F98A935}" destId="{BC3290BB-E462-483B-A17D-498A029B41E3}" srcOrd="1" destOrd="0" parTransId="{C470EFBC-A599-4E84-B9C4-D732A9983B46}" sibTransId="{B6B9020F-8789-410D-A857-EE704E62CFA9}"/>
    <dgm:cxn modelId="{C313B354-23C4-4794-A101-6E1B7677BDC2}" type="presOf" srcId="{E885EF8F-AD70-4CF9-AC35-887139BF0A78}" destId="{47548573-894E-42F6-8073-74C1C69BE86A}" srcOrd="0" destOrd="0" presId="urn:microsoft.com/office/officeart/2005/8/layout/hList1"/>
    <dgm:cxn modelId="{FB05604F-0BDA-41D8-A767-4CC696252763}" type="presOf" srcId="{545D2EC1-29CB-4CF9-818E-DD8EB729E103}" destId="{B3C23D3E-93E5-475A-9AA1-9C0DD0C21B3D}" srcOrd="0" destOrd="0" presId="urn:microsoft.com/office/officeart/2005/8/layout/hList1"/>
    <dgm:cxn modelId="{3961EBFF-D764-412A-AA3C-611FEBF22E75}" type="presOf" srcId="{F53BF6C7-2A85-4CB1-A85E-DC1BDE93C3B9}" destId="{C2FA049A-C568-4D0C-BC0B-439BE51D0BF9}" srcOrd="0" destOrd="0" presId="urn:microsoft.com/office/officeart/2005/8/layout/hList1"/>
    <dgm:cxn modelId="{606DF0C2-9C26-414C-B2A2-15291638E1A0}" type="presOf" srcId="{4A340505-CFDD-4FC1-883D-8DA89F98A935}" destId="{8E6E4DCA-9034-49A2-B2E6-8041CCA8C6D7}" srcOrd="0" destOrd="0" presId="urn:microsoft.com/office/officeart/2005/8/layout/hList1"/>
    <dgm:cxn modelId="{C7578B2F-ABE4-4834-BBF7-F8B1F4E8D2B4}" srcId="{BC3290BB-E462-483B-A17D-498A029B41E3}" destId="{F53BF6C7-2A85-4CB1-A85E-DC1BDE93C3B9}" srcOrd="0" destOrd="0" parTransId="{9F032A5E-E8CA-4ED3-84F2-5822E4085DA2}" sibTransId="{9A15C6DB-2281-4C26-B756-29F951BC1D7D}"/>
    <dgm:cxn modelId="{CB213AB1-B2E7-433F-8370-AD006B78D5BD}" type="presOf" srcId="{BC3290BB-E462-483B-A17D-498A029B41E3}" destId="{44DC0E01-D134-4982-ADC6-A6D114930007}" srcOrd="0" destOrd="0" presId="urn:microsoft.com/office/officeart/2005/8/layout/hList1"/>
    <dgm:cxn modelId="{45E80B98-1555-4794-830E-35440CC57F95}" srcId="{545D2EC1-29CB-4CF9-818E-DD8EB729E103}" destId="{E885EF8F-AD70-4CF9-AC35-887139BF0A78}" srcOrd="0" destOrd="0" parTransId="{9B3E0CA8-1D21-44BE-903D-22D7B33AC939}" sibTransId="{ACECD9AB-503F-47BC-A63B-14086F31761D}"/>
    <dgm:cxn modelId="{4C760A3D-3C2A-4C47-857A-7C660556B49E}" srcId="{4A340505-CFDD-4FC1-883D-8DA89F98A935}" destId="{545D2EC1-29CB-4CF9-818E-DD8EB729E103}" srcOrd="0" destOrd="0" parTransId="{99D1E79E-A348-41B0-ABC0-5DFA4DF74A79}" sibTransId="{74B455A3-B245-4ED4-B9DD-81DF21BA2A6F}"/>
    <dgm:cxn modelId="{94617AAE-3907-452A-98E1-85886C72A5A9}" type="presOf" srcId="{BF02CE31-66CB-4D96-A8C9-CD7808AC3715}" destId="{47548573-894E-42F6-8073-74C1C69BE86A}" srcOrd="0" destOrd="1" presId="urn:microsoft.com/office/officeart/2005/8/layout/hList1"/>
    <dgm:cxn modelId="{5946E6C1-12E5-40CF-AC2B-DF002A2440AD}" type="presParOf" srcId="{8E6E4DCA-9034-49A2-B2E6-8041CCA8C6D7}" destId="{45560977-1768-4445-98D4-E62BF55C273A}" srcOrd="0" destOrd="0" presId="urn:microsoft.com/office/officeart/2005/8/layout/hList1"/>
    <dgm:cxn modelId="{FA5ADC91-8BF4-4D2A-860D-2D08B3C3CCF4}" type="presParOf" srcId="{45560977-1768-4445-98D4-E62BF55C273A}" destId="{B3C23D3E-93E5-475A-9AA1-9C0DD0C21B3D}" srcOrd="0" destOrd="0" presId="urn:microsoft.com/office/officeart/2005/8/layout/hList1"/>
    <dgm:cxn modelId="{90EA480F-50AE-4DE0-8861-85A1297522A2}" type="presParOf" srcId="{45560977-1768-4445-98D4-E62BF55C273A}" destId="{47548573-894E-42F6-8073-74C1C69BE86A}" srcOrd="1" destOrd="0" presId="urn:microsoft.com/office/officeart/2005/8/layout/hList1"/>
    <dgm:cxn modelId="{0E13606C-DB64-4C13-8292-D0BE5E21B29C}" type="presParOf" srcId="{8E6E4DCA-9034-49A2-B2E6-8041CCA8C6D7}" destId="{4D0CAB39-B43B-48DE-BDC7-32771E6ACB76}" srcOrd="1" destOrd="0" presId="urn:microsoft.com/office/officeart/2005/8/layout/hList1"/>
    <dgm:cxn modelId="{F8DE7293-E83D-48F6-9E75-85B0654AA082}" type="presParOf" srcId="{8E6E4DCA-9034-49A2-B2E6-8041CCA8C6D7}" destId="{94B2A61B-42A5-4893-A4EA-170E244B28B1}" srcOrd="2" destOrd="0" presId="urn:microsoft.com/office/officeart/2005/8/layout/hList1"/>
    <dgm:cxn modelId="{7F0D8A10-D00B-40BD-917A-010BFDA540E4}" type="presParOf" srcId="{94B2A61B-42A5-4893-A4EA-170E244B28B1}" destId="{44DC0E01-D134-4982-ADC6-A6D114930007}" srcOrd="0" destOrd="0" presId="urn:microsoft.com/office/officeart/2005/8/layout/hList1"/>
    <dgm:cxn modelId="{4629AB15-C011-4244-9B5B-BD2874C8F3A7}" type="presParOf" srcId="{94B2A61B-42A5-4893-A4EA-170E244B28B1}" destId="{C2FA049A-C568-4D0C-BC0B-439BE51D0B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BE2D01-7C72-4815-A4EF-BB163BECB1DB}" type="doc">
      <dgm:prSet loTypeId="urn:microsoft.com/office/officeart/2005/8/layout/vProcess5" loCatId="process" qsTypeId="urn:microsoft.com/office/officeart/2005/8/quickstyle/3d4" qsCatId="3D" csTypeId="urn:microsoft.com/office/officeart/2005/8/colors/colorful3" csCatId="colorful" phldr="1"/>
      <dgm:spPr/>
      <dgm:t>
        <a:bodyPr/>
        <a:lstStyle/>
        <a:p>
          <a:endParaRPr lang="es-EC"/>
        </a:p>
      </dgm:t>
    </dgm:pt>
    <dgm:pt modelId="{40FFB645-3C94-424F-BC06-E54EA2BC4A02}">
      <dgm:prSet phldrT="[Texto]"/>
      <dgm:spPr/>
      <dgm:t>
        <a:bodyPr/>
        <a:lstStyle/>
        <a:p>
          <a:pPr algn="just"/>
          <a:r>
            <a:rPr lang="es-EC" b="1" dirty="0" smtClean="0">
              <a:solidFill>
                <a:srgbClr val="000000"/>
              </a:solidFill>
              <a:latin typeface="Times New Roman" panose="02020603050405020304" pitchFamily="18" charset="0"/>
              <a:cs typeface="Times New Roman" panose="02020603050405020304" pitchFamily="18" charset="0"/>
            </a:rPr>
            <a:t>El establecimiento de acuerdos logrados entre los países productores de petróleo hicieron que se disminuyera la sobreoferta y la demanda se ajustara a la capacidad de producción de cada país. </a:t>
          </a:r>
          <a:endParaRPr lang="es-EC" b="1" dirty="0">
            <a:solidFill>
              <a:srgbClr val="000000"/>
            </a:solidFill>
            <a:latin typeface="Times New Roman" panose="02020603050405020304" pitchFamily="18" charset="0"/>
            <a:cs typeface="Times New Roman" panose="02020603050405020304" pitchFamily="18" charset="0"/>
          </a:endParaRPr>
        </a:p>
      </dgm:t>
    </dgm:pt>
    <dgm:pt modelId="{48BDBA7E-69D9-4C20-A652-CC3E8A201A88}" type="parTrans" cxnId="{98A85EC9-A0ED-48FA-A837-8DC2E3D12762}">
      <dgm:prSet/>
      <dgm:spPr/>
      <dgm:t>
        <a:bodyPr/>
        <a:lstStyle/>
        <a:p>
          <a:pPr algn="just"/>
          <a:endParaRPr lang="es-EC">
            <a:solidFill>
              <a:srgbClr val="000000"/>
            </a:solidFill>
            <a:latin typeface="Times New Roman" panose="02020603050405020304" pitchFamily="18" charset="0"/>
            <a:cs typeface="Times New Roman" panose="02020603050405020304" pitchFamily="18" charset="0"/>
          </a:endParaRPr>
        </a:p>
      </dgm:t>
    </dgm:pt>
    <dgm:pt modelId="{C46FB9CF-7733-444B-89F8-F467C85FD32A}" type="sibTrans" cxnId="{98A85EC9-A0ED-48FA-A837-8DC2E3D12762}">
      <dgm:prSet/>
      <dgm:spPr/>
      <dgm:t>
        <a:bodyPr/>
        <a:lstStyle/>
        <a:p>
          <a:pPr algn="just"/>
          <a:endParaRPr lang="es-EC">
            <a:solidFill>
              <a:srgbClr val="000000"/>
            </a:solidFill>
            <a:latin typeface="Times New Roman" panose="02020603050405020304" pitchFamily="18" charset="0"/>
            <a:cs typeface="Times New Roman" panose="02020603050405020304" pitchFamily="18" charset="0"/>
          </a:endParaRPr>
        </a:p>
      </dgm:t>
    </dgm:pt>
    <dgm:pt modelId="{692F956D-EFE3-4DAB-8DE7-9EFCE81F3FC7}">
      <dgm:prSet phldrT="[Texto]"/>
      <dgm:spPr/>
      <dgm:t>
        <a:bodyPr/>
        <a:lstStyle/>
        <a:p>
          <a:pPr algn="just"/>
          <a:r>
            <a:rPr lang="es-MX" b="1" dirty="0" smtClean="0">
              <a:solidFill>
                <a:srgbClr val="000000"/>
              </a:solidFill>
              <a:latin typeface="Times New Roman" panose="02020603050405020304" pitchFamily="18" charset="0"/>
              <a:cs typeface="Times New Roman" panose="02020603050405020304" pitchFamily="18" charset="0"/>
            </a:rPr>
            <a:t>El precio del petróleo está atado estrictamente a las condiciones del mercado internacional, esto considerando que es un bien agotable, siendo en determinados países, sobre todo de aquellos en vías de desarrollo, el único medio para fortalecer su economía interna</a:t>
          </a:r>
          <a:r>
            <a:rPr lang="es-EC" b="1" dirty="0" smtClean="0">
              <a:solidFill>
                <a:srgbClr val="000000"/>
              </a:solidFill>
              <a:latin typeface="Times New Roman" panose="02020603050405020304" pitchFamily="18" charset="0"/>
              <a:cs typeface="Times New Roman" panose="02020603050405020304" pitchFamily="18" charset="0"/>
            </a:rPr>
            <a:t>.</a:t>
          </a:r>
          <a:endParaRPr lang="es-EC" b="1" dirty="0">
            <a:solidFill>
              <a:srgbClr val="000000"/>
            </a:solidFill>
            <a:latin typeface="Times New Roman" panose="02020603050405020304" pitchFamily="18" charset="0"/>
            <a:cs typeface="Times New Roman" panose="02020603050405020304" pitchFamily="18" charset="0"/>
          </a:endParaRPr>
        </a:p>
      </dgm:t>
    </dgm:pt>
    <dgm:pt modelId="{5A7ACE70-4058-4B56-83D0-3809047CE248}" type="parTrans" cxnId="{972CD664-CBB5-4272-87AA-24A101C5490C}">
      <dgm:prSet/>
      <dgm:spPr/>
      <dgm:t>
        <a:bodyPr/>
        <a:lstStyle/>
        <a:p>
          <a:pPr algn="just"/>
          <a:endParaRPr lang="es-EC">
            <a:solidFill>
              <a:srgbClr val="000000"/>
            </a:solidFill>
            <a:latin typeface="Times New Roman" panose="02020603050405020304" pitchFamily="18" charset="0"/>
            <a:cs typeface="Times New Roman" panose="02020603050405020304" pitchFamily="18" charset="0"/>
          </a:endParaRPr>
        </a:p>
      </dgm:t>
    </dgm:pt>
    <dgm:pt modelId="{7F94046E-0D8E-4D32-A932-4C84DC3E66DC}" type="sibTrans" cxnId="{972CD664-CBB5-4272-87AA-24A101C5490C}">
      <dgm:prSet/>
      <dgm:spPr/>
      <dgm:t>
        <a:bodyPr/>
        <a:lstStyle/>
        <a:p>
          <a:pPr algn="just"/>
          <a:endParaRPr lang="es-EC">
            <a:solidFill>
              <a:srgbClr val="000000"/>
            </a:solidFill>
            <a:latin typeface="Times New Roman" panose="02020603050405020304" pitchFamily="18" charset="0"/>
            <a:cs typeface="Times New Roman" panose="02020603050405020304" pitchFamily="18" charset="0"/>
          </a:endParaRPr>
        </a:p>
      </dgm:t>
    </dgm:pt>
    <dgm:pt modelId="{C51E8078-8330-44D7-BAA6-7238081D2470}">
      <dgm:prSet phldrT="[Texto]"/>
      <dgm:spPr/>
      <dgm:t>
        <a:bodyPr/>
        <a:lstStyle/>
        <a:p>
          <a:pPr algn="just"/>
          <a:r>
            <a:rPr lang="es-MX" b="1" dirty="0" smtClean="0">
              <a:solidFill>
                <a:srgbClr val="000000"/>
              </a:solidFill>
              <a:latin typeface="Times New Roman" panose="02020603050405020304" pitchFamily="18" charset="0"/>
              <a:cs typeface="Times New Roman" panose="02020603050405020304" pitchFamily="18" charset="0"/>
            </a:rPr>
            <a:t>Dentro del contexto del mercado de petróleo, los factores utilizados para definir los parámetros de valoración del petróleo mediante el dólar americano, se basa en el precio WTI, el cual hace referencia al crudo que se extrae en los pozos de Estados Unidos, la media de API es de 39,6, mientras más cercano este a esta medida tiene un valor mayor en el mercado</a:t>
          </a:r>
          <a:r>
            <a:rPr lang="es-EC" b="1" dirty="0" smtClean="0">
              <a:solidFill>
                <a:srgbClr val="000000"/>
              </a:solidFill>
              <a:latin typeface="Times New Roman" panose="02020603050405020304" pitchFamily="18" charset="0"/>
              <a:cs typeface="Times New Roman" panose="02020603050405020304" pitchFamily="18" charset="0"/>
            </a:rPr>
            <a:t>.</a:t>
          </a:r>
          <a:endParaRPr lang="es-EC" b="1" dirty="0">
            <a:solidFill>
              <a:srgbClr val="000000"/>
            </a:solidFill>
            <a:latin typeface="Times New Roman" panose="02020603050405020304" pitchFamily="18" charset="0"/>
            <a:cs typeface="Times New Roman" panose="02020603050405020304" pitchFamily="18" charset="0"/>
          </a:endParaRPr>
        </a:p>
      </dgm:t>
    </dgm:pt>
    <dgm:pt modelId="{10A4DD4D-32F0-4522-BE95-7B07D620DE78}" type="parTrans" cxnId="{D88A7DC7-0FE9-425A-87D1-9CC9716E5DE0}">
      <dgm:prSet/>
      <dgm:spPr/>
      <dgm:t>
        <a:bodyPr/>
        <a:lstStyle/>
        <a:p>
          <a:pPr algn="just"/>
          <a:endParaRPr lang="es-EC">
            <a:solidFill>
              <a:srgbClr val="000000"/>
            </a:solidFill>
            <a:latin typeface="Times New Roman" panose="02020603050405020304" pitchFamily="18" charset="0"/>
            <a:cs typeface="Times New Roman" panose="02020603050405020304" pitchFamily="18" charset="0"/>
          </a:endParaRPr>
        </a:p>
      </dgm:t>
    </dgm:pt>
    <dgm:pt modelId="{EADD1E26-7AAA-4338-BF9C-A4F5FDBA54B0}" type="sibTrans" cxnId="{D88A7DC7-0FE9-425A-87D1-9CC9716E5DE0}">
      <dgm:prSet/>
      <dgm:spPr/>
      <dgm:t>
        <a:bodyPr/>
        <a:lstStyle/>
        <a:p>
          <a:pPr algn="just"/>
          <a:endParaRPr lang="es-EC">
            <a:solidFill>
              <a:srgbClr val="000000"/>
            </a:solidFill>
            <a:latin typeface="Times New Roman" panose="02020603050405020304" pitchFamily="18" charset="0"/>
            <a:cs typeface="Times New Roman" panose="02020603050405020304" pitchFamily="18" charset="0"/>
          </a:endParaRPr>
        </a:p>
      </dgm:t>
    </dgm:pt>
    <dgm:pt modelId="{A25A422D-5945-4A6A-8A23-50DE4AF401D5}" type="pres">
      <dgm:prSet presAssocID="{8ABE2D01-7C72-4815-A4EF-BB163BECB1DB}" presName="outerComposite" presStyleCnt="0">
        <dgm:presLayoutVars>
          <dgm:chMax val="5"/>
          <dgm:dir/>
          <dgm:resizeHandles val="exact"/>
        </dgm:presLayoutVars>
      </dgm:prSet>
      <dgm:spPr/>
      <dgm:t>
        <a:bodyPr/>
        <a:lstStyle/>
        <a:p>
          <a:endParaRPr lang="es-ES"/>
        </a:p>
      </dgm:t>
    </dgm:pt>
    <dgm:pt modelId="{EF3FFC71-E4F2-48DE-8A8B-09F1C9560F48}" type="pres">
      <dgm:prSet presAssocID="{8ABE2D01-7C72-4815-A4EF-BB163BECB1DB}" presName="dummyMaxCanvas" presStyleCnt="0">
        <dgm:presLayoutVars/>
      </dgm:prSet>
      <dgm:spPr/>
      <dgm:t>
        <a:bodyPr/>
        <a:lstStyle/>
        <a:p>
          <a:endParaRPr lang="es-ES"/>
        </a:p>
      </dgm:t>
    </dgm:pt>
    <dgm:pt modelId="{41023D0E-355C-496B-BD42-50581002DE28}" type="pres">
      <dgm:prSet presAssocID="{8ABE2D01-7C72-4815-A4EF-BB163BECB1DB}" presName="ThreeNodes_1" presStyleLbl="node1" presStyleIdx="0" presStyleCnt="3">
        <dgm:presLayoutVars>
          <dgm:bulletEnabled val="1"/>
        </dgm:presLayoutVars>
      </dgm:prSet>
      <dgm:spPr/>
      <dgm:t>
        <a:bodyPr/>
        <a:lstStyle/>
        <a:p>
          <a:endParaRPr lang="es-ES"/>
        </a:p>
      </dgm:t>
    </dgm:pt>
    <dgm:pt modelId="{0503861A-5339-4C08-81B6-5DB1D40AAA02}" type="pres">
      <dgm:prSet presAssocID="{8ABE2D01-7C72-4815-A4EF-BB163BECB1DB}" presName="ThreeNodes_2" presStyleLbl="node1" presStyleIdx="1" presStyleCnt="3">
        <dgm:presLayoutVars>
          <dgm:bulletEnabled val="1"/>
        </dgm:presLayoutVars>
      </dgm:prSet>
      <dgm:spPr/>
      <dgm:t>
        <a:bodyPr/>
        <a:lstStyle/>
        <a:p>
          <a:endParaRPr lang="es-ES"/>
        </a:p>
      </dgm:t>
    </dgm:pt>
    <dgm:pt modelId="{D480C9B9-9B05-4DEE-8A75-4B41555C504C}" type="pres">
      <dgm:prSet presAssocID="{8ABE2D01-7C72-4815-A4EF-BB163BECB1DB}" presName="ThreeNodes_3" presStyleLbl="node1" presStyleIdx="2" presStyleCnt="3">
        <dgm:presLayoutVars>
          <dgm:bulletEnabled val="1"/>
        </dgm:presLayoutVars>
      </dgm:prSet>
      <dgm:spPr/>
      <dgm:t>
        <a:bodyPr/>
        <a:lstStyle/>
        <a:p>
          <a:endParaRPr lang="es-ES"/>
        </a:p>
      </dgm:t>
    </dgm:pt>
    <dgm:pt modelId="{786811E8-2D26-43CA-853E-A6D1C7D7F4C0}" type="pres">
      <dgm:prSet presAssocID="{8ABE2D01-7C72-4815-A4EF-BB163BECB1DB}" presName="ThreeConn_1-2" presStyleLbl="fgAccFollowNode1" presStyleIdx="0" presStyleCnt="2">
        <dgm:presLayoutVars>
          <dgm:bulletEnabled val="1"/>
        </dgm:presLayoutVars>
      </dgm:prSet>
      <dgm:spPr/>
      <dgm:t>
        <a:bodyPr/>
        <a:lstStyle/>
        <a:p>
          <a:endParaRPr lang="es-ES"/>
        </a:p>
      </dgm:t>
    </dgm:pt>
    <dgm:pt modelId="{E8CF8917-6DBE-492F-A80A-D29A239D85C4}" type="pres">
      <dgm:prSet presAssocID="{8ABE2D01-7C72-4815-A4EF-BB163BECB1DB}" presName="ThreeConn_2-3" presStyleLbl="fgAccFollowNode1" presStyleIdx="1" presStyleCnt="2">
        <dgm:presLayoutVars>
          <dgm:bulletEnabled val="1"/>
        </dgm:presLayoutVars>
      </dgm:prSet>
      <dgm:spPr/>
      <dgm:t>
        <a:bodyPr/>
        <a:lstStyle/>
        <a:p>
          <a:endParaRPr lang="es-ES"/>
        </a:p>
      </dgm:t>
    </dgm:pt>
    <dgm:pt modelId="{2AE9F5EF-78DE-4CBC-84A5-2B5E47A83792}" type="pres">
      <dgm:prSet presAssocID="{8ABE2D01-7C72-4815-A4EF-BB163BECB1DB}" presName="ThreeNodes_1_text" presStyleLbl="node1" presStyleIdx="2" presStyleCnt="3">
        <dgm:presLayoutVars>
          <dgm:bulletEnabled val="1"/>
        </dgm:presLayoutVars>
      </dgm:prSet>
      <dgm:spPr/>
      <dgm:t>
        <a:bodyPr/>
        <a:lstStyle/>
        <a:p>
          <a:endParaRPr lang="es-ES"/>
        </a:p>
      </dgm:t>
    </dgm:pt>
    <dgm:pt modelId="{5682E37C-976B-48A5-B72B-50C34B19BBC0}" type="pres">
      <dgm:prSet presAssocID="{8ABE2D01-7C72-4815-A4EF-BB163BECB1DB}" presName="ThreeNodes_2_text" presStyleLbl="node1" presStyleIdx="2" presStyleCnt="3">
        <dgm:presLayoutVars>
          <dgm:bulletEnabled val="1"/>
        </dgm:presLayoutVars>
      </dgm:prSet>
      <dgm:spPr/>
      <dgm:t>
        <a:bodyPr/>
        <a:lstStyle/>
        <a:p>
          <a:endParaRPr lang="es-ES"/>
        </a:p>
      </dgm:t>
    </dgm:pt>
    <dgm:pt modelId="{FE0589A4-2337-454F-8FFB-431E8B93113E}" type="pres">
      <dgm:prSet presAssocID="{8ABE2D01-7C72-4815-A4EF-BB163BECB1DB}" presName="ThreeNodes_3_text" presStyleLbl="node1" presStyleIdx="2" presStyleCnt="3">
        <dgm:presLayoutVars>
          <dgm:bulletEnabled val="1"/>
        </dgm:presLayoutVars>
      </dgm:prSet>
      <dgm:spPr/>
      <dgm:t>
        <a:bodyPr/>
        <a:lstStyle/>
        <a:p>
          <a:endParaRPr lang="es-ES"/>
        </a:p>
      </dgm:t>
    </dgm:pt>
  </dgm:ptLst>
  <dgm:cxnLst>
    <dgm:cxn modelId="{9AE2457A-518A-4984-85E2-2C02B946F779}" type="presOf" srcId="{C51E8078-8330-44D7-BAA6-7238081D2470}" destId="{FE0589A4-2337-454F-8FFB-431E8B93113E}" srcOrd="1" destOrd="0" presId="urn:microsoft.com/office/officeart/2005/8/layout/vProcess5"/>
    <dgm:cxn modelId="{7595CF74-3961-4705-845E-F3316EEAE6E6}" type="presOf" srcId="{7F94046E-0D8E-4D32-A932-4C84DC3E66DC}" destId="{E8CF8917-6DBE-492F-A80A-D29A239D85C4}" srcOrd="0" destOrd="0" presId="urn:microsoft.com/office/officeart/2005/8/layout/vProcess5"/>
    <dgm:cxn modelId="{C8B05325-8E44-43B0-A4CA-7A6FCF5D37E7}" type="presOf" srcId="{C46FB9CF-7733-444B-89F8-F467C85FD32A}" destId="{786811E8-2D26-43CA-853E-A6D1C7D7F4C0}" srcOrd="0" destOrd="0" presId="urn:microsoft.com/office/officeart/2005/8/layout/vProcess5"/>
    <dgm:cxn modelId="{2A2121EB-D873-4E73-9801-2E406023F2F6}" type="presOf" srcId="{8ABE2D01-7C72-4815-A4EF-BB163BECB1DB}" destId="{A25A422D-5945-4A6A-8A23-50DE4AF401D5}" srcOrd="0" destOrd="0" presId="urn:microsoft.com/office/officeart/2005/8/layout/vProcess5"/>
    <dgm:cxn modelId="{972CD664-CBB5-4272-87AA-24A101C5490C}" srcId="{8ABE2D01-7C72-4815-A4EF-BB163BECB1DB}" destId="{692F956D-EFE3-4DAB-8DE7-9EFCE81F3FC7}" srcOrd="1" destOrd="0" parTransId="{5A7ACE70-4058-4B56-83D0-3809047CE248}" sibTransId="{7F94046E-0D8E-4D32-A932-4C84DC3E66DC}"/>
    <dgm:cxn modelId="{C3C07FF9-7354-497A-ABE1-63BA72844D1C}" type="presOf" srcId="{692F956D-EFE3-4DAB-8DE7-9EFCE81F3FC7}" destId="{0503861A-5339-4C08-81B6-5DB1D40AAA02}" srcOrd="0" destOrd="0" presId="urn:microsoft.com/office/officeart/2005/8/layout/vProcess5"/>
    <dgm:cxn modelId="{D88A7DC7-0FE9-425A-87D1-9CC9716E5DE0}" srcId="{8ABE2D01-7C72-4815-A4EF-BB163BECB1DB}" destId="{C51E8078-8330-44D7-BAA6-7238081D2470}" srcOrd="2" destOrd="0" parTransId="{10A4DD4D-32F0-4522-BE95-7B07D620DE78}" sibTransId="{EADD1E26-7AAA-4338-BF9C-A4F5FDBA54B0}"/>
    <dgm:cxn modelId="{F5E2B56F-AF91-44EE-96B0-1FC50A432EDC}" type="presOf" srcId="{40FFB645-3C94-424F-BC06-E54EA2BC4A02}" destId="{41023D0E-355C-496B-BD42-50581002DE28}" srcOrd="0" destOrd="0" presId="urn:microsoft.com/office/officeart/2005/8/layout/vProcess5"/>
    <dgm:cxn modelId="{98A85EC9-A0ED-48FA-A837-8DC2E3D12762}" srcId="{8ABE2D01-7C72-4815-A4EF-BB163BECB1DB}" destId="{40FFB645-3C94-424F-BC06-E54EA2BC4A02}" srcOrd="0" destOrd="0" parTransId="{48BDBA7E-69D9-4C20-A652-CC3E8A201A88}" sibTransId="{C46FB9CF-7733-444B-89F8-F467C85FD32A}"/>
    <dgm:cxn modelId="{725A8141-5223-4379-8DAA-7F7CE33A5658}" type="presOf" srcId="{40FFB645-3C94-424F-BC06-E54EA2BC4A02}" destId="{2AE9F5EF-78DE-4CBC-84A5-2B5E47A83792}" srcOrd="1" destOrd="0" presId="urn:microsoft.com/office/officeart/2005/8/layout/vProcess5"/>
    <dgm:cxn modelId="{DB79848E-A724-4B4A-BD63-4758A0606F43}" type="presOf" srcId="{692F956D-EFE3-4DAB-8DE7-9EFCE81F3FC7}" destId="{5682E37C-976B-48A5-B72B-50C34B19BBC0}" srcOrd="1" destOrd="0" presId="urn:microsoft.com/office/officeart/2005/8/layout/vProcess5"/>
    <dgm:cxn modelId="{7B2090E5-9618-499A-AED8-E35858C9C660}" type="presOf" srcId="{C51E8078-8330-44D7-BAA6-7238081D2470}" destId="{D480C9B9-9B05-4DEE-8A75-4B41555C504C}" srcOrd="0" destOrd="0" presId="urn:microsoft.com/office/officeart/2005/8/layout/vProcess5"/>
    <dgm:cxn modelId="{1A181A58-121F-49CC-BB1E-54772A2D95FB}" type="presParOf" srcId="{A25A422D-5945-4A6A-8A23-50DE4AF401D5}" destId="{EF3FFC71-E4F2-48DE-8A8B-09F1C9560F48}" srcOrd="0" destOrd="0" presId="urn:microsoft.com/office/officeart/2005/8/layout/vProcess5"/>
    <dgm:cxn modelId="{8708F50A-BA4F-40E9-9D20-11F295202A5E}" type="presParOf" srcId="{A25A422D-5945-4A6A-8A23-50DE4AF401D5}" destId="{41023D0E-355C-496B-BD42-50581002DE28}" srcOrd="1" destOrd="0" presId="urn:microsoft.com/office/officeart/2005/8/layout/vProcess5"/>
    <dgm:cxn modelId="{EC4B60F0-8F24-4D29-8022-79994AD417AC}" type="presParOf" srcId="{A25A422D-5945-4A6A-8A23-50DE4AF401D5}" destId="{0503861A-5339-4C08-81B6-5DB1D40AAA02}" srcOrd="2" destOrd="0" presId="urn:microsoft.com/office/officeart/2005/8/layout/vProcess5"/>
    <dgm:cxn modelId="{AF8D44EB-B52C-46D6-9C45-019159A9E9F2}" type="presParOf" srcId="{A25A422D-5945-4A6A-8A23-50DE4AF401D5}" destId="{D480C9B9-9B05-4DEE-8A75-4B41555C504C}" srcOrd="3" destOrd="0" presId="urn:microsoft.com/office/officeart/2005/8/layout/vProcess5"/>
    <dgm:cxn modelId="{00601B03-6A19-45A1-82ED-B00CB2F79DD4}" type="presParOf" srcId="{A25A422D-5945-4A6A-8A23-50DE4AF401D5}" destId="{786811E8-2D26-43CA-853E-A6D1C7D7F4C0}" srcOrd="4" destOrd="0" presId="urn:microsoft.com/office/officeart/2005/8/layout/vProcess5"/>
    <dgm:cxn modelId="{181A6C0F-8421-4EEA-AFEF-707DE81BB9B2}" type="presParOf" srcId="{A25A422D-5945-4A6A-8A23-50DE4AF401D5}" destId="{E8CF8917-6DBE-492F-A80A-D29A239D85C4}" srcOrd="5" destOrd="0" presId="urn:microsoft.com/office/officeart/2005/8/layout/vProcess5"/>
    <dgm:cxn modelId="{B1A9017F-2742-4CED-86A0-E5FDCCFA7957}" type="presParOf" srcId="{A25A422D-5945-4A6A-8A23-50DE4AF401D5}" destId="{2AE9F5EF-78DE-4CBC-84A5-2B5E47A83792}" srcOrd="6" destOrd="0" presId="urn:microsoft.com/office/officeart/2005/8/layout/vProcess5"/>
    <dgm:cxn modelId="{9FFC15CC-87C9-4D97-A906-346A999D0316}" type="presParOf" srcId="{A25A422D-5945-4A6A-8A23-50DE4AF401D5}" destId="{5682E37C-976B-48A5-B72B-50C34B19BBC0}" srcOrd="7" destOrd="0" presId="urn:microsoft.com/office/officeart/2005/8/layout/vProcess5"/>
    <dgm:cxn modelId="{24B759FA-ED88-4086-985B-ACC9EA71291D}" type="presParOf" srcId="{A25A422D-5945-4A6A-8A23-50DE4AF401D5}" destId="{FE0589A4-2337-454F-8FFB-431E8B93113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829A4-3A0E-4C20-8DD0-F3F5A9E01C59}" type="datetimeFigureOut">
              <a:rPr lang="en-US" smtClean="0"/>
              <a:t>7/26/2019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8E071-64BE-4821-B472-DC8446B69A7F}" type="slidenum">
              <a:rPr lang="en-US" smtClean="0"/>
              <a:t>‹Nº›</a:t>
            </a:fld>
            <a:endParaRPr lang="en-US"/>
          </a:p>
        </p:txBody>
      </p:sp>
    </p:spTree>
    <p:extLst>
      <p:ext uri="{BB962C8B-B14F-4D97-AF65-F5344CB8AC3E}">
        <p14:creationId xmlns:p14="http://schemas.microsoft.com/office/powerpoint/2010/main" val="373914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968E071-64BE-4821-B472-DC8446B69A7F}" type="slidenum">
              <a:rPr lang="en-US" smtClean="0"/>
              <a:t>2</a:t>
            </a:fld>
            <a:endParaRPr lang="en-US"/>
          </a:p>
        </p:txBody>
      </p:sp>
    </p:spTree>
    <p:extLst>
      <p:ext uri="{BB962C8B-B14F-4D97-AF65-F5344CB8AC3E}">
        <p14:creationId xmlns:p14="http://schemas.microsoft.com/office/powerpoint/2010/main" val="167334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26/7/2019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265178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26/7/2019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191973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26/7/2019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15483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91"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5302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211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solidFill>
                <a:srgbClr val="95A5A6"/>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6110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84860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503785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81047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65109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84551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929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26/7/2019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25846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18760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18803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84923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14828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651DCB0-9F70-43DB-AC30-1378136CA760}" type="datetimeFigureOut">
              <a:rPr lang="es-EC" smtClean="0"/>
              <a:t>26/7/2019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20574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651DCB0-9F70-43DB-AC30-1378136CA760}" type="datetimeFigureOut">
              <a:rPr lang="es-EC" smtClean="0"/>
              <a:t>26/7/2019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115609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651DCB0-9F70-43DB-AC30-1378136CA760}" type="datetimeFigureOut">
              <a:rPr lang="es-EC" smtClean="0"/>
              <a:t>26/7/2019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290012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651DCB0-9F70-43DB-AC30-1378136CA760}" type="datetimeFigureOut">
              <a:rPr lang="es-EC" smtClean="0"/>
              <a:t>26/7/2019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61351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51DCB0-9F70-43DB-AC30-1378136CA760}" type="datetimeFigureOut">
              <a:rPr lang="es-EC" smtClean="0"/>
              <a:t>26/7/2019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77142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51DCB0-9F70-43DB-AC30-1378136CA760}" type="datetimeFigureOut">
              <a:rPr lang="es-EC" smtClean="0"/>
              <a:t>26/7/2019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8882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51DCB0-9F70-43DB-AC30-1378136CA760}" type="datetimeFigureOut">
              <a:rPr lang="es-EC" smtClean="0"/>
              <a:t>26/7/2019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1533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1DCB0-9F70-43DB-AC30-1378136CA760}" type="datetimeFigureOut">
              <a:rPr lang="es-EC" smtClean="0"/>
              <a:t>26/7/2019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FF550-254D-42A4-AF0C-8F25F933E4BD}" type="slidenum">
              <a:rPr lang="es-EC" smtClean="0"/>
              <a:t>‹Nº›</a:t>
            </a:fld>
            <a:endParaRPr lang="es-EC"/>
          </a:p>
        </p:txBody>
      </p:sp>
    </p:spTree>
    <p:extLst>
      <p:ext uri="{BB962C8B-B14F-4D97-AF65-F5344CB8AC3E}">
        <p14:creationId xmlns:p14="http://schemas.microsoft.com/office/powerpoint/2010/main" val="1384003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solidFill>
                <a:srgbClr val="95A5A6"/>
              </a:solidFill>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solidFill>
                <a:srgbClr val="95A5A6"/>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43124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m.ec/url?sa=i&amp;rct=j&amp;q=&amp;esrc=s&amp;source=images&amp;cd=&amp;cad=rja&amp;uact=8&amp;ved=0ahUKEwjjq8DE597TAhWGOyYKHTuABXYQjRwIBw&amp;url=http://www.imagui.com/a/graciasporsuatencionanimadasparadiapositivasgif-cBXrBLdje&amp;psig=AFQjCNGEiIfvt9sW2hSD2Qu9_tOXwliLZQ&amp;ust=1494281737737669" TargetMode="Externa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1419" y="497449"/>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DEPARTAMENTO </a:t>
            </a:r>
            <a:r>
              <a:rPr lang="es-EC" sz="1600" b="1" dirty="0">
                <a:solidFill>
                  <a:srgbClr val="000000"/>
                </a:solidFill>
                <a:latin typeface="Times New Roman" panose="02020603050405020304" pitchFamily="18" charset="0"/>
                <a:cs typeface="Times New Roman" panose="02020603050405020304" pitchFamily="18" charset="0"/>
              </a:rPr>
              <a:t>DE CIENCIAS ECONÓMICAS, ADMINISTRATIVAS Y DE COMERCIO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CARRERA DE INGENIERÍA EN </a:t>
            </a:r>
            <a:r>
              <a:rPr lang="es-EC" sz="1600" b="1" dirty="0" smtClean="0">
                <a:solidFill>
                  <a:srgbClr val="000000"/>
                </a:solidFill>
                <a:latin typeface="Times New Roman" panose="02020603050405020304" pitchFamily="18" charset="0"/>
                <a:cs typeface="Times New Roman" panose="02020603050405020304" pitchFamily="18" charset="0"/>
              </a:rPr>
              <a:t>COMERCIO EXTERIOR Y NEGOCIACION INTERNACIONAL</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a:t>
            </a:r>
            <a:r>
              <a:rPr lang="es-EC" sz="1600" b="1" dirty="0" smtClean="0">
                <a:solidFill>
                  <a:srgbClr val="000000"/>
                </a:solidFill>
                <a:latin typeface="Times New Roman" panose="02020603050405020304" pitchFamily="18" charset="0"/>
                <a:cs typeface="Times New Roman" panose="02020603050405020304" pitchFamily="18" charset="0"/>
              </a:rPr>
              <a:t>TITULACIÓN, </a:t>
            </a:r>
            <a:r>
              <a:rPr lang="es-EC" sz="1600" b="1" dirty="0">
                <a:solidFill>
                  <a:srgbClr val="000000"/>
                </a:solidFill>
                <a:latin typeface="Times New Roman" panose="02020603050405020304" pitchFamily="18" charset="0"/>
                <a:cs typeface="Times New Roman" panose="02020603050405020304" pitchFamily="18" charset="0"/>
              </a:rPr>
              <a:t>PREVIO A LA OBTENCIÓN DEL TÍTULO DE </a:t>
            </a:r>
            <a:r>
              <a:rPr lang="es-EC" sz="1600" b="1" dirty="0" smtClean="0">
                <a:solidFill>
                  <a:srgbClr val="000000"/>
                </a:solidFill>
                <a:latin typeface="Times New Roman" panose="02020603050405020304" pitchFamily="18" charset="0"/>
                <a:cs typeface="Times New Roman" panose="02020603050405020304" pitchFamily="18" charset="0"/>
              </a:rPr>
              <a:t>INGENIERIA EN COMERCIO EXTERIOR Y NEGOCIACIÓN INTERNACIONAL</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TEMA: “ANÁLISIS DE LA INFLUENCIA DE LA VOLATILIDAD DEL DÓLAR AMERICANO EN EL PRECIO DEL BARRIL  DE PETROLEO ECUATORIANO EN EL PERIODO 2014-2018”</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AUTOR: </a:t>
            </a:r>
            <a:r>
              <a:rPr lang="es-EC" sz="1600" b="1" dirty="0" smtClean="0">
                <a:solidFill>
                  <a:srgbClr val="000000"/>
                </a:solidFill>
                <a:latin typeface="Times New Roman" panose="02020603050405020304" pitchFamily="18" charset="0"/>
                <a:cs typeface="Times New Roman" panose="02020603050405020304" pitchFamily="18" charset="0"/>
              </a:rPr>
              <a:t>ALVARADO CRUZ, JONATHAN FABRICIO</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DIRECTOR: ESP. GUAYASAMIN SEGOVIA, MARCO ANTONIO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SANGOLQUÍ</a:t>
            </a: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2019</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874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85" y="74385"/>
            <a:ext cx="9489020" cy="623888"/>
          </a:xfrm>
        </p:spPr>
        <p:txBody>
          <a:bodyPr>
            <a:normAutofit/>
          </a:bodyPr>
          <a:lstStyle/>
          <a:p>
            <a:pPr algn="ctr"/>
            <a:r>
              <a:rPr lang="es-EC" sz="2800" b="1" dirty="0">
                <a:solidFill>
                  <a:srgbClr val="000000"/>
                </a:solidFill>
                <a:latin typeface="Times New Roman" panose="02020603050405020304" pitchFamily="18" charset="0"/>
                <a:cs typeface="Times New Roman" panose="02020603050405020304" pitchFamily="18" charset="0"/>
              </a:rPr>
              <a:t>VARIACIÓN DEL PIB</a:t>
            </a:r>
          </a:p>
        </p:txBody>
      </p:sp>
      <p:pic>
        <p:nvPicPr>
          <p:cNvPr id="4" name="Imagen 3">
            <a:extLst>
              <a:ext uri="{FF2B5EF4-FFF2-40B4-BE49-F238E27FC236}">
                <a16:creationId xmlns="" xmlns:a16="http://schemas.microsoft.com/office/drawing/2014/main" id="{5ECC660A-C2FA-4D5B-A9AB-EE698F50233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74355" y="691016"/>
            <a:ext cx="8602459" cy="4272870"/>
          </a:xfrm>
          <a:prstGeom prst="rect">
            <a:avLst/>
          </a:prstGeom>
        </p:spPr>
      </p:pic>
      <p:sp>
        <p:nvSpPr>
          <p:cNvPr id="5" name="Rectángulo 4">
            <a:extLst>
              <a:ext uri="{FF2B5EF4-FFF2-40B4-BE49-F238E27FC236}">
                <a16:creationId xmlns="" xmlns:a16="http://schemas.microsoft.com/office/drawing/2014/main" id="{2F3F3E16-0EF8-41F5-9026-916A26BEA840}"/>
              </a:ext>
            </a:extLst>
          </p:cNvPr>
          <p:cNvSpPr/>
          <p:nvPr/>
        </p:nvSpPr>
        <p:spPr>
          <a:xfrm>
            <a:off x="615909" y="5086963"/>
            <a:ext cx="8839201" cy="1200329"/>
          </a:xfrm>
          <a:prstGeom prst="rect">
            <a:avLst/>
          </a:prstGeom>
        </p:spPr>
        <p:txBody>
          <a:bodyPr wrap="square">
            <a:spAutoFit/>
          </a:bodyPr>
          <a:lstStyle/>
          <a:p>
            <a:r>
              <a:rPr lang="es-EC" dirty="0">
                <a:solidFill>
                  <a:srgbClr val="000000"/>
                </a:solidFill>
                <a:latin typeface="Times New Roman" panose="02020603050405020304" pitchFamily="18" charset="0"/>
                <a:ea typeface="Calibri" panose="020F0502020204030204" pitchFamily="34" charset="0"/>
              </a:rPr>
              <a:t>Los resultados establecen la dependencia del petróleo que tiene el Ecuador para sostener su desarrollo tanto económico como productivo, esto en base al </a:t>
            </a:r>
            <a:r>
              <a:rPr lang="es-EC" b="1" dirty="0">
                <a:solidFill>
                  <a:srgbClr val="000000"/>
                </a:solidFill>
                <a:latin typeface="Times New Roman" panose="02020603050405020304" pitchFamily="18" charset="0"/>
                <a:ea typeface="Calibri" panose="020F0502020204030204" pitchFamily="34" charset="0"/>
              </a:rPr>
              <a:t>modelo de desarrollo </a:t>
            </a:r>
            <a:r>
              <a:rPr lang="es-EC" dirty="0">
                <a:solidFill>
                  <a:srgbClr val="000000"/>
                </a:solidFill>
                <a:latin typeface="Times New Roman" panose="02020603050405020304" pitchFamily="18" charset="0"/>
                <a:ea typeface="Calibri" panose="020F0502020204030204" pitchFamily="34" charset="0"/>
              </a:rPr>
              <a:t>que se implementó principalmente en el periodo </a:t>
            </a:r>
            <a:r>
              <a:rPr lang="es-EC" dirty="0" smtClean="0">
                <a:solidFill>
                  <a:srgbClr val="000000"/>
                </a:solidFill>
                <a:latin typeface="Times New Roman" panose="02020603050405020304" pitchFamily="18" charset="0"/>
                <a:ea typeface="Calibri" panose="020F0502020204030204" pitchFamily="34" charset="0"/>
              </a:rPr>
              <a:t>2007 </a:t>
            </a:r>
            <a:r>
              <a:rPr lang="es-EC" dirty="0">
                <a:solidFill>
                  <a:srgbClr val="000000"/>
                </a:solidFill>
                <a:latin typeface="Times New Roman" panose="02020603050405020304" pitchFamily="18" charset="0"/>
                <a:ea typeface="Calibri" panose="020F0502020204030204" pitchFamily="34" charset="0"/>
              </a:rPr>
              <a:t>– </a:t>
            </a:r>
            <a:r>
              <a:rPr lang="es-EC" dirty="0" smtClean="0">
                <a:solidFill>
                  <a:srgbClr val="000000"/>
                </a:solidFill>
                <a:latin typeface="Times New Roman" panose="02020603050405020304" pitchFamily="18" charset="0"/>
                <a:ea typeface="Calibri" panose="020F0502020204030204" pitchFamily="34" charset="0"/>
              </a:rPr>
              <a:t>2017, </a:t>
            </a:r>
            <a:r>
              <a:rPr lang="es-EC" dirty="0">
                <a:solidFill>
                  <a:srgbClr val="000000"/>
                </a:solidFill>
                <a:latin typeface="Times New Roman" panose="02020603050405020304" pitchFamily="18" charset="0"/>
                <a:ea typeface="Calibri" panose="020F0502020204030204" pitchFamily="34" charset="0"/>
              </a:rPr>
              <a:t>en el cual se utilizó como base las actividades extractivistas. </a:t>
            </a:r>
            <a:endParaRPr lang="es-MX" dirty="0">
              <a:solidFill>
                <a:srgbClr val="000000"/>
              </a:solidFill>
            </a:endParaRPr>
          </a:p>
        </p:txBody>
      </p:sp>
    </p:spTree>
    <p:extLst>
      <p:ext uri="{BB962C8B-B14F-4D97-AF65-F5344CB8AC3E}">
        <p14:creationId xmlns:p14="http://schemas.microsoft.com/office/powerpoint/2010/main" val="12959126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01600"/>
            <a:ext cx="10972800" cy="1143000"/>
          </a:xfrm>
        </p:spPr>
        <p:txBody>
          <a:bodyPr/>
          <a:lstStyle/>
          <a:p>
            <a:pPr algn="l"/>
            <a:r>
              <a:rPr lang="es-ES" dirty="0" smtClean="0">
                <a:solidFill>
                  <a:srgbClr val="000000"/>
                </a:solidFill>
              </a:rPr>
              <a:t>VAB (Promedio 2014-2018)</a:t>
            </a:r>
            <a:endParaRPr lang="en-US" dirty="0">
              <a:solidFill>
                <a:srgbClr val="000000"/>
              </a:solidFill>
            </a:endParaRPr>
          </a:p>
        </p:txBody>
      </p:sp>
      <p:pic>
        <p:nvPicPr>
          <p:cNvPr id="5" name="Marcador de contenido 4"/>
          <p:cNvPicPr>
            <a:picLocks noGrp="1" noChangeAspect="1"/>
          </p:cNvPicPr>
          <p:nvPr>
            <p:ph idx="1"/>
          </p:nvPr>
        </p:nvPicPr>
        <p:blipFill>
          <a:blip r:embed="rId2"/>
          <a:stretch>
            <a:fillRect/>
          </a:stretch>
        </p:blipFill>
        <p:spPr>
          <a:xfrm>
            <a:off x="192377" y="846138"/>
            <a:ext cx="8859766" cy="5887395"/>
          </a:xfrm>
          <a:prstGeom prst="rect">
            <a:avLst/>
          </a:prstGeom>
        </p:spPr>
      </p:pic>
      <p:pic>
        <p:nvPicPr>
          <p:cNvPr id="3" name="Imagen 2"/>
          <p:cNvPicPr>
            <a:picLocks noChangeAspect="1"/>
          </p:cNvPicPr>
          <p:nvPr/>
        </p:nvPicPr>
        <p:blipFill>
          <a:blip r:embed="rId3"/>
          <a:stretch>
            <a:fillRect/>
          </a:stretch>
        </p:blipFill>
        <p:spPr>
          <a:xfrm>
            <a:off x="9388584" y="1244600"/>
            <a:ext cx="2466975" cy="1847850"/>
          </a:xfrm>
          <a:prstGeom prst="rect">
            <a:avLst/>
          </a:prstGeom>
        </p:spPr>
      </p:pic>
    </p:spTree>
    <p:extLst>
      <p:ext uri="{BB962C8B-B14F-4D97-AF65-F5344CB8AC3E}">
        <p14:creationId xmlns:p14="http://schemas.microsoft.com/office/powerpoint/2010/main" val="1293031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82" y="0"/>
            <a:ext cx="9489020" cy="623888"/>
          </a:xfrm>
        </p:spPr>
        <p:txBody>
          <a:bodyPr>
            <a:normAutofit/>
          </a:bodyPr>
          <a:lstStyle/>
          <a:p>
            <a:pPr algn="l"/>
            <a:r>
              <a:rPr lang="es-EC" sz="2800" b="1" dirty="0" smtClean="0">
                <a:solidFill>
                  <a:srgbClr val="000000"/>
                </a:solidFill>
                <a:latin typeface="Times New Roman" panose="02020603050405020304" pitchFamily="18" charset="0"/>
                <a:cs typeface="Times New Roman" panose="02020603050405020304" pitchFamily="18" charset="0"/>
              </a:rPr>
              <a:t>VAB PETROLERO</a:t>
            </a:r>
            <a:endParaRPr lang="es-EC" sz="2800" b="1" dirty="0">
              <a:solidFill>
                <a:srgbClr val="000000"/>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 xmlns:a16="http://schemas.microsoft.com/office/drawing/2014/main" id="{B16C488F-390D-425C-844A-B917AC3364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29353" y="623888"/>
            <a:ext cx="8421277" cy="4043696"/>
          </a:xfrm>
          <a:prstGeom prst="rect">
            <a:avLst/>
          </a:prstGeom>
        </p:spPr>
      </p:pic>
      <p:sp>
        <p:nvSpPr>
          <p:cNvPr id="6" name="Rectángulo 5">
            <a:extLst>
              <a:ext uri="{FF2B5EF4-FFF2-40B4-BE49-F238E27FC236}">
                <a16:creationId xmlns="" xmlns:a16="http://schemas.microsoft.com/office/drawing/2014/main" id="{DA884699-6BF1-4378-BF05-7A46E2504A79}"/>
              </a:ext>
            </a:extLst>
          </p:cNvPr>
          <p:cNvSpPr/>
          <p:nvPr/>
        </p:nvSpPr>
        <p:spPr>
          <a:xfrm>
            <a:off x="401789" y="4667584"/>
            <a:ext cx="9721925" cy="1477328"/>
          </a:xfrm>
          <a:prstGeom prst="rect">
            <a:avLst/>
          </a:prstGeom>
        </p:spPr>
        <p:txBody>
          <a:bodyPr wrap="square">
            <a:spAutoFit/>
          </a:bodyPr>
          <a:lstStyle/>
          <a:p>
            <a:r>
              <a:rPr lang="es-EC" dirty="0" smtClean="0">
                <a:solidFill>
                  <a:srgbClr val="000000"/>
                </a:solidFill>
                <a:latin typeface="Times New Roman" panose="02020603050405020304" pitchFamily="18" charset="0"/>
                <a:ea typeface="Calibri" panose="020F0502020204030204" pitchFamily="34" charset="0"/>
              </a:rPr>
              <a:t>Evidencia </a:t>
            </a:r>
            <a:r>
              <a:rPr lang="es-EC" dirty="0">
                <a:solidFill>
                  <a:srgbClr val="000000"/>
                </a:solidFill>
                <a:latin typeface="Times New Roman" panose="02020603050405020304" pitchFamily="18" charset="0"/>
                <a:ea typeface="Calibri" panose="020F0502020204030204" pitchFamily="34" charset="0"/>
              </a:rPr>
              <a:t>que los ingresos petroleros son los de mayor importancia para el Ecuador, y, por lo tanto, de su desempeño depende el desarrollo económico del país. En este sentido para el año 2014 este presenta un VAB de 6.974 millones de USD, describiendo un crecimiento del 5%. A partir de este punto el aporte de este sector es limitado, pues para el año 2015 este indicador decrece a razón del 2% y registra un total de 6.812 millones de USD como contribución al PIB. </a:t>
            </a:r>
            <a:r>
              <a:rPr lang="es-EC" sz="1600" dirty="0" smtClean="0">
                <a:solidFill>
                  <a:schemeClr val="accent6"/>
                </a:solidFill>
                <a:latin typeface="Times New Roman" panose="02020603050405020304" pitchFamily="18" charset="0"/>
                <a:ea typeface="Calibri" panose="020F0502020204030204" pitchFamily="34" charset="0"/>
              </a:rPr>
              <a:t>sobreoferta</a:t>
            </a:r>
            <a:endParaRPr lang="es-MX" sz="1600" dirty="0">
              <a:solidFill>
                <a:schemeClr val="accent6"/>
              </a:solidFill>
            </a:endParaRPr>
          </a:p>
        </p:txBody>
      </p:sp>
    </p:spTree>
    <p:extLst>
      <p:ext uri="{BB962C8B-B14F-4D97-AF65-F5344CB8AC3E}">
        <p14:creationId xmlns:p14="http://schemas.microsoft.com/office/powerpoint/2010/main" val="2589622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241300"/>
            <a:ext cx="9489020" cy="623888"/>
          </a:xfrm>
        </p:spPr>
        <p:txBody>
          <a:bodyPr>
            <a:normAutofit/>
          </a:bodyPr>
          <a:lstStyle/>
          <a:p>
            <a:pPr algn="l"/>
            <a:r>
              <a:rPr lang="es-EC" sz="2800" b="1" dirty="0">
                <a:solidFill>
                  <a:srgbClr val="000000"/>
                </a:solidFill>
                <a:latin typeface="Times New Roman" panose="02020603050405020304" pitchFamily="18" charset="0"/>
                <a:cs typeface="Times New Roman" panose="02020603050405020304" pitchFamily="18" charset="0"/>
              </a:rPr>
              <a:t>VARIACIÓN DEL VAB</a:t>
            </a:r>
          </a:p>
        </p:txBody>
      </p:sp>
      <p:pic>
        <p:nvPicPr>
          <p:cNvPr id="4" name="Imagen 3">
            <a:extLst>
              <a:ext uri="{FF2B5EF4-FFF2-40B4-BE49-F238E27FC236}">
                <a16:creationId xmlns="" xmlns:a16="http://schemas.microsoft.com/office/drawing/2014/main" id="{FE4ED84E-D42D-4FD5-A08E-11C07CB51A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8856" y="865188"/>
            <a:ext cx="9947261" cy="5158241"/>
          </a:xfrm>
          <a:prstGeom prst="rect">
            <a:avLst/>
          </a:prstGeom>
        </p:spPr>
      </p:pic>
    </p:spTree>
    <p:extLst>
      <p:ext uri="{BB962C8B-B14F-4D97-AF65-F5344CB8AC3E}">
        <p14:creationId xmlns:p14="http://schemas.microsoft.com/office/powerpoint/2010/main" val="27579359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241300"/>
            <a:ext cx="9489020" cy="623888"/>
          </a:xfrm>
        </p:spPr>
        <p:txBody>
          <a:bodyPr>
            <a:normAutofit/>
          </a:bodyPr>
          <a:lstStyle/>
          <a:p>
            <a:pPr algn="l"/>
            <a:r>
              <a:rPr lang="es-EC" sz="2800" b="1" dirty="0">
                <a:solidFill>
                  <a:srgbClr val="000000"/>
                </a:solidFill>
                <a:latin typeface="Times New Roman" panose="02020603050405020304" pitchFamily="18" charset="0"/>
                <a:cs typeface="Times New Roman" panose="02020603050405020304" pitchFamily="18" charset="0"/>
              </a:rPr>
              <a:t>BALANZA PETROLERA</a:t>
            </a:r>
          </a:p>
        </p:txBody>
      </p:sp>
      <p:pic>
        <p:nvPicPr>
          <p:cNvPr id="3" name="Imagen 2">
            <a:extLst>
              <a:ext uri="{FF2B5EF4-FFF2-40B4-BE49-F238E27FC236}">
                <a16:creationId xmlns="" xmlns:a16="http://schemas.microsoft.com/office/drawing/2014/main" id="{346F7833-0D9F-46FA-A441-53CEF3BFFEB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1473" y="748786"/>
            <a:ext cx="9076403" cy="4397143"/>
          </a:xfrm>
          <a:prstGeom prst="rect">
            <a:avLst/>
          </a:prstGeom>
        </p:spPr>
      </p:pic>
      <p:sp>
        <p:nvSpPr>
          <p:cNvPr id="5" name="Rectángulo 4">
            <a:extLst>
              <a:ext uri="{FF2B5EF4-FFF2-40B4-BE49-F238E27FC236}">
                <a16:creationId xmlns="" xmlns:a16="http://schemas.microsoft.com/office/drawing/2014/main" id="{13BC98F3-9DD5-4706-8A1F-CDC0733DECAF}"/>
              </a:ext>
            </a:extLst>
          </p:cNvPr>
          <p:cNvSpPr/>
          <p:nvPr/>
        </p:nvSpPr>
        <p:spPr>
          <a:xfrm>
            <a:off x="561473" y="5228198"/>
            <a:ext cx="8437384" cy="923330"/>
          </a:xfrm>
          <a:prstGeom prst="rect">
            <a:avLst/>
          </a:prstGeom>
        </p:spPr>
        <p:txBody>
          <a:bodyPr wrap="square">
            <a:spAutoFit/>
          </a:bodyPr>
          <a:lstStyle/>
          <a:p>
            <a:r>
              <a:rPr lang="es-EC" dirty="0" smtClean="0">
                <a:solidFill>
                  <a:srgbClr val="000000"/>
                </a:solidFill>
                <a:latin typeface="Times New Roman" panose="02020603050405020304" pitchFamily="18" charset="0"/>
                <a:ea typeface="Times New Roman" panose="02020603050405020304" pitchFamily="18" charset="0"/>
              </a:rPr>
              <a:t>Muestra </a:t>
            </a:r>
            <a:r>
              <a:rPr lang="es-EC" dirty="0">
                <a:solidFill>
                  <a:srgbClr val="000000"/>
                </a:solidFill>
                <a:latin typeface="Times New Roman" panose="02020603050405020304" pitchFamily="18" charset="0"/>
                <a:ea typeface="Times New Roman" panose="02020603050405020304" pitchFamily="18" charset="0"/>
              </a:rPr>
              <a:t>una situación favorable desde el punto de vista comercial, puesto que no se registra déficit en ninguno de los años de análisis (2014 – 2018), siendo esto positivo para las arcas del Estado.</a:t>
            </a:r>
            <a:endParaRPr lang="es-MX" dirty="0"/>
          </a:p>
        </p:txBody>
      </p:sp>
      <p:sp>
        <p:nvSpPr>
          <p:cNvPr id="4" name="Rectángulo 3"/>
          <p:cNvSpPr/>
          <p:nvPr/>
        </p:nvSpPr>
        <p:spPr>
          <a:xfrm>
            <a:off x="10174515" y="748786"/>
            <a:ext cx="1524000" cy="1422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accent6"/>
                </a:solidFill>
              </a:rPr>
              <a:t>Situación comercial del petróleo Ecuatoriano</a:t>
            </a:r>
            <a:endParaRPr lang="en-US" dirty="0">
              <a:solidFill>
                <a:schemeClr val="accent6"/>
              </a:solidFill>
            </a:endParaRPr>
          </a:p>
        </p:txBody>
      </p:sp>
    </p:spTree>
    <p:extLst>
      <p:ext uri="{BB962C8B-B14F-4D97-AF65-F5344CB8AC3E}">
        <p14:creationId xmlns:p14="http://schemas.microsoft.com/office/powerpoint/2010/main" val="553853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241300"/>
            <a:ext cx="9489020" cy="623888"/>
          </a:xfrm>
        </p:spPr>
        <p:txBody>
          <a:bodyPr>
            <a:normAutofit/>
          </a:bodyPr>
          <a:lstStyle/>
          <a:p>
            <a:pPr algn="l"/>
            <a:r>
              <a:rPr lang="es-EC" sz="2800" b="1" dirty="0">
                <a:solidFill>
                  <a:srgbClr val="000000"/>
                </a:solidFill>
                <a:latin typeface="Times New Roman" panose="02020603050405020304" pitchFamily="18" charset="0"/>
                <a:cs typeface="Times New Roman" panose="02020603050405020304" pitchFamily="18" charset="0"/>
              </a:rPr>
              <a:t>VARIACIÓN DE LA BALANZA PETROLERA</a:t>
            </a:r>
          </a:p>
        </p:txBody>
      </p:sp>
      <p:pic>
        <p:nvPicPr>
          <p:cNvPr id="4" name="Imagen 3">
            <a:extLst>
              <a:ext uri="{FF2B5EF4-FFF2-40B4-BE49-F238E27FC236}">
                <a16:creationId xmlns="" xmlns:a16="http://schemas.microsoft.com/office/drawing/2014/main" id="{F552BD7F-BEEB-45B3-971D-1F4343A0E6E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6060" y="1203601"/>
            <a:ext cx="9534489" cy="4398914"/>
          </a:xfrm>
          <a:prstGeom prst="rect">
            <a:avLst/>
          </a:prstGeom>
        </p:spPr>
      </p:pic>
      <p:sp>
        <p:nvSpPr>
          <p:cNvPr id="5" name="Rectángulo 4"/>
          <p:cNvSpPr/>
          <p:nvPr/>
        </p:nvSpPr>
        <p:spPr>
          <a:xfrm>
            <a:off x="10120549" y="2310827"/>
            <a:ext cx="1930401" cy="26125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ctr">
              <a:buFont typeface="Arial" panose="020B0604020202020204" pitchFamily="34" charset="0"/>
              <a:buChar char="•"/>
            </a:pPr>
            <a:r>
              <a:rPr lang="es-ES" dirty="0" smtClean="0">
                <a:solidFill>
                  <a:schemeClr val="accent6"/>
                </a:solidFill>
              </a:rPr>
              <a:t>Alteraciones en los objetivos de la OPEP</a:t>
            </a:r>
          </a:p>
          <a:p>
            <a:pPr marL="285750" indent="-285750" algn="ctr">
              <a:buFont typeface="Arial" panose="020B0604020202020204" pitchFamily="34" charset="0"/>
              <a:buChar char="•"/>
            </a:pPr>
            <a:r>
              <a:rPr lang="es-ES" dirty="0" smtClean="0">
                <a:solidFill>
                  <a:schemeClr val="accent6"/>
                </a:solidFill>
              </a:rPr>
              <a:t>Incremento de la oferta</a:t>
            </a:r>
          </a:p>
          <a:p>
            <a:pPr marL="285750" indent="-285750" algn="ctr">
              <a:buFont typeface="Arial" panose="020B0604020202020204" pitchFamily="34" charset="0"/>
              <a:buChar char="•"/>
            </a:pPr>
            <a:r>
              <a:rPr lang="es-ES" dirty="0" smtClean="0">
                <a:solidFill>
                  <a:schemeClr val="accent6"/>
                </a:solidFill>
              </a:rPr>
              <a:t>Apreciación del dólar</a:t>
            </a:r>
            <a:endParaRPr lang="en-US" dirty="0">
              <a:solidFill>
                <a:schemeClr val="accent6"/>
              </a:solidFill>
            </a:endParaRPr>
          </a:p>
        </p:txBody>
      </p:sp>
    </p:spTree>
    <p:extLst>
      <p:ext uri="{BB962C8B-B14F-4D97-AF65-F5344CB8AC3E}">
        <p14:creationId xmlns:p14="http://schemas.microsoft.com/office/powerpoint/2010/main" val="33010714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241300"/>
            <a:ext cx="9489020" cy="623888"/>
          </a:xfrm>
        </p:spPr>
        <p:txBody>
          <a:bodyPr>
            <a:normAutofit/>
          </a:bodyPr>
          <a:lstStyle/>
          <a:p>
            <a:pPr algn="l"/>
            <a:r>
              <a:rPr lang="es-EC" sz="2800" b="1" dirty="0">
                <a:solidFill>
                  <a:srgbClr val="000000"/>
                </a:solidFill>
                <a:latin typeface="Times New Roman" panose="02020603050405020304" pitchFamily="18" charset="0"/>
                <a:cs typeface="Times New Roman" panose="02020603050405020304" pitchFamily="18" charset="0"/>
              </a:rPr>
              <a:t>TIPOS DE CAMBIO REAL</a:t>
            </a:r>
          </a:p>
        </p:txBody>
      </p:sp>
      <p:pic>
        <p:nvPicPr>
          <p:cNvPr id="3" name="Imagen 2">
            <a:extLst>
              <a:ext uri="{FF2B5EF4-FFF2-40B4-BE49-F238E27FC236}">
                <a16:creationId xmlns="" xmlns:a16="http://schemas.microsoft.com/office/drawing/2014/main" id="{C29C441F-2015-4574-9AF5-6F6D2317B91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45703" y="865188"/>
            <a:ext cx="8658717" cy="4164707"/>
          </a:xfrm>
          <a:prstGeom prst="rect">
            <a:avLst/>
          </a:prstGeom>
        </p:spPr>
      </p:pic>
      <p:sp>
        <p:nvSpPr>
          <p:cNvPr id="4" name="Rectángulo 3"/>
          <p:cNvSpPr/>
          <p:nvPr/>
        </p:nvSpPr>
        <p:spPr>
          <a:xfrm>
            <a:off x="9637876" y="1349829"/>
            <a:ext cx="2147724" cy="943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solidFill>
                  <a:schemeClr val="accent6"/>
                </a:solidFill>
              </a:rPr>
              <a:t>Comportamiento del dólar </a:t>
            </a:r>
            <a:endParaRPr lang="en-US" dirty="0">
              <a:solidFill>
                <a:schemeClr val="accent6"/>
              </a:solidFill>
            </a:endParaRPr>
          </a:p>
        </p:txBody>
      </p:sp>
      <p:sp>
        <p:nvSpPr>
          <p:cNvPr id="6" name="Rectángulo 5"/>
          <p:cNvSpPr/>
          <p:nvPr/>
        </p:nvSpPr>
        <p:spPr>
          <a:xfrm>
            <a:off x="9637876" y="3955144"/>
            <a:ext cx="2147724" cy="943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solidFill>
                  <a:schemeClr val="accent6"/>
                </a:solidFill>
              </a:rPr>
              <a:t>No significativa dentro del precio del </a:t>
            </a:r>
            <a:r>
              <a:rPr lang="es-ES" dirty="0" err="1" smtClean="0">
                <a:solidFill>
                  <a:schemeClr val="accent6"/>
                </a:solidFill>
              </a:rPr>
              <a:t>Petroleo</a:t>
            </a:r>
            <a:endParaRPr lang="es-ES" dirty="0" smtClean="0">
              <a:solidFill>
                <a:schemeClr val="accent6"/>
              </a:solidFill>
            </a:endParaRPr>
          </a:p>
        </p:txBody>
      </p:sp>
    </p:spTree>
    <p:extLst>
      <p:ext uri="{BB962C8B-B14F-4D97-AF65-F5344CB8AC3E}">
        <p14:creationId xmlns:p14="http://schemas.microsoft.com/office/powerpoint/2010/main" val="37749168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241300"/>
            <a:ext cx="9489020" cy="623888"/>
          </a:xfrm>
        </p:spPr>
        <p:txBody>
          <a:bodyPr>
            <a:normAutofit/>
          </a:bodyPr>
          <a:lstStyle/>
          <a:p>
            <a:pPr algn="l"/>
            <a:r>
              <a:rPr lang="es-EC" sz="2800" b="1" dirty="0">
                <a:solidFill>
                  <a:srgbClr val="000000"/>
                </a:solidFill>
                <a:latin typeface="Times New Roman" panose="02020603050405020304" pitchFamily="18" charset="0"/>
                <a:cs typeface="Times New Roman" panose="02020603050405020304" pitchFamily="18" charset="0"/>
              </a:rPr>
              <a:t>PRECIO BRENT</a:t>
            </a:r>
          </a:p>
        </p:txBody>
      </p:sp>
      <p:sp>
        <p:nvSpPr>
          <p:cNvPr id="5" name="Rectángulo 4">
            <a:extLst>
              <a:ext uri="{FF2B5EF4-FFF2-40B4-BE49-F238E27FC236}">
                <a16:creationId xmlns="" xmlns:a16="http://schemas.microsoft.com/office/drawing/2014/main" id="{DD2743FC-CA17-46D1-A79E-EC5CD2E122D9}"/>
              </a:ext>
            </a:extLst>
          </p:cNvPr>
          <p:cNvSpPr/>
          <p:nvPr/>
        </p:nvSpPr>
        <p:spPr>
          <a:xfrm>
            <a:off x="645703" y="5330617"/>
            <a:ext cx="8658716" cy="923330"/>
          </a:xfrm>
          <a:prstGeom prst="rect">
            <a:avLst/>
          </a:prstGeom>
        </p:spPr>
        <p:txBody>
          <a:bodyPr wrap="square">
            <a:spAutoFit/>
          </a:bodyPr>
          <a:lstStyle/>
          <a:p>
            <a:r>
              <a:rPr lang="es-EC" dirty="0">
                <a:solidFill>
                  <a:schemeClr val="accent6"/>
                </a:solidFill>
              </a:rPr>
              <a:t>Se evidencia un decrecimiento importante en el precio de este tipo de petróleo, siendo la principal causa la sobreoferta hasta el 2017. </a:t>
            </a:r>
            <a:r>
              <a:rPr lang="es-EC" dirty="0" smtClean="0">
                <a:solidFill>
                  <a:schemeClr val="accent6"/>
                </a:solidFill>
              </a:rPr>
              <a:t>Para </a:t>
            </a:r>
            <a:r>
              <a:rPr lang="es-EC" dirty="0">
                <a:solidFill>
                  <a:schemeClr val="accent6"/>
                </a:solidFill>
              </a:rPr>
              <a:t>el 2018 la tendencia se mantuvo en crecimiento continuo. </a:t>
            </a:r>
            <a:endParaRPr lang="es-MX" dirty="0">
              <a:solidFill>
                <a:schemeClr val="accent6"/>
              </a:solidFill>
            </a:endParaRPr>
          </a:p>
        </p:txBody>
      </p:sp>
      <p:pic>
        <p:nvPicPr>
          <p:cNvPr id="4" name="Imagen 3">
            <a:extLst>
              <a:ext uri="{FF2B5EF4-FFF2-40B4-BE49-F238E27FC236}">
                <a16:creationId xmlns="" xmlns:a16="http://schemas.microsoft.com/office/drawing/2014/main" id="{BC0BFE45-340E-4A36-8E0C-EF7FF3C0A36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44517" y="881052"/>
            <a:ext cx="8658715" cy="4221941"/>
          </a:xfrm>
          <a:prstGeom prst="rect">
            <a:avLst/>
          </a:prstGeom>
        </p:spPr>
      </p:pic>
      <p:sp>
        <p:nvSpPr>
          <p:cNvPr id="3" name="Rectángulo 2"/>
          <p:cNvSpPr/>
          <p:nvPr/>
        </p:nvSpPr>
        <p:spPr>
          <a:xfrm>
            <a:off x="9884229" y="1204686"/>
            <a:ext cx="1843314" cy="20465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schemeClr val="accent6"/>
                </a:solidFill>
              </a:rPr>
              <a:t>Acuerdos de la OPEP</a:t>
            </a:r>
            <a:endParaRPr lang="en-US" dirty="0">
              <a:solidFill>
                <a:schemeClr val="accent6"/>
              </a:solidFill>
            </a:endParaRPr>
          </a:p>
        </p:txBody>
      </p:sp>
    </p:spTree>
    <p:extLst>
      <p:ext uri="{BB962C8B-B14F-4D97-AF65-F5344CB8AC3E}">
        <p14:creationId xmlns:p14="http://schemas.microsoft.com/office/powerpoint/2010/main" val="2486198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703" y="154214"/>
            <a:ext cx="9489020" cy="623888"/>
          </a:xfrm>
        </p:spPr>
        <p:txBody>
          <a:bodyPr>
            <a:normAutofit/>
          </a:bodyPr>
          <a:lstStyle/>
          <a:p>
            <a:pPr algn="l"/>
            <a:r>
              <a:rPr lang="es-EC" sz="2800" b="1" dirty="0">
                <a:solidFill>
                  <a:srgbClr val="000000"/>
                </a:solidFill>
                <a:latin typeface="Times New Roman" panose="02020603050405020304" pitchFamily="18" charset="0"/>
                <a:cs typeface="Times New Roman" panose="02020603050405020304" pitchFamily="18" charset="0"/>
              </a:rPr>
              <a:t>PRECIO WTI</a:t>
            </a:r>
          </a:p>
        </p:txBody>
      </p:sp>
      <p:sp>
        <p:nvSpPr>
          <p:cNvPr id="5" name="Rectángulo 4">
            <a:extLst>
              <a:ext uri="{FF2B5EF4-FFF2-40B4-BE49-F238E27FC236}">
                <a16:creationId xmlns="" xmlns:a16="http://schemas.microsoft.com/office/drawing/2014/main" id="{DD2743FC-CA17-46D1-A79E-EC5CD2E122D9}"/>
              </a:ext>
            </a:extLst>
          </p:cNvPr>
          <p:cNvSpPr/>
          <p:nvPr/>
        </p:nvSpPr>
        <p:spPr>
          <a:xfrm>
            <a:off x="1174084" y="5495579"/>
            <a:ext cx="8658716" cy="369332"/>
          </a:xfrm>
          <a:prstGeom prst="rect">
            <a:avLst/>
          </a:prstGeom>
        </p:spPr>
        <p:txBody>
          <a:bodyPr wrap="square">
            <a:spAutoFit/>
          </a:bodyPr>
          <a:lstStyle/>
          <a:p>
            <a:r>
              <a:rPr lang="es-MX" dirty="0" smtClean="0">
                <a:solidFill>
                  <a:schemeClr val="accent6"/>
                </a:solidFill>
              </a:rPr>
              <a:t>La apreciación del dólar tiene impacto sobre la volatilidad del precio</a:t>
            </a:r>
            <a:endParaRPr lang="es-MX" dirty="0">
              <a:solidFill>
                <a:schemeClr val="accent6"/>
              </a:solidFill>
            </a:endParaRPr>
          </a:p>
        </p:txBody>
      </p:sp>
      <p:pic>
        <p:nvPicPr>
          <p:cNvPr id="3" name="Imagen 2">
            <a:extLst>
              <a:ext uri="{FF2B5EF4-FFF2-40B4-BE49-F238E27FC236}">
                <a16:creationId xmlns="" xmlns:a16="http://schemas.microsoft.com/office/drawing/2014/main" id="{2C5F4F0B-FD4F-4F3A-BEF7-028AB705FA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83112" y="880089"/>
            <a:ext cx="7583897" cy="4450528"/>
          </a:xfrm>
          <a:prstGeom prst="rect">
            <a:avLst/>
          </a:prstGeom>
        </p:spPr>
      </p:pic>
      <p:sp>
        <p:nvSpPr>
          <p:cNvPr id="4" name="CuadroTexto 3"/>
          <p:cNvSpPr txBox="1"/>
          <p:nvPr/>
        </p:nvSpPr>
        <p:spPr>
          <a:xfrm>
            <a:off x="9304418" y="1389449"/>
            <a:ext cx="1056764" cy="369332"/>
          </a:xfrm>
          <a:prstGeom prst="rect">
            <a:avLst/>
          </a:prstGeom>
          <a:noFill/>
        </p:spPr>
        <p:txBody>
          <a:bodyPr wrap="none" rtlCol="0">
            <a:spAutoFit/>
          </a:bodyPr>
          <a:lstStyle/>
          <a:p>
            <a:r>
              <a:rPr lang="es-ES" dirty="0" smtClean="0">
                <a:solidFill>
                  <a:schemeClr val="accent6"/>
                </a:solidFill>
              </a:rPr>
              <a:t>39.6 API</a:t>
            </a:r>
            <a:endParaRPr lang="en-US" dirty="0">
              <a:solidFill>
                <a:schemeClr val="accent6"/>
              </a:solidFill>
            </a:endParaRPr>
          </a:p>
        </p:txBody>
      </p:sp>
      <p:sp>
        <p:nvSpPr>
          <p:cNvPr id="6" name="Rectángulo 5"/>
          <p:cNvSpPr/>
          <p:nvPr/>
        </p:nvSpPr>
        <p:spPr>
          <a:xfrm>
            <a:off x="9434535" y="2370128"/>
            <a:ext cx="1853294" cy="3830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rgbClr val="000000"/>
                </a:solidFill>
              </a:rPr>
              <a:t>Fluctuación</a:t>
            </a:r>
            <a:endParaRPr lang="es-EC" dirty="0">
              <a:solidFill>
                <a:srgbClr val="000000"/>
              </a:solidFill>
            </a:endParaRPr>
          </a:p>
        </p:txBody>
      </p:sp>
      <p:sp>
        <p:nvSpPr>
          <p:cNvPr id="8" name="Rectángulo redondeado 7"/>
          <p:cNvSpPr/>
          <p:nvPr/>
        </p:nvSpPr>
        <p:spPr>
          <a:xfrm>
            <a:off x="9304418" y="3196702"/>
            <a:ext cx="2372498" cy="19774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dirty="0" smtClean="0">
                <a:solidFill>
                  <a:srgbClr val="000000"/>
                </a:solidFill>
              </a:rPr>
              <a:t>Factores:</a:t>
            </a:r>
          </a:p>
          <a:p>
            <a:pPr marL="285750" indent="-285750">
              <a:buFontTx/>
              <a:buChar char="-"/>
            </a:pPr>
            <a:r>
              <a:rPr lang="es-EC" dirty="0" smtClean="0">
                <a:solidFill>
                  <a:srgbClr val="000000"/>
                </a:solidFill>
              </a:rPr>
              <a:t>Apreciación del dólar</a:t>
            </a:r>
          </a:p>
          <a:p>
            <a:pPr marL="285750" indent="-285750">
              <a:buFontTx/>
              <a:buChar char="-"/>
            </a:pPr>
            <a:r>
              <a:rPr lang="es-EC" dirty="0" smtClean="0">
                <a:solidFill>
                  <a:srgbClr val="000000"/>
                </a:solidFill>
              </a:rPr>
              <a:t>Oferta demanda</a:t>
            </a:r>
          </a:p>
          <a:p>
            <a:pPr marL="285750" indent="-285750">
              <a:buFontTx/>
              <a:buChar char="-"/>
            </a:pPr>
            <a:r>
              <a:rPr lang="es-EC" dirty="0" smtClean="0">
                <a:solidFill>
                  <a:srgbClr val="000000"/>
                </a:solidFill>
              </a:rPr>
              <a:t>Geopolítico</a:t>
            </a:r>
            <a:endParaRPr lang="es-EC" dirty="0">
              <a:solidFill>
                <a:srgbClr val="000000"/>
              </a:solidFill>
            </a:endParaRPr>
          </a:p>
        </p:txBody>
      </p:sp>
    </p:spTree>
    <p:extLst>
      <p:ext uri="{BB962C8B-B14F-4D97-AF65-F5344CB8AC3E}">
        <p14:creationId xmlns:p14="http://schemas.microsoft.com/office/powerpoint/2010/main" val="3303899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809423319"/>
              </p:ext>
            </p:extLst>
          </p:nvPr>
        </p:nvGraphicFramePr>
        <p:xfrm>
          <a:off x="603257" y="615143"/>
          <a:ext cx="10543714" cy="5706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30628" y="0"/>
            <a:ext cx="4747366" cy="615143"/>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7216981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050" y="36625"/>
            <a:ext cx="10972800" cy="657784"/>
          </a:xfrm>
        </p:spPr>
        <p:txBody>
          <a:bodyPr/>
          <a:lstStyle/>
          <a:p>
            <a:pPr algn="l"/>
            <a:r>
              <a:rPr lang="es-EC" dirty="0" smtClean="0">
                <a:solidFill>
                  <a:schemeClr val="bg2">
                    <a:lumMod val="10000"/>
                  </a:schemeClr>
                </a:solidFill>
              </a:rPr>
              <a:t>Introducción</a:t>
            </a:r>
            <a:endParaRPr lang="es-EC" dirty="0">
              <a:solidFill>
                <a:schemeClr val="bg2">
                  <a:lumMod val="10000"/>
                </a:schemeClr>
              </a:solidFill>
            </a:endParaRPr>
          </a:p>
        </p:txBody>
      </p:sp>
      <p:pic>
        <p:nvPicPr>
          <p:cNvPr id="14" name="Imagen 13"/>
          <p:cNvPicPr>
            <a:picLocks noChangeAspect="1"/>
          </p:cNvPicPr>
          <p:nvPr/>
        </p:nvPicPr>
        <p:blipFill>
          <a:blip r:embed="rId4"/>
          <a:stretch>
            <a:fillRect/>
          </a:stretch>
        </p:blipFill>
        <p:spPr>
          <a:xfrm>
            <a:off x="464458" y="2273939"/>
            <a:ext cx="2687195" cy="2012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ángulo redondeado 2"/>
          <p:cNvSpPr/>
          <p:nvPr/>
        </p:nvSpPr>
        <p:spPr>
          <a:xfrm>
            <a:off x="871220" y="789576"/>
            <a:ext cx="1669869" cy="1242423"/>
          </a:xfrm>
          <a:prstGeom prst="roundRect">
            <a:avLst/>
          </a:prstGeom>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smtClean="0">
                <a:solidFill>
                  <a:srgbClr val="000000"/>
                </a:solidFill>
              </a:rPr>
              <a:t>Petróleo </a:t>
            </a:r>
            <a:endParaRPr lang="en-US" dirty="0">
              <a:solidFill>
                <a:srgbClr val="000000"/>
              </a:solidFill>
            </a:endParaRPr>
          </a:p>
        </p:txBody>
      </p:sp>
      <p:sp>
        <p:nvSpPr>
          <p:cNvPr id="4" name="Rectángulo redondeado 3"/>
          <p:cNvSpPr/>
          <p:nvPr/>
        </p:nvSpPr>
        <p:spPr>
          <a:xfrm>
            <a:off x="4010297" y="2660369"/>
            <a:ext cx="2717074" cy="755568"/>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srgbClr val="000000"/>
                </a:solidFill>
              </a:rPr>
              <a:t>Comportamiento del mercado </a:t>
            </a:r>
            <a:endParaRPr lang="en-US" dirty="0">
              <a:solidFill>
                <a:srgbClr val="000000"/>
              </a:solidFill>
            </a:endParaRPr>
          </a:p>
        </p:txBody>
      </p:sp>
      <p:sp>
        <p:nvSpPr>
          <p:cNvPr id="11" name="Rectángulo redondeado 10"/>
          <p:cNvSpPr/>
          <p:nvPr/>
        </p:nvSpPr>
        <p:spPr>
          <a:xfrm>
            <a:off x="8436776" y="2731298"/>
            <a:ext cx="2717074" cy="755568"/>
          </a:xfrm>
          <a:prstGeom prst="round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rgbClr val="000000"/>
                </a:solidFill>
              </a:rPr>
              <a:t>Economía</a:t>
            </a:r>
            <a:endParaRPr lang="en-US" dirty="0">
              <a:solidFill>
                <a:srgbClr val="000000"/>
              </a:solidFill>
            </a:endParaRPr>
          </a:p>
        </p:txBody>
      </p:sp>
      <p:sp>
        <p:nvSpPr>
          <p:cNvPr id="5" name="Rectángulo 4"/>
          <p:cNvSpPr/>
          <p:nvPr/>
        </p:nvSpPr>
        <p:spPr>
          <a:xfrm>
            <a:off x="4278085" y="992777"/>
            <a:ext cx="2181498" cy="718457"/>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rgbClr val="000000"/>
                </a:solidFill>
              </a:rPr>
              <a:t>Sector </a:t>
            </a:r>
            <a:endParaRPr lang="en-US" dirty="0">
              <a:solidFill>
                <a:srgbClr val="000000"/>
              </a:solidFill>
            </a:endParaRPr>
          </a:p>
        </p:txBody>
      </p:sp>
      <p:sp>
        <p:nvSpPr>
          <p:cNvPr id="12" name="Rectángulo 11"/>
          <p:cNvSpPr/>
          <p:nvPr/>
        </p:nvSpPr>
        <p:spPr>
          <a:xfrm>
            <a:off x="8649788" y="992777"/>
            <a:ext cx="2181498" cy="718457"/>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a:solidFill>
                  <a:srgbClr val="000000"/>
                </a:solidFill>
              </a:rPr>
              <a:t>V</a:t>
            </a:r>
            <a:r>
              <a:rPr lang="es-ES" dirty="0" smtClean="0">
                <a:solidFill>
                  <a:srgbClr val="000000"/>
                </a:solidFill>
              </a:rPr>
              <a:t>olátil</a:t>
            </a:r>
            <a:endParaRPr lang="en-US" dirty="0">
              <a:solidFill>
                <a:srgbClr val="000000"/>
              </a:solidFill>
            </a:endParaRPr>
          </a:p>
        </p:txBody>
      </p:sp>
      <p:sp>
        <p:nvSpPr>
          <p:cNvPr id="15" name="Rectángulo redondeado 14"/>
          <p:cNvSpPr/>
          <p:nvPr/>
        </p:nvSpPr>
        <p:spPr>
          <a:xfrm>
            <a:off x="644576" y="4569066"/>
            <a:ext cx="2717074" cy="7555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solidFill>
                  <a:srgbClr val="000000"/>
                </a:solidFill>
              </a:rPr>
              <a:t>Ecuador </a:t>
            </a:r>
            <a:endParaRPr lang="en-US" dirty="0">
              <a:solidFill>
                <a:srgbClr val="000000"/>
              </a:solidFill>
            </a:endParaRPr>
          </a:p>
        </p:txBody>
      </p:sp>
      <p:sp>
        <p:nvSpPr>
          <p:cNvPr id="19" name="Rectángulo redondeado 18"/>
          <p:cNvSpPr/>
          <p:nvPr/>
        </p:nvSpPr>
        <p:spPr>
          <a:xfrm>
            <a:off x="4780866" y="4569065"/>
            <a:ext cx="2717074" cy="7555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solidFill>
                  <a:srgbClr val="000000"/>
                </a:solidFill>
              </a:rPr>
              <a:t>Moneda extranjera </a:t>
            </a:r>
            <a:endParaRPr lang="en-US" dirty="0">
              <a:solidFill>
                <a:srgbClr val="000000"/>
              </a:solidFill>
            </a:endParaRPr>
          </a:p>
        </p:txBody>
      </p:sp>
      <p:sp>
        <p:nvSpPr>
          <p:cNvPr id="7" name="Flecha derecha 6"/>
          <p:cNvSpPr/>
          <p:nvPr/>
        </p:nvSpPr>
        <p:spPr>
          <a:xfrm>
            <a:off x="2801257" y="1110343"/>
            <a:ext cx="1120786" cy="54864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Flecha derecha 7"/>
          <p:cNvSpPr/>
          <p:nvPr/>
        </p:nvSpPr>
        <p:spPr>
          <a:xfrm>
            <a:off x="6941646" y="1110343"/>
            <a:ext cx="1196514" cy="600891"/>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Flecha derecha 8"/>
          <p:cNvSpPr/>
          <p:nvPr/>
        </p:nvSpPr>
        <p:spPr>
          <a:xfrm>
            <a:off x="7253511" y="2828849"/>
            <a:ext cx="847256" cy="515983"/>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Flecha abajo 9"/>
          <p:cNvSpPr/>
          <p:nvPr/>
        </p:nvSpPr>
        <p:spPr>
          <a:xfrm>
            <a:off x="5173806" y="1847356"/>
            <a:ext cx="390056" cy="712964"/>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Flecha derecha 19"/>
          <p:cNvSpPr/>
          <p:nvPr/>
        </p:nvSpPr>
        <p:spPr>
          <a:xfrm>
            <a:off x="3572691" y="4744375"/>
            <a:ext cx="875212" cy="404949"/>
          </a:xfrm>
          <a:prstGeom prst="rightArrow">
            <a:avLst/>
          </a:prstGeom>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aphicFrame>
        <p:nvGraphicFramePr>
          <p:cNvPr id="21" name="Objeto 20"/>
          <p:cNvGraphicFramePr>
            <a:graphicFrameLocks noChangeAspect="1"/>
          </p:cNvGraphicFramePr>
          <p:nvPr>
            <p:extLst>
              <p:ext uri="{D42A27DB-BD31-4B8C-83A1-F6EECF244321}">
                <p14:modId xmlns:p14="http://schemas.microsoft.com/office/powerpoint/2010/main" val="1074241089"/>
              </p:ext>
            </p:extLst>
          </p:nvPr>
        </p:nvGraphicFramePr>
        <p:xfrm>
          <a:off x="6917501" y="1907177"/>
          <a:ext cx="1519275" cy="850794"/>
        </p:xfrm>
        <a:graphic>
          <a:graphicData uri="http://schemas.openxmlformats.org/presentationml/2006/ole">
            <mc:AlternateContent xmlns:mc="http://schemas.openxmlformats.org/markup-compatibility/2006">
              <mc:Choice xmlns:v="urn:schemas-microsoft-com:vml" Requires="v">
                <p:oleObj spid="_x0000_s3092" name="Imagen de mapa de bits" r:id="rId5" imgW="2857680" imgH="1600200" progId="Paint.Picture">
                  <p:embed/>
                </p:oleObj>
              </mc:Choice>
              <mc:Fallback>
                <p:oleObj name="Imagen de mapa de bits" r:id="rId5" imgW="2857680" imgH="1600200" progId="Paint.Picture">
                  <p:embed/>
                  <p:pic>
                    <p:nvPicPr>
                      <p:cNvPr id="0" name=""/>
                      <p:cNvPicPr/>
                      <p:nvPr/>
                    </p:nvPicPr>
                    <p:blipFill>
                      <a:blip r:embed="rId6"/>
                      <a:stretch>
                        <a:fillRect/>
                      </a:stretch>
                    </p:blipFill>
                    <p:spPr>
                      <a:xfrm>
                        <a:off x="6917501" y="1907177"/>
                        <a:ext cx="1519275" cy="850794"/>
                      </a:xfrm>
                      <a:prstGeom prst="rect">
                        <a:avLst/>
                      </a:prstGeom>
                    </p:spPr>
                  </p:pic>
                </p:oleObj>
              </mc:Fallback>
            </mc:AlternateContent>
          </a:graphicData>
        </a:graphic>
      </p:graphicFrame>
      <p:pic>
        <p:nvPicPr>
          <p:cNvPr id="22" name="Imagen 21"/>
          <p:cNvPicPr>
            <a:picLocks noChangeAspect="1"/>
          </p:cNvPicPr>
          <p:nvPr/>
        </p:nvPicPr>
        <p:blipFill>
          <a:blip r:embed="rId7"/>
          <a:stretch>
            <a:fillRect/>
          </a:stretch>
        </p:blipFill>
        <p:spPr>
          <a:xfrm>
            <a:off x="7942467" y="4133578"/>
            <a:ext cx="1473381" cy="1473381"/>
          </a:xfrm>
          <a:prstGeom prst="rect">
            <a:avLst/>
          </a:prstGeom>
        </p:spPr>
      </p:pic>
    </p:spTree>
    <p:extLst>
      <p:ext uri="{BB962C8B-B14F-4D97-AF65-F5344CB8AC3E}">
        <p14:creationId xmlns:p14="http://schemas.microsoft.com/office/powerpoint/2010/main" val="16139950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gracias por su atencion animadas para diapositiva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580" y="1222420"/>
            <a:ext cx="6629400" cy="43483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gradu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2008" y="793839"/>
            <a:ext cx="3229790" cy="214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34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3214" y="57212"/>
            <a:ext cx="10972800" cy="601125"/>
          </a:xfrm>
        </p:spPr>
        <p:txBody>
          <a:bodyPr/>
          <a:lstStyle/>
          <a:p>
            <a:pPr algn="l"/>
            <a:r>
              <a:rPr lang="es-EC" dirty="0" smtClean="0">
                <a:solidFill>
                  <a:schemeClr val="bg2">
                    <a:lumMod val="10000"/>
                  </a:schemeClr>
                </a:solidFill>
              </a:rPr>
              <a:t>Planteamiento del problema</a:t>
            </a:r>
            <a:endParaRPr lang="es-EC" dirty="0">
              <a:solidFill>
                <a:schemeClr val="bg2">
                  <a:lumMod val="10000"/>
                </a:scheme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834506"/>
              </p:ext>
            </p:extLst>
          </p:nvPr>
        </p:nvGraphicFramePr>
        <p:xfrm>
          <a:off x="-769258" y="406400"/>
          <a:ext cx="11845271"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Resultado de imagen para justific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7141" y="1842247"/>
            <a:ext cx="3090611" cy="20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58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Objetivos</a:t>
            </a:r>
            <a:endParaRPr lang="es-EC" dirty="0">
              <a:solidFill>
                <a:schemeClr val="bg2">
                  <a:lumMod val="10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832752497"/>
              </p:ext>
            </p:extLst>
          </p:nvPr>
        </p:nvGraphicFramePr>
        <p:xfrm>
          <a:off x="103032" y="145850"/>
          <a:ext cx="11977352" cy="6010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194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A1B5B0C-A0D0-4B02-A8A4-3745FEEE83B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0F56B7B-16D6-45BD-BF59-9D86C75B73A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4D301E2-5CBA-41D6-9ED8-0FE19B9AE0A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120E2F1-B58C-4172-B937-ECD2A9A4F3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55D5ADE-1E67-4C17-A733-9C11F2EBC17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60B27CB-1AFE-4159-8527-D075B8318DF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606707EF-D8BD-4F1C-87F5-CEC42181933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65D571F-831A-4D51-BE6D-6D32644EDC8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FD18CBCA-867D-46B4-9075-50135D2863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Teorías de soporte</a:t>
            </a:r>
            <a:endParaRPr lang="es-EC" dirty="0">
              <a:solidFill>
                <a:schemeClr val="bg2">
                  <a:lumMod val="10000"/>
                </a:schemeClr>
              </a:solidFill>
            </a:endParaRPr>
          </a:p>
        </p:txBody>
      </p:sp>
      <p:graphicFrame>
        <p:nvGraphicFramePr>
          <p:cNvPr id="3" name="Diagrama 2"/>
          <p:cNvGraphicFramePr/>
          <p:nvPr>
            <p:extLst>
              <p:ext uri="{D42A27DB-BD31-4B8C-83A1-F6EECF244321}">
                <p14:modId xmlns:p14="http://schemas.microsoft.com/office/powerpoint/2010/main" val="2379979062"/>
              </p:ext>
            </p:extLst>
          </p:nvPr>
        </p:nvGraphicFramePr>
        <p:xfrm>
          <a:off x="945525" y="4301544"/>
          <a:ext cx="10331718" cy="1489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p:cNvGraphicFramePr/>
          <p:nvPr>
            <p:extLst>
              <p:ext uri="{D42A27DB-BD31-4B8C-83A1-F6EECF244321}">
                <p14:modId xmlns:p14="http://schemas.microsoft.com/office/powerpoint/2010/main" val="1151376402"/>
              </p:ext>
            </p:extLst>
          </p:nvPr>
        </p:nvGraphicFramePr>
        <p:xfrm>
          <a:off x="1422401" y="748534"/>
          <a:ext cx="4287234" cy="35530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CuadroTexto 14"/>
          <p:cNvSpPr txBox="1"/>
          <p:nvPr/>
        </p:nvSpPr>
        <p:spPr>
          <a:xfrm>
            <a:off x="6360589" y="1040078"/>
            <a:ext cx="3670479" cy="4016484"/>
          </a:xfrm>
          <a:prstGeom prst="rect">
            <a:avLst/>
          </a:prstGeom>
          <a:noFill/>
        </p:spPr>
        <p:txBody>
          <a:bodyPr wrap="square" rtlCol="0">
            <a:spAutoFit/>
          </a:bodyPr>
          <a:lstStyle/>
          <a:p>
            <a:r>
              <a:rPr lang="es-EC" sz="1700" dirty="0" smtClean="0">
                <a:solidFill>
                  <a:schemeClr val="bg2">
                    <a:lumMod val="10000"/>
                  </a:schemeClr>
                </a:solidFill>
              </a:rPr>
              <a:t>- Comercio Internacional</a:t>
            </a:r>
          </a:p>
          <a:p>
            <a:r>
              <a:rPr lang="es-EC" sz="1700" dirty="0" smtClean="0">
                <a:solidFill>
                  <a:schemeClr val="bg2">
                    <a:lumMod val="10000"/>
                  </a:schemeClr>
                </a:solidFill>
              </a:rPr>
              <a:t>Especialización (exportación)</a:t>
            </a:r>
          </a:p>
          <a:p>
            <a:endParaRPr lang="es-EC" sz="1700" dirty="0" smtClean="0">
              <a:solidFill>
                <a:schemeClr val="bg2">
                  <a:lumMod val="10000"/>
                </a:schemeClr>
              </a:solidFill>
            </a:endParaRPr>
          </a:p>
          <a:p>
            <a:r>
              <a:rPr lang="es-EC" sz="1700" dirty="0" smtClean="0">
                <a:solidFill>
                  <a:schemeClr val="bg2">
                    <a:lumMod val="10000"/>
                  </a:schemeClr>
                </a:solidFill>
              </a:rPr>
              <a:t>-Suma de los factores, precio, se cotiza en un mercado internacional </a:t>
            </a:r>
          </a:p>
          <a:p>
            <a:r>
              <a:rPr lang="es-EC" sz="1700" dirty="0" smtClean="0">
                <a:solidFill>
                  <a:schemeClr val="bg2">
                    <a:lumMod val="10000"/>
                  </a:schemeClr>
                </a:solidFill>
              </a:rPr>
              <a:t>Tipo de cambio </a:t>
            </a:r>
          </a:p>
          <a:p>
            <a:endParaRPr lang="es-EC" sz="1700" dirty="0" smtClean="0">
              <a:solidFill>
                <a:schemeClr val="bg2">
                  <a:lumMod val="10000"/>
                </a:schemeClr>
              </a:solidFill>
            </a:endParaRPr>
          </a:p>
          <a:p>
            <a:pPr marL="285750" indent="-285750">
              <a:buFontTx/>
              <a:buChar char="-"/>
            </a:pPr>
            <a:r>
              <a:rPr lang="es-EC" sz="1700" dirty="0" smtClean="0">
                <a:solidFill>
                  <a:schemeClr val="bg2">
                    <a:lumMod val="10000"/>
                  </a:schemeClr>
                </a:solidFill>
              </a:rPr>
              <a:t>Se integra la demanda, la oferta, comportamiento. </a:t>
            </a:r>
          </a:p>
          <a:p>
            <a:pPr marL="285750" indent="-285750">
              <a:buFontTx/>
              <a:buChar char="-"/>
            </a:pPr>
            <a:r>
              <a:rPr lang="es-EC" sz="1700" dirty="0" smtClean="0">
                <a:solidFill>
                  <a:schemeClr val="bg2">
                    <a:lumMod val="10000"/>
                  </a:schemeClr>
                </a:solidFill>
              </a:rPr>
              <a:t>Proyecciones</a:t>
            </a:r>
          </a:p>
          <a:p>
            <a:pPr marL="285750" indent="-285750">
              <a:buFontTx/>
              <a:buChar char="-"/>
            </a:pPr>
            <a:endParaRPr lang="es-EC" sz="1700" dirty="0">
              <a:solidFill>
                <a:schemeClr val="bg2">
                  <a:lumMod val="10000"/>
                </a:schemeClr>
              </a:solidFill>
            </a:endParaRPr>
          </a:p>
          <a:p>
            <a:pPr marL="285750" indent="-285750">
              <a:buFontTx/>
              <a:buChar char="-"/>
            </a:pPr>
            <a:endParaRPr lang="es-EC" sz="1700" dirty="0" smtClean="0">
              <a:solidFill>
                <a:schemeClr val="bg2">
                  <a:lumMod val="10000"/>
                </a:schemeClr>
              </a:solidFill>
            </a:endParaRPr>
          </a:p>
          <a:p>
            <a:pPr marL="285750" indent="-285750">
              <a:buFontTx/>
              <a:buChar char="-"/>
            </a:pPr>
            <a:endParaRPr lang="es-EC" sz="1700" dirty="0" smtClean="0">
              <a:solidFill>
                <a:schemeClr val="bg2">
                  <a:lumMod val="10000"/>
                </a:schemeClr>
              </a:solidFill>
            </a:endParaRPr>
          </a:p>
          <a:p>
            <a:pPr marL="285750" indent="-285750">
              <a:buFontTx/>
              <a:buChar char="-"/>
            </a:pPr>
            <a:endParaRPr lang="es-EC" sz="1700" dirty="0" smtClean="0">
              <a:solidFill>
                <a:schemeClr val="bg2">
                  <a:lumMod val="10000"/>
                </a:schemeClr>
              </a:solidFill>
            </a:endParaRPr>
          </a:p>
          <a:p>
            <a:endParaRPr lang="es-EC" sz="1700" dirty="0" smtClean="0">
              <a:solidFill>
                <a:schemeClr val="bg2">
                  <a:lumMod val="10000"/>
                </a:schemeClr>
              </a:solidFill>
            </a:endParaRPr>
          </a:p>
        </p:txBody>
      </p:sp>
      <p:pic>
        <p:nvPicPr>
          <p:cNvPr id="7" name="Imagen 6"/>
          <p:cNvPicPr>
            <a:picLocks noChangeAspect="1"/>
          </p:cNvPicPr>
          <p:nvPr/>
        </p:nvPicPr>
        <p:blipFill>
          <a:blip r:embed="rId12"/>
          <a:stretch>
            <a:fillRect/>
          </a:stretch>
        </p:blipFill>
        <p:spPr>
          <a:xfrm>
            <a:off x="10234709" y="1669883"/>
            <a:ext cx="1291032" cy="1291032"/>
          </a:xfrm>
          <a:prstGeom prst="rect">
            <a:avLst/>
          </a:prstGeom>
        </p:spPr>
      </p:pic>
    </p:spTree>
    <p:extLst>
      <p:ext uri="{BB962C8B-B14F-4D97-AF65-F5344CB8AC3E}">
        <p14:creationId xmlns:p14="http://schemas.microsoft.com/office/powerpoint/2010/main" val="31734670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2" grpId="0">
        <p:bldAsOne/>
      </p:bldGraphic>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Marco metodológico</a:t>
            </a:r>
            <a:endParaRPr lang="es-EC" dirty="0">
              <a:solidFill>
                <a:schemeClr val="bg2">
                  <a:lumMod val="10000"/>
                </a:schemeClr>
              </a:solidFill>
            </a:endParaRPr>
          </a:p>
        </p:txBody>
      </p:sp>
      <p:pic>
        <p:nvPicPr>
          <p:cNvPr id="3078" name="Picture 6" descr="Resultado de imagen para banco central del ecu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4258" y="5610965"/>
            <a:ext cx="1284667" cy="927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p:cNvGraphicFramePr/>
          <p:nvPr>
            <p:extLst>
              <p:ext uri="{D42A27DB-BD31-4B8C-83A1-F6EECF244321}">
                <p14:modId xmlns:p14="http://schemas.microsoft.com/office/powerpoint/2010/main" val="1462856183"/>
              </p:ext>
            </p:extLst>
          </p:nvPr>
        </p:nvGraphicFramePr>
        <p:xfrm>
          <a:off x="864578" y="1128152"/>
          <a:ext cx="9028737" cy="4088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8192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973163"/>
            <a:ext cx="10972800" cy="588247"/>
          </a:xfrm>
        </p:spPr>
        <p:txBody>
          <a:bodyPr/>
          <a:lstStyle/>
          <a:p>
            <a:pPr algn="l"/>
            <a:r>
              <a:rPr lang="es-EC" sz="2800" dirty="0" smtClean="0">
                <a:solidFill>
                  <a:schemeClr val="bg2">
                    <a:lumMod val="10000"/>
                  </a:schemeClr>
                </a:solidFill>
              </a:rPr>
              <a:t>Mercado Mundial del Petróleo </a:t>
            </a:r>
            <a:br>
              <a:rPr lang="es-EC" sz="2800" dirty="0" smtClean="0">
                <a:solidFill>
                  <a:schemeClr val="bg2">
                    <a:lumMod val="10000"/>
                  </a:schemeClr>
                </a:solidFill>
              </a:rPr>
            </a:br>
            <a:r>
              <a:rPr lang="es-EC" sz="2800" dirty="0" smtClean="0">
                <a:solidFill>
                  <a:schemeClr val="bg2">
                    <a:lumMod val="10000"/>
                  </a:schemeClr>
                </a:solidFill>
              </a:rPr>
              <a:t>   Oferta</a:t>
            </a:r>
            <a:endParaRPr lang="es-EC" sz="2800" dirty="0">
              <a:solidFill>
                <a:schemeClr val="bg2">
                  <a:lumMod val="10000"/>
                </a:schemeClr>
              </a:solidFill>
            </a:endParaRPr>
          </a:p>
        </p:txBody>
      </p:sp>
      <p:pic>
        <p:nvPicPr>
          <p:cNvPr id="6" name="Imagen 5"/>
          <p:cNvPicPr>
            <a:picLocks noChangeAspect="1"/>
          </p:cNvPicPr>
          <p:nvPr/>
        </p:nvPicPr>
        <p:blipFill>
          <a:blip r:embed="rId2"/>
          <a:stretch>
            <a:fillRect/>
          </a:stretch>
        </p:blipFill>
        <p:spPr>
          <a:xfrm>
            <a:off x="884371" y="1915886"/>
            <a:ext cx="10311663" cy="2960913"/>
          </a:xfrm>
          <a:prstGeom prst="rect">
            <a:avLst/>
          </a:prstGeom>
        </p:spPr>
      </p:pic>
      <p:sp>
        <p:nvSpPr>
          <p:cNvPr id="7" name="Título 3"/>
          <p:cNvSpPr txBox="1">
            <a:spLocks/>
          </p:cNvSpPr>
          <p:nvPr/>
        </p:nvSpPr>
        <p:spPr>
          <a:xfrm>
            <a:off x="223234" y="145850"/>
            <a:ext cx="10972800" cy="58824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bg2">
                    <a:lumMod val="10000"/>
                  </a:schemeClr>
                </a:solidFill>
              </a:rPr>
              <a:t>Resultados:</a:t>
            </a:r>
            <a:endParaRPr lang="es-EC" kern="0" dirty="0">
              <a:solidFill>
                <a:schemeClr val="bg2">
                  <a:lumMod val="10000"/>
                </a:schemeClr>
              </a:solidFill>
            </a:endParaRPr>
          </a:p>
        </p:txBody>
      </p:sp>
    </p:spTree>
    <p:extLst>
      <p:ext uri="{BB962C8B-B14F-4D97-AF65-F5344CB8AC3E}">
        <p14:creationId xmlns:p14="http://schemas.microsoft.com/office/powerpoint/2010/main" val="597608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53863" y="203906"/>
            <a:ext cx="10972800" cy="588247"/>
          </a:xfrm>
        </p:spPr>
        <p:txBody>
          <a:bodyPr/>
          <a:lstStyle/>
          <a:p>
            <a:pPr algn="l"/>
            <a:r>
              <a:rPr lang="es-EC" sz="2800" dirty="0" smtClean="0">
                <a:solidFill>
                  <a:schemeClr val="bg2">
                    <a:lumMod val="10000"/>
                  </a:schemeClr>
                </a:solidFill>
              </a:rPr>
              <a:t>Demanda</a:t>
            </a:r>
            <a:endParaRPr lang="es-EC" sz="2800" dirty="0">
              <a:solidFill>
                <a:schemeClr val="bg2">
                  <a:lumMod val="10000"/>
                </a:schemeClr>
              </a:solidFill>
            </a:endParaRPr>
          </a:p>
        </p:txBody>
      </p:sp>
      <p:graphicFrame>
        <p:nvGraphicFramePr>
          <p:cNvPr id="10" name="Gráfico 9"/>
          <p:cNvGraphicFramePr/>
          <p:nvPr>
            <p:extLst>
              <p:ext uri="{D42A27DB-BD31-4B8C-83A1-F6EECF244321}">
                <p14:modId xmlns:p14="http://schemas.microsoft.com/office/powerpoint/2010/main" val="3603860398"/>
              </p:ext>
            </p:extLst>
          </p:nvPr>
        </p:nvGraphicFramePr>
        <p:xfrm>
          <a:off x="2323069" y="1161534"/>
          <a:ext cx="7824181" cy="3259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2389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241300"/>
            <a:ext cx="9489020" cy="623888"/>
          </a:xfrm>
        </p:spPr>
        <p:txBody>
          <a:bodyPr>
            <a:normAutofit/>
          </a:bodyPr>
          <a:lstStyle/>
          <a:p>
            <a:pPr algn="l"/>
            <a:r>
              <a:rPr lang="es-EC" sz="2800" dirty="0" smtClean="0">
                <a:solidFill>
                  <a:srgbClr val="000000"/>
                </a:solidFill>
                <a:latin typeface="Times New Roman" panose="02020603050405020304" pitchFamily="18" charset="0"/>
                <a:cs typeface="Times New Roman" panose="02020603050405020304" pitchFamily="18" charset="0"/>
              </a:rPr>
              <a:t>Ecuador:</a:t>
            </a:r>
            <a:endParaRPr lang="es-EC" sz="2800" b="1" dirty="0">
              <a:solidFill>
                <a:srgbClr val="000000"/>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 xmlns:a16="http://schemas.microsoft.com/office/drawing/2014/main" id="{B1B3C1FC-6A95-4765-924D-128BD50D24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43789" y="826725"/>
            <a:ext cx="8194087" cy="3995391"/>
          </a:xfrm>
          <a:prstGeom prst="rect">
            <a:avLst/>
          </a:prstGeom>
        </p:spPr>
      </p:pic>
      <p:sp>
        <p:nvSpPr>
          <p:cNvPr id="6" name="Rectángulo 5">
            <a:extLst>
              <a:ext uri="{FF2B5EF4-FFF2-40B4-BE49-F238E27FC236}">
                <a16:creationId xmlns="" xmlns:a16="http://schemas.microsoft.com/office/drawing/2014/main" id="{E055C3D6-26A2-48AB-9BA2-845962AFF246}"/>
              </a:ext>
            </a:extLst>
          </p:cNvPr>
          <p:cNvSpPr/>
          <p:nvPr/>
        </p:nvSpPr>
        <p:spPr>
          <a:xfrm>
            <a:off x="266422" y="4915957"/>
            <a:ext cx="9489020" cy="1200329"/>
          </a:xfrm>
          <a:prstGeom prst="rect">
            <a:avLst/>
          </a:prstGeom>
        </p:spPr>
        <p:txBody>
          <a:bodyPr wrap="square">
            <a:spAutoFit/>
          </a:bodyPr>
          <a:lstStyle/>
          <a:p>
            <a:r>
              <a:rPr lang="es-EC" dirty="0" smtClean="0">
                <a:solidFill>
                  <a:srgbClr val="000000"/>
                </a:solidFill>
                <a:latin typeface="Times New Roman" panose="02020603050405020304" pitchFamily="18" charset="0"/>
                <a:ea typeface="Calibri" panose="020F0502020204030204" pitchFamily="34" charset="0"/>
              </a:rPr>
              <a:t>Comportamiento irregular, </a:t>
            </a:r>
            <a:r>
              <a:rPr lang="es-EC" dirty="0">
                <a:solidFill>
                  <a:srgbClr val="000000"/>
                </a:solidFill>
                <a:latin typeface="Times New Roman" panose="02020603050405020304" pitchFamily="18" charset="0"/>
                <a:ea typeface="Calibri" panose="020F0502020204030204" pitchFamily="34" charset="0"/>
              </a:rPr>
              <a:t>puesto que presenta un menor desempeño 2015 y 2016, años en los que causa los desajustes del mercado petrolero internacional, afectando las condiciones de negociación del petrolero ecuatoriano y por lo tanto los ingresos económicos del Ecuador disminuyeron considerablemente</a:t>
            </a:r>
            <a:endParaRPr lang="es-MX" dirty="0">
              <a:solidFill>
                <a:srgbClr val="000000"/>
              </a:solidFill>
            </a:endParaRPr>
          </a:p>
        </p:txBody>
      </p:sp>
      <p:sp>
        <p:nvSpPr>
          <p:cNvPr id="5" name="Título 1"/>
          <p:cNvSpPr txBox="1">
            <a:spLocks/>
          </p:cNvSpPr>
          <p:nvPr/>
        </p:nvSpPr>
        <p:spPr>
          <a:xfrm>
            <a:off x="1310529" y="108996"/>
            <a:ext cx="9489020" cy="623888"/>
          </a:xfrm>
          <a:prstGeom prst="rect">
            <a:avLst/>
          </a:prstGeom>
        </p:spPr>
        <p:txBody>
          <a:bodyPr>
            <a:norm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kern="0" dirty="0" smtClean="0">
                <a:solidFill>
                  <a:srgbClr val="000000"/>
                </a:solidFill>
                <a:latin typeface="Times New Roman" panose="02020603050405020304" pitchFamily="18" charset="0"/>
                <a:cs typeface="Times New Roman" panose="02020603050405020304" pitchFamily="18" charset="0"/>
              </a:rPr>
              <a:t>PRODUCTO INTERNO BRUTO (PIB)</a:t>
            </a:r>
            <a:endParaRPr lang="es-EC" sz="2800" kern="0" dirty="0">
              <a:solidFill>
                <a:srgbClr val="000000"/>
              </a:solidFill>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9849394" y="1476103"/>
            <a:ext cx="2057065" cy="31873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rgbClr val="000000"/>
                </a:solidFill>
              </a:rPr>
              <a:t>Evolución del PIB</a:t>
            </a:r>
            <a:endParaRPr lang="en-US" dirty="0">
              <a:solidFill>
                <a:srgbClr val="000000"/>
              </a:solidFill>
            </a:endParaRPr>
          </a:p>
        </p:txBody>
      </p:sp>
    </p:spTree>
    <p:extLst>
      <p:ext uri="{BB962C8B-B14F-4D97-AF65-F5344CB8AC3E}">
        <p14:creationId xmlns:p14="http://schemas.microsoft.com/office/powerpoint/2010/main" val="80016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8893</TotalTime>
  <Words>773</Words>
  <Application>Microsoft Office PowerPoint</Application>
  <PresentationFormat>Panorámica</PresentationFormat>
  <Paragraphs>96</Paragraphs>
  <Slides>20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8" baseType="lpstr">
      <vt:lpstr>Arial</vt:lpstr>
      <vt:lpstr>Calibri</vt:lpstr>
      <vt:lpstr>Calibri Light</vt:lpstr>
      <vt:lpstr>Times New Roman</vt:lpstr>
      <vt:lpstr>Tema de Office</vt:lpstr>
      <vt:lpstr>Tema8</vt:lpstr>
      <vt:lpstr>CorelDRAW</vt:lpstr>
      <vt:lpstr>Imagen de mapa de bits</vt:lpstr>
      <vt:lpstr>Presentación de PowerPoint</vt:lpstr>
      <vt:lpstr>Introducción</vt:lpstr>
      <vt:lpstr>Planteamiento del problema</vt:lpstr>
      <vt:lpstr>Objetivos</vt:lpstr>
      <vt:lpstr>Teorías de soporte</vt:lpstr>
      <vt:lpstr>Marco metodológico</vt:lpstr>
      <vt:lpstr>Mercado Mundial del Petróleo     Oferta</vt:lpstr>
      <vt:lpstr>Demanda</vt:lpstr>
      <vt:lpstr>Ecuador:</vt:lpstr>
      <vt:lpstr>VARIACIÓN DEL PIB</vt:lpstr>
      <vt:lpstr>VAB (Promedio 2014-2018)</vt:lpstr>
      <vt:lpstr>VAB PETROLERO</vt:lpstr>
      <vt:lpstr>VARIACIÓN DEL VAB</vt:lpstr>
      <vt:lpstr>BALANZA PETROLERA</vt:lpstr>
      <vt:lpstr>VARIACIÓN DE LA BALANZA PETROLERA</vt:lpstr>
      <vt:lpstr>TIPOS DE CAMBIO REAL</vt:lpstr>
      <vt:lpstr>PRECIO BRENT</vt:lpstr>
      <vt:lpstr>PRECIO WTI</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Correa E.</dc:creator>
  <cp:lastModifiedBy>ana logacho</cp:lastModifiedBy>
  <cp:revision>238</cp:revision>
  <dcterms:created xsi:type="dcterms:W3CDTF">2018-08-07T17:35:30Z</dcterms:created>
  <dcterms:modified xsi:type="dcterms:W3CDTF">2019-07-26T17:30:36Z</dcterms:modified>
</cp:coreProperties>
</file>