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</p:sldMasterIdLst>
  <p:notesMasterIdLst>
    <p:notesMasterId r:id="rId35"/>
  </p:notesMasterIdLst>
  <p:sldIdLst>
    <p:sldId id="340" r:id="rId3"/>
    <p:sldId id="341" r:id="rId4"/>
    <p:sldId id="357" r:id="rId5"/>
    <p:sldId id="358" r:id="rId6"/>
    <p:sldId id="388" r:id="rId7"/>
    <p:sldId id="387" r:id="rId8"/>
    <p:sldId id="352" r:id="rId9"/>
    <p:sldId id="353" r:id="rId10"/>
    <p:sldId id="361" r:id="rId11"/>
    <p:sldId id="362" r:id="rId12"/>
    <p:sldId id="363" r:id="rId13"/>
    <p:sldId id="365" r:id="rId14"/>
    <p:sldId id="366" r:id="rId15"/>
    <p:sldId id="367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4" r:id="rId31"/>
    <p:sldId id="385" r:id="rId32"/>
    <p:sldId id="386" r:id="rId33"/>
    <p:sldId id="383" r:id="rId3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BB5"/>
    <a:srgbClr val="EE4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8" autoAdjust="0"/>
    <p:restoredTop sz="86551"/>
  </p:normalViewPr>
  <p:slideViewPr>
    <p:cSldViewPr snapToGrid="0">
      <p:cViewPr varScale="1">
        <p:scale>
          <a:sx n="59" d="100"/>
          <a:sy n="59" d="100"/>
        </p:scale>
        <p:origin x="-35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3ABAF-07EC-490B-9EFF-E9066A96BF47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es-ES"/>
        </a:p>
      </dgm:t>
    </dgm:pt>
    <dgm:pt modelId="{A62CDE1E-23FD-46A0-9C4C-DEA821133376}">
      <dgm:prSet phldrT="[Texto]" custT="1"/>
      <dgm:spPr/>
      <dgm:t>
        <a:bodyPr/>
        <a:lstStyle/>
        <a:p>
          <a:pPr algn="just"/>
          <a:endParaRPr lang="es-ES" sz="1800" dirty="0" smtClean="0">
            <a:latin typeface="Times" panose="02020603050405020304" pitchFamily="18" charset="0"/>
            <a:cs typeface="Times" panose="02020603050405020304" pitchFamily="18" charset="0"/>
          </a:endParaRPr>
        </a:p>
        <a:p>
          <a:pPr algn="just"/>
          <a:r>
            <a:rPr lang="es-ES" sz="1800" b="1" dirty="0" smtClean="0">
              <a:latin typeface="Times" panose="02020603050405020304" pitchFamily="18" charset="0"/>
              <a:cs typeface="Times" panose="02020603050405020304" pitchFamily="18" charset="0"/>
            </a:rPr>
            <a:t>-</a:t>
          </a:r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 Pastos pobres generando rendimientos bajos con una mala calidad nutricional.</a:t>
          </a:r>
        </a:p>
        <a:p>
          <a:pPr algn="just"/>
          <a:r>
            <a:rPr lang="es-ES" sz="1800" b="1" dirty="0" smtClean="0">
              <a:latin typeface="Times" panose="02020603050405020304" pitchFamily="18" charset="0"/>
              <a:cs typeface="Times" panose="02020603050405020304" pitchFamily="18" charset="0"/>
            </a:rPr>
            <a:t>-</a:t>
          </a:r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 Métodos de fertilización inadecuada causando un daño ambiental.</a:t>
          </a:r>
        </a:p>
        <a:p>
          <a:pPr algn="just"/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D45339F-555F-40AD-A001-0F854DE893B7}" type="parTrans" cxnId="{65288D51-2E28-4707-B331-308C98280FFF}">
      <dgm:prSet/>
      <dgm:spPr/>
      <dgm:t>
        <a:bodyPr/>
        <a:lstStyle/>
        <a:p>
          <a:endParaRPr lang="es-ES"/>
        </a:p>
      </dgm:t>
    </dgm:pt>
    <dgm:pt modelId="{9D0102D0-751E-44EF-8EFD-189B3AEBFD30}" type="sibTrans" cxnId="{65288D51-2E28-4707-B331-308C98280FFF}">
      <dgm:prSet/>
      <dgm:spPr/>
      <dgm:t>
        <a:bodyPr/>
        <a:lstStyle/>
        <a:p>
          <a:endParaRPr lang="es-ES"/>
        </a:p>
      </dgm:t>
    </dgm:pt>
    <dgm:pt modelId="{409A8A0F-6C1D-46A2-B787-9E9952CC742D}">
      <dgm:prSet phldrT="[Texto]" custT="1"/>
      <dgm:spPr/>
      <dgm:t>
        <a:bodyPr/>
        <a:lstStyle/>
        <a:p>
          <a:pPr algn="just"/>
          <a:r>
            <a:rPr lang="es-ES" sz="1800" b="1" dirty="0" smtClean="0">
              <a:latin typeface="Times" panose="02020603050405020304" pitchFamily="18" charset="0"/>
              <a:cs typeface="Times" panose="02020603050405020304" pitchFamily="18" charset="0"/>
            </a:rPr>
            <a:t>Efectos</a:t>
          </a:r>
        </a:p>
        <a:p>
          <a:pPr algn="just"/>
          <a:r>
            <a:rPr lang="es-ES" sz="1800" b="1" dirty="0" smtClean="0">
              <a:latin typeface="Times" panose="02020603050405020304" pitchFamily="18" charset="0"/>
              <a:cs typeface="Times" panose="02020603050405020304" pitchFamily="18" charset="0"/>
            </a:rPr>
            <a:t>- </a:t>
          </a:r>
          <a:r>
            <a:rPr lang="es-ES" sz="1800" b="0" dirty="0" smtClean="0">
              <a:latin typeface="Times" panose="02020603050405020304" pitchFamily="18" charset="0"/>
              <a:cs typeface="Times" panose="02020603050405020304" pitchFamily="18" charset="0"/>
            </a:rPr>
            <a:t>Mal manejo de potreros, retrasando los días de rotación.</a:t>
          </a:r>
        </a:p>
        <a:p>
          <a:pPr algn="just"/>
          <a:r>
            <a:rPr lang="es-ES" sz="1800" b="0" dirty="0" smtClean="0">
              <a:latin typeface="Times" panose="02020603050405020304" pitchFamily="18" charset="0"/>
              <a:cs typeface="Times" panose="02020603050405020304" pitchFamily="18" charset="0"/>
            </a:rPr>
            <a:t>- Menor carga animal por falta de alimento.</a:t>
          </a:r>
        </a:p>
        <a:p>
          <a:pPr algn="just"/>
          <a:r>
            <a:rPr lang="es-ES" sz="1800" b="0" dirty="0" smtClean="0">
              <a:latin typeface="Times" panose="02020603050405020304" pitchFamily="18" charset="0"/>
              <a:cs typeface="Times" panose="02020603050405020304" pitchFamily="18" charset="0"/>
            </a:rPr>
            <a:t>- Uso excesivo de productos químicos que afectan a la productividad y rentabilidad.</a:t>
          </a:r>
          <a:endParaRPr lang="es-ES" sz="1800" b="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4B6CFF2-CBC2-4236-AEED-2B79C00A6B31}" type="parTrans" cxnId="{EF36904E-15D4-46E2-AAD4-DA4778E341C9}">
      <dgm:prSet/>
      <dgm:spPr/>
      <dgm:t>
        <a:bodyPr/>
        <a:lstStyle/>
        <a:p>
          <a:endParaRPr lang="es-ES"/>
        </a:p>
      </dgm:t>
    </dgm:pt>
    <dgm:pt modelId="{16CFDE13-8F1C-48BD-8BA8-C4C9BB7F208E}" type="sibTrans" cxnId="{EF36904E-15D4-46E2-AAD4-DA4778E341C9}">
      <dgm:prSet/>
      <dgm:spPr/>
      <dgm:t>
        <a:bodyPr/>
        <a:lstStyle/>
        <a:p>
          <a:endParaRPr lang="es-ES"/>
        </a:p>
      </dgm:t>
    </dgm:pt>
    <dgm:pt modelId="{EC38E957-1ED4-4ADB-B410-49E9B141BB44}">
      <dgm:prSet phldrT="[Texto]" custT="1"/>
      <dgm:spPr/>
      <dgm:t>
        <a:bodyPr/>
        <a:lstStyle/>
        <a:p>
          <a:pPr algn="just"/>
          <a:r>
            <a:rPr lang="es-ES" sz="1800" b="1" dirty="0" smtClean="0">
              <a:latin typeface="Times" panose="02020603050405020304" pitchFamily="18" charset="0"/>
              <a:cs typeface="Times" panose="02020603050405020304" pitchFamily="18" charset="0"/>
            </a:rPr>
            <a:t>Causas</a:t>
          </a:r>
        </a:p>
        <a:p>
          <a:pPr algn="just"/>
          <a:r>
            <a:rPr lang="es-ES" sz="1800" b="0" dirty="0" smtClean="0">
              <a:latin typeface="Times" panose="02020603050405020304" pitchFamily="18" charset="0"/>
              <a:cs typeface="Times" panose="02020603050405020304" pitchFamily="18" charset="0"/>
            </a:rPr>
            <a:t>- Poca información de las nuevas tecnologías.</a:t>
          </a:r>
        </a:p>
        <a:p>
          <a:pPr algn="just"/>
          <a:r>
            <a:rPr lang="es-ES" sz="1800" b="0" dirty="0" smtClean="0">
              <a:latin typeface="Times" panose="02020603050405020304" pitchFamily="18" charset="0"/>
              <a:cs typeface="Times" panose="02020603050405020304" pitchFamily="18" charset="0"/>
            </a:rPr>
            <a:t>- Un plan de fertilización inadecuada.</a:t>
          </a:r>
        </a:p>
        <a:p>
          <a:pPr algn="just"/>
          <a:r>
            <a:rPr lang="es-ES" sz="1800" b="0" dirty="0" smtClean="0">
              <a:latin typeface="Times" panose="02020603050405020304" pitchFamily="18" charset="0"/>
              <a:cs typeface="Times" panose="02020603050405020304" pitchFamily="18" charset="0"/>
            </a:rPr>
            <a:t>- Falta de uso de promotores de crecimiento.</a:t>
          </a:r>
          <a:endParaRPr lang="es-ES" sz="1800" b="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B0B5058-755C-4493-96E1-27F5D24CB1AC}" type="parTrans" cxnId="{597B4DD5-553A-47D0-9D0E-E424258F24EC}">
      <dgm:prSet/>
      <dgm:spPr/>
      <dgm:t>
        <a:bodyPr/>
        <a:lstStyle/>
        <a:p>
          <a:endParaRPr lang="es-ES"/>
        </a:p>
      </dgm:t>
    </dgm:pt>
    <dgm:pt modelId="{79FA7084-4478-4797-93F4-AD55DB8F9AB0}" type="sibTrans" cxnId="{597B4DD5-553A-47D0-9D0E-E424258F24EC}">
      <dgm:prSet/>
      <dgm:spPr/>
      <dgm:t>
        <a:bodyPr/>
        <a:lstStyle/>
        <a:p>
          <a:endParaRPr lang="es-ES"/>
        </a:p>
      </dgm:t>
    </dgm:pt>
    <dgm:pt modelId="{C6FB9218-D3B0-4A6D-92D5-D57D4486B455}" type="pres">
      <dgm:prSet presAssocID="{9E33ABAF-07EC-490B-9EFF-E9066A96BF4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1A2CF55-84A1-40F1-90D3-7B93D2EA9849}" type="pres">
      <dgm:prSet presAssocID="{A62CDE1E-23FD-46A0-9C4C-DEA821133376}" presName="composite" presStyleCnt="0"/>
      <dgm:spPr/>
    </dgm:pt>
    <dgm:pt modelId="{C557918F-BEEB-4F4A-BAC5-8D43F4DF3850}" type="pres">
      <dgm:prSet presAssocID="{A62CDE1E-23FD-46A0-9C4C-DEA821133376}" presName="bentUpArrow1" presStyleLbl="alignImgPlace1" presStyleIdx="0" presStyleCnt="2" custScaleX="85991" custScaleY="79394" custLinFactNeighborX="-28495" custLinFactNeighborY="-29311"/>
      <dgm:spPr/>
    </dgm:pt>
    <dgm:pt modelId="{1F2FEE5A-FAF5-4DC4-A8F3-CF82EF8C28C8}" type="pres">
      <dgm:prSet presAssocID="{A62CDE1E-23FD-46A0-9C4C-DEA821133376}" presName="ParentText" presStyleLbl="node1" presStyleIdx="0" presStyleCnt="3" custScaleX="141938" custScaleY="57020" custLinFactNeighborX="-26181" custLinFactNeighborY="8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58822D-C12E-4ACE-9416-46EBB5B67F33}" type="pres">
      <dgm:prSet presAssocID="{A62CDE1E-23FD-46A0-9C4C-DEA821133376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B065C856-A51A-47CE-8D3B-C5FBBBB2D7DA}" type="pres">
      <dgm:prSet presAssocID="{9D0102D0-751E-44EF-8EFD-189B3AEBFD30}" presName="sibTrans" presStyleCnt="0"/>
      <dgm:spPr/>
    </dgm:pt>
    <dgm:pt modelId="{04ACB9F1-5AFC-4414-A9AA-39F6F2D3E57E}" type="pres">
      <dgm:prSet presAssocID="{409A8A0F-6C1D-46A2-B787-9E9952CC742D}" presName="composite" presStyleCnt="0"/>
      <dgm:spPr/>
    </dgm:pt>
    <dgm:pt modelId="{931E9DAA-65EE-4C58-962B-1EFF5F7553D8}" type="pres">
      <dgm:prSet presAssocID="{409A8A0F-6C1D-46A2-B787-9E9952CC742D}" presName="bentUpArrow1" presStyleLbl="alignImgPlace1" presStyleIdx="1" presStyleCnt="2" custScaleX="94504" custScaleY="76450" custLinFactNeighborX="-53979" custLinFactNeighborY="-40463"/>
      <dgm:spPr/>
    </dgm:pt>
    <dgm:pt modelId="{DE0BB727-6280-4B18-B5CB-0F15310B037A}" type="pres">
      <dgm:prSet presAssocID="{409A8A0F-6C1D-46A2-B787-9E9952CC742D}" presName="ParentText" presStyleLbl="node1" presStyleIdx="1" presStyleCnt="3" custScaleX="177672" custScaleY="81415" custLinFactNeighborX="-12588" custLinFactNeighborY="-1902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EE20F6-4789-409C-AD71-B91B01F8AB90}" type="pres">
      <dgm:prSet presAssocID="{409A8A0F-6C1D-46A2-B787-9E9952CC742D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A7DA010-27BB-40DA-91DC-629BDA7C5255}" type="pres">
      <dgm:prSet presAssocID="{16CFDE13-8F1C-48BD-8BA8-C4C9BB7F208E}" presName="sibTrans" presStyleCnt="0"/>
      <dgm:spPr/>
    </dgm:pt>
    <dgm:pt modelId="{C8C88B98-A1A7-4546-A180-F112B216984B}" type="pres">
      <dgm:prSet presAssocID="{EC38E957-1ED4-4ADB-B410-49E9B141BB44}" presName="composite" presStyleCnt="0"/>
      <dgm:spPr/>
    </dgm:pt>
    <dgm:pt modelId="{EB9666DA-9479-45C6-A5AC-DE17CD8875C5}" type="pres">
      <dgm:prSet presAssocID="{EC38E957-1ED4-4ADB-B410-49E9B141BB44}" presName="ParentText" presStyleLbl="node1" presStyleIdx="2" presStyleCnt="3" custScaleX="182777" custScaleY="71464" custLinFactNeighborX="-7190" custLinFactNeighborY="-152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7DECE2D-9CCF-4B17-9096-D97D704B30C8}" type="presOf" srcId="{409A8A0F-6C1D-46A2-B787-9E9952CC742D}" destId="{DE0BB727-6280-4B18-B5CB-0F15310B037A}" srcOrd="0" destOrd="0" presId="urn:microsoft.com/office/officeart/2005/8/layout/StepDownProcess"/>
    <dgm:cxn modelId="{597B4DD5-553A-47D0-9D0E-E424258F24EC}" srcId="{9E33ABAF-07EC-490B-9EFF-E9066A96BF47}" destId="{EC38E957-1ED4-4ADB-B410-49E9B141BB44}" srcOrd="2" destOrd="0" parTransId="{2B0B5058-755C-4493-96E1-27F5D24CB1AC}" sibTransId="{79FA7084-4478-4797-93F4-AD55DB8F9AB0}"/>
    <dgm:cxn modelId="{65288D51-2E28-4707-B331-308C98280FFF}" srcId="{9E33ABAF-07EC-490B-9EFF-E9066A96BF47}" destId="{A62CDE1E-23FD-46A0-9C4C-DEA821133376}" srcOrd="0" destOrd="0" parTransId="{3D45339F-555F-40AD-A001-0F854DE893B7}" sibTransId="{9D0102D0-751E-44EF-8EFD-189B3AEBFD30}"/>
    <dgm:cxn modelId="{7382ECF0-B004-4726-A4B5-DCB289186693}" type="presOf" srcId="{A62CDE1E-23FD-46A0-9C4C-DEA821133376}" destId="{1F2FEE5A-FAF5-4DC4-A8F3-CF82EF8C28C8}" srcOrd="0" destOrd="0" presId="urn:microsoft.com/office/officeart/2005/8/layout/StepDownProcess"/>
    <dgm:cxn modelId="{95916693-30D1-4049-BDAB-8C43DCDC9D11}" type="presOf" srcId="{9E33ABAF-07EC-490B-9EFF-E9066A96BF47}" destId="{C6FB9218-D3B0-4A6D-92D5-D57D4486B455}" srcOrd="0" destOrd="0" presId="urn:microsoft.com/office/officeart/2005/8/layout/StepDownProcess"/>
    <dgm:cxn modelId="{EF36904E-15D4-46E2-AAD4-DA4778E341C9}" srcId="{9E33ABAF-07EC-490B-9EFF-E9066A96BF47}" destId="{409A8A0F-6C1D-46A2-B787-9E9952CC742D}" srcOrd="1" destOrd="0" parTransId="{34B6CFF2-CBC2-4236-AEED-2B79C00A6B31}" sibTransId="{16CFDE13-8F1C-48BD-8BA8-C4C9BB7F208E}"/>
    <dgm:cxn modelId="{556E9864-3814-4DFA-A8D1-D76148EB265D}" type="presOf" srcId="{EC38E957-1ED4-4ADB-B410-49E9B141BB44}" destId="{EB9666DA-9479-45C6-A5AC-DE17CD8875C5}" srcOrd="0" destOrd="0" presId="urn:microsoft.com/office/officeart/2005/8/layout/StepDownProcess"/>
    <dgm:cxn modelId="{89E2B8DF-CE14-418E-9145-625BBF9BEBC5}" type="presParOf" srcId="{C6FB9218-D3B0-4A6D-92D5-D57D4486B455}" destId="{31A2CF55-84A1-40F1-90D3-7B93D2EA9849}" srcOrd="0" destOrd="0" presId="urn:microsoft.com/office/officeart/2005/8/layout/StepDownProcess"/>
    <dgm:cxn modelId="{D2E6BE5B-7CFB-48EA-9385-52F0449956F1}" type="presParOf" srcId="{31A2CF55-84A1-40F1-90D3-7B93D2EA9849}" destId="{C557918F-BEEB-4F4A-BAC5-8D43F4DF3850}" srcOrd="0" destOrd="0" presId="urn:microsoft.com/office/officeart/2005/8/layout/StepDownProcess"/>
    <dgm:cxn modelId="{F5E93AEE-9BC0-4EBA-8492-3D3FB7C5B577}" type="presParOf" srcId="{31A2CF55-84A1-40F1-90D3-7B93D2EA9849}" destId="{1F2FEE5A-FAF5-4DC4-A8F3-CF82EF8C28C8}" srcOrd="1" destOrd="0" presId="urn:microsoft.com/office/officeart/2005/8/layout/StepDownProcess"/>
    <dgm:cxn modelId="{16D0A10C-5D3E-4A44-B00F-2DB8D521D5D6}" type="presParOf" srcId="{31A2CF55-84A1-40F1-90D3-7B93D2EA9849}" destId="{8258822D-C12E-4ACE-9416-46EBB5B67F33}" srcOrd="2" destOrd="0" presId="urn:microsoft.com/office/officeart/2005/8/layout/StepDownProcess"/>
    <dgm:cxn modelId="{FB8911FF-CFC4-4A44-8459-846BDAC12151}" type="presParOf" srcId="{C6FB9218-D3B0-4A6D-92D5-D57D4486B455}" destId="{B065C856-A51A-47CE-8D3B-C5FBBBB2D7DA}" srcOrd="1" destOrd="0" presId="urn:microsoft.com/office/officeart/2005/8/layout/StepDownProcess"/>
    <dgm:cxn modelId="{7895719A-DD34-4675-9717-317D95CD544A}" type="presParOf" srcId="{C6FB9218-D3B0-4A6D-92D5-D57D4486B455}" destId="{04ACB9F1-5AFC-4414-A9AA-39F6F2D3E57E}" srcOrd="2" destOrd="0" presId="urn:microsoft.com/office/officeart/2005/8/layout/StepDownProcess"/>
    <dgm:cxn modelId="{3C5CBCCB-AA2A-4C75-A372-3D732E947A6D}" type="presParOf" srcId="{04ACB9F1-5AFC-4414-A9AA-39F6F2D3E57E}" destId="{931E9DAA-65EE-4C58-962B-1EFF5F7553D8}" srcOrd="0" destOrd="0" presId="urn:microsoft.com/office/officeart/2005/8/layout/StepDownProcess"/>
    <dgm:cxn modelId="{514FC9C5-653F-4BAD-9C61-390D3D39EEC3}" type="presParOf" srcId="{04ACB9F1-5AFC-4414-A9AA-39F6F2D3E57E}" destId="{DE0BB727-6280-4B18-B5CB-0F15310B037A}" srcOrd="1" destOrd="0" presId="urn:microsoft.com/office/officeart/2005/8/layout/StepDownProcess"/>
    <dgm:cxn modelId="{CBF1F390-78FD-4963-9111-3811601AA118}" type="presParOf" srcId="{04ACB9F1-5AFC-4414-A9AA-39F6F2D3E57E}" destId="{E1EE20F6-4789-409C-AD71-B91B01F8AB90}" srcOrd="2" destOrd="0" presId="urn:microsoft.com/office/officeart/2005/8/layout/StepDownProcess"/>
    <dgm:cxn modelId="{4CF50B18-C088-4C32-9244-598084CBA330}" type="presParOf" srcId="{C6FB9218-D3B0-4A6D-92D5-D57D4486B455}" destId="{4A7DA010-27BB-40DA-91DC-629BDA7C5255}" srcOrd="3" destOrd="0" presId="urn:microsoft.com/office/officeart/2005/8/layout/StepDownProcess"/>
    <dgm:cxn modelId="{3E91489B-A1C7-4C3E-AC5C-7BE04A1B7293}" type="presParOf" srcId="{C6FB9218-D3B0-4A6D-92D5-D57D4486B455}" destId="{C8C88B98-A1A7-4546-A180-F112B216984B}" srcOrd="4" destOrd="0" presId="urn:microsoft.com/office/officeart/2005/8/layout/StepDownProcess"/>
    <dgm:cxn modelId="{5453E98E-4EF5-4F55-A8E4-662202FE9359}" type="presParOf" srcId="{C8C88B98-A1A7-4546-A180-F112B216984B}" destId="{EB9666DA-9479-45C6-A5AC-DE17CD8875C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C98E42-9FE3-4EC7-8E96-5F2AA7041973}" type="doc">
      <dgm:prSet loTypeId="urn:microsoft.com/office/officeart/2005/8/layout/process1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82A89A6-8C2C-4530-94F9-27CCDA856840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Altura de planta (cm)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B497BC5-549A-4759-9E2E-ABDCE8B3B902}" type="parTrans" cxnId="{C5633C78-B302-488E-B22E-450F03C77A94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FFC564B-D58E-463A-BEA7-213FDEED751B}" type="sibTrans" cxnId="{C5633C78-B302-488E-B22E-450F03C77A94}">
      <dgm:prSet custT="1"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2729D3A-E333-4363-97A9-67A4E63480F7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Vigor de planta 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43D51CF-2B12-4D2F-889A-A794A5CA5CD9}" type="parTrans" cxnId="{A6B7F26B-06D1-4EBF-8B56-0E024C0664DC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0BFC1EAF-9046-48E2-B893-81B9EBFF9216}" type="sibTrans" cxnId="{A6B7F26B-06D1-4EBF-8B56-0E024C0664DC}">
      <dgm:prSet custT="1"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2FCCD878-6127-45AC-BB19-E737EEC54CC4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Número de tallos por planta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C3C4CBD9-4884-45D3-BE46-B60DF6676D84}" type="parTrans" cxnId="{42F60075-4AB3-454C-962E-E8AA2D6E5D2C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3066375-67FB-4E2E-8C88-A09008EE61DE}" type="sibTrans" cxnId="{42F60075-4AB3-454C-962E-E8AA2D6E5D2C}">
      <dgm:prSet custT="1"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E35CE9E9-EC28-4C73-8D57-46929E6D6672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Producción en Materia Verde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B41CF3FF-3A53-415B-9517-316F0834410C}" type="parTrans" cxnId="{96D739A7-C7F5-4CFD-AAD2-E67D86208557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5BF0594-A94A-4013-8BE3-1F22F2342EEF}" type="sibTrans" cxnId="{96D739A7-C7F5-4CFD-AAD2-E67D86208557}">
      <dgm:prSet custT="1"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1629E1F9-527D-4A4D-A6B1-1E601AAA6DE9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Producción en Materia Seca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634D2F3-F6AC-459F-A1D0-81D3B8FE8260}" type="parTrans" cxnId="{1BE774AF-69DF-4DB1-A94B-9F04973FFB76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526BB405-EE64-4A5F-8278-2B2C31CEF7CD}" type="sibTrans" cxnId="{1BE774AF-69DF-4DB1-A94B-9F04973FFB76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0734CAC-B318-4DF0-994C-68A77D0E3735}" type="pres">
      <dgm:prSet presAssocID="{1FC98E42-9FE3-4EC7-8E96-5F2AA704197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43E780D-96D9-4013-8413-8C60B3066526}" type="pres">
      <dgm:prSet presAssocID="{282A89A6-8C2C-4530-94F9-27CCDA85684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5BFE67-F9DD-4E8D-8270-0AF3D75E7A48}" type="pres">
      <dgm:prSet presAssocID="{2FFC564B-D58E-463A-BEA7-213FDEED751B}" presName="sibTrans" presStyleLbl="sibTrans2D1" presStyleIdx="0" presStyleCnt="4"/>
      <dgm:spPr/>
      <dgm:t>
        <a:bodyPr/>
        <a:lstStyle/>
        <a:p>
          <a:endParaRPr lang="es-ES"/>
        </a:p>
      </dgm:t>
    </dgm:pt>
    <dgm:pt modelId="{42BC02CB-2390-40AC-9F26-6877D3B28924}" type="pres">
      <dgm:prSet presAssocID="{2FFC564B-D58E-463A-BEA7-213FDEED751B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75F13E94-3FF7-48AF-93AF-B1158276B8D0}" type="pres">
      <dgm:prSet presAssocID="{52729D3A-E333-4363-97A9-67A4E63480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E278AB-C912-4F82-B5E5-43FF21067CBB}" type="pres">
      <dgm:prSet presAssocID="{0BFC1EAF-9046-48E2-B893-81B9EBFF9216}" presName="sibTrans" presStyleLbl="sibTrans2D1" presStyleIdx="1" presStyleCnt="4"/>
      <dgm:spPr/>
      <dgm:t>
        <a:bodyPr/>
        <a:lstStyle/>
        <a:p>
          <a:endParaRPr lang="es-ES"/>
        </a:p>
      </dgm:t>
    </dgm:pt>
    <dgm:pt modelId="{8B33E576-CC7D-4995-9F24-23A663EC6D55}" type="pres">
      <dgm:prSet presAssocID="{0BFC1EAF-9046-48E2-B893-81B9EBFF9216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2B506A73-DB45-4FFF-A2F7-FDEB5E95D848}" type="pres">
      <dgm:prSet presAssocID="{2FCCD878-6127-45AC-BB19-E737EEC54CC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34E7F9-D469-479A-A47B-2FFFB056B183}" type="pres">
      <dgm:prSet presAssocID="{D3066375-67FB-4E2E-8C88-A09008EE61DE}" presName="sibTrans" presStyleLbl="sibTrans2D1" presStyleIdx="2" presStyleCnt="4"/>
      <dgm:spPr/>
      <dgm:t>
        <a:bodyPr/>
        <a:lstStyle/>
        <a:p>
          <a:endParaRPr lang="es-ES"/>
        </a:p>
      </dgm:t>
    </dgm:pt>
    <dgm:pt modelId="{749EE2D4-EC44-4ACD-AC68-AEA9B9DC0E7B}" type="pres">
      <dgm:prSet presAssocID="{D3066375-67FB-4E2E-8C88-A09008EE61DE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054A7BAF-4327-4D65-81BF-985AAC39367D}" type="pres">
      <dgm:prSet presAssocID="{E35CE9E9-EC28-4C73-8D57-46929E6D667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9E2FA3-0B82-4DF4-990C-8BC3487A906A}" type="pres">
      <dgm:prSet presAssocID="{55BF0594-A94A-4013-8BE3-1F22F2342EEF}" presName="sibTrans" presStyleLbl="sibTrans2D1" presStyleIdx="3" presStyleCnt="4"/>
      <dgm:spPr/>
      <dgm:t>
        <a:bodyPr/>
        <a:lstStyle/>
        <a:p>
          <a:endParaRPr lang="es-ES"/>
        </a:p>
      </dgm:t>
    </dgm:pt>
    <dgm:pt modelId="{EAC7A0B2-BB7B-4E6F-9763-78D2EBB74FBC}" type="pres">
      <dgm:prSet presAssocID="{55BF0594-A94A-4013-8BE3-1F22F2342EEF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79A40627-6371-4C74-82CE-A3D34B04A56F}" type="pres">
      <dgm:prSet presAssocID="{1629E1F9-527D-4A4D-A6B1-1E601AAA6DE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BE774AF-69DF-4DB1-A94B-9F04973FFB76}" srcId="{1FC98E42-9FE3-4EC7-8E96-5F2AA7041973}" destId="{1629E1F9-527D-4A4D-A6B1-1E601AAA6DE9}" srcOrd="4" destOrd="0" parTransId="{5634D2F3-F6AC-459F-A1D0-81D3B8FE8260}" sibTransId="{526BB405-EE64-4A5F-8278-2B2C31CEF7CD}"/>
    <dgm:cxn modelId="{E9CBB6DA-3764-46B8-A984-E852252DE078}" type="presOf" srcId="{2FFC564B-D58E-463A-BEA7-213FDEED751B}" destId="{965BFE67-F9DD-4E8D-8270-0AF3D75E7A48}" srcOrd="0" destOrd="0" presId="urn:microsoft.com/office/officeart/2005/8/layout/process1"/>
    <dgm:cxn modelId="{A9ED650C-A34D-44C8-AD20-35528C1B661F}" type="presOf" srcId="{55BF0594-A94A-4013-8BE3-1F22F2342EEF}" destId="{469E2FA3-0B82-4DF4-990C-8BC3487A906A}" srcOrd="0" destOrd="0" presId="urn:microsoft.com/office/officeart/2005/8/layout/process1"/>
    <dgm:cxn modelId="{42F60075-4AB3-454C-962E-E8AA2D6E5D2C}" srcId="{1FC98E42-9FE3-4EC7-8E96-5F2AA7041973}" destId="{2FCCD878-6127-45AC-BB19-E737EEC54CC4}" srcOrd="2" destOrd="0" parTransId="{C3C4CBD9-4884-45D3-BE46-B60DF6676D84}" sibTransId="{D3066375-67FB-4E2E-8C88-A09008EE61DE}"/>
    <dgm:cxn modelId="{96D739A7-C7F5-4CFD-AAD2-E67D86208557}" srcId="{1FC98E42-9FE3-4EC7-8E96-5F2AA7041973}" destId="{E35CE9E9-EC28-4C73-8D57-46929E6D6672}" srcOrd="3" destOrd="0" parTransId="{B41CF3FF-3A53-415B-9517-316F0834410C}" sibTransId="{55BF0594-A94A-4013-8BE3-1F22F2342EEF}"/>
    <dgm:cxn modelId="{A6B7F26B-06D1-4EBF-8B56-0E024C0664DC}" srcId="{1FC98E42-9FE3-4EC7-8E96-5F2AA7041973}" destId="{52729D3A-E333-4363-97A9-67A4E63480F7}" srcOrd="1" destOrd="0" parTransId="{043D51CF-2B12-4D2F-889A-A794A5CA5CD9}" sibTransId="{0BFC1EAF-9046-48E2-B893-81B9EBFF9216}"/>
    <dgm:cxn modelId="{D272DF8A-66F9-42D6-BBF6-A3B1A37793AE}" type="presOf" srcId="{2FFC564B-D58E-463A-BEA7-213FDEED751B}" destId="{42BC02CB-2390-40AC-9F26-6877D3B28924}" srcOrd="1" destOrd="0" presId="urn:microsoft.com/office/officeart/2005/8/layout/process1"/>
    <dgm:cxn modelId="{4ACC73C4-4BAB-4E4A-829A-331712B097E7}" type="presOf" srcId="{55BF0594-A94A-4013-8BE3-1F22F2342EEF}" destId="{EAC7A0B2-BB7B-4E6F-9763-78D2EBB74FBC}" srcOrd="1" destOrd="0" presId="urn:microsoft.com/office/officeart/2005/8/layout/process1"/>
    <dgm:cxn modelId="{B76B85F9-0922-40C3-A154-0B634A8BA748}" type="presOf" srcId="{1FC98E42-9FE3-4EC7-8E96-5F2AA7041973}" destId="{D0734CAC-B318-4DF0-994C-68A77D0E3735}" srcOrd="0" destOrd="0" presId="urn:microsoft.com/office/officeart/2005/8/layout/process1"/>
    <dgm:cxn modelId="{1BBC94D5-2BDE-42C4-9A5C-59329C9CA8B7}" type="presOf" srcId="{D3066375-67FB-4E2E-8C88-A09008EE61DE}" destId="{2834E7F9-D469-479A-A47B-2FFFB056B183}" srcOrd="0" destOrd="0" presId="urn:microsoft.com/office/officeart/2005/8/layout/process1"/>
    <dgm:cxn modelId="{C5633C78-B302-488E-B22E-450F03C77A94}" srcId="{1FC98E42-9FE3-4EC7-8E96-5F2AA7041973}" destId="{282A89A6-8C2C-4530-94F9-27CCDA856840}" srcOrd="0" destOrd="0" parTransId="{EB497BC5-549A-4759-9E2E-ABDCE8B3B902}" sibTransId="{2FFC564B-D58E-463A-BEA7-213FDEED751B}"/>
    <dgm:cxn modelId="{4CCB977D-9FE9-438C-BDA8-C2DAD45E9829}" type="presOf" srcId="{0BFC1EAF-9046-48E2-B893-81B9EBFF9216}" destId="{8B33E576-CC7D-4995-9F24-23A663EC6D55}" srcOrd="1" destOrd="0" presId="urn:microsoft.com/office/officeart/2005/8/layout/process1"/>
    <dgm:cxn modelId="{8492F3A8-DEBA-45B5-8F7A-AD1D66AB764E}" type="presOf" srcId="{1629E1F9-527D-4A4D-A6B1-1E601AAA6DE9}" destId="{79A40627-6371-4C74-82CE-A3D34B04A56F}" srcOrd="0" destOrd="0" presId="urn:microsoft.com/office/officeart/2005/8/layout/process1"/>
    <dgm:cxn modelId="{16C951A8-166F-4AF5-978B-8D608B6716EA}" type="presOf" srcId="{2FCCD878-6127-45AC-BB19-E737EEC54CC4}" destId="{2B506A73-DB45-4FFF-A2F7-FDEB5E95D848}" srcOrd="0" destOrd="0" presId="urn:microsoft.com/office/officeart/2005/8/layout/process1"/>
    <dgm:cxn modelId="{53ECC76C-4E25-48E3-A341-4EC6E8BE1798}" type="presOf" srcId="{D3066375-67FB-4E2E-8C88-A09008EE61DE}" destId="{749EE2D4-EC44-4ACD-AC68-AEA9B9DC0E7B}" srcOrd="1" destOrd="0" presId="urn:microsoft.com/office/officeart/2005/8/layout/process1"/>
    <dgm:cxn modelId="{CDF38E56-71B1-481C-A220-A4040EBF9FB5}" type="presOf" srcId="{52729D3A-E333-4363-97A9-67A4E63480F7}" destId="{75F13E94-3FF7-48AF-93AF-B1158276B8D0}" srcOrd="0" destOrd="0" presId="urn:microsoft.com/office/officeart/2005/8/layout/process1"/>
    <dgm:cxn modelId="{F3DE33D0-133F-49DF-AC69-F44F5C3F9291}" type="presOf" srcId="{E35CE9E9-EC28-4C73-8D57-46929E6D6672}" destId="{054A7BAF-4327-4D65-81BF-985AAC39367D}" srcOrd="0" destOrd="0" presId="urn:microsoft.com/office/officeart/2005/8/layout/process1"/>
    <dgm:cxn modelId="{68A90D5D-2C53-469F-9F0C-FE3AB667C47D}" type="presOf" srcId="{0BFC1EAF-9046-48E2-B893-81B9EBFF9216}" destId="{8EE278AB-C912-4F82-B5E5-43FF21067CBB}" srcOrd="0" destOrd="0" presId="urn:microsoft.com/office/officeart/2005/8/layout/process1"/>
    <dgm:cxn modelId="{B8D50DD7-BDD4-40C4-BCCE-7B482B1EC3C6}" type="presOf" srcId="{282A89A6-8C2C-4530-94F9-27CCDA856840}" destId="{F43E780D-96D9-4013-8413-8C60B3066526}" srcOrd="0" destOrd="0" presId="urn:microsoft.com/office/officeart/2005/8/layout/process1"/>
    <dgm:cxn modelId="{43654E2F-44E0-40CD-BFA4-7A5168BDFCC4}" type="presParOf" srcId="{D0734CAC-B318-4DF0-994C-68A77D0E3735}" destId="{F43E780D-96D9-4013-8413-8C60B3066526}" srcOrd="0" destOrd="0" presId="urn:microsoft.com/office/officeart/2005/8/layout/process1"/>
    <dgm:cxn modelId="{334883C0-4B91-4B7E-BA5E-468CD604F68D}" type="presParOf" srcId="{D0734CAC-B318-4DF0-994C-68A77D0E3735}" destId="{965BFE67-F9DD-4E8D-8270-0AF3D75E7A48}" srcOrd="1" destOrd="0" presId="urn:microsoft.com/office/officeart/2005/8/layout/process1"/>
    <dgm:cxn modelId="{FC7B8A71-D9AF-4372-BCDD-35DB5F5EDBE2}" type="presParOf" srcId="{965BFE67-F9DD-4E8D-8270-0AF3D75E7A48}" destId="{42BC02CB-2390-40AC-9F26-6877D3B28924}" srcOrd="0" destOrd="0" presId="urn:microsoft.com/office/officeart/2005/8/layout/process1"/>
    <dgm:cxn modelId="{3B7CCBB5-58E7-4FE3-BFF0-28746E2DB57D}" type="presParOf" srcId="{D0734CAC-B318-4DF0-994C-68A77D0E3735}" destId="{75F13E94-3FF7-48AF-93AF-B1158276B8D0}" srcOrd="2" destOrd="0" presId="urn:microsoft.com/office/officeart/2005/8/layout/process1"/>
    <dgm:cxn modelId="{570C1498-2BFE-43E1-A3ED-ED92D115798A}" type="presParOf" srcId="{D0734CAC-B318-4DF0-994C-68A77D0E3735}" destId="{8EE278AB-C912-4F82-B5E5-43FF21067CBB}" srcOrd="3" destOrd="0" presId="urn:microsoft.com/office/officeart/2005/8/layout/process1"/>
    <dgm:cxn modelId="{CD574B5F-C7B3-435D-852E-F77C484476B7}" type="presParOf" srcId="{8EE278AB-C912-4F82-B5E5-43FF21067CBB}" destId="{8B33E576-CC7D-4995-9F24-23A663EC6D55}" srcOrd="0" destOrd="0" presId="urn:microsoft.com/office/officeart/2005/8/layout/process1"/>
    <dgm:cxn modelId="{F7CFE8E3-81AC-4486-90C2-BE8A80ED74C3}" type="presParOf" srcId="{D0734CAC-B318-4DF0-994C-68A77D0E3735}" destId="{2B506A73-DB45-4FFF-A2F7-FDEB5E95D848}" srcOrd="4" destOrd="0" presId="urn:microsoft.com/office/officeart/2005/8/layout/process1"/>
    <dgm:cxn modelId="{D2CE6D0E-BAA6-4B56-89CA-CDA49FAC2661}" type="presParOf" srcId="{D0734CAC-B318-4DF0-994C-68A77D0E3735}" destId="{2834E7F9-D469-479A-A47B-2FFFB056B183}" srcOrd="5" destOrd="0" presId="urn:microsoft.com/office/officeart/2005/8/layout/process1"/>
    <dgm:cxn modelId="{4E905DC1-D210-4BF7-BB63-48755AC4B883}" type="presParOf" srcId="{2834E7F9-D469-479A-A47B-2FFFB056B183}" destId="{749EE2D4-EC44-4ACD-AC68-AEA9B9DC0E7B}" srcOrd="0" destOrd="0" presId="urn:microsoft.com/office/officeart/2005/8/layout/process1"/>
    <dgm:cxn modelId="{0E956DBF-35AF-4624-A4D9-A1EEE90F15CF}" type="presParOf" srcId="{D0734CAC-B318-4DF0-994C-68A77D0E3735}" destId="{054A7BAF-4327-4D65-81BF-985AAC39367D}" srcOrd="6" destOrd="0" presId="urn:microsoft.com/office/officeart/2005/8/layout/process1"/>
    <dgm:cxn modelId="{B652AC00-3DA4-44A9-81F3-841A63B4EECE}" type="presParOf" srcId="{D0734CAC-B318-4DF0-994C-68A77D0E3735}" destId="{469E2FA3-0B82-4DF4-990C-8BC3487A906A}" srcOrd="7" destOrd="0" presId="urn:microsoft.com/office/officeart/2005/8/layout/process1"/>
    <dgm:cxn modelId="{60F7AE4D-7632-447D-B17D-AD8AF8FA3122}" type="presParOf" srcId="{469E2FA3-0B82-4DF4-990C-8BC3487A906A}" destId="{EAC7A0B2-BB7B-4E6F-9763-78D2EBB74FBC}" srcOrd="0" destOrd="0" presId="urn:microsoft.com/office/officeart/2005/8/layout/process1"/>
    <dgm:cxn modelId="{2242B1F9-903B-4C74-8536-84DCFB41CBA1}" type="presParOf" srcId="{D0734CAC-B318-4DF0-994C-68A77D0E3735}" destId="{79A40627-6371-4C74-82CE-A3D34B04A56F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F94E08-1AFB-4D8B-A517-E8D0D5768295}" type="doc">
      <dgm:prSet loTypeId="urn:microsoft.com/office/officeart/2005/8/layout/process1" loCatId="process" qsTypeId="urn:microsoft.com/office/officeart/2005/8/quickstyle/simple3" qsCatId="simple" csTypeId="urn:microsoft.com/office/officeart/2005/8/colors/colorful2" csCatId="colorful" phldr="1"/>
      <dgm:spPr/>
    </dgm:pt>
    <dgm:pt modelId="{14F7CC7D-7653-4E90-89A3-FC06352D0CD6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Análisis proximal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7E2727BC-572B-4C37-AD75-F0F17D72374D}" type="parTrans" cxnId="{06620DDC-8942-4986-8A4A-829F48A257BB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C7765B5-859E-44C8-B42A-38B1A4599D6C}" type="sibTrans" cxnId="{06620DDC-8942-4986-8A4A-829F48A257BB}">
      <dgm:prSet custT="1"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87049896-D570-4A19-88EE-05E9E5775299}">
      <dgm:prSet phldrT="[Texto]" custT="1"/>
      <dgm:spPr/>
      <dgm:t>
        <a:bodyPr/>
        <a:lstStyle/>
        <a:p>
          <a:r>
            <a:rPr lang="es-ES" sz="1800" dirty="0" smtClean="0">
              <a:latin typeface="Times" panose="02020603050405020304" pitchFamily="18" charset="0"/>
              <a:cs typeface="Times" panose="02020603050405020304" pitchFamily="18" charset="0"/>
            </a:rPr>
            <a:t>Digestibilidad </a:t>
          </a:r>
          <a:r>
            <a:rPr lang="es-ES" sz="1800" i="1" dirty="0" smtClean="0">
              <a:latin typeface="Times" panose="02020603050405020304" pitchFamily="18" charset="0"/>
              <a:cs typeface="Times" panose="02020603050405020304" pitchFamily="18" charset="0"/>
            </a:rPr>
            <a:t>in situ</a:t>
          </a:r>
          <a:endParaRPr lang="es-ES" sz="180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3CDAB87-1015-4AD7-B82B-AFA7CEE23FA8}" type="parTrans" cxnId="{A8F28284-7210-4A9F-ABDD-4EB84505702D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D682212F-E8C2-46AA-BADD-5FBA4A4594F4}" type="sibTrans" cxnId="{A8F28284-7210-4A9F-ABDD-4EB84505702D}">
      <dgm:prSet/>
      <dgm:spPr/>
      <dgm:t>
        <a:bodyPr/>
        <a:lstStyle/>
        <a:p>
          <a:endParaRPr lang="es-ES" sz="180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2A38A44-3D7B-428F-9A55-FCE0A349F4C0}" type="pres">
      <dgm:prSet presAssocID="{B0F94E08-1AFB-4D8B-A517-E8D0D5768295}" presName="Name0" presStyleCnt="0">
        <dgm:presLayoutVars>
          <dgm:dir/>
          <dgm:resizeHandles val="exact"/>
        </dgm:presLayoutVars>
      </dgm:prSet>
      <dgm:spPr/>
    </dgm:pt>
    <dgm:pt modelId="{9D56EFCC-895F-425E-9038-5F63F32A208E}" type="pres">
      <dgm:prSet presAssocID="{14F7CC7D-7653-4E90-89A3-FC06352D0CD6}" presName="node" presStyleLbl="node1" presStyleIdx="0" presStyleCnt="2" custScaleX="20450" custLinFactNeighborX="-174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E650E-5710-454F-B1DE-8AEAF1F7014E}" type="pres">
      <dgm:prSet presAssocID="{4C7765B5-859E-44C8-B42A-38B1A4599D6C}" presName="sibTrans" presStyleLbl="sibTrans2D1" presStyleIdx="0" presStyleCnt="1" custScaleX="65934" custLinFactNeighborX="-9379"/>
      <dgm:spPr/>
      <dgm:t>
        <a:bodyPr/>
        <a:lstStyle/>
        <a:p>
          <a:endParaRPr lang="es-ES"/>
        </a:p>
      </dgm:t>
    </dgm:pt>
    <dgm:pt modelId="{05B1D73E-577B-48BB-8EB5-ED04432126A0}" type="pres">
      <dgm:prSet presAssocID="{4C7765B5-859E-44C8-B42A-38B1A4599D6C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15C8B823-AB41-4D8D-8FAF-E92AECF1A7D4}" type="pres">
      <dgm:prSet presAssocID="{87049896-D570-4A19-88EE-05E9E5775299}" presName="node" presStyleLbl="node1" presStyleIdx="1" presStyleCnt="2" custScaleX="18088" custLinFactNeighborX="-582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56873F-C5E6-4F63-A5CB-9F46C79AE006}" type="presOf" srcId="{B0F94E08-1AFB-4D8B-A517-E8D0D5768295}" destId="{A2A38A44-3D7B-428F-9A55-FCE0A349F4C0}" srcOrd="0" destOrd="0" presId="urn:microsoft.com/office/officeart/2005/8/layout/process1"/>
    <dgm:cxn modelId="{A8F28284-7210-4A9F-ABDD-4EB84505702D}" srcId="{B0F94E08-1AFB-4D8B-A517-E8D0D5768295}" destId="{87049896-D570-4A19-88EE-05E9E5775299}" srcOrd="1" destOrd="0" parTransId="{33CDAB87-1015-4AD7-B82B-AFA7CEE23FA8}" sibTransId="{D682212F-E8C2-46AA-BADD-5FBA4A4594F4}"/>
    <dgm:cxn modelId="{FEC1326C-E33E-41EF-867D-FCD5E863EEB0}" type="presOf" srcId="{87049896-D570-4A19-88EE-05E9E5775299}" destId="{15C8B823-AB41-4D8D-8FAF-E92AECF1A7D4}" srcOrd="0" destOrd="0" presId="urn:microsoft.com/office/officeart/2005/8/layout/process1"/>
    <dgm:cxn modelId="{C0417EBA-2186-445B-990B-7280E42C4783}" type="presOf" srcId="{4C7765B5-859E-44C8-B42A-38B1A4599D6C}" destId="{9E8E650E-5710-454F-B1DE-8AEAF1F7014E}" srcOrd="0" destOrd="0" presId="urn:microsoft.com/office/officeart/2005/8/layout/process1"/>
    <dgm:cxn modelId="{A7466E7D-7214-4859-9B85-64F104596AEA}" type="presOf" srcId="{14F7CC7D-7653-4E90-89A3-FC06352D0CD6}" destId="{9D56EFCC-895F-425E-9038-5F63F32A208E}" srcOrd="0" destOrd="0" presId="urn:microsoft.com/office/officeart/2005/8/layout/process1"/>
    <dgm:cxn modelId="{06620DDC-8942-4986-8A4A-829F48A257BB}" srcId="{B0F94E08-1AFB-4D8B-A517-E8D0D5768295}" destId="{14F7CC7D-7653-4E90-89A3-FC06352D0CD6}" srcOrd="0" destOrd="0" parTransId="{7E2727BC-572B-4C37-AD75-F0F17D72374D}" sibTransId="{4C7765B5-859E-44C8-B42A-38B1A4599D6C}"/>
    <dgm:cxn modelId="{AACCCC36-63EB-46AA-8D2B-FD58463F0F3F}" type="presOf" srcId="{4C7765B5-859E-44C8-B42A-38B1A4599D6C}" destId="{05B1D73E-577B-48BB-8EB5-ED04432126A0}" srcOrd="1" destOrd="0" presId="urn:microsoft.com/office/officeart/2005/8/layout/process1"/>
    <dgm:cxn modelId="{D66944FE-85A2-4654-9014-2624C440B5FC}" type="presParOf" srcId="{A2A38A44-3D7B-428F-9A55-FCE0A349F4C0}" destId="{9D56EFCC-895F-425E-9038-5F63F32A208E}" srcOrd="0" destOrd="0" presId="urn:microsoft.com/office/officeart/2005/8/layout/process1"/>
    <dgm:cxn modelId="{67D8B365-964A-42BB-BB43-7148104C06B5}" type="presParOf" srcId="{A2A38A44-3D7B-428F-9A55-FCE0A349F4C0}" destId="{9E8E650E-5710-454F-B1DE-8AEAF1F7014E}" srcOrd="1" destOrd="0" presId="urn:microsoft.com/office/officeart/2005/8/layout/process1"/>
    <dgm:cxn modelId="{BAA234D4-936E-40CD-A85E-9C04ECCB4692}" type="presParOf" srcId="{9E8E650E-5710-454F-B1DE-8AEAF1F7014E}" destId="{05B1D73E-577B-48BB-8EB5-ED04432126A0}" srcOrd="0" destOrd="0" presId="urn:microsoft.com/office/officeart/2005/8/layout/process1"/>
    <dgm:cxn modelId="{3446025F-FF49-42F0-80F2-F0C878DC4D46}" type="presParOf" srcId="{A2A38A44-3D7B-428F-9A55-FCE0A349F4C0}" destId="{15C8B823-AB41-4D8D-8FAF-E92AECF1A7D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7918F-BEEB-4F4A-BAC5-8D43F4DF3850}">
      <dsp:nvSpPr>
        <dsp:cNvPr id="0" name=""/>
        <dsp:cNvSpPr/>
      </dsp:nvSpPr>
      <dsp:spPr>
        <a:xfrm rot="5400000">
          <a:off x="786181" y="1531434"/>
          <a:ext cx="1474967" cy="181872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2FEE5A-FAF5-4DC4-A8F3-CF82EF8C28C8}">
      <dsp:nvSpPr>
        <dsp:cNvPr id="0" name=""/>
        <dsp:cNvSpPr/>
      </dsp:nvSpPr>
      <dsp:spPr>
        <a:xfrm>
          <a:off x="0" y="356533"/>
          <a:ext cx="4438985" cy="12482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-</a:t>
          </a: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 Pastos pobres generando rendimientos bajos con una mala calidad nutricional.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-</a:t>
          </a: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 Métodos de fertilización inadecuada causando un daño ambiental.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0944" y="417477"/>
        <a:ext cx="4317097" cy="1126329"/>
      </dsp:txXfrm>
    </dsp:sp>
    <dsp:sp modelId="{8258822D-C12E-4ACE-9416-46EBB5B67F33}">
      <dsp:nvSpPr>
        <dsp:cNvPr id="0" name=""/>
        <dsp:cNvSpPr/>
      </dsp:nvSpPr>
      <dsp:spPr>
        <a:xfrm>
          <a:off x="3832661" y="77212"/>
          <a:ext cx="2274581" cy="1769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E9DAA-65EE-4C58-962B-1EFF5F7553D8}">
      <dsp:nvSpPr>
        <dsp:cNvPr id="0" name=""/>
        <dsp:cNvSpPr/>
      </dsp:nvSpPr>
      <dsp:spPr>
        <a:xfrm rot="5400000">
          <a:off x="3741045" y="3298466"/>
          <a:ext cx="1420274" cy="1998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E0BB727-6280-4B18-B5CB-0F15310B037A}">
      <dsp:nvSpPr>
        <dsp:cNvPr id="0" name=""/>
        <dsp:cNvSpPr/>
      </dsp:nvSpPr>
      <dsp:spPr>
        <a:xfrm>
          <a:off x="2563518" y="1719618"/>
          <a:ext cx="5556534" cy="1782244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Efectos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- </a:t>
          </a:r>
          <a:r>
            <a:rPr lang="es-ES" sz="18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Mal manejo de potreros, retrasando los días de rotación.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- Menor carga animal por falta de alimento.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- Uso excesivo de productos químicos que afectan a la productividad y rentabilidad.</a:t>
          </a:r>
          <a:endParaRPr lang="es-ES" sz="1800" b="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650536" y="1806636"/>
        <a:ext cx="5382498" cy="1608208"/>
      </dsp:txXfrm>
    </dsp:sp>
    <dsp:sp modelId="{E1EE20F6-4789-409C-AD71-B91B01F8AB90}">
      <dsp:nvSpPr>
        <dsp:cNvPr id="0" name=""/>
        <dsp:cNvSpPr/>
      </dsp:nvSpPr>
      <dsp:spPr>
        <a:xfrm>
          <a:off x="7299170" y="2141451"/>
          <a:ext cx="2274581" cy="1769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9666DA-9479-45C6-A5AC-DE17CD8875C5}">
      <dsp:nvSpPr>
        <dsp:cNvPr id="0" name=""/>
        <dsp:cNvSpPr/>
      </dsp:nvSpPr>
      <dsp:spPr>
        <a:xfrm>
          <a:off x="5640070" y="3838382"/>
          <a:ext cx="5716189" cy="156440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Times" panose="02020603050405020304" pitchFamily="18" charset="0"/>
              <a:cs typeface="Times" panose="02020603050405020304" pitchFamily="18" charset="0"/>
            </a:rPr>
            <a:t>Causas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- Poca información de las nuevas tecnologías.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- Un plan de fertilización inadecuada.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0" kern="1200" dirty="0" smtClean="0">
              <a:latin typeface="Times" panose="02020603050405020304" pitchFamily="18" charset="0"/>
              <a:cs typeface="Times" panose="02020603050405020304" pitchFamily="18" charset="0"/>
            </a:rPr>
            <a:t>- Falta de uso de promotores de crecimiento.</a:t>
          </a:r>
          <a:endParaRPr lang="es-ES" sz="1800" b="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716452" y="3914764"/>
        <a:ext cx="5563425" cy="14116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E780D-96D9-4013-8413-8C60B3066526}">
      <dsp:nvSpPr>
        <dsp:cNvPr id="0" name=""/>
        <dsp:cNvSpPr/>
      </dsp:nvSpPr>
      <dsp:spPr>
        <a:xfrm>
          <a:off x="5737" y="371515"/>
          <a:ext cx="1778570" cy="1067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Altura de planta (cm)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6993" y="402771"/>
        <a:ext cx="1716058" cy="1004630"/>
      </dsp:txXfrm>
    </dsp:sp>
    <dsp:sp modelId="{965BFE67-F9DD-4E8D-8270-0AF3D75E7A48}">
      <dsp:nvSpPr>
        <dsp:cNvPr id="0" name=""/>
        <dsp:cNvSpPr/>
      </dsp:nvSpPr>
      <dsp:spPr>
        <a:xfrm>
          <a:off x="1962164" y="684543"/>
          <a:ext cx="377056" cy="4410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1962164" y="772760"/>
        <a:ext cx="263939" cy="264651"/>
      </dsp:txXfrm>
    </dsp:sp>
    <dsp:sp modelId="{75F13E94-3FF7-48AF-93AF-B1158276B8D0}">
      <dsp:nvSpPr>
        <dsp:cNvPr id="0" name=""/>
        <dsp:cNvSpPr/>
      </dsp:nvSpPr>
      <dsp:spPr>
        <a:xfrm>
          <a:off x="2495736" y="371515"/>
          <a:ext cx="1778570" cy="1067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tint val="50000"/>
                <a:satMod val="300000"/>
              </a:schemeClr>
            </a:gs>
            <a:gs pos="35000">
              <a:schemeClr val="accent3">
                <a:hueOff val="2812566"/>
                <a:satOff val="-4220"/>
                <a:lumOff val="-686"/>
                <a:alphaOff val="0"/>
                <a:tint val="37000"/>
                <a:satMod val="30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Vigor de planta 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526992" y="402771"/>
        <a:ext cx="1716058" cy="1004630"/>
      </dsp:txXfrm>
    </dsp:sp>
    <dsp:sp modelId="{8EE278AB-C912-4F82-B5E5-43FF21067CBB}">
      <dsp:nvSpPr>
        <dsp:cNvPr id="0" name=""/>
        <dsp:cNvSpPr/>
      </dsp:nvSpPr>
      <dsp:spPr>
        <a:xfrm>
          <a:off x="4452163" y="684543"/>
          <a:ext cx="377056" cy="4410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4452163" y="772760"/>
        <a:ext cx="263939" cy="264651"/>
      </dsp:txXfrm>
    </dsp:sp>
    <dsp:sp modelId="{2B506A73-DB45-4FFF-A2F7-FDEB5E95D848}">
      <dsp:nvSpPr>
        <dsp:cNvPr id="0" name=""/>
        <dsp:cNvSpPr/>
      </dsp:nvSpPr>
      <dsp:spPr>
        <a:xfrm>
          <a:off x="4985734" y="371515"/>
          <a:ext cx="1778570" cy="1067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Número de tallos por planta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5016990" y="402771"/>
        <a:ext cx="1716058" cy="1004630"/>
      </dsp:txXfrm>
    </dsp:sp>
    <dsp:sp modelId="{2834E7F9-D469-479A-A47B-2FFFB056B183}">
      <dsp:nvSpPr>
        <dsp:cNvPr id="0" name=""/>
        <dsp:cNvSpPr/>
      </dsp:nvSpPr>
      <dsp:spPr>
        <a:xfrm>
          <a:off x="6942162" y="684543"/>
          <a:ext cx="377056" cy="4410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6942162" y="772760"/>
        <a:ext cx="263939" cy="264651"/>
      </dsp:txXfrm>
    </dsp:sp>
    <dsp:sp modelId="{054A7BAF-4327-4D65-81BF-985AAC39367D}">
      <dsp:nvSpPr>
        <dsp:cNvPr id="0" name=""/>
        <dsp:cNvSpPr/>
      </dsp:nvSpPr>
      <dsp:spPr>
        <a:xfrm>
          <a:off x="7475733" y="371515"/>
          <a:ext cx="1778570" cy="1067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tint val="50000"/>
                <a:satMod val="300000"/>
              </a:schemeClr>
            </a:gs>
            <a:gs pos="35000">
              <a:schemeClr val="accent3">
                <a:hueOff val="8437698"/>
                <a:satOff val="-12660"/>
                <a:lumOff val="-2059"/>
                <a:alphaOff val="0"/>
                <a:tint val="37000"/>
                <a:satMod val="30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Producción en Materia Verde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7506989" y="402771"/>
        <a:ext cx="1716058" cy="1004630"/>
      </dsp:txXfrm>
    </dsp:sp>
    <dsp:sp modelId="{469E2FA3-0B82-4DF4-990C-8BC3487A906A}">
      <dsp:nvSpPr>
        <dsp:cNvPr id="0" name=""/>
        <dsp:cNvSpPr/>
      </dsp:nvSpPr>
      <dsp:spPr>
        <a:xfrm>
          <a:off x="9432161" y="684543"/>
          <a:ext cx="377056" cy="4410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9432161" y="772760"/>
        <a:ext cx="263939" cy="264651"/>
      </dsp:txXfrm>
    </dsp:sp>
    <dsp:sp modelId="{79A40627-6371-4C74-82CE-A3D34B04A56F}">
      <dsp:nvSpPr>
        <dsp:cNvPr id="0" name=""/>
        <dsp:cNvSpPr/>
      </dsp:nvSpPr>
      <dsp:spPr>
        <a:xfrm>
          <a:off x="9965732" y="371515"/>
          <a:ext cx="1778570" cy="1067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Producción en Materia Seca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9996988" y="402771"/>
        <a:ext cx="1716058" cy="10046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6EFCC-895F-425E-9038-5F63F32A208E}">
      <dsp:nvSpPr>
        <dsp:cNvPr id="0" name=""/>
        <dsp:cNvSpPr/>
      </dsp:nvSpPr>
      <dsp:spPr>
        <a:xfrm>
          <a:off x="18900" y="0"/>
          <a:ext cx="1896162" cy="684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Análisis proximal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8951" y="20051"/>
        <a:ext cx="1856060" cy="644486"/>
      </dsp:txXfrm>
    </dsp:sp>
    <dsp:sp modelId="{9E8E650E-5710-454F-B1DE-8AEAF1F7014E}">
      <dsp:nvSpPr>
        <dsp:cNvPr id="0" name=""/>
        <dsp:cNvSpPr/>
      </dsp:nvSpPr>
      <dsp:spPr>
        <a:xfrm>
          <a:off x="2324989" y="0"/>
          <a:ext cx="492998" cy="6845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324989" y="136918"/>
        <a:ext cx="345099" cy="410752"/>
      </dsp:txXfrm>
    </dsp:sp>
    <dsp:sp modelId="{15C8B823-AB41-4D8D-8FAF-E92AECF1A7D4}">
      <dsp:nvSpPr>
        <dsp:cNvPr id="0" name=""/>
        <dsp:cNvSpPr/>
      </dsp:nvSpPr>
      <dsp:spPr>
        <a:xfrm>
          <a:off x="3325847" y="0"/>
          <a:ext cx="1677153" cy="684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" panose="02020603050405020304" pitchFamily="18" charset="0"/>
              <a:cs typeface="Times" panose="02020603050405020304" pitchFamily="18" charset="0"/>
            </a:rPr>
            <a:t>Digestibilidad </a:t>
          </a:r>
          <a:r>
            <a:rPr lang="es-ES" sz="1800" i="1" kern="1200" dirty="0" smtClean="0">
              <a:latin typeface="Times" panose="02020603050405020304" pitchFamily="18" charset="0"/>
              <a:cs typeface="Times" panose="02020603050405020304" pitchFamily="18" charset="0"/>
            </a:rPr>
            <a:t>in situ</a:t>
          </a:r>
          <a:endParaRPr lang="es-ES" sz="180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345898" y="20051"/>
        <a:ext cx="1637051" cy="644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E8600-A568-4500-B949-AEF120AEE596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22656-0AA7-475E-A031-4DA6803258E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1438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2656-0AA7-475E-A031-4DA6803258E2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8669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2656-0AA7-475E-A031-4DA6803258E2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436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2656-0AA7-475E-A031-4DA6803258E2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609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2656-0AA7-475E-A031-4DA6803258E2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320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2656-0AA7-475E-A031-4DA6803258E2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48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2656-0AA7-475E-A031-4DA6803258E2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5391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22656-0AA7-475E-A031-4DA6803258E2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5536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7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7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C" sz="1400">
              <a:solidFill>
                <a:prstClr val="black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C" altLang="es-EC" sz="1400">
              <a:solidFill>
                <a:prstClr val="black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C" sz="1400">
              <a:solidFill>
                <a:prstClr val="black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s-EC" altLang="es-EC" sz="1400">
              <a:solidFill>
                <a:prstClr val="black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5" y="260352"/>
            <a:ext cx="1056217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s-EC" altLang="es-EC" sz="1800">
              <a:solidFill>
                <a:prstClr val="black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7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1432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7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7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5" y="260352"/>
            <a:ext cx="1056217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7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4534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68062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423033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89397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7535694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547678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4116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3455759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9014603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5718348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209096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E2535-94E2-49B2-858B-59671A8CF1ED}" type="datetimeFigureOut"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07/05/2019</a:t>
            </a:fld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E9D7A7-647E-4D98-AE8B-6CF5E99F4ACC}" type="slidenum">
              <a:rPr kumimoji="0" lang="es-MX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6060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290B1-648E-40A8-A715-104EB22DDDD0}" type="datetimeFigureOut">
              <a:rPr lang="es-EC" smtClean="0"/>
              <a:t>07/05/2019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D906B93-1D5A-40F6-97CD-7FE76166C3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665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2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7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/>
          <a:srcRect l="3070"/>
          <a:stretch>
            <a:fillRect/>
          </a:stretch>
        </p:blipFill>
        <p:spPr bwMode="auto">
          <a:xfrm>
            <a:off x="8976785" y="5949950"/>
            <a:ext cx="3073401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408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diagramLayout" Target="../diagrams/layout3.xml"/><Relationship Id="rId18" Type="http://schemas.openxmlformats.org/officeDocument/2006/relationships/image" Target="../media/image4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45.jpeg"/><Relationship Id="rId2" Type="http://schemas.openxmlformats.org/officeDocument/2006/relationships/image" Target="../media/image8.png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4.jpeg"/><Relationship Id="rId5" Type="http://schemas.openxmlformats.org/officeDocument/2006/relationships/diagramQuickStyle" Target="../diagrams/quickStyle2.xml"/><Relationship Id="rId15" Type="http://schemas.openxmlformats.org/officeDocument/2006/relationships/diagramColors" Target="../diagrams/colors3.xml"/><Relationship Id="rId10" Type="http://schemas.openxmlformats.org/officeDocument/2006/relationships/image" Target="../media/image43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42.jpg"/><Relationship Id="rId1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gi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jpe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ctrTitle" idx="4294967295"/>
          </p:nvPr>
        </p:nvSpPr>
        <p:spPr>
          <a:xfrm>
            <a:off x="529761" y="971180"/>
            <a:ext cx="11235520" cy="3212409"/>
          </a:xfrm>
        </p:spPr>
        <p:txBody>
          <a:bodyPr>
            <a:noAutofit/>
          </a:bodyPr>
          <a:lstStyle/>
          <a:p>
            <a:pPr marL="859790" algn="ctr"/>
            <a:r>
              <a:rPr lang="es-EC" sz="2000" b="1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>DEPARTAMENTO DE CIENCIAS DE LA VIDA Y DE LA  AGRICULTURA</a:t>
            </a:r>
            <a:r>
              <a:rPr lang="es-ES" sz="2000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/>
            </a:r>
            <a:br>
              <a:rPr lang="es-ES" sz="2000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es-EC" sz="2000" b="1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>CARRERA DE INGENIERÍA AGROPECUARIA</a:t>
            </a:r>
            <a:r>
              <a:rPr lang="es-ES" sz="2000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/>
            </a:r>
            <a:br>
              <a:rPr lang="es-ES" sz="2000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es-EC" sz="2000" b="1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> </a:t>
            </a:r>
            <a:r>
              <a:rPr lang="es-ES" sz="2000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  <a:t/>
            </a:r>
            <a:br>
              <a:rPr lang="es-ES" sz="2000" dirty="0">
                <a:solidFill>
                  <a:schemeClr val="tx1"/>
                </a:solidFill>
                <a:latin typeface="Times" panose="02020603050405020304" pitchFamily="18" charset="0"/>
                <a:ea typeface="Verdana" panose="020B0604030504040204" pitchFamily="34" charset="0"/>
                <a:cs typeface="Times" panose="02020603050405020304" pitchFamily="18" charset="0"/>
              </a:rPr>
            </a:br>
            <a:r>
              <a:rPr lang="es-EC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TRABAJO DE TITULACIÓN, PREVIO A LA OBTENCIÓN DEL TÍTULO DE </a:t>
            </a:r>
            <a:r>
              <a:rPr lang="es-EC" sz="2000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INGENIERO AGROPECUARIO</a:t>
            </a:r>
            <a:r>
              <a:rPr lang="es-MX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MX" sz="2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EC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EC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EC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TEMA: “EVALUACIÓN DEL EFECTO DEL ÁCIDO ACETILSALICÍLICO EN EL COMPORTAMIENTO PRODUCTIVO DE SIETE ESPECIES FORRAJERAS, SANTA CATALINA – INIAP</a:t>
            </a:r>
            <a:r>
              <a:rPr lang="es-EC" sz="2000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”</a:t>
            </a:r>
            <a:r>
              <a:rPr lang="es-CO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AUTOR: LANDA </a:t>
            </a:r>
            <a:r>
              <a:rPr lang="es-CO" sz="2000" b="1" spc="-1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TOAPANTA, </a:t>
            </a:r>
            <a: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MARILYN VANESSA</a:t>
            </a:r>
            <a:b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DIRECTOR: ING. </a:t>
            </a:r>
            <a:r>
              <a:rPr lang="es-CO" sz="2000" b="1" spc="-1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PAZMIÑO </a:t>
            </a:r>
            <a:r>
              <a:rPr lang="es-CO" sz="2000" b="1" spc="-1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MORALES, </a:t>
            </a:r>
            <a:r>
              <a:rPr lang="es-CO" sz="2000" b="1" spc="-1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JULIO </a:t>
            </a:r>
            <a:r>
              <a:rPr lang="es-CO" sz="2000" b="1" spc="-1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CÉSAR </a:t>
            </a:r>
            <a:r>
              <a:rPr lang="es-CO" sz="2000" b="1" spc="-10" dirty="0" err="1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Mgs</a:t>
            </a:r>
            <a:r>
              <a:rPr lang="es-CO" sz="2000" b="1" spc="-1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sz="2000" b="1" spc="-1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/>
            </a:r>
            <a:br>
              <a:rPr lang="es-CO" sz="2000" b="1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</a:br>
            <a:r>
              <a:rPr lang="es-CO" sz="2000" b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SANGOLQUÍ, 2019</a:t>
            </a:r>
            <a:endParaRPr lang="es-CO" sz="2000" b="1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Imagen 8"/>
          <p:cNvPicPr>
            <a:picLocks noChangeAspect="1"/>
          </p:cNvPicPr>
          <p:nvPr/>
        </p:nvPicPr>
        <p:blipFill rotWithShape="1">
          <a:blip r:embed="rId2"/>
          <a:srcRect l="47125" t="16440" r="45635" b="70113"/>
          <a:stretch/>
        </p:blipFill>
        <p:spPr>
          <a:xfrm>
            <a:off x="10999431" y="113561"/>
            <a:ext cx="981872" cy="1017430"/>
          </a:xfrm>
          <a:prstGeom prst="rect">
            <a:avLst/>
          </a:prstGeom>
        </p:spPr>
      </p:pic>
      <p:pic>
        <p:nvPicPr>
          <p:cNvPr id="512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0" y="224205"/>
            <a:ext cx="4019057" cy="7469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33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Materiales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81940" y="0"/>
            <a:ext cx="3505200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Herramientas </a:t>
            </a:r>
            <a:r>
              <a:rPr lang="es-EC" b="1" dirty="0">
                <a:latin typeface="Times" panose="02020603050405020304" pitchFamily="18" charset="0"/>
                <a:cs typeface="Times" panose="02020603050405020304" pitchFamily="18" charset="0"/>
              </a:rPr>
              <a:t>y equipos</a:t>
            </a:r>
            <a:endParaRPr lang="es-EC" sz="1600" b="1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Azadones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Hoces 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Flexómetro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Estacas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Piola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Rastrillo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Etiquetas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2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Bombas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de jardín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2 libretas de campo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Carteles de identificación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Balanza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Fundas plásticas y de papel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Marcador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Indeleble</a:t>
            </a:r>
            <a:endParaRPr lang="es-EC" sz="2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Cámara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fotográfica</a:t>
            </a:r>
          </a:p>
          <a:p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409252" y="474240"/>
            <a:ext cx="531876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s-EC" b="1" dirty="0">
                <a:latin typeface="Times" panose="02020603050405020304" pitchFamily="18" charset="0"/>
                <a:cs typeface="Times" panose="02020603050405020304" pitchFamily="18" charset="0"/>
              </a:rPr>
              <a:t>Fuentes naturales</a:t>
            </a:r>
            <a:endParaRPr lang="es-EC" sz="1600" b="1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Rye grass perenne (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Lolium perenne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) Var.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Maxleche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Rye grass 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anual 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n-US" i="1" dirty="0">
                <a:latin typeface="Times" panose="02020603050405020304" pitchFamily="18" charset="0"/>
                <a:cs typeface="Times" panose="02020603050405020304" pitchFamily="18" charset="0"/>
              </a:rPr>
              <a:t>Lolium multiflorum</a:t>
            </a:r>
            <a:r>
              <a:rPr lang="en-US" dirty="0">
                <a:latin typeface="Times" panose="02020603050405020304" pitchFamily="18" charset="0"/>
                <a:cs typeface="Times" panose="02020603050405020304" pitchFamily="18" charset="0"/>
              </a:rPr>
              <a:t>) Var. Pichincha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Pasto azul (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Poa pratensis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) Var. Quick draw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Trébol blanco (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Trifolium repens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) Var. Ladino gigante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Trébol rojo (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Trifolium pratense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) Var. Dynamite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Llantén (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Plantago major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Achicoria (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Cichorium intybus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Biorreguladores</a:t>
            </a:r>
            <a:endParaRPr lang="es-EC" sz="1600" b="1" i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Ácido acetilsalicílico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(AAS)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8728012" y="474240"/>
            <a:ext cx="33420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C" b="1" dirty="0">
                <a:latin typeface="Times" panose="02020603050405020304" pitchFamily="18" charset="0"/>
                <a:cs typeface="Times" panose="02020603050405020304" pitchFamily="18" charset="0"/>
              </a:rPr>
              <a:t>Materiales digestibilidad </a:t>
            </a:r>
            <a:r>
              <a:rPr lang="es-EC" b="1" i="1" dirty="0">
                <a:latin typeface="Times" panose="02020603050405020304" pitchFamily="18" charset="0"/>
                <a:cs typeface="Times" panose="02020603050405020304" pitchFamily="18" charset="0"/>
              </a:rPr>
              <a:t>in situ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Fundas nylon (10 x 20 cm)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Fundas de malla (30 x 40 cm)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Estufa (YAMATO, DX600)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Balanza (KERN 770)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Selladora 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Guantes quirúrgicos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Guantes de inseminación artificial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Vaca fistulada</a:t>
            </a:r>
          </a:p>
          <a:p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dondear rectángulo de esquina diagonal 7"/>
          <p:cNvSpPr/>
          <p:nvPr/>
        </p:nvSpPr>
        <p:spPr>
          <a:xfrm>
            <a:off x="5029200" y="4978141"/>
            <a:ext cx="6873749" cy="891289"/>
          </a:xfrm>
          <a:prstGeom prst="round2Diag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Laboratorio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de nutrición y calidad de la Estación Experimental Santa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Catalina.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Vacas fistuladas de la carrera de Ingeniería Agropecuaria (IASA I).</a:t>
            </a:r>
          </a:p>
        </p:txBody>
      </p:sp>
    </p:spTree>
    <p:extLst>
      <p:ext uri="{BB962C8B-B14F-4D97-AF65-F5344CB8AC3E}">
        <p14:creationId xmlns:p14="http://schemas.microsoft.com/office/powerpoint/2010/main" val="100151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noProof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Fase de Campo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133125" y="1054285"/>
            <a:ext cx="2172149" cy="108966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Establecimiento </a:t>
            </a:r>
            <a:r>
              <a:rPr lang="es-EC" b="1" dirty="0">
                <a:latin typeface="Times" panose="02020603050405020304" pitchFamily="18" charset="0"/>
                <a:cs typeface="Times" panose="02020603050405020304" pitchFamily="18" charset="0"/>
              </a:rPr>
              <a:t>del experimento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7" b="37273"/>
          <a:stretch/>
        </p:blipFill>
        <p:spPr>
          <a:xfrm>
            <a:off x="2456518" y="714095"/>
            <a:ext cx="2817242" cy="182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Flecha derecha 16"/>
          <p:cNvSpPr/>
          <p:nvPr/>
        </p:nvSpPr>
        <p:spPr>
          <a:xfrm>
            <a:off x="5551904" y="1143000"/>
            <a:ext cx="1238794" cy="84992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Siembra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6" b="21683"/>
          <a:stretch/>
        </p:blipFill>
        <p:spPr>
          <a:xfrm>
            <a:off x="6995982" y="622834"/>
            <a:ext cx="2334820" cy="1588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953" r="-371" b="54920"/>
          <a:stretch/>
        </p:blipFill>
        <p:spPr>
          <a:xfrm>
            <a:off x="9330802" y="1417176"/>
            <a:ext cx="2244995" cy="153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Flecha derecha 18"/>
          <p:cNvSpPr/>
          <p:nvPr/>
        </p:nvSpPr>
        <p:spPr>
          <a:xfrm>
            <a:off x="133125" y="3252952"/>
            <a:ext cx="2808515" cy="1061357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Aplicación del ácido acetilsalicílico (AAS)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 b="21847"/>
          <a:stretch/>
        </p:blipFill>
        <p:spPr>
          <a:xfrm>
            <a:off x="3080873" y="2954389"/>
            <a:ext cx="2044563" cy="215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ortar rectángulo de esquina diagonal 22"/>
          <p:cNvSpPr/>
          <p:nvPr/>
        </p:nvSpPr>
        <p:spPr>
          <a:xfrm>
            <a:off x="5273760" y="3252952"/>
            <a:ext cx="2296487" cy="805701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Después de 90 días desde la siembra, se hizo un corte de igualación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r="1774"/>
          <a:stretch/>
        </p:blipFill>
        <p:spPr>
          <a:xfrm>
            <a:off x="7718571" y="3126022"/>
            <a:ext cx="2144953" cy="209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9" r="505" b="18730"/>
          <a:stretch/>
        </p:blipFill>
        <p:spPr>
          <a:xfrm>
            <a:off x="352793" y="4648809"/>
            <a:ext cx="2588847" cy="1948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Rectángulo redondeado 29"/>
          <p:cNvSpPr/>
          <p:nvPr/>
        </p:nvSpPr>
        <p:spPr>
          <a:xfrm>
            <a:off x="3595689" y="5318684"/>
            <a:ext cx="3337960" cy="818578"/>
          </a:xfrm>
          <a:prstGeom prst="roundRect">
            <a:avLst/>
          </a:prstGeom>
          <a:ln>
            <a:solidFill>
              <a:srgbClr val="EE428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Corte de forraje</a:t>
            </a:r>
          </a:p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Los intervalos de corte para el estudio fueron a los 25, 35 y 45 días.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ortar rectángulo de esquina diagonal 3"/>
          <p:cNvSpPr/>
          <p:nvPr/>
        </p:nvSpPr>
        <p:spPr>
          <a:xfrm>
            <a:off x="10011848" y="3352800"/>
            <a:ext cx="1692472" cy="1554480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6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Dosis de AAS:</a:t>
            </a: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d1=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0 L. ha</a:t>
            </a:r>
            <a:r>
              <a:rPr lang="es-EC" sz="1600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600" b="1" dirty="0" smtClean="0">
                <a:latin typeface="Times" panose="02020603050405020304" pitchFamily="18" charset="0"/>
                <a:cs typeface="Times" panose="02020603050405020304" pitchFamily="18" charset="0"/>
              </a:rPr>
              <a:t>d2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= 1 L. ha</a:t>
            </a:r>
            <a:r>
              <a:rPr lang="es-EC" sz="1600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d3=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1,5 L. ha</a:t>
            </a:r>
            <a:r>
              <a:rPr lang="es-EC" sz="1600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C" sz="16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/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Recortar rectángulo de esquina diagonal 15"/>
          <p:cNvSpPr/>
          <p:nvPr/>
        </p:nvSpPr>
        <p:spPr>
          <a:xfrm>
            <a:off x="5264669" y="4281431"/>
            <a:ext cx="2296487" cy="698744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A los 7 y 14 días de rebrote se aplico el AAS en las dosis propuestas.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Diseño Experimental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1885" y="611059"/>
            <a:ext cx="767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El experimento se dispuso bajo un diseño de bloques completamente al azar (DBCA) con arreglo bifactorial (3x3) con tres repeticiones para cada especie en estudio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1885" y="5364243"/>
            <a:ext cx="810970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Las variables medidas fueron analizadas con el programa estadístico INFOSTAT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, se empleó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pruebas estadísticas de TUKEY al 5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%.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134154"/>
              </p:ext>
            </p:extLst>
          </p:nvPr>
        </p:nvGraphicFramePr>
        <p:xfrm>
          <a:off x="3267890" y="2113105"/>
          <a:ext cx="4458789" cy="2511113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105989">
                  <a:extLst>
                    <a:ext uri="{9D8B030D-6E8A-4147-A177-3AD203B41FA5}">
                      <a16:colId xmlns="" xmlns:a16="http://schemas.microsoft.com/office/drawing/2014/main" val="279802907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909741273"/>
                    </a:ext>
                  </a:extLst>
                </a:gridCol>
                <a:gridCol w="1203960">
                  <a:extLst>
                    <a:ext uri="{9D8B030D-6E8A-4147-A177-3AD203B41FA5}">
                      <a16:colId xmlns="" xmlns:a16="http://schemas.microsoft.com/office/drawing/2014/main" val="2637206795"/>
                    </a:ext>
                  </a:extLst>
                </a:gridCol>
                <a:gridCol w="1417320">
                  <a:extLst>
                    <a:ext uri="{9D8B030D-6E8A-4147-A177-3AD203B41FA5}">
                      <a16:colId xmlns="" xmlns:a16="http://schemas.microsoft.com/office/drawing/2014/main" val="121745946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Descripción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11037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Tratamiento</a:t>
                      </a:r>
                      <a:endParaRPr lang="es-EC" sz="1400" b="1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Código</a:t>
                      </a:r>
                      <a:endParaRPr lang="es-EC" sz="1400" b="1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Dosis de ASS</a:t>
                      </a:r>
                      <a:endParaRPr lang="es-EC" sz="1400" b="1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Días de  corte</a:t>
                      </a:r>
                      <a:endParaRPr lang="es-EC" sz="1400" b="1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05723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T1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d1c1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 L. ha</a:t>
                      </a:r>
                      <a:r>
                        <a:rPr lang="es-EC" sz="1400" baseline="30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25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90446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T2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d1c2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 L. ha</a:t>
                      </a:r>
                      <a:r>
                        <a:rPr lang="es-EC" sz="1400" baseline="30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273899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T3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d1c3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0 L. ha</a:t>
                      </a:r>
                      <a:r>
                        <a:rPr lang="es-EC" sz="1400" baseline="30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45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690169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T4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d2c1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 L. ha</a:t>
                      </a:r>
                      <a:r>
                        <a:rPr lang="es-EC" sz="1400" baseline="30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220797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T5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d2c2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 L. ha</a:t>
                      </a:r>
                      <a:r>
                        <a:rPr lang="es-EC" sz="1400" baseline="30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9432561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T6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d2c3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 L. ha</a:t>
                      </a:r>
                      <a:r>
                        <a:rPr lang="es-EC" sz="1400" baseline="30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45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9201289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T7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d3c1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1,5 L. ha</a:t>
                      </a:r>
                      <a:r>
                        <a:rPr lang="es-EC" sz="1400" baseline="30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25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6574153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T8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d3c2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1,5 L. ha</a:t>
                      </a:r>
                      <a:r>
                        <a:rPr lang="es-EC" sz="1400" baseline="30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35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5721278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T9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d3c3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1,5 L. ha</a:t>
                      </a:r>
                      <a:r>
                        <a:rPr lang="es-EC" sz="1400" baseline="300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-1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45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39681247"/>
                  </a:ext>
                </a:extLst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239485" y="1610367"/>
            <a:ext cx="2856641" cy="323367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Factores:</a:t>
            </a:r>
            <a:endParaRPr lang="es-EC" sz="14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1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Niveles </a:t>
            </a: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de ácido acetilsalicílico</a:t>
            </a:r>
          </a:p>
          <a:p>
            <a:pPr lvl="0" algn="just">
              <a:lnSpc>
                <a:spcPct val="150000"/>
              </a:lnSpc>
            </a:pP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d1=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0 L. ha</a:t>
            </a:r>
            <a:r>
              <a:rPr lang="es-EC" sz="1400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(Sin producto)</a:t>
            </a:r>
          </a:p>
          <a:p>
            <a:pPr lvl="0" algn="just">
              <a:lnSpc>
                <a:spcPct val="150000"/>
              </a:lnSpc>
            </a:pP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d2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= 1 L. ha</a:t>
            </a:r>
            <a:r>
              <a:rPr lang="es-EC" sz="1400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d3=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1,5 L. ha</a:t>
            </a:r>
            <a:r>
              <a:rPr lang="es-EC" sz="1400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Niveles de días de corte</a:t>
            </a:r>
          </a:p>
          <a:p>
            <a:pPr lvl="0" algn="just">
              <a:lnSpc>
                <a:spcPct val="150000"/>
              </a:lnSpc>
            </a:pP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c1=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25 días</a:t>
            </a:r>
          </a:p>
          <a:p>
            <a:pPr lvl="0" algn="just">
              <a:lnSpc>
                <a:spcPct val="150000"/>
              </a:lnSpc>
            </a:pP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c2=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35 días </a:t>
            </a:r>
          </a:p>
          <a:p>
            <a:pPr lvl="0" algn="just">
              <a:lnSpc>
                <a:spcPct val="150000"/>
              </a:lnSpc>
            </a:pPr>
            <a:r>
              <a:rPr lang="es-EC" sz="1400" b="1" dirty="0">
                <a:latin typeface="Times" panose="02020603050405020304" pitchFamily="18" charset="0"/>
                <a:cs typeface="Times" panose="02020603050405020304" pitchFamily="18" charset="0"/>
              </a:rPr>
              <a:t>c3=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45 días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267891" y="1489401"/>
            <a:ext cx="4458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Tratamientos resultantes de la combinación de los factores en estudio: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326482" y="1211635"/>
            <a:ext cx="3373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e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empleó la siguiente tabla de análisis de varianza (ANAVA), para cada especie forrajera en estudio. </a:t>
            </a: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531849"/>
              </p:ext>
            </p:extLst>
          </p:nvPr>
        </p:nvGraphicFramePr>
        <p:xfrm>
          <a:off x="8326482" y="2180066"/>
          <a:ext cx="3420745" cy="224028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250440">
                  <a:extLst>
                    <a:ext uri="{9D8B030D-6E8A-4147-A177-3AD203B41FA5}">
                      <a16:colId xmlns="" xmlns:a16="http://schemas.microsoft.com/office/drawing/2014/main" val="3736726353"/>
                    </a:ext>
                  </a:extLst>
                </a:gridCol>
                <a:gridCol w="1170305">
                  <a:extLst>
                    <a:ext uri="{9D8B030D-6E8A-4147-A177-3AD203B41FA5}">
                      <a16:colId xmlns="" xmlns:a16="http://schemas.microsoft.com/office/drawing/2014/main" val="412685156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Fuente de Variación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Gl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284809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Repeticiones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364724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Dosis AAS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044212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Corte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68022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Dosis AAS X Corte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4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65346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Error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16</a:t>
                      </a:r>
                      <a:endParaRPr lang="es-EC" sz="140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260053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Total</a:t>
                      </a:r>
                      <a:endParaRPr lang="es-EC" sz="1400" b="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26</a:t>
                      </a:r>
                      <a:endParaRPr lang="es-EC" sz="1400" dirty="0">
                        <a:effectLst/>
                        <a:latin typeface="Times" panose="02020603050405020304" pitchFamily="18" charset="0"/>
                        <a:ea typeface="Calibri" panose="020F0502020204030204" pitchFamily="34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25037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7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noProof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Croquis en campo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0" b="2627"/>
          <a:stretch/>
        </p:blipFill>
        <p:spPr bwMode="auto">
          <a:xfrm>
            <a:off x="1219200" y="342663"/>
            <a:ext cx="3627438" cy="58373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6469698" y="440808"/>
            <a:ext cx="4892040" cy="27120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Área de las unidades experimentales: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 15 m</a:t>
            </a:r>
            <a:r>
              <a:rPr lang="es-EC" sz="1600" baseline="300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endParaRPr lang="es-EC" sz="16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Largo: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5 m </a:t>
            </a: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Ancho: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3 m </a:t>
            </a: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Distancia entre repeticiones: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1m</a:t>
            </a: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Distancia entre caminos: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0.50 m </a:t>
            </a: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Área total del ensayo: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1020 m</a:t>
            </a:r>
            <a:r>
              <a:rPr lang="es-EC" sz="1600" baseline="3000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Forma de la unidad experimental: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rectangular </a:t>
            </a:r>
          </a:p>
          <a:p>
            <a:pPr lvl="0" algn="just"/>
            <a:r>
              <a:rPr lang="es-EC" sz="1600" b="1" dirty="0">
                <a:latin typeface="Times" panose="02020603050405020304" pitchFamily="18" charset="0"/>
                <a:cs typeface="Times" panose="02020603050405020304" pitchFamily="18" charset="0"/>
              </a:rPr>
              <a:t>Forma del ensayo: </a:t>
            </a:r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rectangular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H="1">
            <a:off x="1615122" y="2667645"/>
            <a:ext cx="0" cy="180000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1066482" y="2667645"/>
            <a:ext cx="54864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</a:p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</a:p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D</a:t>
            </a:r>
          </a:p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I</a:t>
            </a:r>
          </a:p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</a:p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</a:p>
          <a:p>
            <a:pPr algn="ctr"/>
            <a:r>
              <a:rPr lang="es-EC" sz="1100" dirty="0" smtClean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</a:p>
          <a:p>
            <a:pPr algn="ctr"/>
            <a:r>
              <a:rPr lang="es-EC" sz="1100" dirty="0"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23" y="3191815"/>
            <a:ext cx="3368841" cy="2526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46" y="3261360"/>
            <a:ext cx="3276115" cy="2457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224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Variables medidas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82038891"/>
              </p:ext>
            </p:extLst>
          </p:nvPr>
        </p:nvGraphicFramePr>
        <p:xfrm>
          <a:off x="258105" y="370961"/>
          <a:ext cx="11750040" cy="181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4" b="5102"/>
          <a:stretch/>
        </p:blipFill>
        <p:spPr>
          <a:xfrm>
            <a:off x="469801" y="1998320"/>
            <a:ext cx="1431714" cy="200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 r="-6" b="8657"/>
          <a:stretch/>
        </p:blipFill>
        <p:spPr>
          <a:xfrm>
            <a:off x="5328687" y="1940666"/>
            <a:ext cx="1608875" cy="1798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9" r="853" b="31128"/>
          <a:stretch/>
        </p:blipFill>
        <p:spPr>
          <a:xfrm>
            <a:off x="7559805" y="1998320"/>
            <a:ext cx="2173823" cy="154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47" b="16667"/>
          <a:stretch/>
        </p:blipFill>
        <p:spPr>
          <a:xfrm>
            <a:off x="10435339" y="1995486"/>
            <a:ext cx="1572806" cy="177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436060417"/>
              </p:ext>
            </p:extLst>
          </p:nvPr>
        </p:nvGraphicFramePr>
        <p:xfrm>
          <a:off x="3284294" y="3935153"/>
          <a:ext cx="9281254" cy="684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1507008" y="4335587"/>
            <a:ext cx="1721058" cy="219026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Humedad</a:t>
            </a:r>
          </a:p>
          <a:p>
            <a:pPr lvl="0" algn="just">
              <a:lnSpc>
                <a:spcPct val="150000"/>
              </a:lnSpc>
            </a:pP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Cenizas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Extracto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etéreo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Proteína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Fibra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Extracto libre de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nitrógeno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1" name="Picture 2" descr="https://scontent.fuio10-1.fna.fbcdn.net/v/t1.15752-9/50392809_2120978058213974_2094803937084309504_n.jpg?_nc_cat=103&amp;_nc_ht=scontent.fuio10-1.fna&amp;oh=f39da4c82b363f72e2b1ea7399e70fbc&amp;oe=5D0D209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23166" r="10802" b="26770"/>
          <a:stretch/>
        </p:blipFill>
        <p:spPr bwMode="auto">
          <a:xfrm>
            <a:off x="6467396" y="4768253"/>
            <a:ext cx="2179320" cy="1914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8"/>
          <a:srcRect l="48566" t="62916" r="25647" b="23586"/>
          <a:stretch/>
        </p:blipFill>
        <p:spPr>
          <a:xfrm>
            <a:off x="8431877" y="3915767"/>
            <a:ext cx="2789865" cy="82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noProof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Resultados y Discusión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0743" y="435114"/>
            <a:ext cx="437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Rye grass perenne </a:t>
            </a:r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Maxleche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9177" t="26481" r="29646" b="44675"/>
          <a:stretch/>
        </p:blipFill>
        <p:spPr>
          <a:xfrm>
            <a:off x="385205" y="1203158"/>
            <a:ext cx="6320395" cy="2500162"/>
          </a:xfrm>
          <a:prstGeom prst="rect">
            <a:avLst/>
          </a:prstGeom>
        </p:spPr>
      </p:pic>
      <p:sp>
        <p:nvSpPr>
          <p:cNvPr id="29" name="Rectángulo redondeado 28"/>
          <p:cNvSpPr/>
          <p:nvPr/>
        </p:nvSpPr>
        <p:spPr>
          <a:xfrm>
            <a:off x="1579244" y="4419876"/>
            <a:ext cx="4431030" cy="548640"/>
          </a:xfrm>
          <a:prstGeom prst="roundRect">
            <a:avLst/>
          </a:prstGeom>
          <a:noFill/>
          <a:ln>
            <a:solidFill>
              <a:srgbClr val="B10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López </a:t>
            </a:r>
            <a:r>
              <a:rPr lang="es-EC" sz="1400" i="1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et al </a:t>
            </a:r>
            <a:r>
              <a:rPr lang="es-EC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(2000), obtuvieron </a:t>
            </a:r>
            <a:r>
              <a:rPr lang="es-EC" sz="1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un incremento de 15,22% en </a:t>
            </a:r>
            <a:r>
              <a:rPr lang="es-EC" sz="1400" dirty="0" smtClean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trigo al aplicar AS. </a:t>
            </a:r>
            <a:endParaRPr lang="es-EC" sz="14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2364648" y="2478872"/>
            <a:ext cx="4093679" cy="3367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 smtClean="0">
              <a:solidFill>
                <a:srgbClr val="FF0000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392680" y="3435627"/>
            <a:ext cx="513533" cy="2786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redondeado 22"/>
          <p:cNvSpPr/>
          <p:nvPr/>
        </p:nvSpPr>
        <p:spPr>
          <a:xfrm>
            <a:off x="3263808" y="3001408"/>
            <a:ext cx="530951" cy="244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5741324" y="3439934"/>
            <a:ext cx="709205" cy="2743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197830" y="912855"/>
            <a:ext cx="689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Prueba de Tukey al 5%  para las variables agronómicas de Rye grass perenne var. Maxleche.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00743" y="3714254"/>
            <a:ext cx="498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" panose="02020603050405020304" pitchFamily="18" charset="0"/>
                <a:cs typeface="Times" panose="02020603050405020304" pitchFamily="18" charset="0"/>
              </a:rPr>
              <a:t>Letras distintas indican diferencias significativas (p&lt;=0.05)</a:t>
            </a:r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19881" t="33131" r="35678" b="20000"/>
          <a:stretch/>
        </p:blipFill>
        <p:spPr>
          <a:xfrm>
            <a:off x="6759574" y="2213811"/>
            <a:ext cx="5191793" cy="3092060"/>
          </a:xfrm>
          <a:prstGeom prst="rect">
            <a:avLst/>
          </a:prstGeom>
        </p:spPr>
      </p:pic>
      <p:sp>
        <p:nvSpPr>
          <p:cNvPr id="17" name="Rectángulo redondeado 16"/>
          <p:cNvSpPr/>
          <p:nvPr/>
        </p:nvSpPr>
        <p:spPr>
          <a:xfrm>
            <a:off x="11418337" y="2604979"/>
            <a:ext cx="522397" cy="23954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05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0" grpId="0" animBg="1"/>
      <p:bldP spid="11" grpId="0" animBg="1"/>
      <p:bldP spid="23" grpId="0" animBg="1"/>
      <p:bldP spid="2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500743" y="435114"/>
            <a:ext cx="4376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Rye grass perenne </a:t>
            </a:r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Maxleche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500743" y="4206240"/>
            <a:ext cx="2114846" cy="5558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Verdecia 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et 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al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(2008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8823" t="31875" r="29765" b="34583"/>
          <a:stretch/>
        </p:blipFill>
        <p:spPr>
          <a:xfrm>
            <a:off x="500743" y="1195922"/>
            <a:ext cx="6581565" cy="3010318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3608633" y="2539832"/>
            <a:ext cx="369008" cy="2121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/>
          <p:cNvSpPr/>
          <p:nvPr/>
        </p:nvSpPr>
        <p:spPr>
          <a:xfrm>
            <a:off x="4145279" y="2129588"/>
            <a:ext cx="399627" cy="2021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redondeado 16"/>
          <p:cNvSpPr/>
          <p:nvPr/>
        </p:nvSpPr>
        <p:spPr>
          <a:xfrm>
            <a:off x="4722347" y="2512418"/>
            <a:ext cx="428774" cy="2395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redondeado 18"/>
          <p:cNvSpPr/>
          <p:nvPr/>
        </p:nvSpPr>
        <p:spPr>
          <a:xfrm>
            <a:off x="6190648" y="2536624"/>
            <a:ext cx="446696" cy="2121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25658" r="318" b="11544"/>
          <a:stretch/>
        </p:blipFill>
        <p:spPr>
          <a:xfrm>
            <a:off x="7311428" y="663492"/>
            <a:ext cx="4262222" cy="2017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uadroTexto 10"/>
          <p:cNvSpPr txBox="1"/>
          <p:nvPr/>
        </p:nvSpPr>
        <p:spPr>
          <a:xfrm>
            <a:off x="7082308" y="2680594"/>
            <a:ext cx="4431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Rye grass perenne 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var. Maxleche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sin producto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5438" r="38763" b="42222"/>
          <a:stretch/>
        </p:blipFill>
        <p:spPr>
          <a:xfrm>
            <a:off x="7441687" y="3180360"/>
            <a:ext cx="4131963" cy="189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/>
          <p:cNvSpPr txBox="1"/>
          <p:nvPr/>
        </p:nvSpPr>
        <p:spPr>
          <a:xfrm>
            <a:off x="7311428" y="5051761"/>
            <a:ext cx="4367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Rye grass perenne 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var. Maxleche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con ácido acetilsalicílico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2136" t="37774" r="35387" b="17489"/>
          <a:stretch/>
        </p:blipFill>
        <p:spPr>
          <a:xfrm>
            <a:off x="6946232" y="2614123"/>
            <a:ext cx="5102716" cy="3034852"/>
          </a:xfrm>
          <a:prstGeom prst="rect">
            <a:avLst/>
          </a:prstGeom>
        </p:spPr>
      </p:pic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0" y="419874"/>
            <a:ext cx="413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Rye grass anual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Pichincha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8588" t="31890" r="28097" b="38489"/>
          <a:stretch/>
        </p:blipFill>
        <p:spPr>
          <a:xfrm>
            <a:off x="341159" y="1283368"/>
            <a:ext cx="6605073" cy="2550696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7405858" y="1266011"/>
            <a:ext cx="4217351" cy="805218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Estrada 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et 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al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(2012), lograron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un incremento en la biomasa seca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en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lechuga (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Lactuca sativa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 L.) en un 45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%.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337560" y="2427270"/>
            <a:ext cx="495444" cy="2392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redondeado 21"/>
          <p:cNvSpPr/>
          <p:nvPr/>
        </p:nvSpPr>
        <p:spPr>
          <a:xfrm>
            <a:off x="2456848" y="2679031"/>
            <a:ext cx="593612" cy="2286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redondeado 22"/>
          <p:cNvSpPr/>
          <p:nvPr/>
        </p:nvSpPr>
        <p:spPr>
          <a:xfrm>
            <a:off x="5947629" y="2415238"/>
            <a:ext cx="733908" cy="2392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redondeado 23"/>
          <p:cNvSpPr/>
          <p:nvPr/>
        </p:nvSpPr>
        <p:spPr>
          <a:xfrm>
            <a:off x="2467514" y="3534755"/>
            <a:ext cx="4238087" cy="2993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539836" y="995763"/>
            <a:ext cx="6866022" cy="304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Prueba de Tukey al 5% para las variables agronómicas de Rye grass anual var. Pichincha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39836" y="3835783"/>
            <a:ext cx="498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" panose="02020603050405020304" pitchFamily="18" charset="0"/>
                <a:cs typeface="Times" panose="02020603050405020304" pitchFamily="18" charset="0"/>
              </a:rPr>
              <a:t>Letras distintas indican diferencias significativas (p&lt;=0.05)</a:t>
            </a:r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10135137" y="2960964"/>
            <a:ext cx="509434" cy="24951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78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198120" y="526554"/>
            <a:ext cx="413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Rye grass anual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Pichincha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619494" y="4023890"/>
            <a:ext cx="1480685" cy="5449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León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(2003)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8706" t="37500" r="29059" b="28125"/>
          <a:stretch/>
        </p:blipFill>
        <p:spPr>
          <a:xfrm>
            <a:off x="619494" y="1220254"/>
            <a:ext cx="6334759" cy="2911520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3575370" y="2695071"/>
            <a:ext cx="431147" cy="2286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/>
          <p:cNvSpPr/>
          <p:nvPr/>
        </p:nvSpPr>
        <p:spPr>
          <a:xfrm>
            <a:off x="4135803" y="2274090"/>
            <a:ext cx="1025744" cy="2645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redondeado 18"/>
          <p:cNvSpPr/>
          <p:nvPr/>
        </p:nvSpPr>
        <p:spPr>
          <a:xfrm>
            <a:off x="6081078" y="2274090"/>
            <a:ext cx="460092" cy="2645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5821" t="29222" r="3560" b="22533"/>
          <a:stretch/>
        </p:blipFill>
        <p:spPr>
          <a:xfrm>
            <a:off x="7184105" y="1220254"/>
            <a:ext cx="4121137" cy="366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2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213360" y="313194"/>
            <a:ext cx="413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Pasto azul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Quick draw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9059" t="30430" r="31735" b="40846"/>
          <a:stretch/>
        </p:blipFill>
        <p:spPr>
          <a:xfrm>
            <a:off x="487679" y="1198492"/>
            <a:ext cx="6207967" cy="2568386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1599666" y="4509206"/>
            <a:ext cx="4459798" cy="562620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Solis (2015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),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señala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que hubo un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incremento 5,96% de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peso seco en plantas de ají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jalapeño con AAS.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2332731" y="2531300"/>
            <a:ext cx="1371600" cy="3161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redondeado 19"/>
          <p:cNvSpPr/>
          <p:nvPr/>
        </p:nvSpPr>
        <p:spPr>
          <a:xfrm>
            <a:off x="3877691" y="2286000"/>
            <a:ext cx="1371600" cy="2597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redondeado 20"/>
          <p:cNvSpPr/>
          <p:nvPr/>
        </p:nvSpPr>
        <p:spPr>
          <a:xfrm>
            <a:off x="5614357" y="2543332"/>
            <a:ext cx="705431" cy="2921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redondeado 21"/>
          <p:cNvSpPr/>
          <p:nvPr/>
        </p:nvSpPr>
        <p:spPr>
          <a:xfrm>
            <a:off x="3137836" y="3473114"/>
            <a:ext cx="3169920" cy="2696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/>
          <p:cNvSpPr txBox="1"/>
          <p:nvPr/>
        </p:nvSpPr>
        <p:spPr>
          <a:xfrm>
            <a:off x="487680" y="901685"/>
            <a:ext cx="6522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Prueba de Tukey al 5% para las variables agronómicas de Pasto azul var. Quick draw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72699" y="3766878"/>
            <a:ext cx="498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" panose="02020603050405020304" pitchFamily="18" charset="0"/>
                <a:cs typeface="Times" panose="02020603050405020304" pitchFamily="18" charset="0"/>
              </a:rPr>
              <a:t>Letras distintas indican diferencias significativas (p&lt;=0.05)</a:t>
            </a:r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34767" t="36459" r="16936" b="13103"/>
          <a:stretch/>
        </p:blipFill>
        <p:spPr>
          <a:xfrm>
            <a:off x="6695646" y="2531300"/>
            <a:ext cx="5273341" cy="3109918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11405937" y="2887578"/>
            <a:ext cx="547008" cy="25346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156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  <p:bldP spid="21" grpId="0" animBg="1"/>
      <p:bldP spid="2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Antecedentes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ángulo redondeado 12"/>
          <p:cNvSpPr/>
          <p:nvPr/>
        </p:nvSpPr>
        <p:spPr>
          <a:xfrm>
            <a:off x="537822" y="792949"/>
            <a:ext cx="4466313" cy="10344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El sector pecuario tiene dificultades debido a la mala y escasa alimentación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6103399" y="810678"/>
            <a:ext cx="5281903" cy="10291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Para una excelente producción es necesario tener una base en sanidad, manejo, genética y una adecuada alimentación.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4867621" y="2021884"/>
            <a:ext cx="1770334" cy="149472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Pasto principal alimento 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586739" y="4348234"/>
            <a:ext cx="2332097" cy="1757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Agua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Energía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Proteína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Minerales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Vitaminas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Fibra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5190164" y="1057540"/>
            <a:ext cx="638585" cy="36756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abajo 17"/>
          <p:cNvSpPr/>
          <p:nvPr/>
        </p:nvSpPr>
        <p:spPr>
          <a:xfrm>
            <a:off x="5557831" y="3626981"/>
            <a:ext cx="389912" cy="56166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9" name="Picture 2" descr="Resultado de imagen para ganado bovino hol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61" y="1935949"/>
            <a:ext cx="3742271" cy="2138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Resultado de imagen para rye grass y trebol roj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49" y="4395489"/>
            <a:ext cx="2217691" cy="1663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08" y="2021884"/>
            <a:ext cx="3130290" cy="2085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Resultado de imagen para vacas comiendo pas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15" y="4395489"/>
            <a:ext cx="2490070" cy="1494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68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228600" y="450354"/>
            <a:ext cx="4132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Pasto azul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Quick draw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8588" t="36249" r="28706" b="28543"/>
          <a:stretch/>
        </p:blipFill>
        <p:spPr>
          <a:xfrm>
            <a:off x="624840" y="1188720"/>
            <a:ext cx="5332294" cy="2482528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3099321" y="2956531"/>
            <a:ext cx="394508" cy="20974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/>
          <p:cNvSpPr/>
          <p:nvPr/>
        </p:nvSpPr>
        <p:spPr>
          <a:xfrm>
            <a:off x="3621506" y="2454442"/>
            <a:ext cx="300789" cy="20453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redondeado 16"/>
          <p:cNvSpPr/>
          <p:nvPr/>
        </p:nvSpPr>
        <p:spPr>
          <a:xfrm>
            <a:off x="4021057" y="2942882"/>
            <a:ext cx="428114" cy="2097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redondeado 18"/>
          <p:cNvSpPr/>
          <p:nvPr/>
        </p:nvSpPr>
        <p:spPr>
          <a:xfrm>
            <a:off x="5173806" y="2941690"/>
            <a:ext cx="408129" cy="21094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488" y="717114"/>
            <a:ext cx="4443429" cy="25880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640" y="3912650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l="28768" t="28462" r="28201" b="42167"/>
          <a:stretch/>
        </p:blipFill>
        <p:spPr>
          <a:xfrm>
            <a:off x="341193" y="1042737"/>
            <a:ext cx="6409325" cy="2470484"/>
          </a:xfrm>
          <a:prstGeom prst="rect">
            <a:avLst/>
          </a:prstGeom>
        </p:spPr>
      </p:pic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0" y="29497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Trébol blanco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Ladino gigante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697567" y="4068604"/>
            <a:ext cx="5042396" cy="605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Villanueva 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et 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al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(2009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),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incrementaron el peso en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plantas de (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Chrysantheum morifolium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 en un 16,91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%.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412548" y="2122099"/>
            <a:ext cx="4070140" cy="2662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 redondeado 22"/>
          <p:cNvSpPr/>
          <p:nvPr/>
        </p:nvSpPr>
        <p:spPr>
          <a:xfrm>
            <a:off x="2412548" y="3248527"/>
            <a:ext cx="4070140" cy="2646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/>
          <p:cNvSpPr txBox="1"/>
          <p:nvPr/>
        </p:nvSpPr>
        <p:spPr>
          <a:xfrm>
            <a:off x="401291" y="743460"/>
            <a:ext cx="6858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Prueba de Tukey al 5% para las variables agronómicas de Trébol blanco var. Ladino gigante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32472" t="34046" r="21022" b="17269"/>
          <a:stretch/>
        </p:blipFill>
        <p:spPr>
          <a:xfrm>
            <a:off x="6657474" y="2388358"/>
            <a:ext cx="5296863" cy="3131208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9978191" y="2839453"/>
            <a:ext cx="545430" cy="24865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CuadroTexto 17"/>
          <p:cNvSpPr txBox="1"/>
          <p:nvPr/>
        </p:nvSpPr>
        <p:spPr>
          <a:xfrm>
            <a:off x="401291" y="3513221"/>
            <a:ext cx="498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" panose="02020603050405020304" pitchFamily="18" charset="0"/>
                <a:cs typeface="Times" panose="02020603050405020304" pitchFamily="18" charset="0"/>
              </a:rPr>
              <a:t>Letras distintas indican diferencias significativas (p&lt;=0.05)</a:t>
            </a:r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2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2879" t="31853" r="22261" b="25384"/>
          <a:stretch/>
        </p:blipFill>
        <p:spPr>
          <a:xfrm>
            <a:off x="579644" y="1056422"/>
            <a:ext cx="6229513" cy="2742110"/>
          </a:xfrm>
          <a:prstGeom prst="rect">
            <a:avLst/>
          </a:prstGeom>
        </p:spPr>
      </p:pic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198120" y="55405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Trébol blanco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Ladino gigante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711163" y="3772738"/>
            <a:ext cx="1913708" cy="60990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Verdecia 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. (2008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272962" y="1925448"/>
            <a:ext cx="429222" cy="1708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/>
          <p:cNvSpPr/>
          <p:nvPr/>
        </p:nvSpPr>
        <p:spPr>
          <a:xfrm>
            <a:off x="3766782" y="3398292"/>
            <a:ext cx="429172" cy="203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redondeado 16"/>
          <p:cNvSpPr/>
          <p:nvPr/>
        </p:nvSpPr>
        <p:spPr>
          <a:xfrm>
            <a:off x="4303543" y="3029803"/>
            <a:ext cx="387193" cy="1907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redondeado 9"/>
          <p:cNvSpPr/>
          <p:nvPr/>
        </p:nvSpPr>
        <p:spPr>
          <a:xfrm>
            <a:off x="5582429" y="3029803"/>
            <a:ext cx="463530" cy="1907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19182" r="12962" b="3391"/>
          <a:stretch/>
        </p:blipFill>
        <p:spPr>
          <a:xfrm>
            <a:off x="7415880" y="554058"/>
            <a:ext cx="3172904" cy="2174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/>
          <p:cNvSpPr txBox="1"/>
          <p:nvPr/>
        </p:nvSpPr>
        <p:spPr>
          <a:xfrm>
            <a:off x="7207332" y="2722026"/>
            <a:ext cx="358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Trébol blanco 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var. Ladino gigante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sin producto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t="14737" r="3768" b="11863"/>
          <a:stretch/>
        </p:blipFill>
        <p:spPr>
          <a:xfrm>
            <a:off x="7350579" y="3096736"/>
            <a:ext cx="3303504" cy="210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/>
          <p:cNvSpPr txBox="1"/>
          <p:nvPr/>
        </p:nvSpPr>
        <p:spPr>
          <a:xfrm>
            <a:off x="6703868" y="5197771"/>
            <a:ext cx="4848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Trébol blanco 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var. Ladino gigante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con ácido acetilsalicílico 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" b="28666"/>
          <a:stretch/>
        </p:blipFill>
        <p:spPr>
          <a:xfrm>
            <a:off x="4292038" y="3798532"/>
            <a:ext cx="2411830" cy="231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8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335280" y="27973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Trébol rojo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Dynamite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9059" t="30830" r="27897" b="39751"/>
          <a:stretch/>
        </p:blipFill>
        <p:spPr>
          <a:xfrm>
            <a:off x="335279" y="1251284"/>
            <a:ext cx="6899709" cy="266299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7338060" y="1488827"/>
            <a:ext cx="4297680" cy="678762"/>
          </a:xfrm>
          <a:prstGeom prst="round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Lucero (2014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),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obtuvo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mayor rendimiento en haba (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Vicia faba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con 2582 Kg.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ha</a:t>
            </a:r>
            <a:r>
              <a:rPr lang="es-EC" sz="1400" baseline="30000" dirty="0" smtClean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2522220" y="2634916"/>
            <a:ext cx="4299685" cy="32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>
            <a:off x="335280" y="905294"/>
            <a:ext cx="6751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Prueba de Tukey al 5% para las variables agronómicas de Trébol rojo var. Dynamite.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24489" t="30537" r="28452" b="16612"/>
          <a:stretch/>
        </p:blipFill>
        <p:spPr>
          <a:xfrm>
            <a:off x="7086599" y="2634916"/>
            <a:ext cx="4926121" cy="3124200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11470105" y="2987040"/>
            <a:ext cx="542616" cy="264373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390812" y="3904361"/>
            <a:ext cx="498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" panose="02020603050405020304" pitchFamily="18" charset="0"/>
                <a:cs typeface="Times" panose="02020603050405020304" pitchFamily="18" charset="0"/>
              </a:rPr>
              <a:t>Letras distintas indican diferencias significativas (p&lt;=0.05)</a:t>
            </a:r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516815" y="3565215"/>
            <a:ext cx="4299685" cy="3200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7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335280" y="56929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Trébol rojo </a:t>
            </a:r>
            <a:r>
              <a:rPr lang="es-EC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var. Dynamite</a:t>
            </a:r>
            <a:endParaRPr lang="es-EC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/>
          <a:srcRect l="28588" t="32084" r="28470" b="34167"/>
          <a:stretch/>
        </p:blipFill>
        <p:spPr>
          <a:xfrm>
            <a:off x="822959" y="1310640"/>
            <a:ext cx="5324047" cy="2363002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3274040" y="2035880"/>
            <a:ext cx="342617" cy="1870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/>
          <p:cNvSpPr/>
          <p:nvPr/>
        </p:nvSpPr>
        <p:spPr>
          <a:xfrm>
            <a:off x="3699017" y="2210938"/>
            <a:ext cx="422607" cy="177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redondeado 16"/>
          <p:cNvSpPr/>
          <p:nvPr/>
        </p:nvSpPr>
        <p:spPr>
          <a:xfrm>
            <a:off x="4213362" y="2993043"/>
            <a:ext cx="406765" cy="2153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417" y="784932"/>
            <a:ext cx="4863293" cy="28520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77" y="3893341"/>
            <a:ext cx="4700743" cy="2825447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5360375" y="3001065"/>
            <a:ext cx="406765" cy="2153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603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121920" y="29497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Llantén forrajero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941" t="29532" r="28840" b="40454"/>
          <a:stretch/>
        </p:blipFill>
        <p:spPr>
          <a:xfrm>
            <a:off x="421106" y="1060009"/>
            <a:ext cx="6757737" cy="2712874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7421077" y="1184260"/>
            <a:ext cx="4102749" cy="76711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C" sz="14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Guzmán 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et al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. (2012),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quienes en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plantas de Chile Habanero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obtuvieron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un incremento en materia seca del 70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% con AAS . 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2545080" y="2273968"/>
            <a:ext cx="4465320" cy="2574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redondeado 25"/>
          <p:cNvSpPr/>
          <p:nvPr/>
        </p:nvSpPr>
        <p:spPr>
          <a:xfrm>
            <a:off x="2514600" y="3449852"/>
            <a:ext cx="2301240" cy="2743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Rectángulo redondeado 26"/>
          <p:cNvSpPr/>
          <p:nvPr/>
        </p:nvSpPr>
        <p:spPr>
          <a:xfrm>
            <a:off x="5004334" y="3236494"/>
            <a:ext cx="822960" cy="2253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Rectángulo redondeado 27"/>
          <p:cNvSpPr/>
          <p:nvPr/>
        </p:nvSpPr>
        <p:spPr>
          <a:xfrm>
            <a:off x="6155356" y="3449852"/>
            <a:ext cx="822960" cy="2483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/>
          <p:cNvSpPr txBox="1"/>
          <p:nvPr/>
        </p:nvSpPr>
        <p:spPr>
          <a:xfrm>
            <a:off x="381000" y="752232"/>
            <a:ext cx="6412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Prueba de Tukey al 5% para las variables agronómicas de Llantén forrajero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4025" t="32950" r="18916" b="14638"/>
          <a:stretch/>
        </p:blipFill>
        <p:spPr>
          <a:xfrm>
            <a:off x="7210926" y="2531444"/>
            <a:ext cx="4787269" cy="3010940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10218822" y="2807369"/>
            <a:ext cx="481262" cy="25506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CuadroTexto 14"/>
          <p:cNvSpPr txBox="1"/>
          <p:nvPr/>
        </p:nvSpPr>
        <p:spPr>
          <a:xfrm>
            <a:off x="442336" y="3772883"/>
            <a:ext cx="498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" panose="02020603050405020304" pitchFamily="18" charset="0"/>
                <a:cs typeface="Times" panose="02020603050405020304" pitchFamily="18" charset="0"/>
              </a:rPr>
              <a:t>Letras distintas indican diferencias significativas (p&lt;=0.05)</a:t>
            </a:r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26" grpId="0" animBg="1"/>
      <p:bldP spid="27" grpId="0" animBg="1"/>
      <p:bldP spid="28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289560" y="58453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Llantén forrajero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789674" y="4068598"/>
            <a:ext cx="1546154" cy="4900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Cabrera (2012).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8353" t="37083" r="29176" b="28125"/>
          <a:stretch/>
        </p:blipFill>
        <p:spPr>
          <a:xfrm>
            <a:off x="565084" y="1190866"/>
            <a:ext cx="6220727" cy="2877732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3471737" y="3485417"/>
            <a:ext cx="375335" cy="1928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redondeado 15"/>
          <p:cNvSpPr/>
          <p:nvPr/>
        </p:nvSpPr>
        <p:spPr>
          <a:xfrm>
            <a:off x="3976576" y="2672449"/>
            <a:ext cx="402080" cy="2196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redondeado 16"/>
          <p:cNvSpPr/>
          <p:nvPr/>
        </p:nvSpPr>
        <p:spPr>
          <a:xfrm>
            <a:off x="4497571" y="3053185"/>
            <a:ext cx="441068" cy="247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redondeado 9"/>
          <p:cNvSpPr/>
          <p:nvPr/>
        </p:nvSpPr>
        <p:spPr>
          <a:xfrm>
            <a:off x="5879802" y="3042552"/>
            <a:ext cx="416911" cy="247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t="9335" r="471" b="33777"/>
          <a:stretch/>
        </p:blipFill>
        <p:spPr>
          <a:xfrm>
            <a:off x="6934369" y="584538"/>
            <a:ext cx="4317206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7724" r="6075"/>
          <a:stretch/>
        </p:blipFill>
        <p:spPr>
          <a:xfrm>
            <a:off x="6934369" y="2775553"/>
            <a:ext cx="1791356" cy="276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Resultado de imagen para LLANTEN forrajer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511" r="9045" b="7850"/>
          <a:stretch/>
        </p:blipFill>
        <p:spPr bwMode="auto">
          <a:xfrm>
            <a:off x="8763072" y="3134505"/>
            <a:ext cx="2636594" cy="1946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8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9846" t="37554" r="16315" b="16612"/>
          <a:stretch/>
        </p:blipFill>
        <p:spPr>
          <a:xfrm>
            <a:off x="7218947" y="2584059"/>
            <a:ext cx="4831306" cy="2852381"/>
          </a:xfrm>
          <a:prstGeom prst="rect">
            <a:avLst/>
          </a:prstGeom>
        </p:spPr>
      </p:pic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563880" y="27973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Achicoria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8588" t="27024" r="27822" b="43013"/>
          <a:stretch/>
        </p:blipFill>
        <p:spPr>
          <a:xfrm>
            <a:off x="411480" y="1143465"/>
            <a:ext cx="6807467" cy="2642472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1651133" y="4396716"/>
            <a:ext cx="4328160" cy="654053"/>
          </a:xfrm>
          <a:prstGeom prst="roundRect">
            <a:avLst/>
          </a:prstGeom>
          <a:ln>
            <a:solidFill>
              <a:srgbClr val="B10BB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Matos (2004), demostró que en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plantas de tomate se incrementaba la biomasa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seca. 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2468880" y="2331720"/>
            <a:ext cx="4503820" cy="2381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redondeado 23"/>
          <p:cNvSpPr/>
          <p:nvPr/>
        </p:nvSpPr>
        <p:spPr>
          <a:xfrm>
            <a:off x="4166936" y="3293445"/>
            <a:ext cx="2773680" cy="2209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Rectángulo redondeado 24"/>
          <p:cNvSpPr/>
          <p:nvPr/>
        </p:nvSpPr>
        <p:spPr>
          <a:xfrm>
            <a:off x="2534346" y="3488366"/>
            <a:ext cx="1554480" cy="259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uadroTexto 4"/>
          <p:cNvSpPr txBox="1"/>
          <p:nvPr/>
        </p:nvSpPr>
        <p:spPr>
          <a:xfrm>
            <a:off x="586684" y="768758"/>
            <a:ext cx="680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Prueba de Tukey al 5% para las variables agronómicas de Achicoria</a:t>
            </a:r>
          </a:p>
          <a:p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63880" y="3772896"/>
            <a:ext cx="498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Times" panose="02020603050405020304" pitchFamily="18" charset="0"/>
                <a:cs typeface="Times" panose="02020603050405020304" pitchFamily="18" charset="0"/>
              </a:rPr>
              <a:t>Letras distintas indican diferencias significativas (p&lt;=0.05)</a:t>
            </a:r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s-EC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0266947" y="3015369"/>
            <a:ext cx="493293" cy="21983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464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uadroTexto 2"/>
          <p:cNvSpPr txBox="1"/>
          <p:nvPr/>
        </p:nvSpPr>
        <p:spPr>
          <a:xfrm>
            <a:off x="624840" y="645498"/>
            <a:ext cx="446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C" sz="2000" b="1" dirty="0">
                <a:latin typeface="Times" panose="02020603050405020304" pitchFamily="18" charset="0"/>
                <a:cs typeface="Times" panose="02020603050405020304" pitchFamily="18" charset="0"/>
              </a:rPr>
              <a:t>Achicoria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353" t="37709" r="29530" b="28125"/>
          <a:stretch/>
        </p:blipFill>
        <p:spPr>
          <a:xfrm>
            <a:off x="537503" y="1379477"/>
            <a:ext cx="5309838" cy="2432440"/>
          </a:xfrm>
          <a:prstGeom prst="rect">
            <a:avLst/>
          </a:prstGeom>
        </p:spPr>
      </p:pic>
      <p:sp>
        <p:nvSpPr>
          <p:cNvPr id="15" name="Rectángulo redondeado 14"/>
          <p:cNvSpPr/>
          <p:nvPr/>
        </p:nvSpPr>
        <p:spPr>
          <a:xfrm>
            <a:off x="2998296" y="2126510"/>
            <a:ext cx="861006" cy="1693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redondeado 17"/>
          <p:cNvSpPr/>
          <p:nvPr/>
        </p:nvSpPr>
        <p:spPr>
          <a:xfrm>
            <a:off x="3910880" y="3138985"/>
            <a:ext cx="409432" cy="14812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redondeado 19"/>
          <p:cNvSpPr/>
          <p:nvPr/>
        </p:nvSpPr>
        <p:spPr>
          <a:xfrm>
            <a:off x="5028336" y="3125337"/>
            <a:ext cx="397444" cy="18755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t="14506" r="-51" b="26517"/>
          <a:stretch/>
        </p:blipFill>
        <p:spPr>
          <a:xfrm rot="16200000">
            <a:off x="5382076" y="3205296"/>
            <a:ext cx="2865120" cy="1645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8" t="62000" r="9477" b="444"/>
          <a:stretch/>
        </p:blipFill>
        <p:spPr>
          <a:xfrm>
            <a:off x="6705824" y="707593"/>
            <a:ext cx="4876576" cy="1912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Resultado de imagen para achicoria forrajer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t="13149" r="17761" b="16451"/>
          <a:stretch/>
        </p:blipFill>
        <p:spPr bwMode="auto">
          <a:xfrm>
            <a:off x="8046156" y="2915738"/>
            <a:ext cx="3079044" cy="2037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Conclusiones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28600" y="891540"/>
            <a:ext cx="1170432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La dosis d3 (1,5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AAS) presentó un efecto significativo en las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variables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agronómicas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para Rye grass perenne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Maxleche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, Trébol rojo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Dynamite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y Pasto azul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Quick draw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; excepto para el Rye grass anual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Pichincha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donde esta dosis influyo solamente en la altura de planta y rendimiento en materia seca por hectárea.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Para Trébol blanco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Ladino gigante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, Llantén forrajero y Achicoria la dosis d2 (1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de AAS) incremento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la altura de planta, número de tallos, vigor de planta, rendimiento en materia verde y seca por hectárea,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mientras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que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la dosis d1 (sin producto) no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presentó efecto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en todas las especies en estudio.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Las plantas que fueron cortadas a los 45 días presentaron la mejor respuesta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agronómica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en la mayoría de las especies forrajeras; mientras las plantas que fueron cortadas a los 25 días no presentaron diferencias significativas.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El tratamiento T9 (1,5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AAS con 45 días) presentó la mejor respuesta en las variables agronómicas analizadas, seguido del tratamiento T6 (1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AAS con 45 días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),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mientras que el tratamiento T1 (sin producto con 25 días) no presento ningún efecto en las variables agronómicas.</a:t>
            </a:r>
          </a:p>
        </p:txBody>
      </p:sp>
      <p:pic>
        <p:nvPicPr>
          <p:cNvPr id="4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752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337" y="66078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s-EC" sz="3600" b="1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Problema</a:t>
            </a:r>
            <a:endParaRPr lang="es-EC" sz="36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381979"/>
              </p:ext>
            </p:extLst>
          </p:nvPr>
        </p:nvGraphicFramePr>
        <p:xfrm>
          <a:off x="302337" y="540473"/>
          <a:ext cx="11630583" cy="5836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usos excesivo de fertilizant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742" y="311167"/>
            <a:ext cx="3395104" cy="166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erosion del suel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186" y="250664"/>
            <a:ext cx="3033414" cy="170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n para vacas desnutridas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b="2443"/>
          <a:stretch/>
        </p:blipFill>
        <p:spPr bwMode="auto">
          <a:xfrm>
            <a:off x="8719743" y="2209028"/>
            <a:ext cx="2636520" cy="191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048" y="4128184"/>
            <a:ext cx="2537726" cy="1708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Resultado de imagen para SELLO ESP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5463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230" y="645695"/>
            <a:ext cx="115062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l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análisis proximal que se realizó para cada una de las especies forrajeras se encontró que para contenido de proteína el mejor tratamiento fue T2 (sin producto con 35 días)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en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Rye grass perenne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Maxleche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, Rye grass anual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Pichincha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, Trébol rojo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Dynamite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, Llantén forrajero y Achicoria, mientras que el contenido más bajo de proteína se encontró en el tratamiento T9 (1,5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AAS con 45 días).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Para Pasto azul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Quick draw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y Trébol blanco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var. Ladino gigante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el contenido de proteína fue mayor con el tratamiento T5 (1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AAS con 35 días), y el menor contenido fue con el tratamiento T2 (sin producto con 35 días).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Para cenizas, extracto etéreo y extracto libre de nitrógeno el tratamiento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T5 (1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AAS con 35 días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) presentó los mejores resultados,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mientras que el tratamiento T9 (1,5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con 45 días) presento valores bajos en el contenido nutricional.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Para fibra y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digestibilidad </a:t>
            </a:r>
            <a:r>
              <a:rPr lang="es-EC" i="1" dirty="0">
                <a:latin typeface="Times" panose="02020603050405020304" pitchFamily="18" charset="0"/>
                <a:cs typeface="Times" panose="02020603050405020304" pitchFamily="18" charset="0"/>
              </a:rPr>
              <a:t>in </a:t>
            </a:r>
            <a:r>
              <a:rPr lang="es-EC" i="1" dirty="0" smtClean="0">
                <a:latin typeface="Times" panose="02020603050405020304" pitchFamily="18" charset="0"/>
                <a:cs typeface="Times" panose="02020603050405020304" pitchFamily="18" charset="0"/>
              </a:rPr>
              <a:t>situ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el tratamiento T7 (1,5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AAS con 25 días) fue el que presentó los mejores porcentajes, mientras que el tratamiento T2 (sin producto con 35 días) obtuvo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valores bajos en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la mayoría de las especies forrajeras en estudio.</a:t>
            </a:r>
          </a:p>
          <a:p>
            <a:pPr algn="just">
              <a:lnSpc>
                <a:spcPct val="150000"/>
              </a:lnSpc>
            </a:pP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338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noProof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Recomendaciones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1960" y="975360"/>
            <a:ext cx="109728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Se recomienda aplicar el tratamiento T9 (1,5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AAS con 45 días) y T6 (1 L. ha</a:t>
            </a:r>
            <a:r>
              <a:rPr lang="es-EC" baseline="30000" dirty="0">
                <a:latin typeface="Times" panose="02020603050405020304" pitchFamily="18" charset="0"/>
                <a:cs typeface="Times" panose="02020603050405020304" pitchFamily="18" charset="0"/>
              </a:rPr>
              <a:t>-1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 AAS con 45 días) en especies forrajeras cultivadas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en monocultivo,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ya que presentaron los mejores resultados en las variables agronómicas analizadas en este estudio.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Probar el efecto del ácido acetilsalicílico en mezclas forrajeras para conocer la respuesta de este promotor de crecimiento en el rendimiento y valor nutricional en potreros establecidos que sirven de alimentación para ganado bovino.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Se recomienda realizar un análisis de suelo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después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de haber aplicado el ácido acetilsalicílico para conocer si existe un cambio en los nutrientes y contenido de microorganismos del mismo. </a:t>
            </a:r>
          </a:p>
          <a:p>
            <a:pPr algn="just">
              <a:lnSpc>
                <a:spcPct val="150000"/>
              </a:lnSpc>
            </a:pP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298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602" name="Picture 2" descr="Resultado de imagen para graci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3" t="22933" r="25726" b="18133"/>
          <a:stretch/>
        </p:blipFill>
        <p:spPr bwMode="auto">
          <a:xfrm>
            <a:off x="3771900" y="800100"/>
            <a:ext cx="4175760" cy="33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iasa es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41" y="491672"/>
            <a:ext cx="2427219" cy="24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esultado de imagen para farbiopharma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t="35199" r="4879" b="32801"/>
          <a:stretch/>
        </p:blipFill>
        <p:spPr bwMode="auto">
          <a:xfrm>
            <a:off x="7947660" y="975360"/>
            <a:ext cx="40386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Resultado de imagen para iniap estacion experimental santa catalina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5" r="1480" b="13888"/>
          <a:stretch/>
        </p:blipFill>
        <p:spPr bwMode="auto">
          <a:xfrm>
            <a:off x="4667250" y="3802381"/>
            <a:ext cx="304419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164330" y="5448301"/>
            <a:ext cx="405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Estación Experimental Santa Catalina.</a:t>
            </a:r>
          </a:p>
          <a:p>
            <a:pPr algn="ctr"/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Programa de Ganadería y Pastos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0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Revisión de Literatura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ángulo redondeado 1"/>
          <p:cNvSpPr/>
          <p:nvPr/>
        </p:nvSpPr>
        <p:spPr>
          <a:xfrm>
            <a:off x="215534" y="2533105"/>
            <a:ext cx="5442857" cy="127362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La calidad de los pastos varia con la edad, fertilidad del suelo, época del año, valor nutritivo, digestibilidad y consumo de materia seca.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15534" y="735810"/>
            <a:ext cx="5442857" cy="127362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La superficie destinada para pastizales en el 2018 fue de 5,389,837 ha, la mayor superficie de suelo es para pastos cultivados.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dondear rectángulo de esquina diagonal 7"/>
          <p:cNvSpPr/>
          <p:nvPr/>
        </p:nvSpPr>
        <p:spPr>
          <a:xfrm>
            <a:off x="6662057" y="767779"/>
            <a:ext cx="5257800" cy="820389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Proteína :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Un bajo contenido provoca una disminución del consumo de forraje.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Redondear rectángulo de esquina diagonal 9"/>
          <p:cNvSpPr/>
          <p:nvPr/>
        </p:nvSpPr>
        <p:spPr>
          <a:xfrm>
            <a:off x="6640438" y="1745225"/>
            <a:ext cx="5257801" cy="10668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Fibra :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Ayudar a moderar el pH del rumen, por otro lado limita el contenido energético de las raciones.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3" name="Redondear rectángulo de esquina diagonal 12"/>
          <p:cNvSpPr/>
          <p:nvPr/>
        </p:nvSpPr>
        <p:spPr>
          <a:xfrm>
            <a:off x="6568153" y="2969082"/>
            <a:ext cx="5367900" cy="83765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Cenizas: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Representa el contenido mineral del forraje, las cenizas suponen el menos 5% de la materia seca.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Redondear rectángulo de esquina diagonal 13"/>
          <p:cNvSpPr/>
          <p:nvPr/>
        </p:nvSpPr>
        <p:spPr>
          <a:xfrm>
            <a:off x="6551957" y="4003572"/>
            <a:ext cx="5367900" cy="813535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Digestibilidad: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Es la proporción en que encuentran los nutrientes digestibles y su utilización total del alimento ingerido por el animal.</a:t>
            </a: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Abrir llave 2"/>
          <p:cNvSpPr/>
          <p:nvPr/>
        </p:nvSpPr>
        <p:spPr>
          <a:xfrm>
            <a:off x="5833651" y="731519"/>
            <a:ext cx="696688" cy="5203880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146" name="Picture 2" descr="Resultado de imagen para PASTUR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7" y="3887730"/>
            <a:ext cx="2509821" cy="188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PASTUR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47" y="4410340"/>
            <a:ext cx="2828104" cy="1565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dondear rectángulo de esquina diagonal 14"/>
          <p:cNvSpPr/>
          <p:nvPr/>
        </p:nvSpPr>
        <p:spPr>
          <a:xfrm>
            <a:off x="6551957" y="5083025"/>
            <a:ext cx="5367900" cy="58645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Extracto etéreo y Extracto libre de nitrógeno 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SELLO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ángulo redondeado 3"/>
          <p:cNvSpPr/>
          <p:nvPr/>
        </p:nvSpPr>
        <p:spPr>
          <a:xfrm>
            <a:off x="355600" y="3170752"/>
            <a:ext cx="4593771" cy="111130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La utilización de gramíneas – leguminosas en las praderas, se justifica por las ventajas que se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obtienen con las siguientes especies forrajeras: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355600" y="1020112"/>
            <a:ext cx="5631542" cy="1273145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En la región de la sierra los productores se manejan con la siguiente proporción para una mezcla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forrajera: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987142" y="1064622"/>
            <a:ext cx="2438399" cy="11538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60 – 70 % gramíneas</a:t>
            </a:r>
          </a:p>
          <a:p>
            <a:pPr lvl="0" algn="just"/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20 – 30 % leguminosas</a:t>
            </a:r>
          </a:p>
          <a:p>
            <a:pPr lvl="0" algn="just"/>
            <a:r>
              <a:rPr lang="es-EC" sz="1600" dirty="0">
                <a:latin typeface="Times" panose="02020603050405020304" pitchFamily="18" charset="0"/>
                <a:cs typeface="Times" panose="02020603050405020304" pitchFamily="18" charset="0"/>
              </a:rPr>
              <a:t>10% maleza.</a:t>
            </a:r>
          </a:p>
        </p:txBody>
      </p:sp>
      <p:sp>
        <p:nvSpPr>
          <p:cNvPr id="7" name="Abrir llave 6"/>
          <p:cNvSpPr/>
          <p:nvPr/>
        </p:nvSpPr>
        <p:spPr>
          <a:xfrm>
            <a:off x="4998710" y="2631302"/>
            <a:ext cx="435429" cy="2298107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5325429" y="2631302"/>
            <a:ext cx="4281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Rye grass perenne (</a:t>
            </a:r>
            <a:r>
              <a:rPr lang="en-US" sz="1400" i="1" dirty="0">
                <a:latin typeface="Times" panose="02020603050405020304" pitchFamily="18" charset="0"/>
                <a:cs typeface="Times" panose="02020603050405020304" pitchFamily="18" charset="0"/>
              </a:rPr>
              <a:t>Lolium perenne</a:t>
            </a:r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) Var.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Maxleche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Rye grass anual (</a:t>
            </a:r>
            <a:r>
              <a:rPr lang="en-US" sz="1400" i="1" dirty="0">
                <a:latin typeface="Times" panose="02020603050405020304" pitchFamily="18" charset="0"/>
                <a:cs typeface="Times" panose="02020603050405020304" pitchFamily="18" charset="0"/>
              </a:rPr>
              <a:t>Lolium multiflorum</a:t>
            </a:r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) Var. Pichincha</a:t>
            </a: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Pasto azul 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es-EC" sz="1400" i="1" dirty="0" smtClean="0">
                <a:latin typeface="Times" panose="02020603050405020304" pitchFamily="18" charset="0"/>
                <a:cs typeface="Times" panose="02020603050405020304" pitchFamily="18" charset="0"/>
              </a:rPr>
              <a:t>Dactylis glomerata</a:t>
            </a:r>
            <a:r>
              <a:rPr lang="es-EC" sz="1400" dirty="0" smtClean="0"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Var. Quick draw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Trébol blanco (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Trifolium repens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 Var. Ladino gigante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Trébol rojo (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Trifolium pratense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 Var. Dynamite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Llantén (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Plantago major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Achicoria (</a:t>
            </a:r>
            <a:r>
              <a:rPr lang="es-EC" sz="1400" i="1" dirty="0">
                <a:latin typeface="Times" panose="02020603050405020304" pitchFamily="18" charset="0"/>
                <a:cs typeface="Times" panose="02020603050405020304" pitchFamily="18" charset="0"/>
              </a:rPr>
              <a:t>Cichorium intybus</a:t>
            </a:r>
            <a:r>
              <a:rPr lang="es-EC" sz="1400" dirty="0">
                <a:latin typeface="Times" panose="02020603050405020304" pitchFamily="18" charset="0"/>
                <a:cs typeface="Times" panose="02020603050405020304" pitchFamily="18" charset="0"/>
              </a:rPr>
              <a:t>)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6" descr="Resultado de imagen para pasto azu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499" y="248821"/>
            <a:ext cx="1434314" cy="143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olium perenne Engels raaigras doorschiete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717" y="411731"/>
            <a:ext cx="1218384" cy="1622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para rye grass anu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8" t="17993" r="1003" b="10251"/>
          <a:stretch/>
        </p:blipFill>
        <p:spPr bwMode="auto">
          <a:xfrm>
            <a:off x="9635674" y="2098796"/>
            <a:ext cx="1278277" cy="148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trebol blanc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9" b="333"/>
          <a:stretch/>
        </p:blipFill>
        <p:spPr bwMode="auto">
          <a:xfrm>
            <a:off x="7369001" y="4957596"/>
            <a:ext cx="1462183" cy="117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sultado de imagen para achicoria forrajera pd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83" y="4039143"/>
            <a:ext cx="1128100" cy="150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n para llanten forrajer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178" y="3672726"/>
            <a:ext cx="1191666" cy="2108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trebol rojo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r="20736" b="11555"/>
          <a:stretch/>
        </p:blipFill>
        <p:spPr bwMode="auto">
          <a:xfrm>
            <a:off x="5489796" y="5042688"/>
            <a:ext cx="1536910" cy="120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576882" y="269556"/>
            <a:ext cx="3712734" cy="13832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El uso de promotores de crecimiento ha tenido un gran impacto productivo.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7467920" y="269556"/>
            <a:ext cx="4055983" cy="8251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Incremento en producción y valor nutritivo en pastos.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320682" y="2243639"/>
            <a:ext cx="3147238" cy="13184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El ácido acetilsalicílico (AAS) en la agricultura ha demostrado ser una buena alternativa.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482271" y="4696044"/>
            <a:ext cx="4055983" cy="97479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Participa en muchas funciones metabólicas en plantas crecimiento, germinación y rendimientos.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07949" y="4431486"/>
            <a:ext cx="3650600" cy="14258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Derivado del ácido salicílico (AS), sustancias encontrada en los tejidos de las plantas.</a:t>
            </a:r>
            <a:endParaRPr lang="es-EC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r="14469" b="4894"/>
          <a:stretch/>
        </p:blipFill>
        <p:spPr bwMode="auto">
          <a:xfrm>
            <a:off x="607949" y="1924088"/>
            <a:ext cx="3071459" cy="2258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 descr="Resultado de imagen para acido salicilico en plantas p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873" y="4011654"/>
            <a:ext cx="2307074" cy="184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078" y="1296908"/>
            <a:ext cx="3533775" cy="129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n para acido salicilico en plantas p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74" y="166450"/>
            <a:ext cx="2244788" cy="175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911" r="260" b="10747"/>
          <a:stretch/>
        </p:blipFill>
        <p:spPr bwMode="auto">
          <a:xfrm>
            <a:off x="7990227" y="2769881"/>
            <a:ext cx="3040069" cy="1748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7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noProof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Objetivos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441234" y="1110343"/>
            <a:ext cx="10825480" cy="78041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800" kern="0" dirty="0" smtClean="0">
                <a:latin typeface="Times New Roman" charset="0"/>
                <a:ea typeface="Times New Roman" charset="0"/>
                <a:cs typeface="Times New Roman" charset="0"/>
              </a:rPr>
              <a:t>OBJETIVO GENERAL</a:t>
            </a:r>
            <a:endParaRPr lang="es-EC" sz="2800" kern="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1234" y="1890760"/>
            <a:ext cx="10825480" cy="2964269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el efecto del comportamiento productivo de siete especies forrajeras, bajo diferentes niveles de ácido acetilsalicílico en la Unidad de Apoyo a la Investigación </a:t>
            </a:r>
            <a:r>
              <a:rPr lang="es-EC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ecuaria de la Estación Experimental Santa Catalina - INIAP</a:t>
            </a:r>
            <a:r>
              <a:rPr lang="es-EC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C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78971" y="757011"/>
            <a:ext cx="10744200" cy="918242"/>
          </a:xfrm>
          <a:prstGeom prst="rect">
            <a:avLst/>
          </a:prstGeom>
          <a:ln w="6350" cap="flat" cmpd="sng" algn="ctr">
            <a:noFill/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sz="2800" kern="0" smtClean="0">
                <a:latin typeface="Times New Roman" charset="0"/>
                <a:ea typeface="Times New Roman" charset="0"/>
                <a:cs typeface="Times New Roman" charset="0"/>
              </a:rPr>
              <a:t>OBJETIVOS ESPECÍFICOS</a:t>
            </a:r>
            <a:endParaRPr lang="es-EC" sz="2800" kern="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8971" y="1429950"/>
            <a:ext cx="10537372" cy="4339479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el nivel más adecuado de ácido acetilsalicílico para la producción de las especies forrajeras en estudio.</a:t>
            </a: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época adecuada de corte o pastoreo.</a:t>
            </a: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un análisis proximal para evaluar el efecto del ácido acetilsalicílico sobre el valor nutricional.</a:t>
            </a:r>
          </a:p>
          <a:p>
            <a:pPr marL="342900" lvl="0" indent="-342900" algn="just">
              <a:lnSpc>
                <a:spcPct val="150000"/>
              </a:lnSpc>
              <a:buFont typeface="Arial" charset="0"/>
              <a:buChar char="•"/>
            </a:pP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pruebas de digestibilidad </a:t>
            </a:r>
            <a:r>
              <a:rPr lang="es-EC" sz="2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situ</a:t>
            </a:r>
            <a:r>
              <a:rPr lang="es-EC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cada una de las especies forrajeras.</a:t>
            </a:r>
            <a:endParaRPr lang="es-EC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219200" y="0"/>
            <a:ext cx="10972800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0" kern="0" dirty="0" smtClean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Metodología</a:t>
            </a:r>
            <a:endParaRPr kumimoji="0" lang="es-MX" sz="3600" b="0" i="1" u="none" strike="noStrike" kern="0" cap="none" spc="0" normalizeH="0" baseline="0" noProof="0" dirty="0">
              <a:ln w="0">
                <a:solidFill>
                  <a:prstClr val="black"/>
                </a:solidFill>
              </a:ln>
              <a:solidFill>
                <a:prstClr val="black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Resultado de imagen para SELLO ES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2" y="5935399"/>
            <a:ext cx="3189668" cy="746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n 5"/>
          <p:cNvPicPr/>
          <p:nvPr/>
        </p:nvPicPr>
        <p:blipFill rotWithShape="1">
          <a:blip r:embed="rId4"/>
          <a:srcRect l="18971" t="8184" r="33604" b="20741"/>
          <a:stretch/>
        </p:blipFill>
        <p:spPr bwMode="auto">
          <a:xfrm>
            <a:off x="446396" y="1000702"/>
            <a:ext cx="6000124" cy="493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446458" y="3549074"/>
            <a:ext cx="2431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Programa de Ganadería y Pastos</a:t>
            </a:r>
            <a:endParaRPr lang="es-EC" sz="14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6396" y="631370"/>
            <a:ext cx="4016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Ubicación del Lugar de Investigación</a:t>
            </a:r>
            <a:endParaRPr lang="es-EC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887943" y="1158240"/>
            <a:ext cx="5040846" cy="2514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Parroquia: 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Cutuglagua</a:t>
            </a:r>
          </a:p>
          <a:p>
            <a:pPr algn="just">
              <a:lnSpc>
                <a:spcPct val="150000"/>
              </a:lnSpc>
            </a:pP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Cantón: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 Mejía</a:t>
            </a:r>
          </a:p>
          <a:p>
            <a:pPr algn="just">
              <a:lnSpc>
                <a:spcPct val="150000"/>
              </a:lnSpc>
            </a:pPr>
            <a:r>
              <a:rPr lang="es-EC" b="1" dirty="0" smtClean="0">
                <a:latin typeface="Times" panose="02020603050405020304" pitchFamily="18" charset="0"/>
                <a:cs typeface="Times" panose="02020603050405020304" pitchFamily="18" charset="0"/>
              </a:rPr>
              <a:t>Provincia: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 Pichincha.</a:t>
            </a:r>
          </a:p>
          <a:p>
            <a:pPr lvl="0">
              <a:lnSpc>
                <a:spcPct val="150000"/>
              </a:lnSpc>
            </a:pPr>
            <a:r>
              <a:rPr lang="es-EC" b="1" dirty="0">
                <a:latin typeface="Times" panose="02020603050405020304" pitchFamily="18" charset="0"/>
                <a:cs typeface="Times" panose="02020603050405020304" pitchFamily="18" charset="0"/>
              </a:rPr>
              <a:t>Latitud: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00°22´00´´ S</a:t>
            </a:r>
          </a:p>
          <a:p>
            <a:pPr lvl="0">
              <a:lnSpc>
                <a:spcPct val="150000"/>
              </a:lnSpc>
            </a:pPr>
            <a:r>
              <a:rPr lang="es-EC" b="1" dirty="0">
                <a:latin typeface="Times" panose="02020603050405020304" pitchFamily="18" charset="0"/>
                <a:cs typeface="Times" panose="02020603050405020304" pitchFamily="18" charset="0"/>
              </a:rPr>
              <a:t>Longitud: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78° 33´00´´O</a:t>
            </a:r>
          </a:p>
          <a:p>
            <a:pPr>
              <a:lnSpc>
                <a:spcPct val="150000"/>
              </a:lnSpc>
            </a:pPr>
            <a:r>
              <a:rPr lang="es-EC" b="1" dirty="0">
                <a:latin typeface="Times" panose="02020603050405020304" pitchFamily="18" charset="0"/>
                <a:cs typeface="Times" panose="02020603050405020304" pitchFamily="18" charset="0"/>
              </a:rPr>
              <a:t>Altitud: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3058 msnm.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6887943" y="3810684"/>
            <a:ext cx="5159829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S</a:t>
            </a:r>
            <a:r>
              <a:rPr lang="es-EC" dirty="0" smtClean="0">
                <a:latin typeface="Times" panose="02020603050405020304" pitchFamily="18" charset="0"/>
                <a:cs typeface="Times" panose="02020603050405020304" pitchFamily="18" charset="0"/>
              </a:rPr>
              <a:t>e </a:t>
            </a:r>
            <a:r>
              <a:rPr lang="es-EC" dirty="0">
                <a:latin typeface="Times" panose="02020603050405020304" pitchFamily="18" charset="0"/>
                <a:cs typeface="Times" panose="02020603050405020304" pitchFamily="18" charset="0"/>
              </a:rPr>
              <a:t>encuentra en la zona de vida Bosque Húmedo Montano Frío, tiene una temperatura promedio anual de 11,6°C, precipitación de 1400 mm/ año y una humedad relativa promedio de 79%.</a:t>
            </a:r>
          </a:p>
        </p:txBody>
      </p:sp>
    </p:spTree>
    <p:extLst>
      <p:ext uri="{BB962C8B-B14F-4D97-AF65-F5344CB8AC3E}">
        <p14:creationId xmlns:p14="http://schemas.microsoft.com/office/powerpoint/2010/main" val="16189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Diseño predeterminado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5757</TotalTime>
  <Words>2238</Words>
  <Application>Microsoft Office PowerPoint</Application>
  <PresentationFormat>Personalizado</PresentationFormat>
  <Paragraphs>289</Paragraphs>
  <Slides>32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5" baseType="lpstr">
      <vt:lpstr>Faceta</vt:lpstr>
      <vt:lpstr>Diseño predeterminado</vt:lpstr>
      <vt:lpstr>CorelDRAW</vt:lpstr>
      <vt:lpstr>DEPARTAMENTO DE CIENCIAS DE LA VIDA Y DE LA  AGRICULTURA CARRERA DE INGENIERÍA AGROPECUARIA   TRABAJO DE TITULACIÓN, PREVIO A LA OBTENCIÓN DEL TÍTULO DE INGENIERO AGROPECUARIO  TEMA: “EVALUACIÓN DEL EFECTO DEL ÁCIDO ACETILSALICÍLICO EN EL COMPORTAMIENTO PRODUCTIVO DE SIETE ESPECIES FORRAJERAS, SANTA CATALINA – INIAP”  AUTOR: LANDA TOAPANTA, MARILYN VANESSA  DIRECTOR: ING. PAZMIÑO MORALES, JULIO CÉSAR Mgs.  SANGOLQUÍ, 2019</vt:lpstr>
      <vt:lpstr>Presentación de PowerPoint</vt:lpstr>
      <vt:lpstr>Problema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Darwin Arturo  Rueda Ortiz</cp:lastModifiedBy>
  <cp:revision>253</cp:revision>
  <dcterms:created xsi:type="dcterms:W3CDTF">2018-06-19T15:07:37Z</dcterms:created>
  <dcterms:modified xsi:type="dcterms:W3CDTF">2019-05-07T19:32:25Z</dcterms:modified>
</cp:coreProperties>
</file>