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5">
  <p:sldMasterIdLst>
    <p:sldMasterId id="2147483648" r:id="rId1"/>
    <p:sldMasterId id="2147484080" r:id="rId2"/>
  </p:sldMasterIdLst>
  <p:notesMasterIdLst>
    <p:notesMasterId r:id="rId31"/>
  </p:notesMasterIdLst>
  <p:sldIdLst>
    <p:sldId id="419" r:id="rId3"/>
    <p:sldId id="502" r:id="rId4"/>
    <p:sldId id="517" r:id="rId5"/>
    <p:sldId id="473" r:id="rId6"/>
    <p:sldId id="548" r:id="rId7"/>
    <p:sldId id="549" r:id="rId8"/>
    <p:sldId id="519" r:id="rId9"/>
    <p:sldId id="526" r:id="rId10"/>
    <p:sldId id="413" r:id="rId11"/>
    <p:sldId id="428" r:id="rId12"/>
    <p:sldId id="506" r:id="rId13"/>
    <p:sldId id="524" r:id="rId14"/>
    <p:sldId id="538" r:id="rId15"/>
    <p:sldId id="463" r:id="rId16"/>
    <p:sldId id="528" r:id="rId17"/>
    <p:sldId id="533" r:id="rId18"/>
    <p:sldId id="529" r:id="rId19"/>
    <p:sldId id="532" r:id="rId20"/>
    <p:sldId id="530" r:id="rId21"/>
    <p:sldId id="534" r:id="rId22"/>
    <p:sldId id="542" r:id="rId23"/>
    <p:sldId id="535" r:id="rId24"/>
    <p:sldId id="543" r:id="rId25"/>
    <p:sldId id="537" r:id="rId26"/>
    <p:sldId id="544" r:id="rId27"/>
    <p:sldId id="546" r:id="rId28"/>
    <p:sldId id="547" r:id="rId29"/>
    <p:sldId id="377" r:id="rId30"/>
  </p:sldIdLst>
  <p:sldSz cx="9144000" cy="6858000" type="screen4x3"/>
  <p:notesSz cx="6858000" cy="9144000"/>
  <p:defaultTextStyle>
    <a:defPPr>
      <a:defRPr lang="es-E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BBE0E3"/>
    <a:srgbClr val="7BBB61"/>
    <a:srgbClr val="B2F4A2"/>
    <a:srgbClr val="53AB47"/>
    <a:srgbClr val="E7BCB7"/>
    <a:srgbClr val="FEADA0"/>
    <a:srgbClr val="996633"/>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Estilo medio 3 - Énfasis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E171933-4619-4E11-9A3F-F7608DF75F80}" styleName="Estilo medio 1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EB344D84-9AFB-497E-A393-DC336BA19D2E}" styleName="Estilo medio 3 - Énfasis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D27102A9-8310-4765-A935-A1911B00CA55}" styleName="Estilo claro 1 - Acento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ED083AE6-46FA-4A59-8FB0-9F97EB10719F}" styleName="Estilo claro 3 - Acento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EB9631B5-78F2-41C9-869B-9F39066F8104}" styleName="Estilo medio 3 - Énfasis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7292A2E-F333-43FB-9621-5CBBE7FDCDCB}" styleName="Estilo claro 2 - Acento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526" autoAdjust="0"/>
    <p:restoredTop sz="83866" autoAdjust="0"/>
  </p:normalViewPr>
  <p:slideViewPr>
    <p:cSldViewPr>
      <p:cViewPr>
        <p:scale>
          <a:sx n="78" d="100"/>
          <a:sy n="78" d="100"/>
        </p:scale>
        <p:origin x="-1464" y="-48"/>
      </p:cViewPr>
      <p:guideLst>
        <p:guide orient="horz" pos="2160"/>
        <p:guide pos="2880"/>
      </p:guideLst>
    </p:cSldViewPr>
  </p:slideViewPr>
  <p:outlineViewPr>
    <p:cViewPr>
      <p:scale>
        <a:sx n="33" d="100"/>
        <a:sy n="33" d="100"/>
      </p:scale>
      <p:origin x="24" y="6726"/>
    </p:cViewPr>
  </p:outlineViewPr>
  <p:notesTextViewPr>
    <p:cViewPr>
      <p:scale>
        <a:sx n="3" d="2"/>
        <a:sy n="3" d="2"/>
      </p:scale>
      <p:origin x="0" y="0"/>
    </p:cViewPr>
  </p:notesTextViewPr>
  <p:sorterViewPr>
    <p:cViewPr>
      <p:scale>
        <a:sx n="100" d="100"/>
        <a:sy n="100" d="100"/>
      </p:scale>
      <p:origin x="0" y="-667"/>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849B05-3292-4543-9D62-D087FBDEF999}" type="doc">
      <dgm:prSet loTypeId="urn:microsoft.com/office/officeart/2005/8/layout/cycle2" loCatId="cycle" qsTypeId="urn:microsoft.com/office/officeart/2005/8/quickstyle/simple1" qsCatId="simple" csTypeId="urn:microsoft.com/office/officeart/2005/8/colors/accent2_5" csCatId="accent2" phldr="1"/>
      <dgm:spPr/>
      <dgm:t>
        <a:bodyPr/>
        <a:lstStyle/>
        <a:p>
          <a:endParaRPr lang="es-EC"/>
        </a:p>
      </dgm:t>
    </dgm:pt>
    <dgm:pt modelId="{33E0840C-E2A1-40FE-8DD3-F26000BEFA35}">
      <dgm:prSet phldrT="[Texto]"/>
      <dgm:spPr/>
      <dgm:t>
        <a:bodyPr/>
        <a:lstStyle/>
        <a:p>
          <a:r>
            <a:rPr lang="es-EC" dirty="0" smtClean="0">
              <a:solidFill>
                <a:schemeClr val="tx1"/>
              </a:solidFill>
              <a:latin typeface="Times New Roman" pitchFamily="18" charset="0"/>
              <a:cs typeface="Times New Roman" pitchFamily="18" charset="0"/>
            </a:rPr>
            <a:t>Explotación   de plantas      nativas </a:t>
          </a:r>
          <a:endParaRPr lang="es-EC" dirty="0">
            <a:solidFill>
              <a:schemeClr val="tx1"/>
            </a:solidFill>
            <a:latin typeface="Times New Roman" pitchFamily="18" charset="0"/>
            <a:cs typeface="Times New Roman" pitchFamily="18" charset="0"/>
          </a:endParaRPr>
        </a:p>
      </dgm:t>
    </dgm:pt>
    <dgm:pt modelId="{4F884FBD-8745-4E2C-9DE5-F64B6C52EDE8}" type="parTrans" cxnId="{4E8E13F5-4F9B-49D6-8FB9-CEE0EF19457C}">
      <dgm:prSet/>
      <dgm:spPr/>
      <dgm:t>
        <a:bodyPr/>
        <a:lstStyle/>
        <a:p>
          <a:endParaRPr lang="es-EC"/>
        </a:p>
      </dgm:t>
    </dgm:pt>
    <dgm:pt modelId="{42560359-0E81-451B-8A47-ADC8AEAC9FBB}" type="sibTrans" cxnId="{4E8E13F5-4F9B-49D6-8FB9-CEE0EF19457C}">
      <dgm:prSet/>
      <dgm:spPr/>
      <dgm:t>
        <a:bodyPr/>
        <a:lstStyle/>
        <a:p>
          <a:endParaRPr lang="es-EC"/>
        </a:p>
      </dgm:t>
    </dgm:pt>
    <dgm:pt modelId="{6CD86754-D0B7-462A-A944-BF0D8E4FF415}">
      <dgm:prSet phldrT="[Texto]"/>
      <dgm:spPr/>
      <dgm:t>
        <a:bodyPr/>
        <a:lstStyle/>
        <a:p>
          <a:r>
            <a:rPr lang="es-ES" dirty="0" smtClean="0">
              <a:solidFill>
                <a:schemeClr val="tx1"/>
              </a:solidFill>
              <a:latin typeface="Times New Roman" panose="02020603050405020304" pitchFamily="18" charset="0"/>
              <a:cs typeface="Times New Roman" panose="02020603050405020304" pitchFamily="18" charset="0"/>
            </a:rPr>
            <a:t>No existen protocolos técnicos para su manejo</a:t>
          </a:r>
          <a:endParaRPr lang="es-EC" dirty="0">
            <a:solidFill>
              <a:schemeClr val="tx1"/>
            </a:solidFill>
          </a:endParaRPr>
        </a:p>
      </dgm:t>
    </dgm:pt>
    <dgm:pt modelId="{DC358E18-8355-441D-8327-D2A0CFD6BFCB}" type="parTrans" cxnId="{1D76D4E7-2CB9-4C59-81BA-28F7F1EC4518}">
      <dgm:prSet/>
      <dgm:spPr/>
      <dgm:t>
        <a:bodyPr/>
        <a:lstStyle/>
        <a:p>
          <a:endParaRPr lang="es-EC"/>
        </a:p>
      </dgm:t>
    </dgm:pt>
    <dgm:pt modelId="{25DF55EE-BA09-46D8-BF46-01AD38A414FC}" type="sibTrans" cxnId="{1D76D4E7-2CB9-4C59-81BA-28F7F1EC4518}">
      <dgm:prSet/>
      <dgm:spPr/>
      <dgm:t>
        <a:bodyPr/>
        <a:lstStyle/>
        <a:p>
          <a:endParaRPr lang="es-EC"/>
        </a:p>
      </dgm:t>
    </dgm:pt>
    <dgm:pt modelId="{6CF5EE1B-150D-4A1D-B635-48E3FCC85E52}">
      <dgm:prSet phldrT="[Texto]"/>
      <dgm:spPr/>
      <dgm:t>
        <a:bodyPr/>
        <a:lstStyle/>
        <a:p>
          <a:r>
            <a:rPr lang="es-ES" dirty="0" smtClean="0">
              <a:solidFill>
                <a:schemeClr val="tx1"/>
              </a:solidFill>
              <a:latin typeface="Times New Roman" panose="02020603050405020304" pitchFamily="18" charset="0"/>
              <a:cs typeface="Times New Roman" panose="02020603050405020304" pitchFamily="18" charset="0"/>
            </a:rPr>
            <a:t>Disponibilidad de materia prima </a:t>
          </a:r>
          <a:endParaRPr lang="es-EC" dirty="0">
            <a:solidFill>
              <a:schemeClr val="tx1"/>
            </a:solidFill>
          </a:endParaRPr>
        </a:p>
      </dgm:t>
    </dgm:pt>
    <dgm:pt modelId="{E2AE57BF-C624-4420-9A4C-B9A9BE12A2A3}" type="parTrans" cxnId="{8ED991B8-8E51-4A38-9A86-0DF4F06D8CA1}">
      <dgm:prSet/>
      <dgm:spPr/>
      <dgm:t>
        <a:bodyPr/>
        <a:lstStyle/>
        <a:p>
          <a:endParaRPr lang="es-EC"/>
        </a:p>
      </dgm:t>
    </dgm:pt>
    <dgm:pt modelId="{3A0D1693-0E43-40EB-9056-BA4AA64AB9A4}" type="sibTrans" cxnId="{8ED991B8-8E51-4A38-9A86-0DF4F06D8CA1}">
      <dgm:prSet/>
      <dgm:spPr/>
      <dgm:t>
        <a:bodyPr/>
        <a:lstStyle/>
        <a:p>
          <a:endParaRPr lang="es-EC"/>
        </a:p>
      </dgm:t>
    </dgm:pt>
    <dgm:pt modelId="{515510D2-7EB7-4119-BEFA-C83245D97EBB}">
      <dgm:prSet phldrT="[Texto]"/>
      <dgm:spPr/>
      <dgm:t>
        <a:bodyPr/>
        <a:lstStyle/>
        <a:p>
          <a:r>
            <a:rPr lang="es-EC" dirty="0" smtClean="0">
              <a:solidFill>
                <a:schemeClr val="tx1"/>
              </a:solidFill>
              <a:latin typeface="Times New Roman" panose="02020603050405020304" pitchFamily="18" charset="0"/>
              <a:cs typeface="Times New Roman" panose="02020603050405020304" pitchFamily="18" charset="0"/>
            </a:rPr>
            <a:t>Extracción de compuestos fitoquímicos</a:t>
          </a:r>
          <a:endParaRPr lang="es-EC" dirty="0">
            <a:solidFill>
              <a:schemeClr val="tx1"/>
            </a:solidFill>
          </a:endParaRPr>
        </a:p>
      </dgm:t>
    </dgm:pt>
    <dgm:pt modelId="{D2E349E3-5BF0-493A-96A9-5615791579B4}" type="parTrans" cxnId="{C522AEF3-BC30-44FD-B270-7F1C52F8DC7D}">
      <dgm:prSet/>
      <dgm:spPr/>
      <dgm:t>
        <a:bodyPr/>
        <a:lstStyle/>
        <a:p>
          <a:endParaRPr lang="es-EC"/>
        </a:p>
      </dgm:t>
    </dgm:pt>
    <dgm:pt modelId="{BE1D7AC2-D0F2-4781-8841-8DF74DDBC13C}" type="sibTrans" cxnId="{C522AEF3-BC30-44FD-B270-7F1C52F8DC7D}">
      <dgm:prSet/>
      <dgm:spPr/>
      <dgm:t>
        <a:bodyPr/>
        <a:lstStyle/>
        <a:p>
          <a:endParaRPr lang="es-EC"/>
        </a:p>
      </dgm:t>
    </dgm:pt>
    <dgm:pt modelId="{3F59FBD2-39D6-49C6-9A2C-80F7ADECC86A}">
      <dgm:prSet phldrT="[Texto]"/>
      <dgm:spPr/>
      <dgm:t>
        <a:bodyPr/>
        <a:lstStyle/>
        <a:p>
          <a:r>
            <a:rPr lang="es-EC" smtClean="0">
              <a:solidFill>
                <a:schemeClr val="tx1"/>
              </a:solidFill>
              <a:latin typeface="Times New Roman" pitchFamily="18" charset="0"/>
              <a:cs typeface="Times New Roman" pitchFamily="18" charset="0"/>
            </a:rPr>
            <a:t>Planta con importancia ecológica</a:t>
          </a:r>
          <a:endParaRPr lang="es-EC" dirty="0">
            <a:solidFill>
              <a:schemeClr val="tx1"/>
            </a:solidFill>
            <a:latin typeface="Times New Roman" pitchFamily="18" charset="0"/>
            <a:cs typeface="Times New Roman" pitchFamily="18" charset="0"/>
          </a:endParaRPr>
        </a:p>
      </dgm:t>
    </dgm:pt>
    <dgm:pt modelId="{DEFCDA77-FABD-413D-B457-8BB0817FD5B9}" type="parTrans" cxnId="{5B295543-3A5D-4937-9383-FB0BC500908A}">
      <dgm:prSet/>
      <dgm:spPr/>
      <dgm:t>
        <a:bodyPr/>
        <a:lstStyle/>
        <a:p>
          <a:endParaRPr lang="es-EC"/>
        </a:p>
      </dgm:t>
    </dgm:pt>
    <dgm:pt modelId="{213F00B1-E9AD-4CF1-B587-F556D6AF7898}" type="sibTrans" cxnId="{5B295543-3A5D-4937-9383-FB0BC500908A}">
      <dgm:prSet/>
      <dgm:spPr/>
      <dgm:t>
        <a:bodyPr/>
        <a:lstStyle/>
        <a:p>
          <a:endParaRPr lang="es-EC"/>
        </a:p>
      </dgm:t>
    </dgm:pt>
    <dgm:pt modelId="{35A6E0BA-2967-4858-81EE-5BF6DF58C957}" type="pres">
      <dgm:prSet presAssocID="{E0849B05-3292-4543-9D62-D087FBDEF999}" presName="cycle" presStyleCnt="0">
        <dgm:presLayoutVars>
          <dgm:dir/>
          <dgm:resizeHandles val="exact"/>
        </dgm:presLayoutVars>
      </dgm:prSet>
      <dgm:spPr/>
      <dgm:t>
        <a:bodyPr/>
        <a:lstStyle/>
        <a:p>
          <a:endParaRPr lang="es-EC"/>
        </a:p>
      </dgm:t>
    </dgm:pt>
    <dgm:pt modelId="{51D70BCB-83F7-40B6-B984-790427804B94}" type="pres">
      <dgm:prSet presAssocID="{33E0840C-E2A1-40FE-8DD3-F26000BEFA35}" presName="node" presStyleLbl="node1" presStyleIdx="0" presStyleCnt="5">
        <dgm:presLayoutVars>
          <dgm:bulletEnabled val="1"/>
        </dgm:presLayoutVars>
      </dgm:prSet>
      <dgm:spPr/>
      <dgm:t>
        <a:bodyPr/>
        <a:lstStyle/>
        <a:p>
          <a:endParaRPr lang="es-EC"/>
        </a:p>
      </dgm:t>
    </dgm:pt>
    <dgm:pt modelId="{86AB8229-BD0E-4DD4-8DBA-1F82AC74FE9B}" type="pres">
      <dgm:prSet presAssocID="{42560359-0E81-451B-8A47-ADC8AEAC9FBB}" presName="sibTrans" presStyleLbl="sibTrans2D1" presStyleIdx="0" presStyleCnt="5"/>
      <dgm:spPr/>
      <dgm:t>
        <a:bodyPr/>
        <a:lstStyle/>
        <a:p>
          <a:endParaRPr lang="es-EC"/>
        </a:p>
      </dgm:t>
    </dgm:pt>
    <dgm:pt modelId="{7D188443-6E87-4FDD-9B45-E21A4C937220}" type="pres">
      <dgm:prSet presAssocID="{42560359-0E81-451B-8A47-ADC8AEAC9FBB}" presName="connectorText" presStyleLbl="sibTrans2D1" presStyleIdx="0" presStyleCnt="5"/>
      <dgm:spPr/>
      <dgm:t>
        <a:bodyPr/>
        <a:lstStyle/>
        <a:p>
          <a:endParaRPr lang="es-EC"/>
        </a:p>
      </dgm:t>
    </dgm:pt>
    <dgm:pt modelId="{D650BACF-4970-40B5-A2FC-178E658AC37A}" type="pres">
      <dgm:prSet presAssocID="{6CD86754-D0B7-462A-A944-BF0D8E4FF415}" presName="node" presStyleLbl="node1" presStyleIdx="1" presStyleCnt="5">
        <dgm:presLayoutVars>
          <dgm:bulletEnabled val="1"/>
        </dgm:presLayoutVars>
      </dgm:prSet>
      <dgm:spPr/>
      <dgm:t>
        <a:bodyPr/>
        <a:lstStyle/>
        <a:p>
          <a:endParaRPr lang="es-EC"/>
        </a:p>
      </dgm:t>
    </dgm:pt>
    <dgm:pt modelId="{7D07675C-28D0-4045-A939-5751D70E708B}" type="pres">
      <dgm:prSet presAssocID="{25DF55EE-BA09-46D8-BF46-01AD38A414FC}" presName="sibTrans" presStyleLbl="sibTrans2D1" presStyleIdx="1" presStyleCnt="5"/>
      <dgm:spPr/>
      <dgm:t>
        <a:bodyPr/>
        <a:lstStyle/>
        <a:p>
          <a:endParaRPr lang="es-EC"/>
        </a:p>
      </dgm:t>
    </dgm:pt>
    <dgm:pt modelId="{23A842DF-E1DB-4011-A57A-FA8A7121C56D}" type="pres">
      <dgm:prSet presAssocID="{25DF55EE-BA09-46D8-BF46-01AD38A414FC}" presName="connectorText" presStyleLbl="sibTrans2D1" presStyleIdx="1" presStyleCnt="5"/>
      <dgm:spPr/>
      <dgm:t>
        <a:bodyPr/>
        <a:lstStyle/>
        <a:p>
          <a:endParaRPr lang="es-EC"/>
        </a:p>
      </dgm:t>
    </dgm:pt>
    <dgm:pt modelId="{EE6A5AEE-F929-407E-AB94-E761A84CEFEC}" type="pres">
      <dgm:prSet presAssocID="{6CF5EE1B-150D-4A1D-B635-48E3FCC85E52}" presName="node" presStyleLbl="node1" presStyleIdx="2" presStyleCnt="5">
        <dgm:presLayoutVars>
          <dgm:bulletEnabled val="1"/>
        </dgm:presLayoutVars>
      </dgm:prSet>
      <dgm:spPr/>
      <dgm:t>
        <a:bodyPr/>
        <a:lstStyle/>
        <a:p>
          <a:endParaRPr lang="es-EC"/>
        </a:p>
      </dgm:t>
    </dgm:pt>
    <dgm:pt modelId="{51D4E1A0-26F3-4BF5-917C-CD30BD4250DC}" type="pres">
      <dgm:prSet presAssocID="{3A0D1693-0E43-40EB-9056-BA4AA64AB9A4}" presName="sibTrans" presStyleLbl="sibTrans2D1" presStyleIdx="2" presStyleCnt="5"/>
      <dgm:spPr/>
      <dgm:t>
        <a:bodyPr/>
        <a:lstStyle/>
        <a:p>
          <a:endParaRPr lang="es-EC"/>
        </a:p>
      </dgm:t>
    </dgm:pt>
    <dgm:pt modelId="{F56EC77B-1571-4E8C-A77E-31812574C4D6}" type="pres">
      <dgm:prSet presAssocID="{3A0D1693-0E43-40EB-9056-BA4AA64AB9A4}" presName="connectorText" presStyleLbl="sibTrans2D1" presStyleIdx="2" presStyleCnt="5"/>
      <dgm:spPr/>
      <dgm:t>
        <a:bodyPr/>
        <a:lstStyle/>
        <a:p>
          <a:endParaRPr lang="es-EC"/>
        </a:p>
      </dgm:t>
    </dgm:pt>
    <dgm:pt modelId="{1E7A35A6-626A-4DE7-915F-789FEC230931}" type="pres">
      <dgm:prSet presAssocID="{515510D2-7EB7-4119-BEFA-C83245D97EBB}" presName="node" presStyleLbl="node1" presStyleIdx="3" presStyleCnt="5">
        <dgm:presLayoutVars>
          <dgm:bulletEnabled val="1"/>
        </dgm:presLayoutVars>
      </dgm:prSet>
      <dgm:spPr/>
      <dgm:t>
        <a:bodyPr/>
        <a:lstStyle/>
        <a:p>
          <a:endParaRPr lang="es-EC"/>
        </a:p>
      </dgm:t>
    </dgm:pt>
    <dgm:pt modelId="{312332F4-2124-4536-9C7B-68A40C24E40E}" type="pres">
      <dgm:prSet presAssocID="{BE1D7AC2-D0F2-4781-8841-8DF74DDBC13C}" presName="sibTrans" presStyleLbl="sibTrans2D1" presStyleIdx="3" presStyleCnt="5"/>
      <dgm:spPr/>
      <dgm:t>
        <a:bodyPr/>
        <a:lstStyle/>
        <a:p>
          <a:endParaRPr lang="es-EC"/>
        </a:p>
      </dgm:t>
    </dgm:pt>
    <dgm:pt modelId="{6673BAF7-4420-4CCE-B277-7512EAA0E816}" type="pres">
      <dgm:prSet presAssocID="{BE1D7AC2-D0F2-4781-8841-8DF74DDBC13C}" presName="connectorText" presStyleLbl="sibTrans2D1" presStyleIdx="3" presStyleCnt="5"/>
      <dgm:spPr/>
      <dgm:t>
        <a:bodyPr/>
        <a:lstStyle/>
        <a:p>
          <a:endParaRPr lang="es-EC"/>
        </a:p>
      </dgm:t>
    </dgm:pt>
    <dgm:pt modelId="{1092715D-2634-4494-80B4-6CF8ECABF926}" type="pres">
      <dgm:prSet presAssocID="{3F59FBD2-39D6-49C6-9A2C-80F7ADECC86A}" presName="node" presStyleLbl="node1" presStyleIdx="4" presStyleCnt="5">
        <dgm:presLayoutVars>
          <dgm:bulletEnabled val="1"/>
        </dgm:presLayoutVars>
      </dgm:prSet>
      <dgm:spPr/>
      <dgm:t>
        <a:bodyPr/>
        <a:lstStyle/>
        <a:p>
          <a:endParaRPr lang="es-EC"/>
        </a:p>
      </dgm:t>
    </dgm:pt>
    <dgm:pt modelId="{534B3DFA-D784-4079-9ED6-00E390B91C4F}" type="pres">
      <dgm:prSet presAssocID="{213F00B1-E9AD-4CF1-B587-F556D6AF7898}" presName="sibTrans" presStyleLbl="sibTrans2D1" presStyleIdx="4" presStyleCnt="5"/>
      <dgm:spPr/>
      <dgm:t>
        <a:bodyPr/>
        <a:lstStyle/>
        <a:p>
          <a:endParaRPr lang="es-EC"/>
        </a:p>
      </dgm:t>
    </dgm:pt>
    <dgm:pt modelId="{443EA101-4A27-4F15-9A00-B1685978EB75}" type="pres">
      <dgm:prSet presAssocID="{213F00B1-E9AD-4CF1-B587-F556D6AF7898}" presName="connectorText" presStyleLbl="sibTrans2D1" presStyleIdx="4" presStyleCnt="5"/>
      <dgm:spPr/>
      <dgm:t>
        <a:bodyPr/>
        <a:lstStyle/>
        <a:p>
          <a:endParaRPr lang="es-EC"/>
        </a:p>
      </dgm:t>
    </dgm:pt>
  </dgm:ptLst>
  <dgm:cxnLst>
    <dgm:cxn modelId="{B5F96AC0-82A3-4D96-9BED-714179BE1DCB}" type="presOf" srcId="{515510D2-7EB7-4119-BEFA-C83245D97EBB}" destId="{1E7A35A6-626A-4DE7-915F-789FEC230931}" srcOrd="0" destOrd="0" presId="urn:microsoft.com/office/officeart/2005/8/layout/cycle2"/>
    <dgm:cxn modelId="{97C1B8CC-93AA-4AB9-8E6C-C75C283FE2D9}" type="presOf" srcId="{3A0D1693-0E43-40EB-9056-BA4AA64AB9A4}" destId="{F56EC77B-1571-4E8C-A77E-31812574C4D6}" srcOrd="1" destOrd="0" presId="urn:microsoft.com/office/officeart/2005/8/layout/cycle2"/>
    <dgm:cxn modelId="{236F09C9-927F-4138-B33F-FE064E10709A}" type="presOf" srcId="{6CF5EE1B-150D-4A1D-B635-48E3FCC85E52}" destId="{EE6A5AEE-F929-407E-AB94-E761A84CEFEC}" srcOrd="0" destOrd="0" presId="urn:microsoft.com/office/officeart/2005/8/layout/cycle2"/>
    <dgm:cxn modelId="{C522AEF3-BC30-44FD-B270-7F1C52F8DC7D}" srcId="{E0849B05-3292-4543-9D62-D087FBDEF999}" destId="{515510D2-7EB7-4119-BEFA-C83245D97EBB}" srcOrd="3" destOrd="0" parTransId="{D2E349E3-5BF0-493A-96A9-5615791579B4}" sibTransId="{BE1D7AC2-D0F2-4781-8841-8DF74DDBC13C}"/>
    <dgm:cxn modelId="{1D76D4E7-2CB9-4C59-81BA-28F7F1EC4518}" srcId="{E0849B05-3292-4543-9D62-D087FBDEF999}" destId="{6CD86754-D0B7-462A-A944-BF0D8E4FF415}" srcOrd="1" destOrd="0" parTransId="{DC358E18-8355-441D-8327-D2A0CFD6BFCB}" sibTransId="{25DF55EE-BA09-46D8-BF46-01AD38A414FC}"/>
    <dgm:cxn modelId="{A99D21C0-7ED4-40AE-B854-471A73AF3CD3}" type="presOf" srcId="{E0849B05-3292-4543-9D62-D087FBDEF999}" destId="{35A6E0BA-2967-4858-81EE-5BF6DF58C957}" srcOrd="0" destOrd="0" presId="urn:microsoft.com/office/officeart/2005/8/layout/cycle2"/>
    <dgm:cxn modelId="{2D6FA421-A39A-4CB5-8DB6-ED91815C8185}" type="presOf" srcId="{42560359-0E81-451B-8A47-ADC8AEAC9FBB}" destId="{7D188443-6E87-4FDD-9B45-E21A4C937220}" srcOrd="1" destOrd="0" presId="urn:microsoft.com/office/officeart/2005/8/layout/cycle2"/>
    <dgm:cxn modelId="{178FE8FE-51CE-4ACC-9EAD-CE85ACFC5E93}" type="presOf" srcId="{213F00B1-E9AD-4CF1-B587-F556D6AF7898}" destId="{443EA101-4A27-4F15-9A00-B1685978EB75}" srcOrd="1" destOrd="0" presId="urn:microsoft.com/office/officeart/2005/8/layout/cycle2"/>
    <dgm:cxn modelId="{8ED991B8-8E51-4A38-9A86-0DF4F06D8CA1}" srcId="{E0849B05-3292-4543-9D62-D087FBDEF999}" destId="{6CF5EE1B-150D-4A1D-B635-48E3FCC85E52}" srcOrd="2" destOrd="0" parTransId="{E2AE57BF-C624-4420-9A4C-B9A9BE12A2A3}" sibTransId="{3A0D1693-0E43-40EB-9056-BA4AA64AB9A4}"/>
    <dgm:cxn modelId="{DC18C70C-975F-4041-BA42-5649B69484E9}" type="presOf" srcId="{42560359-0E81-451B-8A47-ADC8AEAC9FBB}" destId="{86AB8229-BD0E-4DD4-8DBA-1F82AC74FE9B}" srcOrd="0" destOrd="0" presId="urn:microsoft.com/office/officeart/2005/8/layout/cycle2"/>
    <dgm:cxn modelId="{5B295543-3A5D-4937-9383-FB0BC500908A}" srcId="{E0849B05-3292-4543-9D62-D087FBDEF999}" destId="{3F59FBD2-39D6-49C6-9A2C-80F7ADECC86A}" srcOrd="4" destOrd="0" parTransId="{DEFCDA77-FABD-413D-B457-8BB0817FD5B9}" sibTransId="{213F00B1-E9AD-4CF1-B587-F556D6AF7898}"/>
    <dgm:cxn modelId="{1280376C-0DF0-448D-910C-F08554B29BDE}" type="presOf" srcId="{25DF55EE-BA09-46D8-BF46-01AD38A414FC}" destId="{23A842DF-E1DB-4011-A57A-FA8A7121C56D}" srcOrd="1" destOrd="0" presId="urn:microsoft.com/office/officeart/2005/8/layout/cycle2"/>
    <dgm:cxn modelId="{4E8E13F5-4F9B-49D6-8FB9-CEE0EF19457C}" srcId="{E0849B05-3292-4543-9D62-D087FBDEF999}" destId="{33E0840C-E2A1-40FE-8DD3-F26000BEFA35}" srcOrd="0" destOrd="0" parTransId="{4F884FBD-8745-4E2C-9DE5-F64B6C52EDE8}" sibTransId="{42560359-0E81-451B-8A47-ADC8AEAC9FBB}"/>
    <dgm:cxn modelId="{5F790487-D1D1-443F-BC6A-94E0CAA50983}" type="presOf" srcId="{BE1D7AC2-D0F2-4781-8841-8DF74DDBC13C}" destId="{312332F4-2124-4536-9C7B-68A40C24E40E}" srcOrd="0" destOrd="0" presId="urn:microsoft.com/office/officeart/2005/8/layout/cycle2"/>
    <dgm:cxn modelId="{AB152764-4F1E-43B6-9F4F-AA725D8F7D81}" type="presOf" srcId="{BE1D7AC2-D0F2-4781-8841-8DF74DDBC13C}" destId="{6673BAF7-4420-4CCE-B277-7512EAA0E816}" srcOrd="1" destOrd="0" presId="urn:microsoft.com/office/officeart/2005/8/layout/cycle2"/>
    <dgm:cxn modelId="{1F6A7FED-A438-479F-BF74-730F15B08AD9}" type="presOf" srcId="{213F00B1-E9AD-4CF1-B587-F556D6AF7898}" destId="{534B3DFA-D784-4079-9ED6-00E390B91C4F}" srcOrd="0" destOrd="0" presId="urn:microsoft.com/office/officeart/2005/8/layout/cycle2"/>
    <dgm:cxn modelId="{501FB939-33D9-4AA9-9B3A-34D35B1952F3}" type="presOf" srcId="{6CD86754-D0B7-462A-A944-BF0D8E4FF415}" destId="{D650BACF-4970-40B5-A2FC-178E658AC37A}" srcOrd="0" destOrd="0" presId="urn:microsoft.com/office/officeart/2005/8/layout/cycle2"/>
    <dgm:cxn modelId="{951DECCC-C2D5-4EF2-A35A-A5D8EADFCE89}" type="presOf" srcId="{33E0840C-E2A1-40FE-8DD3-F26000BEFA35}" destId="{51D70BCB-83F7-40B6-B984-790427804B94}" srcOrd="0" destOrd="0" presId="urn:microsoft.com/office/officeart/2005/8/layout/cycle2"/>
    <dgm:cxn modelId="{815A902E-150F-4CA5-9BD0-8595CDD8046C}" type="presOf" srcId="{3A0D1693-0E43-40EB-9056-BA4AA64AB9A4}" destId="{51D4E1A0-26F3-4BF5-917C-CD30BD4250DC}" srcOrd="0" destOrd="0" presId="urn:microsoft.com/office/officeart/2005/8/layout/cycle2"/>
    <dgm:cxn modelId="{C7C8F74B-A450-439A-8D48-920D8570AD90}" type="presOf" srcId="{3F59FBD2-39D6-49C6-9A2C-80F7ADECC86A}" destId="{1092715D-2634-4494-80B4-6CF8ECABF926}" srcOrd="0" destOrd="0" presId="urn:microsoft.com/office/officeart/2005/8/layout/cycle2"/>
    <dgm:cxn modelId="{194BCF37-7727-47DC-974A-F746A8CD7939}" type="presOf" srcId="{25DF55EE-BA09-46D8-BF46-01AD38A414FC}" destId="{7D07675C-28D0-4045-A939-5751D70E708B}" srcOrd="0" destOrd="0" presId="urn:microsoft.com/office/officeart/2005/8/layout/cycle2"/>
    <dgm:cxn modelId="{BB944058-1FD9-4ADF-8AFA-8B0CB3F92BD6}" type="presParOf" srcId="{35A6E0BA-2967-4858-81EE-5BF6DF58C957}" destId="{51D70BCB-83F7-40B6-B984-790427804B94}" srcOrd="0" destOrd="0" presId="urn:microsoft.com/office/officeart/2005/8/layout/cycle2"/>
    <dgm:cxn modelId="{2B450CB5-9BEB-4FA0-91A8-BDBCF0104094}" type="presParOf" srcId="{35A6E0BA-2967-4858-81EE-5BF6DF58C957}" destId="{86AB8229-BD0E-4DD4-8DBA-1F82AC74FE9B}" srcOrd="1" destOrd="0" presId="urn:microsoft.com/office/officeart/2005/8/layout/cycle2"/>
    <dgm:cxn modelId="{AC043538-2A1C-46F7-AC6D-C83CD7AFD508}" type="presParOf" srcId="{86AB8229-BD0E-4DD4-8DBA-1F82AC74FE9B}" destId="{7D188443-6E87-4FDD-9B45-E21A4C937220}" srcOrd="0" destOrd="0" presId="urn:microsoft.com/office/officeart/2005/8/layout/cycle2"/>
    <dgm:cxn modelId="{27061D10-296E-44DF-ACD3-0D33B68536D3}" type="presParOf" srcId="{35A6E0BA-2967-4858-81EE-5BF6DF58C957}" destId="{D650BACF-4970-40B5-A2FC-178E658AC37A}" srcOrd="2" destOrd="0" presId="urn:microsoft.com/office/officeart/2005/8/layout/cycle2"/>
    <dgm:cxn modelId="{5C183A7A-60C5-482C-B53D-0B917368D8D7}" type="presParOf" srcId="{35A6E0BA-2967-4858-81EE-5BF6DF58C957}" destId="{7D07675C-28D0-4045-A939-5751D70E708B}" srcOrd="3" destOrd="0" presId="urn:microsoft.com/office/officeart/2005/8/layout/cycle2"/>
    <dgm:cxn modelId="{F4CAE61E-1D64-4385-850A-93E91CC3E9A7}" type="presParOf" srcId="{7D07675C-28D0-4045-A939-5751D70E708B}" destId="{23A842DF-E1DB-4011-A57A-FA8A7121C56D}" srcOrd="0" destOrd="0" presId="urn:microsoft.com/office/officeart/2005/8/layout/cycle2"/>
    <dgm:cxn modelId="{F3619ED3-2773-457E-B156-9577EF977E1C}" type="presParOf" srcId="{35A6E0BA-2967-4858-81EE-5BF6DF58C957}" destId="{EE6A5AEE-F929-407E-AB94-E761A84CEFEC}" srcOrd="4" destOrd="0" presId="urn:microsoft.com/office/officeart/2005/8/layout/cycle2"/>
    <dgm:cxn modelId="{EF39A4B6-2729-4CB5-B411-5EBE52D5C576}" type="presParOf" srcId="{35A6E0BA-2967-4858-81EE-5BF6DF58C957}" destId="{51D4E1A0-26F3-4BF5-917C-CD30BD4250DC}" srcOrd="5" destOrd="0" presId="urn:microsoft.com/office/officeart/2005/8/layout/cycle2"/>
    <dgm:cxn modelId="{40E8E8B6-F5BD-4897-B1EA-A557B9EB4B5F}" type="presParOf" srcId="{51D4E1A0-26F3-4BF5-917C-CD30BD4250DC}" destId="{F56EC77B-1571-4E8C-A77E-31812574C4D6}" srcOrd="0" destOrd="0" presId="urn:microsoft.com/office/officeart/2005/8/layout/cycle2"/>
    <dgm:cxn modelId="{C7EFD8A0-48A3-4E7A-A899-A094AF525389}" type="presParOf" srcId="{35A6E0BA-2967-4858-81EE-5BF6DF58C957}" destId="{1E7A35A6-626A-4DE7-915F-789FEC230931}" srcOrd="6" destOrd="0" presId="urn:microsoft.com/office/officeart/2005/8/layout/cycle2"/>
    <dgm:cxn modelId="{3FE7AC61-C250-4003-8C26-6AD98621C26E}" type="presParOf" srcId="{35A6E0BA-2967-4858-81EE-5BF6DF58C957}" destId="{312332F4-2124-4536-9C7B-68A40C24E40E}" srcOrd="7" destOrd="0" presId="urn:microsoft.com/office/officeart/2005/8/layout/cycle2"/>
    <dgm:cxn modelId="{9F2EDAE7-6E3A-47C2-941B-5305667B2DE3}" type="presParOf" srcId="{312332F4-2124-4536-9C7B-68A40C24E40E}" destId="{6673BAF7-4420-4CCE-B277-7512EAA0E816}" srcOrd="0" destOrd="0" presId="urn:microsoft.com/office/officeart/2005/8/layout/cycle2"/>
    <dgm:cxn modelId="{DF8326AB-376B-4672-9219-96835C3A53BB}" type="presParOf" srcId="{35A6E0BA-2967-4858-81EE-5BF6DF58C957}" destId="{1092715D-2634-4494-80B4-6CF8ECABF926}" srcOrd="8" destOrd="0" presId="urn:microsoft.com/office/officeart/2005/8/layout/cycle2"/>
    <dgm:cxn modelId="{D4F07ACB-E0F1-4CA8-AA0A-A89505334CB7}" type="presParOf" srcId="{35A6E0BA-2967-4858-81EE-5BF6DF58C957}" destId="{534B3DFA-D784-4079-9ED6-00E390B91C4F}" srcOrd="9" destOrd="0" presId="urn:microsoft.com/office/officeart/2005/8/layout/cycle2"/>
    <dgm:cxn modelId="{4AD81253-79FF-41B0-B16A-F9FC427526A5}" type="presParOf" srcId="{534B3DFA-D784-4079-9ED6-00E390B91C4F}" destId="{443EA101-4A27-4F15-9A00-B1685978EB75}" srcOrd="0" destOrd="0" presId="urn:microsoft.com/office/officeart/2005/8/layout/cycle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8450ED6-F2D7-4240-A72C-6ED55404B45B}"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s-EC"/>
        </a:p>
      </dgm:t>
    </dgm:pt>
    <dgm:pt modelId="{034DEFBA-FB60-4318-9E9C-A88380D5F8C9}">
      <dgm:prSet phldrT="[Texto]"/>
      <dgm:spPr>
        <a:solidFill>
          <a:srgbClr val="B2F4A2"/>
        </a:solidFill>
      </dgm:spPr>
      <dgm:t>
        <a:bodyPr/>
        <a:lstStyle/>
        <a:p>
          <a:r>
            <a:rPr lang="es-ES" b="1" dirty="0" smtClean="0">
              <a:solidFill>
                <a:schemeClr val="tx1"/>
              </a:solidFill>
              <a:latin typeface="Times New Roman" panose="02020603050405020304" pitchFamily="18" charset="0"/>
              <a:cs typeface="Times New Roman" panose="02020603050405020304" pitchFamily="18" charset="0"/>
            </a:rPr>
            <a:t>HR</a:t>
          </a:r>
          <a:endParaRPr lang="es-EC" dirty="0">
            <a:solidFill>
              <a:schemeClr val="tx1"/>
            </a:solidFill>
          </a:endParaRPr>
        </a:p>
      </dgm:t>
    </dgm:pt>
    <dgm:pt modelId="{DB76C3B4-F591-4EF7-B9C6-D80530D97C56}" type="parTrans" cxnId="{003801BA-F2F8-4CA4-87A8-73CFCD4FAFC1}">
      <dgm:prSet/>
      <dgm:spPr/>
      <dgm:t>
        <a:bodyPr/>
        <a:lstStyle/>
        <a:p>
          <a:endParaRPr lang="es-EC"/>
        </a:p>
      </dgm:t>
    </dgm:pt>
    <dgm:pt modelId="{4CAEB60A-1B2D-4BE3-9A04-9E7DCCA6EE05}" type="sibTrans" cxnId="{003801BA-F2F8-4CA4-87A8-73CFCD4FAFC1}">
      <dgm:prSet/>
      <dgm:spPr>
        <a:solidFill>
          <a:srgbClr val="92D050"/>
        </a:solidFill>
      </dgm:spPr>
      <dgm:t>
        <a:bodyPr/>
        <a:lstStyle/>
        <a:p>
          <a:endParaRPr lang="es-EC"/>
        </a:p>
      </dgm:t>
    </dgm:pt>
    <dgm:pt modelId="{E4F5EC80-D01F-4F57-B00D-454ADFB4C552}">
      <dgm:prSet phldrT="[Texto]"/>
      <dgm:spPr>
        <a:solidFill>
          <a:srgbClr val="B2F4A2"/>
        </a:solidFill>
      </dgm:spPr>
      <dgm:t>
        <a:bodyPr/>
        <a:lstStyle/>
        <a:p>
          <a:r>
            <a:rPr lang="es-ES" b="1" dirty="0" smtClean="0">
              <a:solidFill>
                <a:schemeClr val="accent2"/>
              </a:solidFill>
              <a:latin typeface="Times New Roman" panose="02020603050405020304" pitchFamily="18" charset="0"/>
              <a:cs typeface="Times New Roman" panose="02020603050405020304" pitchFamily="18" charset="0"/>
            </a:rPr>
            <a:t>AGUA</a:t>
          </a:r>
          <a:endParaRPr lang="es-EC" dirty="0"/>
        </a:p>
      </dgm:t>
    </dgm:pt>
    <dgm:pt modelId="{83B74B54-AF4B-490C-B68C-8ADE7F734980}" type="parTrans" cxnId="{C8FE66B2-878C-4511-9107-5DB9CCBD68A4}">
      <dgm:prSet/>
      <dgm:spPr/>
      <dgm:t>
        <a:bodyPr/>
        <a:lstStyle/>
        <a:p>
          <a:endParaRPr lang="es-EC"/>
        </a:p>
      </dgm:t>
    </dgm:pt>
    <dgm:pt modelId="{30D23A7A-42AE-424B-B5A6-AB9CC909CA2F}" type="sibTrans" cxnId="{C8FE66B2-878C-4511-9107-5DB9CCBD68A4}">
      <dgm:prSet/>
      <dgm:spPr/>
      <dgm:t>
        <a:bodyPr/>
        <a:lstStyle/>
        <a:p>
          <a:endParaRPr lang="es-EC"/>
        </a:p>
      </dgm:t>
    </dgm:pt>
    <dgm:pt modelId="{82B3591C-B856-4376-AD20-47B991FDE1B6}">
      <dgm:prSet phldrT="[Texto]"/>
      <dgm:spPr>
        <a:solidFill>
          <a:srgbClr val="B2F4A2"/>
        </a:solidFill>
      </dgm:spPr>
      <dgm:t>
        <a:bodyPr/>
        <a:lstStyle/>
        <a:p>
          <a:r>
            <a:rPr lang="es-ES" b="1" dirty="0" smtClean="0">
              <a:solidFill>
                <a:srgbClr val="FFFF00"/>
              </a:solidFill>
              <a:latin typeface="Times New Roman" panose="02020603050405020304" pitchFamily="18" charset="0"/>
              <a:cs typeface="Times New Roman" panose="02020603050405020304" pitchFamily="18" charset="0"/>
            </a:rPr>
            <a:t>LUZ</a:t>
          </a:r>
          <a:r>
            <a:rPr lang="es-ES" b="1" dirty="0" smtClean="0">
              <a:latin typeface="Times New Roman" panose="02020603050405020304" pitchFamily="18" charset="0"/>
              <a:cs typeface="Times New Roman" panose="02020603050405020304" pitchFamily="18" charset="0"/>
            </a:rPr>
            <a:t>  </a:t>
          </a:r>
          <a:endParaRPr lang="es-EC" dirty="0"/>
        </a:p>
      </dgm:t>
    </dgm:pt>
    <dgm:pt modelId="{C4E22932-56F3-4843-BBD0-FDD936FE97E9}" type="parTrans" cxnId="{82EDA4C2-C161-4820-988F-F3C072E73900}">
      <dgm:prSet/>
      <dgm:spPr/>
      <dgm:t>
        <a:bodyPr/>
        <a:lstStyle/>
        <a:p>
          <a:endParaRPr lang="es-EC"/>
        </a:p>
      </dgm:t>
    </dgm:pt>
    <dgm:pt modelId="{C2FD556D-4614-4927-BA78-7073706A8F8E}" type="sibTrans" cxnId="{82EDA4C2-C161-4820-988F-F3C072E73900}">
      <dgm:prSet/>
      <dgm:spPr/>
      <dgm:t>
        <a:bodyPr/>
        <a:lstStyle/>
        <a:p>
          <a:endParaRPr lang="es-EC"/>
        </a:p>
      </dgm:t>
    </dgm:pt>
    <dgm:pt modelId="{7C733FB9-59C8-4987-8ABB-71C33E56B3CD}">
      <dgm:prSet phldrT="[Texto]"/>
      <dgm:spPr>
        <a:solidFill>
          <a:srgbClr val="B2F4A2"/>
        </a:solidFill>
      </dgm:spPr>
      <dgm:t>
        <a:bodyPr/>
        <a:lstStyle/>
        <a:p>
          <a:r>
            <a:rPr lang="es-ES" b="1" dirty="0" smtClean="0">
              <a:solidFill>
                <a:schemeClr val="bg1">
                  <a:lumMod val="50000"/>
                </a:schemeClr>
              </a:solidFill>
              <a:latin typeface="Times New Roman" panose="02020603050405020304" pitchFamily="18" charset="0"/>
              <a:cs typeface="Times New Roman" panose="02020603050405020304" pitchFamily="18" charset="0"/>
            </a:rPr>
            <a:t>VIENTO</a:t>
          </a:r>
          <a:endParaRPr lang="es-EC" dirty="0"/>
        </a:p>
      </dgm:t>
    </dgm:pt>
    <dgm:pt modelId="{515053DA-498C-43DA-AFD8-8DC2F77B5938}" type="parTrans" cxnId="{3B484225-6C7D-4482-938E-00CD924CB46A}">
      <dgm:prSet/>
      <dgm:spPr/>
      <dgm:t>
        <a:bodyPr/>
        <a:lstStyle/>
        <a:p>
          <a:endParaRPr lang="es-EC"/>
        </a:p>
      </dgm:t>
    </dgm:pt>
    <dgm:pt modelId="{FF86B788-C732-40EE-AE4A-E38866E78ADB}" type="sibTrans" cxnId="{3B484225-6C7D-4482-938E-00CD924CB46A}">
      <dgm:prSet/>
      <dgm:spPr/>
      <dgm:t>
        <a:bodyPr/>
        <a:lstStyle/>
        <a:p>
          <a:endParaRPr lang="es-EC"/>
        </a:p>
      </dgm:t>
    </dgm:pt>
    <dgm:pt modelId="{43008823-D3EF-4654-8026-9A25AC7C0C93}">
      <dgm:prSet phldrT="[Texto]"/>
      <dgm:spPr>
        <a:solidFill>
          <a:srgbClr val="B2F4A2"/>
        </a:solidFill>
      </dgm:spPr>
      <dgm:t>
        <a:bodyPr/>
        <a:lstStyle/>
        <a:p>
          <a:r>
            <a:rPr lang="es-ES" b="1" dirty="0" smtClean="0">
              <a:solidFill>
                <a:srgbClr val="FF0000"/>
              </a:solidFill>
              <a:latin typeface="Times New Roman" panose="02020603050405020304" pitchFamily="18" charset="0"/>
              <a:cs typeface="Times New Roman" panose="02020603050405020304" pitchFamily="18" charset="0"/>
            </a:rPr>
            <a:t>T °C</a:t>
          </a:r>
          <a:endParaRPr lang="es-EC" dirty="0"/>
        </a:p>
      </dgm:t>
    </dgm:pt>
    <dgm:pt modelId="{76D56880-4EC7-42B5-90F7-A6EC1EF2BF34}" type="parTrans" cxnId="{36C284C6-AB20-4965-86DB-860713501EDD}">
      <dgm:prSet/>
      <dgm:spPr/>
      <dgm:t>
        <a:bodyPr/>
        <a:lstStyle/>
        <a:p>
          <a:endParaRPr lang="es-EC"/>
        </a:p>
      </dgm:t>
    </dgm:pt>
    <dgm:pt modelId="{22C0F975-03DF-4EE4-82C1-3370CD7070D3}" type="sibTrans" cxnId="{36C284C6-AB20-4965-86DB-860713501EDD}">
      <dgm:prSet/>
      <dgm:spPr/>
      <dgm:t>
        <a:bodyPr/>
        <a:lstStyle/>
        <a:p>
          <a:endParaRPr lang="es-EC"/>
        </a:p>
      </dgm:t>
    </dgm:pt>
    <dgm:pt modelId="{7BFE6C09-A096-4C0A-9848-04F0AD53AFBF}">
      <dgm:prSet phldrT="[Texto]"/>
      <dgm:spPr>
        <a:solidFill>
          <a:srgbClr val="B2F4A2"/>
        </a:solidFill>
      </dgm:spPr>
      <dgm:t>
        <a:bodyPr/>
        <a:lstStyle/>
        <a:p>
          <a:r>
            <a:rPr lang="es-ES" b="1" dirty="0" smtClean="0">
              <a:solidFill>
                <a:srgbClr val="996633"/>
              </a:solidFill>
              <a:latin typeface="Times New Roman" panose="02020603050405020304" pitchFamily="18" charset="0"/>
              <a:cs typeface="Times New Roman" panose="02020603050405020304" pitchFamily="18" charset="0"/>
            </a:rPr>
            <a:t>SUELO</a:t>
          </a:r>
          <a:endParaRPr lang="es-EC" dirty="0"/>
        </a:p>
      </dgm:t>
    </dgm:pt>
    <dgm:pt modelId="{2F6833A0-2C20-45EE-934E-333A230EEC4A}" type="parTrans" cxnId="{D29EFF95-8F5F-4F13-9BD9-DA3D4E37258C}">
      <dgm:prSet/>
      <dgm:spPr/>
      <dgm:t>
        <a:bodyPr/>
        <a:lstStyle/>
        <a:p>
          <a:endParaRPr lang="es-EC"/>
        </a:p>
      </dgm:t>
    </dgm:pt>
    <dgm:pt modelId="{DA9BA570-761F-4E9C-9470-40C7EA029599}" type="sibTrans" cxnId="{D29EFF95-8F5F-4F13-9BD9-DA3D4E37258C}">
      <dgm:prSet/>
      <dgm:spPr/>
      <dgm:t>
        <a:bodyPr/>
        <a:lstStyle/>
        <a:p>
          <a:endParaRPr lang="es-EC"/>
        </a:p>
      </dgm:t>
    </dgm:pt>
    <dgm:pt modelId="{B8206372-6297-489E-A30E-1BB54E993637}" type="pres">
      <dgm:prSet presAssocID="{58450ED6-F2D7-4240-A72C-6ED55404B45B}" presName="Name0" presStyleCnt="0">
        <dgm:presLayoutVars>
          <dgm:dir/>
          <dgm:resizeHandles val="exact"/>
        </dgm:presLayoutVars>
      </dgm:prSet>
      <dgm:spPr/>
      <dgm:t>
        <a:bodyPr/>
        <a:lstStyle/>
        <a:p>
          <a:endParaRPr lang="es-EC"/>
        </a:p>
      </dgm:t>
    </dgm:pt>
    <dgm:pt modelId="{E1329127-9446-4FA7-BFAF-4FB060CCC1AF}" type="pres">
      <dgm:prSet presAssocID="{58450ED6-F2D7-4240-A72C-6ED55404B45B}" presName="cycle" presStyleCnt="0"/>
      <dgm:spPr/>
    </dgm:pt>
    <dgm:pt modelId="{7E3EEDF3-C6EF-406A-B148-9410E90746C7}" type="pres">
      <dgm:prSet presAssocID="{034DEFBA-FB60-4318-9E9C-A88380D5F8C9}" presName="nodeFirstNode" presStyleLbl="node1" presStyleIdx="0" presStyleCnt="6">
        <dgm:presLayoutVars>
          <dgm:bulletEnabled val="1"/>
        </dgm:presLayoutVars>
      </dgm:prSet>
      <dgm:spPr/>
      <dgm:t>
        <a:bodyPr/>
        <a:lstStyle/>
        <a:p>
          <a:endParaRPr lang="es-EC"/>
        </a:p>
      </dgm:t>
    </dgm:pt>
    <dgm:pt modelId="{7B5F8FEF-0F16-4F49-8D88-1B38DA5D42D7}" type="pres">
      <dgm:prSet presAssocID="{4CAEB60A-1B2D-4BE3-9A04-9E7DCCA6EE05}" presName="sibTransFirstNode" presStyleLbl="bgShp" presStyleIdx="0" presStyleCnt="1"/>
      <dgm:spPr/>
      <dgm:t>
        <a:bodyPr/>
        <a:lstStyle/>
        <a:p>
          <a:endParaRPr lang="es-EC"/>
        </a:p>
      </dgm:t>
    </dgm:pt>
    <dgm:pt modelId="{02BAABFF-BA52-4B9D-B440-0C659A79AF31}" type="pres">
      <dgm:prSet presAssocID="{E4F5EC80-D01F-4F57-B00D-454ADFB4C552}" presName="nodeFollowingNodes" presStyleLbl="node1" presStyleIdx="1" presStyleCnt="6">
        <dgm:presLayoutVars>
          <dgm:bulletEnabled val="1"/>
        </dgm:presLayoutVars>
      </dgm:prSet>
      <dgm:spPr/>
      <dgm:t>
        <a:bodyPr/>
        <a:lstStyle/>
        <a:p>
          <a:endParaRPr lang="es-EC"/>
        </a:p>
      </dgm:t>
    </dgm:pt>
    <dgm:pt modelId="{9CC1AF7F-4B25-4974-BA43-4FDF56314983}" type="pres">
      <dgm:prSet presAssocID="{82B3591C-B856-4376-AD20-47B991FDE1B6}" presName="nodeFollowingNodes" presStyleLbl="node1" presStyleIdx="2" presStyleCnt="6">
        <dgm:presLayoutVars>
          <dgm:bulletEnabled val="1"/>
        </dgm:presLayoutVars>
      </dgm:prSet>
      <dgm:spPr/>
      <dgm:t>
        <a:bodyPr/>
        <a:lstStyle/>
        <a:p>
          <a:endParaRPr lang="es-EC"/>
        </a:p>
      </dgm:t>
    </dgm:pt>
    <dgm:pt modelId="{0E8F598A-C8BB-4EA9-8E24-4DFCDC49B8AA}" type="pres">
      <dgm:prSet presAssocID="{7C733FB9-59C8-4987-8ABB-71C33E56B3CD}" presName="nodeFollowingNodes" presStyleLbl="node1" presStyleIdx="3" presStyleCnt="6">
        <dgm:presLayoutVars>
          <dgm:bulletEnabled val="1"/>
        </dgm:presLayoutVars>
      </dgm:prSet>
      <dgm:spPr/>
      <dgm:t>
        <a:bodyPr/>
        <a:lstStyle/>
        <a:p>
          <a:endParaRPr lang="es-EC"/>
        </a:p>
      </dgm:t>
    </dgm:pt>
    <dgm:pt modelId="{6CDD5426-7C88-4F09-9F85-F4DBDADA6156}" type="pres">
      <dgm:prSet presAssocID="{7BFE6C09-A096-4C0A-9848-04F0AD53AFBF}" presName="nodeFollowingNodes" presStyleLbl="node1" presStyleIdx="4" presStyleCnt="6">
        <dgm:presLayoutVars>
          <dgm:bulletEnabled val="1"/>
        </dgm:presLayoutVars>
      </dgm:prSet>
      <dgm:spPr/>
      <dgm:t>
        <a:bodyPr/>
        <a:lstStyle/>
        <a:p>
          <a:endParaRPr lang="es-EC"/>
        </a:p>
      </dgm:t>
    </dgm:pt>
    <dgm:pt modelId="{50BC3F39-E028-4B74-AACC-AEE93DD38D55}" type="pres">
      <dgm:prSet presAssocID="{43008823-D3EF-4654-8026-9A25AC7C0C93}" presName="nodeFollowingNodes" presStyleLbl="node1" presStyleIdx="5" presStyleCnt="6">
        <dgm:presLayoutVars>
          <dgm:bulletEnabled val="1"/>
        </dgm:presLayoutVars>
      </dgm:prSet>
      <dgm:spPr/>
      <dgm:t>
        <a:bodyPr/>
        <a:lstStyle/>
        <a:p>
          <a:endParaRPr lang="es-EC"/>
        </a:p>
      </dgm:t>
    </dgm:pt>
  </dgm:ptLst>
  <dgm:cxnLst>
    <dgm:cxn modelId="{2EC03FFA-60EA-4016-886D-6426FF189E1F}" type="presOf" srcId="{E4F5EC80-D01F-4F57-B00D-454ADFB4C552}" destId="{02BAABFF-BA52-4B9D-B440-0C659A79AF31}" srcOrd="0" destOrd="0" presId="urn:microsoft.com/office/officeart/2005/8/layout/cycle3"/>
    <dgm:cxn modelId="{330FE8B0-3B02-4B56-8E62-C657463DEE1D}" type="presOf" srcId="{58450ED6-F2D7-4240-A72C-6ED55404B45B}" destId="{B8206372-6297-489E-A30E-1BB54E993637}" srcOrd="0" destOrd="0" presId="urn:microsoft.com/office/officeart/2005/8/layout/cycle3"/>
    <dgm:cxn modelId="{D29EFF95-8F5F-4F13-9BD9-DA3D4E37258C}" srcId="{58450ED6-F2D7-4240-A72C-6ED55404B45B}" destId="{7BFE6C09-A096-4C0A-9848-04F0AD53AFBF}" srcOrd="4" destOrd="0" parTransId="{2F6833A0-2C20-45EE-934E-333A230EEC4A}" sibTransId="{DA9BA570-761F-4E9C-9470-40C7EA029599}"/>
    <dgm:cxn modelId="{D3CDA105-3E46-4CC6-8D47-5547F1235284}" type="presOf" srcId="{7C733FB9-59C8-4987-8ABB-71C33E56B3CD}" destId="{0E8F598A-C8BB-4EA9-8E24-4DFCDC49B8AA}" srcOrd="0" destOrd="0" presId="urn:microsoft.com/office/officeart/2005/8/layout/cycle3"/>
    <dgm:cxn modelId="{36C284C6-AB20-4965-86DB-860713501EDD}" srcId="{58450ED6-F2D7-4240-A72C-6ED55404B45B}" destId="{43008823-D3EF-4654-8026-9A25AC7C0C93}" srcOrd="5" destOrd="0" parTransId="{76D56880-4EC7-42B5-90F7-A6EC1EF2BF34}" sibTransId="{22C0F975-03DF-4EE4-82C1-3370CD7070D3}"/>
    <dgm:cxn modelId="{003801BA-F2F8-4CA4-87A8-73CFCD4FAFC1}" srcId="{58450ED6-F2D7-4240-A72C-6ED55404B45B}" destId="{034DEFBA-FB60-4318-9E9C-A88380D5F8C9}" srcOrd="0" destOrd="0" parTransId="{DB76C3B4-F591-4EF7-B9C6-D80530D97C56}" sibTransId="{4CAEB60A-1B2D-4BE3-9A04-9E7DCCA6EE05}"/>
    <dgm:cxn modelId="{3B484225-6C7D-4482-938E-00CD924CB46A}" srcId="{58450ED6-F2D7-4240-A72C-6ED55404B45B}" destId="{7C733FB9-59C8-4987-8ABB-71C33E56B3CD}" srcOrd="3" destOrd="0" parTransId="{515053DA-498C-43DA-AFD8-8DC2F77B5938}" sibTransId="{FF86B788-C732-40EE-AE4A-E38866E78ADB}"/>
    <dgm:cxn modelId="{CBD2A0B5-6EEE-4879-85BF-50EB2DFEB6E3}" type="presOf" srcId="{82B3591C-B856-4376-AD20-47B991FDE1B6}" destId="{9CC1AF7F-4B25-4974-BA43-4FDF56314983}" srcOrd="0" destOrd="0" presId="urn:microsoft.com/office/officeart/2005/8/layout/cycle3"/>
    <dgm:cxn modelId="{1D522228-2599-4A3D-BCF9-966DB3CC5715}" type="presOf" srcId="{4CAEB60A-1B2D-4BE3-9A04-9E7DCCA6EE05}" destId="{7B5F8FEF-0F16-4F49-8D88-1B38DA5D42D7}" srcOrd="0" destOrd="0" presId="urn:microsoft.com/office/officeart/2005/8/layout/cycle3"/>
    <dgm:cxn modelId="{82BDC642-EE7B-4C76-900F-F54590609349}" type="presOf" srcId="{43008823-D3EF-4654-8026-9A25AC7C0C93}" destId="{50BC3F39-E028-4B74-AACC-AEE93DD38D55}" srcOrd="0" destOrd="0" presId="urn:microsoft.com/office/officeart/2005/8/layout/cycle3"/>
    <dgm:cxn modelId="{82EDA4C2-C161-4820-988F-F3C072E73900}" srcId="{58450ED6-F2D7-4240-A72C-6ED55404B45B}" destId="{82B3591C-B856-4376-AD20-47B991FDE1B6}" srcOrd="2" destOrd="0" parTransId="{C4E22932-56F3-4843-BBD0-FDD936FE97E9}" sibTransId="{C2FD556D-4614-4927-BA78-7073706A8F8E}"/>
    <dgm:cxn modelId="{C8FE66B2-878C-4511-9107-5DB9CCBD68A4}" srcId="{58450ED6-F2D7-4240-A72C-6ED55404B45B}" destId="{E4F5EC80-D01F-4F57-B00D-454ADFB4C552}" srcOrd="1" destOrd="0" parTransId="{83B74B54-AF4B-490C-B68C-8ADE7F734980}" sibTransId="{30D23A7A-42AE-424B-B5A6-AB9CC909CA2F}"/>
    <dgm:cxn modelId="{0CC89592-C7FD-41E7-809D-75E3247DAD16}" type="presOf" srcId="{034DEFBA-FB60-4318-9E9C-A88380D5F8C9}" destId="{7E3EEDF3-C6EF-406A-B148-9410E90746C7}" srcOrd="0" destOrd="0" presId="urn:microsoft.com/office/officeart/2005/8/layout/cycle3"/>
    <dgm:cxn modelId="{C2B84E41-BDFC-4B27-990B-0AD7370FFC3C}" type="presOf" srcId="{7BFE6C09-A096-4C0A-9848-04F0AD53AFBF}" destId="{6CDD5426-7C88-4F09-9F85-F4DBDADA6156}" srcOrd="0" destOrd="0" presId="urn:microsoft.com/office/officeart/2005/8/layout/cycle3"/>
    <dgm:cxn modelId="{22535C97-4C82-4068-B876-B16CC9A065DA}" type="presParOf" srcId="{B8206372-6297-489E-A30E-1BB54E993637}" destId="{E1329127-9446-4FA7-BFAF-4FB060CCC1AF}" srcOrd="0" destOrd="0" presId="urn:microsoft.com/office/officeart/2005/8/layout/cycle3"/>
    <dgm:cxn modelId="{99110864-7774-438D-876B-76ACECB20F9D}" type="presParOf" srcId="{E1329127-9446-4FA7-BFAF-4FB060CCC1AF}" destId="{7E3EEDF3-C6EF-406A-B148-9410E90746C7}" srcOrd="0" destOrd="0" presId="urn:microsoft.com/office/officeart/2005/8/layout/cycle3"/>
    <dgm:cxn modelId="{8F53ED30-7176-4167-B8D0-B10E0EE3BFF8}" type="presParOf" srcId="{E1329127-9446-4FA7-BFAF-4FB060CCC1AF}" destId="{7B5F8FEF-0F16-4F49-8D88-1B38DA5D42D7}" srcOrd="1" destOrd="0" presId="urn:microsoft.com/office/officeart/2005/8/layout/cycle3"/>
    <dgm:cxn modelId="{C2937E3E-A18C-4577-9BFA-26BF309C3A42}" type="presParOf" srcId="{E1329127-9446-4FA7-BFAF-4FB060CCC1AF}" destId="{02BAABFF-BA52-4B9D-B440-0C659A79AF31}" srcOrd="2" destOrd="0" presId="urn:microsoft.com/office/officeart/2005/8/layout/cycle3"/>
    <dgm:cxn modelId="{5FC940DD-A7DC-4B23-992F-6CEF711D3FCF}" type="presParOf" srcId="{E1329127-9446-4FA7-BFAF-4FB060CCC1AF}" destId="{9CC1AF7F-4B25-4974-BA43-4FDF56314983}" srcOrd="3" destOrd="0" presId="urn:microsoft.com/office/officeart/2005/8/layout/cycle3"/>
    <dgm:cxn modelId="{5CA17011-F004-424E-A793-D74051CD384A}" type="presParOf" srcId="{E1329127-9446-4FA7-BFAF-4FB060CCC1AF}" destId="{0E8F598A-C8BB-4EA9-8E24-4DFCDC49B8AA}" srcOrd="4" destOrd="0" presId="urn:microsoft.com/office/officeart/2005/8/layout/cycle3"/>
    <dgm:cxn modelId="{C75C4B89-0750-4C72-AFE6-67D5A78ED69B}" type="presParOf" srcId="{E1329127-9446-4FA7-BFAF-4FB060CCC1AF}" destId="{6CDD5426-7C88-4F09-9F85-F4DBDADA6156}" srcOrd="5" destOrd="0" presId="urn:microsoft.com/office/officeart/2005/8/layout/cycle3"/>
    <dgm:cxn modelId="{CD1E87CB-7C0C-4505-8867-69FF66BA0B3B}" type="presParOf" srcId="{E1329127-9446-4FA7-BFAF-4FB060CCC1AF}" destId="{50BC3F39-E028-4B74-AACC-AEE93DD38D55}" srcOrd="6" destOrd="0" presId="urn:microsoft.com/office/officeart/2005/8/layout/cycle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A3A4951-3A1E-454B-9459-5F1C8667E511}" type="doc">
      <dgm:prSet loTypeId="urn:microsoft.com/office/officeart/2005/8/layout/chevron1" loCatId="process" qsTypeId="urn:microsoft.com/office/officeart/2005/8/quickstyle/simple1" qsCatId="simple" csTypeId="urn:microsoft.com/office/officeart/2005/8/colors/accent2_5" csCatId="accent2" phldr="1"/>
      <dgm:spPr/>
    </dgm:pt>
    <dgm:pt modelId="{DDA8AF3C-D496-4B33-B861-55BB9B8528B6}">
      <dgm:prSet phldrT="[Texto]"/>
      <dgm:spPr/>
      <dgm:t>
        <a:bodyPr/>
        <a:lstStyle/>
        <a:p>
          <a:r>
            <a:rPr lang="es-ES" b="0" i="0" dirty="0" smtClean="0">
              <a:solidFill>
                <a:schemeClr val="tx1"/>
              </a:solidFill>
              <a:effectLst/>
              <a:latin typeface="Times New Roman" pitchFamily="18" charset="0"/>
              <a:cs typeface="Times New Roman" pitchFamily="18" charset="0"/>
            </a:rPr>
            <a:t>Establecer descriptores morfológicos para la flor y fruto del mortiño.</a:t>
          </a:r>
          <a:endParaRPr lang="es-EC" dirty="0">
            <a:solidFill>
              <a:schemeClr val="tx1"/>
            </a:solidFill>
          </a:endParaRPr>
        </a:p>
      </dgm:t>
    </dgm:pt>
    <dgm:pt modelId="{02CD9AC4-861C-4CFE-9B02-C2D5ADA26F3E}" type="parTrans" cxnId="{048A95D2-DB2A-4B9A-A4B5-1973DAE4DE43}">
      <dgm:prSet/>
      <dgm:spPr/>
      <dgm:t>
        <a:bodyPr/>
        <a:lstStyle/>
        <a:p>
          <a:endParaRPr lang="es-EC"/>
        </a:p>
      </dgm:t>
    </dgm:pt>
    <dgm:pt modelId="{C4DD64EC-59B8-4D02-8ED8-876ABAEE39A5}" type="sibTrans" cxnId="{048A95D2-DB2A-4B9A-A4B5-1973DAE4DE43}">
      <dgm:prSet/>
      <dgm:spPr/>
      <dgm:t>
        <a:bodyPr/>
        <a:lstStyle/>
        <a:p>
          <a:endParaRPr lang="es-EC"/>
        </a:p>
      </dgm:t>
    </dgm:pt>
    <dgm:pt modelId="{BCF2BFA9-0705-467B-9373-892972D61180}">
      <dgm:prSet phldrT="[Texto]"/>
      <dgm:spPr/>
      <dgm:t>
        <a:bodyPr/>
        <a:lstStyle/>
        <a:p>
          <a:r>
            <a:rPr lang="es-ES" b="0" i="0" dirty="0" smtClean="0">
              <a:solidFill>
                <a:schemeClr val="tx1"/>
              </a:solidFill>
              <a:effectLst/>
              <a:latin typeface="Times New Roman" pitchFamily="18" charset="0"/>
              <a:ea typeface="+mn-ea"/>
              <a:cs typeface="Times New Roman" pitchFamily="18" charset="0"/>
            </a:rPr>
            <a:t>Realizar una caracterización molecular de las introducciones para estimar su variabilidad genética.</a:t>
          </a:r>
          <a:endParaRPr lang="es-EC" dirty="0">
            <a:solidFill>
              <a:schemeClr val="tx1"/>
            </a:solidFill>
          </a:endParaRPr>
        </a:p>
      </dgm:t>
    </dgm:pt>
    <dgm:pt modelId="{2E4B6CB4-BDB2-485F-9C7C-A87263D21801}" type="parTrans" cxnId="{07459E90-F196-4280-9C4D-016816DEEA2B}">
      <dgm:prSet/>
      <dgm:spPr/>
      <dgm:t>
        <a:bodyPr/>
        <a:lstStyle/>
        <a:p>
          <a:endParaRPr lang="es-EC"/>
        </a:p>
      </dgm:t>
    </dgm:pt>
    <dgm:pt modelId="{DADAE405-BB62-43EC-A6A9-36719981A561}" type="sibTrans" cxnId="{07459E90-F196-4280-9C4D-016816DEEA2B}">
      <dgm:prSet/>
      <dgm:spPr/>
      <dgm:t>
        <a:bodyPr/>
        <a:lstStyle/>
        <a:p>
          <a:endParaRPr lang="es-EC"/>
        </a:p>
      </dgm:t>
    </dgm:pt>
    <dgm:pt modelId="{53F9E90B-E715-4B20-BA6A-756F36742ACC}">
      <dgm:prSet phldrT="[Texto]"/>
      <dgm:spPr/>
      <dgm:t>
        <a:bodyPr/>
        <a:lstStyle/>
        <a:p>
          <a:r>
            <a:rPr lang="es-ES" b="0" i="0" dirty="0" smtClean="0">
              <a:solidFill>
                <a:schemeClr val="tx1"/>
              </a:solidFill>
              <a:effectLst/>
              <a:latin typeface="Times New Roman" pitchFamily="18" charset="0"/>
              <a:ea typeface="+mn-ea"/>
              <a:cs typeface="Times New Roman" pitchFamily="18" charset="0"/>
            </a:rPr>
            <a:t>Realizar una descripción del desarrollo fenológico de las flores y frutos de las introducciones.</a:t>
          </a:r>
          <a:endParaRPr lang="es-EC" dirty="0">
            <a:solidFill>
              <a:schemeClr val="tx1"/>
            </a:solidFill>
          </a:endParaRPr>
        </a:p>
      </dgm:t>
    </dgm:pt>
    <dgm:pt modelId="{A022B130-B0F1-4E7C-8E8B-343A8A9A347D}" type="parTrans" cxnId="{59813567-38CC-4BEA-B31B-3D45938807BE}">
      <dgm:prSet/>
      <dgm:spPr/>
      <dgm:t>
        <a:bodyPr/>
        <a:lstStyle/>
        <a:p>
          <a:endParaRPr lang="es-EC"/>
        </a:p>
      </dgm:t>
    </dgm:pt>
    <dgm:pt modelId="{8E261422-C99E-4399-93A6-854C63B8A165}" type="sibTrans" cxnId="{59813567-38CC-4BEA-B31B-3D45938807BE}">
      <dgm:prSet/>
      <dgm:spPr/>
      <dgm:t>
        <a:bodyPr/>
        <a:lstStyle/>
        <a:p>
          <a:endParaRPr lang="es-EC"/>
        </a:p>
      </dgm:t>
    </dgm:pt>
    <dgm:pt modelId="{789D821A-A0F1-48F4-B5DB-F605B8E2EFB0}" type="pres">
      <dgm:prSet presAssocID="{7A3A4951-3A1E-454B-9459-5F1C8667E511}" presName="Name0" presStyleCnt="0">
        <dgm:presLayoutVars>
          <dgm:dir/>
          <dgm:animLvl val="lvl"/>
          <dgm:resizeHandles val="exact"/>
        </dgm:presLayoutVars>
      </dgm:prSet>
      <dgm:spPr/>
    </dgm:pt>
    <dgm:pt modelId="{C341AFD8-C4D9-4DA4-89CE-F920EEC54940}" type="pres">
      <dgm:prSet presAssocID="{DDA8AF3C-D496-4B33-B861-55BB9B8528B6}" presName="parTxOnly" presStyleLbl="node1" presStyleIdx="0" presStyleCnt="3">
        <dgm:presLayoutVars>
          <dgm:chMax val="0"/>
          <dgm:chPref val="0"/>
          <dgm:bulletEnabled val="1"/>
        </dgm:presLayoutVars>
      </dgm:prSet>
      <dgm:spPr/>
      <dgm:t>
        <a:bodyPr/>
        <a:lstStyle/>
        <a:p>
          <a:endParaRPr lang="es-EC"/>
        </a:p>
      </dgm:t>
    </dgm:pt>
    <dgm:pt modelId="{1CD371F7-7FFB-49DA-B43E-6B088D175188}" type="pres">
      <dgm:prSet presAssocID="{C4DD64EC-59B8-4D02-8ED8-876ABAEE39A5}" presName="parTxOnlySpace" presStyleCnt="0"/>
      <dgm:spPr/>
    </dgm:pt>
    <dgm:pt modelId="{39D15F24-B433-48DC-8634-6E551236045F}" type="pres">
      <dgm:prSet presAssocID="{BCF2BFA9-0705-467B-9373-892972D61180}" presName="parTxOnly" presStyleLbl="node1" presStyleIdx="1" presStyleCnt="3">
        <dgm:presLayoutVars>
          <dgm:chMax val="0"/>
          <dgm:chPref val="0"/>
          <dgm:bulletEnabled val="1"/>
        </dgm:presLayoutVars>
      </dgm:prSet>
      <dgm:spPr/>
      <dgm:t>
        <a:bodyPr/>
        <a:lstStyle/>
        <a:p>
          <a:endParaRPr lang="es-EC"/>
        </a:p>
      </dgm:t>
    </dgm:pt>
    <dgm:pt modelId="{B5883EAA-F6C7-4508-9CC8-A1A8AEA47FF5}" type="pres">
      <dgm:prSet presAssocID="{DADAE405-BB62-43EC-A6A9-36719981A561}" presName="parTxOnlySpace" presStyleCnt="0"/>
      <dgm:spPr/>
    </dgm:pt>
    <dgm:pt modelId="{AE3E52E9-4B55-4C7E-B972-171B4DF65DDC}" type="pres">
      <dgm:prSet presAssocID="{53F9E90B-E715-4B20-BA6A-756F36742ACC}" presName="parTxOnly" presStyleLbl="node1" presStyleIdx="2" presStyleCnt="3">
        <dgm:presLayoutVars>
          <dgm:chMax val="0"/>
          <dgm:chPref val="0"/>
          <dgm:bulletEnabled val="1"/>
        </dgm:presLayoutVars>
      </dgm:prSet>
      <dgm:spPr/>
      <dgm:t>
        <a:bodyPr/>
        <a:lstStyle/>
        <a:p>
          <a:endParaRPr lang="es-EC"/>
        </a:p>
      </dgm:t>
    </dgm:pt>
  </dgm:ptLst>
  <dgm:cxnLst>
    <dgm:cxn modelId="{59813567-38CC-4BEA-B31B-3D45938807BE}" srcId="{7A3A4951-3A1E-454B-9459-5F1C8667E511}" destId="{53F9E90B-E715-4B20-BA6A-756F36742ACC}" srcOrd="2" destOrd="0" parTransId="{A022B130-B0F1-4E7C-8E8B-343A8A9A347D}" sibTransId="{8E261422-C99E-4399-93A6-854C63B8A165}"/>
    <dgm:cxn modelId="{07459E90-F196-4280-9C4D-016816DEEA2B}" srcId="{7A3A4951-3A1E-454B-9459-5F1C8667E511}" destId="{BCF2BFA9-0705-467B-9373-892972D61180}" srcOrd="1" destOrd="0" parTransId="{2E4B6CB4-BDB2-485F-9C7C-A87263D21801}" sibTransId="{DADAE405-BB62-43EC-A6A9-36719981A561}"/>
    <dgm:cxn modelId="{180097C3-3A94-466F-90D1-7C404FE356AD}" type="presOf" srcId="{53F9E90B-E715-4B20-BA6A-756F36742ACC}" destId="{AE3E52E9-4B55-4C7E-B972-171B4DF65DDC}" srcOrd="0" destOrd="0" presId="urn:microsoft.com/office/officeart/2005/8/layout/chevron1"/>
    <dgm:cxn modelId="{048A95D2-DB2A-4B9A-A4B5-1973DAE4DE43}" srcId="{7A3A4951-3A1E-454B-9459-5F1C8667E511}" destId="{DDA8AF3C-D496-4B33-B861-55BB9B8528B6}" srcOrd="0" destOrd="0" parTransId="{02CD9AC4-861C-4CFE-9B02-C2D5ADA26F3E}" sibTransId="{C4DD64EC-59B8-4D02-8ED8-876ABAEE39A5}"/>
    <dgm:cxn modelId="{B4DAA32D-2399-48A5-A11E-EE248A8DC43D}" type="presOf" srcId="{BCF2BFA9-0705-467B-9373-892972D61180}" destId="{39D15F24-B433-48DC-8634-6E551236045F}" srcOrd="0" destOrd="0" presId="urn:microsoft.com/office/officeart/2005/8/layout/chevron1"/>
    <dgm:cxn modelId="{D599DA44-D28E-4C10-9C2D-371C36174779}" type="presOf" srcId="{DDA8AF3C-D496-4B33-B861-55BB9B8528B6}" destId="{C341AFD8-C4D9-4DA4-89CE-F920EEC54940}" srcOrd="0" destOrd="0" presId="urn:microsoft.com/office/officeart/2005/8/layout/chevron1"/>
    <dgm:cxn modelId="{DBEFD1FF-F496-41AB-B3E5-5B7C859A2D01}" type="presOf" srcId="{7A3A4951-3A1E-454B-9459-5F1C8667E511}" destId="{789D821A-A0F1-48F4-B5DB-F605B8E2EFB0}" srcOrd="0" destOrd="0" presId="urn:microsoft.com/office/officeart/2005/8/layout/chevron1"/>
    <dgm:cxn modelId="{D9EAE409-BA43-4BAA-AE20-09EB43CE615A}" type="presParOf" srcId="{789D821A-A0F1-48F4-B5DB-F605B8E2EFB0}" destId="{C341AFD8-C4D9-4DA4-89CE-F920EEC54940}" srcOrd="0" destOrd="0" presId="urn:microsoft.com/office/officeart/2005/8/layout/chevron1"/>
    <dgm:cxn modelId="{59059424-77FF-4D10-9EC0-A81C72D56092}" type="presParOf" srcId="{789D821A-A0F1-48F4-B5DB-F605B8E2EFB0}" destId="{1CD371F7-7FFB-49DA-B43E-6B088D175188}" srcOrd="1" destOrd="0" presId="urn:microsoft.com/office/officeart/2005/8/layout/chevron1"/>
    <dgm:cxn modelId="{91A785E3-CD56-4000-8166-030786B678A0}" type="presParOf" srcId="{789D821A-A0F1-48F4-B5DB-F605B8E2EFB0}" destId="{39D15F24-B433-48DC-8634-6E551236045F}" srcOrd="2" destOrd="0" presId="urn:microsoft.com/office/officeart/2005/8/layout/chevron1"/>
    <dgm:cxn modelId="{A46F5956-4326-4CDA-B8F9-2C96A23DF4A6}" type="presParOf" srcId="{789D821A-A0F1-48F4-B5DB-F605B8E2EFB0}" destId="{B5883EAA-F6C7-4508-9CC8-A1A8AEA47FF5}" srcOrd="3" destOrd="0" presId="urn:microsoft.com/office/officeart/2005/8/layout/chevron1"/>
    <dgm:cxn modelId="{BF767005-DF17-4238-BA6E-2BFC4485895A}" type="presParOf" srcId="{789D821A-A0F1-48F4-B5DB-F605B8E2EFB0}" destId="{AE3E52E9-4B55-4C7E-B972-171B4DF65DDC}"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D846F42-05E6-4BE6-87FF-62D6A39E2884}" type="doc">
      <dgm:prSet loTypeId="urn:microsoft.com/office/officeart/2005/8/layout/chevron1" loCatId="process" qsTypeId="urn:microsoft.com/office/officeart/2005/8/quickstyle/simple1" qsCatId="simple" csTypeId="urn:microsoft.com/office/officeart/2005/8/colors/accent2_5" csCatId="accent2" phldr="1"/>
      <dgm:spPr/>
    </dgm:pt>
    <dgm:pt modelId="{6AB97890-0D57-42A3-B9E3-E5BACCEC8B1D}">
      <dgm:prSet phldrT="[Texto]"/>
      <dgm:spPr/>
      <dgm:t>
        <a:bodyPr/>
        <a:lstStyle/>
        <a:p>
          <a:r>
            <a:rPr lang="es-ES" b="0" i="0" dirty="0" smtClean="0">
              <a:solidFill>
                <a:schemeClr val="tx1"/>
              </a:solidFill>
              <a:effectLst/>
              <a:latin typeface="Times New Roman" pitchFamily="18" charset="0"/>
              <a:ea typeface="+mn-ea"/>
              <a:cs typeface="Times New Roman" pitchFamily="18" charset="0"/>
            </a:rPr>
            <a:t>Evaluar métodos eficientes de propagación de plantas de mortiño.</a:t>
          </a:r>
          <a:endParaRPr lang="es-EC" dirty="0">
            <a:solidFill>
              <a:schemeClr val="tx1"/>
            </a:solidFill>
          </a:endParaRPr>
        </a:p>
      </dgm:t>
    </dgm:pt>
    <dgm:pt modelId="{6A36B283-E182-4C34-A1F6-8D277C9CD50E}" type="parTrans" cxnId="{2BA5AA4B-84CB-4651-9DBC-D5536833A1FF}">
      <dgm:prSet/>
      <dgm:spPr/>
      <dgm:t>
        <a:bodyPr/>
        <a:lstStyle/>
        <a:p>
          <a:endParaRPr lang="es-EC"/>
        </a:p>
      </dgm:t>
    </dgm:pt>
    <dgm:pt modelId="{B78B684A-2C5E-422A-A9A5-8BE5227D5893}" type="sibTrans" cxnId="{2BA5AA4B-84CB-4651-9DBC-D5536833A1FF}">
      <dgm:prSet/>
      <dgm:spPr/>
      <dgm:t>
        <a:bodyPr/>
        <a:lstStyle/>
        <a:p>
          <a:endParaRPr lang="es-EC"/>
        </a:p>
      </dgm:t>
    </dgm:pt>
    <dgm:pt modelId="{2928B432-DCFE-4360-853B-9D0AE26A7945}">
      <dgm:prSet phldrT="[Texto]"/>
      <dgm:spPr/>
      <dgm:t>
        <a:bodyPr/>
        <a:lstStyle/>
        <a:p>
          <a:r>
            <a:rPr lang="es-ES" b="0" i="0" dirty="0" smtClean="0">
              <a:solidFill>
                <a:schemeClr val="tx1"/>
              </a:solidFill>
              <a:effectLst/>
              <a:latin typeface="Times New Roman" pitchFamily="18" charset="0"/>
              <a:ea typeface="+mn-ea"/>
              <a:cs typeface="Times New Roman" pitchFamily="18" charset="0"/>
            </a:rPr>
            <a:t>Realizar introducciones de genotipos de otras localidades y evaluar su comportamiento agronómico.</a:t>
          </a:r>
          <a:endParaRPr lang="es-EC" dirty="0">
            <a:solidFill>
              <a:schemeClr val="tx1"/>
            </a:solidFill>
          </a:endParaRPr>
        </a:p>
      </dgm:t>
    </dgm:pt>
    <dgm:pt modelId="{2C48E1B7-2E35-43E3-B48C-4B9C8D8614CD}" type="parTrans" cxnId="{1D6A5608-101C-4011-B571-B6449E4314C4}">
      <dgm:prSet/>
      <dgm:spPr/>
      <dgm:t>
        <a:bodyPr/>
        <a:lstStyle/>
        <a:p>
          <a:endParaRPr lang="es-EC"/>
        </a:p>
      </dgm:t>
    </dgm:pt>
    <dgm:pt modelId="{C7409B92-F748-460C-ACF0-3DB613084F6B}" type="sibTrans" cxnId="{1D6A5608-101C-4011-B571-B6449E4314C4}">
      <dgm:prSet/>
      <dgm:spPr/>
      <dgm:t>
        <a:bodyPr/>
        <a:lstStyle/>
        <a:p>
          <a:endParaRPr lang="es-EC"/>
        </a:p>
      </dgm:t>
    </dgm:pt>
    <dgm:pt modelId="{423E0DDB-437A-48E6-A3F4-3FF46D70D709}" type="pres">
      <dgm:prSet presAssocID="{3D846F42-05E6-4BE6-87FF-62D6A39E2884}" presName="Name0" presStyleCnt="0">
        <dgm:presLayoutVars>
          <dgm:dir/>
          <dgm:animLvl val="lvl"/>
          <dgm:resizeHandles val="exact"/>
        </dgm:presLayoutVars>
      </dgm:prSet>
      <dgm:spPr/>
    </dgm:pt>
    <dgm:pt modelId="{9C718211-352C-4E75-B830-B76CAB6ACDDA}" type="pres">
      <dgm:prSet presAssocID="{6AB97890-0D57-42A3-B9E3-E5BACCEC8B1D}" presName="parTxOnly" presStyleLbl="node1" presStyleIdx="0" presStyleCnt="2">
        <dgm:presLayoutVars>
          <dgm:chMax val="0"/>
          <dgm:chPref val="0"/>
          <dgm:bulletEnabled val="1"/>
        </dgm:presLayoutVars>
      </dgm:prSet>
      <dgm:spPr/>
      <dgm:t>
        <a:bodyPr/>
        <a:lstStyle/>
        <a:p>
          <a:endParaRPr lang="es-EC"/>
        </a:p>
      </dgm:t>
    </dgm:pt>
    <dgm:pt modelId="{9DAD88DF-63BF-498D-8C29-022BC195655D}" type="pres">
      <dgm:prSet presAssocID="{B78B684A-2C5E-422A-A9A5-8BE5227D5893}" presName="parTxOnlySpace" presStyleCnt="0"/>
      <dgm:spPr/>
    </dgm:pt>
    <dgm:pt modelId="{0CAD4D74-090A-41F3-BBA8-E3996AD77753}" type="pres">
      <dgm:prSet presAssocID="{2928B432-DCFE-4360-853B-9D0AE26A7945}" presName="parTxOnly" presStyleLbl="node1" presStyleIdx="1" presStyleCnt="2">
        <dgm:presLayoutVars>
          <dgm:chMax val="0"/>
          <dgm:chPref val="0"/>
          <dgm:bulletEnabled val="1"/>
        </dgm:presLayoutVars>
      </dgm:prSet>
      <dgm:spPr/>
      <dgm:t>
        <a:bodyPr/>
        <a:lstStyle/>
        <a:p>
          <a:endParaRPr lang="es-EC"/>
        </a:p>
      </dgm:t>
    </dgm:pt>
  </dgm:ptLst>
  <dgm:cxnLst>
    <dgm:cxn modelId="{2BA5AA4B-84CB-4651-9DBC-D5536833A1FF}" srcId="{3D846F42-05E6-4BE6-87FF-62D6A39E2884}" destId="{6AB97890-0D57-42A3-B9E3-E5BACCEC8B1D}" srcOrd="0" destOrd="0" parTransId="{6A36B283-E182-4C34-A1F6-8D277C9CD50E}" sibTransId="{B78B684A-2C5E-422A-A9A5-8BE5227D5893}"/>
    <dgm:cxn modelId="{7179CD75-BBE6-4965-A717-2CF3D14BD80D}" type="presOf" srcId="{3D846F42-05E6-4BE6-87FF-62D6A39E2884}" destId="{423E0DDB-437A-48E6-A3F4-3FF46D70D709}" srcOrd="0" destOrd="0" presId="urn:microsoft.com/office/officeart/2005/8/layout/chevron1"/>
    <dgm:cxn modelId="{1D6A5608-101C-4011-B571-B6449E4314C4}" srcId="{3D846F42-05E6-4BE6-87FF-62D6A39E2884}" destId="{2928B432-DCFE-4360-853B-9D0AE26A7945}" srcOrd="1" destOrd="0" parTransId="{2C48E1B7-2E35-43E3-B48C-4B9C8D8614CD}" sibTransId="{C7409B92-F748-460C-ACF0-3DB613084F6B}"/>
    <dgm:cxn modelId="{BB912217-8F06-4A00-A2D5-CB7A25D19907}" type="presOf" srcId="{6AB97890-0D57-42A3-B9E3-E5BACCEC8B1D}" destId="{9C718211-352C-4E75-B830-B76CAB6ACDDA}" srcOrd="0" destOrd="0" presId="urn:microsoft.com/office/officeart/2005/8/layout/chevron1"/>
    <dgm:cxn modelId="{5C5A42E2-4583-4587-B7AB-C05B6181415B}" type="presOf" srcId="{2928B432-DCFE-4360-853B-9D0AE26A7945}" destId="{0CAD4D74-090A-41F3-BBA8-E3996AD77753}" srcOrd="0" destOrd="0" presId="urn:microsoft.com/office/officeart/2005/8/layout/chevron1"/>
    <dgm:cxn modelId="{2B1846F7-09D6-426A-B230-DFFD4AA358C3}" type="presParOf" srcId="{423E0DDB-437A-48E6-A3F4-3FF46D70D709}" destId="{9C718211-352C-4E75-B830-B76CAB6ACDDA}" srcOrd="0" destOrd="0" presId="urn:microsoft.com/office/officeart/2005/8/layout/chevron1"/>
    <dgm:cxn modelId="{D4B74E09-5827-4E1C-A61B-6765535B8018}" type="presParOf" srcId="{423E0DDB-437A-48E6-A3F4-3FF46D70D709}" destId="{9DAD88DF-63BF-498D-8C29-022BC195655D}" srcOrd="1" destOrd="0" presId="urn:microsoft.com/office/officeart/2005/8/layout/chevron1"/>
    <dgm:cxn modelId="{B60B51AE-3038-4160-9627-B044F887A2CF}" type="presParOf" srcId="{423E0DDB-437A-48E6-A3F4-3FF46D70D709}" destId="{0CAD4D74-090A-41F3-BBA8-E3996AD77753}" srcOrd="2"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D70BCB-83F7-40B6-B984-790427804B94}">
      <dsp:nvSpPr>
        <dsp:cNvPr id="0" name=""/>
        <dsp:cNvSpPr/>
      </dsp:nvSpPr>
      <dsp:spPr>
        <a:xfrm>
          <a:off x="2878931" y="1278"/>
          <a:ext cx="1586953" cy="1586953"/>
        </a:xfrm>
        <a:prstGeom prst="ellipse">
          <a:avLst/>
        </a:prstGeom>
        <a:solidFill>
          <a:schemeClr val="accent2">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C" sz="1400" kern="1200" dirty="0" smtClean="0">
              <a:solidFill>
                <a:schemeClr val="tx1"/>
              </a:solidFill>
              <a:latin typeface="Times New Roman" pitchFamily="18" charset="0"/>
              <a:cs typeface="Times New Roman" pitchFamily="18" charset="0"/>
            </a:rPr>
            <a:t>Explotación   de plantas      nativas </a:t>
          </a:r>
          <a:endParaRPr lang="es-EC" sz="1400" kern="1200" dirty="0">
            <a:solidFill>
              <a:schemeClr val="tx1"/>
            </a:solidFill>
            <a:latin typeface="Times New Roman" pitchFamily="18" charset="0"/>
            <a:cs typeface="Times New Roman" pitchFamily="18" charset="0"/>
          </a:endParaRPr>
        </a:p>
      </dsp:txBody>
      <dsp:txXfrm>
        <a:off x="3111335" y="233682"/>
        <a:ext cx="1122145" cy="1122145"/>
      </dsp:txXfrm>
    </dsp:sp>
    <dsp:sp modelId="{86AB8229-BD0E-4DD4-8DBA-1F82AC74FE9B}">
      <dsp:nvSpPr>
        <dsp:cNvPr id="0" name=""/>
        <dsp:cNvSpPr/>
      </dsp:nvSpPr>
      <dsp:spPr>
        <a:xfrm rot="2160000">
          <a:off x="4415740" y="1220287"/>
          <a:ext cx="421909" cy="535596"/>
        </a:xfrm>
        <a:prstGeom prst="rightArrow">
          <a:avLst>
            <a:gd name="adj1" fmla="val 60000"/>
            <a:gd name="adj2" fmla="val 50000"/>
          </a:avLst>
        </a:prstGeom>
        <a:solidFill>
          <a:schemeClr val="accent2">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4427827" y="1290207"/>
        <a:ext cx="295336" cy="321358"/>
      </dsp:txXfrm>
    </dsp:sp>
    <dsp:sp modelId="{D650BACF-4970-40B5-A2FC-178E658AC37A}">
      <dsp:nvSpPr>
        <dsp:cNvPr id="0" name=""/>
        <dsp:cNvSpPr/>
      </dsp:nvSpPr>
      <dsp:spPr>
        <a:xfrm>
          <a:off x="4806825" y="1401975"/>
          <a:ext cx="1586953" cy="1586953"/>
        </a:xfrm>
        <a:prstGeom prst="ellipse">
          <a:avLst/>
        </a:prstGeom>
        <a:solidFill>
          <a:schemeClr val="accent2">
            <a:alpha val="90000"/>
            <a:hueOff val="0"/>
            <a:satOff val="0"/>
            <a:lumOff val="0"/>
            <a:alphaOff val="-1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S" sz="1400" kern="1200" dirty="0" smtClean="0">
              <a:solidFill>
                <a:schemeClr val="tx1"/>
              </a:solidFill>
              <a:latin typeface="Times New Roman" panose="02020603050405020304" pitchFamily="18" charset="0"/>
              <a:cs typeface="Times New Roman" panose="02020603050405020304" pitchFamily="18" charset="0"/>
            </a:rPr>
            <a:t>No existen protocolos técnicos para su manejo</a:t>
          </a:r>
          <a:endParaRPr lang="es-EC" sz="1400" kern="1200" dirty="0">
            <a:solidFill>
              <a:schemeClr val="tx1"/>
            </a:solidFill>
          </a:endParaRPr>
        </a:p>
      </dsp:txBody>
      <dsp:txXfrm>
        <a:off x="5039229" y="1634379"/>
        <a:ext cx="1122145" cy="1122145"/>
      </dsp:txXfrm>
    </dsp:sp>
    <dsp:sp modelId="{7D07675C-28D0-4045-A939-5751D70E708B}">
      <dsp:nvSpPr>
        <dsp:cNvPr id="0" name=""/>
        <dsp:cNvSpPr/>
      </dsp:nvSpPr>
      <dsp:spPr>
        <a:xfrm rot="6480000">
          <a:off x="5024842" y="3049485"/>
          <a:ext cx="421909" cy="535596"/>
        </a:xfrm>
        <a:prstGeom prst="rightArrow">
          <a:avLst>
            <a:gd name="adj1" fmla="val 60000"/>
            <a:gd name="adj2" fmla="val 50000"/>
          </a:avLst>
        </a:prstGeom>
        <a:solidFill>
          <a:schemeClr val="accent2">
            <a:shade val="90000"/>
            <a:hueOff val="0"/>
            <a:satOff val="-7500"/>
            <a:lumOff val="1021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rot="10800000">
        <a:off x="5107685" y="3096415"/>
        <a:ext cx="295336" cy="321358"/>
      </dsp:txXfrm>
    </dsp:sp>
    <dsp:sp modelId="{EE6A5AEE-F929-407E-AB94-E761A84CEFEC}">
      <dsp:nvSpPr>
        <dsp:cNvPr id="0" name=""/>
        <dsp:cNvSpPr/>
      </dsp:nvSpPr>
      <dsp:spPr>
        <a:xfrm>
          <a:off x="4070435" y="3668351"/>
          <a:ext cx="1586953" cy="1586953"/>
        </a:xfrm>
        <a:prstGeom prst="ellipse">
          <a:avLst/>
        </a:prstGeom>
        <a:solidFill>
          <a:schemeClr val="accent2">
            <a:alpha val="90000"/>
            <a:hueOff val="0"/>
            <a:satOff val="0"/>
            <a:lumOff val="0"/>
            <a:alphaOff val="-2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S" sz="1400" kern="1200" dirty="0" smtClean="0">
              <a:solidFill>
                <a:schemeClr val="tx1"/>
              </a:solidFill>
              <a:latin typeface="Times New Roman" panose="02020603050405020304" pitchFamily="18" charset="0"/>
              <a:cs typeface="Times New Roman" panose="02020603050405020304" pitchFamily="18" charset="0"/>
            </a:rPr>
            <a:t>Disponibilidad de materia prima </a:t>
          </a:r>
          <a:endParaRPr lang="es-EC" sz="1400" kern="1200" dirty="0">
            <a:solidFill>
              <a:schemeClr val="tx1"/>
            </a:solidFill>
          </a:endParaRPr>
        </a:p>
      </dsp:txBody>
      <dsp:txXfrm>
        <a:off x="4302839" y="3900755"/>
        <a:ext cx="1122145" cy="1122145"/>
      </dsp:txXfrm>
    </dsp:sp>
    <dsp:sp modelId="{51D4E1A0-26F3-4BF5-917C-CD30BD4250DC}">
      <dsp:nvSpPr>
        <dsp:cNvPr id="0" name=""/>
        <dsp:cNvSpPr/>
      </dsp:nvSpPr>
      <dsp:spPr>
        <a:xfrm rot="10800000">
          <a:off x="3473394" y="4194030"/>
          <a:ext cx="421909" cy="535596"/>
        </a:xfrm>
        <a:prstGeom prst="rightArrow">
          <a:avLst>
            <a:gd name="adj1" fmla="val 60000"/>
            <a:gd name="adj2" fmla="val 50000"/>
          </a:avLst>
        </a:prstGeom>
        <a:solidFill>
          <a:schemeClr val="accent2">
            <a:shade val="90000"/>
            <a:hueOff val="0"/>
            <a:satOff val="-14999"/>
            <a:lumOff val="2042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rot="10800000">
        <a:off x="3599967" y="4301149"/>
        <a:ext cx="295336" cy="321358"/>
      </dsp:txXfrm>
    </dsp:sp>
    <dsp:sp modelId="{1E7A35A6-626A-4DE7-915F-789FEC230931}">
      <dsp:nvSpPr>
        <dsp:cNvPr id="0" name=""/>
        <dsp:cNvSpPr/>
      </dsp:nvSpPr>
      <dsp:spPr>
        <a:xfrm>
          <a:off x="1687426" y="3668351"/>
          <a:ext cx="1586953" cy="1586953"/>
        </a:xfrm>
        <a:prstGeom prst="ellipse">
          <a:avLst/>
        </a:prstGeom>
        <a:solidFill>
          <a:schemeClr val="accent2">
            <a:alpha val="90000"/>
            <a:hueOff val="0"/>
            <a:satOff val="0"/>
            <a:lumOff val="0"/>
            <a:alphaOff val="-3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C" sz="1400" kern="1200" dirty="0" smtClean="0">
              <a:solidFill>
                <a:schemeClr val="tx1"/>
              </a:solidFill>
              <a:latin typeface="Times New Roman" panose="02020603050405020304" pitchFamily="18" charset="0"/>
              <a:cs typeface="Times New Roman" panose="02020603050405020304" pitchFamily="18" charset="0"/>
            </a:rPr>
            <a:t>Extracción de compuestos fitoquímicos</a:t>
          </a:r>
          <a:endParaRPr lang="es-EC" sz="1400" kern="1200" dirty="0">
            <a:solidFill>
              <a:schemeClr val="tx1"/>
            </a:solidFill>
          </a:endParaRPr>
        </a:p>
      </dsp:txBody>
      <dsp:txXfrm>
        <a:off x="1919830" y="3900755"/>
        <a:ext cx="1122145" cy="1122145"/>
      </dsp:txXfrm>
    </dsp:sp>
    <dsp:sp modelId="{312332F4-2124-4536-9C7B-68A40C24E40E}">
      <dsp:nvSpPr>
        <dsp:cNvPr id="0" name=""/>
        <dsp:cNvSpPr/>
      </dsp:nvSpPr>
      <dsp:spPr>
        <a:xfrm rot="15120000">
          <a:off x="1905444" y="3072198"/>
          <a:ext cx="421909" cy="535596"/>
        </a:xfrm>
        <a:prstGeom prst="rightArrow">
          <a:avLst>
            <a:gd name="adj1" fmla="val 60000"/>
            <a:gd name="adj2" fmla="val 50000"/>
          </a:avLst>
        </a:prstGeom>
        <a:solidFill>
          <a:schemeClr val="accent2">
            <a:shade val="90000"/>
            <a:hueOff val="0"/>
            <a:satOff val="-22499"/>
            <a:lumOff val="3064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rot="10800000">
        <a:off x="1988287" y="3239506"/>
        <a:ext cx="295336" cy="321358"/>
      </dsp:txXfrm>
    </dsp:sp>
    <dsp:sp modelId="{1092715D-2634-4494-80B4-6CF8ECABF926}">
      <dsp:nvSpPr>
        <dsp:cNvPr id="0" name=""/>
        <dsp:cNvSpPr/>
      </dsp:nvSpPr>
      <dsp:spPr>
        <a:xfrm>
          <a:off x="951036" y="1401975"/>
          <a:ext cx="1586953" cy="1586953"/>
        </a:xfrm>
        <a:prstGeom prst="ellipse">
          <a:avLst/>
        </a:prstGeom>
        <a:solidFill>
          <a:schemeClr val="accent2">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C" sz="1400" kern="1200" smtClean="0">
              <a:solidFill>
                <a:schemeClr val="tx1"/>
              </a:solidFill>
              <a:latin typeface="Times New Roman" pitchFamily="18" charset="0"/>
              <a:cs typeface="Times New Roman" pitchFamily="18" charset="0"/>
            </a:rPr>
            <a:t>Planta con importancia ecológica</a:t>
          </a:r>
          <a:endParaRPr lang="es-EC" sz="1400" kern="1200" dirty="0">
            <a:solidFill>
              <a:schemeClr val="tx1"/>
            </a:solidFill>
            <a:latin typeface="Times New Roman" pitchFamily="18" charset="0"/>
            <a:cs typeface="Times New Roman" pitchFamily="18" charset="0"/>
          </a:endParaRPr>
        </a:p>
      </dsp:txBody>
      <dsp:txXfrm>
        <a:off x="1183440" y="1634379"/>
        <a:ext cx="1122145" cy="1122145"/>
      </dsp:txXfrm>
    </dsp:sp>
    <dsp:sp modelId="{534B3DFA-D784-4079-9ED6-00E390B91C4F}">
      <dsp:nvSpPr>
        <dsp:cNvPr id="0" name=""/>
        <dsp:cNvSpPr/>
      </dsp:nvSpPr>
      <dsp:spPr>
        <a:xfrm rot="19440000">
          <a:off x="2487845" y="1234324"/>
          <a:ext cx="421909" cy="535596"/>
        </a:xfrm>
        <a:prstGeom prst="rightArrow">
          <a:avLst>
            <a:gd name="adj1" fmla="val 60000"/>
            <a:gd name="adj2" fmla="val 50000"/>
          </a:avLst>
        </a:prstGeom>
        <a:solidFill>
          <a:schemeClr val="accent2">
            <a:shade val="90000"/>
            <a:hueOff val="0"/>
            <a:satOff val="-29999"/>
            <a:lumOff val="4085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2499932" y="1378642"/>
        <a:ext cx="295336" cy="3213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5F8FEF-0F16-4F49-8D88-1B38DA5D42D7}">
      <dsp:nvSpPr>
        <dsp:cNvPr id="0" name=""/>
        <dsp:cNvSpPr/>
      </dsp:nvSpPr>
      <dsp:spPr>
        <a:xfrm>
          <a:off x="776931" y="-4337"/>
          <a:ext cx="3725286" cy="3725286"/>
        </a:xfrm>
        <a:prstGeom prst="circularArrow">
          <a:avLst>
            <a:gd name="adj1" fmla="val 5274"/>
            <a:gd name="adj2" fmla="val 312630"/>
            <a:gd name="adj3" fmla="val 14287207"/>
            <a:gd name="adj4" fmla="val 17092532"/>
            <a:gd name="adj5" fmla="val 5477"/>
          </a:avLst>
        </a:prstGeom>
        <a:solidFill>
          <a:srgbClr val="92D050"/>
        </a:solidFill>
        <a:ln>
          <a:noFill/>
        </a:ln>
        <a:effectLst/>
      </dsp:spPr>
      <dsp:style>
        <a:lnRef idx="0">
          <a:scrgbClr r="0" g="0" b="0"/>
        </a:lnRef>
        <a:fillRef idx="1">
          <a:scrgbClr r="0" g="0" b="0"/>
        </a:fillRef>
        <a:effectRef idx="0">
          <a:scrgbClr r="0" g="0" b="0"/>
        </a:effectRef>
        <a:fontRef idx="minor"/>
      </dsp:style>
    </dsp:sp>
    <dsp:sp modelId="{7E3EEDF3-C6EF-406A-B148-9410E90746C7}">
      <dsp:nvSpPr>
        <dsp:cNvPr id="0" name=""/>
        <dsp:cNvSpPr/>
      </dsp:nvSpPr>
      <dsp:spPr>
        <a:xfrm>
          <a:off x="1955192" y="1125"/>
          <a:ext cx="1368763" cy="684381"/>
        </a:xfrm>
        <a:prstGeom prst="roundRect">
          <a:avLst/>
        </a:prstGeom>
        <a:solidFill>
          <a:srgbClr val="B2F4A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ES" sz="2200" b="1" kern="1200" dirty="0" smtClean="0">
              <a:solidFill>
                <a:schemeClr val="tx1"/>
              </a:solidFill>
              <a:latin typeface="Times New Roman" panose="02020603050405020304" pitchFamily="18" charset="0"/>
              <a:cs typeface="Times New Roman" panose="02020603050405020304" pitchFamily="18" charset="0"/>
            </a:rPr>
            <a:t>HR</a:t>
          </a:r>
          <a:endParaRPr lang="es-EC" sz="2200" kern="1200" dirty="0">
            <a:solidFill>
              <a:schemeClr val="tx1"/>
            </a:solidFill>
          </a:endParaRPr>
        </a:p>
      </dsp:txBody>
      <dsp:txXfrm>
        <a:off x="1988601" y="34534"/>
        <a:ext cx="1301945" cy="617563"/>
      </dsp:txXfrm>
    </dsp:sp>
    <dsp:sp modelId="{02BAABFF-BA52-4B9D-B440-0C659A79AF31}">
      <dsp:nvSpPr>
        <dsp:cNvPr id="0" name=""/>
        <dsp:cNvSpPr/>
      </dsp:nvSpPr>
      <dsp:spPr>
        <a:xfrm>
          <a:off x="3263993" y="756761"/>
          <a:ext cx="1368763" cy="684381"/>
        </a:xfrm>
        <a:prstGeom prst="roundRect">
          <a:avLst/>
        </a:prstGeom>
        <a:solidFill>
          <a:srgbClr val="B2F4A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ES" sz="2200" b="1" kern="1200" dirty="0" smtClean="0">
              <a:solidFill>
                <a:schemeClr val="accent2"/>
              </a:solidFill>
              <a:latin typeface="Times New Roman" panose="02020603050405020304" pitchFamily="18" charset="0"/>
              <a:cs typeface="Times New Roman" panose="02020603050405020304" pitchFamily="18" charset="0"/>
            </a:rPr>
            <a:t>AGUA</a:t>
          </a:r>
          <a:endParaRPr lang="es-EC" sz="2200" kern="1200" dirty="0"/>
        </a:p>
      </dsp:txBody>
      <dsp:txXfrm>
        <a:off x="3297402" y="790170"/>
        <a:ext cx="1301945" cy="617563"/>
      </dsp:txXfrm>
    </dsp:sp>
    <dsp:sp modelId="{9CC1AF7F-4B25-4974-BA43-4FDF56314983}">
      <dsp:nvSpPr>
        <dsp:cNvPr id="0" name=""/>
        <dsp:cNvSpPr/>
      </dsp:nvSpPr>
      <dsp:spPr>
        <a:xfrm>
          <a:off x="3263993" y="2268033"/>
          <a:ext cx="1368763" cy="684381"/>
        </a:xfrm>
        <a:prstGeom prst="roundRect">
          <a:avLst/>
        </a:prstGeom>
        <a:solidFill>
          <a:srgbClr val="B2F4A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ES" sz="2200" b="1" kern="1200" dirty="0" smtClean="0">
              <a:solidFill>
                <a:srgbClr val="FFFF00"/>
              </a:solidFill>
              <a:latin typeface="Times New Roman" panose="02020603050405020304" pitchFamily="18" charset="0"/>
              <a:cs typeface="Times New Roman" panose="02020603050405020304" pitchFamily="18" charset="0"/>
            </a:rPr>
            <a:t>LUZ</a:t>
          </a:r>
          <a:r>
            <a:rPr lang="es-ES" sz="2200" b="1" kern="1200" dirty="0" smtClean="0">
              <a:latin typeface="Times New Roman" panose="02020603050405020304" pitchFamily="18" charset="0"/>
              <a:cs typeface="Times New Roman" panose="02020603050405020304" pitchFamily="18" charset="0"/>
            </a:rPr>
            <a:t>  </a:t>
          </a:r>
          <a:endParaRPr lang="es-EC" sz="2200" kern="1200" dirty="0"/>
        </a:p>
      </dsp:txBody>
      <dsp:txXfrm>
        <a:off x="3297402" y="2301442"/>
        <a:ext cx="1301945" cy="617563"/>
      </dsp:txXfrm>
    </dsp:sp>
    <dsp:sp modelId="{0E8F598A-C8BB-4EA9-8E24-4DFCDC49B8AA}">
      <dsp:nvSpPr>
        <dsp:cNvPr id="0" name=""/>
        <dsp:cNvSpPr/>
      </dsp:nvSpPr>
      <dsp:spPr>
        <a:xfrm>
          <a:off x="1955192" y="3023670"/>
          <a:ext cx="1368763" cy="684381"/>
        </a:xfrm>
        <a:prstGeom prst="roundRect">
          <a:avLst/>
        </a:prstGeom>
        <a:solidFill>
          <a:srgbClr val="B2F4A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ES" sz="2200" b="1" kern="1200" dirty="0" smtClean="0">
              <a:solidFill>
                <a:schemeClr val="bg1">
                  <a:lumMod val="50000"/>
                </a:schemeClr>
              </a:solidFill>
              <a:latin typeface="Times New Roman" panose="02020603050405020304" pitchFamily="18" charset="0"/>
              <a:cs typeface="Times New Roman" panose="02020603050405020304" pitchFamily="18" charset="0"/>
            </a:rPr>
            <a:t>VIENTO</a:t>
          </a:r>
          <a:endParaRPr lang="es-EC" sz="2200" kern="1200" dirty="0"/>
        </a:p>
      </dsp:txBody>
      <dsp:txXfrm>
        <a:off x="1988601" y="3057079"/>
        <a:ext cx="1301945" cy="617563"/>
      </dsp:txXfrm>
    </dsp:sp>
    <dsp:sp modelId="{6CDD5426-7C88-4F09-9F85-F4DBDADA6156}">
      <dsp:nvSpPr>
        <dsp:cNvPr id="0" name=""/>
        <dsp:cNvSpPr/>
      </dsp:nvSpPr>
      <dsp:spPr>
        <a:xfrm>
          <a:off x="646392" y="2268033"/>
          <a:ext cx="1368763" cy="684381"/>
        </a:xfrm>
        <a:prstGeom prst="roundRect">
          <a:avLst/>
        </a:prstGeom>
        <a:solidFill>
          <a:srgbClr val="B2F4A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ES" sz="2200" b="1" kern="1200" dirty="0" smtClean="0">
              <a:solidFill>
                <a:srgbClr val="996633"/>
              </a:solidFill>
              <a:latin typeface="Times New Roman" panose="02020603050405020304" pitchFamily="18" charset="0"/>
              <a:cs typeface="Times New Roman" panose="02020603050405020304" pitchFamily="18" charset="0"/>
            </a:rPr>
            <a:t>SUELO</a:t>
          </a:r>
          <a:endParaRPr lang="es-EC" sz="2200" kern="1200" dirty="0"/>
        </a:p>
      </dsp:txBody>
      <dsp:txXfrm>
        <a:off x="679801" y="2301442"/>
        <a:ext cx="1301945" cy="617563"/>
      </dsp:txXfrm>
    </dsp:sp>
    <dsp:sp modelId="{50BC3F39-E028-4B74-AACC-AEE93DD38D55}">
      <dsp:nvSpPr>
        <dsp:cNvPr id="0" name=""/>
        <dsp:cNvSpPr/>
      </dsp:nvSpPr>
      <dsp:spPr>
        <a:xfrm>
          <a:off x="646392" y="756761"/>
          <a:ext cx="1368763" cy="684381"/>
        </a:xfrm>
        <a:prstGeom prst="roundRect">
          <a:avLst/>
        </a:prstGeom>
        <a:solidFill>
          <a:srgbClr val="B2F4A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ES" sz="2200" b="1" kern="1200" dirty="0" smtClean="0">
              <a:solidFill>
                <a:srgbClr val="FF0000"/>
              </a:solidFill>
              <a:latin typeface="Times New Roman" panose="02020603050405020304" pitchFamily="18" charset="0"/>
              <a:cs typeface="Times New Roman" panose="02020603050405020304" pitchFamily="18" charset="0"/>
            </a:rPr>
            <a:t>T °C</a:t>
          </a:r>
          <a:endParaRPr lang="es-EC" sz="2200" kern="1200" dirty="0"/>
        </a:p>
      </dsp:txBody>
      <dsp:txXfrm>
        <a:off x="679801" y="790170"/>
        <a:ext cx="1301945" cy="61756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41AFD8-C4D9-4DA4-89CE-F920EEC54940}">
      <dsp:nvSpPr>
        <dsp:cNvPr id="0" name=""/>
        <dsp:cNvSpPr/>
      </dsp:nvSpPr>
      <dsp:spPr>
        <a:xfrm>
          <a:off x="2490" y="2084203"/>
          <a:ext cx="3034780" cy="1213912"/>
        </a:xfrm>
        <a:prstGeom prst="chevron">
          <a:avLst/>
        </a:prstGeom>
        <a:solidFill>
          <a:schemeClr val="accent2">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s-ES" sz="1400" b="0" i="0" kern="1200" dirty="0" smtClean="0">
              <a:solidFill>
                <a:schemeClr val="tx1"/>
              </a:solidFill>
              <a:effectLst/>
              <a:latin typeface="Times New Roman" pitchFamily="18" charset="0"/>
              <a:cs typeface="Times New Roman" pitchFamily="18" charset="0"/>
            </a:rPr>
            <a:t>Establecer descriptores morfológicos para la flor y fruto del mortiño.</a:t>
          </a:r>
          <a:endParaRPr lang="es-EC" sz="1400" kern="1200" dirty="0">
            <a:solidFill>
              <a:schemeClr val="tx1"/>
            </a:solidFill>
          </a:endParaRPr>
        </a:p>
      </dsp:txBody>
      <dsp:txXfrm>
        <a:off x="609446" y="2084203"/>
        <a:ext cx="1820868" cy="1213912"/>
      </dsp:txXfrm>
    </dsp:sp>
    <dsp:sp modelId="{39D15F24-B433-48DC-8634-6E551236045F}">
      <dsp:nvSpPr>
        <dsp:cNvPr id="0" name=""/>
        <dsp:cNvSpPr/>
      </dsp:nvSpPr>
      <dsp:spPr>
        <a:xfrm>
          <a:off x="2733793" y="2084203"/>
          <a:ext cx="3034780" cy="1213912"/>
        </a:xfrm>
        <a:prstGeom prst="chevron">
          <a:avLst/>
        </a:prstGeom>
        <a:solidFill>
          <a:schemeClr val="accent2">
            <a:alpha val="90000"/>
            <a:hueOff val="0"/>
            <a:satOff val="0"/>
            <a:lumOff val="0"/>
            <a:alphaOff val="-2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s-ES" sz="1400" b="0" i="0" kern="1200" dirty="0" smtClean="0">
              <a:solidFill>
                <a:schemeClr val="tx1"/>
              </a:solidFill>
              <a:effectLst/>
              <a:latin typeface="Times New Roman" pitchFamily="18" charset="0"/>
              <a:ea typeface="+mn-ea"/>
              <a:cs typeface="Times New Roman" pitchFamily="18" charset="0"/>
            </a:rPr>
            <a:t>Realizar una caracterización molecular de las introducciones para estimar su variabilidad genética.</a:t>
          </a:r>
          <a:endParaRPr lang="es-EC" sz="1400" kern="1200" dirty="0">
            <a:solidFill>
              <a:schemeClr val="tx1"/>
            </a:solidFill>
          </a:endParaRPr>
        </a:p>
      </dsp:txBody>
      <dsp:txXfrm>
        <a:off x="3340749" y="2084203"/>
        <a:ext cx="1820868" cy="1213912"/>
      </dsp:txXfrm>
    </dsp:sp>
    <dsp:sp modelId="{AE3E52E9-4B55-4C7E-B972-171B4DF65DDC}">
      <dsp:nvSpPr>
        <dsp:cNvPr id="0" name=""/>
        <dsp:cNvSpPr/>
      </dsp:nvSpPr>
      <dsp:spPr>
        <a:xfrm>
          <a:off x="5465095" y="2084203"/>
          <a:ext cx="3034780" cy="1213912"/>
        </a:xfrm>
        <a:prstGeom prst="chevron">
          <a:avLst/>
        </a:prstGeom>
        <a:solidFill>
          <a:schemeClr val="accent2">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s-ES" sz="1400" b="0" i="0" kern="1200" dirty="0" smtClean="0">
              <a:solidFill>
                <a:schemeClr val="tx1"/>
              </a:solidFill>
              <a:effectLst/>
              <a:latin typeface="Times New Roman" pitchFamily="18" charset="0"/>
              <a:ea typeface="+mn-ea"/>
              <a:cs typeface="Times New Roman" pitchFamily="18" charset="0"/>
            </a:rPr>
            <a:t>Realizar una descripción del desarrollo fenológico de las flores y frutos de las introducciones.</a:t>
          </a:r>
          <a:endParaRPr lang="es-EC" sz="1400" kern="1200" dirty="0">
            <a:solidFill>
              <a:schemeClr val="tx1"/>
            </a:solidFill>
          </a:endParaRPr>
        </a:p>
      </dsp:txBody>
      <dsp:txXfrm>
        <a:off x="6072051" y="2084203"/>
        <a:ext cx="1820868" cy="12139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718211-352C-4E75-B830-B76CAB6ACDDA}">
      <dsp:nvSpPr>
        <dsp:cNvPr id="0" name=""/>
        <dsp:cNvSpPr/>
      </dsp:nvSpPr>
      <dsp:spPr>
        <a:xfrm>
          <a:off x="5316" y="1271376"/>
          <a:ext cx="3177915" cy="1271166"/>
        </a:xfrm>
        <a:prstGeom prst="chevron">
          <a:avLst/>
        </a:prstGeom>
        <a:solidFill>
          <a:schemeClr val="accent2">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lvl="0" algn="ctr" defTabSz="666750">
            <a:lnSpc>
              <a:spcPct val="90000"/>
            </a:lnSpc>
            <a:spcBef>
              <a:spcPct val="0"/>
            </a:spcBef>
            <a:spcAft>
              <a:spcPct val="35000"/>
            </a:spcAft>
          </a:pPr>
          <a:r>
            <a:rPr lang="es-ES" sz="1500" b="0" i="0" kern="1200" dirty="0" smtClean="0">
              <a:solidFill>
                <a:schemeClr val="tx1"/>
              </a:solidFill>
              <a:effectLst/>
              <a:latin typeface="Times New Roman" pitchFamily="18" charset="0"/>
              <a:ea typeface="+mn-ea"/>
              <a:cs typeface="Times New Roman" pitchFamily="18" charset="0"/>
            </a:rPr>
            <a:t>Evaluar métodos eficientes de propagación de plantas de mortiño.</a:t>
          </a:r>
          <a:endParaRPr lang="es-EC" sz="1500" kern="1200" dirty="0">
            <a:solidFill>
              <a:schemeClr val="tx1"/>
            </a:solidFill>
          </a:endParaRPr>
        </a:p>
      </dsp:txBody>
      <dsp:txXfrm>
        <a:off x="640899" y="1271376"/>
        <a:ext cx="1906749" cy="1271166"/>
      </dsp:txXfrm>
    </dsp:sp>
    <dsp:sp modelId="{0CAD4D74-090A-41F3-BBA8-E3996AD77753}">
      <dsp:nvSpPr>
        <dsp:cNvPr id="0" name=""/>
        <dsp:cNvSpPr/>
      </dsp:nvSpPr>
      <dsp:spPr>
        <a:xfrm>
          <a:off x="2865440" y="1271376"/>
          <a:ext cx="3177915" cy="1271166"/>
        </a:xfrm>
        <a:prstGeom prst="chevron">
          <a:avLst/>
        </a:prstGeom>
        <a:solidFill>
          <a:schemeClr val="accent2">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lvl="0" algn="ctr" defTabSz="666750">
            <a:lnSpc>
              <a:spcPct val="90000"/>
            </a:lnSpc>
            <a:spcBef>
              <a:spcPct val="0"/>
            </a:spcBef>
            <a:spcAft>
              <a:spcPct val="35000"/>
            </a:spcAft>
          </a:pPr>
          <a:r>
            <a:rPr lang="es-ES" sz="1500" b="0" i="0" kern="1200" dirty="0" smtClean="0">
              <a:solidFill>
                <a:schemeClr val="tx1"/>
              </a:solidFill>
              <a:effectLst/>
              <a:latin typeface="Times New Roman" pitchFamily="18" charset="0"/>
              <a:ea typeface="+mn-ea"/>
              <a:cs typeface="Times New Roman" pitchFamily="18" charset="0"/>
            </a:rPr>
            <a:t>Realizar introducciones de genotipos de otras localidades y evaluar su comportamiento agronómico.</a:t>
          </a:r>
          <a:endParaRPr lang="es-EC" sz="1500" kern="1200" dirty="0">
            <a:solidFill>
              <a:schemeClr val="tx1"/>
            </a:solidFill>
          </a:endParaRPr>
        </a:p>
      </dsp:txBody>
      <dsp:txXfrm>
        <a:off x="3501023" y="1271376"/>
        <a:ext cx="1906749" cy="1271166"/>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DB52698A-6408-4E9A-AA5D-004336F04574}" type="datetimeFigureOut">
              <a:rPr lang="es-EC"/>
              <a:pPr>
                <a:defRPr/>
              </a:pPr>
              <a:t>17/06/2019</a:t>
            </a:fld>
            <a:endParaRPr lang="es-EC"/>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s-EC" noProof="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noProof="0"/>
              <a:t>Haga clic para modificar el estilo de texto del patrón</a:t>
            </a:r>
          </a:p>
          <a:p>
            <a:pPr lvl="1"/>
            <a:r>
              <a:rPr lang="es-ES" noProof="0"/>
              <a:t>Segundo nivel</a:t>
            </a:r>
          </a:p>
          <a:p>
            <a:pPr lvl="2"/>
            <a:r>
              <a:rPr lang="es-ES" noProof="0"/>
              <a:t>Tercer nivel</a:t>
            </a:r>
          </a:p>
          <a:p>
            <a:pPr lvl="3"/>
            <a:r>
              <a:rPr lang="es-ES" noProof="0"/>
              <a:t>Cuarto nivel</a:t>
            </a:r>
          </a:p>
          <a:p>
            <a:pPr lvl="4"/>
            <a:r>
              <a:rPr lang="es-ES" noProof="0"/>
              <a:t>Quinto nivel</a:t>
            </a:r>
            <a:endParaRPr lang="es-EC" noProof="0"/>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E331DF2B-E15E-4EFA-AD59-C61873B2CE37}" type="slidenum">
              <a:rPr lang="es-EC"/>
              <a:pPr>
                <a:defRPr/>
              </a:pPr>
              <a:t>‹Nº›</a:t>
            </a:fld>
            <a:endParaRPr lang="es-EC"/>
          </a:p>
        </p:txBody>
      </p:sp>
    </p:spTree>
    <p:extLst>
      <p:ext uri="{BB962C8B-B14F-4D97-AF65-F5344CB8AC3E}">
        <p14:creationId xmlns:p14="http://schemas.microsoft.com/office/powerpoint/2010/main" val="226053194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466"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62467" name="Text Box 2"/>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a:buClr>
                <a:srgbClr val="000000"/>
              </a:buClr>
              <a:buSzPct val="100000"/>
              <a:buFont typeface="Times New Roman" panose="02020603050405020304" pitchFamily="18" charset="0"/>
              <a:buNone/>
            </a:pPr>
            <a:endParaRPr lang="es-ES" altLang="es-US">
              <a:solidFill>
                <a:srgbClr val="FFFFFF"/>
              </a:solidFill>
              <a:latin typeface="Arial" panose="020B0604020202020204" pitchFamily="34" charset="0"/>
            </a:endParaRPr>
          </a:p>
        </p:txBody>
      </p:sp>
      <p:sp>
        <p:nvSpPr>
          <p:cNvPr id="2" name="1 Marcador de notas"/>
          <p:cNvSpPr>
            <a:spLocks noGrp="1"/>
          </p:cNvSpPr>
          <p:nvPr>
            <p:ph type="body" idx="1"/>
          </p:nvPr>
        </p:nvSpPr>
        <p:spPr/>
        <p:txBody>
          <a:bodyPr/>
          <a:lstStyle/>
          <a:p>
            <a:endParaRPr lang="es-EC" dirty="0"/>
          </a:p>
        </p:txBody>
      </p:sp>
    </p:spTree>
    <p:extLst>
      <p:ext uri="{BB962C8B-B14F-4D97-AF65-F5344CB8AC3E}">
        <p14:creationId xmlns:p14="http://schemas.microsoft.com/office/powerpoint/2010/main" val="1915164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C"/>
          </a:p>
        </p:txBody>
      </p:sp>
      <p:sp>
        <p:nvSpPr>
          <p:cNvPr id="9220"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1956970C-4D23-4F59-B97A-ACECDA44AFEB}" type="slidenum">
              <a:rPr lang="es-EC"/>
              <a:pPr/>
              <a:t>13</a:t>
            </a:fld>
            <a:endParaRPr lang="es-EC"/>
          </a:p>
        </p:txBody>
      </p:sp>
    </p:spTree>
    <p:extLst>
      <p:ext uri="{BB962C8B-B14F-4D97-AF65-F5344CB8AC3E}">
        <p14:creationId xmlns:p14="http://schemas.microsoft.com/office/powerpoint/2010/main" val="16375861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C"/>
          </a:p>
        </p:txBody>
      </p:sp>
      <p:sp>
        <p:nvSpPr>
          <p:cNvPr id="9220"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1956970C-4D23-4F59-B97A-ACECDA44AFEB}" type="slidenum">
              <a:rPr lang="es-EC"/>
              <a:pPr/>
              <a:t>14</a:t>
            </a:fld>
            <a:endParaRPr lang="es-EC"/>
          </a:p>
        </p:txBody>
      </p:sp>
    </p:spTree>
    <p:extLst>
      <p:ext uri="{BB962C8B-B14F-4D97-AF65-F5344CB8AC3E}">
        <p14:creationId xmlns:p14="http://schemas.microsoft.com/office/powerpoint/2010/main" val="42105349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C"/>
          </a:p>
        </p:txBody>
      </p:sp>
      <p:sp>
        <p:nvSpPr>
          <p:cNvPr id="9220"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1956970C-4D23-4F59-B97A-ACECDA44AFEB}" type="slidenum">
              <a:rPr lang="es-EC"/>
              <a:pPr/>
              <a:t>15</a:t>
            </a:fld>
            <a:endParaRPr lang="es-EC"/>
          </a:p>
        </p:txBody>
      </p:sp>
    </p:spTree>
    <p:extLst>
      <p:ext uri="{BB962C8B-B14F-4D97-AF65-F5344CB8AC3E}">
        <p14:creationId xmlns:p14="http://schemas.microsoft.com/office/powerpoint/2010/main" val="29284916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C"/>
          </a:p>
        </p:txBody>
      </p:sp>
      <p:sp>
        <p:nvSpPr>
          <p:cNvPr id="9220"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1956970C-4D23-4F59-B97A-ACECDA44AFEB}" type="slidenum">
              <a:rPr lang="es-EC"/>
              <a:pPr/>
              <a:t>16</a:t>
            </a:fld>
            <a:endParaRPr lang="es-EC"/>
          </a:p>
        </p:txBody>
      </p:sp>
    </p:spTree>
    <p:extLst>
      <p:ext uri="{BB962C8B-B14F-4D97-AF65-F5344CB8AC3E}">
        <p14:creationId xmlns:p14="http://schemas.microsoft.com/office/powerpoint/2010/main" val="37667253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C"/>
          </a:p>
        </p:txBody>
      </p:sp>
      <p:sp>
        <p:nvSpPr>
          <p:cNvPr id="9220"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1956970C-4D23-4F59-B97A-ACECDA44AFEB}" type="slidenum">
              <a:rPr lang="es-EC"/>
              <a:pPr/>
              <a:t>17</a:t>
            </a:fld>
            <a:endParaRPr lang="es-EC"/>
          </a:p>
        </p:txBody>
      </p:sp>
    </p:spTree>
    <p:extLst>
      <p:ext uri="{BB962C8B-B14F-4D97-AF65-F5344CB8AC3E}">
        <p14:creationId xmlns:p14="http://schemas.microsoft.com/office/powerpoint/2010/main" val="34171533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C"/>
          </a:p>
        </p:txBody>
      </p:sp>
      <p:sp>
        <p:nvSpPr>
          <p:cNvPr id="9220"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1956970C-4D23-4F59-B97A-ACECDA44AFEB}" type="slidenum">
              <a:rPr lang="es-EC"/>
              <a:pPr/>
              <a:t>18</a:t>
            </a:fld>
            <a:endParaRPr lang="es-EC"/>
          </a:p>
        </p:txBody>
      </p:sp>
    </p:spTree>
    <p:extLst>
      <p:ext uri="{BB962C8B-B14F-4D97-AF65-F5344CB8AC3E}">
        <p14:creationId xmlns:p14="http://schemas.microsoft.com/office/powerpoint/2010/main" val="14947505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C"/>
          </a:p>
        </p:txBody>
      </p:sp>
      <p:sp>
        <p:nvSpPr>
          <p:cNvPr id="9220"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1956970C-4D23-4F59-B97A-ACECDA44AFEB}" type="slidenum">
              <a:rPr lang="es-EC"/>
              <a:pPr/>
              <a:t>19</a:t>
            </a:fld>
            <a:endParaRPr lang="es-EC"/>
          </a:p>
        </p:txBody>
      </p:sp>
    </p:spTree>
    <p:extLst>
      <p:ext uri="{BB962C8B-B14F-4D97-AF65-F5344CB8AC3E}">
        <p14:creationId xmlns:p14="http://schemas.microsoft.com/office/powerpoint/2010/main" val="14548690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C"/>
          </a:p>
        </p:txBody>
      </p:sp>
      <p:sp>
        <p:nvSpPr>
          <p:cNvPr id="9220"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1956970C-4D23-4F59-B97A-ACECDA44AFEB}" type="slidenum">
              <a:rPr lang="es-EC"/>
              <a:pPr/>
              <a:t>20</a:t>
            </a:fld>
            <a:endParaRPr lang="es-EC"/>
          </a:p>
        </p:txBody>
      </p:sp>
    </p:spTree>
    <p:extLst>
      <p:ext uri="{BB962C8B-B14F-4D97-AF65-F5344CB8AC3E}">
        <p14:creationId xmlns:p14="http://schemas.microsoft.com/office/powerpoint/2010/main" val="20339320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C"/>
          </a:p>
        </p:txBody>
      </p:sp>
      <p:sp>
        <p:nvSpPr>
          <p:cNvPr id="9220"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1956970C-4D23-4F59-B97A-ACECDA44AFEB}" type="slidenum">
              <a:rPr lang="es-EC"/>
              <a:pPr/>
              <a:t>21</a:t>
            </a:fld>
            <a:endParaRPr lang="es-EC"/>
          </a:p>
        </p:txBody>
      </p:sp>
    </p:spTree>
    <p:extLst>
      <p:ext uri="{BB962C8B-B14F-4D97-AF65-F5344CB8AC3E}">
        <p14:creationId xmlns:p14="http://schemas.microsoft.com/office/powerpoint/2010/main" val="1951851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C"/>
          </a:p>
        </p:txBody>
      </p:sp>
      <p:sp>
        <p:nvSpPr>
          <p:cNvPr id="9220"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1956970C-4D23-4F59-B97A-ACECDA44AFEB}" type="slidenum">
              <a:rPr lang="es-EC"/>
              <a:pPr/>
              <a:t>22</a:t>
            </a:fld>
            <a:endParaRPr lang="es-EC"/>
          </a:p>
        </p:txBody>
      </p:sp>
    </p:spTree>
    <p:extLst>
      <p:ext uri="{BB962C8B-B14F-4D97-AF65-F5344CB8AC3E}">
        <p14:creationId xmlns:p14="http://schemas.microsoft.com/office/powerpoint/2010/main" val="3268739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MEJORAR</a:t>
            </a:r>
            <a:r>
              <a:rPr lang="es-ES" baseline="0" dirty="0"/>
              <a:t> LA PRESENTACION, USE IDEAS PRINCIPALES Y ELIMINE TEORIA (LATA)</a:t>
            </a:r>
          </a:p>
          <a:p>
            <a:r>
              <a:rPr lang="es-ES" baseline="0" dirty="0"/>
              <a:t>Decir distinto a lo que esta escrito</a:t>
            </a:r>
            <a:endParaRPr lang="es-ES" dirty="0"/>
          </a:p>
        </p:txBody>
      </p:sp>
      <p:sp>
        <p:nvSpPr>
          <p:cNvPr id="4" name="3 Marcador de número de diapositiva"/>
          <p:cNvSpPr>
            <a:spLocks noGrp="1"/>
          </p:cNvSpPr>
          <p:nvPr>
            <p:ph type="sldNum" sz="quarter" idx="10"/>
          </p:nvPr>
        </p:nvSpPr>
        <p:spPr/>
        <p:txBody>
          <a:bodyPr/>
          <a:lstStyle/>
          <a:p>
            <a:pPr>
              <a:defRPr/>
            </a:pPr>
            <a:fld id="{E331DF2B-E15E-4EFA-AD59-C61873B2CE37}" type="slidenum">
              <a:rPr lang="es-EC" smtClean="0"/>
              <a:pPr>
                <a:defRPr/>
              </a:pPr>
              <a:t>2</a:t>
            </a:fld>
            <a:endParaRPr lang="es-EC"/>
          </a:p>
        </p:txBody>
      </p:sp>
    </p:spTree>
    <p:extLst>
      <p:ext uri="{BB962C8B-B14F-4D97-AF65-F5344CB8AC3E}">
        <p14:creationId xmlns:p14="http://schemas.microsoft.com/office/powerpoint/2010/main" val="22411242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C"/>
          </a:p>
        </p:txBody>
      </p:sp>
      <p:sp>
        <p:nvSpPr>
          <p:cNvPr id="9220"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1956970C-4D23-4F59-B97A-ACECDA44AFEB}" type="slidenum">
              <a:rPr lang="es-EC"/>
              <a:pPr/>
              <a:t>23</a:t>
            </a:fld>
            <a:endParaRPr lang="es-EC"/>
          </a:p>
        </p:txBody>
      </p:sp>
    </p:spTree>
    <p:extLst>
      <p:ext uri="{BB962C8B-B14F-4D97-AF65-F5344CB8AC3E}">
        <p14:creationId xmlns:p14="http://schemas.microsoft.com/office/powerpoint/2010/main" val="17758128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C"/>
          </a:p>
        </p:txBody>
      </p:sp>
      <p:sp>
        <p:nvSpPr>
          <p:cNvPr id="9220"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1956970C-4D23-4F59-B97A-ACECDA44AFEB}" type="slidenum">
              <a:rPr lang="es-EC"/>
              <a:pPr/>
              <a:t>24</a:t>
            </a:fld>
            <a:endParaRPr lang="es-EC"/>
          </a:p>
        </p:txBody>
      </p:sp>
    </p:spTree>
    <p:extLst>
      <p:ext uri="{BB962C8B-B14F-4D97-AF65-F5344CB8AC3E}">
        <p14:creationId xmlns:p14="http://schemas.microsoft.com/office/powerpoint/2010/main" val="27507599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C"/>
          </a:p>
        </p:txBody>
      </p:sp>
      <p:sp>
        <p:nvSpPr>
          <p:cNvPr id="9220"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1956970C-4D23-4F59-B97A-ACECDA44AFEB}" type="slidenum">
              <a:rPr lang="es-EC"/>
              <a:pPr/>
              <a:t>25</a:t>
            </a:fld>
            <a:endParaRPr lang="es-EC"/>
          </a:p>
        </p:txBody>
      </p:sp>
    </p:spTree>
    <p:extLst>
      <p:ext uri="{BB962C8B-B14F-4D97-AF65-F5344CB8AC3E}">
        <p14:creationId xmlns:p14="http://schemas.microsoft.com/office/powerpoint/2010/main" val="718908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MEJORAR</a:t>
            </a:r>
            <a:r>
              <a:rPr lang="es-ES" baseline="0" dirty="0"/>
              <a:t> LA PRESENTACION, USE IDEAS PRINCIPALES Y ELIMINE TEORIA (LATA)</a:t>
            </a:r>
          </a:p>
          <a:p>
            <a:r>
              <a:rPr lang="es-ES" baseline="0" dirty="0"/>
              <a:t>Decir distinto a lo que esta escrito</a:t>
            </a:r>
            <a:endParaRPr lang="es-ES" dirty="0"/>
          </a:p>
        </p:txBody>
      </p:sp>
      <p:sp>
        <p:nvSpPr>
          <p:cNvPr id="4" name="3 Marcador de número de diapositiva"/>
          <p:cNvSpPr>
            <a:spLocks noGrp="1"/>
          </p:cNvSpPr>
          <p:nvPr>
            <p:ph type="sldNum" sz="quarter" idx="10"/>
          </p:nvPr>
        </p:nvSpPr>
        <p:spPr/>
        <p:txBody>
          <a:bodyPr/>
          <a:lstStyle/>
          <a:p>
            <a:pPr>
              <a:defRPr/>
            </a:pPr>
            <a:fld id="{E331DF2B-E15E-4EFA-AD59-C61873B2CE37}" type="slidenum">
              <a:rPr lang="es-EC" smtClean="0"/>
              <a:pPr>
                <a:defRPr/>
              </a:pPr>
              <a:t>3</a:t>
            </a:fld>
            <a:endParaRPr lang="es-EC"/>
          </a:p>
        </p:txBody>
      </p:sp>
    </p:spTree>
    <p:extLst>
      <p:ext uri="{BB962C8B-B14F-4D97-AF65-F5344CB8AC3E}">
        <p14:creationId xmlns:p14="http://schemas.microsoft.com/office/powerpoint/2010/main" val="9348423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C"/>
          </a:p>
        </p:txBody>
      </p:sp>
      <p:sp>
        <p:nvSpPr>
          <p:cNvPr id="9220"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1956970C-4D23-4F59-B97A-ACECDA44AFEB}" type="slidenum">
              <a:rPr lang="es-EC"/>
              <a:pPr/>
              <a:t>7</a:t>
            </a:fld>
            <a:endParaRPr lang="es-EC"/>
          </a:p>
        </p:txBody>
      </p:sp>
    </p:spTree>
    <p:extLst>
      <p:ext uri="{BB962C8B-B14F-4D97-AF65-F5344CB8AC3E}">
        <p14:creationId xmlns:p14="http://schemas.microsoft.com/office/powerpoint/2010/main" val="15860785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C"/>
          </a:p>
        </p:txBody>
      </p:sp>
      <p:sp>
        <p:nvSpPr>
          <p:cNvPr id="9220"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1956970C-4D23-4F59-B97A-ACECDA44AFEB}" type="slidenum">
              <a:rPr lang="es-EC"/>
              <a:pPr/>
              <a:t>8</a:t>
            </a:fld>
            <a:endParaRPr lang="es-EC"/>
          </a:p>
        </p:txBody>
      </p:sp>
    </p:spTree>
    <p:extLst>
      <p:ext uri="{BB962C8B-B14F-4D97-AF65-F5344CB8AC3E}">
        <p14:creationId xmlns:p14="http://schemas.microsoft.com/office/powerpoint/2010/main" val="347820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C"/>
          </a:p>
        </p:txBody>
      </p:sp>
      <p:sp>
        <p:nvSpPr>
          <p:cNvPr id="9220"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1956970C-4D23-4F59-B97A-ACECDA44AFEB}" type="slidenum">
              <a:rPr lang="es-EC"/>
              <a:pPr/>
              <a:t>9</a:t>
            </a:fld>
            <a:endParaRPr lang="es-EC"/>
          </a:p>
        </p:txBody>
      </p:sp>
    </p:spTree>
    <p:extLst>
      <p:ext uri="{BB962C8B-B14F-4D97-AF65-F5344CB8AC3E}">
        <p14:creationId xmlns:p14="http://schemas.microsoft.com/office/powerpoint/2010/main" val="3761884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C"/>
          </a:p>
        </p:txBody>
      </p:sp>
      <p:sp>
        <p:nvSpPr>
          <p:cNvPr id="9220"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1956970C-4D23-4F59-B97A-ACECDA44AFEB}" type="slidenum">
              <a:rPr lang="es-EC"/>
              <a:pPr/>
              <a:t>10</a:t>
            </a:fld>
            <a:endParaRPr lang="es-EC"/>
          </a:p>
        </p:txBody>
      </p:sp>
    </p:spTree>
    <p:extLst>
      <p:ext uri="{BB962C8B-B14F-4D97-AF65-F5344CB8AC3E}">
        <p14:creationId xmlns:p14="http://schemas.microsoft.com/office/powerpoint/2010/main" val="1383975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C"/>
          </a:p>
        </p:txBody>
      </p:sp>
      <p:sp>
        <p:nvSpPr>
          <p:cNvPr id="9220"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1956970C-4D23-4F59-B97A-ACECDA44AFEB}" type="slidenum">
              <a:rPr lang="es-EC"/>
              <a:pPr/>
              <a:t>11</a:t>
            </a:fld>
            <a:endParaRPr lang="es-EC"/>
          </a:p>
        </p:txBody>
      </p:sp>
    </p:spTree>
    <p:extLst>
      <p:ext uri="{BB962C8B-B14F-4D97-AF65-F5344CB8AC3E}">
        <p14:creationId xmlns:p14="http://schemas.microsoft.com/office/powerpoint/2010/main" val="12065648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C"/>
          </a:p>
        </p:txBody>
      </p:sp>
      <p:sp>
        <p:nvSpPr>
          <p:cNvPr id="9220"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1956970C-4D23-4F59-B97A-ACECDA44AFEB}" type="slidenum">
              <a:rPr lang="es-EC"/>
              <a:pPr/>
              <a:t>12</a:t>
            </a:fld>
            <a:endParaRPr lang="es-EC"/>
          </a:p>
        </p:txBody>
      </p:sp>
    </p:spTree>
    <p:extLst>
      <p:ext uri="{BB962C8B-B14F-4D97-AF65-F5344CB8AC3E}">
        <p14:creationId xmlns:p14="http://schemas.microsoft.com/office/powerpoint/2010/main" val="8289285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aphicFrame>
        <p:nvGraphicFramePr>
          <p:cNvPr id="2" name="Object 46"/>
          <p:cNvGraphicFramePr>
            <a:graphicFrameLocks noChangeAspect="1"/>
          </p:cNvGraphicFramePr>
          <p:nvPr userDrawn="1"/>
        </p:nvGraphicFramePr>
        <p:xfrm>
          <a:off x="0" y="981075"/>
          <a:ext cx="9144000" cy="5616575"/>
        </p:xfrm>
        <a:graphic>
          <a:graphicData uri="http://schemas.openxmlformats.org/presentationml/2006/ole">
            <mc:AlternateContent xmlns:mc="http://schemas.openxmlformats.org/markup-compatibility/2006">
              <mc:Choice xmlns:v="urn:schemas-microsoft-com:vml" Requires="v">
                <p:oleObj spid="_x0000_s26309" name="CorelDRAW" r:id="rId3" imgW="7748626" imgH="4759452" progId="CorelDRAW.Graphic.12">
                  <p:embed/>
                </p:oleObj>
              </mc:Choice>
              <mc:Fallback>
                <p:oleObj name="CorelDRAW" r:id="rId3" imgW="7748626" imgH="4759452" progId="CorelDRAW.Graphic.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9144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4"/>
          <p:cNvSpPr>
            <a:spLocks noChangeArrowheads="1"/>
          </p:cNvSpPr>
          <p:nvPr userDrawn="1"/>
        </p:nvSpPr>
        <p:spPr bwMode="auto">
          <a:xfrm>
            <a:off x="457200" y="6245225"/>
            <a:ext cx="2133600" cy="476250"/>
          </a:xfrm>
          <a:prstGeom prst="rect">
            <a:avLst/>
          </a:prstGeom>
          <a:noFill/>
          <a:ln>
            <a:noFill/>
          </a:ln>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s-EC" altLang="es-EC" sz="1400"/>
          </a:p>
        </p:txBody>
      </p:sp>
      <p:sp>
        <p:nvSpPr>
          <p:cNvPr id="4" name="Rectangle 25"/>
          <p:cNvSpPr>
            <a:spLocks noChangeArrowheads="1"/>
          </p:cNvSpPr>
          <p:nvPr userDrawn="1"/>
        </p:nvSpPr>
        <p:spPr bwMode="auto">
          <a:xfrm>
            <a:off x="3124200" y="6245225"/>
            <a:ext cx="2895600" cy="476250"/>
          </a:xfrm>
          <a:prstGeom prst="rect">
            <a:avLst/>
          </a:prstGeom>
          <a:noFill/>
          <a:ln>
            <a:noFill/>
          </a:ln>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s-EC" altLang="es-EC" sz="1400"/>
          </a:p>
        </p:txBody>
      </p:sp>
      <p:sp>
        <p:nvSpPr>
          <p:cNvPr id="5" name="Rectangle 26"/>
          <p:cNvSpPr>
            <a:spLocks noChangeArrowheads="1"/>
          </p:cNvSpPr>
          <p:nvPr userDrawn="1"/>
        </p:nvSpPr>
        <p:spPr bwMode="auto">
          <a:xfrm>
            <a:off x="457200" y="6245225"/>
            <a:ext cx="2133600" cy="476250"/>
          </a:xfrm>
          <a:prstGeom prst="rect">
            <a:avLst/>
          </a:prstGeom>
          <a:noFill/>
          <a:ln>
            <a:noFill/>
          </a:ln>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s-EC" altLang="es-EC" sz="1400"/>
          </a:p>
        </p:txBody>
      </p:sp>
      <p:sp>
        <p:nvSpPr>
          <p:cNvPr id="6" name="Rectangle 27"/>
          <p:cNvSpPr>
            <a:spLocks noChangeArrowheads="1"/>
          </p:cNvSpPr>
          <p:nvPr userDrawn="1"/>
        </p:nvSpPr>
        <p:spPr bwMode="auto">
          <a:xfrm>
            <a:off x="3124200" y="6245225"/>
            <a:ext cx="2895600" cy="476250"/>
          </a:xfrm>
          <a:prstGeom prst="rect">
            <a:avLst/>
          </a:prstGeom>
          <a:noFill/>
          <a:ln>
            <a:noFill/>
          </a:ln>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s-EC" altLang="es-EC" sz="1400"/>
          </a:p>
        </p:txBody>
      </p:sp>
      <p:pic>
        <p:nvPicPr>
          <p:cNvPr id="7" name="Picture 48" descr="bannner 2"/>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0" y="5722938"/>
            <a:ext cx="914400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50"/>
          <p:cNvSpPr>
            <a:spLocks noChangeArrowheads="1"/>
          </p:cNvSpPr>
          <p:nvPr userDrawn="1"/>
        </p:nvSpPr>
        <p:spPr bwMode="auto">
          <a:xfrm>
            <a:off x="217488" y="260350"/>
            <a:ext cx="792162" cy="792163"/>
          </a:xfrm>
          <a:prstGeom prst="ellipse">
            <a:avLst/>
          </a:prstGeom>
          <a:solidFill>
            <a:schemeClr val="bg1"/>
          </a:solidFill>
          <a:ln>
            <a:noFill/>
          </a:ln>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s-EC" altLang="es-EC"/>
          </a:p>
        </p:txBody>
      </p:sp>
      <p:pic>
        <p:nvPicPr>
          <p:cNvPr id="9" name="Picture 49" descr="LOGO ESPE ORIGINAL copia"/>
          <p:cNvPicPr>
            <a:picLocks noChangeAspect="1" noChangeArrowheads="1"/>
          </p:cNvPicPr>
          <p:nvPr userDrawn="1"/>
        </p:nvPicPr>
        <p:blipFill>
          <a:blip r:embed="rId6">
            <a:extLst>
              <a:ext uri="{28A0092B-C50C-407E-A947-70E740481C1C}">
                <a14:useLocalDpi xmlns:a14="http://schemas.microsoft.com/office/drawing/2010/main"/>
              </a:ext>
            </a:extLst>
          </a:blip>
          <a:srcRect/>
          <a:stretch>
            <a:fillRect/>
          </a:stretch>
        </p:blipFill>
        <p:spPr bwMode="auto">
          <a:xfrm>
            <a:off x="107950" y="115888"/>
            <a:ext cx="3313113"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98608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endParaRPr lang="es-EC"/>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2528908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a:t>Haga clic para modificar el estilo de título del patrón</a:t>
            </a:r>
            <a:endParaRPr lang="es-EC"/>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40139608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9"/>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a:t>Haga clic para modificar el estilo de subtítulo del patrón</a:t>
            </a:r>
          </a:p>
        </p:txBody>
      </p:sp>
    </p:spTree>
    <p:extLst>
      <p:ext uri="{BB962C8B-B14F-4D97-AF65-F5344CB8AC3E}">
        <p14:creationId xmlns:p14="http://schemas.microsoft.com/office/powerpoint/2010/main" val="42778236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4822699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4"/>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Tree>
    <p:extLst>
      <p:ext uri="{BB962C8B-B14F-4D97-AF65-F5344CB8AC3E}">
        <p14:creationId xmlns:p14="http://schemas.microsoft.com/office/powerpoint/2010/main" val="17416911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1" y="1604965"/>
            <a:ext cx="4035425" cy="39703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5027" y="1604965"/>
            <a:ext cx="4035425" cy="39703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14029406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35617628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Tree>
    <p:extLst>
      <p:ext uri="{BB962C8B-B14F-4D97-AF65-F5344CB8AC3E}">
        <p14:creationId xmlns:p14="http://schemas.microsoft.com/office/powerpoint/2010/main" val="14320139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65455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2"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756021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endParaRPr lang="es-EC"/>
          </a:p>
        </p:txBody>
      </p:sp>
      <p:sp>
        <p:nvSpPr>
          <p:cNvPr id="3" name="2 Marcador de contenido"/>
          <p:cNvSpPr>
            <a:spLocks noGrp="1"/>
          </p:cNvSpPr>
          <p:nvPr>
            <p:ph idx="1"/>
          </p:nvPr>
        </p:nvSpPr>
        <p:spPr>
          <a:xfrm>
            <a:off x="457200" y="1600200"/>
            <a:ext cx="82296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444887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7994552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32320836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4640" y="273050"/>
            <a:ext cx="2055812" cy="5302250"/>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1" y="273050"/>
            <a:ext cx="6015038" cy="5302250"/>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171225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
              <a:t>Haga clic para modificar el estilo de título del patrón</a:t>
            </a:r>
            <a:endParaRPr lang="es-EC"/>
          </a:p>
        </p:txBody>
      </p:sp>
      <p:sp>
        <p:nvSpPr>
          <p:cNvPr id="3" name="2 Marcador de texto"/>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Tree>
    <p:extLst>
      <p:ext uri="{BB962C8B-B14F-4D97-AF65-F5344CB8AC3E}">
        <p14:creationId xmlns:p14="http://schemas.microsoft.com/office/powerpoint/2010/main" val="2282558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endParaRPr lang="es-EC"/>
          </a:p>
        </p:txBody>
      </p:sp>
      <p:sp>
        <p:nvSpPr>
          <p:cNvPr id="3" name="2 Marcador de contenido"/>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contenido"/>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1086616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a:t>Haga clic para modificar el estilo de título del patrón</a:t>
            </a:r>
            <a:endParaRPr lang="es-EC"/>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1238336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endParaRPr lang="es-EC"/>
          </a:p>
        </p:txBody>
      </p:sp>
    </p:spTree>
    <p:extLst>
      <p:ext uri="{BB962C8B-B14F-4D97-AF65-F5344CB8AC3E}">
        <p14:creationId xmlns:p14="http://schemas.microsoft.com/office/powerpoint/2010/main" val="3850775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5427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a:t>Haga clic para modificar el estilo de título del patrón</a:t>
            </a:r>
            <a:endParaRPr lang="es-EC"/>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2625421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a:t>Haga clic para modificar el estilo de título del patrón</a:t>
            </a:r>
            <a:endParaRPr lang="es-EC"/>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C" noProof="0"/>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35182560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vmlDrawing" Target="../drawings/vmlDrawing2.v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5.png"/><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emf"/><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oleObject" Target="../embeddings/oleObject2.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0"/>
          <p:cNvSpPr>
            <a:spLocks noChangeArrowheads="1"/>
          </p:cNvSpPr>
          <p:nvPr userDrawn="1"/>
        </p:nvSpPr>
        <p:spPr bwMode="auto">
          <a:xfrm>
            <a:off x="0" y="0"/>
            <a:ext cx="9144000" cy="620713"/>
          </a:xfrm>
          <a:prstGeom prst="rect">
            <a:avLst/>
          </a:prstGeom>
          <a:gradFill rotWithShape="1">
            <a:gsLst>
              <a:gs pos="0">
                <a:schemeClr val="bg1"/>
              </a:gs>
              <a:gs pos="100000">
                <a:srgbClr val="9EB786"/>
              </a:gs>
            </a:gsLst>
            <a:lin ang="0" scaled="1"/>
          </a:gradFill>
          <a:ln>
            <a:noFill/>
          </a:ln>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s-EC" altLang="es-EC"/>
          </a:p>
        </p:txBody>
      </p:sp>
      <p:sp>
        <p:nvSpPr>
          <p:cNvPr id="1027" name="Rectangle 21"/>
          <p:cNvSpPr>
            <a:spLocks noChangeArrowheads="1"/>
          </p:cNvSpPr>
          <p:nvPr userDrawn="1"/>
        </p:nvSpPr>
        <p:spPr bwMode="auto">
          <a:xfrm rot="10800000">
            <a:off x="0" y="6308725"/>
            <a:ext cx="7885113" cy="549275"/>
          </a:xfrm>
          <a:prstGeom prst="rect">
            <a:avLst/>
          </a:prstGeom>
          <a:gradFill rotWithShape="1">
            <a:gsLst>
              <a:gs pos="0">
                <a:schemeClr val="bg1"/>
              </a:gs>
              <a:gs pos="100000">
                <a:srgbClr val="9EB786"/>
              </a:gs>
            </a:gsLst>
            <a:lin ang="0" scaled="1"/>
          </a:gradFill>
          <a:ln>
            <a:noFill/>
          </a:ln>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s-EC" altLang="es-EC"/>
          </a:p>
        </p:txBody>
      </p:sp>
      <p:sp>
        <p:nvSpPr>
          <p:cNvPr id="1028" name="Line 23"/>
          <p:cNvSpPr>
            <a:spLocks noChangeShapeType="1"/>
          </p:cNvSpPr>
          <p:nvPr userDrawn="1"/>
        </p:nvSpPr>
        <p:spPr bwMode="auto">
          <a:xfrm rot="10800000" flipH="1">
            <a:off x="25400" y="6296025"/>
            <a:ext cx="6659563"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1029" name="Line 24"/>
          <p:cNvSpPr>
            <a:spLocks noChangeShapeType="1"/>
          </p:cNvSpPr>
          <p:nvPr userDrawn="1"/>
        </p:nvSpPr>
        <p:spPr bwMode="auto">
          <a:xfrm rot="10800000" flipH="1">
            <a:off x="25400" y="6245225"/>
            <a:ext cx="6659563" cy="0"/>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endParaRPr lang="es-ES"/>
          </a:p>
        </p:txBody>
      </p:sp>
      <p:pic>
        <p:nvPicPr>
          <p:cNvPr id="1030" name="Picture 26" descr="LOGO ESPE ORIGINAL copia"/>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6732588" y="5949950"/>
            <a:ext cx="230505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79" r:id="rId1"/>
    <p:sldLayoutId id="2147484069" r:id="rId2"/>
    <p:sldLayoutId id="2147484070" r:id="rId3"/>
    <p:sldLayoutId id="2147484071" r:id="rId4"/>
    <p:sldLayoutId id="2147484072" r:id="rId5"/>
    <p:sldLayoutId id="2147484073" r:id="rId6"/>
    <p:sldLayoutId id="2147484074" r:id="rId7"/>
    <p:sldLayoutId id="2147484075" r:id="rId8"/>
    <p:sldLayoutId id="2147484076" r:id="rId9"/>
    <p:sldLayoutId id="2147484077" r:id="rId10"/>
    <p:sldLayoutId id="2147484078" r:id="rId11"/>
  </p:sldLayoutIdLst>
  <p:txStyles>
    <p:title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aphicFrame>
        <p:nvGraphicFramePr>
          <p:cNvPr id="2050" name="Object 1"/>
          <p:cNvGraphicFramePr>
            <a:graphicFrameLocks noChangeAspect="1"/>
          </p:cNvGraphicFramePr>
          <p:nvPr/>
        </p:nvGraphicFramePr>
        <p:xfrm>
          <a:off x="0" y="981075"/>
          <a:ext cx="9144000" cy="5616575"/>
        </p:xfrm>
        <a:graphic>
          <a:graphicData uri="http://schemas.openxmlformats.org/presentationml/2006/ole">
            <mc:AlternateContent xmlns:mc="http://schemas.openxmlformats.org/markup-compatibility/2006">
              <mc:Choice xmlns:v="urn:schemas-microsoft-com:vml" Requires="v">
                <p:oleObj spid="_x0000_s26964" r:id="rId14" imgW="7748626" imgH="4759452" progId="">
                  <p:embed/>
                </p:oleObj>
              </mc:Choice>
              <mc:Fallback>
                <p:oleObj r:id="rId14" imgW="7748626" imgH="4759452" progId="">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981075"/>
                        <a:ext cx="9144000" cy="5616575"/>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oleObj>
              </mc:Fallback>
            </mc:AlternateContent>
          </a:graphicData>
        </a:graphic>
      </p:graphicFrame>
      <p:sp>
        <p:nvSpPr>
          <p:cNvPr id="2051" name="Rectangle 2"/>
          <p:cNvSpPr>
            <a:spLocks noChangeArrowheads="1"/>
          </p:cNvSpPr>
          <p:nvPr/>
        </p:nvSpPr>
        <p:spPr bwMode="auto">
          <a:xfrm>
            <a:off x="45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9pPr>
          </a:lstStyle>
          <a:p>
            <a:pPr defTabSz="449263" eaLnBrk="1" hangingPunct="1">
              <a:buSzPct val="100000"/>
              <a:defRPr/>
            </a:pPr>
            <a:endParaRPr lang="es-ES" altLang="es-US" sz="1400">
              <a:solidFill>
                <a:srgbClr val="000000"/>
              </a:solidFill>
            </a:endParaRPr>
          </a:p>
        </p:txBody>
      </p:sp>
      <p:sp>
        <p:nvSpPr>
          <p:cNvPr id="2052" name="Rectangle 3"/>
          <p:cNvSpPr>
            <a:spLocks noChangeArrowheads="1"/>
          </p:cNvSpPr>
          <p:nvPr/>
        </p:nvSpPr>
        <p:spPr bwMode="auto">
          <a:xfrm>
            <a:off x="3124200" y="6245225"/>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9pPr>
          </a:lstStyle>
          <a:p>
            <a:pPr algn="ctr" defTabSz="449263" eaLnBrk="1" hangingPunct="1">
              <a:buSzPct val="100000"/>
              <a:defRPr/>
            </a:pPr>
            <a:endParaRPr lang="es-ES" altLang="es-US" sz="1400">
              <a:solidFill>
                <a:srgbClr val="000000"/>
              </a:solidFill>
            </a:endParaRPr>
          </a:p>
        </p:txBody>
      </p:sp>
      <p:sp>
        <p:nvSpPr>
          <p:cNvPr id="2053" name="Rectangle 4"/>
          <p:cNvSpPr>
            <a:spLocks noChangeArrowheads="1"/>
          </p:cNvSpPr>
          <p:nvPr/>
        </p:nvSpPr>
        <p:spPr bwMode="auto">
          <a:xfrm>
            <a:off x="45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9pPr>
          </a:lstStyle>
          <a:p>
            <a:pPr defTabSz="449263" eaLnBrk="1" hangingPunct="1">
              <a:buSzPct val="100000"/>
              <a:defRPr/>
            </a:pPr>
            <a:endParaRPr lang="es-ES" altLang="es-US" sz="1400">
              <a:solidFill>
                <a:srgbClr val="000000"/>
              </a:solidFill>
            </a:endParaRPr>
          </a:p>
        </p:txBody>
      </p:sp>
      <p:sp>
        <p:nvSpPr>
          <p:cNvPr id="2054" name="Rectangle 5"/>
          <p:cNvSpPr>
            <a:spLocks noChangeArrowheads="1"/>
          </p:cNvSpPr>
          <p:nvPr/>
        </p:nvSpPr>
        <p:spPr bwMode="auto">
          <a:xfrm>
            <a:off x="3124200" y="6245225"/>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9pPr>
          </a:lstStyle>
          <a:p>
            <a:pPr algn="ctr" defTabSz="449263" eaLnBrk="1" hangingPunct="1">
              <a:buSzPct val="100000"/>
              <a:defRPr/>
            </a:pPr>
            <a:endParaRPr lang="es-ES" altLang="es-US" sz="1400">
              <a:solidFill>
                <a:srgbClr val="000000"/>
              </a:solidFill>
            </a:endParaRPr>
          </a:p>
        </p:txBody>
      </p:sp>
      <p:pic>
        <p:nvPicPr>
          <p:cNvPr id="2055" name="Picture 6"/>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0" y="5722938"/>
            <a:ext cx="914400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056" name="Oval 7"/>
          <p:cNvSpPr>
            <a:spLocks noChangeArrowheads="1"/>
          </p:cNvSpPr>
          <p:nvPr/>
        </p:nvSpPr>
        <p:spPr bwMode="auto">
          <a:xfrm>
            <a:off x="217488" y="260354"/>
            <a:ext cx="792162" cy="7921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a:buClr>
                <a:srgbClr val="000000"/>
              </a:buClr>
              <a:buSzPct val="100000"/>
              <a:buFont typeface="Times New Roman" panose="02020603050405020304" pitchFamily="18" charset="0"/>
              <a:buNone/>
            </a:pPr>
            <a:endParaRPr lang="es-ES" altLang="es-US">
              <a:solidFill>
                <a:srgbClr val="FFFFFF"/>
              </a:solidFill>
              <a:latin typeface="Arial"/>
            </a:endParaRPr>
          </a:p>
        </p:txBody>
      </p:sp>
      <p:sp>
        <p:nvSpPr>
          <p:cNvPr id="2" name="Rectangle 8"/>
          <p:cNvSpPr>
            <a:spLocks noGrp="1" noChangeArrowheads="1"/>
          </p:cNvSpPr>
          <p:nvPr>
            <p:ph type="title"/>
          </p:nvPr>
        </p:nvSpPr>
        <p:spPr bwMode="auto">
          <a:xfrm>
            <a:off x="457200" y="273050"/>
            <a:ext cx="8223250" cy="1138238"/>
          </a:xfrm>
          <a:prstGeom prst="rect">
            <a:avLst/>
          </a:prstGeom>
          <a:noFill/>
          <a:ln w="9525" cap="flat">
            <a:noFill/>
            <a:round/>
            <a:headEnd/>
            <a:tailEnd/>
          </a:ln>
          <a:effec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2058" name="Rectangle 9"/>
          <p:cNvSpPr>
            <a:spLocks noGrp="1" noChangeArrowheads="1"/>
          </p:cNvSpPr>
          <p:nvPr>
            <p:ph type="body" idx="1"/>
          </p:nvPr>
        </p:nvSpPr>
        <p:spPr bwMode="auto">
          <a:xfrm>
            <a:off x="457200" y="1604965"/>
            <a:ext cx="8223250"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pPr lvl="0"/>
            <a:r>
              <a:rPr lang="en-GB" altLang="es-US"/>
              <a:t>Click to edit the outline text format</a:t>
            </a:r>
          </a:p>
          <a:p>
            <a:pPr lvl="1"/>
            <a:r>
              <a:rPr lang="en-GB" altLang="es-US"/>
              <a:t>Second Outline Level</a:t>
            </a:r>
          </a:p>
          <a:p>
            <a:pPr lvl="2"/>
            <a:r>
              <a:rPr lang="en-GB" altLang="es-US"/>
              <a:t>Third Outline Level</a:t>
            </a:r>
          </a:p>
          <a:p>
            <a:pPr lvl="3"/>
            <a:r>
              <a:rPr lang="en-GB" altLang="es-US"/>
              <a:t>Fourth Outline Level</a:t>
            </a:r>
          </a:p>
          <a:p>
            <a:pPr lvl="4"/>
            <a:r>
              <a:rPr lang="en-GB" altLang="es-US"/>
              <a:t>Fifth Outline Level</a:t>
            </a:r>
          </a:p>
          <a:p>
            <a:pPr lvl="4"/>
            <a:r>
              <a:rPr lang="en-GB" altLang="es-US"/>
              <a:t>Sixth Outline Level</a:t>
            </a:r>
          </a:p>
          <a:p>
            <a:pPr lvl="4"/>
            <a:r>
              <a:rPr lang="en-GB" altLang="es-US"/>
              <a:t>Seventh Outline Level</a:t>
            </a:r>
          </a:p>
        </p:txBody>
      </p:sp>
      <p:pic>
        <p:nvPicPr>
          <p:cNvPr id="2059" name="Picture 10"/>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279400" y="182563"/>
            <a:ext cx="29591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3733631580"/>
      </p:ext>
    </p:extLst>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Lst>
  <p:txStyles>
    <p:titleStyle>
      <a:lvl1pPr algn="r" defTabSz="449263" rtl="0" eaLnBrk="0" fontAlgn="base" hangingPunct="0">
        <a:spcBef>
          <a:spcPct val="0"/>
        </a:spcBef>
        <a:spcAft>
          <a:spcPct val="0"/>
        </a:spcAft>
        <a:buClr>
          <a:srgbClr val="000000"/>
        </a:buClr>
        <a:buSzPct val="100000"/>
        <a:buFont typeface="Times New Roman" panose="02020603050405020304" pitchFamily="18" charset="0"/>
        <a:defRPr sz="3200" i="1">
          <a:solidFill>
            <a:srgbClr val="FFFFCC"/>
          </a:solidFill>
          <a:effectLst>
            <a:outerShdw blurRad="38100" dist="38100" dir="2700000" algn="tl">
              <a:srgbClr val="C0C0C0"/>
            </a:outerShdw>
          </a:effectLst>
          <a:latin typeface="+mj-lt"/>
          <a:ea typeface="+mj-ea"/>
          <a:cs typeface="+mj-cs"/>
        </a:defRPr>
      </a:lvl1pPr>
      <a:lvl2pPr algn="r" defTabSz="449263" rtl="0" eaLnBrk="0" fontAlgn="base" hangingPunct="0">
        <a:spcBef>
          <a:spcPct val="0"/>
        </a:spcBef>
        <a:spcAft>
          <a:spcPct val="0"/>
        </a:spcAft>
        <a:buClr>
          <a:srgbClr val="000000"/>
        </a:buClr>
        <a:buSzPct val="100000"/>
        <a:buFont typeface="Times New Roman" panose="02020603050405020304" pitchFamily="18" charset="0"/>
        <a:defRPr sz="3200" i="1">
          <a:solidFill>
            <a:srgbClr val="FFFFCC"/>
          </a:solidFill>
          <a:effectLst>
            <a:outerShdw blurRad="38100" dist="38100" dir="2700000" algn="tl">
              <a:srgbClr val="C0C0C0"/>
            </a:outerShdw>
          </a:effectLst>
          <a:latin typeface="Arial Black" pitchFamily="34" charset="0"/>
          <a:ea typeface="DejaVu Sans" charset="0"/>
          <a:cs typeface="DejaVu Sans" charset="0"/>
        </a:defRPr>
      </a:lvl2pPr>
      <a:lvl3pPr algn="r" defTabSz="449263" rtl="0" eaLnBrk="0" fontAlgn="base" hangingPunct="0">
        <a:spcBef>
          <a:spcPct val="0"/>
        </a:spcBef>
        <a:spcAft>
          <a:spcPct val="0"/>
        </a:spcAft>
        <a:buClr>
          <a:srgbClr val="000000"/>
        </a:buClr>
        <a:buSzPct val="100000"/>
        <a:buFont typeface="Times New Roman" panose="02020603050405020304" pitchFamily="18" charset="0"/>
        <a:defRPr sz="3200" i="1">
          <a:solidFill>
            <a:srgbClr val="FFFFCC"/>
          </a:solidFill>
          <a:effectLst>
            <a:outerShdw blurRad="38100" dist="38100" dir="2700000" algn="tl">
              <a:srgbClr val="C0C0C0"/>
            </a:outerShdw>
          </a:effectLst>
          <a:latin typeface="Arial Black" pitchFamily="34" charset="0"/>
          <a:ea typeface="DejaVu Sans" charset="0"/>
          <a:cs typeface="DejaVu Sans" charset="0"/>
        </a:defRPr>
      </a:lvl3pPr>
      <a:lvl4pPr algn="r" defTabSz="449263" rtl="0" eaLnBrk="0" fontAlgn="base" hangingPunct="0">
        <a:spcBef>
          <a:spcPct val="0"/>
        </a:spcBef>
        <a:spcAft>
          <a:spcPct val="0"/>
        </a:spcAft>
        <a:buClr>
          <a:srgbClr val="000000"/>
        </a:buClr>
        <a:buSzPct val="100000"/>
        <a:buFont typeface="Times New Roman" panose="02020603050405020304" pitchFamily="18" charset="0"/>
        <a:defRPr sz="3200" i="1">
          <a:solidFill>
            <a:srgbClr val="FFFFCC"/>
          </a:solidFill>
          <a:effectLst>
            <a:outerShdw blurRad="38100" dist="38100" dir="2700000" algn="tl">
              <a:srgbClr val="C0C0C0"/>
            </a:outerShdw>
          </a:effectLst>
          <a:latin typeface="Arial Black" pitchFamily="34" charset="0"/>
          <a:ea typeface="DejaVu Sans" charset="0"/>
          <a:cs typeface="DejaVu Sans" charset="0"/>
        </a:defRPr>
      </a:lvl4pPr>
      <a:lvl5pPr algn="r" defTabSz="449263" rtl="0" eaLnBrk="0" fontAlgn="base" hangingPunct="0">
        <a:spcBef>
          <a:spcPct val="0"/>
        </a:spcBef>
        <a:spcAft>
          <a:spcPct val="0"/>
        </a:spcAft>
        <a:buClr>
          <a:srgbClr val="000000"/>
        </a:buClr>
        <a:buSzPct val="100000"/>
        <a:buFont typeface="Times New Roman" panose="02020603050405020304" pitchFamily="18" charset="0"/>
        <a:defRPr sz="3200" i="1">
          <a:solidFill>
            <a:srgbClr val="FFFFCC"/>
          </a:solidFill>
          <a:effectLst>
            <a:outerShdw blurRad="38100" dist="38100" dir="2700000" algn="tl">
              <a:srgbClr val="C0C0C0"/>
            </a:outerShdw>
          </a:effectLst>
          <a:latin typeface="Arial Black" pitchFamily="34" charset="0"/>
          <a:ea typeface="DejaVu Sans" charset="0"/>
          <a:cs typeface="DejaVu Sans" charset="0"/>
        </a:defRPr>
      </a:lvl5pPr>
      <a:lvl6pPr marL="2514600" indent="-228600" algn="r" defTabSz="449263" rtl="0" fontAlgn="base">
        <a:spcBef>
          <a:spcPct val="0"/>
        </a:spcBef>
        <a:spcAft>
          <a:spcPct val="0"/>
        </a:spcAft>
        <a:buClr>
          <a:srgbClr val="000000"/>
        </a:buClr>
        <a:buSzPct val="100000"/>
        <a:buFont typeface="Times New Roman" pitchFamily="18" charset="0"/>
        <a:defRPr sz="3200" i="1">
          <a:solidFill>
            <a:srgbClr val="FFFFCC"/>
          </a:solidFill>
          <a:effectLst>
            <a:outerShdw blurRad="38100" dist="38100" dir="2700000" algn="tl">
              <a:srgbClr val="C0C0C0"/>
            </a:outerShdw>
          </a:effectLst>
          <a:latin typeface="Arial Black" pitchFamily="34" charset="0"/>
          <a:ea typeface="DejaVu Sans" charset="0"/>
          <a:cs typeface="DejaVu Sans" charset="0"/>
        </a:defRPr>
      </a:lvl6pPr>
      <a:lvl7pPr marL="2971800" indent="-228600" algn="r" defTabSz="449263" rtl="0" fontAlgn="base">
        <a:spcBef>
          <a:spcPct val="0"/>
        </a:spcBef>
        <a:spcAft>
          <a:spcPct val="0"/>
        </a:spcAft>
        <a:buClr>
          <a:srgbClr val="000000"/>
        </a:buClr>
        <a:buSzPct val="100000"/>
        <a:buFont typeface="Times New Roman" pitchFamily="18" charset="0"/>
        <a:defRPr sz="3200" i="1">
          <a:solidFill>
            <a:srgbClr val="FFFFCC"/>
          </a:solidFill>
          <a:effectLst>
            <a:outerShdw blurRad="38100" dist="38100" dir="2700000" algn="tl">
              <a:srgbClr val="C0C0C0"/>
            </a:outerShdw>
          </a:effectLst>
          <a:latin typeface="Arial Black" pitchFamily="34" charset="0"/>
          <a:ea typeface="DejaVu Sans" charset="0"/>
          <a:cs typeface="DejaVu Sans" charset="0"/>
        </a:defRPr>
      </a:lvl7pPr>
      <a:lvl8pPr marL="3429000" indent="-228600" algn="r" defTabSz="449263" rtl="0" fontAlgn="base">
        <a:spcBef>
          <a:spcPct val="0"/>
        </a:spcBef>
        <a:spcAft>
          <a:spcPct val="0"/>
        </a:spcAft>
        <a:buClr>
          <a:srgbClr val="000000"/>
        </a:buClr>
        <a:buSzPct val="100000"/>
        <a:buFont typeface="Times New Roman" pitchFamily="18" charset="0"/>
        <a:defRPr sz="3200" i="1">
          <a:solidFill>
            <a:srgbClr val="FFFFCC"/>
          </a:solidFill>
          <a:effectLst>
            <a:outerShdw blurRad="38100" dist="38100" dir="2700000" algn="tl">
              <a:srgbClr val="C0C0C0"/>
            </a:outerShdw>
          </a:effectLst>
          <a:latin typeface="Arial Black" pitchFamily="34" charset="0"/>
          <a:ea typeface="DejaVu Sans" charset="0"/>
          <a:cs typeface="DejaVu Sans" charset="0"/>
        </a:defRPr>
      </a:lvl8pPr>
      <a:lvl9pPr marL="3886200" indent="-228600" algn="r" defTabSz="449263" rtl="0" fontAlgn="base">
        <a:spcBef>
          <a:spcPct val="0"/>
        </a:spcBef>
        <a:spcAft>
          <a:spcPct val="0"/>
        </a:spcAft>
        <a:buClr>
          <a:srgbClr val="000000"/>
        </a:buClr>
        <a:buSzPct val="100000"/>
        <a:buFont typeface="Times New Roman" pitchFamily="18" charset="0"/>
        <a:defRPr sz="3200" i="1">
          <a:solidFill>
            <a:srgbClr val="FFFFCC"/>
          </a:solidFill>
          <a:effectLst>
            <a:outerShdw blurRad="38100" dist="38100" dir="2700000" algn="tl">
              <a:srgbClr val="C0C0C0"/>
            </a:outerShdw>
          </a:effectLst>
          <a:latin typeface="Arial Black" pitchFamily="34" charset="0"/>
          <a:ea typeface="DejaVu Sans" charset="0"/>
          <a:cs typeface="DejaVu Sans" charset="0"/>
        </a:defRPr>
      </a:lvl9pPr>
    </p:titleStyle>
    <p:bodyStyle>
      <a:lvl1pPr marL="342900" indent="-342900" algn="ctr" defTabSz="449263" rtl="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FFFFFF"/>
          </a:solidFill>
          <a:latin typeface="+mn-lt"/>
          <a:ea typeface="+mn-ea"/>
          <a:cs typeface="+mn-cs"/>
        </a:defRPr>
      </a:lvl1pPr>
      <a:lvl2pPr marL="742950" indent="-285750" algn="ctr" defTabSz="449263" rtl="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FFFFFF"/>
          </a:solidFill>
          <a:latin typeface="+mn-lt"/>
          <a:ea typeface="+mn-ea"/>
          <a:cs typeface="+mn-cs"/>
        </a:defRPr>
      </a:lvl2pPr>
      <a:lvl3pPr marL="1143000" indent="-228600" algn="ctr" defTabSz="449263" rtl="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FFFFFF"/>
          </a:solidFill>
          <a:latin typeface="+mn-lt"/>
          <a:ea typeface="+mn-ea"/>
          <a:cs typeface="+mn-cs"/>
        </a:defRPr>
      </a:lvl3pPr>
      <a:lvl4pPr marL="1600200" indent="-228600" algn="ctr" defTabSz="449263" rtl="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FFFFFF"/>
          </a:solidFill>
          <a:latin typeface="+mn-lt"/>
          <a:ea typeface="+mn-ea"/>
          <a:cs typeface="+mn-cs"/>
        </a:defRPr>
      </a:lvl4pPr>
      <a:lvl5pPr marL="2057400" indent="-228600" algn="ctr" defTabSz="449263" rtl="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FFFFFF"/>
          </a:solidFill>
          <a:latin typeface="+mn-lt"/>
          <a:ea typeface="+mn-ea"/>
          <a:cs typeface="+mn-cs"/>
        </a:defRPr>
      </a:lvl5pPr>
      <a:lvl6pPr marL="2514600" indent="-228600" algn="ctr" defTabSz="449263" rtl="0" fontAlgn="base">
        <a:spcBef>
          <a:spcPts val="600"/>
        </a:spcBef>
        <a:spcAft>
          <a:spcPct val="0"/>
        </a:spcAft>
        <a:buClr>
          <a:srgbClr val="000000"/>
        </a:buClr>
        <a:buSzPct val="100000"/>
        <a:buFont typeface="Times New Roman" pitchFamily="18" charset="0"/>
        <a:defRPr sz="2400">
          <a:solidFill>
            <a:srgbClr val="FFFFFF"/>
          </a:solidFill>
          <a:latin typeface="+mn-lt"/>
          <a:ea typeface="+mn-ea"/>
          <a:cs typeface="+mn-cs"/>
        </a:defRPr>
      </a:lvl6pPr>
      <a:lvl7pPr marL="2971800" indent="-228600" algn="ctr" defTabSz="449263" rtl="0" fontAlgn="base">
        <a:spcBef>
          <a:spcPts val="600"/>
        </a:spcBef>
        <a:spcAft>
          <a:spcPct val="0"/>
        </a:spcAft>
        <a:buClr>
          <a:srgbClr val="000000"/>
        </a:buClr>
        <a:buSzPct val="100000"/>
        <a:buFont typeface="Times New Roman" pitchFamily="18" charset="0"/>
        <a:defRPr sz="2400">
          <a:solidFill>
            <a:srgbClr val="FFFFFF"/>
          </a:solidFill>
          <a:latin typeface="+mn-lt"/>
          <a:ea typeface="+mn-ea"/>
          <a:cs typeface="+mn-cs"/>
        </a:defRPr>
      </a:lvl7pPr>
      <a:lvl8pPr marL="3429000" indent="-228600" algn="ctr" defTabSz="449263" rtl="0" fontAlgn="base">
        <a:spcBef>
          <a:spcPts val="600"/>
        </a:spcBef>
        <a:spcAft>
          <a:spcPct val="0"/>
        </a:spcAft>
        <a:buClr>
          <a:srgbClr val="000000"/>
        </a:buClr>
        <a:buSzPct val="100000"/>
        <a:buFont typeface="Times New Roman" pitchFamily="18" charset="0"/>
        <a:defRPr sz="2400">
          <a:solidFill>
            <a:srgbClr val="FFFFFF"/>
          </a:solidFill>
          <a:latin typeface="+mn-lt"/>
          <a:ea typeface="+mn-ea"/>
          <a:cs typeface="+mn-cs"/>
        </a:defRPr>
      </a:lvl8pPr>
      <a:lvl9pPr marL="3886200" indent="-228600" algn="ctr" defTabSz="449263" rtl="0" fontAlgn="base">
        <a:spcBef>
          <a:spcPts val="600"/>
        </a:spcBef>
        <a:spcAft>
          <a:spcPct val="0"/>
        </a:spcAft>
        <a:buClr>
          <a:srgbClr val="000000"/>
        </a:buClr>
        <a:buSzPct val="100000"/>
        <a:buFont typeface="Times New Roman" pitchFamily="18" charset="0"/>
        <a:defRPr sz="2400">
          <a:solidFill>
            <a:srgbClr val="FFFFFF"/>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17.png"/><Relationship Id="rId7"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png"/><Relationship Id="rId9" Type="http://schemas.openxmlformats.org/officeDocument/2006/relationships/image" Target="../media/image33.jpe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7.png"/><Relationship Id="rId7"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36.jpeg"/><Relationship Id="rId9" Type="http://schemas.openxmlformats.org/officeDocument/2006/relationships/image" Target="../media/image37.jpe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38.jpeg"/><Relationship Id="rId4" Type="http://schemas.openxmlformats.org/officeDocument/2006/relationships/image" Target="../media/image340.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39.emf"/></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emf"/><Relationship Id="rId7"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44.jpe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49.jpe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51.jpeg"/><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8" Type="http://schemas.openxmlformats.org/officeDocument/2006/relationships/diagramLayout" Target="../diagrams/layout4.xml"/><Relationship Id="rId13" Type="http://schemas.openxmlformats.org/officeDocument/2006/relationships/image" Target="../media/image53.png"/><Relationship Id="rId3" Type="http://schemas.openxmlformats.org/officeDocument/2006/relationships/diagramLayout" Target="../diagrams/layout3.xml"/><Relationship Id="rId7" Type="http://schemas.openxmlformats.org/officeDocument/2006/relationships/diagramData" Target="../diagrams/data4.xml"/><Relationship Id="rId12" Type="http://schemas.openxmlformats.org/officeDocument/2006/relationships/image" Target="../media/image52.png"/><Relationship Id="rId17" Type="http://schemas.openxmlformats.org/officeDocument/2006/relationships/image" Target="../media/image57.jpeg"/><Relationship Id="rId2" Type="http://schemas.openxmlformats.org/officeDocument/2006/relationships/diagramData" Target="../diagrams/data3.xml"/><Relationship Id="rId16" Type="http://schemas.openxmlformats.org/officeDocument/2006/relationships/image" Target="../media/image56.jpeg"/><Relationship Id="rId1" Type="http://schemas.openxmlformats.org/officeDocument/2006/relationships/slideLayout" Target="../slideLayouts/slideLayout6.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5" Type="http://schemas.openxmlformats.org/officeDocument/2006/relationships/image" Target="../media/image55.jpeg"/><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 Id="rId14" Type="http://schemas.openxmlformats.org/officeDocument/2006/relationships/image" Target="../media/image54.jpeg"/></Relationships>
</file>

<file path=ppt/slides/_rels/slide2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emf"/><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3.jpeg"/></Relationships>
</file>

<file path=ppt/slides/_rels/slide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emf"/><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7.png"/><Relationship Id="rId7" Type="http://schemas.openxmlformats.org/officeDocument/2006/relationships/diagramQuickStyle" Target="../diagrams/quickStyle2.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18.png"/><Relationship Id="rId9" Type="http://schemas.microsoft.com/office/2007/relationships/diagramDrawing" Target="../diagrams/drawing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17.png"/><Relationship Id="rId7"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png"/><Relationship Id="rId9"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827584" y="1268760"/>
            <a:ext cx="8029806" cy="4724370"/>
          </a:xfrm>
          <a:prstGeom prst="rect">
            <a:avLst/>
          </a:prstGeom>
        </p:spPr>
        <p:txBody>
          <a:bodyPr wrap="square">
            <a:spAutoFit/>
          </a:bodyPr>
          <a:lstStyle/>
          <a:p>
            <a:pPr algn="ctr" fontAlgn="auto">
              <a:spcBef>
                <a:spcPts val="0"/>
              </a:spcBef>
              <a:spcAft>
                <a:spcPts val="0"/>
              </a:spcAft>
            </a:pPr>
            <a:r>
              <a:rPr lang="es-EC" sz="1600" b="1" dirty="0">
                <a:solidFill>
                  <a:srgbClr val="000000"/>
                </a:solidFill>
                <a:latin typeface="Times New Roman" panose="02020603050405020304" pitchFamily="18" charset="0"/>
                <a:cs typeface="Times New Roman" panose="02020603050405020304" pitchFamily="18" charset="0"/>
              </a:rPr>
              <a:t>DEPARTAMENTO DE CIENCIAS DE LA VIDA </a:t>
            </a:r>
            <a:r>
              <a:rPr lang="es-EC" sz="1600" b="1" dirty="0" smtClean="0">
                <a:solidFill>
                  <a:srgbClr val="000000"/>
                </a:solidFill>
                <a:latin typeface="Times New Roman" panose="02020603050405020304" pitchFamily="18" charset="0"/>
                <a:cs typeface="Times New Roman" panose="02020603050405020304" pitchFamily="18" charset="0"/>
              </a:rPr>
              <a:t>Y DE </a:t>
            </a:r>
            <a:r>
              <a:rPr lang="es-EC" sz="1600" b="1" dirty="0">
                <a:solidFill>
                  <a:srgbClr val="000000"/>
                </a:solidFill>
                <a:latin typeface="Times New Roman" panose="02020603050405020304" pitchFamily="18" charset="0"/>
                <a:cs typeface="Times New Roman" panose="02020603050405020304" pitchFamily="18" charset="0"/>
              </a:rPr>
              <a:t>LA AGRICULTURA</a:t>
            </a:r>
            <a:endParaRPr lang="en-US" sz="1600" b="1" dirty="0">
              <a:solidFill>
                <a:srgbClr val="000000"/>
              </a:solidFill>
              <a:latin typeface="Times New Roman" panose="02020603050405020304" pitchFamily="18" charset="0"/>
              <a:cs typeface="Times New Roman" panose="02020603050405020304" pitchFamily="18" charset="0"/>
            </a:endParaRPr>
          </a:p>
          <a:p>
            <a:pPr algn="ctr" fontAlgn="auto">
              <a:spcBef>
                <a:spcPts val="0"/>
              </a:spcBef>
              <a:spcAft>
                <a:spcPts val="0"/>
              </a:spcAft>
            </a:pPr>
            <a:r>
              <a:rPr lang="es-EC" sz="1600" b="1" dirty="0">
                <a:solidFill>
                  <a:srgbClr val="000000"/>
                </a:solidFill>
                <a:latin typeface="Times New Roman" panose="02020603050405020304" pitchFamily="18" charset="0"/>
                <a:cs typeface="Times New Roman" panose="02020603050405020304" pitchFamily="18" charset="0"/>
              </a:rPr>
              <a:t> </a:t>
            </a:r>
            <a:endParaRPr lang="en-US" sz="1600" b="1" dirty="0">
              <a:solidFill>
                <a:srgbClr val="000000"/>
              </a:solidFill>
              <a:latin typeface="Times New Roman" panose="02020603050405020304" pitchFamily="18" charset="0"/>
              <a:cs typeface="Times New Roman" panose="02020603050405020304" pitchFamily="18" charset="0"/>
            </a:endParaRPr>
          </a:p>
          <a:p>
            <a:pPr algn="ctr" fontAlgn="auto">
              <a:spcBef>
                <a:spcPts val="0"/>
              </a:spcBef>
              <a:spcAft>
                <a:spcPts val="0"/>
              </a:spcAft>
            </a:pPr>
            <a:r>
              <a:rPr lang="es-EC" sz="1600" b="1" dirty="0">
                <a:solidFill>
                  <a:srgbClr val="000000"/>
                </a:solidFill>
                <a:latin typeface="Times New Roman" panose="02020603050405020304" pitchFamily="18" charset="0"/>
                <a:cs typeface="Times New Roman" panose="02020603050405020304" pitchFamily="18" charset="0"/>
              </a:rPr>
              <a:t>CARRERA DE INGENIERÍA AGROPECUARIA</a:t>
            </a:r>
            <a:endParaRPr lang="en-US" sz="1600" b="1" dirty="0">
              <a:solidFill>
                <a:srgbClr val="000000"/>
              </a:solidFill>
              <a:latin typeface="Times New Roman" panose="02020603050405020304" pitchFamily="18" charset="0"/>
              <a:cs typeface="Times New Roman" panose="02020603050405020304" pitchFamily="18" charset="0"/>
            </a:endParaRPr>
          </a:p>
          <a:p>
            <a:pPr algn="ctr" fontAlgn="auto">
              <a:spcBef>
                <a:spcPts val="0"/>
              </a:spcBef>
              <a:spcAft>
                <a:spcPts val="0"/>
              </a:spcAft>
            </a:pPr>
            <a:r>
              <a:rPr lang="es-EC" sz="1900" b="1" dirty="0">
                <a:solidFill>
                  <a:srgbClr val="000000"/>
                </a:solidFill>
                <a:latin typeface="Times New Roman" panose="02020603050405020304" pitchFamily="18" charset="0"/>
                <a:cs typeface="Times New Roman" panose="02020603050405020304" pitchFamily="18" charset="0"/>
              </a:rPr>
              <a:t>  </a:t>
            </a:r>
            <a:endParaRPr lang="en-US" sz="1900" b="1" dirty="0">
              <a:solidFill>
                <a:srgbClr val="000000"/>
              </a:solidFill>
              <a:latin typeface="Times New Roman" panose="02020603050405020304" pitchFamily="18" charset="0"/>
              <a:cs typeface="Times New Roman" panose="02020603050405020304" pitchFamily="18" charset="0"/>
            </a:endParaRPr>
          </a:p>
          <a:p>
            <a:pPr algn="just" fontAlgn="auto">
              <a:spcBef>
                <a:spcPts val="0"/>
              </a:spcBef>
              <a:spcAft>
                <a:spcPts val="0"/>
              </a:spcAft>
            </a:pPr>
            <a:r>
              <a:rPr lang="es-ES" sz="1900" b="1" dirty="0" smtClean="0">
                <a:solidFill>
                  <a:srgbClr val="000000"/>
                </a:solidFill>
                <a:latin typeface="Times New Roman" panose="02020603050405020304" pitchFamily="18" charset="0"/>
                <a:cs typeface="Times New Roman" panose="02020603050405020304" pitchFamily="18" charset="0"/>
              </a:rPr>
              <a:t>“</a:t>
            </a:r>
            <a:r>
              <a:rPr lang="es-ES" sz="2000" b="1" dirty="0">
                <a:latin typeface="Times New Roman" panose="02020603050405020304" pitchFamily="18" charset="0"/>
                <a:cs typeface="Times New Roman" panose="02020603050405020304" pitchFamily="18" charset="0"/>
              </a:rPr>
              <a:t>CARACTERIZACIÓN AGRONÓMICA Y DETERMINACIÓN DEL TIEMPO TÉRMICO EN LAS ETAPAS INICIALES </a:t>
            </a:r>
            <a:r>
              <a:rPr lang="es-ES" sz="2000" b="1" dirty="0" smtClean="0">
                <a:latin typeface="Times New Roman" panose="02020603050405020304" pitchFamily="18" charset="0"/>
                <a:cs typeface="Times New Roman" panose="02020603050405020304" pitchFamily="18" charset="0"/>
              </a:rPr>
              <a:t>DE </a:t>
            </a:r>
            <a:r>
              <a:rPr lang="es-ES" sz="2000" b="1" dirty="0">
                <a:latin typeface="Times New Roman" panose="02020603050405020304" pitchFamily="18" charset="0"/>
                <a:cs typeface="Times New Roman" panose="02020603050405020304" pitchFamily="18" charset="0"/>
              </a:rPr>
              <a:t>MORTIÑO (</a:t>
            </a:r>
            <a:r>
              <a:rPr lang="es-ES" sz="2000" b="1" i="1" dirty="0" err="1">
                <a:latin typeface="Times New Roman" panose="02020603050405020304" pitchFamily="18" charset="0"/>
                <a:cs typeface="Times New Roman" panose="02020603050405020304" pitchFamily="18" charset="0"/>
              </a:rPr>
              <a:t>Vaccinium</a:t>
            </a:r>
            <a:r>
              <a:rPr lang="es-ES" sz="2000" b="1" i="1" dirty="0">
                <a:latin typeface="Times New Roman" panose="02020603050405020304" pitchFamily="18" charset="0"/>
                <a:cs typeface="Times New Roman" panose="02020603050405020304" pitchFamily="18" charset="0"/>
              </a:rPr>
              <a:t> </a:t>
            </a:r>
            <a:r>
              <a:rPr lang="es-ES" sz="2000" b="1" i="1" dirty="0" err="1">
                <a:latin typeface="Times New Roman" panose="02020603050405020304" pitchFamily="18" charset="0"/>
                <a:cs typeface="Times New Roman" panose="02020603050405020304" pitchFamily="18" charset="0"/>
              </a:rPr>
              <a:t>floribundum</a:t>
            </a:r>
            <a:r>
              <a:rPr lang="es-ES" sz="2000" b="1" i="1" dirty="0">
                <a:latin typeface="Times New Roman" panose="02020603050405020304" pitchFamily="18" charset="0"/>
                <a:cs typeface="Times New Roman" panose="02020603050405020304" pitchFamily="18" charset="0"/>
              </a:rPr>
              <a:t> </a:t>
            </a:r>
            <a:r>
              <a:rPr lang="es-ES" sz="2000" b="1" dirty="0" err="1">
                <a:latin typeface="Times New Roman" panose="02020603050405020304" pitchFamily="18" charset="0"/>
                <a:cs typeface="Times New Roman" panose="02020603050405020304" pitchFamily="18" charset="0"/>
              </a:rPr>
              <a:t>Kunth</a:t>
            </a:r>
            <a:r>
              <a:rPr lang="es-ES" sz="2000" b="1" dirty="0">
                <a:latin typeface="Times New Roman" panose="02020603050405020304" pitchFamily="18" charset="0"/>
                <a:cs typeface="Times New Roman" panose="02020603050405020304" pitchFamily="18" charset="0"/>
              </a:rPr>
              <a:t>)</a:t>
            </a:r>
            <a:r>
              <a:rPr lang="es-ES" sz="2000" b="1" i="1" dirty="0">
                <a:latin typeface="Times New Roman" panose="02020603050405020304" pitchFamily="18" charset="0"/>
                <a:cs typeface="Times New Roman" panose="02020603050405020304" pitchFamily="18" charset="0"/>
              </a:rPr>
              <a:t> </a:t>
            </a:r>
            <a:r>
              <a:rPr lang="es-ES" sz="2000" b="1" dirty="0">
                <a:latin typeface="Times New Roman" panose="02020603050405020304" pitchFamily="18" charset="0"/>
                <a:cs typeface="Times New Roman" panose="02020603050405020304" pitchFamily="18" charset="0"/>
              </a:rPr>
              <a:t>PARA PROSPECCIÓN DE PRODUCCIÓN FORZADA EN LA HACIENDA EL PRADO IASA I - </a:t>
            </a:r>
            <a:r>
              <a:rPr lang="es-ES" sz="2000" b="1" dirty="0" smtClean="0">
                <a:latin typeface="Times New Roman" panose="02020603050405020304" pitchFamily="18" charset="0"/>
                <a:cs typeface="Times New Roman" panose="02020603050405020304" pitchFamily="18" charset="0"/>
              </a:rPr>
              <a:t>ESPE</a:t>
            </a:r>
            <a:r>
              <a:rPr lang="es-ES" sz="1900" b="1" dirty="0" smtClean="0">
                <a:solidFill>
                  <a:srgbClr val="000000"/>
                </a:solidFill>
                <a:latin typeface="Times New Roman" panose="02020603050405020304" pitchFamily="18" charset="0"/>
                <a:cs typeface="Times New Roman" panose="02020603050405020304" pitchFamily="18" charset="0"/>
              </a:rPr>
              <a:t>” </a:t>
            </a:r>
            <a:r>
              <a:rPr lang="es-EC" sz="1900" b="1" dirty="0" smtClean="0">
                <a:solidFill>
                  <a:srgbClr val="000000"/>
                </a:solidFill>
                <a:latin typeface="Times New Roman" panose="02020603050405020304" pitchFamily="18" charset="0"/>
                <a:cs typeface="Times New Roman" panose="02020603050405020304" pitchFamily="18" charset="0"/>
              </a:rPr>
              <a:t> </a:t>
            </a:r>
            <a:endParaRPr lang="en-US" sz="1900" b="1" dirty="0" smtClean="0">
              <a:solidFill>
                <a:srgbClr val="000000"/>
              </a:solidFill>
              <a:latin typeface="Times New Roman" panose="02020603050405020304" pitchFamily="18" charset="0"/>
              <a:cs typeface="Times New Roman" panose="02020603050405020304" pitchFamily="18" charset="0"/>
            </a:endParaRPr>
          </a:p>
          <a:p>
            <a:pPr algn="ctr" fontAlgn="auto">
              <a:spcBef>
                <a:spcPts val="0"/>
              </a:spcBef>
              <a:spcAft>
                <a:spcPts val="0"/>
              </a:spcAft>
            </a:pPr>
            <a:endParaRPr lang="es-EC" sz="1900" b="1" dirty="0">
              <a:solidFill>
                <a:srgbClr val="000000"/>
              </a:solidFill>
              <a:latin typeface="Times New Roman" panose="02020603050405020304" pitchFamily="18" charset="0"/>
              <a:cs typeface="Times New Roman" panose="02020603050405020304" pitchFamily="18" charset="0"/>
            </a:endParaRPr>
          </a:p>
          <a:p>
            <a:pPr algn="ctr" fontAlgn="auto">
              <a:spcBef>
                <a:spcPts val="0"/>
              </a:spcBef>
              <a:spcAft>
                <a:spcPts val="0"/>
              </a:spcAft>
            </a:pPr>
            <a:r>
              <a:rPr lang="es-EC" sz="1900" b="1" dirty="0">
                <a:solidFill>
                  <a:srgbClr val="000000"/>
                </a:solidFill>
                <a:latin typeface="Times New Roman" panose="02020603050405020304" pitchFamily="18" charset="0"/>
                <a:cs typeface="Times New Roman" panose="02020603050405020304" pitchFamily="18" charset="0"/>
              </a:rPr>
              <a:t>Autor</a:t>
            </a:r>
            <a:r>
              <a:rPr lang="es-EC" sz="1900" b="1" dirty="0" smtClean="0">
                <a:solidFill>
                  <a:srgbClr val="000000"/>
                </a:solidFill>
                <a:latin typeface="Times New Roman" panose="02020603050405020304" pitchFamily="18" charset="0"/>
                <a:cs typeface="Times New Roman" panose="02020603050405020304" pitchFamily="18" charset="0"/>
              </a:rPr>
              <a:t>: Cerón </a:t>
            </a:r>
            <a:r>
              <a:rPr lang="es-EC" sz="1900" b="1" dirty="0">
                <a:solidFill>
                  <a:srgbClr val="000000"/>
                </a:solidFill>
                <a:latin typeface="Times New Roman" panose="02020603050405020304" pitchFamily="18" charset="0"/>
                <a:cs typeface="Times New Roman" panose="02020603050405020304" pitchFamily="18" charset="0"/>
              </a:rPr>
              <a:t>Guerrero Brando </a:t>
            </a:r>
            <a:r>
              <a:rPr lang="es-EC" sz="1900" b="1" dirty="0" smtClean="0">
                <a:solidFill>
                  <a:srgbClr val="000000"/>
                </a:solidFill>
                <a:latin typeface="Times New Roman" panose="02020603050405020304" pitchFamily="18" charset="0"/>
                <a:cs typeface="Times New Roman" panose="02020603050405020304" pitchFamily="18" charset="0"/>
              </a:rPr>
              <a:t>Miguel</a:t>
            </a:r>
            <a:endParaRPr lang="es-EC" sz="1900" b="1" dirty="0">
              <a:solidFill>
                <a:srgbClr val="000000"/>
              </a:solidFill>
              <a:latin typeface="Times New Roman" panose="02020603050405020304" pitchFamily="18" charset="0"/>
              <a:cs typeface="Times New Roman" panose="02020603050405020304" pitchFamily="18" charset="0"/>
            </a:endParaRPr>
          </a:p>
          <a:p>
            <a:pPr algn="ctr" fontAlgn="auto">
              <a:spcBef>
                <a:spcPts val="0"/>
              </a:spcBef>
              <a:spcAft>
                <a:spcPts val="0"/>
              </a:spcAft>
            </a:pPr>
            <a:endParaRPr lang="en-US" sz="1900" b="1" dirty="0">
              <a:solidFill>
                <a:srgbClr val="000000"/>
              </a:solidFill>
              <a:latin typeface="Times New Roman" panose="02020603050405020304" pitchFamily="18" charset="0"/>
              <a:cs typeface="Times New Roman" panose="02020603050405020304" pitchFamily="18" charset="0"/>
            </a:endParaRPr>
          </a:p>
          <a:p>
            <a:pPr algn="ctr"/>
            <a:r>
              <a:rPr lang="es-EC" sz="1900" b="1" dirty="0" smtClean="0">
                <a:solidFill>
                  <a:srgbClr val="000000"/>
                </a:solidFill>
                <a:latin typeface="Times New Roman" panose="02020603050405020304" pitchFamily="18" charset="0"/>
                <a:cs typeface="Times New Roman" panose="02020603050405020304" pitchFamily="18" charset="0"/>
              </a:rPr>
              <a:t>Director: </a:t>
            </a:r>
            <a:r>
              <a:rPr lang="es-ES" sz="1900" b="1" dirty="0" smtClean="0">
                <a:latin typeface="Times New Roman" panose="02020603050405020304" pitchFamily="18" charset="0"/>
                <a:cs typeface="Times New Roman" panose="02020603050405020304" pitchFamily="18" charset="0"/>
              </a:rPr>
              <a:t>Ing. Norman A. Soria </a:t>
            </a:r>
            <a:r>
              <a:rPr lang="es-ES" sz="1900" b="1" dirty="0" err="1" smtClean="0">
                <a:latin typeface="Times New Roman" panose="02020603050405020304" pitchFamily="18" charset="0"/>
                <a:cs typeface="Times New Roman" panose="02020603050405020304" pitchFamily="18" charset="0"/>
              </a:rPr>
              <a:t>Idrovo</a:t>
            </a:r>
            <a:r>
              <a:rPr lang="es-ES" sz="1900" b="1" dirty="0" smtClean="0">
                <a:latin typeface="Times New Roman" panose="02020603050405020304" pitchFamily="18" charset="0"/>
                <a:cs typeface="Times New Roman" panose="02020603050405020304" pitchFamily="18" charset="0"/>
              </a:rPr>
              <a:t>, </a:t>
            </a:r>
            <a:r>
              <a:rPr lang="es-ES" sz="1900" b="1" dirty="0" err="1" smtClean="0">
                <a:latin typeface="Times New Roman" panose="02020603050405020304" pitchFamily="18" charset="0"/>
                <a:cs typeface="Times New Roman" panose="02020603050405020304" pitchFamily="18" charset="0"/>
              </a:rPr>
              <a:t>M.Sc</a:t>
            </a:r>
            <a:r>
              <a:rPr lang="es-ES" sz="2000" b="1" dirty="0">
                <a:latin typeface="Times New Roman" panose="02020603050405020304" pitchFamily="18" charset="0"/>
                <a:cs typeface="Times New Roman" panose="02020603050405020304" pitchFamily="18" charset="0"/>
              </a:rPr>
              <a:t>.</a:t>
            </a:r>
            <a:endParaRPr lang="es-EC" sz="2000" dirty="0">
              <a:latin typeface="Times New Roman" panose="02020603050405020304" pitchFamily="18" charset="0"/>
              <a:cs typeface="Times New Roman" panose="02020603050405020304" pitchFamily="18" charset="0"/>
            </a:endParaRPr>
          </a:p>
          <a:p>
            <a:pPr algn="ctr" fontAlgn="auto">
              <a:spcBef>
                <a:spcPts val="0"/>
              </a:spcBef>
              <a:spcAft>
                <a:spcPts val="0"/>
              </a:spcAft>
            </a:pPr>
            <a:r>
              <a:rPr lang="es-EC" sz="1900" b="1" dirty="0">
                <a:solidFill>
                  <a:srgbClr val="000000"/>
                </a:solidFill>
                <a:latin typeface="Times New Roman" panose="02020603050405020304" pitchFamily="18" charset="0"/>
                <a:cs typeface="Times New Roman" panose="02020603050405020304" pitchFamily="18" charset="0"/>
              </a:rPr>
              <a:t> </a:t>
            </a:r>
            <a:endParaRPr lang="en-US" sz="1900" b="1" dirty="0">
              <a:solidFill>
                <a:srgbClr val="000000"/>
              </a:solidFill>
              <a:latin typeface="Times New Roman" panose="02020603050405020304" pitchFamily="18" charset="0"/>
              <a:cs typeface="Times New Roman" panose="02020603050405020304" pitchFamily="18" charset="0"/>
            </a:endParaRPr>
          </a:p>
          <a:p>
            <a:pPr algn="ctr" fontAlgn="auto">
              <a:spcBef>
                <a:spcPts val="0"/>
              </a:spcBef>
              <a:spcAft>
                <a:spcPts val="0"/>
              </a:spcAft>
            </a:pPr>
            <a:r>
              <a:rPr lang="es-EC" sz="1900" b="1" dirty="0">
                <a:solidFill>
                  <a:srgbClr val="000000"/>
                </a:solidFill>
                <a:latin typeface="Times New Roman" panose="02020603050405020304" pitchFamily="18" charset="0"/>
                <a:cs typeface="Times New Roman" panose="02020603050405020304" pitchFamily="18" charset="0"/>
              </a:rPr>
              <a:t>Sangolquí, </a:t>
            </a:r>
            <a:r>
              <a:rPr lang="es-EC" sz="1900" b="1" dirty="0" smtClean="0">
                <a:solidFill>
                  <a:srgbClr val="000000"/>
                </a:solidFill>
                <a:latin typeface="Times New Roman" panose="02020603050405020304" pitchFamily="18" charset="0"/>
                <a:cs typeface="Times New Roman" panose="02020603050405020304" pitchFamily="18" charset="0"/>
              </a:rPr>
              <a:t>Junio 2019</a:t>
            </a:r>
            <a:endParaRPr lang="en-US" sz="1900" b="1" dirty="0">
              <a:solidFill>
                <a:srgbClr val="000000"/>
              </a:solidFill>
              <a:latin typeface="Times New Roman" panose="02020603050405020304" pitchFamily="18" charset="0"/>
              <a:cs typeface="Times New Roman" panose="02020603050405020304" pitchFamily="18" charset="0"/>
            </a:endParaRPr>
          </a:p>
          <a:p>
            <a:pPr algn="ctr" fontAlgn="auto">
              <a:spcBef>
                <a:spcPts val="0"/>
              </a:spcBef>
              <a:spcAft>
                <a:spcPts val="0"/>
              </a:spcAft>
            </a:pPr>
            <a:r>
              <a:rPr lang="es-EC" sz="1900" b="1" dirty="0">
                <a:solidFill>
                  <a:srgbClr val="000000"/>
                </a:solidFill>
                <a:latin typeface="Times New Roman" panose="02020603050405020304" pitchFamily="18" charset="0"/>
                <a:cs typeface="Times New Roman" panose="02020603050405020304" pitchFamily="18" charset="0"/>
              </a:rPr>
              <a:t> </a:t>
            </a:r>
            <a:endParaRPr lang="en-US" sz="1900" b="1" dirty="0">
              <a:solidFill>
                <a:srgbClr val="000000"/>
              </a:solidFill>
              <a:latin typeface="Times New Roman" panose="02020603050405020304" pitchFamily="18" charset="0"/>
              <a:cs typeface="Times New Roman" panose="02020603050405020304" pitchFamily="18" charset="0"/>
            </a:endParaRPr>
          </a:p>
        </p:txBody>
      </p:sp>
      <p:sp>
        <p:nvSpPr>
          <p:cNvPr id="2" name="AutoShape 2" descr="Resultado de imagen para uc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srgbClr val="000000"/>
              </a:solidFill>
              <a:latin typeface="Arial"/>
            </a:endParaRPr>
          </a:p>
        </p:txBody>
      </p:sp>
      <p:sp>
        <p:nvSpPr>
          <p:cNvPr id="4" name="AutoShape 4" descr="Resultado de imagen para ucm"/>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srgbClr val="000000"/>
              </a:solidFill>
              <a:latin typeface="Arial"/>
            </a:endParaRPr>
          </a:p>
        </p:txBody>
      </p:sp>
      <p:pic>
        <p:nvPicPr>
          <p:cNvPr id="5" name="Imagen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812360" y="7937"/>
            <a:ext cx="1330496" cy="1365663"/>
          </a:xfrm>
          <a:prstGeom prst="rect">
            <a:avLst/>
          </a:prstGeom>
        </p:spPr>
      </p:pic>
    </p:spTree>
    <p:extLst>
      <p:ext uri="{BB962C8B-B14F-4D97-AF65-F5344CB8AC3E}">
        <p14:creationId xmlns:p14="http://schemas.microsoft.com/office/powerpoint/2010/main" val="1581550245"/>
      </p:ext>
    </p:extLst>
  </p:cSld>
  <p:clrMapOvr>
    <a:masterClrMapping/>
  </p:clrMapOvr>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3" name="Conector recto de flecha 52"/>
          <p:cNvCxnSpPr/>
          <p:nvPr/>
        </p:nvCxnSpPr>
        <p:spPr>
          <a:xfrm flipH="1" flipV="1">
            <a:off x="5001139" y="3627859"/>
            <a:ext cx="9716" cy="375410"/>
          </a:xfrm>
          <a:prstGeom prst="straightConnector1">
            <a:avLst/>
          </a:prstGeom>
          <a:ln>
            <a:solidFill>
              <a:srgbClr val="00B050"/>
            </a:solidFill>
            <a:tailEnd type="triangle"/>
          </a:ln>
        </p:spPr>
        <p:style>
          <a:lnRef idx="3">
            <a:schemeClr val="accent1"/>
          </a:lnRef>
          <a:fillRef idx="0">
            <a:schemeClr val="accent1"/>
          </a:fillRef>
          <a:effectRef idx="2">
            <a:schemeClr val="accent1"/>
          </a:effectRef>
          <a:fontRef idx="minor">
            <a:schemeClr val="tx1"/>
          </a:fontRef>
        </p:style>
      </p:cxnSp>
      <p:cxnSp>
        <p:nvCxnSpPr>
          <p:cNvPr id="54" name="Conector recto de flecha 53"/>
          <p:cNvCxnSpPr/>
          <p:nvPr/>
        </p:nvCxnSpPr>
        <p:spPr>
          <a:xfrm flipH="1" flipV="1">
            <a:off x="1610094" y="3638661"/>
            <a:ext cx="9716" cy="375410"/>
          </a:xfrm>
          <a:prstGeom prst="straightConnector1">
            <a:avLst/>
          </a:prstGeom>
          <a:ln>
            <a:solidFill>
              <a:srgbClr val="00B050"/>
            </a:solidFill>
            <a:tailEnd type="triangle"/>
          </a:ln>
        </p:spPr>
        <p:style>
          <a:lnRef idx="3">
            <a:schemeClr val="accent1"/>
          </a:lnRef>
          <a:fillRef idx="0">
            <a:schemeClr val="accent1"/>
          </a:fillRef>
          <a:effectRef idx="2">
            <a:schemeClr val="accent1"/>
          </a:effectRef>
          <a:fontRef idx="minor">
            <a:schemeClr val="tx1"/>
          </a:fontRef>
        </p:style>
      </p:cxnSp>
      <p:sp>
        <p:nvSpPr>
          <p:cNvPr id="2" name="Título 1"/>
          <p:cNvSpPr>
            <a:spLocks noGrp="1"/>
          </p:cNvSpPr>
          <p:nvPr>
            <p:ph type="title"/>
          </p:nvPr>
        </p:nvSpPr>
        <p:spPr>
          <a:xfrm>
            <a:off x="5364088" y="23813"/>
            <a:ext cx="3621087" cy="706437"/>
          </a:xfrm>
        </p:spPr>
        <p:txBody>
          <a:bodyPr/>
          <a:lstStyle/>
          <a:p>
            <a:pPr>
              <a:defRPr/>
            </a:pPr>
            <a:r>
              <a:rPr lang="es-EC" sz="2800" dirty="0">
                <a:solidFill>
                  <a:srgbClr val="336600"/>
                </a:solidFill>
                <a:latin typeface="Times New Roman" pitchFamily="18" charset="0"/>
                <a:cs typeface="Times New Roman" pitchFamily="18" charset="0"/>
              </a:rPr>
              <a:t>METODOLOGÍA</a:t>
            </a:r>
          </a:p>
        </p:txBody>
      </p:sp>
      <p:sp>
        <p:nvSpPr>
          <p:cNvPr id="6" name="Rectángulo redondeado 5"/>
          <p:cNvSpPr/>
          <p:nvPr/>
        </p:nvSpPr>
        <p:spPr>
          <a:xfrm>
            <a:off x="6732588" y="6021388"/>
            <a:ext cx="2303462" cy="5762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C"/>
          </a:p>
        </p:txBody>
      </p:sp>
      <p:pic>
        <p:nvPicPr>
          <p:cNvPr id="8198" name="Imagen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732588" y="6029325"/>
            <a:ext cx="22542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uadroTexto 3"/>
          <p:cNvSpPr txBox="1">
            <a:spLocks noChangeArrowheads="1"/>
          </p:cNvSpPr>
          <p:nvPr/>
        </p:nvSpPr>
        <p:spPr bwMode="auto">
          <a:xfrm>
            <a:off x="93864" y="535165"/>
            <a:ext cx="572352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s-EC" sz="2000" b="1" dirty="0" smtClean="0">
                <a:latin typeface="Times New Roman" pitchFamily="18" charset="0"/>
                <a:ea typeface="Calibri Light" pitchFamily="34" charset="0"/>
                <a:cs typeface="Times New Roman" pitchFamily="18" charset="0"/>
              </a:rPr>
              <a:t>PRODUCCIÓN FORZADA</a:t>
            </a:r>
            <a:endParaRPr lang="es-EC" sz="2000" b="1" dirty="0">
              <a:latin typeface="Times New Roman" pitchFamily="18" charset="0"/>
              <a:ea typeface="Calibri Light" pitchFamily="34" charset="0"/>
              <a:cs typeface="Times New Roman" pitchFamily="18" charset="0"/>
            </a:endParaRPr>
          </a:p>
        </p:txBody>
      </p:sp>
      <p:sp>
        <p:nvSpPr>
          <p:cNvPr id="24" name="CuadroTexto 3"/>
          <p:cNvSpPr txBox="1">
            <a:spLocks noChangeArrowheads="1"/>
          </p:cNvSpPr>
          <p:nvPr/>
        </p:nvSpPr>
        <p:spPr bwMode="auto">
          <a:xfrm>
            <a:off x="1258748" y="994449"/>
            <a:ext cx="14731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s-EC" sz="2000" dirty="0" smtClean="0">
                <a:latin typeface="Times New Roman" pitchFamily="18" charset="0"/>
                <a:ea typeface="Calibri Light" pitchFamily="34" charset="0"/>
                <a:cs typeface="Times New Roman" pitchFamily="18" charset="0"/>
              </a:rPr>
              <a:t>PODA</a:t>
            </a:r>
            <a:endParaRPr lang="es-EC" sz="2000" i="1" dirty="0">
              <a:latin typeface="Times New Roman" pitchFamily="18" charset="0"/>
              <a:ea typeface="Calibri Light" pitchFamily="34" charset="0"/>
              <a:cs typeface="Times New Roman" pitchFamily="18" charset="0"/>
            </a:endParaRPr>
          </a:p>
        </p:txBody>
      </p:sp>
      <p:sp>
        <p:nvSpPr>
          <p:cNvPr id="28" name="CuadroTexto 3"/>
          <p:cNvSpPr txBox="1">
            <a:spLocks noChangeArrowheads="1"/>
          </p:cNvSpPr>
          <p:nvPr/>
        </p:nvSpPr>
        <p:spPr bwMode="auto">
          <a:xfrm>
            <a:off x="3308101" y="994449"/>
            <a:ext cx="34219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s-EC" sz="2000" dirty="0" smtClean="0">
                <a:latin typeface="Times New Roman" pitchFamily="18" charset="0"/>
                <a:ea typeface="Calibri Light" pitchFamily="34" charset="0"/>
                <a:cs typeface="Times New Roman" pitchFamily="18" charset="0"/>
              </a:rPr>
              <a:t>FERTILIZACIÓN Y RIEGO</a:t>
            </a:r>
            <a:endParaRPr lang="es-EC" sz="2000" i="1" dirty="0">
              <a:latin typeface="Times New Roman" pitchFamily="18" charset="0"/>
              <a:ea typeface="Calibri Light" pitchFamily="34" charset="0"/>
              <a:cs typeface="Times New Roman" pitchFamily="18" charset="0"/>
            </a:endParaRPr>
          </a:p>
        </p:txBody>
      </p:sp>
      <p:sp>
        <p:nvSpPr>
          <p:cNvPr id="34" name="CuadroTexto 3"/>
          <p:cNvSpPr txBox="1">
            <a:spLocks noChangeArrowheads="1"/>
          </p:cNvSpPr>
          <p:nvPr/>
        </p:nvSpPr>
        <p:spPr bwMode="auto">
          <a:xfrm>
            <a:off x="6366797" y="985762"/>
            <a:ext cx="296639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s-EC" sz="2000" dirty="0" smtClean="0">
                <a:latin typeface="Times New Roman" pitchFamily="18" charset="0"/>
                <a:ea typeface="Calibri Light" pitchFamily="34" charset="0"/>
                <a:cs typeface="Times New Roman" pitchFamily="18" charset="0"/>
              </a:rPr>
              <a:t>PROMOTOR </a:t>
            </a:r>
            <a:endParaRPr lang="es-EC" sz="2000" i="1" dirty="0">
              <a:latin typeface="Times New Roman" pitchFamily="18" charset="0"/>
              <a:ea typeface="Calibri Light" pitchFamily="34" charset="0"/>
              <a:cs typeface="Times New Roman" pitchFamily="18" charset="0"/>
            </a:endParaRPr>
          </a:p>
        </p:txBody>
      </p:sp>
      <p:pic>
        <p:nvPicPr>
          <p:cNvPr id="25" name="Imagen 24"/>
          <p:cNvPicPr/>
          <p:nvPr/>
        </p:nvPicPr>
        <p:blipFill rotWithShape="1">
          <a:blip r:embed="rId4"/>
          <a:srcRect l="43918" t="27531" r="22941" b="18898"/>
          <a:stretch/>
        </p:blipFill>
        <p:spPr bwMode="auto">
          <a:xfrm>
            <a:off x="561434" y="1573341"/>
            <a:ext cx="2184844" cy="2078636"/>
          </a:xfrm>
          <a:prstGeom prst="rect">
            <a:avLst/>
          </a:prstGeom>
          <a:ln>
            <a:noFill/>
          </a:ln>
          <a:extLst>
            <a:ext uri="{53640926-AAD7-44D8-BBD7-CCE9431645EC}">
              <a14:shadowObscured xmlns:a14="http://schemas.microsoft.com/office/drawing/2010/main"/>
            </a:ext>
          </a:extLst>
        </p:spPr>
      </p:pic>
      <p:pic>
        <p:nvPicPr>
          <p:cNvPr id="29" name="Imagen 28" descr="C:\Users\Administrador\Desktop\CAMARA\20181020_135023.jpg"/>
          <p:cNvPicPr/>
          <p:nvPr/>
        </p:nvPicPr>
        <p:blipFill rotWithShape="1">
          <a:blip r:embed="rId5" cstate="print">
            <a:extLst>
              <a:ext uri="{28A0092B-C50C-407E-A947-70E740481C1C}">
                <a14:useLocalDpi xmlns:a14="http://schemas.microsoft.com/office/drawing/2010/main" val="0"/>
              </a:ext>
            </a:extLst>
          </a:blip>
          <a:srcRect l="15552" t="3953" r="16505" b="18356"/>
          <a:stretch/>
        </p:blipFill>
        <p:spPr bwMode="auto">
          <a:xfrm rot="10800000">
            <a:off x="3969166" y="1618574"/>
            <a:ext cx="2109308" cy="19837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35" name="Imagen 34"/>
          <p:cNvPicPr/>
          <p:nvPr/>
        </p:nvPicPr>
        <p:blipFill rotWithShape="1">
          <a:blip r:embed="rId6"/>
          <a:srcRect l="52729" t="26034" r="23281" b="15907"/>
          <a:stretch/>
        </p:blipFill>
        <p:spPr bwMode="auto">
          <a:xfrm>
            <a:off x="7122091" y="1632233"/>
            <a:ext cx="1455811" cy="1983777"/>
          </a:xfrm>
          <a:prstGeom prst="rect">
            <a:avLst/>
          </a:prstGeom>
          <a:ln>
            <a:noFill/>
          </a:ln>
          <a:extLst>
            <a:ext uri="{53640926-AAD7-44D8-BBD7-CCE9431645EC}">
              <a14:shadowObscured xmlns:a14="http://schemas.microsoft.com/office/drawing/2010/main"/>
            </a:ext>
          </a:extLst>
        </p:spPr>
      </p:pic>
      <p:pic>
        <p:nvPicPr>
          <p:cNvPr id="42" name="Imagen 41"/>
          <p:cNvPicPr>
            <a:picLocks noChangeAspect="1"/>
          </p:cNvPicPr>
          <p:nvPr/>
        </p:nvPicPr>
        <p:blipFill rotWithShape="1">
          <a:blip r:embed="rId7" cstate="print">
            <a:extLst>
              <a:ext uri="{28A0092B-C50C-407E-A947-70E740481C1C}">
                <a14:useLocalDpi xmlns:a14="http://schemas.microsoft.com/office/drawing/2010/main" val="0"/>
              </a:ext>
            </a:extLst>
          </a:blip>
          <a:srcRect l="19117" t="24995"/>
          <a:stretch/>
        </p:blipFill>
        <p:spPr>
          <a:xfrm rot="5400000">
            <a:off x="1334334" y="4264470"/>
            <a:ext cx="1908000" cy="13345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3" name="Imagen 42"/>
          <p:cNvPicPr/>
          <p:nvPr/>
        </p:nvPicPr>
        <p:blipFill rotWithShape="1">
          <a:blip r:embed="rId4"/>
          <a:srcRect l="10431" t="27531" r="55600" b="18898"/>
          <a:stretch/>
        </p:blipFill>
        <p:spPr bwMode="auto">
          <a:xfrm>
            <a:off x="138952" y="3943101"/>
            <a:ext cx="1476000" cy="1983936"/>
          </a:xfrm>
          <a:prstGeom prst="rect">
            <a:avLst/>
          </a:prstGeom>
          <a:ln>
            <a:noFill/>
          </a:ln>
          <a:extLst>
            <a:ext uri="{53640926-AAD7-44D8-BBD7-CCE9431645EC}">
              <a14:shadowObscured xmlns:a14="http://schemas.microsoft.com/office/drawing/2010/main"/>
            </a:ext>
          </a:extLst>
        </p:spPr>
      </p:pic>
      <p:cxnSp>
        <p:nvCxnSpPr>
          <p:cNvPr id="19" name="Conector recto de flecha 18"/>
          <p:cNvCxnSpPr/>
          <p:nvPr/>
        </p:nvCxnSpPr>
        <p:spPr>
          <a:xfrm flipH="1" flipV="1">
            <a:off x="7849997" y="3602351"/>
            <a:ext cx="9716" cy="375410"/>
          </a:xfrm>
          <a:prstGeom prst="straightConnector1">
            <a:avLst/>
          </a:prstGeom>
          <a:ln>
            <a:solidFill>
              <a:srgbClr val="00B050"/>
            </a:solidFill>
            <a:tailEnd type="triangle"/>
          </a:ln>
        </p:spPr>
        <p:style>
          <a:lnRef idx="3">
            <a:schemeClr val="accent1"/>
          </a:lnRef>
          <a:fillRef idx="0">
            <a:schemeClr val="accent1"/>
          </a:fillRef>
          <a:effectRef idx="2">
            <a:schemeClr val="accent1"/>
          </a:effectRef>
          <a:fontRef idx="minor">
            <a:schemeClr val="tx1"/>
          </a:fontRef>
        </p:style>
      </p:cxnSp>
      <p:pic>
        <p:nvPicPr>
          <p:cNvPr id="48" name="Imagen 47"/>
          <p:cNvPicPr/>
          <p:nvPr/>
        </p:nvPicPr>
        <p:blipFill rotWithShape="1">
          <a:blip r:embed="rId6"/>
          <a:srcRect l="30619" t="26034" r="46508" b="15907"/>
          <a:stretch/>
        </p:blipFill>
        <p:spPr bwMode="auto">
          <a:xfrm>
            <a:off x="7130843" y="3977761"/>
            <a:ext cx="1457740" cy="19146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51" name="Imagen 50"/>
          <p:cNvPicPr>
            <a:picLocks noChangeAspect="1"/>
          </p:cNvPicPr>
          <p:nvPr/>
        </p:nvPicPr>
        <p:blipFill rotWithShape="1">
          <a:blip r:embed="rId8" cstate="print">
            <a:extLst>
              <a:ext uri="{28A0092B-C50C-407E-A947-70E740481C1C}">
                <a14:useLocalDpi xmlns:a14="http://schemas.microsoft.com/office/drawing/2010/main" val="0"/>
              </a:ext>
            </a:extLst>
          </a:blip>
          <a:srcRect l="27951" t="3544" r="11150" b="2889"/>
          <a:stretch/>
        </p:blipFill>
        <p:spPr>
          <a:xfrm rot="5400000">
            <a:off x="3249826" y="4136345"/>
            <a:ext cx="1897200" cy="16507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7650" name="Picture 2" descr="C:\Users\OR\Downloads\ZCAMARA\20180702_130055.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8187" t="1463" b="9021"/>
          <a:stretch/>
        </p:blipFill>
        <p:spPr bwMode="auto">
          <a:xfrm rot="5400000">
            <a:off x="4853698" y="4176747"/>
            <a:ext cx="1896675" cy="15564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25076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364088" y="23813"/>
            <a:ext cx="3621087" cy="706437"/>
          </a:xfrm>
        </p:spPr>
        <p:txBody>
          <a:bodyPr/>
          <a:lstStyle/>
          <a:p>
            <a:pPr>
              <a:defRPr/>
            </a:pPr>
            <a:r>
              <a:rPr lang="es-EC" sz="2800" dirty="0">
                <a:solidFill>
                  <a:srgbClr val="336600"/>
                </a:solidFill>
                <a:latin typeface="Times New Roman" pitchFamily="18" charset="0"/>
                <a:cs typeface="Times New Roman" pitchFamily="18" charset="0"/>
              </a:rPr>
              <a:t>METODOLOGÍA</a:t>
            </a:r>
          </a:p>
        </p:txBody>
      </p:sp>
      <p:sp>
        <p:nvSpPr>
          <p:cNvPr id="6" name="Rectángulo redondeado 5"/>
          <p:cNvSpPr/>
          <p:nvPr/>
        </p:nvSpPr>
        <p:spPr>
          <a:xfrm>
            <a:off x="6732588" y="6021388"/>
            <a:ext cx="2303462" cy="5762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C"/>
          </a:p>
        </p:txBody>
      </p:sp>
      <p:pic>
        <p:nvPicPr>
          <p:cNvPr id="8198" name="Imagen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732588" y="6029325"/>
            <a:ext cx="22542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Tabla 2"/>
          <p:cNvGraphicFramePr>
            <a:graphicFrameLocks noGrp="1"/>
          </p:cNvGraphicFramePr>
          <p:nvPr>
            <p:extLst>
              <p:ext uri="{D42A27DB-BD31-4B8C-83A1-F6EECF244321}">
                <p14:modId xmlns:p14="http://schemas.microsoft.com/office/powerpoint/2010/main" val="1525227831"/>
              </p:ext>
            </p:extLst>
          </p:nvPr>
        </p:nvGraphicFramePr>
        <p:xfrm>
          <a:off x="423791" y="1556792"/>
          <a:ext cx="2490403" cy="2754166"/>
        </p:xfrm>
        <a:graphic>
          <a:graphicData uri="http://schemas.openxmlformats.org/drawingml/2006/table">
            <a:tbl>
              <a:tblPr firstRow="1" firstCol="1" bandRow="1">
                <a:tableStyleId>{5C22544A-7EE6-4342-B048-85BDC9FD1C3A}</a:tableStyleId>
              </a:tblPr>
              <a:tblGrid>
                <a:gridCol w="897418"/>
                <a:gridCol w="1592985"/>
              </a:tblGrid>
              <a:tr h="237702">
                <a:tc>
                  <a:txBody>
                    <a:bodyPr/>
                    <a:lstStyle/>
                    <a:p>
                      <a:pPr algn="ctr">
                        <a:lnSpc>
                          <a:spcPct val="107000"/>
                        </a:lnSpc>
                        <a:spcAft>
                          <a:spcPts val="0"/>
                        </a:spcAft>
                      </a:pPr>
                      <a:r>
                        <a:rPr lang="es-ES" sz="1200" dirty="0">
                          <a:solidFill>
                            <a:schemeClr val="tx1"/>
                          </a:solidFill>
                          <a:effectLst/>
                          <a:latin typeface="Times New Roman" panose="02020603050405020304" pitchFamily="18" charset="0"/>
                          <a:cs typeface="Times New Roman" panose="02020603050405020304" pitchFamily="18" charset="0"/>
                        </a:rPr>
                        <a:t>Código del descriptor</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nSpc>
                          <a:spcPct val="107000"/>
                        </a:lnSpc>
                        <a:spcAft>
                          <a:spcPts val="0"/>
                        </a:spcAft>
                      </a:pPr>
                      <a:r>
                        <a:rPr lang="es-ES" sz="1200" dirty="0">
                          <a:solidFill>
                            <a:schemeClr val="tx1"/>
                          </a:solidFill>
                          <a:effectLst/>
                          <a:latin typeface="Times New Roman" panose="02020603050405020304" pitchFamily="18" charset="0"/>
                          <a:cs typeface="Times New Roman" panose="02020603050405020304" pitchFamily="18" charset="0"/>
                        </a:rPr>
                        <a:t>Descripción</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92D050"/>
                    </a:solidFill>
                  </a:tcPr>
                </a:tc>
              </a:tr>
              <a:tr h="237702">
                <a:tc>
                  <a:txBody>
                    <a:bodyPr/>
                    <a:lstStyle/>
                    <a:p>
                      <a:pPr>
                        <a:lnSpc>
                          <a:spcPct val="107000"/>
                        </a:lnSpc>
                        <a:spcAft>
                          <a:spcPts val="0"/>
                        </a:spcAft>
                      </a:pPr>
                      <a:r>
                        <a:rPr lang="es-ES" sz="1200" dirty="0" smtClean="0">
                          <a:solidFill>
                            <a:schemeClr val="tx1"/>
                          </a:solidFill>
                          <a:effectLst/>
                          <a:latin typeface="Times New Roman" panose="02020603050405020304" pitchFamily="18" charset="0"/>
                          <a:cs typeface="Times New Roman" panose="02020603050405020304" pitchFamily="18" charset="0"/>
                        </a:rPr>
                        <a:t>LE</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nSpc>
                          <a:spcPct val="107000"/>
                        </a:lnSpc>
                        <a:spcAft>
                          <a:spcPts val="0"/>
                        </a:spcAft>
                      </a:pPr>
                      <a:r>
                        <a:rPr lang="es-ES" sz="1200" dirty="0">
                          <a:solidFill>
                            <a:schemeClr val="tx1"/>
                          </a:solidFill>
                          <a:effectLst/>
                          <a:latin typeface="Times New Roman" panose="02020603050405020304" pitchFamily="18" charset="0"/>
                          <a:cs typeface="Times New Roman" panose="02020603050405020304" pitchFamily="18" charset="0"/>
                        </a:rPr>
                        <a:t>Longitud del </a:t>
                      </a:r>
                      <a:r>
                        <a:rPr lang="es-ES" sz="1200" dirty="0" smtClean="0">
                          <a:solidFill>
                            <a:schemeClr val="tx1"/>
                          </a:solidFill>
                          <a:effectLst/>
                          <a:latin typeface="Times New Roman" panose="02020603050405020304" pitchFamily="18" charset="0"/>
                          <a:cs typeface="Times New Roman" panose="02020603050405020304" pitchFamily="18" charset="0"/>
                        </a:rPr>
                        <a:t>entrenudo </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B2F4A2"/>
                    </a:solidFill>
                  </a:tcPr>
                </a:tc>
              </a:tr>
              <a:tr h="237702">
                <a:tc>
                  <a:txBody>
                    <a:bodyPr/>
                    <a:lstStyle/>
                    <a:p>
                      <a:pPr>
                        <a:lnSpc>
                          <a:spcPct val="107000"/>
                        </a:lnSpc>
                        <a:spcAft>
                          <a:spcPts val="0"/>
                        </a:spcAft>
                      </a:pPr>
                      <a:r>
                        <a:rPr lang="es-ES" sz="1200" dirty="0" smtClean="0">
                          <a:solidFill>
                            <a:schemeClr val="tx1"/>
                          </a:solidFill>
                          <a:effectLst/>
                          <a:latin typeface="Times New Roman" panose="02020603050405020304" pitchFamily="18" charset="0"/>
                          <a:cs typeface="Times New Roman" panose="02020603050405020304" pitchFamily="18" charset="0"/>
                        </a:rPr>
                        <a:t>LP</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nSpc>
                          <a:spcPct val="107000"/>
                        </a:lnSpc>
                        <a:spcAft>
                          <a:spcPts val="0"/>
                        </a:spcAft>
                      </a:pPr>
                      <a:r>
                        <a:rPr lang="es-ES" sz="1200" dirty="0">
                          <a:solidFill>
                            <a:schemeClr val="tx1"/>
                          </a:solidFill>
                          <a:effectLst/>
                          <a:latin typeface="Times New Roman" panose="02020603050405020304" pitchFamily="18" charset="0"/>
                          <a:cs typeface="Times New Roman" panose="02020603050405020304" pitchFamily="18" charset="0"/>
                        </a:rPr>
                        <a:t>Longitud del </a:t>
                      </a:r>
                      <a:r>
                        <a:rPr lang="es-ES" sz="1200" dirty="0" smtClean="0">
                          <a:solidFill>
                            <a:schemeClr val="tx1"/>
                          </a:solidFill>
                          <a:effectLst/>
                          <a:latin typeface="Times New Roman" panose="02020603050405020304" pitchFamily="18" charset="0"/>
                          <a:cs typeface="Times New Roman" panose="02020603050405020304" pitchFamily="18" charset="0"/>
                        </a:rPr>
                        <a:t>pecíolo</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B2F4A2"/>
                    </a:solidFill>
                  </a:tcPr>
                </a:tc>
              </a:tr>
              <a:tr h="237702">
                <a:tc>
                  <a:txBody>
                    <a:bodyPr/>
                    <a:lstStyle/>
                    <a:p>
                      <a:pPr>
                        <a:lnSpc>
                          <a:spcPct val="107000"/>
                        </a:lnSpc>
                        <a:spcAft>
                          <a:spcPts val="0"/>
                        </a:spcAft>
                      </a:pPr>
                      <a:r>
                        <a:rPr lang="es-ES" sz="1200" dirty="0" smtClean="0">
                          <a:solidFill>
                            <a:schemeClr val="tx1"/>
                          </a:solidFill>
                          <a:effectLst/>
                          <a:latin typeface="Times New Roman" panose="02020603050405020304" pitchFamily="18" charset="0"/>
                          <a:cs typeface="Times New Roman" panose="02020603050405020304" pitchFamily="18" charset="0"/>
                        </a:rPr>
                        <a:t>LH</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nSpc>
                          <a:spcPct val="107000"/>
                        </a:lnSpc>
                        <a:spcAft>
                          <a:spcPts val="0"/>
                        </a:spcAft>
                      </a:pPr>
                      <a:r>
                        <a:rPr lang="es-ES" sz="1200" dirty="0">
                          <a:solidFill>
                            <a:schemeClr val="tx1"/>
                          </a:solidFill>
                          <a:effectLst/>
                          <a:latin typeface="Times New Roman" panose="02020603050405020304" pitchFamily="18" charset="0"/>
                          <a:cs typeface="Times New Roman" panose="02020603050405020304" pitchFamily="18" charset="0"/>
                        </a:rPr>
                        <a:t>Longitud de la hoja</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B2F4A2"/>
                    </a:solidFill>
                  </a:tcPr>
                </a:tc>
              </a:tr>
              <a:tr h="237702">
                <a:tc>
                  <a:txBody>
                    <a:bodyPr/>
                    <a:lstStyle/>
                    <a:p>
                      <a:pPr>
                        <a:lnSpc>
                          <a:spcPct val="107000"/>
                        </a:lnSpc>
                        <a:spcAft>
                          <a:spcPts val="0"/>
                        </a:spcAft>
                      </a:pPr>
                      <a:r>
                        <a:rPr lang="es-ES" sz="1200" dirty="0" smtClean="0">
                          <a:solidFill>
                            <a:schemeClr val="tx1"/>
                          </a:solidFill>
                          <a:effectLst/>
                          <a:latin typeface="Times New Roman" panose="02020603050405020304" pitchFamily="18" charset="0"/>
                          <a:cs typeface="Times New Roman" panose="02020603050405020304" pitchFamily="18" charset="0"/>
                        </a:rPr>
                        <a:t>AH</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nSpc>
                          <a:spcPct val="107000"/>
                        </a:lnSpc>
                        <a:spcAft>
                          <a:spcPts val="0"/>
                        </a:spcAft>
                      </a:pPr>
                      <a:r>
                        <a:rPr lang="es-ES" sz="1200" dirty="0">
                          <a:solidFill>
                            <a:schemeClr val="tx1"/>
                          </a:solidFill>
                          <a:effectLst/>
                          <a:latin typeface="Times New Roman" panose="02020603050405020304" pitchFamily="18" charset="0"/>
                          <a:cs typeface="Times New Roman" panose="02020603050405020304" pitchFamily="18" charset="0"/>
                        </a:rPr>
                        <a:t>Anchura de la hoja</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B2F4A2"/>
                    </a:solidFill>
                  </a:tcPr>
                </a:tc>
              </a:tr>
              <a:tr h="382664">
                <a:tc>
                  <a:txBody>
                    <a:bodyPr/>
                    <a:lstStyle/>
                    <a:p>
                      <a:pPr>
                        <a:lnSpc>
                          <a:spcPct val="107000"/>
                        </a:lnSpc>
                        <a:spcAft>
                          <a:spcPts val="0"/>
                        </a:spcAft>
                      </a:pPr>
                      <a:r>
                        <a:rPr lang="es-ES" sz="1200" dirty="0" smtClean="0">
                          <a:solidFill>
                            <a:schemeClr val="tx1"/>
                          </a:solidFill>
                          <a:effectLst/>
                          <a:latin typeface="Times New Roman" panose="02020603050405020304" pitchFamily="18" charset="0"/>
                          <a:cs typeface="Times New Roman" panose="02020603050405020304" pitchFamily="18" charset="0"/>
                        </a:rPr>
                        <a:t>DEN</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nSpc>
                          <a:spcPct val="107000"/>
                        </a:lnSpc>
                        <a:spcAft>
                          <a:spcPts val="0"/>
                        </a:spcAft>
                      </a:pPr>
                      <a:r>
                        <a:rPr lang="es-ES" sz="1200" dirty="0">
                          <a:solidFill>
                            <a:schemeClr val="tx1"/>
                          </a:solidFill>
                          <a:effectLst/>
                          <a:latin typeface="Times New Roman" panose="02020603050405020304" pitchFamily="18" charset="0"/>
                          <a:cs typeface="Times New Roman" panose="02020603050405020304" pitchFamily="18" charset="0"/>
                        </a:rPr>
                        <a:t>Distancia entre el 2do y 3er nervio de la hoja</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B2F4A2"/>
                    </a:solidFill>
                  </a:tcPr>
                </a:tc>
              </a:tr>
              <a:tr h="237702">
                <a:tc>
                  <a:txBody>
                    <a:bodyPr/>
                    <a:lstStyle/>
                    <a:p>
                      <a:pPr>
                        <a:lnSpc>
                          <a:spcPct val="107000"/>
                        </a:lnSpc>
                        <a:spcAft>
                          <a:spcPts val="0"/>
                        </a:spcAft>
                      </a:pPr>
                      <a:r>
                        <a:rPr lang="es-ES" sz="1200" dirty="0" smtClean="0">
                          <a:solidFill>
                            <a:schemeClr val="tx1"/>
                          </a:solidFill>
                          <a:effectLst/>
                          <a:latin typeface="Times New Roman" panose="02020603050405020304" pitchFamily="18" charset="0"/>
                          <a:ea typeface="+mn-ea"/>
                          <a:cs typeface="Times New Roman" panose="02020603050405020304" pitchFamily="18" charset="0"/>
                        </a:rPr>
                        <a:t>DB</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nSpc>
                          <a:spcPct val="107000"/>
                        </a:lnSpc>
                        <a:spcAft>
                          <a:spcPts val="0"/>
                        </a:spcAft>
                      </a:pPr>
                      <a:r>
                        <a:rPr lang="es-ES" sz="1200" dirty="0" smtClean="0">
                          <a:solidFill>
                            <a:schemeClr val="tx1"/>
                          </a:solidFill>
                          <a:effectLst/>
                          <a:latin typeface="Times New Roman" panose="02020603050405020304" pitchFamily="18" charset="0"/>
                          <a:cs typeface="Times New Roman" panose="02020603050405020304" pitchFamily="18" charset="0"/>
                        </a:rPr>
                        <a:t>Diámetro </a:t>
                      </a:r>
                      <a:r>
                        <a:rPr lang="es-ES" sz="1200" dirty="0">
                          <a:solidFill>
                            <a:schemeClr val="tx1"/>
                          </a:solidFill>
                          <a:effectLst/>
                          <a:latin typeface="Times New Roman" panose="02020603050405020304" pitchFamily="18" charset="0"/>
                          <a:cs typeface="Times New Roman" panose="02020603050405020304" pitchFamily="18" charset="0"/>
                        </a:rPr>
                        <a:t>del </a:t>
                      </a:r>
                      <a:r>
                        <a:rPr lang="es-ES" sz="1200" dirty="0" smtClean="0">
                          <a:solidFill>
                            <a:schemeClr val="tx1"/>
                          </a:solidFill>
                          <a:effectLst/>
                          <a:latin typeface="Times New Roman" panose="02020603050405020304" pitchFamily="18" charset="0"/>
                          <a:cs typeface="Times New Roman" panose="02020603050405020304" pitchFamily="18" charset="0"/>
                        </a:rPr>
                        <a:t>brote</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B2F4A2"/>
                    </a:solidFill>
                  </a:tcPr>
                </a:tc>
              </a:tr>
              <a:tr h="237702">
                <a:tc>
                  <a:txBody>
                    <a:bodyPr/>
                    <a:lstStyle/>
                    <a:p>
                      <a:pPr>
                        <a:lnSpc>
                          <a:spcPct val="107000"/>
                        </a:lnSpc>
                        <a:spcAft>
                          <a:spcPts val="0"/>
                        </a:spcAft>
                      </a:pPr>
                      <a:r>
                        <a:rPr lang="es-ES" sz="1200" dirty="0" smtClean="0">
                          <a:solidFill>
                            <a:schemeClr val="tx1"/>
                          </a:solidFill>
                          <a:effectLst/>
                          <a:latin typeface="Times New Roman" panose="02020603050405020304" pitchFamily="18" charset="0"/>
                          <a:cs typeface="Times New Roman" panose="02020603050405020304" pitchFamily="18" charset="0"/>
                        </a:rPr>
                        <a:t>NTB</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nSpc>
                          <a:spcPct val="107000"/>
                        </a:lnSpc>
                        <a:spcAft>
                          <a:spcPts val="0"/>
                        </a:spcAft>
                      </a:pPr>
                      <a:r>
                        <a:rPr lang="es-ES" sz="1200" dirty="0">
                          <a:solidFill>
                            <a:schemeClr val="tx1"/>
                          </a:solidFill>
                          <a:effectLst/>
                          <a:latin typeface="Times New Roman" panose="02020603050405020304" pitchFamily="18" charset="0"/>
                          <a:cs typeface="Times New Roman" panose="02020603050405020304" pitchFamily="18" charset="0"/>
                        </a:rPr>
                        <a:t>Número de tallos basales</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B2F4A2"/>
                    </a:solidFill>
                  </a:tcPr>
                </a:tc>
              </a:tr>
              <a:tr h="237702">
                <a:tc>
                  <a:txBody>
                    <a:bodyPr/>
                    <a:lstStyle/>
                    <a:p>
                      <a:pPr>
                        <a:lnSpc>
                          <a:spcPct val="107000"/>
                        </a:lnSpc>
                        <a:spcAft>
                          <a:spcPts val="0"/>
                        </a:spcAft>
                      </a:pPr>
                      <a:r>
                        <a:rPr lang="es-ES_tradnl" sz="1200" dirty="0" smtClean="0">
                          <a:solidFill>
                            <a:schemeClr val="tx1"/>
                          </a:solidFill>
                          <a:effectLst/>
                          <a:latin typeface="Times New Roman" panose="02020603050405020304" pitchFamily="18" charset="0"/>
                          <a:cs typeface="Times New Roman" panose="02020603050405020304" pitchFamily="18" charset="0"/>
                        </a:rPr>
                        <a:t>DTP</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nSpc>
                          <a:spcPct val="107000"/>
                        </a:lnSpc>
                        <a:spcAft>
                          <a:spcPts val="0"/>
                        </a:spcAft>
                      </a:pPr>
                      <a:r>
                        <a:rPr lang="es-ES_tradnl" sz="1200" dirty="0" smtClean="0">
                          <a:solidFill>
                            <a:schemeClr val="tx1"/>
                          </a:solidFill>
                          <a:effectLst/>
                          <a:latin typeface="Times New Roman" panose="02020603050405020304" pitchFamily="18" charset="0"/>
                          <a:cs typeface="Times New Roman" panose="02020603050405020304" pitchFamily="18" charset="0"/>
                        </a:rPr>
                        <a:t>Diámetro </a:t>
                      </a:r>
                      <a:r>
                        <a:rPr lang="es-ES_tradnl" sz="1200" dirty="0">
                          <a:solidFill>
                            <a:schemeClr val="tx1"/>
                          </a:solidFill>
                          <a:effectLst/>
                          <a:latin typeface="Times New Roman" panose="02020603050405020304" pitchFamily="18" charset="0"/>
                          <a:cs typeface="Times New Roman" panose="02020603050405020304" pitchFamily="18" charset="0"/>
                        </a:rPr>
                        <a:t>del tallo principal</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B2F4A2"/>
                    </a:solidFill>
                  </a:tcPr>
                </a:tc>
              </a:tr>
            </a:tbl>
          </a:graphicData>
        </a:graphic>
      </p:graphicFrame>
      <p:sp>
        <p:nvSpPr>
          <p:cNvPr id="7" name="Rectángulo 6"/>
          <p:cNvSpPr/>
          <p:nvPr/>
        </p:nvSpPr>
        <p:spPr>
          <a:xfrm>
            <a:off x="395536" y="620688"/>
            <a:ext cx="2376264" cy="707886"/>
          </a:xfrm>
          <a:prstGeom prst="rect">
            <a:avLst/>
          </a:prstGeom>
        </p:spPr>
        <p:txBody>
          <a:bodyPr wrap="square">
            <a:spAutoFit/>
          </a:bodyPr>
          <a:lstStyle/>
          <a:p>
            <a:pPr algn="just"/>
            <a:r>
              <a:rPr lang="es-ES" sz="20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EVALUACIÓN MORFOLÓGICA</a:t>
            </a:r>
          </a:p>
        </p:txBody>
      </p:sp>
      <p:pic>
        <p:nvPicPr>
          <p:cNvPr id="8" name="Imagen 7"/>
          <p:cNvPicPr>
            <a:picLocks noChangeAspect="1"/>
          </p:cNvPicPr>
          <p:nvPr/>
        </p:nvPicPr>
        <p:blipFill rotWithShape="1">
          <a:blip r:embed="rId4"/>
          <a:srcRect l="26375" t="26189" r="19288" b="17785"/>
          <a:stretch/>
        </p:blipFill>
        <p:spPr>
          <a:xfrm>
            <a:off x="647564" y="4552357"/>
            <a:ext cx="1872208" cy="1085338"/>
          </a:xfrm>
          <a:prstGeom prst="rect">
            <a:avLst/>
          </a:prstGeom>
        </p:spPr>
      </p:pic>
      <p:sp>
        <p:nvSpPr>
          <p:cNvPr id="18" name="CuadroTexto 3"/>
          <p:cNvSpPr txBox="1">
            <a:spLocks noChangeArrowheads="1"/>
          </p:cNvSpPr>
          <p:nvPr/>
        </p:nvSpPr>
        <p:spPr bwMode="auto">
          <a:xfrm>
            <a:off x="4644008" y="620688"/>
            <a:ext cx="277020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s-EC" sz="2000" b="1" dirty="0" smtClean="0">
                <a:latin typeface="Times New Roman" pitchFamily="18" charset="0"/>
                <a:ea typeface="Calibri Light" pitchFamily="34" charset="0"/>
                <a:cs typeface="Times New Roman" pitchFamily="18" charset="0"/>
              </a:rPr>
              <a:t>CARACTERIZACIÓN FENOLÓGICA</a:t>
            </a:r>
            <a:endParaRPr lang="es-EC" sz="2000" b="1" dirty="0">
              <a:latin typeface="Times New Roman" pitchFamily="18" charset="0"/>
              <a:ea typeface="Calibri Light" pitchFamily="34" charset="0"/>
              <a:cs typeface="Times New Roman" pitchFamily="18" charset="0"/>
            </a:endParaRPr>
          </a:p>
        </p:txBody>
      </p:sp>
      <p:sp>
        <p:nvSpPr>
          <p:cNvPr id="19" name="Rectángulo redondeado 18"/>
          <p:cNvSpPr/>
          <p:nvPr/>
        </p:nvSpPr>
        <p:spPr>
          <a:xfrm>
            <a:off x="3904874" y="1504851"/>
            <a:ext cx="4248472" cy="337599"/>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900" dirty="0" smtClean="0">
                <a:solidFill>
                  <a:schemeClr val="tx1"/>
                </a:solidFill>
                <a:latin typeface="Times New Roman" panose="02020603050405020304" pitchFamily="18" charset="0"/>
                <a:cs typeface="Times New Roman" panose="02020603050405020304" pitchFamily="18" charset="0"/>
              </a:rPr>
              <a:t>Descripción de los estados fenológicos</a:t>
            </a:r>
            <a:endParaRPr lang="es-EC" sz="1900" dirty="0">
              <a:solidFill>
                <a:schemeClr val="tx1"/>
              </a:solidFill>
              <a:latin typeface="Times New Roman" panose="02020603050405020304" pitchFamily="18" charset="0"/>
              <a:cs typeface="Times New Roman" panose="02020603050405020304" pitchFamily="18" charset="0"/>
            </a:endParaRPr>
          </a:p>
        </p:txBody>
      </p:sp>
      <p:sp>
        <p:nvSpPr>
          <p:cNvPr id="20" name="Rectángulo redondeado 19"/>
          <p:cNvSpPr/>
          <p:nvPr/>
        </p:nvSpPr>
        <p:spPr>
          <a:xfrm>
            <a:off x="3838419" y="2441500"/>
            <a:ext cx="2016224" cy="3375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900" dirty="0" smtClean="0">
                <a:solidFill>
                  <a:schemeClr val="tx1"/>
                </a:solidFill>
                <a:latin typeface="Times New Roman" panose="02020603050405020304" pitchFamily="18" charset="0"/>
                <a:cs typeface="Times New Roman" panose="02020603050405020304" pitchFamily="18" charset="0"/>
              </a:rPr>
              <a:t>ESCALA BBCH</a:t>
            </a:r>
            <a:endParaRPr lang="es-EC" sz="1900" dirty="0">
              <a:solidFill>
                <a:schemeClr val="tx1"/>
              </a:solidFill>
              <a:latin typeface="Times New Roman" panose="02020603050405020304" pitchFamily="18" charset="0"/>
              <a:cs typeface="Times New Roman" panose="02020603050405020304" pitchFamily="18" charset="0"/>
            </a:endParaRPr>
          </a:p>
        </p:txBody>
      </p:sp>
      <p:sp>
        <p:nvSpPr>
          <p:cNvPr id="21" name="Rectángulo redondeado 20"/>
          <p:cNvSpPr/>
          <p:nvPr/>
        </p:nvSpPr>
        <p:spPr>
          <a:xfrm>
            <a:off x="3838419" y="3345418"/>
            <a:ext cx="2016224" cy="337599"/>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900" dirty="0" smtClean="0">
                <a:solidFill>
                  <a:schemeClr val="tx1"/>
                </a:solidFill>
                <a:latin typeface="Times New Roman" panose="02020603050405020304" pitchFamily="18" charset="0"/>
                <a:cs typeface="Times New Roman" panose="02020603050405020304" pitchFamily="18" charset="0"/>
              </a:rPr>
              <a:t>Evaluación</a:t>
            </a:r>
            <a:endParaRPr lang="es-EC" sz="1900" dirty="0">
              <a:solidFill>
                <a:schemeClr val="tx1"/>
              </a:solidFill>
              <a:latin typeface="Times New Roman" panose="02020603050405020304" pitchFamily="18" charset="0"/>
              <a:cs typeface="Times New Roman" panose="02020603050405020304" pitchFamily="18" charset="0"/>
            </a:endParaRPr>
          </a:p>
        </p:txBody>
      </p:sp>
      <p:sp>
        <p:nvSpPr>
          <p:cNvPr id="26" name="Flecha abajo 25"/>
          <p:cNvSpPr/>
          <p:nvPr/>
        </p:nvSpPr>
        <p:spPr>
          <a:xfrm>
            <a:off x="3994995" y="2058983"/>
            <a:ext cx="325970" cy="209879"/>
          </a:xfrm>
          <a:prstGeom prst="down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1" name="Flecha derecha 30"/>
          <p:cNvSpPr/>
          <p:nvPr/>
        </p:nvSpPr>
        <p:spPr>
          <a:xfrm>
            <a:off x="6059639" y="2568099"/>
            <a:ext cx="531049" cy="84400"/>
          </a:xfrm>
          <a:prstGeom prst="right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3" name="Rectángulo 32"/>
          <p:cNvSpPr/>
          <p:nvPr/>
        </p:nvSpPr>
        <p:spPr>
          <a:xfrm>
            <a:off x="6693742" y="2410244"/>
            <a:ext cx="2342308" cy="400110"/>
          </a:xfrm>
          <a:prstGeom prst="rect">
            <a:avLst/>
          </a:prstGeom>
        </p:spPr>
        <p:txBody>
          <a:bodyPr wrap="none">
            <a:spAutoFit/>
          </a:bodyPr>
          <a:lstStyle/>
          <a:p>
            <a:pPr algn="just"/>
            <a:r>
              <a:rPr lang="es-EC" sz="2000" b="1" dirty="0" smtClean="0">
                <a:latin typeface="Times New Roman" panose="02020603050405020304" pitchFamily="18" charset="0"/>
                <a:cs typeface="Times New Roman" panose="02020603050405020304" pitchFamily="18" charset="0"/>
              </a:rPr>
              <a:t>(0</a:t>
            </a:r>
            <a:r>
              <a:rPr lang="es-EC" sz="2000" dirty="0" smtClean="0">
                <a:solidFill>
                  <a:schemeClr val="accent2"/>
                </a:solidFill>
                <a:latin typeface="Times New Roman" panose="02020603050405020304" pitchFamily="18" charset="0"/>
                <a:cs typeface="Times New Roman" panose="02020603050405020304" pitchFamily="18" charset="0"/>
              </a:rPr>
              <a:t>0</a:t>
            </a:r>
            <a:r>
              <a:rPr lang="es-EC" sz="2000" b="1" dirty="0" smtClean="0">
                <a:latin typeface="Times New Roman" panose="02020603050405020304" pitchFamily="18" charset="0"/>
                <a:cs typeface="Times New Roman" panose="02020603050405020304" pitchFamily="18" charset="0"/>
              </a:rPr>
              <a:t>, 0</a:t>
            </a:r>
            <a:r>
              <a:rPr lang="es-EC" sz="2000" dirty="0" smtClean="0">
                <a:solidFill>
                  <a:schemeClr val="accent2"/>
                </a:solidFill>
                <a:latin typeface="Times New Roman" panose="02020603050405020304" pitchFamily="18" charset="0"/>
                <a:cs typeface="Times New Roman" panose="02020603050405020304" pitchFamily="18" charset="0"/>
              </a:rPr>
              <a:t>1</a:t>
            </a:r>
            <a:r>
              <a:rPr lang="es-EC" sz="2000" b="1" dirty="0" smtClean="0">
                <a:latin typeface="Times New Roman" panose="02020603050405020304" pitchFamily="18" charset="0"/>
                <a:cs typeface="Times New Roman" panose="02020603050405020304" pitchFamily="18" charset="0"/>
              </a:rPr>
              <a:t>, 0</a:t>
            </a:r>
            <a:r>
              <a:rPr lang="es-EC" sz="2000" dirty="0" smtClean="0">
                <a:solidFill>
                  <a:schemeClr val="accent2"/>
                </a:solidFill>
                <a:latin typeface="Times New Roman" panose="02020603050405020304" pitchFamily="18" charset="0"/>
                <a:cs typeface="Times New Roman" panose="02020603050405020304" pitchFamily="18" charset="0"/>
              </a:rPr>
              <a:t>2</a:t>
            </a:r>
            <a:r>
              <a:rPr lang="es-EC" sz="2000" b="1" dirty="0" smtClean="0">
                <a:latin typeface="Times New Roman" panose="02020603050405020304" pitchFamily="18" charset="0"/>
                <a:cs typeface="Times New Roman" panose="02020603050405020304" pitchFamily="18" charset="0"/>
              </a:rPr>
              <a:t> … 0</a:t>
            </a:r>
            <a:r>
              <a:rPr lang="es-EC" sz="2000" dirty="0" smtClean="0">
                <a:solidFill>
                  <a:schemeClr val="accent2"/>
                </a:solidFill>
                <a:latin typeface="Times New Roman" panose="02020603050405020304" pitchFamily="18" charset="0"/>
                <a:cs typeface="Times New Roman" panose="02020603050405020304" pitchFamily="18" charset="0"/>
              </a:rPr>
              <a:t>9</a:t>
            </a:r>
            <a:r>
              <a:rPr lang="es-EC" sz="2000" b="1" dirty="0" smtClean="0">
                <a:latin typeface="Times New Roman" panose="02020603050405020304" pitchFamily="18" charset="0"/>
                <a:cs typeface="Times New Roman" panose="02020603050405020304" pitchFamily="18" charset="0"/>
              </a:rPr>
              <a:t>) …</a:t>
            </a:r>
            <a:endParaRPr lang="es-EC" sz="2000" b="1" dirty="0">
              <a:latin typeface="Times New Roman" panose="02020603050405020304" pitchFamily="18" charset="0"/>
              <a:cs typeface="Times New Roman" panose="02020603050405020304" pitchFamily="18" charset="0"/>
            </a:endParaRPr>
          </a:p>
        </p:txBody>
      </p:sp>
      <p:sp>
        <p:nvSpPr>
          <p:cNvPr id="34" name="Flecha abajo 33"/>
          <p:cNvSpPr/>
          <p:nvPr/>
        </p:nvSpPr>
        <p:spPr>
          <a:xfrm>
            <a:off x="3994995" y="2957319"/>
            <a:ext cx="325970" cy="209879"/>
          </a:xfrm>
          <a:prstGeom prst="down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aphicFrame>
        <p:nvGraphicFramePr>
          <p:cNvPr id="36" name="Tabla 35"/>
          <p:cNvGraphicFramePr>
            <a:graphicFrameLocks noGrp="1"/>
          </p:cNvGraphicFramePr>
          <p:nvPr>
            <p:extLst>
              <p:ext uri="{D42A27DB-BD31-4B8C-83A1-F6EECF244321}">
                <p14:modId xmlns:p14="http://schemas.microsoft.com/office/powerpoint/2010/main" val="2471539067"/>
              </p:ext>
            </p:extLst>
          </p:nvPr>
        </p:nvGraphicFramePr>
        <p:xfrm>
          <a:off x="6195785" y="3391178"/>
          <a:ext cx="2865301" cy="2393140"/>
        </p:xfrm>
        <a:graphic>
          <a:graphicData uri="http://schemas.openxmlformats.org/drawingml/2006/table">
            <a:tbl>
              <a:tblPr firstRow="1" firstCol="1" bandRow="1">
                <a:tableStyleId>{69012ECD-51FC-41F1-AA8D-1B2483CD663E}</a:tableStyleId>
              </a:tblPr>
              <a:tblGrid>
                <a:gridCol w="1291894">
                  <a:extLst>
                    <a:ext uri="{9D8B030D-6E8A-4147-A177-3AD203B41FA5}">
                      <a16:colId xmlns="" xmlns:a16="http://schemas.microsoft.com/office/drawing/2014/main" val="20000"/>
                    </a:ext>
                  </a:extLst>
                </a:gridCol>
                <a:gridCol w="1573407">
                  <a:extLst>
                    <a:ext uri="{9D8B030D-6E8A-4147-A177-3AD203B41FA5}">
                      <a16:colId xmlns="" xmlns:a16="http://schemas.microsoft.com/office/drawing/2014/main" val="20001"/>
                    </a:ext>
                  </a:extLst>
                </a:gridCol>
              </a:tblGrid>
              <a:tr h="444227">
                <a:tc>
                  <a:txBody>
                    <a:bodyPr/>
                    <a:lstStyle/>
                    <a:p>
                      <a:pPr algn="l">
                        <a:lnSpc>
                          <a:spcPct val="115000"/>
                        </a:lnSpc>
                        <a:spcAft>
                          <a:spcPts val="0"/>
                        </a:spcAft>
                      </a:pPr>
                      <a:r>
                        <a:rPr lang="es-ES" sz="1400" dirty="0" smtClean="0">
                          <a:solidFill>
                            <a:schemeClr val="tx1"/>
                          </a:solidFill>
                          <a:effectLst/>
                          <a:latin typeface="Times New Roman" panose="02020603050405020304" pitchFamily="18" charset="0"/>
                          <a:cs typeface="Times New Roman" panose="02020603050405020304" pitchFamily="18" charset="0"/>
                        </a:rPr>
                        <a:t>CÓDIGO BBCH</a:t>
                      </a:r>
                      <a:endParaRPr lang="es-ES" sz="1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solidFill>
                      <a:schemeClr val="bg1">
                        <a:lumMod val="75000"/>
                      </a:schemeClr>
                    </a:solidFill>
                  </a:tcPr>
                </a:tc>
                <a:tc>
                  <a:txBody>
                    <a:bodyPr/>
                    <a:lstStyle/>
                    <a:p>
                      <a:pPr algn="l">
                        <a:lnSpc>
                          <a:spcPct val="115000"/>
                        </a:lnSpc>
                        <a:spcAft>
                          <a:spcPts val="0"/>
                        </a:spcAft>
                      </a:pPr>
                      <a:r>
                        <a:rPr lang="es-ES" sz="1400" dirty="0" smtClean="0">
                          <a:solidFill>
                            <a:schemeClr val="tx1"/>
                          </a:solidFill>
                          <a:effectLst/>
                          <a:latin typeface="Times New Roman" panose="02020603050405020304" pitchFamily="18" charset="0"/>
                          <a:cs typeface="Times New Roman" panose="02020603050405020304" pitchFamily="18" charset="0"/>
                        </a:rPr>
                        <a:t>Descripción</a:t>
                      </a:r>
                      <a:endParaRPr lang="es-ES" sz="1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solidFill>
                      <a:schemeClr val="bg1">
                        <a:lumMod val="75000"/>
                      </a:schemeClr>
                    </a:solidFill>
                  </a:tcPr>
                </a:tc>
                <a:extLst>
                  <a:ext uri="{0D108BD9-81ED-4DB2-BD59-A6C34878D82A}">
                    <a16:rowId xmlns="" xmlns:a16="http://schemas.microsoft.com/office/drawing/2014/main" val="10000"/>
                  </a:ext>
                </a:extLst>
              </a:tr>
              <a:tr h="444227">
                <a:tc>
                  <a:txBody>
                    <a:bodyPr/>
                    <a:lstStyle/>
                    <a:p>
                      <a:pPr algn="l">
                        <a:lnSpc>
                          <a:spcPct val="115000"/>
                        </a:lnSpc>
                        <a:spcAft>
                          <a:spcPts val="0"/>
                        </a:spcAft>
                      </a:pPr>
                      <a:r>
                        <a:rPr lang="es-ES" sz="1400" dirty="0" smtClean="0">
                          <a:effectLst/>
                          <a:latin typeface="Times New Roman" panose="02020603050405020304" pitchFamily="18" charset="0"/>
                          <a:cs typeface="Times New Roman" panose="02020603050405020304" pitchFamily="18" charset="0"/>
                        </a:rPr>
                        <a:t>0 (00</a:t>
                      </a:r>
                      <a:r>
                        <a:rPr lang="es-ES" sz="1400" baseline="0" dirty="0" smtClean="0">
                          <a:effectLst/>
                          <a:latin typeface="Times New Roman" panose="02020603050405020304" pitchFamily="18" charset="0"/>
                          <a:cs typeface="Times New Roman" panose="02020603050405020304" pitchFamily="18" charset="0"/>
                        </a:rPr>
                        <a:t> – 09)</a:t>
                      </a:r>
                      <a:endParaRPr lang="es-ES" sz="1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l">
                        <a:lnSpc>
                          <a:spcPct val="115000"/>
                        </a:lnSpc>
                        <a:spcBef>
                          <a:spcPts val="200"/>
                        </a:spcBef>
                        <a:spcAft>
                          <a:spcPts val="0"/>
                        </a:spcAft>
                      </a:pPr>
                      <a:r>
                        <a:rPr lang="es-ES" sz="1400" dirty="0" smtClean="0">
                          <a:latin typeface="Times New Roman" panose="02020603050405020304" pitchFamily="18" charset="0"/>
                          <a:cs typeface="Times New Roman" panose="02020603050405020304" pitchFamily="18" charset="0"/>
                        </a:rPr>
                        <a:t>Desarrollo de la yema </a:t>
                      </a:r>
                      <a:endParaRPr lang="es-ES" sz="1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1"/>
                  </a:ext>
                </a:extLst>
              </a:tr>
              <a:tr h="675592">
                <a:tc>
                  <a:txBody>
                    <a:bodyPr/>
                    <a:lstStyle/>
                    <a:p>
                      <a:pPr algn="l">
                        <a:lnSpc>
                          <a:spcPct val="115000"/>
                        </a:lnSpc>
                        <a:spcAft>
                          <a:spcPts val="0"/>
                        </a:spcAft>
                      </a:pPr>
                      <a:r>
                        <a:rPr lang="es-ES" sz="1400" dirty="0" smtClean="0">
                          <a:effectLst/>
                          <a:latin typeface="Times New Roman" panose="02020603050405020304" pitchFamily="18" charset="0"/>
                          <a:cs typeface="Times New Roman" panose="02020603050405020304" pitchFamily="18" charset="0"/>
                        </a:rPr>
                        <a:t>1 (10 </a:t>
                      </a:r>
                      <a:r>
                        <a:rPr lang="es-ES" sz="1400" baseline="0" dirty="0" smtClean="0">
                          <a:effectLst/>
                          <a:latin typeface="Times New Roman" panose="02020603050405020304" pitchFamily="18" charset="0"/>
                          <a:cs typeface="Times New Roman" panose="02020603050405020304" pitchFamily="18" charset="0"/>
                        </a:rPr>
                        <a:t>– 19)</a:t>
                      </a:r>
                      <a:endParaRPr lang="es-ES" sz="1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s-ES" sz="1400" dirty="0" smtClean="0">
                          <a:latin typeface="Times New Roman" panose="02020603050405020304" pitchFamily="18" charset="0"/>
                          <a:cs typeface="Times New Roman" panose="02020603050405020304" pitchFamily="18" charset="0"/>
                        </a:rPr>
                        <a:t>Desarrollo de las hojas</a:t>
                      </a:r>
                    </a:p>
                    <a:p>
                      <a:pPr algn="l">
                        <a:lnSpc>
                          <a:spcPct val="115000"/>
                        </a:lnSpc>
                        <a:spcAft>
                          <a:spcPts val="0"/>
                        </a:spcAft>
                      </a:pPr>
                      <a:endParaRPr lang="es-ES" sz="1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0002"/>
                  </a:ext>
                </a:extLst>
              </a:tr>
              <a:tr h="675592">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s-ES" sz="1400" dirty="0" smtClean="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3 </a:t>
                      </a:r>
                      <a:r>
                        <a:rPr lang="es-ES" sz="1400" dirty="0" smtClean="0">
                          <a:effectLst/>
                          <a:latin typeface="Times New Roman" panose="02020603050405020304" pitchFamily="18" charset="0"/>
                          <a:cs typeface="Times New Roman" panose="02020603050405020304" pitchFamily="18" charset="0"/>
                        </a:rPr>
                        <a:t>(30 </a:t>
                      </a:r>
                      <a:r>
                        <a:rPr lang="es-ES" sz="1400" baseline="0" dirty="0" smtClean="0">
                          <a:effectLst/>
                          <a:latin typeface="Times New Roman" panose="02020603050405020304" pitchFamily="18" charset="0"/>
                          <a:cs typeface="Times New Roman" panose="02020603050405020304" pitchFamily="18" charset="0"/>
                        </a:rPr>
                        <a:t>– 39)</a:t>
                      </a:r>
                      <a:endParaRPr lang="es-ES" sz="1400" dirty="0" smtClean="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algn="l">
                        <a:lnSpc>
                          <a:spcPct val="115000"/>
                        </a:lnSpc>
                        <a:spcAft>
                          <a:spcPts val="0"/>
                        </a:spcAft>
                      </a:pPr>
                      <a:endParaRPr lang="es-ES" sz="1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s-EC" sz="1400" dirty="0" smtClean="0">
                          <a:latin typeface="Times New Roman" panose="02020603050405020304" pitchFamily="18" charset="0"/>
                          <a:cs typeface="Times New Roman" panose="02020603050405020304" pitchFamily="18" charset="0"/>
                        </a:rPr>
                        <a:t>Desarrollo del brote</a:t>
                      </a:r>
                    </a:p>
                    <a:p>
                      <a:pPr algn="l">
                        <a:lnSpc>
                          <a:spcPct val="115000"/>
                        </a:lnSpc>
                        <a:spcAft>
                          <a:spcPts val="0"/>
                        </a:spcAft>
                      </a:pPr>
                      <a:endParaRPr lang="es-ES" sz="1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r>
            </a:tbl>
          </a:graphicData>
        </a:graphic>
      </p:graphicFrame>
      <p:sp>
        <p:nvSpPr>
          <p:cNvPr id="38" name="Flecha abajo 37"/>
          <p:cNvSpPr/>
          <p:nvPr/>
        </p:nvSpPr>
        <p:spPr>
          <a:xfrm>
            <a:off x="7465450" y="2957318"/>
            <a:ext cx="325970" cy="209879"/>
          </a:xfrm>
          <a:prstGeom prst="down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8543477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364088" y="23813"/>
            <a:ext cx="3621087" cy="706437"/>
          </a:xfrm>
        </p:spPr>
        <p:txBody>
          <a:bodyPr/>
          <a:lstStyle/>
          <a:p>
            <a:pPr>
              <a:defRPr/>
            </a:pPr>
            <a:r>
              <a:rPr lang="es-EC" sz="2800" dirty="0">
                <a:solidFill>
                  <a:srgbClr val="336600"/>
                </a:solidFill>
                <a:latin typeface="Times New Roman" pitchFamily="18" charset="0"/>
                <a:cs typeface="Times New Roman" pitchFamily="18" charset="0"/>
              </a:rPr>
              <a:t>METODOLOGÍA</a:t>
            </a:r>
          </a:p>
        </p:txBody>
      </p:sp>
      <p:sp>
        <p:nvSpPr>
          <p:cNvPr id="6" name="Rectángulo redondeado 5"/>
          <p:cNvSpPr/>
          <p:nvPr/>
        </p:nvSpPr>
        <p:spPr>
          <a:xfrm>
            <a:off x="6732588" y="6021388"/>
            <a:ext cx="2303462" cy="5762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C"/>
          </a:p>
        </p:txBody>
      </p:sp>
      <p:pic>
        <p:nvPicPr>
          <p:cNvPr id="8198" name="Imagen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732588" y="6029325"/>
            <a:ext cx="22542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ángulo 16"/>
          <p:cNvSpPr/>
          <p:nvPr/>
        </p:nvSpPr>
        <p:spPr>
          <a:xfrm>
            <a:off x="7144326" y="3091142"/>
            <a:ext cx="1810047" cy="369332"/>
          </a:xfrm>
          <a:prstGeom prst="rect">
            <a:avLst/>
          </a:prstGeom>
          <a:ln/>
        </p:spPr>
        <p:style>
          <a:lnRef idx="2">
            <a:schemeClr val="accent1"/>
          </a:lnRef>
          <a:fillRef idx="1">
            <a:schemeClr val="lt1"/>
          </a:fillRef>
          <a:effectRef idx="0">
            <a:schemeClr val="accent1"/>
          </a:effectRef>
          <a:fontRef idx="minor">
            <a:schemeClr val="dk1"/>
          </a:fontRef>
        </p:style>
        <p:txBody>
          <a:bodyPr wrap="none">
            <a:spAutoFit/>
          </a:bodyPr>
          <a:lstStyle/>
          <a:p>
            <a:pPr algn="just"/>
            <a:r>
              <a:rPr lang="es-EC" dirty="0" smtClean="0">
                <a:latin typeface="Times New Roman" panose="02020603050405020304" pitchFamily="18" charset="0"/>
                <a:cs typeface="Times New Roman" panose="02020603050405020304" pitchFamily="18" charset="0"/>
              </a:rPr>
              <a:t>Termohigrómetro</a:t>
            </a:r>
            <a:endParaRPr lang="es-EC" dirty="0">
              <a:latin typeface="Times New Roman" panose="02020603050405020304" pitchFamily="18" charset="0"/>
              <a:cs typeface="Times New Roman" panose="02020603050405020304" pitchFamily="18" charset="0"/>
            </a:endParaRPr>
          </a:p>
        </p:txBody>
      </p:sp>
      <p:sp>
        <p:nvSpPr>
          <p:cNvPr id="10" name="Rectángulo redondeado 9"/>
          <p:cNvSpPr/>
          <p:nvPr/>
        </p:nvSpPr>
        <p:spPr>
          <a:xfrm>
            <a:off x="4544352" y="1450518"/>
            <a:ext cx="2016224" cy="337599"/>
          </a:xfrm>
          <a:prstGeom prst="roundRect">
            <a:avLst/>
          </a:prstGeom>
          <a:solidFill>
            <a:srgbClr val="FEAD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000" dirty="0" smtClean="0">
                <a:solidFill>
                  <a:schemeClr val="tx1"/>
                </a:solidFill>
                <a:latin typeface="Times New Roman" panose="02020603050405020304" pitchFamily="18" charset="0"/>
                <a:cs typeface="Times New Roman" panose="02020603050405020304" pitchFamily="18" charset="0"/>
              </a:rPr>
              <a:t>Máxima (TS)</a:t>
            </a:r>
            <a:endParaRPr lang="es-EC" sz="2000" dirty="0">
              <a:solidFill>
                <a:schemeClr val="tx1"/>
              </a:solidFill>
              <a:latin typeface="Times New Roman" panose="02020603050405020304" pitchFamily="18" charset="0"/>
              <a:cs typeface="Times New Roman" panose="02020603050405020304" pitchFamily="18" charset="0"/>
            </a:endParaRPr>
          </a:p>
        </p:txBody>
      </p:sp>
      <p:sp>
        <p:nvSpPr>
          <p:cNvPr id="25" name="Rectángulo redondeado 24"/>
          <p:cNvSpPr/>
          <p:nvPr/>
        </p:nvSpPr>
        <p:spPr>
          <a:xfrm>
            <a:off x="4573581" y="2215147"/>
            <a:ext cx="2016224" cy="337599"/>
          </a:xfrm>
          <a:prstGeom prst="roundRect">
            <a:avLst/>
          </a:prstGeom>
          <a:solidFill>
            <a:srgbClr val="E7BCB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000" dirty="0" smtClean="0">
                <a:solidFill>
                  <a:schemeClr val="tx1"/>
                </a:solidFill>
                <a:latin typeface="Times New Roman" panose="02020603050405020304" pitchFamily="18" charset="0"/>
                <a:cs typeface="Times New Roman" panose="02020603050405020304" pitchFamily="18" charset="0"/>
              </a:rPr>
              <a:t>Mínima (TI)</a:t>
            </a:r>
            <a:endParaRPr lang="es-EC" sz="2000" dirty="0">
              <a:solidFill>
                <a:schemeClr val="tx1"/>
              </a:solidFill>
              <a:latin typeface="Times New Roman" panose="02020603050405020304" pitchFamily="18" charset="0"/>
              <a:cs typeface="Times New Roman" panose="02020603050405020304" pitchFamily="18" charset="0"/>
            </a:endParaRPr>
          </a:p>
        </p:txBody>
      </p:sp>
      <p:sp>
        <p:nvSpPr>
          <p:cNvPr id="26" name="Rectángulo redondeado 25"/>
          <p:cNvSpPr/>
          <p:nvPr/>
        </p:nvSpPr>
        <p:spPr>
          <a:xfrm>
            <a:off x="828884" y="3137343"/>
            <a:ext cx="2545085" cy="337599"/>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000" dirty="0" smtClean="0">
                <a:solidFill>
                  <a:schemeClr val="tx1"/>
                </a:solidFill>
                <a:latin typeface="Times New Roman" panose="02020603050405020304" pitchFamily="18" charset="0"/>
                <a:cs typeface="Times New Roman" panose="02020603050405020304" pitchFamily="18" charset="0"/>
              </a:rPr>
              <a:t>Etapas fenológicas</a:t>
            </a:r>
            <a:endParaRPr lang="es-EC" sz="2000" dirty="0">
              <a:solidFill>
                <a:schemeClr val="tx1"/>
              </a:solidFill>
              <a:latin typeface="Times New Roman" panose="02020603050405020304" pitchFamily="18" charset="0"/>
              <a:cs typeface="Times New Roman" panose="02020603050405020304" pitchFamily="18" charset="0"/>
            </a:endParaRPr>
          </a:p>
        </p:txBody>
      </p:sp>
      <p:sp>
        <p:nvSpPr>
          <p:cNvPr id="28" name="Rectángulo redondeado 27"/>
          <p:cNvSpPr/>
          <p:nvPr/>
        </p:nvSpPr>
        <p:spPr>
          <a:xfrm>
            <a:off x="937154" y="1656681"/>
            <a:ext cx="2328537" cy="607965"/>
          </a:xfrm>
          <a:prstGeom prst="roundRect">
            <a:avLst/>
          </a:prstGeom>
          <a:solidFill>
            <a:srgbClr val="E7BCB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000" dirty="0" smtClean="0">
                <a:solidFill>
                  <a:schemeClr val="tx1"/>
                </a:solidFill>
                <a:latin typeface="Times New Roman" panose="02020603050405020304" pitchFamily="18" charset="0"/>
                <a:cs typeface="Times New Roman" panose="02020603050405020304" pitchFamily="18" charset="0"/>
              </a:rPr>
              <a:t>Medición de temperaturas diarias</a:t>
            </a:r>
            <a:endParaRPr lang="es-EC" sz="2000" dirty="0">
              <a:solidFill>
                <a:schemeClr val="tx1"/>
              </a:solidFill>
              <a:latin typeface="Times New Roman" panose="02020603050405020304" pitchFamily="18" charset="0"/>
              <a:cs typeface="Times New Roman" panose="02020603050405020304" pitchFamily="18" charset="0"/>
            </a:endParaRPr>
          </a:p>
        </p:txBody>
      </p:sp>
      <p:sp>
        <p:nvSpPr>
          <p:cNvPr id="29" name="CuadroTexto 3"/>
          <p:cNvSpPr txBox="1">
            <a:spLocks noChangeArrowheads="1"/>
          </p:cNvSpPr>
          <p:nvPr/>
        </p:nvSpPr>
        <p:spPr bwMode="auto">
          <a:xfrm>
            <a:off x="270014" y="669339"/>
            <a:ext cx="465131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s-EC" sz="2000" b="1" dirty="0" smtClean="0">
                <a:latin typeface="Times New Roman" pitchFamily="18" charset="0"/>
                <a:ea typeface="Calibri Light" pitchFamily="34" charset="0"/>
                <a:cs typeface="Times New Roman" pitchFamily="18" charset="0"/>
              </a:rPr>
              <a:t>GRADOS DÍA DESARROLLO (GDD)</a:t>
            </a:r>
            <a:endParaRPr lang="es-EC" sz="2000" b="1" dirty="0">
              <a:latin typeface="Times New Roman" pitchFamily="18" charset="0"/>
              <a:ea typeface="Calibri Light" pitchFamily="34" charset="0"/>
              <a:cs typeface="Times New Roman" pitchFamily="18" charset="0"/>
            </a:endParaRPr>
          </a:p>
        </p:txBody>
      </p:sp>
      <p:pic>
        <p:nvPicPr>
          <p:cNvPr id="27650" name="Picture 2" descr="https://scontent-bog1-1.xx.fbcdn.net/v/t1.15752-9/50732299_2120782181322375_7106353390749220864_n.jpg?_nc_cat=110&amp;_nc_ht=scontent-bog1-1.xx&amp;oh=40e8b6ee01439593f0eaec29601adde7&amp;oe=5CCAD19C"/>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076" t="25024" r="11960" b="11844"/>
          <a:stretch/>
        </p:blipFill>
        <p:spPr bwMode="auto">
          <a:xfrm>
            <a:off x="7287260" y="1069449"/>
            <a:ext cx="1524177" cy="17828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Rectángulo 3"/>
              <p:cNvSpPr/>
              <p:nvPr/>
            </p:nvSpPr>
            <p:spPr>
              <a:xfrm>
                <a:off x="4081240" y="2734392"/>
                <a:ext cx="2639569" cy="1143903"/>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indent="252095" algn="just">
                  <a:lnSpc>
                    <a:spcPct val="200000"/>
                  </a:lnSpc>
                  <a:spcAft>
                    <a:spcPts val="0"/>
                  </a:spcAft>
                </a:pPr>
                <a14:m>
                  <m:oMathPara xmlns:m="http://schemas.openxmlformats.org/officeDocument/2006/math">
                    <m:oMathParaPr>
                      <m:jc m:val="centerGroup"/>
                    </m:oMathParaPr>
                    <m:oMath xmlns:m="http://schemas.openxmlformats.org/officeDocument/2006/math">
                      <m:r>
                        <a:rPr lang="es-ES" i="1" smtClean="0">
                          <a:latin typeface="Cambria Math" panose="02040503050406030204" pitchFamily="18" charset="0"/>
                          <a:ea typeface="Calibri" panose="020F0502020204030204" pitchFamily="34" charset="0"/>
                          <a:cs typeface="Times New Roman" panose="02020603050405020304" pitchFamily="18" charset="0"/>
                        </a:rPr>
                        <m:t>𝐺𝐷𝐷</m:t>
                      </m:r>
                      <m:r>
                        <a:rPr lang="es-ES" i="1" smtClean="0">
                          <a:latin typeface="Cambria Math" panose="02040503050406030204" pitchFamily="18" charset="0"/>
                          <a:ea typeface="Calibri" panose="020F0502020204030204" pitchFamily="34" charset="0"/>
                          <a:cs typeface="Times New Roman" panose="02020603050405020304" pitchFamily="18" charset="0"/>
                        </a:rPr>
                        <m:t>=</m:t>
                      </m:r>
                      <m:f>
                        <m:fPr>
                          <m:ctrlPr>
                            <a:rPr lang="es-EC" i="1">
                              <a:latin typeface="Cambria Math"/>
                              <a:ea typeface="Calibri" panose="020F0502020204030204" pitchFamily="34" charset="0"/>
                              <a:cs typeface="Times New Roman" panose="02020603050405020304" pitchFamily="18" charset="0"/>
                            </a:rPr>
                          </m:ctrlPr>
                        </m:fPr>
                        <m:num>
                          <m:r>
                            <a:rPr lang="es-EC" b="0" i="1" smtClean="0">
                              <a:latin typeface="Cambria Math" panose="02040503050406030204" pitchFamily="18" charset="0"/>
                              <a:ea typeface="Calibri" panose="020F0502020204030204" pitchFamily="34" charset="0"/>
                              <a:cs typeface="Times New Roman" panose="02020603050405020304" pitchFamily="18" charset="0"/>
                            </a:rPr>
                            <m:t>(</m:t>
                          </m:r>
                          <m:r>
                            <a:rPr lang="es-ES" i="1">
                              <a:latin typeface="Cambria Math" panose="02040503050406030204" pitchFamily="18" charset="0"/>
                              <a:ea typeface="Calibri" panose="020F0502020204030204" pitchFamily="34" charset="0"/>
                              <a:cs typeface="Times New Roman" panose="02020603050405020304" pitchFamily="18" charset="0"/>
                            </a:rPr>
                            <m:t>𝑇𝑆</m:t>
                          </m:r>
                          <m:r>
                            <a:rPr lang="es-ES" i="1">
                              <a:latin typeface="Cambria Math" panose="02040503050406030204" pitchFamily="18" charset="0"/>
                              <a:ea typeface="Calibri" panose="020F0502020204030204" pitchFamily="34" charset="0"/>
                              <a:cs typeface="Times New Roman" panose="02020603050405020304" pitchFamily="18" charset="0"/>
                            </a:rPr>
                            <m:t>+</m:t>
                          </m:r>
                          <m:r>
                            <a:rPr lang="es-ES" i="1">
                              <a:latin typeface="Cambria Math" panose="02040503050406030204" pitchFamily="18" charset="0"/>
                              <a:ea typeface="Calibri" panose="020F0502020204030204" pitchFamily="34" charset="0"/>
                              <a:cs typeface="Times New Roman" panose="02020603050405020304" pitchFamily="18" charset="0"/>
                            </a:rPr>
                            <m:t>𝑇𝐼</m:t>
                          </m:r>
                          <m:r>
                            <a:rPr lang="es-ES" i="1">
                              <a:latin typeface="Cambria Math" panose="02040503050406030204" pitchFamily="18" charset="0"/>
                              <a:ea typeface="Calibri" panose="020F0502020204030204" pitchFamily="34" charset="0"/>
                              <a:cs typeface="Times New Roman" panose="02020603050405020304" pitchFamily="18" charset="0"/>
                            </a:rPr>
                            <m:t>)</m:t>
                          </m:r>
                        </m:num>
                        <m:den>
                          <m:r>
                            <a:rPr lang="es-ES" i="1">
                              <a:latin typeface="Cambria Math" panose="02040503050406030204" pitchFamily="18" charset="0"/>
                              <a:ea typeface="Calibri" panose="020F0502020204030204" pitchFamily="34" charset="0"/>
                              <a:cs typeface="Times New Roman" panose="02020603050405020304" pitchFamily="18" charset="0"/>
                            </a:rPr>
                            <m:t>2</m:t>
                          </m:r>
                        </m:den>
                      </m:f>
                      <m:r>
                        <a:rPr lang="es-ES" i="1">
                          <a:latin typeface="Cambria Math" panose="02040503050406030204" pitchFamily="18" charset="0"/>
                          <a:ea typeface="Calibri" panose="020F0502020204030204" pitchFamily="34" charset="0"/>
                          <a:cs typeface="Times New Roman" panose="02020603050405020304" pitchFamily="18" charset="0"/>
                        </a:rPr>
                        <m:t>−</m:t>
                      </m:r>
                      <m:r>
                        <a:rPr lang="es-ES" i="1">
                          <a:latin typeface="Cambria Math" panose="02040503050406030204" pitchFamily="18" charset="0"/>
                          <a:ea typeface="Calibri" panose="020F0502020204030204" pitchFamily="34" charset="0"/>
                          <a:cs typeface="Times New Roman" panose="02020603050405020304" pitchFamily="18" charset="0"/>
                        </a:rPr>
                        <m:t>𝑇𝐵</m:t>
                      </m:r>
                    </m:oMath>
                  </m:oMathPara>
                </a14:m>
                <a:endParaRPr lang="es-EC" sz="16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4" name="Rectángulo 3"/>
              <p:cNvSpPr>
                <a:spLocks noRot="1" noChangeAspect="1" noMove="1" noResize="1" noEditPoints="1" noAdjustHandles="1" noChangeArrowheads="1" noChangeShapeType="1" noTextEdit="1"/>
              </p:cNvSpPr>
              <p:nvPr/>
            </p:nvSpPr>
            <p:spPr>
              <a:xfrm>
                <a:off x="4081240" y="2734392"/>
                <a:ext cx="2639569" cy="1143903"/>
              </a:xfrm>
              <a:prstGeom prst="rect">
                <a:avLst/>
              </a:prstGeom>
              <a:blipFill rotWithShape="0">
                <a:blip r:embed="rId5"/>
                <a:stretch>
                  <a:fillRect/>
                </a:stretch>
              </a:blipFill>
            </p:spPr>
            <p:txBody>
              <a:bodyPr/>
              <a:lstStyle/>
              <a:p>
                <a:r>
                  <a:rPr lang="es-EC">
                    <a:noFill/>
                  </a:rPr>
                  <a:t> </a:t>
                </a:r>
              </a:p>
            </p:txBody>
          </p:sp>
        </mc:Fallback>
      </mc:AlternateContent>
      <p:sp>
        <p:nvSpPr>
          <p:cNvPr id="5" name="Rectángulo 4"/>
          <p:cNvSpPr/>
          <p:nvPr/>
        </p:nvSpPr>
        <p:spPr>
          <a:xfrm>
            <a:off x="4355976" y="4538952"/>
            <a:ext cx="4172032" cy="1200329"/>
          </a:xfrm>
          <a:prstGeom prst="rect">
            <a:avLst/>
          </a:prstGeom>
          <a:ln>
            <a:solidFill>
              <a:srgbClr val="FEADA0"/>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lnSpc>
                <a:spcPct val="200000"/>
              </a:lnSpc>
              <a:spcAft>
                <a:spcPts val="0"/>
              </a:spcAft>
            </a:pPr>
            <a:r>
              <a:rPr lang="es-E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TB = </a:t>
            </a:r>
            <a:r>
              <a:rPr lang="es-ES"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Temperatura </a:t>
            </a:r>
            <a:r>
              <a:rPr lang="es-E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base de crecimiento 1 °C (</a:t>
            </a:r>
            <a:r>
              <a:rPr lang="es-ES" dirty="0" err="1">
                <a:latin typeface="Times New Roman" panose="02020603050405020304" pitchFamily="18" charset="0"/>
                <a:ea typeface="Calibri" panose="020F0502020204030204" pitchFamily="34" charset="0"/>
                <a:cs typeface="Times New Roman" panose="02020603050405020304" pitchFamily="18" charset="0"/>
              </a:rPr>
              <a:t>Racines</a:t>
            </a:r>
            <a:r>
              <a:rPr lang="es-ES" dirty="0">
                <a:latin typeface="Times New Roman" panose="02020603050405020304" pitchFamily="18" charset="0"/>
                <a:ea typeface="Calibri" panose="020F0502020204030204" pitchFamily="34" charset="0"/>
                <a:cs typeface="Times New Roman" panose="02020603050405020304" pitchFamily="18" charset="0"/>
              </a:rPr>
              <a:t>, </a:t>
            </a:r>
            <a:r>
              <a:rPr lang="es-ES" dirty="0" smtClean="0">
                <a:latin typeface="Times New Roman" panose="02020603050405020304" pitchFamily="18" charset="0"/>
                <a:ea typeface="Calibri" panose="020F0502020204030204" pitchFamily="34" charset="0"/>
                <a:cs typeface="Times New Roman" panose="02020603050405020304" pitchFamily="18" charset="0"/>
              </a:rPr>
              <a:t>Hidalgo </a:t>
            </a:r>
            <a:r>
              <a:rPr lang="es-ES" dirty="0">
                <a:latin typeface="Times New Roman" panose="02020603050405020304" pitchFamily="18" charset="0"/>
                <a:ea typeface="Calibri" panose="020F0502020204030204" pitchFamily="34" charset="0"/>
                <a:cs typeface="Times New Roman" panose="02020603050405020304" pitchFamily="18" charset="0"/>
              </a:rPr>
              <a:t>&amp; Vásquez, 2016)</a:t>
            </a:r>
          </a:p>
        </p:txBody>
      </p:sp>
      <p:sp>
        <p:nvSpPr>
          <p:cNvPr id="36" name="Flecha abajo 35"/>
          <p:cNvSpPr/>
          <p:nvPr/>
        </p:nvSpPr>
        <p:spPr>
          <a:xfrm rot="5400000">
            <a:off x="3546151" y="3203053"/>
            <a:ext cx="325970" cy="209879"/>
          </a:xfrm>
          <a:prstGeom prst="down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8" name="Flecha abajo 37"/>
          <p:cNvSpPr/>
          <p:nvPr/>
        </p:nvSpPr>
        <p:spPr>
          <a:xfrm rot="5400000">
            <a:off x="6725842" y="3170869"/>
            <a:ext cx="325970" cy="209879"/>
          </a:xfrm>
          <a:prstGeom prst="down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8" name="Conector recto de flecha 7"/>
          <p:cNvCxnSpPr/>
          <p:nvPr/>
        </p:nvCxnSpPr>
        <p:spPr>
          <a:xfrm flipV="1">
            <a:off x="6560576" y="3560614"/>
            <a:ext cx="0" cy="978338"/>
          </a:xfrm>
          <a:prstGeom prst="straightConnector1">
            <a:avLst/>
          </a:prstGeom>
          <a:ln>
            <a:solidFill>
              <a:srgbClr val="FEADA0"/>
            </a:solidFill>
            <a:tailEnd type="triangle"/>
          </a:ln>
        </p:spPr>
        <p:style>
          <a:lnRef idx="3">
            <a:schemeClr val="accent1"/>
          </a:lnRef>
          <a:fillRef idx="0">
            <a:schemeClr val="accent1"/>
          </a:fillRef>
          <a:effectRef idx="2">
            <a:schemeClr val="accent1"/>
          </a:effectRef>
          <a:fontRef idx="minor">
            <a:schemeClr val="tx1"/>
          </a:fontRef>
        </p:style>
      </p:cxnSp>
      <p:cxnSp>
        <p:nvCxnSpPr>
          <p:cNvPr id="11" name="Conector recto de flecha 10"/>
          <p:cNvCxnSpPr>
            <a:stCxn id="28" idx="3"/>
            <a:endCxn id="10" idx="1"/>
          </p:cNvCxnSpPr>
          <p:nvPr/>
        </p:nvCxnSpPr>
        <p:spPr>
          <a:xfrm flipV="1">
            <a:off x="3265691" y="1619318"/>
            <a:ext cx="1278661" cy="341346"/>
          </a:xfrm>
          <a:prstGeom prst="straightConnector1">
            <a:avLst/>
          </a:prstGeom>
          <a:ln>
            <a:solidFill>
              <a:schemeClr val="tx1"/>
            </a:solidFill>
            <a:tailEnd type="triangle"/>
          </a:ln>
        </p:spPr>
        <p:style>
          <a:lnRef idx="3">
            <a:schemeClr val="accent1"/>
          </a:lnRef>
          <a:fillRef idx="0">
            <a:schemeClr val="accent1"/>
          </a:fillRef>
          <a:effectRef idx="2">
            <a:schemeClr val="accent1"/>
          </a:effectRef>
          <a:fontRef idx="minor">
            <a:schemeClr val="tx1"/>
          </a:fontRef>
        </p:style>
      </p:cxnSp>
      <p:cxnSp>
        <p:nvCxnSpPr>
          <p:cNvPr id="14" name="Conector recto de flecha 13"/>
          <p:cNvCxnSpPr>
            <a:stCxn id="28" idx="3"/>
            <a:endCxn id="25" idx="1"/>
          </p:cNvCxnSpPr>
          <p:nvPr/>
        </p:nvCxnSpPr>
        <p:spPr>
          <a:xfrm>
            <a:off x="3265691" y="1960664"/>
            <a:ext cx="1307890" cy="423283"/>
          </a:xfrm>
          <a:prstGeom prst="straightConnector1">
            <a:avLst/>
          </a:prstGeom>
          <a:ln>
            <a:solidFill>
              <a:schemeClr val="tx1"/>
            </a:solidFill>
            <a:tailEnd type="triangle"/>
          </a:ln>
        </p:spPr>
        <p:style>
          <a:lnRef idx="3">
            <a:schemeClr val="accent1"/>
          </a:lnRef>
          <a:fillRef idx="0">
            <a:schemeClr val="accent1"/>
          </a:fillRef>
          <a:effectRef idx="2">
            <a:schemeClr val="accent1"/>
          </a:effectRef>
          <a:fontRef idx="minor">
            <a:schemeClr val="tx1"/>
          </a:fontRef>
        </p:style>
      </p:cxnSp>
      <p:sp>
        <p:nvSpPr>
          <p:cNvPr id="18" name="Elipse 17"/>
          <p:cNvSpPr/>
          <p:nvPr/>
        </p:nvSpPr>
        <p:spPr>
          <a:xfrm>
            <a:off x="828884" y="4023369"/>
            <a:ext cx="2436807" cy="57879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000" dirty="0" smtClean="0">
                <a:solidFill>
                  <a:schemeClr val="tx1"/>
                </a:solidFill>
                <a:latin typeface="Times New Roman" panose="02020603050405020304" pitchFamily="18" charset="0"/>
                <a:cs typeface="Times New Roman" panose="02020603050405020304" pitchFamily="18" charset="0"/>
              </a:rPr>
              <a:t>Acumulación GDD</a:t>
            </a:r>
            <a:endParaRPr lang="es-EC" sz="2000" dirty="0">
              <a:solidFill>
                <a:schemeClr val="tx1"/>
              </a:solidFill>
              <a:latin typeface="Times New Roman" panose="02020603050405020304" pitchFamily="18" charset="0"/>
              <a:cs typeface="Times New Roman" panose="02020603050405020304" pitchFamily="18" charset="0"/>
            </a:endParaRPr>
          </a:p>
        </p:txBody>
      </p:sp>
      <p:sp>
        <p:nvSpPr>
          <p:cNvPr id="42" name="Flecha abajo 41"/>
          <p:cNvSpPr/>
          <p:nvPr/>
        </p:nvSpPr>
        <p:spPr>
          <a:xfrm>
            <a:off x="1938438" y="3678846"/>
            <a:ext cx="325970" cy="209879"/>
          </a:xfrm>
          <a:prstGeom prst="down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9" name="Elipse 18"/>
          <p:cNvSpPr/>
          <p:nvPr/>
        </p:nvSpPr>
        <p:spPr>
          <a:xfrm>
            <a:off x="883018" y="5237137"/>
            <a:ext cx="2436807" cy="792188"/>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1"/>
                </a:solidFill>
                <a:latin typeface="Times New Roman" panose="02020603050405020304" pitchFamily="18" charset="0"/>
                <a:cs typeface="Times New Roman" panose="02020603050405020304" pitchFamily="18" charset="0"/>
              </a:rPr>
              <a:t># DÍAS</a:t>
            </a:r>
            <a:endParaRPr lang="es-EC" dirty="0">
              <a:solidFill>
                <a:schemeClr val="tx1"/>
              </a:solidFill>
              <a:latin typeface="Times New Roman" panose="02020603050405020304" pitchFamily="18" charset="0"/>
              <a:cs typeface="Times New Roman" panose="02020603050405020304" pitchFamily="18" charset="0"/>
            </a:endParaRPr>
          </a:p>
        </p:txBody>
      </p:sp>
      <p:sp>
        <p:nvSpPr>
          <p:cNvPr id="21" name="Flecha derecha 20"/>
          <p:cNvSpPr/>
          <p:nvPr/>
        </p:nvSpPr>
        <p:spPr>
          <a:xfrm>
            <a:off x="6720809" y="1788117"/>
            <a:ext cx="423517" cy="384188"/>
          </a:xfrm>
          <a:prstGeom prst="right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7" name="Flecha abajo 26"/>
          <p:cNvSpPr/>
          <p:nvPr/>
        </p:nvSpPr>
        <p:spPr>
          <a:xfrm>
            <a:off x="1938437" y="4814711"/>
            <a:ext cx="325970" cy="209879"/>
          </a:xfrm>
          <a:prstGeom prst="down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5984668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364088" y="23813"/>
            <a:ext cx="3621087" cy="706437"/>
          </a:xfrm>
        </p:spPr>
        <p:txBody>
          <a:bodyPr/>
          <a:lstStyle/>
          <a:p>
            <a:pPr>
              <a:defRPr/>
            </a:pPr>
            <a:r>
              <a:rPr lang="es-EC" sz="2800" dirty="0">
                <a:solidFill>
                  <a:srgbClr val="336600"/>
                </a:solidFill>
                <a:latin typeface="Times New Roman" pitchFamily="18" charset="0"/>
                <a:cs typeface="Times New Roman" pitchFamily="18" charset="0"/>
              </a:rPr>
              <a:t>METODOLOGÍA</a:t>
            </a:r>
          </a:p>
        </p:txBody>
      </p:sp>
      <p:sp>
        <p:nvSpPr>
          <p:cNvPr id="8196" name="CuadroTexto 3"/>
          <p:cNvSpPr txBox="1">
            <a:spLocks noChangeArrowheads="1"/>
          </p:cNvSpPr>
          <p:nvPr/>
        </p:nvSpPr>
        <p:spPr bwMode="auto">
          <a:xfrm>
            <a:off x="260119" y="704657"/>
            <a:ext cx="38078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s-EC" sz="2000" b="1" dirty="0" smtClean="0">
                <a:latin typeface="Times New Roman" pitchFamily="18" charset="0"/>
                <a:ea typeface="Calibri Light" pitchFamily="34" charset="0"/>
                <a:cs typeface="Times New Roman" pitchFamily="18" charset="0"/>
              </a:rPr>
              <a:t>VARIABLES AGRONÓMICAS</a:t>
            </a:r>
            <a:endParaRPr lang="es-EC" sz="2000" b="1" dirty="0">
              <a:latin typeface="Times New Roman" pitchFamily="18" charset="0"/>
              <a:ea typeface="Calibri Light" pitchFamily="34" charset="0"/>
              <a:cs typeface="Times New Roman" pitchFamily="18" charset="0"/>
            </a:endParaRPr>
          </a:p>
        </p:txBody>
      </p:sp>
      <p:sp>
        <p:nvSpPr>
          <p:cNvPr id="6" name="Rectángulo redondeado 5"/>
          <p:cNvSpPr/>
          <p:nvPr/>
        </p:nvSpPr>
        <p:spPr>
          <a:xfrm>
            <a:off x="6732588" y="6021388"/>
            <a:ext cx="2303462" cy="5762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C"/>
          </a:p>
        </p:txBody>
      </p:sp>
      <p:pic>
        <p:nvPicPr>
          <p:cNvPr id="8198" name="Imagen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732588" y="6029325"/>
            <a:ext cx="22542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uadroTexto 4"/>
          <p:cNvSpPr txBox="1"/>
          <p:nvPr/>
        </p:nvSpPr>
        <p:spPr>
          <a:xfrm>
            <a:off x="215994" y="2490441"/>
            <a:ext cx="2843200" cy="369332"/>
          </a:xfrm>
          <a:prstGeom prst="rect">
            <a:avLst/>
          </a:prstGeom>
          <a:noFill/>
        </p:spPr>
        <p:txBody>
          <a:bodyPr wrap="square" rtlCol="0">
            <a:spAutoFit/>
          </a:bodyPr>
          <a:lstStyle/>
          <a:p>
            <a:r>
              <a:rPr lang="es-ES" dirty="0" smtClean="0">
                <a:latin typeface="Times New Roman" panose="02020603050405020304" pitchFamily="18" charset="0"/>
                <a:cs typeface="Times New Roman" panose="02020603050405020304" pitchFamily="18" charset="0"/>
              </a:rPr>
              <a:t>2. NÚMERO DE BROTES</a:t>
            </a:r>
            <a:endParaRPr lang="es-ES" dirty="0">
              <a:latin typeface="Times New Roman" panose="02020603050405020304" pitchFamily="18" charset="0"/>
              <a:cs typeface="Times New Roman" panose="02020603050405020304" pitchFamily="18" charset="0"/>
            </a:endParaRPr>
          </a:p>
        </p:txBody>
      </p:sp>
      <p:sp>
        <p:nvSpPr>
          <p:cNvPr id="11" name="CuadroTexto 10"/>
          <p:cNvSpPr txBox="1"/>
          <p:nvPr/>
        </p:nvSpPr>
        <p:spPr>
          <a:xfrm>
            <a:off x="215994" y="3546276"/>
            <a:ext cx="2843200" cy="369332"/>
          </a:xfrm>
          <a:prstGeom prst="rect">
            <a:avLst/>
          </a:prstGeom>
          <a:noFill/>
        </p:spPr>
        <p:txBody>
          <a:bodyPr wrap="square" rtlCol="0">
            <a:spAutoFit/>
          </a:bodyPr>
          <a:lstStyle/>
          <a:p>
            <a:r>
              <a:rPr lang="es-ES" dirty="0" smtClean="0">
                <a:latin typeface="Times New Roman" panose="02020603050405020304" pitchFamily="18" charset="0"/>
                <a:cs typeface="Times New Roman" panose="02020603050405020304" pitchFamily="18" charset="0"/>
              </a:rPr>
              <a:t>3. LONGITUD DE BROTE</a:t>
            </a:r>
            <a:endParaRPr lang="es-ES" dirty="0">
              <a:latin typeface="Times New Roman" panose="02020603050405020304" pitchFamily="18" charset="0"/>
              <a:cs typeface="Times New Roman" panose="02020603050405020304" pitchFamily="18" charset="0"/>
            </a:endParaRPr>
          </a:p>
        </p:txBody>
      </p:sp>
      <p:sp>
        <p:nvSpPr>
          <p:cNvPr id="13" name="CuadroTexto 12"/>
          <p:cNvSpPr txBox="1"/>
          <p:nvPr/>
        </p:nvSpPr>
        <p:spPr>
          <a:xfrm>
            <a:off x="215994" y="1612938"/>
            <a:ext cx="3150246" cy="369332"/>
          </a:xfrm>
          <a:prstGeom prst="rect">
            <a:avLst/>
          </a:prstGeom>
          <a:noFill/>
        </p:spPr>
        <p:txBody>
          <a:bodyPr wrap="square" rtlCol="0">
            <a:spAutoFit/>
          </a:bodyPr>
          <a:lstStyle/>
          <a:p>
            <a:r>
              <a:rPr lang="es-ES" dirty="0" smtClean="0">
                <a:latin typeface="Times New Roman" panose="02020603050405020304" pitchFamily="18" charset="0"/>
                <a:cs typeface="Times New Roman" panose="02020603050405020304" pitchFamily="18" charset="0"/>
              </a:rPr>
              <a:t>1. ÍNDICE PLASTOCRÓNICO</a:t>
            </a:r>
            <a:endParaRPr lang="es-ES" dirty="0">
              <a:latin typeface="Times New Roman" panose="02020603050405020304" pitchFamily="18" charset="0"/>
              <a:cs typeface="Times New Roman" panose="02020603050405020304" pitchFamily="18" charset="0"/>
            </a:endParaRPr>
          </a:p>
        </p:txBody>
      </p:sp>
      <p:sp>
        <p:nvSpPr>
          <p:cNvPr id="14" name="CuadroTexto 13"/>
          <p:cNvSpPr txBox="1"/>
          <p:nvPr/>
        </p:nvSpPr>
        <p:spPr>
          <a:xfrm>
            <a:off x="215994" y="4599166"/>
            <a:ext cx="2843200" cy="369332"/>
          </a:xfrm>
          <a:prstGeom prst="rect">
            <a:avLst/>
          </a:prstGeom>
          <a:noFill/>
        </p:spPr>
        <p:txBody>
          <a:bodyPr wrap="square" rtlCol="0">
            <a:spAutoFit/>
          </a:bodyPr>
          <a:lstStyle/>
          <a:p>
            <a:r>
              <a:rPr lang="es-ES" dirty="0" smtClean="0">
                <a:latin typeface="Times New Roman" panose="02020603050405020304" pitchFamily="18" charset="0"/>
                <a:cs typeface="Times New Roman" panose="02020603050405020304" pitchFamily="18" charset="0"/>
              </a:rPr>
              <a:t>4. PESO SECO</a:t>
            </a:r>
            <a:endParaRPr lang="es-ES" dirty="0">
              <a:latin typeface="Times New Roman" panose="02020603050405020304" pitchFamily="18" charset="0"/>
              <a:cs typeface="Times New Roman" panose="02020603050405020304" pitchFamily="18" charset="0"/>
            </a:endParaRPr>
          </a:p>
        </p:txBody>
      </p:sp>
      <p:sp>
        <p:nvSpPr>
          <p:cNvPr id="15" name="CuadroTexto 14"/>
          <p:cNvSpPr txBox="1"/>
          <p:nvPr/>
        </p:nvSpPr>
        <p:spPr>
          <a:xfrm>
            <a:off x="215994" y="5652056"/>
            <a:ext cx="2843200" cy="369332"/>
          </a:xfrm>
          <a:prstGeom prst="rect">
            <a:avLst/>
          </a:prstGeom>
          <a:noFill/>
        </p:spPr>
        <p:txBody>
          <a:bodyPr wrap="square" rtlCol="0">
            <a:spAutoFit/>
          </a:bodyPr>
          <a:lstStyle/>
          <a:p>
            <a:r>
              <a:rPr lang="es-ES" dirty="0" smtClean="0">
                <a:latin typeface="Times New Roman" panose="02020603050405020304" pitchFamily="18" charset="0"/>
                <a:cs typeface="Times New Roman" panose="02020603050405020304" pitchFamily="18" charset="0"/>
              </a:rPr>
              <a:t>5. NITRÓGENO TOTAL</a:t>
            </a:r>
            <a:endParaRPr lang="es-ES" dirty="0">
              <a:latin typeface="Times New Roman" panose="02020603050405020304" pitchFamily="18" charset="0"/>
              <a:cs typeface="Times New Roman" panose="02020603050405020304" pitchFamily="18" charset="0"/>
            </a:endParaRPr>
          </a:p>
        </p:txBody>
      </p:sp>
      <p:pic>
        <p:nvPicPr>
          <p:cNvPr id="17" name="Imagen 16"/>
          <p:cNvPicPr>
            <a:picLocks noChangeAspect="1"/>
          </p:cNvPicPr>
          <p:nvPr/>
        </p:nvPicPr>
        <p:blipFill rotWithShape="1">
          <a:blip r:embed="rId4" cstate="print">
            <a:extLst>
              <a:ext uri="{28A0092B-C50C-407E-A947-70E740481C1C}">
                <a14:useLocalDpi xmlns:a14="http://schemas.microsoft.com/office/drawing/2010/main" val="0"/>
              </a:ext>
            </a:extLst>
          </a:blip>
          <a:srcRect l="26900" t="26201" r="34250" b="23400"/>
          <a:stretch/>
        </p:blipFill>
        <p:spPr>
          <a:xfrm rot="5400000">
            <a:off x="3833411" y="4039830"/>
            <a:ext cx="1369668" cy="1332650"/>
          </a:xfrm>
          <a:prstGeom prst="rect">
            <a:avLst/>
          </a:prstGeom>
        </p:spPr>
      </p:pic>
      <mc:AlternateContent xmlns:mc="http://schemas.openxmlformats.org/markup-compatibility/2006" xmlns:a14="http://schemas.microsoft.com/office/drawing/2010/main">
        <mc:Choice Requires="a14">
          <p:sp>
            <p:nvSpPr>
              <p:cNvPr id="9" name="Rectángulo 8"/>
              <p:cNvSpPr/>
              <p:nvPr/>
            </p:nvSpPr>
            <p:spPr>
              <a:xfrm>
                <a:off x="2988843" y="5466854"/>
                <a:ext cx="3121497" cy="633635"/>
              </a:xfrm>
              <a:prstGeom prst="rect">
                <a:avLst/>
              </a:prstGeom>
            </p:spPr>
            <p:txBody>
              <a:bodyPr wrap="square">
                <a:spAutoFit/>
              </a:bodyPr>
              <a:lstStyle/>
              <a:p>
                <a:pPr marL="252095" marR="252095" algn="just">
                  <a:lnSpc>
                    <a:spcPct val="200000"/>
                  </a:lnSpc>
                  <a:spcAft>
                    <a:spcPts val="0"/>
                  </a:spcAft>
                </a:pPr>
                <a14:m>
                  <m:oMathPara xmlns:m="http://schemas.openxmlformats.org/officeDocument/2006/math">
                    <m:oMathParaPr>
                      <m:jc m:val="centerGroup"/>
                    </m:oMathParaPr>
                    <m:oMath xmlns:m="http://schemas.openxmlformats.org/officeDocument/2006/math">
                      <m:r>
                        <a:rPr lang="es-ES" i="1">
                          <a:latin typeface="Cambria Math" panose="02040503050406030204" pitchFamily="18" charset="0"/>
                          <a:ea typeface="Calibri" panose="020F0502020204030204" pitchFamily="34" charset="0"/>
                          <a:cs typeface="Times New Roman" panose="02020603050405020304" pitchFamily="18" charset="0"/>
                        </a:rPr>
                        <m:t>% </m:t>
                      </m:r>
                      <m:r>
                        <a:rPr lang="es-ES" i="1">
                          <a:latin typeface="Cambria Math" panose="02040503050406030204" pitchFamily="18" charset="0"/>
                          <a:ea typeface="Calibri" panose="020F0502020204030204" pitchFamily="34" charset="0"/>
                          <a:cs typeface="Times New Roman" panose="02020603050405020304" pitchFamily="18" charset="0"/>
                        </a:rPr>
                        <m:t>𝑁</m:t>
                      </m:r>
                    </m:oMath>
                  </m:oMathPara>
                </a14:m>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9" name="Rectángulo 8"/>
              <p:cNvSpPr>
                <a:spLocks noRot="1" noChangeAspect="1" noMove="1" noResize="1" noEditPoints="1" noAdjustHandles="1" noChangeArrowheads="1" noChangeShapeType="1" noTextEdit="1"/>
              </p:cNvSpPr>
              <p:nvPr/>
            </p:nvSpPr>
            <p:spPr>
              <a:xfrm>
                <a:off x="2988843" y="5466854"/>
                <a:ext cx="3121497" cy="633635"/>
              </a:xfrm>
              <a:prstGeom prst="rect">
                <a:avLst/>
              </a:prstGeom>
              <a:blipFill rotWithShape="0">
                <a:blip r:embed="rId7"/>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0" name="Rectángulo 9"/>
              <p:cNvSpPr/>
              <p:nvPr/>
            </p:nvSpPr>
            <p:spPr>
              <a:xfrm>
                <a:off x="3202490" y="1527818"/>
                <a:ext cx="2403350" cy="53957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1400" i="1" smtClean="0">
                          <a:latin typeface="Cambria Math" panose="02040503050406030204" pitchFamily="18" charset="0"/>
                        </a:rPr>
                        <m:t>𝐼𝑃</m:t>
                      </m:r>
                      <m:r>
                        <a:rPr lang="es-EC" sz="1400" i="0">
                          <a:latin typeface="Cambria Math" panose="02040503050406030204" pitchFamily="18" charset="0"/>
                        </a:rPr>
                        <m:t>=</m:t>
                      </m:r>
                      <m:r>
                        <a:rPr lang="es-EC" sz="1400" i="1">
                          <a:latin typeface="Cambria Math" panose="02040503050406030204" pitchFamily="18" charset="0"/>
                        </a:rPr>
                        <m:t>𝑛</m:t>
                      </m:r>
                      <m:r>
                        <a:rPr lang="es-EC" sz="1400" i="0">
                          <a:latin typeface="Cambria Math" panose="02040503050406030204" pitchFamily="18" charset="0"/>
                        </a:rPr>
                        <m:t>+</m:t>
                      </m:r>
                      <m:f>
                        <m:fPr>
                          <m:ctrlPr>
                            <a:rPr lang="es-EC" sz="1400" i="1">
                              <a:latin typeface="Cambria Math"/>
                            </a:rPr>
                          </m:ctrlPr>
                        </m:fPr>
                        <m:num>
                          <m:r>
                            <a:rPr lang="es-EC" sz="1400" i="1">
                              <a:latin typeface="Cambria Math" panose="02040503050406030204" pitchFamily="18" charset="0"/>
                            </a:rPr>
                            <m:t>𝐿𝑜𝑔</m:t>
                          </m:r>
                          <m:r>
                            <a:rPr lang="es-EC" sz="1400" i="0">
                              <a:latin typeface="Cambria Math" panose="02040503050406030204" pitchFamily="18" charset="0"/>
                            </a:rPr>
                            <m:t> </m:t>
                          </m:r>
                          <m:r>
                            <a:rPr lang="es-EC" sz="1400" i="1">
                              <a:latin typeface="Cambria Math" panose="02040503050406030204" pitchFamily="18" charset="0"/>
                            </a:rPr>
                            <m:t>𝐿𝑛</m:t>
                          </m:r>
                          <m:r>
                            <a:rPr lang="es-EC" sz="1400" i="0">
                              <a:latin typeface="Cambria Math" panose="02040503050406030204" pitchFamily="18" charset="0"/>
                            </a:rPr>
                            <m:t> − </m:t>
                          </m:r>
                          <m:r>
                            <a:rPr lang="es-EC" sz="1400" i="1">
                              <a:latin typeface="Cambria Math" panose="02040503050406030204" pitchFamily="18" charset="0"/>
                            </a:rPr>
                            <m:t>𝑙𝑜𝑔</m:t>
                          </m:r>
                          <m:r>
                            <a:rPr lang="es-EC" sz="1400" i="0">
                              <a:latin typeface="Cambria Math" panose="02040503050406030204" pitchFamily="18" charset="0"/>
                            </a:rPr>
                            <m:t> </m:t>
                          </m:r>
                          <m:r>
                            <a:rPr lang="es-EC" sz="1400" i="1">
                              <a:latin typeface="Cambria Math" panose="02040503050406030204" pitchFamily="18" charset="0"/>
                            </a:rPr>
                            <m:t>𝑐</m:t>
                          </m:r>
                          <m:r>
                            <a:rPr lang="es-EC" sz="1400" i="0">
                              <a:latin typeface="Cambria Math" panose="02040503050406030204" pitchFamily="18" charset="0"/>
                            </a:rPr>
                            <m:t> </m:t>
                          </m:r>
                        </m:num>
                        <m:den>
                          <m:r>
                            <a:rPr lang="es-EC" sz="1400" i="1">
                              <a:latin typeface="Cambria Math" panose="02040503050406030204" pitchFamily="18" charset="0"/>
                            </a:rPr>
                            <m:t>𝐿𝑜𝑔</m:t>
                          </m:r>
                          <m:r>
                            <a:rPr lang="es-EC" sz="1400" i="0">
                              <a:latin typeface="Cambria Math" panose="02040503050406030204" pitchFamily="18" charset="0"/>
                            </a:rPr>
                            <m:t> </m:t>
                          </m:r>
                          <m:r>
                            <a:rPr lang="es-EC" sz="1400" i="1">
                              <a:latin typeface="Cambria Math" panose="02040503050406030204" pitchFamily="18" charset="0"/>
                            </a:rPr>
                            <m:t>𝐿𝑛</m:t>
                          </m:r>
                          <m:r>
                            <a:rPr lang="es-EC" sz="1400" i="0">
                              <a:latin typeface="Cambria Math" panose="02040503050406030204" pitchFamily="18" charset="0"/>
                            </a:rPr>
                            <m:t> – </m:t>
                          </m:r>
                          <m:r>
                            <a:rPr lang="es-EC" sz="1400" i="1">
                              <a:latin typeface="Cambria Math" panose="02040503050406030204" pitchFamily="18" charset="0"/>
                            </a:rPr>
                            <m:t>𝑙𝑜𝑔</m:t>
                          </m:r>
                          <m:r>
                            <a:rPr lang="es-EC" sz="1400" i="0">
                              <a:latin typeface="Cambria Math" panose="02040503050406030204" pitchFamily="18" charset="0"/>
                            </a:rPr>
                            <m:t> (</m:t>
                          </m:r>
                          <m:r>
                            <a:rPr lang="es-EC" sz="1400" i="1">
                              <a:latin typeface="Cambria Math" panose="02040503050406030204" pitchFamily="18" charset="0"/>
                            </a:rPr>
                            <m:t>𝐿</m:t>
                          </m:r>
                          <m:r>
                            <m:rPr>
                              <m:sty m:val="p"/>
                            </m:rPr>
                            <a:rPr lang="es-EC" sz="1400" b="0" i="0" smtClean="0">
                              <a:latin typeface="Cambria Math" panose="02040503050406030204" pitchFamily="18" charset="0"/>
                            </a:rPr>
                            <m:t>p</m:t>
                          </m:r>
                          <m:r>
                            <a:rPr lang="es-EC" sz="1400" i="0">
                              <a:latin typeface="Cambria Math" panose="02040503050406030204" pitchFamily="18" charset="0"/>
                            </a:rPr>
                            <m:t>) </m:t>
                          </m:r>
                        </m:den>
                      </m:f>
                    </m:oMath>
                  </m:oMathPara>
                </a14:m>
                <a:endParaRPr lang="es-EC" sz="1400" dirty="0">
                  <a:latin typeface="Times New Roman" panose="02020603050405020304" pitchFamily="18" charset="0"/>
                  <a:cs typeface="Times New Roman" panose="02020603050405020304" pitchFamily="18" charset="0"/>
                </a:endParaRPr>
              </a:p>
            </p:txBody>
          </p:sp>
        </mc:Choice>
        <mc:Fallback xmlns="">
          <p:sp>
            <p:nvSpPr>
              <p:cNvPr id="10" name="Rectángulo 9"/>
              <p:cNvSpPr>
                <a:spLocks noRot="1" noChangeAspect="1" noMove="1" noResize="1" noEditPoints="1" noAdjustHandles="1" noChangeArrowheads="1" noChangeShapeType="1" noTextEdit="1"/>
              </p:cNvSpPr>
              <p:nvPr/>
            </p:nvSpPr>
            <p:spPr>
              <a:xfrm>
                <a:off x="3202490" y="1527818"/>
                <a:ext cx="2403350" cy="539571"/>
              </a:xfrm>
              <a:prstGeom prst="rect">
                <a:avLst/>
              </a:prstGeom>
              <a:blipFill rotWithShape="0">
                <a:blip r:embed="rId8"/>
                <a:stretch>
                  <a:fillRect b="-5682"/>
                </a:stretch>
              </a:blipFill>
            </p:spPr>
            <p:txBody>
              <a:bodyPr/>
              <a:lstStyle/>
              <a:p>
                <a:r>
                  <a:rPr lang="es-EC">
                    <a:noFill/>
                  </a:rPr>
                  <a:t> </a:t>
                </a:r>
              </a:p>
            </p:txBody>
          </p:sp>
        </mc:Fallback>
      </mc:AlternateContent>
      <p:sp>
        <p:nvSpPr>
          <p:cNvPr id="18" name="CuadroTexto 3"/>
          <p:cNvSpPr txBox="1">
            <a:spLocks noChangeArrowheads="1"/>
          </p:cNvSpPr>
          <p:nvPr/>
        </p:nvSpPr>
        <p:spPr bwMode="auto">
          <a:xfrm>
            <a:off x="6307514" y="1115124"/>
            <a:ext cx="251847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s-EC" sz="2000" dirty="0" smtClean="0">
                <a:latin typeface="Times New Roman" pitchFamily="18" charset="0"/>
                <a:ea typeface="Calibri Light" pitchFamily="34" charset="0"/>
                <a:cs typeface="Times New Roman" pitchFamily="18" charset="0"/>
              </a:rPr>
              <a:t>6. UNIDADES FRÍO</a:t>
            </a:r>
            <a:endParaRPr lang="es-EC" sz="2000" dirty="0">
              <a:latin typeface="Times New Roman" pitchFamily="18" charset="0"/>
              <a:ea typeface="Calibri Light" pitchFamily="34" charset="0"/>
              <a:cs typeface="Times New Roman" pitchFamily="18" charset="0"/>
            </a:endParaRPr>
          </a:p>
        </p:txBody>
      </p:sp>
      <p:sp>
        <p:nvSpPr>
          <p:cNvPr id="19" name="Rectángulo redondeado 18"/>
          <p:cNvSpPr/>
          <p:nvPr/>
        </p:nvSpPr>
        <p:spPr>
          <a:xfrm>
            <a:off x="6305065" y="1825678"/>
            <a:ext cx="2653141" cy="3375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000" dirty="0" smtClean="0">
                <a:solidFill>
                  <a:schemeClr val="tx1"/>
                </a:solidFill>
                <a:latin typeface="Times New Roman" panose="02020603050405020304" pitchFamily="18" charset="0"/>
                <a:cs typeface="Times New Roman" panose="02020603050405020304" pitchFamily="18" charset="0"/>
              </a:rPr>
              <a:t>Acumulación de frío</a:t>
            </a:r>
            <a:endParaRPr lang="es-EC" sz="2000" dirty="0">
              <a:solidFill>
                <a:schemeClr val="tx1"/>
              </a:solidFill>
              <a:latin typeface="Times New Roman" panose="02020603050405020304" pitchFamily="18" charset="0"/>
              <a:cs typeface="Times New Roman" panose="02020603050405020304" pitchFamily="18" charset="0"/>
            </a:endParaRPr>
          </a:p>
        </p:txBody>
      </p:sp>
      <p:graphicFrame>
        <p:nvGraphicFramePr>
          <p:cNvPr id="20" name="Tabla 19"/>
          <p:cNvGraphicFramePr>
            <a:graphicFrameLocks noGrp="1"/>
          </p:cNvGraphicFramePr>
          <p:nvPr>
            <p:extLst>
              <p:ext uri="{D42A27DB-BD31-4B8C-83A1-F6EECF244321}">
                <p14:modId xmlns:p14="http://schemas.microsoft.com/office/powerpoint/2010/main" val="2369263543"/>
              </p:ext>
            </p:extLst>
          </p:nvPr>
        </p:nvGraphicFramePr>
        <p:xfrm>
          <a:off x="6437277" y="3109243"/>
          <a:ext cx="2388713" cy="2616044"/>
        </p:xfrm>
        <a:graphic>
          <a:graphicData uri="http://schemas.openxmlformats.org/drawingml/2006/table">
            <a:tbl>
              <a:tblPr firstRow="1" firstCol="1" bandRow="1">
                <a:tableStyleId>{5C22544A-7EE6-4342-B048-85BDC9FD1C3A}</a:tableStyleId>
              </a:tblPr>
              <a:tblGrid>
                <a:gridCol w="1159059"/>
                <a:gridCol w="1229654"/>
              </a:tblGrid>
              <a:tr h="430872">
                <a:tc>
                  <a:txBody>
                    <a:bodyPr/>
                    <a:lstStyle/>
                    <a:p>
                      <a:pPr>
                        <a:lnSpc>
                          <a:spcPct val="107000"/>
                        </a:lnSpc>
                        <a:spcAft>
                          <a:spcPts val="0"/>
                        </a:spcAft>
                      </a:pPr>
                      <a:r>
                        <a:rPr lang="es-ES" sz="1400" dirty="0">
                          <a:solidFill>
                            <a:schemeClr val="tx1"/>
                          </a:solidFill>
                          <a:effectLst/>
                          <a:latin typeface="Times New Roman" panose="02020603050405020304" pitchFamily="18" charset="0"/>
                          <a:cs typeface="Times New Roman" panose="02020603050405020304" pitchFamily="18" charset="0"/>
                        </a:rPr>
                        <a:t>Temperatura (° C)</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400" dirty="0" smtClean="0">
                          <a:solidFill>
                            <a:schemeClr val="tx1"/>
                          </a:solidFill>
                          <a:effectLst/>
                          <a:latin typeface="Times New Roman" panose="02020603050405020304" pitchFamily="18" charset="0"/>
                          <a:ea typeface="+mn-ea"/>
                          <a:cs typeface="Times New Roman" panose="02020603050405020304" pitchFamily="18" charset="0"/>
                        </a:rPr>
                        <a:t>Unidades</a:t>
                      </a:r>
                      <a:r>
                        <a:rPr lang="es-ES" sz="1400" baseline="0" dirty="0" smtClean="0">
                          <a:solidFill>
                            <a:schemeClr val="tx1"/>
                          </a:solidFill>
                          <a:effectLst/>
                          <a:latin typeface="Times New Roman" panose="02020603050405020304" pitchFamily="18" charset="0"/>
                          <a:ea typeface="+mn-ea"/>
                          <a:cs typeface="Times New Roman" panose="02020603050405020304" pitchFamily="18" charset="0"/>
                        </a:rPr>
                        <a:t> Frío</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308497">
                <a:tc>
                  <a:txBody>
                    <a:bodyPr/>
                    <a:lstStyle/>
                    <a:p>
                      <a:pPr>
                        <a:lnSpc>
                          <a:spcPct val="107000"/>
                        </a:lnSpc>
                        <a:spcAft>
                          <a:spcPts val="0"/>
                        </a:spcAft>
                      </a:pPr>
                      <a:r>
                        <a:rPr lang="es-ES" sz="1400" dirty="0" smtClean="0">
                          <a:solidFill>
                            <a:schemeClr val="tx1"/>
                          </a:solidFill>
                          <a:effectLst/>
                          <a:latin typeface="Times New Roman" panose="02020603050405020304" pitchFamily="18" charset="0"/>
                          <a:cs typeface="Times New Roman" panose="02020603050405020304" pitchFamily="18" charset="0"/>
                        </a:rPr>
                        <a:t>Menor</a:t>
                      </a:r>
                      <a:r>
                        <a:rPr lang="es-ES" sz="1400" baseline="0" dirty="0" smtClean="0">
                          <a:solidFill>
                            <a:schemeClr val="tx1"/>
                          </a:solidFill>
                          <a:effectLst/>
                          <a:latin typeface="Times New Roman" panose="02020603050405020304" pitchFamily="18" charset="0"/>
                          <a:cs typeface="Times New Roman" panose="02020603050405020304" pitchFamily="18" charset="0"/>
                        </a:rPr>
                        <a:t> a </a:t>
                      </a:r>
                      <a:r>
                        <a:rPr lang="es-ES" sz="1400" dirty="0" smtClean="0">
                          <a:solidFill>
                            <a:schemeClr val="tx1"/>
                          </a:solidFill>
                          <a:effectLst/>
                          <a:latin typeface="Times New Roman" panose="02020603050405020304" pitchFamily="18" charset="0"/>
                          <a:cs typeface="Times New Roman" panose="02020603050405020304" pitchFamily="18" charset="0"/>
                        </a:rPr>
                        <a:t>1,4</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400">
                          <a:effectLst/>
                          <a:latin typeface="Times New Roman" panose="02020603050405020304" pitchFamily="18" charset="0"/>
                          <a:cs typeface="Times New Roman" panose="02020603050405020304" pitchFamily="18" charset="0"/>
                        </a:rPr>
                        <a:t>0,0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308497">
                <a:tc>
                  <a:txBody>
                    <a:bodyPr/>
                    <a:lstStyle/>
                    <a:p>
                      <a:pPr>
                        <a:lnSpc>
                          <a:spcPct val="107000"/>
                        </a:lnSpc>
                        <a:spcAft>
                          <a:spcPts val="0"/>
                        </a:spcAft>
                      </a:pPr>
                      <a:r>
                        <a:rPr lang="es-ES" sz="1400" dirty="0">
                          <a:solidFill>
                            <a:schemeClr val="tx1"/>
                          </a:solidFill>
                          <a:effectLst/>
                          <a:latin typeface="Times New Roman" panose="02020603050405020304" pitchFamily="18" charset="0"/>
                          <a:cs typeface="Times New Roman" panose="02020603050405020304" pitchFamily="18" charset="0"/>
                        </a:rPr>
                        <a:t>1,5-2,4</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400" dirty="0">
                          <a:effectLst/>
                          <a:latin typeface="Times New Roman" panose="02020603050405020304" pitchFamily="18" charset="0"/>
                          <a:cs typeface="Times New Roman" panose="02020603050405020304" pitchFamily="18" charset="0"/>
                        </a:rPr>
                        <a:t>0,5</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308497">
                <a:tc>
                  <a:txBody>
                    <a:bodyPr/>
                    <a:lstStyle/>
                    <a:p>
                      <a:pPr>
                        <a:lnSpc>
                          <a:spcPct val="107000"/>
                        </a:lnSpc>
                        <a:spcAft>
                          <a:spcPts val="0"/>
                        </a:spcAft>
                      </a:pPr>
                      <a:r>
                        <a:rPr lang="es-ES" sz="1400" dirty="0">
                          <a:solidFill>
                            <a:schemeClr val="tx1"/>
                          </a:solidFill>
                          <a:effectLst/>
                          <a:latin typeface="Times New Roman" panose="02020603050405020304" pitchFamily="18" charset="0"/>
                          <a:cs typeface="Times New Roman" panose="02020603050405020304" pitchFamily="18" charset="0"/>
                        </a:rPr>
                        <a:t>2,5-9,1</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400">
                          <a:effectLst/>
                          <a:latin typeface="Times New Roman" panose="02020603050405020304" pitchFamily="18" charset="0"/>
                          <a:cs typeface="Times New Roman" panose="02020603050405020304" pitchFamily="18" charset="0"/>
                        </a:rPr>
                        <a:t>1,0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308497">
                <a:tc>
                  <a:txBody>
                    <a:bodyPr/>
                    <a:lstStyle/>
                    <a:p>
                      <a:pPr>
                        <a:lnSpc>
                          <a:spcPct val="107000"/>
                        </a:lnSpc>
                        <a:spcAft>
                          <a:spcPts val="0"/>
                        </a:spcAft>
                      </a:pPr>
                      <a:r>
                        <a:rPr lang="es-ES" sz="1400" dirty="0">
                          <a:solidFill>
                            <a:schemeClr val="tx1"/>
                          </a:solidFill>
                          <a:effectLst/>
                          <a:latin typeface="Times New Roman" panose="02020603050405020304" pitchFamily="18" charset="0"/>
                          <a:cs typeface="Times New Roman" panose="02020603050405020304" pitchFamily="18" charset="0"/>
                        </a:rPr>
                        <a:t>9,2-12,4</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400" dirty="0">
                          <a:effectLst/>
                          <a:latin typeface="Times New Roman" panose="02020603050405020304" pitchFamily="18" charset="0"/>
                          <a:cs typeface="Times New Roman" panose="02020603050405020304" pitchFamily="18" charset="0"/>
                        </a:rPr>
                        <a:t>0,5</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308497">
                <a:tc>
                  <a:txBody>
                    <a:bodyPr/>
                    <a:lstStyle/>
                    <a:p>
                      <a:pPr>
                        <a:lnSpc>
                          <a:spcPct val="107000"/>
                        </a:lnSpc>
                        <a:spcAft>
                          <a:spcPts val="0"/>
                        </a:spcAft>
                      </a:pPr>
                      <a:r>
                        <a:rPr lang="es-ES" sz="1400">
                          <a:solidFill>
                            <a:schemeClr val="tx1"/>
                          </a:solidFill>
                          <a:effectLst/>
                          <a:latin typeface="Times New Roman" panose="02020603050405020304" pitchFamily="18" charset="0"/>
                          <a:cs typeface="Times New Roman" panose="02020603050405020304" pitchFamily="18" charset="0"/>
                        </a:rPr>
                        <a:t>12,5-15,9</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400" dirty="0">
                          <a:effectLst/>
                          <a:latin typeface="Times New Roman" panose="02020603050405020304" pitchFamily="18" charset="0"/>
                          <a:cs typeface="Times New Roman" panose="02020603050405020304" pitchFamily="18" charset="0"/>
                        </a:rPr>
                        <a:t>0,0</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308497">
                <a:tc>
                  <a:txBody>
                    <a:bodyPr/>
                    <a:lstStyle/>
                    <a:p>
                      <a:pPr>
                        <a:lnSpc>
                          <a:spcPct val="107000"/>
                        </a:lnSpc>
                        <a:spcAft>
                          <a:spcPts val="0"/>
                        </a:spcAft>
                      </a:pPr>
                      <a:r>
                        <a:rPr lang="es-ES" sz="1400" dirty="0" smtClean="0">
                          <a:solidFill>
                            <a:schemeClr val="tx1"/>
                          </a:solidFill>
                          <a:effectLst/>
                          <a:latin typeface="Times New Roman" panose="02020603050405020304" pitchFamily="18" charset="0"/>
                          <a:cs typeface="Times New Roman" panose="02020603050405020304" pitchFamily="18" charset="0"/>
                        </a:rPr>
                        <a:t>16-18</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400" dirty="0">
                          <a:effectLst/>
                          <a:latin typeface="Times New Roman" panose="02020603050405020304" pitchFamily="18" charset="0"/>
                          <a:cs typeface="Times New Roman" panose="02020603050405020304" pitchFamily="18" charset="0"/>
                        </a:rPr>
                        <a:t>-0,5</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308497">
                <a:tc>
                  <a:txBody>
                    <a:bodyPr/>
                    <a:lstStyle/>
                    <a:p>
                      <a:pPr>
                        <a:lnSpc>
                          <a:spcPct val="107000"/>
                        </a:lnSpc>
                        <a:spcAft>
                          <a:spcPts val="0"/>
                        </a:spcAft>
                      </a:pPr>
                      <a:r>
                        <a:rPr lang="es-ES" sz="1400" dirty="0">
                          <a:solidFill>
                            <a:schemeClr val="tx1"/>
                          </a:solidFill>
                          <a:effectLst/>
                          <a:latin typeface="Times New Roman" panose="02020603050405020304" pitchFamily="18" charset="0"/>
                          <a:cs typeface="Times New Roman" panose="02020603050405020304" pitchFamily="18" charset="0"/>
                        </a:rPr>
                        <a:t>Mayor a 18,1</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400" dirty="0">
                          <a:effectLst/>
                          <a:latin typeface="Times New Roman" panose="02020603050405020304" pitchFamily="18" charset="0"/>
                          <a:cs typeface="Times New Roman" panose="02020603050405020304" pitchFamily="18" charset="0"/>
                        </a:rPr>
                        <a:t>-1,0</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22" name="Flecha abajo 21"/>
          <p:cNvSpPr/>
          <p:nvPr/>
        </p:nvSpPr>
        <p:spPr>
          <a:xfrm>
            <a:off x="7468649" y="2532075"/>
            <a:ext cx="325970" cy="20987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3" name="Imagen 2"/>
          <p:cNvPicPr>
            <a:picLocks noChangeAspect="1"/>
          </p:cNvPicPr>
          <p:nvPr/>
        </p:nvPicPr>
        <p:blipFill rotWithShape="1">
          <a:blip r:embed="rId9" cstate="print">
            <a:extLst>
              <a:ext uri="{28A0092B-C50C-407E-A947-70E740481C1C}">
                <a14:useLocalDpi xmlns:a14="http://schemas.microsoft.com/office/drawing/2010/main" val="0"/>
              </a:ext>
            </a:extLst>
          </a:blip>
          <a:srcRect l="13251" t="6601" r="20601" b="16400"/>
          <a:stretch/>
        </p:blipFill>
        <p:spPr>
          <a:xfrm rot="5400000">
            <a:off x="3755000" y="2337552"/>
            <a:ext cx="1526489" cy="1332649"/>
          </a:xfrm>
          <a:prstGeom prst="rect">
            <a:avLst/>
          </a:prstGeom>
        </p:spPr>
      </p:pic>
    </p:spTree>
    <p:extLst>
      <p:ext uri="{BB962C8B-B14F-4D97-AF65-F5344CB8AC3E}">
        <p14:creationId xmlns:p14="http://schemas.microsoft.com/office/powerpoint/2010/main" val="31819839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364088" y="23813"/>
            <a:ext cx="3621087" cy="706437"/>
          </a:xfrm>
        </p:spPr>
        <p:txBody>
          <a:bodyPr/>
          <a:lstStyle/>
          <a:p>
            <a:pPr>
              <a:defRPr/>
            </a:pPr>
            <a:r>
              <a:rPr lang="es-EC" sz="2800" dirty="0">
                <a:solidFill>
                  <a:srgbClr val="336600"/>
                </a:solidFill>
                <a:latin typeface="Times New Roman" pitchFamily="18" charset="0"/>
                <a:cs typeface="Times New Roman" pitchFamily="18" charset="0"/>
              </a:rPr>
              <a:t>METODOLOGÍA</a:t>
            </a:r>
          </a:p>
        </p:txBody>
      </p:sp>
      <p:sp>
        <p:nvSpPr>
          <p:cNvPr id="8196" name="CuadroTexto 3"/>
          <p:cNvSpPr txBox="1">
            <a:spLocks noChangeArrowheads="1"/>
          </p:cNvSpPr>
          <p:nvPr/>
        </p:nvSpPr>
        <p:spPr bwMode="auto">
          <a:xfrm>
            <a:off x="121955" y="597900"/>
            <a:ext cx="781175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s-EC" sz="2000" b="1" dirty="0" smtClean="0">
                <a:latin typeface="Times New Roman" pitchFamily="18" charset="0"/>
                <a:ea typeface="Calibri Light" pitchFamily="34" charset="0"/>
                <a:cs typeface="Times New Roman" pitchFamily="18" charset="0"/>
              </a:rPr>
              <a:t>ANÁLISIS </a:t>
            </a:r>
            <a:r>
              <a:rPr lang="es-EC" sz="2000" b="1" dirty="0">
                <a:latin typeface="Times New Roman" pitchFamily="18" charset="0"/>
                <a:ea typeface="Calibri Light" pitchFamily="34" charset="0"/>
                <a:cs typeface="Times New Roman" pitchFamily="18" charset="0"/>
              </a:rPr>
              <a:t>ESTADÍSTICO</a:t>
            </a:r>
          </a:p>
        </p:txBody>
      </p:sp>
      <p:sp>
        <p:nvSpPr>
          <p:cNvPr id="6" name="Rectángulo redondeado 5"/>
          <p:cNvSpPr/>
          <p:nvPr/>
        </p:nvSpPr>
        <p:spPr>
          <a:xfrm>
            <a:off x="6732588" y="6021388"/>
            <a:ext cx="2303462" cy="5762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C"/>
          </a:p>
        </p:txBody>
      </p:sp>
      <p:pic>
        <p:nvPicPr>
          <p:cNvPr id="8198" name="Imagen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732588" y="6029325"/>
            <a:ext cx="22542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 name="Rectángulo 4"/>
              <p:cNvSpPr/>
              <p:nvPr/>
            </p:nvSpPr>
            <p:spPr>
              <a:xfrm>
                <a:off x="5144140" y="2163497"/>
                <a:ext cx="3176896" cy="646331"/>
              </a:xfrm>
              <a:prstGeom prst="rect">
                <a:avLst/>
              </a:prstGeom>
            </p:spPr>
            <p:txBody>
              <a:bodyPr wrap="none">
                <a:spAutoFit/>
              </a:bodyPr>
              <a:lstStyle/>
              <a:p>
                <a:pPr algn="ctr">
                  <a:lnSpc>
                    <a:spcPct val="200000"/>
                  </a:lnSpc>
                  <a:spcAft>
                    <a:spcPts val="0"/>
                  </a:spcAft>
                </a:pPr>
                <a:r>
                  <a:rPr lang="es-ES" b="1" dirty="0" err="1">
                    <a:solidFill>
                      <a:srgbClr val="000000"/>
                    </a:solidFill>
                    <a:latin typeface="Times New Roman" panose="02020603050405020304" pitchFamily="18" charset="0"/>
                    <a:ea typeface="Arial" panose="020B0604020202020204" pitchFamily="34" charset="0"/>
                    <a:cs typeface="Arial" panose="020B0604020202020204" pitchFamily="34" charset="0"/>
                  </a:rPr>
                  <a:t>Y</a:t>
                </a:r>
                <a:r>
                  <a:rPr lang="es-ES" b="1" baseline="-25000" dirty="0" err="1">
                    <a:solidFill>
                      <a:srgbClr val="000000"/>
                    </a:solidFill>
                    <a:latin typeface="Times New Roman" panose="02020603050405020304" pitchFamily="18" charset="0"/>
                    <a:ea typeface="Arial" panose="020B0604020202020204" pitchFamily="34" charset="0"/>
                    <a:cs typeface="Arial" panose="020B0604020202020204" pitchFamily="34" charset="0"/>
                  </a:rPr>
                  <a:t>ijk</a:t>
                </a:r>
                <a:r>
                  <a:rPr lang="es-ES" b="1" dirty="0">
                    <a:solidFill>
                      <a:srgbClr val="000000"/>
                    </a:solidFill>
                    <a:latin typeface="Times New Roman" panose="02020603050405020304" pitchFamily="18" charset="0"/>
                    <a:ea typeface="Arial" panose="020B0604020202020204" pitchFamily="34" charset="0"/>
                    <a:cs typeface="Arial" panose="020B0604020202020204" pitchFamily="34" charset="0"/>
                  </a:rPr>
                  <a:t>=</a:t>
                </a:r>
                <a14:m>
                  <m:oMath xmlns:m="http://schemas.openxmlformats.org/officeDocument/2006/math">
                    <m:r>
                      <a:rPr lang="es-ES" b="1" i="1">
                        <a:solidFill>
                          <a:srgbClr val="000000"/>
                        </a:solidFill>
                        <a:latin typeface="Cambria Math" panose="02040503050406030204" pitchFamily="18" charset="0"/>
                        <a:ea typeface="Arial" panose="020B0604020202020204" pitchFamily="34" charset="0"/>
                        <a:cs typeface="Arial" panose="020B0604020202020204" pitchFamily="34" charset="0"/>
                      </a:rPr>
                      <m:t> </m:t>
                    </m:r>
                    <m:r>
                      <a:rPr lang="es-EC" b="1" i="1">
                        <a:solidFill>
                          <a:srgbClr val="000000"/>
                        </a:solidFill>
                        <a:latin typeface="Cambria Math" panose="02040503050406030204" pitchFamily="18" charset="0"/>
                        <a:ea typeface="Arial" panose="020B0604020202020204" pitchFamily="34" charset="0"/>
                        <a:cs typeface="Arial" panose="020B0604020202020204" pitchFamily="34" charset="0"/>
                      </a:rPr>
                      <m:t>𝝁</m:t>
                    </m:r>
                  </m:oMath>
                </a14:m>
                <a:r>
                  <a:rPr lang="es-ES" b="1" dirty="0" smtClean="0">
                    <a:solidFill>
                      <a:srgbClr val="000000"/>
                    </a:solidFill>
                    <a:latin typeface="Times New Roman" panose="02020603050405020304" pitchFamily="18" charset="0"/>
                    <a:ea typeface="Arial" panose="020B0604020202020204" pitchFamily="34" charset="0"/>
                    <a:cs typeface="Arial" panose="020B0604020202020204" pitchFamily="34" charset="0"/>
                  </a:rPr>
                  <a:t>+ </a:t>
                </a:r>
                <a:r>
                  <a:rPr lang="es-ES" b="1" dirty="0">
                    <a:solidFill>
                      <a:srgbClr val="000000"/>
                    </a:solidFill>
                    <a:latin typeface="Times New Roman" panose="02020603050405020304" pitchFamily="18" charset="0"/>
                    <a:ea typeface="Arial" panose="020B0604020202020204" pitchFamily="34" charset="0"/>
                    <a:cs typeface="Arial" panose="020B0604020202020204" pitchFamily="34" charset="0"/>
                  </a:rPr>
                  <a:t>D</a:t>
                </a:r>
                <a:r>
                  <a:rPr lang="es-ES" b="1" baseline="-25000" dirty="0" smtClean="0">
                    <a:solidFill>
                      <a:srgbClr val="000000"/>
                    </a:solidFill>
                    <a:latin typeface="Times New Roman" panose="02020603050405020304" pitchFamily="18" charset="0"/>
                    <a:ea typeface="Arial" panose="020B0604020202020204" pitchFamily="34" charset="0"/>
                    <a:cs typeface="Arial" panose="020B0604020202020204" pitchFamily="34" charset="0"/>
                  </a:rPr>
                  <a:t>j </a:t>
                </a:r>
                <a:r>
                  <a:rPr lang="es-ES" b="1" dirty="0">
                    <a:solidFill>
                      <a:srgbClr val="000000"/>
                    </a:solidFill>
                    <a:latin typeface="Times New Roman" panose="02020603050405020304" pitchFamily="18" charset="0"/>
                    <a:ea typeface="Arial" panose="020B0604020202020204" pitchFamily="34" charset="0"/>
                    <a:cs typeface="Arial" panose="020B0604020202020204" pitchFamily="34" charset="0"/>
                  </a:rPr>
                  <a:t>+</a:t>
                </a:r>
                <a:r>
                  <a:rPr lang="es-ES" b="1" dirty="0" err="1">
                    <a:solidFill>
                      <a:srgbClr val="000000"/>
                    </a:solidFill>
                    <a:latin typeface="Times New Roman" panose="02020603050405020304" pitchFamily="18" charset="0"/>
                    <a:ea typeface="Arial" panose="020B0604020202020204" pitchFamily="34" charset="0"/>
                    <a:cs typeface="Arial" panose="020B0604020202020204" pitchFamily="34" charset="0"/>
                  </a:rPr>
                  <a:t>δ</a:t>
                </a:r>
                <a:r>
                  <a:rPr lang="es-ES" b="1" baseline="-25000" dirty="0" err="1">
                    <a:solidFill>
                      <a:srgbClr val="000000"/>
                    </a:solidFill>
                    <a:latin typeface="Times New Roman" panose="02020603050405020304" pitchFamily="18" charset="0"/>
                    <a:ea typeface="Arial" panose="020B0604020202020204" pitchFamily="34" charset="0"/>
                    <a:cs typeface="Arial" panose="020B0604020202020204" pitchFamily="34" charset="0"/>
                  </a:rPr>
                  <a:t>ij</a:t>
                </a:r>
                <a:r>
                  <a:rPr lang="es-ES" b="1" baseline="-25000" dirty="0">
                    <a:solidFill>
                      <a:srgbClr val="000000"/>
                    </a:solidFill>
                    <a:latin typeface="Times New Roman" panose="02020603050405020304" pitchFamily="18" charset="0"/>
                    <a:ea typeface="Arial" panose="020B0604020202020204" pitchFamily="34" charset="0"/>
                    <a:cs typeface="Arial" panose="020B0604020202020204" pitchFamily="34" charset="0"/>
                  </a:rPr>
                  <a:t> </a:t>
                </a:r>
                <a:r>
                  <a:rPr lang="es-ES" b="1" dirty="0" smtClean="0">
                    <a:solidFill>
                      <a:srgbClr val="000000"/>
                    </a:solidFill>
                    <a:latin typeface="Times New Roman" panose="02020603050405020304" pitchFamily="18" charset="0"/>
                    <a:ea typeface="Arial" panose="020B0604020202020204" pitchFamily="34" charset="0"/>
                    <a:cs typeface="Arial" panose="020B0604020202020204" pitchFamily="34" charset="0"/>
                  </a:rPr>
                  <a:t>+</a:t>
                </a:r>
                <a:r>
                  <a:rPr lang="es-ES" b="1" dirty="0" err="1" smtClean="0">
                    <a:solidFill>
                      <a:srgbClr val="000000"/>
                    </a:solidFill>
                    <a:latin typeface="Times New Roman" panose="02020603050405020304" pitchFamily="18" charset="0"/>
                    <a:ea typeface="Arial" panose="020B0604020202020204" pitchFamily="34" charset="0"/>
                    <a:cs typeface="Arial" panose="020B0604020202020204" pitchFamily="34" charset="0"/>
                  </a:rPr>
                  <a:t>N</a:t>
                </a:r>
                <a:r>
                  <a:rPr lang="es-ES" b="1" baseline="-25000" dirty="0" err="1" smtClean="0">
                    <a:solidFill>
                      <a:srgbClr val="000000"/>
                    </a:solidFill>
                    <a:latin typeface="Times New Roman" panose="02020603050405020304" pitchFamily="18" charset="0"/>
                    <a:ea typeface="Arial" panose="020B0604020202020204" pitchFamily="34" charset="0"/>
                    <a:cs typeface="Arial" panose="020B0604020202020204" pitchFamily="34" charset="0"/>
                  </a:rPr>
                  <a:t>k</a:t>
                </a:r>
                <a:r>
                  <a:rPr lang="es-ES" b="1" baseline="-25000" dirty="0" smtClean="0">
                    <a:solidFill>
                      <a:srgbClr val="000000"/>
                    </a:solidFill>
                    <a:latin typeface="Times New Roman" panose="02020603050405020304" pitchFamily="18" charset="0"/>
                    <a:ea typeface="Arial" panose="020B0604020202020204" pitchFamily="34" charset="0"/>
                    <a:cs typeface="Arial" panose="020B0604020202020204" pitchFamily="34" charset="0"/>
                  </a:rPr>
                  <a:t> </a:t>
                </a:r>
                <a:r>
                  <a:rPr lang="es-ES" b="1" dirty="0" smtClean="0">
                    <a:solidFill>
                      <a:srgbClr val="000000"/>
                    </a:solidFill>
                    <a:latin typeface="Times New Roman" panose="02020603050405020304" pitchFamily="18" charset="0"/>
                    <a:ea typeface="Arial" panose="020B0604020202020204" pitchFamily="34" charset="0"/>
                    <a:cs typeface="Arial" panose="020B0604020202020204" pitchFamily="34" charset="0"/>
                  </a:rPr>
                  <a:t>+</a:t>
                </a:r>
                <a:r>
                  <a:rPr lang="es-ES" b="1" dirty="0" err="1" smtClean="0">
                    <a:solidFill>
                      <a:srgbClr val="000000"/>
                    </a:solidFill>
                    <a:latin typeface="Times New Roman" panose="02020603050405020304" pitchFamily="18" charset="0"/>
                    <a:ea typeface="Arial" panose="020B0604020202020204" pitchFamily="34" charset="0"/>
                    <a:cs typeface="Arial" panose="020B0604020202020204" pitchFamily="34" charset="0"/>
                  </a:rPr>
                  <a:t>DN</a:t>
                </a:r>
                <a:r>
                  <a:rPr lang="es-ES" b="1" baseline="-25000" dirty="0" err="1" smtClean="0">
                    <a:solidFill>
                      <a:srgbClr val="000000"/>
                    </a:solidFill>
                    <a:latin typeface="Times New Roman" panose="02020603050405020304" pitchFamily="18" charset="0"/>
                    <a:ea typeface="Arial" panose="020B0604020202020204" pitchFamily="34" charset="0"/>
                    <a:cs typeface="Arial" panose="020B0604020202020204" pitchFamily="34" charset="0"/>
                  </a:rPr>
                  <a:t>jk</a:t>
                </a:r>
                <a:r>
                  <a:rPr lang="es-ES" b="1" dirty="0">
                    <a:solidFill>
                      <a:srgbClr val="000000"/>
                    </a:solidFill>
                    <a:latin typeface="Times New Roman" panose="02020603050405020304" pitchFamily="18" charset="0"/>
                    <a:ea typeface="Arial" panose="020B0604020202020204" pitchFamily="34" charset="0"/>
                    <a:cs typeface="Arial" panose="020B0604020202020204" pitchFamily="34" charset="0"/>
                  </a:rPr>
                  <a:t>+ </a:t>
                </a:r>
                <a:r>
                  <a:rPr lang="es-ES" b="1" dirty="0" err="1">
                    <a:solidFill>
                      <a:srgbClr val="000000"/>
                    </a:solidFill>
                    <a:latin typeface="Times New Roman" panose="02020603050405020304" pitchFamily="18" charset="0"/>
                    <a:ea typeface="Arial" panose="020B0604020202020204" pitchFamily="34" charset="0"/>
                    <a:cs typeface="Arial" panose="020B0604020202020204" pitchFamily="34" charset="0"/>
                  </a:rPr>
                  <a:t>e</a:t>
                </a:r>
                <a:r>
                  <a:rPr lang="es-ES" b="1" baseline="-25000" dirty="0" err="1">
                    <a:solidFill>
                      <a:srgbClr val="000000"/>
                    </a:solidFill>
                    <a:latin typeface="Times New Roman" panose="02020603050405020304" pitchFamily="18" charset="0"/>
                    <a:ea typeface="Arial" panose="020B0604020202020204" pitchFamily="34" charset="0"/>
                    <a:cs typeface="Arial" panose="020B0604020202020204" pitchFamily="34" charset="0"/>
                  </a:rPr>
                  <a:t>ijk</a:t>
                </a:r>
                <a:endParaRPr lang="es-ES" b="1" dirty="0">
                  <a:solidFill>
                    <a:srgbClr val="000000"/>
                  </a:solidFill>
                  <a:latin typeface="Times New Roman" panose="02020603050405020304" pitchFamily="18" charset="0"/>
                  <a:ea typeface="Arial" panose="020B0604020202020204" pitchFamily="34" charset="0"/>
                  <a:cs typeface="Arial" panose="020B0604020202020204" pitchFamily="34" charset="0"/>
                </a:endParaRPr>
              </a:p>
            </p:txBody>
          </p:sp>
        </mc:Choice>
        <mc:Fallback xmlns="">
          <p:sp>
            <p:nvSpPr>
              <p:cNvPr id="5" name="Rectángulo 4"/>
              <p:cNvSpPr>
                <a:spLocks noRot="1" noChangeAspect="1" noMove="1" noResize="1" noEditPoints="1" noAdjustHandles="1" noChangeArrowheads="1" noChangeShapeType="1" noTextEdit="1"/>
              </p:cNvSpPr>
              <p:nvPr/>
            </p:nvSpPr>
            <p:spPr>
              <a:xfrm>
                <a:off x="5144140" y="2163497"/>
                <a:ext cx="3176896" cy="646331"/>
              </a:xfrm>
              <a:prstGeom prst="rect">
                <a:avLst/>
              </a:prstGeom>
              <a:blipFill rotWithShape="0">
                <a:blip r:embed="rId4"/>
                <a:stretch>
                  <a:fillRect l="-1152" b="-1887"/>
                </a:stretch>
              </a:blipFill>
            </p:spPr>
            <p:txBody>
              <a:bodyPr/>
              <a:lstStyle/>
              <a:p>
                <a:r>
                  <a:rPr lang="es-EC">
                    <a:noFill/>
                  </a:rPr>
                  <a:t> </a:t>
                </a:r>
              </a:p>
            </p:txBody>
          </p:sp>
        </mc:Fallback>
      </mc:AlternateContent>
      <p:pic>
        <p:nvPicPr>
          <p:cNvPr id="8" name="Picture 4" descr="Image result for PROGRAMA INFOSTAT"/>
          <p:cNvPicPr>
            <a:picLocks noChangeAspect="1" noChangeArrowheads="1"/>
          </p:cNvPicPr>
          <p:nvPr/>
        </p:nvPicPr>
        <p:blipFill rotWithShape="1">
          <a:blip r:embed="rId5">
            <a:extLst>
              <a:ext uri="{28A0092B-C50C-407E-A947-70E740481C1C}">
                <a14:useLocalDpi xmlns:a14="http://schemas.microsoft.com/office/drawing/2010/main" val="0"/>
              </a:ext>
            </a:extLst>
          </a:blip>
          <a:srcRect l="3762" t="30751" r="61860" b="32884"/>
          <a:stretch/>
        </p:blipFill>
        <p:spPr bwMode="auto">
          <a:xfrm>
            <a:off x="653469" y="4764688"/>
            <a:ext cx="2150995" cy="13331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aphicFrame>
        <p:nvGraphicFramePr>
          <p:cNvPr id="7" name="Tabla 6"/>
          <p:cNvGraphicFramePr>
            <a:graphicFrameLocks noGrp="1"/>
          </p:cNvGraphicFramePr>
          <p:nvPr>
            <p:extLst>
              <p:ext uri="{D42A27DB-BD31-4B8C-83A1-F6EECF244321}">
                <p14:modId xmlns:p14="http://schemas.microsoft.com/office/powerpoint/2010/main" val="3813693499"/>
              </p:ext>
            </p:extLst>
          </p:nvPr>
        </p:nvGraphicFramePr>
        <p:xfrm>
          <a:off x="4806932" y="2937990"/>
          <a:ext cx="3851312" cy="2559315"/>
        </p:xfrm>
        <a:graphic>
          <a:graphicData uri="http://schemas.openxmlformats.org/drawingml/2006/table">
            <a:tbl>
              <a:tblPr firstRow="1" firstCol="1" bandRow="1">
                <a:tableStyleId>{9DCAF9ED-07DC-4A11-8D7F-57B35C25682E}</a:tableStyleId>
              </a:tblPr>
              <a:tblGrid>
                <a:gridCol w="527183"/>
                <a:gridCol w="527183"/>
                <a:gridCol w="2796946"/>
              </a:tblGrid>
              <a:tr h="28692">
                <a:tc>
                  <a:txBody>
                    <a:bodyPr/>
                    <a:lstStyle/>
                    <a:p>
                      <a:pPr algn="just">
                        <a:lnSpc>
                          <a:spcPct val="107000"/>
                        </a:lnSpc>
                        <a:spcAft>
                          <a:spcPts val="0"/>
                        </a:spcAft>
                      </a:pPr>
                      <a:r>
                        <a:rPr lang="es-EC" sz="1200" dirty="0" smtClean="0">
                          <a:solidFill>
                            <a:schemeClr val="tx1"/>
                          </a:solidFill>
                          <a:effectLst/>
                          <a:latin typeface="Times New Roman" panose="02020603050405020304" pitchFamily="18" charset="0"/>
                          <a:cs typeface="Times New Roman" panose="02020603050405020304" pitchFamily="18" charset="0"/>
                        </a:rPr>
                        <a:t>No</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S" sz="1200" dirty="0" err="1" smtClean="0">
                          <a:solidFill>
                            <a:schemeClr val="tx1"/>
                          </a:solidFill>
                          <a:effectLst/>
                          <a:latin typeface="Times New Roman" panose="02020603050405020304" pitchFamily="18" charset="0"/>
                          <a:cs typeface="Times New Roman" panose="02020603050405020304" pitchFamily="18" charset="0"/>
                        </a:rPr>
                        <a:t>Trat</a:t>
                      </a:r>
                      <a:r>
                        <a:rPr lang="es-ES" sz="1200" dirty="0" smtClean="0">
                          <a:solidFill>
                            <a:schemeClr val="tx1"/>
                          </a:solidFill>
                          <a:effectLst/>
                          <a:latin typeface="Times New Roman" panose="02020603050405020304" pitchFamily="18" charset="0"/>
                          <a:cs typeface="Times New Roman" panose="02020603050405020304" pitchFamily="18" charset="0"/>
                        </a:rPr>
                        <a:t>. </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S" sz="1200" dirty="0" smtClean="0">
                          <a:solidFill>
                            <a:schemeClr val="tx1"/>
                          </a:solidFill>
                          <a:effectLst/>
                          <a:latin typeface="Times New Roman" panose="02020603050405020304" pitchFamily="18" charset="0"/>
                          <a:cs typeface="Times New Roman" panose="02020603050405020304" pitchFamily="18" charset="0"/>
                        </a:rPr>
                        <a:t>Descripción</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265984">
                <a:tc>
                  <a:txBody>
                    <a:bodyPr/>
                    <a:lstStyle/>
                    <a:p>
                      <a:pPr algn="just">
                        <a:lnSpc>
                          <a:spcPct val="107000"/>
                        </a:lnSpc>
                        <a:spcAft>
                          <a:spcPts val="0"/>
                        </a:spcAft>
                      </a:pPr>
                      <a:r>
                        <a:rPr lang="es-EC" sz="1200" dirty="0" smtClean="0">
                          <a:solidFill>
                            <a:schemeClr val="tx1"/>
                          </a:solidFill>
                          <a:effectLst/>
                          <a:latin typeface="Times New Roman" panose="02020603050405020304" pitchFamily="18" charset="0"/>
                          <a:cs typeface="Times New Roman" panose="02020603050405020304" pitchFamily="18" charset="0"/>
                        </a:rPr>
                        <a:t>T0</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S" sz="1200" dirty="0">
                          <a:solidFill>
                            <a:schemeClr val="tx1"/>
                          </a:solidFill>
                          <a:effectLst/>
                          <a:latin typeface="Times New Roman" panose="02020603050405020304" pitchFamily="18" charset="0"/>
                          <a:cs typeface="Times New Roman" panose="02020603050405020304" pitchFamily="18" charset="0"/>
                        </a:rPr>
                        <a:t>D0N0</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S" sz="1200" dirty="0">
                          <a:solidFill>
                            <a:schemeClr val="tx1"/>
                          </a:solidFill>
                          <a:effectLst/>
                          <a:latin typeface="Times New Roman" panose="02020603050405020304" pitchFamily="18" charset="0"/>
                          <a:cs typeface="Times New Roman" panose="02020603050405020304" pitchFamily="18" charset="0"/>
                        </a:rPr>
                        <a:t>Testigo</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265984">
                <a:tc>
                  <a:txBody>
                    <a:bodyPr/>
                    <a:lstStyle/>
                    <a:p>
                      <a:pPr algn="just">
                        <a:lnSpc>
                          <a:spcPct val="107000"/>
                        </a:lnSpc>
                        <a:spcAft>
                          <a:spcPts val="0"/>
                        </a:spcAft>
                      </a:pPr>
                      <a:r>
                        <a:rPr lang="es-EC" sz="1200" dirty="0" smtClean="0">
                          <a:solidFill>
                            <a:schemeClr val="tx1"/>
                          </a:solidFill>
                          <a:effectLst/>
                          <a:latin typeface="Times New Roman" panose="02020603050405020304" pitchFamily="18" charset="0"/>
                          <a:cs typeface="Times New Roman" panose="02020603050405020304" pitchFamily="18" charset="0"/>
                        </a:rPr>
                        <a:t>T1</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solidFill>
                  </a:tcPr>
                </a:tc>
                <a:tc>
                  <a:txBody>
                    <a:bodyPr/>
                    <a:lstStyle/>
                    <a:p>
                      <a:pPr algn="just">
                        <a:lnSpc>
                          <a:spcPct val="107000"/>
                        </a:lnSpc>
                        <a:spcAft>
                          <a:spcPts val="0"/>
                        </a:spcAft>
                      </a:pPr>
                      <a:r>
                        <a:rPr lang="es-ES" sz="1200" dirty="0">
                          <a:solidFill>
                            <a:schemeClr val="tx1"/>
                          </a:solidFill>
                          <a:effectLst/>
                          <a:latin typeface="Times New Roman" panose="02020603050405020304" pitchFamily="18" charset="0"/>
                          <a:cs typeface="Times New Roman" panose="02020603050405020304" pitchFamily="18" charset="0"/>
                        </a:rPr>
                        <a:t>D1N1</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solidFill>
                  </a:tcPr>
                </a:tc>
                <a:tc>
                  <a:txBody>
                    <a:bodyPr/>
                    <a:lstStyle/>
                    <a:p>
                      <a:pPr algn="just">
                        <a:lnSpc>
                          <a:spcPct val="107000"/>
                        </a:lnSpc>
                        <a:spcAft>
                          <a:spcPts val="0"/>
                        </a:spcAft>
                      </a:pPr>
                      <a:r>
                        <a:rPr lang="es-ES" sz="1200" dirty="0" smtClean="0">
                          <a:solidFill>
                            <a:schemeClr val="tx1"/>
                          </a:solidFill>
                          <a:effectLst/>
                          <a:latin typeface="Times New Roman" panose="02020603050405020304" pitchFamily="18" charset="0"/>
                          <a:cs typeface="Times New Roman" panose="02020603050405020304" pitchFamily="18" charset="0"/>
                        </a:rPr>
                        <a:t>Dormex </a:t>
                      </a:r>
                      <a:r>
                        <a:rPr lang="es-ES" sz="1200" dirty="0">
                          <a:solidFill>
                            <a:schemeClr val="tx1"/>
                          </a:solidFill>
                          <a:effectLst/>
                          <a:latin typeface="Times New Roman" panose="02020603050405020304" pitchFamily="18" charset="0"/>
                          <a:cs typeface="Times New Roman" panose="02020603050405020304" pitchFamily="18" charset="0"/>
                        </a:rPr>
                        <a:t>0,05 % con 45 kg.ha</a:t>
                      </a:r>
                      <a:r>
                        <a:rPr lang="es-ES" sz="1200" baseline="30000" dirty="0">
                          <a:solidFill>
                            <a:schemeClr val="tx1"/>
                          </a:solidFill>
                          <a:effectLst/>
                          <a:latin typeface="Times New Roman" panose="02020603050405020304" pitchFamily="18" charset="0"/>
                          <a:cs typeface="Times New Roman" panose="02020603050405020304" pitchFamily="18" charset="0"/>
                        </a:rPr>
                        <a:t>-1</a:t>
                      </a:r>
                      <a:r>
                        <a:rPr lang="es-ES" sz="1200" dirty="0">
                          <a:solidFill>
                            <a:schemeClr val="tx1"/>
                          </a:solidFill>
                          <a:effectLst/>
                          <a:latin typeface="Times New Roman" panose="02020603050405020304" pitchFamily="18" charset="0"/>
                          <a:cs typeface="Times New Roman" panose="02020603050405020304" pitchFamily="18" charset="0"/>
                        </a:rPr>
                        <a:t> de Nitrógeno</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solidFill>
                  </a:tcPr>
                </a:tc>
              </a:tr>
              <a:tr h="265984">
                <a:tc>
                  <a:txBody>
                    <a:bodyPr/>
                    <a:lstStyle/>
                    <a:p>
                      <a:pPr algn="just">
                        <a:lnSpc>
                          <a:spcPct val="107000"/>
                        </a:lnSpc>
                        <a:spcAft>
                          <a:spcPts val="0"/>
                        </a:spcAft>
                      </a:pPr>
                      <a:r>
                        <a:rPr lang="es-EC" sz="1200" dirty="0" smtClean="0">
                          <a:solidFill>
                            <a:schemeClr val="tx1"/>
                          </a:solidFill>
                          <a:effectLst/>
                          <a:latin typeface="Times New Roman" panose="02020603050405020304" pitchFamily="18" charset="0"/>
                          <a:cs typeface="Times New Roman" panose="02020603050405020304" pitchFamily="18" charset="0"/>
                        </a:rPr>
                        <a:t>T2</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solidFill>
                  </a:tcPr>
                </a:tc>
                <a:tc>
                  <a:txBody>
                    <a:bodyPr/>
                    <a:lstStyle/>
                    <a:p>
                      <a:pPr algn="just">
                        <a:lnSpc>
                          <a:spcPct val="107000"/>
                        </a:lnSpc>
                        <a:spcAft>
                          <a:spcPts val="0"/>
                        </a:spcAft>
                      </a:pPr>
                      <a:r>
                        <a:rPr lang="es-ES" sz="1200">
                          <a:solidFill>
                            <a:schemeClr val="tx1"/>
                          </a:solidFill>
                          <a:effectLst/>
                          <a:latin typeface="Times New Roman" panose="02020603050405020304" pitchFamily="18" charset="0"/>
                          <a:cs typeface="Times New Roman" panose="02020603050405020304" pitchFamily="18" charset="0"/>
                        </a:rPr>
                        <a:t>D1N2</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solidFill>
                  </a:tcPr>
                </a:tc>
                <a:tc>
                  <a:txBody>
                    <a:bodyPr/>
                    <a:lstStyle/>
                    <a:p>
                      <a:pPr algn="just">
                        <a:lnSpc>
                          <a:spcPct val="107000"/>
                        </a:lnSpc>
                        <a:spcAft>
                          <a:spcPts val="0"/>
                        </a:spcAft>
                      </a:pPr>
                      <a:r>
                        <a:rPr lang="es-ES" sz="1200" dirty="0" smtClean="0">
                          <a:solidFill>
                            <a:schemeClr val="tx1"/>
                          </a:solidFill>
                          <a:effectLst/>
                          <a:latin typeface="Times New Roman" panose="02020603050405020304" pitchFamily="18" charset="0"/>
                          <a:cs typeface="Times New Roman" panose="02020603050405020304" pitchFamily="18" charset="0"/>
                        </a:rPr>
                        <a:t>Dormex </a:t>
                      </a:r>
                      <a:r>
                        <a:rPr lang="es-ES" sz="1200" dirty="0">
                          <a:solidFill>
                            <a:schemeClr val="tx1"/>
                          </a:solidFill>
                          <a:effectLst/>
                          <a:latin typeface="Times New Roman" panose="02020603050405020304" pitchFamily="18" charset="0"/>
                          <a:cs typeface="Times New Roman" panose="02020603050405020304" pitchFamily="18" charset="0"/>
                        </a:rPr>
                        <a:t>0,05 % con 90 kg.ha</a:t>
                      </a:r>
                      <a:r>
                        <a:rPr lang="es-ES" sz="1200" baseline="30000" dirty="0">
                          <a:solidFill>
                            <a:schemeClr val="tx1"/>
                          </a:solidFill>
                          <a:effectLst/>
                          <a:latin typeface="Times New Roman" panose="02020603050405020304" pitchFamily="18" charset="0"/>
                          <a:cs typeface="Times New Roman" panose="02020603050405020304" pitchFamily="18" charset="0"/>
                        </a:rPr>
                        <a:t>-1</a:t>
                      </a:r>
                      <a:r>
                        <a:rPr lang="es-ES" sz="1200" dirty="0">
                          <a:solidFill>
                            <a:schemeClr val="tx1"/>
                          </a:solidFill>
                          <a:effectLst/>
                          <a:latin typeface="Times New Roman" panose="02020603050405020304" pitchFamily="18" charset="0"/>
                          <a:cs typeface="Times New Roman" panose="02020603050405020304" pitchFamily="18" charset="0"/>
                        </a:rPr>
                        <a:t> de Nitrógeno</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solidFill>
                  </a:tcPr>
                </a:tc>
              </a:tr>
              <a:tr h="265984">
                <a:tc>
                  <a:txBody>
                    <a:bodyPr/>
                    <a:lstStyle/>
                    <a:p>
                      <a:pPr algn="just">
                        <a:lnSpc>
                          <a:spcPct val="107000"/>
                        </a:lnSpc>
                        <a:spcAft>
                          <a:spcPts val="0"/>
                        </a:spcAft>
                      </a:pPr>
                      <a:r>
                        <a:rPr lang="es-EC" sz="1200" dirty="0" smtClean="0">
                          <a:solidFill>
                            <a:schemeClr val="tx1"/>
                          </a:solidFill>
                          <a:effectLst/>
                          <a:latin typeface="Times New Roman" panose="02020603050405020304" pitchFamily="18" charset="0"/>
                          <a:cs typeface="Times New Roman" panose="02020603050405020304" pitchFamily="18" charset="0"/>
                        </a:rPr>
                        <a:t>T3</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solidFill>
                  </a:tcPr>
                </a:tc>
                <a:tc>
                  <a:txBody>
                    <a:bodyPr/>
                    <a:lstStyle/>
                    <a:p>
                      <a:pPr algn="just">
                        <a:lnSpc>
                          <a:spcPct val="107000"/>
                        </a:lnSpc>
                        <a:spcAft>
                          <a:spcPts val="0"/>
                        </a:spcAft>
                      </a:pPr>
                      <a:r>
                        <a:rPr lang="es-ES" sz="1200">
                          <a:solidFill>
                            <a:schemeClr val="tx1"/>
                          </a:solidFill>
                          <a:effectLst/>
                          <a:latin typeface="Times New Roman" panose="02020603050405020304" pitchFamily="18" charset="0"/>
                          <a:cs typeface="Times New Roman" panose="02020603050405020304" pitchFamily="18" charset="0"/>
                        </a:rPr>
                        <a:t>D1N3</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solidFill>
                  </a:tcPr>
                </a:tc>
                <a:tc>
                  <a:txBody>
                    <a:bodyPr/>
                    <a:lstStyle/>
                    <a:p>
                      <a:pPr algn="just">
                        <a:lnSpc>
                          <a:spcPct val="107000"/>
                        </a:lnSpc>
                        <a:spcAft>
                          <a:spcPts val="0"/>
                        </a:spcAft>
                      </a:pPr>
                      <a:r>
                        <a:rPr lang="es-ES" sz="1200" dirty="0" smtClean="0">
                          <a:solidFill>
                            <a:schemeClr val="tx1"/>
                          </a:solidFill>
                          <a:effectLst/>
                          <a:latin typeface="Times New Roman" panose="02020603050405020304" pitchFamily="18" charset="0"/>
                          <a:cs typeface="Times New Roman" panose="02020603050405020304" pitchFamily="18" charset="0"/>
                        </a:rPr>
                        <a:t>Dormex </a:t>
                      </a:r>
                      <a:r>
                        <a:rPr lang="es-ES" sz="1200" dirty="0">
                          <a:solidFill>
                            <a:schemeClr val="tx1"/>
                          </a:solidFill>
                          <a:effectLst/>
                          <a:latin typeface="Times New Roman" panose="02020603050405020304" pitchFamily="18" charset="0"/>
                          <a:cs typeface="Times New Roman" panose="02020603050405020304" pitchFamily="18" charset="0"/>
                        </a:rPr>
                        <a:t>0,05 % con 135 kg.ha</a:t>
                      </a:r>
                      <a:r>
                        <a:rPr lang="es-ES" sz="1200" baseline="30000" dirty="0">
                          <a:solidFill>
                            <a:schemeClr val="tx1"/>
                          </a:solidFill>
                          <a:effectLst/>
                          <a:latin typeface="Times New Roman" panose="02020603050405020304" pitchFamily="18" charset="0"/>
                          <a:cs typeface="Times New Roman" panose="02020603050405020304" pitchFamily="18" charset="0"/>
                        </a:rPr>
                        <a:t>-1</a:t>
                      </a:r>
                      <a:r>
                        <a:rPr lang="es-ES" sz="1200" dirty="0">
                          <a:solidFill>
                            <a:schemeClr val="tx1"/>
                          </a:solidFill>
                          <a:effectLst/>
                          <a:latin typeface="Times New Roman" panose="02020603050405020304" pitchFamily="18" charset="0"/>
                          <a:cs typeface="Times New Roman" panose="02020603050405020304" pitchFamily="18" charset="0"/>
                        </a:rPr>
                        <a:t> de Nitrógeno</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solidFill>
                  </a:tcPr>
                </a:tc>
              </a:tr>
              <a:tr h="265984">
                <a:tc>
                  <a:txBody>
                    <a:bodyPr/>
                    <a:lstStyle/>
                    <a:p>
                      <a:pPr algn="just">
                        <a:lnSpc>
                          <a:spcPct val="107000"/>
                        </a:lnSpc>
                        <a:spcAft>
                          <a:spcPts val="0"/>
                        </a:spcAft>
                      </a:pPr>
                      <a:r>
                        <a:rPr lang="es-EC" sz="1200" dirty="0" smtClean="0">
                          <a:solidFill>
                            <a:schemeClr val="tx1"/>
                          </a:solidFill>
                          <a:effectLst/>
                          <a:latin typeface="Times New Roman" panose="02020603050405020304" pitchFamily="18" charset="0"/>
                          <a:cs typeface="Times New Roman" panose="02020603050405020304" pitchFamily="18" charset="0"/>
                        </a:rPr>
                        <a:t>T4</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tc>
                  <a:txBody>
                    <a:bodyPr/>
                    <a:lstStyle/>
                    <a:p>
                      <a:pPr algn="just">
                        <a:lnSpc>
                          <a:spcPct val="107000"/>
                        </a:lnSpc>
                        <a:spcAft>
                          <a:spcPts val="0"/>
                        </a:spcAft>
                      </a:pPr>
                      <a:r>
                        <a:rPr lang="es-ES" sz="1200" dirty="0">
                          <a:solidFill>
                            <a:schemeClr val="tx1"/>
                          </a:solidFill>
                          <a:effectLst/>
                          <a:latin typeface="Times New Roman" panose="02020603050405020304" pitchFamily="18" charset="0"/>
                          <a:cs typeface="Times New Roman" panose="02020603050405020304" pitchFamily="18" charset="0"/>
                        </a:rPr>
                        <a:t>D2N1</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tc>
                  <a:txBody>
                    <a:bodyPr/>
                    <a:lstStyle/>
                    <a:p>
                      <a:pPr algn="just">
                        <a:lnSpc>
                          <a:spcPct val="107000"/>
                        </a:lnSpc>
                        <a:spcAft>
                          <a:spcPts val="0"/>
                        </a:spcAft>
                      </a:pPr>
                      <a:r>
                        <a:rPr lang="es-ES" sz="1200" dirty="0" smtClean="0">
                          <a:solidFill>
                            <a:schemeClr val="tx1"/>
                          </a:solidFill>
                          <a:effectLst/>
                          <a:latin typeface="Times New Roman" panose="02020603050405020304" pitchFamily="18" charset="0"/>
                          <a:cs typeface="Times New Roman" panose="02020603050405020304" pitchFamily="18" charset="0"/>
                        </a:rPr>
                        <a:t>Dormex </a:t>
                      </a:r>
                      <a:r>
                        <a:rPr lang="es-ES" sz="1200" dirty="0">
                          <a:solidFill>
                            <a:schemeClr val="tx1"/>
                          </a:solidFill>
                          <a:effectLst/>
                          <a:latin typeface="Times New Roman" panose="02020603050405020304" pitchFamily="18" charset="0"/>
                          <a:cs typeface="Times New Roman" panose="02020603050405020304" pitchFamily="18" charset="0"/>
                        </a:rPr>
                        <a:t>0,1 % con 45 kg.ha</a:t>
                      </a:r>
                      <a:r>
                        <a:rPr lang="es-ES" sz="1200" baseline="30000" dirty="0">
                          <a:solidFill>
                            <a:schemeClr val="tx1"/>
                          </a:solidFill>
                          <a:effectLst/>
                          <a:latin typeface="Times New Roman" panose="02020603050405020304" pitchFamily="18" charset="0"/>
                          <a:cs typeface="Times New Roman" panose="02020603050405020304" pitchFamily="18" charset="0"/>
                        </a:rPr>
                        <a:t>-1</a:t>
                      </a:r>
                      <a:r>
                        <a:rPr lang="es-ES" sz="1200" dirty="0">
                          <a:solidFill>
                            <a:schemeClr val="tx1"/>
                          </a:solidFill>
                          <a:effectLst/>
                          <a:latin typeface="Times New Roman" panose="02020603050405020304" pitchFamily="18" charset="0"/>
                          <a:cs typeface="Times New Roman" panose="02020603050405020304" pitchFamily="18" charset="0"/>
                        </a:rPr>
                        <a:t> de Nitrógeno</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tr>
              <a:tr h="265984">
                <a:tc>
                  <a:txBody>
                    <a:bodyPr/>
                    <a:lstStyle/>
                    <a:p>
                      <a:pPr algn="just">
                        <a:lnSpc>
                          <a:spcPct val="107000"/>
                        </a:lnSpc>
                        <a:spcAft>
                          <a:spcPts val="0"/>
                        </a:spcAft>
                      </a:pPr>
                      <a:r>
                        <a:rPr lang="es-EC" sz="1200" dirty="0" smtClean="0">
                          <a:solidFill>
                            <a:schemeClr val="tx1"/>
                          </a:solidFill>
                          <a:effectLst/>
                          <a:latin typeface="Times New Roman" panose="02020603050405020304" pitchFamily="18" charset="0"/>
                          <a:cs typeface="Times New Roman" panose="02020603050405020304" pitchFamily="18" charset="0"/>
                        </a:rPr>
                        <a:t>T5</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tc>
                  <a:txBody>
                    <a:bodyPr/>
                    <a:lstStyle/>
                    <a:p>
                      <a:pPr algn="just">
                        <a:lnSpc>
                          <a:spcPct val="107000"/>
                        </a:lnSpc>
                        <a:spcAft>
                          <a:spcPts val="0"/>
                        </a:spcAft>
                      </a:pPr>
                      <a:r>
                        <a:rPr lang="es-ES" sz="1200">
                          <a:solidFill>
                            <a:schemeClr val="tx1"/>
                          </a:solidFill>
                          <a:effectLst/>
                          <a:latin typeface="Times New Roman" panose="02020603050405020304" pitchFamily="18" charset="0"/>
                          <a:cs typeface="Times New Roman" panose="02020603050405020304" pitchFamily="18" charset="0"/>
                        </a:rPr>
                        <a:t>D2N2</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tc>
                  <a:txBody>
                    <a:bodyPr/>
                    <a:lstStyle/>
                    <a:p>
                      <a:pPr algn="just">
                        <a:lnSpc>
                          <a:spcPct val="107000"/>
                        </a:lnSpc>
                        <a:spcAft>
                          <a:spcPts val="0"/>
                        </a:spcAft>
                      </a:pPr>
                      <a:r>
                        <a:rPr lang="es-ES" sz="1200" dirty="0" smtClean="0">
                          <a:solidFill>
                            <a:schemeClr val="tx1"/>
                          </a:solidFill>
                          <a:effectLst/>
                          <a:latin typeface="Times New Roman" panose="02020603050405020304" pitchFamily="18" charset="0"/>
                          <a:cs typeface="Times New Roman" panose="02020603050405020304" pitchFamily="18" charset="0"/>
                        </a:rPr>
                        <a:t>Dormex </a:t>
                      </a:r>
                      <a:r>
                        <a:rPr lang="es-ES" sz="1200" dirty="0">
                          <a:solidFill>
                            <a:schemeClr val="tx1"/>
                          </a:solidFill>
                          <a:effectLst/>
                          <a:latin typeface="Times New Roman" panose="02020603050405020304" pitchFamily="18" charset="0"/>
                          <a:cs typeface="Times New Roman" panose="02020603050405020304" pitchFamily="18" charset="0"/>
                        </a:rPr>
                        <a:t>0,1 % con 90 kg.ha</a:t>
                      </a:r>
                      <a:r>
                        <a:rPr lang="es-ES" sz="1200" baseline="30000" dirty="0">
                          <a:solidFill>
                            <a:schemeClr val="tx1"/>
                          </a:solidFill>
                          <a:effectLst/>
                          <a:latin typeface="Times New Roman" panose="02020603050405020304" pitchFamily="18" charset="0"/>
                          <a:cs typeface="Times New Roman" panose="02020603050405020304" pitchFamily="18" charset="0"/>
                        </a:rPr>
                        <a:t>-1</a:t>
                      </a:r>
                      <a:r>
                        <a:rPr lang="es-ES" sz="1200" dirty="0">
                          <a:solidFill>
                            <a:schemeClr val="tx1"/>
                          </a:solidFill>
                          <a:effectLst/>
                          <a:latin typeface="Times New Roman" panose="02020603050405020304" pitchFamily="18" charset="0"/>
                          <a:cs typeface="Times New Roman" panose="02020603050405020304" pitchFamily="18" charset="0"/>
                        </a:rPr>
                        <a:t> de Nitrógeno</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tr>
              <a:tr h="265984">
                <a:tc>
                  <a:txBody>
                    <a:bodyPr/>
                    <a:lstStyle/>
                    <a:p>
                      <a:pPr algn="just">
                        <a:lnSpc>
                          <a:spcPct val="107000"/>
                        </a:lnSpc>
                        <a:spcAft>
                          <a:spcPts val="0"/>
                        </a:spcAft>
                      </a:pPr>
                      <a:r>
                        <a:rPr lang="es-EC" sz="1200" dirty="0" smtClean="0">
                          <a:solidFill>
                            <a:schemeClr val="tx1"/>
                          </a:solidFill>
                          <a:effectLst/>
                          <a:latin typeface="Times New Roman" panose="02020603050405020304" pitchFamily="18" charset="0"/>
                          <a:cs typeface="Times New Roman" panose="02020603050405020304" pitchFamily="18" charset="0"/>
                        </a:rPr>
                        <a:t>T6</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tc>
                  <a:txBody>
                    <a:bodyPr/>
                    <a:lstStyle/>
                    <a:p>
                      <a:pPr algn="just">
                        <a:lnSpc>
                          <a:spcPct val="107000"/>
                        </a:lnSpc>
                        <a:spcAft>
                          <a:spcPts val="0"/>
                        </a:spcAft>
                      </a:pPr>
                      <a:r>
                        <a:rPr lang="es-ES" sz="1200" dirty="0">
                          <a:solidFill>
                            <a:schemeClr val="tx1"/>
                          </a:solidFill>
                          <a:effectLst/>
                          <a:latin typeface="Times New Roman" panose="02020603050405020304" pitchFamily="18" charset="0"/>
                          <a:cs typeface="Times New Roman" panose="02020603050405020304" pitchFamily="18" charset="0"/>
                        </a:rPr>
                        <a:t>D2N3</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tc>
                  <a:txBody>
                    <a:bodyPr/>
                    <a:lstStyle/>
                    <a:p>
                      <a:pPr algn="just">
                        <a:lnSpc>
                          <a:spcPct val="107000"/>
                        </a:lnSpc>
                        <a:spcAft>
                          <a:spcPts val="0"/>
                        </a:spcAft>
                      </a:pPr>
                      <a:r>
                        <a:rPr lang="es-ES" sz="1200" dirty="0" smtClean="0">
                          <a:solidFill>
                            <a:schemeClr val="tx1"/>
                          </a:solidFill>
                          <a:effectLst/>
                          <a:latin typeface="Times New Roman" panose="02020603050405020304" pitchFamily="18" charset="0"/>
                          <a:cs typeface="Times New Roman" panose="02020603050405020304" pitchFamily="18" charset="0"/>
                        </a:rPr>
                        <a:t>Dormex </a:t>
                      </a:r>
                      <a:r>
                        <a:rPr lang="es-ES" sz="1200" dirty="0">
                          <a:solidFill>
                            <a:schemeClr val="tx1"/>
                          </a:solidFill>
                          <a:effectLst/>
                          <a:latin typeface="Times New Roman" panose="02020603050405020304" pitchFamily="18" charset="0"/>
                          <a:cs typeface="Times New Roman" panose="02020603050405020304" pitchFamily="18" charset="0"/>
                        </a:rPr>
                        <a:t>0,1 % con 135 kg.ha</a:t>
                      </a:r>
                      <a:r>
                        <a:rPr lang="es-ES" sz="1200" baseline="30000" dirty="0">
                          <a:solidFill>
                            <a:schemeClr val="tx1"/>
                          </a:solidFill>
                          <a:effectLst/>
                          <a:latin typeface="Times New Roman" panose="02020603050405020304" pitchFamily="18" charset="0"/>
                          <a:cs typeface="Times New Roman" panose="02020603050405020304" pitchFamily="18" charset="0"/>
                        </a:rPr>
                        <a:t>-1</a:t>
                      </a:r>
                      <a:r>
                        <a:rPr lang="es-ES" sz="1200" dirty="0">
                          <a:solidFill>
                            <a:schemeClr val="tx1"/>
                          </a:solidFill>
                          <a:effectLst/>
                          <a:latin typeface="Times New Roman" panose="02020603050405020304" pitchFamily="18" charset="0"/>
                          <a:cs typeface="Times New Roman" panose="02020603050405020304" pitchFamily="18" charset="0"/>
                        </a:rPr>
                        <a:t> de Nitrógeno</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tr>
            </a:tbl>
          </a:graphicData>
        </a:graphic>
      </p:graphicFrame>
      <p:sp>
        <p:nvSpPr>
          <p:cNvPr id="13" name="Rectángulo 12"/>
          <p:cNvSpPr/>
          <p:nvPr/>
        </p:nvSpPr>
        <p:spPr>
          <a:xfrm>
            <a:off x="5116" y="1750860"/>
            <a:ext cx="2258055" cy="646331"/>
          </a:xfrm>
          <a:prstGeom prst="rect">
            <a:avLst/>
          </a:prstGeom>
        </p:spPr>
        <p:txBody>
          <a:bodyPr wrap="none">
            <a:spAutoFit/>
          </a:bodyPr>
          <a:lstStyle/>
          <a:p>
            <a:pPr marL="285750" indent="-285750" algn="ctr">
              <a:lnSpc>
                <a:spcPct val="200000"/>
              </a:lnSpc>
              <a:spcAft>
                <a:spcPts val="0"/>
              </a:spcAft>
              <a:buFont typeface="Wingdings" panose="05000000000000000000" pitchFamily="2" charset="2"/>
              <a:buChar char="ü"/>
            </a:pPr>
            <a:r>
              <a:rPr lang="es-EC" dirty="0" smtClean="0">
                <a:solidFill>
                  <a:srgbClr val="000000"/>
                </a:solidFill>
                <a:latin typeface="Times New Roman" panose="02020603050405020304" pitchFamily="18" charset="0"/>
                <a:ea typeface="Arial" panose="020B0604020202020204" pitchFamily="34" charset="0"/>
                <a:cs typeface="Arial" panose="020B0604020202020204" pitchFamily="34" charset="0"/>
              </a:rPr>
              <a:t>ANÁLISIS WARD</a:t>
            </a:r>
            <a:endParaRPr lang="es-ES" dirty="0">
              <a:solidFill>
                <a:srgbClr val="000000"/>
              </a:solidFill>
              <a:latin typeface="Times New Roman" panose="02020603050405020304" pitchFamily="18" charset="0"/>
              <a:ea typeface="Arial" panose="020B0604020202020204" pitchFamily="34" charset="0"/>
              <a:cs typeface="Arial" panose="020B0604020202020204" pitchFamily="34" charset="0"/>
            </a:endParaRPr>
          </a:p>
        </p:txBody>
      </p:sp>
      <p:sp>
        <p:nvSpPr>
          <p:cNvPr id="14" name="Rectángulo 13"/>
          <p:cNvSpPr/>
          <p:nvPr/>
        </p:nvSpPr>
        <p:spPr>
          <a:xfrm>
            <a:off x="4415069" y="1751419"/>
            <a:ext cx="4382355" cy="646331"/>
          </a:xfrm>
          <a:prstGeom prst="rect">
            <a:avLst/>
          </a:prstGeom>
        </p:spPr>
        <p:txBody>
          <a:bodyPr wrap="none">
            <a:spAutoFit/>
          </a:bodyPr>
          <a:lstStyle/>
          <a:p>
            <a:pPr marL="285750" indent="-285750" algn="ctr">
              <a:lnSpc>
                <a:spcPct val="200000"/>
              </a:lnSpc>
              <a:spcAft>
                <a:spcPts val="0"/>
              </a:spcAft>
              <a:buFont typeface="Wingdings" panose="05000000000000000000" pitchFamily="2" charset="2"/>
              <a:buChar char="ü"/>
            </a:pPr>
            <a:r>
              <a:rPr lang="es-EC" dirty="0" smtClean="0">
                <a:solidFill>
                  <a:srgbClr val="000000"/>
                </a:solidFill>
                <a:latin typeface="Times New Roman" panose="02020603050405020304" pitchFamily="18" charset="0"/>
                <a:ea typeface="Arial" panose="020B0604020202020204" pitchFamily="34" charset="0"/>
                <a:cs typeface="Arial" panose="020B0604020202020204" pitchFamily="34" charset="0"/>
              </a:rPr>
              <a:t>ANÁLISIS FUNCIONAL LSD (</a:t>
            </a:r>
            <a:r>
              <a:rPr lang="es-ES" dirty="0" smtClean="0">
                <a:latin typeface="Times New Roman" panose="02020603050405020304" pitchFamily="18" charset="0"/>
                <a:cs typeface="Times New Roman" panose="02020603050405020304" pitchFamily="18" charset="0"/>
              </a:rPr>
              <a:t>α</a:t>
            </a:r>
            <a:r>
              <a:rPr lang="es-ES" dirty="0">
                <a:latin typeface="Times New Roman" panose="02020603050405020304" pitchFamily="18" charset="0"/>
                <a:cs typeface="Times New Roman" panose="02020603050405020304" pitchFamily="18" charset="0"/>
              </a:rPr>
              <a:t>=  </a:t>
            </a:r>
            <a:r>
              <a:rPr lang="es-ES" dirty="0" smtClean="0">
                <a:latin typeface="Times New Roman" panose="02020603050405020304" pitchFamily="18" charset="0"/>
                <a:cs typeface="Times New Roman" panose="02020603050405020304" pitchFamily="18" charset="0"/>
              </a:rPr>
              <a:t>0,05)</a:t>
            </a:r>
            <a:endParaRPr lang="es-ES" dirty="0">
              <a:solidFill>
                <a:srgbClr val="00000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15" name="Rectángulo 14"/>
          <p:cNvSpPr/>
          <p:nvPr/>
        </p:nvSpPr>
        <p:spPr>
          <a:xfrm>
            <a:off x="-9491" y="2325545"/>
            <a:ext cx="1482201" cy="646331"/>
          </a:xfrm>
          <a:prstGeom prst="rect">
            <a:avLst/>
          </a:prstGeom>
        </p:spPr>
        <p:txBody>
          <a:bodyPr wrap="none">
            <a:spAutoFit/>
          </a:bodyPr>
          <a:lstStyle/>
          <a:p>
            <a:pPr marL="285750" indent="-285750" algn="ctr">
              <a:lnSpc>
                <a:spcPct val="200000"/>
              </a:lnSpc>
              <a:spcAft>
                <a:spcPts val="0"/>
              </a:spcAft>
              <a:buFont typeface="Wingdings" panose="05000000000000000000" pitchFamily="2" charset="2"/>
              <a:buChar char="ü"/>
            </a:pPr>
            <a:r>
              <a:rPr lang="es-EC" dirty="0" smtClean="0">
                <a:solidFill>
                  <a:srgbClr val="000000"/>
                </a:solidFill>
                <a:latin typeface="Times New Roman" panose="02020603050405020304" pitchFamily="18" charset="0"/>
                <a:ea typeface="Arial" panose="020B0604020202020204" pitchFamily="34" charset="0"/>
                <a:cs typeface="Arial" panose="020B0604020202020204" pitchFamily="34" charset="0"/>
              </a:rPr>
              <a:t>MANOVA</a:t>
            </a:r>
            <a:endParaRPr lang="es-ES" dirty="0">
              <a:solidFill>
                <a:srgbClr val="000000"/>
              </a:solidFill>
              <a:latin typeface="Times New Roman" panose="02020603050405020304" pitchFamily="18" charset="0"/>
              <a:ea typeface="Arial" panose="020B0604020202020204" pitchFamily="34" charset="0"/>
              <a:cs typeface="Arial" panose="020B0604020202020204" pitchFamily="34" charset="0"/>
            </a:endParaRPr>
          </a:p>
        </p:txBody>
      </p:sp>
      <p:sp>
        <p:nvSpPr>
          <p:cNvPr id="16" name="Rectángulo 15"/>
          <p:cNvSpPr/>
          <p:nvPr/>
        </p:nvSpPr>
        <p:spPr>
          <a:xfrm>
            <a:off x="0" y="2899671"/>
            <a:ext cx="1781258" cy="646331"/>
          </a:xfrm>
          <a:prstGeom prst="rect">
            <a:avLst/>
          </a:prstGeom>
        </p:spPr>
        <p:txBody>
          <a:bodyPr wrap="none">
            <a:spAutoFit/>
          </a:bodyPr>
          <a:lstStyle/>
          <a:p>
            <a:pPr marL="285750" indent="-285750" algn="ctr">
              <a:lnSpc>
                <a:spcPct val="200000"/>
              </a:lnSpc>
              <a:spcAft>
                <a:spcPts val="0"/>
              </a:spcAft>
              <a:buFont typeface="Wingdings" panose="05000000000000000000" pitchFamily="2" charset="2"/>
              <a:buChar char="ü"/>
            </a:pPr>
            <a:r>
              <a:rPr lang="es-EC" dirty="0" smtClean="0">
                <a:solidFill>
                  <a:srgbClr val="000000"/>
                </a:solidFill>
                <a:latin typeface="Times New Roman" panose="02020603050405020304" pitchFamily="18" charset="0"/>
                <a:ea typeface="Arial" panose="020B0604020202020204" pitchFamily="34" charset="0"/>
                <a:cs typeface="Arial" panose="020B0604020202020204" pitchFamily="34" charset="0"/>
              </a:rPr>
              <a:t>HOTELLING</a:t>
            </a:r>
            <a:endParaRPr lang="es-ES" dirty="0">
              <a:solidFill>
                <a:srgbClr val="000000"/>
              </a:solidFill>
              <a:latin typeface="Times New Roman" panose="02020603050405020304" pitchFamily="18" charset="0"/>
              <a:ea typeface="Arial" panose="020B0604020202020204" pitchFamily="34" charset="0"/>
              <a:cs typeface="Arial" panose="020B0604020202020204" pitchFamily="34" charset="0"/>
            </a:endParaRPr>
          </a:p>
        </p:txBody>
      </p:sp>
      <p:sp>
        <p:nvSpPr>
          <p:cNvPr id="18" name="Rectángulo 17"/>
          <p:cNvSpPr/>
          <p:nvPr/>
        </p:nvSpPr>
        <p:spPr>
          <a:xfrm>
            <a:off x="161619" y="1034095"/>
            <a:ext cx="3995646" cy="646331"/>
          </a:xfrm>
          <a:prstGeom prst="rect">
            <a:avLst/>
          </a:prstGeom>
        </p:spPr>
        <p:txBody>
          <a:bodyPr wrap="none">
            <a:spAutoFit/>
          </a:bodyPr>
          <a:lstStyle/>
          <a:p>
            <a:pPr algn="ctr">
              <a:lnSpc>
                <a:spcPct val="200000"/>
              </a:lnSpc>
              <a:spcAft>
                <a:spcPts val="0"/>
              </a:spcAft>
            </a:pPr>
            <a:r>
              <a:rPr lang="es-EC" b="1" dirty="0" smtClean="0">
                <a:solidFill>
                  <a:srgbClr val="000000"/>
                </a:solidFill>
                <a:latin typeface="Times New Roman" panose="02020603050405020304" pitchFamily="18" charset="0"/>
                <a:ea typeface="Arial" panose="020B0604020202020204" pitchFamily="34" charset="0"/>
                <a:cs typeface="Arial" panose="020B0604020202020204" pitchFamily="34" charset="0"/>
              </a:rPr>
              <a:t>DESCRIPTORES MORFOLÓGICOS</a:t>
            </a:r>
            <a:endParaRPr lang="es-ES" b="1" dirty="0">
              <a:solidFill>
                <a:srgbClr val="000000"/>
              </a:solidFill>
              <a:latin typeface="Times New Roman" panose="02020603050405020304" pitchFamily="18" charset="0"/>
              <a:ea typeface="Arial" panose="020B0604020202020204" pitchFamily="34" charset="0"/>
              <a:cs typeface="Arial" panose="020B0604020202020204" pitchFamily="34" charset="0"/>
            </a:endParaRPr>
          </a:p>
        </p:txBody>
      </p:sp>
      <p:sp>
        <p:nvSpPr>
          <p:cNvPr id="20" name="Rectángulo 19"/>
          <p:cNvSpPr/>
          <p:nvPr/>
        </p:nvSpPr>
        <p:spPr>
          <a:xfrm>
            <a:off x="4415144" y="1041360"/>
            <a:ext cx="2044214" cy="561949"/>
          </a:xfrm>
          <a:prstGeom prst="rect">
            <a:avLst/>
          </a:prstGeom>
        </p:spPr>
        <p:txBody>
          <a:bodyPr wrap="none">
            <a:spAutoFit/>
          </a:bodyPr>
          <a:lstStyle/>
          <a:p>
            <a:pPr algn="ctr">
              <a:lnSpc>
                <a:spcPct val="200000"/>
              </a:lnSpc>
              <a:spcAft>
                <a:spcPts val="0"/>
              </a:spcAft>
            </a:pPr>
            <a:r>
              <a:rPr lang="es-EC" b="1" dirty="0" smtClean="0">
                <a:solidFill>
                  <a:srgbClr val="000000"/>
                </a:solidFill>
                <a:latin typeface="Times New Roman" panose="02020603050405020304" pitchFamily="18" charset="0"/>
                <a:ea typeface="Arial" panose="020B0604020202020204" pitchFamily="34" charset="0"/>
                <a:cs typeface="Arial" panose="020B0604020202020204" pitchFamily="34" charset="0"/>
              </a:rPr>
              <a:t>TRATAMIENTOS</a:t>
            </a:r>
            <a:endParaRPr lang="es-ES" b="1" dirty="0">
              <a:solidFill>
                <a:srgbClr val="000000"/>
              </a:solidFill>
              <a:latin typeface="Times New Roman" panose="02020603050405020304" pitchFamily="18" charset="0"/>
              <a:ea typeface="Arial" panose="020B0604020202020204" pitchFamily="34" charset="0"/>
              <a:cs typeface="Arial" panose="020B0604020202020204" pitchFamily="34" charset="0"/>
            </a:endParaRPr>
          </a:p>
        </p:txBody>
      </p:sp>
      <p:sp>
        <p:nvSpPr>
          <p:cNvPr id="21" name="Rectángulo 20"/>
          <p:cNvSpPr/>
          <p:nvPr/>
        </p:nvSpPr>
        <p:spPr>
          <a:xfrm>
            <a:off x="161619" y="3581522"/>
            <a:ext cx="3313792" cy="646331"/>
          </a:xfrm>
          <a:prstGeom prst="rect">
            <a:avLst/>
          </a:prstGeom>
        </p:spPr>
        <p:txBody>
          <a:bodyPr wrap="none">
            <a:spAutoFit/>
          </a:bodyPr>
          <a:lstStyle/>
          <a:p>
            <a:pPr algn="ctr">
              <a:lnSpc>
                <a:spcPct val="200000"/>
              </a:lnSpc>
              <a:spcAft>
                <a:spcPts val="0"/>
              </a:spcAft>
            </a:pPr>
            <a:r>
              <a:rPr lang="es-EC" b="1" dirty="0" smtClean="0">
                <a:solidFill>
                  <a:srgbClr val="000000"/>
                </a:solidFill>
                <a:latin typeface="Times New Roman" panose="02020603050405020304" pitchFamily="18" charset="0"/>
                <a:ea typeface="Arial" panose="020B0604020202020204" pitchFamily="34" charset="0"/>
                <a:cs typeface="Arial" panose="020B0604020202020204" pitchFamily="34" charset="0"/>
              </a:rPr>
              <a:t>GRADOS DÍA DESARROLLO</a:t>
            </a:r>
            <a:endParaRPr lang="es-ES" b="1" dirty="0">
              <a:solidFill>
                <a:srgbClr val="000000"/>
              </a:solidFill>
              <a:latin typeface="Times New Roman" panose="02020603050405020304" pitchFamily="18" charset="0"/>
              <a:ea typeface="Arial" panose="020B0604020202020204" pitchFamily="34" charset="0"/>
              <a:cs typeface="Arial" panose="020B0604020202020204" pitchFamily="34" charset="0"/>
            </a:endParaRPr>
          </a:p>
        </p:txBody>
      </p:sp>
      <p:sp>
        <p:nvSpPr>
          <p:cNvPr id="22" name="Rectángulo 21"/>
          <p:cNvSpPr/>
          <p:nvPr/>
        </p:nvSpPr>
        <p:spPr>
          <a:xfrm>
            <a:off x="0" y="4047923"/>
            <a:ext cx="3457934" cy="646331"/>
          </a:xfrm>
          <a:prstGeom prst="rect">
            <a:avLst/>
          </a:prstGeom>
        </p:spPr>
        <p:txBody>
          <a:bodyPr wrap="none">
            <a:spAutoFit/>
          </a:bodyPr>
          <a:lstStyle/>
          <a:p>
            <a:pPr marL="285750" indent="-285750" algn="ctr">
              <a:lnSpc>
                <a:spcPct val="200000"/>
              </a:lnSpc>
              <a:spcAft>
                <a:spcPts val="0"/>
              </a:spcAft>
              <a:buFont typeface="Wingdings" panose="05000000000000000000" pitchFamily="2" charset="2"/>
              <a:buChar char="ü"/>
            </a:pPr>
            <a:r>
              <a:rPr lang="es-EC" dirty="0" smtClean="0">
                <a:solidFill>
                  <a:srgbClr val="000000"/>
                </a:solidFill>
                <a:latin typeface="Times New Roman" panose="02020603050405020304" pitchFamily="18" charset="0"/>
                <a:ea typeface="Arial" panose="020B0604020202020204" pitchFamily="34" charset="0"/>
                <a:cs typeface="Arial" panose="020B0604020202020204" pitchFamily="34" charset="0"/>
              </a:rPr>
              <a:t>ESTADÍSTICA DESCRIPTIVA</a:t>
            </a:r>
            <a:endParaRPr lang="es-ES" dirty="0">
              <a:solidFill>
                <a:srgbClr val="000000"/>
              </a:solidFill>
              <a:latin typeface="Times New Roman" panose="02020603050405020304" pitchFamily="18"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38566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23928" y="23813"/>
            <a:ext cx="5061247" cy="706437"/>
          </a:xfrm>
        </p:spPr>
        <p:txBody>
          <a:bodyPr/>
          <a:lstStyle/>
          <a:p>
            <a:pPr>
              <a:defRPr/>
            </a:pPr>
            <a:r>
              <a:rPr lang="es-EC" sz="2800" dirty="0">
                <a:solidFill>
                  <a:srgbClr val="336600"/>
                </a:solidFill>
                <a:latin typeface="Times New Roman" pitchFamily="18" charset="0"/>
                <a:cs typeface="Times New Roman" pitchFamily="18" charset="0"/>
              </a:rPr>
              <a:t>RESULTADOS Y DISCUSIÓN</a:t>
            </a:r>
          </a:p>
        </p:txBody>
      </p:sp>
      <p:sp>
        <p:nvSpPr>
          <p:cNvPr id="6" name="Rectángulo redondeado 5"/>
          <p:cNvSpPr/>
          <p:nvPr/>
        </p:nvSpPr>
        <p:spPr>
          <a:xfrm>
            <a:off x="6732588" y="6021388"/>
            <a:ext cx="2303462" cy="5762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C"/>
          </a:p>
        </p:txBody>
      </p:sp>
      <p:pic>
        <p:nvPicPr>
          <p:cNvPr id="8198" name="Imagen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732588" y="6029325"/>
            <a:ext cx="22542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CuadroTexto 15"/>
          <p:cNvSpPr txBox="1"/>
          <p:nvPr/>
        </p:nvSpPr>
        <p:spPr>
          <a:xfrm>
            <a:off x="5508104" y="1782456"/>
            <a:ext cx="2671556" cy="646331"/>
          </a:xfrm>
          <a:prstGeom prst="rect">
            <a:avLst/>
          </a:prstGeom>
          <a:ln>
            <a:solidFill>
              <a:srgbClr val="7030A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dirty="0" smtClean="0">
                <a:latin typeface="Times New Roman" panose="02020603050405020304" pitchFamily="18" charset="0"/>
                <a:cs typeface="Times New Roman" panose="02020603050405020304" pitchFamily="18" charset="0"/>
              </a:rPr>
              <a:t>Coeficiente </a:t>
            </a:r>
            <a:r>
              <a:rPr lang="es-ES" dirty="0">
                <a:latin typeface="Times New Roman" panose="02020603050405020304" pitchFamily="18" charset="0"/>
                <a:cs typeface="Times New Roman" panose="02020603050405020304" pitchFamily="18" charset="0"/>
              </a:rPr>
              <a:t>de </a:t>
            </a:r>
            <a:r>
              <a:rPr lang="es-ES" dirty="0" smtClean="0">
                <a:latin typeface="Times New Roman" panose="02020603050405020304" pitchFamily="18" charset="0"/>
                <a:cs typeface="Times New Roman" panose="02020603050405020304" pitchFamily="18" charset="0"/>
              </a:rPr>
              <a:t>Correlación Cofenética </a:t>
            </a:r>
            <a:r>
              <a:rPr lang="es-ES" dirty="0">
                <a:latin typeface="Times New Roman" panose="02020603050405020304" pitchFamily="18" charset="0"/>
                <a:cs typeface="Times New Roman" panose="02020603050405020304" pitchFamily="18" charset="0"/>
              </a:rPr>
              <a:t>de </a:t>
            </a:r>
            <a:r>
              <a:rPr lang="es-ES" dirty="0" smtClean="0">
                <a:latin typeface="Times New Roman" panose="02020603050405020304" pitchFamily="18" charset="0"/>
                <a:cs typeface="Times New Roman" panose="02020603050405020304" pitchFamily="18" charset="0"/>
              </a:rPr>
              <a:t>0,594</a:t>
            </a:r>
            <a:endParaRPr lang="es-ES" dirty="0">
              <a:latin typeface="Times New Roman" panose="02020603050405020304" pitchFamily="18" charset="0"/>
              <a:cs typeface="Times New Roman" panose="02020603050405020304" pitchFamily="18" charset="0"/>
            </a:endParaRPr>
          </a:p>
        </p:txBody>
      </p:sp>
      <p:pic>
        <p:nvPicPr>
          <p:cNvPr id="14" name="Imagen 13"/>
          <p:cNvPicPr/>
          <p:nvPr/>
        </p:nvPicPr>
        <p:blipFill rotWithShape="1">
          <a:blip r:embed="rId4">
            <a:lum bright="20000"/>
            <a:extLst>
              <a:ext uri="{28A0092B-C50C-407E-A947-70E740481C1C}">
                <a14:useLocalDpi xmlns:a14="http://schemas.microsoft.com/office/drawing/2010/main" val="0"/>
              </a:ext>
            </a:extLst>
          </a:blip>
          <a:srcRect l="1661" t="6814" r="3685"/>
          <a:stretch/>
        </p:blipFill>
        <p:spPr bwMode="auto">
          <a:xfrm>
            <a:off x="50065" y="504246"/>
            <a:ext cx="4233904" cy="6307566"/>
          </a:xfrm>
          <a:prstGeom prst="rect">
            <a:avLst/>
          </a:prstGeom>
          <a:noFill/>
          <a:ln>
            <a:noFill/>
          </a:ln>
          <a:extLst>
            <a:ext uri="{53640926-AAD7-44D8-BBD7-CCE9431645EC}">
              <a14:shadowObscured xmlns:a14="http://schemas.microsoft.com/office/drawing/2010/main"/>
            </a:ext>
          </a:extLst>
        </p:spPr>
      </p:pic>
      <p:graphicFrame>
        <p:nvGraphicFramePr>
          <p:cNvPr id="3" name="Tabla 2"/>
          <p:cNvGraphicFramePr>
            <a:graphicFrameLocks noGrp="1"/>
          </p:cNvGraphicFramePr>
          <p:nvPr>
            <p:extLst>
              <p:ext uri="{D42A27DB-BD31-4B8C-83A1-F6EECF244321}">
                <p14:modId xmlns:p14="http://schemas.microsoft.com/office/powerpoint/2010/main" val="3596454054"/>
              </p:ext>
            </p:extLst>
          </p:nvPr>
        </p:nvGraphicFramePr>
        <p:xfrm>
          <a:off x="4544735" y="3485628"/>
          <a:ext cx="4375706" cy="1641327"/>
        </p:xfrm>
        <a:graphic>
          <a:graphicData uri="http://schemas.openxmlformats.org/drawingml/2006/table">
            <a:tbl>
              <a:tblPr firstRow="1" bandRow="1">
                <a:tableStyleId>{F5AB1C69-6EDB-4FF4-983F-18BD219EF322}</a:tableStyleId>
              </a:tblPr>
              <a:tblGrid>
                <a:gridCol w="1840396"/>
                <a:gridCol w="1210001"/>
                <a:gridCol w="1325309"/>
              </a:tblGrid>
              <a:tr h="552930">
                <a:tc>
                  <a:txBody>
                    <a:bodyPr/>
                    <a:lstStyle/>
                    <a:p>
                      <a:r>
                        <a:rPr lang="es-EC" sz="1600" dirty="0" smtClean="0">
                          <a:solidFill>
                            <a:schemeClr val="tx1"/>
                          </a:solidFill>
                          <a:latin typeface="Times New Roman" panose="02020603050405020304" pitchFamily="18" charset="0"/>
                          <a:cs typeface="Times New Roman" panose="02020603050405020304" pitchFamily="18" charset="0"/>
                        </a:rPr>
                        <a:t>Grupo</a:t>
                      </a:r>
                      <a:endParaRPr lang="es-EC" sz="1600" dirty="0">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s-EC" sz="1600" dirty="0" smtClean="0">
                          <a:solidFill>
                            <a:schemeClr val="tx1"/>
                          </a:solidFill>
                          <a:latin typeface="Times New Roman" panose="02020603050405020304" pitchFamily="18" charset="0"/>
                          <a:cs typeface="Times New Roman" panose="02020603050405020304" pitchFamily="18" charset="0"/>
                        </a:rPr>
                        <a:t>Total</a:t>
                      </a:r>
                    </a:p>
                    <a:p>
                      <a:r>
                        <a:rPr lang="es-EC" sz="1600" dirty="0" smtClean="0">
                          <a:solidFill>
                            <a:schemeClr val="tx1"/>
                          </a:solidFill>
                          <a:latin typeface="Times New Roman" panose="02020603050405020304" pitchFamily="18" charset="0"/>
                          <a:cs typeface="Times New Roman" panose="02020603050405020304" pitchFamily="18" charset="0"/>
                        </a:rPr>
                        <a:t>genotipos</a:t>
                      </a:r>
                      <a:endParaRPr lang="es-EC" sz="1600" dirty="0">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s-EC" sz="1600" dirty="0" smtClean="0">
                          <a:solidFill>
                            <a:schemeClr val="tx1"/>
                          </a:solidFill>
                          <a:latin typeface="Times New Roman" panose="02020603050405020304" pitchFamily="18" charset="0"/>
                          <a:cs typeface="Times New Roman" panose="02020603050405020304" pitchFamily="18" charset="0"/>
                        </a:rPr>
                        <a:t>Porcentaje</a:t>
                      </a:r>
                      <a:endParaRPr lang="es-EC" sz="1600" dirty="0">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54069">
                <a:tc>
                  <a:txBody>
                    <a:bodyPr/>
                    <a:lstStyle/>
                    <a:p>
                      <a:r>
                        <a:rPr lang="es-EC" sz="1600" dirty="0" smtClean="0">
                          <a:solidFill>
                            <a:schemeClr val="tx1"/>
                          </a:solidFill>
                          <a:latin typeface="Times New Roman" panose="02020603050405020304" pitchFamily="18" charset="0"/>
                          <a:cs typeface="Times New Roman" panose="02020603050405020304" pitchFamily="18" charset="0"/>
                        </a:rPr>
                        <a:t>Conglomerado</a:t>
                      </a:r>
                      <a:r>
                        <a:rPr lang="es-EC" sz="1600" baseline="0" dirty="0" smtClean="0">
                          <a:solidFill>
                            <a:schemeClr val="tx1"/>
                          </a:solidFill>
                          <a:latin typeface="Times New Roman" panose="02020603050405020304" pitchFamily="18" charset="0"/>
                          <a:cs typeface="Times New Roman" panose="02020603050405020304" pitchFamily="18" charset="0"/>
                        </a:rPr>
                        <a:t> 1</a:t>
                      </a:r>
                      <a:endParaRPr lang="es-EC" sz="1600" dirty="0">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s-EC" sz="1600" dirty="0" smtClean="0">
                          <a:solidFill>
                            <a:schemeClr val="tx1"/>
                          </a:solidFill>
                          <a:latin typeface="Times New Roman" panose="02020603050405020304" pitchFamily="18" charset="0"/>
                          <a:cs typeface="Times New Roman" panose="02020603050405020304" pitchFamily="18" charset="0"/>
                        </a:rPr>
                        <a:t>33</a:t>
                      </a:r>
                      <a:endParaRPr lang="es-EC" sz="1600" dirty="0">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s-EC" sz="1600" dirty="0" smtClean="0">
                          <a:solidFill>
                            <a:schemeClr val="tx1"/>
                          </a:solidFill>
                          <a:latin typeface="Times New Roman" panose="02020603050405020304" pitchFamily="18" charset="0"/>
                          <a:cs typeface="Times New Roman" panose="02020603050405020304" pitchFamily="18" charset="0"/>
                        </a:rPr>
                        <a:t>45,84%</a:t>
                      </a:r>
                      <a:endParaRPr lang="es-EC" sz="1600" dirty="0">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54069">
                <a:tc>
                  <a:txBody>
                    <a:bodyPr/>
                    <a:lstStyle/>
                    <a:p>
                      <a:r>
                        <a:rPr lang="es-EC" sz="1600" dirty="0" smtClean="0">
                          <a:solidFill>
                            <a:schemeClr val="tx1"/>
                          </a:solidFill>
                          <a:latin typeface="Times New Roman" panose="02020603050405020304" pitchFamily="18" charset="0"/>
                          <a:cs typeface="Times New Roman" panose="02020603050405020304" pitchFamily="18" charset="0"/>
                        </a:rPr>
                        <a:t>Conglomerado 2</a:t>
                      </a:r>
                      <a:endParaRPr lang="es-EC" sz="1600" dirty="0">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s-EC" sz="1600" dirty="0" smtClean="0">
                          <a:solidFill>
                            <a:schemeClr val="tx1"/>
                          </a:solidFill>
                          <a:latin typeface="Times New Roman" panose="02020603050405020304" pitchFamily="18" charset="0"/>
                          <a:cs typeface="Times New Roman" panose="02020603050405020304" pitchFamily="18" charset="0"/>
                        </a:rPr>
                        <a:t>8</a:t>
                      </a:r>
                      <a:endParaRPr lang="es-EC" sz="1600" dirty="0">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s-EC" sz="1600" dirty="0" smtClean="0">
                          <a:solidFill>
                            <a:schemeClr val="tx1"/>
                          </a:solidFill>
                          <a:latin typeface="Times New Roman" panose="02020603050405020304" pitchFamily="18" charset="0"/>
                          <a:cs typeface="Times New Roman" panose="02020603050405020304" pitchFamily="18" charset="0"/>
                        </a:rPr>
                        <a:t>11,11%</a:t>
                      </a:r>
                      <a:endParaRPr lang="es-EC" sz="1600" dirty="0">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54069">
                <a:tc>
                  <a:txBody>
                    <a:bodyPr/>
                    <a:lstStyle/>
                    <a:p>
                      <a:r>
                        <a:rPr lang="es-EC" sz="1600" dirty="0" smtClean="0">
                          <a:solidFill>
                            <a:schemeClr val="tx1"/>
                          </a:solidFill>
                          <a:latin typeface="Times New Roman" panose="02020603050405020304" pitchFamily="18" charset="0"/>
                          <a:cs typeface="Times New Roman" panose="02020603050405020304" pitchFamily="18" charset="0"/>
                        </a:rPr>
                        <a:t>Conglomerado 3</a:t>
                      </a:r>
                      <a:endParaRPr lang="es-EC" sz="1600" dirty="0">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s-EC" sz="1600" dirty="0" smtClean="0">
                          <a:solidFill>
                            <a:schemeClr val="tx1"/>
                          </a:solidFill>
                          <a:latin typeface="Times New Roman" panose="02020603050405020304" pitchFamily="18" charset="0"/>
                          <a:cs typeface="Times New Roman" panose="02020603050405020304" pitchFamily="18" charset="0"/>
                        </a:rPr>
                        <a:t>31</a:t>
                      </a:r>
                      <a:endParaRPr lang="es-EC" sz="1600" dirty="0">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s-EC" sz="1600" dirty="0" smtClean="0">
                          <a:solidFill>
                            <a:schemeClr val="tx1"/>
                          </a:solidFill>
                          <a:latin typeface="Times New Roman" panose="02020603050405020304" pitchFamily="18" charset="0"/>
                          <a:cs typeface="Times New Roman" panose="02020603050405020304" pitchFamily="18" charset="0"/>
                        </a:rPr>
                        <a:t>43,05%</a:t>
                      </a:r>
                      <a:endParaRPr lang="es-EC" sz="1600" dirty="0">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12" name="Flecha abajo 11"/>
          <p:cNvSpPr/>
          <p:nvPr/>
        </p:nvSpPr>
        <p:spPr>
          <a:xfrm rot="5400000">
            <a:off x="4599741" y="1945924"/>
            <a:ext cx="302735" cy="289854"/>
          </a:xfrm>
          <a:prstGeom prst="downArrow">
            <a:avLst/>
          </a:prstGeom>
          <a:solidFill>
            <a:schemeClr val="bg2"/>
          </a:solidFill>
          <a:ln w="19050">
            <a:solidFill>
              <a:schemeClr val="tx1"/>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s-EC" b="1">
              <a:ln w="12700">
                <a:solidFill>
                  <a:schemeClr val="tx1"/>
                </a:solidFill>
                <a:prstDash val="solid"/>
              </a:ln>
              <a:solidFill>
                <a:schemeClr val="tx2">
                  <a:lumMod val="75000"/>
                  <a:lumOff val="25000"/>
                </a:schemeClr>
              </a:solidFill>
              <a:effectLst>
                <a:outerShdw blurRad="41275" dist="20320" dir="1800000" algn="tl" rotWithShape="0">
                  <a:srgbClr val="000000">
                    <a:alpha val="40000"/>
                  </a:srgbClr>
                </a:outerShdw>
              </a:effectLst>
            </a:endParaRPr>
          </a:p>
        </p:txBody>
      </p:sp>
      <p:sp>
        <p:nvSpPr>
          <p:cNvPr id="13" name="Rectángulo 12"/>
          <p:cNvSpPr/>
          <p:nvPr/>
        </p:nvSpPr>
        <p:spPr>
          <a:xfrm>
            <a:off x="4606181" y="2618697"/>
            <a:ext cx="3769470" cy="830997"/>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wrap="square">
            <a:spAutoFit/>
          </a:bodyPr>
          <a:lstStyle/>
          <a:p>
            <a:r>
              <a:rPr lang="es-ES" sz="1600" b="1" dirty="0" smtClean="0">
                <a:latin typeface="Times New Roman" panose="02020603050405020304" pitchFamily="18" charset="0"/>
                <a:cs typeface="Times New Roman" panose="02020603050405020304" pitchFamily="18" charset="0"/>
              </a:rPr>
              <a:t>Tabla 1</a:t>
            </a:r>
            <a:r>
              <a:rPr lang="es-ES" sz="1600" i="1" dirty="0" smtClean="0">
                <a:latin typeface="Times New Roman" panose="02020603050405020304" pitchFamily="18" charset="0"/>
                <a:cs typeface="Times New Roman" panose="02020603050405020304" pitchFamily="18" charset="0"/>
              </a:rPr>
              <a:t> </a:t>
            </a:r>
          </a:p>
          <a:p>
            <a:r>
              <a:rPr lang="es-ES" sz="1600" i="1" dirty="0" smtClean="0">
                <a:latin typeface="Times New Roman" panose="02020603050405020304" pitchFamily="18" charset="0"/>
                <a:cs typeface="Times New Roman" panose="02020603050405020304" pitchFamily="18" charset="0"/>
              </a:rPr>
              <a:t>Número </a:t>
            </a:r>
            <a:r>
              <a:rPr lang="es-ES" sz="1600" i="1" dirty="0" smtClean="0">
                <a:latin typeface="Times New Roman" panose="02020603050405020304" pitchFamily="18" charset="0"/>
                <a:cs typeface="Times New Roman" panose="02020603050405020304" pitchFamily="18" charset="0"/>
              </a:rPr>
              <a:t>total de introducciones de mortiño en cada </a:t>
            </a:r>
            <a:r>
              <a:rPr lang="es-ES" sz="1600" i="1" dirty="0" smtClean="0">
                <a:latin typeface="Times New Roman" panose="02020603050405020304" pitchFamily="18" charset="0"/>
                <a:cs typeface="Times New Roman" panose="02020603050405020304" pitchFamily="18" charset="0"/>
              </a:rPr>
              <a:t>conglomerado.</a:t>
            </a:r>
            <a:endParaRPr lang="es-EC" sz="1600" dirty="0">
              <a:latin typeface="Times New Roman" panose="02020603050405020304" pitchFamily="18" charset="0"/>
              <a:cs typeface="Times New Roman" panose="02020603050405020304" pitchFamily="18" charset="0"/>
            </a:endParaRPr>
          </a:p>
        </p:txBody>
      </p:sp>
      <p:sp>
        <p:nvSpPr>
          <p:cNvPr id="10" name="Rectángulo 9"/>
          <p:cNvSpPr/>
          <p:nvPr/>
        </p:nvSpPr>
        <p:spPr>
          <a:xfrm>
            <a:off x="4456216" y="5341069"/>
            <a:ext cx="4482644" cy="369332"/>
          </a:xfrm>
          <a:prstGeom prst="rect">
            <a:avLst/>
          </a:prstGeom>
        </p:spPr>
        <p:txBody>
          <a:bodyPr wrap="square">
            <a:spAutoFit/>
          </a:bodyPr>
          <a:lstStyle/>
          <a:p>
            <a:r>
              <a:rPr lang="es-ES" dirty="0" smtClean="0">
                <a:latin typeface="Times New Roman" panose="02020603050405020304" pitchFamily="18" charset="0"/>
                <a:ea typeface="Calibri" panose="020F0502020204030204" pitchFamily="34" charset="0"/>
              </a:rPr>
              <a:t>Variabilidad genética (Piñero </a:t>
            </a:r>
            <a:r>
              <a:rPr lang="es-ES" i="1" dirty="0" smtClean="0">
                <a:latin typeface="Times New Roman" panose="02020603050405020304" pitchFamily="18" charset="0"/>
                <a:ea typeface="Calibri" panose="020F0502020204030204" pitchFamily="34" charset="0"/>
              </a:rPr>
              <a:t>et al</a:t>
            </a:r>
            <a:r>
              <a:rPr lang="es-ES" dirty="0" smtClean="0">
                <a:latin typeface="Times New Roman" panose="02020603050405020304" pitchFamily="18" charset="0"/>
                <a:ea typeface="Calibri" panose="020F0502020204030204" pitchFamily="34" charset="0"/>
              </a:rPr>
              <a:t>., </a:t>
            </a:r>
            <a:r>
              <a:rPr lang="es-ES" dirty="0">
                <a:latin typeface="Times New Roman" panose="02020603050405020304" pitchFamily="18" charset="0"/>
                <a:ea typeface="Calibri" panose="020F0502020204030204" pitchFamily="34" charset="0"/>
              </a:rPr>
              <a:t>2008).</a:t>
            </a:r>
            <a:endParaRPr lang="es-EC" dirty="0"/>
          </a:p>
        </p:txBody>
      </p:sp>
      <p:sp>
        <p:nvSpPr>
          <p:cNvPr id="11" name="CuadroTexto 3"/>
          <p:cNvSpPr txBox="1">
            <a:spLocks noChangeArrowheads="1"/>
          </p:cNvSpPr>
          <p:nvPr/>
        </p:nvSpPr>
        <p:spPr bwMode="auto">
          <a:xfrm>
            <a:off x="5419527" y="584057"/>
            <a:ext cx="664107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s-EC" sz="2200" b="1" dirty="0" smtClean="0">
                <a:latin typeface="Times New Roman" pitchFamily="18" charset="0"/>
                <a:ea typeface="Calibri Light" pitchFamily="34" charset="0"/>
                <a:cs typeface="Times New Roman" pitchFamily="18" charset="0"/>
              </a:rPr>
              <a:t>Caracterización Morfológica</a:t>
            </a:r>
            <a:endParaRPr lang="es-EC" sz="2200" b="1" dirty="0">
              <a:latin typeface="Times New Roman" pitchFamily="18" charset="0"/>
              <a:ea typeface="Calibri Light" pitchFamily="34" charset="0"/>
              <a:cs typeface="Times New Roman" pitchFamily="18" charset="0"/>
            </a:endParaRPr>
          </a:p>
        </p:txBody>
      </p:sp>
    </p:spTree>
    <p:extLst>
      <p:ext uri="{BB962C8B-B14F-4D97-AF65-F5344CB8AC3E}">
        <p14:creationId xmlns:p14="http://schemas.microsoft.com/office/powerpoint/2010/main" val="20296939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23928" y="23813"/>
            <a:ext cx="5061247" cy="706437"/>
          </a:xfrm>
        </p:spPr>
        <p:txBody>
          <a:bodyPr/>
          <a:lstStyle/>
          <a:p>
            <a:pPr>
              <a:defRPr/>
            </a:pPr>
            <a:r>
              <a:rPr lang="es-EC" sz="2800" dirty="0">
                <a:solidFill>
                  <a:srgbClr val="336600"/>
                </a:solidFill>
                <a:latin typeface="Times New Roman" pitchFamily="18" charset="0"/>
                <a:cs typeface="Times New Roman" pitchFamily="18" charset="0"/>
              </a:rPr>
              <a:t>RESULTADOS Y DISCUSIÓN </a:t>
            </a:r>
          </a:p>
        </p:txBody>
      </p:sp>
      <p:sp>
        <p:nvSpPr>
          <p:cNvPr id="6" name="Rectángulo redondeado 5"/>
          <p:cNvSpPr/>
          <p:nvPr/>
        </p:nvSpPr>
        <p:spPr>
          <a:xfrm>
            <a:off x="6732588" y="6021388"/>
            <a:ext cx="2303462" cy="5762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C"/>
          </a:p>
        </p:txBody>
      </p:sp>
      <p:pic>
        <p:nvPicPr>
          <p:cNvPr id="8198" name="Imagen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732588" y="6029325"/>
            <a:ext cx="22542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4"/>
          <p:cNvSpPr/>
          <p:nvPr/>
        </p:nvSpPr>
        <p:spPr>
          <a:xfrm>
            <a:off x="805246" y="4902231"/>
            <a:ext cx="2664296" cy="369332"/>
          </a:xfrm>
          <a:prstGeom prst="rect">
            <a:avLst/>
          </a:prstGeom>
          <a:ln>
            <a:solidFill>
              <a:srgbClr val="7BBB61"/>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s-ES" dirty="0" smtClean="0">
                <a:latin typeface="Times New Roman" panose="02020603050405020304" pitchFamily="18" charset="0"/>
                <a:cs typeface="Times New Roman" panose="02020603050405020304" pitchFamily="18" charset="0"/>
              </a:rPr>
              <a:t>MANOVA (</a:t>
            </a:r>
            <a:r>
              <a:rPr lang="es-ES" dirty="0">
                <a:latin typeface="Times New Roman" panose="02020603050405020304" pitchFamily="18" charset="0"/>
                <a:cs typeface="Times New Roman" panose="02020603050405020304" pitchFamily="18" charset="0"/>
              </a:rPr>
              <a:t>p&lt; 0,0001)</a:t>
            </a:r>
          </a:p>
        </p:txBody>
      </p:sp>
      <p:sp>
        <p:nvSpPr>
          <p:cNvPr id="7" name="Rectángulo 6"/>
          <p:cNvSpPr/>
          <p:nvPr/>
        </p:nvSpPr>
        <p:spPr>
          <a:xfrm>
            <a:off x="467543" y="3783075"/>
            <a:ext cx="8251265" cy="738664"/>
          </a:xfrm>
          <a:prstGeom prst="rect">
            <a:avLst/>
          </a:prstGeom>
          <a:ln w="28575">
            <a:solidFill>
              <a:srgbClr val="00B0F0"/>
            </a:solidFill>
          </a:ln>
        </p:spPr>
        <p:txBody>
          <a:bodyPr wrap="square">
            <a:spAutoFit/>
          </a:bodyPr>
          <a:lstStyle/>
          <a:p>
            <a:pPr algn="just"/>
            <a:r>
              <a:rPr lang="es-ES" sz="1400" b="1" dirty="0">
                <a:latin typeface="Times New Roman" panose="02020603050405020304" pitchFamily="18" charset="0"/>
                <a:cs typeface="Times New Roman" panose="02020603050405020304" pitchFamily="18" charset="0"/>
              </a:rPr>
              <a:t>LE</a:t>
            </a:r>
            <a:r>
              <a:rPr lang="es-ES" sz="1400" dirty="0">
                <a:latin typeface="Times New Roman" panose="02020603050405020304" pitchFamily="18" charset="0"/>
                <a:cs typeface="Times New Roman" panose="02020603050405020304" pitchFamily="18" charset="0"/>
              </a:rPr>
              <a:t>= Longitud del entrenudo; </a:t>
            </a:r>
            <a:r>
              <a:rPr lang="es-ES" sz="1400" b="1" dirty="0">
                <a:latin typeface="Times New Roman" panose="02020603050405020304" pitchFamily="18" charset="0"/>
                <a:cs typeface="Times New Roman" panose="02020603050405020304" pitchFamily="18" charset="0"/>
              </a:rPr>
              <a:t>LP</a:t>
            </a:r>
            <a:r>
              <a:rPr lang="es-ES" sz="1400" dirty="0">
                <a:latin typeface="Times New Roman" panose="02020603050405020304" pitchFamily="18" charset="0"/>
                <a:cs typeface="Times New Roman" panose="02020603050405020304" pitchFamily="18" charset="0"/>
              </a:rPr>
              <a:t>= Longitud de </a:t>
            </a:r>
            <a:r>
              <a:rPr lang="es-ES" sz="1400" dirty="0" smtClean="0">
                <a:latin typeface="Times New Roman" panose="02020603050405020304" pitchFamily="18" charset="0"/>
                <a:cs typeface="Times New Roman" panose="02020603050405020304" pitchFamily="18" charset="0"/>
              </a:rPr>
              <a:t>pecíolo de la hoja; </a:t>
            </a:r>
            <a:r>
              <a:rPr lang="es-ES" sz="1400" b="1" dirty="0">
                <a:latin typeface="Times New Roman" panose="02020603050405020304" pitchFamily="18" charset="0"/>
                <a:cs typeface="Times New Roman" panose="02020603050405020304" pitchFamily="18" charset="0"/>
              </a:rPr>
              <a:t>LH</a:t>
            </a:r>
            <a:r>
              <a:rPr lang="es-ES" sz="1400" dirty="0">
                <a:latin typeface="Times New Roman" panose="02020603050405020304" pitchFamily="18" charset="0"/>
                <a:cs typeface="Times New Roman" panose="02020603050405020304" pitchFamily="18" charset="0"/>
              </a:rPr>
              <a:t>= Longitud de la hoja; </a:t>
            </a:r>
            <a:r>
              <a:rPr lang="es-ES" sz="1400" b="1" dirty="0">
                <a:latin typeface="Times New Roman" panose="02020603050405020304" pitchFamily="18" charset="0"/>
                <a:cs typeface="Times New Roman" panose="02020603050405020304" pitchFamily="18" charset="0"/>
              </a:rPr>
              <a:t>AH</a:t>
            </a:r>
            <a:r>
              <a:rPr lang="es-ES" sz="1400" dirty="0">
                <a:latin typeface="Times New Roman" panose="02020603050405020304" pitchFamily="18" charset="0"/>
                <a:cs typeface="Times New Roman" panose="02020603050405020304" pitchFamily="18" charset="0"/>
              </a:rPr>
              <a:t>= Anchura de la hoja; </a:t>
            </a:r>
            <a:r>
              <a:rPr lang="es-ES" sz="1400" b="1" dirty="0">
                <a:latin typeface="Times New Roman" panose="02020603050405020304" pitchFamily="18" charset="0"/>
                <a:cs typeface="Times New Roman" panose="02020603050405020304" pitchFamily="18" charset="0"/>
              </a:rPr>
              <a:t>DEN</a:t>
            </a:r>
            <a:r>
              <a:rPr lang="es-ES" sz="1400" dirty="0">
                <a:latin typeface="Times New Roman" panose="02020603050405020304" pitchFamily="18" charset="0"/>
                <a:cs typeface="Times New Roman" panose="02020603050405020304" pitchFamily="18" charset="0"/>
              </a:rPr>
              <a:t>= Distancia entre la segunda y tercer nervadura; </a:t>
            </a:r>
            <a:r>
              <a:rPr lang="es-ES" sz="1400" b="1" dirty="0">
                <a:latin typeface="Times New Roman" panose="02020603050405020304" pitchFamily="18" charset="0"/>
                <a:cs typeface="Times New Roman" panose="02020603050405020304" pitchFamily="18" charset="0"/>
              </a:rPr>
              <a:t>DB</a:t>
            </a:r>
            <a:r>
              <a:rPr lang="es-ES" sz="1400" dirty="0">
                <a:latin typeface="Times New Roman" panose="02020603050405020304" pitchFamily="18" charset="0"/>
                <a:cs typeface="Times New Roman" panose="02020603050405020304" pitchFamily="18" charset="0"/>
              </a:rPr>
              <a:t>= Diámetro del brote; </a:t>
            </a:r>
            <a:r>
              <a:rPr lang="es-ES" sz="1400" b="1" dirty="0">
                <a:latin typeface="Times New Roman" panose="02020603050405020304" pitchFamily="18" charset="0"/>
                <a:cs typeface="Times New Roman" panose="02020603050405020304" pitchFamily="18" charset="0"/>
              </a:rPr>
              <a:t>DTP</a:t>
            </a:r>
            <a:r>
              <a:rPr lang="es-ES" sz="1400" dirty="0">
                <a:latin typeface="Times New Roman" panose="02020603050405020304" pitchFamily="18" charset="0"/>
                <a:cs typeface="Times New Roman" panose="02020603050405020304" pitchFamily="18" charset="0"/>
              </a:rPr>
              <a:t>= Diámetro del tallo principal; </a:t>
            </a:r>
            <a:r>
              <a:rPr lang="es-ES" sz="1400" b="1" dirty="0">
                <a:latin typeface="Times New Roman" panose="02020603050405020304" pitchFamily="18" charset="0"/>
                <a:cs typeface="Times New Roman" panose="02020603050405020304" pitchFamily="18" charset="0"/>
              </a:rPr>
              <a:t>NTB</a:t>
            </a:r>
            <a:r>
              <a:rPr lang="es-ES" sz="1400" dirty="0">
                <a:latin typeface="Times New Roman" panose="02020603050405020304" pitchFamily="18" charset="0"/>
                <a:cs typeface="Times New Roman" panose="02020603050405020304" pitchFamily="18" charset="0"/>
              </a:rPr>
              <a:t>= Número de tallos basales.</a:t>
            </a:r>
          </a:p>
        </p:txBody>
      </p:sp>
      <p:sp>
        <p:nvSpPr>
          <p:cNvPr id="9" name="Rectángulo 8"/>
          <p:cNvSpPr/>
          <p:nvPr/>
        </p:nvSpPr>
        <p:spPr>
          <a:xfrm>
            <a:off x="5796136" y="4902231"/>
            <a:ext cx="2674638" cy="369332"/>
          </a:xfrm>
          <a:prstGeom prst="rect">
            <a:avLst/>
          </a:prstGeom>
          <a:ln>
            <a:solidFill>
              <a:srgbClr val="7030A0"/>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s-ES" dirty="0" smtClean="0">
                <a:latin typeface="Times New Roman" panose="02020603050405020304" pitchFamily="18" charset="0"/>
                <a:cs typeface="Times New Roman" panose="02020603050405020304" pitchFamily="18" charset="0"/>
              </a:rPr>
              <a:t>Hotelling </a:t>
            </a:r>
            <a:r>
              <a:rPr lang="es-ES" dirty="0">
                <a:latin typeface="Times New Roman" panose="02020603050405020304" pitchFamily="18" charset="0"/>
                <a:cs typeface="Times New Roman" panose="02020603050405020304" pitchFamily="18" charset="0"/>
              </a:rPr>
              <a:t>(p&lt; 0,0001)</a:t>
            </a:r>
          </a:p>
        </p:txBody>
      </p:sp>
      <p:sp>
        <p:nvSpPr>
          <p:cNvPr id="11" name="Rectángulo 10"/>
          <p:cNvSpPr/>
          <p:nvPr/>
        </p:nvSpPr>
        <p:spPr>
          <a:xfrm>
            <a:off x="546677" y="1080535"/>
            <a:ext cx="8136905" cy="923330"/>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wrap="square">
            <a:spAutoFit/>
          </a:bodyPr>
          <a:lstStyle/>
          <a:p>
            <a:r>
              <a:rPr lang="es-ES" b="1" dirty="0" smtClean="0">
                <a:latin typeface="Times New Roman" panose="02020603050405020304" pitchFamily="18" charset="0"/>
                <a:cs typeface="Times New Roman" panose="02020603050405020304" pitchFamily="18" charset="0"/>
              </a:rPr>
              <a:t>Tabla </a:t>
            </a:r>
            <a:r>
              <a:rPr lang="es-ES" b="1" dirty="0">
                <a:latin typeface="Times New Roman" panose="02020603050405020304" pitchFamily="18" charset="0"/>
                <a:cs typeface="Times New Roman" panose="02020603050405020304" pitchFamily="18" charset="0"/>
              </a:rPr>
              <a:t>2</a:t>
            </a:r>
            <a:r>
              <a:rPr lang="es-ES" i="1" dirty="0" smtClean="0">
                <a:latin typeface="Times New Roman" panose="02020603050405020304" pitchFamily="18" charset="0"/>
                <a:cs typeface="Times New Roman" panose="02020603050405020304" pitchFamily="18" charset="0"/>
              </a:rPr>
              <a:t> </a:t>
            </a:r>
          </a:p>
          <a:p>
            <a:r>
              <a:rPr lang="es-ES" i="1" dirty="0" smtClean="0">
                <a:latin typeface="Times New Roman" panose="02020603050405020304" pitchFamily="18" charset="0"/>
                <a:cs typeface="Times New Roman" panose="02020603050405020304" pitchFamily="18" charset="0"/>
              </a:rPr>
              <a:t>MANOVA </a:t>
            </a:r>
            <a:r>
              <a:rPr lang="es-ES" i="1" dirty="0">
                <a:latin typeface="Times New Roman" panose="02020603050405020304" pitchFamily="18" charset="0"/>
                <a:cs typeface="Times New Roman" panose="02020603050405020304" pitchFamily="18" charset="0"/>
              </a:rPr>
              <a:t>y prueba de vectores medios de Hotelling para las variables morfológicas de las accesiones de Vaccinium floribundum Kunth caracterizadas.</a:t>
            </a:r>
            <a:endParaRPr lang="es-ES" dirty="0">
              <a:latin typeface="Times New Roman" panose="02020603050405020304" pitchFamily="18" charset="0"/>
              <a:cs typeface="Times New Roman" panose="02020603050405020304" pitchFamily="18" charset="0"/>
            </a:endParaRPr>
          </a:p>
        </p:txBody>
      </p:sp>
      <p:graphicFrame>
        <p:nvGraphicFramePr>
          <p:cNvPr id="3" name="Tabla 2"/>
          <p:cNvGraphicFramePr>
            <a:graphicFrameLocks noGrp="1"/>
          </p:cNvGraphicFramePr>
          <p:nvPr>
            <p:extLst>
              <p:ext uri="{D42A27DB-BD31-4B8C-83A1-F6EECF244321}">
                <p14:modId xmlns:p14="http://schemas.microsoft.com/office/powerpoint/2010/main" val="2870917810"/>
              </p:ext>
            </p:extLst>
          </p:nvPr>
        </p:nvGraphicFramePr>
        <p:xfrm>
          <a:off x="471852" y="1999716"/>
          <a:ext cx="8211730" cy="1645309"/>
        </p:xfrm>
        <a:graphic>
          <a:graphicData uri="http://schemas.openxmlformats.org/drawingml/2006/table">
            <a:tbl>
              <a:tblPr firstRow="1" firstCol="1" bandRow="1">
                <a:tableStyleId>{5C22544A-7EE6-4342-B048-85BDC9FD1C3A}</a:tableStyleId>
              </a:tblPr>
              <a:tblGrid>
                <a:gridCol w="1574945"/>
                <a:gridCol w="679804"/>
                <a:gridCol w="675943"/>
                <a:gridCol w="688495"/>
                <a:gridCol w="694289"/>
                <a:gridCol w="741605"/>
                <a:gridCol w="685599"/>
                <a:gridCol w="732914"/>
                <a:gridCol w="668217"/>
                <a:gridCol w="557169"/>
                <a:gridCol w="512750"/>
              </a:tblGrid>
              <a:tr h="667321">
                <a:tc>
                  <a:txBody>
                    <a:bodyPr/>
                    <a:lstStyle/>
                    <a:p>
                      <a:pPr algn="ctr">
                        <a:lnSpc>
                          <a:spcPct val="107000"/>
                        </a:lnSpc>
                        <a:spcAft>
                          <a:spcPts val="0"/>
                        </a:spcAft>
                      </a:pPr>
                      <a:r>
                        <a:rPr lang="es-ES" sz="1400" dirty="0">
                          <a:solidFill>
                            <a:schemeClr val="tx1"/>
                          </a:solidFill>
                          <a:effectLst/>
                          <a:latin typeface="Times New Roman" panose="02020603050405020304" pitchFamily="18" charset="0"/>
                          <a:cs typeface="Times New Roman" panose="02020603050405020304" pitchFamily="18" charset="0"/>
                        </a:rPr>
                        <a:t>Conglomerado</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0"/>
                        </a:spcAft>
                      </a:pPr>
                      <a:r>
                        <a:rPr lang="es-ES" sz="1400">
                          <a:solidFill>
                            <a:schemeClr val="tx1"/>
                          </a:solidFill>
                          <a:effectLst/>
                          <a:latin typeface="Times New Roman" panose="02020603050405020304" pitchFamily="18" charset="0"/>
                          <a:cs typeface="Times New Roman" panose="02020603050405020304" pitchFamily="18" charset="0"/>
                        </a:rPr>
                        <a:t>LE</a:t>
                      </a:r>
                      <a:endParaRPr lang="es-EC" sz="1400">
                        <a:solidFill>
                          <a:schemeClr val="tx1"/>
                        </a:solidFill>
                        <a:effectLst/>
                        <a:latin typeface="Times New Roman" panose="02020603050405020304" pitchFamily="18" charset="0"/>
                        <a:cs typeface="Times New Roman" panose="02020603050405020304" pitchFamily="18" charset="0"/>
                      </a:endParaRPr>
                    </a:p>
                    <a:p>
                      <a:pPr algn="just">
                        <a:lnSpc>
                          <a:spcPct val="107000"/>
                        </a:lnSpc>
                        <a:spcAft>
                          <a:spcPts val="0"/>
                        </a:spcAft>
                      </a:pPr>
                      <a:r>
                        <a:rPr lang="es-ES" sz="1400">
                          <a:solidFill>
                            <a:schemeClr val="tx1"/>
                          </a:solidFill>
                          <a:effectLst/>
                          <a:latin typeface="Times New Roman" panose="02020603050405020304" pitchFamily="18" charset="0"/>
                          <a:cs typeface="Times New Roman" panose="02020603050405020304" pitchFamily="18" charset="0"/>
                        </a:rPr>
                        <a:t>(mm)</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0"/>
                        </a:spcAft>
                      </a:pPr>
                      <a:r>
                        <a:rPr lang="es-ES" sz="1400" dirty="0">
                          <a:solidFill>
                            <a:schemeClr val="tx1"/>
                          </a:solidFill>
                          <a:effectLst/>
                          <a:latin typeface="Times New Roman" panose="02020603050405020304" pitchFamily="18" charset="0"/>
                          <a:cs typeface="Times New Roman" panose="02020603050405020304" pitchFamily="18" charset="0"/>
                        </a:rPr>
                        <a:t>LP</a:t>
                      </a:r>
                      <a:endParaRPr lang="es-EC" sz="1400" dirty="0">
                        <a:solidFill>
                          <a:schemeClr val="tx1"/>
                        </a:solidFill>
                        <a:effectLst/>
                        <a:latin typeface="Times New Roman" panose="02020603050405020304" pitchFamily="18" charset="0"/>
                        <a:cs typeface="Times New Roman" panose="02020603050405020304" pitchFamily="18" charset="0"/>
                      </a:endParaRPr>
                    </a:p>
                    <a:p>
                      <a:pPr algn="just">
                        <a:lnSpc>
                          <a:spcPct val="107000"/>
                        </a:lnSpc>
                        <a:spcAft>
                          <a:spcPts val="0"/>
                        </a:spcAft>
                      </a:pPr>
                      <a:r>
                        <a:rPr lang="es-ES" sz="1400" dirty="0">
                          <a:solidFill>
                            <a:schemeClr val="tx1"/>
                          </a:solidFill>
                          <a:effectLst/>
                          <a:latin typeface="Times New Roman" panose="02020603050405020304" pitchFamily="18" charset="0"/>
                          <a:cs typeface="Times New Roman" panose="02020603050405020304" pitchFamily="18" charset="0"/>
                        </a:rPr>
                        <a:t>(mm)</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0"/>
                        </a:spcAft>
                      </a:pPr>
                      <a:r>
                        <a:rPr lang="es-ES" sz="1400" dirty="0">
                          <a:solidFill>
                            <a:schemeClr val="tx1"/>
                          </a:solidFill>
                          <a:effectLst/>
                          <a:latin typeface="Times New Roman" panose="02020603050405020304" pitchFamily="18" charset="0"/>
                          <a:cs typeface="Times New Roman" panose="02020603050405020304" pitchFamily="18" charset="0"/>
                        </a:rPr>
                        <a:t>LH</a:t>
                      </a:r>
                      <a:endParaRPr lang="es-EC" sz="1400" dirty="0">
                        <a:solidFill>
                          <a:schemeClr val="tx1"/>
                        </a:solidFill>
                        <a:effectLst/>
                        <a:latin typeface="Times New Roman" panose="02020603050405020304" pitchFamily="18" charset="0"/>
                        <a:cs typeface="Times New Roman" panose="02020603050405020304" pitchFamily="18" charset="0"/>
                      </a:endParaRPr>
                    </a:p>
                    <a:p>
                      <a:pPr algn="just">
                        <a:lnSpc>
                          <a:spcPct val="107000"/>
                        </a:lnSpc>
                        <a:spcAft>
                          <a:spcPts val="0"/>
                        </a:spcAft>
                      </a:pPr>
                      <a:r>
                        <a:rPr lang="es-ES" sz="1400" dirty="0">
                          <a:solidFill>
                            <a:schemeClr val="tx1"/>
                          </a:solidFill>
                          <a:effectLst/>
                          <a:latin typeface="Times New Roman" panose="02020603050405020304" pitchFamily="18" charset="0"/>
                          <a:cs typeface="Times New Roman" panose="02020603050405020304" pitchFamily="18" charset="0"/>
                        </a:rPr>
                        <a:t>(cm)</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0"/>
                        </a:spcAft>
                      </a:pPr>
                      <a:r>
                        <a:rPr lang="es-ES" sz="1400" dirty="0">
                          <a:solidFill>
                            <a:schemeClr val="tx1"/>
                          </a:solidFill>
                          <a:effectLst/>
                          <a:latin typeface="Times New Roman" panose="02020603050405020304" pitchFamily="18" charset="0"/>
                          <a:cs typeface="Times New Roman" panose="02020603050405020304" pitchFamily="18" charset="0"/>
                        </a:rPr>
                        <a:t>AH</a:t>
                      </a:r>
                      <a:endParaRPr lang="es-EC" sz="1400" dirty="0">
                        <a:solidFill>
                          <a:schemeClr val="tx1"/>
                        </a:solidFill>
                        <a:effectLst/>
                        <a:latin typeface="Times New Roman" panose="02020603050405020304" pitchFamily="18" charset="0"/>
                        <a:cs typeface="Times New Roman" panose="02020603050405020304" pitchFamily="18" charset="0"/>
                      </a:endParaRPr>
                    </a:p>
                    <a:p>
                      <a:pPr algn="just">
                        <a:lnSpc>
                          <a:spcPct val="107000"/>
                        </a:lnSpc>
                        <a:spcAft>
                          <a:spcPts val="0"/>
                        </a:spcAft>
                      </a:pPr>
                      <a:r>
                        <a:rPr lang="es-ES" sz="1400" dirty="0">
                          <a:solidFill>
                            <a:schemeClr val="tx1"/>
                          </a:solidFill>
                          <a:effectLst/>
                          <a:latin typeface="Times New Roman" panose="02020603050405020304" pitchFamily="18" charset="0"/>
                          <a:cs typeface="Times New Roman" panose="02020603050405020304" pitchFamily="18" charset="0"/>
                        </a:rPr>
                        <a:t>(cm)</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0"/>
                        </a:spcAft>
                      </a:pPr>
                      <a:r>
                        <a:rPr lang="es-ES" sz="1400" dirty="0">
                          <a:solidFill>
                            <a:schemeClr val="tx1"/>
                          </a:solidFill>
                          <a:effectLst/>
                          <a:latin typeface="Times New Roman" panose="02020603050405020304" pitchFamily="18" charset="0"/>
                          <a:cs typeface="Times New Roman" panose="02020603050405020304" pitchFamily="18" charset="0"/>
                        </a:rPr>
                        <a:t>DEN</a:t>
                      </a:r>
                      <a:endParaRPr lang="es-EC" sz="1400" dirty="0">
                        <a:solidFill>
                          <a:schemeClr val="tx1"/>
                        </a:solidFill>
                        <a:effectLst/>
                        <a:latin typeface="Times New Roman" panose="02020603050405020304" pitchFamily="18" charset="0"/>
                        <a:cs typeface="Times New Roman" panose="02020603050405020304" pitchFamily="18" charset="0"/>
                      </a:endParaRPr>
                    </a:p>
                    <a:p>
                      <a:pPr algn="just">
                        <a:lnSpc>
                          <a:spcPct val="107000"/>
                        </a:lnSpc>
                        <a:spcAft>
                          <a:spcPts val="0"/>
                        </a:spcAft>
                      </a:pPr>
                      <a:r>
                        <a:rPr lang="es-ES" sz="1400" dirty="0">
                          <a:solidFill>
                            <a:schemeClr val="tx1"/>
                          </a:solidFill>
                          <a:effectLst/>
                          <a:latin typeface="Times New Roman" panose="02020603050405020304" pitchFamily="18" charset="0"/>
                          <a:cs typeface="Times New Roman" panose="02020603050405020304" pitchFamily="18" charset="0"/>
                        </a:rPr>
                        <a:t>(mm)</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0"/>
                        </a:spcAft>
                      </a:pPr>
                      <a:r>
                        <a:rPr lang="es-ES" sz="1400" dirty="0">
                          <a:solidFill>
                            <a:schemeClr val="tx1"/>
                          </a:solidFill>
                          <a:effectLst/>
                          <a:latin typeface="Times New Roman" panose="02020603050405020304" pitchFamily="18" charset="0"/>
                          <a:cs typeface="Times New Roman" panose="02020603050405020304" pitchFamily="18" charset="0"/>
                        </a:rPr>
                        <a:t>DB</a:t>
                      </a:r>
                      <a:endParaRPr lang="es-EC" sz="1400" dirty="0">
                        <a:solidFill>
                          <a:schemeClr val="tx1"/>
                        </a:solidFill>
                        <a:effectLst/>
                        <a:latin typeface="Times New Roman" panose="02020603050405020304" pitchFamily="18" charset="0"/>
                        <a:cs typeface="Times New Roman" panose="02020603050405020304" pitchFamily="18" charset="0"/>
                      </a:endParaRPr>
                    </a:p>
                    <a:p>
                      <a:pPr algn="just">
                        <a:lnSpc>
                          <a:spcPct val="107000"/>
                        </a:lnSpc>
                        <a:spcAft>
                          <a:spcPts val="0"/>
                        </a:spcAft>
                      </a:pPr>
                      <a:r>
                        <a:rPr lang="es-ES" sz="1400" dirty="0">
                          <a:solidFill>
                            <a:schemeClr val="tx1"/>
                          </a:solidFill>
                          <a:effectLst/>
                          <a:latin typeface="Times New Roman" panose="02020603050405020304" pitchFamily="18" charset="0"/>
                          <a:cs typeface="Times New Roman" panose="02020603050405020304" pitchFamily="18" charset="0"/>
                        </a:rPr>
                        <a:t>(mm)</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0"/>
                        </a:spcAft>
                      </a:pPr>
                      <a:r>
                        <a:rPr lang="es-ES" sz="1400" dirty="0">
                          <a:solidFill>
                            <a:schemeClr val="tx1"/>
                          </a:solidFill>
                          <a:effectLst/>
                          <a:latin typeface="Times New Roman" panose="02020603050405020304" pitchFamily="18" charset="0"/>
                          <a:cs typeface="Times New Roman" panose="02020603050405020304" pitchFamily="18" charset="0"/>
                        </a:rPr>
                        <a:t>DTP</a:t>
                      </a:r>
                      <a:endParaRPr lang="es-EC" sz="1400" dirty="0">
                        <a:solidFill>
                          <a:schemeClr val="tx1"/>
                        </a:solidFill>
                        <a:effectLst/>
                        <a:latin typeface="Times New Roman" panose="02020603050405020304" pitchFamily="18" charset="0"/>
                        <a:cs typeface="Times New Roman" panose="02020603050405020304" pitchFamily="18" charset="0"/>
                      </a:endParaRPr>
                    </a:p>
                    <a:p>
                      <a:pPr algn="just">
                        <a:lnSpc>
                          <a:spcPct val="107000"/>
                        </a:lnSpc>
                        <a:spcAft>
                          <a:spcPts val="0"/>
                        </a:spcAft>
                      </a:pPr>
                      <a:r>
                        <a:rPr lang="es-ES" sz="1400" dirty="0">
                          <a:solidFill>
                            <a:schemeClr val="tx1"/>
                          </a:solidFill>
                          <a:effectLst/>
                          <a:latin typeface="Times New Roman" panose="02020603050405020304" pitchFamily="18" charset="0"/>
                          <a:cs typeface="Times New Roman" panose="02020603050405020304" pitchFamily="18" charset="0"/>
                        </a:rPr>
                        <a:t>(mm)</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0"/>
                        </a:spcAft>
                      </a:pPr>
                      <a:r>
                        <a:rPr lang="es-ES" sz="1400" dirty="0">
                          <a:solidFill>
                            <a:schemeClr val="tx1"/>
                          </a:solidFill>
                          <a:effectLst/>
                          <a:latin typeface="Times New Roman" panose="02020603050405020304" pitchFamily="18" charset="0"/>
                          <a:cs typeface="Times New Roman" panose="02020603050405020304" pitchFamily="18" charset="0"/>
                        </a:rPr>
                        <a:t>NTB</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0"/>
                        </a:spcAft>
                      </a:pPr>
                      <a:r>
                        <a:rPr lang="es-ES" sz="1400" dirty="0">
                          <a:solidFill>
                            <a:schemeClr val="tx1"/>
                          </a:solidFill>
                          <a:effectLst/>
                          <a:latin typeface="Times New Roman" panose="02020603050405020304" pitchFamily="18" charset="0"/>
                          <a:cs typeface="Times New Roman" panose="02020603050405020304" pitchFamily="18" charset="0"/>
                        </a:rPr>
                        <a:t>n</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0"/>
                        </a:spcAft>
                      </a:pPr>
                      <a:r>
                        <a:rPr lang="es-ES" sz="1400" dirty="0">
                          <a:solidFill>
                            <a:schemeClr val="tx1"/>
                          </a:solidFill>
                          <a:effectLst/>
                          <a:latin typeface="Times New Roman" panose="02020603050405020304" pitchFamily="18" charset="0"/>
                          <a:cs typeface="Times New Roman" panose="02020603050405020304" pitchFamily="18" charset="0"/>
                        </a:rPr>
                        <a:t> </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1899">
                <a:tc>
                  <a:txBody>
                    <a:bodyPr/>
                    <a:lstStyle/>
                    <a:p>
                      <a:pPr algn="ctr">
                        <a:lnSpc>
                          <a:spcPct val="107000"/>
                        </a:lnSpc>
                        <a:spcAft>
                          <a:spcPts val="0"/>
                        </a:spcAft>
                      </a:pPr>
                      <a:r>
                        <a:rPr lang="es-ES" sz="1400" dirty="0">
                          <a:solidFill>
                            <a:schemeClr val="tx1"/>
                          </a:solidFill>
                          <a:effectLst/>
                          <a:latin typeface="Times New Roman" panose="02020603050405020304" pitchFamily="18" charset="0"/>
                          <a:cs typeface="Times New Roman" panose="02020603050405020304" pitchFamily="18" charset="0"/>
                        </a:rPr>
                        <a:t>C3</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just">
                        <a:lnSpc>
                          <a:spcPct val="107000"/>
                        </a:lnSpc>
                        <a:spcAft>
                          <a:spcPts val="0"/>
                        </a:spcAft>
                      </a:pPr>
                      <a:r>
                        <a:rPr lang="es-ES" sz="1400">
                          <a:solidFill>
                            <a:schemeClr val="tx1"/>
                          </a:solidFill>
                          <a:effectLst/>
                          <a:latin typeface="Times New Roman" panose="02020603050405020304" pitchFamily="18" charset="0"/>
                          <a:cs typeface="Times New Roman" panose="02020603050405020304" pitchFamily="18" charset="0"/>
                        </a:rPr>
                        <a:t>5,46</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just">
                        <a:lnSpc>
                          <a:spcPct val="107000"/>
                        </a:lnSpc>
                        <a:spcAft>
                          <a:spcPts val="0"/>
                        </a:spcAft>
                      </a:pPr>
                      <a:r>
                        <a:rPr lang="es-ES" sz="1400">
                          <a:solidFill>
                            <a:schemeClr val="tx1"/>
                          </a:solidFill>
                          <a:effectLst/>
                          <a:latin typeface="Times New Roman" panose="02020603050405020304" pitchFamily="18" charset="0"/>
                          <a:cs typeface="Times New Roman" panose="02020603050405020304" pitchFamily="18" charset="0"/>
                        </a:rPr>
                        <a:t>4,80</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just">
                        <a:lnSpc>
                          <a:spcPct val="107000"/>
                        </a:lnSpc>
                        <a:spcAft>
                          <a:spcPts val="0"/>
                        </a:spcAft>
                      </a:pPr>
                      <a:r>
                        <a:rPr lang="es-ES" sz="1400">
                          <a:solidFill>
                            <a:schemeClr val="tx1"/>
                          </a:solidFill>
                          <a:effectLst/>
                          <a:latin typeface="Times New Roman" panose="02020603050405020304" pitchFamily="18" charset="0"/>
                          <a:cs typeface="Times New Roman" panose="02020603050405020304" pitchFamily="18" charset="0"/>
                        </a:rPr>
                        <a:t>2,69</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just">
                        <a:lnSpc>
                          <a:spcPct val="107000"/>
                        </a:lnSpc>
                        <a:spcAft>
                          <a:spcPts val="0"/>
                        </a:spcAft>
                      </a:pPr>
                      <a:r>
                        <a:rPr lang="es-ES" sz="1400">
                          <a:solidFill>
                            <a:schemeClr val="tx1"/>
                          </a:solidFill>
                          <a:effectLst/>
                          <a:latin typeface="Times New Roman" panose="02020603050405020304" pitchFamily="18" charset="0"/>
                          <a:cs typeface="Times New Roman" panose="02020603050405020304" pitchFamily="18" charset="0"/>
                        </a:rPr>
                        <a:t>1,55</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just">
                        <a:lnSpc>
                          <a:spcPct val="107000"/>
                        </a:lnSpc>
                        <a:spcAft>
                          <a:spcPts val="0"/>
                        </a:spcAft>
                      </a:pPr>
                      <a:r>
                        <a:rPr lang="es-ES" sz="1400">
                          <a:solidFill>
                            <a:schemeClr val="tx1"/>
                          </a:solidFill>
                          <a:effectLst/>
                          <a:latin typeface="Times New Roman" panose="02020603050405020304" pitchFamily="18" charset="0"/>
                          <a:cs typeface="Times New Roman" panose="02020603050405020304" pitchFamily="18" charset="0"/>
                        </a:rPr>
                        <a:t>5,57</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just">
                        <a:lnSpc>
                          <a:spcPct val="107000"/>
                        </a:lnSpc>
                        <a:spcAft>
                          <a:spcPts val="0"/>
                        </a:spcAft>
                      </a:pPr>
                      <a:r>
                        <a:rPr lang="es-ES" sz="1400">
                          <a:solidFill>
                            <a:schemeClr val="tx1"/>
                          </a:solidFill>
                          <a:effectLst/>
                          <a:latin typeface="Times New Roman" panose="02020603050405020304" pitchFamily="18" charset="0"/>
                          <a:cs typeface="Times New Roman" panose="02020603050405020304" pitchFamily="18" charset="0"/>
                        </a:rPr>
                        <a:t>3,33</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just">
                        <a:lnSpc>
                          <a:spcPct val="107000"/>
                        </a:lnSpc>
                        <a:spcAft>
                          <a:spcPts val="0"/>
                        </a:spcAft>
                      </a:pPr>
                      <a:r>
                        <a:rPr lang="es-ES" sz="1400" dirty="0">
                          <a:solidFill>
                            <a:schemeClr val="tx1"/>
                          </a:solidFill>
                          <a:effectLst/>
                          <a:latin typeface="Times New Roman" panose="02020603050405020304" pitchFamily="18" charset="0"/>
                          <a:cs typeface="Times New Roman" panose="02020603050405020304" pitchFamily="18" charset="0"/>
                        </a:rPr>
                        <a:t>5,25</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just">
                        <a:lnSpc>
                          <a:spcPct val="107000"/>
                        </a:lnSpc>
                        <a:spcAft>
                          <a:spcPts val="0"/>
                        </a:spcAft>
                      </a:pPr>
                      <a:r>
                        <a:rPr lang="es-ES" sz="1400" dirty="0">
                          <a:solidFill>
                            <a:schemeClr val="tx1"/>
                          </a:solidFill>
                          <a:effectLst/>
                          <a:latin typeface="Times New Roman" panose="02020603050405020304" pitchFamily="18" charset="0"/>
                          <a:cs typeface="Times New Roman" panose="02020603050405020304" pitchFamily="18" charset="0"/>
                        </a:rPr>
                        <a:t>5,55</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just">
                        <a:lnSpc>
                          <a:spcPct val="107000"/>
                        </a:lnSpc>
                        <a:spcAft>
                          <a:spcPts val="0"/>
                        </a:spcAft>
                      </a:pPr>
                      <a:r>
                        <a:rPr lang="es-ES" sz="1400">
                          <a:solidFill>
                            <a:schemeClr val="tx1"/>
                          </a:solidFill>
                          <a:effectLst/>
                          <a:latin typeface="Times New Roman" panose="02020603050405020304" pitchFamily="18" charset="0"/>
                          <a:cs typeface="Times New Roman" panose="02020603050405020304" pitchFamily="18" charset="0"/>
                        </a:rPr>
                        <a:t>31</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just">
                        <a:lnSpc>
                          <a:spcPct val="107000"/>
                        </a:lnSpc>
                        <a:spcAft>
                          <a:spcPts val="0"/>
                        </a:spcAft>
                      </a:pPr>
                      <a:r>
                        <a:rPr lang="es-ES" sz="1400">
                          <a:solidFill>
                            <a:schemeClr val="tx1"/>
                          </a:solidFill>
                          <a:effectLst/>
                          <a:latin typeface="Times New Roman" panose="02020603050405020304" pitchFamily="18" charset="0"/>
                          <a:cs typeface="Times New Roman" panose="02020603050405020304" pitchFamily="18" charset="0"/>
                        </a:rPr>
                        <a:t>A</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tr>
              <a:tr h="354190">
                <a:tc>
                  <a:txBody>
                    <a:bodyPr/>
                    <a:lstStyle/>
                    <a:p>
                      <a:pPr algn="ctr">
                        <a:lnSpc>
                          <a:spcPct val="107000"/>
                        </a:lnSpc>
                        <a:spcAft>
                          <a:spcPts val="0"/>
                        </a:spcAft>
                      </a:pPr>
                      <a:r>
                        <a:rPr lang="es-ES" sz="1400">
                          <a:solidFill>
                            <a:schemeClr val="tx1"/>
                          </a:solidFill>
                          <a:effectLst/>
                          <a:latin typeface="Times New Roman" panose="02020603050405020304" pitchFamily="18" charset="0"/>
                          <a:cs typeface="Times New Roman" panose="02020603050405020304" pitchFamily="18" charset="0"/>
                        </a:rPr>
                        <a:t>C2</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just">
                        <a:lnSpc>
                          <a:spcPct val="107000"/>
                        </a:lnSpc>
                        <a:spcAft>
                          <a:spcPts val="0"/>
                        </a:spcAft>
                      </a:pPr>
                      <a:r>
                        <a:rPr lang="es-ES" sz="1400">
                          <a:solidFill>
                            <a:schemeClr val="tx1"/>
                          </a:solidFill>
                          <a:effectLst/>
                          <a:latin typeface="Times New Roman" panose="02020603050405020304" pitchFamily="18" charset="0"/>
                          <a:cs typeface="Times New Roman" panose="02020603050405020304" pitchFamily="18" charset="0"/>
                        </a:rPr>
                        <a:t>3,71</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just">
                        <a:lnSpc>
                          <a:spcPct val="107000"/>
                        </a:lnSpc>
                        <a:spcAft>
                          <a:spcPts val="0"/>
                        </a:spcAft>
                      </a:pPr>
                      <a:r>
                        <a:rPr lang="es-ES" sz="1400">
                          <a:solidFill>
                            <a:schemeClr val="tx1"/>
                          </a:solidFill>
                          <a:effectLst/>
                          <a:latin typeface="Times New Roman" panose="02020603050405020304" pitchFamily="18" charset="0"/>
                          <a:cs typeface="Times New Roman" panose="02020603050405020304" pitchFamily="18" charset="0"/>
                        </a:rPr>
                        <a:t>3,18</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just">
                        <a:lnSpc>
                          <a:spcPct val="107000"/>
                        </a:lnSpc>
                        <a:spcAft>
                          <a:spcPts val="0"/>
                        </a:spcAft>
                      </a:pPr>
                      <a:r>
                        <a:rPr lang="es-ES" sz="1400">
                          <a:solidFill>
                            <a:schemeClr val="tx1"/>
                          </a:solidFill>
                          <a:effectLst/>
                          <a:latin typeface="Times New Roman" panose="02020603050405020304" pitchFamily="18" charset="0"/>
                          <a:cs typeface="Times New Roman" panose="02020603050405020304" pitchFamily="18" charset="0"/>
                        </a:rPr>
                        <a:t>2,29</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just">
                        <a:lnSpc>
                          <a:spcPct val="107000"/>
                        </a:lnSpc>
                        <a:spcAft>
                          <a:spcPts val="0"/>
                        </a:spcAft>
                      </a:pPr>
                      <a:r>
                        <a:rPr lang="es-ES" sz="1400">
                          <a:solidFill>
                            <a:schemeClr val="tx1"/>
                          </a:solidFill>
                          <a:effectLst/>
                          <a:latin typeface="Times New Roman" panose="02020603050405020304" pitchFamily="18" charset="0"/>
                          <a:cs typeface="Times New Roman" panose="02020603050405020304" pitchFamily="18" charset="0"/>
                        </a:rPr>
                        <a:t>1,24</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just">
                        <a:lnSpc>
                          <a:spcPct val="107000"/>
                        </a:lnSpc>
                        <a:spcAft>
                          <a:spcPts val="0"/>
                        </a:spcAft>
                      </a:pPr>
                      <a:r>
                        <a:rPr lang="es-ES" sz="1400" dirty="0">
                          <a:solidFill>
                            <a:schemeClr val="tx1"/>
                          </a:solidFill>
                          <a:effectLst/>
                          <a:latin typeface="Times New Roman" panose="02020603050405020304" pitchFamily="18" charset="0"/>
                          <a:cs typeface="Times New Roman" panose="02020603050405020304" pitchFamily="18" charset="0"/>
                        </a:rPr>
                        <a:t>6,24</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just">
                        <a:lnSpc>
                          <a:spcPct val="107000"/>
                        </a:lnSpc>
                        <a:spcAft>
                          <a:spcPts val="0"/>
                        </a:spcAft>
                      </a:pPr>
                      <a:r>
                        <a:rPr lang="es-ES" sz="1400" dirty="0">
                          <a:solidFill>
                            <a:schemeClr val="tx1"/>
                          </a:solidFill>
                          <a:effectLst/>
                          <a:latin typeface="Times New Roman" panose="02020603050405020304" pitchFamily="18" charset="0"/>
                          <a:cs typeface="Times New Roman" panose="02020603050405020304" pitchFamily="18" charset="0"/>
                        </a:rPr>
                        <a:t>2,60</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just">
                        <a:lnSpc>
                          <a:spcPct val="107000"/>
                        </a:lnSpc>
                        <a:spcAft>
                          <a:spcPts val="0"/>
                        </a:spcAft>
                      </a:pPr>
                      <a:r>
                        <a:rPr lang="es-ES" sz="1400">
                          <a:solidFill>
                            <a:schemeClr val="tx1"/>
                          </a:solidFill>
                          <a:effectLst/>
                          <a:latin typeface="Times New Roman" panose="02020603050405020304" pitchFamily="18" charset="0"/>
                          <a:cs typeface="Times New Roman" panose="02020603050405020304" pitchFamily="18" charset="0"/>
                        </a:rPr>
                        <a:t>6,68</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just">
                        <a:lnSpc>
                          <a:spcPct val="107000"/>
                        </a:lnSpc>
                        <a:spcAft>
                          <a:spcPts val="0"/>
                        </a:spcAft>
                      </a:pPr>
                      <a:r>
                        <a:rPr lang="es-ES" sz="1400" dirty="0">
                          <a:solidFill>
                            <a:schemeClr val="tx1"/>
                          </a:solidFill>
                          <a:effectLst/>
                          <a:latin typeface="Times New Roman" panose="02020603050405020304" pitchFamily="18" charset="0"/>
                          <a:cs typeface="Times New Roman" panose="02020603050405020304" pitchFamily="18" charset="0"/>
                        </a:rPr>
                        <a:t>6,88</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just">
                        <a:lnSpc>
                          <a:spcPct val="107000"/>
                        </a:lnSpc>
                        <a:spcAft>
                          <a:spcPts val="0"/>
                        </a:spcAft>
                      </a:pPr>
                      <a:r>
                        <a:rPr lang="es-ES" sz="1400" dirty="0">
                          <a:solidFill>
                            <a:schemeClr val="tx1"/>
                          </a:solidFill>
                          <a:effectLst/>
                          <a:latin typeface="Times New Roman" panose="02020603050405020304" pitchFamily="18" charset="0"/>
                          <a:cs typeface="Times New Roman" panose="02020603050405020304" pitchFamily="18" charset="0"/>
                        </a:rPr>
                        <a:t>8</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just">
                        <a:lnSpc>
                          <a:spcPct val="107000"/>
                        </a:lnSpc>
                        <a:spcAft>
                          <a:spcPts val="0"/>
                        </a:spcAft>
                      </a:pPr>
                      <a:r>
                        <a:rPr lang="es-ES" sz="1400" dirty="0">
                          <a:solidFill>
                            <a:schemeClr val="tx1"/>
                          </a:solidFill>
                          <a:effectLst/>
                          <a:latin typeface="Times New Roman" panose="02020603050405020304" pitchFamily="18" charset="0"/>
                          <a:cs typeface="Times New Roman" panose="02020603050405020304" pitchFamily="18" charset="0"/>
                        </a:rPr>
                        <a:t>B</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r>
              <a:tr h="311899">
                <a:tc>
                  <a:txBody>
                    <a:bodyPr/>
                    <a:lstStyle/>
                    <a:p>
                      <a:pPr algn="ctr">
                        <a:lnSpc>
                          <a:spcPct val="107000"/>
                        </a:lnSpc>
                        <a:spcAft>
                          <a:spcPts val="0"/>
                        </a:spcAft>
                      </a:pPr>
                      <a:r>
                        <a:rPr lang="es-ES" sz="1400" dirty="0">
                          <a:solidFill>
                            <a:schemeClr val="tx1"/>
                          </a:solidFill>
                          <a:effectLst/>
                          <a:latin typeface="Times New Roman" panose="02020603050405020304" pitchFamily="18" charset="0"/>
                          <a:cs typeface="Times New Roman" panose="02020603050405020304" pitchFamily="18" charset="0"/>
                        </a:rPr>
                        <a:t>C1</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0"/>
                        </a:spcAft>
                      </a:pPr>
                      <a:r>
                        <a:rPr lang="es-ES" sz="1400" dirty="0">
                          <a:solidFill>
                            <a:schemeClr val="tx1"/>
                          </a:solidFill>
                          <a:effectLst/>
                          <a:latin typeface="Times New Roman" panose="02020603050405020304" pitchFamily="18" charset="0"/>
                          <a:cs typeface="Times New Roman" panose="02020603050405020304" pitchFamily="18" charset="0"/>
                        </a:rPr>
                        <a:t>4,80</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0"/>
                        </a:spcAft>
                      </a:pPr>
                      <a:r>
                        <a:rPr lang="es-ES" sz="1400" dirty="0">
                          <a:solidFill>
                            <a:schemeClr val="tx1"/>
                          </a:solidFill>
                          <a:effectLst/>
                          <a:latin typeface="Times New Roman" panose="02020603050405020304" pitchFamily="18" charset="0"/>
                          <a:cs typeface="Times New Roman" panose="02020603050405020304" pitchFamily="18" charset="0"/>
                        </a:rPr>
                        <a:t>3,96</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0"/>
                        </a:spcAft>
                      </a:pPr>
                      <a:r>
                        <a:rPr lang="es-ES" sz="1400" dirty="0">
                          <a:solidFill>
                            <a:schemeClr val="tx1"/>
                          </a:solidFill>
                          <a:effectLst/>
                          <a:latin typeface="Times New Roman" panose="02020603050405020304" pitchFamily="18" charset="0"/>
                          <a:cs typeface="Times New Roman" panose="02020603050405020304" pitchFamily="18" charset="0"/>
                        </a:rPr>
                        <a:t>2,23</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0"/>
                        </a:spcAft>
                      </a:pPr>
                      <a:r>
                        <a:rPr lang="es-ES" sz="1400" dirty="0">
                          <a:solidFill>
                            <a:schemeClr val="tx1"/>
                          </a:solidFill>
                          <a:effectLst/>
                          <a:latin typeface="Times New Roman" panose="02020603050405020304" pitchFamily="18" charset="0"/>
                          <a:cs typeface="Times New Roman" panose="02020603050405020304" pitchFamily="18" charset="0"/>
                        </a:rPr>
                        <a:t>1,18</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0"/>
                        </a:spcAft>
                      </a:pPr>
                      <a:r>
                        <a:rPr lang="es-ES" sz="1400" dirty="0">
                          <a:solidFill>
                            <a:schemeClr val="tx1"/>
                          </a:solidFill>
                          <a:effectLst/>
                          <a:latin typeface="Times New Roman" panose="02020603050405020304" pitchFamily="18" charset="0"/>
                          <a:cs typeface="Times New Roman" panose="02020603050405020304" pitchFamily="18" charset="0"/>
                        </a:rPr>
                        <a:t>4,62</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0"/>
                        </a:spcAft>
                      </a:pPr>
                      <a:r>
                        <a:rPr lang="es-ES" sz="1400" dirty="0">
                          <a:solidFill>
                            <a:schemeClr val="tx1"/>
                          </a:solidFill>
                          <a:effectLst/>
                          <a:latin typeface="Times New Roman" panose="02020603050405020304" pitchFamily="18" charset="0"/>
                          <a:cs typeface="Times New Roman" panose="02020603050405020304" pitchFamily="18" charset="0"/>
                        </a:rPr>
                        <a:t>2,15</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0"/>
                        </a:spcAft>
                      </a:pPr>
                      <a:r>
                        <a:rPr lang="es-ES" sz="1400" dirty="0">
                          <a:solidFill>
                            <a:schemeClr val="tx1"/>
                          </a:solidFill>
                          <a:effectLst/>
                          <a:latin typeface="Times New Roman" panose="02020603050405020304" pitchFamily="18" charset="0"/>
                          <a:cs typeface="Times New Roman" panose="02020603050405020304" pitchFamily="18" charset="0"/>
                        </a:rPr>
                        <a:t>3,75</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0"/>
                        </a:spcAft>
                      </a:pPr>
                      <a:r>
                        <a:rPr lang="es-ES" sz="1400" dirty="0">
                          <a:solidFill>
                            <a:schemeClr val="tx1"/>
                          </a:solidFill>
                          <a:effectLst/>
                          <a:latin typeface="Times New Roman" panose="02020603050405020304" pitchFamily="18" charset="0"/>
                          <a:cs typeface="Times New Roman" panose="02020603050405020304" pitchFamily="18" charset="0"/>
                        </a:rPr>
                        <a:t>3,24</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0"/>
                        </a:spcAft>
                      </a:pPr>
                      <a:r>
                        <a:rPr lang="es-ES" sz="1400" dirty="0">
                          <a:solidFill>
                            <a:schemeClr val="tx1"/>
                          </a:solidFill>
                          <a:effectLst/>
                          <a:latin typeface="Times New Roman" panose="02020603050405020304" pitchFamily="18" charset="0"/>
                          <a:cs typeface="Times New Roman" panose="02020603050405020304" pitchFamily="18" charset="0"/>
                        </a:rPr>
                        <a:t>33</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0"/>
                        </a:spcAft>
                      </a:pPr>
                      <a:r>
                        <a:rPr lang="es-ES" sz="1400" dirty="0">
                          <a:solidFill>
                            <a:schemeClr val="tx1"/>
                          </a:solidFill>
                          <a:effectLst/>
                          <a:latin typeface="Times New Roman" panose="02020603050405020304" pitchFamily="18" charset="0"/>
                          <a:cs typeface="Times New Roman" panose="02020603050405020304" pitchFamily="18" charset="0"/>
                        </a:rPr>
                        <a:t>C</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24635939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23928" y="23813"/>
            <a:ext cx="5061247" cy="706437"/>
          </a:xfrm>
        </p:spPr>
        <p:txBody>
          <a:bodyPr/>
          <a:lstStyle/>
          <a:p>
            <a:pPr>
              <a:defRPr/>
            </a:pPr>
            <a:r>
              <a:rPr lang="es-EC" sz="2800" dirty="0">
                <a:solidFill>
                  <a:srgbClr val="336600"/>
                </a:solidFill>
                <a:latin typeface="Times New Roman" pitchFamily="18" charset="0"/>
                <a:cs typeface="Times New Roman" pitchFamily="18" charset="0"/>
              </a:rPr>
              <a:t>RESULTADOS Y DISCUSIÓN </a:t>
            </a:r>
          </a:p>
        </p:txBody>
      </p:sp>
      <p:sp>
        <p:nvSpPr>
          <p:cNvPr id="8196" name="CuadroTexto 3"/>
          <p:cNvSpPr txBox="1">
            <a:spLocks noChangeArrowheads="1"/>
          </p:cNvSpPr>
          <p:nvPr/>
        </p:nvSpPr>
        <p:spPr bwMode="auto">
          <a:xfrm>
            <a:off x="0" y="620632"/>
            <a:ext cx="273787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s-EC" sz="2200" b="1" dirty="0" smtClean="0">
                <a:latin typeface="Times New Roman" pitchFamily="18" charset="0"/>
                <a:ea typeface="Calibri Light" pitchFamily="34" charset="0"/>
                <a:cs typeface="Times New Roman" pitchFamily="18" charset="0"/>
              </a:rPr>
              <a:t>Fenología del ciclo </a:t>
            </a:r>
          </a:p>
          <a:p>
            <a:r>
              <a:rPr lang="es-EC" sz="2200" b="1" dirty="0" smtClean="0">
                <a:latin typeface="Times New Roman" pitchFamily="18" charset="0"/>
                <a:ea typeface="Calibri Light" pitchFamily="34" charset="0"/>
                <a:cs typeface="Times New Roman" pitchFamily="18" charset="0"/>
              </a:rPr>
              <a:t>vegetativo anual</a:t>
            </a:r>
          </a:p>
        </p:txBody>
      </p:sp>
      <p:sp>
        <p:nvSpPr>
          <p:cNvPr id="6" name="Rectángulo redondeado 5"/>
          <p:cNvSpPr/>
          <p:nvPr/>
        </p:nvSpPr>
        <p:spPr>
          <a:xfrm>
            <a:off x="6732588" y="6021388"/>
            <a:ext cx="2303462" cy="5762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C"/>
          </a:p>
        </p:txBody>
      </p:sp>
      <p:pic>
        <p:nvPicPr>
          <p:cNvPr id="8198" name="Imagen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732588" y="6186967"/>
            <a:ext cx="22542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Tabla 2"/>
          <p:cNvGraphicFramePr>
            <a:graphicFrameLocks noGrp="1"/>
          </p:cNvGraphicFramePr>
          <p:nvPr>
            <p:extLst>
              <p:ext uri="{D42A27DB-BD31-4B8C-83A1-F6EECF244321}">
                <p14:modId xmlns:p14="http://schemas.microsoft.com/office/powerpoint/2010/main" val="1765010768"/>
              </p:ext>
            </p:extLst>
          </p:nvPr>
        </p:nvGraphicFramePr>
        <p:xfrm>
          <a:off x="1202615" y="3445413"/>
          <a:ext cx="4161473" cy="2474060"/>
        </p:xfrm>
        <a:graphic>
          <a:graphicData uri="http://schemas.openxmlformats.org/drawingml/2006/table">
            <a:tbl>
              <a:tblPr firstRow="1" firstCol="1" bandRow="1">
                <a:tableStyleId>{5C22544A-7EE6-4342-B048-85BDC9FD1C3A}</a:tableStyleId>
              </a:tblPr>
              <a:tblGrid>
                <a:gridCol w="761842"/>
                <a:gridCol w="3399631"/>
              </a:tblGrid>
              <a:tr h="403499">
                <a:tc>
                  <a:txBody>
                    <a:bodyPr/>
                    <a:lstStyle/>
                    <a:p>
                      <a:pPr algn="just">
                        <a:lnSpc>
                          <a:spcPct val="107000"/>
                        </a:lnSpc>
                        <a:spcAft>
                          <a:spcPts val="0"/>
                        </a:spcAft>
                      </a:pPr>
                      <a:r>
                        <a:rPr lang="es-ES" sz="1400" dirty="0">
                          <a:solidFill>
                            <a:schemeClr val="tx1"/>
                          </a:solidFill>
                          <a:effectLst/>
                          <a:latin typeface="Times New Roman" panose="02020603050405020304" pitchFamily="18" charset="0"/>
                          <a:cs typeface="Times New Roman" panose="02020603050405020304" pitchFamily="18" charset="0"/>
                        </a:rPr>
                        <a:t>Código BBCH</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92D050"/>
                    </a:solidFill>
                  </a:tcPr>
                </a:tc>
                <a:tc>
                  <a:txBody>
                    <a:bodyPr/>
                    <a:lstStyle/>
                    <a:p>
                      <a:pPr algn="ctr">
                        <a:lnSpc>
                          <a:spcPct val="107000"/>
                        </a:lnSpc>
                        <a:spcAft>
                          <a:spcPts val="0"/>
                        </a:spcAft>
                      </a:pPr>
                      <a:r>
                        <a:rPr lang="es-ES" sz="1400" dirty="0">
                          <a:solidFill>
                            <a:schemeClr val="tx1"/>
                          </a:solidFill>
                          <a:effectLst/>
                          <a:latin typeface="Times New Roman" panose="02020603050405020304" pitchFamily="18" charset="0"/>
                          <a:cs typeface="Times New Roman" panose="02020603050405020304" pitchFamily="18" charset="0"/>
                        </a:rPr>
                        <a:t>Descripción</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92D050"/>
                    </a:solidFill>
                  </a:tcPr>
                </a:tc>
              </a:tr>
              <a:tr h="403499">
                <a:tc>
                  <a:txBody>
                    <a:bodyPr/>
                    <a:lstStyle/>
                    <a:p>
                      <a:pPr algn="just">
                        <a:lnSpc>
                          <a:spcPct val="107000"/>
                        </a:lnSpc>
                        <a:spcAft>
                          <a:spcPts val="0"/>
                        </a:spcAft>
                      </a:pPr>
                      <a:r>
                        <a:rPr lang="es-ES" sz="1400" dirty="0">
                          <a:solidFill>
                            <a:schemeClr val="tx1"/>
                          </a:solidFill>
                          <a:effectLst/>
                          <a:latin typeface="Times New Roman" panose="02020603050405020304" pitchFamily="18" charset="0"/>
                          <a:cs typeface="Times New Roman" panose="02020603050405020304" pitchFamily="18" charset="0"/>
                        </a:rPr>
                        <a:t>00</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92D050"/>
                    </a:solidFill>
                  </a:tcPr>
                </a:tc>
                <a:tc>
                  <a:txBody>
                    <a:bodyPr/>
                    <a:lstStyle/>
                    <a:p>
                      <a:pPr algn="just">
                        <a:lnSpc>
                          <a:spcPct val="107000"/>
                        </a:lnSpc>
                        <a:spcAft>
                          <a:spcPts val="0"/>
                        </a:spcAft>
                      </a:pPr>
                      <a:r>
                        <a:rPr lang="es-ES" sz="1400" dirty="0" smtClean="0">
                          <a:effectLst/>
                          <a:latin typeface="Times New Roman" panose="02020603050405020304" pitchFamily="18" charset="0"/>
                          <a:cs typeface="Times New Roman" panose="02020603050405020304" pitchFamily="18" charset="0"/>
                        </a:rPr>
                        <a:t>Letargo</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B2F4A2"/>
                    </a:solidFill>
                  </a:tcPr>
                </a:tc>
              </a:tr>
              <a:tr h="403499">
                <a:tc>
                  <a:txBody>
                    <a:bodyPr/>
                    <a:lstStyle/>
                    <a:p>
                      <a:pPr algn="just">
                        <a:lnSpc>
                          <a:spcPct val="107000"/>
                        </a:lnSpc>
                        <a:spcAft>
                          <a:spcPts val="0"/>
                        </a:spcAft>
                      </a:pPr>
                      <a:r>
                        <a:rPr lang="es-ES" sz="1400" dirty="0">
                          <a:solidFill>
                            <a:schemeClr val="tx1"/>
                          </a:solidFill>
                          <a:effectLst/>
                          <a:latin typeface="Times New Roman" panose="02020603050405020304" pitchFamily="18" charset="0"/>
                          <a:cs typeface="Times New Roman" panose="02020603050405020304" pitchFamily="18" charset="0"/>
                        </a:rPr>
                        <a:t>01</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92D050"/>
                    </a:solidFill>
                  </a:tcPr>
                </a:tc>
                <a:tc>
                  <a:txBody>
                    <a:bodyPr/>
                    <a:lstStyle/>
                    <a:p>
                      <a:pPr algn="just">
                        <a:lnSpc>
                          <a:spcPct val="107000"/>
                        </a:lnSpc>
                        <a:spcAft>
                          <a:spcPts val="0"/>
                        </a:spcAft>
                      </a:pPr>
                      <a:r>
                        <a:rPr lang="es-ES" sz="1400" dirty="0">
                          <a:effectLst/>
                          <a:latin typeface="Times New Roman" panose="02020603050405020304" pitchFamily="18" charset="0"/>
                          <a:cs typeface="Times New Roman" panose="02020603050405020304" pitchFamily="18" charset="0"/>
                        </a:rPr>
                        <a:t>Inicio de la Hinchazón de la yema </a:t>
                      </a:r>
                      <a:r>
                        <a:rPr lang="es-ES" sz="1400" dirty="0" smtClean="0">
                          <a:effectLst/>
                          <a:latin typeface="Times New Roman" panose="02020603050405020304" pitchFamily="18" charset="0"/>
                          <a:cs typeface="Times New Roman" panose="02020603050405020304" pitchFamily="18" charset="0"/>
                        </a:rPr>
                        <a:t>foliar</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B2F4A2"/>
                    </a:solidFill>
                  </a:tcPr>
                </a:tc>
              </a:tr>
              <a:tr h="403499">
                <a:tc>
                  <a:txBody>
                    <a:bodyPr/>
                    <a:lstStyle/>
                    <a:p>
                      <a:pPr algn="just">
                        <a:lnSpc>
                          <a:spcPct val="107000"/>
                        </a:lnSpc>
                        <a:spcAft>
                          <a:spcPts val="0"/>
                        </a:spcAft>
                      </a:pPr>
                      <a:r>
                        <a:rPr lang="es-ES" sz="1400" dirty="0">
                          <a:solidFill>
                            <a:schemeClr val="tx1"/>
                          </a:solidFill>
                          <a:effectLst/>
                          <a:latin typeface="Times New Roman" panose="02020603050405020304" pitchFamily="18" charset="0"/>
                          <a:cs typeface="Times New Roman" panose="02020603050405020304" pitchFamily="18" charset="0"/>
                        </a:rPr>
                        <a:t>03</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92D050"/>
                    </a:solidFill>
                  </a:tcPr>
                </a:tc>
                <a:tc>
                  <a:txBody>
                    <a:bodyPr/>
                    <a:lstStyle/>
                    <a:p>
                      <a:pPr algn="just">
                        <a:lnSpc>
                          <a:spcPct val="107000"/>
                        </a:lnSpc>
                        <a:spcAft>
                          <a:spcPts val="0"/>
                        </a:spcAft>
                      </a:pPr>
                      <a:r>
                        <a:rPr lang="es-ES" sz="1400" dirty="0">
                          <a:effectLst/>
                          <a:latin typeface="Times New Roman" panose="02020603050405020304" pitchFamily="18" charset="0"/>
                          <a:cs typeface="Times New Roman" panose="02020603050405020304" pitchFamily="18" charset="0"/>
                        </a:rPr>
                        <a:t>Fin de la hinchazón de la yema </a:t>
                      </a:r>
                      <a:r>
                        <a:rPr lang="es-ES" sz="1400" dirty="0" smtClean="0">
                          <a:effectLst/>
                          <a:latin typeface="Times New Roman" panose="02020603050405020304" pitchFamily="18" charset="0"/>
                          <a:cs typeface="Times New Roman" panose="02020603050405020304" pitchFamily="18" charset="0"/>
                        </a:rPr>
                        <a:t>foliar</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B2F4A2"/>
                    </a:solidFill>
                  </a:tcPr>
                </a:tc>
              </a:tr>
              <a:tr h="403499">
                <a:tc>
                  <a:txBody>
                    <a:bodyPr/>
                    <a:lstStyle/>
                    <a:p>
                      <a:pPr algn="just">
                        <a:lnSpc>
                          <a:spcPct val="107000"/>
                        </a:lnSpc>
                        <a:spcAft>
                          <a:spcPts val="0"/>
                        </a:spcAft>
                      </a:pPr>
                      <a:r>
                        <a:rPr lang="es-ES" sz="1400" dirty="0">
                          <a:solidFill>
                            <a:schemeClr val="tx1"/>
                          </a:solidFill>
                          <a:effectLst/>
                          <a:latin typeface="Times New Roman" panose="02020603050405020304" pitchFamily="18" charset="0"/>
                          <a:cs typeface="Times New Roman" panose="02020603050405020304" pitchFamily="18" charset="0"/>
                        </a:rPr>
                        <a:t>07</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92D050"/>
                    </a:solidFill>
                  </a:tcPr>
                </a:tc>
                <a:tc>
                  <a:txBody>
                    <a:bodyPr/>
                    <a:lstStyle/>
                    <a:p>
                      <a:pPr algn="just">
                        <a:lnSpc>
                          <a:spcPct val="107000"/>
                        </a:lnSpc>
                        <a:spcAft>
                          <a:spcPts val="0"/>
                        </a:spcAft>
                      </a:pPr>
                      <a:r>
                        <a:rPr lang="es-ES" sz="1400" dirty="0">
                          <a:effectLst/>
                          <a:latin typeface="Times New Roman" panose="02020603050405020304" pitchFamily="18" charset="0"/>
                          <a:cs typeface="Times New Roman" panose="02020603050405020304" pitchFamily="18" charset="0"/>
                        </a:rPr>
                        <a:t>Inicio de brotación en </a:t>
                      </a:r>
                      <a:r>
                        <a:rPr lang="es-ES" sz="1400" dirty="0" smtClean="0">
                          <a:effectLst/>
                          <a:latin typeface="Times New Roman" panose="02020603050405020304" pitchFamily="18" charset="0"/>
                          <a:cs typeface="Times New Roman" panose="02020603050405020304" pitchFamily="18" charset="0"/>
                        </a:rPr>
                        <a:t>yemas</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B2F4A2"/>
                    </a:solidFill>
                  </a:tcPr>
                </a:tc>
              </a:tr>
              <a:tr h="403499">
                <a:tc>
                  <a:txBody>
                    <a:bodyPr/>
                    <a:lstStyle/>
                    <a:p>
                      <a:pPr algn="just">
                        <a:lnSpc>
                          <a:spcPct val="107000"/>
                        </a:lnSpc>
                        <a:spcAft>
                          <a:spcPts val="0"/>
                        </a:spcAft>
                      </a:pPr>
                      <a:r>
                        <a:rPr lang="es-ES" sz="1400" dirty="0">
                          <a:solidFill>
                            <a:schemeClr val="tx1"/>
                          </a:solidFill>
                          <a:effectLst/>
                          <a:latin typeface="Times New Roman" panose="02020603050405020304" pitchFamily="18" charset="0"/>
                          <a:cs typeface="Times New Roman" panose="02020603050405020304" pitchFamily="18" charset="0"/>
                        </a:rPr>
                        <a:t>09</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92D050"/>
                    </a:solidFill>
                  </a:tcPr>
                </a:tc>
                <a:tc>
                  <a:txBody>
                    <a:bodyPr/>
                    <a:lstStyle/>
                    <a:p>
                      <a:pPr algn="just">
                        <a:lnSpc>
                          <a:spcPct val="107000"/>
                        </a:lnSpc>
                        <a:spcAft>
                          <a:spcPts val="0"/>
                        </a:spcAft>
                      </a:pPr>
                      <a:r>
                        <a:rPr lang="es-ES" sz="1400" dirty="0" smtClean="0">
                          <a:effectLst/>
                          <a:latin typeface="Times New Roman" panose="02020603050405020304" pitchFamily="18" charset="0"/>
                          <a:cs typeface="Times New Roman" panose="02020603050405020304" pitchFamily="18" charset="0"/>
                        </a:rPr>
                        <a:t>Brotación</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B2F4A2"/>
                    </a:solidFill>
                  </a:tcPr>
                </a:tc>
              </a:tr>
            </a:tbl>
          </a:graphicData>
        </a:graphic>
      </p:graphicFrame>
      <p:pic>
        <p:nvPicPr>
          <p:cNvPr id="7" name="Imagen 6"/>
          <p:cNvPicPr/>
          <p:nvPr/>
        </p:nvPicPr>
        <p:blipFill rotWithShape="1">
          <a:blip r:embed="rId4"/>
          <a:srcRect l="24041" t="7809" r="24923" b="64438"/>
          <a:stretch/>
        </p:blipFill>
        <p:spPr bwMode="auto">
          <a:xfrm>
            <a:off x="2559578" y="620632"/>
            <a:ext cx="6277048" cy="1909875"/>
          </a:xfrm>
          <a:prstGeom prst="rect">
            <a:avLst/>
          </a:prstGeom>
          <a:ln>
            <a:noFill/>
          </a:ln>
          <a:extLst>
            <a:ext uri="{53640926-AAD7-44D8-BBD7-CCE9431645EC}">
              <a14:shadowObscured xmlns:a14="http://schemas.microsoft.com/office/drawing/2010/main"/>
            </a:ext>
          </a:extLst>
        </p:spPr>
      </p:pic>
      <p:pic>
        <p:nvPicPr>
          <p:cNvPr id="8" name="Imagen 7"/>
          <p:cNvPicPr/>
          <p:nvPr/>
        </p:nvPicPr>
        <p:blipFill rotWithShape="1">
          <a:blip r:embed="rId4"/>
          <a:srcRect l="24041" t="36081" r="58651" b="37234"/>
          <a:stretch/>
        </p:blipFill>
        <p:spPr bwMode="auto">
          <a:xfrm>
            <a:off x="6775620" y="2492896"/>
            <a:ext cx="2128712" cy="1836401"/>
          </a:xfrm>
          <a:prstGeom prst="rect">
            <a:avLst/>
          </a:prstGeom>
          <a:ln>
            <a:noFill/>
          </a:ln>
          <a:extLst>
            <a:ext uri="{53640926-AAD7-44D8-BBD7-CCE9431645EC}">
              <a14:shadowObscured xmlns:a14="http://schemas.microsoft.com/office/drawing/2010/main"/>
            </a:ext>
          </a:extLst>
        </p:spPr>
      </p:pic>
      <p:pic>
        <p:nvPicPr>
          <p:cNvPr id="9" name="Imagen 8"/>
          <p:cNvPicPr/>
          <p:nvPr/>
        </p:nvPicPr>
        <p:blipFill rotWithShape="1">
          <a:blip r:embed="rId4"/>
          <a:srcRect l="41280" t="35439" r="41970" b="37234"/>
          <a:stretch/>
        </p:blipFill>
        <p:spPr bwMode="auto">
          <a:xfrm>
            <a:off x="6775620" y="4306374"/>
            <a:ext cx="2060104" cy="1880593"/>
          </a:xfrm>
          <a:prstGeom prst="rect">
            <a:avLst/>
          </a:prstGeom>
          <a:ln>
            <a:noFill/>
          </a:ln>
          <a:extLst>
            <a:ext uri="{53640926-AAD7-44D8-BBD7-CCE9431645EC}">
              <a14:shadowObscured xmlns:a14="http://schemas.microsoft.com/office/drawing/2010/main"/>
            </a:ext>
          </a:extLst>
        </p:spPr>
      </p:pic>
      <p:sp>
        <p:nvSpPr>
          <p:cNvPr id="10" name="CuadroTexto 9"/>
          <p:cNvSpPr txBox="1"/>
          <p:nvPr/>
        </p:nvSpPr>
        <p:spPr>
          <a:xfrm>
            <a:off x="547004" y="2821821"/>
            <a:ext cx="4817084" cy="369332"/>
          </a:xfrm>
          <a:prstGeom prst="rect">
            <a:avLst/>
          </a:prstGeom>
          <a:ln>
            <a:solidFill>
              <a:srgbClr val="53AB47"/>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dirty="0">
                <a:latin typeface="Times New Roman" panose="02020603050405020304" pitchFamily="18" charset="0"/>
                <a:cs typeface="Times New Roman" panose="02020603050405020304" pitchFamily="18" charset="0"/>
              </a:rPr>
              <a:t>Etapa fenológica principal 0: Desarrollo de yemas </a:t>
            </a:r>
          </a:p>
        </p:txBody>
      </p:sp>
    </p:spTree>
    <p:extLst>
      <p:ext uri="{BB962C8B-B14F-4D97-AF65-F5344CB8AC3E}">
        <p14:creationId xmlns:p14="http://schemas.microsoft.com/office/powerpoint/2010/main" val="26102369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23928" y="23813"/>
            <a:ext cx="5061247" cy="706437"/>
          </a:xfrm>
        </p:spPr>
        <p:txBody>
          <a:bodyPr/>
          <a:lstStyle/>
          <a:p>
            <a:pPr>
              <a:defRPr/>
            </a:pPr>
            <a:r>
              <a:rPr lang="es-EC" sz="2800" dirty="0">
                <a:solidFill>
                  <a:srgbClr val="336600"/>
                </a:solidFill>
                <a:latin typeface="Times New Roman" pitchFamily="18" charset="0"/>
                <a:cs typeface="Times New Roman" pitchFamily="18" charset="0"/>
              </a:rPr>
              <a:t>RESULTADOS Y DISCUSIÓN </a:t>
            </a:r>
          </a:p>
        </p:txBody>
      </p:sp>
      <p:sp>
        <p:nvSpPr>
          <p:cNvPr id="6" name="Rectángulo redondeado 5"/>
          <p:cNvSpPr/>
          <p:nvPr/>
        </p:nvSpPr>
        <p:spPr>
          <a:xfrm>
            <a:off x="6732588" y="6021388"/>
            <a:ext cx="2303462" cy="5762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C"/>
          </a:p>
        </p:txBody>
      </p:sp>
      <p:pic>
        <p:nvPicPr>
          <p:cNvPr id="8198" name="Imagen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732588" y="6181195"/>
            <a:ext cx="22542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9"/>
          <p:cNvPicPr/>
          <p:nvPr/>
        </p:nvPicPr>
        <p:blipFill rotWithShape="1">
          <a:blip r:embed="rId4"/>
          <a:srcRect l="24142" t="62767" r="24734" b="10373"/>
          <a:stretch/>
        </p:blipFill>
        <p:spPr bwMode="auto">
          <a:xfrm>
            <a:off x="2650250" y="4252804"/>
            <a:ext cx="6287840" cy="1848487"/>
          </a:xfrm>
          <a:prstGeom prst="rect">
            <a:avLst/>
          </a:prstGeom>
          <a:ln>
            <a:noFill/>
          </a:ln>
          <a:extLst>
            <a:ext uri="{53640926-AAD7-44D8-BBD7-CCE9431645EC}">
              <a14:shadowObscured xmlns:a14="http://schemas.microsoft.com/office/drawing/2010/main"/>
            </a:ext>
          </a:extLst>
        </p:spPr>
      </p:pic>
      <p:pic>
        <p:nvPicPr>
          <p:cNvPr id="7" name="Imagen 6"/>
          <p:cNvPicPr/>
          <p:nvPr/>
        </p:nvPicPr>
        <p:blipFill rotWithShape="1">
          <a:blip r:embed="rId4"/>
          <a:srcRect l="58031" t="35561" r="24734" b="37355"/>
          <a:stretch/>
        </p:blipFill>
        <p:spPr bwMode="auto">
          <a:xfrm>
            <a:off x="530490" y="4252804"/>
            <a:ext cx="2119760" cy="1863823"/>
          </a:xfrm>
          <a:prstGeom prst="rect">
            <a:avLst/>
          </a:prstGeom>
          <a:ln>
            <a:noFill/>
          </a:ln>
          <a:extLst>
            <a:ext uri="{53640926-AAD7-44D8-BBD7-CCE9431645EC}">
              <a14:shadowObscured xmlns:a14="http://schemas.microsoft.com/office/drawing/2010/main"/>
            </a:ext>
          </a:extLst>
        </p:spPr>
      </p:pic>
      <p:graphicFrame>
        <p:nvGraphicFramePr>
          <p:cNvPr id="3" name="Tabla 2"/>
          <p:cNvGraphicFramePr>
            <a:graphicFrameLocks noGrp="1"/>
          </p:cNvGraphicFramePr>
          <p:nvPr>
            <p:extLst>
              <p:ext uri="{D42A27DB-BD31-4B8C-83A1-F6EECF244321}">
                <p14:modId xmlns:p14="http://schemas.microsoft.com/office/powerpoint/2010/main" val="928185213"/>
              </p:ext>
            </p:extLst>
          </p:nvPr>
        </p:nvGraphicFramePr>
        <p:xfrm>
          <a:off x="827583" y="1456014"/>
          <a:ext cx="3434835" cy="2641301"/>
        </p:xfrm>
        <a:graphic>
          <a:graphicData uri="http://schemas.openxmlformats.org/drawingml/2006/table">
            <a:tbl>
              <a:tblPr firstRow="1" firstCol="1" bandRow="1">
                <a:tableStyleId>{5C22544A-7EE6-4342-B048-85BDC9FD1C3A}</a:tableStyleId>
              </a:tblPr>
              <a:tblGrid>
                <a:gridCol w="842547"/>
                <a:gridCol w="2592288"/>
              </a:tblGrid>
              <a:tr h="765482">
                <a:tc>
                  <a:txBody>
                    <a:bodyPr/>
                    <a:lstStyle/>
                    <a:p>
                      <a:pPr>
                        <a:lnSpc>
                          <a:spcPct val="107000"/>
                        </a:lnSpc>
                        <a:spcAft>
                          <a:spcPts val="0"/>
                        </a:spcAft>
                      </a:pPr>
                      <a:r>
                        <a:rPr lang="es-ES" sz="1400" dirty="0">
                          <a:solidFill>
                            <a:schemeClr val="tx1"/>
                          </a:solidFill>
                          <a:effectLst/>
                          <a:latin typeface="Times New Roman" panose="02020603050405020304" pitchFamily="18" charset="0"/>
                          <a:cs typeface="Times New Roman" panose="02020603050405020304" pitchFamily="18" charset="0"/>
                        </a:rPr>
                        <a:t>Código BBCH</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7BBB61"/>
                    </a:solidFill>
                  </a:tcPr>
                </a:tc>
                <a:tc>
                  <a:txBody>
                    <a:bodyPr/>
                    <a:lstStyle/>
                    <a:p>
                      <a:pPr algn="ctr">
                        <a:lnSpc>
                          <a:spcPct val="107000"/>
                        </a:lnSpc>
                        <a:spcAft>
                          <a:spcPts val="0"/>
                        </a:spcAft>
                      </a:pPr>
                      <a:r>
                        <a:rPr lang="es-ES" sz="1400" dirty="0">
                          <a:solidFill>
                            <a:schemeClr val="tx1"/>
                          </a:solidFill>
                          <a:effectLst/>
                          <a:latin typeface="Times New Roman" panose="02020603050405020304" pitchFamily="18" charset="0"/>
                          <a:cs typeface="Times New Roman" panose="02020603050405020304" pitchFamily="18" charset="0"/>
                        </a:rPr>
                        <a:t>Descripción</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7BBB61"/>
                    </a:solidFill>
                  </a:tcPr>
                </a:tc>
              </a:tr>
              <a:tr h="411884">
                <a:tc>
                  <a:txBody>
                    <a:bodyPr/>
                    <a:lstStyle/>
                    <a:p>
                      <a:pPr>
                        <a:lnSpc>
                          <a:spcPct val="107000"/>
                        </a:lnSpc>
                        <a:spcAft>
                          <a:spcPts val="0"/>
                        </a:spcAft>
                      </a:pPr>
                      <a:r>
                        <a:rPr lang="es-ES" sz="1400">
                          <a:solidFill>
                            <a:schemeClr val="tx1"/>
                          </a:solidFill>
                          <a:effectLst/>
                          <a:latin typeface="Times New Roman" panose="02020603050405020304" pitchFamily="18" charset="0"/>
                          <a:cs typeface="Times New Roman" panose="02020603050405020304" pitchFamily="18" charset="0"/>
                        </a:rPr>
                        <a:t>10</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7BBB61"/>
                    </a:solidFill>
                  </a:tcPr>
                </a:tc>
                <a:tc>
                  <a:txBody>
                    <a:bodyPr/>
                    <a:lstStyle/>
                    <a:p>
                      <a:pPr algn="just">
                        <a:lnSpc>
                          <a:spcPct val="107000"/>
                        </a:lnSpc>
                        <a:spcAft>
                          <a:spcPts val="0"/>
                        </a:spcAft>
                      </a:pPr>
                      <a:r>
                        <a:rPr lang="es-ES" sz="1400" dirty="0" smtClean="0">
                          <a:solidFill>
                            <a:schemeClr val="tx1"/>
                          </a:solidFill>
                          <a:effectLst/>
                          <a:latin typeface="Times New Roman" panose="02020603050405020304" pitchFamily="18" charset="0"/>
                          <a:cs typeface="Times New Roman" panose="02020603050405020304" pitchFamily="18" charset="0"/>
                        </a:rPr>
                        <a:t>Hojas visibles</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B2F4A2"/>
                    </a:solidFill>
                  </a:tcPr>
                </a:tc>
              </a:tr>
              <a:tr h="411884">
                <a:tc>
                  <a:txBody>
                    <a:bodyPr/>
                    <a:lstStyle/>
                    <a:p>
                      <a:pPr>
                        <a:lnSpc>
                          <a:spcPct val="107000"/>
                        </a:lnSpc>
                        <a:spcAft>
                          <a:spcPts val="0"/>
                        </a:spcAft>
                      </a:pPr>
                      <a:r>
                        <a:rPr lang="es-ES" sz="1400">
                          <a:solidFill>
                            <a:schemeClr val="tx1"/>
                          </a:solidFill>
                          <a:effectLst/>
                          <a:latin typeface="Times New Roman" panose="02020603050405020304" pitchFamily="18" charset="0"/>
                          <a:cs typeface="Times New Roman" panose="02020603050405020304" pitchFamily="18" charset="0"/>
                        </a:rPr>
                        <a:t>11</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7BBB61"/>
                    </a:solidFill>
                  </a:tcPr>
                </a:tc>
                <a:tc>
                  <a:txBody>
                    <a:bodyPr/>
                    <a:lstStyle/>
                    <a:p>
                      <a:pPr>
                        <a:lnSpc>
                          <a:spcPct val="107000"/>
                        </a:lnSpc>
                        <a:spcAft>
                          <a:spcPts val="0"/>
                        </a:spcAft>
                      </a:pPr>
                      <a:r>
                        <a:rPr lang="es-ES" sz="1400" dirty="0">
                          <a:solidFill>
                            <a:schemeClr val="tx1"/>
                          </a:solidFill>
                          <a:effectLst/>
                          <a:latin typeface="Times New Roman" panose="02020603050405020304" pitchFamily="18" charset="0"/>
                          <a:cs typeface="Times New Roman" panose="02020603050405020304" pitchFamily="18" charset="0"/>
                        </a:rPr>
                        <a:t>Inicio del desarrollo </a:t>
                      </a:r>
                      <a:r>
                        <a:rPr lang="es-ES" sz="1400" dirty="0" smtClean="0">
                          <a:solidFill>
                            <a:schemeClr val="tx1"/>
                          </a:solidFill>
                          <a:effectLst/>
                          <a:latin typeface="Times New Roman" panose="02020603050405020304" pitchFamily="18" charset="0"/>
                          <a:cs typeface="Times New Roman" panose="02020603050405020304" pitchFamily="18" charset="0"/>
                        </a:rPr>
                        <a:t>foliar</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B2F4A2"/>
                    </a:solidFill>
                  </a:tcPr>
                </a:tc>
              </a:tr>
              <a:tr h="411884">
                <a:tc>
                  <a:txBody>
                    <a:bodyPr/>
                    <a:lstStyle/>
                    <a:p>
                      <a:pPr>
                        <a:lnSpc>
                          <a:spcPct val="107000"/>
                        </a:lnSpc>
                        <a:spcAft>
                          <a:spcPts val="0"/>
                        </a:spcAft>
                      </a:pPr>
                      <a:r>
                        <a:rPr lang="es-ES" sz="1400" dirty="0" smtClean="0">
                          <a:solidFill>
                            <a:schemeClr val="tx1"/>
                          </a:solidFill>
                          <a:effectLst/>
                          <a:latin typeface="Times New Roman" panose="02020603050405020304" pitchFamily="18" charset="0"/>
                          <a:cs typeface="Times New Roman" panose="02020603050405020304" pitchFamily="18" charset="0"/>
                        </a:rPr>
                        <a:t>12</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7BBB61"/>
                    </a:solidFill>
                  </a:tcPr>
                </a:tc>
                <a:tc>
                  <a:txBody>
                    <a:bodyPr/>
                    <a:lstStyle/>
                    <a:p>
                      <a:pPr algn="just">
                        <a:lnSpc>
                          <a:spcPct val="107000"/>
                        </a:lnSpc>
                        <a:spcAft>
                          <a:spcPts val="0"/>
                        </a:spcAft>
                      </a:pPr>
                      <a:r>
                        <a:rPr lang="es-ES" sz="1400" dirty="0">
                          <a:solidFill>
                            <a:schemeClr val="tx1"/>
                          </a:solidFill>
                          <a:effectLst/>
                          <a:latin typeface="Times New Roman" panose="02020603050405020304" pitchFamily="18" charset="0"/>
                          <a:cs typeface="Times New Roman" panose="02020603050405020304" pitchFamily="18" charset="0"/>
                        </a:rPr>
                        <a:t>Despliegue de </a:t>
                      </a:r>
                      <a:r>
                        <a:rPr lang="es-ES" sz="1400" dirty="0" smtClean="0">
                          <a:solidFill>
                            <a:schemeClr val="tx1"/>
                          </a:solidFill>
                          <a:effectLst/>
                          <a:latin typeface="Times New Roman" panose="02020603050405020304" pitchFamily="18" charset="0"/>
                          <a:cs typeface="Times New Roman" panose="02020603050405020304" pitchFamily="18" charset="0"/>
                        </a:rPr>
                        <a:t>hojas</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B2F4A2"/>
                    </a:solidFill>
                  </a:tcPr>
                </a:tc>
              </a:tr>
              <a:tr h="200594">
                <a:tc>
                  <a:txBody>
                    <a:bodyPr/>
                    <a:lstStyle/>
                    <a:p>
                      <a:pPr>
                        <a:lnSpc>
                          <a:spcPct val="107000"/>
                        </a:lnSpc>
                        <a:spcAft>
                          <a:spcPts val="0"/>
                        </a:spcAft>
                      </a:pPr>
                      <a:r>
                        <a:rPr lang="es-ES" sz="1400" dirty="0">
                          <a:solidFill>
                            <a:schemeClr val="tx1"/>
                          </a:solidFill>
                          <a:effectLst/>
                          <a:latin typeface="Times New Roman" panose="02020603050405020304" pitchFamily="18" charset="0"/>
                          <a:cs typeface="Times New Roman" panose="02020603050405020304" pitchFamily="18" charset="0"/>
                        </a:rPr>
                        <a:t>1</a:t>
                      </a:r>
                      <a:r>
                        <a:rPr lang="es-ES" sz="1400" dirty="0" smtClean="0">
                          <a:solidFill>
                            <a:schemeClr val="tx1"/>
                          </a:solidFill>
                          <a:effectLst/>
                          <a:latin typeface="Times New Roman" panose="02020603050405020304" pitchFamily="18" charset="0"/>
                          <a:cs typeface="Times New Roman" panose="02020603050405020304" pitchFamily="18" charset="0"/>
                        </a:rPr>
                        <a:t>..</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7BBB61"/>
                    </a:solidFill>
                  </a:tcPr>
                </a:tc>
                <a:tc>
                  <a:txBody>
                    <a:bodyPr/>
                    <a:lstStyle/>
                    <a:p>
                      <a:pPr algn="just">
                        <a:lnSpc>
                          <a:spcPct val="107000"/>
                        </a:lnSpc>
                        <a:spcAft>
                          <a:spcPts val="0"/>
                        </a:spcAft>
                      </a:pPr>
                      <a:r>
                        <a:rPr lang="es-ES" sz="1400" dirty="0">
                          <a:solidFill>
                            <a:schemeClr val="tx1"/>
                          </a:solidFill>
                          <a:effectLst/>
                          <a:latin typeface="Times New Roman" panose="02020603050405020304" pitchFamily="18" charset="0"/>
                          <a:cs typeface="Times New Roman" panose="02020603050405020304" pitchFamily="18" charset="0"/>
                        </a:rPr>
                        <a:t>Los estadios continúan hasta …</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B2F4A2"/>
                    </a:solidFill>
                  </a:tcPr>
                </a:tc>
              </a:tr>
              <a:tr h="411884">
                <a:tc>
                  <a:txBody>
                    <a:bodyPr/>
                    <a:lstStyle/>
                    <a:p>
                      <a:pPr>
                        <a:lnSpc>
                          <a:spcPct val="107000"/>
                        </a:lnSpc>
                        <a:spcAft>
                          <a:spcPts val="0"/>
                        </a:spcAft>
                      </a:pPr>
                      <a:r>
                        <a:rPr lang="es-ES" sz="1400" dirty="0">
                          <a:solidFill>
                            <a:schemeClr val="tx1"/>
                          </a:solidFill>
                          <a:effectLst/>
                          <a:latin typeface="Times New Roman" panose="02020603050405020304" pitchFamily="18" charset="0"/>
                          <a:cs typeface="Times New Roman" panose="02020603050405020304" pitchFamily="18" charset="0"/>
                        </a:rPr>
                        <a:t>19</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7BBB61"/>
                    </a:solidFill>
                  </a:tcPr>
                </a:tc>
                <a:tc>
                  <a:txBody>
                    <a:bodyPr/>
                    <a:lstStyle/>
                    <a:p>
                      <a:pPr algn="just">
                        <a:lnSpc>
                          <a:spcPct val="107000"/>
                        </a:lnSpc>
                        <a:spcAft>
                          <a:spcPts val="0"/>
                        </a:spcAft>
                      </a:pPr>
                      <a:r>
                        <a:rPr lang="es-ES" sz="1400" dirty="0">
                          <a:solidFill>
                            <a:schemeClr val="tx1"/>
                          </a:solidFill>
                          <a:effectLst/>
                          <a:latin typeface="Times New Roman" panose="02020603050405020304" pitchFamily="18" charset="0"/>
                          <a:cs typeface="Times New Roman" panose="02020603050405020304" pitchFamily="18" charset="0"/>
                        </a:rPr>
                        <a:t>Desarrollo </a:t>
                      </a:r>
                      <a:r>
                        <a:rPr lang="es-ES" sz="1400" dirty="0" smtClean="0">
                          <a:solidFill>
                            <a:schemeClr val="tx1"/>
                          </a:solidFill>
                          <a:effectLst/>
                          <a:latin typeface="Times New Roman" panose="02020603050405020304" pitchFamily="18" charset="0"/>
                          <a:cs typeface="Times New Roman" panose="02020603050405020304" pitchFamily="18" charset="0"/>
                        </a:rPr>
                        <a:t>final</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B2F4A2"/>
                    </a:solidFill>
                  </a:tcPr>
                </a:tc>
              </a:tr>
            </a:tbl>
          </a:graphicData>
        </a:graphic>
      </p:graphicFrame>
      <p:graphicFrame>
        <p:nvGraphicFramePr>
          <p:cNvPr id="4" name="Tabla 3"/>
          <p:cNvGraphicFramePr>
            <a:graphicFrameLocks noGrp="1"/>
          </p:cNvGraphicFramePr>
          <p:nvPr>
            <p:extLst>
              <p:ext uri="{D42A27DB-BD31-4B8C-83A1-F6EECF244321}">
                <p14:modId xmlns:p14="http://schemas.microsoft.com/office/powerpoint/2010/main" val="3432136795"/>
              </p:ext>
            </p:extLst>
          </p:nvPr>
        </p:nvGraphicFramePr>
        <p:xfrm>
          <a:off x="5209149" y="1456014"/>
          <a:ext cx="3336947" cy="2344421"/>
        </p:xfrm>
        <a:graphic>
          <a:graphicData uri="http://schemas.openxmlformats.org/drawingml/2006/table">
            <a:tbl>
              <a:tblPr firstRow="1" firstCol="1" bandRow="1">
                <a:tableStyleId>{5C22544A-7EE6-4342-B048-85BDC9FD1C3A}</a:tableStyleId>
              </a:tblPr>
              <a:tblGrid>
                <a:gridCol w="888675"/>
                <a:gridCol w="2448272"/>
              </a:tblGrid>
              <a:tr h="410424">
                <a:tc>
                  <a:txBody>
                    <a:bodyPr/>
                    <a:lstStyle/>
                    <a:p>
                      <a:pPr>
                        <a:lnSpc>
                          <a:spcPct val="107000"/>
                        </a:lnSpc>
                        <a:spcAft>
                          <a:spcPts val="0"/>
                        </a:spcAft>
                      </a:pPr>
                      <a:r>
                        <a:rPr lang="es-ES" sz="1400" dirty="0">
                          <a:solidFill>
                            <a:schemeClr val="tx1"/>
                          </a:solidFill>
                          <a:effectLst/>
                          <a:latin typeface="Times New Roman" panose="02020603050405020304" pitchFamily="18" charset="0"/>
                          <a:cs typeface="Times New Roman" panose="02020603050405020304" pitchFamily="18" charset="0"/>
                        </a:rPr>
                        <a:t>Código BBCH</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2">
                        <a:lumMod val="60000"/>
                        <a:lumOff val="40000"/>
                      </a:schemeClr>
                    </a:solidFill>
                  </a:tcPr>
                </a:tc>
                <a:tc>
                  <a:txBody>
                    <a:bodyPr/>
                    <a:lstStyle/>
                    <a:p>
                      <a:pPr algn="ctr">
                        <a:lnSpc>
                          <a:spcPct val="107000"/>
                        </a:lnSpc>
                        <a:spcAft>
                          <a:spcPts val="0"/>
                        </a:spcAft>
                      </a:pPr>
                      <a:r>
                        <a:rPr lang="es-ES" sz="1400" dirty="0">
                          <a:solidFill>
                            <a:schemeClr val="tx1"/>
                          </a:solidFill>
                          <a:effectLst/>
                          <a:latin typeface="Times New Roman" panose="02020603050405020304" pitchFamily="18" charset="0"/>
                          <a:cs typeface="Times New Roman" panose="02020603050405020304" pitchFamily="18" charset="0"/>
                        </a:rPr>
                        <a:t>Descripción</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2">
                        <a:lumMod val="60000"/>
                        <a:lumOff val="40000"/>
                      </a:schemeClr>
                    </a:solidFill>
                  </a:tcPr>
                </a:tc>
              </a:tr>
              <a:tr h="615636">
                <a:tc>
                  <a:txBody>
                    <a:bodyPr/>
                    <a:lstStyle/>
                    <a:p>
                      <a:pPr>
                        <a:lnSpc>
                          <a:spcPct val="107000"/>
                        </a:lnSpc>
                        <a:spcAft>
                          <a:spcPts val="0"/>
                        </a:spcAft>
                      </a:pPr>
                      <a:r>
                        <a:rPr lang="es-ES" sz="1400">
                          <a:solidFill>
                            <a:schemeClr val="tx1"/>
                          </a:solidFill>
                          <a:effectLst/>
                          <a:latin typeface="Times New Roman" panose="02020603050405020304" pitchFamily="18" charset="0"/>
                          <a:cs typeface="Times New Roman" panose="02020603050405020304" pitchFamily="18" charset="0"/>
                        </a:rPr>
                        <a:t>31</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2">
                        <a:lumMod val="60000"/>
                        <a:lumOff val="40000"/>
                      </a:schemeClr>
                    </a:solidFill>
                  </a:tcPr>
                </a:tc>
                <a:tc>
                  <a:txBody>
                    <a:bodyPr/>
                    <a:lstStyle/>
                    <a:p>
                      <a:pPr>
                        <a:lnSpc>
                          <a:spcPct val="107000"/>
                        </a:lnSpc>
                        <a:spcAft>
                          <a:spcPts val="0"/>
                        </a:spcAft>
                      </a:pPr>
                      <a:r>
                        <a:rPr lang="es-ES" sz="1400" dirty="0">
                          <a:solidFill>
                            <a:schemeClr val="tx1"/>
                          </a:solidFill>
                          <a:effectLst/>
                          <a:latin typeface="Times New Roman" panose="02020603050405020304" pitchFamily="18" charset="0"/>
                          <a:cs typeface="Times New Roman" panose="02020603050405020304" pitchFamily="18" charset="0"/>
                        </a:rPr>
                        <a:t>Inicio del crecimiento del </a:t>
                      </a:r>
                      <a:r>
                        <a:rPr lang="es-ES" sz="1400" dirty="0" smtClean="0">
                          <a:solidFill>
                            <a:schemeClr val="tx1"/>
                          </a:solidFill>
                          <a:effectLst/>
                          <a:latin typeface="Times New Roman" panose="02020603050405020304" pitchFamily="18" charset="0"/>
                          <a:cs typeface="Times New Roman" panose="02020603050405020304" pitchFamily="18" charset="0"/>
                        </a:rPr>
                        <a:t>brote</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2">
                        <a:lumMod val="20000"/>
                        <a:lumOff val="80000"/>
                      </a:schemeClr>
                    </a:solidFill>
                  </a:tcPr>
                </a:tc>
              </a:tr>
              <a:tr h="615636">
                <a:tc>
                  <a:txBody>
                    <a:bodyPr/>
                    <a:lstStyle/>
                    <a:p>
                      <a:pPr>
                        <a:lnSpc>
                          <a:spcPct val="107000"/>
                        </a:lnSpc>
                        <a:spcAft>
                          <a:spcPts val="0"/>
                        </a:spcAft>
                      </a:pPr>
                      <a:r>
                        <a:rPr lang="es-ES" sz="1400" dirty="0" smtClean="0">
                          <a:solidFill>
                            <a:schemeClr val="tx1"/>
                          </a:solidFill>
                          <a:effectLst/>
                          <a:latin typeface="Times New Roman" panose="02020603050405020304" pitchFamily="18" charset="0"/>
                          <a:cs typeface="Times New Roman" panose="02020603050405020304" pitchFamily="18" charset="0"/>
                        </a:rPr>
                        <a:t>32</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2">
                        <a:lumMod val="60000"/>
                        <a:lumOff val="40000"/>
                      </a:schemeClr>
                    </a:solidFill>
                  </a:tcPr>
                </a:tc>
                <a:tc>
                  <a:txBody>
                    <a:bodyPr/>
                    <a:lstStyle/>
                    <a:p>
                      <a:pPr>
                        <a:lnSpc>
                          <a:spcPct val="107000"/>
                        </a:lnSpc>
                        <a:spcAft>
                          <a:spcPts val="0"/>
                        </a:spcAft>
                      </a:pPr>
                      <a:r>
                        <a:rPr lang="es-ES" sz="1400" dirty="0">
                          <a:solidFill>
                            <a:schemeClr val="tx1"/>
                          </a:solidFill>
                          <a:effectLst/>
                          <a:latin typeface="Times New Roman" panose="02020603050405020304" pitchFamily="18" charset="0"/>
                          <a:cs typeface="Times New Roman" panose="02020603050405020304" pitchFamily="18" charset="0"/>
                        </a:rPr>
                        <a:t>Crecimiento del </a:t>
                      </a:r>
                      <a:r>
                        <a:rPr lang="es-ES" sz="1400" dirty="0" smtClean="0">
                          <a:solidFill>
                            <a:schemeClr val="tx1"/>
                          </a:solidFill>
                          <a:effectLst/>
                          <a:latin typeface="Times New Roman" panose="02020603050405020304" pitchFamily="18" charset="0"/>
                          <a:cs typeface="Times New Roman" panose="02020603050405020304" pitchFamily="18" charset="0"/>
                        </a:rPr>
                        <a:t>brote</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2">
                        <a:lumMod val="20000"/>
                        <a:lumOff val="80000"/>
                      </a:schemeClr>
                    </a:solidFill>
                  </a:tcPr>
                </a:tc>
              </a:tr>
              <a:tr h="246160">
                <a:tc>
                  <a:txBody>
                    <a:bodyPr/>
                    <a:lstStyle/>
                    <a:p>
                      <a:pPr>
                        <a:lnSpc>
                          <a:spcPct val="107000"/>
                        </a:lnSpc>
                        <a:spcAft>
                          <a:spcPts val="0"/>
                        </a:spcAft>
                      </a:pPr>
                      <a:r>
                        <a:rPr lang="es-ES" sz="1400" dirty="0">
                          <a:solidFill>
                            <a:schemeClr val="tx1"/>
                          </a:solidFill>
                          <a:effectLst/>
                          <a:latin typeface="Times New Roman" panose="02020603050405020304" pitchFamily="18" charset="0"/>
                          <a:cs typeface="Times New Roman" panose="02020603050405020304" pitchFamily="18" charset="0"/>
                        </a:rPr>
                        <a:t>3</a:t>
                      </a:r>
                      <a:r>
                        <a:rPr lang="es-ES" sz="1400" dirty="0" smtClean="0">
                          <a:solidFill>
                            <a:schemeClr val="tx1"/>
                          </a:solidFill>
                          <a:effectLst/>
                          <a:latin typeface="Times New Roman" panose="02020603050405020304" pitchFamily="18" charset="0"/>
                          <a:cs typeface="Times New Roman" panose="02020603050405020304" pitchFamily="18" charset="0"/>
                        </a:rPr>
                        <a:t>..</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2">
                        <a:lumMod val="60000"/>
                        <a:lumOff val="40000"/>
                      </a:schemeClr>
                    </a:solidFill>
                  </a:tcPr>
                </a:tc>
                <a:tc>
                  <a:txBody>
                    <a:bodyPr/>
                    <a:lstStyle/>
                    <a:p>
                      <a:pPr algn="just">
                        <a:lnSpc>
                          <a:spcPct val="107000"/>
                        </a:lnSpc>
                        <a:spcAft>
                          <a:spcPts val="0"/>
                        </a:spcAft>
                      </a:pPr>
                      <a:r>
                        <a:rPr lang="es-ES" sz="1400" dirty="0">
                          <a:solidFill>
                            <a:schemeClr val="tx1"/>
                          </a:solidFill>
                          <a:effectLst/>
                          <a:latin typeface="Times New Roman" panose="02020603050405020304" pitchFamily="18" charset="0"/>
                          <a:cs typeface="Times New Roman" panose="02020603050405020304" pitchFamily="18" charset="0"/>
                        </a:rPr>
                        <a:t>Los estadios continúan hasta …</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2">
                        <a:lumMod val="20000"/>
                        <a:lumOff val="80000"/>
                      </a:schemeClr>
                    </a:solidFill>
                  </a:tcPr>
                </a:tc>
              </a:tr>
              <a:tr h="410424">
                <a:tc>
                  <a:txBody>
                    <a:bodyPr/>
                    <a:lstStyle/>
                    <a:p>
                      <a:pPr>
                        <a:lnSpc>
                          <a:spcPct val="107000"/>
                        </a:lnSpc>
                        <a:spcAft>
                          <a:spcPts val="0"/>
                        </a:spcAft>
                      </a:pPr>
                      <a:r>
                        <a:rPr lang="es-ES" sz="1400" dirty="0">
                          <a:solidFill>
                            <a:schemeClr val="tx1"/>
                          </a:solidFill>
                          <a:effectLst/>
                          <a:latin typeface="Times New Roman" panose="02020603050405020304" pitchFamily="18" charset="0"/>
                          <a:cs typeface="Times New Roman" panose="02020603050405020304" pitchFamily="18" charset="0"/>
                        </a:rPr>
                        <a:t>39</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2">
                        <a:lumMod val="60000"/>
                        <a:lumOff val="40000"/>
                      </a:schemeClr>
                    </a:solidFill>
                  </a:tcPr>
                </a:tc>
                <a:tc>
                  <a:txBody>
                    <a:bodyPr/>
                    <a:lstStyle/>
                    <a:p>
                      <a:pPr>
                        <a:lnSpc>
                          <a:spcPct val="107000"/>
                        </a:lnSpc>
                        <a:spcAft>
                          <a:spcPts val="0"/>
                        </a:spcAft>
                      </a:pPr>
                      <a:r>
                        <a:rPr lang="es-ES" sz="1400" dirty="0">
                          <a:solidFill>
                            <a:schemeClr val="tx1"/>
                          </a:solidFill>
                          <a:effectLst/>
                          <a:latin typeface="Times New Roman" panose="02020603050405020304" pitchFamily="18" charset="0"/>
                          <a:cs typeface="Times New Roman" panose="02020603050405020304" pitchFamily="18" charset="0"/>
                        </a:rPr>
                        <a:t>Crecimiento </a:t>
                      </a:r>
                      <a:r>
                        <a:rPr lang="es-ES" sz="1400" dirty="0" smtClean="0">
                          <a:solidFill>
                            <a:schemeClr val="tx1"/>
                          </a:solidFill>
                          <a:effectLst/>
                          <a:latin typeface="Times New Roman" panose="02020603050405020304" pitchFamily="18" charset="0"/>
                          <a:cs typeface="Times New Roman" panose="02020603050405020304" pitchFamily="18" charset="0"/>
                        </a:rPr>
                        <a:t>total</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2">
                        <a:lumMod val="20000"/>
                        <a:lumOff val="80000"/>
                      </a:schemeClr>
                    </a:solidFill>
                  </a:tcPr>
                </a:tc>
              </a:tr>
            </a:tbl>
          </a:graphicData>
        </a:graphic>
      </p:graphicFrame>
      <p:sp>
        <p:nvSpPr>
          <p:cNvPr id="11" name="CuadroTexto 10"/>
          <p:cNvSpPr txBox="1"/>
          <p:nvPr/>
        </p:nvSpPr>
        <p:spPr>
          <a:xfrm>
            <a:off x="179512" y="830296"/>
            <a:ext cx="4223552" cy="338554"/>
          </a:xfrm>
          <a:prstGeom prst="rect">
            <a:avLst/>
          </a:prstGeom>
          <a:ln>
            <a:solidFill>
              <a:srgbClr val="00B05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sz="1600" dirty="0">
                <a:latin typeface="Times New Roman" panose="02020603050405020304" pitchFamily="18" charset="0"/>
                <a:cs typeface="Times New Roman" panose="02020603050405020304" pitchFamily="18" charset="0"/>
              </a:rPr>
              <a:t>Etapa fenológica principal </a:t>
            </a:r>
            <a:r>
              <a:rPr lang="es-ES" sz="1600" dirty="0" smtClean="0">
                <a:latin typeface="Times New Roman" panose="02020603050405020304" pitchFamily="18" charset="0"/>
                <a:cs typeface="Times New Roman" panose="02020603050405020304" pitchFamily="18" charset="0"/>
              </a:rPr>
              <a:t>1: </a:t>
            </a:r>
            <a:r>
              <a:rPr lang="es-ES" sz="1600" dirty="0">
                <a:latin typeface="Times New Roman" panose="02020603050405020304" pitchFamily="18" charset="0"/>
                <a:cs typeface="Times New Roman" panose="02020603050405020304" pitchFamily="18" charset="0"/>
              </a:rPr>
              <a:t>Desarrollo de </a:t>
            </a:r>
            <a:r>
              <a:rPr lang="es-ES" sz="1600" dirty="0" smtClean="0">
                <a:latin typeface="Times New Roman" panose="02020603050405020304" pitchFamily="18" charset="0"/>
                <a:cs typeface="Times New Roman" panose="02020603050405020304" pitchFamily="18" charset="0"/>
              </a:rPr>
              <a:t>hojas </a:t>
            </a:r>
            <a:endParaRPr lang="es-ES" sz="1600" dirty="0">
              <a:latin typeface="Times New Roman" panose="02020603050405020304" pitchFamily="18" charset="0"/>
              <a:cs typeface="Times New Roman" panose="02020603050405020304" pitchFamily="18" charset="0"/>
            </a:endParaRPr>
          </a:p>
        </p:txBody>
      </p:sp>
      <p:sp>
        <p:nvSpPr>
          <p:cNvPr id="12" name="CuadroTexto 11"/>
          <p:cNvSpPr txBox="1"/>
          <p:nvPr/>
        </p:nvSpPr>
        <p:spPr>
          <a:xfrm>
            <a:off x="4719197" y="857540"/>
            <a:ext cx="4316852" cy="338554"/>
          </a:xfrm>
          <a:prstGeom prst="rect">
            <a:avLst/>
          </a:prstGeom>
          <a:ln>
            <a:solidFill>
              <a:schemeClr val="accent2"/>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sz="1600" dirty="0">
                <a:latin typeface="Times New Roman" panose="02020603050405020304" pitchFamily="18" charset="0"/>
                <a:cs typeface="Times New Roman" panose="02020603050405020304" pitchFamily="18" charset="0"/>
              </a:rPr>
              <a:t>Etapa fenológica principal 3</a:t>
            </a:r>
            <a:r>
              <a:rPr lang="es-ES" sz="1600" dirty="0" smtClean="0">
                <a:latin typeface="Times New Roman" panose="02020603050405020304" pitchFamily="18" charset="0"/>
                <a:cs typeface="Times New Roman" panose="02020603050405020304" pitchFamily="18" charset="0"/>
              </a:rPr>
              <a:t>: </a:t>
            </a:r>
            <a:r>
              <a:rPr lang="es-ES" sz="1600" dirty="0">
                <a:latin typeface="Times New Roman" panose="02020603050405020304" pitchFamily="18" charset="0"/>
                <a:cs typeface="Times New Roman" panose="02020603050405020304" pitchFamily="18" charset="0"/>
              </a:rPr>
              <a:t>Desarrollo </a:t>
            </a:r>
            <a:r>
              <a:rPr lang="es-ES" sz="1600" dirty="0" smtClean="0">
                <a:latin typeface="Times New Roman" panose="02020603050405020304" pitchFamily="18" charset="0"/>
                <a:cs typeface="Times New Roman" panose="02020603050405020304" pitchFamily="18" charset="0"/>
              </a:rPr>
              <a:t>del Brote</a:t>
            </a:r>
            <a:endParaRPr lang="es-E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966674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23928" y="23813"/>
            <a:ext cx="5061247" cy="706437"/>
          </a:xfrm>
        </p:spPr>
        <p:txBody>
          <a:bodyPr/>
          <a:lstStyle/>
          <a:p>
            <a:pPr>
              <a:defRPr/>
            </a:pPr>
            <a:r>
              <a:rPr lang="es-EC" sz="2800" dirty="0">
                <a:solidFill>
                  <a:srgbClr val="336600"/>
                </a:solidFill>
                <a:latin typeface="Times New Roman" pitchFamily="18" charset="0"/>
                <a:cs typeface="Times New Roman" pitchFamily="18" charset="0"/>
              </a:rPr>
              <a:t>RESULTADOS Y DISCUSIÓN </a:t>
            </a:r>
          </a:p>
        </p:txBody>
      </p:sp>
      <p:sp>
        <p:nvSpPr>
          <p:cNvPr id="8196" name="CuadroTexto 3"/>
          <p:cNvSpPr txBox="1">
            <a:spLocks noChangeArrowheads="1"/>
          </p:cNvSpPr>
          <p:nvPr/>
        </p:nvSpPr>
        <p:spPr bwMode="auto">
          <a:xfrm>
            <a:off x="163168" y="530196"/>
            <a:ext cx="664107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s-EC" sz="2000" b="1" dirty="0" smtClean="0">
                <a:latin typeface="Times New Roman" pitchFamily="18" charset="0"/>
                <a:ea typeface="Calibri Light" pitchFamily="34" charset="0"/>
                <a:cs typeface="Times New Roman" pitchFamily="18" charset="0"/>
              </a:rPr>
              <a:t>Grados Día Desarrollo</a:t>
            </a:r>
            <a:endParaRPr lang="es-EC" sz="2000" b="1" dirty="0">
              <a:latin typeface="Times New Roman" pitchFamily="18" charset="0"/>
              <a:ea typeface="Calibri Light" pitchFamily="34" charset="0"/>
              <a:cs typeface="Times New Roman" pitchFamily="18" charset="0"/>
            </a:endParaRPr>
          </a:p>
        </p:txBody>
      </p:sp>
      <p:sp>
        <p:nvSpPr>
          <p:cNvPr id="6" name="Rectángulo redondeado 5"/>
          <p:cNvSpPr/>
          <p:nvPr/>
        </p:nvSpPr>
        <p:spPr>
          <a:xfrm>
            <a:off x="6732588" y="6021388"/>
            <a:ext cx="2303462" cy="5762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C"/>
          </a:p>
        </p:txBody>
      </p:sp>
      <p:pic>
        <p:nvPicPr>
          <p:cNvPr id="8198" name="Imagen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732588" y="6029325"/>
            <a:ext cx="22542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6"/>
          <p:cNvSpPr/>
          <p:nvPr/>
        </p:nvSpPr>
        <p:spPr>
          <a:xfrm>
            <a:off x="514497" y="1052736"/>
            <a:ext cx="8136905" cy="923330"/>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wrap="square">
            <a:spAutoFit/>
          </a:bodyPr>
          <a:lstStyle/>
          <a:p>
            <a:r>
              <a:rPr lang="es-ES" b="1" dirty="0" smtClean="0">
                <a:latin typeface="Times New Roman" panose="02020603050405020304" pitchFamily="18" charset="0"/>
                <a:cs typeface="Times New Roman" panose="02020603050405020304" pitchFamily="18" charset="0"/>
              </a:rPr>
              <a:t>Tabla </a:t>
            </a:r>
            <a:r>
              <a:rPr lang="es-ES" b="1" dirty="0" smtClean="0">
                <a:latin typeface="Times New Roman" panose="02020603050405020304" pitchFamily="18" charset="0"/>
                <a:cs typeface="Times New Roman" panose="02020603050405020304" pitchFamily="18" charset="0"/>
              </a:rPr>
              <a:t>3</a:t>
            </a:r>
            <a:r>
              <a:rPr lang="es-ES" i="1" dirty="0" smtClean="0">
                <a:latin typeface="Times New Roman" panose="02020603050405020304" pitchFamily="18" charset="0"/>
                <a:cs typeface="Times New Roman" panose="02020603050405020304" pitchFamily="18" charset="0"/>
              </a:rPr>
              <a:t> </a:t>
            </a:r>
          </a:p>
          <a:p>
            <a:r>
              <a:rPr lang="es-ES" i="1" dirty="0" smtClean="0">
                <a:latin typeface="Times New Roman" panose="02020603050405020304" pitchFamily="18" charset="0"/>
                <a:cs typeface="Times New Roman" panose="02020603050405020304" pitchFamily="18" charset="0"/>
              </a:rPr>
              <a:t>Acumulación </a:t>
            </a:r>
            <a:r>
              <a:rPr lang="es-ES" i="1" dirty="0">
                <a:latin typeface="Times New Roman" panose="02020603050405020304" pitchFamily="18" charset="0"/>
                <a:cs typeface="Times New Roman" panose="02020603050405020304" pitchFamily="18" charset="0"/>
              </a:rPr>
              <a:t>de GDD </a:t>
            </a:r>
            <a:r>
              <a:rPr lang="es-ES" i="1" dirty="0" smtClean="0">
                <a:latin typeface="Times New Roman" panose="02020603050405020304" pitchFamily="18" charset="0"/>
                <a:cs typeface="Times New Roman" panose="02020603050405020304" pitchFamily="18" charset="0"/>
              </a:rPr>
              <a:t>y Días en </a:t>
            </a:r>
            <a:r>
              <a:rPr lang="es-ES" i="1" dirty="0">
                <a:latin typeface="Times New Roman" panose="02020603050405020304" pitchFamily="18" charset="0"/>
                <a:cs typeface="Times New Roman" panose="02020603050405020304" pitchFamily="18" charset="0"/>
              </a:rPr>
              <a:t>las sub-etapas fenológicas en el ciclo vegetativo anual del mortiño (Vaccinium floribundum Kunth.).</a:t>
            </a:r>
            <a:endParaRPr lang="es-EC" dirty="0">
              <a:latin typeface="Times New Roman" panose="02020603050405020304" pitchFamily="18" charset="0"/>
              <a:cs typeface="Times New Roman" panose="02020603050405020304" pitchFamily="18" charset="0"/>
            </a:endParaRPr>
          </a:p>
        </p:txBody>
      </p:sp>
      <p:sp>
        <p:nvSpPr>
          <p:cNvPr id="8" name="Rectángulo 7"/>
          <p:cNvSpPr/>
          <p:nvPr/>
        </p:nvSpPr>
        <p:spPr>
          <a:xfrm>
            <a:off x="457316" y="3878867"/>
            <a:ext cx="8251265" cy="738664"/>
          </a:xfrm>
          <a:prstGeom prst="rect">
            <a:avLst/>
          </a:prstGeom>
          <a:ln w="28575">
            <a:solidFill>
              <a:srgbClr val="FFC000"/>
            </a:solidFill>
          </a:ln>
        </p:spPr>
        <p:txBody>
          <a:bodyPr wrap="square">
            <a:spAutoFit/>
          </a:bodyPr>
          <a:lstStyle/>
          <a:p>
            <a:pPr algn="just"/>
            <a:r>
              <a:rPr lang="es-ES" sz="1400" b="1" dirty="0"/>
              <a:t>PD: </a:t>
            </a:r>
            <a:r>
              <a:rPr lang="es-ES" sz="1400" dirty="0"/>
              <a:t>Poda; </a:t>
            </a:r>
            <a:r>
              <a:rPr lang="es-ES" sz="1400" b="1" dirty="0"/>
              <a:t>HMY:</a:t>
            </a:r>
            <a:r>
              <a:rPr lang="es-ES" sz="1400" dirty="0"/>
              <a:t> Hinchamiento máximo de las yemas; </a:t>
            </a:r>
            <a:r>
              <a:rPr lang="es-ES" sz="1400" b="1" dirty="0"/>
              <a:t>IBY: </a:t>
            </a:r>
            <a:r>
              <a:rPr lang="es-ES" sz="1400" dirty="0"/>
              <a:t>Inicio de brotación de yemas; </a:t>
            </a:r>
            <a:r>
              <a:rPr lang="es-ES" sz="1400" b="1" dirty="0" smtClean="0"/>
              <a:t>BH:</a:t>
            </a:r>
            <a:r>
              <a:rPr lang="es-ES" sz="1400" dirty="0" smtClean="0"/>
              <a:t> Brotación </a:t>
            </a:r>
            <a:r>
              <a:rPr lang="es-ES" sz="1400" b="1" dirty="0" smtClean="0"/>
              <a:t>HV</a:t>
            </a:r>
            <a:r>
              <a:rPr lang="es-ES" sz="1400" b="1" dirty="0"/>
              <a:t>:</a:t>
            </a:r>
            <a:r>
              <a:rPr lang="es-ES" sz="1400" dirty="0"/>
              <a:t> </a:t>
            </a:r>
            <a:r>
              <a:rPr lang="es-ES" sz="1400" dirty="0" smtClean="0"/>
              <a:t>Hojas visibles; </a:t>
            </a:r>
            <a:r>
              <a:rPr lang="es-ES" sz="1400" b="1" dirty="0" smtClean="0"/>
              <a:t>BLM</a:t>
            </a:r>
            <a:r>
              <a:rPr lang="es-ES" sz="1400" b="1" dirty="0"/>
              <a:t>:</a:t>
            </a:r>
            <a:r>
              <a:rPr lang="es-ES" sz="1400" dirty="0"/>
              <a:t> Brote con 50% de la longitud final; </a:t>
            </a:r>
            <a:r>
              <a:rPr lang="es-ES" sz="1400" b="1" dirty="0"/>
              <a:t>BLC: </a:t>
            </a:r>
            <a:r>
              <a:rPr lang="es-ES" sz="1400" dirty="0" smtClean="0"/>
              <a:t>Avance en </a:t>
            </a:r>
            <a:r>
              <a:rPr lang="es-ES" sz="1400" dirty="0"/>
              <a:t>el crecimiento del brote; </a:t>
            </a:r>
            <a:r>
              <a:rPr lang="es-ES" sz="1400" b="1" dirty="0"/>
              <a:t>BLF:</a:t>
            </a:r>
            <a:r>
              <a:rPr lang="es-ES" sz="1400" dirty="0"/>
              <a:t> Longitud final del brote.</a:t>
            </a:r>
            <a:endParaRPr lang="es-EC" sz="1400" dirty="0"/>
          </a:p>
        </p:txBody>
      </p:sp>
      <p:graphicFrame>
        <p:nvGraphicFramePr>
          <p:cNvPr id="4" name="Tabla 3"/>
          <p:cNvGraphicFramePr>
            <a:graphicFrameLocks noGrp="1"/>
          </p:cNvGraphicFramePr>
          <p:nvPr>
            <p:extLst>
              <p:ext uri="{D42A27DB-BD31-4B8C-83A1-F6EECF244321}">
                <p14:modId xmlns:p14="http://schemas.microsoft.com/office/powerpoint/2010/main" val="2811507331"/>
              </p:ext>
            </p:extLst>
          </p:nvPr>
        </p:nvGraphicFramePr>
        <p:xfrm>
          <a:off x="463793" y="1930693"/>
          <a:ext cx="8251266" cy="1647678"/>
        </p:xfrm>
        <a:graphic>
          <a:graphicData uri="http://schemas.openxmlformats.org/drawingml/2006/table">
            <a:tbl>
              <a:tblPr firstRow="1" firstCol="1" bandRow="1">
                <a:tableStyleId>{5C22544A-7EE6-4342-B048-85BDC9FD1C3A}</a:tableStyleId>
              </a:tblPr>
              <a:tblGrid>
                <a:gridCol w="1289751"/>
                <a:gridCol w="1129918"/>
                <a:gridCol w="1276817"/>
                <a:gridCol w="1708274"/>
                <a:gridCol w="1226002"/>
                <a:gridCol w="1620504"/>
              </a:tblGrid>
              <a:tr h="363837">
                <a:tc gridSpan="2">
                  <a:txBody>
                    <a:bodyPr/>
                    <a:lstStyle/>
                    <a:p>
                      <a:pPr algn="just">
                        <a:lnSpc>
                          <a:spcPct val="107000"/>
                        </a:lnSpc>
                        <a:spcAft>
                          <a:spcPts val="0"/>
                        </a:spcAft>
                      </a:pPr>
                      <a:r>
                        <a:rPr lang="es-ES" sz="1400" dirty="0">
                          <a:solidFill>
                            <a:schemeClr val="tx1"/>
                          </a:solidFill>
                          <a:effectLst/>
                          <a:latin typeface="Times New Roman" panose="02020603050405020304" pitchFamily="18" charset="0"/>
                          <a:cs typeface="Times New Roman" panose="02020603050405020304" pitchFamily="18" charset="0"/>
                        </a:rPr>
                        <a:t>Sub-etapas</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s-EC"/>
                    </a:p>
                  </a:txBody>
                  <a:tcPr/>
                </a:tc>
                <a:tc gridSpan="2">
                  <a:txBody>
                    <a:bodyPr/>
                    <a:lstStyle/>
                    <a:p>
                      <a:pPr algn="just">
                        <a:lnSpc>
                          <a:spcPct val="107000"/>
                        </a:lnSpc>
                        <a:spcAft>
                          <a:spcPts val="0"/>
                        </a:spcAft>
                      </a:pPr>
                      <a:r>
                        <a:rPr lang="es-ES" sz="1400" dirty="0">
                          <a:solidFill>
                            <a:schemeClr val="tx1"/>
                          </a:solidFill>
                          <a:effectLst/>
                          <a:latin typeface="Times New Roman" panose="02020603050405020304" pitchFamily="18" charset="0"/>
                          <a:cs typeface="Times New Roman" panose="02020603050405020304" pitchFamily="18" charset="0"/>
                        </a:rPr>
                        <a:t>Grados Día Desarrollo </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s-EC"/>
                    </a:p>
                  </a:txBody>
                  <a:tcPr/>
                </a:tc>
                <a:tc gridSpan="2">
                  <a:txBody>
                    <a:bodyPr/>
                    <a:lstStyle/>
                    <a:p>
                      <a:pPr algn="just">
                        <a:lnSpc>
                          <a:spcPct val="107000"/>
                        </a:lnSpc>
                        <a:spcAft>
                          <a:spcPts val="0"/>
                        </a:spcAft>
                      </a:pPr>
                      <a:r>
                        <a:rPr lang="es-ES" sz="1400" dirty="0">
                          <a:solidFill>
                            <a:schemeClr val="tx1"/>
                          </a:solidFill>
                          <a:effectLst/>
                          <a:latin typeface="Times New Roman" panose="02020603050405020304" pitchFamily="18" charset="0"/>
                          <a:cs typeface="Times New Roman" panose="02020603050405020304" pitchFamily="18" charset="0"/>
                        </a:rPr>
                        <a:t>Número de días</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s-EC"/>
                    </a:p>
                  </a:txBody>
                  <a:tcPr/>
                </a:tc>
              </a:tr>
              <a:tr h="370709">
                <a:tc>
                  <a:txBody>
                    <a:bodyPr/>
                    <a:lstStyle/>
                    <a:p>
                      <a:pPr algn="just">
                        <a:lnSpc>
                          <a:spcPct val="107000"/>
                        </a:lnSpc>
                        <a:spcAft>
                          <a:spcPts val="0"/>
                        </a:spcAft>
                      </a:pPr>
                      <a:r>
                        <a:rPr lang="es-ES" sz="1400" dirty="0">
                          <a:solidFill>
                            <a:schemeClr val="tx1"/>
                          </a:solidFill>
                          <a:effectLst/>
                          <a:latin typeface="Times New Roman" panose="02020603050405020304" pitchFamily="18" charset="0"/>
                          <a:cs typeface="Times New Roman" panose="02020603050405020304" pitchFamily="18" charset="0"/>
                        </a:rPr>
                        <a:t>Inicio </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0"/>
                        </a:spcAft>
                      </a:pPr>
                      <a:r>
                        <a:rPr lang="es-ES" sz="1400" b="1" dirty="0">
                          <a:solidFill>
                            <a:schemeClr val="tx1"/>
                          </a:solidFill>
                          <a:effectLst/>
                          <a:latin typeface="Times New Roman" panose="02020603050405020304" pitchFamily="18" charset="0"/>
                          <a:cs typeface="Times New Roman" panose="02020603050405020304" pitchFamily="18" charset="0"/>
                        </a:rPr>
                        <a:t>Final</a:t>
                      </a:r>
                      <a:endParaRPr lang="es-EC" sz="1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0"/>
                        </a:spcAft>
                      </a:pPr>
                      <a:r>
                        <a:rPr lang="es-ES" sz="1400" b="1" dirty="0">
                          <a:solidFill>
                            <a:schemeClr val="tx1"/>
                          </a:solidFill>
                          <a:effectLst/>
                          <a:latin typeface="Times New Roman" panose="02020603050405020304" pitchFamily="18" charset="0"/>
                          <a:cs typeface="Times New Roman" panose="02020603050405020304" pitchFamily="18" charset="0"/>
                        </a:rPr>
                        <a:t>Total GDD</a:t>
                      </a:r>
                      <a:endParaRPr lang="es-EC" sz="1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0"/>
                        </a:spcAft>
                      </a:pPr>
                      <a:r>
                        <a:rPr lang="es-ES" sz="1400" b="1" dirty="0">
                          <a:solidFill>
                            <a:schemeClr val="tx1"/>
                          </a:solidFill>
                          <a:effectLst/>
                          <a:latin typeface="Times New Roman" panose="02020603050405020304" pitchFamily="18" charset="0"/>
                          <a:cs typeface="Times New Roman" panose="02020603050405020304" pitchFamily="18" charset="0"/>
                        </a:rPr>
                        <a:t>GDD Acumulados</a:t>
                      </a:r>
                      <a:endParaRPr lang="es-EC" sz="1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0"/>
                        </a:spcAft>
                      </a:pPr>
                      <a:r>
                        <a:rPr lang="es-ES" sz="1400" b="1" dirty="0">
                          <a:solidFill>
                            <a:schemeClr val="tx1"/>
                          </a:solidFill>
                          <a:effectLst/>
                          <a:latin typeface="Times New Roman" panose="02020603050405020304" pitchFamily="18" charset="0"/>
                          <a:cs typeface="Times New Roman" panose="02020603050405020304" pitchFamily="18" charset="0"/>
                        </a:rPr>
                        <a:t>Total días</a:t>
                      </a:r>
                      <a:endParaRPr lang="es-EC" sz="1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0"/>
                        </a:spcAft>
                      </a:pPr>
                      <a:r>
                        <a:rPr lang="es-ES" sz="1400" b="1" dirty="0">
                          <a:solidFill>
                            <a:schemeClr val="tx1"/>
                          </a:solidFill>
                          <a:effectLst/>
                          <a:latin typeface="Times New Roman" panose="02020603050405020304" pitchFamily="18" charset="0"/>
                          <a:cs typeface="Times New Roman" panose="02020603050405020304" pitchFamily="18" charset="0"/>
                        </a:rPr>
                        <a:t>Días Acumulados</a:t>
                      </a:r>
                      <a:endParaRPr lang="es-EC" sz="1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80542">
                <a:tc>
                  <a:txBody>
                    <a:bodyPr/>
                    <a:lstStyle/>
                    <a:p>
                      <a:pPr algn="just">
                        <a:lnSpc>
                          <a:spcPct val="107000"/>
                        </a:lnSpc>
                        <a:spcAft>
                          <a:spcPts val="0"/>
                        </a:spcAft>
                      </a:pPr>
                      <a:r>
                        <a:rPr lang="es-ES" sz="1400" dirty="0">
                          <a:solidFill>
                            <a:schemeClr val="tx1"/>
                          </a:solidFill>
                          <a:effectLst/>
                          <a:latin typeface="Times New Roman" panose="02020603050405020304" pitchFamily="18" charset="0"/>
                          <a:cs typeface="Times New Roman" panose="02020603050405020304" pitchFamily="18" charset="0"/>
                        </a:rPr>
                        <a:t>PD</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nSpc>
                          <a:spcPct val="107000"/>
                        </a:lnSpc>
                        <a:spcAft>
                          <a:spcPts val="0"/>
                        </a:spcAft>
                      </a:pPr>
                      <a:r>
                        <a:rPr lang="es-ES" sz="1400" b="1" dirty="0">
                          <a:solidFill>
                            <a:schemeClr val="tx1"/>
                          </a:solidFill>
                          <a:effectLst/>
                          <a:latin typeface="Times New Roman" panose="02020603050405020304" pitchFamily="18" charset="0"/>
                          <a:cs typeface="Times New Roman" panose="02020603050405020304" pitchFamily="18" charset="0"/>
                        </a:rPr>
                        <a:t>HMY</a:t>
                      </a:r>
                      <a:endParaRPr lang="es-EC" sz="1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nSpc>
                          <a:spcPct val="107000"/>
                        </a:lnSpc>
                        <a:spcAft>
                          <a:spcPts val="0"/>
                        </a:spcAft>
                      </a:pPr>
                      <a:r>
                        <a:rPr lang="es-ES" sz="1400" dirty="0">
                          <a:solidFill>
                            <a:schemeClr val="tx1"/>
                          </a:solidFill>
                          <a:effectLst/>
                          <a:latin typeface="Times New Roman" panose="02020603050405020304" pitchFamily="18" charset="0"/>
                          <a:cs typeface="Times New Roman" panose="02020603050405020304" pitchFamily="18" charset="0"/>
                        </a:rPr>
                        <a:t>  360,15    </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nSpc>
                          <a:spcPct val="107000"/>
                        </a:lnSpc>
                        <a:spcAft>
                          <a:spcPts val="0"/>
                        </a:spcAft>
                      </a:pPr>
                      <a:r>
                        <a:rPr lang="es-ES" sz="1400">
                          <a:solidFill>
                            <a:schemeClr val="tx1"/>
                          </a:solidFill>
                          <a:effectLst/>
                          <a:latin typeface="Times New Roman" panose="02020603050405020304" pitchFamily="18" charset="0"/>
                          <a:cs typeface="Times New Roman" panose="02020603050405020304" pitchFamily="18" charset="0"/>
                        </a:rPr>
                        <a:t>360,15     </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nSpc>
                          <a:spcPct val="107000"/>
                        </a:lnSpc>
                        <a:spcAft>
                          <a:spcPts val="0"/>
                        </a:spcAft>
                      </a:pPr>
                      <a:r>
                        <a:rPr lang="es-ES" sz="1400" dirty="0">
                          <a:solidFill>
                            <a:schemeClr val="tx1"/>
                          </a:solidFill>
                          <a:effectLst/>
                          <a:latin typeface="Times New Roman" panose="02020603050405020304" pitchFamily="18" charset="0"/>
                          <a:cs typeface="Times New Roman" panose="02020603050405020304" pitchFamily="18" charset="0"/>
                        </a:rPr>
                        <a:t>26</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nSpc>
                          <a:spcPct val="107000"/>
                        </a:lnSpc>
                        <a:spcAft>
                          <a:spcPts val="0"/>
                        </a:spcAft>
                      </a:pPr>
                      <a:r>
                        <a:rPr lang="es-ES" sz="1400" dirty="0">
                          <a:solidFill>
                            <a:schemeClr val="tx1"/>
                          </a:solidFill>
                          <a:effectLst/>
                          <a:latin typeface="Times New Roman" panose="02020603050405020304" pitchFamily="18" charset="0"/>
                          <a:cs typeface="Times New Roman" panose="02020603050405020304" pitchFamily="18" charset="0"/>
                        </a:rPr>
                        <a:t>26    </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tr>
              <a:tr h="180542">
                <a:tc>
                  <a:txBody>
                    <a:bodyPr/>
                    <a:lstStyle/>
                    <a:p>
                      <a:pPr algn="just">
                        <a:lnSpc>
                          <a:spcPct val="107000"/>
                        </a:lnSpc>
                        <a:spcAft>
                          <a:spcPts val="0"/>
                        </a:spcAft>
                      </a:pPr>
                      <a:r>
                        <a:rPr lang="es-ES" sz="1400">
                          <a:solidFill>
                            <a:schemeClr val="tx1"/>
                          </a:solidFill>
                          <a:effectLst/>
                          <a:latin typeface="Times New Roman" panose="02020603050405020304" pitchFamily="18" charset="0"/>
                          <a:cs typeface="Times New Roman" panose="02020603050405020304" pitchFamily="18" charset="0"/>
                        </a:rPr>
                        <a:t>IBY</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nSpc>
                          <a:spcPct val="107000"/>
                        </a:lnSpc>
                        <a:spcAft>
                          <a:spcPts val="0"/>
                        </a:spcAft>
                      </a:pPr>
                      <a:r>
                        <a:rPr lang="es-ES" sz="1400" b="1" dirty="0" smtClean="0">
                          <a:solidFill>
                            <a:schemeClr val="tx1"/>
                          </a:solidFill>
                          <a:effectLst/>
                          <a:latin typeface="Times New Roman" panose="02020603050405020304" pitchFamily="18" charset="0"/>
                          <a:ea typeface="+mn-ea"/>
                          <a:cs typeface="Times New Roman" panose="02020603050405020304" pitchFamily="18" charset="0"/>
                        </a:rPr>
                        <a:t>BH</a:t>
                      </a:r>
                      <a:endParaRPr lang="es-EC" sz="1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nSpc>
                          <a:spcPct val="107000"/>
                        </a:lnSpc>
                        <a:spcAft>
                          <a:spcPts val="0"/>
                        </a:spcAft>
                      </a:pPr>
                      <a:r>
                        <a:rPr lang="es-ES" sz="1400">
                          <a:solidFill>
                            <a:schemeClr val="tx1"/>
                          </a:solidFill>
                          <a:effectLst/>
                          <a:latin typeface="Times New Roman" panose="02020603050405020304" pitchFamily="18" charset="0"/>
                          <a:cs typeface="Times New Roman" panose="02020603050405020304" pitchFamily="18" charset="0"/>
                        </a:rPr>
                        <a:t>167,24    </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nSpc>
                          <a:spcPct val="107000"/>
                        </a:lnSpc>
                        <a:spcAft>
                          <a:spcPts val="0"/>
                        </a:spcAft>
                      </a:pPr>
                      <a:r>
                        <a:rPr lang="es-ES" sz="1400" dirty="0">
                          <a:solidFill>
                            <a:schemeClr val="tx1"/>
                          </a:solidFill>
                          <a:effectLst/>
                          <a:latin typeface="Times New Roman" panose="02020603050405020304" pitchFamily="18" charset="0"/>
                          <a:cs typeface="Times New Roman" panose="02020603050405020304" pitchFamily="18" charset="0"/>
                        </a:rPr>
                        <a:t>527,39</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nSpc>
                          <a:spcPct val="107000"/>
                        </a:lnSpc>
                        <a:spcAft>
                          <a:spcPts val="0"/>
                        </a:spcAft>
                      </a:pPr>
                      <a:r>
                        <a:rPr lang="es-ES" sz="1400" dirty="0">
                          <a:solidFill>
                            <a:schemeClr val="tx1"/>
                          </a:solidFill>
                          <a:effectLst/>
                          <a:latin typeface="Times New Roman" panose="02020603050405020304" pitchFamily="18" charset="0"/>
                          <a:cs typeface="Times New Roman" panose="02020603050405020304" pitchFamily="18" charset="0"/>
                        </a:rPr>
                        <a:t>13</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nSpc>
                          <a:spcPct val="107000"/>
                        </a:lnSpc>
                        <a:spcAft>
                          <a:spcPts val="0"/>
                        </a:spcAft>
                      </a:pPr>
                      <a:r>
                        <a:rPr lang="es-ES" sz="1400" dirty="0">
                          <a:solidFill>
                            <a:schemeClr val="tx1"/>
                          </a:solidFill>
                          <a:effectLst/>
                          <a:latin typeface="Times New Roman" panose="02020603050405020304" pitchFamily="18" charset="0"/>
                          <a:cs typeface="Times New Roman" panose="02020603050405020304" pitchFamily="18" charset="0"/>
                        </a:rPr>
                        <a:t>39</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r>
              <a:tr h="180542">
                <a:tc>
                  <a:txBody>
                    <a:bodyPr/>
                    <a:lstStyle/>
                    <a:p>
                      <a:pPr algn="just">
                        <a:lnSpc>
                          <a:spcPct val="107000"/>
                        </a:lnSpc>
                        <a:spcAft>
                          <a:spcPts val="0"/>
                        </a:spcAft>
                      </a:pPr>
                      <a:r>
                        <a:rPr lang="es-ES" sz="1400" dirty="0" smtClean="0">
                          <a:solidFill>
                            <a:schemeClr val="tx1"/>
                          </a:solidFill>
                          <a:effectLst/>
                          <a:latin typeface="Times New Roman" panose="02020603050405020304" pitchFamily="18" charset="0"/>
                          <a:cs typeface="Times New Roman" panose="02020603050405020304" pitchFamily="18" charset="0"/>
                        </a:rPr>
                        <a:t>HV</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nSpc>
                          <a:spcPct val="107000"/>
                        </a:lnSpc>
                        <a:spcAft>
                          <a:spcPts val="0"/>
                        </a:spcAft>
                      </a:pPr>
                      <a:r>
                        <a:rPr lang="es-ES" sz="1400" b="1" dirty="0" smtClean="0">
                          <a:solidFill>
                            <a:schemeClr val="tx1"/>
                          </a:solidFill>
                          <a:effectLst/>
                          <a:latin typeface="Times New Roman" panose="02020603050405020304" pitchFamily="18" charset="0"/>
                          <a:cs typeface="Times New Roman" panose="02020603050405020304" pitchFamily="18" charset="0"/>
                        </a:rPr>
                        <a:t>BLM</a:t>
                      </a:r>
                      <a:endParaRPr lang="es-EC" sz="1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nSpc>
                          <a:spcPct val="107000"/>
                        </a:lnSpc>
                        <a:spcAft>
                          <a:spcPts val="0"/>
                        </a:spcAft>
                      </a:pPr>
                      <a:r>
                        <a:rPr lang="es-ES" sz="1400" dirty="0" smtClean="0">
                          <a:solidFill>
                            <a:schemeClr val="tx1"/>
                          </a:solidFill>
                          <a:effectLst/>
                          <a:latin typeface="Times New Roman" panose="02020603050405020304" pitchFamily="18" charset="0"/>
                          <a:cs typeface="Times New Roman" panose="02020603050405020304" pitchFamily="18" charset="0"/>
                        </a:rPr>
                        <a:t>301,47    </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nSpc>
                          <a:spcPct val="107000"/>
                        </a:lnSpc>
                        <a:spcAft>
                          <a:spcPts val="0"/>
                        </a:spcAft>
                      </a:pPr>
                      <a:r>
                        <a:rPr lang="es-EC" sz="1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828,86</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nSpc>
                          <a:spcPct val="107000"/>
                        </a:lnSpc>
                        <a:spcAft>
                          <a:spcPts val="0"/>
                        </a:spcAft>
                      </a:pPr>
                      <a:r>
                        <a:rPr lang="es-EC" sz="1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24</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nSpc>
                          <a:spcPct val="107000"/>
                        </a:lnSpc>
                        <a:spcAft>
                          <a:spcPts val="0"/>
                        </a:spcAft>
                      </a:pPr>
                      <a:r>
                        <a:rPr lang="es-ES" sz="1400" dirty="0" smtClean="0">
                          <a:solidFill>
                            <a:schemeClr val="tx1"/>
                          </a:solidFill>
                          <a:effectLst/>
                          <a:latin typeface="Times New Roman" panose="02020603050405020304" pitchFamily="18" charset="0"/>
                          <a:cs typeface="Times New Roman" panose="02020603050405020304" pitchFamily="18" charset="0"/>
                        </a:rPr>
                        <a:t>63</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r>
              <a:tr h="180542">
                <a:tc>
                  <a:txBody>
                    <a:bodyPr/>
                    <a:lstStyle/>
                    <a:p>
                      <a:pPr algn="just">
                        <a:lnSpc>
                          <a:spcPct val="107000"/>
                        </a:lnSpc>
                        <a:spcAft>
                          <a:spcPts val="0"/>
                        </a:spcAft>
                      </a:pPr>
                      <a:r>
                        <a:rPr lang="es-ES" sz="1400" dirty="0">
                          <a:solidFill>
                            <a:schemeClr val="tx1"/>
                          </a:solidFill>
                          <a:effectLst/>
                          <a:latin typeface="Times New Roman" panose="02020603050405020304" pitchFamily="18" charset="0"/>
                          <a:cs typeface="Times New Roman" panose="02020603050405020304" pitchFamily="18" charset="0"/>
                        </a:rPr>
                        <a:t>BLC</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s-ES" sz="1400" b="1" dirty="0">
                          <a:solidFill>
                            <a:schemeClr val="tx1"/>
                          </a:solidFill>
                          <a:effectLst/>
                          <a:latin typeface="Times New Roman" panose="02020603050405020304" pitchFamily="18" charset="0"/>
                          <a:cs typeface="Times New Roman" panose="02020603050405020304" pitchFamily="18" charset="0"/>
                        </a:rPr>
                        <a:t>BLF</a:t>
                      </a:r>
                      <a:endParaRPr lang="es-EC" sz="1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s-ES" sz="1400" dirty="0">
                          <a:solidFill>
                            <a:schemeClr val="tx1"/>
                          </a:solidFill>
                          <a:effectLst/>
                          <a:latin typeface="Times New Roman" panose="02020603050405020304" pitchFamily="18" charset="0"/>
                          <a:cs typeface="Times New Roman" panose="02020603050405020304" pitchFamily="18" charset="0"/>
                        </a:rPr>
                        <a:t>581,75    </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s-ES" sz="1400" dirty="0">
                          <a:solidFill>
                            <a:schemeClr val="tx1"/>
                          </a:solidFill>
                          <a:effectLst/>
                          <a:latin typeface="Times New Roman" panose="02020603050405020304" pitchFamily="18" charset="0"/>
                          <a:cs typeface="Times New Roman" panose="02020603050405020304" pitchFamily="18" charset="0"/>
                        </a:rPr>
                        <a:t>1410,61</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s-ES" sz="1400" dirty="0">
                          <a:solidFill>
                            <a:schemeClr val="tx1"/>
                          </a:solidFill>
                          <a:effectLst/>
                          <a:latin typeface="Times New Roman" panose="02020603050405020304" pitchFamily="18" charset="0"/>
                          <a:cs typeface="Times New Roman" panose="02020603050405020304" pitchFamily="18" charset="0"/>
                        </a:rPr>
                        <a:t>44</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s-ES" sz="1400" dirty="0">
                          <a:solidFill>
                            <a:schemeClr val="tx1"/>
                          </a:solidFill>
                          <a:effectLst/>
                          <a:latin typeface="Times New Roman" panose="02020603050405020304" pitchFamily="18" charset="0"/>
                          <a:cs typeface="Times New Roman" panose="02020603050405020304" pitchFamily="18" charset="0"/>
                        </a:rPr>
                        <a:t>107</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3" name="Rectángulo 2"/>
          <p:cNvSpPr/>
          <p:nvPr/>
        </p:nvSpPr>
        <p:spPr>
          <a:xfrm>
            <a:off x="400577" y="4872177"/>
            <a:ext cx="7046702" cy="369332"/>
          </a:xfrm>
          <a:prstGeom prst="rect">
            <a:avLst/>
          </a:prstGeom>
        </p:spPr>
        <p:txBody>
          <a:bodyPr wrap="square">
            <a:spAutoFit/>
          </a:bodyPr>
          <a:lstStyle/>
          <a:p>
            <a:r>
              <a:rPr lang="es-ES" dirty="0">
                <a:latin typeface="Times New Roman" panose="02020603050405020304" pitchFamily="18" charset="0"/>
                <a:ea typeface="Calibri" panose="020F0502020204030204" pitchFamily="34" charset="0"/>
              </a:rPr>
              <a:t>Godoy, </a:t>
            </a:r>
            <a:r>
              <a:rPr lang="es-ES" dirty="0" err="1">
                <a:latin typeface="Times New Roman" panose="02020603050405020304" pitchFamily="18" charset="0"/>
                <a:ea typeface="Calibri" panose="020F0502020204030204" pitchFamily="34" charset="0"/>
              </a:rPr>
              <a:t>Garaita</a:t>
            </a:r>
            <a:r>
              <a:rPr lang="es-ES" dirty="0">
                <a:latin typeface="Times New Roman" panose="02020603050405020304" pitchFamily="18" charset="0"/>
                <a:ea typeface="Calibri" panose="020F0502020204030204" pitchFamily="34" charset="0"/>
              </a:rPr>
              <a:t> &amp; </a:t>
            </a:r>
            <a:r>
              <a:rPr lang="es-ES" dirty="0" err="1">
                <a:latin typeface="Times New Roman" panose="02020603050405020304" pitchFamily="18" charset="0"/>
                <a:ea typeface="Calibri" panose="020F0502020204030204" pitchFamily="34" charset="0"/>
              </a:rPr>
              <a:t>Tognetti</a:t>
            </a:r>
            <a:r>
              <a:rPr lang="es-ES" dirty="0">
                <a:latin typeface="Times New Roman" panose="02020603050405020304" pitchFamily="18" charset="0"/>
                <a:ea typeface="Calibri" panose="020F0502020204030204" pitchFamily="34" charset="0"/>
              </a:rPr>
              <a:t> (2005) </a:t>
            </a:r>
            <a:r>
              <a:rPr lang="es-ES" dirty="0" smtClean="0">
                <a:latin typeface="Times New Roman" panose="02020603050405020304" pitchFamily="18" charset="0"/>
                <a:ea typeface="Calibri" panose="020F0502020204030204" pitchFamily="34" charset="0"/>
              </a:rPr>
              <a:t>1200 GDD </a:t>
            </a:r>
            <a:r>
              <a:rPr lang="es-ES" i="1" dirty="0" smtClean="0">
                <a:latin typeface="Times New Roman" panose="02020603050405020304" pitchFamily="18" charset="0"/>
                <a:ea typeface="Calibri" panose="020F0502020204030204" pitchFamily="34" charset="0"/>
              </a:rPr>
              <a:t>V. </a:t>
            </a:r>
            <a:r>
              <a:rPr lang="es-ES" i="1" dirty="0" err="1">
                <a:latin typeface="Times New Roman" panose="02020603050405020304" pitchFamily="18" charset="0"/>
                <a:ea typeface="Calibri" panose="020F0502020204030204" pitchFamily="34" charset="0"/>
              </a:rPr>
              <a:t>corymbosum</a:t>
            </a:r>
            <a:endParaRPr lang="es-EC" dirty="0"/>
          </a:p>
        </p:txBody>
      </p:sp>
      <p:sp>
        <p:nvSpPr>
          <p:cNvPr id="9" name="Rectángulo 8"/>
          <p:cNvSpPr/>
          <p:nvPr/>
        </p:nvSpPr>
        <p:spPr>
          <a:xfrm>
            <a:off x="437449" y="5249446"/>
            <a:ext cx="8271131" cy="646331"/>
          </a:xfrm>
          <a:prstGeom prst="rect">
            <a:avLst/>
          </a:prstGeom>
        </p:spPr>
        <p:txBody>
          <a:bodyPr wrap="square">
            <a:spAutoFit/>
          </a:bodyPr>
          <a:lstStyle/>
          <a:p>
            <a:r>
              <a:rPr lang="es-ES" dirty="0" smtClean="0">
                <a:solidFill>
                  <a:srgbClr val="000000"/>
                </a:solidFill>
                <a:latin typeface="Times New Roman" panose="02020603050405020304" pitchFamily="18" charset="0"/>
                <a:ea typeface="Calibri" panose="020F0502020204030204" pitchFamily="34" charset="0"/>
              </a:rPr>
              <a:t>Medina</a:t>
            </a:r>
            <a:r>
              <a:rPr lang="es-ES" dirty="0">
                <a:solidFill>
                  <a:srgbClr val="000000"/>
                </a:solidFill>
                <a:latin typeface="Times New Roman" panose="02020603050405020304" pitchFamily="18" charset="0"/>
                <a:ea typeface="Calibri" panose="020F0502020204030204" pitchFamily="34" charset="0"/>
              </a:rPr>
              <a:t> </a:t>
            </a:r>
            <a:r>
              <a:rPr lang="es-ES" i="1" dirty="0" smtClean="0">
                <a:solidFill>
                  <a:srgbClr val="000000"/>
                </a:solidFill>
                <a:latin typeface="Times New Roman" panose="02020603050405020304" pitchFamily="18" charset="0"/>
                <a:ea typeface="Calibri" panose="020F0502020204030204" pitchFamily="34" charset="0"/>
              </a:rPr>
              <a:t>et al., </a:t>
            </a:r>
            <a:r>
              <a:rPr lang="es-ES" dirty="0" smtClean="0">
                <a:solidFill>
                  <a:srgbClr val="000000"/>
                </a:solidFill>
                <a:latin typeface="Times New Roman" panose="02020603050405020304" pitchFamily="18" charset="0"/>
                <a:ea typeface="Calibri" panose="020F0502020204030204" pitchFamily="34" charset="0"/>
              </a:rPr>
              <a:t>(2009</a:t>
            </a:r>
            <a:r>
              <a:rPr lang="es-ES" dirty="0">
                <a:solidFill>
                  <a:srgbClr val="000000"/>
                </a:solidFill>
                <a:latin typeface="Times New Roman" panose="02020603050405020304" pitchFamily="18" charset="0"/>
                <a:ea typeface="Calibri" panose="020F0502020204030204" pitchFamily="34" charset="0"/>
              </a:rPr>
              <a:t>), </a:t>
            </a:r>
            <a:r>
              <a:rPr lang="es-ES" i="1" dirty="0" smtClean="0">
                <a:solidFill>
                  <a:srgbClr val="000000"/>
                </a:solidFill>
                <a:latin typeface="Times New Roman" panose="02020603050405020304" pitchFamily="18" charset="0"/>
                <a:ea typeface="Calibri" panose="020F0502020204030204" pitchFamily="34" charset="0"/>
              </a:rPr>
              <a:t>V. </a:t>
            </a:r>
            <a:r>
              <a:rPr lang="es-ES" i="1" dirty="0" err="1" smtClean="0">
                <a:solidFill>
                  <a:srgbClr val="000000"/>
                </a:solidFill>
                <a:latin typeface="Times New Roman" panose="02020603050405020304" pitchFamily="18" charset="0"/>
                <a:ea typeface="Calibri" panose="020F0502020204030204" pitchFamily="34" charset="0"/>
              </a:rPr>
              <a:t>meridionale</a:t>
            </a:r>
            <a:r>
              <a:rPr lang="es-ES" i="1" dirty="0" smtClean="0">
                <a:solidFill>
                  <a:srgbClr val="000000"/>
                </a:solidFill>
                <a:latin typeface="Times New Roman" panose="02020603050405020304" pitchFamily="18" charset="0"/>
                <a:ea typeface="Calibri" panose="020F0502020204030204" pitchFamily="34" charset="0"/>
              </a:rPr>
              <a:t>,</a:t>
            </a:r>
            <a:r>
              <a:rPr lang="es-ES" dirty="0" smtClean="0">
                <a:solidFill>
                  <a:srgbClr val="000000"/>
                </a:solidFill>
                <a:latin typeface="Times New Roman" panose="02020603050405020304" pitchFamily="18" charset="0"/>
                <a:ea typeface="Calibri" panose="020F0502020204030204" pitchFamily="34" charset="0"/>
              </a:rPr>
              <a:t> duración de semillas y estacas a reproducción, 1663 </a:t>
            </a:r>
            <a:r>
              <a:rPr lang="es-ES" dirty="0">
                <a:solidFill>
                  <a:srgbClr val="000000"/>
                </a:solidFill>
                <a:latin typeface="Times New Roman" panose="02020603050405020304" pitchFamily="18" charset="0"/>
                <a:ea typeface="Calibri" panose="020F0502020204030204" pitchFamily="34" charset="0"/>
              </a:rPr>
              <a:t>y 1367 </a:t>
            </a:r>
            <a:r>
              <a:rPr lang="es-ES" dirty="0" smtClean="0">
                <a:solidFill>
                  <a:srgbClr val="000000"/>
                </a:solidFill>
                <a:latin typeface="Times New Roman" panose="02020603050405020304" pitchFamily="18" charset="0"/>
                <a:ea typeface="Calibri" panose="020F0502020204030204" pitchFamily="34" charset="0"/>
              </a:rPr>
              <a:t>días respectivamente</a:t>
            </a:r>
            <a:endParaRPr lang="es-EC" dirty="0"/>
          </a:p>
        </p:txBody>
      </p:sp>
    </p:spTree>
    <p:extLst>
      <p:ext uri="{BB962C8B-B14F-4D97-AF65-F5344CB8AC3E}">
        <p14:creationId xmlns:p14="http://schemas.microsoft.com/office/powerpoint/2010/main" val="25222509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139952" y="44450"/>
            <a:ext cx="4824537" cy="720254"/>
          </a:xfrm>
        </p:spPr>
        <p:txBody>
          <a:bodyPr/>
          <a:lstStyle/>
          <a:p>
            <a:pPr>
              <a:defRPr/>
            </a:pPr>
            <a:r>
              <a:rPr lang="es-EC" sz="2800" dirty="0">
                <a:solidFill>
                  <a:srgbClr val="336600"/>
                </a:solidFill>
                <a:latin typeface="Times New Roman" pitchFamily="18" charset="0"/>
                <a:cs typeface="Times New Roman" pitchFamily="18" charset="0"/>
              </a:rPr>
              <a:t>INTRODUCCIÓN</a:t>
            </a:r>
          </a:p>
        </p:txBody>
      </p:sp>
      <p:pic>
        <p:nvPicPr>
          <p:cNvPr id="4099" name="3 Image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81800" y="5949950"/>
            <a:ext cx="22542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6" descr="Resultado de imagen para blue ber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0604" y="3355834"/>
            <a:ext cx="1998743" cy="2068353"/>
          </a:xfrm>
          <a:prstGeom prst="rect">
            <a:avLst/>
          </a:prstGeom>
          <a:noFill/>
          <a:extLst>
            <a:ext uri="{909E8E84-426E-40DD-AFC4-6F175D3DCCD1}">
              <a14:hiddenFill xmlns:a14="http://schemas.microsoft.com/office/drawing/2010/main">
                <a:solidFill>
                  <a:srgbClr val="FFFFFF"/>
                </a:solidFill>
              </a14:hiddenFill>
            </a:ext>
          </a:extLst>
        </p:spPr>
      </p:pic>
      <p:pic>
        <p:nvPicPr>
          <p:cNvPr id="29" name="Imagen 28"/>
          <p:cNvPicPr>
            <a:picLocks noChangeAspect="1"/>
          </p:cNvPicPr>
          <p:nvPr/>
        </p:nvPicPr>
        <p:blipFill rotWithShape="1">
          <a:blip r:embed="rId5"/>
          <a:srcRect l="9838" t="25479" r="53150" b="24787"/>
          <a:stretch/>
        </p:blipFill>
        <p:spPr>
          <a:xfrm>
            <a:off x="1907704" y="620688"/>
            <a:ext cx="2104062" cy="1646861"/>
          </a:xfrm>
          <a:prstGeom prst="rect">
            <a:avLst/>
          </a:prstGeom>
          <a:ln>
            <a:noFill/>
          </a:ln>
          <a:effectLst>
            <a:softEdge rad="112500"/>
          </a:effectLst>
        </p:spPr>
      </p:pic>
      <p:pic>
        <p:nvPicPr>
          <p:cNvPr id="27660" name="Picture 12" descr="Resultado de imagen para industria pigmentos"/>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5818" t="7904" r="9182"/>
          <a:stretch/>
        </p:blipFill>
        <p:spPr bwMode="auto">
          <a:xfrm>
            <a:off x="6084168" y="1546994"/>
            <a:ext cx="2160240" cy="16672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1" name="Picture 10" descr="Resultado de imagen para arandano pequeÃ±o"/>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833" t="14489" r="27760" b="6553"/>
          <a:stretch/>
        </p:blipFill>
        <p:spPr bwMode="auto">
          <a:xfrm>
            <a:off x="5292080" y="4390011"/>
            <a:ext cx="1872208" cy="148216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Imagen 2"/>
          <p:cNvPicPr>
            <a:picLocks noChangeAspect="1"/>
          </p:cNvPicPr>
          <p:nvPr/>
        </p:nvPicPr>
        <p:blipFill rotWithShape="1">
          <a:blip r:embed="rId8"/>
          <a:srcRect l="56300" t="23387" r="16138" b="47199"/>
          <a:stretch/>
        </p:blipFill>
        <p:spPr>
          <a:xfrm>
            <a:off x="3419872" y="2599749"/>
            <a:ext cx="2357177" cy="15121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039334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23928" y="23813"/>
            <a:ext cx="5061247" cy="706437"/>
          </a:xfrm>
        </p:spPr>
        <p:txBody>
          <a:bodyPr/>
          <a:lstStyle/>
          <a:p>
            <a:pPr>
              <a:defRPr/>
            </a:pPr>
            <a:r>
              <a:rPr lang="es-EC" sz="2800" dirty="0">
                <a:solidFill>
                  <a:srgbClr val="336600"/>
                </a:solidFill>
                <a:latin typeface="Times New Roman" pitchFamily="18" charset="0"/>
                <a:cs typeface="Times New Roman" pitchFamily="18" charset="0"/>
              </a:rPr>
              <a:t>RESULTADOS Y DISCUSIÓN </a:t>
            </a:r>
          </a:p>
        </p:txBody>
      </p:sp>
      <p:sp>
        <p:nvSpPr>
          <p:cNvPr id="8196" name="CuadroTexto 3"/>
          <p:cNvSpPr txBox="1">
            <a:spLocks noChangeArrowheads="1"/>
          </p:cNvSpPr>
          <p:nvPr/>
        </p:nvSpPr>
        <p:spPr bwMode="auto">
          <a:xfrm>
            <a:off x="430457" y="682335"/>
            <a:ext cx="3320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s-EC" sz="2000" b="1" dirty="0" smtClean="0">
                <a:latin typeface="Times New Roman" pitchFamily="18" charset="0"/>
                <a:ea typeface="Calibri Light" pitchFamily="34" charset="0"/>
                <a:cs typeface="Times New Roman" pitchFamily="18" charset="0"/>
              </a:rPr>
              <a:t>Unidades Frío</a:t>
            </a:r>
            <a:endParaRPr lang="es-EC" sz="2000" b="1" dirty="0">
              <a:latin typeface="Times New Roman" pitchFamily="18" charset="0"/>
              <a:ea typeface="Calibri Light" pitchFamily="34" charset="0"/>
              <a:cs typeface="Times New Roman" pitchFamily="18" charset="0"/>
            </a:endParaRPr>
          </a:p>
        </p:txBody>
      </p:sp>
      <p:sp>
        <p:nvSpPr>
          <p:cNvPr id="6" name="Rectángulo redondeado 5"/>
          <p:cNvSpPr/>
          <p:nvPr/>
        </p:nvSpPr>
        <p:spPr>
          <a:xfrm>
            <a:off x="6732588" y="6021388"/>
            <a:ext cx="2303462" cy="5762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C"/>
          </a:p>
        </p:txBody>
      </p:sp>
      <p:pic>
        <p:nvPicPr>
          <p:cNvPr id="8198" name="Imagen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732588" y="6029325"/>
            <a:ext cx="22542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Tabla 2"/>
          <p:cNvGraphicFramePr>
            <a:graphicFrameLocks noGrp="1"/>
          </p:cNvGraphicFramePr>
          <p:nvPr>
            <p:extLst>
              <p:ext uri="{D42A27DB-BD31-4B8C-83A1-F6EECF244321}">
                <p14:modId xmlns:p14="http://schemas.microsoft.com/office/powerpoint/2010/main" val="3610919409"/>
              </p:ext>
            </p:extLst>
          </p:nvPr>
        </p:nvGraphicFramePr>
        <p:xfrm>
          <a:off x="2405033" y="2377660"/>
          <a:ext cx="4141543" cy="2341994"/>
        </p:xfrm>
        <a:graphic>
          <a:graphicData uri="http://schemas.openxmlformats.org/drawingml/2006/table">
            <a:tbl>
              <a:tblPr firstRow="1" firstCol="1" bandRow="1">
                <a:tableStyleId>{5C22544A-7EE6-4342-B048-85BDC9FD1C3A}</a:tableStyleId>
              </a:tblPr>
              <a:tblGrid>
                <a:gridCol w="1493319"/>
                <a:gridCol w="2648224"/>
              </a:tblGrid>
              <a:tr h="424372">
                <a:tc>
                  <a:txBody>
                    <a:bodyPr/>
                    <a:lstStyle/>
                    <a:p>
                      <a:pPr>
                        <a:lnSpc>
                          <a:spcPct val="107000"/>
                        </a:lnSpc>
                        <a:spcAft>
                          <a:spcPts val="0"/>
                        </a:spcAft>
                      </a:pPr>
                      <a:r>
                        <a:rPr lang="es-ES" sz="1400" dirty="0">
                          <a:solidFill>
                            <a:schemeClr val="tx1"/>
                          </a:solidFill>
                          <a:effectLst/>
                          <a:latin typeface="Times New Roman" panose="02020603050405020304" pitchFamily="18" charset="0"/>
                          <a:cs typeface="Times New Roman" panose="02020603050405020304" pitchFamily="18" charset="0"/>
                        </a:rPr>
                        <a:t>Tratamiento</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s-ES" sz="1400" dirty="0" smtClean="0">
                          <a:solidFill>
                            <a:schemeClr val="tx1"/>
                          </a:solidFill>
                          <a:effectLst/>
                          <a:latin typeface="Times New Roman" panose="02020603050405020304" pitchFamily="18" charset="0"/>
                          <a:cs typeface="Times New Roman" panose="02020603050405020304" pitchFamily="18" charset="0"/>
                        </a:rPr>
                        <a:t>Unidades </a:t>
                      </a:r>
                      <a:r>
                        <a:rPr lang="es-ES" sz="1400" dirty="0">
                          <a:solidFill>
                            <a:schemeClr val="tx1"/>
                          </a:solidFill>
                          <a:effectLst/>
                          <a:latin typeface="Times New Roman" panose="02020603050405020304" pitchFamily="18" charset="0"/>
                          <a:cs typeface="Times New Roman" panose="02020603050405020304" pitchFamily="18" charset="0"/>
                        </a:rPr>
                        <a:t>frío acumuladas</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73946">
                <a:tc>
                  <a:txBody>
                    <a:bodyPr/>
                    <a:lstStyle/>
                    <a:p>
                      <a:pPr>
                        <a:lnSpc>
                          <a:spcPct val="107000"/>
                        </a:lnSpc>
                        <a:spcAft>
                          <a:spcPts val="0"/>
                        </a:spcAft>
                      </a:pPr>
                      <a:r>
                        <a:rPr lang="es-ES" sz="1400" dirty="0">
                          <a:solidFill>
                            <a:schemeClr val="tx1"/>
                          </a:solidFill>
                          <a:effectLst/>
                          <a:latin typeface="Times New Roman" panose="02020603050405020304" pitchFamily="18" charset="0"/>
                          <a:cs typeface="Times New Roman" panose="02020603050405020304" pitchFamily="18" charset="0"/>
                        </a:rPr>
                        <a:t>D2N1</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nSpc>
                          <a:spcPct val="107000"/>
                        </a:lnSpc>
                        <a:spcAft>
                          <a:spcPts val="0"/>
                        </a:spcAft>
                      </a:pPr>
                      <a:r>
                        <a:rPr lang="es-ES" sz="1400">
                          <a:solidFill>
                            <a:schemeClr val="tx1"/>
                          </a:solidFill>
                          <a:effectLst/>
                          <a:latin typeface="Times New Roman" panose="02020603050405020304" pitchFamily="18" charset="0"/>
                          <a:cs typeface="Times New Roman" panose="02020603050405020304" pitchFamily="18" charset="0"/>
                        </a:rPr>
                        <a:t>201,50    ±    22,97   </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tr>
              <a:tr h="273946">
                <a:tc>
                  <a:txBody>
                    <a:bodyPr/>
                    <a:lstStyle/>
                    <a:p>
                      <a:pPr>
                        <a:lnSpc>
                          <a:spcPct val="107000"/>
                        </a:lnSpc>
                        <a:spcAft>
                          <a:spcPts val="0"/>
                        </a:spcAft>
                      </a:pPr>
                      <a:r>
                        <a:rPr lang="es-ES" sz="1400" dirty="0">
                          <a:solidFill>
                            <a:schemeClr val="tx1"/>
                          </a:solidFill>
                          <a:effectLst/>
                          <a:latin typeface="Times New Roman" panose="02020603050405020304" pitchFamily="18" charset="0"/>
                          <a:cs typeface="Times New Roman" panose="02020603050405020304" pitchFamily="18" charset="0"/>
                        </a:rPr>
                        <a:t>D2N2</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nSpc>
                          <a:spcPct val="107000"/>
                        </a:lnSpc>
                        <a:spcAft>
                          <a:spcPts val="0"/>
                        </a:spcAft>
                      </a:pPr>
                      <a:r>
                        <a:rPr lang="es-ES" sz="1400" dirty="0">
                          <a:solidFill>
                            <a:schemeClr val="tx1"/>
                          </a:solidFill>
                          <a:effectLst/>
                          <a:latin typeface="Times New Roman" panose="02020603050405020304" pitchFamily="18" charset="0"/>
                          <a:cs typeface="Times New Roman" panose="02020603050405020304" pitchFamily="18" charset="0"/>
                        </a:rPr>
                        <a:t>185,50    ±    10,68   </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r>
              <a:tr h="273946">
                <a:tc>
                  <a:txBody>
                    <a:bodyPr/>
                    <a:lstStyle/>
                    <a:p>
                      <a:pPr>
                        <a:lnSpc>
                          <a:spcPct val="107000"/>
                        </a:lnSpc>
                        <a:spcAft>
                          <a:spcPts val="0"/>
                        </a:spcAft>
                      </a:pPr>
                      <a:r>
                        <a:rPr lang="es-ES" sz="1400" dirty="0">
                          <a:solidFill>
                            <a:schemeClr val="tx1"/>
                          </a:solidFill>
                          <a:effectLst/>
                          <a:latin typeface="Times New Roman" panose="02020603050405020304" pitchFamily="18" charset="0"/>
                          <a:cs typeface="Times New Roman" panose="02020603050405020304" pitchFamily="18" charset="0"/>
                        </a:rPr>
                        <a:t>D1N3</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nSpc>
                          <a:spcPct val="107000"/>
                        </a:lnSpc>
                        <a:spcAft>
                          <a:spcPts val="0"/>
                        </a:spcAft>
                      </a:pPr>
                      <a:r>
                        <a:rPr lang="es-ES" sz="1400" dirty="0">
                          <a:solidFill>
                            <a:schemeClr val="tx1"/>
                          </a:solidFill>
                          <a:effectLst/>
                          <a:latin typeface="Times New Roman" panose="02020603050405020304" pitchFamily="18" charset="0"/>
                          <a:cs typeface="Times New Roman" panose="02020603050405020304" pitchFamily="18" charset="0"/>
                        </a:rPr>
                        <a:t>180,13    ±    11,10   </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r>
              <a:tr h="273946">
                <a:tc>
                  <a:txBody>
                    <a:bodyPr/>
                    <a:lstStyle/>
                    <a:p>
                      <a:pPr>
                        <a:lnSpc>
                          <a:spcPct val="107000"/>
                        </a:lnSpc>
                        <a:spcAft>
                          <a:spcPts val="0"/>
                        </a:spcAft>
                      </a:pPr>
                      <a:r>
                        <a:rPr lang="es-ES" sz="1400" dirty="0">
                          <a:solidFill>
                            <a:schemeClr val="tx1"/>
                          </a:solidFill>
                          <a:effectLst/>
                          <a:latin typeface="Times New Roman" panose="02020603050405020304" pitchFamily="18" charset="0"/>
                          <a:cs typeface="Times New Roman" panose="02020603050405020304" pitchFamily="18" charset="0"/>
                        </a:rPr>
                        <a:t>TESTIGO</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nSpc>
                          <a:spcPct val="107000"/>
                        </a:lnSpc>
                        <a:spcAft>
                          <a:spcPts val="0"/>
                        </a:spcAft>
                      </a:pPr>
                      <a:r>
                        <a:rPr lang="es-ES" sz="1400" dirty="0">
                          <a:solidFill>
                            <a:schemeClr val="tx1"/>
                          </a:solidFill>
                          <a:effectLst/>
                          <a:latin typeface="Times New Roman" panose="02020603050405020304" pitchFamily="18" charset="0"/>
                          <a:cs typeface="Times New Roman" panose="02020603050405020304" pitchFamily="18" charset="0"/>
                        </a:rPr>
                        <a:t>177,50    ±    7,31     </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r>
              <a:tr h="273946">
                <a:tc>
                  <a:txBody>
                    <a:bodyPr/>
                    <a:lstStyle/>
                    <a:p>
                      <a:pPr>
                        <a:lnSpc>
                          <a:spcPct val="107000"/>
                        </a:lnSpc>
                        <a:spcAft>
                          <a:spcPts val="0"/>
                        </a:spcAft>
                      </a:pPr>
                      <a:r>
                        <a:rPr lang="es-ES" sz="1400" dirty="0">
                          <a:solidFill>
                            <a:schemeClr val="tx1"/>
                          </a:solidFill>
                          <a:effectLst/>
                          <a:latin typeface="Times New Roman" panose="02020603050405020304" pitchFamily="18" charset="0"/>
                          <a:cs typeface="Times New Roman" panose="02020603050405020304" pitchFamily="18" charset="0"/>
                        </a:rPr>
                        <a:t>D1N1</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nSpc>
                          <a:spcPct val="107000"/>
                        </a:lnSpc>
                        <a:spcAft>
                          <a:spcPts val="0"/>
                        </a:spcAft>
                      </a:pPr>
                      <a:r>
                        <a:rPr lang="es-ES" sz="1400" dirty="0">
                          <a:solidFill>
                            <a:schemeClr val="tx1"/>
                          </a:solidFill>
                          <a:effectLst/>
                          <a:latin typeface="Times New Roman" panose="02020603050405020304" pitchFamily="18" charset="0"/>
                          <a:cs typeface="Times New Roman" panose="02020603050405020304" pitchFamily="18" charset="0"/>
                        </a:rPr>
                        <a:t>168,38    ±    11,86   </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r>
              <a:tr h="273946">
                <a:tc>
                  <a:txBody>
                    <a:bodyPr/>
                    <a:lstStyle/>
                    <a:p>
                      <a:pPr>
                        <a:lnSpc>
                          <a:spcPct val="107000"/>
                        </a:lnSpc>
                        <a:spcAft>
                          <a:spcPts val="0"/>
                        </a:spcAft>
                      </a:pPr>
                      <a:r>
                        <a:rPr lang="es-ES" sz="1400" dirty="0">
                          <a:solidFill>
                            <a:schemeClr val="tx1"/>
                          </a:solidFill>
                          <a:effectLst/>
                          <a:latin typeface="Times New Roman" panose="02020603050405020304" pitchFamily="18" charset="0"/>
                          <a:cs typeface="Times New Roman" panose="02020603050405020304" pitchFamily="18" charset="0"/>
                        </a:rPr>
                        <a:t>D2N3</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B w="12700" cmpd="sng">
                      <a:noFill/>
                    </a:lnB>
                    <a:solidFill>
                      <a:schemeClr val="bg1"/>
                    </a:solidFill>
                  </a:tcPr>
                </a:tc>
                <a:tc>
                  <a:txBody>
                    <a:bodyPr/>
                    <a:lstStyle/>
                    <a:p>
                      <a:pPr>
                        <a:lnSpc>
                          <a:spcPct val="107000"/>
                        </a:lnSpc>
                        <a:spcAft>
                          <a:spcPts val="0"/>
                        </a:spcAft>
                      </a:pPr>
                      <a:r>
                        <a:rPr lang="es-ES" sz="1400" dirty="0">
                          <a:solidFill>
                            <a:schemeClr val="tx1"/>
                          </a:solidFill>
                          <a:effectLst/>
                          <a:latin typeface="Times New Roman" panose="02020603050405020304" pitchFamily="18" charset="0"/>
                          <a:cs typeface="Times New Roman" panose="02020603050405020304" pitchFamily="18" charset="0"/>
                        </a:rPr>
                        <a:t>165,63    ±    5,63     </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B w="12700" cmpd="sng">
                      <a:noFill/>
                    </a:lnB>
                    <a:solidFill>
                      <a:schemeClr val="bg1"/>
                    </a:solidFill>
                  </a:tcPr>
                </a:tc>
              </a:tr>
              <a:tr h="273946">
                <a:tc>
                  <a:txBody>
                    <a:bodyPr/>
                    <a:lstStyle/>
                    <a:p>
                      <a:pPr>
                        <a:lnSpc>
                          <a:spcPct val="107000"/>
                        </a:lnSpc>
                        <a:spcAft>
                          <a:spcPts val="0"/>
                        </a:spcAft>
                      </a:pPr>
                      <a:r>
                        <a:rPr lang="es-ES" sz="1400" dirty="0">
                          <a:solidFill>
                            <a:schemeClr val="tx1"/>
                          </a:solidFill>
                          <a:effectLst/>
                          <a:latin typeface="Times New Roman" panose="02020603050405020304" pitchFamily="18" charset="0"/>
                          <a:cs typeface="Times New Roman" panose="02020603050405020304" pitchFamily="18" charset="0"/>
                        </a:rPr>
                        <a:t>D1N2</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7000"/>
                        </a:lnSpc>
                        <a:spcAft>
                          <a:spcPts val="0"/>
                        </a:spcAft>
                      </a:pPr>
                      <a:r>
                        <a:rPr lang="es-ES" sz="1400" dirty="0">
                          <a:solidFill>
                            <a:schemeClr val="tx1"/>
                          </a:solidFill>
                          <a:effectLst/>
                          <a:latin typeface="Times New Roman" panose="02020603050405020304" pitchFamily="18" charset="0"/>
                          <a:cs typeface="Times New Roman" panose="02020603050405020304" pitchFamily="18" charset="0"/>
                        </a:rPr>
                        <a:t>147,13    ±    20,40   </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7" name="CuadroTexto 6"/>
          <p:cNvSpPr txBox="1"/>
          <p:nvPr/>
        </p:nvSpPr>
        <p:spPr>
          <a:xfrm>
            <a:off x="2136389" y="713113"/>
            <a:ext cx="1978136" cy="369332"/>
          </a:xfrm>
          <a:prstGeom prst="rect">
            <a:avLst/>
          </a:prstGeom>
          <a:ln>
            <a:solidFill>
              <a:srgbClr val="53AB47"/>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dirty="0" smtClean="0"/>
              <a:t>(P=0,2643</a:t>
            </a:r>
            <a:r>
              <a:rPr lang="es-ES" dirty="0"/>
              <a:t>) </a:t>
            </a:r>
            <a:endParaRPr lang="es-ES" dirty="0">
              <a:latin typeface="Times New Roman" panose="02020603050405020304" pitchFamily="18" charset="0"/>
              <a:cs typeface="Times New Roman" panose="02020603050405020304" pitchFamily="18" charset="0"/>
            </a:endParaRPr>
          </a:p>
        </p:txBody>
      </p:sp>
      <p:sp>
        <p:nvSpPr>
          <p:cNvPr id="4" name="Rectángulo 3"/>
          <p:cNvSpPr/>
          <p:nvPr/>
        </p:nvSpPr>
        <p:spPr>
          <a:xfrm>
            <a:off x="2400457" y="4719654"/>
            <a:ext cx="3530764" cy="369332"/>
          </a:xfrm>
          <a:prstGeom prst="rect">
            <a:avLst/>
          </a:prstGeom>
        </p:spPr>
        <p:txBody>
          <a:bodyPr wrap="square">
            <a:spAutoFit/>
          </a:bodyPr>
          <a:lstStyle/>
          <a:p>
            <a:pPr algn="just"/>
            <a:r>
              <a:rPr lang="es-ES" dirty="0" smtClean="0">
                <a:latin typeface="Times New Roman" panose="02020603050405020304" pitchFamily="18" charset="0"/>
                <a:ea typeface="Calibri" panose="020F0502020204030204" pitchFamily="34" charset="0"/>
              </a:rPr>
              <a:t>Efecto genotipo (Arias </a:t>
            </a:r>
            <a:r>
              <a:rPr lang="es-ES" i="1" dirty="0" smtClean="0">
                <a:latin typeface="Times New Roman" panose="02020603050405020304" pitchFamily="18" charset="0"/>
                <a:ea typeface="Calibri" panose="020F0502020204030204" pitchFamily="34" charset="0"/>
              </a:rPr>
              <a:t>et al., </a:t>
            </a:r>
            <a:r>
              <a:rPr lang="es-ES" dirty="0">
                <a:latin typeface="Times New Roman" panose="02020603050405020304" pitchFamily="18" charset="0"/>
                <a:ea typeface="Calibri" panose="020F0502020204030204" pitchFamily="34" charset="0"/>
              </a:rPr>
              <a:t>2011)</a:t>
            </a:r>
            <a:endParaRPr lang="es-EC" dirty="0"/>
          </a:p>
        </p:txBody>
      </p:sp>
      <p:sp>
        <p:nvSpPr>
          <p:cNvPr id="5" name="Rectángulo 4"/>
          <p:cNvSpPr/>
          <p:nvPr/>
        </p:nvSpPr>
        <p:spPr>
          <a:xfrm>
            <a:off x="2405033" y="5229200"/>
            <a:ext cx="3621165" cy="646331"/>
          </a:xfrm>
          <a:prstGeom prst="rect">
            <a:avLst/>
          </a:prstGeom>
        </p:spPr>
        <p:txBody>
          <a:bodyPr wrap="square">
            <a:spAutoFit/>
          </a:bodyPr>
          <a:lstStyle/>
          <a:p>
            <a:pPr algn="just"/>
            <a:r>
              <a:rPr lang="es-ES" i="1" dirty="0" smtClean="0">
                <a:latin typeface="Times New Roman" panose="02020603050405020304" pitchFamily="18" charset="0"/>
                <a:ea typeface="Calibri" panose="020F0502020204030204" pitchFamily="34" charset="0"/>
              </a:rPr>
              <a:t>Vaccinium </a:t>
            </a:r>
            <a:r>
              <a:rPr lang="es-ES" i="1" dirty="0" err="1" smtClean="0">
                <a:latin typeface="Times New Roman" panose="02020603050405020304" pitchFamily="18" charset="0"/>
                <a:ea typeface="Calibri" panose="020F0502020204030204" pitchFamily="34" charset="0"/>
              </a:rPr>
              <a:t>corymbosum</a:t>
            </a:r>
            <a:r>
              <a:rPr lang="es-ES" i="1" dirty="0" smtClean="0">
                <a:latin typeface="Times New Roman" panose="02020603050405020304" pitchFamily="18" charset="0"/>
                <a:ea typeface="Calibri" panose="020F0502020204030204" pitchFamily="34" charset="0"/>
              </a:rPr>
              <a:t> </a:t>
            </a:r>
            <a:r>
              <a:rPr lang="es-ES" dirty="0" smtClean="0">
                <a:latin typeface="Times New Roman" panose="02020603050405020304" pitchFamily="18" charset="0"/>
                <a:ea typeface="Calibri" panose="020F0502020204030204" pitchFamily="34" charset="0"/>
              </a:rPr>
              <a:t>150 - </a:t>
            </a:r>
            <a:r>
              <a:rPr lang="es-ES" dirty="0">
                <a:latin typeface="Times New Roman" panose="02020603050405020304" pitchFamily="18" charset="0"/>
                <a:ea typeface="Calibri" panose="020F0502020204030204" pitchFamily="34" charset="0"/>
              </a:rPr>
              <a:t>700 </a:t>
            </a:r>
            <a:r>
              <a:rPr lang="es-ES" dirty="0" smtClean="0">
                <a:latin typeface="Times New Roman" panose="02020603050405020304" pitchFamily="18" charset="0"/>
                <a:ea typeface="Calibri" panose="020F0502020204030204" pitchFamily="34" charset="0"/>
              </a:rPr>
              <a:t>Unidades </a:t>
            </a:r>
            <a:r>
              <a:rPr lang="es-ES" dirty="0">
                <a:latin typeface="Times New Roman" panose="02020603050405020304" pitchFamily="18" charset="0"/>
                <a:ea typeface="Calibri" panose="020F0502020204030204" pitchFamily="34" charset="0"/>
              </a:rPr>
              <a:t>frío </a:t>
            </a:r>
            <a:r>
              <a:rPr lang="es-EC" dirty="0" smtClean="0">
                <a:latin typeface="Times New Roman" panose="02020603050405020304" pitchFamily="18" charset="0"/>
                <a:ea typeface="Calibri" panose="020F0502020204030204" pitchFamily="34" charset="0"/>
              </a:rPr>
              <a:t>(</a:t>
            </a:r>
            <a:r>
              <a:rPr lang="es-EC" dirty="0" err="1" smtClean="0">
                <a:latin typeface="Times New Roman" panose="02020603050405020304" pitchFamily="18" charset="0"/>
                <a:ea typeface="Calibri" panose="020F0502020204030204" pitchFamily="34" charset="0"/>
              </a:rPr>
              <a:t>Swart</a:t>
            </a:r>
            <a:r>
              <a:rPr lang="es-EC" dirty="0">
                <a:latin typeface="Times New Roman" panose="02020603050405020304" pitchFamily="18" charset="0"/>
                <a:ea typeface="Calibri" panose="020F0502020204030204" pitchFamily="34" charset="0"/>
              </a:rPr>
              <a:t>, 2015</a:t>
            </a:r>
            <a:r>
              <a:rPr lang="es-EC" dirty="0" smtClean="0">
                <a:latin typeface="Times New Roman" panose="02020603050405020304" pitchFamily="18" charset="0"/>
                <a:ea typeface="Calibri" panose="020F0502020204030204" pitchFamily="34" charset="0"/>
              </a:rPr>
              <a:t>)</a:t>
            </a:r>
            <a:endParaRPr lang="es-EC" dirty="0"/>
          </a:p>
        </p:txBody>
      </p:sp>
      <p:sp>
        <p:nvSpPr>
          <p:cNvPr id="8" name="Rectángulo 7"/>
          <p:cNvSpPr/>
          <p:nvPr/>
        </p:nvSpPr>
        <p:spPr>
          <a:xfrm>
            <a:off x="1258841" y="1458512"/>
            <a:ext cx="5813995" cy="981423"/>
          </a:xfrm>
          <a:prstGeom prst="rect">
            <a:avLst/>
          </a:prstGeom>
        </p:spPr>
        <p:txBody>
          <a:bodyPr wrap="square">
            <a:spAutoFit/>
          </a:bodyPr>
          <a:lstStyle/>
          <a:p>
            <a:pPr algn="just">
              <a:lnSpc>
                <a:spcPct val="107000"/>
              </a:lnSpc>
              <a:spcAft>
                <a:spcPts val="0"/>
              </a:spcAft>
            </a:pPr>
            <a:r>
              <a:rPr lang="es-ES" b="1" dirty="0" smtClean="0">
                <a:latin typeface="Times New Roman" panose="02020603050405020304" pitchFamily="18" charset="0"/>
                <a:ea typeface="Calibri" panose="020F0502020204030204" pitchFamily="34" charset="0"/>
                <a:cs typeface="Times New Roman" panose="02020603050405020304" pitchFamily="18" charset="0"/>
              </a:rPr>
              <a:t>Tabla </a:t>
            </a:r>
            <a:r>
              <a:rPr lang="es-ES" b="1" dirty="0">
                <a:latin typeface="Times New Roman" panose="02020603050405020304" pitchFamily="18" charset="0"/>
                <a:ea typeface="Calibri" panose="020F0502020204030204" pitchFamily="34" charset="0"/>
                <a:cs typeface="Times New Roman" panose="02020603050405020304" pitchFamily="18" charset="0"/>
              </a:rPr>
              <a:t>4</a:t>
            </a:r>
            <a:r>
              <a:rPr lang="es-EC" dirty="0" smtClean="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Aft>
                <a:spcPts val="0"/>
              </a:spcAft>
            </a:pPr>
            <a:r>
              <a:rPr lang="es-ES" i="1" dirty="0" smtClean="0">
                <a:latin typeface="Times New Roman" panose="02020603050405020304" pitchFamily="18" charset="0"/>
                <a:ea typeface="Calibri" panose="020F0502020204030204" pitchFamily="34" charset="0"/>
                <a:cs typeface="Times New Roman" panose="02020603050405020304" pitchFamily="18" charset="0"/>
              </a:rPr>
              <a:t>Media </a:t>
            </a:r>
            <a:r>
              <a:rPr lang="es-ES" i="1" dirty="0">
                <a:latin typeface="Times New Roman" panose="02020603050405020304" pitchFamily="18" charset="0"/>
                <a:ea typeface="Calibri" panose="020F0502020204030204" pitchFamily="34" charset="0"/>
                <a:cs typeface="Times New Roman" panose="02020603050405020304" pitchFamily="18" charset="0"/>
              </a:rPr>
              <a:t>± error estándar del número de u</a:t>
            </a:r>
            <a:r>
              <a:rPr lang="es-ES" i="1" dirty="0" smtClean="0">
                <a:latin typeface="Times New Roman" panose="02020603050405020304" pitchFamily="18" charset="0"/>
                <a:ea typeface="Calibri" panose="020F0502020204030204" pitchFamily="34" charset="0"/>
                <a:cs typeface="Times New Roman" panose="02020603050405020304" pitchFamily="18" charset="0"/>
              </a:rPr>
              <a:t>nidades </a:t>
            </a:r>
            <a:r>
              <a:rPr lang="es-ES" i="1" dirty="0">
                <a:latin typeface="Times New Roman" panose="02020603050405020304" pitchFamily="18" charset="0"/>
                <a:ea typeface="Calibri" panose="020F0502020204030204" pitchFamily="34" charset="0"/>
                <a:cs typeface="Times New Roman" panose="02020603050405020304" pitchFamily="18" charset="0"/>
              </a:rPr>
              <a:t>frío acumuladas por las plantas de mortiño en cada tratamiento.</a:t>
            </a:r>
            <a:endParaRPr lang="es-EC"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02749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23928" y="23813"/>
            <a:ext cx="5061247" cy="706437"/>
          </a:xfrm>
        </p:spPr>
        <p:txBody>
          <a:bodyPr/>
          <a:lstStyle/>
          <a:p>
            <a:pPr>
              <a:defRPr/>
            </a:pPr>
            <a:r>
              <a:rPr lang="es-EC" sz="2800" dirty="0">
                <a:solidFill>
                  <a:srgbClr val="336600"/>
                </a:solidFill>
                <a:latin typeface="Times New Roman" pitchFamily="18" charset="0"/>
                <a:cs typeface="Times New Roman" pitchFamily="18" charset="0"/>
              </a:rPr>
              <a:t>RESULTADOS Y DISCUSIÓN </a:t>
            </a:r>
          </a:p>
        </p:txBody>
      </p:sp>
      <p:sp>
        <p:nvSpPr>
          <p:cNvPr id="6" name="Rectángulo redondeado 5"/>
          <p:cNvSpPr/>
          <p:nvPr/>
        </p:nvSpPr>
        <p:spPr>
          <a:xfrm>
            <a:off x="6732588" y="6021388"/>
            <a:ext cx="2303462" cy="5762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C"/>
          </a:p>
        </p:txBody>
      </p:sp>
      <p:pic>
        <p:nvPicPr>
          <p:cNvPr id="8198" name="Imagen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732588" y="6029325"/>
            <a:ext cx="22542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uadroTexto 3"/>
          <p:cNvSpPr txBox="1">
            <a:spLocks noChangeArrowheads="1"/>
          </p:cNvSpPr>
          <p:nvPr/>
        </p:nvSpPr>
        <p:spPr bwMode="auto">
          <a:xfrm>
            <a:off x="467544" y="730250"/>
            <a:ext cx="275264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s-EC" sz="2000" b="1" dirty="0" smtClean="0">
                <a:latin typeface="Times New Roman" pitchFamily="18" charset="0"/>
                <a:ea typeface="Calibri Light" pitchFamily="34" charset="0"/>
                <a:cs typeface="Times New Roman" pitchFamily="18" charset="0"/>
              </a:rPr>
              <a:t>Número de brotes</a:t>
            </a:r>
            <a:endParaRPr lang="es-EC" sz="2000" b="1" dirty="0">
              <a:latin typeface="Times New Roman" pitchFamily="18" charset="0"/>
              <a:ea typeface="Calibri Light" pitchFamily="34" charset="0"/>
              <a:cs typeface="Times New Roman" pitchFamily="18" charset="0"/>
            </a:endParaRPr>
          </a:p>
        </p:txBody>
      </p:sp>
      <p:sp>
        <p:nvSpPr>
          <p:cNvPr id="10" name="CuadroTexto 9"/>
          <p:cNvSpPr txBox="1"/>
          <p:nvPr/>
        </p:nvSpPr>
        <p:spPr>
          <a:xfrm>
            <a:off x="3468655" y="757089"/>
            <a:ext cx="1978136" cy="369332"/>
          </a:xfrm>
          <a:prstGeom prst="rect">
            <a:avLst/>
          </a:prstGeom>
          <a:ln>
            <a:solidFill>
              <a:srgbClr val="53AB47"/>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dirty="0" smtClean="0"/>
              <a:t>(P&lt;0,0001)</a:t>
            </a:r>
            <a:endParaRPr lang="es-ES" dirty="0">
              <a:latin typeface="Times New Roman" panose="02020603050405020304" pitchFamily="18" charset="0"/>
              <a:cs typeface="Times New Roman" panose="02020603050405020304" pitchFamily="18" charset="0"/>
            </a:endParaRPr>
          </a:p>
        </p:txBody>
      </p:sp>
      <p:sp>
        <p:nvSpPr>
          <p:cNvPr id="13" name="Rectángulo 12"/>
          <p:cNvSpPr/>
          <p:nvPr/>
        </p:nvSpPr>
        <p:spPr>
          <a:xfrm>
            <a:off x="4843649" y="4537933"/>
            <a:ext cx="4163307" cy="369332"/>
          </a:xfrm>
          <a:prstGeom prst="rect">
            <a:avLst/>
          </a:prstGeom>
        </p:spPr>
        <p:txBody>
          <a:bodyPr wrap="square">
            <a:spAutoFit/>
          </a:bodyPr>
          <a:lstStyle/>
          <a:p>
            <a:pPr algn="just"/>
            <a:r>
              <a:rPr lang="es-ES" dirty="0" smtClean="0">
                <a:latin typeface="Times New Roman" panose="02020603050405020304" pitchFamily="18" charset="0"/>
                <a:ea typeface="Calibri" panose="020F0502020204030204" pitchFamily="34" charset="0"/>
              </a:rPr>
              <a:t>Mayor brotación (</a:t>
            </a:r>
            <a:r>
              <a:rPr lang="es-ES" dirty="0" err="1" smtClean="0">
                <a:latin typeface="Times New Roman" panose="02020603050405020304" pitchFamily="18" charset="0"/>
                <a:ea typeface="Calibri" panose="020F0502020204030204" pitchFamily="34" charset="0"/>
              </a:rPr>
              <a:t>Williamson</a:t>
            </a:r>
            <a:r>
              <a:rPr lang="es-ES" dirty="0" smtClean="0">
                <a:latin typeface="Times New Roman" panose="02020603050405020304" pitchFamily="18" charset="0"/>
                <a:ea typeface="Calibri" panose="020F0502020204030204" pitchFamily="34" charset="0"/>
              </a:rPr>
              <a:t> </a:t>
            </a:r>
            <a:r>
              <a:rPr lang="es-ES" i="1" dirty="0" smtClean="0">
                <a:latin typeface="Times New Roman" panose="02020603050405020304" pitchFamily="18" charset="0"/>
                <a:ea typeface="Calibri" panose="020F0502020204030204" pitchFamily="34" charset="0"/>
              </a:rPr>
              <a:t>et al.</a:t>
            </a:r>
            <a:r>
              <a:rPr lang="es-ES" dirty="0" smtClean="0">
                <a:latin typeface="Times New Roman" panose="02020603050405020304" pitchFamily="18" charset="0"/>
                <a:ea typeface="Calibri" panose="020F0502020204030204" pitchFamily="34" charset="0"/>
              </a:rPr>
              <a:t>, </a:t>
            </a:r>
            <a:r>
              <a:rPr lang="es-ES" dirty="0">
                <a:latin typeface="Times New Roman" panose="02020603050405020304" pitchFamily="18" charset="0"/>
                <a:ea typeface="Calibri" panose="020F0502020204030204" pitchFamily="34" charset="0"/>
              </a:rPr>
              <a:t>2001).</a:t>
            </a:r>
            <a:endParaRPr lang="es-EC" dirty="0"/>
          </a:p>
        </p:txBody>
      </p:sp>
      <p:sp>
        <p:nvSpPr>
          <p:cNvPr id="14" name="Rectángulo 13"/>
          <p:cNvSpPr/>
          <p:nvPr/>
        </p:nvSpPr>
        <p:spPr>
          <a:xfrm>
            <a:off x="4843649" y="4940769"/>
            <a:ext cx="3546678" cy="646331"/>
          </a:xfrm>
          <a:prstGeom prst="rect">
            <a:avLst/>
          </a:prstGeom>
        </p:spPr>
        <p:txBody>
          <a:bodyPr wrap="square">
            <a:spAutoFit/>
          </a:bodyPr>
          <a:lstStyle/>
          <a:p>
            <a:r>
              <a:rPr lang="es-ES" dirty="0" smtClean="0">
                <a:latin typeface="Times New Roman" panose="02020603050405020304" pitchFamily="18" charset="0"/>
                <a:ea typeface="Calibri" panose="020F0502020204030204" pitchFamily="34" charset="0"/>
              </a:rPr>
              <a:t>130 N Kg.ha</a:t>
            </a:r>
            <a:r>
              <a:rPr lang="es-ES" baseline="30000" dirty="0" smtClean="0">
                <a:latin typeface="Times New Roman" panose="02020603050405020304" pitchFamily="18" charset="0"/>
                <a:ea typeface="Calibri" panose="020F0502020204030204" pitchFamily="34" charset="0"/>
              </a:rPr>
              <a:t>-1</a:t>
            </a:r>
            <a:r>
              <a:rPr lang="es-ES" dirty="0" smtClean="0">
                <a:latin typeface="Times New Roman" panose="02020603050405020304" pitchFamily="18" charset="0"/>
                <a:ea typeface="Calibri" panose="020F0502020204030204" pitchFamily="34" charset="0"/>
              </a:rPr>
              <a:t> mayor número de brotes (</a:t>
            </a:r>
            <a:r>
              <a:rPr lang="es-ES" dirty="0" err="1" smtClean="0">
                <a:latin typeface="Times New Roman" panose="02020603050405020304" pitchFamily="18" charset="0"/>
                <a:ea typeface="Calibri" panose="020F0502020204030204" pitchFamily="34" charset="0"/>
              </a:rPr>
              <a:t>Undurraga</a:t>
            </a:r>
            <a:r>
              <a:rPr lang="es-ES" dirty="0" smtClean="0">
                <a:latin typeface="Times New Roman" panose="02020603050405020304" pitchFamily="18" charset="0"/>
                <a:ea typeface="Calibri" panose="020F0502020204030204" pitchFamily="34" charset="0"/>
              </a:rPr>
              <a:t> </a:t>
            </a:r>
            <a:r>
              <a:rPr lang="es-ES" dirty="0">
                <a:latin typeface="Times New Roman" panose="02020603050405020304" pitchFamily="18" charset="0"/>
                <a:ea typeface="Calibri" panose="020F0502020204030204" pitchFamily="34" charset="0"/>
              </a:rPr>
              <a:t>&amp; Vargas, 2013). </a:t>
            </a:r>
            <a:endParaRPr lang="es-EC" dirty="0"/>
          </a:p>
        </p:txBody>
      </p:sp>
      <p:pic>
        <p:nvPicPr>
          <p:cNvPr id="11" name="Imagen 10"/>
          <p:cNvPicPr>
            <a:picLocks noChangeAspect="1"/>
          </p:cNvPicPr>
          <p:nvPr/>
        </p:nvPicPr>
        <p:blipFill rotWithShape="1">
          <a:blip r:embed="rId4" cstate="print">
            <a:extLst>
              <a:ext uri="{28A0092B-C50C-407E-A947-70E740481C1C}">
                <a14:useLocalDpi xmlns:a14="http://schemas.microsoft.com/office/drawing/2010/main" val="0"/>
              </a:ext>
            </a:extLst>
          </a:blip>
          <a:srcRect l="11248" r="8744"/>
          <a:stretch/>
        </p:blipFill>
        <p:spPr>
          <a:xfrm rot="5400000">
            <a:off x="6218940" y="1501981"/>
            <a:ext cx="2595984" cy="24334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12" name="Tabla 11"/>
          <p:cNvGraphicFramePr>
            <a:graphicFrameLocks noGrp="1"/>
          </p:cNvGraphicFramePr>
          <p:nvPr>
            <p:extLst>
              <p:ext uri="{D42A27DB-BD31-4B8C-83A1-F6EECF244321}">
                <p14:modId xmlns:p14="http://schemas.microsoft.com/office/powerpoint/2010/main" val="2008774070"/>
              </p:ext>
            </p:extLst>
          </p:nvPr>
        </p:nvGraphicFramePr>
        <p:xfrm>
          <a:off x="1535841" y="4347357"/>
          <a:ext cx="2604246" cy="1572536"/>
        </p:xfrm>
        <a:graphic>
          <a:graphicData uri="http://schemas.openxmlformats.org/drawingml/2006/table">
            <a:tbl>
              <a:tblPr firstRow="1" firstCol="1" bandRow="1">
                <a:tableStyleId>{5C22544A-7EE6-4342-B048-85BDC9FD1C3A}</a:tableStyleId>
              </a:tblPr>
              <a:tblGrid>
                <a:gridCol w="649398"/>
                <a:gridCol w="1954848"/>
              </a:tblGrid>
              <a:tr h="224648">
                <a:tc>
                  <a:txBody>
                    <a:bodyPr/>
                    <a:lstStyle/>
                    <a:p>
                      <a:pPr algn="just">
                        <a:lnSpc>
                          <a:spcPct val="107000"/>
                        </a:lnSpc>
                        <a:spcAft>
                          <a:spcPts val="0"/>
                        </a:spcAft>
                      </a:pP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D0N0:</a:t>
                      </a:r>
                      <a:endParaRPr lang="es-EC" sz="11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lumMod val="95000"/>
                          <a:lumOff val="5000"/>
                        </a:schemeClr>
                      </a:solidFill>
                      <a:prstDash val="solid"/>
                      <a:round/>
                      <a:headEnd type="none" w="med" len="med"/>
                      <a:tailEnd type="none" w="med" len="med"/>
                    </a:lnL>
                    <a:lnR w="3175" cap="flat" cmpd="sng" algn="ctr">
                      <a:solidFill>
                        <a:schemeClr val="tx1">
                          <a:lumMod val="95000"/>
                          <a:lumOff val="5000"/>
                        </a:schemeClr>
                      </a:solidFill>
                      <a:prstDash val="solid"/>
                      <a:round/>
                      <a:headEnd type="none" w="med" len="med"/>
                      <a:tailEnd type="none" w="med" len="med"/>
                    </a:lnR>
                    <a:lnT w="3175" cap="flat" cmpd="sng" algn="ctr">
                      <a:solidFill>
                        <a:schemeClr val="tx1">
                          <a:lumMod val="95000"/>
                          <a:lumOff val="5000"/>
                        </a:schemeClr>
                      </a:solidFill>
                      <a:prstDash val="solid"/>
                      <a:round/>
                      <a:headEnd type="none" w="med" len="med"/>
                      <a:tailEnd type="none" w="med" len="med"/>
                    </a:lnT>
                    <a:lnB w="3175" cap="flat" cmpd="sng" algn="ctr">
                      <a:solidFill>
                        <a:schemeClr val="tx1">
                          <a:lumMod val="95000"/>
                          <a:lumOff val="5000"/>
                        </a:schemeClr>
                      </a:solidFill>
                      <a:prstDash val="solid"/>
                      <a:round/>
                      <a:headEnd type="none" w="med" len="med"/>
                      <a:tailEnd type="none" w="med" len="med"/>
                    </a:lnB>
                    <a:solidFill>
                      <a:schemeClr val="bg1"/>
                    </a:solidFill>
                  </a:tcPr>
                </a:tc>
                <a:tc>
                  <a:txBody>
                    <a:bodyPr/>
                    <a:lstStyle/>
                    <a:p>
                      <a:pPr algn="just">
                        <a:lnSpc>
                          <a:spcPct val="107000"/>
                        </a:lnSpc>
                        <a:spcAft>
                          <a:spcPts val="0"/>
                        </a:spcAft>
                      </a:pPr>
                      <a:r>
                        <a:rPr lang="es-ES" sz="1000" b="0" dirty="0">
                          <a:solidFill>
                            <a:schemeClr val="tx1">
                              <a:lumMod val="75000"/>
                              <a:lumOff val="25000"/>
                            </a:schemeClr>
                          </a:solidFill>
                          <a:effectLst/>
                          <a:latin typeface="Times New Roman" panose="02020603050405020304" pitchFamily="18" charset="0"/>
                          <a:cs typeface="Times New Roman" panose="02020603050405020304" pitchFamily="18" charset="0"/>
                        </a:rPr>
                        <a:t>Testigo</a:t>
                      </a:r>
                      <a:endParaRPr lang="es-EC" sz="1100" b="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lumMod val="95000"/>
                          <a:lumOff val="5000"/>
                        </a:schemeClr>
                      </a:solidFill>
                      <a:prstDash val="solid"/>
                      <a:round/>
                      <a:headEnd type="none" w="med" len="med"/>
                      <a:tailEnd type="none" w="med" len="med"/>
                    </a:lnL>
                    <a:lnR w="3175" cap="flat" cmpd="sng" algn="ctr">
                      <a:solidFill>
                        <a:schemeClr val="tx1">
                          <a:lumMod val="95000"/>
                          <a:lumOff val="5000"/>
                        </a:schemeClr>
                      </a:solidFill>
                      <a:prstDash val="solid"/>
                      <a:round/>
                      <a:headEnd type="none" w="med" len="med"/>
                      <a:tailEnd type="none" w="med" len="med"/>
                    </a:lnR>
                    <a:lnT w="3175" cap="flat" cmpd="sng" algn="ctr">
                      <a:solidFill>
                        <a:schemeClr val="tx1">
                          <a:lumMod val="95000"/>
                          <a:lumOff val="5000"/>
                        </a:schemeClr>
                      </a:solidFill>
                      <a:prstDash val="solid"/>
                      <a:round/>
                      <a:headEnd type="none" w="med" len="med"/>
                      <a:tailEnd type="none" w="med" len="med"/>
                    </a:lnT>
                    <a:lnB w="3175" cap="flat" cmpd="sng" algn="ctr">
                      <a:solidFill>
                        <a:schemeClr val="tx1">
                          <a:lumMod val="95000"/>
                          <a:lumOff val="5000"/>
                        </a:schemeClr>
                      </a:solidFill>
                      <a:prstDash val="solid"/>
                      <a:round/>
                      <a:headEnd type="none" w="med" len="med"/>
                      <a:tailEnd type="none" w="med" len="med"/>
                    </a:lnB>
                    <a:solidFill>
                      <a:schemeClr val="bg1"/>
                    </a:solidFill>
                  </a:tcPr>
                </a:tc>
              </a:tr>
              <a:tr h="224648">
                <a:tc>
                  <a:txBody>
                    <a:bodyPr/>
                    <a:lstStyle/>
                    <a:p>
                      <a:pPr algn="just">
                        <a:lnSpc>
                          <a:spcPct val="107000"/>
                        </a:lnSpc>
                        <a:spcAft>
                          <a:spcPts val="0"/>
                        </a:spcAft>
                      </a:pP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D1N1:</a:t>
                      </a:r>
                      <a:endParaRPr lang="es-EC" sz="11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lumMod val="95000"/>
                          <a:lumOff val="5000"/>
                        </a:schemeClr>
                      </a:solidFill>
                      <a:prstDash val="solid"/>
                      <a:round/>
                      <a:headEnd type="none" w="med" len="med"/>
                      <a:tailEnd type="none" w="med" len="med"/>
                    </a:lnL>
                    <a:lnR w="3175" cap="flat" cmpd="sng" algn="ctr">
                      <a:solidFill>
                        <a:schemeClr val="tx1">
                          <a:lumMod val="95000"/>
                          <a:lumOff val="5000"/>
                        </a:schemeClr>
                      </a:solidFill>
                      <a:prstDash val="solid"/>
                      <a:round/>
                      <a:headEnd type="none" w="med" len="med"/>
                      <a:tailEnd type="none" w="med" len="med"/>
                    </a:lnR>
                    <a:lnT w="3175" cap="flat" cmpd="sng" algn="ctr">
                      <a:solidFill>
                        <a:schemeClr val="tx1">
                          <a:lumMod val="95000"/>
                          <a:lumOff val="5000"/>
                        </a:schemeClr>
                      </a:solidFill>
                      <a:prstDash val="solid"/>
                      <a:round/>
                      <a:headEnd type="none" w="med" len="med"/>
                      <a:tailEnd type="none" w="med" len="med"/>
                    </a:lnT>
                    <a:lnB w="3175" cap="flat" cmpd="sng" algn="ctr">
                      <a:solidFill>
                        <a:schemeClr val="tx1">
                          <a:lumMod val="95000"/>
                          <a:lumOff val="5000"/>
                        </a:schemeClr>
                      </a:solidFill>
                      <a:prstDash val="solid"/>
                      <a:round/>
                      <a:headEnd type="none" w="med" len="med"/>
                      <a:tailEnd type="none" w="med" len="med"/>
                    </a:lnB>
                    <a:solidFill>
                      <a:schemeClr val="bg1"/>
                    </a:solidFill>
                  </a:tcPr>
                </a:tc>
                <a:tc>
                  <a:txBody>
                    <a:bodyPr/>
                    <a:lstStyle/>
                    <a:p>
                      <a:pPr algn="just">
                        <a:lnSpc>
                          <a:spcPct val="107000"/>
                        </a:lnSpc>
                        <a:spcAft>
                          <a:spcPts val="0"/>
                        </a:spcAft>
                      </a:pP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Dormex </a:t>
                      </a:r>
                      <a:r>
                        <a:rPr lang="es-ES" sz="1000" dirty="0">
                          <a:solidFill>
                            <a:schemeClr val="tx1">
                              <a:lumMod val="75000"/>
                              <a:lumOff val="25000"/>
                            </a:schemeClr>
                          </a:solidFill>
                          <a:effectLst/>
                          <a:latin typeface="Times New Roman" panose="02020603050405020304" pitchFamily="18" charset="0"/>
                          <a:cs typeface="Times New Roman" panose="02020603050405020304" pitchFamily="18" charset="0"/>
                        </a:rPr>
                        <a:t>0,05 % </a:t>
                      </a: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y </a:t>
                      </a:r>
                      <a:r>
                        <a:rPr lang="es-ES" sz="1000" dirty="0">
                          <a:solidFill>
                            <a:schemeClr val="tx1">
                              <a:lumMod val="75000"/>
                              <a:lumOff val="25000"/>
                            </a:schemeClr>
                          </a:solidFill>
                          <a:effectLst/>
                          <a:latin typeface="Times New Roman" panose="02020603050405020304" pitchFamily="18" charset="0"/>
                          <a:cs typeface="Times New Roman" panose="02020603050405020304" pitchFamily="18" charset="0"/>
                        </a:rPr>
                        <a:t>45 kg.ha</a:t>
                      </a:r>
                      <a:r>
                        <a:rPr lang="es-ES" sz="1000" baseline="30000" dirty="0">
                          <a:solidFill>
                            <a:schemeClr val="tx1">
                              <a:lumMod val="75000"/>
                              <a:lumOff val="25000"/>
                            </a:schemeClr>
                          </a:solidFill>
                          <a:effectLst/>
                          <a:latin typeface="Times New Roman" panose="02020603050405020304" pitchFamily="18" charset="0"/>
                          <a:cs typeface="Times New Roman" panose="02020603050405020304" pitchFamily="18" charset="0"/>
                        </a:rPr>
                        <a:t>-1</a:t>
                      </a:r>
                      <a:r>
                        <a:rPr lang="es-ES" sz="1000" dirty="0">
                          <a:solidFill>
                            <a:schemeClr val="tx1">
                              <a:lumMod val="75000"/>
                              <a:lumOff val="25000"/>
                            </a:schemeClr>
                          </a:solidFill>
                          <a:effectLst/>
                          <a:latin typeface="Times New Roman" panose="02020603050405020304" pitchFamily="18" charset="0"/>
                          <a:cs typeface="Times New Roman" panose="02020603050405020304" pitchFamily="18" charset="0"/>
                        </a:rPr>
                        <a:t> de </a:t>
                      </a: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N</a:t>
                      </a:r>
                      <a:endParaRPr lang="es-EC" sz="11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lumMod val="95000"/>
                          <a:lumOff val="5000"/>
                        </a:schemeClr>
                      </a:solidFill>
                      <a:prstDash val="solid"/>
                      <a:round/>
                      <a:headEnd type="none" w="med" len="med"/>
                      <a:tailEnd type="none" w="med" len="med"/>
                    </a:lnL>
                    <a:lnR w="3175" cap="flat" cmpd="sng" algn="ctr">
                      <a:solidFill>
                        <a:schemeClr val="tx1">
                          <a:lumMod val="95000"/>
                          <a:lumOff val="5000"/>
                        </a:schemeClr>
                      </a:solidFill>
                      <a:prstDash val="solid"/>
                      <a:round/>
                      <a:headEnd type="none" w="med" len="med"/>
                      <a:tailEnd type="none" w="med" len="med"/>
                    </a:lnR>
                    <a:lnT w="3175" cap="flat" cmpd="sng" algn="ctr">
                      <a:solidFill>
                        <a:schemeClr val="tx1">
                          <a:lumMod val="95000"/>
                          <a:lumOff val="5000"/>
                        </a:schemeClr>
                      </a:solidFill>
                      <a:prstDash val="solid"/>
                      <a:round/>
                      <a:headEnd type="none" w="med" len="med"/>
                      <a:tailEnd type="none" w="med" len="med"/>
                    </a:lnT>
                    <a:lnB w="3175" cap="flat" cmpd="sng" algn="ctr">
                      <a:solidFill>
                        <a:schemeClr val="tx1">
                          <a:lumMod val="95000"/>
                          <a:lumOff val="5000"/>
                        </a:schemeClr>
                      </a:solidFill>
                      <a:prstDash val="solid"/>
                      <a:round/>
                      <a:headEnd type="none" w="med" len="med"/>
                      <a:tailEnd type="none" w="med" len="med"/>
                    </a:lnB>
                    <a:solidFill>
                      <a:schemeClr val="bg1"/>
                    </a:solidFill>
                  </a:tcPr>
                </a:tc>
              </a:tr>
              <a:tr h="224648">
                <a:tc>
                  <a:txBody>
                    <a:bodyPr/>
                    <a:lstStyle/>
                    <a:p>
                      <a:pPr algn="just">
                        <a:lnSpc>
                          <a:spcPct val="107000"/>
                        </a:lnSpc>
                        <a:spcAft>
                          <a:spcPts val="0"/>
                        </a:spcAft>
                      </a:pP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D1N2:</a:t>
                      </a:r>
                      <a:endParaRPr lang="es-EC" sz="11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lumMod val="95000"/>
                          <a:lumOff val="5000"/>
                        </a:schemeClr>
                      </a:solidFill>
                      <a:prstDash val="solid"/>
                      <a:round/>
                      <a:headEnd type="none" w="med" len="med"/>
                      <a:tailEnd type="none" w="med" len="med"/>
                    </a:lnL>
                    <a:lnR w="3175" cap="flat" cmpd="sng" algn="ctr">
                      <a:solidFill>
                        <a:schemeClr val="tx1">
                          <a:lumMod val="95000"/>
                          <a:lumOff val="5000"/>
                        </a:schemeClr>
                      </a:solidFill>
                      <a:prstDash val="solid"/>
                      <a:round/>
                      <a:headEnd type="none" w="med" len="med"/>
                      <a:tailEnd type="none" w="med" len="med"/>
                    </a:lnR>
                    <a:lnT w="3175" cap="flat" cmpd="sng" algn="ctr">
                      <a:solidFill>
                        <a:schemeClr val="tx1">
                          <a:lumMod val="95000"/>
                          <a:lumOff val="5000"/>
                        </a:schemeClr>
                      </a:solidFill>
                      <a:prstDash val="solid"/>
                      <a:round/>
                      <a:headEnd type="none" w="med" len="med"/>
                      <a:tailEnd type="none" w="med" len="med"/>
                    </a:lnT>
                    <a:lnB w="3175" cap="flat" cmpd="sng" algn="ctr">
                      <a:solidFill>
                        <a:schemeClr val="tx1">
                          <a:lumMod val="95000"/>
                          <a:lumOff val="5000"/>
                        </a:schemeClr>
                      </a:solidFill>
                      <a:prstDash val="solid"/>
                      <a:round/>
                      <a:headEnd type="none" w="med" len="med"/>
                      <a:tailEnd type="none" w="med" len="med"/>
                    </a:lnB>
                    <a:solidFill>
                      <a:schemeClr val="bg1"/>
                    </a:solidFill>
                  </a:tcPr>
                </a:tc>
                <a:tc>
                  <a:txBody>
                    <a:bodyPr/>
                    <a:lstStyle/>
                    <a:p>
                      <a:pPr algn="just">
                        <a:lnSpc>
                          <a:spcPct val="107000"/>
                        </a:lnSpc>
                        <a:spcAft>
                          <a:spcPts val="0"/>
                        </a:spcAft>
                      </a:pP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Dormex </a:t>
                      </a:r>
                      <a:r>
                        <a:rPr lang="es-ES" sz="1000" dirty="0">
                          <a:solidFill>
                            <a:schemeClr val="tx1">
                              <a:lumMod val="75000"/>
                              <a:lumOff val="25000"/>
                            </a:schemeClr>
                          </a:solidFill>
                          <a:effectLst/>
                          <a:latin typeface="Times New Roman" panose="02020603050405020304" pitchFamily="18" charset="0"/>
                          <a:cs typeface="Times New Roman" panose="02020603050405020304" pitchFamily="18" charset="0"/>
                        </a:rPr>
                        <a:t>0,05 % </a:t>
                      </a: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y </a:t>
                      </a:r>
                      <a:r>
                        <a:rPr lang="es-ES" sz="1000" dirty="0">
                          <a:solidFill>
                            <a:schemeClr val="tx1">
                              <a:lumMod val="75000"/>
                              <a:lumOff val="25000"/>
                            </a:schemeClr>
                          </a:solidFill>
                          <a:effectLst/>
                          <a:latin typeface="Times New Roman" panose="02020603050405020304" pitchFamily="18" charset="0"/>
                          <a:cs typeface="Times New Roman" panose="02020603050405020304" pitchFamily="18" charset="0"/>
                        </a:rPr>
                        <a:t>90 kg.ha</a:t>
                      </a:r>
                      <a:r>
                        <a:rPr lang="es-ES" sz="1000" baseline="30000" dirty="0">
                          <a:solidFill>
                            <a:schemeClr val="tx1">
                              <a:lumMod val="75000"/>
                              <a:lumOff val="25000"/>
                            </a:schemeClr>
                          </a:solidFill>
                          <a:effectLst/>
                          <a:latin typeface="Times New Roman" panose="02020603050405020304" pitchFamily="18" charset="0"/>
                          <a:cs typeface="Times New Roman" panose="02020603050405020304" pitchFamily="18" charset="0"/>
                        </a:rPr>
                        <a:t>-1</a:t>
                      </a:r>
                      <a:r>
                        <a:rPr lang="es-ES" sz="1000" dirty="0">
                          <a:solidFill>
                            <a:schemeClr val="tx1">
                              <a:lumMod val="75000"/>
                              <a:lumOff val="25000"/>
                            </a:schemeClr>
                          </a:solidFill>
                          <a:effectLst/>
                          <a:latin typeface="Times New Roman" panose="02020603050405020304" pitchFamily="18" charset="0"/>
                          <a:cs typeface="Times New Roman" panose="02020603050405020304" pitchFamily="18" charset="0"/>
                        </a:rPr>
                        <a:t> de </a:t>
                      </a: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N</a:t>
                      </a:r>
                      <a:endParaRPr lang="es-EC" sz="11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lumMod val="95000"/>
                          <a:lumOff val="5000"/>
                        </a:schemeClr>
                      </a:solidFill>
                      <a:prstDash val="solid"/>
                      <a:round/>
                      <a:headEnd type="none" w="med" len="med"/>
                      <a:tailEnd type="none" w="med" len="med"/>
                    </a:lnL>
                    <a:lnR w="3175" cap="flat" cmpd="sng" algn="ctr">
                      <a:solidFill>
                        <a:schemeClr val="tx1">
                          <a:lumMod val="95000"/>
                          <a:lumOff val="5000"/>
                        </a:schemeClr>
                      </a:solidFill>
                      <a:prstDash val="solid"/>
                      <a:round/>
                      <a:headEnd type="none" w="med" len="med"/>
                      <a:tailEnd type="none" w="med" len="med"/>
                    </a:lnR>
                    <a:lnT w="3175" cap="flat" cmpd="sng" algn="ctr">
                      <a:solidFill>
                        <a:schemeClr val="tx1">
                          <a:lumMod val="95000"/>
                          <a:lumOff val="5000"/>
                        </a:schemeClr>
                      </a:solidFill>
                      <a:prstDash val="solid"/>
                      <a:round/>
                      <a:headEnd type="none" w="med" len="med"/>
                      <a:tailEnd type="none" w="med" len="med"/>
                    </a:lnT>
                    <a:lnB w="3175" cap="flat" cmpd="sng" algn="ctr">
                      <a:solidFill>
                        <a:schemeClr val="tx1">
                          <a:lumMod val="95000"/>
                          <a:lumOff val="5000"/>
                        </a:schemeClr>
                      </a:solidFill>
                      <a:prstDash val="solid"/>
                      <a:round/>
                      <a:headEnd type="none" w="med" len="med"/>
                      <a:tailEnd type="none" w="med" len="med"/>
                    </a:lnB>
                    <a:solidFill>
                      <a:schemeClr val="bg1"/>
                    </a:solidFill>
                  </a:tcPr>
                </a:tc>
              </a:tr>
              <a:tr h="224648">
                <a:tc>
                  <a:txBody>
                    <a:bodyPr/>
                    <a:lstStyle/>
                    <a:p>
                      <a:pPr algn="just">
                        <a:lnSpc>
                          <a:spcPct val="107000"/>
                        </a:lnSpc>
                        <a:spcAft>
                          <a:spcPts val="0"/>
                        </a:spcAft>
                      </a:pP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D1N3:</a:t>
                      </a:r>
                      <a:endParaRPr lang="es-EC" sz="11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lumMod val="95000"/>
                          <a:lumOff val="5000"/>
                        </a:schemeClr>
                      </a:solidFill>
                      <a:prstDash val="solid"/>
                      <a:round/>
                      <a:headEnd type="none" w="med" len="med"/>
                      <a:tailEnd type="none" w="med" len="med"/>
                    </a:lnL>
                    <a:lnR w="3175" cap="flat" cmpd="sng" algn="ctr">
                      <a:solidFill>
                        <a:schemeClr val="tx1">
                          <a:lumMod val="95000"/>
                          <a:lumOff val="5000"/>
                        </a:schemeClr>
                      </a:solidFill>
                      <a:prstDash val="solid"/>
                      <a:round/>
                      <a:headEnd type="none" w="med" len="med"/>
                      <a:tailEnd type="none" w="med" len="med"/>
                    </a:lnR>
                    <a:lnT w="3175" cap="flat" cmpd="sng" algn="ctr">
                      <a:solidFill>
                        <a:schemeClr val="tx1">
                          <a:lumMod val="95000"/>
                          <a:lumOff val="5000"/>
                        </a:schemeClr>
                      </a:solidFill>
                      <a:prstDash val="solid"/>
                      <a:round/>
                      <a:headEnd type="none" w="med" len="med"/>
                      <a:tailEnd type="none" w="med" len="med"/>
                    </a:lnT>
                    <a:lnB w="3175" cap="flat" cmpd="sng" algn="ctr">
                      <a:solidFill>
                        <a:schemeClr val="tx1">
                          <a:lumMod val="95000"/>
                          <a:lumOff val="5000"/>
                        </a:schemeClr>
                      </a:solidFill>
                      <a:prstDash val="solid"/>
                      <a:round/>
                      <a:headEnd type="none" w="med" len="med"/>
                      <a:tailEnd type="none" w="med" len="med"/>
                    </a:lnB>
                    <a:solidFill>
                      <a:schemeClr val="bg1"/>
                    </a:solidFill>
                  </a:tcPr>
                </a:tc>
                <a:tc>
                  <a:txBody>
                    <a:bodyPr/>
                    <a:lstStyle/>
                    <a:p>
                      <a:pPr algn="just">
                        <a:lnSpc>
                          <a:spcPct val="107000"/>
                        </a:lnSpc>
                        <a:spcAft>
                          <a:spcPts val="0"/>
                        </a:spcAft>
                      </a:pP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Dormex </a:t>
                      </a:r>
                      <a:r>
                        <a:rPr lang="es-ES" sz="1000" dirty="0">
                          <a:solidFill>
                            <a:schemeClr val="tx1">
                              <a:lumMod val="75000"/>
                              <a:lumOff val="25000"/>
                            </a:schemeClr>
                          </a:solidFill>
                          <a:effectLst/>
                          <a:latin typeface="Times New Roman" panose="02020603050405020304" pitchFamily="18" charset="0"/>
                          <a:cs typeface="Times New Roman" panose="02020603050405020304" pitchFamily="18" charset="0"/>
                        </a:rPr>
                        <a:t>0,05 % </a:t>
                      </a: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y </a:t>
                      </a:r>
                      <a:r>
                        <a:rPr lang="es-ES" sz="1000" dirty="0">
                          <a:solidFill>
                            <a:schemeClr val="tx1">
                              <a:lumMod val="75000"/>
                              <a:lumOff val="25000"/>
                            </a:schemeClr>
                          </a:solidFill>
                          <a:effectLst/>
                          <a:latin typeface="Times New Roman" panose="02020603050405020304" pitchFamily="18" charset="0"/>
                          <a:cs typeface="Times New Roman" panose="02020603050405020304" pitchFamily="18" charset="0"/>
                        </a:rPr>
                        <a:t>135 kg.ha</a:t>
                      </a:r>
                      <a:r>
                        <a:rPr lang="es-ES" sz="1000" baseline="30000" dirty="0">
                          <a:solidFill>
                            <a:schemeClr val="tx1">
                              <a:lumMod val="75000"/>
                              <a:lumOff val="25000"/>
                            </a:schemeClr>
                          </a:solidFill>
                          <a:effectLst/>
                          <a:latin typeface="Times New Roman" panose="02020603050405020304" pitchFamily="18" charset="0"/>
                          <a:cs typeface="Times New Roman" panose="02020603050405020304" pitchFamily="18" charset="0"/>
                        </a:rPr>
                        <a:t>-1</a:t>
                      </a:r>
                      <a:r>
                        <a:rPr lang="es-ES" sz="1000" dirty="0">
                          <a:solidFill>
                            <a:schemeClr val="tx1">
                              <a:lumMod val="75000"/>
                              <a:lumOff val="25000"/>
                            </a:schemeClr>
                          </a:solidFill>
                          <a:effectLst/>
                          <a:latin typeface="Times New Roman" panose="02020603050405020304" pitchFamily="18" charset="0"/>
                          <a:cs typeface="Times New Roman" panose="02020603050405020304" pitchFamily="18" charset="0"/>
                        </a:rPr>
                        <a:t> de </a:t>
                      </a: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N</a:t>
                      </a:r>
                      <a:endParaRPr lang="es-EC" sz="11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lumMod val="95000"/>
                          <a:lumOff val="5000"/>
                        </a:schemeClr>
                      </a:solidFill>
                      <a:prstDash val="solid"/>
                      <a:round/>
                      <a:headEnd type="none" w="med" len="med"/>
                      <a:tailEnd type="none" w="med" len="med"/>
                    </a:lnL>
                    <a:lnR w="3175" cap="flat" cmpd="sng" algn="ctr">
                      <a:solidFill>
                        <a:schemeClr val="tx1">
                          <a:lumMod val="95000"/>
                          <a:lumOff val="5000"/>
                        </a:schemeClr>
                      </a:solidFill>
                      <a:prstDash val="solid"/>
                      <a:round/>
                      <a:headEnd type="none" w="med" len="med"/>
                      <a:tailEnd type="none" w="med" len="med"/>
                    </a:lnR>
                    <a:lnT w="3175" cap="flat" cmpd="sng" algn="ctr">
                      <a:solidFill>
                        <a:schemeClr val="tx1">
                          <a:lumMod val="95000"/>
                          <a:lumOff val="5000"/>
                        </a:schemeClr>
                      </a:solidFill>
                      <a:prstDash val="solid"/>
                      <a:round/>
                      <a:headEnd type="none" w="med" len="med"/>
                      <a:tailEnd type="none" w="med" len="med"/>
                    </a:lnT>
                    <a:lnB w="3175" cap="flat" cmpd="sng" algn="ctr">
                      <a:solidFill>
                        <a:schemeClr val="tx1">
                          <a:lumMod val="95000"/>
                          <a:lumOff val="5000"/>
                        </a:schemeClr>
                      </a:solidFill>
                      <a:prstDash val="solid"/>
                      <a:round/>
                      <a:headEnd type="none" w="med" len="med"/>
                      <a:tailEnd type="none" w="med" len="med"/>
                    </a:lnB>
                    <a:solidFill>
                      <a:schemeClr val="bg1"/>
                    </a:solidFill>
                  </a:tcPr>
                </a:tc>
              </a:tr>
              <a:tr h="224648">
                <a:tc>
                  <a:txBody>
                    <a:bodyPr/>
                    <a:lstStyle/>
                    <a:p>
                      <a:pPr algn="just">
                        <a:lnSpc>
                          <a:spcPct val="107000"/>
                        </a:lnSpc>
                        <a:spcAft>
                          <a:spcPts val="0"/>
                        </a:spcAft>
                      </a:pP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D2N1:</a:t>
                      </a:r>
                      <a:endParaRPr lang="es-EC" sz="11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lumMod val="95000"/>
                          <a:lumOff val="5000"/>
                        </a:schemeClr>
                      </a:solidFill>
                      <a:prstDash val="solid"/>
                      <a:round/>
                      <a:headEnd type="none" w="med" len="med"/>
                      <a:tailEnd type="none" w="med" len="med"/>
                    </a:lnL>
                    <a:lnR w="3175" cap="flat" cmpd="sng" algn="ctr">
                      <a:solidFill>
                        <a:schemeClr val="tx1">
                          <a:lumMod val="95000"/>
                          <a:lumOff val="5000"/>
                        </a:schemeClr>
                      </a:solidFill>
                      <a:prstDash val="solid"/>
                      <a:round/>
                      <a:headEnd type="none" w="med" len="med"/>
                      <a:tailEnd type="none" w="med" len="med"/>
                    </a:lnR>
                    <a:lnT w="3175" cap="flat" cmpd="sng" algn="ctr">
                      <a:solidFill>
                        <a:schemeClr val="tx1">
                          <a:lumMod val="95000"/>
                          <a:lumOff val="5000"/>
                        </a:schemeClr>
                      </a:solidFill>
                      <a:prstDash val="solid"/>
                      <a:round/>
                      <a:headEnd type="none" w="med" len="med"/>
                      <a:tailEnd type="none" w="med" len="med"/>
                    </a:lnT>
                    <a:lnB w="3175" cap="flat" cmpd="sng" algn="ctr">
                      <a:solidFill>
                        <a:schemeClr val="tx1">
                          <a:lumMod val="95000"/>
                          <a:lumOff val="5000"/>
                        </a:schemeClr>
                      </a:solidFill>
                      <a:prstDash val="solid"/>
                      <a:round/>
                      <a:headEnd type="none" w="med" len="med"/>
                      <a:tailEnd type="none" w="med" len="med"/>
                    </a:lnB>
                    <a:solidFill>
                      <a:schemeClr val="bg1"/>
                    </a:solidFill>
                  </a:tcPr>
                </a:tc>
                <a:tc>
                  <a:txBody>
                    <a:bodyPr/>
                    <a:lstStyle/>
                    <a:p>
                      <a:pPr algn="just">
                        <a:lnSpc>
                          <a:spcPct val="107000"/>
                        </a:lnSpc>
                        <a:spcAft>
                          <a:spcPts val="0"/>
                        </a:spcAft>
                      </a:pP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Dormex </a:t>
                      </a:r>
                      <a:r>
                        <a:rPr lang="es-ES" sz="1000" dirty="0">
                          <a:solidFill>
                            <a:schemeClr val="tx1">
                              <a:lumMod val="75000"/>
                              <a:lumOff val="25000"/>
                            </a:schemeClr>
                          </a:solidFill>
                          <a:effectLst/>
                          <a:latin typeface="Times New Roman" panose="02020603050405020304" pitchFamily="18" charset="0"/>
                          <a:cs typeface="Times New Roman" panose="02020603050405020304" pitchFamily="18" charset="0"/>
                        </a:rPr>
                        <a:t>0,1 % </a:t>
                      </a: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y </a:t>
                      </a:r>
                      <a:r>
                        <a:rPr lang="es-ES" sz="1000" dirty="0">
                          <a:solidFill>
                            <a:schemeClr val="tx1">
                              <a:lumMod val="75000"/>
                              <a:lumOff val="25000"/>
                            </a:schemeClr>
                          </a:solidFill>
                          <a:effectLst/>
                          <a:latin typeface="Times New Roman" panose="02020603050405020304" pitchFamily="18" charset="0"/>
                          <a:cs typeface="Times New Roman" panose="02020603050405020304" pitchFamily="18" charset="0"/>
                        </a:rPr>
                        <a:t>45 kg.ha</a:t>
                      </a:r>
                      <a:r>
                        <a:rPr lang="es-ES" sz="1000" baseline="30000" dirty="0">
                          <a:solidFill>
                            <a:schemeClr val="tx1">
                              <a:lumMod val="75000"/>
                              <a:lumOff val="25000"/>
                            </a:schemeClr>
                          </a:solidFill>
                          <a:effectLst/>
                          <a:latin typeface="Times New Roman" panose="02020603050405020304" pitchFamily="18" charset="0"/>
                          <a:cs typeface="Times New Roman" panose="02020603050405020304" pitchFamily="18" charset="0"/>
                        </a:rPr>
                        <a:t>-1</a:t>
                      </a:r>
                      <a:r>
                        <a:rPr lang="es-ES" sz="1000" dirty="0">
                          <a:solidFill>
                            <a:schemeClr val="tx1">
                              <a:lumMod val="75000"/>
                              <a:lumOff val="25000"/>
                            </a:schemeClr>
                          </a:solidFill>
                          <a:effectLst/>
                          <a:latin typeface="Times New Roman" panose="02020603050405020304" pitchFamily="18" charset="0"/>
                          <a:cs typeface="Times New Roman" panose="02020603050405020304" pitchFamily="18" charset="0"/>
                        </a:rPr>
                        <a:t> de </a:t>
                      </a: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N</a:t>
                      </a:r>
                      <a:endParaRPr lang="es-EC" sz="11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lumMod val="95000"/>
                          <a:lumOff val="5000"/>
                        </a:schemeClr>
                      </a:solidFill>
                      <a:prstDash val="solid"/>
                      <a:round/>
                      <a:headEnd type="none" w="med" len="med"/>
                      <a:tailEnd type="none" w="med" len="med"/>
                    </a:lnL>
                    <a:lnR w="3175" cap="flat" cmpd="sng" algn="ctr">
                      <a:solidFill>
                        <a:schemeClr val="tx1">
                          <a:lumMod val="95000"/>
                          <a:lumOff val="5000"/>
                        </a:schemeClr>
                      </a:solidFill>
                      <a:prstDash val="solid"/>
                      <a:round/>
                      <a:headEnd type="none" w="med" len="med"/>
                      <a:tailEnd type="none" w="med" len="med"/>
                    </a:lnR>
                    <a:lnT w="3175" cap="flat" cmpd="sng" algn="ctr">
                      <a:solidFill>
                        <a:schemeClr val="tx1">
                          <a:lumMod val="95000"/>
                          <a:lumOff val="5000"/>
                        </a:schemeClr>
                      </a:solidFill>
                      <a:prstDash val="solid"/>
                      <a:round/>
                      <a:headEnd type="none" w="med" len="med"/>
                      <a:tailEnd type="none" w="med" len="med"/>
                    </a:lnT>
                    <a:lnB w="3175" cap="flat" cmpd="sng" algn="ctr">
                      <a:solidFill>
                        <a:schemeClr val="tx1">
                          <a:lumMod val="95000"/>
                          <a:lumOff val="5000"/>
                        </a:schemeClr>
                      </a:solidFill>
                      <a:prstDash val="solid"/>
                      <a:round/>
                      <a:headEnd type="none" w="med" len="med"/>
                      <a:tailEnd type="none" w="med" len="med"/>
                    </a:lnB>
                    <a:solidFill>
                      <a:schemeClr val="bg1"/>
                    </a:solidFill>
                  </a:tcPr>
                </a:tc>
              </a:tr>
              <a:tr h="224648">
                <a:tc>
                  <a:txBody>
                    <a:bodyPr/>
                    <a:lstStyle/>
                    <a:p>
                      <a:pPr algn="just">
                        <a:lnSpc>
                          <a:spcPct val="107000"/>
                        </a:lnSpc>
                        <a:spcAft>
                          <a:spcPts val="0"/>
                        </a:spcAft>
                      </a:pP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D2N2:</a:t>
                      </a:r>
                      <a:endParaRPr lang="es-EC" sz="11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lumMod val="95000"/>
                          <a:lumOff val="5000"/>
                        </a:schemeClr>
                      </a:solidFill>
                      <a:prstDash val="solid"/>
                      <a:round/>
                      <a:headEnd type="none" w="med" len="med"/>
                      <a:tailEnd type="none" w="med" len="med"/>
                    </a:lnL>
                    <a:lnR w="3175" cap="flat" cmpd="sng" algn="ctr">
                      <a:solidFill>
                        <a:schemeClr val="tx1">
                          <a:lumMod val="95000"/>
                          <a:lumOff val="5000"/>
                        </a:schemeClr>
                      </a:solidFill>
                      <a:prstDash val="solid"/>
                      <a:round/>
                      <a:headEnd type="none" w="med" len="med"/>
                      <a:tailEnd type="none" w="med" len="med"/>
                    </a:lnR>
                    <a:lnT w="3175" cap="flat" cmpd="sng" algn="ctr">
                      <a:solidFill>
                        <a:schemeClr val="tx1">
                          <a:lumMod val="95000"/>
                          <a:lumOff val="5000"/>
                        </a:schemeClr>
                      </a:solidFill>
                      <a:prstDash val="solid"/>
                      <a:round/>
                      <a:headEnd type="none" w="med" len="med"/>
                      <a:tailEnd type="none" w="med" len="med"/>
                    </a:lnT>
                    <a:lnB w="3175" cap="flat" cmpd="sng" algn="ctr">
                      <a:solidFill>
                        <a:schemeClr val="tx1">
                          <a:lumMod val="95000"/>
                          <a:lumOff val="5000"/>
                        </a:schemeClr>
                      </a:solidFill>
                      <a:prstDash val="solid"/>
                      <a:round/>
                      <a:headEnd type="none" w="med" len="med"/>
                      <a:tailEnd type="none" w="med" len="med"/>
                    </a:lnB>
                    <a:solidFill>
                      <a:schemeClr val="bg1"/>
                    </a:solidFill>
                  </a:tcPr>
                </a:tc>
                <a:tc>
                  <a:txBody>
                    <a:bodyPr/>
                    <a:lstStyle/>
                    <a:p>
                      <a:pPr algn="just">
                        <a:lnSpc>
                          <a:spcPct val="107000"/>
                        </a:lnSpc>
                        <a:spcAft>
                          <a:spcPts val="0"/>
                        </a:spcAft>
                      </a:pP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Dormex </a:t>
                      </a:r>
                      <a:r>
                        <a:rPr lang="es-ES" sz="1000" dirty="0">
                          <a:solidFill>
                            <a:schemeClr val="tx1">
                              <a:lumMod val="75000"/>
                              <a:lumOff val="25000"/>
                            </a:schemeClr>
                          </a:solidFill>
                          <a:effectLst/>
                          <a:latin typeface="Times New Roman" panose="02020603050405020304" pitchFamily="18" charset="0"/>
                          <a:cs typeface="Times New Roman" panose="02020603050405020304" pitchFamily="18" charset="0"/>
                        </a:rPr>
                        <a:t>0,1 % </a:t>
                      </a: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y </a:t>
                      </a:r>
                      <a:r>
                        <a:rPr lang="es-ES" sz="1000" dirty="0">
                          <a:solidFill>
                            <a:schemeClr val="tx1">
                              <a:lumMod val="75000"/>
                              <a:lumOff val="25000"/>
                            </a:schemeClr>
                          </a:solidFill>
                          <a:effectLst/>
                          <a:latin typeface="Times New Roman" panose="02020603050405020304" pitchFamily="18" charset="0"/>
                          <a:cs typeface="Times New Roman" panose="02020603050405020304" pitchFamily="18" charset="0"/>
                        </a:rPr>
                        <a:t>90 kg.ha</a:t>
                      </a:r>
                      <a:r>
                        <a:rPr lang="es-ES" sz="1000" baseline="30000" dirty="0">
                          <a:solidFill>
                            <a:schemeClr val="tx1">
                              <a:lumMod val="75000"/>
                              <a:lumOff val="25000"/>
                            </a:schemeClr>
                          </a:solidFill>
                          <a:effectLst/>
                          <a:latin typeface="Times New Roman" panose="02020603050405020304" pitchFamily="18" charset="0"/>
                          <a:cs typeface="Times New Roman" panose="02020603050405020304" pitchFamily="18" charset="0"/>
                        </a:rPr>
                        <a:t>-1</a:t>
                      </a:r>
                      <a:r>
                        <a:rPr lang="es-ES" sz="1000" dirty="0">
                          <a:solidFill>
                            <a:schemeClr val="tx1">
                              <a:lumMod val="75000"/>
                              <a:lumOff val="25000"/>
                            </a:schemeClr>
                          </a:solidFill>
                          <a:effectLst/>
                          <a:latin typeface="Times New Roman" panose="02020603050405020304" pitchFamily="18" charset="0"/>
                          <a:cs typeface="Times New Roman" panose="02020603050405020304" pitchFamily="18" charset="0"/>
                        </a:rPr>
                        <a:t> de </a:t>
                      </a: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N</a:t>
                      </a:r>
                      <a:endParaRPr lang="es-EC" sz="11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lumMod val="95000"/>
                          <a:lumOff val="5000"/>
                        </a:schemeClr>
                      </a:solidFill>
                      <a:prstDash val="solid"/>
                      <a:round/>
                      <a:headEnd type="none" w="med" len="med"/>
                      <a:tailEnd type="none" w="med" len="med"/>
                    </a:lnL>
                    <a:lnR w="3175" cap="flat" cmpd="sng" algn="ctr">
                      <a:solidFill>
                        <a:schemeClr val="tx1">
                          <a:lumMod val="95000"/>
                          <a:lumOff val="5000"/>
                        </a:schemeClr>
                      </a:solidFill>
                      <a:prstDash val="solid"/>
                      <a:round/>
                      <a:headEnd type="none" w="med" len="med"/>
                      <a:tailEnd type="none" w="med" len="med"/>
                    </a:lnR>
                    <a:lnT w="3175" cap="flat" cmpd="sng" algn="ctr">
                      <a:solidFill>
                        <a:schemeClr val="tx1">
                          <a:lumMod val="95000"/>
                          <a:lumOff val="5000"/>
                        </a:schemeClr>
                      </a:solidFill>
                      <a:prstDash val="solid"/>
                      <a:round/>
                      <a:headEnd type="none" w="med" len="med"/>
                      <a:tailEnd type="none" w="med" len="med"/>
                    </a:lnT>
                    <a:lnB w="3175" cap="flat" cmpd="sng" algn="ctr">
                      <a:solidFill>
                        <a:schemeClr val="tx1">
                          <a:lumMod val="95000"/>
                          <a:lumOff val="5000"/>
                        </a:schemeClr>
                      </a:solidFill>
                      <a:prstDash val="solid"/>
                      <a:round/>
                      <a:headEnd type="none" w="med" len="med"/>
                      <a:tailEnd type="none" w="med" len="med"/>
                    </a:lnB>
                    <a:solidFill>
                      <a:schemeClr val="bg1"/>
                    </a:solidFill>
                  </a:tcPr>
                </a:tc>
              </a:tr>
              <a:tr h="224648">
                <a:tc>
                  <a:txBody>
                    <a:bodyPr/>
                    <a:lstStyle/>
                    <a:p>
                      <a:pPr algn="just">
                        <a:lnSpc>
                          <a:spcPct val="107000"/>
                        </a:lnSpc>
                        <a:spcAft>
                          <a:spcPts val="0"/>
                        </a:spcAft>
                      </a:pP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D2N3:</a:t>
                      </a:r>
                      <a:endParaRPr lang="es-EC" sz="11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lumMod val="95000"/>
                          <a:lumOff val="5000"/>
                        </a:schemeClr>
                      </a:solidFill>
                      <a:prstDash val="solid"/>
                      <a:round/>
                      <a:headEnd type="none" w="med" len="med"/>
                      <a:tailEnd type="none" w="med" len="med"/>
                    </a:lnL>
                    <a:lnR w="3175" cap="flat" cmpd="sng" algn="ctr">
                      <a:solidFill>
                        <a:schemeClr val="tx1">
                          <a:lumMod val="95000"/>
                          <a:lumOff val="5000"/>
                        </a:schemeClr>
                      </a:solidFill>
                      <a:prstDash val="solid"/>
                      <a:round/>
                      <a:headEnd type="none" w="med" len="med"/>
                      <a:tailEnd type="none" w="med" len="med"/>
                    </a:lnR>
                    <a:lnT w="3175" cap="flat" cmpd="sng" algn="ctr">
                      <a:solidFill>
                        <a:schemeClr val="tx1">
                          <a:lumMod val="95000"/>
                          <a:lumOff val="5000"/>
                        </a:schemeClr>
                      </a:solidFill>
                      <a:prstDash val="solid"/>
                      <a:round/>
                      <a:headEnd type="none" w="med" len="med"/>
                      <a:tailEnd type="none" w="med" len="med"/>
                    </a:lnT>
                    <a:lnB w="3175" cap="flat" cmpd="sng" algn="ctr">
                      <a:solidFill>
                        <a:schemeClr val="tx1">
                          <a:lumMod val="95000"/>
                          <a:lumOff val="5000"/>
                        </a:schemeClr>
                      </a:solidFill>
                      <a:prstDash val="solid"/>
                      <a:round/>
                      <a:headEnd type="none" w="med" len="med"/>
                      <a:tailEnd type="none" w="med" len="med"/>
                    </a:lnB>
                    <a:solidFill>
                      <a:schemeClr val="bg1"/>
                    </a:solidFill>
                  </a:tcPr>
                </a:tc>
                <a:tc>
                  <a:txBody>
                    <a:bodyPr/>
                    <a:lstStyle/>
                    <a:p>
                      <a:pPr algn="just">
                        <a:lnSpc>
                          <a:spcPct val="107000"/>
                        </a:lnSpc>
                        <a:spcAft>
                          <a:spcPts val="0"/>
                        </a:spcAft>
                      </a:pP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Dormex </a:t>
                      </a:r>
                      <a:r>
                        <a:rPr lang="es-ES" sz="1000" dirty="0">
                          <a:solidFill>
                            <a:schemeClr val="tx1">
                              <a:lumMod val="75000"/>
                              <a:lumOff val="25000"/>
                            </a:schemeClr>
                          </a:solidFill>
                          <a:effectLst/>
                          <a:latin typeface="Times New Roman" panose="02020603050405020304" pitchFamily="18" charset="0"/>
                          <a:cs typeface="Times New Roman" panose="02020603050405020304" pitchFamily="18" charset="0"/>
                        </a:rPr>
                        <a:t>0,1 % </a:t>
                      </a: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y </a:t>
                      </a:r>
                      <a:r>
                        <a:rPr lang="es-ES" sz="1000" dirty="0">
                          <a:solidFill>
                            <a:schemeClr val="tx1">
                              <a:lumMod val="75000"/>
                              <a:lumOff val="25000"/>
                            </a:schemeClr>
                          </a:solidFill>
                          <a:effectLst/>
                          <a:latin typeface="Times New Roman" panose="02020603050405020304" pitchFamily="18" charset="0"/>
                          <a:cs typeface="Times New Roman" panose="02020603050405020304" pitchFamily="18" charset="0"/>
                        </a:rPr>
                        <a:t>135 kg.ha</a:t>
                      </a:r>
                      <a:r>
                        <a:rPr lang="es-ES" sz="1000" baseline="30000" dirty="0">
                          <a:solidFill>
                            <a:schemeClr val="tx1">
                              <a:lumMod val="75000"/>
                              <a:lumOff val="25000"/>
                            </a:schemeClr>
                          </a:solidFill>
                          <a:effectLst/>
                          <a:latin typeface="Times New Roman" panose="02020603050405020304" pitchFamily="18" charset="0"/>
                          <a:cs typeface="Times New Roman" panose="02020603050405020304" pitchFamily="18" charset="0"/>
                        </a:rPr>
                        <a:t>-1</a:t>
                      </a:r>
                      <a:r>
                        <a:rPr lang="es-ES" sz="1000" dirty="0">
                          <a:solidFill>
                            <a:schemeClr val="tx1">
                              <a:lumMod val="75000"/>
                              <a:lumOff val="25000"/>
                            </a:schemeClr>
                          </a:solidFill>
                          <a:effectLst/>
                          <a:latin typeface="Times New Roman" panose="02020603050405020304" pitchFamily="18" charset="0"/>
                          <a:cs typeface="Times New Roman" panose="02020603050405020304" pitchFamily="18" charset="0"/>
                        </a:rPr>
                        <a:t> de </a:t>
                      </a: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N</a:t>
                      </a:r>
                      <a:endParaRPr lang="es-EC" sz="11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lumMod val="95000"/>
                          <a:lumOff val="5000"/>
                        </a:schemeClr>
                      </a:solidFill>
                      <a:prstDash val="solid"/>
                      <a:round/>
                      <a:headEnd type="none" w="med" len="med"/>
                      <a:tailEnd type="none" w="med" len="med"/>
                    </a:lnL>
                    <a:lnR w="3175" cap="flat" cmpd="sng" algn="ctr">
                      <a:solidFill>
                        <a:schemeClr val="tx1">
                          <a:lumMod val="95000"/>
                          <a:lumOff val="5000"/>
                        </a:schemeClr>
                      </a:solidFill>
                      <a:prstDash val="solid"/>
                      <a:round/>
                      <a:headEnd type="none" w="med" len="med"/>
                      <a:tailEnd type="none" w="med" len="med"/>
                    </a:lnR>
                    <a:lnT w="3175" cap="flat" cmpd="sng" algn="ctr">
                      <a:solidFill>
                        <a:schemeClr val="tx1">
                          <a:lumMod val="95000"/>
                          <a:lumOff val="5000"/>
                        </a:schemeClr>
                      </a:solidFill>
                      <a:prstDash val="solid"/>
                      <a:round/>
                      <a:headEnd type="none" w="med" len="med"/>
                      <a:tailEnd type="none" w="med" len="med"/>
                    </a:lnT>
                    <a:lnB w="3175" cap="flat" cmpd="sng" algn="ctr">
                      <a:solidFill>
                        <a:schemeClr val="tx1">
                          <a:lumMod val="95000"/>
                          <a:lumOff val="5000"/>
                        </a:schemeClr>
                      </a:solidFill>
                      <a:prstDash val="solid"/>
                      <a:round/>
                      <a:headEnd type="none" w="med" len="med"/>
                      <a:tailEnd type="none" w="med" len="med"/>
                    </a:lnB>
                    <a:solidFill>
                      <a:schemeClr val="bg1"/>
                    </a:solidFill>
                  </a:tcPr>
                </a:tc>
              </a:tr>
            </a:tbl>
          </a:graphicData>
        </a:graphic>
      </p:graphicFrame>
      <p:pic>
        <p:nvPicPr>
          <p:cNvPr id="15" name="14 Imagen"/>
          <p:cNvPicPr/>
          <p:nvPr/>
        </p:nvPicPr>
        <p:blipFill rotWithShape="1">
          <a:blip r:embed="rId5">
            <a:extLst>
              <a:ext uri="{28A0092B-C50C-407E-A947-70E740481C1C}">
                <a14:useLocalDpi xmlns:a14="http://schemas.microsoft.com/office/drawing/2010/main" val="0"/>
              </a:ext>
            </a:extLst>
          </a:blip>
          <a:srcRect b="3187"/>
          <a:stretch/>
        </p:blipFill>
        <p:spPr bwMode="auto">
          <a:xfrm>
            <a:off x="432144" y="1415017"/>
            <a:ext cx="5250467" cy="2757600"/>
          </a:xfrm>
          <a:prstGeom prst="rect">
            <a:avLst/>
          </a:prstGeom>
          <a:ln>
            <a:noFill/>
          </a:ln>
          <a:effectLst>
            <a:softEdge rad="112500"/>
          </a:effectLst>
          <a:extLst>
            <a:ext uri="{53640926-AAD7-44D8-BBD7-CCE9431645EC}">
              <a14:shadowObscured xmlns:a14="http://schemas.microsoft.com/office/drawing/2010/main"/>
            </a:ext>
          </a:extLst>
        </p:spPr>
      </p:pic>
      <p:sp>
        <p:nvSpPr>
          <p:cNvPr id="16" name="Elipse 3"/>
          <p:cNvSpPr/>
          <p:nvPr/>
        </p:nvSpPr>
        <p:spPr>
          <a:xfrm>
            <a:off x="1162224" y="1583848"/>
            <a:ext cx="529455" cy="110520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40569321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428405" y="1436687"/>
            <a:ext cx="4819118" cy="2896598"/>
          </a:xfrm>
          <a:prstGeom prst="rect">
            <a:avLst/>
          </a:prstGeom>
          <a:ln>
            <a:noFill/>
          </a:ln>
          <a:effectLst>
            <a:softEdge rad="112500"/>
          </a:effectLst>
        </p:spPr>
      </p:pic>
      <p:sp>
        <p:nvSpPr>
          <p:cNvPr id="2" name="Título 1"/>
          <p:cNvSpPr>
            <a:spLocks noGrp="1"/>
          </p:cNvSpPr>
          <p:nvPr>
            <p:ph type="title"/>
          </p:nvPr>
        </p:nvSpPr>
        <p:spPr>
          <a:xfrm>
            <a:off x="3923928" y="23813"/>
            <a:ext cx="5061247" cy="706437"/>
          </a:xfrm>
        </p:spPr>
        <p:txBody>
          <a:bodyPr/>
          <a:lstStyle/>
          <a:p>
            <a:pPr>
              <a:defRPr/>
            </a:pPr>
            <a:r>
              <a:rPr lang="es-EC" sz="2800" dirty="0">
                <a:solidFill>
                  <a:srgbClr val="336600"/>
                </a:solidFill>
                <a:latin typeface="Times New Roman" pitchFamily="18" charset="0"/>
                <a:cs typeface="Times New Roman" pitchFamily="18" charset="0"/>
              </a:rPr>
              <a:t>RESULTADOS Y DISCUSIÓN </a:t>
            </a:r>
          </a:p>
        </p:txBody>
      </p:sp>
      <p:sp>
        <p:nvSpPr>
          <p:cNvPr id="6" name="Rectángulo redondeado 5"/>
          <p:cNvSpPr/>
          <p:nvPr/>
        </p:nvSpPr>
        <p:spPr>
          <a:xfrm>
            <a:off x="6732588" y="6021388"/>
            <a:ext cx="2303462" cy="5762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C"/>
          </a:p>
        </p:txBody>
      </p:sp>
      <p:pic>
        <p:nvPicPr>
          <p:cNvPr id="8198" name="Imagen 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732588" y="6029325"/>
            <a:ext cx="22542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uadroTexto 3"/>
          <p:cNvSpPr txBox="1">
            <a:spLocks noChangeArrowheads="1"/>
          </p:cNvSpPr>
          <p:nvPr/>
        </p:nvSpPr>
        <p:spPr bwMode="auto">
          <a:xfrm>
            <a:off x="467544" y="730250"/>
            <a:ext cx="361639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s-EC" sz="2000" b="1" dirty="0" smtClean="0">
                <a:latin typeface="Times New Roman" pitchFamily="18" charset="0"/>
                <a:ea typeface="Calibri Light" pitchFamily="34" charset="0"/>
                <a:cs typeface="Times New Roman" pitchFamily="18" charset="0"/>
              </a:rPr>
              <a:t>Longitud de brote</a:t>
            </a:r>
            <a:endParaRPr lang="es-EC" sz="2000" b="1" dirty="0">
              <a:latin typeface="Times New Roman" pitchFamily="18" charset="0"/>
              <a:ea typeface="Calibri Light" pitchFamily="34" charset="0"/>
              <a:cs typeface="Times New Roman" pitchFamily="18" charset="0"/>
            </a:endParaRPr>
          </a:p>
        </p:txBody>
      </p:sp>
      <p:sp>
        <p:nvSpPr>
          <p:cNvPr id="15" name="CuadroTexto 14"/>
          <p:cNvSpPr txBox="1"/>
          <p:nvPr/>
        </p:nvSpPr>
        <p:spPr>
          <a:xfrm>
            <a:off x="3275856" y="761028"/>
            <a:ext cx="1978136" cy="369332"/>
          </a:xfrm>
          <a:prstGeom prst="rect">
            <a:avLst/>
          </a:prstGeom>
          <a:ln>
            <a:solidFill>
              <a:srgbClr val="53AB47"/>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dirty="0" smtClean="0"/>
              <a:t>(P&lt;0,0001)</a:t>
            </a:r>
            <a:endParaRPr lang="es-ES" dirty="0">
              <a:latin typeface="Times New Roman" panose="02020603050405020304" pitchFamily="18" charset="0"/>
              <a:cs typeface="Times New Roman" panose="02020603050405020304" pitchFamily="18" charset="0"/>
            </a:endParaRPr>
          </a:p>
        </p:txBody>
      </p:sp>
      <p:sp>
        <p:nvSpPr>
          <p:cNvPr id="17" name="Elipse 16"/>
          <p:cNvSpPr/>
          <p:nvPr/>
        </p:nvSpPr>
        <p:spPr>
          <a:xfrm>
            <a:off x="1187624" y="1436687"/>
            <a:ext cx="462886" cy="110520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 name="Rectángulo 3"/>
          <p:cNvSpPr/>
          <p:nvPr/>
        </p:nvSpPr>
        <p:spPr>
          <a:xfrm>
            <a:off x="5184478" y="4078496"/>
            <a:ext cx="3851572" cy="646331"/>
          </a:xfrm>
          <a:prstGeom prst="rect">
            <a:avLst/>
          </a:prstGeom>
        </p:spPr>
        <p:txBody>
          <a:bodyPr wrap="square">
            <a:spAutoFit/>
          </a:bodyPr>
          <a:lstStyle/>
          <a:p>
            <a:r>
              <a:rPr lang="es-ES" dirty="0" smtClean="0">
                <a:solidFill>
                  <a:srgbClr val="000000"/>
                </a:solidFill>
                <a:latin typeface="Times New Roman" panose="02020603050405020304" pitchFamily="18" charset="0"/>
                <a:ea typeface="Calibri" panose="020F0502020204030204" pitchFamily="34" charset="0"/>
              </a:rPr>
              <a:t>La fertilización </a:t>
            </a:r>
            <a:r>
              <a:rPr lang="es-ES" dirty="0">
                <a:solidFill>
                  <a:srgbClr val="000000"/>
                </a:solidFill>
                <a:latin typeface="Times New Roman" panose="02020603050405020304" pitchFamily="18" charset="0"/>
                <a:ea typeface="Calibri" panose="020F0502020204030204" pitchFamily="34" charset="0"/>
              </a:rPr>
              <a:t>nitrogenada </a:t>
            </a:r>
            <a:r>
              <a:rPr lang="es-ES" dirty="0" smtClean="0">
                <a:solidFill>
                  <a:srgbClr val="000000"/>
                </a:solidFill>
                <a:latin typeface="Times New Roman" panose="02020603050405020304" pitchFamily="18" charset="0"/>
                <a:ea typeface="Calibri" panose="020F0502020204030204" pitchFamily="34" charset="0"/>
              </a:rPr>
              <a:t>favorece la </a:t>
            </a:r>
            <a:r>
              <a:rPr lang="es-ES" dirty="0">
                <a:solidFill>
                  <a:srgbClr val="000000"/>
                </a:solidFill>
                <a:latin typeface="Times New Roman" panose="02020603050405020304" pitchFamily="18" charset="0"/>
                <a:ea typeface="Calibri" panose="020F0502020204030204" pitchFamily="34" charset="0"/>
              </a:rPr>
              <a:t>longitud del </a:t>
            </a:r>
            <a:r>
              <a:rPr lang="es-ES" dirty="0" smtClean="0">
                <a:solidFill>
                  <a:srgbClr val="000000"/>
                </a:solidFill>
                <a:latin typeface="Times New Roman" panose="02020603050405020304" pitchFamily="18" charset="0"/>
                <a:ea typeface="Calibri" panose="020F0502020204030204" pitchFamily="34" charset="0"/>
              </a:rPr>
              <a:t>brote</a:t>
            </a:r>
            <a:r>
              <a:rPr lang="es-ES" dirty="0">
                <a:solidFill>
                  <a:srgbClr val="000000"/>
                </a:solidFill>
                <a:latin typeface="Times New Roman" panose="02020603050405020304" pitchFamily="18" charset="0"/>
                <a:ea typeface="Calibri" panose="020F0502020204030204" pitchFamily="34" charset="0"/>
              </a:rPr>
              <a:t> </a:t>
            </a:r>
            <a:r>
              <a:rPr lang="es-ES" dirty="0" smtClean="0">
                <a:solidFill>
                  <a:srgbClr val="000000"/>
                </a:solidFill>
                <a:latin typeface="Times New Roman" panose="02020603050405020304" pitchFamily="18" charset="0"/>
                <a:ea typeface="Calibri" panose="020F0502020204030204" pitchFamily="34" charset="0"/>
              </a:rPr>
              <a:t>(Wood, 2002).</a:t>
            </a:r>
            <a:endParaRPr lang="es-EC" dirty="0"/>
          </a:p>
        </p:txBody>
      </p:sp>
      <p:pic>
        <p:nvPicPr>
          <p:cNvPr id="28674" name="Picture 2" descr="https://scontent.fuio1-1.fna.fbcdn.net/v/t1.15752-9/51109408_992115317665647_7618196342904455168_n.jpg?_nc_cat=108&amp;_nc_ht=scontent.fuio1-1.fna&amp;oh=8bae7676a0dcc4c00e25e117e5e9ce78&amp;oe=5D2CABF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800" t="32062" r="13939" b="720"/>
          <a:stretch/>
        </p:blipFill>
        <p:spPr bwMode="auto">
          <a:xfrm>
            <a:off x="6300191" y="1281575"/>
            <a:ext cx="2161609" cy="25074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2" name="Rectángulo 11"/>
          <p:cNvSpPr/>
          <p:nvPr/>
        </p:nvSpPr>
        <p:spPr>
          <a:xfrm>
            <a:off x="4925809" y="4653136"/>
            <a:ext cx="4218191" cy="646331"/>
          </a:xfrm>
          <a:prstGeom prst="rect">
            <a:avLst/>
          </a:prstGeom>
        </p:spPr>
        <p:txBody>
          <a:bodyPr wrap="square">
            <a:spAutoFit/>
          </a:bodyPr>
          <a:lstStyle/>
          <a:p>
            <a:pPr indent="252095" algn="just">
              <a:lnSpc>
                <a:spcPct val="200000"/>
              </a:lnSpc>
              <a:spcAft>
                <a:spcPts val="800"/>
              </a:spcAft>
            </a:pPr>
            <a:r>
              <a:rPr lang="es-ES"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Contenido de Nitrógeno en suelo 0,54 %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Rectángulo 15"/>
          <p:cNvSpPr/>
          <p:nvPr/>
        </p:nvSpPr>
        <p:spPr>
          <a:xfrm>
            <a:off x="5184478" y="5382994"/>
            <a:ext cx="2990416" cy="646331"/>
          </a:xfrm>
          <a:prstGeom prst="rect">
            <a:avLst/>
          </a:prstGeom>
        </p:spPr>
        <p:txBody>
          <a:bodyPr wrap="square">
            <a:spAutoFit/>
          </a:bodyPr>
          <a:lstStyle/>
          <a:p>
            <a:r>
              <a:rPr lang="es-ES" dirty="0" smtClean="0">
                <a:solidFill>
                  <a:srgbClr val="000000"/>
                </a:solidFill>
                <a:latin typeface="Times New Roman" panose="02020603050405020304" pitchFamily="18" charset="0"/>
                <a:ea typeface="Calibri" panose="020F0502020204030204" pitchFamily="34" charset="0"/>
              </a:rPr>
              <a:t>Dormex favorece la brotación (Arias </a:t>
            </a:r>
            <a:r>
              <a:rPr lang="es-ES" i="1" dirty="0" smtClean="0">
                <a:solidFill>
                  <a:srgbClr val="000000"/>
                </a:solidFill>
                <a:latin typeface="Times New Roman" panose="02020603050405020304" pitchFamily="18" charset="0"/>
                <a:ea typeface="Calibri" panose="020F0502020204030204" pitchFamily="34" charset="0"/>
              </a:rPr>
              <a:t>et al., </a:t>
            </a:r>
            <a:r>
              <a:rPr lang="es-ES" dirty="0" smtClean="0">
                <a:solidFill>
                  <a:srgbClr val="000000"/>
                </a:solidFill>
                <a:latin typeface="Times New Roman" panose="02020603050405020304" pitchFamily="18" charset="0"/>
                <a:ea typeface="Calibri" panose="020F0502020204030204" pitchFamily="34" charset="0"/>
              </a:rPr>
              <a:t>2011).</a:t>
            </a:r>
            <a:endParaRPr lang="es-EC" dirty="0"/>
          </a:p>
        </p:txBody>
      </p:sp>
      <p:graphicFrame>
        <p:nvGraphicFramePr>
          <p:cNvPr id="19" name="Tabla 18"/>
          <p:cNvGraphicFramePr>
            <a:graphicFrameLocks noGrp="1"/>
          </p:cNvGraphicFramePr>
          <p:nvPr>
            <p:extLst>
              <p:ext uri="{D42A27DB-BD31-4B8C-83A1-F6EECF244321}">
                <p14:modId xmlns:p14="http://schemas.microsoft.com/office/powerpoint/2010/main" val="2600093094"/>
              </p:ext>
            </p:extLst>
          </p:nvPr>
        </p:nvGraphicFramePr>
        <p:xfrm>
          <a:off x="1535841" y="4347357"/>
          <a:ext cx="2604246" cy="1572536"/>
        </p:xfrm>
        <a:graphic>
          <a:graphicData uri="http://schemas.openxmlformats.org/drawingml/2006/table">
            <a:tbl>
              <a:tblPr firstRow="1" firstCol="1" bandRow="1">
                <a:tableStyleId>{5C22544A-7EE6-4342-B048-85BDC9FD1C3A}</a:tableStyleId>
              </a:tblPr>
              <a:tblGrid>
                <a:gridCol w="649398"/>
                <a:gridCol w="1954848"/>
              </a:tblGrid>
              <a:tr h="224648">
                <a:tc>
                  <a:txBody>
                    <a:bodyPr/>
                    <a:lstStyle/>
                    <a:p>
                      <a:pPr algn="just">
                        <a:lnSpc>
                          <a:spcPct val="107000"/>
                        </a:lnSpc>
                        <a:spcAft>
                          <a:spcPts val="0"/>
                        </a:spcAft>
                      </a:pP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D0N0:</a:t>
                      </a:r>
                      <a:endParaRPr lang="es-EC" sz="11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lumMod val="95000"/>
                          <a:lumOff val="5000"/>
                        </a:schemeClr>
                      </a:solidFill>
                      <a:prstDash val="solid"/>
                      <a:round/>
                      <a:headEnd type="none" w="med" len="med"/>
                      <a:tailEnd type="none" w="med" len="med"/>
                    </a:lnL>
                    <a:lnR w="3175" cap="flat" cmpd="sng" algn="ctr">
                      <a:solidFill>
                        <a:schemeClr val="tx1">
                          <a:lumMod val="95000"/>
                          <a:lumOff val="5000"/>
                        </a:schemeClr>
                      </a:solidFill>
                      <a:prstDash val="solid"/>
                      <a:round/>
                      <a:headEnd type="none" w="med" len="med"/>
                      <a:tailEnd type="none" w="med" len="med"/>
                    </a:lnR>
                    <a:lnT w="3175" cap="flat" cmpd="sng" algn="ctr">
                      <a:solidFill>
                        <a:schemeClr val="tx1">
                          <a:lumMod val="95000"/>
                          <a:lumOff val="5000"/>
                        </a:schemeClr>
                      </a:solidFill>
                      <a:prstDash val="solid"/>
                      <a:round/>
                      <a:headEnd type="none" w="med" len="med"/>
                      <a:tailEnd type="none" w="med" len="med"/>
                    </a:lnT>
                    <a:lnB w="3175" cap="flat" cmpd="sng" algn="ctr">
                      <a:solidFill>
                        <a:schemeClr val="tx1">
                          <a:lumMod val="95000"/>
                          <a:lumOff val="5000"/>
                        </a:schemeClr>
                      </a:solidFill>
                      <a:prstDash val="solid"/>
                      <a:round/>
                      <a:headEnd type="none" w="med" len="med"/>
                      <a:tailEnd type="none" w="med" len="med"/>
                    </a:lnB>
                    <a:solidFill>
                      <a:schemeClr val="bg1"/>
                    </a:solidFill>
                  </a:tcPr>
                </a:tc>
                <a:tc>
                  <a:txBody>
                    <a:bodyPr/>
                    <a:lstStyle/>
                    <a:p>
                      <a:pPr algn="just">
                        <a:lnSpc>
                          <a:spcPct val="107000"/>
                        </a:lnSpc>
                        <a:spcAft>
                          <a:spcPts val="0"/>
                        </a:spcAft>
                      </a:pPr>
                      <a:r>
                        <a:rPr lang="es-ES" sz="1000" b="0" dirty="0">
                          <a:solidFill>
                            <a:schemeClr val="tx1">
                              <a:lumMod val="75000"/>
                              <a:lumOff val="25000"/>
                            </a:schemeClr>
                          </a:solidFill>
                          <a:effectLst/>
                          <a:latin typeface="Times New Roman" panose="02020603050405020304" pitchFamily="18" charset="0"/>
                          <a:cs typeface="Times New Roman" panose="02020603050405020304" pitchFamily="18" charset="0"/>
                        </a:rPr>
                        <a:t>Testigo</a:t>
                      </a:r>
                      <a:endParaRPr lang="es-EC" sz="1100" b="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lumMod val="95000"/>
                          <a:lumOff val="5000"/>
                        </a:schemeClr>
                      </a:solidFill>
                      <a:prstDash val="solid"/>
                      <a:round/>
                      <a:headEnd type="none" w="med" len="med"/>
                      <a:tailEnd type="none" w="med" len="med"/>
                    </a:lnL>
                    <a:lnR w="3175" cap="flat" cmpd="sng" algn="ctr">
                      <a:solidFill>
                        <a:schemeClr val="tx1">
                          <a:lumMod val="95000"/>
                          <a:lumOff val="5000"/>
                        </a:schemeClr>
                      </a:solidFill>
                      <a:prstDash val="solid"/>
                      <a:round/>
                      <a:headEnd type="none" w="med" len="med"/>
                      <a:tailEnd type="none" w="med" len="med"/>
                    </a:lnR>
                    <a:lnT w="3175" cap="flat" cmpd="sng" algn="ctr">
                      <a:solidFill>
                        <a:schemeClr val="tx1">
                          <a:lumMod val="95000"/>
                          <a:lumOff val="5000"/>
                        </a:schemeClr>
                      </a:solidFill>
                      <a:prstDash val="solid"/>
                      <a:round/>
                      <a:headEnd type="none" w="med" len="med"/>
                      <a:tailEnd type="none" w="med" len="med"/>
                    </a:lnT>
                    <a:lnB w="3175" cap="flat" cmpd="sng" algn="ctr">
                      <a:solidFill>
                        <a:schemeClr val="tx1">
                          <a:lumMod val="95000"/>
                          <a:lumOff val="5000"/>
                        </a:schemeClr>
                      </a:solidFill>
                      <a:prstDash val="solid"/>
                      <a:round/>
                      <a:headEnd type="none" w="med" len="med"/>
                      <a:tailEnd type="none" w="med" len="med"/>
                    </a:lnB>
                    <a:solidFill>
                      <a:schemeClr val="bg1"/>
                    </a:solidFill>
                  </a:tcPr>
                </a:tc>
              </a:tr>
              <a:tr h="224648">
                <a:tc>
                  <a:txBody>
                    <a:bodyPr/>
                    <a:lstStyle/>
                    <a:p>
                      <a:pPr algn="just">
                        <a:lnSpc>
                          <a:spcPct val="107000"/>
                        </a:lnSpc>
                        <a:spcAft>
                          <a:spcPts val="0"/>
                        </a:spcAft>
                      </a:pP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D1N1:</a:t>
                      </a:r>
                      <a:endParaRPr lang="es-EC" sz="11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lumMod val="95000"/>
                          <a:lumOff val="5000"/>
                        </a:schemeClr>
                      </a:solidFill>
                      <a:prstDash val="solid"/>
                      <a:round/>
                      <a:headEnd type="none" w="med" len="med"/>
                      <a:tailEnd type="none" w="med" len="med"/>
                    </a:lnL>
                    <a:lnR w="3175" cap="flat" cmpd="sng" algn="ctr">
                      <a:solidFill>
                        <a:schemeClr val="tx1">
                          <a:lumMod val="95000"/>
                          <a:lumOff val="5000"/>
                        </a:schemeClr>
                      </a:solidFill>
                      <a:prstDash val="solid"/>
                      <a:round/>
                      <a:headEnd type="none" w="med" len="med"/>
                      <a:tailEnd type="none" w="med" len="med"/>
                    </a:lnR>
                    <a:lnT w="3175" cap="flat" cmpd="sng" algn="ctr">
                      <a:solidFill>
                        <a:schemeClr val="tx1">
                          <a:lumMod val="95000"/>
                          <a:lumOff val="5000"/>
                        </a:schemeClr>
                      </a:solidFill>
                      <a:prstDash val="solid"/>
                      <a:round/>
                      <a:headEnd type="none" w="med" len="med"/>
                      <a:tailEnd type="none" w="med" len="med"/>
                    </a:lnT>
                    <a:lnB w="3175" cap="flat" cmpd="sng" algn="ctr">
                      <a:solidFill>
                        <a:schemeClr val="tx1">
                          <a:lumMod val="95000"/>
                          <a:lumOff val="5000"/>
                        </a:schemeClr>
                      </a:solidFill>
                      <a:prstDash val="solid"/>
                      <a:round/>
                      <a:headEnd type="none" w="med" len="med"/>
                      <a:tailEnd type="none" w="med" len="med"/>
                    </a:lnB>
                    <a:solidFill>
                      <a:schemeClr val="bg1"/>
                    </a:solidFill>
                  </a:tcPr>
                </a:tc>
                <a:tc>
                  <a:txBody>
                    <a:bodyPr/>
                    <a:lstStyle/>
                    <a:p>
                      <a:pPr algn="just">
                        <a:lnSpc>
                          <a:spcPct val="107000"/>
                        </a:lnSpc>
                        <a:spcAft>
                          <a:spcPts val="0"/>
                        </a:spcAft>
                      </a:pP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Dormex </a:t>
                      </a:r>
                      <a:r>
                        <a:rPr lang="es-ES" sz="1000" dirty="0">
                          <a:solidFill>
                            <a:schemeClr val="tx1">
                              <a:lumMod val="75000"/>
                              <a:lumOff val="25000"/>
                            </a:schemeClr>
                          </a:solidFill>
                          <a:effectLst/>
                          <a:latin typeface="Times New Roman" panose="02020603050405020304" pitchFamily="18" charset="0"/>
                          <a:cs typeface="Times New Roman" panose="02020603050405020304" pitchFamily="18" charset="0"/>
                        </a:rPr>
                        <a:t>0,05 % </a:t>
                      </a: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y </a:t>
                      </a:r>
                      <a:r>
                        <a:rPr lang="es-ES" sz="1000" dirty="0">
                          <a:solidFill>
                            <a:schemeClr val="tx1">
                              <a:lumMod val="75000"/>
                              <a:lumOff val="25000"/>
                            </a:schemeClr>
                          </a:solidFill>
                          <a:effectLst/>
                          <a:latin typeface="Times New Roman" panose="02020603050405020304" pitchFamily="18" charset="0"/>
                          <a:cs typeface="Times New Roman" panose="02020603050405020304" pitchFamily="18" charset="0"/>
                        </a:rPr>
                        <a:t>45 kg.ha</a:t>
                      </a:r>
                      <a:r>
                        <a:rPr lang="es-ES" sz="1000" baseline="30000" dirty="0">
                          <a:solidFill>
                            <a:schemeClr val="tx1">
                              <a:lumMod val="75000"/>
                              <a:lumOff val="25000"/>
                            </a:schemeClr>
                          </a:solidFill>
                          <a:effectLst/>
                          <a:latin typeface="Times New Roman" panose="02020603050405020304" pitchFamily="18" charset="0"/>
                          <a:cs typeface="Times New Roman" panose="02020603050405020304" pitchFamily="18" charset="0"/>
                        </a:rPr>
                        <a:t>-1</a:t>
                      </a:r>
                      <a:r>
                        <a:rPr lang="es-ES" sz="1000" dirty="0">
                          <a:solidFill>
                            <a:schemeClr val="tx1">
                              <a:lumMod val="75000"/>
                              <a:lumOff val="25000"/>
                            </a:schemeClr>
                          </a:solidFill>
                          <a:effectLst/>
                          <a:latin typeface="Times New Roman" panose="02020603050405020304" pitchFamily="18" charset="0"/>
                          <a:cs typeface="Times New Roman" panose="02020603050405020304" pitchFamily="18" charset="0"/>
                        </a:rPr>
                        <a:t> de </a:t>
                      </a: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N</a:t>
                      </a:r>
                      <a:endParaRPr lang="es-EC" sz="11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lumMod val="95000"/>
                          <a:lumOff val="5000"/>
                        </a:schemeClr>
                      </a:solidFill>
                      <a:prstDash val="solid"/>
                      <a:round/>
                      <a:headEnd type="none" w="med" len="med"/>
                      <a:tailEnd type="none" w="med" len="med"/>
                    </a:lnL>
                    <a:lnR w="3175" cap="flat" cmpd="sng" algn="ctr">
                      <a:solidFill>
                        <a:schemeClr val="tx1">
                          <a:lumMod val="95000"/>
                          <a:lumOff val="5000"/>
                        </a:schemeClr>
                      </a:solidFill>
                      <a:prstDash val="solid"/>
                      <a:round/>
                      <a:headEnd type="none" w="med" len="med"/>
                      <a:tailEnd type="none" w="med" len="med"/>
                    </a:lnR>
                    <a:lnT w="3175" cap="flat" cmpd="sng" algn="ctr">
                      <a:solidFill>
                        <a:schemeClr val="tx1">
                          <a:lumMod val="95000"/>
                          <a:lumOff val="5000"/>
                        </a:schemeClr>
                      </a:solidFill>
                      <a:prstDash val="solid"/>
                      <a:round/>
                      <a:headEnd type="none" w="med" len="med"/>
                      <a:tailEnd type="none" w="med" len="med"/>
                    </a:lnT>
                    <a:lnB w="3175" cap="flat" cmpd="sng" algn="ctr">
                      <a:solidFill>
                        <a:schemeClr val="tx1">
                          <a:lumMod val="95000"/>
                          <a:lumOff val="5000"/>
                        </a:schemeClr>
                      </a:solidFill>
                      <a:prstDash val="solid"/>
                      <a:round/>
                      <a:headEnd type="none" w="med" len="med"/>
                      <a:tailEnd type="none" w="med" len="med"/>
                    </a:lnB>
                    <a:solidFill>
                      <a:schemeClr val="bg1"/>
                    </a:solidFill>
                  </a:tcPr>
                </a:tc>
              </a:tr>
              <a:tr h="224648">
                <a:tc>
                  <a:txBody>
                    <a:bodyPr/>
                    <a:lstStyle/>
                    <a:p>
                      <a:pPr algn="just">
                        <a:lnSpc>
                          <a:spcPct val="107000"/>
                        </a:lnSpc>
                        <a:spcAft>
                          <a:spcPts val="0"/>
                        </a:spcAft>
                      </a:pP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D1N2:</a:t>
                      </a:r>
                      <a:endParaRPr lang="es-EC" sz="11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lumMod val="95000"/>
                          <a:lumOff val="5000"/>
                        </a:schemeClr>
                      </a:solidFill>
                      <a:prstDash val="solid"/>
                      <a:round/>
                      <a:headEnd type="none" w="med" len="med"/>
                      <a:tailEnd type="none" w="med" len="med"/>
                    </a:lnL>
                    <a:lnR w="3175" cap="flat" cmpd="sng" algn="ctr">
                      <a:solidFill>
                        <a:schemeClr val="tx1">
                          <a:lumMod val="95000"/>
                          <a:lumOff val="5000"/>
                        </a:schemeClr>
                      </a:solidFill>
                      <a:prstDash val="solid"/>
                      <a:round/>
                      <a:headEnd type="none" w="med" len="med"/>
                      <a:tailEnd type="none" w="med" len="med"/>
                    </a:lnR>
                    <a:lnT w="3175" cap="flat" cmpd="sng" algn="ctr">
                      <a:solidFill>
                        <a:schemeClr val="tx1">
                          <a:lumMod val="95000"/>
                          <a:lumOff val="5000"/>
                        </a:schemeClr>
                      </a:solidFill>
                      <a:prstDash val="solid"/>
                      <a:round/>
                      <a:headEnd type="none" w="med" len="med"/>
                      <a:tailEnd type="none" w="med" len="med"/>
                    </a:lnT>
                    <a:lnB w="3175" cap="flat" cmpd="sng" algn="ctr">
                      <a:solidFill>
                        <a:schemeClr val="tx1">
                          <a:lumMod val="95000"/>
                          <a:lumOff val="5000"/>
                        </a:schemeClr>
                      </a:solidFill>
                      <a:prstDash val="solid"/>
                      <a:round/>
                      <a:headEnd type="none" w="med" len="med"/>
                      <a:tailEnd type="none" w="med" len="med"/>
                    </a:lnB>
                    <a:solidFill>
                      <a:schemeClr val="bg1"/>
                    </a:solidFill>
                  </a:tcPr>
                </a:tc>
                <a:tc>
                  <a:txBody>
                    <a:bodyPr/>
                    <a:lstStyle/>
                    <a:p>
                      <a:pPr algn="just">
                        <a:lnSpc>
                          <a:spcPct val="107000"/>
                        </a:lnSpc>
                        <a:spcAft>
                          <a:spcPts val="0"/>
                        </a:spcAft>
                      </a:pP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Dormex </a:t>
                      </a:r>
                      <a:r>
                        <a:rPr lang="es-ES" sz="1000" dirty="0">
                          <a:solidFill>
                            <a:schemeClr val="tx1">
                              <a:lumMod val="75000"/>
                              <a:lumOff val="25000"/>
                            </a:schemeClr>
                          </a:solidFill>
                          <a:effectLst/>
                          <a:latin typeface="Times New Roman" panose="02020603050405020304" pitchFamily="18" charset="0"/>
                          <a:cs typeface="Times New Roman" panose="02020603050405020304" pitchFamily="18" charset="0"/>
                        </a:rPr>
                        <a:t>0,05 % </a:t>
                      </a: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y </a:t>
                      </a:r>
                      <a:r>
                        <a:rPr lang="es-ES" sz="1000" dirty="0">
                          <a:solidFill>
                            <a:schemeClr val="tx1">
                              <a:lumMod val="75000"/>
                              <a:lumOff val="25000"/>
                            </a:schemeClr>
                          </a:solidFill>
                          <a:effectLst/>
                          <a:latin typeface="Times New Roman" panose="02020603050405020304" pitchFamily="18" charset="0"/>
                          <a:cs typeface="Times New Roman" panose="02020603050405020304" pitchFamily="18" charset="0"/>
                        </a:rPr>
                        <a:t>90 kg.ha</a:t>
                      </a:r>
                      <a:r>
                        <a:rPr lang="es-ES" sz="1000" baseline="30000" dirty="0">
                          <a:solidFill>
                            <a:schemeClr val="tx1">
                              <a:lumMod val="75000"/>
                              <a:lumOff val="25000"/>
                            </a:schemeClr>
                          </a:solidFill>
                          <a:effectLst/>
                          <a:latin typeface="Times New Roman" panose="02020603050405020304" pitchFamily="18" charset="0"/>
                          <a:cs typeface="Times New Roman" panose="02020603050405020304" pitchFamily="18" charset="0"/>
                        </a:rPr>
                        <a:t>-1</a:t>
                      </a:r>
                      <a:r>
                        <a:rPr lang="es-ES" sz="1000" dirty="0">
                          <a:solidFill>
                            <a:schemeClr val="tx1">
                              <a:lumMod val="75000"/>
                              <a:lumOff val="25000"/>
                            </a:schemeClr>
                          </a:solidFill>
                          <a:effectLst/>
                          <a:latin typeface="Times New Roman" panose="02020603050405020304" pitchFamily="18" charset="0"/>
                          <a:cs typeface="Times New Roman" panose="02020603050405020304" pitchFamily="18" charset="0"/>
                        </a:rPr>
                        <a:t> de </a:t>
                      </a: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N</a:t>
                      </a:r>
                      <a:endParaRPr lang="es-EC" sz="11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lumMod val="95000"/>
                          <a:lumOff val="5000"/>
                        </a:schemeClr>
                      </a:solidFill>
                      <a:prstDash val="solid"/>
                      <a:round/>
                      <a:headEnd type="none" w="med" len="med"/>
                      <a:tailEnd type="none" w="med" len="med"/>
                    </a:lnL>
                    <a:lnR w="3175" cap="flat" cmpd="sng" algn="ctr">
                      <a:solidFill>
                        <a:schemeClr val="tx1">
                          <a:lumMod val="95000"/>
                          <a:lumOff val="5000"/>
                        </a:schemeClr>
                      </a:solidFill>
                      <a:prstDash val="solid"/>
                      <a:round/>
                      <a:headEnd type="none" w="med" len="med"/>
                      <a:tailEnd type="none" w="med" len="med"/>
                    </a:lnR>
                    <a:lnT w="3175" cap="flat" cmpd="sng" algn="ctr">
                      <a:solidFill>
                        <a:schemeClr val="tx1">
                          <a:lumMod val="95000"/>
                          <a:lumOff val="5000"/>
                        </a:schemeClr>
                      </a:solidFill>
                      <a:prstDash val="solid"/>
                      <a:round/>
                      <a:headEnd type="none" w="med" len="med"/>
                      <a:tailEnd type="none" w="med" len="med"/>
                    </a:lnT>
                    <a:lnB w="3175" cap="flat" cmpd="sng" algn="ctr">
                      <a:solidFill>
                        <a:schemeClr val="tx1">
                          <a:lumMod val="95000"/>
                          <a:lumOff val="5000"/>
                        </a:schemeClr>
                      </a:solidFill>
                      <a:prstDash val="solid"/>
                      <a:round/>
                      <a:headEnd type="none" w="med" len="med"/>
                      <a:tailEnd type="none" w="med" len="med"/>
                    </a:lnB>
                    <a:solidFill>
                      <a:schemeClr val="bg1"/>
                    </a:solidFill>
                  </a:tcPr>
                </a:tc>
              </a:tr>
              <a:tr h="224648">
                <a:tc>
                  <a:txBody>
                    <a:bodyPr/>
                    <a:lstStyle/>
                    <a:p>
                      <a:pPr algn="just">
                        <a:lnSpc>
                          <a:spcPct val="107000"/>
                        </a:lnSpc>
                        <a:spcAft>
                          <a:spcPts val="0"/>
                        </a:spcAft>
                      </a:pP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D1N3:</a:t>
                      </a:r>
                      <a:endParaRPr lang="es-EC" sz="11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lumMod val="95000"/>
                          <a:lumOff val="5000"/>
                        </a:schemeClr>
                      </a:solidFill>
                      <a:prstDash val="solid"/>
                      <a:round/>
                      <a:headEnd type="none" w="med" len="med"/>
                      <a:tailEnd type="none" w="med" len="med"/>
                    </a:lnL>
                    <a:lnR w="3175" cap="flat" cmpd="sng" algn="ctr">
                      <a:solidFill>
                        <a:schemeClr val="tx1">
                          <a:lumMod val="95000"/>
                          <a:lumOff val="5000"/>
                        </a:schemeClr>
                      </a:solidFill>
                      <a:prstDash val="solid"/>
                      <a:round/>
                      <a:headEnd type="none" w="med" len="med"/>
                      <a:tailEnd type="none" w="med" len="med"/>
                    </a:lnR>
                    <a:lnT w="3175" cap="flat" cmpd="sng" algn="ctr">
                      <a:solidFill>
                        <a:schemeClr val="tx1">
                          <a:lumMod val="95000"/>
                          <a:lumOff val="5000"/>
                        </a:schemeClr>
                      </a:solidFill>
                      <a:prstDash val="solid"/>
                      <a:round/>
                      <a:headEnd type="none" w="med" len="med"/>
                      <a:tailEnd type="none" w="med" len="med"/>
                    </a:lnT>
                    <a:lnB w="3175" cap="flat" cmpd="sng" algn="ctr">
                      <a:solidFill>
                        <a:schemeClr val="tx1">
                          <a:lumMod val="95000"/>
                          <a:lumOff val="5000"/>
                        </a:schemeClr>
                      </a:solidFill>
                      <a:prstDash val="solid"/>
                      <a:round/>
                      <a:headEnd type="none" w="med" len="med"/>
                      <a:tailEnd type="none" w="med" len="med"/>
                    </a:lnB>
                    <a:solidFill>
                      <a:schemeClr val="bg1"/>
                    </a:solidFill>
                  </a:tcPr>
                </a:tc>
                <a:tc>
                  <a:txBody>
                    <a:bodyPr/>
                    <a:lstStyle/>
                    <a:p>
                      <a:pPr algn="just">
                        <a:lnSpc>
                          <a:spcPct val="107000"/>
                        </a:lnSpc>
                        <a:spcAft>
                          <a:spcPts val="0"/>
                        </a:spcAft>
                      </a:pP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Dormex </a:t>
                      </a:r>
                      <a:r>
                        <a:rPr lang="es-ES" sz="1000" dirty="0">
                          <a:solidFill>
                            <a:schemeClr val="tx1">
                              <a:lumMod val="75000"/>
                              <a:lumOff val="25000"/>
                            </a:schemeClr>
                          </a:solidFill>
                          <a:effectLst/>
                          <a:latin typeface="Times New Roman" panose="02020603050405020304" pitchFamily="18" charset="0"/>
                          <a:cs typeface="Times New Roman" panose="02020603050405020304" pitchFamily="18" charset="0"/>
                        </a:rPr>
                        <a:t>0,05 % </a:t>
                      </a: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y </a:t>
                      </a:r>
                      <a:r>
                        <a:rPr lang="es-ES" sz="1000" dirty="0">
                          <a:solidFill>
                            <a:schemeClr val="tx1">
                              <a:lumMod val="75000"/>
                              <a:lumOff val="25000"/>
                            </a:schemeClr>
                          </a:solidFill>
                          <a:effectLst/>
                          <a:latin typeface="Times New Roman" panose="02020603050405020304" pitchFamily="18" charset="0"/>
                          <a:cs typeface="Times New Roman" panose="02020603050405020304" pitchFamily="18" charset="0"/>
                        </a:rPr>
                        <a:t>135 kg.ha</a:t>
                      </a:r>
                      <a:r>
                        <a:rPr lang="es-ES" sz="1000" baseline="30000" dirty="0">
                          <a:solidFill>
                            <a:schemeClr val="tx1">
                              <a:lumMod val="75000"/>
                              <a:lumOff val="25000"/>
                            </a:schemeClr>
                          </a:solidFill>
                          <a:effectLst/>
                          <a:latin typeface="Times New Roman" panose="02020603050405020304" pitchFamily="18" charset="0"/>
                          <a:cs typeface="Times New Roman" panose="02020603050405020304" pitchFamily="18" charset="0"/>
                        </a:rPr>
                        <a:t>-1</a:t>
                      </a:r>
                      <a:r>
                        <a:rPr lang="es-ES" sz="1000" dirty="0">
                          <a:solidFill>
                            <a:schemeClr val="tx1">
                              <a:lumMod val="75000"/>
                              <a:lumOff val="25000"/>
                            </a:schemeClr>
                          </a:solidFill>
                          <a:effectLst/>
                          <a:latin typeface="Times New Roman" panose="02020603050405020304" pitchFamily="18" charset="0"/>
                          <a:cs typeface="Times New Roman" panose="02020603050405020304" pitchFamily="18" charset="0"/>
                        </a:rPr>
                        <a:t> de </a:t>
                      </a: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N</a:t>
                      </a:r>
                      <a:endParaRPr lang="es-EC" sz="11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lumMod val="95000"/>
                          <a:lumOff val="5000"/>
                        </a:schemeClr>
                      </a:solidFill>
                      <a:prstDash val="solid"/>
                      <a:round/>
                      <a:headEnd type="none" w="med" len="med"/>
                      <a:tailEnd type="none" w="med" len="med"/>
                    </a:lnL>
                    <a:lnR w="3175" cap="flat" cmpd="sng" algn="ctr">
                      <a:solidFill>
                        <a:schemeClr val="tx1">
                          <a:lumMod val="95000"/>
                          <a:lumOff val="5000"/>
                        </a:schemeClr>
                      </a:solidFill>
                      <a:prstDash val="solid"/>
                      <a:round/>
                      <a:headEnd type="none" w="med" len="med"/>
                      <a:tailEnd type="none" w="med" len="med"/>
                    </a:lnR>
                    <a:lnT w="3175" cap="flat" cmpd="sng" algn="ctr">
                      <a:solidFill>
                        <a:schemeClr val="tx1">
                          <a:lumMod val="95000"/>
                          <a:lumOff val="5000"/>
                        </a:schemeClr>
                      </a:solidFill>
                      <a:prstDash val="solid"/>
                      <a:round/>
                      <a:headEnd type="none" w="med" len="med"/>
                      <a:tailEnd type="none" w="med" len="med"/>
                    </a:lnT>
                    <a:lnB w="3175" cap="flat" cmpd="sng" algn="ctr">
                      <a:solidFill>
                        <a:schemeClr val="tx1">
                          <a:lumMod val="95000"/>
                          <a:lumOff val="5000"/>
                        </a:schemeClr>
                      </a:solidFill>
                      <a:prstDash val="solid"/>
                      <a:round/>
                      <a:headEnd type="none" w="med" len="med"/>
                      <a:tailEnd type="none" w="med" len="med"/>
                    </a:lnB>
                    <a:solidFill>
                      <a:schemeClr val="bg1"/>
                    </a:solidFill>
                  </a:tcPr>
                </a:tc>
              </a:tr>
              <a:tr h="224648">
                <a:tc>
                  <a:txBody>
                    <a:bodyPr/>
                    <a:lstStyle/>
                    <a:p>
                      <a:pPr algn="just">
                        <a:lnSpc>
                          <a:spcPct val="107000"/>
                        </a:lnSpc>
                        <a:spcAft>
                          <a:spcPts val="0"/>
                        </a:spcAft>
                      </a:pP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D2N1:</a:t>
                      </a:r>
                      <a:endParaRPr lang="es-EC" sz="11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lumMod val="95000"/>
                          <a:lumOff val="5000"/>
                        </a:schemeClr>
                      </a:solidFill>
                      <a:prstDash val="solid"/>
                      <a:round/>
                      <a:headEnd type="none" w="med" len="med"/>
                      <a:tailEnd type="none" w="med" len="med"/>
                    </a:lnL>
                    <a:lnR w="3175" cap="flat" cmpd="sng" algn="ctr">
                      <a:solidFill>
                        <a:schemeClr val="tx1">
                          <a:lumMod val="95000"/>
                          <a:lumOff val="5000"/>
                        </a:schemeClr>
                      </a:solidFill>
                      <a:prstDash val="solid"/>
                      <a:round/>
                      <a:headEnd type="none" w="med" len="med"/>
                      <a:tailEnd type="none" w="med" len="med"/>
                    </a:lnR>
                    <a:lnT w="3175" cap="flat" cmpd="sng" algn="ctr">
                      <a:solidFill>
                        <a:schemeClr val="tx1">
                          <a:lumMod val="95000"/>
                          <a:lumOff val="5000"/>
                        </a:schemeClr>
                      </a:solidFill>
                      <a:prstDash val="solid"/>
                      <a:round/>
                      <a:headEnd type="none" w="med" len="med"/>
                      <a:tailEnd type="none" w="med" len="med"/>
                    </a:lnT>
                    <a:lnB w="3175" cap="flat" cmpd="sng" algn="ctr">
                      <a:solidFill>
                        <a:schemeClr val="tx1">
                          <a:lumMod val="95000"/>
                          <a:lumOff val="5000"/>
                        </a:schemeClr>
                      </a:solidFill>
                      <a:prstDash val="solid"/>
                      <a:round/>
                      <a:headEnd type="none" w="med" len="med"/>
                      <a:tailEnd type="none" w="med" len="med"/>
                    </a:lnB>
                    <a:solidFill>
                      <a:schemeClr val="bg1"/>
                    </a:solidFill>
                  </a:tcPr>
                </a:tc>
                <a:tc>
                  <a:txBody>
                    <a:bodyPr/>
                    <a:lstStyle/>
                    <a:p>
                      <a:pPr algn="just">
                        <a:lnSpc>
                          <a:spcPct val="107000"/>
                        </a:lnSpc>
                        <a:spcAft>
                          <a:spcPts val="0"/>
                        </a:spcAft>
                      </a:pP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Dormex </a:t>
                      </a:r>
                      <a:r>
                        <a:rPr lang="es-ES" sz="1000" dirty="0">
                          <a:solidFill>
                            <a:schemeClr val="tx1">
                              <a:lumMod val="75000"/>
                              <a:lumOff val="25000"/>
                            </a:schemeClr>
                          </a:solidFill>
                          <a:effectLst/>
                          <a:latin typeface="Times New Roman" panose="02020603050405020304" pitchFamily="18" charset="0"/>
                          <a:cs typeface="Times New Roman" panose="02020603050405020304" pitchFamily="18" charset="0"/>
                        </a:rPr>
                        <a:t>0,1 % </a:t>
                      </a: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y </a:t>
                      </a:r>
                      <a:r>
                        <a:rPr lang="es-ES" sz="1000" dirty="0">
                          <a:solidFill>
                            <a:schemeClr val="tx1">
                              <a:lumMod val="75000"/>
                              <a:lumOff val="25000"/>
                            </a:schemeClr>
                          </a:solidFill>
                          <a:effectLst/>
                          <a:latin typeface="Times New Roman" panose="02020603050405020304" pitchFamily="18" charset="0"/>
                          <a:cs typeface="Times New Roman" panose="02020603050405020304" pitchFamily="18" charset="0"/>
                        </a:rPr>
                        <a:t>45 kg.ha</a:t>
                      </a:r>
                      <a:r>
                        <a:rPr lang="es-ES" sz="1000" baseline="30000" dirty="0">
                          <a:solidFill>
                            <a:schemeClr val="tx1">
                              <a:lumMod val="75000"/>
                              <a:lumOff val="25000"/>
                            </a:schemeClr>
                          </a:solidFill>
                          <a:effectLst/>
                          <a:latin typeface="Times New Roman" panose="02020603050405020304" pitchFamily="18" charset="0"/>
                          <a:cs typeface="Times New Roman" panose="02020603050405020304" pitchFamily="18" charset="0"/>
                        </a:rPr>
                        <a:t>-1</a:t>
                      </a:r>
                      <a:r>
                        <a:rPr lang="es-ES" sz="1000" dirty="0">
                          <a:solidFill>
                            <a:schemeClr val="tx1">
                              <a:lumMod val="75000"/>
                              <a:lumOff val="25000"/>
                            </a:schemeClr>
                          </a:solidFill>
                          <a:effectLst/>
                          <a:latin typeface="Times New Roman" panose="02020603050405020304" pitchFamily="18" charset="0"/>
                          <a:cs typeface="Times New Roman" panose="02020603050405020304" pitchFamily="18" charset="0"/>
                        </a:rPr>
                        <a:t> de </a:t>
                      </a: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N</a:t>
                      </a:r>
                      <a:endParaRPr lang="es-EC" sz="11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lumMod val="95000"/>
                          <a:lumOff val="5000"/>
                        </a:schemeClr>
                      </a:solidFill>
                      <a:prstDash val="solid"/>
                      <a:round/>
                      <a:headEnd type="none" w="med" len="med"/>
                      <a:tailEnd type="none" w="med" len="med"/>
                    </a:lnL>
                    <a:lnR w="3175" cap="flat" cmpd="sng" algn="ctr">
                      <a:solidFill>
                        <a:schemeClr val="tx1">
                          <a:lumMod val="95000"/>
                          <a:lumOff val="5000"/>
                        </a:schemeClr>
                      </a:solidFill>
                      <a:prstDash val="solid"/>
                      <a:round/>
                      <a:headEnd type="none" w="med" len="med"/>
                      <a:tailEnd type="none" w="med" len="med"/>
                    </a:lnR>
                    <a:lnT w="3175" cap="flat" cmpd="sng" algn="ctr">
                      <a:solidFill>
                        <a:schemeClr val="tx1">
                          <a:lumMod val="95000"/>
                          <a:lumOff val="5000"/>
                        </a:schemeClr>
                      </a:solidFill>
                      <a:prstDash val="solid"/>
                      <a:round/>
                      <a:headEnd type="none" w="med" len="med"/>
                      <a:tailEnd type="none" w="med" len="med"/>
                    </a:lnT>
                    <a:lnB w="3175" cap="flat" cmpd="sng" algn="ctr">
                      <a:solidFill>
                        <a:schemeClr val="tx1">
                          <a:lumMod val="95000"/>
                          <a:lumOff val="5000"/>
                        </a:schemeClr>
                      </a:solidFill>
                      <a:prstDash val="solid"/>
                      <a:round/>
                      <a:headEnd type="none" w="med" len="med"/>
                      <a:tailEnd type="none" w="med" len="med"/>
                    </a:lnB>
                    <a:solidFill>
                      <a:schemeClr val="bg1"/>
                    </a:solidFill>
                  </a:tcPr>
                </a:tc>
              </a:tr>
              <a:tr h="224648">
                <a:tc>
                  <a:txBody>
                    <a:bodyPr/>
                    <a:lstStyle/>
                    <a:p>
                      <a:pPr algn="just">
                        <a:lnSpc>
                          <a:spcPct val="107000"/>
                        </a:lnSpc>
                        <a:spcAft>
                          <a:spcPts val="0"/>
                        </a:spcAft>
                      </a:pP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D2N2:</a:t>
                      </a:r>
                      <a:endParaRPr lang="es-EC" sz="11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lumMod val="95000"/>
                          <a:lumOff val="5000"/>
                        </a:schemeClr>
                      </a:solidFill>
                      <a:prstDash val="solid"/>
                      <a:round/>
                      <a:headEnd type="none" w="med" len="med"/>
                      <a:tailEnd type="none" w="med" len="med"/>
                    </a:lnL>
                    <a:lnR w="3175" cap="flat" cmpd="sng" algn="ctr">
                      <a:solidFill>
                        <a:schemeClr val="tx1">
                          <a:lumMod val="95000"/>
                          <a:lumOff val="5000"/>
                        </a:schemeClr>
                      </a:solidFill>
                      <a:prstDash val="solid"/>
                      <a:round/>
                      <a:headEnd type="none" w="med" len="med"/>
                      <a:tailEnd type="none" w="med" len="med"/>
                    </a:lnR>
                    <a:lnT w="3175" cap="flat" cmpd="sng" algn="ctr">
                      <a:solidFill>
                        <a:schemeClr val="tx1">
                          <a:lumMod val="95000"/>
                          <a:lumOff val="5000"/>
                        </a:schemeClr>
                      </a:solidFill>
                      <a:prstDash val="solid"/>
                      <a:round/>
                      <a:headEnd type="none" w="med" len="med"/>
                      <a:tailEnd type="none" w="med" len="med"/>
                    </a:lnT>
                    <a:lnB w="3175" cap="flat" cmpd="sng" algn="ctr">
                      <a:solidFill>
                        <a:schemeClr val="tx1">
                          <a:lumMod val="95000"/>
                          <a:lumOff val="5000"/>
                        </a:schemeClr>
                      </a:solidFill>
                      <a:prstDash val="solid"/>
                      <a:round/>
                      <a:headEnd type="none" w="med" len="med"/>
                      <a:tailEnd type="none" w="med" len="med"/>
                    </a:lnB>
                    <a:solidFill>
                      <a:schemeClr val="bg1"/>
                    </a:solidFill>
                  </a:tcPr>
                </a:tc>
                <a:tc>
                  <a:txBody>
                    <a:bodyPr/>
                    <a:lstStyle/>
                    <a:p>
                      <a:pPr algn="just">
                        <a:lnSpc>
                          <a:spcPct val="107000"/>
                        </a:lnSpc>
                        <a:spcAft>
                          <a:spcPts val="0"/>
                        </a:spcAft>
                      </a:pP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Dormex </a:t>
                      </a:r>
                      <a:r>
                        <a:rPr lang="es-ES" sz="1000" dirty="0">
                          <a:solidFill>
                            <a:schemeClr val="tx1">
                              <a:lumMod val="75000"/>
                              <a:lumOff val="25000"/>
                            </a:schemeClr>
                          </a:solidFill>
                          <a:effectLst/>
                          <a:latin typeface="Times New Roman" panose="02020603050405020304" pitchFamily="18" charset="0"/>
                          <a:cs typeface="Times New Roman" panose="02020603050405020304" pitchFamily="18" charset="0"/>
                        </a:rPr>
                        <a:t>0,1 % </a:t>
                      </a: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y </a:t>
                      </a:r>
                      <a:r>
                        <a:rPr lang="es-ES" sz="1000" dirty="0">
                          <a:solidFill>
                            <a:schemeClr val="tx1">
                              <a:lumMod val="75000"/>
                              <a:lumOff val="25000"/>
                            </a:schemeClr>
                          </a:solidFill>
                          <a:effectLst/>
                          <a:latin typeface="Times New Roman" panose="02020603050405020304" pitchFamily="18" charset="0"/>
                          <a:cs typeface="Times New Roman" panose="02020603050405020304" pitchFamily="18" charset="0"/>
                        </a:rPr>
                        <a:t>90 kg.ha</a:t>
                      </a:r>
                      <a:r>
                        <a:rPr lang="es-ES" sz="1000" baseline="30000" dirty="0">
                          <a:solidFill>
                            <a:schemeClr val="tx1">
                              <a:lumMod val="75000"/>
                              <a:lumOff val="25000"/>
                            </a:schemeClr>
                          </a:solidFill>
                          <a:effectLst/>
                          <a:latin typeface="Times New Roman" panose="02020603050405020304" pitchFamily="18" charset="0"/>
                          <a:cs typeface="Times New Roman" panose="02020603050405020304" pitchFamily="18" charset="0"/>
                        </a:rPr>
                        <a:t>-1</a:t>
                      </a:r>
                      <a:r>
                        <a:rPr lang="es-ES" sz="1000" dirty="0">
                          <a:solidFill>
                            <a:schemeClr val="tx1">
                              <a:lumMod val="75000"/>
                              <a:lumOff val="25000"/>
                            </a:schemeClr>
                          </a:solidFill>
                          <a:effectLst/>
                          <a:latin typeface="Times New Roman" panose="02020603050405020304" pitchFamily="18" charset="0"/>
                          <a:cs typeface="Times New Roman" panose="02020603050405020304" pitchFamily="18" charset="0"/>
                        </a:rPr>
                        <a:t> de </a:t>
                      </a: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N</a:t>
                      </a:r>
                      <a:endParaRPr lang="es-EC" sz="11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lumMod val="95000"/>
                          <a:lumOff val="5000"/>
                        </a:schemeClr>
                      </a:solidFill>
                      <a:prstDash val="solid"/>
                      <a:round/>
                      <a:headEnd type="none" w="med" len="med"/>
                      <a:tailEnd type="none" w="med" len="med"/>
                    </a:lnL>
                    <a:lnR w="3175" cap="flat" cmpd="sng" algn="ctr">
                      <a:solidFill>
                        <a:schemeClr val="tx1">
                          <a:lumMod val="95000"/>
                          <a:lumOff val="5000"/>
                        </a:schemeClr>
                      </a:solidFill>
                      <a:prstDash val="solid"/>
                      <a:round/>
                      <a:headEnd type="none" w="med" len="med"/>
                      <a:tailEnd type="none" w="med" len="med"/>
                    </a:lnR>
                    <a:lnT w="3175" cap="flat" cmpd="sng" algn="ctr">
                      <a:solidFill>
                        <a:schemeClr val="tx1">
                          <a:lumMod val="95000"/>
                          <a:lumOff val="5000"/>
                        </a:schemeClr>
                      </a:solidFill>
                      <a:prstDash val="solid"/>
                      <a:round/>
                      <a:headEnd type="none" w="med" len="med"/>
                      <a:tailEnd type="none" w="med" len="med"/>
                    </a:lnT>
                    <a:lnB w="3175" cap="flat" cmpd="sng" algn="ctr">
                      <a:solidFill>
                        <a:schemeClr val="tx1">
                          <a:lumMod val="95000"/>
                          <a:lumOff val="5000"/>
                        </a:schemeClr>
                      </a:solidFill>
                      <a:prstDash val="solid"/>
                      <a:round/>
                      <a:headEnd type="none" w="med" len="med"/>
                      <a:tailEnd type="none" w="med" len="med"/>
                    </a:lnB>
                    <a:solidFill>
                      <a:schemeClr val="bg1"/>
                    </a:solidFill>
                  </a:tcPr>
                </a:tc>
              </a:tr>
              <a:tr h="224648">
                <a:tc>
                  <a:txBody>
                    <a:bodyPr/>
                    <a:lstStyle/>
                    <a:p>
                      <a:pPr algn="just">
                        <a:lnSpc>
                          <a:spcPct val="107000"/>
                        </a:lnSpc>
                        <a:spcAft>
                          <a:spcPts val="0"/>
                        </a:spcAft>
                      </a:pP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D2N3:</a:t>
                      </a:r>
                      <a:endParaRPr lang="es-EC" sz="11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lumMod val="95000"/>
                          <a:lumOff val="5000"/>
                        </a:schemeClr>
                      </a:solidFill>
                      <a:prstDash val="solid"/>
                      <a:round/>
                      <a:headEnd type="none" w="med" len="med"/>
                      <a:tailEnd type="none" w="med" len="med"/>
                    </a:lnL>
                    <a:lnR w="3175" cap="flat" cmpd="sng" algn="ctr">
                      <a:solidFill>
                        <a:schemeClr val="tx1">
                          <a:lumMod val="95000"/>
                          <a:lumOff val="5000"/>
                        </a:schemeClr>
                      </a:solidFill>
                      <a:prstDash val="solid"/>
                      <a:round/>
                      <a:headEnd type="none" w="med" len="med"/>
                      <a:tailEnd type="none" w="med" len="med"/>
                    </a:lnR>
                    <a:lnT w="3175" cap="flat" cmpd="sng" algn="ctr">
                      <a:solidFill>
                        <a:schemeClr val="tx1">
                          <a:lumMod val="95000"/>
                          <a:lumOff val="5000"/>
                        </a:schemeClr>
                      </a:solidFill>
                      <a:prstDash val="solid"/>
                      <a:round/>
                      <a:headEnd type="none" w="med" len="med"/>
                      <a:tailEnd type="none" w="med" len="med"/>
                    </a:lnT>
                    <a:lnB w="3175" cap="flat" cmpd="sng" algn="ctr">
                      <a:solidFill>
                        <a:schemeClr val="tx1">
                          <a:lumMod val="95000"/>
                          <a:lumOff val="5000"/>
                        </a:schemeClr>
                      </a:solidFill>
                      <a:prstDash val="solid"/>
                      <a:round/>
                      <a:headEnd type="none" w="med" len="med"/>
                      <a:tailEnd type="none" w="med" len="med"/>
                    </a:lnB>
                    <a:solidFill>
                      <a:schemeClr val="bg1"/>
                    </a:solidFill>
                  </a:tcPr>
                </a:tc>
                <a:tc>
                  <a:txBody>
                    <a:bodyPr/>
                    <a:lstStyle/>
                    <a:p>
                      <a:pPr algn="just">
                        <a:lnSpc>
                          <a:spcPct val="107000"/>
                        </a:lnSpc>
                        <a:spcAft>
                          <a:spcPts val="0"/>
                        </a:spcAft>
                      </a:pP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Dormex </a:t>
                      </a:r>
                      <a:r>
                        <a:rPr lang="es-ES" sz="1000" dirty="0">
                          <a:solidFill>
                            <a:schemeClr val="tx1">
                              <a:lumMod val="75000"/>
                              <a:lumOff val="25000"/>
                            </a:schemeClr>
                          </a:solidFill>
                          <a:effectLst/>
                          <a:latin typeface="Times New Roman" panose="02020603050405020304" pitchFamily="18" charset="0"/>
                          <a:cs typeface="Times New Roman" panose="02020603050405020304" pitchFamily="18" charset="0"/>
                        </a:rPr>
                        <a:t>0,1 % </a:t>
                      </a: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y </a:t>
                      </a:r>
                      <a:r>
                        <a:rPr lang="es-ES" sz="1000" dirty="0">
                          <a:solidFill>
                            <a:schemeClr val="tx1">
                              <a:lumMod val="75000"/>
                              <a:lumOff val="25000"/>
                            </a:schemeClr>
                          </a:solidFill>
                          <a:effectLst/>
                          <a:latin typeface="Times New Roman" panose="02020603050405020304" pitchFamily="18" charset="0"/>
                          <a:cs typeface="Times New Roman" panose="02020603050405020304" pitchFamily="18" charset="0"/>
                        </a:rPr>
                        <a:t>135 kg.ha</a:t>
                      </a:r>
                      <a:r>
                        <a:rPr lang="es-ES" sz="1000" baseline="30000" dirty="0">
                          <a:solidFill>
                            <a:schemeClr val="tx1">
                              <a:lumMod val="75000"/>
                              <a:lumOff val="25000"/>
                            </a:schemeClr>
                          </a:solidFill>
                          <a:effectLst/>
                          <a:latin typeface="Times New Roman" panose="02020603050405020304" pitchFamily="18" charset="0"/>
                          <a:cs typeface="Times New Roman" panose="02020603050405020304" pitchFamily="18" charset="0"/>
                        </a:rPr>
                        <a:t>-1</a:t>
                      </a:r>
                      <a:r>
                        <a:rPr lang="es-ES" sz="1000" dirty="0">
                          <a:solidFill>
                            <a:schemeClr val="tx1">
                              <a:lumMod val="75000"/>
                              <a:lumOff val="25000"/>
                            </a:schemeClr>
                          </a:solidFill>
                          <a:effectLst/>
                          <a:latin typeface="Times New Roman" panose="02020603050405020304" pitchFamily="18" charset="0"/>
                          <a:cs typeface="Times New Roman" panose="02020603050405020304" pitchFamily="18" charset="0"/>
                        </a:rPr>
                        <a:t> de </a:t>
                      </a: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N</a:t>
                      </a:r>
                      <a:endParaRPr lang="es-EC" sz="11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lumMod val="95000"/>
                          <a:lumOff val="5000"/>
                        </a:schemeClr>
                      </a:solidFill>
                      <a:prstDash val="solid"/>
                      <a:round/>
                      <a:headEnd type="none" w="med" len="med"/>
                      <a:tailEnd type="none" w="med" len="med"/>
                    </a:lnL>
                    <a:lnR w="3175" cap="flat" cmpd="sng" algn="ctr">
                      <a:solidFill>
                        <a:schemeClr val="tx1">
                          <a:lumMod val="95000"/>
                          <a:lumOff val="5000"/>
                        </a:schemeClr>
                      </a:solidFill>
                      <a:prstDash val="solid"/>
                      <a:round/>
                      <a:headEnd type="none" w="med" len="med"/>
                      <a:tailEnd type="none" w="med" len="med"/>
                    </a:lnR>
                    <a:lnT w="3175" cap="flat" cmpd="sng" algn="ctr">
                      <a:solidFill>
                        <a:schemeClr val="tx1">
                          <a:lumMod val="95000"/>
                          <a:lumOff val="5000"/>
                        </a:schemeClr>
                      </a:solidFill>
                      <a:prstDash val="solid"/>
                      <a:round/>
                      <a:headEnd type="none" w="med" len="med"/>
                      <a:tailEnd type="none" w="med" len="med"/>
                    </a:lnT>
                    <a:lnB w="3175" cap="flat" cmpd="sng" algn="ctr">
                      <a:solidFill>
                        <a:schemeClr val="tx1">
                          <a:lumMod val="95000"/>
                          <a:lumOff val="5000"/>
                        </a:schemeClr>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20777067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23928" y="23813"/>
            <a:ext cx="5061247" cy="706437"/>
          </a:xfrm>
        </p:spPr>
        <p:txBody>
          <a:bodyPr/>
          <a:lstStyle/>
          <a:p>
            <a:pPr>
              <a:defRPr/>
            </a:pPr>
            <a:r>
              <a:rPr lang="es-EC" sz="2800" dirty="0">
                <a:solidFill>
                  <a:srgbClr val="336600"/>
                </a:solidFill>
                <a:latin typeface="Times New Roman" pitchFamily="18" charset="0"/>
                <a:cs typeface="Times New Roman" pitchFamily="18" charset="0"/>
              </a:rPr>
              <a:t>RESULTADOS Y DISCUSIÓN </a:t>
            </a:r>
          </a:p>
        </p:txBody>
      </p:sp>
      <p:sp>
        <p:nvSpPr>
          <p:cNvPr id="6" name="Rectángulo redondeado 5"/>
          <p:cNvSpPr/>
          <p:nvPr/>
        </p:nvSpPr>
        <p:spPr>
          <a:xfrm>
            <a:off x="6732588" y="6021388"/>
            <a:ext cx="2303462" cy="5762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C"/>
          </a:p>
        </p:txBody>
      </p:sp>
      <p:pic>
        <p:nvPicPr>
          <p:cNvPr id="8198" name="Imagen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732588" y="6029325"/>
            <a:ext cx="22542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uadroTexto 3"/>
          <p:cNvSpPr txBox="1">
            <a:spLocks noChangeArrowheads="1"/>
          </p:cNvSpPr>
          <p:nvPr/>
        </p:nvSpPr>
        <p:spPr bwMode="auto">
          <a:xfrm>
            <a:off x="318188" y="730250"/>
            <a:ext cx="288032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s-EC" sz="2000" b="1" dirty="0" smtClean="0">
                <a:latin typeface="Times New Roman" pitchFamily="18" charset="0"/>
                <a:ea typeface="Calibri Light" pitchFamily="34" charset="0"/>
                <a:cs typeface="Times New Roman" pitchFamily="18" charset="0"/>
              </a:rPr>
              <a:t>Índice Plastocrónico</a:t>
            </a:r>
            <a:endParaRPr lang="es-EC" sz="2000" b="1" dirty="0">
              <a:latin typeface="Times New Roman" pitchFamily="18" charset="0"/>
              <a:ea typeface="Calibri Light" pitchFamily="34" charset="0"/>
              <a:cs typeface="Times New Roman" pitchFamily="18" charset="0"/>
            </a:endParaRPr>
          </a:p>
        </p:txBody>
      </p:sp>
      <p:sp>
        <p:nvSpPr>
          <p:cNvPr id="11" name="CuadroTexto 10"/>
          <p:cNvSpPr txBox="1"/>
          <p:nvPr/>
        </p:nvSpPr>
        <p:spPr>
          <a:xfrm>
            <a:off x="3347864" y="730250"/>
            <a:ext cx="1978136" cy="369332"/>
          </a:xfrm>
          <a:prstGeom prst="rect">
            <a:avLst/>
          </a:prstGeom>
          <a:ln>
            <a:solidFill>
              <a:srgbClr val="53AB47"/>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dirty="0" smtClean="0"/>
              <a:t>(P=0,0007)</a:t>
            </a:r>
            <a:endParaRPr lang="es-ES" dirty="0">
              <a:latin typeface="Times New Roman" panose="02020603050405020304" pitchFamily="18" charset="0"/>
              <a:cs typeface="Times New Roman" panose="02020603050405020304" pitchFamily="18" charset="0"/>
            </a:endParaRPr>
          </a:p>
        </p:txBody>
      </p:sp>
      <p:sp>
        <p:nvSpPr>
          <p:cNvPr id="7" name="Rectángulo 6"/>
          <p:cNvSpPr/>
          <p:nvPr/>
        </p:nvSpPr>
        <p:spPr>
          <a:xfrm>
            <a:off x="5724128" y="2772299"/>
            <a:ext cx="2900308" cy="369332"/>
          </a:xfrm>
          <a:prstGeom prst="rect">
            <a:avLst/>
          </a:prstGeom>
        </p:spPr>
        <p:txBody>
          <a:bodyPr wrap="square">
            <a:spAutoFit/>
          </a:bodyPr>
          <a:lstStyle/>
          <a:p>
            <a:r>
              <a:rPr lang="es-ES" dirty="0" smtClean="0">
                <a:latin typeface="Times New Roman" panose="02020603050405020304" pitchFamily="18" charset="0"/>
                <a:ea typeface="Calibri" panose="020F0502020204030204" pitchFamily="34" charset="0"/>
              </a:rPr>
              <a:t>IP para mortiño </a:t>
            </a:r>
            <a:r>
              <a:rPr lang="es-ES" dirty="0">
                <a:latin typeface="Times New Roman" panose="02020603050405020304" pitchFamily="18" charset="0"/>
                <a:ea typeface="Calibri" panose="020F0502020204030204" pitchFamily="34" charset="0"/>
              </a:rPr>
              <a:t>15,76 a</a:t>
            </a:r>
            <a:r>
              <a:rPr lang="es-ES" dirty="0" smtClean="0">
                <a:latin typeface="Times New Roman" panose="02020603050405020304" pitchFamily="18" charset="0"/>
                <a:ea typeface="Calibri" panose="020F0502020204030204" pitchFamily="34" charset="0"/>
              </a:rPr>
              <a:t> </a:t>
            </a:r>
            <a:r>
              <a:rPr lang="es-ES" dirty="0">
                <a:latin typeface="Times New Roman" panose="02020603050405020304" pitchFamily="18" charset="0"/>
                <a:ea typeface="Calibri" panose="020F0502020204030204" pitchFamily="34" charset="0"/>
              </a:rPr>
              <a:t>25,5 </a:t>
            </a:r>
            <a:endParaRPr lang="es-EC" dirty="0"/>
          </a:p>
        </p:txBody>
      </p:sp>
      <p:sp>
        <p:nvSpPr>
          <p:cNvPr id="3" name="Rectángulo 2"/>
          <p:cNvSpPr/>
          <p:nvPr/>
        </p:nvSpPr>
        <p:spPr>
          <a:xfrm>
            <a:off x="5833984" y="5046361"/>
            <a:ext cx="2919664" cy="388696"/>
          </a:xfrm>
          <a:prstGeom prst="rect">
            <a:avLst/>
          </a:prstGeom>
        </p:spPr>
        <p:txBody>
          <a:bodyPr wrap="square">
            <a:spAutoFit/>
          </a:bodyPr>
          <a:lstStyle/>
          <a:p>
            <a:pPr>
              <a:lnSpc>
                <a:spcPct val="107000"/>
              </a:lnSpc>
              <a:spcAft>
                <a:spcPts val="800"/>
              </a:spcAft>
            </a:pPr>
            <a:r>
              <a:rPr lang="es-ES" dirty="0" smtClean="0">
                <a:latin typeface="Times New Roman" panose="02020603050405020304" pitchFamily="18" charset="0"/>
                <a:ea typeface="Calibri" panose="020F0502020204030204" pitchFamily="34" charset="0"/>
                <a:cs typeface="Times New Roman" panose="02020603050405020304" pitchFamily="18" charset="0"/>
              </a:rPr>
              <a:t>IP 13,1 </a:t>
            </a:r>
            <a:r>
              <a:rPr lang="es-ES" dirty="0">
                <a:latin typeface="Times New Roman" panose="02020603050405020304" pitchFamily="18" charset="0"/>
                <a:ea typeface="Calibri" panose="020F0502020204030204" pitchFamily="34" charset="0"/>
                <a:cs typeface="Times New Roman" panose="02020603050405020304" pitchFamily="18" charset="0"/>
              </a:rPr>
              <a:t>a 19,3 (Duarte, </a:t>
            </a:r>
            <a:r>
              <a:rPr lang="es-ES" dirty="0" smtClean="0">
                <a:latin typeface="Times New Roman" panose="02020603050405020304" pitchFamily="18" charset="0"/>
                <a:ea typeface="Calibri" panose="020F0502020204030204" pitchFamily="34" charset="0"/>
                <a:cs typeface="Times New Roman" panose="02020603050405020304" pitchFamily="18" charset="0"/>
              </a:rPr>
              <a:t>1991).</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ángulo 3"/>
          <p:cNvSpPr/>
          <p:nvPr/>
        </p:nvSpPr>
        <p:spPr>
          <a:xfrm>
            <a:off x="5833984" y="5420095"/>
            <a:ext cx="3202066" cy="388696"/>
          </a:xfrm>
          <a:prstGeom prst="rect">
            <a:avLst/>
          </a:prstGeom>
        </p:spPr>
        <p:txBody>
          <a:bodyPr wrap="square">
            <a:spAutoFit/>
          </a:bodyPr>
          <a:lstStyle/>
          <a:p>
            <a:pPr>
              <a:lnSpc>
                <a:spcPct val="107000"/>
              </a:lnSpc>
              <a:spcAft>
                <a:spcPts val="800"/>
              </a:spcAft>
            </a:pPr>
            <a:r>
              <a:rPr lang="es-ES" dirty="0" smtClean="0">
                <a:latin typeface="Times New Roman" panose="02020603050405020304" pitchFamily="18" charset="0"/>
                <a:ea typeface="Calibri" panose="020F0502020204030204" pitchFamily="34" charset="0"/>
                <a:cs typeface="Times New Roman" panose="02020603050405020304" pitchFamily="18" charset="0"/>
              </a:rPr>
              <a:t>IP 7 </a:t>
            </a:r>
            <a:r>
              <a:rPr lang="es-ES" dirty="0">
                <a:latin typeface="Times New Roman" panose="02020603050405020304" pitchFamily="18" charset="0"/>
                <a:ea typeface="Calibri" panose="020F0502020204030204" pitchFamily="34" charset="0"/>
                <a:cs typeface="Times New Roman" panose="02020603050405020304" pitchFamily="18" charset="0"/>
              </a:rPr>
              <a:t>a 10,3 (</a:t>
            </a:r>
            <a:r>
              <a:rPr lang="es-ES" dirty="0" smtClean="0">
                <a:latin typeface="Times New Roman" panose="02020603050405020304" pitchFamily="18" charset="0"/>
                <a:ea typeface="Calibri" panose="020F0502020204030204" pitchFamily="34" charset="0"/>
                <a:cs typeface="Times New Roman" panose="02020603050405020304" pitchFamily="18" charset="0"/>
              </a:rPr>
              <a:t>Ibarra </a:t>
            </a:r>
            <a:r>
              <a:rPr lang="es-ES" i="1" dirty="0" smtClean="0">
                <a:latin typeface="Times New Roman" panose="02020603050405020304" pitchFamily="18" charset="0"/>
                <a:ea typeface="Calibri" panose="020F0502020204030204" pitchFamily="34" charset="0"/>
                <a:cs typeface="Times New Roman" panose="02020603050405020304" pitchFamily="18" charset="0"/>
              </a:rPr>
              <a:t>et al.</a:t>
            </a:r>
            <a:r>
              <a:rPr lang="es-ES" dirty="0" smtClean="0">
                <a:latin typeface="Times New Roman" panose="02020603050405020304" pitchFamily="18" charset="0"/>
                <a:ea typeface="Calibri" panose="020F0502020204030204" pitchFamily="34" charset="0"/>
                <a:cs typeface="Times New Roman" panose="02020603050405020304" pitchFamily="18" charset="0"/>
              </a:rPr>
              <a:t>, </a:t>
            </a:r>
            <a:r>
              <a:rPr lang="es-ES" dirty="0">
                <a:latin typeface="Times New Roman" panose="02020603050405020304" pitchFamily="18" charset="0"/>
                <a:ea typeface="Calibri" panose="020F0502020204030204" pitchFamily="34" charset="0"/>
                <a:cs typeface="Times New Roman" panose="02020603050405020304" pitchFamily="18" charset="0"/>
              </a:rPr>
              <a:t>1997).</a:t>
            </a:r>
            <a:endParaRPr lang="es-EC"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ángulo 4"/>
          <p:cNvSpPr/>
          <p:nvPr/>
        </p:nvSpPr>
        <p:spPr>
          <a:xfrm>
            <a:off x="5833984" y="4677029"/>
            <a:ext cx="1672253" cy="369332"/>
          </a:xfrm>
          <a:prstGeom prst="rect">
            <a:avLst/>
          </a:prstGeom>
        </p:spPr>
        <p:txBody>
          <a:bodyPr wrap="none">
            <a:spAutoFit/>
          </a:bodyPr>
          <a:lstStyle/>
          <a:p>
            <a:r>
              <a:rPr lang="es-ES" i="1" dirty="0">
                <a:latin typeface="Times New Roman" panose="02020603050405020304" pitchFamily="18" charset="0"/>
                <a:ea typeface="Calibri" panose="020F0502020204030204" pitchFamily="34" charset="0"/>
                <a:cs typeface="Times New Roman" panose="02020603050405020304" pitchFamily="18" charset="0"/>
              </a:rPr>
              <a:t>Zostera marina </a:t>
            </a:r>
            <a:endParaRPr lang="es-EC" i="1" dirty="0"/>
          </a:p>
        </p:txBody>
      </p:sp>
      <p:pic>
        <p:nvPicPr>
          <p:cNvPr id="8" name="Imagen 7"/>
          <p:cNvPicPr>
            <a:picLocks noChangeAspect="1"/>
          </p:cNvPicPr>
          <p:nvPr/>
        </p:nvPicPr>
        <p:blipFill>
          <a:blip r:embed="rId4"/>
          <a:stretch>
            <a:fillRect/>
          </a:stretch>
        </p:blipFill>
        <p:spPr>
          <a:xfrm>
            <a:off x="545669" y="1579150"/>
            <a:ext cx="4584589" cy="2755631"/>
          </a:xfrm>
          <a:prstGeom prst="rect">
            <a:avLst/>
          </a:prstGeom>
          <a:ln>
            <a:noFill/>
          </a:ln>
          <a:effectLst>
            <a:softEdge rad="112500"/>
          </a:effectLst>
        </p:spPr>
      </p:pic>
      <p:graphicFrame>
        <p:nvGraphicFramePr>
          <p:cNvPr id="14" name="Tabla 13"/>
          <p:cNvGraphicFramePr>
            <a:graphicFrameLocks noGrp="1"/>
          </p:cNvGraphicFramePr>
          <p:nvPr>
            <p:extLst>
              <p:ext uri="{D42A27DB-BD31-4B8C-83A1-F6EECF244321}">
                <p14:modId xmlns:p14="http://schemas.microsoft.com/office/powerpoint/2010/main" val="235575090"/>
              </p:ext>
            </p:extLst>
          </p:nvPr>
        </p:nvGraphicFramePr>
        <p:xfrm>
          <a:off x="1535841" y="4347357"/>
          <a:ext cx="2604246" cy="1572536"/>
        </p:xfrm>
        <a:graphic>
          <a:graphicData uri="http://schemas.openxmlformats.org/drawingml/2006/table">
            <a:tbl>
              <a:tblPr firstRow="1" firstCol="1" bandRow="1">
                <a:tableStyleId>{5C22544A-7EE6-4342-B048-85BDC9FD1C3A}</a:tableStyleId>
              </a:tblPr>
              <a:tblGrid>
                <a:gridCol w="649398"/>
                <a:gridCol w="1954848"/>
              </a:tblGrid>
              <a:tr h="224648">
                <a:tc>
                  <a:txBody>
                    <a:bodyPr/>
                    <a:lstStyle/>
                    <a:p>
                      <a:pPr algn="just">
                        <a:lnSpc>
                          <a:spcPct val="107000"/>
                        </a:lnSpc>
                        <a:spcAft>
                          <a:spcPts val="0"/>
                        </a:spcAft>
                      </a:pP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D0N0:</a:t>
                      </a:r>
                      <a:endParaRPr lang="es-EC" sz="11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lumMod val="95000"/>
                          <a:lumOff val="5000"/>
                        </a:schemeClr>
                      </a:solidFill>
                      <a:prstDash val="solid"/>
                      <a:round/>
                      <a:headEnd type="none" w="med" len="med"/>
                      <a:tailEnd type="none" w="med" len="med"/>
                    </a:lnL>
                    <a:lnR w="3175" cap="flat" cmpd="sng" algn="ctr">
                      <a:solidFill>
                        <a:schemeClr val="tx1">
                          <a:lumMod val="95000"/>
                          <a:lumOff val="5000"/>
                        </a:schemeClr>
                      </a:solidFill>
                      <a:prstDash val="solid"/>
                      <a:round/>
                      <a:headEnd type="none" w="med" len="med"/>
                      <a:tailEnd type="none" w="med" len="med"/>
                    </a:lnR>
                    <a:lnT w="3175" cap="flat" cmpd="sng" algn="ctr">
                      <a:solidFill>
                        <a:schemeClr val="tx1">
                          <a:lumMod val="95000"/>
                          <a:lumOff val="5000"/>
                        </a:schemeClr>
                      </a:solidFill>
                      <a:prstDash val="solid"/>
                      <a:round/>
                      <a:headEnd type="none" w="med" len="med"/>
                      <a:tailEnd type="none" w="med" len="med"/>
                    </a:lnT>
                    <a:lnB w="3175" cap="flat" cmpd="sng" algn="ctr">
                      <a:solidFill>
                        <a:schemeClr val="tx1">
                          <a:lumMod val="95000"/>
                          <a:lumOff val="5000"/>
                        </a:schemeClr>
                      </a:solidFill>
                      <a:prstDash val="solid"/>
                      <a:round/>
                      <a:headEnd type="none" w="med" len="med"/>
                      <a:tailEnd type="none" w="med" len="med"/>
                    </a:lnB>
                    <a:solidFill>
                      <a:schemeClr val="bg1"/>
                    </a:solidFill>
                  </a:tcPr>
                </a:tc>
                <a:tc>
                  <a:txBody>
                    <a:bodyPr/>
                    <a:lstStyle/>
                    <a:p>
                      <a:pPr algn="just">
                        <a:lnSpc>
                          <a:spcPct val="107000"/>
                        </a:lnSpc>
                        <a:spcAft>
                          <a:spcPts val="0"/>
                        </a:spcAft>
                      </a:pPr>
                      <a:r>
                        <a:rPr lang="es-ES" sz="1000" b="0" dirty="0">
                          <a:solidFill>
                            <a:schemeClr val="tx1">
                              <a:lumMod val="75000"/>
                              <a:lumOff val="25000"/>
                            </a:schemeClr>
                          </a:solidFill>
                          <a:effectLst/>
                          <a:latin typeface="Times New Roman" panose="02020603050405020304" pitchFamily="18" charset="0"/>
                          <a:cs typeface="Times New Roman" panose="02020603050405020304" pitchFamily="18" charset="0"/>
                        </a:rPr>
                        <a:t>Testigo</a:t>
                      </a:r>
                      <a:endParaRPr lang="es-EC" sz="1100" b="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lumMod val="95000"/>
                          <a:lumOff val="5000"/>
                        </a:schemeClr>
                      </a:solidFill>
                      <a:prstDash val="solid"/>
                      <a:round/>
                      <a:headEnd type="none" w="med" len="med"/>
                      <a:tailEnd type="none" w="med" len="med"/>
                    </a:lnL>
                    <a:lnR w="3175" cap="flat" cmpd="sng" algn="ctr">
                      <a:solidFill>
                        <a:schemeClr val="tx1">
                          <a:lumMod val="95000"/>
                          <a:lumOff val="5000"/>
                        </a:schemeClr>
                      </a:solidFill>
                      <a:prstDash val="solid"/>
                      <a:round/>
                      <a:headEnd type="none" w="med" len="med"/>
                      <a:tailEnd type="none" w="med" len="med"/>
                    </a:lnR>
                    <a:lnT w="3175" cap="flat" cmpd="sng" algn="ctr">
                      <a:solidFill>
                        <a:schemeClr val="tx1">
                          <a:lumMod val="95000"/>
                          <a:lumOff val="5000"/>
                        </a:schemeClr>
                      </a:solidFill>
                      <a:prstDash val="solid"/>
                      <a:round/>
                      <a:headEnd type="none" w="med" len="med"/>
                      <a:tailEnd type="none" w="med" len="med"/>
                    </a:lnT>
                    <a:lnB w="3175" cap="flat" cmpd="sng" algn="ctr">
                      <a:solidFill>
                        <a:schemeClr val="tx1">
                          <a:lumMod val="95000"/>
                          <a:lumOff val="5000"/>
                        </a:schemeClr>
                      </a:solidFill>
                      <a:prstDash val="solid"/>
                      <a:round/>
                      <a:headEnd type="none" w="med" len="med"/>
                      <a:tailEnd type="none" w="med" len="med"/>
                    </a:lnB>
                    <a:solidFill>
                      <a:schemeClr val="bg1"/>
                    </a:solidFill>
                  </a:tcPr>
                </a:tc>
              </a:tr>
              <a:tr h="224648">
                <a:tc>
                  <a:txBody>
                    <a:bodyPr/>
                    <a:lstStyle/>
                    <a:p>
                      <a:pPr algn="just">
                        <a:lnSpc>
                          <a:spcPct val="107000"/>
                        </a:lnSpc>
                        <a:spcAft>
                          <a:spcPts val="0"/>
                        </a:spcAft>
                      </a:pP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D1N1:</a:t>
                      </a:r>
                      <a:endParaRPr lang="es-EC" sz="11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lumMod val="95000"/>
                          <a:lumOff val="5000"/>
                        </a:schemeClr>
                      </a:solidFill>
                      <a:prstDash val="solid"/>
                      <a:round/>
                      <a:headEnd type="none" w="med" len="med"/>
                      <a:tailEnd type="none" w="med" len="med"/>
                    </a:lnL>
                    <a:lnR w="3175" cap="flat" cmpd="sng" algn="ctr">
                      <a:solidFill>
                        <a:schemeClr val="tx1">
                          <a:lumMod val="95000"/>
                          <a:lumOff val="5000"/>
                        </a:schemeClr>
                      </a:solidFill>
                      <a:prstDash val="solid"/>
                      <a:round/>
                      <a:headEnd type="none" w="med" len="med"/>
                      <a:tailEnd type="none" w="med" len="med"/>
                    </a:lnR>
                    <a:lnT w="3175" cap="flat" cmpd="sng" algn="ctr">
                      <a:solidFill>
                        <a:schemeClr val="tx1">
                          <a:lumMod val="95000"/>
                          <a:lumOff val="5000"/>
                        </a:schemeClr>
                      </a:solidFill>
                      <a:prstDash val="solid"/>
                      <a:round/>
                      <a:headEnd type="none" w="med" len="med"/>
                      <a:tailEnd type="none" w="med" len="med"/>
                    </a:lnT>
                    <a:lnB w="3175" cap="flat" cmpd="sng" algn="ctr">
                      <a:solidFill>
                        <a:schemeClr val="tx1">
                          <a:lumMod val="95000"/>
                          <a:lumOff val="5000"/>
                        </a:schemeClr>
                      </a:solidFill>
                      <a:prstDash val="solid"/>
                      <a:round/>
                      <a:headEnd type="none" w="med" len="med"/>
                      <a:tailEnd type="none" w="med" len="med"/>
                    </a:lnB>
                    <a:solidFill>
                      <a:schemeClr val="bg1"/>
                    </a:solidFill>
                  </a:tcPr>
                </a:tc>
                <a:tc>
                  <a:txBody>
                    <a:bodyPr/>
                    <a:lstStyle/>
                    <a:p>
                      <a:pPr algn="just">
                        <a:lnSpc>
                          <a:spcPct val="107000"/>
                        </a:lnSpc>
                        <a:spcAft>
                          <a:spcPts val="0"/>
                        </a:spcAft>
                      </a:pP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Dormex </a:t>
                      </a:r>
                      <a:r>
                        <a:rPr lang="es-ES" sz="1000" dirty="0">
                          <a:solidFill>
                            <a:schemeClr val="tx1">
                              <a:lumMod val="75000"/>
                              <a:lumOff val="25000"/>
                            </a:schemeClr>
                          </a:solidFill>
                          <a:effectLst/>
                          <a:latin typeface="Times New Roman" panose="02020603050405020304" pitchFamily="18" charset="0"/>
                          <a:cs typeface="Times New Roman" panose="02020603050405020304" pitchFamily="18" charset="0"/>
                        </a:rPr>
                        <a:t>0,05 % </a:t>
                      </a: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y </a:t>
                      </a:r>
                      <a:r>
                        <a:rPr lang="es-ES" sz="1000" dirty="0">
                          <a:solidFill>
                            <a:schemeClr val="tx1">
                              <a:lumMod val="75000"/>
                              <a:lumOff val="25000"/>
                            </a:schemeClr>
                          </a:solidFill>
                          <a:effectLst/>
                          <a:latin typeface="Times New Roman" panose="02020603050405020304" pitchFamily="18" charset="0"/>
                          <a:cs typeface="Times New Roman" panose="02020603050405020304" pitchFamily="18" charset="0"/>
                        </a:rPr>
                        <a:t>45 kg.ha</a:t>
                      </a:r>
                      <a:r>
                        <a:rPr lang="es-ES" sz="1000" baseline="30000" dirty="0">
                          <a:solidFill>
                            <a:schemeClr val="tx1">
                              <a:lumMod val="75000"/>
                              <a:lumOff val="25000"/>
                            </a:schemeClr>
                          </a:solidFill>
                          <a:effectLst/>
                          <a:latin typeface="Times New Roman" panose="02020603050405020304" pitchFamily="18" charset="0"/>
                          <a:cs typeface="Times New Roman" panose="02020603050405020304" pitchFamily="18" charset="0"/>
                        </a:rPr>
                        <a:t>-1</a:t>
                      </a:r>
                      <a:r>
                        <a:rPr lang="es-ES" sz="1000" dirty="0">
                          <a:solidFill>
                            <a:schemeClr val="tx1">
                              <a:lumMod val="75000"/>
                              <a:lumOff val="25000"/>
                            </a:schemeClr>
                          </a:solidFill>
                          <a:effectLst/>
                          <a:latin typeface="Times New Roman" panose="02020603050405020304" pitchFamily="18" charset="0"/>
                          <a:cs typeface="Times New Roman" panose="02020603050405020304" pitchFamily="18" charset="0"/>
                        </a:rPr>
                        <a:t> de </a:t>
                      </a: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N</a:t>
                      </a:r>
                      <a:endParaRPr lang="es-EC" sz="11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lumMod val="95000"/>
                          <a:lumOff val="5000"/>
                        </a:schemeClr>
                      </a:solidFill>
                      <a:prstDash val="solid"/>
                      <a:round/>
                      <a:headEnd type="none" w="med" len="med"/>
                      <a:tailEnd type="none" w="med" len="med"/>
                    </a:lnL>
                    <a:lnR w="3175" cap="flat" cmpd="sng" algn="ctr">
                      <a:solidFill>
                        <a:schemeClr val="tx1">
                          <a:lumMod val="95000"/>
                          <a:lumOff val="5000"/>
                        </a:schemeClr>
                      </a:solidFill>
                      <a:prstDash val="solid"/>
                      <a:round/>
                      <a:headEnd type="none" w="med" len="med"/>
                      <a:tailEnd type="none" w="med" len="med"/>
                    </a:lnR>
                    <a:lnT w="3175" cap="flat" cmpd="sng" algn="ctr">
                      <a:solidFill>
                        <a:schemeClr val="tx1">
                          <a:lumMod val="95000"/>
                          <a:lumOff val="5000"/>
                        </a:schemeClr>
                      </a:solidFill>
                      <a:prstDash val="solid"/>
                      <a:round/>
                      <a:headEnd type="none" w="med" len="med"/>
                      <a:tailEnd type="none" w="med" len="med"/>
                    </a:lnT>
                    <a:lnB w="3175" cap="flat" cmpd="sng" algn="ctr">
                      <a:solidFill>
                        <a:schemeClr val="tx1">
                          <a:lumMod val="95000"/>
                          <a:lumOff val="5000"/>
                        </a:schemeClr>
                      </a:solidFill>
                      <a:prstDash val="solid"/>
                      <a:round/>
                      <a:headEnd type="none" w="med" len="med"/>
                      <a:tailEnd type="none" w="med" len="med"/>
                    </a:lnB>
                    <a:solidFill>
                      <a:schemeClr val="bg1"/>
                    </a:solidFill>
                  </a:tcPr>
                </a:tc>
              </a:tr>
              <a:tr h="224648">
                <a:tc>
                  <a:txBody>
                    <a:bodyPr/>
                    <a:lstStyle/>
                    <a:p>
                      <a:pPr algn="just">
                        <a:lnSpc>
                          <a:spcPct val="107000"/>
                        </a:lnSpc>
                        <a:spcAft>
                          <a:spcPts val="0"/>
                        </a:spcAft>
                      </a:pP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D1N2:</a:t>
                      </a:r>
                      <a:endParaRPr lang="es-EC" sz="11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lumMod val="95000"/>
                          <a:lumOff val="5000"/>
                        </a:schemeClr>
                      </a:solidFill>
                      <a:prstDash val="solid"/>
                      <a:round/>
                      <a:headEnd type="none" w="med" len="med"/>
                      <a:tailEnd type="none" w="med" len="med"/>
                    </a:lnL>
                    <a:lnR w="3175" cap="flat" cmpd="sng" algn="ctr">
                      <a:solidFill>
                        <a:schemeClr val="tx1">
                          <a:lumMod val="95000"/>
                          <a:lumOff val="5000"/>
                        </a:schemeClr>
                      </a:solidFill>
                      <a:prstDash val="solid"/>
                      <a:round/>
                      <a:headEnd type="none" w="med" len="med"/>
                      <a:tailEnd type="none" w="med" len="med"/>
                    </a:lnR>
                    <a:lnT w="3175" cap="flat" cmpd="sng" algn="ctr">
                      <a:solidFill>
                        <a:schemeClr val="tx1">
                          <a:lumMod val="95000"/>
                          <a:lumOff val="5000"/>
                        </a:schemeClr>
                      </a:solidFill>
                      <a:prstDash val="solid"/>
                      <a:round/>
                      <a:headEnd type="none" w="med" len="med"/>
                      <a:tailEnd type="none" w="med" len="med"/>
                    </a:lnT>
                    <a:lnB w="3175" cap="flat" cmpd="sng" algn="ctr">
                      <a:solidFill>
                        <a:schemeClr val="tx1">
                          <a:lumMod val="95000"/>
                          <a:lumOff val="5000"/>
                        </a:schemeClr>
                      </a:solidFill>
                      <a:prstDash val="solid"/>
                      <a:round/>
                      <a:headEnd type="none" w="med" len="med"/>
                      <a:tailEnd type="none" w="med" len="med"/>
                    </a:lnB>
                    <a:solidFill>
                      <a:schemeClr val="bg1"/>
                    </a:solidFill>
                  </a:tcPr>
                </a:tc>
                <a:tc>
                  <a:txBody>
                    <a:bodyPr/>
                    <a:lstStyle/>
                    <a:p>
                      <a:pPr algn="just">
                        <a:lnSpc>
                          <a:spcPct val="107000"/>
                        </a:lnSpc>
                        <a:spcAft>
                          <a:spcPts val="0"/>
                        </a:spcAft>
                      </a:pP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Dormex </a:t>
                      </a:r>
                      <a:r>
                        <a:rPr lang="es-ES" sz="1000" dirty="0">
                          <a:solidFill>
                            <a:schemeClr val="tx1">
                              <a:lumMod val="75000"/>
                              <a:lumOff val="25000"/>
                            </a:schemeClr>
                          </a:solidFill>
                          <a:effectLst/>
                          <a:latin typeface="Times New Roman" panose="02020603050405020304" pitchFamily="18" charset="0"/>
                          <a:cs typeface="Times New Roman" panose="02020603050405020304" pitchFamily="18" charset="0"/>
                        </a:rPr>
                        <a:t>0,05 % </a:t>
                      </a: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y </a:t>
                      </a:r>
                      <a:r>
                        <a:rPr lang="es-ES" sz="1000" dirty="0">
                          <a:solidFill>
                            <a:schemeClr val="tx1">
                              <a:lumMod val="75000"/>
                              <a:lumOff val="25000"/>
                            </a:schemeClr>
                          </a:solidFill>
                          <a:effectLst/>
                          <a:latin typeface="Times New Roman" panose="02020603050405020304" pitchFamily="18" charset="0"/>
                          <a:cs typeface="Times New Roman" panose="02020603050405020304" pitchFamily="18" charset="0"/>
                        </a:rPr>
                        <a:t>90 kg.ha</a:t>
                      </a:r>
                      <a:r>
                        <a:rPr lang="es-ES" sz="1000" baseline="30000" dirty="0">
                          <a:solidFill>
                            <a:schemeClr val="tx1">
                              <a:lumMod val="75000"/>
                              <a:lumOff val="25000"/>
                            </a:schemeClr>
                          </a:solidFill>
                          <a:effectLst/>
                          <a:latin typeface="Times New Roman" panose="02020603050405020304" pitchFamily="18" charset="0"/>
                          <a:cs typeface="Times New Roman" panose="02020603050405020304" pitchFamily="18" charset="0"/>
                        </a:rPr>
                        <a:t>-1</a:t>
                      </a:r>
                      <a:r>
                        <a:rPr lang="es-ES" sz="1000" dirty="0">
                          <a:solidFill>
                            <a:schemeClr val="tx1">
                              <a:lumMod val="75000"/>
                              <a:lumOff val="25000"/>
                            </a:schemeClr>
                          </a:solidFill>
                          <a:effectLst/>
                          <a:latin typeface="Times New Roman" panose="02020603050405020304" pitchFamily="18" charset="0"/>
                          <a:cs typeface="Times New Roman" panose="02020603050405020304" pitchFamily="18" charset="0"/>
                        </a:rPr>
                        <a:t> de </a:t>
                      </a: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N</a:t>
                      </a:r>
                      <a:endParaRPr lang="es-EC" sz="11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lumMod val="95000"/>
                          <a:lumOff val="5000"/>
                        </a:schemeClr>
                      </a:solidFill>
                      <a:prstDash val="solid"/>
                      <a:round/>
                      <a:headEnd type="none" w="med" len="med"/>
                      <a:tailEnd type="none" w="med" len="med"/>
                    </a:lnL>
                    <a:lnR w="3175" cap="flat" cmpd="sng" algn="ctr">
                      <a:solidFill>
                        <a:schemeClr val="tx1">
                          <a:lumMod val="95000"/>
                          <a:lumOff val="5000"/>
                        </a:schemeClr>
                      </a:solidFill>
                      <a:prstDash val="solid"/>
                      <a:round/>
                      <a:headEnd type="none" w="med" len="med"/>
                      <a:tailEnd type="none" w="med" len="med"/>
                    </a:lnR>
                    <a:lnT w="3175" cap="flat" cmpd="sng" algn="ctr">
                      <a:solidFill>
                        <a:schemeClr val="tx1">
                          <a:lumMod val="95000"/>
                          <a:lumOff val="5000"/>
                        </a:schemeClr>
                      </a:solidFill>
                      <a:prstDash val="solid"/>
                      <a:round/>
                      <a:headEnd type="none" w="med" len="med"/>
                      <a:tailEnd type="none" w="med" len="med"/>
                    </a:lnT>
                    <a:lnB w="3175" cap="flat" cmpd="sng" algn="ctr">
                      <a:solidFill>
                        <a:schemeClr val="tx1">
                          <a:lumMod val="95000"/>
                          <a:lumOff val="5000"/>
                        </a:schemeClr>
                      </a:solidFill>
                      <a:prstDash val="solid"/>
                      <a:round/>
                      <a:headEnd type="none" w="med" len="med"/>
                      <a:tailEnd type="none" w="med" len="med"/>
                    </a:lnB>
                    <a:solidFill>
                      <a:schemeClr val="bg1"/>
                    </a:solidFill>
                  </a:tcPr>
                </a:tc>
              </a:tr>
              <a:tr h="224648">
                <a:tc>
                  <a:txBody>
                    <a:bodyPr/>
                    <a:lstStyle/>
                    <a:p>
                      <a:pPr algn="just">
                        <a:lnSpc>
                          <a:spcPct val="107000"/>
                        </a:lnSpc>
                        <a:spcAft>
                          <a:spcPts val="0"/>
                        </a:spcAft>
                      </a:pP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D1N3:</a:t>
                      </a:r>
                      <a:endParaRPr lang="es-EC" sz="11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lumMod val="95000"/>
                          <a:lumOff val="5000"/>
                        </a:schemeClr>
                      </a:solidFill>
                      <a:prstDash val="solid"/>
                      <a:round/>
                      <a:headEnd type="none" w="med" len="med"/>
                      <a:tailEnd type="none" w="med" len="med"/>
                    </a:lnL>
                    <a:lnR w="3175" cap="flat" cmpd="sng" algn="ctr">
                      <a:solidFill>
                        <a:schemeClr val="tx1">
                          <a:lumMod val="95000"/>
                          <a:lumOff val="5000"/>
                        </a:schemeClr>
                      </a:solidFill>
                      <a:prstDash val="solid"/>
                      <a:round/>
                      <a:headEnd type="none" w="med" len="med"/>
                      <a:tailEnd type="none" w="med" len="med"/>
                    </a:lnR>
                    <a:lnT w="3175" cap="flat" cmpd="sng" algn="ctr">
                      <a:solidFill>
                        <a:schemeClr val="tx1">
                          <a:lumMod val="95000"/>
                          <a:lumOff val="5000"/>
                        </a:schemeClr>
                      </a:solidFill>
                      <a:prstDash val="solid"/>
                      <a:round/>
                      <a:headEnd type="none" w="med" len="med"/>
                      <a:tailEnd type="none" w="med" len="med"/>
                    </a:lnT>
                    <a:lnB w="3175" cap="flat" cmpd="sng" algn="ctr">
                      <a:solidFill>
                        <a:schemeClr val="tx1">
                          <a:lumMod val="95000"/>
                          <a:lumOff val="5000"/>
                        </a:schemeClr>
                      </a:solidFill>
                      <a:prstDash val="solid"/>
                      <a:round/>
                      <a:headEnd type="none" w="med" len="med"/>
                      <a:tailEnd type="none" w="med" len="med"/>
                    </a:lnB>
                    <a:solidFill>
                      <a:schemeClr val="bg1"/>
                    </a:solidFill>
                  </a:tcPr>
                </a:tc>
                <a:tc>
                  <a:txBody>
                    <a:bodyPr/>
                    <a:lstStyle/>
                    <a:p>
                      <a:pPr algn="just">
                        <a:lnSpc>
                          <a:spcPct val="107000"/>
                        </a:lnSpc>
                        <a:spcAft>
                          <a:spcPts val="0"/>
                        </a:spcAft>
                      </a:pP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Dormex </a:t>
                      </a:r>
                      <a:r>
                        <a:rPr lang="es-ES" sz="1000" dirty="0">
                          <a:solidFill>
                            <a:schemeClr val="tx1">
                              <a:lumMod val="75000"/>
                              <a:lumOff val="25000"/>
                            </a:schemeClr>
                          </a:solidFill>
                          <a:effectLst/>
                          <a:latin typeface="Times New Roman" panose="02020603050405020304" pitchFamily="18" charset="0"/>
                          <a:cs typeface="Times New Roman" panose="02020603050405020304" pitchFamily="18" charset="0"/>
                        </a:rPr>
                        <a:t>0,05 % </a:t>
                      </a: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y </a:t>
                      </a:r>
                      <a:r>
                        <a:rPr lang="es-ES" sz="1000" dirty="0">
                          <a:solidFill>
                            <a:schemeClr val="tx1">
                              <a:lumMod val="75000"/>
                              <a:lumOff val="25000"/>
                            </a:schemeClr>
                          </a:solidFill>
                          <a:effectLst/>
                          <a:latin typeface="Times New Roman" panose="02020603050405020304" pitchFamily="18" charset="0"/>
                          <a:cs typeface="Times New Roman" panose="02020603050405020304" pitchFamily="18" charset="0"/>
                        </a:rPr>
                        <a:t>135 kg.ha</a:t>
                      </a:r>
                      <a:r>
                        <a:rPr lang="es-ES" sz="1000" baseline="30000" dirty="0">
                          <a:solidFill>
                            <a:schemeClr val="tx1">
                              <a:lumMod val="75000"/>
                              <a:lumOff val="25000"/>
                            </a:schemeClr>
                          </a:solidFill>
                          <a:effectLst/>
                          <a:latin typeface="Times New Roman" panose="02020603050405020304" pitchFamily="18" charset="0"/>
                          <a:cs typeface="Times New Roman" panose="02020603050405020304" pitchFamily="18" charset="0"/>
                        </a:rPr>
                        <a:t>-1</a:t>
                      </a:r>
                      <a:r>
                        <a:rPr lang="es-ES" sz="1000" dirty="0">
                          <a:solidFill>
                            <a:schemeClr val="tx1">
                              <a:lumMod val="75000"/>
                              <a:lumOff val="25000"/>
                            </a:schemeClr>
                          </a:solidFill>
                          <a:effectLst/>
                          <a:latin typeface="Times New Roman" panose="02020603050405020304" pitchFamily="18" charset="0"/>
                          <a:cs typeface="Times New Roman" panose="02020603050405020304" pitchFamily="18" charset="0"/>
                        </a:rPr>
                        <a:t> de </a:t>
                      </a: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N</a:t>
                      </a:r>
                      <a:endParaRPr lang="es-EC" sz="11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lumMod val="95000"/>
                          <a:lumOff val="5000"/>
                        </a:schemeClr>
                      </a:solidFill>
                      <a:prstDash val="solid"/>
                      <a:round/>
                      <a:headEnd type="none" w="med" len="med"/>
                      <a:tailEnd type="none" w="med" len="med"/>
                    </a:lnL>
                    <a:lnR w="3175" cap="flat" cmpd="sng" algn="ctr">
                      <a:solidFill>
                        <a:schemeClr val="tx1">
                          <a:lumMod val="95000"/>
                          <a:lumOff val="5000"/>
                        </a:schemeClr>
                      </a:solidFill>
                      <a:prstDash val="solid"/>
                      <a:round/>
                      <a:headEnd type="none" w="med" len="med"/>
                      <a:tailEnd type="none" w="med" len="med"/>
                    </a:lnR>
                    <a:lnT w="3175" cap="flat" cmpd="sng" algn="ctr">
                      <a:solidFill>
                        <a:schemeClr val="tx1">
                          <a:lumMod val="95000"/>
                          <a:lumOff val="5000"/>
                        </a:schemeClr>
                      </a:solidFill>
                      <a:prstDash val="solid"/>
                      <a:round/>
                      <a:headEnd type="none" w="med" len="med"/>
                      <a:tailEnd type="none" w="med" len="med"/>
                    </a:lnT>
                    <a:lnB w="3175" cap="flat" cmpd="sng" algn="ctr">
                      <a:solidFill>
                        <a:schemeClr val="tx1">
                          <a:lumMod val="95000"/>
                          <a:lumOff val="5000"/>
                        </a:schemeClr>
                      </a:solidFill>
                      <a:prstDash val="solid"/>
                      <a:round/>
                      <a:headEnd type="none" w="med" len="med"/>
                      <a:tailEnd type="none" w="med" len="med"/>
                    </a:lnB>
                    <a:solidFill>
                      <a:schemeClr val="bg1"/>
                    </a:solidFill>
                  </a:tcPr>
                </a:tc>
              </a:tr>
              <a:tr h="224648">
                <a:tc>
                  <a:txBody>
                    <a:bodyPr/>
                    <a:lstStyle/>
                    <a:p>
                      <a:pPr algn="just">
                        <a:lnSpc>
                          <a:spcPct val="107000"/>
                        </a:lnSpc>
                        <a:spcAft>
                          <a:spcPts val="0"/>
                        </a:spcAft>
                      </a:pP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D2N1:</a:t>
                      </a:r>
                      <a:endParaRPr lang="es-EC" sz="11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lumMod val="95000"/>
                          <a:lumOff val="5000"/>
                        </a:schemeClr>
                      </a:solidFill>
                      <a:prstDash val="solid"/>
                      <a:round/>
                      <a:headEnd type="none" w="med" len="med"/>
                      <a:tailEnd type="none" w="med" len="med"/>
                    </a:lnL>
                    <a:lnR w="3175" cap="flat" cmpd="sng" algn="ctr">
                      <a:solidFill>
                        <a:schemeClr val="tx1">
                          <a:lumMod val="95000"/>
                          <a:lumOff val="5000"/>
                        </a:schemeClr>
                      </a:solidFill>
                      <a:prstDash val="solid"/>
                      <a:round/>
                      <a:headEnd type="none" w="med" len="med"/>
                      <a:tailEnd type="none" w="med" len="med"/>
                    </a:lnR>
                    <a:lnT w="3175" cap="flat" cmpd="sng" algn="ctr">
                      <a:solidFill>
                        <a:schemeClr val="tx1">
                          <a:lumMod val="95000"/>
                          <a:lumOff val="5000"/>
                        </a:schemeClr>
                      </a:solidFill>
                      <a:prstDash val="solid"/>
                      <a:round/>
                      <a:headEnd type="none" w="med" len="med"/>
                      <a:tailEnd type="none" w="med" len="med"/>
                    </a:lnT>
                    <a:lnB w="3175" cap="flat" cmpd="sng" algn="ctr">
                      <a:solidFill>
                        <a:schemeClr val="tx1">
                          <a:lumMod val="95000"/>
                          <a:lumOff val="5000"/>
                        </a:schemeClr>
                      </a:solidFill>
                      <a:prstDash val="solid"/>
                      <a:round/>
                      <a:headEnd type="none" w="med" len="med"/>
                      <a:tailEnd type="none" w="med" len="med"/>
                    </a:lnB>
                    <a:solidFill>
                      <a:schemeClr val="bg1"/>
                    </a:solidFill>
                  </a:tcPr>
                </a:tc>
                <a:tc>
                  <a:txBody>
                    <a:bodyPr/>
                    <a:lstStyle/>
                    <a:p>
                      <a:pPr algn="just">
                        <a:lnSpc>
                          <a:spcPct val="107000"/>
                        </a:lnSpc>
                        <a:spcAft>
                          <a:spcPts val="0"/>
                        </a:spcAft>
                      </a:pP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Dormex </a:t>
                      </a:r>
                      <a:r>
                        <a:rPr lang="es-ES" sz="1000" dirty="0">
                          <a:solidFill>
                            <a:schemeClr val="tx1">
                              <a:lumMod val="75000"/>
                              <a:lumOff val="25000"/>
                            </a:schemeClr>
                          </a:solidFill>
                          <a:effectLst/>
                          <a:latin typeface="Times New Roman" panose="02020603050405020304" pitchFamily="18" charset="0"/>
                          <a:cs typeface="Times New Roman" panose="02020603050405020304" pitchFamily="18" charset="0"/>
                        </a:rPr>
                        <a:t>0,1 % </a:t>
                      </a: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y </a:t>
                      </a:r>
                      <a:r>
                        <a:rPr lang="es-ES" sz="1000" dirty="0">
                          <a:solidFill>
                            <a:schemeClr val="tx1">
                              <a:lumMod val="75000"/>
                              <a:lumOff val="25000"/>
                            </a:schemeClr>
                          </a:solidFill>
                          <a:effectLst/>
                          <a:latin typeface="Times New Roman" panose="02020603050405020304" pitchFamily="18" charset="0"/>
                          <a:cs typeface="Times New Roman" panose="02020603050405020304" pitchFamily="18" charset="0"/>
                        </a:rPr>
                        <a:t>45 kg.ha</a:t>
                      </a:r>
                      <a:r>
                        <a:rPr lang="es-ES" sz="1000" baseline="30000" dirty="0">
                          <a:solidFill>
                            <a:schemeClr val="tx1">
                              <a:lumMod val="75000"/>
                              <a:lumOff val="25000"/>
                            </a:schemeClr>
                          </a:solidFill>
                          <a:effectLst/>
                          <a:latin typeface="Times New Roman" panose="02020603050405020304" pitchFamily="18" charset="0"/>
                          <a:cs typeface="Times New Roman" panose="02020603050405020304" pitchFamily="18" charset="0"/>
                        </a:rPr>
                        <a:t>-1</a:t>
                      </a:r>
                      <a:r>
                        <a:rPr lang="es-ES" sz="1000" dirty="0">
                          <a:solidFill>
                            <a:schemeClr val="tx1">
                              <a:lumMod val="75000"/>
                              <a:lumOff val="25000"/>
                            </a:schemeClr>
                          </a:solidFill>
                          <a:effectLst/>
                          <a:latin typeface="Times New Roman" panose="02020603050405020304" pitchFamily="18" charset="0"/>
                          <a:cs typeface="Times New Roman" panose="02020603050405020304" pitchFamily="18" charset="0"/>
                        </a:rPr>
                        <a:t> de </a:t>
                      </a: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N</a:t>
                      </a:r>
                      <a:endParaRPr lang="es-EC" sz="11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lumMod val="95000"/>
                          <a:lumOff val="5000"/>
                        </a:schemeClr>
                      </a:solidFill>
                      <a:prstDash val="solid"/>
                      <a:round/>
                      <a:headEnd type="none" w="med" len="med"/>
                      <a:tailEnd type="none" w="med" len="med"/>
                    </a:lnL>
                    <a:lnR w="3175" cap="flat" cmpd="sng" algn="ctr">
                      <a:solidFill>
                        <a:schemeClr val="tx1">
                          <a:lumMod val="95000"/>
                          <a:lumOff val="5000"/>
                        </a:schemeClr>
                      </a:solidFill>
                      <a:prstDash val="solid"/>
                      <a:round/>
                      <a:headEnd type="none" w="med" len="med"/>
                      <a:tailEnd type="none" w="med" len="med"/>
                    </a:lnR>
                    <a:lnT w="3175" cap="flat" cmpd="sng" algn="ctr">
                      <a:solidFill>
                        <a:schemeClr val="tx1">
                          <a:lumMod val="95000"/>
                          <a:lumOff val="5000"/>
                        </a:schemeClr>
                      </a:solidFill>
                      <a:prstDash val="solid"/>
                      <a:round/>
                      <a:headEnd type="none" w="med" len="med"/>
                      <a:tailEnd type="none" w="med" len="med"/>
                    </a:lnT>
                    <a:lnB w="3175" cap="flat" cmpd="sng" algn="ctr">
                      <a:solidFill>
                        <a:schemeClr val="tx1">
                          <a:lumMod val="95000"/>
                          <a:lumOff val="5000"/>
                        </a:schemeClr>
                      </a:solidFill>
                      <a:prstDash val="solid"/>
                      <a:round/>
                      <a:headEnd type="none" w="med" len="med"/>
                      <a:tailEnd type="none" w="med" len="med"/>
                    </a:lnB>
                    <a:solidFill>
                      <a:schemeClr val="bg1"/>
                    </a:solidFill>
                  </a:tcPr>
                </a:tc>
              </a:tr>
              <a:tr h="224648">
                <a:tc>
                  <a:txBody>
                    <a:bodyPr/>
                    <a:lstStyle/>
                    <a:p>
                      <a:pPr algn="just">
                        <a:lnSpc>
                          <a:spcPct val="107000"/>
                        </a:lnSpc>
                        <a:spcAft>
                          <a:spcPts val="0"/>
                        </a:spcAft>
                      </a:pP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D2N2:</a:t>
                      </a:r>
                      <a:endParaRPr lang="es-EC" sz="11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lumMod val="95000"/>
                          <a:lumOff val="5000"/>
                        </a:schemeClr>
                      </a:solidFill>
                      <a:prstDash val="solid"/>
                      <a:round/>
                      <a:headEnd type="none" w="med" len="med"/>
                      <a:tailEnd type="none" w="med" len="med"/>
                    </a:lnL>
                    <a:lnR w="3175" cap="flat" cmpd="sng" algn="ctr">
                      <a:solidFill>
                        <a:schemeClr val="tx1">
                          <a:lumMod val="95000"/>
                          <a:lumOff val="5000"/>
                        </a:schemeClr>
                      </a:solidFill>
                      <a:prstDash val="solid"/>
                      <a:round/>
                      <a:headEnd type="none" w="med" len="med"/>
                      <a:tailEnd type="none" w="med" len="med"/>
                    </a:lnR>
                    <a:lnT w="3175" cap="flat" cmpd="sng" algn="ctr">
                      <a:solidFill>
                        <a:schemeClr val="tx1">
                          <a:lumMod val="95000"/>
                          <a:lumOff val="5000"/>
                        </a:schemeClr>
                      </a:solidFill>
                      <a:prstDash val="solid"/>
                      <a:round/>
                      <a:headEnd type="none" w="med" len="med"/>
                      <a:tailEnd type="none" w="med" len="med"/>
                    </a:lnT>
                    <a:lnB w="3175" cap="flat" cmpd="sng" algn="ctr">
                      <a:solidFill>
                        <a:schemeClr val="tx1">
                          <a:lumMod val="95000"/>
                          <a:lumOff val="5000"/>
                        </a:schemeClr>
                      </a:solidFill>
                      <a:prstDash val="solid"/>
                      <a:round/>
                      <a:headEnd type="none" w="med" len="med"/>
                      <a:tailEnd type="none" w="med" len="med"/>
                    </a:lnB>
                    <a:solidFill>
                      <a:schemeClr val="bg1"/>
                    </a:solidFill>
                  </a:tcPr>
                </a:tc>
                <a:tc>
                  <a:txBody>
                    <a:bodyPr/>
                    <a:lstStyle/>
                    <a:p>
                      <a:pPr algn="just">
                        <a:lnSpc>
                          <a:spcPct val="107000"/>
                        </a:lnSpc>
                        <a:spcAft>
                          <a:spcPts val="0"/>
                        </a:spcAft>
                      </a:pP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Dormex </a:t>
                      </a:r>
                      <a:r>
                        <a:rPr lang="es-ES" sz="1000" dirty="0">
                          <a:solidFill>
                            <a:schemeClr val="tx1">
                              <a:lumMod val="75000"/>
                              <a:lumOff val="25000"/>
                            </a:schemeClr>
                          </a:solidFill>
                          <a:effectLst/>
                          <a:latin typeface="Times New Roman" panose="02020603050405020304" pitchFamily="18" charset="0"/>
                          <a:cs typeface="Times New Roman" panose="02020603050405020304" pitchFamily="18" charset="0"/>
                        </a:rPr>
                        <a:t>0,1 % </a:t>
                      </a: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y </a:t>
                      </a:r>
                      <a:r>
                        <a:rPr lang="es-ES" sz="1000" dirty="0">
                          <a:solidFill>
                            <a:schemeClr val="tx1">
                              <a:lumMod val="75000"/>
                              <a:lumOff val="25000"/>
                            </a:schemeClr>
                          </a:solidFill>
                          <a:effectLst/>
                          <a:latin typeface="Times New Roman" panose="02020603050405020304" pitchFamily="18" charset="0"/>
                          <a:cs typeface="Times New Roman" panose="02020603050405020304" pitchFamily="18" charset="0"/>
                        </a:rPr>
                        <a:t>90 kg.ha</a:t>
                      </a:r>
                      <a:r>
                        <a:rPr lang="es-ES" sz="1000" baseline="30000" dirty="0">
                          <a:solidFill>
                            <a:schemeClr val="tx1">
                              <a:lumMod val="75000"/>
                              <a:lumOff val="25000"/>
                            </a:schemeClr>
                          </a:solidFill>
                          <a:effectLst/>
                          <a:latin typeface="Times New Roman" panose="02020603050405020304" pitchFamily="18" charset="0"/>
                          <a:cs typeface="Times New Roman" panose="02020603050405020304" pitchFamily="18" charset="0"/>
                        </a:rPr>
                        <a:t>-1</a:t>
                      </a:r>
                      <a:r>
                        <a:rPr lang="es-ES" sz="1000" dirty="0">
                          <a:solidFill>
                            <a:schemeClr val="tx1">
                              <a:lumMod val="75000"/>
                              <a:lumOff val="25000"/>
                            </a:schemeClr>
                          </a:solidFill>
                          <a:effectLst/>
                          <a:latin typeface="Times New Roman" panose="02020603050405020304" pitchFamily="18" charset="0"/>
                          <a:cs typeface="Times New Roman" panose="02020603050405020304" pitchFamily="18" charset="0"/>
                        </a:rPr>
                        <a:t> de </a:t>
                      </a: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N</a:t>
                      </a:r>
                      <a:endParaRPr lang="es-EC" sz="11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lumMod val="95000"/>
                          <a:lumOff val="5000"/>
                        </a:schemeClr>
                      </a:solidFill>
                      <a:prstDash val="solid"/>
                      <a:round/>
                      <a:headEnd type="none" w="med" len="med"/>
                      <a:tailEnd type="none" w="med" len="med"/>
                    </a:lnL>
                    <a:lnR w="3175" cap="flat" cmpd="sng" algn="ctr">
                      <a:solidFill>
                        <a:schemeClr val="tx1">
                          <a:lumMod val="95000"/>
                          <a:lumOff val="5000"/>
                        </a:schemeClr>
                      </a:solidFill>
                      <a:prstDash val="solid"/>
                      <a:round/>
                      <a:headEnd type="none" w="med" len="med"/>
                      <a:tailEnd type="none" w="med" len="med"/>
                    </a:lnR>
                    <a:lnT w="3175" cap="flat" cmpd="sng" algn="ctr">
                      <a:solidFill>
                        <a:schemeClr val="tx1">
                          <a:lumMod val="95000"/>
                          <a:lumOff val="5000"/>
                        </a:schemeClr>
                      </a:solidFill>
                      <a:prstDash val="solid"/>
                      <a:round/>
                      <a:headEnd type="none" w="med" len="med"/>
                      <a:tailEnd type="none" w="med" len="med"/>
                    </a:lnT>
                    <a:lnB w="3175" cap="flat" cmpd="sng" algn="ctr">
                      <a:solidFill>
                        <a:schemeClr val="tx1">
                          <a:lumMod val="95000"/>
                          <a:lumOff val="5000"/>
                        </a:schemeClr>
                      </a:solidFill>
                      <a:prstDash val="solid"/>
                      <a:round/>
                      <a:headEnd type="none" w="med" len="med"/>
                      <a:tailEnd type="none" w="med" len="med"/>
                    </a:lnB>
                    <a:solidFill>
                      <a:schemeClr val="bg1"/>
                    </a:solidFill>
                  </a:tcPr>
                </a:tc>
              </a:tr>
              <a:tr h="224648">
                <a:tc>
                  <a:txBody>
                    <a:bodyPr/>
                    <a:lstStyle/>
                    <a:p>
                      <a:pPr algn="just">
                        <a:lnSpc>
                          <a:spcPct val="107000"/>
                        </a:lnSpc>
                        <a:spcAft>
                          <a:spcPts val="0"/>
                        </a:spcAft>
                      </a:pP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D2N3:</a:t>
                      </a:r>
                      <a:endParaRPr lang="es-EC" sz="11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lumMod val="95000"/>
                          <a:lumOff val="5000"/>
                        </a:schemeClr>
                      </a:solidFill>
                      <a:prstDash val="solid"/>
                      <a:round/>
                      <a:headEnd type="none" w="med" len="med"/>
                      <a:tailEnd type="none" w="med" len="med"/>
                    </a:lnL>
                    <a:lnR w="3175" cap="flat" cmpd="sng" algn="ctr">
                      <a:solidFill>
                        <a:schemeClr val="tx1">
                          <a:lumMod val="95000"/>
                          <a:lumOff val="5000"/>
                        </a:schemeClr>
                      </a:solidFill>
                      <a:prstDash val="solid"/>
                      <a:round/>
                      <a:headEnd type="none" w="med" len="med"/>
                      <a:tailEnd type="none" w="med" len="med"/>
                    </a:lnR>
                    <a:lnT w="3175" cap="flat" cmpd="sng" algn="ctr">
                      <a:solidFill>
                        <a:schemeClr val="tx1">
                          <a:lumMod val="95000"/>
                          <a:lumOff val="5000"/>
                        </a:schemeClr>
                      </a:solidFill>
                      <a:prstDash val="solid"/>
                      <a:round/>
                      <a:headEnd type="none" w="med" len="med"/>
                      <a:tailEnd type="none" w="med" len="med"/>
                    </a:lnT>
                    <a:lnB w="3175" cap="flat" cmpd="sng" algn="ctr">
                      <a:solidFill>
                        <a:schemeClr val="tx1">
                          <a:lumMod val="95000"/>
                          <a:lumOff val="5000"/>
                        </a:schemeClr>
                      </a:solidFill>
                      <a:prstDash val="solid"/>
                      <a:round/>
                      <a:headEnd type="none" w="med" len="med"/>
                      <a:tailEnd type="none" w="med" len="med"/>
                    </a:lnB>
                    <a:solidFill>
                      <a:schemeClr val="bg1"/>
                    </a:solidFill>
                  </a:tcPr>
                </a:tc>
                <a:tc>
                  <a:txBody>
                    <a:bodyPr/>
                    <a:lstStyle/>
                    <a:p>
                      <a:pPr algn="just">
                        <a:lnSpc>
                          <a:spcPct val="107000"/>
                        </a:lnSpc>
                        <a:spcAft>
                          <a:spcPts val="0"/>
                        </a:spcAft>
                      </a:pP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Dormex </a:t>
                      </a:r>
                      <a:r>
                        <a:rPr lang="es-ES" sz="1000" dirty="0">
                          <a:solidFill>
                            <a:schemeClr val="tx1">
                              <a:lumMod val="75000"/>
                              <a:lumOff val="25000"/>
                            </a:schemeClr>
                          </a:solidFill>
                          <a:effectLst/>
                          <a:latin typeface="Times New Roman" panose="02020603050405020304" pitchFamily="18" charset="0"/>
                          <a:cs typeface="Times New Roman" panose="02020603050405020304" pitchFamily="18" charset="0"/>
                        </a:rPr>
                        <a:t>0,1 % </a:t>
                      </a: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y </a:t>
                      </a:r>
                      <a:r>
                        <a:rPr lang="es-ES" sz="1000" dirty="0">
                          <a:solidFill>
                            <a:schemeClr val="tx1">
                              <a:lumMod val="75000"/>
                              <a:lumOff val="25000"/>
                            </a:schemeClr>
                          </a:solidFill>
                          <a:effectLst/>
                          <a:latin typeface="Times New Roman" panose="02020603050405020304" pitchFamily="18" charset="0"/>
                          <a:cs typeface="Times New Roman" panose="02020603050405020304" pitchFamily="18" charset="0"/>
                        </a:rPr>
                        <a:t>135 kg.ha</a:t>
                      </a:r>
                      <a:r>
                        <a:rPr lang="es-ES" sz="1000" baseline="30000" dirty="0">
                          <a:solidFill>
                            <a:schemeClr val="tx1">
                              <a:lumMod val="75000"/>
                              <a:lumOff val="25000"/>
                            </a:schemeClr>
                          </a:solidFill>
                          <a:effectLst/>
                          <a:latin typeface="Times New Roman" panose="02020603050405020304" pitchFamily="18" charset="0"/>
                          <a:cs typeface="Times New Roman" panose="02020603050405020304" pitchFamily="18" charset="0"/>
                        </a:rPr>
                        <a:t>-1</a:t>
                      </a:r>
                      <a:r>
                        <a:rPr lang="es-ES" sz="1000" dirty="0">
                          <a:solidFill>
                            <a:schemeClr val="tx1">
                              <a:lumMod val="75000"/>
                              <a:lumOff val="25000"/>
                            </a:schemeClr>
                          </a:solidFill>
                          <a:effectLst/>
                          <a:latin typeface="Times New Roman" panose="02020603050405020304" pitchFamily="18" charset="0"/>
                          <a:cs typeface="Times New Roman" panose="02020603050405020304" pitchFamily="18" charset="0"/>
                        </a:rPr>
                        <a:t> de </a:t>
                      </a: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N</a:t>
                      </a:r>
                      <a:endParaRPr lang="es-EC" sz="11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lumMod val="95000"/>
                          <a:lumOff val="5000"/>
                        </a:schemeClr>
                      </a:solidFill>
                      <a:prstDash val="solid"/>
                      <a:round/>
                      <a:headEnd type="none" w="med" len="med"/>
                      <a:tailEnd type="none" w="med" len="med"/>
                    </a:lnL>
                    <a:lnR w="3175" cap="flat" cmpd="sng" algn="ctr">
                      <a:solidFill>
                        <a:schemeClr val="tx1">
                          <a:lumMod val="95000"/>
                          <a:lumOff val="5000"/>
                        </a:schemeClr>
                      </a:solidFill>
                      <a:prstDash val="solid"/>
                      <a:round/>
                      <a:headEnd type="none" w="med" len="med"/>
                      <a:tailEnd type="none" w="med" len="med"/>
                    </a:lnR>
                    <a:lnT w="3175" cap="flat" cmpd="sng" algn="ctr">
                      <a:solidFill>
                        <a:schemeClr val="tx1">
                          <a:lumMod val="95000"/>
                          <a:lumOff val="5000"/>
                        </a:schemeClr>
                      </a:solidFill>
                      <a:prstDash val="solid"/>
                      <a:round/>
                      <a:headEnd type="none" w="med" len="med"/>
                      <a:tailEnd type="none" w="med" len="med"/>
                    </a:lnT>
                    <a:lnB w="3175" cap="flat" cmpd="sng" algn="ctr">
                      <a:solidFill>
                        <a:schemeClr val="tx1">
                          <a:lumMod val="95000"/>
                          <a:lumOff val="5000"/>
                        </a:schemeClr>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1316148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3"/>
          <a:stretch>
            <a:fillRect/>
          </a:stretch>
        </p:blipFill>
        <p:spPr>
          <a:xfrm>
            <a:off x="539552" y="1591726"/>
            <a:ext cx="4584589" cy="2755631"/>
          </a:xfrm>
          <a:prstGeom prst="rect">
            <a:avLst/>
          </a:prstGeom>
          <a:ln>
            <a:noFill/>
          </a:ln>
          <a:effectLst>
            <a:softEdge rad="112500"/>
          </a:effectLst>
        </p:spPr>
      </p:pic>
      <p:sp>
        <p:nvSpPr>
          <p:cNvPr id="2" name="Título 1"/>
          <p:cNvSpPr>
            <a:spLocks noGrp="1"/>
          </p:cNvSpPr>
          <p:nvPr>
            <p:ph type="title"/>
          </p:nvPr>
        </p:nvSpPr>
        <p:spPr>
          <a:xfrm>
            <a:off x="3923928" y="23813"/>
            <a:ext cx="5061247" cy="706437"/>
          </a:xfrm>
        </p:spPr>
        <p:txBody>
          <a:bodyPr/>
          <a:lstStyle/>
          <a:p>
            <a:pPr>
              <a:defRPr/>
            </a:pPr>
            <a:r>
              <a:rPr lang="es-EC" sz="2800" dirty="0">
                <a:solidFill>
                  <a:srgbClr val="336600"/>
                </a:solidFill>
                <a:latin typeface="Times New Roman" pitchFamily="18" charset="0"/>
                <a:cs typeface="Times New Roman" pitchFamily="18" charset="0"/>
              </a:rPr>
              <a:t>RESULTADOS Y DISCUSIÓN </a:t>
            </a:r>
          </a:p>
        </p:txBody>
      </p:sp>
      <p:sp>
        <p:nvSpPr>
          <p:cNvPr id="6" name="Rectángulo redondeado 5"/>
          <p:cNvSpPr/>
          <p:nvPr/>
        </p:nvSpPr>
        <p:spPr>
          <a:xfrm>
            <a:off x="6732588" y="6021388"/>
            <a:ext cx="2303462" cy="5762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C"/>
          </a:p>
        </p:txBody>
      </p:sp>
      <p:pic>
        <p:nvPicPr>
          <p:cNvPr id="8198" name="Imagen 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732588" y="6029325"/>
            <a:ext cx="22542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uadroTexto 3"/>
          <p:cNvSpPr txBox="1">
            <a:spLocks noChangeArrowheads="1"/>
          </p:cNvSpPr>
          <p:nvPr/>
        </p:nvSpPr>
        <p:spPr bwMode="auto">
          <a:xfrm>
            <a:off x="323528" y="767307"/>
            <a:ext cx="20162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s-EC" sz="2000" b="1" dirty="0" smtClean="0">
                <a:latin typeface="Times New Roman" pitchFamily="18" charset="0"/>
                <a:ea typeface="Calibri Light" pitchFamily="34" charset="0"/>
                <a:cs typeface="Times New Roman" pitchFamily="18" charset="0"/>
              </a:rPr>
              <a:t>Materia Seca</a:t>
            </a:r>
            <a:endParaRPr lang="es-EC" sz="2000" b="1" dirty="0">
              <a:latin typeface="Times New Roman" pitchFamily="18" charset="0"/>
              <a:ea typeface="Calibri Light" pitchFamily="34" charset="0"/>
              <a:cs typeface="Times New Roman" pitchFamily="18" charset="0"/>
            </a:endParaRPr>
          </a:p>
        </p:txBody>
      </p:sp>
      <p:sp>
        <p:nvSpPr>
          <p:cNvPr id="14" name="CuadroTexto 13"/>
          <p:cNvSpPr txBox="1"/>
          <p:nvPr/>
        </p:nvSpPr>
        <p:spPr>
          <a:xfrm>
            <a:off x="2540213" y="782696"/>
            <a:ext cx="1978136" cy="369332"/>
          </a:xfrm>
          <a:prstGeom prst="rect">
            <a:avLst/>
          </a:prstGeom>
          <a:ln>
            <a:solidFill>
              <a:srgbClr val="53AB47"/>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dirty="0" smtClean="0"/>
              <a:t>(P=0,0321)</a:t>
            </a:r>
            <a:endParaRPr lang="es-ES" dirty="0">
              <a:latin typeface="Times New Roman" panose="02020603050405020304" pitchFamily="18" charset="0"/>
              <a:cs typeface="Times New Roman" panose="02020603050405020304" pitchFamily="18" charset="0"/>
            </a:endParaRPr>
          </a:p>
        </p:txBody>
      </p:sp>
      <p:sp>
        <p:nvSpPr>
          <p:cNvPr id="3" name="Rectángulo 2"/>
          <p:cNvSpPr/>
          <p:nvPr/>
        </p:nvSpPr>
        <p:spPr>
          <a:xfrm>
            <a:off x="5689502" y="4347357"/>
            <a:ext cx="3021580" cy="1200329"/>
          </a:xfrm>
          <a:prstGeom prst="rect">
            <a:avLst/>
          </a:prstGeom>
        </p:spPr>
        <p:txBody>
          <a:bodyPr wrap="square">
            <a:spAutoFit/>
          </a:bodyPr>
          <a:lstStyle/>
          <a:p>
            <a:pPr algn="just"/>
            <a:r>
              <a:rPr lang="es-ES" dirty="0" smtClean="0">
                <a:solidFill>
                  <a:srgbClr val="000000"/>
                </a:solidFill>
                <a:latin typeface="Times New Roman" panose="02020603050405020304" pitchFamily="18" charset="0"/>
                <a:ea typeface="Calibri" panose="020F0502020204030204" pitchFamily="34" charset="0"/>
              </a:rPr>
              <a:t>N influye </a:t>
            </a:r>
            <a:r>
              <a:rPr lang="es-ES" dirty="0">
                <a:solidFill>
                  <a:srgbClr val="000000"/>
                </a:solidFill>
                <a:latin typeface="Times New Roman" panose="02020603050405020304" pitchFamily="18" charset="0"/>
                <a:ea typeface="Calibri" panose="020F0502020204030204" pitchFamily="34" charset="0"/>
              </a:rPr>
              <a:t>en la acumulación de materia </a:t>
            </a:r>
            <a:r>
              <a:rPr lang="es-ES" dirty="0" smtClean="0">
                <a:solidFill>
                  <a:srgbClr val="000000"/>
                </a:solidFill>
                <a:latin typeface="Times New Roman" panose="02020603050405020304" pitchFamily="18" charset="0"/>
                <a:ea typeface="Calibri" panose="020F0502020204030204" pitchFamily="34" charset="0"/>
              </a:rPr>
              <a:t>seca en </a:t>
            </a:r>
            <a:r>
              <a:rPr lang="es-ES" i="1" dirty="0" smtClean="0">
                <a:solidFill>
                  <a:srgbClr val="000000"/>
                </a:solidFill>
                <a:latin typeface="Times New Roman" panose="02020603050405020304" pitchFamily="18" charset="0"/>
                <a:ea typeface="Calibri" panose="020F0502020204030204" pitchFamily="34" charset="0"/>
              </a:rPr>
              <a:t>V. </a:t>
            </a:r>
            <a:r>
              <a:rPr lang="es-ES" i="1" dirty="0" err="1" smtClean="0">
                <a:solidFill>
                  <a:srgbClr val="000000"/>
                </a:solidFill>
                <a:latin typeface="Times New Roman" panose="02020603050405020304" pitchFamily="18" charset="0"/>
                <a:ea typeface="Calibri" panose="020F0502020204030204" pitchFamily="34" charset="0"/>
              </a:rPr>
              <a:t>Meridionale</a:t>
            </a:r>
            <a:r>
              <a:rPr lang="es-ES" i="1" dirty="0" smtClean="0">
                <a:solidFill>
                  <a:srgbClr val="000000"/>
                </a:solidFill>
                <a:latin typeface="Times New Roman" panose="02020603050405020304" pitchFamily="18" charset="0"/>
                <a:ea typeface="Calibri" panose="020F0502020204030204" pitchFamily="34" charset="0"/>
              </a:rPr>
              <a:t> </a:t>
            </a:r>
            <a:r>
              <a:rPr lang="es-ES" dirty="0" smtClean="0">
                <a:solidFill>
                  <a:srgbClr val="000000"/>
                </a:solidFill>
                <a:latin typeface="Times New Roman" panose="02020603050405020304" pitchFamily="18" charset="0"/>
                <a:ea typeface="Calibri" panose="020F0502020204030204" pitchFamily="34" charset="0"/>
              </a:rPr>
              <a:t>(González</a:t>
            </a:r>
            <a:r>
              <a:rPr lang="es-ES" dirty="0">
                <a:solidFill>
                  <a:srgbClr val="000000"/>
                </a:solidFill>
                <a:latin typeface="Times New Roman" panose="02020603050405020304" pitchFamily="18" charset="0"/>
                <a:ea typeface="Calibri" panose="020F0502020204030204" pitchFamily="34" charset="0"/>
              </a:rPr>
              <a:t>, </a:t>
            </a:r>
            <a:r>
              <a:rPr lang="es-ES" dirty="0" err="1">
                <a:solidFill>
                  <a:srgbClr val="000000"/>
                </a:solidFill>
                <a:latin typeface="Times New Roman" panose="02020603050405020304" pitchFamily="18" charset="0"/>
                <a:ea typeface="Calibri" panose="020F0502020204030204" pitchFamily="34" charset="0"/>
              </a:rPr>
              <a:t>Rugeles</a:t>
            </a:r>
            <a:r>
              <a:rPr lang="es-ES" dirty="0">
                <a:solidFill>
                  <a:srgbClr val="000000"/>
                </a:solidFill>
                <a:latin typeface="Times New Roman" panose="02020603050405020304" pitchFamily="18" charset="0"/>
                <a:ea typeface="Calibri" panose="020F0502020204030204" pitchFamily="34" charset="0"/>
              </a:rPr>
              <a:t>, &amp; </a:t>
            </a:r>
            <a:r>
              <a:rPr lang="es-ES" dirty="0" err="1">
                <a:solidFill>
                  <a:srgbClr val="000000"/>
                </a:solidFill>
                <a:latin typeface="Times New Roman" panose="02020603050405020304" pitchFamily="18" charset="0"/>
                <a:ea typeface="Calibri" panose="020F0502020204030204" pitchFamily="34" charset="0"/>
              </a:rPr>
              <a:t>Magnitskiy</a:t>
            </a:r>
            <a:r>
              <a:rPr lang="es-ES" dirty="0">
                <a:solidFill>
                  <a:srgbClr val="000000"/>
                </a:solidFill>
                <a:latin typeface="Times New Roman" panose="02020603050405020304" pitchFamily="18" charset="0"/>
                <a:ea typeface="Calibri" panose="020F0502020204030204" pitchFamily="34" charset="0"/>
              </a:rPr>
              <a:t>, 2018)</a:t>
            </a:r>
            <a:r>
              <a:rPr lang="es-ES" dirty="0">
                <a:latin typeface="Times New Roman" panose="02020603050405020304" pitchFamily="18" charset="0"/>
                <a:ea typeface="Calibri" panose="020F0502020204030204" pitchFamily="34" charset="0"/>
              </a:rPr>
              <a:t>. </a:t>
            </a:r>
            <a:endParaRPr lang="es-EC" dirty="0"/>
          </a:p>
        </p:txBody>
      </p:sp>
      <p:sp>
        <p:nvSpPr>
          <p:cNvPr id="11" name="Elipse 10"/>
          <p:cNvSpPr/>
          <p:nvPr/>
        </p:nvSpPr>
        <p:spPr>
          <a:xfrm>
            <a:off x="1819352" y="1822403"/>
            <a:ext cx="376384" cy="110520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6" name="Elipse 15"/>
          <p:cNvSpPr/>
          <p:nvPr/>
        </p:nvSpPr>
        <p:spPr>
          <a:xfrm>
            <a:off x="1259632" y="1804257"/>
            <a:ext cx="376384" cy="110520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7" name="Elipse 16"/>
          <p:cNvSpPr/>
          <p:nvPr/>
        </p:nvSpPr>
        <p:spPr>
          <a:xfrm>
            <a:off x="2379072" y="1840599"/>
            <a:ext cx="376384" cy="110520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8" name="Elipse 17"/>
          <p:cNvSpPr/>
          <p:nvPr/>
        </p:nvSpPr>
        <p:spPr>
          <a:xfrm>
            <a:off x="2968110" y="1804256"/>
            <a:ext cx="376384" cy="110520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27652" name="Picture 4" descr="https://scontent.fuio1-1.fna.fbcdn.net/v/t1.15752-9/51679352_508926882965093_4542088908074123264_n.jpg?_nc_cat=107&amp;_nc_ht=scontent.fuio1-1.fna&amp;oh=345f715d78d20d5baf41ffa765a5d1f2&amp;oe=5D42FFB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820" t="20544" r="6541"/>
          <a:stretch/>
        </p:blipFill>
        <p:spPr bwMode="auto">
          <a:xfrm>
            <a:off x="6084168" y="991074"/>
            <a:ext cx="2232248" cy="26382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aphicFrame>
        <p:nvGraphicFramePr>
          <p:cNvPr id="4" name="Tabla 3"/>
          <p:cNvGraphicFramePr>
            <a:graphicFrameLocks noGrp="1"/>
          </p:cNvGraphicFramePr>
          <p:nvPr>
            <p:extLst>
              <p:ext uri="{D42A27DB-BD31-4B8C-83A1-F6EECF244321}">
                <p14:modId xmlns:p14="http://schemas.microsoft.com/office/powerpoint/2010/main" val="757741376"/>
              </p:ext>
            </p:extLst>
          </p:nvPr>
        </p:nvGraphicFramePr>
        <p:xfrm>
          <a:off x="1535841" y="4347357"/>
          <a:ext cx="2604246" cy="1572536"/>
        </p:xfrm>
        <a:graphic>
          <a:graphicData uri="http://schemas.openxmlformats.org/drawingml/2006/table">
            <a:tbl>
              <a:tblPr firstRow="1" firstCol="1" bandRow="1">
                <a:tableStyleId>{5C22544A-7EE6-4342-B048-85BDC9FD1C3A}</a:tableStyleId>
              </a:tblPr>
              <a:tblGrid>
                <a:gridCol w="649398"/>
                <a:gridCol w="1954848"/>
              </a:tblGrid>
              <a:tr h="224648">
                <a:tc>
                  <a:txBody>
                    <a:bodyPr/>
                    <a:lstStyle/>
                    <a:p>
                      <a:pPr algn="just">
                        <a:lnSpc>
                          <a:spcPct val="107000"/>
                        </a:lnSpc>
                        <a:spcAft>
                          <a:spcPts val="0"/>
                        </a:spcAft>
                      </a:pP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D0N0:</a:t>
                      </a:r>
                      <a:endParaRPr lang="es-EC" sz="11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lumMod val="95000"/>
                          <a:lumOff val="5000"/>
                        </a:schemeClr>
                      </a:solidFill>
                      <a:prstDash val="solid"/>
                      <a:round/>
                      <a:headEnd type="none" w="med" len="med"/>
                      <a:tailEnd type="none" w="med" len="med"/>
                    </a:lnL>
                    <a:lnR w="3175" cap="flat" cmpd="sng" algn="ctr">
                      <a:solidFill>
                        <a:schemeClr val="tx1">
                          <a:lumMod val="95000"/>
                          <a:lumOff val="5000"/>
                        </a:schemeClr>
                      </a:solidFill>
                      <a:prstDash val="solid"/>
                      <a:round/>
                      <a:headEnd type="none" w="med" len="med"/>
                      <a:tailEnd type="none" w="med" len="med"/>
                    </a:lnR>
                    <a:lnT w="3175" cap="flat" cmpd="sng" algn="ctr">
                      <a:solidFill>
                        <a:schemeClr val="tx1">
                          <a:lumMod val="95000"/>
                          <a:lumOff val="5000"/>
                        </a:schemeClr>
                      </a:solidFill>
                      <a:prstDash val="solid"/>
                      <a:round/>
                      <a:headEnd type="none" w="med" len="med"/>
                      <a:tailEnd type="none" w="med" len="med"/>
                    </a:lnT>
                    <a:lnB w="3175" cap="flat" cmpd="sng" algn="ctr">
                      <a:solidFill>
                        <a:schemeClr val="tx1">
                          <a:lumMod val="95000"/>
                          <a:lumOff val="5000"/>
                        </a:schemeClr>
                      </a:solidFill>
                      <a:prstDash val="solid"/>
                      <a:round/>
                      <a:headEnd type="none" w="med" len="med"/>
                      <a:tailEnd type="none" w="med" len="med"/>
                    </a:lnB>
                    <a:solidFill>
                      <a:schemeClr val="bg1"/>
                    </a:solidFill>
                  </a:tcPr>
                </a:tc>
                <a:tc>
                  <a:txBody>
                    <a:bodyPr/>
                    <a:lstStyle/>
                    <a:p>
                      <a:pPr algn="just">
                        <a:lnSpc>
                          <a:spcPct val="107000"/>
                        </a:lnSpc>
                        <a:spcAft>
                          <a:spcPts val="0"/>
                        </a:spcAft>
                      </a:pPr>
                      <a:r>
                        <a:rPr lang="es-ES" sz="1000" b="0" dirty="0">
                          <a:solidFill>
                            <a:schemeClr val="tx1">
                              <a:lumMod val="75000"/>
                              <a:lumOff val="25000"/>
                            </a:schemeClr>
                          </a:solidFill>
                          <a:effectLst/>
                          <a:latin typeface="Times New Roman" panose="02020603050405020304" pitchFamily="18" charset="0"/>
                          <a:cs typeface="Times New Roman" panose="02020603050405020304" pitchFamily="18" charset="0"/>
                        </a:rPr>
                        <a:t>Testigo</a:t>
                      </a:r>
                      <a:endParaRPr lang="es-EC" sz="1100" b="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lumMod val="95000"/>
                          <a:lumOff val="5000"/>
                        </a:schemeClr>
                      </a:solidFill>
                      <a:prstDash val="solid"/>
                      <a:round/>
                      <a:headEnd type="none" w="med" len="med"/>
                      <a:tailEnd type="none" w="med" len="med"/>
                    </a:lnL>
                    <a:lnR w="3175" cap="flat" cmpd="sng" algn="ctr">
                      <a:solidFill>
                        <a:schemeClr val="tx1">
                          <a:lumMod val="95000"/>
                          <a:lumOff val="5000"/>
                        </a:schemeClr>
                      </a:solidFill>
                      <a:prstDash val="solid"/>
                      <a:round/>
                      <a:headEnd type="none" w="med" len="med"/>
                      <a:tailEnd type="none" w="med" len="med"/>
                    </a:lnR>
                    <a:lnT w="3175" cap="flat" cmpd="sng" algn="ctr">
                      <a:solidFill>
                        <a:schemeClr val="tx1">
                          <a:lumMod val="95000"/>
                          <a:lumOff val="5000"/>
                        </a:schemeClr>
                      </a:solidFill>
                      <a:prstDash val="solid"/>
                      <a:round/>
                      <a:headEnd type="none" w="med" len="med"/>
                      <a:tailEnd type="none" w="med" len="med"/>
                    </a:lnT>
                    <a:lnB w="3175" cap="flat" cmpd="sng" algn="ctr">
                      <a:solidFill>
                        <a:schemeClr val="tx1">
                          <a:lumMod val="95000"/>
                          <a:lumOff val="5000"/>
                        </a:schemeClr>
                      </a:solidFill>
                      <a:prstDash val="solid"/>
                      <a:round/>
                      <a:headEnd type="none" w="med" len="med"/>
                      <a:tailEnd type="none" w="med" len="med"/>
                    </a:lnB>
                    <a:solidFill>
                      <a:schemeClr val="bg1"/>
                    </a:solidFill>
                  </a:tcPr>
                </a:tc>
              </a:tr>
              <a:tr h="224648">
                <a:tc>
                  <a:txBody>
                    <a:bodyPr/>
                    <a:lstStyle/>
                    <a:p>
                      <a:pPr algn="just">
                        <a:lnSpc>
                          <a:spcPct val="107000"/>
                        </a:lnSpc>
                        <a:spcAft>
                          <a:spcPts val="0"/>
                        </a:spcAft>
                      </a:pP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D1N1:</a:t>
                      </a:r>
                      <a:endParaRPr lang="es-EC" sz="11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lumMod val="95000"/>
                          <a:lumOff val="5000"/>
                        </a:schemeClr>
                      </a:solidFill>
                      <a:prstDash val="solid"/>
                      <a:round/>
                      <a:headEnd type="none" w="med" len="med"/>
                      <a:tailEnd type="none" w="med" len="med"/>
                    </a:lnL>
                    <a:lnR w="3175" cap="flat" cmpd="sng" algn="ctr">
                      <a:solidFill>
                        <a:schemeClr val="tx1">
                          <a:lumMod val="95000"/>
                          <a:lumOff val="5000"/>
                        </a:schemeClr>
                      </a:solidFill>
                      <a:prstDash val="solid"/>
                      <a:round/>
                      <a:headEnd type="none" w="med" len="med"/>
                      <a:tailEnd type="none" w="med" len="med"/>
                    </a:lnR>
                    <a:lnT w="3175" cap="flat" cmpd="sng" algn="ctr">
                      <a:solidFill>
                        <a:schemeClr val="tx1">
                          <a:lumMod val="95000"/>
                          <a:lumOff val="5000"/>
                        </a:schemeClr>
                      </a:solidFill>
                      <a:prstDash val="solid"/>
                      <a:round/>
                      <a:headEnd type="none" w="med" len="med"/>
                      <a:tailEnd type="none" w="med" len="med"/>
                    </a:lnT>
                    <a:lnB w="3175" cap="flat" cmpd="sng" algn="ctr">
                      <a:solidFill>
                        <a:schemeClr val="tx1">
                          <a:lumMod val="95000"/>
                          <a:lumOff val="5000"/>
                        </a:schemeClr>
                      </a:solidFill>
                      <a:prstDash val="solid"/>
                      <a:round/>
                      <a:headEnd type="none" w="med" len="med"/>
                      <a:tailEnd type="none" w="med" len="med"/>
                    </a:lnB>
                    <a:solidFill>
                      <a:schemeClr val="bg1"/>
                    </a:solidFill>
                  </a:tcPr>
                </a:tc>
                <a:tc>
                  <a:txBody>
                    <a:bodyPr/>
                    <a:lstStyle/>
                    <a:p>
                      <a:pPr algn="just">
                        <a:lnSpc>
                          <a:spcPct val="107000"/>
                        </a:lnSpc>
                        <a:spcAft>
                          <a:spcPts val="0"/>
                        </a:spcAft>
                      </a:pP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Dormex </a:t>
                      </a:r>
                      <a:r>
                        <a:rPr lang="es-ES" sz="1000" dirty="0">
                          <a:solidFill>
                            <a:schemeClr val="tx1">
                              <a:lumMod val="75000"/>
                              <a:lumOff val="25000"/>
                            </a:schemeClr>
                          </a:solidFill>
                          <a:effectLst/>
                          <a:latin typeface="Times New Roman" panose="02020603050405020304" pitchFamily="18" charset="0"/>
                          <a:cs typeface="Times New Roman" panose="02020603050405020304" pitchFamily="18" charset="0"/>
                        </a:rPr>
                        <a:t>0,05 % </a:t>
                      </a: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y </a:t>
                      </a:r>
                      <a:r>
                        <a:rPr lang="es-ES" sz="1000" dirty="0">
                          <a:solidFill>
                            <a:schemeClr val="tx1">
                              <a:lumMod val="75000"/>
                              <a:lumOff val="25000"/>
                            </a:schemeClr>
                          </a:solidFill>
                          <a:effectLst/>
                          <a:latin typeface="Times New Roman" panose="02020603050405020304" pitchFamily="18" charset="0"/>
                          <a:cs typeface="Times New Roman" panose="02020603050405020304" pitchFamily="18" charset="0"/>
                        </a:rPr>
                        <a:t>45 kg.ha</a:t>
                      </a:r>
                      <a:r>
                        <a:rPr lang="es-ES" sz="1000" baseline="30000" dirty="0">
                          <a:solidFill>
                            <a:schemeClr val="tx1">
                              <a:lumMod val="75000"/>
                              <a:lumOff val="25000"/>
                            </a:schemeClr>
                          </a:solidFill>
                          <a:effectLst/>
                          <a:latin typeface="Times New Roman" panose="02020603050405020304" pitchFamily="18" charset="0"/>
                          <a:cs typeface="Times New Roman" panose="02020603050405020304" pitchFamily="18" charset="0"/>
                        </a:rPr>
                        <a:t>-1</a:t>
                      </a:r>
                      <a:r>
                        <a:rPr lang="es-ES" sz="1000" dirty="0">
                          <a:solidFill>
                            <a:schemeClr val="tx1">
                              <a:lumMod val="75000"/>
                              <a:lumOff val="25000"/>
                            </a:schemeClr>
                          </a:solidFill>
                          <a:effectLst/>
                          <a:latin typeface="Times New Roman" panose="02020603050405020304" pitchFamily="18" charset="0"/>
                          <a:cs typeface="Times New Roman" panose="02020603050405020304" pitchFamily="18" charset="0"/>
                        </a:rPr>
                        <a:t> de </a:t>
                      </a: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N</a:t>
                      </a:r>
                      <a:endParaRPr lang="es-EC" sz="11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lumMod val="95000"/>
                          <a:lumOff val="5000"/>
                        </a:schemeClr>
                      </a:solidFill>
                      <a:prstDash val="solid"/>
                      <a:round/>
                      <a:headEnd type="none" w="med" len="med"/>
                      <a:tailEnd type="none" w="med" len="med"/>
                    </a:lnL>
                    <a:lnR w="3175" cap="flat" cmpd="sng" algn="ctr">
                      <a:solidFill>
                        <a:schemeClr val="tx1">
                          <a:lumMod val="95000"/>
                          <a:lumOff val="5000"/>
                        </a:schemeClr>
                      </a:solidFill>
                      <a:prstDash val="solid"/>
                      <a:round/>
                      <a:headEnd type="none" w="med" len="med"/>
                      <a:tailEnd type="none" w="med" len="med"/>
                    </a:lnR>
                    <a:lnT w="3175" cap="flat" cmpd="sng" algn="ctr">
                      <a:solidFill>
                        <a:schemeClr val="tx1">
                          <a:lumMod val="95000"/>
                          <a:lumOff val="5000"/>
                        </a:schemeClr>
                      </a:solidFill>
                      <a:prstDash val="solid"/>
                      <a:round/>
                      <a:headEnd type="none" w="med" len="med"/>
                      <a:tailEnd type="none" w="med" len="med"/>
                    </a:lnT>
                    <a:lnB w="3175" cap="flat" cmpd="sng" algn="ctr">
                      <a:solidFill>
                        <a:schemeClr val="tx1">
                          <a:lumMod val="95000"/>
                          <a:lumOff val="5000"/>
                        </a:schemeClr>
                      </a:solidFill>
                      <a:prstDash val="solid"/>
                      <a:round/>
                      <a:headEnd type="none" w="med" len="med"/>
                      <a:tailEnd type="none" w="med" len="med"/>
                    </a:lnB>
                    <a:solidFill>
                      <a:schemeClr val="bg1"/>
                    </a:solidFill>
                  </a:tcPr>
                </a:tc>
              </a:tr>
              <a:tr h="224648">
                <a:tc>
                  <a:txBody>
                    <a:bodyPr/>
                    <a:lstStyle/>
                    <a:p>
                      <a:pPr algn="just">
                        <a:lnSpc>
                          <a:spcPct val="107000"/>
                        </a:lnSpc>
                        <a:spcAft>
                          <a:spcPts val="0"/>
                        </a:spcAft>
                      </a:pP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D1N2:</a:t>
                      </a:r>
                      <a:endParaRPr lang="es-EC" sz="11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lumMod val="95000"/>
                          <a:lumOff val="5000"/>
                        </a:schemeClr>
                      </a:solidFill>
                      <a:prstDash val="solid"/>
                      <a:round/>
                      <a:headEnd type="none" w="med" len="med"/>
                      <a:tailEnd type="none" w="med" len="med"/>
                    </a:lnL>
                    <a:lnR w="3175" cap="flat" cmpd="sng" algn="ctr">
                      <a:solidFill>
                        <a:schemeClr val="tx1">
                          <a:lumMod val="95000"/>
                          <a:lumOff val="5000"/>
                        </a:schemeClr>
                      </a:solidFill>
                      <a:prstDash val="solid"/>
                      <a:round/>
                      <a:headEnd type="none" w="med" len="med"/>
                      <a:tailEnd type="none" w="med" len="med"/>
                    </a:lnR>
                    <a:lnT w="3175" cap="flat" cmpd="sng" algn="ctr">
                      <a:solidFill>
                        <a:schemeClr val="tx1">
                          <a:lumMod val="95000"/>
                          <a:lumOff val="5000"/>
                        </a:schemeClr>
                      </a:solidFill>
                      <a:prstDash val="solid"/>
                      <a:round/>
                      <a:headEnd type="none" w="med" len="med"/>
                      <a:tailEnd type="none" w="med" len="med"/>
                    </a:lnT>
                    <a:lnB w="3175" cap="flat" cmpd="sng" algn="ctr">
                      <a:solidFill>
                        <a:schemeClr val="tx1">
                          <a:lumMod val="95000"/>
                          <a:lumOff val="5000"/>
                        </a:schemeClr>
                      </a:solidFill>
                      <a:prstDash val="solid"/>
                      <a:round/>
                      <a:headEnd type="none" w="med" len="med"/>
                      <a:tailEnd type="none" w="med" len="med"/>
                    </a:lnB>
                    <a:solidFill>
                      <a:schemeClr val="bg1"/>
                    </a:solidFill>
                  </a:tcPr>
                </a:tc>
                <a:tc>
                  <a:txBody>
                    <a:bodyPr/>
                    <a:lstStyle/>
                    <a:p>
                      <a:pPr algn="just">
                        <a:lnSpc>
                          <a:spcPct val="107000"/>
                        </a:lnSpc>
                        <a:spcAft>
                          <a:spcPts val="0"/>
                        </a:spcAft>
                      </a:pP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Dormex </a:t>
                      </a:r>
                      <a:r>
                        <a:rPr lang="es-ES" sz="1000" dirty="0">
                          <a:solidFill>
                            <a:schemeClr val="tx1">
                              <a:lumMod val="75000"/>
                              <a:lumOff val="25000"/>
                            </a:schemeClr>
                          </a:solidFill>
                          <a:effectLst/>
                          <a:latin typeface="Times New Roman" panose="02020603050405020304" pitchFamily="18" charset="0"/>
                          <a:cs typeface="Times New Roman" panose="02020603050405020304" pitchFamily="18" charset="0"/>
                        </a:rPr>
                        <a:t>0,05 % </a:t>
                      </a: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y </a:t>
                      </a:r>
                      <a:r>
                        <a:rPr lang="es-ES" sz="1000" dirty="0">
                          <a:solidFill>
                            <a:schemeClr val="tx1">
                              <a:lumMod val="75000"/>
                              <a:lumOff val="25000"/>
                            </a:schemeClr>
                          </a:solidFill>
                          <a:effectLst/>
                          <a:latin typeface="Times New Roman" panose="02020603050405020304" pitchFamily="18" charset="0"/>
                          <a:cs typeface="Times New Roman" panose="02020603050405020304" pitchFamily="18" charset="0"/>
                        </a:rPr>
                        <a:t>90 kg.ha</a:t>
                      </a:r>
                      <a:r>
                        <a:rPr lang="es-ES" sz="1000" baseline="30000" dirty="0">
                          <a:solidFill>
                            <a:schemeClr val="tx1">
                              <a:lumMod val="75000"/>
                              <a:lumOff val="25000"/>
                            </a:schemeClr>
                          </a:solidFill>
                          <a:effectLst/>
                          <a:latin typeface="Times New Roman" panose="02020603050405020304" pitchFamily="18" charset="0"/>
                          <a:cs typeface="Times New Roman" panose="02020603050405020304" pitchFamily="18" charset="0"/>
                        </a:rPr>
                        <a:t>-1</a:t>
                      </a:r>
                      <a:r>
                        <a:rPr lang="es-ES" sz="1000" dirty="0">
                          <a:solidFill>
                            <a:schemeClr val="tx1">
                              <a:lumMod val="75000"/>
                              <a:lumOff val="25000"/>
                            </a:schemeClr>
                          </a:solidFill>
                          <a:effectLst/>
                          <a:latin typeface="Times New Roman" panose="02020603050405020304" pitchFamily="18" charset="0"/>
                          <a:cs typeface="Times New Roman" panose="02020603050405020304" pitchFamily="18" charset="0"/>
                        </a:rPr>
                        <a:t> de </a:t>
                      </a: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N</a:t>
                      </a:r>
                      <a:endParaRPr lang="es-EC" sz="11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lumMod val="95000"/>
                          <a:lumOff val="5000"/>
                        </a:schemeClr>
                      </a:solidFill>
                      <a:prstDash val="solid"/>
                      <a:round/>
                      <a:headEnd type="none" w="med" len="med"/>
                      <a:tailEnd type="none" w="med" len="med"/>
                    </a:lnL>
                    <a:lnR w="3175" cap="flat" cmpd="sng" algn="ctr">
                      <a:solidFill>
                        <a:schemeClr val="tx1">
                          <a:lumMod val="95000"/>
                          <a:lumOff val="5000"/>
                        </a:schemeClr>
                      </a:solidFill>
                      <a:prstDash val="solid"/>
                      <a:round/>
                      <a:headEnd type="none" w="med" len="med"/>
                      <a:tailEnd type="none" w="med" len="med"/>
                    </a:lnR>
                    <a:lnT w="3175" cap="flat" cmpd="sng" algn="ctr">
                      <a:solidFill>
                        <a:schemeClr val="tx1">
                          <a:lumMod val="95000"/>
                          <a:lumOff val="5000"/>
                        </a:schemeClr>
                      </a:solidFill>
                      <a:prstDash val="solid"/>
                      <a:round/>
                      <a:headEnd type="none" w="med" len="med"/>
                      <a:tailEnd type="none" w="med" len="med"/>
                    </a:lnT>
                    <a:lnB w="3175" cap="flat" cmpd="sng" algn="ctr">
                      <a:solidFill>
                        <a:schemeClr val="tx1">
                          <a:lumMod val="95000"/>
                          <a:lumOff val="5000"/>
                        </a:schemeClr>
                      </a:solidFill>
                      <a:prstDash val="solid"/>
                      <a:round/>
                      <a:headEnd type="none" w="med" len="med"/>
                      <a:tailEnd type="none" w="med" len="med"/>
                    </a:lnB>
                    <a:solidFill>
                      <a:schemeClr val="bg1"/>
                    </a:solidFill>
                  </a:tcPr>
                </a:tc>
              </a:tr>
              <a:tr h="224648">
                <a:tc>
                  <a:txBody>
                    <a:bodyPr/>
                    <a:lstStyle/>
                    <a:p>
                      <a:pPr algn="just">
                        <a:lnSpc>
                          <a:spcPct val="107000"/>
                        </a:lnSpc>
                        <a:spcAft>
                          <a:spcPts val="0"/>
                        </a:spcAft>
                      </a:pP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D1N3:</a:t>
                      </a:r>
                      <a:endParaRPr lang="es-EC" sz="11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lumMod val="95000"/>
                          <a:lumOff val="5000"/>
                        </a:schemeClr>
                      </a:solidFill>
                      <a:prstDash val="solid"/>
                      <a:round/>
                      <a:headEnd type="none" w="med" len="med"/>
                      <a:tailEnd type="none" w="med" len="med"/>
                    </a:lnL>
                    <a:lnR w="3175" cap="flat" cmpd="sng" algn="ctr">
                      <a:solidFill>
                        <a:schemeClr val="tx1">
                          <a:lumMod val="95000"/>
                          <a:lumOff val="5000"/>
                        </a:schemeClr>
                      </a:solidFill>
                      <a:prstDash val="solid"/>
                      <a:round/>
                      <a:headEnd type="none" w="med" len="med"/>
                      <a:tailEnd type="none" w="med" len="med"/>
                    </a:lnR>
                    <a:lnT w="3175" cap="flat" cmpd="sng" algn="ctr">
                      <a:solidFill>
                        <a:schemeClr val="tx1">
                          <a:lumMod val="95000"/>
                          <a:lumOff val="5000"/>
                        </a:schemeClr>
                      </a:solidFill>
                      <a:prstDash val="solid"/>
                      <a:round/>
                      <a:headEnd type="none" w="med" len="med"/>
                      <a:tailEnd type="none" w="med" len="med"/>
                    </a:lnT>
                    <a:lnB w="3175" cap="flat" cmpd="sng" algn="ctr">
                      <a:solidFill>
                        <a:schemeClr val="tx1">
                          <a:lumMod val="95000"/>
                          <a:lumOff val="5000"/>
                        </a:schemeClr>
                      </a:solidFill>
                      <a:prstDash val="solid"/>
                      <a:round/>
                      <a:headEnd type="none" w="med" len="med"/>
                      <a:tailEnd type="none" w="med" len="med"/>
                    </a:lnB>
                    <a:solidFill>
                      <a:schemeClr val="bg1"/>
                    </a:solidFill>
                  </a:tcPr>
                </a:tc>
                <a:tc>
                  <a:txBody>
                    <a:bodyPr/>
                    <a:lstStyle/>
                    <a:p>
                      <a:pPr algn="just">
                        <a:lnSpc>
                          <a:spcPct val="107000"/>
                        </a:lnSpc>
                        <a:spcAft>
                          <a:spcPts val="0"/>
                        </a:spcAft>
                      </a:pP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Dormex </a:t>
                      </a:r>
                      <a:r>
                        <a:rPr lang="es-ES" sz="1000" dirty="0">
                          <a:solidFill>
                            <a:schemeClr val="tx1">
                              <a:lumMod val="75000"/>
                              <a:lumOff val="25000"/>
                            </a:schemeClr>
                          </a:solidFill>
                          <a:effectLst/>
                          <a:latin typeface="Times New Roman" panose="02020603050405020304" pitchFamily="18" charset="0"/>
                          <a:cs typeface="Times New Roman" panose="02020603050405020304" pitchFamily="18" charset="0"/>
                        </a:rPr>
                        <a:t>0,05 % </a:t>
                      </a: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y </a:t>
                      </a:r>
                      <a:r>
                        <a:rPr lang="es-ES" sz="1000" dirty="0">
                          <a:solidFill>
                            <a:schemeClr val="tx1">
                              <a:lumMod val="75000"/>
                              <a:lumOff val="25000"/>
                            </a:schemeClr>
                          </a:solidFill>
                          <a:effectLst/>
                          <a:latin typeface="Times New Roman" panose="02020603050405020304" pitchFamily="18" charset="0"/>
                          <a:cs typeface="Times New Roman" panose="02020603050405020304" pitchFamily="18" charset="0"/>
                        </a:rPr>
                        <a:t>135 kg.ha</a:t>
                      </a:r>
                      <a:r>
                        <a:rPr lang="es-ES" sz="1000" baseline="30000" dirty="0">
                          <a:solidFill>
                            <a:schemeClr val="tx1">
                              <a:lumMod val="75000"/>
                              <a:lumOff val="25000"/>
                            </a:schemeClr>
                          </a:solidFill>
                          <a:effectLst/>
                          <a:latin typeface="Times New Roman" panose="02020603050405020304" pitchFamily="18" charset="0"/>
                          <a:cs typeface="Times New Roman" panose="02020603050405020304" pitchFamily="18" charset="0"/>
                        </a:rPr>
                        <a:t>-1</a:t>
                      </a:r>
                      <a:r>
                        <a:rPr lang="es-ES" sz="1000" dirty="0">
                          <a:solidFill>
                            <a:schemeClr val="tx1">
                              <a:lumMod val="75000"/>
                              <a:lumOff val="25000"/>
                            </a:schemeClr>
                          </a:solidFill>
                          <a:effectLst/>
                          <a:latin typeface="Times New Roman" panose="02020603050405020304" pitchFamily="18" charset="0"/>
                          <a:cs typeface="Times New Roman" panose="02020603050405020304" pitchFamily="18" charset="0"/>
                        </a:rPr>
                        <a:t> de </a:t>
                      </a: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N</a:t>
                      </a:r>
                      <a:endParaRPr lang="es-EC" sz="11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lumMod val="95000"/>
                          <a:lumOff val="5000"/>
                        </a:schemeClr>
                      </a:solidFill>
                      <a:prstDash val="solid"/>
                      <a:round/>
                      <a:headEnd type="none" w="med" len="med"/>
                      <a:tailEnd type="none" w="med" len="med"/>
                    </a:lnL>
                    <a:lnR w="3175" cap="flat" cmpd="sng" algn="ctr">
                      <a:solidFill>
                        <a:schemeClr val="tx1">
                          <a:lumMod val="95000"/>
                          <a:lumOff val="5000"/>
                        </a:schemeClr>
                      </a:solidFill>
                      <a:prstDash val="solid"/>
                      <a:round/>
                      <a:headEnd type="none" w="med" len="med"/>
                      <a:tailEnd type="none" w="med" len="med"/>
                    </a:lnR>
                    <a:lnT w="3175" cap="flat" cmpd="sng" algn="ctr">
                      <a:solidFill>
                        <a:schemeClr val="tx1">
                          <a:lumMod val="95000"/>
                          <a:lumOff val="5000"/>
                        </a:schemeClr>
                      </a:solidFill>
                      <a:prstDash val="solid"/>
                      <a:round/>
                      <a:headEnd type="none" w="med" len="med"/>
                      <a:tailEnd type="none" w="med" len="med"/>
                    </a:lnT>
                    <a:lnB w="3175" cap="flat" cmpd="sng" algn="ctr">
                      <a:solidFill>
                        <a:schemeClr val="tx1">
                          <a:lumMod val="95000"/>
                          <a:lumOff val="5000"/>
                        </a:schemeClr>
                      </a:solidFill>
                      <a:prstDash val="solid"/>
                      <a:round/>
                      <a:headEnd type="none" w="med" len="med"/>
                      <a:tailEnd type="none" w="med" len="med"/>
                    </a:lnB>
                    <a:solidFill>
                      <a:schemeClr val="bg1"/>
                    </a:solidFill>
                  </a:tcPr>
                </a:tc>
              </a:tr>
              <a:tr h="224648">
                <a:tc>
                  <a:txBody>
                    <a:bodyPr/>
                    <a:lstStyle/>
                    <a:p>
                      <a:pPr algn="just">
                        <a:lnSpc>
                          <a:spcPct val="107000"/>
                        </a:lnSpc>
                        <a:spcAft>
                          <a:spcPts val="0"/>
                        </a:spcAft>
                      </a:pP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D2N1:</a:t>
                      </a:r>
                      <a:endParaRPr lang="es-EC" sz="11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lumMod val="95000"/>
                          <a:lumOff val="5000"/>
                        </a:schemeClr>
                      </a:solidFill>
                      <a:prstDash val="solid"/>
                      <a:round/>
                      <a:headEnd type="none" w="med" len="med"/>
                      <a:tailEnd type="none" w="med" len="med"/>
                    </a:lnL>
                    <a:lnR w="3175" cap="flat" cmpd="sng" algn="ctr">
                      <a:solidFill>
                        <a:schemeClr val="tx1">
                          <a:lumMod val="95000"/>
                          <a:lumOff val="5000"/>
                        </a:schemeClr>
                      </a:solidFill>
                      <a:prstDash val="solid"/>
                      <a:round/>
                      <a:headEnd type="none" w="med" len="med"/>
                      <a:tailEnd type="none" w="med" len="med"/>
                    </a:lnR>
                    <a:lnT w="3175" cap="flat" cmpd="sng" algn="ctr">
                      <a:solidFill>
                        <a:schemeClr val="tx1">
                          <a:lumMod val="95000"/>
                          <a:lumOff val="5000"/>
                        </a:schemeClr>
                      </a:solidFill>
                      <a:prstDash val="solid"/>
                      <a:round/>
                      <a:headEnd type="none" w="med" len="med"/>
                      <a:tailEnd type="none" w="med" len="med"/>
                    </a:lnT>
                    <a:lnB w="3175" cap="flat" cmpd="sng" algn="ctr">
                      <a:solidFill>
                        <a:schemeClr val="tx1">
                          <a:lumMod val="95000"/>
                          <a:lumOff val="5000"/>
                        </a:schemeClr>
                      </a:solidFill>
                      <a:prstDash val="solid"/>
                      <a:round/>
                      <a:headEnd type="none" w="med" len="med"/>
                      <a:tailEnd type="none" w="med" len="med"/>
                    </a:lnB>
                    <a:solidFill>
                      <a:schemeClr val="bg1"/>
                    </a:solidFill>
                  </a:tcPr>
                </a:tc>
                <a:tc>
                  <a:txBody>
                    <a:bodyPr/>
                    <a:lstStyle/>
                    <a:p>
                      <a:pPr algn="just">
                        <a:lnSpc>
                          <a:spcPct val="107000"/>
                        </a:lnSpc>
                        <a:spcAft>
                          <a:spcPts val="0"/>
                        </a:spcAft>
                      </a:pP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Dormex </a:t>
                      </a:r>
                      <a:r>
                        <a:rPr lang="es-ES" sz="1000" dirty="0">
                          <a:solidFill>
                            <a:schemeClr val="tx1">
                              <a:lumMod val="75000"/>
                              <a:lumOff val="25000"/>
                            </a:schemeClr>
                          </a:solidFill>
                          <a:effectLst/>
                          <a:latin typeface="Times New Roman" panose="02020603050405020304" pitchFamily="18" charset="0"/>
                          <a:cs typeface="Times New Roman" panose="02020603050405020304" pitchFamily="18" charset="0"/>
                        </a:rPr>
                        <a:t>0,1 % </a:t>
                      </a: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y </a:t>
                      </a:r>
                      <a:r>
                        <a:rPr lang="es-ES" sz="1000" dirty="0">
                          <a:solidFill>
                            <a:schemeClr val="tx1">
                              <a:lumMod val="75000"/>
                              <a:lumOff val="25000"/>
                            </a:schemeClr>
                          </a:solidFill>
                          <a:effectLst/>
                          <a:latin typeface="Times New Roman" panose="02020603050405020304" pitchFamily="18" charset="0"/>
                          <a:cs typeface="Times New Roman" panose="02020603050405020304" pitchFamily="18" charset="0"/>
                        </a:rPr>
                        <a:t>45 kg.ha</a:t>
                      </a:r>
                      <a:r>
                        <a:rPr lang="es-ES" sz="1000" baseline="30000" dirty="0">
                          <a:solidFill>
                            <a:schemeClr val="tx1">
                              <a:lumMod val="75000"/>
                              <a:lumOff val="25000"/>
                            </a:schemeClr>
                          </a:solidFill>
                          <a:effectLst/>
                          <a:latin typeface="Times New Roman" panose="02020603050405020304" pitchFamily="18" charset="0"/>
                          <a:cs typeface="Times New Roman" panose="02020603050405020304" pitchFamily="18" charset="0"/>
                        </a:rPr>
                        <a:t>-1</a:t>
                      </a:r>
                      <a:r>
                        <a:rPr lang="es-ES" sz="1000" dirty="0">
                          <a:solidFill>
                            <a:schemeClr val="tx1">
                              <a:lumMod val="75000"/>
                              <a:lumOff val="25000"/>
                            </a:schemeClr>
                          </a:solidFill>
                          <a:effectLst/>
                          <a:latin typeface="Times New Roman" panose="02020603050405020304" pitchFamily="18" charset="0"/>
                          <a:cs typeface="Times New Roman" panose="02020603050405020304" pitchFamily="18" charset="0"/>
                        </a:rPr>
                        <a:t> de </a:t>
                      </a: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N</a:t>
                      </a:r>
                      <a:endParaRPr lang="es-EC" sz="11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lumMod val="95000"/>
                          <a:lumOff val="5000"/>
                        </a:schemeClr>
                      </a:solidFill>
                      <a:prstDash val="solid"/>
                      <a:round/>
                      <a:headEnd type="none" w="med" len="med"/>
                      <a:tailEnd type="none" w="med" len="med"/>
                    </a:lnL>
                    <a:lnR w="3175" cap="flat" cmpd="sng" algn="ctr">
                      <a:solidFill>
                        <a:schemeClr val="tx1">
                          <a:lumMod val="95000"/>
                          <a:lumOff val="5000"/>
                        </a:schemeClr>
                      </a:solidFill>
                      <a:prstDash val="solid"/>
                      <a:round/>
                      <a:headEnd type="none" w="med" len="med"/>
                      <a:tailEnd type="none" w="med" len="med"/>
                    </a:lnR>
                    <a:lnT w="3175" cap="flat" cmpd="sng" algn="ctr">
                      <a:solidFill>
                        <a:schemeClr val="tx1">
                          <a:lumMod val="95000"/>
                          <a:lumOff val="5000"/>
                        </a:schemeClr>
                      </a:solidFill>
                      <a:prstDash val="solid"/>
                      <a:round/>
                      <a:headEnd type="none" w="med" len="med"/>
                      <a:tailEnd type="none" w="med" len="med"/>
                    </a:lnT>
                    <a:lnB w="3175" cap="flat" cmpd="sng" algn="ctr">
                      <a:solidFill>
                        <a:schemeClr val="tx1">
                          <a:lumMod val="95000"/>
                          <a:lumOff val="5000"/>
                        </a:schemeClr>
                      </a:solidFill>
                      <a:prstDash val="solid"/>
                      <a:round/>
                      <a:headEnd type="none" w="med" len="med"/>
                      <a:tailEnd type="none" w="med" len="med"/>
                    </a:lnB>
                    <a:solidFill>
                      <a:schemeClr val="bg1"/>
                    </a:solidFill>
                  </a:tcPr>
                </a:tc>
              </a:tr>
              <a:tr h="224648">
                <a:tc>
                  <a:txBody>
                    <a:bodyPr/>
                    <a:lstStyle/>
                    <a:p>
                      <a:pPr algn="just">
                        <a:lnSpc>
                          <a:spcPct val="107000"/>
                        </a:lnSpc>
                        <a:spcAft>
                          <a:spcPts val="0"/>
                        </a:spcAft>
                      </a:pP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D2N2:</a:t>
                      </a:r>
                      <a:endParaRPr lang="es-EC" sz="11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lumMod val="95000"/>
                          <a:lumOff val="5000"/>
                        </a:schemeClr>
                      </a:solidFill>
                      <a:prstDash val="solid"/>
                      <a:round/>
                      <a:headEnd type="none" w="med" len="med"/>
                      <a:tailEnd type="none" w="med" len="med"/>
                    </a:lnL>
                    <a:lnR w="3175" cap="flat" cmpd="sng" algn="ctr">
                      <a:solidFill>
                        <a:schemeClr val="tx1">
                          <a:lumMod val="95000"/>
                          <a:lumOff val="5000"/>
                        </a:schemeClr>
                      </a:solidFill>
                      <a:prstDash val="solid"/>
                      <a:round/>
                      <a:headEnd type="none" w="med" len="med"/>
                      <a:tailEnd type="none" w="med" len="med"/>
                    </a:lnR>
                    <a:lnT w="3175" cap="flat" cmpd="sng" algn="ctr">
                      <a:solidFill>
                        <a:schemeClr val="tx1">
                          <a:lumMod val="95000"/>
                          <a:lumOff val="5000"/>
                        </a:schemeClr>
                      </a:solidFill>
                      <a:prstDash val="solid"/>
                      <a:round/>
                      <a:headEnd type="none" w="med" len="med"/>
                      <a:tailEnd type="none" w="med" len="med"/>
                    </a:lnT>
                    <a:lnB w="3175" cap="flat" cmpd="sng" algn="ctr">
                      <a:solidFill>
                        <a:schemeClr val="tx1">
                          <a:lumMod val="95000"/>
                          <a:lumOff val="5000"/>
                        </a:schemeClr>
                      </a:solidFill>
                      <a:prstDash val="solid"/>
                      <a:round/>
                      <a:headEnd type="none" w="med" len="med"/>
                      <a:tailEnd type="none" w="med" len="med"/>
                    </a:lnB>
                    <a:solidFill>
                      <a:schemeClr val="bg1"/>
                    </a:solidFill>
                  </a:tcPr>
                </a:tc>
                <a:tc>
                  <a:txBody>
                    <a:bodyPr/>
                    <a:lstStyle/>
                    <a:p>
                      <a:pPr algn="just">
                        <a:lnSpc>
                          <a:spcPct val="107000"/>
                        </a:lnSpc>
                        <a:spcAft>
                          <a:spcPts val="0"/>
                        </a:spcAft>
                      </a:pP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Dormex </a:t>
                      </a:r>
                      <a:r>
                        <a:rPr lang="es-ES" sz="1000" dirty="0">
                          <a:solidFill>
                            <a:schemeClr val="tx1">
                              <a:lumMod val="75000"/>
                              <a:lumOff val="25000"/>
                            </a:schemeClr>
                          </a:solidFill>
                          <a:effectLst/>
                          <a:latin typeface="Times New Roman" panose="02020603050405020304" pitchFamily="18" charset="0"/>
                          <a:cs typeface="Times New Roman" panose="02020603050405020304" pitchFamily="18" charset="0"/>
                        </a:rPr>
                        <a:t>0,1 % </a:t>
                      </a: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y </a:t>
                      </a:r>
                      <a:r>
                        <a:rPr lang="es-ES" sz="1000" dirty="0">
                          <a:solidFill>
                            <a:schemeClr val="tx1">
                              <a:lumMod val="75000"/>
                              <a:lumOff val="25000"/>
                            </a:schemeClr>
                          </a:solidFill>
                          <a:effectLst/>
                          <a:latin typeface="Times New Roman" panose="02020603050405020304" pitchFamily="18" charset="0"/>
                          <a:cs typeface="Times New Roman" panose="02020603050405020304" pitchFamily="18" charset="0"/>
                        </a:rPr>
                        <a:t>90 kg.ha</a:t>
                      </a:r>
                      <a:r>
                        <a:rPr lang="es-ES" sz="1000" baseline="30000" dirty="0">
                          <a:solidFill>
                            <a:schemeClr val="tx1">
                              <a:lumMod val="75000"/>
                              <a:lumOff val="25000"/>
                            </a:schemeClr>
                          </a:solidFill>
                          <a:effectLst/>
                          <a:latin typeface="Times New Roman" panose="02020603050405020304" pitchFamily="18" charset="0"/>
                          <a:cs typeface="Times New Roman" panose="02020603050405020304" pitchFamily="18" charset="0"/>
                        </a:rPr>
                        <a:t>-1</a:t>
                      </a:r>
                      <a:r>
                        <a:rPr lang="es-ES" sz="1000" dirty="0">
                          <a:solidFill>
                            <a:schemeClr val="tx1">
                              <a:lumMod val="75000"/>
                              <a:lumOff val="25000"/>
                            </a:schemeClr>
                          </a:solidFill>
                          <a:effectLst/>
                          <a:latin typeface="Times New Roman" panose="02020603050405020304" pitchFamily="18" charset="0"/>
                          <a:cs typeface="Times New Roman" panose="02020603050405020304" pitchFamily="18" charset="0"/>
                        </a:rPr>
                        <a:t> de </a:t>
                      </a: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N</a:t>
                      </a:r>
                      <a:endParaRPr lang="es-EC" sz="11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lumMod val="95000"/>
                          <a:lumOff val="5000"/>
                        </a:schemeClr>
                      </a:solidFill>
                      <a:prstDash val="solid"/>
                      <a:round/>
                      <a:headEnd type="none" w="med" len="med"/>
                      <a:tailEnd type="none" w="med" len="med"/>
                    </a:lnL>
                    <a:lnR w="3175" cap="flat" cmpd="sng" algn="ctr">
                      <a:solidFill>
                        <a:schemeClr val="tx1">
                          <a:lumMod val="95000"/>
                          <a:lumOff val="5000"/>
                        </a:schemeClr>
                      </a:solidFill>
                      <a:prstDash val="solid"/>
                      <a:round/>
                      <a:headEnd type="none" w="med" len="med"/>
                      <a:tailEnd type="none" w="med" len="med"/>
                    </a:lnR>
                    <a:lnT w="3175" cap="flat" cmpd="sng" algn="ctr">
                      <a:solidFill>
                        <a:schemeClr val="tx1">
                          <a:lumMod val="95000"/>
                          <a:lumOff val="5000"/>
                        </a:schemeClr>
                      </a:solidFill>
                      <a:prstDash val="solid"/>
                      <a:round/>
                      <a:headEnd type="none" w="med" len="med"/>
                      <a:tailEnd type="none" w="med" len="med"/>
                    </a:lnT>
                    <a:lnB w="3175" cap="flat" cmpd="sng" algn="ctr">
                      <a:solidFill>
                        <a:schemeClr val="tx1">
                          <a:lumMod val="95000"/>
                          <a:lumOff val="5000"/>
                        </a:schemeClr>
                      </a:solidFill>
                      <a:prstDash val="solid"/>
                      <a:round/>
                      <a:headEnd type="none" w="med" len="med"/>
                      <a:tailEnd type="none" w="med" len="med"/>
                    </a:lnB>
                    <a:solidFill>
                      <a:schemeClr val="bg1"/>
                    </a:solidFill>
                  </a:tcPr>
                </a:tc>
              </a:tr>
              <a:tr h="224648">
                <a:tc>
                  <a:txBody>
                    <a:bodyPr/>
                    <a:lstStyle/>
                    <a:p>
                      <a:pPr algn="just">
                        <a:lnSpc>
                          <a:spcPct val="107000"/>
                        </a:lnSpc>
                        <a:spcAft>
                          <a:spcPts val="0"/>
                        </a:spcAft>
                      </a:pP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D2N3:</a:t>
                      </a:r>
                      <a:endParaRPr lang="es-EC" sz="11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lumMod val="95000"/>
                          <a:lumOff val="5000"/>
                        </a:schemeClr>
                      </a:solidFill>
                      <a:prstDash val="solid"/>
                      <a:round/>
                      <a:headEnd type="none" w="med" len="med"/>
                      <a:tailEnd type="none" w="med" len="med"/>
                    </a:lnL>
                    <a:lnR w="3175" cap="flat" cmpd="sng" algn="ctr">
                      <a:solidFill>
                        <a:schemeClr val="tx1">
                          <a:lumMod val="95000"/>
                          <a:lumOff val="5000"/>
                        </a:schemeClr>
                      </a:solidFill>
                      <a:prstDash val="solid"/>
                      <a:round/>
                      <a:headEnd type="none" w="med" len="med"/>
                      <a:tailEnd type="none" w="med" len="med"/>
                    </a:lnR>
                    <a:lnT w="3175" cap="flat" cmpd="sng" algn="ctr">
                      <a:solidFill>
                        <a:schemeClr val="tx1">
                          <a:lumMod val="95000"/>
                          <a:lumOff val="5000"/>
                        </a:schemeClr>
                      </a:solidFill>
                      <a:prstDash val="solid"/>
                      <a:round/>
                      <a:headEnd type="none" w="med" len="med"/>
                      <a:tailEnd type="none" w="med" len="med"/>
                    </a:lnT>
                    <a:lnB w="3175" cap="flat" cmpd="sng" algn="ctr">
                      <a:solidFill>
                        <a:schemeClr val="tx1">
                          <a:lumMod val="95000"/>
                          <a:lumOff val="5000"/>
                        </a:schemeClr>
                      </a:solidFill>
                      <a:prstDash val="solid"/>
                      <a:round/>
                      <a:headEnd type="none" w="med" len="med"/>
                      <a:tailEnd type="none" w="med" len="med"/>
                    </a:lnB>
                    <a:solidFill>
                      <a:schemeClr val="bg1"/>
                    </a:solidFill>
                  </a:tcPr>
                </a:tc>
                <a:tc>
                  <a:txBody>
                    <a:bodyPr/>
                    <a:lstStyle/>
                    <a:p>
                      <a:pPr algn="just">
                        <a:lnSpc>
                          <a:spcPct val="107000"/>
                        </a:lnSpc>
                        <a:spcAft>
                          <a:spcPts val="0"/>
                        </a:spcAft>
                      </a:pP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Dormex </a:t>
                      </a:r>
                      <a:r>
                        <a:rPr lang="es-ES" sz="1000" dirty="0">
                          <a:solidFill>
                            <a:schemeClr val="tx1">
                              <a:lumMod val="75000"/>
                              <a:lumOff val="25000"/>
                            </a:schemeClr>
                          </a:solidFill>
                          <a:effectLst/>
                          <a:latin typeface="Times New Roman" panose="02020603050405020304" pitchFamily="18" charset="0"/>
                          <a:cs typeface="Times New Roman" panose="02020603050405020304" pitchFamily="18" charset="0"/>
                        </a:rPr>
                        <a:t>0,1 % </a:t>
                      </a: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y </a:t>
                      </a:r>
                      <a:r>
                        <a:rPr lang="es-ES" sz="1000" dirty="0">
                          <a:solidFill>
                            <a:schemeClr val="tx1">
                              <a:lumMod val="75000"/>
                              <a:lumOff val="25000"/>
                            </a:schemeClr>
                          </a:solidFill>
                          <a:effectLst/>
                          <a:latin typeface="Times New Roman" panose="02020603050405020304" pitchFamily="18" charset="0"/>
                          <a:cs typeface="Times New Roman" panose="02020603050405020304" pitchFamily="18" charset="0"/>
                        </a:rPr>
                        <a:t>135 kg.ha</a:t>
                      </a:r>
                      <a:r>
                        <a:rPr lang="es-ES" sz="1000" baseline="30000" dirty="0">
                          <a:solidFill>
                            <a:schemeClr val="tx1">
                              <a:lumMod val="75000"/>
                              <a:lumOff val="25000"/>
                            </a:schemeClr>
                          </a:solidFill>
                          <a:effectLst/>
                          <a:latin typeface="Times New Roman" panose="02020603050405020304" pitchFamily="18" charset="0"/>
                          <a:cs typeface="Times New Roman" panose="02020603050405020304" pitchFamily="18" charset="0"/>
                        </a:rPr>
                        <a:t>-1</a:t>
                      </a:r>
                      <a:r>
                        <a:rPr lang="es-ES" sz="1000" dirty="0">
                          <a:solidFill>
                            <a:schemeClr val="tx1">
                              <a:lumMod val="75000"/>
                              <a:lumOff val="25000"/>
                            </a:schemeClr>
                          </a:solidFill>
                          <a:effectLst/>
                          <a:latin typeface="Times New Roman" panose="02020603050405020304" pitchFamily="18" charset="0"/>
                          <a:cs typeface="Times New Roman" panose="02020603050405020304" pitchFamily="18" charset="0"/>
                        </a:rPr>
                        <a:t> de </a:t>
                      </a: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N</a:t>
                      </a:r>
                      <a:endParaRPr lang="es-EC" sz="11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lumMod val="95000"/>
                          <a:lumOff val="5000"/>
                        </a:schemeClr>
                      </a:solidFill>
                      <a:prstDash val="solid"/>
                      <a:round/>
                      <a:headEnd type="none" w="med" len="med"/>
                      <a:tailEnd type="none" w="med" len="med"/>
                    </a:lnL>
                    <a:lnR w="3175" cap="flat" cmpd="sng" algn="ctr">
                      <a:solidFill>
                        <a:schemeClr val="tx1">
                          <a:lumMod val="95000"/>
                          <a:lumOff val="5000"/>
                        </a:schemeClr>
                      </a:solidFill>
                      <a:prstDash val="solid"/>
                      <a:round/>
                      <a:headEnd type="none" w="med" len="med"/>
                      <a:tailEnd type="none" w="med" len="med"/>
                    </a:lnR>
                    <a:lnT w="3175" cap="flat" cmpd="sng" algn="ctr">
                      <a:solidFill>
                        <a:schemeClr val="tx1">
                          <a:lumMod val="95000"/>
                          <a:lumOff val="5000"/>
                        </a:schemeClr>
                      </a:solidFill>
                      <a:prstDash val="solid"/>
                      <a:round/>
                      <a:headEnd type="none" w="med" len="med"/>
                      <a:tailEnd type="none" w="med" len="med"/>
                    </a:lnT>
                    <a:lnB w="3175" cap="flat" cmpd="sng" algn="ctr">
                      <a:solidFill>
                        <a:schemeClr val="tx1">
                          <a:lumMod val="95000"/>
                          <a:lumOff val="5000"/>
                        </a:schemeClr>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4849375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3"/>
          <a:stretch>
            <a:fillRect/>
          </a:stretch>
        </p:blipFill>
        <p:spPr>
          <a:xfrm>
            <a:off x="572093" y="1573885"/>
            <a:ext cx="4584589" cy="2755631"/>
          </a:xfrm>
          <a:prstGeom prst="rect">
            <a:avLst/>
          </a:prstGeom>
          <a:ln>
            <a:noFill/>
          </a:ln>
          <a:effectLst>
            <a:softEdge rad="112500"/>
          </a:effectLst>
        </p:spPr>
      </p:pic>
      <p:sp>
        <p:nvSpPr>
          <p:cNvPr id="2" name="Título 1"/>
          <p:cNvSpPr>
            <a:spLocks noGrp="1"/>
          </p:cNvSpPr>
          <p:nvPr>
            <p:ph type="title"/>
          </p:nvPr>
        </p:nvSpPr>
        <p:spPr>
          <a:xfrm>
            <a:off x="3923928" y="23813"/>
            <a:ext cx="5061247" cy="706437"/>
          </a:xfrm>
        </p:spPr>
        <p:txBody>
          <a:bodyPr/>
          <a:lstStyle/>
          <a:p>
            <a:pPr>
              <a:defRPr/>
            </a:pPr>
            <a:r>
              <a:rPr lang="es-EC" sz="2800" dirty="0">
                <a:solidFill>
                  <a:srgbClr val="336600"/>
                </a:solidFill>
                <a:latin typeface="Times New Roman" pitchFamily="18" charset="0"/>
                <a:cs typeface="Times New Roman" pitchFamily="18" charset="0"/>
              </a:rPr>
              <a:t>RESULTADOS Y DISCUSIÓN </a:t>
            </a:r>
          </a:p>
        </p:txBody>
      </p:sp>
      <p:sp>
        <p:nvSpPr>
          <p:cNvPr id="6" name="Rectángulo redondeado 5"/>
          <p:cNvSpPr/>
          <p:nvPr/>
        </p:nvSpPr>
        <p:spPr>
          <a:xfrm>
            <a:off x="6732588" y="6021388"/>
            <a:ext cx="2303462" cy="5762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C"/>
          </a:p>
        </p:txBody>
      </p:sp>
      <p:pic>
        <p:nvPicPr>
          <p:cNvPr id="8198" name="Imagen 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732588" y="6029325"/>
            <a:ext cx="22542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uadroTexto 3"/>
          <p:cNvSpPr txBox="1">
            <a:spLocks noChangeArrowheads="1"/>
          </p:cNvSpPr>
          <p:nvPr/>
        </p:nvSpPr>
        <p:spPr bwMode="auto">
          <a:xfrm>
            <a:off x="320986" y="760035"/>
            <a:ext cx="216607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s-EC" sz="2000" b="1" dirty="0" smtClean="0">
                <a:latin typeface="Times New Roman" pitchFamily="18" charset="0"/>
                <a:ea typeface="Calibri Light" pitchFamily="34" charset="0"/>
                <a:cs typeface="Times New Roman" pitchFamily="18" charset="0"/>
              </a:rPr>
              <a:t>Nitrógeno Total</a:t>
            </a:r>
            <a:endParaRPr lang="es-EC" sz="2000" b="1" dirty="0">
              <a:latin typeface="Times New Roman" pitchFamily="18" charset="0"/>
              <a:ea typeface="Calibri Light" pitchFamily="34" charset="0"/>
              <a:cs typeface="Times New Roman" pitchFamily="18" charset="0"/>
            </a:endParaRPr>
          </a:p>
        </p:txBody>
      </p:sp>
      <p:sp>
        <p:nvSpPr>
          <p:cNvPr id="11" name="CuadroTexto 10"/>
          <p:cNvSpPr txBox="1"/>
          <p:nvPr/>
        </p:nvSpPr>
        <p:spPr>
          <a:xfrm>
            <a:off x="2326568" y="790813"/>
            <a:ext cx="1978136" cy="369332"/>
          </a:xfrm>
          <a:prstGeom prst="rect">
            <a:avLst/>
          </a:prstGeom>
          <a:ln>
            <a:solidFill>
              <a:srgbClr val="53AB47"/>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dirty="0" smtClean="0"/>
              <a:t>(P=0,0001)</a:t>
            </a:r>
            <a:endParaRPr lang="es-ES" dirty="0">
              <a:latin typeface="Times New Roman" panose="02020603050405020304" pitchFamily="18" charset="0"/>
              <a:cs typeface="Times New Roman" panose="02020603050405020304" pitchFamily="18" charset="0"/>
            </a:endParaRPr>
          </a:p>
        </p:txBody>
      </p:sp>
      <p:sp>
        <p:nvSpPr>
          <p:cNvPr id="15" name="Elipse 14"/>
          <p:cNvSpPr/>
          <p:nvPr/>
        </p:nvSpPr>
        <p:spPr>
          <a:xfrm>
            <a:off x="1363666" y="1583507"/>
            <a:ext cx="376384" cy="110520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6" name="Elipse 15"/>
          <p:cNvSpPr/>
          <p:nvPr/>
        </p:nvSpPr>
        <p:spPr>
          <a:xfrm>
            <a:off x="1891693" y="1605880"/>
            <a:ext cx="376384" cy="110520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7" name="Elipse 16"/>
          <p:cNvSpPr/>
          <p:nvPr/>
        </p:nvSpPr>
        <p:spPr>
          <a:xfrm>
            <a:off x="2461580" y="1605880"/>
            <a:ext cx="376384" cy="110520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9" name="Elipse 18"/>
          <p:cNvSpPr/>
          <p:nvPr/>
        </p:nvSpPr>
        <p:spPr>
          <a:xfrm>
            <a:off x="2939494" y="1846497"/>
            <a:ext cx="487941" cy="110520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 name="Rectángulo 3"/>
          <p:cNvSpPr/>
          <p:nvPr/>
        </p:nvSpPr>
        <p:spPr>
          <a:xfrm>
            <a:off x="5870126" y="4494790"/>
            <a:ext cx="3147616" cy="369332"/>
          </a:xfrm>
          <a:prstGeom prst="rect">
            <a:avLst/>
          </a:prstGeom>
        </p:spPr>
        <p:txBody>
          <a:bodyPr wrap="square">
            <a:spAutoFit/>
          </a:bodyPr>
          <a:lstStyle/>
          <a:p>
            <a:r>
              <a:rPr lang="es-ES" dirty="0">
                <a:latin typeface="Times New Roman" panose="02020603050405020304" pitchFamily="18" charset="0"/>
                <a:ea typeface="Calibri" panose="020F0502020204030204" pitchFamily="34" charset="0"/>
              </a:rPr>
              <a:t>N</a:t>
            </a:r>
            <a:r>
              <a:rPr lang="es-ES" dirty="0" smtClean="0">
                <a:latin typeface="Times New Roman" panose="02020603050405020304" pitchFamily="18" charset="0"/>
                <a:ea typeface="Calibri" panose="020F0502020204030204" pitchFamily="34" charset="0"/>
              </a:rPr>
              <a:t>itrógeno foliar 1,19 </a:t>
            </a:r>
            <a:r>
              <a:rPr lang="es-ES" dirty="0">
                <a:latin typeface="Times New Roman" panose="02020603050405020304" pitchFamily="18" charset="0"/>
                <a:ea typeface="Calibri" panose="020F0502020204030204" pitchFamily="34" charset="0"/>
              </a:rPr>
              <a:t>a 1,37 </a:t>
            </a:r>
            <a:r>
              <a:rPr lang="es-ES" dirty="0" smtClean="0">
                <a:latin typeface="Times New Roman" panose="02020603050405020304" pitchFamily="18" charset="0"/>
                <a:ea typeface="Calibri" panose="020F0502020204030204" pitchFamily="34" charset="0"/>
              </a:rPr>
              <a:t>%</a:t>
            </a:r>
            <a:endParaRPr lang="es-EC" dirty="0"/>
          </a:p>
        </p:txBody>
      </p:sp>
      <p:sp>
        <p:nvSpPr>
          <p:cNvPr id="5" name="Rectángulo 4"/>
          <p:cNvSpPr/>
          <p:nvPr/>
        </p:nvSpPr>
        <p:spPr>
          <a:xfrm>
            <a:off x="5870126" y="4930521"/>
            <a:ext cx="3115049" cy="646331"/>
          </a:xfrm>
          <a:prstGeom prst="rect">
            <a:avLst/>
          </a:prstGeom>
        </p:spPr>
        <p:txBody>
          <a:bodyPr wrap="square">
            <a:spAutoFit/>
          </a:bodyPr>
          <a:lstStyle/>
          <a:p>
            <a:pPr algn="just"/>
            <a:r>
              <a:rPr lang="es-ES" i="1" dirty="0" smtClean="0">
                <a:latin typeface="Times New Roman" panose="02020603050405020304" pitchFamily="18" charset="0"/>
                <a:ea typeface="Calibri" panose="020F0502020204030204" pitchFamily="34" charset="0"/>
              </a:rPr>
              <a:t>V. </a:t>
            </a:r>
            <a:r>
              <a:rPr lang="es-ES" i="1" dirty="0" err="1" smtClean="0">
                <a:latin typeface="Times New Roman" panose="02020603050405020304" pitchFamily="18" charset="0"/>
                <a:ea typeface="Calibri" panose="020F0502020204030204" pitchFamily="34" charset="0"/>
              </a:rPr>
              <a:t>corymbosum</a:t>
            </a:r>
            <a:r>
              <a:rPr lang="es-ES" i="1" dirty="0" smtClean="0">
                <a:latin typeface="Times New Roman" panose="02020603050405020304" pitchFamily="18" charset="0"/>
                <a:ea typeface="Calibri" panose="020F0502020204030204" pitchFamily="34" charset="0"/>
              </a:rPr>
              <a:t> </a:t>
            </a:r>
            <a:r>
              <a:rPr lang="es-ES" dirty="0" smtClean="0">
                <a:latin typeface="Times New Roman" panose="02020603050405020304" pitchFamily="18" charset="0"/>
                <a:ea typeface="Calibri" panose="020F0502020204030204" pitchFamily="34" charset="0"/>
              </a:rPr>
              <a:t>Nitrógeno foliar </a:t>
            </a:r>
            <a:r>
              <a:rPr lang="es-ES" dirty="0">
                <a:latin typeface="Times New Roman" panose="02020603050405020304" pitchFamily="18" charset="0"/>
                <a:ea typeface="Calibri" panose="020F0502020204030204" pitchFamily="34" charset="0"/>
              </a:rPr>
              <a:t>1,6 a 2 % de </a:t>
            </a:r>
            <a:r>
              <a:rPr lang="es-ES" dirty="0" smtClean="0">
                <a:latin typeface="Times New Roman" panose="02020603050405020304" pitchFamily="18" charset="0"/>
                <a:ea typeface="Calibri" panose="020F0502020204030204" pitchFamily="34" charset="0"/>
              </a:rPr>
              <a:t>(</a:t>
            </a:r>
            <a:r>
              <a:rPr lang="es-ES" dirty="0">
                <a:latin typeface="Times New Roman" panose="02020603050405020304" pitchFamily="18" charset="0"/>
                <a:ea typeface="Calibri" panose="020F0502020204030204" pitchFamily="34" charset="0"/>
              </a:rPr>
              <a:t>INIA, 2017</a:t>
            </a:r>
            <a:r>
              <a:rPr lang="es-ES" dirty="0" smtClean="0">
                <a:latin typeface="Times New Roman" panose="02020603050405020304" pitchFamily="18" charset="0"/>
                <a:ea typeface="Calibri" panose="020F0502020204030204" pitchFamily="34" charset="0"/>
              </a:rPr>
              <a:t>).</a:t>
            </a:r>
            <a:endParaRPr lang="es-EC" dirty="0"/>
          </a:p>
        </p:txBody>
      </p:sp>
      <p:pic>
        <p:nvPicPr>
          <p:cNvPr id="29698" name="Picture 2" descr="https://scontent.fuio1-1.fna.fbcdn.net/v/t1.15752-9/52923122_381686079052226_9143936500751138816_n.jpg?_nc_cat=105&amp;_nc_ht=scontent.fuio1-1.fna&amp;oh=814b5ab889eb250d633d0686e622ce9e&amp;oe=5D4D644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524" t="15116" r="14293" b="963"/>
          <a:stretch/>
        </p:blipFill>
        <p:spPr bwMode="auto">
          <a:xfrm>
            <a:off x="6387690" y="1279102"/>
            <a:ext cx="2149104" cy="26638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aphicFrame>
        <p:nvGraphicFramePr>
          <p:cNvPr id="18" name="Tabla 17"/>
          <p:cNvGraphicFramePr>
            <a:graphicFrameLocks noGrp="1"/>
          </p:cNvGraphicFramePr>
          <p:nvPr>
            <p:extLst>
              <p:ext uri="{D42A27DB-BD31-4B8C-83A1-F6EECF244321}">
                <p14:modId xmlns:p14="http://schemas.microsoft.com/office/powerpoint/2010/main" val="4256114236"/>
              </p:ext>
            </p:extLst>
          </p:nvPr>
        </p:nvGraphicFramePr>
        <p:xfrm>
          <a:off x="1535841" y="4347357"/>
          <a:ext cx="2604246" cy="1572536"/>
        </p:xfrm>
        <a:graphic>
          <a:graphicData uri="http://schemas.openxmlformats.org/drawingml/2006/table">
            <a:tbl>
              <a:tblPr firstRow="1" firstCol="1" bandRow="1">
                <a:tableStyleId>{5C22544A-7EE6-4342-B048-85BDC9FD1C3A}</a:tableStyleId>
              </a:tblPr>
              <a:tblGrid>
                <a:gridCol w="649398"/>
                <a:gridCol w="1954848"/>
              </a:tblGrid>
              <a:tr h="224648">
                <a:tc>
                  <a:txBody>
                    <a:bodyPr/>
                    <a:lstStyle/>
                    <a:p>
                      <a:pPr algn="just">
                        <a:lnSpc>
                          <a:spcPct val="107000"/>
                        </a:lnSpc>
                        <a:spcAft>
                          <a:spcPts val="0"/>
                        </a:spcAft>
                      </a:pP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D0N0:</a:t>
                      </a:r>
                      <a:endParaRPr lang="es-EC" sz="11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lumMod val="95000"/>
                          <a:lumOff val="5000"/>
                        </a:schemeClr>
                      </a:solidFill>
                      <a:prstDash val="solid"/>
                      <a:round/>
                      <a:headEnd type="none" w="med" len="med"/>
                      <a:tailEnd type="none" w="med" len="med"/>
                    </a:lnL>
                    <a:lnR w="3175" cap="flat" cmpd="sng" algn="ctr">
                      <a:solidFill>
                        <a:schemeClr val="tx1">
                          <a:lumMod val="95000"/>
                          <a:lumOff val="5000"/>
                        </a:schemeClr>
                      </a:solidFill>
                      <a:prstDash val="solid"/>
                      <a:round/>
                      <a:headEnd type="none" w="med" len="med"/>
                      <a:tailEnd type="none" w="med" len="med"/>
                    </a:lnR>
                    <a:lnT w="3175" cap="flat" cmpd="sng" algn="ctr">
                      <a:solidFill>
                        <a:schemeClr val="tx1">
                          <a:lumMod val="95000"/>
                          <a:lumOff val="5000"/>
                        </a:schemeClr>
                      </a:solidFill>
                      <a:prstDash val="solid"/>
                      <a:round/>
                      <a:headEnd type="none" w="med" len="med"/>
                      <a:tailEnd type="none" w="med" len="med"/>
                    </a:lnT>
                    <a:lnB w="3175" cap="flat" cmpd="sng" algn="ctr">
                      <a:solidFill>
                        <a:schemeClr val="tx1">
                          <a:lumMod val="95000"/>
                          <a:lumOff val="5000"/>
                        </a:schemeClr>
                      </a:solidFill>
                      <a:prstDash val="solid"/>
                      <a:round/>
                      <a:headEnd type="none" w="med" len="med"/>
                      <a:tailEnd type="none" w="med" len="med"/>
                    </a:lnB>
                    <a:solidFill>
                      <a:schemeClr val="bg1"/>
                    </a:solidFill>
                  </a:tcPr>
                </a:tc>
                <a:tc>
                  <a:txBody>
                    <a:bodyPr/>
                    <a:lstStyle/>
                    <a:p>
                      <a:pPr algn="just">
                        <a:lnSpc>
                          <a:spcPct val="107000"/>
                        </a:lnSpc>
                        <a:spcAft>
                          <a:spcPts val="0"/>
                        </a:spcAft>
                      </a:pPr>
                      <a:r>
                        <a:rPr lang="es-ES" sz="1000" b="0" dirty="0">
                          <a:solidFill>
                            <a:schemeClr val="tx1">
                              <a:lumMod val="75000"/>
                              <a:lumOff val="25000"/>
                            </a:schemeClr>
                          </a:solidFill>
                          <a:effectLst/>
                          <a:latin typeface="Times New Roman" panose="02020603050405020304" pitchFamily="18" charset="0"/>
                          <a:cs typeface="Times New Roman" panose="02020603050405020304" pitchFamily="18" charset="0"/>
                        </a:rPr>
                        <a:t>Testigo</a:t>
                      </a:r>
                      <a:endParaRPr lang="es-EC" sz="1100" b="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lumMod val="95000"/>
                          <a:lumOff val="5000"/>
                        </a:schemeClr>
                      </a:solidFill>
                      <a:prstDash val="solid"/>
                      <a:round/>
                      <a:headEnd type="none" w="med" len="med"/>
                      <a:tailEnd type="none" w="med" len="med"/>
                    </a:lnL>
                    <a:lnR w="3175" cap="flat" cmpd="sng" algn="ctr">
                      <a:solidFill>
                        <a:schemeClr val="tx1">
                          <a:lumMod val="95000"/>
                          <a:lumOff val="5000"/>
                        </a:schemeClr>
                      </a:solidFill>
                      <a:prstDash val="solid"/>
                      <a:round/>
                      <a:headEnd type="none" w="med" len="med"/>
                      <a:tailEnd type="none" w="med" len="med"/>
                    </a:lnR>
                    <a:lnT w="3175" cap="flat" cmpd="sng" algn="ctr">
                      <a:solidFill>
                        <a:schemeClr val="tx1">
                          <a:lumMod val="95000"/>
                          <a:lumOff val="5000"/>
                        </a:schemeClr>
                      </a:solidFill>
                      <a:prstDash val="solid"/>
                      <a:round/>
                      <a:headEnd type="none" w="med" len="med"/>
                      <a:tailEnd type="none" w="med" len="med"/>
                    </a:lnT>
                    <a:lnB w="3175" cap="flat" cmpd="sng" algn="ctr">
                      <a:solidFill>
                        <a:schemeClr val="tx1">
                          <a:lumMod val="95000"/>
                          <a:lumOff val="5000"/>
                        </a:schemeClr>
                      </a:solidFill>
                      <a:prstDash val="solid"/>
                      <a:round/>
                      <a:headEnd type="none" w="med" len="med"/>
                      <a:tailEnd type="none" w="med" len="med"/>
                    </a:lnB>
                    <a:solidFill>
                      <a:schemeClr val="bg1"/>
                    </a:solidFill>
                  </a:tcPr>
                </a:tc>
              </a:tr>
              <a:tr h="224648">
                <a:tc>
                  <a:txBody>
                    <a:bodyPr/>
                    <a:lstStyle/>
                    <a:p>
                      <a:pPr algn="just">
                        <a:lnSpc>
                          <a:spcPct val="107000"/>
                        </a:lnSpc>
                        <a:spcAft>
                          <a:spcPts val="0"/>
                        </a:spcAft>
                      </a:pP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D1N1:</a:t>
                      </a:r>
                      <a:endParaRPr lang="es-EC" sz="11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lumMod val="95000"/>
                          <a:lumOff val="5000"/>
                        </a:schemeClr>
                      </a:solidFill>
                      <a:prstDash val="solid"/>
                      <a:round/>
                      <a:headEnd type="none" w="med" len="med"/>
                      <a:tailEnd type="none" w="med" len="med"/>
                    </a:lnL>
                    <a:lnR w="3175" cap="flat" cmpd="sng" algn="ctr">
                      <a:solidFill>
                        <a:schemeClr val="tx1">
                          <a:lumMod val="95000"/>
                          <a:lumOff val="5000"/>
                        </a:schemeClr>
                      </a:solidFill>
                      <a:prstDash val="solid"/>
                      <a:round/>
                      <a:headEnd type="none" w="med" len="med"/>
                      <a:tailEnd type="none" w="med" len="med"/>
                    </a:lnR>
                    <a:lnT w="3175" cap="flat" cmpd="sng" algn="ctr">
                      <a:solidFill>
                        <a:schemeClr val="tx1">
                          <a:lumMod val="95000"/>
                          <a:lumOff val="5000"/>
                        </a:schemeClr>
                      </a:solidFill>
                      <a:prstDash val="solid"/>
                      <a:round/>
                      <a:headEnd type="none" w="med" len="med"/>
                      <a:tailEnd type="none" w="med" len="med"/>
                    </a:lnT>
                    <a:lnB w="3175" cap="flat" cmpd="sng" algn="ctr">
                      <a:solidFill>
                        <a:schemeClr val="tx1">
                          <a:lumMod val="95000"/>
                          <a:lumOff val="5000"/>
                        </a:schemeClr>
                      </a:solidFill>
                      <a:prstDash val="solid"/>
                      <a:round/>
                      <a:headEnd type="none" w="med" len="med"/>
                      <a:tailEnd type="none" w="med" len="med"/>
                    </a:lnB>
                    <a:solidFill>
                      <a:schemeClr val="bg1"/>
                    </a:solidFill>
                  </a:tcPr>
                </a:tc>
                <a:tc>
                  <a:txBody>
                    <a:bodyPr/>
                    <a:lstStyle/>
                    <a:p>
                      <a:pPr algn="just">
                        <a:lnSpc>
                          <a:spcPct val="107000"/>
                        </a:lnSpc>
                        <a:spcAft>
                          <a:spcPts val="0"/>
                        </a:spcAft>
                      </a:pP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Dormex </a:t>
                      </a:r>
                      <a:r>
                        <a:rPr lang="es-ES" sz="1000" dirty="0">
                          <a:solidFill>
                            <a:schemeClr val="tx1">
                              <a:lumMod val="75000"/>
                              <a:lumOff val="25000"/>
                            </a:schemeClr>
                          </a:solidFill>
                          <a:effectLst/>
                          <a:latin typeface="Times New Roman" panose="02020603050405020304" pitchFamily="18" charset="0"/>
                          <a:cs typeface="Times New Roman" panose="02020603050405020304" pitchFamily="18" charset="0"/>
                        </a:rPr>
                        <a:t>0,05 % </a:t>
                      </a: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y </a:t>
                      </a:r>
                      <a:r>
                        <a:rPr lang="es-ES" sz="1000" dirty="0">
                          <a:solidFill>
                            <a:schemeClr val="tx1">
                              <a:lumMod val="75000"/>
                              <a:lumOff val="25000"/>
                            </a:schemeClr>
                          </a:solidFill>
                          <a:effectLst/>
                          <a:latin typeface="Times New Roman" panose="02020603050405020304" pitchFamily="18" charset="0"/>
                          <a:cs typeface="Times New Roman" panose="02020603050405020304" pitchFamily="18" charset="0"/>
                        </a:rPr>
                        <a:t>45 kg.ha</a:t>
                      </a:r>
                      <a:r>
                        <a:rPr lang="es-ES" sz="1000" baseline="30000" dirty="0">
                          <a:solidFill>
                            <a:schemeClr val="tx1">
                              <a:lumMod val="75000"/>
                              <a:lumOff val="25000"/>
                            </a:schemeClr>
                          </a:solidFill>
                          <a:effectLst/>
                          <a:latin typeface="Times New Roman" panose="02020603050405020304" pitchFamily="18" charset="0"/>
                          <a:cs typeface="Times New Roman" panose="02020603050405020304" pitchFamily="18" charset="0"/>
                        </a:rPr>
                        <a:t>-1</a:t>
                      </a:r>
                      <a:r>
                        <a:rPr lang="es-ES" sz="1000" dirty="0">
                          <a:solidFill>
                            <a:schemeClr val="tx1">
                              <a:lumMod val="75000"/>
                              <a:lumOff val="25000"/>
                            </a:schemeClr>
                          </a:solidFill>
                          <a:effectLst/>
                          <a:latin typeface="Times New Roman" panose="02020603050405020304" pitchFamily="18" charset="0"/>
                          <a:cs typeface="Times New Roman" panose="02020603050405020304" pitchFamily="18" charset="0"/>
                        </a:rPr>
                        <a:t> de </a:t>
                      </a: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N</a:t>
                      </a:r>
                      <a:endParaRPr lang="es-EC" sz="11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lumMod val="95000"/>
                          <a:lumOff val="5000"/>
                        </a:schemeClr>
                      </a:solidFill>
                      <a:prstDash val="solid"/>
                      <a:round/>
                      <a:headEnd type="none" w="med" len="med"/>
                      <a:tailEnd type="none" w="med" len="med"/>
                    </a:lnL>
                    <a:lnR w="3175" cap="flat" cmpd="sng" algn="ctr">
                      <a:solidFill>
                        <a:schemeClr val="tx1">
                          <a:lumMod val="95000"/>
                          <a:lumOff val="5000"/>
                        </a:schemeClr>
                      </a:solidFill>
                      <a:prstDash val="solid"/>
                      <a:round/>
                      <a:headEnd type="none" w="med" len="med"/>
                      <a:tailEnd type="none" w="med" len="med"/>
                    </a:lnR>
                    <a:lnT w="3175" cap="flat" cmpd="sng" algn="ctr">
                      <a:solidFill>
                        <a:schemeClr val="tx1">
                          <a:lumMod val="95000"/>
                          <a:lumOff val="5000"/>
                        </a:schemeClr>
                      </a:solidFill>
                      <a:prstDash val="solid"/>
                      <a:round/>
                      <a:headEnd type="none" w="med" len="med"/>
                      <a:tailEnd type="none" w="med" len="med"/>
                    </a:lnT>
                    <a:lnB w="3175" cap="flat" cmpd="sng" algn="ctr">
                      <a:solidFill>
                        <a:schemeClr val="tx1">
                          <a:lumMod val="95000"/>
                          <a:lumOff val="5000"/>
                        </a:schemeClr>
                      </a:solidFill>
                      <a:prstDash val="solid"/>
                      <a:round/>
                      <a:headEnd type="none" w="med" len="med"/>
                      <a:tailEnd type="none" w="med" len="med"/>
                    </a:lnB>
                    <a:solidFill>
                      <a:schemeClr val="bg1"/>
                    </a:solidFill>
                  </a:tcPr>
                </a:tc>
              </a:tr>
              <a:tr h="224648">
                <a:tc>
                  <a:txBody>
                    <a:bodyPr/>
                    <a:lstStyle/>
                    <a:p>
                      <a:pPr algn="just">
                        <a:lnSpc>
                          <a:spcPct val="107000"/>
                        </a:lnSpc>
                        <a:spcAft>
                          <a:spcPts val="0"/>
                        </a:spcAft>
                      </a:pP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D1N2:</a:t>
                      </a:r>
                      <a:endParaRPr lang="es-EC" sz="11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lumMod val="95000"/>
                          <a:lumOff val="5000"/>
                        </a:schemeClr>
                      </a:solidFill>
                      <a:prstDash val="solid"/>
                      <a:round/>
                      <a:headEnd type="none" w="med" len="med"/>
                      <a:tailEnd type="none" w="med" len="med"/>
                    </a:lnL>
                    <a:lnR w="3175" cap="flat" cmpd="sng" algn="ctr">
                      <a:solidFill>
                        <a:schemeClr val="tx1">
                          <a:lumMod val="95000"/>
                          <a:lumOff val="5000"/>
                        </a:schemeClr>
                      </a:solidFill>
                      <a:prstDash val="solid"/>
                      <a:round/>
                      <a:headEnd type="none" w="med" len="med"/>
                      <a:tailEnd type="none" w="med" len="med"/>
                    </a:lnR>
                    <a:lnT w="3175" cap="flat" cmpd="sng" algn="ctr">
                      <a:solidFill>
                        <a:schemeClr val="tx1">
                          <a:lumMod val="95000"/>
                          <a:lumOff val="5000"/>
                        </a:schemeClr>
                      </a:solidFill>
                      <a:prstDash val="solid"/>
                      <a:round/>
                      <a:headEnd type="none" w="med" len="med"/>
                      <a:tailEnd type="none" w="med" len="med"/>
                    </a:lnT>
                    <a:lnB w="3175" cap="flat" cmpd="sng" algn="ctr">
                      <a:solidFill>
                        <a:schemeClr val="tx1">
                          <a:lumMod val="95000"/>
                          <a:lumOff val="5000"/>
                        </a:schemeClr>
                      </a:solidFill>
                      <a:prstDash val="solid"/>
                      <a:round/>
                      <a:headEnd type="none" w="med" len="med"/>
                      <a:tailEnd type="none" w="med" len="med"/>
                    </a:lnB>
                    <a:solidFill>
                      <a:schemeClr val="bg1"/>
                    </a:solidFill>
                  </a:tcPr>
                </a:tc>
                <a:tc>
                  <a:txBody>
                    <a:bodyPr/>
                    <a:lstStyle/>
                    <a:p>
                      <a:pPr algn="just">
                        <a:lnSpc>
                          <a:spcPct val="107000"/>
                        </a:lnSpc>
                        <a:spcAft>
                          <a:spcPts val="0"/>
                        </a:spcAft>
                      </a:pP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Dormex </a:t>
                      </a:r>
                      <a:r>
                        <a:rPr lang="es-ES" sz="1000" dirty="0">
                          <a:solidFill>
                            <a:schemeClr val="tx1">
                              <a:lumMod val="75000"/>
                              <a:lumOff val="25000"/>
                            </a:schemeClr>
                          </a:solidFill>
                          <a:effectLst/>
                          <a:latin typeface="Times New Roman" panose="02020603050405020304" pitchFamily="18" charset="0"/>
                          <a:cs typeface="Times New Roman" panose="02020603050405020304" pitchFamily="18" charset="0"/>
                        </a:rPr>
                        <a:t>0,05 % </a:t>
                      </a: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y </a:t>
                      </a:r>
                      <a:r>
                        <a:rPr lang="es-ES" sz="1000" dirty="0">
                          <a:solidFill>
                            <a:schemeClr val="tx1">
                              <a:lumMod val="75000"/>
                              <a:lumOff val="25000"/>
                            </a:schemeClr>
                          </a:solidFill>
                          <a:effectLst/>
                          <a:latin typeface="Times New Roman" panose="02020603050405020304" pitchFamily="18" charset="0"/>
                          <a:cs typeface="Times New Roman" panose="02020603050405020304" pitchFamily="18" charset="0"/>
                        </a:rPr>
                        <a:t>90 kg.ha</a:t>
                      </a:r>
                      <a:r>
                        <a:rPr lang="es-ES" sz="1000" baseline="30000" dirty="0">
                          <a:solidFill>
                            <a:schemeClr val="tx1">
                              <a:lumMod val="75000"/>
                              <a:lumOff val="25000"/>
                            </a:schemeClr>
                          </a:solidFill>
                          <a:effectLst/>
                          <a:latin typeface="Times New Roman" panose="02020603050405020304" pitchFamily="18" charset="0"/>
                          <a:cs typeface="Times New Roman" panose="02020603050405020304" pitchFamily="18" charset="0"/>
                        </a:rPr>
                        <a:t>-1</a:t>
                      </a:r>
                      <a:r>
                        <a:rPr lang="es-ES" sz="1000" dirty="0">
                          <a:solidFill>
                            <a:schemeClr val="tx1">
                              <a:lumMod val="75000"/>
                              <a:lumOff val="25000"/>
                            </a:schemeClr>
                          </a:solidFill>
                          <a:effectLst/>
                          <a:latin typeface="Times New Roman" panose="02020603050405020304" pitchFamily="18" charset="0"/>
                          <a:cs typeface="Times New Roman" panose="02020603050405020304" pitchFamily="18" charset="0"/>
                        </a:rPr>
                        <a:t> de </a:t>
                      </a: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N</a:t>
                      </a:r>
                      <a:endParaRPr lang="es-EC" sz="11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lumMod val="95000"/>
                          <a:lumOff val="5000"/>
                        </a:schemeClr>
                      </a:solidFill>
                      <a:prstDash val="solid"/>
                      <a:round/>
                      <a:headEnd type="none" w="med" len="med"/>
                      <a:tailEnd type="none" w="med" len="med"/>
                    </a:lnL>
                    <a:lnR w="3175" cap="flat" cmpd="sng" algn="ctr">
                      <a:solidFill>
                        <a:schemeClr val="tx1">
                          <a:lumMod val="95000"/>
                          <a:lumOff val="5000"/>
                        </a:schemeClr>
                      </a:solidFill>
                      <a:prstDash val="solid"/>
                      <a:round/>
                      <a:headEnd type="none" w="med" len="med"/>
                      <a:tailEnd type="none" w="med" len="med"/>
                    </a:lnR>
                    <a:lnT w="3175" cap="flat" cmpd="sng" algn="ctr">
                      <a:solidFill>
                        <a:schemeClr val="tx1">
                          <a:lumMod val="95000"/>
                          <a:lumOff val="5000"/>
                        </a:schemeClr>
                      </a:solidFill>
                      <a:prstDash val="solid"/>
                      <a:round/>
                      <a:headEnd type="none" w="med" len="med"/>
                      <a:tailEnd type="none" w="med" len="med"/>
                    </a:lnT>
                    <a:lnB w="3175" cap="flat" cmpd="sng" algn="ctr">
                      <a:solidFill>
                        <a:schemeClr val="tx1">
                          <a:lumMod val="95000"/>
                          <a:lumOff val="5000"/>
                        </a:schemeClr>
                      </a:solidFill>
                      <a:prstDash val="solid"/>
                      <a:round/>
                      <a:headEnd type="none" w="med" len="med"/>
                      <a:tailEnd type="none" w="med" len="med"/>
                    </a:lnB>
                    <a:solidFill>
                      <a:schemeClr val="bg1"/>
                    </a:solidFill>
                  </a:tcPr>
                </a:tc>
              </a:tr>
              <a:tr h="224648">
                <a:tc>
                  <a:txBody>
                    <a:bodyPr/>
                    <a:lstStyle/>
                    <a:p>
                      <a:pPr algn="just">
                        <a:lnSpc>
                          <a:spcPct val="107000"/>
                        </a:lnSpc>
                        <a:spcAft>
                          <a:spcPts val="0"/>
                        </a:spcAft>
                      </a:pP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D1N3:</a:t>
                      </a:r>
                      <a:endParaRPr lang="es-EC" sz="11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lumMod val="95000"/>
                          <a:lumOff val="5000"/>
                        </a:schemeClr>
                      </a:solidFill>
                      <a:prstDash val="solid"/>
                      <a:round/>
                      <a:headEnd type="none" w="med" len="med"/>
                      <a:tailEnd type="none" w="med" len="med"/>
                    </a:lnL>
                    <a:lnR w="3175" cap="flat" cmpd="sng" algn="ctr">
                      <a:solidFill>
                        <a:schemeClr val="tx1">
                          <a:lumMod val="95000"/>
                          <a:lumOff val="5000"/>
                        </a:schemeClr>
                      </a:solidFill>
                      <a:prstDash val="solid"/>
                      <a:round/>
                      <a:headEnd type="none" w="med" len="med"/>
                      <a:tailEnd type="none" w="med" len="med"/>
                    </a:lnR>
                    <a:lnT w="3175" cap="flat" cmpd="sng" algn="ctr">
                      <a:solidFill>
                        <a:schemeClr val="tx1">
                          <a:lumMod val="95000"/>
                          <a:lumOff val="5000"/>
                        </a:schemeClr>
                      </a:solidFill>
                      <a:prstDash val="solid"/>
                      <a:round/>
                      <a:headEnd type="none" w="med" len="med"/>
                      <a:tailEnd type="none" w="med" len="med"/>
                    </a:lnT>
                    <a:lnB w="3175" cap="flat" cmpd="sng" algn="ctr">
                      <a:solidFill>
                        <a:schemeClr val="tx1">
                          <a:lumMod val="95000"/>
                          <a:lumOff val="5000"/>
                        </a:schemeClr>
                      </a:solidFill>
                      <a:prstDash val="solid"/>
                      <a:round/>
                      <a:headEnd type="none" w="med" len="med"/>
                      <a:tailEnd type="none" w="med" len="med"/>
                    </a:lnB>
                    <a:solidFill>
                      <a:schemeClr val="bg1"/>
                    </a:solidFill>
                  </a:tcPr>
                </a:tc>
                <a:tc>
                  <a:txBody>
                    <a:bodyPr/>
                    <a:lstStyle/>
                    <a:p>
                      <a:pPr algn="just">
                        <a:lnSpc>
                          <a:spcPct val="107000"/>
                        </a:lnSpc>
                        <a:spcAft>
                          <a:spcPts val="0"/>
                        </a:spcAft>
                      </a:pP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Dormex </a:t>
                      </a:r>
                      <a:r>
                        <a:rPr lang="es-ES" sz="1000" dirty="0">
                          <a:solidFill>
                            <a:schemeClr val="tx1">
                              <a:lumMod val="75000"/>
                              <a:lumOff val="25000"/>
                            </a:schemeClr>
                          </a:solidFill>
                          <a:effectLst/>
                          <a:latin typeface="Times New Roman" panose="02020603050405020304" pitchFamily="18" charset="0"/>
                          <a:cs typeface="Times New Roman" panose="02020603050405020304" pitchFamily="18" charset="0"/>
                        </a:rPr>
                        <a:t>0,05 % </a:t>
                      </a: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y </a:t>
                      </a:r>
                      <a:r>
                        <a:rPr lang="es-ES" sz="1000" dirty="0">
                          <a:solidFill>
                            <a:schemeClr val="tx1">
                              <a:lumMod val="75000"/>
                              <a:lumOff val="25000"/>
                            </a:schemeClr>
                          </a:solidFill>
                          <a:effectLst/>
                          <a:latin typeface="Times New Roman" panose="02020603050405020304" pitchFamily="18" charset="0"/>
                          <a:cs typeface="Times New Roman" panose="02020603050405020304" pitchFamily="18" charset="0"/>
                        </a:rPr>
                        <a:t>135 kg.ha</a:t>
                      </a:r>
                      <a:r>
                        <a:rPr lang="es-ES" sz="1000" baseline="30000" dirty="0">
                          <a:solidFill>
                            <a:schemeClr val="tx1">
                              <a:lumMod val="75000"/>
                              <a:lumOff val="25000"/>
                            </a:schemeClr>
                          </a:solidFill>
                          <a:effectLst/>
                          <a:latin typeface="Times New Roman" panose="02020603050405020304" pitchFamily="18" charset="0"/>
                          <a:cs typeface="Times New Roman" panose="02020603050405020304" pitchFamily="18" charset="0"/>
                        </a:rPr>
                        <a:t>-1</a:t>
                      </a:r>
                      <a:r>
                        <a:rPr lang="es-ES" sz="1000" dirty="0">
                          <a:solidFill>
                            <a:schemeClr val="tx1">
                              <a:lumMod val="75000"/>
                              <a:lumOff val="25000"/>
                            </a:schemeClr>
                          </a:solidFill>
                          <a:effectLst/>
                          <a:latin typeface="Times New Roman" panose="02020603050405020304" pitchFamily="18" charset="0"/>
                          <a:cs typeface="Times New Roman" panose="02020603050405020304" pitchFamily="18" charset="0"/>
                        </a:rPr>
                        <a:t> de </a:t>
                      </a: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N</a:t>
                      </a:r>
                      <a:endParaRPr lang="es-EC" sz="11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lumMod val="95000"/>
                          <a:lumOff val="5000"/>
                        </a:schemeClr>
                      </a:solidFill>
                      <a:prstDash val="solid"/>
                      <a:round/>
                      <a:headEnd type="none" w="med" len="med"/>
                      <a:tailEnd type="none" w="med" len="med"/>
                    </a:lnL>
                    <a:lnR w="3175" cap="flat" cmpd="sng" algn="ctr">
                      <a:solidFill>
                        <a:schemeClr val="tx1">
                          <a:lumMod val="95000"/>
                          <a:lumOff val="5000"/>
                        </a:schemeClr>
                      </a:solidFill>
                      <a:prstDash val="solid"/>
                      <a:round/>
                      <a:headEnd type="none" w="med" len="med"/>
                      <a:tailEnd type="none" w="med" len="med"/>
                    </a:lnR>
                    <a:lnT w="3175" cap="flat" cmpd="sng" algn="ctr">
                      <a:solidFill>
                        <a:schemeClr val="tx1">
                          <a:lumMod val="95000"/>
                          <a:lumOff val="5000"/>
                        </a:schemeClr>
                      </a:solidFill>
                      <a:prstDash val="solid"/>
                      <a:round/>
                      <a:headEnd type="none" w="med" len="med"/>
                      <a:tailEnd type="none" w="med" len="med"/>
                    </a:lnT>
                    <a:lnB w="3175" cap="flat" cmpd="sng" algn="ctr">
                      <a:solidFill>
                        <a:schemeClr val="tx1">
                          <a:lumMod val="95000"/>
                          <a:lumOff val="5000"/>
                        </a:schemeClr>
                      </a:solidFill>
                      <a:prstDash val="solid"/>
                      <a:round/>
                      <a:headEnd type="none" w="med" len="med"/>
                      <a:tailEnd type="none" w="med" len="med"/>
                    </a:lnB>
                    <a:solidFill>
                      <a:schemeClr val="bg1"/>
                    </a:solidFill>
                  </a:tcPr>
                </a:tc>
              </a:tr>
              <a:tr h="224648">
                <a:tc>
                  <a:txBody>
                    <a:bodyPr/>
                    <a:lstStyle/>
                    <a:p>
                      <a:pPr algn="just">
                        <a:lnSpc>
                          <a:spcPct val="107000"/>
                        </a:lnSpc>
                        <a:spcAft>
                          <a:spcPts val="0"/>
                        </a:spcAft>
                      </a:pP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D2N1:</a:t>
                      </a:r>
                      <a:endParaRPr lang="es-EC" sz="11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lumMod val="95000"/>
                          <a:lumOff val="5000"/>
                        </a:schemeClr>
                      </a:solidFill>
                      <a:prstDash val="solid"/>
                      <a:round/>
                      <a:headEnd type="none" w="med" len="med"/>
                      <a:tailEnd type="none" w="med" len="med"/>
                    </a:lnL>
                    <a:lnR w="3175" cap="flat" cmpd="sng" algn="ctr">
                      <a:solidFill>
                        <a:schemeClr val="tx1">
                          <a:lumMod val="95000"/>
                          <a:lumOff val="5000"/>
                        </a:schemeClr>
                      </a:solidFill>
                      <a:prstDash val="solid"/>
                      <a:round/>
                      <a:headEnd type="none" w="med" len="med"/>
                      <a:tailEnd type="none" w="med" len="med"/>
                    </a:lnR>
                    <a:lnT w="3175" cap="flat" cmpd="sng" algn="ctr">
                      <a:solidFill>
                        <a:schemeClr val="tx1">
                          <a:lumMod val="95000"/>
                          <a:lumOff val="5000"/>
                        </a:schemeClr>
                      </a:solidFill>
                      <a:prstDash val="solid"/>
                      <a:round/>
                      <a:headEnd type="none" w="med" len="med"/>
                      <a:tailEnd type="none" w="med" len="med"/>
                    </a:lnT>
                    <a:lnB w="3175" cap="flat" cmpd="sng" algn="ctr">
                      <a:solidFill>
                        <a:schemeClr val="tx1">
                          <a:lumMod val="95000"/>
                          <a:lumOff val="5000"/>
                        </a:schemeClr>
                      </a:solidFill>
                      <a:prstDash val="solid"/>
                      <a:round/>
                      <a:headEnd type="none" w="med" len="med"/>
                      <a:tailEnd type="none" w="med" len="med"/>
                    </a:lnB>
                    <a:solidFill>
                      <a:schemeClr val="bg1"/>
                    </a:solidFill>
                  </a:tcPr>
                </a:tc>
                <a:tc>
                  <a:txBody>
                    <a:bodyPr/>
                    <a:lstStyle/>
                    <a:p>
                      <a:pPr algn="just">
                        <a:lnSpc>
                          <a:spcPct val="107000"/>
                        </a:lnSpc>
                        <a:spcAft>
                          <a:spcPts val="0"/>
                        </a:spcAft>
                      </a:pP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Dormex </a:t>
                      </a:r>
                      <a:r>
                        <a:rPr lang="es-ES" sz="1000" dirty="0">
                          <a:solidFill>
                            <a:schemeClr val="tx1">
                              <a:lumMod val="75000"/>
                              <a:lumOff val="25000"/>
                            </a:schemeClr>
                          </a:solidFill>
                          <a:effectLst/>
                          <a:latin typeface="Times New Roman" panose="02020603050405020304" pitchFamily="18" charset="0"/>
                          <a:cs typeface="Times New Roman" panose="02020603050405020304" pitchFamily="18" charset="0"/>
                        </a:rPr>
                        <a:t>0,1 % </a:t>
                      </a: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y </a:t>
                      </a:r>
                      <a:r>
                        <a:rPr lang="es-ES" sz="1000" dirty="0">
                          <a:solidFill>
                            <a:schemeClr val="tx1">
                              <a:lumMod val="75000"/>
                              <a:lumOff val="25000"/>
                            </a:schemeClr>
                          </a:solidFill>
                          <a:effectLst/>
                          <a:latin typeface="Times New Roman" panose="02020603050405020304" pitchFamily="18" charset="0"/>
                          <a:cs typeface="Times New Roman" panose="02020603050405020304" pitchFamily="18" charset="0"/>
                        </a:rPr>
                        <a:t>45 kg.ha</a:t>
                      </a:r>
                      <a:r>
                        <a:rPr lang="es-ES" sz="1000" baseline="30000" dirty="0">
                          <a:solidFill>
                            <a:schemeClr val="tx1">
                              <a:lumMod val="75000"/>
                              <a:lumOff val="25000"/>
                            </a:schemeClr>
                          </a:solidFill>
                          <a:effectLst/>
                          <a:latin typeface="Times New Roman" panose="02020603050405020304" pitchFamily="18" charset="0"/>
                          <a:cs typeface="Times New Roman" panose="02020603050405020304" pitchFamily="18" charset="0"/>
                        </a:rPr>
                        <a:t>-1</a:t>
                      </a:r>
                      <a:r>
                        <a:rPr lang="es-ES" sz="1000" dirty="0">
                          <a:solidFill>
                            <a:schemeClr val="tx1">
                              <a:lumMod val="75000"/>
                              <a:lumOff val="25000"/>
                            </a:schemeClr>
                          </a:solidFill>
                          <a:effectLst/>
                          <a:latin typeface="Times New Roman" panose="02020603050405020304" pitchFamily="18" charset="0"/>
                          <a:cs typeface="Times New Roman" panose="02020603050405020304" pitchFamily="18" charset="0"/>
                        </a:rPr>
                        <a:t> de </a:t>
                      </a: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N</a:t>
                      </a:r>
                      <a:endParaRPr lang="es-EC" sz="11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lumMod val="95000"/>
                          <a:lumOff val="5000"/>
                        </a:schemeClr>
                      </a:solidFill>
                      <a:prstDash val="solid"/>
                      <a:round/>
                      <a:headEnd type="none" w="med" len="med"/>
                      <a:tailEnd type="none" w="med" len="med"/>
                    </a:lnL>
                    <a:lnR w="3175" cap="flat" cmpd="sng" algn="ctr">
                      <a:solidFill>
                        <a:schemeClr val="tx1">
                          <a:lumMod val="95000"/>
                          <a:lumOff val="5000"/>
                        </a:schemeClr>
                      </a:solidFill>
                      <a:prstDash val="solid"/>
                      <a:round/>
                      <a:headEnd type="none" w="med" len="med"/>
                      <a:tailEnd type="none" w="med" len="med"/>
                    </a:lnR>
                    <a:lnT w="3175" cap="flat" cmpd="sng" algn="ctr">
                      <a:solidFill>
                        <a:schemeClr val="tx1">
                          <a:lumMod val="95000"/>
                          <a:lumOff val="5000"/>
                        </a:schemeClr>
                      </a:solidFill>
                      <a:prstDash val="solid"/>
                      <a:round/>
                      <a:headEnd type="none" w="med" len="med"/>
                      <a:tailEnd type="none" w="med" len="med"/>
                    </a:lnT>
                    <a:lnB w="3175" cap="flat" cmpd="sng" algn="ctr">
                      <a:solidFill>
                        <a:schemeClr val="tx1">
                          <a:lumMod val="95000"/>
                          <a:lumOff val="5000"/>
                        </a:schemeClr>
                      </a:solidFill>
                      <a:prstDash val="solid"/>
                      <a:round/>
                      <a:headEnd type="none" w="med" len="med"/>
                      <a:tailEnd type="none" w="med" len="med"/>
                    </a:lnB>
                    <a:solidFill>
                      <a:schemeClr val="bg1"/>
                    </a:solidFill>
                  </a:tcPr>
                </a:tc>
              </a:tr>
              <a:tr h="224648">
                <a:tc>
                  <a:txBody>
                    <a:bodyPr/>
                    <a:lstStyle/>
                    <a:p>
                      <a:pPr algn="just">
                        <a:lnSpc>
                          <a:spcPct val="107000"/>
                        </a:lnSpc>
                        <a:spcAft>
                          <a:spcPts val="0"/>
                        </a:spcAft>
                      </a:pP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D2N2:</a:t>
                      </a:r>
                      <a:endParaRPr lang="es-EC" sz="11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lumMod val="95000"/>
                          <a:lumOff val="5000"/>
                        </a:schemeClr>
                      </a:solidFill>
                      <a:prstDash val="solid"/>
                      <a:round/>
                      <a:headEnd type="none" w="med" len="med"/>
                      <a:tailEnd type="none" w="med" len="med"/>
                    </a:lnL>
                    <a:lnR w="3175" cap="flat" cmpd="sng" algn="ctr">
                      <a:solidFill>
                        <a:schemeClr val="tx1">
                          <a:lumMod val="95000"/>
                          <a:lumOff val="5000"/>
                        </a:schemeClr>
                      </a:solidFill>
                      <a:prstDash val="solid"/>
                      <a:round/>
                      <a:headEnd type="none" w="med" len="med"/>
                      <a:tailEnd type="none" w="med" len="med"/>
                    </a:lnR>
                    <a:lnT w="3175" cap="flat" cmpd="sng" algn="ctr">
                      <a:solidFill>
                        <a:schemeClr val="tx1">
                          <a:lumMod val="95000"/>
                          <a:lumOff val="5000"/>
                        </a:schemeClr>
                      </a:solidFill>
                      <a:prstDash val="solid"/>
                      <a:round/>
                      <a:headEnd type="none" w="med" len="med"/>
                      <a:tailEnd type="none" w="med" len="med"/>
                    </a:lnT>
                    <a:lnB w="3175" cap="flat" cmpd="sng" algn="ctr">
                      <a:solidFill>
                        <a:schemeClr val="tx1">
                          <a:lumMod val="95000"/>
                          <a:lumOff val="5000"/>
                        </a:schemeClr>
                      </a:solidFill>
                      <a:prstDash val="solid"/>
                      <a:round/>
                      <a:headEnd type="none" w="med" len="med"/>
                      <a:tailEnd type="none" w="med" len="med"/>
                    </a:lnB>
                    <a:solidFill>
                      <a:schemeClr val="bg1"/>
                    </a:solidFill>
                  </a:tcPr>
                </a:tc>
                <a:tc>
                  <a:txBody>
                    <a:bodyPr/>
                    <a:lstStyle/>
                    <a:p>
                      <a:pPr algn="just">
                        <a:lnSpc>
                          <a:spcPct val="107000"/>
                        </a:lnSpc>
                        <a:spcAft>
                          <a:spcPts val="0"/>
                        </a:spcAft>
                      </a:pP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Dormex </a:t>
                      </a:r>
                      <a:r>
                        <a:rPr lang="es-ES" sz="1000" dirty="0">
                          <a:solidFill>
                            <a:schemeClr val="tx1">
                              <a:lumMod val="75000"/>
                              <a:lumOff val="25000"/>
                            </a:schemeClr>
                          </a:solidFill>
                          <a:effectLst/>
                          <a:latin typeface="Times New Roman" panose="02020603050405020304" pitchFamily="18" charset="0"/>
                          <a:cs typeface="Times New Roman" panose="02020603050405020304" pitchFamily="18" charset="0"/>
                        </a:rPr>
                        <a:t>0,1 % </a:t>
                      </a: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y </a:t>
                      </a:r>
                      <a:r>
                        <a:rPr lang="es-ES" sz="1000" dirty="0">
                          <a:solidFill>
                            <a:schemeClr val="tx1">
                              <a:lumMod val="75000"/>
                              <a:lumOff val="25000"/>
                            </a:schemeClr>
                          </a:solidFill>
                          <a:effectLst/>
                          <a:latin typeface="Times New Roman" panose="02020603050405020304" pitchFamily="18" charset="0"/>
                          <a:cs typeface="Times New Roman" panose="02020603050405020304" pitchFamily="18" charset="0"/>
                        </a:rPr>
                        <a:t>90 kg.ha</a:t>
                      </a:r>
                      <a:r>
                        <a:rPr lang="es-ES" sz="1000" baseline="30000" dirty="0">
                          <a:solidFill>
                            <a:schemeClr val="tx1">
                              <a:lumMod val="75000"/>
                              <a:lumOff val="25000"/>
                            </a:schemeClr>
                          </a:solidFill>
                          <a:effectLst/>
                          <a:latin typeface="Times New Roman" panose="02020603050405020304" pitchFamily="18" charset="0"/>
                          <a:cs typeface="Times New Roman" panose="02020603050405020304" pitchFamily="18" charset="0"/>
                        </a:rPr>
                        <a:t>-1</a:t>
                      </a:r>
                      <a:r>
                        <a:rPr lang="es-ES" sz="1000" dirty="0">
                          <a:solidFill>
                            <a:schemeClr val="tx1">
                              <a:lumMod val="75000"/>
                              <a:lumOff val="25000"/>
                            </a:schemeClr>
                          </a:solidFill>
                          <a:effectLst/>
                          <a:latin typeface="Times New Roman" panose="02020603050405020304" pitchFamily="18" charset="0"/>
                          <a:cs typeface="Times New Roman" panose="02020603050405020304" pitchFamily="18" charset="0"/>
                        </a:rPr>
                        <a:t> de </a:t>
                      </a: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N</a:t>
                      </a:r>
                      <a:endParaRPr lang="es-EC" sz="11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lumMod val="95000"/>
                          <a:lumOff val="5000"/>
                        </a:schemeClr>
                      </a:solidFill>
                      <a:prstDash val="solid"/>
                      <a:round/>
                      <a:headEnd type="none" w="med" len="med"/>
                      <a:tailEnd type="none" w="med" len="med"/>
                    </a:lnL>
                    <a:lnR w="3175" cap="flat" cmpd="sng" algn="ctr">
                      <a:solidFill>
                        <a:schemeClr val="tx1">
                          <a:lumMod val="95000"/>
                          <a:lumOff val="5000"/>
                        </a:schemeClr>
                      </a:solidFill>
                      <a:prstDash val="solid"/>
                      <a:round/>
                      <a:headEnd type="none" w="med" len="med"/>
                      <a:tailEnd type="none" w="med" len="med"/>
                    </a:lnR>
                    <a:lnT w="3175" cap="flat" cmpd="sng" algn="ctr">
                      <a:solidFill>
                        <a:schemeClr val="tx1">
                          <a:lumMod val="95000"/>
                          <a:lumOff val="5000"/>
                        </a:schemeClr>
                      </a:solidFill>
                      <a:prstDash val="solid"/>
                      <a:round/>
                      <a:headEnd type="none" w="med" len="med"/>
                      <a:tailEnd type="none" w="med" len="med"/>
                    </a:lnT>
                    <a:lnB w="3175" cap="flat" cmpd="sng" algn="ctr">
                      <a:solidFill>
                        <a:schemeClr val="tx1">
                          <a:lumMod val="95000"/>
                          <a:lumOff val="5000"/>
                        </a:schemeClr>
                      </a:solidFill>
                      <a:prstDash val="solid"/>
                      <a:round/>
                      <a:headEnd type="none" w="med" len="med"/>
                      <a:tailEnd type="none" w="med" len="med"/>
                    </a:lnB>
                    <a:solidFill>
                      <a:schemeClr val="bg1"/>
                    </a:solidFill>
                  </a:tcPr>
                </a:tc>
              </a:tr>
              <a:tr h="224648">
                <a:tc>
                  <a:txBody>
                    <a:bodyPr/>
                    <a:lstStyle/>
                    <a:p>
                      <a:pPr algn="just">
                        <a:lnSpc>
                          <a:spcPct val="107000"/>
                        </a:lnSpc>
                        <a:spcAft>
                          <a:spcPts val="0"/>
                        </a:spcAft>
                      </a:pP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D2N3:</a:t>
                      </a:r>
                      <a:endParaRPr lang="es-EC" sz="11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lumMod val="95000"/>
                          <a:lumOff val="5000"/>
                        </a:schemeClr>
                      </a:solidFill>
                      <a:prstDash val="solid"/>
                      <a:round/>
                      <a:headEnd type="none" w="med" len="med"/>
                      <a:tailEnd type="none" w="med" len="med"/>
                    </a:lnL>
                    <a:lnR w="3175" cap="flat" cmpd="sng" algn="ctr">
                      <a:solidFill>
                        <a:schemeClr val="tx1">
                          <a:lumMod val="95000"/>
                          <a:lumOff val="5000"/>
                        </a:schemeClr>
                      </a:solidFill>
                      <a:prstDash val="solid"/>
                      <a:round/>
                      <a:headEnd type="none" w="med" len="med"/>
                      <a:tailEnd type="none" w="med" len="med"/>
                    </a:lnR>
                    <a:lnT w="3175" cap="flat" cmpd="sng" algn="ctr">
                      <a:solidFill>
                        <a:schemeClr val="tx1">
                          <a:lumMod val="95000"/>
                          <a:lumOff val="5000"/>
                        </a:schemeClr>
                      </a:solidFill>
                      <a:prstDash val="solid"/>
                      <a:round/>
                      <a:headEnd type="none" w="med" len="med"/>
                      <a:tailEnd type="none" w="med" len="med"/>
                    </a:lnT>
                    <a:lnB w="3175" cap="flat" cmpd="sng" algn="ctr">
                      <a:solidFill>
                        <a:schemeClr val="tx1">
                          <a:lumMod val="95000"/>
                          <a:lumOff val="5000"/>
                        </a:schemeClr>
                      </a:solidFill>
                      <a:prstDash val="solid"/>
                      <a:round/>
                      <a:headEnd type="none" w="med" len="med"/>
                      <a:tailEnd type="none" w="med" len="med"/>
                    </a:lnB>
                    <a:solidFill>
                      <a:schemeClr val="bg1"/>
                    </a:solidFill>
                  </a:tcPr>
                </a:tc>
                <a:tc>
                  <a:txBody>
                    <a:bodyPr/>
                    <a:lstStyle/>
                    <a:p>
                      <a:pPr algn="just">
                        <a:lnSpc>
                          <a:spcPct val="107000"/>
                        </a:lnSpc>
                        <a:spcAft>
                          <a:spcPts val="0"/>
                        </a:spcAft>
                      </a:pP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Dormex </a:t>
                      </a:r>
                      <a:r>
                        <a:rPr lang="es-ES" sz="1000" dirty="0">
                          <a:solidFill>
                            <a:schemeClr val="tx1">
                              <a:lumMod val="75000"/>
                              <a:lumOff val="25000"/>
                            </a:schemeClr>
                          </a:solidFill>
                          <a:effectLst/>
                          <a:latin typeface="Times New Roman" panose="02020603050405020304" pitchFamily="18" charset="0"/>
                          <a:cs typeface="Times New Roman" panose="02020603050405020304" pitchFamily="18" charset="0"/>
                        </a:rPr>
                        <a:t>0,1 % </a:t>
                      </a: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y </a:t>
                      </a:r>
                      <a:r>
                        <a:rPr lang="es-ES" sz="1000" dirty="0">
                          <a:solidFill>
                            <a:schemeClr val="tx1">
                              <a:lumMod val="75000"/>
                              <a:lumOff val="25000"/>
                            </a:schemeClr>
                          </a:solidFill>
                          <a:effectLst/>
                          <a:latin typeface="Times New Roman" panose="02020603050405020304" pitchFamily="18" charset="0"/>
                          <a:cs typeface="Times New Roman" panose="02020603050405020304" pitchFamily="18" charset="0"/>
                        </a:rPr>
                        <a:t>135 kg.ha</a:t>
                      </a:r>
                      <a:r>
                        <a:rPr lang="es-ES" sz="1000" baseline="30000" dirty="0">
                          <a:solidFill>
                            <a:schemeClr val="tx1">
                              <a:lumMod val="75000"/>
                              <a:lumOff val="25000"/>
                            </a:schemeClr>
                          </a:solidFill>
                          <a:effectLst/>
                          <a:latin typeface="Times New Roman" panose="02020603050405020304" pitchFamily="18" charset="0"/>
                          <a:cs typeface="Times New Roman" panose="02020603050405020304" pitchFamily="18" charset="0"/>
                        </a:rPr>
                        <a:t>-1</a:t>
                      </a:r>
                      <a:r>
                        <a:rPr lang="es-ES" sz="1000" dirty="0">
                          <a:solidFill>
                            <a:schemeClr val="tx1">
                              <a:lumMod val="75000"/>
                              <a:lumOff val="25000"/>
                            </a:schemeClr>
                          </a:solidFill>
                          <a:effectLst/>
                          <a:latin typeface="Times New Roman" panose="02020603050405020304" pitchFamily="18" charset="0"/>
                          <a:cs typeface="Times New Roman" panose="02020603050405020304" pitchFamily="18" charset="0"/>
                        </a:rPr>
                        <a:t> de </a:t>
                      </a:r>
                      <a:r>
                        <a:rPr lang="es-ES" sz="1000" dirty="0" smtClean="0">
                          <a:solidFill>
                            <a:schemeClr val="tx1">
                              <a:lumMod val="75000"/>
                              <a:lumOff val="25000"/>
                            </a:schemeClr>
                          </a:solidFill>
                          <a:effectLst/>
                          <a:latin typeface="Times New Roman" panose="02020603050405020304" pitchFamily="18" charset="0"/>
                          <a:cs typeface="Times New Roman" panose="02020603050405020304" pitchFamily="18" charset="0"/>
                        </a:rPr>
                        <a:t>N</a:t>
                      </a:r>
                      <a:endParaRPr lang="es-EC" sz="11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3175" cap="flat" cmpd="sng" algn="ctr">
                      <a:solidFill>
                        <a:schemeClr val="tx1">
                          <a:lumMod val="95000"/>
                          <a:lumOff val="5000"/>
                        </a:schemeClr>
                      </a:solidFill>
                      <a:prstDash val="solid"/>
                      <a:round/>
                      <a:headEnd type="none" w="med" len="med"/>
                      <a:tailEnd type="none" w="med" len="med"/>
                    </a:lnL>
                    <a:lnR w="3175" cap="flat" cmpd="sng" algn="ctr">
                      <a:solidFill>
                        <a:schemeClr val="tx1">
                          <a:lumMod val="95000"/>
                          <a:lumOff val="5000"/>
                        </a:schemeClr>
                      </a:solidFill>
                      <a:prstDash val="solid"/>
                      <a:round/>
                      <a:headEnd type="none" w="med" len="med"/>
                      <a:tailEnd type="none" w="med" len="med"/>
                    </a:lnR>
                    <a:lnT w="3175" cap="flat" cmpd="sng" algn="ctr">
                      <a:solidFill>
                        <a:schemeClr val="tx1">
                          <a:lumMod val="95000"/>
                          <a:lumOff val="5000"/>
                        </a:schemeClr>
                      </a:solidFill>
                      <a:prstDash val="solid"/>
                      <a:round/>
                      <a:headEnd type="none" w="med" len="med"/>
                      <a:tailEnd type="none" w="med" len="med"/>
                    </a:lnT>
                    <a:lnB w="3175" cap="flat" cmpd="sng" algn="ctr">
                      <a:solidFill>
                        <a:schemeClr val="tx1">
                          <a:lumMod val="95000"/>
                          <a:lumOff val="5000"/>
                        </a:schemeClr>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24177649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3923928" y="23813"/>
            <a:ext cx="5061247" cy="706437"/>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C" sz="2800" dirty="0" smtClean="0">
                <a:solidFill>
                  <a:srgbClr val="336600"/>
                </a:solidFill>
                <a:latin typeface="Times New Roman" pitchFamily="18" charset="0"/>
                <a:cs typeface="Times New Roman" pitchFamily="18" charset="0"/>
              </a:rPr>
              <a:t>CONCLUSIONES</a:t>
            </a:r>
            <a:endParaRPr lang="es-EC" sz="2800" dirty="0">
              <a:solidFill>
                <a:srgbClr val="336600"/>
              </a:solidFill>
              <a:latin typeface="Times New Roman" pitchFamily="18" charset="0"/>
              <a:cs typeface="Times New Roman" pitchFamily="18" charset="0"/>
            </a:endParaRPr>
          </a:p>
        </p:txBody>
      </p:sp>
      <p:sp>
        <p:nvSpPr>
          <p:cNvPr id="4" name="3 Rectángulo"/>
          <p:cNvSpPr/>
          <p:nvPr/>
        </p:nvSpPr>
        <p:spPr>
          <a:xfrm>
            <a:off x="575557" y="980728"/>
            <a:ext cx="8064896" cy="1323439"/>
          </a:xfrm>
          <a:prstGeom prst="rect">
            <a:avLst/>
          </a:prstGeom>
        </p:spPr>
        <p:txBody>
          <a:bodyPr wrap="square">
            <a:spAutoFit/>
          </a:bodyPr>
          <a:lstStyle/>
          <a:p>
            <a:pPr marL="285750" lvl="0" indent="-285750" algn="just">
              <a:buFont typeface="Arial" pitchFamily="34" charset="0"/>
              <a:buChar char="•"/>
            </a:pPr>
            <a:r>
              <a:rPr lang="es-ES" sz="1600" dirty="0">
                <a:latin typeface="Times New Roman" pitchFamily="18" charset="0"/>
                <a:cs typeface="Times New Roman" pitchFamily="18" charset="0"/>
              </a:rPr>
              <a:t>La caracterización morfológica permitió establecer 3 </a:t>
            </a:r>
            <a:r>
              <a:rPr lang="es-ES" sz="1600" dirty="0" smtClean="0">
                <a:latin typeface="Times New Roman" pitchFamily="18" charset="0"/>
                <a:cs typeface="Times New Roman" pitchFamily="18" charset="0"/>
              </a:rPr>
              <a:t>conglomerados, </a:t>
            </a:r>
            <a:r>
              <a:rPr lang="es-ES" sz="1600" dirty="0">
                <a:latin typeface="Times New Roman" pitchFamily="18" charset="0"/>
                <a:cs typeface="Times New Roman" pitchFamily="18" charset="0"/>
              </a:rPr>
              <a:t>en donde el conglomerado 1 fue el grupo que aglutinó mayor número de introducciones con un total de 33 genotipos, mientras que el conglomerado 2 estuvo formado únicamente por 8 genotipos, por otra parte, el conglomerado 3 fue el grupo que se destacó presentando los mayores valores para la mayoría de variables morfológicas. </a:t>
            </a:r>
            <a:endParaRPr lang="es-EC" sz="1600" dirty="0">
              <a:latin typeface="Times New Roman" pitchFamily="18" charset="0"/>
              <a:cs typeface="Times New Roman" pitchFamily="18" charset="0"/>
            </a:endParaRPr>
          </a:p>
        </p:txBody>
      </p:sp>
      <p:sp>
        <p:nvSpPr>
          <p:cNvPr id="5" name="4 Rectángulo"/>
          <p:cNvSpPr/>
          <p:nvPr/>
        </p:nvSpPr>
        <p:spPr>
          <a:xfrm>
            <a:off x="575556" y="2304167"/>
            <a:ext cx="8064896" cy="584775"/>
          </a:xfrm>
          <a:prstGeom prst="rect">
            <a:avLst/>
          </a:prstGeom>
        </p:spPr>
        <p:txBody>
          <a:bodyPr wrap="square">
            <a:spAutoFit/>
          </a:bodyPr>
          <a:lstStyle/>
          <a:p>
            <a:pPr marL="285750" lvl="0" indent="-285750" algn="just">
              <a:buFont typeface="Arial" pitchFamily="34" charset="0"/>
              <a:buChar char="•"/>
            </a:pPr>
            <a:r>
              <a:rPr lang="es-ES" sz="1600" dirty="0">
                <a:latin typeface="Times New Roman" pitchFamily="18" charset="0"/>
                <a:cs typeface="Times New Roman" pitchFamily="18" charset="0"/>
              </a:rPr>
              <a:t>La escala fenológica BBCH permitió describir 3 etapas fenológicas principales: desarrollo de la yema (0), desarrollo de hojas (1) y desarrollo del brote (3</a:t>
            </a:r>
            <a:r>
              <a:rPr lang="es-ES" sz="1600" dirty="0" smtClean="0">
                <a:latin typeface="Times New Roman" pitchFamily="18" charset="0"/>
                <a:cs typeface="Times New Roman" pitchFamily="18" charset="0"/>
              </a:rPr>
              <a:t>)</a:t>
            </a:r>
            <a:endParaRPr lang="es-EC" sz="1600" dirty="0">
              <a:latin typeface="Times New Roman" pitchFamily="18" charset="0"/>
              <a:cs typeface="Times New Roman" pitchFamily="18" charset="0"/>
            </a:endParaRPr>
          </a:p>
        </p:txBody>
      </p:sp>
      <p:sp>
        <p:nvSpPr>
          <p:cNvPr id="8" name="7 Rectángulo"/>
          <p:cNvSpPr/>
          <p:nvPr/>
        </p:nvSpPr>
        <p:spPr>
          <a:xfrm>
            <a:off x="616348" y="2916956"/>
            <a:ext cx="8064897" cy="830997"/>
          </a:xfrm>
          <a:prstGeom prst="rect">
            <a:avLst/>
          </a:prstGeom>
        </p:spPr>
        <p:txBody>
          <a:bodyPr wrap="square">
            <a:spAutoFit/>
          </a:bodyPr>
          <a:lstStyle/>
          <a:p>
            <a:pPr marL="285750" lvl="0" indent="-285750" algn="just">
              <a:buFont typeface="Arial" pitchFamily="34" charset="0"/>
              <a:buChar char="•"/>
            </a:pPr>
            <a:r>
              <a:rPr lang="es-ES" sz="1600" dirty="0">
                <a:latin typeface="Times New Roman" pitchFamily="18" charset="0"/>
                <a:cs typeface="Times New Roman" pitchFamily="18" charset="0"/>
              </a:rPr>
              <a:t>El ciclo vegetativo anual del mortiño desde la poda hasta el completo desarrollo del brote tuvo una duración promedio de 107 días, tiempo en el cual las plantas acumularon un total de 1410,61 Grados Día Desarrollo</a:t>
            </a:r>
            <a:r>
              <a:rPr lang="es-ES" sz="1600" dirty="0" smtClean="0">
                <a:latin typeface="Times New Roman" pitchFamily="18" charset="0"/>
                <a:cs typeface="Times New Roman" pitchFamily="18" charset="0"/>
              </a:rPr>
              <a:t>.</a:t>
            </a:r>
            <a:endParaRPr lang="es-EC" sz="1600" dirty="0">
              <a:latin typeface="Times New Roman" pitchFamily="18" charset="0"/>
              <a:cs typeface="Times New Roman" pitchFamily="18" charset="0"/>
            </a:endParaRPr>
          </a:p>
        </p:txBody>
      </p:sp>
      <p:sp>
        <p:nvSpPr>
          <p:cNvPr id="6" name="5 Rectángulo"/>
          <p:cNvSpPr/>
          <p:nvPr/>
        </p:nvSpPr>
        <p:spPr>
          <a:xfrm>
            <a:off x="616348" y="3749348"/>
            <a:ext cx="8064898" cy="2308324"/>
          </a:xfrm>
          <a:prstGeom prst="rect">
            <a:avLst/>
          </a:prstGeom>
        </p:spPr>
        <p:txBody>
          <a:bodyPr wrap="square">
            <a:spAutoFit/>
          </a:bodyPr>
          <a:lstStyle/>
          <a:p>
            <a:pPr marL="285750" lvl="0" indent="-285750" algn="just">
              <a:buFont typeface="Arial" pitchFamily="34" charset="0"/>
              <a:buChar char="•"/>
            </a:pPr>
            <a:r>
              <a:rPr lang="es-ES" sz="1600" dirty="0">
                <a:latin typeface="Times New Roman" pitchFamily="18" charset="0"/>
                <a:cs typeface="Times New Roman" pitchFamily="18" charset="0"/>
              </a:rPr>
              <a:t>En la evaluación agronómica del mortiño, el número de </a:t>
            </a:r>
            <a:r>
              <a:rPr lang="es-ES" sz="1600" dirty="0" smtClean="0">
                <a:latin typeface="Times New Roman" pitchFamily="18" charset="0"/>
                <a:cs typeface="Times New Roman" pitchFamily="18" charset="0"/>
              </a:rPr>
              <a:t>unidades </a:t>
            </a:r>
            <a:r>
              <a:rPr lang="es-ES" sz="1600" dirty="0">
                <a:latin typeface="Times New Roman" pitchFamily="18" charset="0"/>
                <a:cs typeface="Times New Roman" pitchFamily="18" charset="0"/>
              </a:rPr>
              <a:t>frío </a:t>
            </a:r>
            <a:r>
              <a:rPr lang="es-ES" sz="1600" dirty="0" smtClean="0">
                <a:latin typeface="Times New Roman" pitchFamily="18" charset="0"/>
                <a:cs typeface="Times New Roman" pitchFamily="18" charset="0"/>
              </a:rPr>
              <a:t>acumuladas presentó valores entre 147 y 200 unidades frío, </a:t>
            </a:r>
            <a:r>
              <a:rPr lang="es-ES" sz="1600" dirty="0">
                <a:latin typeface="Times New Roman" pitchFamily="18" charset="0"/>
                <a:cs typeface="Times New Roman" pitchFamily="18" charset="0"/>
              </a:rPr>
              <a:t>por otra parte, el </a:t>
            </a:r>
            <a:r>
              <a:rPr lang="es-ES" sz="1600" dirty="0" smtClean="0">
                <a:latin typeface="Times New Roman" pitchFamily="18" charset="0"/>
                <a:cs typeface="Times New Roman" pitchFamily="18" charset="0"/>
              </a:rPr>
              <a:t>mayor número </a:t>
            </a:r>
            <a:r>
              <a:rPr lang="es-ES" sz="1600" dirty="0">
                <a:latin typeface="Times New Roman" pitchFamily="18" charset="0"/>
                <a:cs typeface="Times New Roman" pitchFamily="18" charset="0"/>
              </a:rPr>
              <a:t>de brotes </a:t>
            </a:r>
            <a:r>
              <a:rPr lang="es-ES" sz="1600" dirty="0" smtClean="0">
                <a:latin typeface="Times New Roman" pitchFamily="18" charset="0"/>
                <a:cs typeface="Times New Roman" pitchFamily="18" charset="0"/>
              </a:rPr>
              <a:t>se obtuvo aplicando Dormex </a:t>
            </a:r>
            <a:r>
              <a:rPr lang="es-ES" sz="1600" dirty="0">
                <a:latin typeface="Times New Roman" pitchFamily="18" charset="0"/>
                <a:cs typeface="Times New Roman" pitchFamily="18" charset="0"/>
              </a:rPr>
              <a:t>al 0,1 % con 135 kg.ha</a:t>
            </a:r>
            <a:r>
              <a:rPr lang="es-ES" sz="1600" baseline="30000" dirty="0">
                <a:latin typeface="Times New Roman" pitchFamily="18" charset="0"/>
                <a:cs typeface="Times New Roman" pitchFamily="18" charset="0"/>
              </a:rPr>
              <a:t>-1</a:t>
            </a:r>
            <a:r>
              <a:rPr lang="es-ES" sz="1600" dirty="0">
                <a:latin typeface="Times New Roman" pitchFamily="18" charset="0"/>
                <a:cs typeface="Times New Roman" pitchFamily="18" charset="0"/>
              </a:rPr>
              <a:t>, además, en la longitud de brote el mayor valor lo presentó el tratamiento con Dormex al </a:t>
            </a:r>
            <a:r>
              <a:rPr lang="es-ES" sz="1600" dirty="0" smtClean="0">
                <a:latin typeface="Times New Roman" pitchFamily="18" charset="0"/>
                <a:cs typeface="Times New Roman" pitchFamily="18" charset="0"/>
              </a:rPr>
              <a:t>0,05 </a:t>
            </a:r>
            <a:r>
              <a:rPr lang="es-ES" sz="1600" dirty="0">
                <a:latin typeface="Times New Roman" pitchFamily="18" charset="0"/>
                <a:cs typeface="Times New Roman" pitchFamily="18" charset="0"/>
              </a:rPr>
              <a:t>% con 90 kg.ha</a:t>
            </a:r>
            <a:r>
              <a:rPr lang="es-ES" sz="1600" baseline="30000" dirty="0">
                <a:latin typeface="Times New Roman" pitchFamily="18" charset="0"/>
                <a:cs typeface="Times New Roman" pitchFamily="18" charset="0"/>
              </a:rPr>
              <a:t>-1</a:t>
            </a:r>
            <a:r>
              <a:rPr lang="es-ES" sz="1600" dirty="0">
                <a:latin typeface="Times New Roman" pitchFamily="18" charset="0"/>
                <a:cs typeface="Times New Roman" pitchFamily="18" charset="0"/>
              </a:rPr>
              <a:t>, en el contenido de materia seca las plantas tratadas con los tratamientos D2N3, D2N2, D1N2, D1N3 presentaron mayores valores que las plantas testigo, mientras que las plantas </a:t>
            </a:r>
            <a:r>
              <a:rPr lang="es-ES" sz="1600" dirty="0" smtClean="0">
                <a:latin typeface="Times New Roman" pitchFamily="18" charset="0"/>
                <a:cs typeface="Times New Roman" pitchFamily="18" charset="0"/>
              </a:rPr>
              <a:t>que recibieron los tratamientos D1N3</a:t>
            </a:r>
            <a:r>
              <a:rPr lang="es-ES" sz="1600" dirty="0">
                <a:latin typeface="Times New Roman" pitchFamily="18" charset="0"/>
                <a:cs typeface="Times New Roman" pitchFamily="18" charset="0"/>
              </a:rPr>
              <a:t>, D1N2, D2N3, D2N1 presentaron mayor contenido de nitrógeno foliar que las plantas testigo, finalmente, el Índice Plastocrónico presentó valores </a:t>
            </a:r>
            <a:r>
              <a:rPr lang="es-ES" sz="1600" dirty="0" smtClean="0">
                <a:latin typeface="Times New Roman" pitchFamily="18" charset="0"/>
                <a:cs typeface="Times New Roman" pitchFamily="18" charset="0"/>
              </a:rPr>
              <a:t>entre </a:t>
            </a:r>
            <a:r>
              <a:rPr lang="es-ES" sz="1600" dirty="0">
                <a:latin typeface="Times New Roman" pitchFamily="18" charset="0"/>
                <a:cs typeface="Times New Roman" pitchFamily="18" charset="0"/>
              </a:rPr>
              <a:t>15,76 y 25,5.</a:t>
            </a:r>
            <a:endParaRPr lang="es-EC" sz="1600" dirty="0">
              <a:latin typeface="Times New Roman" pitchFamily="18" charset="0"/>
              <a:cs typeface="Times New Roman" pitchFamily="18" charset="0"/>
            </a:endParaRPr>
          </a:p>
        </p:txBody>
      </p:sp>
    </p:spTree>
    <p:extLst>
      <p:ext uri="{BB962C8B-B14F-4D97-AF65-F5344CB8AC3E}">
        <p14:creationId xmlns:p14="http://schemas.microsoft.com/office/powerpoint/2010/main" val="41219276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3923928" y="23813"/>
            <a:ext cx="5061247" cy="706437"/>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C" sz="2800" dirty="0" smtClean="0">
                <a:solidFill>
                  <a:srgbClr val="336600"/>
                </a:solidFill>
                <a:latin typeface="Times New Roman" pitchFamily="18" charset="0"/>
                <a:cs typeface="Times New Roman" pitchFamily="18" charset="0"/>
              </a:rPr>
              <a:t>RECOMENDACIONES</a:t>
            </a:r>
            <a:endParaRPr lang="es-EC" sz="2800" dirty="0">
              <a:solidFill>
                <a:srgbClr val="336600"/>
              </a:solidFill>
              <a:latin typeface="Times New Roman" pitchFamily="18" charset="0"/>
              <a:cs typeface="Times New Roman" pitchFamily="18" charset="0"/>
            </a:endParaRPr>
          </a:p>
        </p:txBody>
      </p:sp>
      <p:sp>
        <p:nvSpPr>
          <p:cNvPr id="7" name="1 Título"/>
          <p:cNvSpPr txBox="1">
            <a:spLocks/>
          </p:cNvSpPr>
          <p:nvPr/>
        </p:nvSpPr>
        <p:spPr>
          <a:xfrm>
            <a:off x="524680" y="3068960"/>
            <a:ext cx="8229600" cy="72008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marL="285750" indent="-285750" algn="just">
              <a:buFont typeface="Arial" pitchFamily="34" charset="0"/>
              <a:buChar char="•"/>
            </a:pPr>
            <a:endParaRPr lang="es-EC" dirty="0"/>
          </a:p>
        </p:txBody>
      </p:sp>
      <p:sp>
        <p:nvSpPr>
          <p:cNvPr id="8" name="1 Título"/>
          <p:cNvSpPr txBox="1">
            <a:spLocks/>
          </p:cNvSpPr>
          <p:nvPr/>
        </p:nvSpPr>
        <p:spPr>
          <a:xfrm>
            <a:off x="524288" y="3807320"/>
            <a:ext cx="8229600" cy="72008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marL="285750" indent="-285750" algn="just">
              <a:buFont typeface="Arial" pitchFamily="34" charset="0"/>
              <a:buChar char="•"/>
            </a:pPr>
            <a:endParaRPr lang="es-EC" dirty="0"/>
          </a:p>
        </p:txBody>
      </p:sp>
      <p:graphicFrame>
        <p:nvGraphicFramePr>
          <p:cNvPr id="5" name="4 Diagrama"/>
          <p:cNvGraphicFramePr/>
          <p:nvPr>
            <p:extLst>
              <p:ext uri="{D42A27DB-BD31-4B8C-83A1-F6EECF244321}">
                <p14:modId xmlns:p14="http://schemas.microsoft.com/office/powerpoint/2010/main" val="3835722221"/>
              </p:ext>
            </p:extLst>
          </p:nvPr>
        </p:nvGraphicFramePr>
        <p:xfrm>
          <a:off x="387904" y="-1138760"/>
          <a:ext cx="8502367" cy="53823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0" name="9 Diagrama"/>
          <p:cNvGraphicFramePr/>
          <p:nvPr>
            <p:extLst>
              <p:ext uri="{D42A27DB-BD31-4B8C-83A1-F6EECF244321}">
                <p14:modId xmlns:p14="http://schemas.microsoft.com/office/powerpoint/2010/main" val="2384003839"/>
              </p:ext>
            </p:extLst>
          </p:nvPr>
        </p:nvGraphicFramePr>
        <p:xfrm>
          <a:off x="1475656" y="2132856"/>
          <a:ext cx="6048672" cy="381392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27650" name="Picture 2"/>
          <p:cNvPicPr>
            <a:picLocks noChangeAspect="1" noChangeArrowheads="1"/>
          </p:cNvPicPr>
          <p:nvPr/>
        </p:nvPicPr>
        <p:blipFill rotWithShape="1">
          <a:blip r:embed="rId12">
            <a:extLst>
              <a:ext uri="{28A0092B-C50C-407E-A947-70E740481C1C}">
                <a14:useLocalDpi xmlns:a14="http://schemas.microsoft.com/office/drawing/2010/main" val="0"/>
              </a:ext>
            </a:extLst>
          </a:blip>
          <a:srcRect l="31205" t="41095" r="57024" b="34679"/>
          <a:stretch/>
        </p:blipFill>
        <p:spPr bwMode="auto">
          <a:xfrm>
            <a:off x="1921432" y="2326360"/>
            <a:ext cx="853440" cy="987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1" name="Picture 3"/>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32034" t="46233" r="31550" b="17581"/>
          <a:stretch/>
        </p:blipFill>
        <p:spPr bwMode="auto">
          <a:xfrm>
            <a:off x="179512" y="2326360"/>
            <a:ext cx="1741920" cy="973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3" name="Picture 5" descr="Resultado de imagen para caracterizacion molecular"/>
          <p:cNvPicPr>
            <a:picLocks noChangeAspect="1" noChangeArrowheads="1"/>
          </p:cNvPicPr>
          <p:nvPr/>
        </p:nvPicPr>
        <p:blipFill rotWithShape="1">
          <a:blip r:embed="rId14">
            <a:extLst>
              <a:ext uri="{28A0092B-C50C-407E-A947-70E740481C1C}">
                <a14:useLocalDpi xmlns:a14="http://schemas.microsoft.com/office/drawing/2010/main" val="0"/>
              </a:ext>
            </a:extLst>
          </a:blip>
          <a:srcRect t="50000"/>
          <a:stretch/>
        </p:blipFill>
        <p:spPr bwMode="auto">
          <a:xfrm>
            <a:off x="3473968" y="2314466"/>
            <a:ext cx="2160240" cy="1011340"/>
          </a:xfrm>
          <a:prstGeom prst="rect">
            <a:avLst/>
          </a:prstGeom>
          <a:noFill/>
          <a:extLst>
            <a:ext uri="{909E8E84-426E-40DD-AFC4-6F175D3DCCD1}">
              <a14:hiddenFill xmlns:a14="http://schemas.microsoft.com/office/drawing/2010/main">
                <a:solidFill>
                  <a:srgbClr val="FFFFFF"/>
                </a:solidFill>
              </a14:hiddenFill>
            </a:ext>
          </a:extLst>
        </p:spPr>
      </p:pic>
      <p:pic>
        <p:nvPicPr>
          <p:cNvPr id="27655" name="Picture 7" descr="https://scontent.fuio1-1.fna.fbcdn.net/v/t34.18173-12/18361090_763130380513800_442141516_n.jpg?_nc_cat=103&amp;_nc_ht=scontent.fuio1-1.fna&amp;oh=5cda947d36e385f8e4961de8ddad4f2c&amp;oe=5CF06C4D"/>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26283" t="6797" r="10274" b="14837"/>
          <a:stretch/>
        </p:blipFill>
        <p:spPr bwMode="auto">
          <a:xfrm rot="16200000">
            <a:off x="2254201" y="4329130"/>
            <a:ext cx="1224197" cy="2016224"/>
          </a:xfrm>
          <a:prstGeom prst="rect">
            <a:avLst/>
          </a:prstGeom>
          <a:noFill/>
          <a:extLst>
            <a:ext uri="{909E8E84-426E-40DD-AFC4-6F175D3DCCD1}">
              <a14:hiddenFill xmlns:a14="http://schemas.microsoft.com/office/drawing/2010/main">
                <a:solidFill>
                  <a:srgbClr val="FFFFFF"/>
                </a:solidFill>
              </a14:hiddenFill>
            </a:ext>
          </a:extLst>
        </p:spPr>
      </p:pic>
      <p:pic>
        <p:nvPicPr>
          <p:cNvPr id="27657" name="Picture 9" descr="https://scontent.fuio1-1.fna.fbcdn.net/v/t34.18173-12/18492209_766126680214170_1229031944_n.jpg?_nc_cat=104&amp;_nc_ht=scontent.fuio1-1.fna&amp;oh=6a38dc894a6d6952900e99d567d06008&amp;oe=5CEF5A04"/>
          <p:cNvPicPr>
            <a:picLocks noChangeAspect="1" noChangeArrowheads="1"/>
          </p:cNvPicPr>
          <p:nvPr/>
        </p:nvPicPr>
        <p:blipFill rotWithShape="1">
          <a:blip r:embed="rId16">
            <a:extLst>
              <a:ext uri="{28A0092B-C50C-407E-A947-70E740481C1C}">
                <a14:useLocalDpi xmlns:a14="http://schemas.microsoft.com/office/drawing/2010/main" val="0"/>
              </a:ext>
            </a:extLst>
          </a:blip>
          <a:srcRect l="28161" t="9680" r="35940" b="50000"/>
          <a:stretch/>
        </p:blipFill>
        <p:spPr bwMode="auto">
          <a:xfrm rot="5400000">
            <a:off x="6676047" y="2006911"/>
            <a:ext cx="1025263" cy="1535393"/>
          </a:xfrm>
          <a:prstGeom prst="rect">
            <a:avLst/>
          </a:prstGeom>
          <a:noFill/>
          <a:extLst>
            <a:ext uri="{909E8E84-426E-40DD-AFC4-6F175D3DCCD1}">
              <a14:hiddenFill xmlns:a14="http://schemas.microsoft.com/office/drawing/2010/main">
                <a:solidFill>
                  <a:srgbClr val="FFFFFF"/>
                </a:solidFill>
              </a14:hiddenFill>
            </a:ext>
          </a:extLst>
        </p:spPr>
      </p:pic>
      <p:pic>
        <p:nvPicPr>
          <p:cNvPr id="27659" name="Picture 11" descr="Resultado de imagen para planta vaccinium floribundum"/>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r="13667" b="22341"/>
          <a:stretch/>
        </p:blipFill>
        <p:spPr bwMode="auto">
          <a:xfrm>
            <a:off x="4576544" y="4725143"/>
            <a:ext cx="2177526" cy="1224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713598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83568" y="2780928"/>
            <a:ext cx="7344815" cy="1080120"/>
          </a:xfrm>
        </p:spPr>
        <p:txBody>
          <a:bodyPr/>
          <a:lstStyle/>
          <a:p>
            <a:pPr>
              <a:defRPr/>
            </a:pPr>
            <a:r>
              <a:rPr lang="es-EC" sz="4000" dirty="0" smtClean="0">
                <a:solidFill>
                  <a:srgbClr val="336600"/>
                </a:solidFill>
                <a:latin typeface="Times New Roman" pitchFamily="18" charset="0"/>
                <a:cs typeface="Times New Roman" pitchFamily="18" charset="0"/>
              </a:rPr>
              <a:t>GRACIAS POR SU ATENCIÓN </a:t>
            </a:r>
            <a:endParaRPr lang="es-EC" sz="4000" dirty="0">
              <a:solidFill>
                <a:srgbClr val="336600"/>
              </a:solidFill>
              <a:latin typeface="Times New Roman" pitchFamily="18" charset="0"/>
              <a:cs typeface="Times New Roman" pitchFamily="18" charset="0"/>
            </a:endParaRPr>
          </a:p>
        </p:txBody>
      </p:sp>
      <p:pic>
        <p:nvPicPr>
          <p:cNvPr id="18435" name="3 Image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81800" y="5949950"/>
            <a:ext cx="22542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60831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139952" y="44450"/>
            <a:ext cx="4824537" cy="720254"/>
          </a:xfrm>
        </p:spPr>
        <p:txBody>
          <a:bodyPr/>
          <a:lstStyle/>
          <a:p>
            <a:pPr>
              <a:defRPr/>
            </a:pPr>
            <a:r>
              <a:rPr lang="es-EC" sz="2800" dirty="0" smtClean="0">
                <a:solidFill>
                  <a:srgbClr val="336600"/>
                </a:solidFill>
                <a:latin typeface="Times New Roman" pitchFamily="18" charset="0"/>
                <a:cs typeface="Times New Roman" pitchFamily="18" charset="0"/>
              </a:rPr>
              <a:t>JUSTIFICACIÓN</a:t>
            </a:r>
            <a:endParaRPr lang="es-EC" sz="2800" dirty="0">
              <a:solidFill>
                <a:srgbClr val="336600"/>
              </a:solidFill>
              <a:latin typeface="Times New Roman" pitchFamily="18" charset="0"/>
              <a:cs typeface="Times New Roman" pitchFamily="18" charset="0"/>
            </a:endParaRPr>
          </a:p>
        </p:txBody>
      </p:sp>
      <p:pic>
        <p:nvPicPr>
          <p:cNvPr id="4099" name="3 Image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81800" y="5949950"/>
            <a:ext cx="22542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Diagrama 3"/>
          <p:cNvGraphicFramePr/>
          <p:nvPr>
            <p:extLst>
              <p:ext uri="{D42A27DB-BD31-4B8C-83A1-F6EECF244321}">
                <p14:modId xmlns:p14="http://schemas.microsoft.com/office/powerpoint/2010/main" val="1786001877"/>
              </p:ext>
            </p:extLst>
          </p:nvPr>
        </p:nvGraphicFramePr>
        <p:xfrm>
          <a:off x="827584" y="675599"/>
          <a:ext cx="7344816" cy="52565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7652" name="Picture 4" descr="Resultado de imagen para plantas de mortiÃ±o"/>
          <p:cNvPicPr>
            <a:picLocks noChangeAspect="1" noChangeArrowheads="1"/>
          </p:cNvPicPr>
          <p:nvPr/>
        </p:nvPicPr>
        <p:blipFill rotWithShape="1">
          <a:blip r:embed="rId9">
            <a:extLst>
              <a:ext uri="{28A0092B-C50C-407E-A947-70E740481C1C}">
                <a14:useLocalDpi xmlns:a14="http://schemas.microsoft.com/office/drawing/2010/main" val="0"/>
              </a:ext>
            </a:extLst>
          </a:blip>
          <a:srcRect t="16508" b="18693"/>
          <a:stretch/>
        </p:blipFill>
        <p:spPr bwMode="auto">
          <a:xfrm>
            <a:off x="3676656" y="2636912"/>
            <a:ext cx="1624527" cy="15790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24458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012160" y="44450"/>
            <a:ext cx="2880321" cy="648246"/>
          </a:xfrm>
        </p:spPr>
        <p:txBody>
          <a:bodyPr/>
          <a:lstStyle/>
          <a:p>
            <a:pPr>
              <a:defRPr/>
            </a:pPr>
            <a:r>
              <a:rPr lang="es-EC" sz="2800" dirty="0">
                <a:solidFill>
                  <a:srgbClr val="336600"/>
                </a:solidFill>
                <a:latin typeface="Times New Roman" pitchFamily="18" charset="0"/>
                <a:cs typeface="Times New Roman" pitchFamily="18" charset="0"/>
              </a:rPr>
              <a:t>OBJETIVOS</a:t>
            </a:r>
          </a:p>
        </p:txBody>
      </p:sp>
      <p:pic>
        <p:nvPicPr>
          <p:cNvPr id="4099" name="3 Image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81800" y="5949950"/>
            <a:ext cx="22542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4 Rectángulo"/>
          <p:cNvSpPr>
            <a:spLocks noChangeArrowheads="1"/>
          </p:cNvSpPr>
          <p:nvPr/>
        </p:nvSpPr>
        <p:spPr bwMode="auto">
          <a:xfrm>
            <a:off x="590674" y="1329607"/>
            <a:ext cx="813645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s-ES" sz="2000" dirty="0">
                <a:latin typeface="Times New Roman" panose="02020603050405020304" pitchFamily="18" charset="0"/>
                <a:cs typeface="Times New Roman" panose="02020603050405020304" pitchFamily="18" charset="0"/>
              </a:rPr>
              <a:t>Analizar el comportamiento agronómico y determinar el tiempo térmico en </a:t>
            </a:r>
            <a:r>
              <a:rPr lang="es-ES" sz="2000" dirty="0" smtClean="0">
                <a:latin typeface="Times New Roman" panose="02020603050405020304" pitchFamily="18" charset="0"/>
                <a:cs typeface="Times New Roman" panose="02020603050405020304" pitchFamily="18" charset="0"/>
              </a:rPr>
              <a:t>la etapa vegetativa anual del mortiño (</a:t>
            </a:r>
            <a:r>
              <a:rPr lang="es-ES" sz="2000" i="1" dirty="0" err="1" smtClean="0">
                <a:latin typeface="Times New Roman" panose="02020603050405020304" pitchFamily="18" charset="0"/>
                <a:cs typeface="Times New Roman" panose="02020603050405020304" pitchFamily="18" charset="0"/>
              </a:rPr>
              <a:t>Vaccinium</a:t>
            </a:r>
            <a:r>
              <a:rPr lang="es-ES" sz="2000" i="1" dirty="0" smtClean="0">
                <a:latin typeface="Times New Roman" panose="02020603050405020304" pitchFamily="18" charset="0"/>
                <a:cs typeface="Times New Roman" panose="02020603050405020304" pitchFamily="18" charset="0"/>
              </a:rPr>
              <a:t> </a:t>
            </a:r>
            <a:r>
              <a:rPr lang="es-ES" sz="2000" i="1" dirty="0" err="1" smtClean="0">
                <a:latin typeface="Times New Roman" panose="02020603050405020304" pitchFamily="18" charset="0"/>
                <a:cs typeface="Times New Roman" panose="02020603050405020304" pitchFamily="18" charset="0"/>
              </a:rPr>
              <a:t>floribundum</a:t>
            </a:r>
            <a:r>
              <a:rPr lang="es-ES" sz="2000" i="1" dirty="0" smtClean="0">
                <a:latin typeface="Times New Roman" panose="02020603050405020304" pitchFamily="18" charset="0"/>
                <a:cs typeface="Times New Roman" panose="02020603050405020304" pitchFamily="18" charset="0"/>
              </a:rPr>
              <a:t> </a:t>
            </a:r>
            <a:r>
              <a:rPr lang="es-ES" sz="2000" dirty="0" err="1" smtClean="0">
                <a:latin typeface="Times New Roman" panose="02020603050405020304" pitchFamily="18" charset="0"/>
                <a:cs typeface="Times New Roman" panose="02020603050405020304" pitchFamily="18" charset="0"/>
              </a:rPr>
              <a:t>Kunth</a:t>
            </a:r>
            <a:r>
              <a:rPr lang="es-ES" sz="2000" dirty="0" smtClean="0">
                <a:latin typeface="Times New Roman" panose="02020603050405020304" pitchFamily="18" charset="0"/>
                <a:cs typeface="Times New Roman" panose="02020603050405020304" pitchFamily="18" charset="0"/>
              </a:rPr>
              <a:t>)</a:t>
            </a:r>
            <a:r>
              <a:rPr lang="es-ES" sz="2000" i="1" dirty="0" smtClean="0">
                <a:latin typeface="Times New Roman" panose="02020603050405020304" pitchFamily="18" charset="0"/>
                <a:cs typeface="Times New Roman" panose="02020603050405020304" pitchFamily="18" charset="0"/>
              </a:rPr>
              <a:t> </a:t>
            </a:r>
            <a:r>
              <a:rPr lang="es-ES" sz="2000" dirty="0">
                <a:latin typeface="Times New Roman" panose="02020603050405020304" pitchFamily="18" charset="0"/>
                <a:cs typeface="Times New Roman" panose="02020603050405020304" pitchFamily="18" charset="0"/>
              </a:rPr>
              <a:t>para </a:t>
            </a:r>
            <a:r>
              <a:rPr lang="es-ES" sz="2000" dirty="0" smtClean="0">
                <a:latin typeface="Times New Roman" panose="02020603050405020304" pitchFamily="18" charset="0"/>
                <a:cs typeface="Times New Roman" panose="02020603050405020304" pitchFamily="18" charset="0"/>
              </a:rPr>
              <a:t>prospección de </a:t>
            </a:r>
            <a:r>
              <a:rPr lang="es-ES" sz="2000" dirty="0">
                <a:latin typeface="Times New Roman" panose="02020603050405020304" pitchFamily="18" charset="0"/>
                <a:cs typeface="Times New Roman" panose="02020603050405020304" pitchFamily="18" charset="0"/>
              </a:rPr>
              <a:t>producción forzada </a:t>
            </a:r>
            <a:r>
              <a:rPr lang="es-ES" sz="2000" dirty="0" smtClean="0">
                <a:latin typeface="Times New Roman" panose="02020603050405020304" pitchFamily="18" charset="0"/>
                <a:cs typeface="Times New Roman" panose="02020603050405020304" pitchFamily="18" charset="0"/>
              </a:rPr>
              <a:t>en La </a:t>
            </a:r>
            <a:r>
              <a:rPr lang="es-ES" sz="2000" dirty="0">
                <a:latin typeface="Times New Roman" panose="02020603050405020304" pitchFamily="18" charset="0"/>
                <a:cs typeface="Times New Roman" panose="02020603050405020304" pitchFamily="18" charset="0"/>
              </a:rPr>
              <a:t>Hacienda El Prado IASA I - ESPE</a:t>
            </a:r>
            <a:r>
              <a:rPr lang="es-ES" sz="2000" dirty="0" smtClean="0">
                <a:latin typeface="Times New Roman" panose="02020603050405020304" pitchFamily="18" charset="0"/>
                <a:cs typeface="Times New Roman" panose="02020603050405020304" pitchFamily="18" charset="0"/>
              </a:rPr>
              <a:t>"</a:t>
            </a:r>
            <a:endParaRPr lang="es-EC" sz="2000" dirty="0">
              <a:latin typeface="Times New Roman" panose="02020603050405020304" pitchFamily="18" charset="0"/>
              <a:cs typeface="Times New Roman" panose="02020603050405020304" pitchFamily="18" charset="0"/>
            </a:endParaRPr>
          </a:p>
        </p:txBody>
      </p:sp>
      <p:sp>
        <p:nvSpPr>
          <p:cNvPr id="5" name="4 Rectángulo"/>
          <p:cNvSpPr/>
          <p:nvPr/>
        </p:nvSpPr>
        <p:spPr>
          <a:xfrm>
            <a:off x="590674" y="735087"/>
            <a:ext cx="2469158" cy="400110"/>
          </a:xfrm>
          <a:prstGeom prst="rect">
            <a:avLst/>
          </a:prstGeom>
        </p:spPr>
        <p:txBody>
          <a:bodyPr wrap="square">
            <a:spAutoFit/>
          </a:bodyPr>
          <a:lstStyle/>
          <a:p>
            <a:pPr algn="just"/>
            <a:r>
              <a:rPr lang="es-ES" sz="2000" b="1" i="1" dirty="0">
                <a:latin typeface="Times New Roman" pitchFamily="18" charset="0"/>
                <a:cs typeface="Times New Roman" pitchFamily="18" charset="0"/>
              </a:rPr>
              <a:t>GENERAL</a:t>
            </a:r>
          </a:p>
        </p:txBody>
      </p:sp>
      <p:sp>
        <p:nvSpPr>
          <p:cNvPr id="7" name="4 Rectángulo"/>
          <p:cNvSpPr/>
          <p:nvPr/>
        </p:nvSpPr>
        <p:spPr>
          <a:xfrm>
            <a:off x="590674" y="2872967"/>
            <a:ext cx="2469158" cy="400110"/>
          </a:xfrm>
          <a:prstGeom prst="rect">
            <a:avLst/>
          </a:prstGeom>
        </p:spPr>
        <p:txBody>
          <a:bodyPr wrap="square">
            <a:spAutoFit/>
          </a:bodyPr>
          <a:lstStyle/>
          <a:p>
            <a:pPr algn="just"/>
            <a:r>
              <a:rPr lang="es-ES" sz="2000" b="1" i="1" dirty="0">
                <a:latin typeface="Times New Roman" pitchFamily="18" charset="0"/>
                <a:cs typeface="Times New Roman" pitchFamily="18" charset="0"/>
              </a:rPr>
              <a:t>ESPECÍFICOS</a:t>
            </a:r>
          </a:p>
        </p:txBody>
      </p:sp>
      <p:sp>
        <p:nvSpPr>
          <p:cNvPr id="4" name="Rectángulo 3"/>
          <p:cNvSpPr/>
          <p:nvPr/>
        </p:nvSpPr>
        <p:spPr>
          <a:xfrm>
            <a:off x="624711" y="3350314"/>
            <a:ext cx="8267770" cy="707886"/>
          </a:xfrm>
          <a:prstGeom prst="rect">
            <a:avLst/>
          </a:prstGeom>
        </p:spPr>
        <p:txBody>
          <a:bodyPr wrap="square">
            <a:spAutoFit/>
          </a:bodyPr>
          <a:lstStyle/>
          <a:p>
            <a:pPr marL="342900" lvl="0" indent="-342900" algn="just">
              <a:buFont typeface="Arial" panose="020B0604020202020204" pitchFamily="34" charset="0"/>
              <a:buChar char="•"/>
            </a:pPr>
            <a:r>
              <a:rPr lang="es-ES" sz="2000" dirty="0">
                <a:latin typeface="Times New Roman" panose="02020603050405020304" pitchFamily="18" charset="0"/>
                <a:cs typeface="Times New Roman" panose="02020603050405020304" pitchFamily="18" charset="0"/>
              </a:rPr>
              <a:t>Realizar una caracterización morfológica </a:t>
            </a:r>
            <a:r>
              <a:rPr lang="es-ES" sz="2000" dirty="0" smtClean="0">
                <a:latin typeface="Times New Roman" panose="02020603050405020304" pitchFamily="18" charset="0"/>
                <a:cs typeface="Times New Roman" panose="02020603050405020304" pitchFamily="18" charset="0"/>
              </a:rPr>
              <a:t>de los genotipos de mortiño introducidos en La Hacienda el Prado</a:t>
            </a:r>
            <a:endParaRPr lang="es-EC" sz="2000" dirty="0">
              <a:latin typeface="Times New Roman" panose="02020603050405020304" pitchFamily="18" charset="0"/>
              <a:cs typeface="Times New Roman" panose="02020603050405020304" pitchFamily="18" charset="0"/>
            </a:endParaRPr>
          </a:p>
        </p:txBody>
      </p:sp>
      <p:sp>
        <p:nvSpPr>
          <p:cNvPr id="8" name="Rectángulo 7"/>
          <p:cNvSpPr/>
          <p:nvPr/>
        </p:nvSpPr>
        <p:spPr>
          <a:xfrm>
            <a:off x="590674" y="5344235"/>
            <a:ext cx="8267770" cy="707886"/>
          </a:xfrm>
          <a:prstGeom prst="rect">
            <a:avLst/>
          </a:prstGeom>
        </p:spPr>
        <p:txBody>
          <a:bodyPr wrap="square">
            <a:spAutoFit/>
          </a:bodyPr>
          <a:lstStyle/>
          <a:p>
            <a:pPr marL="342900" lvl="0" indent="-342900" algn="just">
              <a:buFont typeface="Arial" panose="020B0604020202020204" pitchFamily="34" charset="0"/>
              <a:buChar char="•"/>
            </a:pPr>
            <a:r>
              <a:rPr lang="es-ES" sz="2000" dirty="0" smtClean="0">
                <a:latin typeface="Times New Roman" panose="02020603050405020304" pitchFamily="18" charset="0"/>
                <a:cs typeface="Times New Roman" panose="02020603050405020304" pitchFamily="18" charset="0"/>
              </a:rPr>
              <a:t>Evaluar el crecimiento del mortiño bajo la aplicación de dos dosis de Dormex y tres dosis de Nitrógeno.</a:t>
            </a:r>
            <a:endParaRPr lang="es-EC" sz="2000" dirty="0">
              <a:latin typeface="Times New Roman" panose="02020603050405020304" pitchFamily="18" charset="0"/>
              <a:cs typeface="Times New Roman" panose="02020603050405020304" pitchFamily="18" charset="0"/>
            </a:endParaRPr>
          </a:p>
        </p:txBody>
      </p:sp>
      <p:sp>
        <p:nvSpPr>
          <p:cNvPr id="9" name="Rectángulo 8"/>
          <p:cNvSpPr/>
          <p:nvPr/>
        </p:nvSpPr>
        <p:spPr>
          <a:xfrm>
            <a:off x="590674" y="4665290"/>
            <a:ext cx="8267770" cy="707886"/>
          </a:xfrm>
          <a:prstGeom prst="rect">
            <a:avLst/>
          </a:prstGeom>
        </p:spPr>
        <p:txBody>
          <a:bodyPr wrap="square">
            <a:spAutoFit/>
          </a:bodyPr>
          <a:lstStyle/>
          <a:p>
            <a:pPr marL="342900" lvl="0" indent="-342900" algn="just">
              <a:buFont typeface="Arial" panose="020B0604020202020204" pitchFamily="34" charset="0"/>
              <a:buChar char="•"/>
            </a:pPr>
            <a:r>
              <a:rPr lang="es-ES" sz="2000" dirty="0" smtClean="0">
                <a:latin typeface="Times New Roman" panose="02020603050405020304" pitchFamily="18" charset="0"/>
                <a:cs typeface="Times New Roman" panose="02020603050405020304" pitchFamily="18" charset="0"/>
              </a:rPr>
              <a:t>Calcular los Grados Día Desarrollo requeridos en la etapa vegetativa anual del mortiño</a:t>
            </a:r>
            <a:endParaRPr lang="es-EC" sz="2000" dirty="0">
              <a:latin typeface="Times New Roman" panose="02020603050405020304" pitchFamily="18" charset="0"/>
              <a:cs typeface="Times New Roman" panose="02020603050405020304" pitchFamily="18" charset="0"/>
            </a:endParaRPr>
          </a:p>
        </p:txBody>
      </p:sp>
      <p:sp>
        <p:nvSpPr>
          <p:cNvPr id="10" name="Rectángulo 9"/>
          <p:cNvSpPr/>
          <p:nvPr/>
        </p:nvSpPr>
        <p:spPr>
          <a:xfrm>
            <a:off x="624711" y="4029259"/>
            <a:ext cx="8267770" cy="707886"/>
          </a:xfrm>
          <a:prstGeom prst="rect">
            <a:avLst/>
          </a:prstGeom>
        </p:spPr>
        <p:txBody>
          <a:bodyPr wrap="square">
            <a:spAutoFit/>
          </a:bodyPr>
          <a:lstStyle/>
          <a:p>
            <a:pPr marL="342900" lvl="0" indent="-342900" algn="just">
              <a:buFont typeface="Arial" panose="020B0604020202020204" pitchFamily="34" charset="0"/>
              <a:buChar char="•"/>
            </a:pPr>
            <a:r>
              <a:rPr lang="es-ES" sz="2000" dirty="0" smtClean="0">
                <a:latin typeface="Times New Roman" panose="02020603050405020304" pitchFamily="18" charset="0"/>
                <a:cs typeface="Times New Roman" panose="02020603050405020304" pitchFamily="18" charset="0"/>
              </a:rPr>
              <a:t>Describir el ciclo anual vegetativo </a:t>
            </a:r>
            <a:r>
              <a:rPr lang="es-ES" sz="2000" dirty="0">
                <a:latin typeface="Times New Roman" panose="02020603050405020304" pitchFamily="18" charset="0"/>
                <a:cs typeface="Times New Roman" panose="02020603050405020304" pitchFamily="18" charset="0"/>
              </a:rPr>
              <a:t>de plantas de </a:t>
            </a:r>
            <a:r>
              <a:rPr lang="es-ES" sz="2000" dirty="0" smtClean="0">
                <a:latin typeface="Times New Roman" panose="02020603050405020304" pitchFamily="18" charset="0"/>
                <a:cs typeface="Times New Roman" panose="02020603050405020304" pitchFamily="18" charset="0"/>
              </a:rPr>
              <a:t>mortiño mediante la escala fenológica BBCH</a:t>
            </a:r>
            <a:endParaRPr lang="es-EC"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85714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427984" y="44450"/>
            <a:ext cx="4464497" cy="648246"/>
          </a:xfrm>
        </p:spPr>
        <p:txBody>
          <a:bodyPr/>
          <a:lstStyle/>
          <a:p>
            <a:pPr>
              <a:defRPr/>
            </a:pPr>
            <a:r>
              <a:rPr lang="es-EC" sz="2800" dirty="0" smtClean="0">
                <a:solidFill>
                  <a:srgbClr val="336600"/>
                </a:solidFill>
                <a:latin typeface="Times New Roman" pitchFamily="18" charset="0"/>
                <a:cs typeface="Times New Roman" pitchFamily="18" charset="0"/>
              </a:rPr>
              <a:t>MARCO REFERENCIAL</a:t>
            </a:r>
            <a:endParaRPr lang="es-EC" sz="2800" dirty="0">
              <a:solidFill>
                <a:srgbClr val="336600"/>
              </a:solidFill>
              <a:latin typeface="Times New Roman" pitchFamily="18" charset="0"/>
              <a:cs typeface="Times New Roman" pitchFamily="18" charset="0"/>
            </a:endParaRPr>
          </a:p>
        </p:txBody>
      </p:sp>
      <p:pic>
        <p:nvPicPr>
          <p:cNvPr id="4099" name="3 Image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81800" y="5949950"/>
            <a:ext cx="22542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ángulo 5"/>
          <p:cNvSpPr/>
          <p:nvPr/>
        </p:nvSpPr>
        <p:spPr>
          <a:xfrm>
            <a:off x="827988" y="1196770"/>
            <a:ext cx="1252266" cy="400110"/>
          </a:xfrm>
          <a:prstGeom prst="rect">
            <a:avLst/>
          </a:prstGeom>
        </p:spPr>
        <p:txBody>
          <a:bodyPr wrap="none">
            <a:spAutoFit/>
          </a:bodyPr>
          <a:lstStyle/>
          <a:p>
            <a:pPr algn="just"/>
            <a:r>
              <a:rPr lang="es-ES" sz="2000" b="1" dirty="0" smtClean="0">
                <a:latin typeface="Times New Roman" panose="02020603050405020304" pitchFamily="18" charset="0"/>
                <a:cs typeface="Times New Roman" panose="02020603050405020304" pitchFamily="18" charset="0"/>
              </a:rPr>
              <a:t>Fenología</a:t>
            </a:r>
            <a:endParaRPr lang="es-ES" sz="2000" b="1" dirty="0">
              <a:latin typeface="Times New Roman" panose="02020603050405020304" pitchFamily="18" charset="0"/>
              <a:cs typeface="Times New Roman" panose="02020603050405020304" pitchFamily="18" charset="0"/>
            </a:endParaRPr>
          </a:p>
        </p:txBody>
      </p:sp>
      <p:graphicFrame>
        <p:nvGraphicFramePr>
          <p:cNvPr id="8" name="Tabla 7"/>
          <p:cNvGraphicFramePr>
            <a:graphicFrameLocks noGrp="1"/>
          </p:cNvGraphicFramePr>
          <p:nvPr>
            <p:extLst>
              <p:ext uri="{D42A27DB-BD31-4B8C-83A1-F6EECF244321}">
                <p14:modId xmlns:p14="http://schemas.microsoft.com/office/powerpoint/2010/main" val="3934828691"/>
              </p:ext>
            </p:extLst>
          </p:nvPr>
        </p:nvGraphicFramePr>
        <p:xfrm>
          <a:off x="928566" y="3092499"/>
          <a:ext cx="3572768" cy="913132"/>
        </p:xfrm>
        <a:graphic>
          <a:graphicData uri="http://schemas.openxmlformats.org/drawingml/2006/table">
            <a:tbl>
              <a:tblPr firstRow="1" firstCol="1" bandRow="1">
                <a:tableStyleId>{5C22544A-7EE6-4342-B048-85BDC9FD1C3A}</a:tableStyleId>
              </a:tblPr>
              <a:tblGrid>
                <a:gridCol w="1699218"/>
                <a:gridCol w="1873550"/>
              </a:tblGrid>
              <a:tr h="0">
                <a:tc>
                  <a:txBody>
                    <a:bodyPr/>
                    <a:lstStyle/>
                    <a:p>
                      <a:pPr>
                        <a:lnSpc>
                          <a:spcPct val="107000"/>
                        </a:lnSpc>
                        <a:spcAft>
                          <a:spcPts val="0"/>
                        </a:spcAft>
                      </a:pPr>
                      <a:r>
                        <a:rPr lang="es-ES" sz="1400" dirty="0" smtClean="0">
                          <a:solidFill>
                            <a:schemeClr val="tx1"/>
                          </a:solidFill>
                          <a:effectLst/>
                          <a:latin typeface="Times New Roman" panose="02020603050405020304" pitchFamily="18" charset="0"/>
                          <a:cs typeface="Times New Roman" panose="02020603050405020304" pitchFamily="18" charset="0"/>
                        </a:rPr>
                        <a:t>Estadíos Principales</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solidFill>
                  </a:tcPr>
                </a:tc>
                <a:tc>
                  <a:txBody>
                    <a:bodyPr/>
                    <a:lstStyle/>
                    <a:p>
                      <a:pPr>
                        <a:lnSpc>
                          <a:spcPct val="107000"/>
                        </a:lnSpc>
                        <a:spcAft>
                          <a:spcPts val="0"/>
                        </a:spcAft>
                      </a:pPr>
                      <a:r>
                        <a:rPr lang="es-ES" sz="1400" dirty="0">
                          <a:solidFill>
                            <a:schemeClr val="tx1"/>
                          </a:solidFill>
                          <a:effectLst/>
                          <a:latin typeface="Times New Roman" panose="02020603050405020304" pitchFamily="18" charset="0"/>
                          <a:cs typeface="Times New Roman" panose="02020603050405020304" pitchFamily="18" charset="0"/>
                        </a:rPr>
                        <a:t>Descripción</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70C0"/>
                    </a:solidFill>
                  </a:tcPr>
                </a:tc>
              </a:tr>
              <a:tr h="0">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s-ES" sz="1400" dirty="0" smtClean="0">
                          <a:solidFill>
                            <a:schemeClr val="tx1"/>
                          </a:solidFill>
                          <a:effectLst/>
                          <a:latin typeface="Times New Roman" panose="02020603050405020304" pitchFamily="18" charset="0"/>
                          <a:ea typeface="+mn-ea"/>
                          <a:cs typeface="Times New Roman" panose="02020603050405020304" pitchFamily="18" charset="0"/>
                        </a:rPr>
                        <a:t>0</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75000"/>
                      </a:schemeClr>
                    </a:solidFill>
                  </a:tcPr>
                </a:tc>
                <a:tc>
                  <a:txBody>
                    <a:bodyPr/>
                    <a:lstStyle/>
                    <a:p>
                      <a:pPr>
                        <a:lnSpc>
                          <a:spcPct val="107000"/>
                        </a:lnSpc>
                        <a:spcAft>
                          <a:spcPts val="0"/>
                        </a:spcAft>
                      </a:pPr>
                      <a:r>
                        <a:rPr lang="es-ES" sz="1400" dirty="0" smtClean="0">
                          <a:solidFill>
                            <a:schemeClr val="tx1"/>
                          </a:solidFill>
                          <a:effectLst/>
                          <a:latin typeface="Times New Roman" panose="02020603050405020304" pitchFamily="18" charset="0"/>
                          <a:ea typeface="+mn-ea"/>
                          <a:cs typeface="Times New Roman" panose="02020603050405020304" pitchFamily="18" charset="0"/>
                        </a:rPr>
                        <a:t>Desarrollo</a:t>
                      </a:r>
                      <a:r>
                        <a:rPr lang="es-ES" sz="1400" baseline="0" dirty="0" smtClean="0">
                          <a:solidFill>
                            <a:schemeClr val="tx1"/>
                          </a:solidFill>
                          <a:effectLst/>
                          <a:latin typeface="Times New Roman" panose="02020603050405020304" pitchFamily="18" charset="0"/>
                          <a:ea typeface="+mn-ea"/>
                          <a:cs typeface="Times New Roman" panose="02020603050405020304" pitchFamily="18" charset="0"/>
                        </a:rPr>
                        <a:t> yemas</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75000"/>
                      </a:schemeClr>
                    </a:solidFill>
                  </a:tcPr>
                </a:tc>
              </a:tr>
              <a:tr h="0">
                <a:tc>
                  <a:txBody>
                    <a:bodyPr/>
                    <a:lstStyle/>
                    <a:p>
                      <a:pPr>
                        <a:lnSpc>
                          <a:spcPct val="107000"/>
                        </a:lnSpc>
                        <a:spcAft>
                          <a:spcPts val="0"/>
                        </a:spcAft>
                      </a:pPr>
                      <a:r>
                        <a:rPr lang="es-ES" sz="1400" dirty="0" smtClean="0">
                          <a:solidFill>
                            <a:schemeClr val="tx1"/>
                          </a:solidFill>
                          <a:effectLst/>
                          <a:latin typeface="Times New Roman" panose="02020603050405020304" pitchFamily="18" charset="0"/>
                          <a:ea typeface="+mn-ea"/>
                          <a:cs typeface="Times New Roman" panose="02020603050405020304" pitchFamily="18" charset="0"/>
                        </a:rPr>
                        <a:t>1</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75000"/>
                      </a:schemeClr>
                    </a:solidFill>
                  </a:tcPr>
                </a:tc>
                <a:tc>
                  <a:txBody>
                    <a:bodyPr/>
                    <a:lstStyle/>
                    <a:p>
                      <a:pPr>
                        <a:lnSpc>
                          <a:spcPct val="107000"/>
                        </a:lnSpc>
                        <a:spcAft>
                          <a:spcPts val="0"/>
                        </a:spcAft>
                      </a:pPr>
                      <a:r>
                        <a:rPr lang="es-ES" sz="1400" dirty="0" smtClean="0">
                          <a:solidFill>
                            <a:schemeClr val="tx1"/>
                          </a:solidFill>
                          <a:effectLst/>
                          <a:latin typeface="Times New Roman" panose="02020603050405020304" pitchFamily="18" charset="0"/>
                          <a:ea typeface="+mn-ea"/>
                          <a:cs typeface="Times New Roman" panose="02020603050405020304" pitchFamily="18" charset="0"/>
                        </a:rPr>
                        <a:t>Desarrollo</a:t>
                      </a:r>
                      <a:r>
                        <a:rPr lang="es-ES" sz="1400" baseline="0" dirty="0" smtClean="0">
                          <a:solidFill>
                            <a:schemeClr val="tx1"/>
                          </a:solidFill>
                          <a:effectLst/>
                          <a:latin typeface="Times New Roman" panose="02020603050405020304" pitchFamily="18" charset="0"/>
                          <a:ea typeface="+mn-ea"/>
                          <a:cs typeface="Times New Roman" panose="02020603050405020304" pitchFamily="18" charset="0"/>
                        </a:rPr>
                        <a:t> de las hojas</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75000"/>
                      </a:schemeClr>
                    </a:solidFill>
                  </a:tcPr>
                </a:tc>
              </a:tr>
              <a:tr h="0">
                <a:tc>
                  <a:txBody>
                    <a:bodyPr/>
                    <a:lstStyle/>
                    <a:p>
                      <a:pPr>
                        <a:lnSpc>
                          <a:spcPct val="107000"/>
                        </a:lnSpc>
                        <a:spcAft>
                          <a:spcPts val="0"/>
                        </a:spcAft>
                      </a:pPr>
                      <a:r>
                        <a:rPr lang="es-EC" sz="1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3</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75000"/>
                      </a:schemeClr>
                    </a:solidFill>
                  </a:tcPr>
                </a:tc>
                <a:tc>
                  <a:txBody>
                    <a:bodyPr/>
                    <a:lstStyle/>
                    <a:p>
                      <a:pPr>
                        <a:lnSpc>
                          <a:spcPct val="107000"/>
                        </a:lnSpc>
                        <a:spcAft>
                          <a:spcPts val="0"/>
                        </a:spcAft>
                      </a:pPr>
                      <a:r>
                        <a:rPr lang="es-ES" sz="1400" baseline="0" dirty="0" smtClean="0">
                          <a:solidFill>
                            <a:schemeClr val="tx1"/>
                          </a:solidFill>
                          <a:effectLst/>
                          <a:latin typeface="Times New Roman" panose="02020603050405020304" pitchFamily="18" charset="0"/>
                          <a:ea typeface="+mn-ea"/>
                          <a:cs typeface="Times New Roman" panose="02020603050405020304" pitchFamily="18" charset="0"/>
                        </a:rPr>
                        <a:t>Desarrollo del brote</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75000"/>
                      </a:schemeClr>
                    </a:solidFill>
                  </a:tcPr>
                </a:tc>
              </a:tr>
            </a:tbl>
          </a:graphicData>
        </a:graphic>
      </p:graphicFrame>
      <p:pic>
        <p:nvPicPr>
          <p:cNvPr id="11" name="Imagen 10"/>
          <p:cNvPicPr>
            <a:picLocks noChangeAspect="1"/>
          </p:cNvPicPr>
          <p:nvPr/>
        </p:nvPicPr>
        <p:blipFill rotWithShape="1">
          <a:blip r:embed="rId3"/>
          <a:srcRect l="39190" t="27401" r="36332" b="33480"/>
          <a:stretch/>
        </p:blipFill>
        <p:spPr>
          <a:xfrm>
            <a:off x="3796384" y="4271879"/>
            <a:ext cx="1872208" cy="1682197"/>
          </a:xfrm>
          <a:prstGeom prst="rect">
            <a:avLst/>
          </a:prstGeom>
        </p:spPr>
      </p:pic>
      <p:pic>
        <p:nvPicPr>
          <p:cNvPr id="13" name="Imagen 12"/>
          <p:cNvPicPr>
            <a:picLocks noChangeAspect="1"/>
          </p:cNvPicPr>
          <p:nvPr/>
        </p:nvPicPr>
        <p:blipFill rotWithShape="1">
          <a:blip r:embed="rId4"/>
          <a:srcRect l="50079" t="32365" r="37632" b="42863"/>
          <a:stretch/>
        </p:blipFill>
        <p:spPr>
          <a:xfrm rot="16200000">
            <a:off x="1038697" y="4176873"/>
            <a:ext cx="1651948" cy="1872208"/>
          </a:xfrm>
          <a:prstGeom prst="rect">
            <a:avLst/>
          </a:prstGeom>
        </p:spPr>
      </p:pic>
      <p:sp>
        <p:nvSpPr>
          <p:cNvPr id="14" name="Rectángulo redondeado 13"/>
          <p:cNvSpPr/>
          <p:nvPr/>
        </p:nvSpPr>
        <p:spPr>
          <a:xfrm>
            <a:off x="2915816" y="1014361"/>
            <a:ext cx="5400600" cy="764928"/>
          </a:xfrm>
          <a:prstGeom prst="roundRect">
            <a:avLst/>
          </a:prstGeom>
          <a:solidFill>
            <a:srgbClr val="53AB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solidFill>
                  <a:schemeClr val="tx1"/>
                </a:solidFill>
                <a:latin typeface="Times New Roman" panose="02020603050405020304" pitchFamily="18" charset="0"/>
                <a:cs typeface="Times New Roman" panose="02020603050405020304" pitchFamily="18" charset="0"/>
              </a:rPr>
              <a:t>Estudio de los aspectos </a:t>
            </a:r>
            <a:r>
              <a:rPr lang="es-EC" dirty="0" smtClean="0">
                <a:solidFill>
                  <a:schemeClr val="tx1"/>
                </a:solidFill>
                <a:latin typeface="Times New Roman" panose="02020603050405020304" pitchFamily="18" charset="0"/>
                <a:cs typeface="Times New Roman" panose="02020603050405020304" pitchFamily="18" charset="0"/>
              </a:rPr>
              <a:t>que </a:t>
            </a:r>
            <a:r>
              <a:rPr lang="es-EC" dirty="0">
                <a:solidFill>
                  <a:schemeClr val="tx1"/>
                </a:solidFill>
                <a:latin typeface="Times New Roman" panose="02020603050405020304" pitchFamily="18" charset="0"/>
                <a:cs typeface="Times New Roman" panose="02020603050405020304" pitchFamily="18" charset="0"/>
              </a:rPr>
              <a:t>suceden en la vegetación </a:t>
            </a:r>
            <a:r>
              <a:rPr lang="es-EC" dirty="0" smtClean="0">
                <a:solidFill>
                  <a:schemeClr val="tx1"/>
                </a:solidFill>
                <a:latin typeface="Times New Roman" panose="02020603050405020304" pitchFamily="18" charset="0"/>
                <a:cs typeface="Times New Roman" panose="02020603050405020304" pitchFamily="18" charset="0"/>
              </a:rPr>
              <a:t>o </a:t>
            </a:r>
            <a:r>
              <a:rPr lang="es-EC" dirty="0">
                <a:solidFill>
                  <a:schemeClr val="tx1"/>
                </a:solidFill>
                <a:latin typeface="Times New Roman" panose="02020603050405020304" pitchFamily="18" charset="0"/>
                <a:cs typeface="Times New Roman" panose="02020603050405020304" pitchFamily="18" charset="0"/>
              </a:rPr>
              <a:t>fructificación de forma </a:t>
            </a:r>
            <a:r>
              <a:rPr lang="es-EC" dirty="0" smtClean="0">
                <a:solidFill>
                  <a:schemeClr val="tx1"/>
                </a:solidFill>
                <a:latin typeface="Times New Roman" panose="02020603050405020304" pitchFamily="18" charset="0"/>
                <a:cs typeface="Times New Roman" panose="02020603050405020304" pitchFamily="18" charset="0"/>
              </a:rPr>
              <a:t>periódica</a:t>
            </a:r>
            <a:endParaRPr lang="es-EC" dirty="0">
              <a:solidFill>
                <a:schemeClr val="tx1"/>
              </a:solidFill>
              <a:latin typeface="Times New Roman" panose="02020603050405020304" pitchFamily="18" charset="0"/>
              <a:cs typeface="Times New Roman" panose="02020603050405020304" pitchFamily="18" charset="0"/>
            </a:endParaRPr>
          </a:p>
        </p:txBody>
      </p:sp>
      <p:sp>
        <p:nvSpPr>
          <p:cNvPr id="16" name="Rectángulo 15"/>
          <p:cNvSpPr/>
          <p:nvPr/>
        </p:nvSpPr>
        <p:spPr>
          <a:xfrm>
            <a:off x="1295017" y="2292841"/>
            <a:ext cx="1688283" cy="400110"/>
          </a:xfrm>
          <a:prstGeom prst="rect">
            <a:avLst/>
          </a:prstGeom>
        </p:spPr>
        <p:txBody>
          <a:bodyPr wrap="none">
            <a:spAutoFit/>
          </a:bodyPr>
          <a:lstStyle/>
          <a:p>
            <a:pPr algn="just"/>
            <a:r>
              <a:rPr lang="es-ES" sz="2000" b="1" dirty="0" smtClean="0">
                <a:latin typeface="Times New Roman" panose="02020603050405020304" pitchFamily="18" charset="0"/>
                <a:cs typeface="Times New Roman" panose="02020603050405020304" pitchFamily="18" charset="0"/>
              </a:rPr>
              <a:t>Escala BBCH</a:t>
            </a:r>
            <a:endParaRPr lang="es-ES" sz="2000" b="1" dirty="0">
              <a:latin typeface="Times New Roman" panose="02020603050405020304" pitchFamily="18" charset="0"/>
              <a:cs typeface="Times New Roman" panose="02020603050405020304" pitchFamily="18" charset="0"/>
            </a:endParaRPr>
          </a:p>
        </p:txBody>
      </p:sp>
      <p:sp>
        <p:nvSpPr>
          <p:cNvPr id="17" name="Rectángulo redondeado 16"/>
          <p:cNvSpPr/>
          <p:nvPr/>
        </p:nvSpPr>
        <p:spPr>
          <a:xfrm>
            <a:off x="3796384" y="2135251"/>
            <a:ext cx="4530948" cy="705298"/>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1"/>
                </a:solidFill>
                <a:latin typeface="Times New Roman" panose="02020603050405020304" pitchFamily="18" charset="0"/>
                <a:cs typeface="Times New Roman" panose="02020603050405020304" pitchFamily="18" charset="0"/>
              </a:rPr>
              <a:t>Describe los </a:t>
            </a:r>
            <a:r>
              <a:rPr lang="es-EC" dirty="0">
                <a:solidFill>
                  <a:schemeClr val="tx1"/>
                </a:solidFill>
                <a:latin typeface="Times New Roman" panose="02020603050405020304" pitchFamily="18" charset="0"/>
                <a:cs typeface="Times New Roman" panose="02020603050405020304" pitchFamily="18" charset="0"/>
              </a:rPr>
              <a:t>cambios en el desarrollo de una </a:t>
            </a:r>
            <a:r>
              <a:rPr lang="es-EC" dirty="0" smtClean="0">
                <a:solidFill>
                  <a:schemeClr val="tx1"/>
                </a:solidFill>
                <a:latin typeface="Times New Roman" panose="02020603050405020304" pitchFamily="18" charset="0"/>
                <a:cs typeface="Times New Roman" panose="02020603050405020304" pitchFamily="18" charset="0"/>
              </a:rPr>
              <a:t>planta mediante un código de dos dígitos</a:t>
            </a:r>
            <a:endParaRPr lang="es-EC" dirty="0">
              <a:solidFill>
                <a:schemeClr val="tx1"/>
              </a:solidFill>
              <a:latin typeface="Times New Roman" panose="02020603050405020304" pitchFamily="18" charset="0"/>
              <a:cs typeface="Times New Roman" panose="02020603050405020304" pitchFamily="18" charset="0"/>
            </a:endParaRPr>
          </a:p>
        </p:txBody>
      </p:sp>
      <p:sp>
        <p:nvSpPr>
          <p:cNvPr id="18" name="Rectángulo 17"/>
          <p:cNvSpPr/>
          <p:nvPr/>
        </p:nvSpPr>
        <p:spPr>
          <a:xfrm>
            <a:off x="316302" y="4829508"/>
            <a:ext cx="312906" cy="400110"/>
          </a:xfrm>
          <a:prstGeom prst="rect">
            <a:avLst/>
          </a:prstGeom>
        </p:spPr>
        <p:txBody>
          <a:bodyPr wrap="none">
            <a:spAutoFit/>
          </a:bodyPr>
          <a:lstStyle/>
          <a:p>
            <a:pPr algn="just"/>
            <a:r>
              <a:rPr lang="es-ES" sz="2000" b="1" dirty="0" smtClean="0">
                <a:latin typeface="Times New Roman" panose="02020603050405020304" pitchFamily="18" charset="0"/>
                <a:cs typeface="Times New Roman" panose="02020603050405020304" pitchFamily="18" charset="0"/>
              </a:rPr>
              <a:t>0</a:t>
            </a:r>
            <a:endParaRPr lang="es-ES" sz="2000" b="1" dirty="0">
              <a:latin typeface="Times New Roman" panose="02020603050405020304" pitchFamily="18" charset="0"/>
              <a:cs typeface="Times New Roman" panose="02020603050405020304" pitchFamily="18" charset="0"/>
            </a:endParaRPr>
          </a:p>
        </p:txBody>
      </p:sp>
      <p:sp>
        <p:nvSpPr>
          <p:cNvPr id="19" name="Rectángulo 18"/>
          <p:cNvSpPr/>
          <p:nvPr/>
        </p:nvSpPr>
        <p:spPr>
          <a:xfrm>
            <a:off x="6009943" y="4829508"/>
            <a:ext cx="312906" cy="400110"/>
          </a:xfrm>
          <a:prstGeom prst="rect">
            <a:avLst/>
          </a:prstGeom>
        </p:spPr>
        <p:txBody>
          <a:bodyPr wrap="none">
            <a:spAutoFit/>
          </a:bodyPr>
          <a:lstStyle/>
          <a:p>
            <a:pPr algn="just"/>
            <a:r>
              <a:rPr lang="es-ES" sz="2000" b="1" dirty="0">
                <a:latin typeface="Times New Roman" panose="02020603050405020304" pitchFamily="18" charset="0"/>
                <a:cs typeface="Times New Roman" panose="02020603050405020304" pitchFamily="18" charset="0"/>
              </a:rPr>
              <a:t>3</a:t>
            </a:r>
          </a:p>
        </p:txBody>
      </p:sp>
      <p:sp>
        <p:nvSpPr>
          <p:cNvPr id="20" name="Rectángulo 19"/>
          <p:cNvSpPr/>
          <p:nvPr/>
        </p:nvSpPr>
        <p:spPr>
          <a:xfrm>
            <a:off x="3142126" y="4797325"/>
            <a:ext cx="312906" cy="400110"/>
          </a:xfrm>
          <a:prstGeom prst="rect">
            <a:avLst/>
          </a:prstGeom>
        </p:spPr>
        <p:txBody>
          <a:bodyPr wrap="none">
            <a:spAutoFit/>
          </a:bodyPr>
          <a:lstStyle/>
          <a:p>
            <a:pPr algn="just"/>
            <a:r>
              <a:rPr lang="es-ES" sz="2000" b="1" dirty="0">
                <a:latin typeface="Times New Roman" panose="02020603050405020304" pitchFamily="18" charset="0"/>
                <a:cs typeface="Times New Roman" panose="02020603050405020304" pitchFamily="18" charset="0"/>
              </a:rPr>
              <a:t>1</a:t>
            </a:r>
          </a:p>
        </p:txBody>
      </p:sp>
      <p:pic>
        <p:nvPicPr>
          <p:cNvPr id="22" name="Imagen 21"/>
          <p:cNvPicPr>
            <a:picLocks noChangeAspect="1"/>
          </p:cNvPicPr>
          <p:nvPr/>
        </p:nvPicPr>
        <p:blipFill rotWithShape="1">
          <a:blip r:embed="rId5"/>
          <a:srcRect l="32115" t="22229" r="28836" b="12549"/>
          <a:stretch/>
        </p:blipFill>
        <p:spPr>
          <a:xfrm rot="5400000">
            <a:off x="6761645" y="4168156"/>
            <a:ext cx="1669382" cy="1872209"/>
          </a:xfrm>
          <a:prstGeom prst="rect">
            <a:avLst/>
          </a:prstGeom>
        </p:spPr>
      </p:pic>
      <p:graphicFrame>
        <p:nvGraphicFramePr>
          <p:cNvPr id="24" name="Tabla 23"/>
          <p:cNvGraphicFramePr>
            <a:graphicFrameLocks noGrp="1"/>
          </p:cNvGraphicFramePr>
          <p:nvPr>
            <p:extLst>
              <p:ext uri="{D42A27DB-BD31-4B8C-83A1-F6EECF244321}">
                <p14:modId xmlns:p14="http://schemas.microsoft.com/office/powerpoint/2010/main" val="1976217259"/>
              </p:ext>
            </p:extLst>
          </p:nvPr>
        </p:nvGraphicFramePr>
        <p:xfrm>
          <a:off x="4763692" y="3094842"/>
          <a:ext cx="3768749" cy="913132"/>
        </p:xfrm>
        <a:graphic>
          <a:graphicData uri="http://schemas.openxmlformats.org/drawingml/2006/table">
            <a:tbl>
              <a:tblPr firstRow="1" firstCol="1" bandRow="1">
                <a:tableStyleId>{5C22544A-7EE6-4342-B048-85BDC9FD1C3A}</a:tableStyleId>
              </a:tblPr>
              <a:tblGrid>
                <a:gridCol w="1824533"/>
                <a:gridCol w="1944216"/>
              </a:tblGrid>
              <a:tr h="0">
                <a:tc>
                  <a:txBody>
                    <a:bodyPr/>
                    <a:lstStyle/>
                    <a:p>
                      <a:pPr>
                        <a:lnSpc>
                          <a:spcPct val="107000"/>
                        </a:lnSpc>
                        <a:spcAft>
                          <a:spcPts val="0"/>
                        </a:spcAft>
                      </a:pPr>
                      <a:r>
                        <a:rPr lang="es-ES" sz="1400" dirty="0" smtClean="0">
                          <a:solidFill>
                            <a:schemeClr val="tx1"/>
                          </a:solidFill>
                          <a:effectLst/>
                          <a:latin typeface="Times New Roman" panose="02020603050405020304" pitchFamily="18" charset="0"/>
                          <a:cs typeface="Times New Roman" panose="02020603050405020304" pitchFamily="18" charset="0"/>
                        </a:rPr>
                        <a:t>Estadíos secundarios</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75000"/>
                      </a:schemeClr>
                    </a:solidFill>
                  </a:tcPr>
                </a:tc>
                <a:tc>
                  <a:txBody>
                    <a:bodyPr/>
                    <a:lstStyle/>
                    <a:p>
                      <a:pPr>
                        <a:lnSpc>
                          <a:spcPct val="107000"/>
                        </a:lnSpc>
                        <a:spcAft>
                          <a:spcPts val="0"/>
                        </a:spcAft>
                      </a:pPr>
                      <a:r>
                        <a:rPr lang="es-ES" sz="1400" dirty="0">
                          <a:solidFill>
                            <a:schemeClr val="tx1"/>
                          </a:solidFill>
                          <a:effectLst/>
                          <a:latin typeface="Times New Roman" panose="02020603050405020304" pitchFamily="18" charset="0"/>
                          <a:cs typeface="Times New Roman" panose="02020603050405020304" pitchFamily="18" charset="0"/>
                        </a:rPr>
                        <a:t>Descripción</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75000"/>
                      </a:schemeClr>
                    </a:solidFill>
                  </a:tcPr>
                </a:tc>
              </a:tr>
              <a:tr h="0">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s-ES" sz="1400" dirty="0" smtClean="0">
                          <a:solidFill>
                            <a:schemeClr val="tx1"/>
                          </a:solidFill>
                          <a:effectLst/>
                          <a:latin typeface="Times New Roman" panose="02020603050405020304" pitchFamily="18" charset="0"/>
                          <a:ea typeface="+mn-ea"/>
                          <a:cs typeface="Times New Roman" panose="02020603050405020304" pitchFamily="18" charset="0"/>
                        </a:rPr>
                        <a:t>00</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solidFill>
                  </a:tcPr>
                </a:tc>
                <a:tc>
                  <a:txBody>
                    <a:bodyPr/>
                    <a:lstStyle/>
                    <a:p>
                      <a:pPr>
                        <a:lnSpc>
                          <a:spcPct val="107000"/>
                        </a:lnSpc>
                        <a:spcAft>
                          <a:spcPts val="0"/>
                        </a:spcAft>
                      </a:pPr>
                      <a:r>
                        <a:rPr lang="es-ES" sz="1400" dirty="0" smtClean="0">
                          <a:solidFill>
                            <a:schemeClr val="tx1"/>
                          </a:solidFill>
                          <a:effectLst/>
                          <a:latin typeface="Times New Roman" panose="02020603050405020304" pitchFamily="18" charset="0"/>
                          <a:ea typeface="+mn-ea"/>
                          <a:cs typeface="Times New Roman" panose="02020603050405020304" pitchFamily="18" charset="0"/>
                        </a:rPr>
                        <a:t>Inactividad</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solidFill>
                  </a:tcPr>
                </a:tc>
              </a:tr>
              <a:tr h="0">
                <a:tc>
                  <a:txBody>
                    <a:bodyPr/>
                    <a:lstStyle/>
                    <a:p>
                      <a:pPr>
                        <a:lnSpc>
                          <a:spcPct val="107000"/>
                        </a:lnSpc>
                        <a:spcAft>
                          <a:spcPts val="0"/>
                        </a:spcAft>
                      </a:pPr>
                      <a:r>
                        <a:rPr lang="es-ES" sz="1400" dirty="0" smtClean="0">
                          <a:solidFill>
                            <a:schemeClr val="tx1"/>
                          </a:solidFill>
                          <a:effectLst/>
                          <a:latin typeface="Times New Roman" panose="02020603050405020304" pitchFamily="18" charset="0"/>
                          <a:ea typeface="+mn-ea"/>
                          <a:cs typeface="Times New Roman" panose="02020603050405020304" pitchFamily="18" charset="0"/>
                        </a:rPr>
                        <a:t>01</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solidFill>
                  </a:tcPr>
                </a:tc>
                <a:tc>
                  <a:txBody>
                    <a:bodyPr/>
                    <a:lstStyle/>
                    <a:p>
                      <a:pPr>
                        <a:lnSpc>
                          <a:spcPct val="107000"/>
                        </a:lnSpc>
                        <a:spcAft>
                          <a:spcPts val="0"/>
                        </a:spcAft>
                      </a:pPr>
                      <a:r>
                        <a:rPr lang="es-ES" sz="1400" dirty="0" smtClean="0">
                          <a:solidFill>
                            <a:schemeClr val="tx1"/>
                          </a:solidFill>
                          <a:effectLst/>
                          <a:latin typeface="Times New Roman" panose="02020603050405020304" pitchFamily="18" charset="0"/>
                          <a:ea typeface="+mn-ea"/>
                          <a:cs typeface="Times New Roman" panose="02020603050405020304" pitchFamily="18" charset="0"/>
                        </a:rPr>
                        <a:t>Inicio hinchazón</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solidFill>
                  </a:tcPr>
                </a:tc>
              </a:tr>
              <a:tr h="0">
                <a:tc>
                  <a:txBody>
                    <a:bodyPr/>
                    <a:lstStyle/>
                    <a:p>
                      <a:pPr>
                        <a:lnSpc>
                          <a:spcPct val="107000"/>
                        </a:lnSpc>
                        <a:spcAft>
                          <a:spcPts val="0"/>
                        </a:spcAft>
                      </a:pPr>
                      <a:r>
                        <a:rPr lang="es-EC" sz="1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03</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solidFill>
                  </a:tcPr>
                </a:tc>
                <a:tc>
                  <a:txBody>
                    <a:bodyPr/>
                    <a:lstStyle/>
                    <a:p>
                      <a:pPr>
                        <a:lnSpc>
                          <a:spcPct val="107000"/>
                        </a:lnSpc>
                        <a:spcAft>
                          <a:spcPts val="0"/>
                        </a:spcAft>
                      </a:pPr>
                      <a:r>
                        <a:rPr lang="es-ES" sz="1400" baseline="0" dirty="0" smtClean="0">
                          <a:solidFill>
                            <a:schemeClr val="tx1"/>
                          </a:solidFill>
                          <a:effectLst/>
                          <a:latin typeface="Times New Roman" panose="02020603050405020304" pitchFamily="18" charset="0"/>
                          <a:ea typeface="+mn-ea"/>
                          <a:cs typeface="Times New Roman" panose="02020603050405020304" pitchFamily="18" charset="0"/>
                        </a:rPr>
                        <a:t>Final hinchazón</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solidFill>
                  </a:tcPr>
                </a:tc>
              </a:tr>
            </a:tbl>
          </a:graphicData>
        </a:graphic>
      </p:graphicFrame>
      <p:cxnSp>
        <p:nvCxnSpPr>
          <p:cNvPr id="4" name="Conector recto de flecha 3"/>
          <p:cNvCxnSpPr>
            <a:stCxn id="6" idx="3"/>
            <a:endCxn id="14" idx="1"/>
          </p:cNvCxnSpPr>
          <p:nvPr/>
        </p:nvCxnSpPr>
        <p:spPr>
          <a:xfrm>
            <a:off x="2080254" y="1396825"/>
            <a:ext cx="835562"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1" name="Conector recto de flecha 20"/>
          <p:cNvCxnSpPr/>
          <p:nvPr/>
        </p:nvCxnSpPr>
        <p:spPr>
          <a:xfrm>
            <a:off x="3210891" y="2492896"/>
            <a:ext cx="585493"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0862605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427984" y="44450"/>
            <a:ext cx="4464497" cy="648246"/>
          </a:xfrm>
        </p:spPr>
        <p:txBody>
          <a:bodyPr/>
          <a:lstStyle/>
          <a:p>
            <a:pPr>
              <a:defRPr/>
            </a:pPr>
            <a:r>
              <a:rPr lang="es-EC" sz="2800" dirty="0" smtClean="0">
                <a:solidFill>
                  <a:srgbClr val="336600"/>
                </a:solidFill>
                <a:latin typeface="Times New Roman" pitchFamily="18" charset="0"/>
                <a:cs typeface="Times New Roman" pitchFamily="18" charset="0"/>
              </a:rPr>
              <a:t>MARCO REFERENCIAL</a:t>
            </a:r>
            <a:endParaRPr lang="es-EC" sz="2800" dirty="0">
              <a:solidFill>
                <a:srgbClr val="336600"/>
              </a:solidFill>
              <a:latin typeface="Times New Roman" pitchFamily="18" charset="0"/>
              <a:cs typeface="Times New Roman" pitchFamily="18" charset="0"/>
            </a:endParaRPr>
          </a:p>
        </p:txBody>
      </p:sp>
      <p:pic>
        <p:nvPicPr>
          <p:cNvPr id="4099" name="3 Image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81800" y="5949950"/>
            <a:ext cx="22542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2"/>
          <p:cNvSpPr/>
          <p:nvPr/>
        </p:nvSpPr>
        <p:spPr>
          <a:xfrm>
            <a:off x="466492" y="1067766"/>
            <a:ext cx="1873871" cy="400110"/>
          </a:xfrm>
          <a:prstGeom prst="rect">
            <a:avLst/>
          </a:prstGeom>
        </p:spPr>
        <p:txBody>
          <a:bodyPr wrap="square">
            <a:spAutoFit/>
          </a:bodyPr>
          <a:lstStyle/>
          <a:p>
            <a:pPr algn="just"/>
            <a:r>
              <a:rPr lang="es-ES" sz="2000" b="1" dirty="0" smtClean="0">
                <a:latin typeface="Times New Roman" panose="02020603050405020304" pitchFamily="18" charset="0"/>
                <a:cs typeface="Times New Roman" panose="02020603050405020304" pitchFamily="18" charset="0"/>
              </a:rPr>
              <a:t>Crecimiento</a:t>
            </a:r>
            <a:endParaRPr lang="es-EC" sz="2000" b="1" dirty="0" smtClean="0"/>
          </a:p>
        </p:txBody>
      </p:sp>
      <p:sp>
        <p:nvSpPr>
          <p:cNvPr id="6" name="Rectángulo 5"/>
          <p:cNvSpPr/>
          <p:nvPr/>
        </p:nvSpPr>
        <p:spPr>
          <a:xfrm>
            <a:off x="619925" y="2274184"/>
            <a:ext cx="1133661" cy="400110"/>
          </a:xfrm>
          <a:prstGeom prst="rect">
            <a:avLst/>
          </a:prstGeom>
        </p:spPr>
        <p:txBody>
          <a:bodyPr wrap="square">
            <a:spAutoFit/>
          </a:bodyPr>
          <a:lstStyle/>
          <a:p>
            <a:pPr algn="just"/>
            <a:r>
              <a:rPr lang="es-ES" sz="2000" b="1" dirty="0" smtClean="0">
                <a:latin typeface="Times New Roman" panose="02020603050405020304" pitchFamily="18" charset="0"/>
                <a:cs typeface="Times New Roman" panose="02020603050405020304" pitchFamily="18" charset="0"/>
              </a:rPr>
              <a:t>Letargo</a:t>
            </a:r>
            <a:endParaRPr lang="es-EC" sz="2000" b="1" dirty="0" smtClean="0"/>
          </a:p>
        </p:txBody>
      </p:sp>
      <p:sp>
        <p:nvSpPr>
          <p:cNvPr id="7" name="Rectángulo 6"/>
          <p:cNvSpPr/>
          <p:nvPr/>
        </p:nvSpPr>
        <p:spPr>
          <a:xfrm>
            <a:off x="3129465" y="2181851"/>
            <a:ext cx="4902033" cy="584775"/>
          </a:xfrm>
          <a:prstGeom prst="rect">
            <a:avLst/>
          </a:prstGeom>
          <a:solidFill>
            <a:srgbClr val="FFC000"/>
          </a:solidFill>
          <a:ln>
            <a:solidFill>
              <a:schemeClr val="tx1"/>
            </a:solidFill>
          </a:ln>
        </p:spPr>
        <p:txBody>
          <a:bodyPr wrap="square">
            <a:spAutoFit/>
          </a:bodyPr>
          <a:lstStyle/>
          <a:p>
            <a:pPr algn="just"/>
            <a:r>
              <a:rPr lang="es-ES" sz="1600" dirty="0" smtClean="0">
                <a:latin typeface="Times New Roman" panose="02020603050405020304" pitchFamily="18" charset="0"/>
                <a:cs typeface="Times New Roman" panose="02020603050405020304" pitchFamily="18" charset="0"/>
              </a:rPr>
              <a:t>Periodo aparente de inactividad en la planta, inhibidores de crecimiento.</a:t>
            </a:r>
            <a:endParaRPr lang="es-EC" sz="1600" dirty="0" smtClean="0"/>
          </a:p>
        </p:txBody>
      </p:sp>
      <p:sp>
        <p:nvSpPr>
          <p:cNvPr id="14" name="Rectángulo 13"/>
          <p:cNvSpPr/>
          <p:nvPr/>
        </p:nvSpPr>
        <p:spPr>
          <a:xfrm>
            <a:off x="3129465" y="991303"/>
            <a:ext cx="4902033" cy="584775"/>
          </a:xfrm>
          <a:prstGeom prst="rect">
            <a:avLst/>
          </a:prstGeom>
          <a:solidFill>
            <a:srgbClr val="7BBB61"/>
          </a:solidFill>
          <a:ln>
            <a:solidFill>
              <a:schemeClr val="tx1"/>
            </a:solidFill>
          </a:ln>
        </p:spPr>
        <p:txBody>
          <a:bodyPr wrap="square">
            <a:spAutoFit/>
          </a:bodyPr>
          <a:lstStyle/>
          <a:p>
            <a:pPr algn="just"/>
            <a:r>
              <a:rPr lang="es-ES" sz="1600" dirty="0" smtClean="0">
                <a:latin typeface="Times New Roman" panose="02020603050405020304" pitchFamily="18" charset="0"/>
                <a:cs typeface="Times New Roman" panose="02020603050405020304" pitchFamily="18" charset="0"/>
              </a:rPr>
              <a:t>Actividad, </a:t>
            </a:r>
            <a:r>
              <a:rPr lang="es-ES" sz="1600" dirty="0" err="1" smtClean="0">
                <a:latin typeface="Times New Roman" panose="02020603050405020304" pitchFamily="18" charset="0"/>
                <a:cs typeface="Times New Roman" panose="02020603050405020304" pitchFamily="18" charset="0"/>
              </a:rPr>
              <a:t>biorreguladores</a:t>
            </a:r>
            <a:r>
              <a:rPr lang="es-ES" sz="1600" dirty="0" smtClean="0">
                <a:latin typeface="Times New Roman" panose="02020603050405020304" pitchFamily="18" charset="0"/>
                <a:cs typeface="Times New Roman" panose="02020603050405020304" pitchFamily="18" charset="0"/>
              </a:rPr>
              <a:t> de crecimiento, GDD (Unidades de calor acumuladas en un período de tiempo)</a:t>
            </a:r>
            <a:endParaRPr lang="es-EC" sz="1600" dirty="0" smtClean="0"/>
          </a:p>
        </p:txBody>
      </p:sp>
      <p:sp>
        <p:nvSpPr>
          <p:cNvPr id="15" name="Rectángulo 14"/>
          <p:cNvSpPr/>
          <p:nvPr/>
        </p:nvSpPr>
        <p:spPr>
          <a:xfrm>
            <a:off x="555205" y="3335982"/>
            <a:ext cx="1271198" cy="70788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s-ES" sz="2000" b="1" dirty="0" smtClean="0">
                <a:latin typeface="Times New Roman" panose="02020603050405020304" pitchFamily="18" charset="0"/>
                <a:cs typeface="Times New Roman" panose="02020603050405020304" pitchFamily="18" charset="0"/>
              </a:rPr>
              <a:t>Salida de Letargo</a:t>
            </a:r>
            <a:endParaRPr lang="es-EC" sz="2000" b="1" dirty="0" smtClean="0"/>
          </a:p>
        </p:txBody>
      </p:sp>
      <p:sp>
        <p:nvSpPr>
          <p:cNvPr id="16" name="Rectángulo 15"/>
          <p:cNvSpPr/>
          <p:nvPr/>
        </p:nvSpPr>
        <p:spPr>
          <a:xfrm>
            <a:off x="3129465" y="3418547"/>
            <a:ext cx="4034823" cy="584775"/>
          </a:xfrm>
          <a:prstGeom prst="rect">
            <a:avLst/>
          </a:prstGeom>
          <a:solidFill>
            <a:srgbClr val="FFFF00"/>
          </a:solidFill>
          <a:ln>
            <a:solidFill>
              <a:schemeClr val="tx1"/>
            </a:solidFill>
          </a:ln>
        </p:spPr>
        <p:txBody>
          <a:bodyPr wrap="square">
            <a:spAutoFit/>
          </a:bodyPr>
          <a:lstStyle/>
          <a:p>
            <a:pPr algn="just"/>
            <a:r>
              <a:rPr lang="es-ES" sz="1600" dirty="0" smtClean="0">
                <a:latin typeface="Times New Roman" panose="02020603050405020304" pitchFamily="18" charset="0"/>
                <a:cs typeface="Times New Roman" panose="02020603050405020304" pitchFamily="18" charset="0"/>
              </a:rPr>
              <a:t>Requiere la acumulación de frío (unidades frío) y aplicación de promotores de brotación.</a:t>
            </a:r>
            <a:endParaRPr lang="es-EC" sz="1600" dirty="0" smtClean="0"/>
          </a:p>
        </p:txBody>
      </p:sp>
      <p:cxnSp>
        <p:nvCxnSpPr>
          <p:cNvPr id="31" name="Conector recto de flecha 30"/>
          <p:cNvCxnSpPr/>
          <p:nvPr/>
        </p:nvCxnSpPr>
        <p:spPr>
          <a:xfrm>
            <a:off x="2310743" y="3689925"/>
            <a:ext cx="278726"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38" name="Rectángulo 37"/>
          <p:cNvSpPr/>
          <p:nvPr/>
        </p:nvSpPr>
        <p:spPr>
          <a:xfrm>
            <a:off x="475275" y="4578910"/>
            <a:ext cx="1431057" cy="707886"/>
          </a:xfrm>
          <a:prstGeom prst="rect">
            <a:avLst/>
          </a:prstGeom>
        </p:spPr>
        <p:txBody>
          <a:bodyPr wrap="square">
            <a:spAutoFit/>
          </a:bodyPr>
          <a:lstStyle/>
          <a:p>
            <a:pPr algn="just"/>
            <a:r>
              <a:rPr lang="es-ES" sz="2000" b="1" dirty="0" smtClean="0">
                <a:latin typeface="Times New Roman" panose="02020603050405020304" pitchFamily="18" charset="0"/>
                <a:cs typeface="Times New Roman" panose="02020603050405020304" pitchFamily="18" charset="0"/>
              </a:rPr>
              <a:t>Producción</a:t>
            </a:r>
          </a:p>
          <a:p>
            <a:pPr algn="just"/>
            <a:r>
              <a:rPr lang="es-ES" sz="2000" b="1" dirty="0" smtClean="0">
                <a:latin typeface="Times New Roman" panose="02020603050405020304" pitchFamily="18" charset="0"/>
                <a:cs typeface="Times New Roman" panose="02020603050405020304" pitchFamily="18" charset="0"/>
              </a:rPr>
              <a:t> forzada</a:t>
            </a:r>
            <a:endParaRPr lang="es-EC" sz="2000" b="1" dirty="0" smtClean="0"/>
          </a:p>
        </p:txBody>
      </p:sp>
      <p:sp>
        <p:nvSpPr>
          <p:cNvPr id="39" name="Rectángulo 38"/>
          <p:cNvSpPr/>
          <p:nvPr/>
        </p:nvSpPr>
        <p:spPr>
          <a:xfrm>
            <a:off x="3108905" y="4640466"/>
            <a:ext cx="5546992" cy="584775"/>
          </a:xfrm>
          <a:prstGeom prst="rect">
            <a:avLst/>
          </a:prstGeom>
          <a:solidFill>
            <a:srgbClr val="92D050"/>
          </a:solidFill>
          <a:ln>
            <a:solidFill>
              <a:schemeClr val="tx1"/>
            </a:solidFill>
          </a:ln>
        </p:spPr>
        <p:txBody>
          <a:bodyPr wrap="square">
            <a:spAutoFit/>
          </a:bodyPr>
          <a:lstStyle/>
          <a:p>
            <a:pPr algn="just"/>
            <a:r>
              <a:rPr lang="es-ES" sz="1600" dirty="0">
                <a:latin typeface="Times New Roman" panose="02020603050405020304" pitchFamily="18" charset="0"/>
                <a:cs typeface="Times New Roman" panose="02020603050405020304" pitchFamily="18" charset="0"/>
              </a:rPr>
              <a:t>L</a:t>
            </a:r>
            <a:r>
              <a:rPr lang="es-ES" sz="1600" dirty="0" smtClean="0">
                <a:latin typeface="Times New Roman" panose="02020603050405020304" pitchFamily="18" charset="0"/>
                <a:cs typeface="Times New Roman" panose="02020603050405020304" pitchFamily="18" charset="0"/>
              </a:rPr>
              <a:t>ograr el máximo desempeño productivo de una planta, obtener </a:t>
            </a:r>
            <a:r>
              <a:rPr lang="es-ES" sz="1600" dirty="0">
                <a:latin typeface="Times New Roman" panose="02020603050405020304" pitchFamily="18" charset="0"/>
                <a:cs typeface="Times New Roman" panose="02020603050405020304" pitchFamily="18" charset="0"/>
              </a:rPr>
              <a:t>cosechas fuera de </a:t>
            </a:r>
            <a:r>
              <a:rPr lang="es-ES" sz="1600" dirty="0" smtClean="0">
                <a:latin typeface="Times New Roman" panose="02020603050405020304" pitchFamily="18" charset="0"/>
                <a:cs typeface="Times New Roman" panose="02020603050405020304" pitchFamily="18" charset="0"/>
              </a:rPr>
              <a:t>época o en condiciones desfavorables.</a:t>
            </a:r>
            <a:endParaRPr lang="es-EC" sz="1600" dirty="0" smtClean="0"/>
          </a:p>
        </p:txBody>
      </p:sp>
      <p:cxnSp>
        <p:nvCxnSpPr>
          <p:cNvPr id="46" name="Conector recto de flecha 45"/>
          <p:cNvCxnSpPr/>
          <p:nvPr/>
        </p:nvCxnSpPr>
        <p:spPr>
          <a:xfrm>
            <a:off x="2293835" y="4940138"/>
            <a:ext cx="278726"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68" name="Conector recto de flecha 67"/>
          <p:cNvCxnSpPr/>
          <p:nvPr/>
        </p:nvCxnSpPr>
        <p:spPr>
          <a:xfrm rot="16200000">
            <a:off x="1047393" y="2980356"/>
            <a:ext cx="278726"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21" name="Conector recto de flecha 30"/>
          <p:cNvCxnSpPr/>
          <p:nvPr/>
        </p:nvCxnSpPr>
        <p:spPr>
          <a:xfrm>
            <a:off x="2314724" y="2474239"/>
            <a:ext cx="278726"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22" name="Conector recto de flecha 30"/>
          <p:cNvCxnSpPr/>
          <p:nvPr/>
        </p:nvCxnSpPr>
        <p:spPr>
          <a:xfrm>
            <a:off x="2293835" y="1283690"/>
            <a:ext cx="278726"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35583736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364088" y="23813"/>
            <a:ext cx="3621087" cy="706437"/>
          </a:xfrm>
        </p:spPr>
        <p:txBody>
          <a:bodyPr/>
          <a:lstStyle/>
          <a:p>
            <a:pPr>
              <a:defRPr/>
            </a:pPr>
            <a:r>
              <a:rPr lang="es-EC" sz="2800" dirty="0">
                <a:solidFill>
                  <a:srgbClr val="336600"/>
                </a:solidFill>
                <a:latin typeface="Times New Roman" pitchFamily="18" charset="0"/>
                <a:cs typeface="Times New Roman" pitchFamily="18" charset="0"/>
              </a:rPr>
              <a:t>METODOLOGÍA</a:t>
            </a:r>
          </a:p>
        </p:txBody>
      </p:sp>
      <p:sp>
        <p:nvSpPr>
          <p:cNvPr id="6" name="Rectángulo redondeado 5"/>
          <p:cNvSpPr/>
          <p:nvPr/>
        </p:nvSpPr>
        <p:spPr>
          <a:xfrm>
            <a:off x="6732588" y="6021388"/>
            <a:ext cx="2303462" cy="5762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C"/>
          </a:p>
        </p:txBody>
      </p:sp>
      <p:pic>
        <p:nvPicPr>
          <p:cNvPr id="8198" name="Imagen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732588" y="6029325"/>
            <a:ext cx="22542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2"/>
          <p:cNvSpPr/>
          <p:nvPr/>
        </p:nvSpPr>
        <p:spPr>
          <a:xfrm>
            <a:off x="5086018" y="630906"/>
            <a:ext cx="3293140" cy="338554"/>
          </a:xfrm>
          <a:prstGeom prst="rect">
            <a:avLst/>
          </a:prstGeom>
        </p:spPr>
        <p:txBody>
          <a:bodyPr wrap="square">
            <a:spAutoFit/>
          </a:bodyPr>
          <a:lstStyle/>
          <a:p>
            <a:r>
              <a:rPr lang="es-ES" sz="1600" b="1" dirty="0" smtClean="0">
                <a:latin typeface="Times New Roman" panose="02020603050405020304" pitchFamily="18" charset="0"/>
                <a:cs typeface="Times New Roman" panose="02020603050405020304" pitchFamily="18" charset="0"/>
              </a:rPr>
              <a:t>PARÁMETROS DE SELECCIÓN</a:t>
            </a:r>
            <a:endParaRPr lang="es-ES" sz="1600" b="1" dirty="0">
              <a:latin typeface="Times New Roman" panose="02020603050405020304" pitchFamily="18" charset="0"/>
              <a:cs typeface="Times New Roman" panose="02020603050405020304" pitchFamily="18" charset="0"/>
            </a:endParaRPr>
          </a:p>
        </p:txBody>
      </p:sp>
      <p:pic>
        <p:nvPicPr>
          <p:cNvPr id="13" name="Imagen 12"/>
          <p:cNvPicPr/>
          <p:nvPr/>
        </p:nvPicPr>
        <p:blipFill rotWithShape="1">
          <a:blip r:embed="rId4"/>
          <a:srcRect l="47302" t="9494" r="14963" b="18148"/>
          <a:stretch/>
        </p:blipFill>
        <p:spPr bwMode="auto">
          <a:xfrm>
            <a:off x="1182029" y="1226785"/>
            <a:ext cx="2257425" cy="24333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15" name="Llamada rectangular redondeada 14"/>
          <p:cNvSpPr/>
          <p:nvPr/>
        </p:nvSpPr>
        <p:spPr>
          <a:xfrm>
            <a:off x="2036655" y="2636912"/>
            <a:ext cx="768261" cy="357505"/>
          </a:xfrm>
          <a:prstGeom prst="wedgeRoundRectCallout">
            <a:avLst>
              <a:gd name="adj1" fmla="val 83954"/>
              <a:gd name="adj2" fmla="val 63487"/>
              <a:gd name="adj3" fmla="val 16667"/>
            </a:avLst>
          </a:prstGeom>
          <a:solidFill>
            <a:schemeClr val="bg2">
              <a:lumMod val="60000"/>
              <a:lumOff val="40000"/>
            </a:schemeClr>
          </a:solidFill>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S" sz="800" dirty="0">
                <a:solidFill>
                  <a:srgbClr val="000000"/>
                </a:solidFill>
                <a:effectLst/>
                <a:ea typeface="Calibri" panose="020F0502020204030204" pitchFamily="34" charset="0"/>
                <a:cs typeface="Times New Roman" panose="02020603050405020304" pitchFamily="18" charset="0"/>
              </a:rPr>
              <a:t>Proyecto </a:t>
            </a:r>
            <a:r>
              <a:rPr lang="es-ES" sz="800" dirty="0" smtClean="0">
                <a:solidFill>
                  <a:srgbClr val="000000"/>
                </a:solidFill>
                <a:effectLst/>
                <a:ea typeface="Calibri" panose="020F0502020204030204" pitchFamily="34" charset="0"/>
                <a:cs typeface="Times New Roman" panose="02020603050405020304" pitchFamily="18" charset="0"/>
              </a:rPr>
              <a:t>acuicultura</a:t>
            </a:r>
            <a:r>
              <a:rPr lang="es-ES" sz="1100" dirty="0">
                <a:effectLst/>
                <a:ea typeface="Calibri" panose="020F0502020204030204" pitchFamily="34" charset="0"/>
                <a:cs typeface="Times New Roman" panose="02020603050405020304" pitchFamily="18" charset="0"/>
              </a:rPr>
              <a:t> </a:t>
            </a:r>
            <a:endParaRPr lang="es-EC" sz="1100" dirty="0">
              <a:effectLst/>
              <a:ea typeface="Calibri" panose="020F0502020204030204" pitchFamily="34" charset="0"/>
              <a:cs typeface="Times New Roman" panose="02020603050405020304" pitchFamily="18" charset="0"/>
            </a:endParaRPr>
          </a:p>
        </p:txBody>
      </p:sp>
      <p:sp>
        <p:nvSpPr>
          <p:cNvPr id="16" name="Llamada rectangular redondeada 15"/>
          <p:cNvSpPr/>
          <p:nvPr/>
        </p:nvSpPr>
        <p:spPr>
          <a:xfrm>
            <a:off x="2195736" y="1229174"/>
            <a:ext cx="907179" cy="282215"/>
          </a:xfrm>
          <a:prstGeom prst="wedgeRoundRectCallout">
            <a:avLst>
              <a:gd name="adj1" fmla="val -47889"/>
              <a:gd name="adj2" fmla="val 133052"/>
              <a:gd name="adj3" fmla="val 16667"/>
            </a:avLst>
          </a:prstGeom>
          <a:solidFill>
            <a:schemeClr val="accent3">
              <a:lumMod val="65000"/>
            </a:schemeClr>
          </a:solidFill>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S" sz="800" dirty="0">
                <a:solidFill>
                  <a:srgbClr val="000000"/>
                </a:solidFill>
                <a:effectLst/>
                <a:ea typeface="Calibri" panose="020F0502020204030204" pitchFamily="34" charset="0"/>
                <a:cs typeface="Times New Roman" panose="02020603050405020304" pitchFamily="18" charset="0"/>
              </a:rPr>
              <a:t>Área de </a:t>
            </a:r>
            <a:r>
              <a:rPr lang="es-ES" sz="800" dirty="0" smtClean="0">
                <a:solidFill>
                  <a:srgbClr val="000000"/>
                </a:solidFill>
                <a:effectLst/>
                <a:ea typeface="Calibri" panose="020F0502020204030204" pitchFamily="34" charset="0"/>
                <a:cs typeface="Times New Roman" panose="02020603050405020304" pitchFamily="18" charset="0"/>
              </a:rPr>
              <a:t>Investigación</a:t>
            </a:r>
            <a:r>
              <a:rPr lang="es-ES" sz="1100" dirty="0">
                <a:effectLst/>
                <a:ea typeface="Calibri" panose="020F0502020204030204" pitchFamily="34" charset="0"/>
                <a:cs typeface="Times New Roman" panose="02020603050405020304" pitchFamily="18" charset="0"/>
              </a:rPr>
              <a:t> </a:t>
            </a:r>
            <a:endParaRPr lang="es-EC" sz="1100" dirty="0">
              <a:effectLst/>
              <a:ea typeface="Calibri" panose="020F0502020204030204" pitchFamily="34" charset="0"/>
              <a:cs typeface="Times New Roman" panose="02020603050405020304" pitchFamily="18" charset="0"/>
            </a:endParaRPr>
          </a:p>
        </p:txBody>
      </p:sp>
      <p:sp>
        <p:nvSpPr>
          <p:cNvPr id="17" name="CuadroTexto 3"/>
          <p:cNvSpPr txBox="1">
            <a:spLocks noChangeArrowheads="1"/>
          </p:cNvSpPr>
          <p:nvPr/>
        </p:nvSpPr>
        <p:spPr bwMode="auto">
          <a:xfrm>
            <a:off x="396298" y="628277"/>
            <a:ext cx="38288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s-EC" sz="1600" b="1" dirty="0" smtClean="0">
                <a:latin typeface="Times New Roman" pitchFamily="18" charset="0"/>
                <a:ea typeface="Calibri Light" pitchFamily="34" charset="0"/>
                <a:cs typeface="Times New Roman" pitchFamily="18" charset="0"/>
              </a:rPr>
              <a:t>LUGAR DE EXPERIMENTACIÓN</a:t>
            </a:r>
            <a:endParaRPr lang="es-EC" sz="1600" b="1" dirty="0">
              <a:latin typeface="Times New Roman" pitchFamily="18" charset="0"/>
              <a:ea typeface="Calibri Light" pitchFamily="34" charset="0"/>
              <a:cs typeface="Times New Roman" pitchFamily="18" charset="0"/>
            </a:endParaRPr>
          </a:p>
        </p:txBody>
      </p:sp>
      <p:graphicFrame>
        <p:nvGraphicFramePr>
          <p:cNvPr id="4" name="Diagrama 3"/>
          <p:cNvGraphicFramePr/>
          <p:nvPr>
            <p:extLst>
              <p:ext uri="{D42A27DB-BD31-4B8C-83A1-F6EECF244321}">
                <p14:modId xmlns:p14="http://schemas.microsoft.com/office/powerpoint/2010/main" val="3637007933"/>
              </p:ext>
            </p:extLst>
          </p:nvPr>
        </p:nvGraphicFramePr>
        <p:xfrm>
          <a:off x="4093013" y="1556792"/>
          <a:ext cx="5279149" cy="370917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2" name="Rectángulo 9"/>
          <p:cNvSpPr/>
          <p:nvPr/>
        </p:nvSpPr>
        <p:spPr>
          <a:xfrm>
            <a:off x="991607" y="4005064"/>
            <a:ext cx="2638267" cy="1477328"/>
          </a:xfrm>
          <a:prstGeom prst="rect">
            <a:avLst/>
          </a:prstGeom>
        </p:spPr>
        <p:txBody>
          <a:bodyPr wrap="square">
            <a:spAutoFit/>
          </a:bodyPr>
          <a:lstStyle/>
          <a:p>
            <a:r>
              <a:rPr lang="es-ES" b="1" dirty="0" smtClean="0">
                <a:latin typeface="Times New Roman" panose="02020603050405020304" pitchFamily="18" charset="0"/>
              </a:rPr>
              <a:t>Ubicación: </a:t>
            </a:r>
            <a:r>
              <a:rPr lang="es-ES" dirty="0" smtClean="0">
                <a:latin typeface="Times New Roman" panose="02020603050405020304" pitchFamily="18" charset="0"/>
              </a:rPr>
              <a:t>Pailones</a:t>
            </a:r>
          </a:p>
          <a:p>
            <a:pPr lvl="0"/>
            <a:r>
              <a:rPr lang="es-ES" b="1" dirty="0" smtClean="0">
                <a:latin typeface="Times New Roman" panose="02020603050405020304" pitchFamily="18" charset="0"/>
                <a:cs typeface="Times New Roman" panose="02020603050405020304" pitchFamily="18" charset="0"/>
              </a:rPr>
              <a:t>Altura:</a:t>
            </a:r>
            <a:r>
              <a:rPr lang="es-ES" dirty="0" smtClean="0">
                <a:latin typeface="Times New Roman" panose="02020603050405020304" pitchFamily="18" charset="0"/>
                <a:cs typeface="Times New Roman" panose="02020603050405020304" pitchFamily="18" charset="0"/>
              </a:rPr>
              <a:t> </a:t>
            </a:r>
            <a:r>
              <a:rPr lang="es-ES" dirty="0">
                <a:latin typeface="Times New Roman" panose="02020603050405020304" pitchFamily="18" charset="0"/>
                <a:cs typeface="Times New Roman" panose="02020603050405020304" pitchFamily="18" charset="0"/>
              </a:rPr>
              <a:t>2900 msnm</a:t>
            </a:r>
            <a:endParaRPr lang="es-ES" dirty="0">
              <a:solidFill>
                <a:srgbClr val="000000"/>
              </a:solidFill>
              <a:latin typeface="Times New Roman" panose="02020603050405020304" pitchFamily="18" charset="0"/>
              <a:ea typeface="Arial" panose="020B0604020202020204" pitchFamily="34" charset="0"/>
              <a:cs typeface="Times New Roman" panose="02020603050405020304" pitchFamily="18" charset="0"/>
            </a:endParaRPr>
          </a:p>
          <a:p>
            <a:pPr lvl="0"/>
            <a:r>
              <a:rPr lang="es-ES" b="1" dirty="0"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Temperatura: </a:t>
            </a:r>
            <a:r>
              <a:rPr lang="es-ES"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14 </a:t>
            </a:r>
            <a:r>
              <a:rPr lang="es-ES" dirty="0">
                <a:latin typeface="Times New Roman" panose="02020603050405020304" pitchFamily="18" charset="0"/>
                <a:cs typeface="Times New Roman" panose="02020603050405020304" pitchFamily="18" charset="0"/>
              </a:rPr>
              <a:t>°C</a:t>
            </a:r>
            <a:endParaRPr lang="es-ES" dirty="0">
              <a:solidFill>
                <a:srgbClr val="000000"/>
              </a:solidFill>
              <a:latin typeface="Times New Roman" panose="02020603050405020304" pitchFamily="18" charset="0"/>
              <a:ea typeface="Arial" panose="020B0604020202020204" pitchFamily="34" charset="0"/>
              <a:cs typeface="Times New Roman" panose="02020603050405020304" pitchFamily="18" charset="0"/>
            </a:endParaRPr>
          </a:p>
          <a:p>
            <a:r>
              <a:rPr lang="es-ES" b="1" dirty="0"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Humedad relativa: </a:t>
            </a:r>
            <a:r>
              <a:rPr lang="es-ES" dirty="0"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69 %</a:t>
            </a:r>
            <a:endParaRPr lang="es-ES" dirty="0">
              <a:solidFill>
                <a:srgbClr val="000000"/>
              </a:solidFill>
              <a:latin typeface="Times New Roman" panose="02020603050405020304" pitchFamily="18" charset="0"/>
              <a:ea typeface="Arial" panose="020B0604020202020204" pitchFamily="34" charset="0"/>
              <a:cs typeface="Times New Roman" panose="02020603050405020304" pitchFamily="18" charset="0"/>
            </a:endParaRPr>
          </a:p>
          <a:p>
            <a:pPr lvl="0"/>
            <a:r>
              <a:rPr lang="es-ES" b="1" dirty="0"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Precipitación: </a:t>
            </a:r>
            <a:r>
              <a:rPr lang="es-ES"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1285 </a:t>
            </a:r>
            <a:r>
              <a:rPr lang="es-ES" dirty="0"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mm</a:t>
            </a:r>
            <a:endParaRPr lang="es-ES" dirty="0">
              <a:solidFill>
                <a:srgbClr val="000000"/>
              </a:solidFill>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610795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364088" y="23813"/>
            <a:ext cx="3621087" cy="706437"/>
          </a:xfrm>
        </p:spPr>
        <p:txBody>
          <a:bodyPr/>
          <a:lstStyle/>
          <a:p>
            <a:pPr>
              <a:defRPr/>
            </a:pPr>
            <a:r>
              <a:rPr lang="es-EC" sz="2800" dirty="0">
                <a:solidFill>
                  <a:srgbClr val="336600"/>
                </a:solidFill>
                <a:latin typeface="Times New Roman" pitchFamily="18" charset="0"/>
                <a:cs typeface="Times New Roman" pitchFamily="18" charset="0"/>
              </a:rPr>
              <a:t>METODOLOGÍA</a:t>
            </a:r>
          </a:p>
        </p:txBody>
      </p:sp>
      <p:sp>
        <p:nvSpPr>
          <p:cNvPr id="6" name="Rectángulo redondeado 5"/>
          <p:cNvSpPr/>
          <p:nvPr/>
        </p:nvSpPr>
        <p:spPr>
          <a:xfrm>
            <a:off x="6732588" y="6021388"/>
            <a:ext cx="2303462" cy="5762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C"/>
          </a:p>
        </p:txBody>
      </p:sp>
      <p:pic>
        <p:nvPicPr>
          <p:cNvPr id="8198" name="Imagen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732588" y="6029325"/>
            <a:ext cx="22542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p:cNvPicPr>
            <a:picLocks noChangeAspect="1"/>
          </p:cNvPicPr>
          <p:nvPr/>
        </p:nvPicPr>
        <p:blipFill rotWithShape="1">
          <a:blip r:embed="rId4" cstate="print">
            <a:extLst>
              <a:ext uri="{28A0092B-C50C-407E-A947-70E740481C1C}">
                <a14:useLocalDpi xmlns:a14="http://schemas.microsoft.com/office/drawing/2010/main" val="0"/>
              </a:ext>
            </a:extLst>
          </a:blip>
          <a:srcRect l="27951" t="999" r="16401" b="242"/>
          <a:stretch/>
        </p:blipFill>
        <p:spPr>
          <a:xfrm rot="5400000">
            <a:off x="5960367" y="932795"/>
            <a:ext cx="1851662" cy="2464510"/>
          </a:xfrm>
          <a:prstGeom prst="rect">
            <a:avLst/>
          </a:prstGeom>
          <a:ln>
            <a:noFill/>
          </a:ln>
          <a:effectLst>
            <a:outerShdw blurRad="292100" dist="139700" dir="2700000" algn="tl" rotWithShape="0">
              <a:srgbClr val="333333">
                <a:alpha val="65000"/>
              </a:srgbClr>
            </a:outerShdw>
          </a:effectLst>
        </p:spPr>
      </p:pic>
      <p:sp>
        <p:nvSpPr>
          <p:cNvPr id="21" name="Rectángulo 20"/>
          <p:cNvSpPr/>
          <p:nvPr/>
        </p:nvSpPr>
        <p:spPr>
          <a:xfrm>
            <a:off x="8016097" y="3788185"/>
            <a:ext cx="893515" cy="1938992"/>
          </a:xfrm>
          <a:prstGeom prst="rect">
            <a:avLst/>
          </a:prstGeom>
        </p:spPr>
        <p:txBody>
          <a:bodyPr wrap="square">
            <a:spAutoFit/>
          </a:bodyPr>
          <a:lstStyle/>
          <a:p>
            <a:pPr marL="285750" indent="-285750">
              <a:buFont typeface="Wingdings" panose="05000000000000000000" pitchFamily="2" charset="2"/>
              <a:buChar char="ü"/>
            </a:pPr>
            <a:r>
              <a:rPr lang="es-ES" sz="4000" b="1" dirty="0" smtClean="0">
                <a:latin typeface="Times New Roman" panose="02020603050405020304" pitchFamily="18" charset="0"/>
                <a:cs typeface="Times New Roman" panose="02020603050405020304" pitchFamily="18" charset="0"/>
              </a:rPr>
              <a:t> </a:t>
            </a:r>
          </a:p>
          <a:p>
            <a:pPr marL="285750" indent="-285750">
              <a:buFont typeface="Wingdings" panose="05000000000000000000" pitchFamily="2" charset="2"/>
              <a:buChar char="ü"/>
            </a:pPr>
            <a:r>
              <a:rPr lang="es-ES" sz="4000" b="1" dirty="0">
                <a:latin typeface="Times New Roman" panose="02020603050405020304" pitchFamily="18" charset="0"/>
                <a:cs typeface="Times New Roman" panose="02020603050405020304" pitchFamily="18" charset="0"/>
              </a:rPr>
              <a:t> </a:t>
            </a:r>
            <a:endParaRPr lang="es-ES" sz="4000" b="1" dirty="0" smtClean="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r>
              <a:rPr lang="es-ES" sz="4000" b="1" dirty="0" smtClean="0">
                <a:latin typeface="Times New Roman" panose="02020603050405020304" pitchFamily="18" charset="0"/>
                <a:cs typeface="Times New Roman" panose="02020603050405020304" pitchFamily="18" charset="0"/>
              </a:rPr>
              <a:t>  </a:t>
            </a:r>
          </a:p>
        </p:txBody>
      </p:sp>
      <p:sp>
        <p:nvSpPr>
          <p:cNvPr id="22" name="CuadroTexto 3"/>
          <p:cNvSpPr txBox="1">
            <a:spLocks noChangeArrowheads="1"/>
          </p:cNvSpPr>
          <p:nvPr/>
        </p:nvSpPr>
        <p:spPr bwMode="auto">
          <a:xfrm>
            <a:off x="679089" y="608831"/>
            <a:ext cx="3674534"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s-EC" sz="1900" b="1" dirty="0" smtClean="0">
                <a:latin typeface="Times New Roman" pitchFamily="18" charset="0"/>
                <a:ea typeface="Calibri Light" pitchFamily="34" charset="0"/>
                <a:cs typeface="Times New Roman" pitchFamily="18" charset="0"/>
              </a:rPr>
              <a:t>MUESTREO DE PLANTAS</a:t>
            </a:r>
            <a:endParaRPr lang="es-EC" sz="1900" b="1" dirty="0">
              <a:latin typeface="Times New Roman" pitchFamily="18" charset="0"/>
              <a:ea typeface="Calibri Light" pitchFamily="34" charset="0"/>
              <a:cs typeface="Times New Roman" pitchFamily="18" charset="0"/>
            </a:endParaRPr>
          </a:p>
        </p:txBody>
      </p:sp>
      <p:sp>
        <p:nvSpPr>
          <p:cNvPr id="8" name="Rectángulo redondeado 7"/>
          <p:cNvSpPr/>
          <p:nvPr/>
        </p:nvSpPr>
        <p:spPr>
          <a:xfrm>
            <a:off x="6211364" y="3808479"/>
            <a:ext cx="1368152" cy="442147"/>
          </a:xfrm>
          <a:prstGeom prst="roundRect">
            <a:avLst/>
          </a:prstGeom>
          <a:solidFill>
            <a:srgbClr val="FFC000"/>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s-EC" sz="1600" b="1" dirty="0" smtClean="0">
                <a:latin typeface="Times New Roman" panose="02020603050405020304" pitchFamily="18" charset="0"/>
                <a:cs typeface="Times New Roman" panose="02020603050405020304" pitchFamily="18" charset="0"/>
              </a:rPr>
              <a:t>LETARGO</a:t>
            </a:r>
            <a:endParaRPr lang="es-EC" sz="1600" b="1" dirty="0">
              <a:latin typeface="Times New Roman" panose="02020603050405020304" pitchFamily="18" charset="0"/>
              <a:cs typeface="Times New Roman" panose="02020603050405020304" pitchFamily="18" charset="0"/>
            </a:endParaRPr>
          </a:p>
        </p:txBody>
      </p:sp>
      <p:sp>
        <p:nvSpPr>
          <p:cNvPr id="23" name="Rectángulo redondeado 22"/>
          <p:cNvSpPr/>
          <p:nvPr/>
        </p:nvSpPr>
        <p:spPr>
          <a:xfrm>
            <a:off x="5978741" y="5249347"/>
            <a:ext cx="1901030" cy="539327"/>
          </a:xfrm>
          <a:prstGeom prst="roundRect">
            <a:avLst/>
          </a:prstGeom>
          <a:solidFill>
            <a:srgbClr val="00B050"/>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s-EC" sz="1600" b="1" dirty="0" smtClean="0">
                <a:latin typeface="Times New Roman" panose="02020603050405020304" pitchFamily="18" charset="0"/>
                <a:cs typeface="Times New Roman" panose="02020603050405020304" pitchFamily="18" charset="0"/>
              </a:rPr>
              <a:t>BUEN ESTADO NUTRICIONAL</a:t>
            </a:r>
            <a:endParaRPr lang="es-EC" sz="1600" b="1" dirty="0">
              <a:latin typeface="Times New Roman" panose="02020603050405020304" pitchFamily="18" charset="0"/>
              <a:cs typeface="Times New Roman" panose="02020603050405020304" pitchFamily="18" charset="0"/>
            </a:endParaRPr>
          </a:p>
        </p:txBody>
      </p:sp>
      <p:sp>
        <p:nvSpPr>
          <p:cNvPr id="24" name="Rectángulo redondeado 23"/>
          <p:cNvSpPr/>
          <p:nvPr/>
        </p:nvSpPr>
        <p:spPr>
          <a:xfrm>
            <a:off x="6225122" y="4528913"/>
            <a:ext cx="1368152" cy="442147"/>
          </a:xfrm>
          <a:prstGeom prst="roundRect">
            <a:avLst/>
          </a:prstGeom>
          <a:solidFill>
            <a:srgbClr val="92D050"/>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s-EC" sz="1600" b="1" dirty="0" smtClean="0">
                <a:latin typeface="Times New Roman" panose="02020603050405020304" pitchFamily="18" charset="0"/>
                <a:cs typeface="Times New Roman" panose="02020603050405020304" pitchFamily="18" charset="0"/>
              </a:rPr>
              <a:t>SANIDAD</a:t>
            </a:r>
            <a:endParaRPr lang="es-EC" sz="1600" b="1" dirty="0">
              <a:latin typeface="Times New Roman" panose="02020603050405020304" pitchFamily="18" charset="0"/>
              <a:cs typeface="Times New Roman" panose="02020603050405020304" pitchFamily="18" charset="0"/>
            </a:endParaRPr>
          </a:p>
        </p:txBody>
      </p:sp>
      <p:pic>
        <p:nvPicPr>
          <p:cNvPr id="27652" name="Picture 4" descr="https://scontent-bog1-1.xx.fbcdn.net/v/t1.15752-9/50563448_2257179311199989_6455036538207076352_n.jpg?_nc_cat=108&amp;_nc_ht=scontent-bog1-1.xx&amp;oh=16d2f197623cedb425bdd6f4ac55bc3d&amp;oe=5CC24798"/>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584" t="21276" r="43999" b="110"/>
          <a:stretch/>
        </p:blipFill>
        <p:spPr bwMode="auto">
          <a:xfrm>
            <a:off x="3481296" y="3900461"/>
            <a:ext cx="1739013" cy="17701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9" name="Flecha abajo 48"/>
          <p:cNvSpPr/>
          <p:nvPr/>
        </p:nvSpPr>
        <p:spPr>
          <a:xfrm rot="5400000">
            <a:off x="3041223" y="4703592"/>
            <a:ext cx="302735" cy="289854"/>
          </a:xfrm>
          <a:prstGeom prst="downArrow">
            <a:avLst/>
          </a:prstGeom>
          <a:solidFill>
            <a:schemeClr val="bg2"/>
          </a:solidFill>
          <a:ln w="19050">
            <a:solidFill>
              <a:schemeClr val="tx1"/>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s-EC" b="1">
              <a:ln w="12700">
                <a:solidFill>
                  <a:schemeClr val="tx1"/>
                </a:solidFill>
                <a:prstDash val="solid"/>
              </a:ln>
              <a:solidFill>
                <a:schemeClr val="tx2">
                  <a:lumMod val="75000"/>
                  <a:lumOff val="25000"/>
                </a:schemeClr>
              </a:solidFill>
              <a:effectLst>
                <a:outerShdw blurRad="41275" dist="20320" dir="1800000" algn="tl" rotWithShape="0">
                  <a:srgbClr val="000000">
                    <a:alpha val="40000"/>
                  </a:srgbClr>
                </a:outerShdw>
              </a:effectLst>
            </a:endParaRPr>
          </a:p>
        </p:txBody>
      </p:sp>
      <p:sp>
        <p:nvSpPr>
          <p:cNvPr id="50" name="Flecha abajo 49"/>
          <p:cNvSpPr/>
          <p:nvPr/>
        </p:nvSpPr>
        <p:spPr>
          <a:xfrm rot="5400000">
            <a:off x="5357648" y="4612754"/>
            <a:ext cx="302735" cy="289854"/>
          </a:xfrm>
          <a:prstGeom prst="downArrow">
            <a:avLst/>
          </a:prstGeom>
          <a:solidFill>
            <a:schemeClr val="bg2"/>
          </a:solidFill>
          <a:ln w="19050">
            <a:solidFill>
              <a:schemeClr val="tx1"/>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s-EC" b="1">
              <a:ln w="12700">
                <a:solidFill>
                  <a:schemeClr val="tx1"/>
                </a:solidFill>
                <a:prstDash val="solid"/>
              </a:ln>
              <a:solidFill>
                <a:schemeClr val="tx2">
                  <a:lumMod val="75000"/>
                  <a:lumOff val="25000"/>
                </a:schemeClr>
              </a:solidFill>
              <a:effectLst>
                <a:outerShdw blurRad="41275" dist="20320" dir="1800000" algn="tl" rotWithShape="0">
                  <a:srgbClr val="000000">
                    <a:alpha val="40000"/>
                  </a:srgbClr>
                </a:outerShdw>
              </a:effectLst>
            </a:endParaRPr>
          </a:p>
        </p:txBody>
      </p:sp>
      <p:sp>
        <p:nvSpPr>
          <p:cNvPr id="26" name="Flecha abajo 25"/>
          <p:cNvSpPr/>
          <p:nvPr/>
        </p:nvSpPr>
        <p:spPr>
          <a:xfrm rot="16200000">
            <a:off x="4665899" y="2172997"/>
            <a:ext cx="302735" cy="289854"/>
          </a:xfrm>
          <a:prstGeom prst="downArrow">
            <a:avLst/>
          </a:prstGeom>
          <a:solidFill>
            <a:schemeClr val="bg2"/>
          </a:solidFill>
          <a:ln w="19050">
            <a:solidFill>
              <a:schemeClr val="tx1"/>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s-EC" b="1">
              <a:ln w="12700">
                <a:solidFill>
                  <a:schemeClr val="tx1"/>
                </a:solidFill>
                <a:prstDash val="solid"/>
              </a:ln>
              <a:solidFill>
                <a:schemeClr val="tx2">
                  <a:lumMod val="75000"/>
                  <a:lumOff val="25000"/>
                </a:schemeClr>
              </a:solidFill>
              <a:effectLst>
                <a:outerShdw blurRad="41275" dist="20320" dir="1800000" algn="tl" rotWithShape="0">
                  <a:srgbClr val="000000">
                    <a:alpha val="40000"/>
                  </a:srgbClr>
                </a:outerShdw>
              </a:effectLst>
            </a:endParaRPr>
          </a:p>
        </p:txBody>
      </p:sp>
      <p:sp>
        <p:nvSpPr>
          <p:cNvPr id="27" name="Flecha abajo 26"/>
          <p:cNvSpPr/>
          <p:nvPr/>
        </p:nvSpPr>
        <p:spPr>
          <a:xfrm>
            <a:off x="6777889" y="3263471"/>
            <a:ext cx="302735" cy="289854"/>
          </a:xfrm>
          <a:prstGeom prst="downArrow">
            <a:avLst/>
          </a:prstGeom>
          <a:solidFill>
            <a:schemeClr val="bg2"/>
          </a:solidFill>
          <a:ln w="19050">
            <a:solidFill>
              <a:schemeClr val="tx1"/>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s-EC" b="1">
              <a:ln w="12700">
                <a:solidFill>
                  <a:schemeClr val="tx1"/>
                </a:solidFill>
                <a:prstDash val="solid"/>
              </a:ln>
              <a:solidFill>
                <a:schemeClr val="tx2">
                  <a:lumMod val="75000"/>
                  <a:lumOff val="25000"/>
                </a:schemeClr>
              </a:solidFill>
              <a:effectLst>
                <a:outerShdw blurRad="41275" dist="20320" dir="1800000" algn="tl" rotWithShape="0">
                  <a:srgbClr val="000000">
                    <a:alpha val="40000"/>
                  </a:srgbClr>
                </a:outerShdw>
              </a:effectLst>
            </a:endParaRPr>
          </a:p>
        </p:txBody>
      </p:sp>
      <p:pic>
        <p:nvPicPr>
          <p:cNvPr id="18" name="Imagen 17"/>
          <p:cNvPicPr>
            <a:picLocks noChangeAspect="1"/>
          </p:cNvPicPr>
          <p:nvPr/>
        </p:nvPicPr>
        <p:blipFill rotWithShape="1">
          <a:blip r:embed="rId6" cstate="print">
            <a:extLst>
              <a:ext uri="{28A0092B-C50C-407E-A947-70E740481C1C}">
                <a14:useLocalDpi xmlns:a14="http://schemas.microsoft.com/office/drawing/2010/main" val="0"/>
              </a:ext>
            </a:extLst>
          </a:blip>
          <a:srcRect l="14550" t="14605"/>
          <a:stretch/>
        </p:blipFill>
        <p:spPr>
          <a:xfrm>
            <a:off x="463027" y="3863173"/>
            <a:ext cx="2366346" cy="1773625"/>
          </a:xfrm>
          <a:prstGeom prst="rect">
            <a:avLst/>
          </a:prstGeom>
        </p:spPr>
      </p:pic>
      <p:sp>
        <p:nvSpPr>
          <p:cNvPr id="19" name="Rectángulo 9"/>
          <p:cNvSpPr/>
          <p:nvPr/>
        </p:nvSpPr>
        <p:spPr>
          <a:xfrm>
            <a:off x="680168" y="1202862"/>
            <a:ext cx="2952676" cy="2585323"/>
          </a:xfrm>
          <a:prstGeom prst="rect">
            <a:avLst/>
          </a:prstGeom>
        </p:spPr>
        <p:txBody>
          <a:bodyPr wrap="square">
            <a:spAutoFit/>
          </a:bodyPr>
          <a:lstStyle/>
          <a:p>
            <a:r>
              <a:rPr lang="es-ES" b="1" dirty="0" smtClean="0">
                <a:latin typeface="Times New Roman" panose="02020603050405020304" pitchFamily="18" charset="0"/>
              </a:rPr>
              <a:t>Sitios de muestreo:</a:t>
            </a:r>
          </a:p>
          <a:p>
            <a:endParaRPr lang="es-ES" dirty="0"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endParaRPr>
          </a:p>
          <a:p>
            <a:r>
              <a:rPr lang="es-ES" b="1" dirty="0"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El Ángel </a:t>
            </a:r>
          </a:p>
          <a:p>
            <a:r>
              <a:rPr lang="es-ES" dirty="0" smtClean="0">
                <a:latin typeface="Times New Roman" panose="02020603050405020304" pitchFamily="18" charset="0"/>
                <a:cs typeface="Times New Roman" panose="02020603050405020304" pitchFamily="18" charset="0"/>
              </a:rPr>
              <a:t>0</a:t>
            </a:r>
            <a:r>
              <a:rPr lang="es-ES" dirty="0">
                <a:latin typeface="Times New Roman" panose="02020603050405020304" pitchFamily="18" charset="0"/>
                <a:cs typeface="Times New Roman" panose="02020603050405020304" pitchFamily="18" charset="0"/>
              </a:rPr>
              <a:t>° 37’ 07” N 77° 55’ 57” O 3270 msnm</a:t>
            </a:r>
            <a:endParaRPr lang="es-ES" dirty="0">
              <a:solidFill>
                <a:srgbClr val="000000"/>
              </a:solidFill>
              <a:latin typeface="Times New Roman" panose="02020603050405020304" pitchFamily="18" charset="0"/>
              <a:ea typeface="Arial" panose="020B0604020202020204" pitchFamily="34" charset="0"/>
              <a:cs typeface="Times New Roman" panose="02020603050405020304" pitchFamily="18" charset="0"/>
            </a:endParaRPr>
          </a:p>
          <a:p>
            <a:r>
              <a:rPr lang="es-ES" b="1" dirty="0"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La Paz </a:t>
            </a:r>
          </a:p>
          <a:p>
            <a:r>
              <a:rPr lang="es-ES" dirty="0" smtClean="0">
                <a:latin typeface="Times New Roman" panose="02020603050405020304" pitchFamily="18" charset="0"/>
                <a:cs typeface="Times New Roman" panose="02020603050405020304" pitchFamily="18" charset="0"/>
              </a:rPr>
              <a:t>0</a:t>
            </a:r>
            <a:r>
              <a:rPr lang="es-ES" dirty="0">
                <a:latin typeface="Times New Roman" panose="02020603050405020304" pitchFamily="18" charset="0"/>
                <a:cs typeface="Times New Roman" panose="02020603050405020304" pitchFamily="18" charset="0"/>
              </a:rPr>
              <a:t>° 33’ 18” N 77° 55’ 42” O 2920 msnm </a:t>
            </a:r>
            <a:endParaRPr lang="es-ES" dirty="0">
              <a:solidFill>
                <a:srgbClr val="000000"/>
              </a:solidFill>
              <a:latin typeface="Times New Roman" panose="02020603050405020304" pitchFamily="18" charset="0"/>
              <a:ea typeface="Arial" panose="020B0604020202020204" pitchFamily="34" charset="0"/>
              <a:cs typeface="Times New Roman" panose="02020603050405020304" pitchFamily="18" charset="0"/>
            </a:endParaRPr>
          </a:p>
          <a:p>
            <a:endParaRPr lang="es-ES" dirty="0">
              <a:solidFill>
                <a:srgbClr val="000000"/>
              </a:solidFill>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0297875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364088" y="23813"/>
            <a:ext cx="3621087" cy="706437"/>
          </a:xfrm>
        </p:spPr>
        <p:txBody>
          <a:bodyPr/>
          <a:lstStyle/>
          <a:p>
            <a:pPr>
              <a:defRPr/>
            </a:pPr>
            <a:r>
              <a:rPr lang="es-EC" sz="2800" dirty="0">
                <a:solidFill>
                  <a:srgbClr val="336600"/>
                </a:solidFill>
                <a:latin typeface="Times New Roman" pitchFamily="18" charset="0"/>
                <a:cs typeface="Times New Roman" pitchFamily="18" charset="0"/>
              </a:rPr>
              <a:t>METODOLOGÍA</a:t>
            </a:r>
          </a:p>
        </p:txBody>
      </p:sp>
      <p:sp>
        <p:nvSpPr>
          <p:cNvPr id="8196" name="CuadroTexto 3"/>
          <p:cNvSpPr txBox="1">
            <a:spLocks noChangeArrowheads="1"/>
          </p:cNvSpPr>
          <p:nvPr/>
        </p:nvSpPr>
        <p:spPr bwMode="auto">
          <a:xfrm>
            <a:off x="3033540" y="536605"/>
            <a:ext cx="3785068"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s-EC" sz="1900" b="1" dirty="0" smtClean="0">
                <a:latin typeface="Times New Roman" pitchFamily="18" charset="0"/>
                <a:ea typeface="Calibri Light" pitchFamily="34" charset="0"/>
                <a:cs typeface="Times New Roman" pitchFamily="18" charset="0"/>
              </a:rPr>
              <a:t>MANEJO DEL </a:t>
            </a:r>
            <a:r>
              <a:rPr lang="es-EC" sz="1900" b="1" dirty="0" smtClean="0">
                <a:solidFill>
                  <a:srgbClr val="FFC000"/>
                </a:solidFill>
                <a:latin typeface="Times New Roman" pitchFamily="18" charset="0"/>
                <a:ea typeface="Calibri Light" pitchFamily="34" charset="0"/>
                <a:cs typeface="Times New Roman" pitchFamily="18" charset="0"/>
              </a:rPr>
              <a:t>LETARGO</a:t>
            </a:r>
            <a:endParaRPr lang="es-EC" sz="1900" b="1" dirty="0">
              <a:solidFill>
                <a:srgbClr val="FFC000"/>
              </a:solidFill>
              <a:latin typeface="Times New Roman" pitchFamily="18" charset="0"/>
              <a:ea typeface="Calibri Light" pitchFamily="34" charset="0"/>
              <a:cs typeface="Times New Roman" pitchFamily="18" charset="0"/>
            </a:endParaRPr>
          </a:p>
        </p:txBody>
      </p:sp>
      <p:sp>
        <p:nvSpPr>
          <p:cNvPr id="6" name="Rectángulo redondeado 5"/>
          <p:cNvSpPr/>
          <p:nvPr/>
        </p:nvSpPr>
        <p:spPr>
          <a:xfrm>
            <a:off x="6732588" y="6021388"/>
            <a:ext cx="2303462" cy="5762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C"/>
          </a:p>
        </p:txBody>
      </p:sp>
      <p:pic>
        <p:nvPicPr>
          <p:cNvPr id="8198" name="Imagen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732588" y="6029325"/>
            <a:ext cx="22542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uadroTexto 17"/>
          <p:cNvSpPr txBox="1"/>
          <p:nvPr/>
        </p:nvSpPr>
        <p:spPr>
          <a:xfrm>
            <a:off x="4106294" y="3532590"/>
            <a:ext cx="787395" cy="369332"/>
          </a:xfrm>
          <a:prstGeom prst="rect">
            <a:avLst/>
          </a:prstGeom>
          <a:noFill/>
        </p:spPr>
        <p:txBody>
          <a:bodyPr wrap="none" rtlCol="0">
            <a:spAutoFit/>
          </a:bodyPr>
          <a:lstStyle/>
          <a:p>
            <a:r>
              <a:rPr lang="es-ES" b="1" dirty="0" smtClean="0">
                <a:solidFill>
                  <a:srgbClr val="00B050"/>
                </a:solidFill>
                <a:latin typeface="Times New Roman" panose="02020603050405020304" pitchFamily="18" charset="0"/>
                <a:cs typeface="Times New Roman" panose="02020603050405020304" pitchFamily="18" charset="0"/>
              </a:rPr>
              <a:t>KNO</a:t>
            </a:r>
            <a:r>
              <a:rPr lang="es-ES" sz="1200" b="1" dirty="0" smtClean="0">
                <a:solidFill>
                  <a:srgbClr val="00B050"/>
                </a:solidFill>
                <a:latin typeface="Times New Roman" panose="02020603050405020304" pitchFamily="18" charset="0"/>
                <a:cs typeface="Times New Roman" panose="02020603050405020304" pitchFamily="18" charset="0"/>
              </a:rPr>
              <a:t>3</a:t>
            </a:r>
            <a:endParaRPr lang="es-ES" sz="1200" b="1" dirty="0">
              <a:solidFill>
                <a:srgbClr val="00B050"/>
              </a:solidFill>
              <a:latin typeface="Times New Roman" panose="02020603050405020304" pitchFamily="18" charset="0"/>
              <a:cs typeface="Times New Roman" panose="02020603050405020304" pitchFamily="18" charset="0"/>
            </a:endParaRPr>
          </a:p>
        </p:txBody>
      </p:sp>
      <p:sp>
        <p:nvSpPr>
          <p:cNvPr id="19" name="CuadroTexto 18"/>
          <p:cNvSpPr txBox="1"/>
          <p:nvPr/>
        </p:nvSpPr>
        <p:spPr>
          <a:xfrm>
            <a:off x="1088790" y="3079093"/>
            <a:ext cx="864339" cy="369332"/>
          </a:xfrm>
          <a:prstGeom prst="rect">
            <a:avLst/>
          </a:prstGeom>
          <a:noFill/>
        </p:spPr>
        <p:txBody>
          <a:bodyPr wrap="none" rtlCol="0">
            <a:spAutoFit/>
          </a:bodyPr>
          <a:lstStyle/>
          <a:p>
            <a:r>
              <a:rPr lang="es-ES" b="1" dirty="0" smtClean="0">
                <a:solidFill>
                  <a:srgbClr val="0070C0"/>
                </a:solidFill>
                <a:latin typeface="Times New Roman" panose="02020603050405020304" pitchFamily="18" charset="0"/>
                <a:cs typeface="Times New Roman" panose="02020603050405020304" pitchFamily="18" charset="0"/>
              </a:rPr>
              <a:t>AGUA</a:t>
            </a:r>
            <a:endParaRPr lang="es-ES" b="1" dirty="0">
              <a:solidFill>
                <a:srgbClr val="0070C0"/>
              </a:solidFill>
              <a:latin typeface="Times New Roman" panose="02020603050405020304" pitchFamily="18" charset="0"/>
              <a:cs typeface="Times New Roman" panose="02020603050405020304" pitchFamily="18" charset="0"/>
            </a:endParaRPr>
          </a:p>
        </p:txBody>
      </p:sp>
      <p:sp>
        <p:nvSpPr>
          <p:cNvPr id="20" name="CuadroTexto 19"/>
          <p:cNvSpPr txBox="1"/>
          <p:nvPr/>
        </p:nvSpPr>
        <p:spPr>
          <a:xfrm>
            <a:off x="3493249" y="3800996"/>
            <a:ext cx="2232278" cy="369332"/>
          </a:xfrm>
          <a:prstGeom prst="rect">
            <a:avLst/>
          </a:prstGeom>
          <a:noFill/>
        </p:spPr>
        <p:txBody>
          <a:bodyPr wrap="none" rtlCol="0">
            <a:spAutoFit/>
          </a:bodyPr>
          <a:lstStyle/>
          <a:p>
            <a:r>
              <a:rPr lang="es-ES" b="1" dirty="0" smtClean="0">
                <a:solidFill>
                  <a:srgbClr val="00B050"/>
                </a:solidFill>
                <a:latin typeface="Times New Roman" panose="02020603050405020304" pitchFamily="18" charset="0"/>
                <a:cs typeface="Times New Roman" panose="02020603050405020304" pitchFamily="18" charset="0"/>
              </a:rPr>
              <a:t>Triptófano, Arginina</a:t>
            </a:r>
            <a:endParaRPr lang="es-ES" b="1" dirty="0">
              <a:solidFill>
                <a:srgbClr val="00B050"/>
              </a:solidFill>
              <a:latin typeface="Times New Roman" panose="02020603050405020304" pitchFamily="18" charset="0"/>
              <a:cs typeface="Times New Roman" panose="02020603050405020304" pitchFamily="18" charset="0"/>
            </a:endParaRPr>
          </a:p>
        </p:txBody>
      </p:sp>
      <p:sp>
        <p:nvSpPr>
          <p:cNvPr id="22" name="CuadroTexto 21"/>
          <p:cNvSpPr txBox="1"/>
          <p:nvPr/>
        </p:nvSpPr>
        <p:spPr>
          <a:xfrm>
            <a:off x="783855" y="536605"/>
            <a:ext cx="2137829" cy="384721"/>
          </a:xfrm>
          <a:prstGeom prst="rect">
            <a:avLst/>
          </a:prstGeom>
          <a:noFill/>
        </p:spPr>
        <p:txBody>
          <a:bodyPr wrap="none" rtlCol="0">
            <a:spAutoFit/>
          </a:bodyPr>
          <a:lstStyle/>
          <a:p>
            <a:r>
              <a:rPr lang="es-ES" sz="1900" b="1" dirty="0" smtClean="0">
                <a:solidFill>
                  <a:schemeClr val="accent1">
                    <a:lumMod val="75000"/>
                  </a:schemeClr>
                </a:solidFill>
                <a:latin typeface="Times New Roman" panose="02020603050405020304" pitchFamily="18" charset="0"/>
                <a:cs typeface="Times New Roman" panose="02020603050405020304" pitchFamily="18" charset="0"/>
              </a:rPr>
              <a:t>ACLIMATACIÓN</a:t>
            </a:r>
            <a:endParaRPr lang="es-ES" sz="1900" b="1"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24" name="Imagen 23"/>
          <p:cNvPicPr/>
          <p:nvPr/>
        </p:nvPicPr>
        <p:blipFill rotWithShape="1">
          <a:blip r:embed="rId4"/>
          <a:srcRect l="16860" t="23784" r="48999" b="12096"/>
          <a:stretch/>
        </p:blipFill>
        <p:spPr bwMode="auto">
          <a:xfrm>
            <a:off x="759318" y="1038172"/>
            <a:ext cx="2274222" cy="2028319"/>
          </a:xfrm>
          <a:prstGeom prst="rect">
            <a:avLst/>
          </a:prstGeom>
          <a:ln w="38100" cap="sq">
            <a:solidFill>
              <a:schemeClr val="tx1">
                <a:lumMod val="75000"/>
                <a:lumOff val="25000"/>
              </a:schemeClr>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25" name="Imagen 24"/>
          <p:cNvPicPr/>
          <p:nvPr/>
        </p:nvPicPr>
        <p:blipFill rotWithShape="1">
          <a:blip r:embed="rId4"/>
          <a:srcRect l="57694" t="43077" r="13180" b="12096"/>
          <a:stretch/>
        </p:blipFill>
        <p:spPr bwMode="auto">
          <a:xfrm>
            <a:off x="806378" y="4017977"/>
            <a:ext cx="2293503" cy="1877764"/>
          </a:xfrm>
          <a:prstGeom prst="rect">
            <a:avLst/>
          </a:prstGeom>
          <a:ln w="38100" cap="sq">
            <a:solidFill>
              <a:schemeClr val="tx1">
                <a:lumMod val="75000"/>
                <a:lumOff val="25000"/>
              </a:schemeClr>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26" name="CuadroTexto 25"/>
          <p:cNvSpPr txBox="1"/>
          <p:nvPr/>
        </p:nvSpPr>
        <p:spPr>
          <a:xfrm>
            <a:off x="1088790" y="3484103"/>
            <a:ext cx="1842044" cy="369332"/>
          </a:xfrm>
          <a:prstGeom prst="rect">
            <a:avLst/>
          </a:prstGeom>
          <a:noFill/>
        </p:spPr>
        <p:txBody>
          <a:bodyPr wrap="square" rtlCol="0">
            <a:spAutoFit/>
          </a:bodyPr>
          <a:lstStyle/>
          <a:p>
            <a:r>
              <a:rPr lang="es-ES" b="1" dirty="0" smtClean="0">
                <a:solidFill>
                  <a:srgbClr val="00B050"/>
                </a:solidFill>
                <a:latin typeface="Times New Roman" panose="02020603050405020304" pitchFamily="18" charset="0"/>
                <a:cs typeface="Times New Roman" panose="02020603050405020304" pitchFamily="18" charset="0"/>
              </a:rPr>
              <a:t>GIBERELINAS</a:t>
            </a:r>
            <a:endParaRPr lang="es-ES" b="1" dirty="0">
              <a:solidFill>
                <a:srgbClr val="00B050"/>
              </a:solidFill>
              <a:latin typeface="Times New Roman" panose="02020603050405020304" pitchFamily="18" charset="0"/>
              <a:cs typeface="Times New Roman" panose="02020603050405020304" pitchFamily="18" charset="0"/>
            </a:endParaRPr>
          </a:p>
        </p:txBody>
      </p:sp>
      <p:sp>
        <p:nvSpPr>
          <p:cNvPr id="28" name="Flecha abajo 27"/>
          <p:cNvSpPr/>
          <p:nvPr/>
        </p:nvSpPr>
        <p:spPr>
          <a:xfrm>
            <a:off x="759318" y="3399039"/>
            <a:ext cx="302735" cy="289854"/>
          </a:xfrm>
          <a:prstGeom prst="downArrow">
            <a:avLst/>
          </a:prstGeom>
          <a:solidFill>
            <a:schemeClr val="bg2"/>
          </a:solidFill>
          <a:ln w="19050">
            <a:solidFill>
              <a:schemeClr val="tx1"/>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s-EC" b="1">
              <a:ln w="12700">
                <a:solidFill>
                  <a:schemeClr val="tx1"/>
                </a:solidFill>
                <a:prstDash val="solid"/>
              </a:ln>
              <a:solidFill>
                <a:schemeClr val="tx2">
                  <a:lumMod val="75000"/>
                  <a:lumOff val="25000"/>
                </a:schemeClr>
              </a:solidFill>
              <a:effectLst>
                <a:outerShdw blurRad="41275" dist="20320" dir="1800000" algn="tl" rotWithShape="0">
                  <a:srgbClr val="000000">
                    <a:alpha val="40000"/>
                  </a:srgbClr>
                </a:outerShdw>
              </a:effectLst>
            </a:endParaRPr>
          </a:p>
        </p:txBody>
      </p:sp>
      <p:pic>
        <p:nvPicPr>
          <p:cNvPr id="5" name="Imagen 4"/>
          <p:cNvPicPr>
            <a:picLocks noChangeAspect="1"/>
          </p:cNvPicPr>
          <p:nvPr/>
        </p:nvPicPr>
        <p:blipFill rotWithShape="1">
          <a:blip r:embed="rId5" cstate="print">
            <a:extLst>
              <a:ext uri="{28A0092B-C50C-407E-A947-70E740481C1C}">
                <a14:useLocalDpi xmlns:a14="http://schemas.microsoft.com/office/drawing/2010/main" val="0"/>
              </a:ext>
            </a:extLst>
          </a:blip>
          <a:srcRect l="7262" t="13929" r="23830" b="10898"/>
          <a:stretch/>
        </p:blipFill>
        <p:spPr>
          <a:xfrm rot="16200000">
            <a:off x="3470574" y="1266833"/>
            <a:ext cx="1984559" cy="16237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0" name="Flecha abajo 29"/>
          <p:cNvSpPr/>
          <p:nvPr/>
        </p:nvSpPr>
        <p:spPr>
          <a:xfrm rot="10800000">
            <a:off x="4283968" y="3189661"/>
            <a:ext cx="302735" cy="289854"/>
          </a:xfrm>
          <a:prstGeom prst="downArrow">
            <a:avLst/>
          </a:prstGeom>
          <a:solidFill>
            <a:schemeClr val="bg2"/>
          </a:solidFill>
          <a:ln w="19050">
            <a:solidFill>
              <a:schemeClr val="tx1"/>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s-EC" b="1">
              <a:ln w="12700">
                <a:solidFill>
                  <a:schemeClr val="tx1"/>
                </a:solidFill>
                <a:prstDash val="solid"/>
              </a:ln>
              <a:solidFill>
                <a:schemeClr val="tx2">
                  <a:lumMod val="75000"/>
                  <a:lumOff val="25000"/>
                </a:schemeClr>
              </a:solidFill>
              <a:effectLst>
                <a:outerShdw blurRad="41275" dist="20320" dir="1800000" algn="tl" rotWithShape="0">
                  <a:srgbClr val="000000">
                    <a:alpha val="40000"/>
                  </a:srgbClr>
                </a:outerShdw>
              </a:effectLst>
            </a:endParaRPr>
          </a:p>
        </p:txBody>
      </p:sp>
      <p:pic>
        <p:nvPicPr>
          <p:cNvPr id="34" name="Imagen 33"/>
          <p:cNvPicPr>
            <a:picLocks noChangeAspect="1"/>
          </p:cNvPicPr>
          <p:nvPr/>
        </p:nvPicPr>
        <p:blipFill rotWithShape="1">
          <a:blip r:embed="rId6" cstate="print">
            <a:extLst>
              <a:ext uri="{28A0092B-C50C-407E-A947-70E740481C1C}">
                <a14:useLocalDpi xmlns:a14="http://schemas.microsoft.com/office/drawing/2010/main" val="0"/>
              </a:ext>
            </a:extLst>
          </a:blip>
          <a:srcRect l="53787" r="12429" b="13765"/>
          <a:stretch/>
        </p:blipFill>
        <p:spPr>
          <a:xfrm>
            <a:off x="3849715" y="4308975"/>
            <a:ext cx="1226276" cy="16416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9" name="CuadroTexto 3"/>
          <p:cNvSpPr txBox="1">
            <a:spLocks noChangeArrowheads="1"/>
          </p:cNvSpPr>
          <p:nvPr/>
        </p:nvSpPr>
        <p:spPr bwMode="auto">
          <a:xfrm>
            <a:off x="5984487" y="528911"/>
            <a:ext cx="30515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s-EC" sz="2000" b="1" dirty="0" smtClean="0">
                <a:latin typeface="Times New Roman" pitchFamily="18" charset="0"/>
                <a:ea typeface="Calibri Light" pitchFamily="34" charset="0"/>
                <a:cs typeface="Times New Roman" pitchFamily="18" charset="0"/>
              </a:rPr>
              <a:t>MANEJO PREVIO A PF</a:t>
            </a:r>
            <a:endParaRPr lang="es-EC" sz="2000" b="1" dirty="0">
              <a:latin typeface="Times New Roman" pitchFamily="18" charset="0"/>
              <a:ea typeface="Calibri Light" pitchFamily="34" charset="0"/>
              <a:cs typeface="Times New Roman" pitchFamily="18" charset="0"/>
            </a:endParaRPr>
          </a:p>
        </p:txBody>
      </p:sp>
      <p:pic>
        <p:nvPicPr>
          <p:cNvPr id="31" name="Imagen 30"/>
          <p:cNvPicPr>
            <a:picLocks noChangeAspect="1"/>
          </p:cNvPicPr>
          <p:nvPr/>
        </p:nvPicPr>
        <p:blipFill rotWithShape="1">
          <a:blip r:embed="rId7" cstate="print">
            <a:extLst>
              <a:ext uri="{28A0092B-C50C-407E-A947-70E740481C1C}">
                <a14:useLocalDpi xmlns:a14="http://schemas.microsoft.com/office/drawing/2010/main" val="0"/>
              </a:ext>
            </a:extLst>
          </a:blip>
          <a:srcRect r="9317"/>
          <a:stretch/>
        </p:blipFill>
        <p:spPr>
          <a:xfrm>
            <a:off x="7155655" y="2891725"/>
            <a:ext cx="1760453" cy="1456014"/>
          </a:xfrm>
          <a:prstGeom prst="rect">
            <a:avLst/>
          </a:prstGeom>
        </p:spPr>
      </p:pic>
      <p:pic>
        <p:nvPicPr>
          <p:cNvPr id="32" name="Imagen 31"/>
          <p:cNvPicPr>
            <a:picLocks noChangeAspect="1"/>
          </p:cNvPicPr>
          <p:nvPr/>
        </p:nvPicPr>
        <p:blipFill rotWithShape="1">
          <a:blip r:embed="rId8" cstate="print">
            <a:extLst>
              <a:ext uri="{28A0092B-C50C-407E-A947-70E740481C1C}">
                <a14:useLocalDpi xmlns:a14="http://schemas.microsoft.com/office/drawing/2010/main" val="0"/>
              </a:ext>
            </a:extLst>
          </a:blip>
          <a:srcRect t="23079" r="33454"/>
          <a:stretch/>
        </p:blipFill>
        <p:spPr>
          <a:xfrm>
            <a:off x="5984488" y="1185253"/>
            <a:ext cx="1648991" cy="1579430"/>
          </a:xfrm>
          <a:prstGeom prst="rect">
            <a:avLst/>
          </a:prstGeom>
        </p:spPr>
      </p:pic>
      <p:pic>
        <p:nvPicPr>
          <p:cNvPr id="37" name="Imagen 36"/>
          <p:cNvPicPr>
            <a:picLocks noChangeAspect="1"/>
          </p:cNvPicPr>
          <p:nvPr/>
        </p:nvPicPr>
        <p:blipFill rotWithShape="1">
          <a:blip r:embed="rId9" cstate="print">
            <a:extLst>
              <a:ext uri="{28A0092B-C50C-407E-A947-70E740481C1C}">
                <a14:useLocalDpi xmlns:a14="http://schemas.microsoft.com/office/drawing/2010/main" val="0"/>
              </a:ext>
            </a:extLst>
          </a:blip>
          <a:srcRect l="37400" t="1000" r="6802" b="9401"/>
          <a:stretch/>
        </p:blipFill>
        <p:spPr>
          <a:xfrm rot="5400000">
            <a:off x="6139044" y="4311132"/>
            <a:ext cx="1512755" cy="1821869"/>
          </a:xfrm>
          <a:prstGeom prst="rect">
            <a:avLst/>
          </a:prstGeom>
        </p:spPr>
      </p:pic>
      <p:sp>
        <p:nvSpPr>
          <p:cNvPr id="38" name="CuadroTexto 37"/>
          <p:cNvSpPr txBox="1"/>
          <p:nvPr/>
        </p:nvSpPr>
        <p:spPr>
          <a:xfrm>
            <a:off x="7859712" y="5064183"/>
            <a:ext cx="1233633" cy="338554"/>
          </a:xfrm>
          <a:prstGeom prst="rect">
            <a:avLst/>
          </a:prstGeom>
          <a:ln>
            <a:solidFill>
              <a:srgbClr val="C0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sz="1600" dirty="0" smtClean="0">
                <a:latin typeface="Times New Roman" panose="02020603050405020304" pitchFamily="18" charset="0"/>
                <a:cs typeface="Times New Roman" panose="02020603050405020304" pitchFamily="18" charset="0"/>
              </a:rPr>
              <a:t>MALEZAS</a:t>
            </a:r>
            <a:endParaRPr lang="es-ES" sz="1600" dirty="0">
              <a:latin typeface="Times New Roman" panose="02020603050405020304" pitchFamily="18" charset="0"/>
              <a:cs typeface="Times New Roman" panose="02020603050405020304" pitchFamily="18" charset="0"/>
            </a:endParaRPr>
          </a:p>
        </p:txBody>
      </p:sp>
      <p:sp>
        <p:nvSpPr>
          <p:cNvPr id="39" name="Rectángulo 38"/>
          <p:cNvSpPr/>
          <p:nvPr/>
        </p:nvSpPr>
        <p:spPr>
          <a:xfrm>
            <a:off x="6009220" y="3430520"/>
            <a:ext cx="1020363" cy="338554"/>
          </a:xfrm>
          <a:prstGeom prst="rect">
            <a:avLst/>
          </a:prstGeom>
          <a:ln>
            <a:solidFill>
              <a:srgbClr val="996633"/>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s-ES" sz="1600" dirty="0" smtClean="0">
                <a:latin typeface="Times New Roman" panose="02020603050405020304" pitchFamily="18" charset="0"/>
                <a:cs typeface="Times New Roman" panose="02020603050405020304" pitchFamily="18" charset="0"/>
              </a:rPr>
              <a:t>MULCH</a:t>
            </a:r>
            <a:endParaRPr lang="es-ES" sz="1600" dirty="0"/>
          </a:p>
        </p:txBody>
      </p:sp>
      <p:sp>
        <p:nvSpPr>
          <p:cNvPr id="40" name="Rectángulo 39"/>
          <p:cNvSpPr/>
          <p:nvPr/>
        </p:nvSpPr>
        <p:spPr>
          <a:xfrm>
            <a:off x="7677986" y="1654089"/>
            <a:ext cx="1358064" cy="338554"/>
          </a:xfrm>
          <a:prstGeom prst="rect">
            <a:avLst/>
          </a:prstGeom>
          <a:ln w="28575">
            <a:solidFill>
              <a:srgbClr val="53AB47"/>
            </a:solidFill>
          </a:ln>
        </p:spPr>
        <p:txBody>
          <a:bodyPr wrap="square">
            <a:spAutoFit/>
          </a:bodyPr>
          <a:lstStyle/>
          <a:p>
            <a:pPr algn="ctr"/>
            <a:r>
              <a:rPr lang="es-ES" sz="1600" dirty="0" smtClean="0">
                <a:latin typeface="Times New Roman" panose="02020603050405020304" pitchFamily="18" charset="0"/>
                <a:cs typeface="Times New Roman" panose="02020603050405020304" pitchFamily="18" charset="0"/>
              </a:rPr>
              <a:t>FERTILIZAR</a:t>
            </a:r>
            <a:endParaRPr lang="es-ES" sz="1600" dirty="0">
              <a:latin typeface="Times New Roman" panose="02020603050405020304" pitchFamily="18" charset="0"/>
              <a:cs typeface="Times New Roman" panose="02020603050405020304" pitchFamily="18" charset="0"/>
            </a:endParaRPr>
          </a:p>
        </p:txBody>
      </p:sp>
      <p:sp>
        <p:nvSpPr>
          <p:cNvPr id="41" name="Rectángulo 40"/>
          <p:cNvSpPr/>
          <p:nvPr/>
        </p:nvSpPr>
        <p:spPr>
          <a:xfrm>
            <a:off x="7791350" y="2035587"/>
            <a:ext cx="1124758" cy="338554"/>
          </a:xfrm>
          <a:prstGeom prst="rect">
            <a:avLst/>
          </a:prstGeom>
          <a:ln w="28575">
            <a:solidFill>
              <a:srgbClr val="00B0F0"/>
            </a:solidFill>
          </a:ln>
        </p:spPr>
        <p:txBody>
          <a:bodyPr wrap="square">
            <a:spAutoFit/>
          </a:bodyPr>
          <a:lstStyle/>
          <a:p>
            <a:pPr algn="ctr"/>
            <a:r>
              <a:rPr lang="es-ES" sz="1600" dirty="0" smtClean="0">
                <a:latin typeface="Times New Roman" panose="02020603050405020304" pitchFamily="18" charset="0"/>
                <a:cs typeface="Times New Roman" panose="02020603050405020304" pitchFamily="18" charset="0"/>
              </a:rPr>
              <a:t>RIEGO</a:t>
            </a:r>
            <a:endParaRPr lang="es-E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6291170"/>
      </p:ext>
    </p:extLst>
  </p:cSld>
  <p:clrMapOvr>
    <a:masterClrMapping/>
  </p:clrMapOvr>
  <p:timing>
    <p:tnLst>
      <p:par>
        <p:cTn id="1" dur="indefinite" restart="never" nodeType="tmRoot"/>
      </p:par>
    </p:tnLst>
  </p:timing>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Tema de Office">
  <a:themeElements>
    <a:clrScheme name="Tema d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e Office">
      <a:majorFont>
        <a:latin typeface="Arial Black"/>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Arial"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Arial" pitchFamily="34" charset="0"/>
          </a:defRPr>
        </a:defPPr>
      </a:lstStyle>
    </a:lnDef>
  </a:objectDefaults>
  <a:extraClrSchemeLst>
    <a:extraClrScheme>
      <a:clrScheme name="Tema d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14286</TotalTime>
  <Words>2178</Words>
  <Application>Microsoft Office PowerPoint</Application>
  <PresentationFormat>Presentación en pantalla (4:3)</PresentationFormat>
  <Paragraphs>528</Paragraphs>
  <Slides>28</Slides>
  <Notes>22</Notes>
  <HiddenSlides>0</HiddenSlides>
  <MMClips>0</MMClips>
  <ScaleCrop>false</ScaleCrop>
  <HeadingPairs>
    <vt:vector size="6" baseType="variant">
      <vt:variant>
        <vt:lpstr>Tema</vt:lpstr>
      </vt:variant>
      <vt:variant>
        <vt:i4>2</vt:i4>
      </vt:variant>
      <vt:variant>
        <vt:lpstr>Servidores OLE incrustados</vt:lpstr>
      </vt:variant>
      <vt:variant>
        <vt:i4>1</vt:i4>
      </vt:variant>
      <vt:variant>
        <vt:lpstr>Títulos de diapositiva</vt:lpstr>
      </vt:variant>
      <vt:variant>
        <vt:i4>28</vt:i4>
      </vt:variant>
    </vt:vector>
  </HeadingPairs>
  <TitlesOfParts>
    <vt:vector size="31" baseType="lpstr">
      <vt:lpstr>Diseño predeterminado</vt:lpstr>
      <vt:lpstr>1_Tema de Office</vt:lpstr>
      <vt:lpstr>CorelDRAW</vt:lpstr>
      <vt:lpstr>Presentación de PowerPoint</vt:lpstr>
      <vt:lpstr>INTRODUCCIÓN</vt:lpstr>
      <vt:lpstr>JUSTIFICACIÓN</vt:lpstr>
      <vt:lpstr>OBJETIVOS</vt:lpstr>
      <vt:lpstr>MARCO REFERENCIAL</vt:lpstr>
      <vt:lpstr>MARCO REFERENCIAL</vt:lpstr>
      <vt:lpstr>METODOLOGÍA</vt:lpstr>
      <vt:lpstr>METODOLOGÍA</vt:lpstr>
      <vt:lpstr>METODOLOGÍA</vt:lpstr>
      <vt:lpstr>METODOLOGÍA</vt:lpstr>
      <vt:lpstr>METODOLOGÍA</vt:lpstr>
      <vt:lpstr>METODOLOGÍA</vt:lpstr>
      <vt:lpstr>METODOLOGÍA</vt:lpstr>
      <vt:lpstr>METODOLOGÍA</vt:lpstr>
      <vt:lpstr>RESULTADOS Y DISCUSIÓN</vt:lpstr>
      <vt:lpstr>RESULTADOS Y DISCUSIÓN </vt:lpstr>
      <vt:lpstr>RESULTADOS Y DISCUSIÓN </vt:lpstr>
      <vt:lpstr>RESULTADOS Y DISCUSIÓN </vt:lpstr>
      <vt:lpstr>RESULTADOS Y DISCUSIÓN </vt:lpstr>
      <vt:lpstr>RESULTADOS Y DISCUSIÓN </vt:lpstr>
      <vt:lpstr>RESULTADOS Y DISCUSIÓN </vt:lpstr>
      <vt:lpstr>RESULTADOS Y DISCUSIÓN </vt:lpstr>
      <vt:lpstr>RESULTADOS Y DISCUSIÓN </vt:lpstr>
      <vt:lpstr>RESULTADOS Y DISCUSIÓN </vt:lpstr>
      <vt:lpstr>RESULTADOS Y DISCUSIÓN </vt:lpstr>
      <vt:lpstr>Presentación de PowerPoint</vt:lpstr>
      <vt:lpstr>Presentación de PowerPoint</vt:lpstr>
      <vt:lpstr>GRACIAS POR SU ATENCIÓN </vt:lpstr>
    </vt:vector>
  </TitlesOfParts>
  <Company>ESPE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Ghjgh hjghjg hghg hghghghjgg h</dc:title>
  <dc:creator>Carlos Quiloango</dc:creator>
  <cp:lastModifiedBy>OR</cp:lastModifiedBy>
  <cp:revision>1068</cp:revision>
  <dcterms:created xsi:type="dcterms:W3CDTF">2008-02-13T16:07:44Z</dcterms:created>
  <dcterms:modified xsi:type="dcterms:W3CDTF">2019-06-17T22:34:30Z</dcterms:modified>
</cp:coreProperties>
</file>