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  <p:sldMasterId id="2147484080" r:id="rId2"/>
  </p:sldMasterIdLst>
  <p:notesMasterIdLst>
    <p:notesMasterId r:id="rId45"/>
  </p:notesMasterIdLst>
  <p:sldIdLst>
    <p:sldId id="419" r:id="rId3"/>
    <p:sldId id="315" r:id="rId4"/>
    <p:sldId id="516" r:id="rId5"/>
    <p:sldId id="518" r:id="rId6"/>
    <p:sldId id="289" r:id="rId7"/>
    <p:sldId id="473" r:id="rId8"/>
    <p:sldId id="421" r:id="rId9"/>
    <p:sldId id="279" r:id="rId10"/>
    <p:sldId id="519" r:id="rId11"/>
    <p:sldId id="520" r:id="rId12"/>
    <p:sldId id="521" r:id="rId13"/>
    <p:sldId id="522" r:id="rId14"/>
    <p:sldId id="525" r:id="rId15"/>
    <p:sldId id="305" r:id="rId16"/>
    <p:sldId id="527" r:id="rId17"/>
    <p:sldId id="528" r:id="rId18"/>
    <p:sldId id="529" r:id="rId19"/>
    <p:sldId id="530" r:id="rId20"/>
    <p:sldId id="531" r:id="rId21"/>
    <p:sldId id="532" r:id="rId22"/>
    <p:sldId id="533" r:id="rId23"/>
    <p:sldId id="534" r:id="rId24"/>
    <p:sldId id="535" r:id="rId25"/>
    <p:sldId id="536" r:id="rId26"/>
    <p:sldId id="537" r:id="rId27"/>
    <p:sldId id="538" r:id="rId28"/>
    <p:sldId id="539" r:id="rId29"/>
    <p:sldId id="540" r:id="rId30"/>
    <p:sldId id="541" r:id="rId31"/>
    <p:sldId id="542" r:id="rId32"/>
    <p:sldId id="543" r:id="rId33"/>
    <p:sldId id="544" r:id="rId34"/>
    <p:sldId id="545" r:id="rId35"/>
    <p:sldId id="546" r:id="rId36"/>
    <p:sldId id="547" r:id="rId37"/>
    <p:sldId id="548" r:id="rId38"/>
    <p:sldId id="512" r:id="rId39"/>
    <p:sldId id="549" r:id="rId40"/>
    <p:sldId id="550" r:id="rId41"/>
    <p:sldId id="475" r:id="rId42"/>
    <p:sldId id="551" r:id="rId43"/>
    <p:sldId id="377" r:id="rId4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04D9BF-FEF1-47EF-8F67-EAB1748A0559}">
          <p14:sldIdLst>
            <p14:sldId id="419"/>
            <p14:sldId id="315"/>
            <p14:sldId id="516"/>
          </p14:sldIdLst>
        </p14:section>
        <p14:section name="Untitled Section" id="{37F99432-7D28-45DD-8915-86DEF7EEB508}">
          <p14:sldIdLst>
            <p14:sldId id="518"/>
            <p14:sldId id="289"/>
            <p14:sldId id="473"/>
            <p14:sldId id="421"/>
            <p14:sldId id="279"/>
            <p14:sldId id="519"/>
            <p14:sldId id="520"/>
            <p14:sldId id="521"/>
            <p14:sldId id="522"/>
            <p14:sldId id="525"/>
            <p14:sldId id="305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12"/>
            <p14:sldId id="549"/>
            <p14:sldId id="550"/>
            <p14:sldId id="475"/>
            <p14:sldId id="551"/>
            <p14:sldId id="37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FF"/>
    <a:srgbClr val="53AB47"/>
    <a:srgbClr val="000000"/>
    <a:srgbClr val="7BBB61"/>
    <a:srgbClr val="A0DF91"/>
    <a:srgbClr val="B2F4A2"/>
    <a:srgbClr val="336600"/>
    <a:srgbClr val="83ED83"/>
    <a:srgbClr val="9EB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83885" autoAdjust="0"/>
  </p:normalViewPr>
  <p:slideViewPr>
    <p:cSldViewPr>
      <p:cViewPr varScale="1">
        <p:scale>
          <a:sx n="73" d="100"/>
          <a:sy n="73" d="100"/>
        </p:scale>
        <p:origin x="-1188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8672DD-FD41-4887-9D83-93552751516C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A50AE7-080D-4F66-AFAA-91BABAF87C5F}">
      <dgm:prSet phldrT="[Text]" custT="1"/>
      <dgm:spPr/>
      <dgm:t>
        <a:bodyPr/>
        <a:lstStyle/>
        <a:p>
          <a:pPr algn="just"/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Los bosques tropicales son los recursos forestales más diversos y ecológicamente complejos en el planeta (Brown, Gillespe, &amp; Lugo, 1998). 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62BA5E-61BF-455B-A93C-A45E62B8CDE0}" type="parTrans" cxnId="{B3471EC3-24D6-4551-A394-B4B7CC99BE6A}">
      <dgm:prSet/>
      <dgm:spPr/>
      <dgm:t>
        <a:bodyPr/>
        <a:lstStyle/>
        <a:p>
          <a:endParaRPr lang="es-ES"/>
        </a:p>
      </dgm:t>
    </dgm:pt>
    <dgm:pt modelId="{9EDB032A-C212-4BEE-8324-815F5A06A676}" type="sibTrans" cxnId="{B3471EC3-24D6-4551-A394-B4B7CC99BE6A}">
      <dgm:prSet/>
      <dgm:spPr/>
      <dgm:t>
        <a:bodyPr/>
        <a:lstStyle/>
        <a:p>
          <a:endParaRPr lang="es-ES"/>
        </a:p>
      </dgm:t>
    </dgm:pt>
    <dgm:pt modelId="{2F20F9D0-27A6-4613-B341-5425A6FE1BD6}">
      <dgm:prSet phldrT="[Text]" custT="1"/>
      <dgm:spPr/>
      <dgm:t>
        <a:bodyPr/>
        <a:lstStyle/>
        <a:p>
          <a:pPr algn="just"/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Actividades antropogénicas: extracción de petróleo.</a:t>
          </a:r>
        </a:p>
      </dgm:t>
    </dgm:pt>
    <dgm:pt modelId="{15D2EF1D-256E-40A4-9506-5087348786C7}" type="parTrans" cxnId="{A4ED7517-1470-4FB9-8E35-F8DAA359A56C}">
      <dgm:prSet/>
      <dgm:spPr/>
      <dgm:t>
        <a:bodyPr/>
        <a:lstStyle/>
        <a:p>
          <a:endParaRPr lang="es-ES"/>
        </a:p>
      </dgm:t>
    </dgm:pt>
    <dgm:pt modelId="{24BC8802-A33B-4759-A57F-8C4ACC1DE2BF}" type="sibTrans" cxnId="{A4ED7517-1470-4FB9-8E35-F8DAA359A56C}">
      <dgm:prSet/>
      <dgm:spPr/>
      <dgm:t>
        <a:bodyPr/>
        <a:lstStyle/>
        <a:p>
          <a:endParaRPr lang="es-ES"/>
        </a:p>
      </dgm:t>
    </dgm:pt>
    <dgm:pt modelId="{3C8F2488-D4C5-4F0A-A4E9-D150D1C07BE8}">
      <dgm:prSet phldrT="[Text]" custT="1"/>
      <dgm:spPr/>
      <dgm:t>
        <a:bodyPr/>
        <a:lstStyle/>
        <a:p>
          <a:pPr algn="just"/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Actividades destructivas y contaminantes que afectan fuentes de agua y suelos que han generado cambios ambientales en los ecosistemas </a:t>
          </a:r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(Zamora &amp; Ramos, 2010)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B3227A-B830-477D-884E-DE4C94973B9D}" type="parTrans" cxnId="{DA705663-D9AE-450A-9409-7DDCC86930C3}">
      <dgm:prSet/>
      <dgm:spPr/>
      <dgm:t>
        <a:bodyPr/>
        <a:lstStyle/>
        <a:p>
          <a:endParaRPr lang="es-ES"/>
        </a:p>
      </dgm:t>
    </dgm:pt>
    <dgm:pt modelId="{1DAA7F64-6FE3-4950-95C2-950ED419D5F9}" type="sibTrans" cxnId="{DA705663-D9AE-450A-9409-7DDCC86930C3}">
      <dgm:prSet/>
      <dgm:spPr/>
      <dgm:t>
        <a:bodyPr/>
        <a:lstStyle/>
        <a:p>
          <a:endParaRPr lang="es-ES"/>
        </a:p>
      </dgm:t>
    </dgm:pt>
    <dgm:pt modelId="{99A85C1B-368D-4E3B-AB95-07D5FE3A00C0}" type="pres">
      <dgm:prSet presAssocID="{EB8672DD-FD41-4887-9D83-93552751516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FAE1ACF-1BDC-4334-802B-862610DD0146}" type="pres">
      <dgm:prSet presAssocID="{80A50AE7-080D-4F66-AFAA-91BABAF87C5F}" presName="comp" presStyleCnt="0"/>
      <dgm:spPr/>
    </dgm:pt>
    <dgm:pt modelId="{EF31548C-3B67-47D3-AC5C-EC4DA163477D}" type="pres">
      <dgm:prSet presAssocID="{80A50AE7-080D-4F66-AFAA-91BABAF87C5F}" presName="box" presStyleLbl="node1" presStyleIdx="0" presStyleCnt="3"/>
      <dgm:spPr/>
      <dgm:t>
        <a:bodyPr/>
        <a:lstStyle/>
        <a:p>
          <a:endParaRPr lang="es-EC"/>
        </a:p>
      </dgm:t>
    </dgm:pt>
    <dgm:pt modelId="{56D8FF9C-661C-4079-8204-7B0F6F731915}" type="pres">
      <dgm:prSet presAssocID="{80A50AE7-080D-4F66-AFAA-91BABAF87C5F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C6A6AE77-7588-4D75-9899-31925793FFA3}" type="pres">
      <dgm:prSet presAssocID="{80A50AE7-080D-4F66-AFAA-91BABAF87C5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431974-FBB0-4908-81BF-00EAF7BB6937}" type="pres">
      <dgm:prSet presAssocID="{9EDB032A-C212-4BEE-8324-815F5A06A676}" presName="spacer" presStyleCnt="0"/>
      <dgm:spPr/>
    </dgm:pt>
    <dgm:pt modelId="{300E55ED-9246-4B26-BC0E-D63B4FDCB09D}" type="pres">
      <dgm:prSet presAssocID="{2F20F9D0-27A6-4613-B341-5425A6FE1BD6}" presName="comp" presStyleCnt="0"/>
      <dgm:spPr/>
    </dgm:pt>
    <dgm:pt modelId="{7B1D9D1F-CC95-4625-A439-A0FB372C30F7}" type="pres">
      <dgm:prSet presAssocID="{2F20F9D0-27A6-4613-B341-5425A6FE1BD6}" presName="box" presStyleLbl="node1" presStyleIdx="1" presStyleCnt="3"/>
      <dgm:spPr/>
      <dgm:t>
        <a:bodyPr/>
        <a:lstStyle/>
        <a:p>
          <a:endParaRPr lang="es-EC"/>
        </a:p>
      </dgm:t>
    </dgm:pt>
    <dgm:pt modelId="{90FDE350-DD81-4AD5-9E8B-090D301A49BE}" type="pres">
      <dgm:prSet presAssocID="{2F20F9D0-27A6-4613-B341-5425A6FE1BD6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C560331C-E929-41A6-A630-14CF41C0A881}" type="pres">
      <dgm:prSet presAssocID="{2F20F9D0-27A6-4613-B341-5425A6FE1BD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AF8379-FC9F-4B3A-96E0-64C160DA1298}" type="pres">
      <dgm:prSet presAssocID="{24BC8802-A33B-4759-A57F-8C4ACC1DE2BF}" presName="spacer" presStyleCnt="0"/>
      <dgm:spPr/>
    </dgm:pt>
    <dgm:pt modelId="{DB783721-04B6-4FBE-A0A9-6FCB90A0556E}" type="pres">
      <dgm:prSet presAssocID="{3C8F2488-D4C5-4F0A-A4E9-D150D1C07BE8}" presName="comp" presStyleCnt="0"/>
      <dgm:spPr/>
    </dgm:pt>
    <dgm:pt modelId="{F4232885-5413-4232-830C-9867057A0699}" type="pres">
      <dgm:prSet presAssocID="{3C8F2488-D4C5-4F0A-A4E9-D150D1C07BE8}" presName="box" presStyleLbl="node1" presStyleIdx="2" presStyleCnt="3"/>
      <dgm:spPr/>
      <dgm:t>
        <a:bodyPr/>
        <a:lstStyle/>
        <a:p>
          <a:endParaRPr lang="es-EC"/>
        </a:p>
      </dgm:t>
    </dgm:pt>
    <dgm:pt modelId="{A16FA151-AE4A-460F-B806-4434DF99AAC9}" type="pres">
      <dgm:prSet presAssocID="{3C8F2488-D4C5-4F0A-A4E9-D150D1C07BE8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01F53DA7-72B2-4A2D-8F43-E978FC7484C2}" type="pres">
      <dgm:prSet presAssocID="{3C8F2488-D4C5-4F0A-A4E9-D150D1C07BE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6F6BCAA-C4DF-4DE9-A3AC-0D50D6E74101}" type="presOf" srcId="{2F20F9D0-27A6-4613-B341-5425A6FE1BD6}" destId="{7B1D9D1F-CC95-4625-A439-A0FB372C30F7}" srcOrd="0" destOrd="0" presId="urn:microsoft.com/office/officeart/2005/8/layout/vList4"/>
    <dgm:cxn modelId="{4F730EF8-8C38-41CC-B380-2EF280FCBE9E}" type="presOf" srcId="{3C8F2488-D4C5-4F0A-A4E9-D150D1C07BE8}" destId="{F4232885-5413-4232-830C-9867057A0699}" srcOrd="0" destOrd="0" presId="urn:microsoft.com/office/officeart/2005/8/layout/vList4"/>
    <dgm:cxn modelId="{DA705663-D9AE-450A-9409-7DDCC86930C3}" srcId="{EB8672DD-FD41-4887-9D83-93552751516C}" destId="{3C8F2488-D4C5-4F0A-A4E9-D150D1C07BE8}" srcOrd="2" destOrd="0" parTransId="{51B3227A-B830-477D-884E-DE4C94973B9D}" sibTransId="{1DAA7F64-6FE3-4950-95C2-950ED419D5F9}"/>
    <dgm:cxn modelId="{8E9084E6-4BED-4FF6-B0E8-9535CA833E98}" type="presOf" srcId="{80A50AE7-080D-4F66-AFAA-91BABAF87C5F}" destId="{EF31548C-3B67-47D3-AC5C-EC4DA163477D}" srcOrd="0" destOrd="0" presId="urn:microsoft.com/office/officeart/2005/8/layout/vList4"/>
    <dgm:cxn modelId="{0949AA56-8832-43F5-9BF0-DD0D9FC8E729}" type="presOf" srcId="{2F20F9D0-27A6-4613-B341-5425A6FE1BD6}" destId="{C560331C-E929-41A6-A630-14CF41C0A881}" srcOrd="1" destOrd="0" presId="urn:microsoft.com/office/officeart/2005/8/layout/vList4"/>
    <dgm:cxn modelId="{B3471EC3-24D6-4551-A394-B4B7CC99BE6A}" srcId="{EB8672DD-FD41-4887-9D83-93552751516C}" destId="{80A50AE7-080D-4F66-AFAA-91BABAF87C5F}" srcOrd="0" destOrd="0" parTransId="{6362BA5E-61BF-455B-A93C-A45E62B8CDE0}" sibTransId="{9EDB032A-C212-4BEE-8324-815F5A06A676}"/>
    <dgm:cxn modelId="{7D4825A0-4C8D-4977-B246-439FE6C92F4C}" type="presOf" srcId="{3C8F2488-D4C5-4F0A-A4E9-D150D1C07BE8}" destId="{01F53DA7-72B2-4A2D-8F43-E978FC7484C2}" srcOrd="1" destOrd="0" presId="urn:microsoft.com/office/officeart/2005/8/layout/vList4"/>
    <dgm:cxn modelId="{139CE6B4-30BE-4C80-A286-65003636AE19}" type="presOf" srcId="{80A50AE7-080D-4F66-AFAA-91BABAF87C5F}" destId="{C6A6AE77-7588-4D75-9899-31925793FFA3}" srcOrd="1" destOrd="0" presId="urn:microsoft.com/office/officeart/2005/8/layout/vList4"/>
    <dgm:cxn modelId="{A4ED7517-1470-4FB9-8E35-F8DAA359A56C}" srcId="{EB8672DD-FD41-4887-9D83-93552751516C}" destId="{2F20F9D0-27A6-4613-B341-5425A6FE1BD6}" srcOrd="1" destOrd="0" parTransId="{15D2EF1D-256E-40A4-9506-5087348786C7}" sibTransId="{24BC8802-A33B-4759-A57F-8C4ACC1DE2BF}"/>
    <dgm:cxn modelId="{83520D03-2520-4220-B209-FBCA99BA0158}" type="presOf" srcId="{EB8672DD-FD41-4887-9D83-93552751516C}" destId="{99A85C1B-368D-4E3B-AB95-07D5FE3A00C0}" srcOrd="0" destOrd="0" presId="urn:microsoft.com/office/officeart/2005/8/layout/vList4"/>
    <dgm:cxn modelId="{1F703873-2965-4649-9EA9-A910EA6C53B8}" type="presParOf" srcId="{99A85C1B-368D-4E3B-AB95-07D5FE3A00C0}" destId="{BFAE1ACF-1BDC-4334-802B-862610DD0146}" srcOrd="0" destOrd="0" presId="urn:microsoft.com/office/officeart/2005/8/layout/vList4"/>
    <dgm:cxn modelId="{C7B3305A-83AC-4C5F-990C-C1A609037EC0}" type="presParOf" srcId="{BFAE1ACF-1BDC-4334-802B-862610DD0146}" destId="{EF31548C-3B67-47D3-AC5C-EC4DA163477D}" srcOrd="0" destOrd="0" presId="urn:microsoft.com/office/officeart/2005/8/layout/vList4"/>
    <dgm:cxn modelId="{C5A58945-F70F-428D-B477-AEF6F8856534}" type="presParOf" srcId="{BFAE1ACF-1BDC-4334-802B-862610DD0146}" destId="{56D8FF9C-661C-4079-8204-7B0F6F731915}" srcOrd="1" destOrd="0" presId="urn:microsoft.com/office/officeart/2005/8/layout/vList4"/>
    <dgm:cxn modelId="{A27BC8F3-C673-4E4A-A836-FC0460CC65AD}" type="presParOf" srcId="{BFAE1ACF-1BDC-4334-802B-862610DD0146}" destId="{C6A6AE77-7588-4D75-9899-31925793FFA3}" srcOrd="2" destOrd="0" presId="urn:microsoft.com/office/officeart/2005/8/layout/vList4"/>
    <dgm:cxn modelId="{D432068D-D558-48DB-9E12-BC33FE8465D3}" type="presParOf" srcId="{99A85C1B-368D-4E3B-AB95-07D5FE3A00C0}" destId="{14431974-FBB0-4908-81BF-00EAF7BB6937}" srcOrd="1" destOrd="0" presId="urn:microsoft.com/office/officeart/2005/8/layout/vList4"/>
    <dgm:cxn modelId="{B638D6AA-9955-45D7-9B08-B1668D8AEF67}" type="presParOf" srcId="{99A85C1B-368D-4E3B-AB95-07D5FE3A00C0}" destId="{300E55ED-9246-4B26-BC0E-D63B4FDCB09D}" srcOrd="2" destOrd="0" presId="urn:microsoft.com/office/officeart/2005/8/layout/vList4"/>
    <dgm:cxn modelId="{272A69C2-5864-4FAA-91BD-354C1A8EEEEB}" type="presParOf" srcId="{300E55ED-9246-4B26-BC0E-D63B4FDCB09D}" destId="{7B1D9D1F-CC95-4625-A439-A0FB372C30F7}" srcOrd="0" destOrd="0" presId="urn:microsoft.com/office/officeart/2005/8/layout/vList4"/>
    <dgm:cxn modelId="{6ACC0599-154E-4059-8F45-5CDB87765052}" type="presParOf" srcId="{300E55ED-9246-4B26-BC0E-D63B4FDCB09D}" destId="{90FDE350-DD81-4AD5-9E8B-090D301A49BE}" srcOrd="1" destOrd="0" presId="urn:microsoft.com/office/officeart/2005/8/layout/vList4"/>
    <dgm:cxn modelId="{FCDE8C40-1619-4F9B-9482-31FA12F20D8B}" type="presParOf" srcId="{300E55ED-9246-4B26-BC0E-D63B4FDCB09D}" destId="{C560331C-E929-41A6-A630-14CF41C0A881}" srcOrd="2" destOrd="0" presId="urn:microsoft.com/office/officeart/2005/8/layout/vList4"/>
    <dgm:cxn modelId="{E961DA05-B0FC-4A3C-8304-7132D5BBAF01}" type="presParOf" srcId="{99A85C1B-368D-4E3B-AB95-07D5FE3A00C0}" destId="{8AAF8379-FC9F-4B3A-96E0-64C160DA1298}" srcOrd="3" destOrd="0" presId="urn:microsoft.com/office/officeart/2005/8/layout/vList4"/>
    <dgm:cxn modelId="{BD81D3A8-0CF3-40CB-9BB1-6FF2F294A390}" type="presParOf" srcId="{99A85C1B-368D-4E3B-AB95-07D5FE3A00C0}" destId="{DB783721-04B6-4FBE-A0A9-6FCB90A0556E}" srcOrd="4" destOrd="0" presId="urn:microsoft.com/office/officeart/2005/8/layout/vList4"/>
    <dgm:cxn modelId="{424EA20B-9220-48F0-9E9E-3D4A5E6524DA}" type="presParOf" srcId="{DB783721-04B6-4FBE-A0A9-6FCB90A0556E}" destId="{F4232885-5413-4232-830C-9867057A0699}" srcOrd="0" destOrd="0" presId="urn:microsoft.com/office/officeart/2005/8/layout/vList4"/>
    <dgm:cxn modelId="{AB60F2C3-121C-4165-BE35-2556BC3A13A1}" type="presParOf" srcId="{DB783721-04B6-4FBE-A0A9-6FCB90A0556E}" destId="{A16FA151-AE4A-460F-B806-4434DF99AAC9}" srcOrd="1" destOrd="0" presId="urn:microsoft.com/office/officeart/2005/8/layout/vList4"/>
    <dgm:cxn modelId="{55EE9522-005E-4E75-B1C7-811832E3652F}" type="presParOf" srcId="{DB783721-04B6-4FBE-A0A9-6FCB90A0556E}" destId="{01F53DA7-72B2-4A2D-8F43-E978FC7484C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8672DD-FD41-4887-9D83-93552751516C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8F2488-D4C5-4F0A-A4E9-D150D1C07BE8}">
      <dgm:prSet phldrT="[Text]" custT="1"/>
      <dgm:spPr/>
      <dgm:t>
        <a:bodyPr/>
        <a:lstStyle/>
        <a:p>
          <a:pPr algn="just"/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Para esto el desarrollo de modelos alométricos es fundamental (Segura &amp; Andrade, 2008).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B3227A-B830-477D-884E-DE4C94973B9D}" type="parTrans" cxnId="{DA705663-D9AE-450A-9409-7DDCC86930C3}">
      <dgm:prSet/>
      <dgm:spPr/>
      <dgm:t>
        <a:bodyPr/>
        <a:lstStyle/>
        <a:p>
          <a:endParaRPr lang="es-ES" sz="1800"/>
        </a:p>
      </dgm:t>
    </dgm:pt>
    <dgm:pt modelId="{1DAA7F64-6FE3-4950-95C2-950ED419D5F9}" type="sibTrans" cxnId="{DA705663-D9AE-450A-9409-7DDCC86930C3}">
      <dgm:prSet/>
      <dgm:spPr/>
      <dgm:t>
        <a:bodyPr/>
        <a:lstStyle/>
        <a:p>
          <a:endParaRPr lang="es-ES" sz="1800"/>
        </a:p>
      </dgm:t>
    </dgm:pt>
    <dgm:pt modelId="{CE1589A7-86DB-4BD2-A212-4C8F12AF8AA4}">
      <dgm:prSet custT="1"/>
      <dgm:spPr/>
      <dgm:t>
        <a:bodyPr/>
        <a:lstStyle/>
        <a:p>
          <a:pPr algn="just"/>
          <a:r>
            <a:rPr lang="es-EC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Selección de las mejores especies para reforestar (Villacís, 2016); desempeño y sus efectos sobre las características del suelo (Espinoza, 2018);</a:t>
          </a:r>
          <a:r>
            <a:rPr lang="es-EC" altLang="es-EC" sz="18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Diversidad de hongos (Sosa 2018; Quinsasamin, 2019) y producción de biomasa (Sani, 2019)</a:t>
          </a:r>
          <a:endParaRPr lang="es-ES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615C2A-B6C2-40E4-9A1B-FFEEC81AAB51}" type="parTrans" cxnId="{9858BC9B-902A-4D94-9313-A77A96B6AB62}">
      <dgm:prSet/>
      <dgm:spPr/>
      <dgm:t>
        <a:bodyPr/>
        <a:lstStyle/>
        <a:p>
          <a:endParaRPr lang="es-ES" sz="1800"/>
        </a:p>
      </dgm:t>
    </dgm:pt>
    <dgm:pt modelId="{E70E72C4-123E-41C0-B20C-8B642B471CD7}" type="sibTrans" cxnId="{9858BC9B-902A-4D94-9313-A77A96B6AB62}">
      <dgm:prSet/>
      <dgm:spPr/>
      <dgm:t>
        <a:bodyPr/>
        <a:lstStyle/>
        <a:p>
          <a:endParaRPr lang="es-ES" sz="1800"/>
        </a:p>
      </dgm:t>
    </dgm:pt>
    <dgm:pt modelId="{3161BC8B-15A9-4CDC-97DD-53EDFDB647A8}">
      <dgm:prSet custT="1"/>
      <dgm:spPr/>
      <dgm:t>
        <a:bodyPr/>
        <a:lstStyle/>
        <a:p>
          <a:pPr algn="just"/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Sin embargo, es necesario evaluar el potencial de estas especies para  fijar y almacenar el carbono atmosférico (Fonseca, Rey Benayas, &amp; Alice, 2011).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3DE5C1-7D25-421C-8AEA-3A4F7F9A6E35}" type="parTrans" cxnId="{85461255-ED57-4BE7-8E01-5E7FA59EEB77}">
      <dgm:prSet/>
      <dgm:spPr/>
      <dgm:t>
        <a:bodyPr/>
        <a:lstStyle/>
        <a:p>
          <a:endParaRPr lang="es-ES" sz="1800"/>
        </a:p>
      </dgm:t>
    </dgm:pt>
    <dgm:pt modelId="{365CC3DE-552C-4D53-BD29-DC775FE40599}" type="sibTrans" cxnId="{85461255-ED57-4BE7-8E01-5E7FA59EEB77}">
      <dgm:prSet/>
      <dgm:spPr/>
      <dgm:t>
        <a:bodyPr/>
        <a:lstStyle/>
        <a:p>
          <a:endParaRPr lang="es-ES" sz="1800"/>
        </a:p>
      </dgm:t>
    </dgm:pt>
    <dgm:pt modelId="{99A85C1B-368D-4E3B-AB95-07D5FE3A00C0}" type="pres">
      <dgm:prSet presAssocID="{EB8672DD-FD41-4887-9D83-93552751516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3A504E1-3C0D-4089-B15E-48E0C18B3A86}" type="pres">
      <dgm:prSet presAssocID="{CE1589A7-86DB-4BD2-A212-4C8F12AF8AA4}" presName="comp" presStyleCnt="0"/>
      <dgm:spPr/>
    </dgm:pt>
    <dgm:pt modelId="{05062F1D-D5C8-4AAD-B2FF-2BF26D6BB839}" type="pres">
      <dgm:prSet presAssocID="{CE1589A7-86DB-4BD2-A212-4C8F12AF8AA4}" presName="box" presStyleLbl="node1" presStyleIdx="0" presStyleCnt="3"/>
      <dgm:spPr/>
      <dgm:t>
        <a:bodyPr/>
        <a:lstStyle/>
        <a:p>
          <a:endParaRPr lang="es-EC"/>
        </a:p>
      </dgm:t>
    </dgm:pt>
    <dgm:pt modelId="{B11325A3-3E52-430A-9D3C-085155DD6CEB}" type="pres">
      <dgm:prSet presAssocID="{CE1589A7-86DB-4BD2-A212-4C8F12AF8AA4}" presName="img" presStyleLbl="fgImgPlace1" presStyleIdx="0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629E2F9B-4AE9-4CB8-8EC8-E9232F46357C}" type="pres">
      <dgm:prSet presAssocID="{CE1589A7-86DB-4BD2-A212-4C8F12AF8AA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E5E778-3365-4310-BAD5-F6007405317D}" type="pres">
      <dgm:prSet presAssocID="{E70E72C4-123E-41C0-B20C-8B642B471CD7}" presName="spacer" presStyleCnt="0"/>
      <dgm:spPr/>
    </dgm:pt>
    <dgm:pt modelId="{893EC6A9-E3FF-4E2A-B7F6-D2606DB97DAF}" type="pres">
      <dgm:prSet presAssocID="{3161BC8B-15A9-4CDC-97DD-53EDFDB647A8}" presName="comp" presStyleCnt="0"/>
      <dgm:spPr/>
    </dgm:pt>
    <dgm:pt modelId="{C45A6B43-DED2-4446-B76D-CA7638018F9D}" type="pres">
      <dgm:prSet presAssocID="{3161BC8B-15A9-4CDC-97DD-53EDFDB647A8}" presName="box" presStyleLbl="node1" presStyleIdx="1" presStyleCnt="3"/>
      <dgm:spPr/>
      <dgm:t>
        <a:bodyPr/>
        <a:lstStyle/>
        <a:p>
          <a:endParaRPr lang="es-EC"/>
        </a:p>
      </dgm:t>
    </dgm:pt>
    <dgm:pt modelId="{D5543706-DD41-49BE-B969-E0B78B126D66}" type="pres">
      <dgm:prSet presAssocID="{3161BC8B-15A9-4CDC-97DD-53EDFDB647A8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55515EAA-F38F-48AE-ADC0-B90C51E6A2A2}" type="pres">
      <dgm:prSet presAssocID="{3161BC8B-15A9-4CDC-97DD-53EDFDB647A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D654D1-C262-4D4C-B7CC-4DAABCA57343}" type="pres">
      <dgm:prSet presAssocID="{365CC3DE-552C-4D53-BD29-DC775FE40599}" presName="spacer" presStyleCnt="0"/>
      <dgm:spPr/>
    </dgm:pt>
    <dgm:pt modelId="{DB783721-04B6-4FBE-A0A9-6FCB90A0556E}" type="pres">
      <dgm:prSet presAssocID="{3C8F2488-D4C5-4F0A-A4E9-D150D1C07BE8}" presName="comp" presStyleCnt="0"/>
      <dgm:spPr/>
    </dgm:pt>
    <dgm:pt modelId="{F4232885-5413-4232-830C-9867057A0699}" type="pres">
      <dgm:prSet presAssocID="{3C8F2488-D4C5-4F0A-A4E9-D150D1C07BE8}" presName="box" presStyleLbl="node1" presStyleIdx="2" presStyleCnt="3"/>
      <dgm:spPr/>
      <dgm:t>
        <a:bodyPr/>
        <a:lstStyle/>
        <a:p>
          <a:endParaRPr lang="es-EC"/>
        </a:p>
      </dgm:t>
    </dgm:pt>
    <dgm:pt modelId="{A16FA151-AE4A-460F-B806-4434DF99AAC9}" type="pres">
      <dgm:prSet presAssocID="{3C8F2488-D4C5-4F0A-A4E9-D150D1C07BE8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01F53DA7-72B2-4A2D-8F43-E978FC7484C2}" type="pres">
      <dgm:prSet presAssocID="{3C8F2488-D4C5-4F0A-A4E9-D150D1C07BE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2A6A950-A33F-4DC2-AEA2-2233959219F7}" type="presOf" srcId="{CE1589A7-86DB-4BD2-A212-4C8F12AF8AA4}" destId="{05062F1D-D5C8-4AAD-B2FF-2BF26D6BB839}" srcOrd="0" destOrd="0" presId="urn:microsoft.com/office/officeart/2005/8/layout/vList4"/>
    <dgm:cxn modelId="{85461255-ED57-4BE7-8E01-5E7FA59EEB77}" srcId="{EB8672DD-FD41-4887-9D83-93552751516C}" destId="{3161BC8B-15A9-4CDC-97DD-53EDFDB647A8}" srcOrd="1" destOrd="0" parTransId="{893DE5C1-7D25-421C-8AEA-3A4F7F9A6E35}" sibTransId="{365CC3DE-552C-4D53-BD29-DC775FE40599}"/>
    <dgm:cxn modelId="{83520D03-2520-4220-B209-FBCA99BA0158}" type="presOf" srcId="{EB8672DD-FD41-4887-9D83-93552751516C}" destId="{99A85C1B-368D-4E3B-AB95-07D5FE3A00C0}" srcOrd="0" destOrd="0" presId="urn:microsoft.com/office/officeart/2005/8/layout/vList4"/>
    <dgm:cxn modelId="{7D4825A0-4C8D-4977-B246-439FE6C92F4C}" type="presOf" srcId="{3C8F2488-D4C5-4F0A-A4E9-D150D1C07BE8}" destId="{01F53DA7-72B2-4A2D-8F43-E978FC7484C2}" srcOrd="1" destOrd="0" presId="urn:microsoft.com/office/officeart/2005/8/layout/vList4"/>
    <dgm:cxn modelId="{4F730EF8-8C38-41CC-B380-2EF280FCBE9E}" type="presOf" srcId="{3C8F2488-D4C5-4F0A-A4E9-D150D1C07BE8}" destId="{F4232885-5413-4232-830C-9867057A0699}" srcOrd="0" destOrd="0" presId="urn:microsoft.com/office/officeart/2005/8/layout/vList4"/>
    <dgm:cxn modelId="{8B12EF85-B5E2-4FDC-ADCD-52129D068799}" type="presOf" srcId="{3161BC8B-15A9-4CDC-97DD-53EDFDB647A8}" destId="{55515EAA-F38F-48AE-ADC0-B90C51E6A2A2}" srcOrd="1" destOrd="0" presId="urn:microsoft.com/office/officeart/2005/8/layout/vList4"/>
    <dgm:cxn modelId="{9858BC9B-902A-4D94-9313-A77A96B6AB62}" srcId="{EB8672DD-FD41-4887-9D83-93552751516C}" destId="{CE1589A7-86DB-4BD2-A212-4C8F12AF8AA4}" srcOrd="0" destOrd="0" parTransId="{E8615C2A-B6C2-40E4-9A1B-FFEEC81AAB51}" sibTransId="{E70E72C4-123E-41C0-B20C-8B642B471CD7}"/>
    <dgm:cxn modelId="{99F38C5B-8310-4A01-9150-4DF22D96839E}" type="presOf" srcId="{CE1589A7-86DB-4BD2-A212-4C8F12AF8AA4}" destId="{629E2F9B-4AE9-4CB8-8EC8-E9232F46357C}" srcOrd="1" destOrd="0" presId="urn:microsoft.com/office/officeart/2005/8/layout/vList4"/>
    <dgm:cxn modelId="{3DD50A6E-1663-4118-8E50-8BC574DD80D3}" type="presOf" srcId="{3161BC8B-15A9-4CDC-97DD-53EDFDB647A8}" destId="{C45A6B43-DED2-4446-B76D-CA7638018F9D}" srcOrd="0" destOrd="0" presId="urn:microsoft.com/office/officeart/2005/8/layout/vList4"/>
    <dgm:cxn modelId="{DA705663-D9AE-450A-9409-7DDCC86930C3}" srcId="{EB8672DD-FD41-4887-9D83-93552751516C}" destId="{3C8F2488-D4C5-4F0A-A4E9-D150D1C07BE8}" srcOrd="2" destOrd="0" parTransId="{51B3227A-B830-477D-884E-DE4C94973B9D}" sibTransId="{1DAA7F64-6FE3-4950-95C2-950ED419D5F9}"/>
    <dgm:cxn modelId="{2AA1E28A-F383-4538-A778-2986BE9DFB9C}" type="presParOf" srcId="{99A85C1B-368D-4E3B-AB95-07D5FE3A00C0}" destId="{13A504E1-3C0D-4089-B15E-48E0C18B3A86}" srcOrd="0" destOrd="0" presId="urn:microsoft.com/office/officeart/2005/8/layout/vList4"/>
    <dgm:cxn modelId="{58967AC2-9EBD-4C32-B6F8-093F2EE2A6C1}" type="presParOf" srcId="{13A504E1-3C0D-4089-B15E-48E0C18B3A86}" destId="{05062F1D-D5C8-4AAD-B2FF-2BF26D6BB839}" srcOrd="0" destOrd="0" presId="urn:microsoft.com/office/officeart/2005/8/layout/vList4"/>
    <dgm:cxn modelId="{3BDD1C3C-6FDC-4DD9-8C01-DDA0AF5ED213}" type="presParOf" srcId="{13A504E1-3C0D-4089-B15E-48E0C18B3A86}" destId="{B11325A3-3E52-430A-9D3C-085155DD6CEB}" srcOrd="1" destOrd="0" presId="urn:microsoft.com/office/officeart/2005/8/layout/vList4"/>
    <dgm:cxn modelId="{C3A63A94-2AA6-404B-B4B3-F34E97EDBDC7}" type="presParOf" srcId="{13A504E1-3C0D-4089-B15E-48E0C18B3A86}" destId="{629E2F9B-4AE9-4CB8-8EC8-E9232F46357C}" srcOrd="2" destOrd="0" presId="urn:microsoft.com/office/officeart/2005/8/layout/vList4"/>
    <dgm:cxn modelId="{E95EFAE8-7B77-4023-9D49-20EC3D60A69A}" type="presParOf" srcId="{99A85C1B-368D-4E3B-AB95-07D5FE3A00C0}" destId="{82E5E778-3365-4310-BAD5-F6007405317D}" srcOrd="1" destOrd="0" presId="urn:microsoft.com/office/officeart/2005/8/layout/vList4"/>
    <dgm:cxn modelId="{E73D04FA-F384-4742-BEC2-D58B1B30949A}" type="presParOf" srcId="{99A85C1B-368D-4E3B-AB95-07D5FE3A00C0}" destId="{893EC6A9-E3FF-4E2A-B7F6-D2606DB97DAF}" srcOrd="2" destOrd="0" presId="urn:microsoft.com/office/officeart/2005/8/layout/vList4"/>
    <dgm:cxn modelId="{1D0F24C3-8500-4DB7-B135-ABF6F33D4272}" type="presParOf" srcId="{893EC6A9-E3FF-4E2A-B7F6-D2606DB97DAF}" destId="{C45A6B43-DED2-4446-B76D-CA7638018F9D}" srcOrd="0" destOrd="0" presId="urn:microsoft.com/office/officeart/2005/8/layout/vList4"/>
    <dgm:cxn modelId="{726E521F-8EC9-42C9-89A6-3991DB6D6219}" type="presParOf" srcId="{893EC6A9-E3FF-4E2A-B7F6-D2606DB97DAF}" destId="{D5543706-DD41-49BE-B969-E0B78B126D66}" srcOrd="1" destOrd="0" presId="urn:microsoft.com/office/officeart/2005/8/layout/vList4"/>
    <dgm:cxn modelId="{E9FAF620-E901-44FB-B35B-6AB68797498C}" type="presParOf" srcId="{893EC6A9-E3FF-4E2A-B7F6-D2606DB97DAF}" destId="{55515EAA-F38F-48AE-ADC0-B90C51E6A2A2}" srcOrd="2" destOrd="0" presId="urn:microsoft.com/office/officeart/2005/8/layout/vList4"/>
    <dgm:cxn modelId="{319E2C0E-65F7-4200-A328-EC518782F065}" type="presParOf" srcId="{99A85C1B-368D-4E3B-AB95-07D5FE3A00C0}" destId="{45D654D1-C262-4D4C-B7CC-4DAABCA57343}" srcOrd="3" destOrd="0" presId="urn:microsoft.com/office/officeart/2005/8/layout/vList4"/>
    <dgm:cxn modelId="{BD81D3A8-0CF3-40CB-9BB1-6FF2F294A390}" type="presParOf" srcId="{99A85C1B-368D-4E3B-AB95-07D5FE3A00C0}" destId="{DB783721-04B6-4FBE-A0A9-6FCB90A0556E}" srcOrd="4" destOrd="0" presId="urn:microsoft.com/office/officeart/2005/8/layout/vList4"/>
    <dgm:cxn modelId="{424EA20B-9220-48F0-9E9E-3D4A5E6524DA}" type="presParOf" srcId="{DB783721-04B6-4FBE-A0A9-6FCB90A0556E}" destId="{F4232885-5413-4232-830C-9867057A0699}" srcOrd="0" destOrd="0" presId="urn:microsoft.com/office/officeart/2005/8/layout/vList4"/>
    <dgm:cxn modelId="{AB60F2C3-121C-4165-BE35-2556BC3A13A1}" type="presParOf" srcId="{DB783721-04B6-4FBE-A0A9-6FCB90A0556E}" destId="{A16FA151-AE4A-460F-B806-4434DF99AAC9}" srcOrd="1" destOrd="0" presId="urn:microsoft.com/office/officeart/2005/8/layout/vList4"/>
    <dgm:cxn modelId="{55EE9522-005E-4E75-B1C7-811832E3652F}" type="presParOf" srcId="{DB783721-04B6-4FBE-A0A9-6FCB90A0556E}" destId="{01F53DA7-72B2-4A2D-8F43-E978FC7484C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1548C-3B67-47D3-AC5C-EC4DA163477D}">
      <dsp:nvSpPr>
        <dsp:cNvPr id="0" name=""/>
        <dsp:cNvSpPr/>
      </dsp:nvSpPr>
      <dsp:spPr>
        <a:xfrm>
          <a:off x="0" y="0"/>
          <a:ext cx="7920880" cy="12875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Los bosques tropicales son los recursos forestales más diversos y ecológicamente complejos en el planeta (Brown, Gillespe, &amp; Lugo, 1998). 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2933" y="0"/>
        <a:ext cx="6207946" cy="1287572"/>
      </dsp:txXfrm>
    </dsp:sp>
    <dsp:sp modelId="{56D8FF9C-661C-4079-8204-7B0F6F731915}">
      <dsp:nvSpPr>
        <dsp:cNvPr id="0" name=""/>
        <dsp:cNvSpPr/>
      </dsp:nvSpPr>
      <dsp:spPr>
        <a:xfrm>
          <a:off x="128757" y="128757"/>
          <a:ext cx="1584176" cy="10300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D9D1F-CC95-4625-A439-A0FB372C30F7}">
      <dsp:nvSpPr>
        <dsp:cNvPr id="0" name=""/>
        <dsp:cNvSpPr/>
      </dsp:nvSpPr>
      <dsp:spPr>
        <a:xfrm>
          <a:off x="0" y="1416329"/>
          <a:ext cx="7920880" cy="12875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Actividades antropogénicas: extracción de petróleo.</a:t>
          </a:r>
        </a:p>
      </dsp:txBody>
      <dsp:txXfrm>
        <a:off x="1712933" y="1416329"/>
        <a:ext cx="6207946" cy="1287572"/>
      </dsp:txXfrm>
    </dsp:sp>
    <dsp:sp modelId="{90FDE350-DD81-4AD5-9E8B-090D301A49BE}">
      <dsp:nvSpPr>
        <dsp:cNvPr id="0" name=""/>
        <dsp:cNvSpPr/>
      </dsp:nvSpPr>
      <dsp:spPr>
        <a:xfrm>
          <a:off x="128757" y="1545086"/>
          <a:ext cx="1584176" cy="10300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32885-5413-4232-830C-9867057A0699}">
      <dsp:nvSpPr>
        <dsp:cNvPr id="0" name=""/>
        <dsp:cNvSpPr/>
      </dsp:nvSpPr>
      <dsp:spPr>
        <a:xfrm>
          <a:off x="0" y="2832659"/>
          <a:ext cx="7920880" cy="12875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Actividades destructivas y contaminantes que afectan fuentes de agua y suelos que han generado cambios ambientales en los ecosistemas </a:t>
          </a: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(Zamora &amp; Ramos, 2010)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2933" y="2832659"/>
        <a:ext cx="6207946" cy="1287572"/>
      </dsp:txXfrm>
    </dsp:sp>
    <dsp:sp modelId="{A16FA151-AE4A-460F-B806-4434DF99AAC9}">
      <dsp:nvSpPr>
        <dsp:cNvPr id="0" name=""/>
        <dsp:cNvSpPr/>
      </dsp:nvSpPr>
      <dsp:spPr>
        <a:xfrm>
          <a:off x="128757" y="2961416"/>
          <a:ext cx="1584176" cy="10300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62F1D-D5C8-4AAD-B2FF-2BF26D6BB839}">
      <dsp:nvSpPr>
        <dsp:cNvPr id="0" name=""/>
        <dsp:cNvSpPr/>
      </dsp:nvSpPr>
      <dsp:spPr>
        <a:xfrm>
          <a:off x="0" y="0"/>
          <a:ext cx="8136904" cy="13188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Selección de las mejores especies para reforestar (Villacís, 2016); desempeño y sus efectos sobre las características del suelo (Espinoza, 2018);</a:t>
          </a:r>
          <a:r>
            <a:rPr lang="es-EC" altLang="es-EC" sz="1800" b="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Diversidad de hongos (Sosa 2018; Quinsasamin, 2019) y producción de biomasa (Sani, 2019)</a:t>
          </a:r>
          <a:endParaRPr lang="es-ES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9266" y="0"/>
        <a:ext cx="6377637" cy="1318861"/>
      </dsp:txXfrm>
    </dsp:sp>
    <dsp:sp modelId="{B11325A3-3E52-430A-9D3C-085155DD6CEB}">
      <dsp:nvSpPr>
        <dsp:cNvPr id="0" name=""/>
        <dsp:cNvSpPr/>
      </dsp:nvSpPr>
      <dsp:spPr>
        <a:xfrm>
          <a:off x="131886" y="131886"/>
          <a:ext cx="1627380" cy="10550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A6B43-DED2-4446-B76D-CA7638018F9D}">
      <dsp:nvSpPr>
        <dsp:cNvPr id="0" name=""/>
        <dsp:cNvSpPr/>
      </dsp:nvSpPr>
      <dsp:spPr>
        <a:xfrm>
          <a:off x="0" y="1450747"/>
          <a:ext cx="8136904" cy="13188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Sin embargo, es necesario evaluar el potencial de estas especies para  fijar y almacenar el carbono atmosférico (Fonseca, Rey Benayas, &amp; Alice, 2011).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9266" y="1450747"/>
        <a:ext cx="6377637" cy="1318861"/>
      </dsp:txXfrm>
    </dsp:sp>
    <dsp:sp modelId="{D5543706-DD41-49BE-B969-E0B78B126D66}">
      <dsp:nvSpPr>
        <dsp:cNvPr id="0" name=""/>
        <dsp:cNvSpPr/>
      </dsp:nvSpPr>
      <dsp:spPr>
        <a:xfrm>
          <a:off x="131886" y="1582633"/>
          <a:ext cx="1627380" cy="10550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32885-5413-4232-830C-9867057A0699}">
      <dsp:nvSpPr>
        <dsp:cNvPr id="0" name=""/>
        <dsp:cNvSpPr/>
      </dsp:nvSpPr>
      <dsp:spPr>
        <a:xfrm>
          <a:off x="0" y="2901494"/>
          <a:ext cx="8136904" cy="13188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Para esto el desarrollo de modelos alométricos es fundamental (Segura &amp; Andrade, 2008).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9266" y="2901494"/>
        <a:ext cx="6377637" cy="1318861"/>
      </dsp:txXfrm>
    </dsp:sp>
    <dsp:sp modelId="{A16FA151-AE4A-460F-B806-4434DF99AAC9}">
      <dsp:nvSpPr>
        <dsp:cNvPr id="0" name=""/>
        <dsp:cNvSpPr/>
      </dsp:nvSpPr>
      <dsp:spPr>
        <a:xfrm>
          <a:off x="131886" y="3033380"/>
          <a:ext cx="1627380" cy="10550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B52698A-6408-4E9A-AA5D-004336F04574}" type="datetimeFigureOut">
              <a:rPr lang="es-EC"/>
              <a:pPr>
                <a:defRPr/>
              </a:pPr>
              <a:t>17/07/2019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C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331DF2B-E15E-4EFA-AD59-C61873B2CE37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60531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1516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1DF2B-E15E-4EFA-AD59-C61873B2CE37}" type="slidenum">
              <a:rPr lang="es-EC" smtClean="0"/>
              <a:pPr>
                <a:defRPr/>
              </a:pPr>
              <a:t>10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62878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1DF2B-E15E-4EFA-AD59-C61873B2CE37}" type="slidenum">
              <a:rPr lang="es-EC" smtClean="0"/>
              <a:pPr>
                <a:defRPr/>
              </a:pPr>
              <a:t>11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29489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1DF2B-E15E-4EFA-AD59-C61873B2CE37}" type="slidenum">
              <a:rPr lang="es-EC" smtClean="0"/>
              <a:pPr>
                <a:defRPr/>
              </a:pPr>
              <a:t>12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92854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1DF2B-E15E-4EFA-AD59-C61873B2CE37}" type="slidenum">
              <a:rPr lang="es-EC" smtClean="0"/>
              <a:pPr>
                <a:defRPr/>
              </a:pPr>
              <a:t>13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82114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1DF2B-E15E-4EFA-AD59-C61873B2CE37}" type="slidenum">
              <a:rPr lang="es-EC" smtClean="0"/>
              <a:pPr>
                <a:defRPr/>
              </a:pPr>
              <a:t>14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85057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1DF2B-E15E-4EFA-AD59-C61873B2CE37}" type="slidenum">
              <a:rPr lang="es-EC" smtClean="0"/>
              <a:pPr>
                <a:defRPr/>
              </a:pPr>
              <a:t>15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88753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1DF2B-E15E-4EFA-AD59-C61873B2CE37}" type="slidenum">
              <a:rPr lang="es-EC" smtClean="0"/>
              <a:pPr>
                <a:defRPr/>
              </a:pPr>
              <a:t>16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42391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1DF2B-E15E-4EFA-AD59-C61873B2CE37}" type="slidenum">
              <a:rPr lang="es-EC" smtClean="0"/>
              <a:pPr>
                <a:defRPr/>
              </a:pPr>
              <a:t>17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25630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1DF2B-E15E-4EFA-AD59-C61873B2CE37}" type="slidenum">
              <a:rPr lang="es-EC" smtClean="0"/>
              <a:pPr>
                <a:defRPr/>
              </a:pPr>
              <a:t>18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09814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1DF2B-E15E-4EFA-AD59-C61873B2CE37}" type="slidenum">
              <a:rPr lang="es-EC" smtClean="0"/>
              <a:pPr>
                <a:defRPr/>
              </a:pPr>
              <a:t>19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76063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1DF2B-E15E-4EFA-AD59-C61873B2CE37}" type="slidenum">
              <a:rPr lang="es-EC" smtClean="0"/>
              <a:pPr>
                <a:defRPr/>
              </a:pPr>
              <a:t>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684315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1DF2B-E15E-4EFA-AD59-C61873B2CE37}" type="slidenum">
              <a:rPr lang="es-EC" smtClean="0"/>
              <a:pPr>
                <a:defRPr/>
              </a:pPr>
              <a:t>21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11278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1DF2B-E15E-4EFA-AD59-C61873B2CE37}" type="slidenum">
              <a:rPr lang="es-EC" smtClean="0"/>
              <a:pPr>
                <a:defRPr/>
              </a:pPr>
              <a:t>22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5681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1DF2B-E15E-4EFA-AD59-C61873B2CE37}" type="slidenum">
              <a:rPr lang="es-EC" smtClean="0"/>
              <a:pPr>
                <a:defRPr/>
              </a:pPr>
              <a:t>23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61395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1DF2B-E15E-4EFA-AD59-C61873B2CE37}" type="slidenum">
              <a:rPr lang="es-EC" smtClean="0"/>
              <a:pPr>
                <a:defRPr/>
              </a:pPr>
              <a:t>24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487838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1DF2B-E15E-4EFA-AD59-C61873B2CE37}" type="slidenum">
              <a:rPr lang="es-EC" smtClean="0"/>
              <a:pPr>
                <a:defRPr/>
              </a:pPr>
              <a:t>26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62985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1DF2B-E15E-4EFA-AD59-C61873B2CE37}" type="slidenum">
              <a:rPr lang="es-EC" smtClean="0"/>
              <a:pPr>
                <a:defRPr/>
              </a:pPr>
              <a:t>30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54578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1DF2B-E15E-4EFA-AD59-C61873B2CE37}" type="slidenum">
              <a:rPr lang="es-EC" smtClean="0"/>
              <a:pPr>
                <a:defRPr/>
              </a:pPr>
              <a:t>33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14569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1DF2B-E15E-4EFA-AD59-C61873B2CE37}" type="slidenum">
              <a:rPr lang="es-EC" smtClean="0"/>
              <a:pPr>
                <a:defRPr/>
              </a:pPr>
              <a:t>36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711072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1DF2B-E15E-4EFA-AD59-C61873B2CE37}" type="slidenum">
              <a:rPr lang="es-EC" smtClean="0"/>
              <a:pPr>
                <a:defRPr/>
              </a:pPr>
              <a:t>37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5530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1DF2B-E15E-4EFA-AD59-C61873B2CE37}" type="slidenum">
              <a:rPr lang="es-EC" smtClean="0"/>
              <a:pPr>
                <a:defRPr/>
              </a:pPr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37901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1DF2B-E15E-4EFA-AD59-C61873B2CE37}" type="slidenum">
              <a:rPr lang="es-EC" smtClean="0"/>
              <a:pPr>
                <a:defRPr/>
              </a:pPr>
              <a:t>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59556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1DF2B-E15E-4EFA-AD59-C61873B2CE37}" type="slidenum">
              <a:rPr lang="es-EC" smtClean="0"/>
              <a:pPr>
                <a:defRPr/>
              </a:pPr>
              <a:t>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21029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1DF2B-E15E-4EFA-AD59-C61873B2CE37}" type="slidenum">
              <a:rPr lang="es-EC" smtClean="0"/>
              <a:pPr>
                <a:defRPr/>
              </a:pPr>
              <a:t>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52254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1DF2B-E15E-4EFA-AD59-C61873B2CE37}" type="slidenum">
              <a:rPr lang="es-EC" smtClean="0"/>
              <a:pPr>
                <a:defRPr/>
              </a:pPr>
              <a:t>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48501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="" xmlns:a16="http://schemas.microsoft.com/office/drawing/2014/main" id="{9FCAD102-899E-414B-9280-A6CB731A5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0098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1DF2B-E15E-4EFA-AD59-C61873B2CE37}" type="slidenum">
              <a:rPr lang="es-EC" smtClean="0"/>
              <a:pPr>
                <a:defRPr/>
              </a:pPr>
              <a:t>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862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 userDrawn="1"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5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 sz="1400" dirty="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C" sz="1400" dirty="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 sz="1400" dirty="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C" sz="1400" dirty="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 dirty="0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860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890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396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77823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82269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41691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1" y="1604965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7" y="1604965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02940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61762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32013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545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5602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48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99455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32083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40" y="273050"/>
            <a:ext cx="2055812" cy="53022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1" y="273050"/>
            <a:ext cx="6015038" cy="53022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7122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8255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661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8336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077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427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2542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1825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 dirty="0"/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 dirty="0"/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1029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0" r:id="rId14" imgW="7748626" imgH="4759452" progId="">
                  <p:embed/>
                </p:oleObj>
              </mc:Choice>
              <mc:Fallback>
                <p:oleObj r:id="rId14" imgW="7748626" imgH="47594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49263" eaLnBrk="1" hangingPunct="1">
              <a:buSzPct val="100000"/>
              <a:defRPr/>
            </a:pPr>
            <a:endParaRPr lang="es-ES" altLang="es-US" sz="1400" dirty="0">
              <a:solidFill>
                <a:srgbClr val="000000"/>
              </a:solidFill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449263" eaLnBrk="1" hangingPunct="1">
              <a:buSzPct val="100000"/>
              <a:defRPr/>
            </a:pPr>
            <a:endParaRPr lang="es-ES" altLang="es-US" sz="1400" dirty="0">
              <a:solidFill>
                <a:srgbClr val="000000"/>
              </a:solidFill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49263" eaLnBrk="1" hangingPunct="1">
              <a:buSzPct val="100000"/>
              <a:defRPr/>
            </a:pPr>
            <a:endParaRPr lang="es-ES" altLang="es-US" sz="1400" dirty="0">
              <a:solidFill>
                <a:srgbClr val="000000"/>
              </a:solidFill>
            </a:endParaRP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449263" eaLnBrk="1" hangingPunct="1">
              <a:buSzPct val="100000"/>
              <a:defRPr/>
            </a:pPr>
            <a:endParaRPr lang="es-ES" altLang="es-US" sz="1400" dirty="0">
              <a:solidFill>
                <a:srgbClr val="000000"/>
              </a:solidFill>
            </a:endParaRP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6" name="Oval 7"/>
          <p:cNvSpPr>
            <a:spLocks noChangeArrowheads="1"/>
          </p:cNvSpPr>
          <p:nvPr/>
        </p:nvSpPr>
        <p:spPr bwMode="auto">
          <a:xfrm>
            <a:off x="217488" y="260354"/>
            <a:ext cx="792162" cy="7921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3250" cy="1138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5"/>
            <a:ext cx="82232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US"/>
              <a:t>Click to edit the outline text format</a:t>
            </a:r>
          </a:p>
          <a:p>
            <a:pPr lvl="1"/>
            <a:r>
              <a:rPr lang="en-GB" altLang="es-US"/>
              <a:t>Second Outline Level</a:t>
            </a:r>
          </a:p>
          <a:p>
            <a:pPr lvl="2"/>
            <a:r>
              <a:rPr lang="en-GB" altLang="es-US"/>
              <a:t>Third Outline Level</a:t>
            </a:r>
          </a:p>
          <a:p>
            <a:pPr lvl="3"/>
            <a:r>
              <a:rPr lang="en-GB" altLang="es-US"/>
              <a:t>Fourth Outline Level</a:t>
            </a:r>
          </a:p>
          <a:p>
            <a:pPr lvl="4"/>
            <a:r>
              <a:rPr lang="en-GB" altLang="es-US"/>
              <a:t>Fifth Outline Level</a:t>
            </a:r>
          </a:p>
          <a:p>
            <a:pPr lvl="4"/>
            <a:r>
              <a:rPr lang="en-GB" altLang="es-US"/>
              <a:t>Sixth Outline Level</a:t>
            </a:r>
          </a:p>
          <a:p>
            <a:pPr lvl="4"/>
            <a:r>
              <a:rPr lang="en-GB" altLang="es-US"/>
              <a:t>Seventh Outline Level</a:t>
            </a:r>
          </a:p>
        </p:txBody>
      </p:sp>
      <p:pic>
        <p:nvPicPr>
          <p:cNvPr id="2059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" y="182563"/>
            <a:ext cx="29591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63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DejaVu Sans" charset="0"/>
          <a:cs typeface="DejaVu Sans" charset="0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DejaVu Sans" charset="0"/>
          <a:cs typeface="DejaVu Sans" charset="0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DejaVu Sans" charset="0"/>
          <a:cs typeface="DejaVu Sans" charset="0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DejaVu Sans" charset="0"/>
          <a:cs typeface="DejaVu Sans" charset="0"/>
        </a:defRPr>
      </a:lvl5pPr>
      <a:lvl6pPr marL="25146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DejaVu Sans" charset="0"/>
          <a:cs typeface="DejaVu Sans" charset="0"/>
        </a:defRPr>
      </a:lvl6pPr>
      <a:lvl7pPr marL="29718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DejaVu Sans" charset="0"/>
          <a:cs typeface="DejaVu Sans" charset="0"/>
        </a:defRPr>
      </a:lvl7pPr>
      <a:lvl8pPr marL="34290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DejaVu Sans" charset="0"/>
          <a:cs typeface="DejaVu Sans" charset="0"/>
        </a:defRPr>
      </a:lvl8pPr>
      <a:lvl9pPr marL="38862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DejaVu Sans" charset="0"/>
          <a:cs typeface="DejaVu Sans" charset="0"/>
        </a:defRPr>
      </a:lvl9pPr>
    </p:titleStyle>
    <p:bodyStyle>
      <a:lvl1pPr marL="342900" indent="-342900" algn="ctr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ctr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4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ctr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ctr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4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ctr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4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ctr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ctr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ctr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ctr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4.jpe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6.png"/><Relationship Id="rId10" Type="http://schemas.openxmlformats.org/officeDocument/2006/relationships/image" Target="../media/image95.png"/><Relationship Id="rId4" Type="http://schemas.openxmlformats.org/officeDocument/2006/relationships/image" Target="../media/image25.png"/><Relationship Id="rId9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103.png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46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8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9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755576" y="1268760"/>
            <a:ext cx="802980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 sz="1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C" sz="2400" b="1" dirty="0"/>
              <a:t>MODELOS ALOMÉTRICOS PARA ESTIMAR CARBONO DE TRES ESPECIES ARBÓREAS PLANTADAS EN ÁREAS AFECTADAS POR LOS PROCESOS DE EXTRACCIÓN DE PETRÓLEO EN LA AMAZONIA DEL ECUADOR</a:t>
            </a:r>
            <a:r>
              <a:rPr lang="es-E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C" sz="1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s-EC" sz="1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s-EC" sz="1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s-EC" sz="1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s-EC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Vinicio </a:t>
            </a:r>
            <a:r>
              <a:rPr lang="es-EC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Sebastian </a:t>
            </a:r>
            <a:r>
              <a:rPr lang="es-EC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Gallegos Andrango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C" sz="1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Resultado de imagen para uc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AutoShape 4" descr="Resultado de imagen para uc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7937"/>
            <a:ext cx="1330496" cy="136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5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3249A812-9C1E-42D6-AF04-4411086CC8D4}"/>
              </a:ext>
            </a:extLst>
          </p:cNvPr>
          <p:cNvSpPr txBox="1">
            <a:spLocks/>
          </p:cNvSpPr>
          <p:nvPr/>
        </p:nvSpPr>
        <p:spPr>
          <a:xfrm>
            <a:off x="590889" y="19369"/>
            <a:ext cx="8229600" cy="634082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  <a:endParaRPr lang="es-ES" sz="2800" kern="0" dirty="0">
              <a:solidFill>
                <a:schemeClr val="tx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D25E6EE5-260F-4D1F-9F8E-986D8C34F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34" y="188640"/>
            <a:ext cx="3600400" cy="543126"/>
          </a:xfrm>
        </p:spPr>
        <p:txBody>
          <a:bodyPr>
            <a:normAutofit/>
          </a:bodyPr>
          <a:lstStyle/>
          <a:p>
            <a:pPr algn="l"/>
            <a:r>
              <a:rPr lang="es-E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VARIABLES MEDIDAS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="" xmlns:a16="http://schemas.microsoft.com/office/drawing/2014/main" id="{6A8C8C0F-38C9-42AC-A2A1-B6C7612F07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71"/>
          <a:stretch/>
        </p:blipFill>
        <p:spPr>
          <a:xfrm>
            <a:off x="910775" y="1188565"/>
            <a:ext cx="2653113" cy="2461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FCCA8E40-18CB-40CE-B68D-4DFC70BC3023}"/>
              </a:ext>
            </a:extLst>
          </p:cNvPr>
          <p:cNvSpPr txBox="1">
            <a:spLocks/>
          </p:cNvSpPr>
          <p:nvPr/>
        </p:nvSpPr>
        <p:spPr>
          <a:xfrm>
            <a:off x="590889" y="653451"/>
            <a:ext cx="3384376" cy="54312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S" sz="1800" i="0" kern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DIÁMETRO A LA ALTURA DEL PECHO</a:t>
            </a:r>
            <a:endParaRPr lang="es-ES" sz="1800" i="0" kern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10">
            <a:extLst>
              <a:ext uri="{FF2B5EF4-FFF2-40B4-BE49-F238E27FC236}">
                <a16:creationId xmlns="" xmlns:a16="http://schemas.microsoft.com/office/drawing/2014/main" id="{AFA5A30E-D914-41E6-8132-586D8A2155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/>
          <a:stretch/>
        </p:blipFill>
        <p:spPr>
          <a:xfrm>
            <a:off x="5347256" y="1026391"/>
            <a:ext cx="2861661" cy="2402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3">
            <a:extLst>
              <a:ext uri="{FF2B5EF4-FFF2-40B4-BE49-F238E27FC236}">
                <a16:creationId xmlns="" xmlns:a16="http://schemas.microsoft.com/office/drawing/2014/main" id="{5123CD9D-96AF-488F-B316-A9525723DA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2913" y="3766493"/>
            <a:ext cx="2566870" cy="1925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C1E816B9-282F-4780-B6EB-A7A6C8B6E036}"/>
              </a:ext>
            </a:extLst>
          </p:cNvPr>
          <p:cNvSpPr txBox="1">
            <a:spLocks/>
          </p:cNvSpPr>
          <p:nvPr/>
        </p:nvSpPr>
        <p:spPr>
          <a:xfrm>
            <a:off x="5642581" y="620688"/>
            <a:ext cx="2097771" cy="543126"/>
          </a:xfrm>
          <a:prstGeom prst="rect">
            <a:avLst/>
          </a:prstGeom>
        </p:spPr>
        <p:txBody>
          <a:bodyPr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S" sz="1800" i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ALTURA TOTAL</a:t>
            </a:r>
          </a:p>
        </p:txBody>
      </p:sp>
      <p:pic>
        <p:nvPicPr>
          <p:cNvPr id="12" name="3 Imagen">
            <a:extLst>
              <a:ext uri="{FF2B5EF4-FFF2-40B4-BE49-F238E27FC236}">
                <a16:creationId xmlns="" xmlns:a16="http://schemas.microsoft.com/office/drawing/2014/main" id="{2127FA37-5108-481A-8EB5-5BF33673C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person sitting in a tree&#10;&#10;Description automatically generated">
            <a:extLst>
              <a:ext uri="{FF2B5EF4-FFF2-40B4-BE49-F238E27FC236}">
                <a16:creationId xmlns="" xmlns:a16="http://schemas.microsoft.com/office/drawing/2014/main" id="{CAFCC941-8F49-41BA-A5ED-9A167A4BA2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74" y="3851660"/>
            <a:ext cx="2941146" cy="2205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7104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9">
            <a:extLst>
              <a:ext uri="{FF2B5EF4-FFF2-40B4-BE49-F238E27FC236}">
                <a16:creationId xmlns="" xmlns:a16="http://schemas.microsoft.com/office/drawing/2014/main" id="{92CDE681-41EE-4377-B2C1-DC10999997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55" y="1173305"/>
            <a:ext cx="3552395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B99CDD87-466D-40E5-A45A-59011F9FE0C9}"/>
              </a:ext>
            </a:extLst>
          </p:cNvPr>
          <p:cNvSpPr txBox="1">
            <a:spLocks/>
          </p:cNvSpPr>
          <p:nvPr/>
        </p:nvSpPr>
        <p:spPr>
          <a:xfrm>
            <a:off x="1358715" y="630179"/>
            <a:ext cx="2864887" cy="543126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S" sz="1800" i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DIÁMETRO DE COPA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805DC0CC-DDCE-4074-ADC6-2F5E52991F23}"/>
                  </a:ext>
                </a:extLst>
              </p:cNvPr>
              <p:cNvSpPr/>
              <p:nvPr/>
            </p:nvSpPr>
            <p:spPr>
              <a:xfrm>
                <a:off x="5392004" y="5093164"/>
                <a:ext cx="3112519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𝐷𝑒𝑛𝑠𝑖𝑑𝑎𝑑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𝑃𝑒𝑠𝑜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𝑠𝑒𝑐𝑜</m:t>
                          </m:r>
                          <m:r>
                            <a:rPr lang="es-EC" i="1">
                              <a:latin typeface="Cambria Math"/>
                            </a:rPr>
                            <m:t> (</m:t>
                          </m:r>
                          <m:r>
                            <a:rPr lang="es-EC" i="1">
                              <a:latin typeface="Cambria Math"/>
                            </a:rPr>
                            <m:t>𝑔</m:t>
                          </m:r>
                          <m:r>
                            <a:rPr lang="es-EC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𝑉𝑜𝑙𝑢𝑚𝑒𝑛</m:t>
                          </m:r>
                          <m:r>
                            <a:rPr lang="es-EC" i="1">
                              <a:latin typeface="Cambria Math"/>
                            </a:rPr>
                            <m:t> (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s-EC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05DC0CC-DDCE-4074-ADC6-2F5E52991F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004" y="5093164"/>
                <a:ext cx="3112519" cy="6690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56B20C05-472F-4CBF-BA64-434CC2C90B36}"/>
                  </a:ext>
                </a:extLst>
              </p:cNvPr>
              <p:cNvSpPr/>
              <p:nvPr/>
            </p:nvSpPr>
            <p:spPr>
              <a:xfrm>
                <a:off x="1331738" y="4424197"/>
                <a:ext cx="2044278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𝑐𝑜𝑝𝑎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𝑑𝑐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𝑑𝑐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6B20C05-472F-4CBF-BA64-434CC2C90B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738" y="4424197"/>
                <a:ext cx="2044278" cy="6164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="" xmlns:a16="http://schemas.microsoft.com/office/drawing/2014/main" id="{4750F1FB-93CE-4D5B-B8F2-EA292D706790}"/>
              </a:ext>
            </a:extLst>
          </p:cNvPr>
          <p:cNvSpPr txBox="1">
            <a:spLocks/>
          </p:cNvSpPr>
          <p:nvPr/>
        </p:nvSpPr>
        <p:spPr>
          <a:xfrm>
            <a:off x="611560" y="120403"/>
            <a:ext cx="8229600" cy="634082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  <a:endParaRPr lang="es-ES" sz="2800" kern="0" dirty="0">
              <a:solidFill>
                <a:schemeClr val="tx1"/>
              </a:solidFill>
            </a:endParaRPr>
          </a:p>
        </p:txBody>
      </p:sp>
      <p:pic>
        <p:nvPicPr>
          <p:cNvPr id="9" name="Imagen 12">
            <a:extLst>
              <a:ext uri="{FF2B5EF4-FFF2-40B4-BE49-F238E27FC236}">
                <a16:creationId xmlns="" xmlns:a16="http://schemas.microsoft.com/office/drawing/2014/main" id="{9F97E845-3907-4B45-9BB9-2A205CEC8B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6" r="20997"/>
          <a:stretch/>
        </p:blipFill>
        <p:spPr>
          <a:xfrm rot="5400000">
            <a:off x="6031521" y="847731"/>
            <a:ext cx="1907838" cy="2418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F857C91-2958-43DD-9F15-54ACE3137FC6}"/>
              </a:ext>
            </a:extLst>
          </p:cNvPr>
          <p:cNvSpPr/>
          <p:nvPr/>
        </p:nvSpPr>
        <p:spPr>
          <a:xfrm>
            <a:off x="5515818" y="733482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DENSIDAD DE MADERA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="" xmlns:a16="http://schemas.microsoft.com/office/drawing/2014/main" id="{D8F74E25-B71D-4DE3-AB34-8B61FCF1BE41}"/>
              </a:ext>
            </a:extLst>
          </p:cNvPr>
          <p:cNvSpPr/>
          <p:nvPr/>
        </p:nvSpPr>
        <p:spPr>
          <a:xfrm>
            <a:off x="2339752" y="3893083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Arrow: Down 11">
            <a:extLst>
              <a:ext uri="{FF2B5EF4-FFF2-40B4-BE49-F238E27FC236}">
                <a16:creationId xmlns="" xmlns:a16="http://schemas.microsoft.com/office/drawing/2014/main" id="{047B88E5-F7EF-4DD3-8AFF-FDD0B6121224}"/>
              </a:ext>
            </a:extLst>
          </p:cNvPr>
          <p:cNvSpPr/>
          <p:nvPr/>
        </p:nvSpPr>
        <p:spPr>
          <a:xfrm>
            <a:off x="6790124" y="4678997"/>
            <a:ext cx="432048" cy="3616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3 Imagen">
            <a:extLst>
              <a:ext uri="{FF2B5EF4-FFF2-40B4-BE49-F238E27FC236}">
                <a16:creationId xmlns="" xmlns:a16="http://schemas.microsoft.com/office/drawing/2014/main" id="{D6C31212-2FA5-4411-B390-C7E0AAFFB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4FA165FF-B01A-492D-A710-6CC37ADB6A82}"/>
                  </a:ext>
                </a:extLst>
              </p:cNvPr>
              <p:cNvSpPr/>
              <p:nvPr/>
            </p:nvSpPr>
            <p:spPr>
              <a:xfrm>
                <a:off x="1776896" y="5516337"/>
                <a:ext cx="14972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FA165FF-B01A-492D-A710-6CC37ADB6A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896" y="5516337"/>
                <a:ext cx="1497205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Down 14">
            <a:extLst>
              <a:ext uri="{FF2B5EF4-FFF2-40B4-BE49-F238E27FC236}">
                <a16:creationId xmlns="" xmlns:a16="http://schemas.microsoft.com/office/drawing/2014/main" id="{F631BCDF-EF1A-46A2-A0BF-3DF7E9535829}"/>
              </a:ext>
            </a:extLst>
          </p:cNvPr>
          <p:cNvSpPr/>
          <p:nvPr/>
        </p:nvSpPr>
        <p:spPr>
          <a:xfrm>
            <a:off x="2329468" y="5139714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665E2D1-5AB6-44CD-BBD6-071572D9AF0E}"/>
              </a:ext>
            </a:extLst>
          </p:cNvPr>
          <p:cNvSpPr/>
          <p:nvPr/>
        </p:nvSpPr>
        <p:spPr>
          <a:xfrm>
            <a:off x="5702079" y="2919303"/>
            <a:ext cx="2492363" cy="1825532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  <a:scene3d>
            <a:camera prst="orthographicFront"/>
            <a:lightRig rig="flat" dir="t"/>
          </a:scene3d>
          <a:sp3d z="-190500" prstMaterial="plastic">
            <a:bevelT w="88900" h="88900"/>
            <a:bevelB w="88900" h="31750" prst="angle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24438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 animBg="1"/>
      <p:bldP spid="12" grpId="0" animBg="1"/>
      <p:bldP spid="2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0">
            <a:extLst>
              <a:ext uri="{FF2B5EF4-FFF2-40B4-BE49-F238E27FC236}">
                <a16:creationId xmlns="" xmlns:a16="http://schemas.microsoft.com/office/drawing/2014/main" id="{46EF4F20-7CDC-419C-8972-4EFC3818B5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678" y="3885958"/>
            <a:ext cx="2726835" cy="194421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BD685054-1E28-4763-8CFC-7F1A6A961B15}"/>
              </a:ext>
            </a:extLst>
          </p:cNvPr>
          <p:cNvSpPr txBox="1">
            <a:spLocks/>
          </p:cNvSpPr>
          <p:nvPr/>
        </p:nvSpPr>
        <p:spPr>
          <a:xfrm>
            <a:off x="611560" y="120403"/>
            <a:ext cx="8229600" cy="634082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  <a:endParaRPr lang="es-ES" sz="2800" kern="0" dirty="0">
              <a:solidFill>
                <a:schemeClr val="tx1"/>
              </a:solidFill>
            </a:endParaRPr>
          </a:p>
        </p:txBody>
      </p:sp>
      <p:pic>
        <p:nvPicPr>
          <p:cNvPr id="11" name="3 Imagen">
            <a:extLst>
              <a:ext uri="{FF2B5EF4-FFF2-40B4-BE49-F238E27FC236}">
                <a16:creationId xmlns="" xmlns:a16="http://schemas.microsoft.com/office/drawing/2014/main" id="{29355946-6CEB-4817-8283-DCBC325F9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B80A413-CAC8-444B-863F-B9D6B18C6A6B}"/>
              </a:ext>
            </a:extLst>
          </p:cNvPr>
          <p:cNvSpPr txBox="1"/>
          <p:nvPr/>
        </p:nvSpPr>
        <p:spPr>
          <a:xfrm>
            <a:off x="827584" y="23598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BIOMASA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Resultado de imagen para ARBOL">
            <a:extLst>
              <a:ext uri="{FF2B5EF4-FFF2-40B4-BE49-F238E27FC236}">
                <a16:creationId xmlns="" xmlns:a16="http://schemas.microsoft.com/office/drawing/2014/main" id="{3897E481-4BCB-43AB-ACE9-526B3EE9A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900" y="1509022"/>
            <a:ext cx="30289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561F9D45-E863-4091-9532-A60B4C5BAD61}"/>
              </a:ext>
            </a:extLst>
          </p:cNvPr>
          <p:cNvCxnSpPr>
            <a:cxnSpLocks/>
          </p:cNvCxnSpPr>
          <p:nvPr/>
        </p:nvCxnSpPr>
        <p:spPr>
          <a:xfrm>
            <a:off x="3059832" y="3176972"/>
            <a:ext cx="7269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1A8CD88-EE57-415D-B10C-571D0CA9FE70}"/>
              </a:ext>
            </a:extLst>
          </p:cNvPr>
          <p:cNvSpPr txBox="1"/>
          <p:nvPr/>
        </p:nvSpPr>
        <p:spPr>
          <a:xfrm>
            <a:off x="662880" y="1043444"/>
            <a:ext cx="82296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BIOMASA TOTAL (Mg) = Biomasa del fuste + Biomasa de copa + Biomasa de follaje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E9E19FA-64D2-4237-8C93-41EF50892CE3}"/>
              </a:ext>
            </a:extLst>
          </p:cNvPr>
          <p:cNvSpPr/>
          <p:nvPr/>
        </p:nvSpPr>
        <p:spPr>
          <a:xfrm>
            <a:off x="959367" y="2996634"/>
            <a:ext cx="189667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Biomasa del fuste 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35C59BE2-DF9F-4EE9-AE44-A34D9A7B01EE}"/>
                  </a:ext>
                </a:extLst>
              </p:cNvPr>
              <p:cNvSpPr/>
              <p:nvPr/>
            </p:nvSpPr>
            <p:spPr>
              <a:xfrm>
                <a:off x="4086967" y="2996634"/>
                <a:ext cx="1776127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𝐵𝐹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𝑉𝐹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∗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𝐷𝑀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5C59BE2-DF9F-4EE9-AE44-A34D9A7B01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967" y="2996634"/>
                <a:ext cx="177612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e 15">
            <a:extLst>
              <a:ext uri="{FF2B5EF4-FFF2-40B4-BE49-F238E27FC236}">
                <a16:creationId xmlns="" xmlns:a16="http://schemas.microsoft.com/office/drawing/2014/main" id="{F956DE99-6118-42E3-ADA1-8480143E6CAD}"/>
              </a:ext>
            </a:extLst>
          </p:cNvPr>
          <p:cNvSpPr/>
          <p:nvPr/>
        </p:nvSpPr>
        <p:spPr>
          <a:xfrm>
            <a:off x="6639525" y="2943135"/>
            <a:ext cx="454496" cy="50405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Left Brace 26">
            <a:extLst>
              <a:ext uri="{FF2B5EF4-FFF2-40B4-BE49-F238E27FC236}">
                <a16:creationId xmlns="" xmlns:a16="http://schemas.microsoft.com/office/drawing/2014/main" id="{C7E9FBAA-700C-4FC7-BD42-D7EDCD0193A8}"/>
              </a:ext>
            </a:extLst>
          </p:cNvPr>
          <p:cNvSpPr/>
          <p:nvPr/>
        </p:nvSpPr>
        <p:spPr>
          <a:xfrm>
            <a:off x="5529404" y="1611844"/>
            <a:ext cx="454496" cy="131978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5AC56C67-30F2-4AFA-A767-42297702DEB2}"/>
              </a:ext>
            </a:extLst>
          </p:cNvPr>
          <p:cNvSpPr/>
          <p:nvPr/>
        </p:nvSpPr>
        <p:spPr>
          <a:xfrm>
            <a:off x="755576" y="1860324"/>
            <a:ext cx="204414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Biomasa de la copa 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A6AB1A66-32FC-480A-9B1A-38A8CA085160}"/>
                  </a:ext>
                </a:extLst>
              </p:cNvPr>
              <p:cNvSpPr/>
              <p:nvPr/>
            </p:nvSpPr>
            <p:spPr>
              <a:xfrm>
                <a:off x="3677184" y="1835373"/>
                <a:ext cx="1735603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m:rPr>
                          <m:sty m:val="p"/>
                        </m:rPr>
                        <a:rPr lang="es-E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s-ES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m:rPr>
                          <m:sty m:val="p"/>
                        </m:rPr>
                        <a:rPr lang="es-E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∗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𝐷𝑀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6AB1A66-32FC-480A-9B1A-38A8CA0851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184" y="1835373"/>
                <a:ext cx="173560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77F2CE18-B0E5-4882-8A32-EAE339A464F0}"/>
              </a:ext>
            </a:extLst>
          </p:cNvPr>
          <p:cNvCxnSpPr>
            <a:cxnSpLocks/>
          </p:cNvCxnSpPr>
          <p:nvPr/>
        </p:nvCxnSpPr>
        <p:spPr>
          <a:xfrm>
            <a:off x="2908918" y="2044990"/>
            <a:ext cx="7269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B5BF6837-62E0-4769-8B83-DB0A6B2F29E3}"/>
              </a:ext>
            </a:extLst>
          </p:cNvPr>
          <p:cNvSpPr/>
          <p:nvPr/>
        </p:nvSpPr>
        <p:spPr>
          <a:xfrm>
            <a:off x="522487" y="4580492"/>
            <a:ext cx="203773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Biomasa del follaje </a:t>
            </a:r>
            <a:endParaRPr lang="es-ES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FA3929F7-FAB4-4F6D-B6C7-73C2DE5668CF}"/>
              </a:ext>
            </a:extLst>
          </p:cNvPr>
          <p:cNvCxnSpPr>
            <a:cxnSpLocks/>
          </p:cNvCxnSpPr>
          <p:nvPr/>
        </p:nvCxnSpPr>
        <p:spPr>
          <a:xfrm>
            <a:off x="2492551" y="4765158"/>
            <a:ext cx="3071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5B8CEB0-DBCB-4583-9095-93588A50337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18" y="3870341"/>
            <a:ext cx="2592287" cy="194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3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6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69FF058D-FAF8-40E3-9117-0FAF84DF27AB}"/>
              </a:ext>
            </a:extLst>
          </p:cNvPr>
          <p:cNvSpPr txBox="1">
            <a:spLocks/>
          </p:cNvSpPr>
          <p:nvPr/>
        </p:nvSpPr>
        <p:spPr>
          <a:xfrm>
            <a:off x="611560" y="120403"/>
            <a:ext cx="8229600" cy="634082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  <a:endParaRPr lang="es-ES" sz="2800" kern="0" dirty="0">
              <a:solidFill>
                <a:schemeClr val="tx1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A6C0D41D-6089-49ED-81CB-67E1BFDEF1B6}"/>
              </a:ext>
            </a:extLst>
          </p:cNvPr>
          <p:cNvSpPr txBox="1">
            <a:spLocks/>
          </p:cNvSpPr>
          <p:nvPr/>
        </p:nvSpPr>
        <p:spPr>
          <a:xfrm>
            <a:off x="323528" y="577586"/>
            <a:ext cx="6060761" cy="543126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S" sz="1400" i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MODELOS EVALUADOS PARA VOLUMEN, BIOMASA Y CARBONO</a:t>
            </a:r>
          </a:p>
        </p:txBody>
      </p:sp>
      <p:pic>
        <p:nvPicPr>
          <p:cNvPr id="8" name="3 Imagen">
            <a:extLst>
              <a:ext uri="{FF2B5EF4-FFF2-40B4-BE49-F238E27FC236}">
                <a16:creationId xmlns="" xmlns:a16="http://schemas.microsoft.com/office/drawing/2014/main" id="{E72A2ABA-B20D-420E-BD28-E56386733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9FBAF2B-70A2-4343-8CEE-58014806F2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38" t="26188" r="32675" b="9381"/>
          <a:stretch/>
        </p:blipFill>
        <p:spPr>
          <a:xfrm>
            <a:off x="323528" y="849149"/>
            <a:ext cx="5760640" cy="54079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6AB8B4A-EB2F-4954-BFA9-4391922E99F6}"/>
              </a:ext>
            </a:extLst>
          </p:cNvPr>
          <p:cNvSpPr/>
          <p:nvPr/>
        </p:nvSpPr>
        <p:spPr>
          <a:xfrm>
            <a:off x="5642923" y="3166712"/>
            <a:ext cx="3224810" cy="26120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s-EC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Dónde:</a:t>
            </a:r>
            <a:endParaRPr lang="es-E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s-EC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VBC =</a:t>
            </a:r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volumen o biomasa o carbono; </a:t>
            </a:r>
            <a:endParaRPr lang="es-E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s-EC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 </a:t>
            </a:r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=diámetro a la altura de pecho;</a:t>
            </a:r>
            <a:endParaRPr lang="es-E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s-EC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</a:t>
            </a:r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altura total; 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s-EC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área de copa</a:t>
            </a:r>
            <a:endParaRPr lang="es-E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s-EC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 b, c, d, e, f, g</a:t>
            </a:r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parámetros del modelo; </a:t>
            </a:r>
            <a:endParaRPr lang="es-E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E56D9CC-5886-4A8F-8421-1F0B56E31A4F}"/>
              </a:ext>
            </a:extLst>
          </p:cNvPr>
          <p:cNvSpPr/>
          <p:nvPr/>
        </p:nvSpPr>
        <p:spPr>
          <a:xfrm>
            <a:off x="323528" y="1182762"/>
            <a:ext cx="2448272" cy="33732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9464BEC-C6F7-4352-AE27-7EE171BA8852}"/>
              </a:ext>
            </a:extLst>
          </p:cNvPr>
          <p:cNvSpPr/>
          <p:nvPr/>
        </p:nvSpPr>
        <p:spPr>
          <a:xfrm>
            <a:off x="323528" y="3014896"/>
            <a:ext cx="2448272" cy="33732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B3FF6E5-200B-48D3-9FD7-AD6BCCECB634}"/>
              </a:ext>
            </a:extLst>
          </p:cNvPr>
          <p:cNvSpPr/>
          <p:nvPr/>
        </p:nvSpPr>
        <p:spPr>
          <a:xfrm>
            <a:off x="3347864" y="1182761"/>
            <a:ext cx="2448272" cy="33732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E74BE3F-E30B-4CDB-A48C-DC83C1F46BFE}"/>
              </a:ext>
            </a:extLst>
          </p:cNvPr>
          <p:cNvSpPr/>
          <p:nvPr/>
        </p:nvSpPr>
        <p:spPr>
          <a:xfrm>
            <a:off x="3347864" y="1547369"/>
            <a:ext cx="2448272" cy="33732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303002D-5C1D-4559-A73F-9DCBD88FF4A0}"/>
              </a:ext>
            </a:extLst>
          </p:cNvPr>
          <p:cNvSpPr/>
          <p:nvPr/>
        </p:nvSpPr>
        <p:spPr>
          <a:xfrm>
            <a:off x="3347863" y="2584175"/>
            <a:ext cx="1728193" cy="43072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8B4F61F-BCA7-46CC-9D8B-BA38A63C46BE}"/>
              </a:ext>
            </a:extLst>
          </p:cNvPr>
          <p:cNvSpPr/>
          <p:nvPr/>
        </p:nvSpPr>
        <p:spPr>
          <a:xfrm>
            <a:off x="3347863" y="4653136"/>
            <a:ext cx="1368153" cy="64118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8D5EDAC-4873-4805-96DD-E25261E407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946" t="39624" r="45326" b="57604"/>
          <a:stretch/>
        </p:blipFill>
        <p:spPr>
          <a:xfrm>
            <a:off x="3380943" y="1534469"/>
            <a:ext cx="2382113" cy="27043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94BEA75-102D-4652-AAFE-F4E955664D0D}"/>
              </a:ext>
            </a:extLst>
          </p:cNvPr>
          <p:cNvSpPr/>
          <p:nvPr/>
        </p:nvSpPr>
        <p:spPr>
          <a:xfrm>
            <a:off x="3419872" y="2204864"/>
            <a:ext cx="2448272" cy="33732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221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3701" y="73190"/>
            <a:ext cx="8229600" cy="923330"/>
          </a:xfrm>
        </p:spPr>
        <p:txBody>
          <a:bodyPr>
            <a:normAutofit/>
          </a:bodyPr>
          <a:lstStyle/>
          <a:p>
            <a:r>
              <a:rPr lang="es-EC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LA INFORMACIÓN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D0D1CBA4-F22A-439B-944B-A377ADE01A9B}"/>
                  </a:ext>
                </a:extLst>
              </p:cNvPr>
              <p:cNvSpPr/>
              <p:nvPr/>
            </p:nvSpPr>
            <p:spPr>
              <a:xfrm>
                <a:off x="300530" y="1044308"/>
                <a:ext cx="8663058" cy="5078313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200000"/>
                  </a:lnSpc>
                  <a:buFont typeface="Courier New" panose="02070309020205020404" pitchFamily="49" charset="0"/>
                  <a:buChar char="o"/>
                </a:pPr>
                <a:r>
                  <a:rPr lang="es-EC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Medidas de resumen: media, desviación estándar.</a:t>
                </a:r>
              </a:p>
              <a:p>
                <a:pPr marL="285750" indent="-285750" algn="just">
                  <a:lnSpc>
                    <a:spcPct val="200000"/>
                  </a:lnSpc>
                  <a:buFont typeface="Courier New" panose="02070309020205020404" pitchFamily="49" charset="0"/>
                  <a:buChar char="o"/>
                </a:pPr>
                <a:r>
                  <a:rPr lang="es-EC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Criterios de evaluación</a:t>
                </a:r>
              </a:p>
              <a:p>
                <a:pPr marL="800100" lvl="1" indent="-342900" algn="just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s-EC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Distancia de Cook (d-cook)</a:t>
                </a:r>
              </a:p>
              <a:p>
                <a:pPr marL="800100" lvl="1" indent="-342900" algn="just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s-EC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Coeficiente de determinación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C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i="1"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C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s-EC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s-E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s-EC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s-EC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oeficiente de determinación ajustado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s-EC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C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𝑎𝑗𝑢𝑠𝑡𝑎𝑑𝑜</m:t>
                    </m:r>
                    <m:r>
                      <a:rPr lang="es-EC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s-ES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s-EC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Error Cuadrático Medio de Predicción (ECMP), </a:t>
                </a:r>
              </a:p>
              <a:p>
                <a:pPr marL="800100" lvl="1" indent="-342900" algn="just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Factor de inflación de varianza (VIF),</a:t>
                </a:r>
              </a:p>
              <a:p>
                <a:pPr marL="800100" lvl="1" indent="-342900" algn="just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s-EC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Criterio de Información Bayesiano (BIC), </a:t>
                </a:r>
              </a:p>
              <a:p>
                <a:pPr marL="800100" lvl="1" indent="-342900" algn="just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s-EC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Criterio de Información Akaike (AIC).</a:t>
                </a:r>
                <a:endParaRPr lang="es-E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0D1CBA4-F22A-439B-944B-A377ADE01A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30" y="1044308"/>
                <a:ext cx="8663058" cy="5078313"/>
              </a:xfrm>
              <a:prstGeom prst="rect">
                <a:avLst/>
              </a:prstGeom>
              <a:blipFill rotWithShape="1">
                <a:blip r:embed="rId3"/>
                <a:stretch>
                  <a:fillRect l="-28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3 Imagen">
            <a:extLst>
              <a:ext uri="{FF2B5EF4-FFF2-40B4-BE49-F238E27FC236}">
                <a16:creationId xmlns="" xmlns:a16="http://schemas.microsoft.com/office/drawing/2014/main" id="{408394C5-BCEB-4A39-9BC4-F79FABC70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Resultado de imagen para INFOSTAT">
            <a:extLst>
              <a:ext uri="{FF2B5EF4-FFF2-40B4-BE49-F238E27FC236}">
                <a16:creationId xmlns="" xmlns:a16="http://schemas.microsoft.com/office/drawing/2014/main" id="{9AA104AA-AD23-4E34-A843-21B3567BD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75488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5C75E12-E866-4217-B139-0BB6A0A3CDA9}"/>
              </a:ext>
            </a:extLst>
          </p:cNvPr>
          <p:cNvSpPr/>
          <p:nvPr/>
        </p:nvSpPr>
        <p:spPr>
          <a:xfrm>
            <a:off x="5668183" y="2605111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(Di Rienzo et al., 2018)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85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3B274-0872-442E-A1BF-00D83112D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0"/>
            <a:ext cx="8229600" cy="634082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S" dirty="0"/>
          </a:p>
        </p:txBody>
      </p:sp>
      <p:pic>
        <p:nvPicPr>
          <p:cNvPr id="5" name="3 Imagen">
            <a:extLst>
              <a:ext uri="{FF2B5EF4-FFF2-40B4-BE49-F238E27FC236}">
                <a16:creationId xmlns="" xmlns:a16="http://schemas.microsoft.com/office/drawing/2014/main" id="{278767C4-854E-4171-94A8-953FB6CD8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DC362A2-E7D2-4C20-A216-85A0419C26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38" t="55278" r="24012" b="14088"/>
          <a:stretch/>
        </p:blipFill>
        <p:spPr>
          <a:xfrm>
            <a:off x="644293" y="1196752"/>
            <a:ext cx="7855413" cy="28803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2E3F5EC-8CFD-46DE-9B2F-3A206A54042A}"/>
              </a:ext>
            </a:extLst>
          </p:cNvPr>
          <p:cNvSpPr/>
          <p:nvPr/>
        </p:nvSpPr>
        <p:spPr>
          <a:xfrm>
            <a:off x="5364088" y="1916832"/>
            <a:ext cx="86409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2DD6B23-0836-4679-B30C-D140586B517C}"/>
              </a:ext>
            </a:extLst>
          </p:cNvPr>
          <p:cNvSpPr/>
          <p:nvPr/>
        </p:nvSpPr>
        <p:spPr>
          <a:xfrm>
            <a:off x="6499849" y="1988840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1BEA434-B648-427E-A24E-1A85E22F9C3C}"/>
              </a:ext>
            </a:extLst>
          </p:cNvPr>
          <p:cNvSpPr/>
          <p:nvPr/>
        </p:nvSpPr>
        <p:spPr>
          <a:xfrm>
            <a:off x="7476877" y="2281233"/>
            <a:ext cx="864096" cy="2836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684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87728A2-55A1-498D-B13B-7479339884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6" t="48599" r="27162" b="16317"/>
          <a:stretch/>
        </p:blipFill>
        <p:spPr>
          <a:xfrm>
            <a:off x="648619" y="1055298"/>
            <a:ext cx="7573223" cy="32150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F30945D-9334-46EA-A0F7-7F87C6951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2156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E23172A-FD35-4879-9702-0D4AAE711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78653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49BCC12-B14E-4F34-9C86-176B1FDCDF07}"/>
              </a:ext>
            </a:extLst>
          </p:cNvPr>
          <p:cNvSpPr/>
          <p:nvPr/>
        </p:nvSpPr>
        <p:spPr>
          <a:xfrm>
            <a:off x="611560" y="40593"/>
            <a:ext cx="8421421" cy="56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MODELOS ALOMÉTRICOS PARA ÁRBOLES DE </a:t>
            </a:r>
            <a:r>
              <a:rPr lang="es-EC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Piptadenia pteroclada</a:t>
            </a:r>
            <a:endParaRPr lang="es-E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5C2FA85-63AA-4174-8973-AFA9C820A792}"/>
              </a:ext>
            </a:extLst>
          </p:cNvPr>
          <p:cNvSpPr/>
          <p:nvPr/>
        </p:nvSpPr>
        <p:spPr>
          <a:xfrm>
            <a:off x="937455" y="714981"/>
            <a:ext cx="15212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VOLUMEN</a:t>
            </a:r>
            <a:endParaRPr lang="es-ES" sz="2000" dirty="0"/>
          </a:p>
        </p:txBody>
      </p:sp>
      <p:pic>
        <p:nvPicPr>
          <p:cNvPr id="8" name="3 Imagen">
            <a:extLst>
              <a:ext uri="{FF2B5EF4-FFF2-40B4-BE49-F238E27FC236}">
                <a16:creationId xmlns="" xmlns:a16="http://schemas.microsoft.com/office/drawing/2014/main" id="{BF1BF634-C38B-4423-8AC3-EAEEC819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558052B-3997-47BE-AA27-A79A3C569509}"/>
              </a:ext>
            </a:extLst>
          </p:cNvPr>
          <p:cNvSpPr/>
          <p:nvPr/>
        </p:nvSpPr>
        <p:spPr>
          <a:xfrm>
            <a:off x="4252284" y="1037849"/>
            <a:ext cx="504056" cy="2973461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619B11F-D363-4A82-B5A2-509D564B3545}"/>
              </a:ext>
            </a:extLst>
          </p:cNvPr>
          <p:cNvSpPr/>
          <p:nvPr/>
        </p:nvSpPr>
        <p:spPr>
          <a:xfrm>
            <a:off x="5967020" y="1109385"/>
            <a:ext cx="504056" cy="2973461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46644EF-25F8-4C83-88A6-00A28D6C8AC0}"/>
              </a:ext>
            </a:extLst>
          </p:cNvPr>
          <p:cNvSpPr/>
          <p:nvPr/>
        </p:nvSpPr>
        <p:spPr>
          <a:xfrm>
            <a:off x="903108" y="1920119"/>
            <a:ext cx="3312368" cy="3600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AF7DC46-C8D5-4C8F-9642-8AC301B9C31A}"/>
              </a:ext>
            </a:extLst>
          </p:cNvPr>
          <p:cNvSpPr/>
          <p:nvPr/>
        </p:nvSpPr>
        <p:spPr>
          <a:xfrm>
            <a:off x="896127" y="2513542"/>
            <a:ext cx="3312368" cy="3600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CFD04DB-C06F-4E9B-8FAB-847A3679DCD3}"/>
              </a:ext>
            </a:extLst>
          </p:cNvPr>
          <p:cNvSpPr/>
          <p:nvPr/>
        </p:nvSpPr>
        <p:spPr>
          <a:xfrm>
            <a:off x="904377" y="3111974"/>
            <a:ext cx="3312368" cy="3600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4C357DB-67B5-4E08-86D2-DD4AAA2837EE}"/>
              </a:ext>
            </a:extLst>
          </p:cNvPr>
          <p:cNvSpPr/>
          <p:nvPr/>
        </p:nvSpPr>
        <p:spPr>
          <a:xfrm>
            <a:off x="869607" y="3651271"/>
            <a:ext cx="3312368" cy="3600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2000712A-79B9-4867-9BB2-80AEFFE6F093}"/>
              </a:ext>
            </a:extLst>
          </p:cNvPr>
          <p:cNvCxnSpPr/>
          <p:nvPr/>
        </p:nvCxnSpPr>
        <p:spPr>
          <a:xfrm>
            <a:off x="663250" y="1745844"/>
            <a:ext cx="356524" cy="2160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424E3294-BC80-4531-8785-E8BB636DA41B}"/>
              </a:ext>
            </a:extLst>
          </p:cNvPr>
          <p:cNvCxnSpPr/>
          <p:nvPr/>
        </p:nvCxnSpPr>
        <p:spPr>
          <a:xfrm>
            <a:off x="624169" y="2990705"/>
            <a:ext cx="356524" cy="2160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3147BBA-6A5E-46AA-96B7-01CC76524D9C}"/>
              </a:ext>
            </a:extLst>
          </p:cNvPr>
          <p:cNvSpPr/>
          <p:nvPr/>
        </p:nvSpPr>
        <p:spPr>
          <a:xfrm>
            <a:off x="1475656" y="5185719"/>
            <a:ext cx="158889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Á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lvarez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(2008)</a:t>
            </a:r>
            <a:endParaRPr lang="es-ES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AFA0A1A-3ACB-4FBC-827F-4235FA13D770}"/>
              </a:ext>
            </a:extLst>
          </p:cNvPr>
          <p:cNvSpPr/>
          <p:nvPr/>
        </p:nvSpPr>
        <p:spPr>
          <a:xfrm>
            <a:off x="3933048" y="4930258"/>
            <a:ext cx="4572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Moret y Ruiz (1998), señalan que el coeficiente de determinación ajustado aumenta en modelos con variables transformadas en LN</a:t>
            </a:r>
            <a:endParaRPr lang="es-ES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E01357B-16F4-498D-A434-33258D157E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6" t="83506" r="33606" b="14824"/>
          <a:stretch/>
        </p:blipFill>
        <p:spPr>
          <a:xfrm>
            <a:off x="395536" y="4273752"/>
            <a:ext cx="6522916" cy="15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8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  <p:bldP spid="11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="" xmlns:a16="http://schemas.microsoft.com/office/drawing/2014/main" id="{3CBF6236-32E7-49FB-87D3-45D7F00ED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34010"/>
            <a:ext cx="24574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8A82A99E-FC52-45FA-84C4-1F06CCDF1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39" y="627349"/>
            <a:ext cx="24574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="" xmlns:a16="http://schemas.microsoft.com/office/drawing/2014/main" id="{EA723BA6-0462-4AF7-B6D8-EED6F0AE4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591" y="620688"/>
            <a:ext cx="24574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6">
            <a:extLst>
              <a:ext uri="{FF2B5EF4-FFF2-40B4-BE49-F238E27FC236}">
                <a16:creationId xmlns="" xmlns:a16="http://schemas.microsoft.com/office/drawing/2014/main" id="{B98A99EF-FF3E-4513-8704-C1A4A0E27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60" y="3360450"/>
            <a:ext cx="24574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3" name="Picture 27">
            <a:extLst>
              <a:ext uri="{FF2B5EF4-FFF2-40B4-BE49-F238E27FC236}">
                <a16:creationId xmlns="" xmlns:a16="http://schemas.microsoft.com/office/drawing/2014/main" id="{CB97C765-E887-410B-95D4-3D98A6CF0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034" y="3283497"/>
            <a:ext cx="24574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B2E610D2-47E7-450A-A2EA-B9974F647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FBD5FD9D-9F21-4721-BA61-8293A42C3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8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0C45A59-76D0-43C8-A4D0-8A497BC6AA4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90" y="3392016"/>
            <a:ext cx="2458720" cy="23615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4D55808-C748-4207-9ED5-9F63A28B7BB3}"/>
              </a:ext>
            </a:extLst>
          </p:cNvPr>
          <p:cNvSpPr/>
          <p:nvPr/>
        </p:nvSpPr>
        <p:spPr>
          <a:xfrm>
            <a:off x="607114" y="135250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MODELO 1</a:t>
            </a:r>
            <a:endParaRPr lang="es-E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201A72C-1567-4245-B4F7-642B7E3F430D}"/>
              </a:ext>
            </a:extLst>
          </p:cNvPr>
          <p:cNvSpPr/>
          <p:nvPr/>
        </p:nvSpPr>
        <p:spPr>
          <a:xfrm>
            <a:off x="576147" y="2859281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MODELO 2</a:t>
            </a:r>
            <a:endParaRPr lang="es-ES" dirty="0"/>
          </a:p>
        </p:txBody>
      </p:sp>
      <p:pic>
        <p:nvPicPr>
          <p:cNvPr id="13" name="3 Imagen">
            <a:extLst>
              <a:ext uri="{FF2B5EF4-FFF2-40B4-BE49-F238E27FC236}">
                <a16:creationId xmlns="" xmlns:a16="http://schemas.microsoft.com/office/drawing/2014/main" id="{A6E090B7-C2C9-4979-87A7-9F219E7C9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397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312EB40-EEC3-4E8F-B8F5-C1BFB76005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8" t="44939" r="26376" b="28223"/>
          <a:stretch/>
        </p:blipFill>
        <p:spPr>
          <a:xfrm>
            <a:off x="899592" y="655770"/>
            <a:ext cx="7674996" cy="2410737"/>
          </a:xfrm>
          <a:prstGeom prst="rect">
            <a:avLst/>
          </a:prstGeom>
        </p:spPr>
      </p:pic>
      <p:pic>
        <p:nvPicPr>
          <p:cNvPr id="29698" name="Picture 11">
            <a:extLst>
              <a:ext uri="{FF2B5EF4-FFF2-40B4-BE49-F238E27FC236}">
                <a16:creationId xmlns="" xmlns:a16="http://schemas.microsoft.com/office/drawing/2014/main" id="{B6AE4B10-29F2-4061-AC42-5D22217AD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9"/>
          <a:stretch>
            <a:fillRect/>
          </a:stretch>
        </p:blipFill>
        <p:spPr bwMode="auto">
          <a:xfrm>
            <a:off x="1575791" y="3717032"/>
            <a:ext cx="2527006" cy="217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7" name="Picture 7">
            <a:extLst>
              <a:ext uri="{FF2B5EF4-FFF2-40B4-BE49-F238E27FC236}">
                <a16:creationId xmlns="" xmlns:a16="http://schemas.microsoft.com/office/drawing/2014/main" id="{5978DF6E-D001-4655-8F3E-98FAF4C8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9"/>
          <a:stretch>
            <a:fillRect/>
          </a:stretch>
        </p:blipFill>
        <p:spPr bwMode="auto">
          <a:xfrm>
            <a:off x="5068380" y="3798332"/>
            <a:ext cx="2527956" cy="217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7CC8E7D5-5A5A-4B71-A498-C1F34EB44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1909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17712D7-4C7D-48F1-903A-93FB2D58A277}"/>
              </a:ext>
            </a:extLst>
          </p:cNvPr>
          <p:cNvSpPr/>
          <p:nvPr/>
        </p:nvSpPr>
        <p:spPr>
          <a:xfrm>
            <a:off x="1694544" y="3419708"/>
            <a:ext cx="2805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 1 GOMPERTZ</a:t>
            </a:r>
            <a:endParaRPr lang="es-E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1ADFE89-79AD-4EA9-A97D-774A4B64C3C9}"/>
              </a:ext>
            </a:extLst>
          </p:cNvPr>
          <p:cNvSpPr/>
          <p:nvPr/>
        </p:nvSpPr>
        <p:spPr>
          <a:xfrm>
            <a:off x="5220072" y="3400114"/>
            <a:ext cx="2805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 4 GOMPERTZ</a:t>
            </a:r>
            <a:endParaRPr lang="es-ES" dirty="0"/>
          </a:p>
        </p:txBody>
      </p:sp>
      <p:pic>
        <p:nvPicPr>
          <p:cNvPr id="8" name="3 Imagen">
            <a:extLst>
              <a:ext uri="{FF2B5EF4-FFF2-40B4-BE49-F238E27FC236}">
                <a16:creationId xmlns="" xmlns:a16="http://schemas.microsoft.com/office/drawing/2014/main" id="{2D5EE52C-4A7F-4770-970E-DC92CC6A2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158FD1D-A51E-4EA2-96E5-939FC8A51970}"/>
              </a:ext>
            </a:extLst>
          </p:cNvPr>
          <p:cNvSpPr/>
          <p:nvPr/>
        </p:nvSpPr>
        <p:spPr>
          <a:xfrm>
            <a:off x="6053877" y="662191"/>
            <a:ext cx="720080" cy="2319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B262299-81B5-49F8-85DC-8BE00ADC7B85}"/>
              </a:ext>
            </a:extLst>
          </p:cNvPr>
          <p:cNvSpPr/>
          <p:nvPr/>
        </p:nvSpPr>
        <p:spPr>
          <a:xfrm>
            <a:off x="1115616" y="1412776"/>
            <a:ext cx="2936762" cy="10801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57F5000-A22E-41DB-8AEA-CEEE60E26AD7}"/>
              </a:ext>
            </a:extLst>
          </p:cNvPr>
          <p:cNvSpPr/>
          <p:nvPr/>
        </p:nvSpPr>
        <p:spPr>
          <a:xfrm>
            <a:off x="1115616" y="2615315"/>
            <a:ext cx="2756386" cy="2376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E35CF7BE-88C0-4ED1-9D33-CDA5E75066B0}"/>
              </a:ext>
            </a:extLst>
          </p:cNvPr>
          <p:cNvCxnSpPr/>
          <p:nvPr/>
        </p:nvCxnSpPr>
        <p:spPr>
          <a:xfrm>
            <a:off x="434485" y="1235796"/>
            <a:ext cx="926926" cy="2353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CB2D0790-41F1-4836-93D5-3DD771AF545D}"/>
              </a:ext>
            </a:extLst>
          </p:cNvPr>
          <p:cNvCxnSpPr/>
          <p:nvPr/>
        </p:nvCxnSpPr>
        <p:spPr>
          <a:xfrm>
            <a:off x="292113" y="2460267"/>
            <a:ext cx="926926" cy="2353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B43841C-3C0A-4EFC-9903-F3DC42270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8" t="72120" r="36348" b="25825"/>
          <a:stretch/>
        </p:blipFill>
        <p:spPr>
          <a:xfrm>
            <a:off x="1011520" y="3034984"/>
            <a:ext cx="6512808" cy="19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8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  <p:bldP spid="3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70E256-47F9-43E0-BF9E-128D5EE2477A}"/>
              </a:ext>
            </a:extLst>
          </p:cNvPr>
          <p:cNvSpPr/>
          <p:nvPr/>
        </p:nvSpPr>
        <p:spPr>
          <a:xfrm>
            <a:off x="527240" y="103271"/>
            <a:ext cx="1410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BIOMASA</a:t>
            </a:r>
            <a:endParaRPr lang="es-E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F87BD9E-E7DD-48B0-8D8F-BD029A9A98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8" t="41595" r="24013" b="30163"/>
          <a:stretch/>
        </p:blipFill>
        <p:spPr>
          <a:xfrm>
            <a:off x="1060532" y="526627"/>
            <a:ext cx="7556228" cy="2380682"/>
          </a:xfrm>
          <a:prstGeom prst="rect">
            <a:avLst/>
          </a:prstGeom>
        </p:spPr>
      </p:pic>
      <p:pic>
        <p:nvPicPr>
          <p:cNvPr id="30722" name="Picture 101">
            <a:extLst>
              <a:ext uri="{FF2B5EF4-FFF2-40B4-BE49-F238E27FC236}">
                <a16:creationId xmlns="" xmlns:a16="http://schemas.microsoft.com/office/drawing/2014/main" id="{1930E935-763B-4D5E-B967-D16EFCA2B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1"/>
          <a:stretch>
            <a:fillRect/>
          </a:stretch>
        </p:blipFill>
        <p:spPr bwMode="auto">
          <a:xfrm>
            <a:off x="1444435" y="3501008"/>
            <a:ext cx="2913299" cy="25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1" name="Picture 102">
            <a:extLst>
              <a:ext uri="{FF2B5EF4-FFF2-40B4-BE49-F238E27FC236}">
                <a16:creationId xmlns="" xmlns:a16="http://schemas.microsoft.com/office/drawing/2014/main" id="{F4FEBBD0-EBC0-432C-9DDD-6BC59936A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7"/>
          <a:stretch>
            <a:fillRect/>
          </a:stretch>
        </p:blipFill>
        <p:spPr bwMode="auto">
          <a:xfrm>
            <a:off x="5305900" y="3501008"/>
            <a:ext cx="2866500" cy="25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2AE30D1B-A585-42F3-88D5-1E169DA99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B333A2A-C385-4D31-A972-75A682B83254}"/>
              </a:ext>
            </a:extLst>
          </p:cNvPr>
          <p:cNvSpPr/>
          <p:nvPr/>
        </p:nvSpPr>
        <p:spPr>
          <a:xfrm>
            <a:off x="1471345" y="3212976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 1 EXPONENCIAL</a:t>
            </a:r>
            <a:endParaRPr lang="es-E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9B2C208-4E94-41DB-BB97-F5803D153335}"/>
              </a:ext>
            </a:extLst>
          </p:cNvPr>
          <p:cNvSpPr/>
          <p:nvPr/>
        </p:nvSpPr>
        <p:spPr>
          <a:xfrm>
            <a:off x="5143753" y="3222831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 2 EXPONENCIAL</a:t>
            </a:r>
            <a:endParaRPr lang="es-ES" dirty="0"/>
          </a:p>
        </p:txBody>
      </p:sp>
      <p:pic>
        <p:nvPicPr>
          <p:cNvPr id="10" name="3 Imagen">
            <a:extLst>
              <a:ext uri="{FF2B5EF4-FFF2-40B4-BE49-F238E27FC236}">
                <a16:creationId xmlns="" xmlns:a16="http://schemas.microsoft.com/office/drawing/2014/main" id="{8ED3A465-0EB3-40F8-81A8-E4A3FCF4B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18AAF53-F5CE-4C47-B741-261B17E48D3F}"/>
              </a:ext>
            </a:extLst>
          </p:cNvPr>
          <p:cNvSpPr/>
          <p:nvPr/>
        </p:nvSpPr>
        <p:spPr>
          <a:xfrm>
            <a:off x="6026838" y="633426"/>
            <a:ext cx="717713" cy="21077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F88D847-1B6F-4947-A9FA-6B092FA2E6DB}"/>
              </a:ext>
            </a:extLst>
          </p:cNvPr>
          <p:cNvSpPr/>
          <p:nvPr/>
        </p:nvSpPr>
        <p:spPr>
          <a:xfrm>
            <a:off x="1225288" y="1245772"/>
            <a:ext cx="2756386" cy="2376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FED5829-3480-4A1F-892F-813B212647D7}"/>
              </a:ext>
            </a:extLst>
          </p:cNvPr>
          <p:cNvSpPr/>
          <p:nvPr/>
        </p:nvSpPr>
        <p:spPr>
          <a:xfrm>
            <a:off x="1225288" y="1989734"/>
            <a:ext cx="2756386" cy="34416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5B0D79C-FD34-47EB-94BD-86DF5A1BEF48}"/>
              </a:ext>
            </a:extLst>
          </p:cNvPr>
          <p:cNvSpPr/>
          <p:nvPr/>
        </p:nvSpPr>
        <p:spPr>
          <a:xfrm>
            <a:off x="1242262" y="1592041"/>
            <a:ext cx="2756386" cy="2376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3FE465A-252A-4E73-8D32-AB6107C34187}"/>
              </a:ext>
            </a:extLst>
          </p:cNvPr>
          <p:cNvSpPr/>
          <p:nvPr/>
        </p:nvSpPr>
        <p:spPr>
          <a:xfrm>
            <a:off x="1199936" y="2503529"/>
            <a:ext cx="2756386" cy="2376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9C06D0F7-BB70-4C67-9B53-565BB96AFC78}"/>
              </a:ext>
            </a:extLst>
          </p:cNvPr>
          <p:cNvCxnSpPr/>
          <p:nvPr/>
        </p:nvCxnSpPr>
        <p:spPr>
          <a:xfrm>
            <a:off x="670386" y="1121850"/>
            <a:ext cx="926926" cy="2353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F516CF5C-EC56-4126-BC4E-3C5AB149E111}"/>
              </a:ext>
            </a:extLst>
          </p:cNvPr>
          <p:cNvCxnSpPr/>
          <p:nvPr/>
        </p:nvCxnSpPr>
        <p:spPr>
          <a:xfrm>
            <a:off x="541266" y="1459776"/>
            <a:ext cx="926926" cy="2353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AADCB0D-AB8A-41B1-99D5-3D85B15738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8" t="70131" r="32883" b="28232"/>
          <a:stretch/>
        </p:blipFill>
        <p:spPr>
          <a:xfrm>
            <a:off x="575122" y="2886421"/>
            <a:ext cx="6624662" cy="14691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65EC8B2-DABE-4F67-8D55-9062D700CD2F}"/>
              </a:ext>
            </a:extLst>
          </p:cNvPr>
          <p:cNvSpPr/>
          <p:nvPr/>
        </p:nvSpPr>
        <p:spPr>
          <a:xfrm>
            <a:off x="6853808" y="633426"/>
            <a:ext cx="1534616" cy="13563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156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  <p:bldP spid="13" grpId="0" animBg="1"/>
      <p:bldP spid="14" grpId="0" animBg="1"/>
      <p:bldP spid="15" grpId="0" animBg="1"/>
      <p:bldP spid="16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760" y="44450"/>
            <a:ext cx="6552729" cy="648246"/>
          </a:xfrm>
        </p:spPr>
        <p:txBody>
          <a:bodyPr/>
          <a:lstStyle/>
          <a:p>
            <a:pPr>
              <a:defRPr/>
            </a:pPr>
            <a:r>
              <a:rPr lang="es-EC" sz="28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CONTENIDO DE LA EXPOSICIÓN</a:t>
            </a:r>
          </a:p>
        </p:txBody>
      </p:sp>
      <p:pic>
        <p:nvPicPr>
          <p:cNvPr id="4099" name="3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4 Rectángulo"/>
          <p:cNvSpPr>
            <a:spLocks noChangeArrowheads="1"/>
          </p:cNvSpPr>
          <p:nvPr/>
        </p:nvSpPr>
        <p:spPr bwMode="auto">
          <a:xfrm>
            <a:off x="1403648" y="1412776"/>
            <a:ext cx="460851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Introducción</a:t>
            </a:r>
          </a:p>
          <a:p>
            <a:pPr algn="just"/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Objetivos e hipótesis</a:t>
            </a:r>
          </a:p>
          <a:p>
            <a:pPr algn="just"/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Metodología</a:t>
            </a:r>
          </a:p>
          <a:p>
            <a:pPr marL="285750" indent="-285750" algn="just">
              <a:buFont typeface="Arial" charset="0"/>
              <a:buChar char="•"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Resultados y discusión</a:t>
            </a:r>
          </a:p>
          <a:p>
            <a:pPr marL="285750" indent="-285750" algn="just">
              <a:buFont typeface="Arial" charset="0"/>
              <a:buChar char="•"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Conclusiones</a:t>
            </a:r>
          </a:p>
          <a:p>
            <a:pPr marL="285750" indent="-285750" algn="just">
              <a:buFont typeface="Arial" charset="0"/>
              <a:buChar char="•"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Recomendaciones</a:t>
            </a:r>
          </a:p>
          <a:p>
            <a:pPr marL="285750" indent="-285750" algn="just">
              <a:buFont typeface="Arial" charset="0"/>
              <a:buChar char="•"/>
            </a:pPr>
            <a:endParaRPr lang="es-E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E981270-8B29-4523-9124-F7EA8F09A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51401" r="25588" b="29487"/>
          <a:stretch/>
        </p:blipFill>
        <p:spPr>
          <a:xfrm>
            <a:off x="794796" y="717745"/>
            <a:ext cx="7602880" cy="1673311"/>
          </a:xfrm>
          <a:prstGeom prst="rect">
            <a:avLst/>
          </a:prstGeom>
        </p:spPr>
      </p:pic>
      <p:pic>
        <p:nvPicPr>
          <p:cNvPr id="31746" name="Picture 103">
            <a:extLst>
              <a:ext uri="{FF2B5EF4-FFF2-40B4-BE49-F238E27FC236}">
                <a16:creationId xmlns="" xmlns:a16="http://schemas.microsoft.com/office/drawing/2014/main" id="{D55C9870-42D9-4F55-B0A0-D6F95331E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0"/>
          <a:stretch>
            <a:fillRect/>
          </a:stretch>
        </p:blipFill>
        <p:spPr bwMode="auto">
          <a:xfrm>
            <a:off x="1109539" y="3294790"/>
            <a:ext cx="2899511" cy="25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5" name="Picture 104">
            <a:extLst>
              <a:ext uri="{FF2B5EF4-FFF2-40B4-BE49-F238E27FC236}">
                <a16:creationId xmlns="" xmlns:a16="http://schemas.microsoft.com/office/drawing/2014/main" id="{6F08B8F6-20F4-470F-A027-4E646EE09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0"/>
          <a:stretch>
            <a:fillRect/>
          </a:stretch>
        </p:blipFill>
        <p:spPr bwMode="auto">
          <a:xfrm>
            <a:off x="5344897" y="3350072"/>
            <a:ext cx="2899511" cy="25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6E2A29AD-8563-4DE6-BE0A-D3EEA917D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0D7A2B4-4215-43EC-9C30-2B2E92F4F29D}"/>
              </a:ext>
            </a:extLst>
          </p:cNvPr>
          <p:cNvSpPr/>
          <p:nvPr/>
        </p:nvSpPr>
        <p:spPr>
          <a:xfrm>
            <a:off x="1327329" y="2893825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 1 EXPONENCIAL</a:t>
            </a:r>
            <a:endParaRPr lang="es-E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4F3083E-61E3-404C-B796-BFF8F09DF36E}"/>
              </a:ext>
            </a:extLst>
          </p:cNvPr>
          <p:cNvSpPr/>
          <p:nvPr/>
        </p:nvSpPr>
        <p:spPr>
          <a:xfrm>
            <a:off x="5359777" y="2915652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 2 EXPONENCIAL</a:t>
            </a:r>
            <a:endParaRPr lang="es-E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F0E0985-9C58-47F1-9257-D08B90A034DF}"/>
              </a:ext>
            </a:extLst>
          </p:cNvPr>
          <p:cNvSpPr/>
          <p:nvPr/>
        </p:nvSpPr>
        <p:spPr>
          <a:xfrm>
            <a:off x="971600" y="190383"/>
            <a:ext cx="1497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CARBONO</a:t>
            </a:r>
            <a:endParaRPr lang="es-ES" sz="2000" dirty="0"/>
          </a:p>
        </p:txBody>
      </p:sp>
      <p:pic>
        <p:nvPicPr>
          <p:cNvPr id="9" name="3 Imagen">
            <a:extLst>
              <a:ext uri="{FF2B5EF4-FFF2-40B4-BE49-F238E27FC236}">
                <a16:creationId xmlns="" xmlns:a16="http://schemas.microsoft.com/office/drawing/2014/main" id="{4C23CD29-DA02-4FA6-A063-5853A7885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6794B28-9055-4BE2-AF23-5FB430352332}"/>
              </a:ext>
            </a:extLst>
          </p:cNvPr>
          <p:cNvSpPr/>
          <p:nvPr/>
        </p:nvSpPr>
        <p:spPr>
          <a:xfrm>
            <a:off x="6032580" y="747655"/>
            <a:ext cx="627651" cy="14662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68A08FD-9418-41A3-9042-88012F0CBB2E}"/>
              </a:ext>
            </a:extLst>
          </p:cNvPr>
          <p:cNvSpPr/>
          <p:nvPr/>
        </p:nvSpPr>
        <p:spPr>
          <a:xfrm>
            <a:off x="1239213" y="1401604"/>
            <a:ext cx="1872208" cy="26667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3CD999A-4D66-4F7C-A863-8DE2DB8011D7}"/>
              </a:ext>
            </a:extLst>
          </p:cNvPr>
          <p:cNvSpPr/>
          <p:nvPr/>
        </p:nvSpPr>
        <p:spPr>
          <a:xfrm>
            <a:off x="1239213" y="1834459"/>
            <a:ext cx="1872208" cy="26667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50E20521-0955-498A-930A-44DB0B156D06}"/>
              </a:ext>
            </a:extLst>
          </p:cNvPr>
          <p:cNvCxnSpPr/>
          <p:nvPr/>
        </p:nvCxnSpPr>
        <p:spPr>
          <a:xfrm>
            <a:off x="355567" y="1203614"/>
            <a:ext cx="926926" cy="2353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D5A1FF04-844C-4A51-8D49-129290F57C9B}"/>
              </a:ext>
            </a:extLst>
          </p:cNvPr>
          <p:cNvCxnSpPr/>
          <p:nvPr/>
        </p:nvCxnSpPr>
        <p:spPr>
          <a:xfrm>
            <a:off x="312287" y="1742651"/>
            <a:ext cx="926926" cy="2353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8B61257-F0AB-43AF-8BC5-A73350E09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70476" r="36308" b="28291"/>
          <a:stretch/>
        </p:blipFill>
        <p:spPr>
          <a:xfrm>
            <a:off x="500288" y="2450256"/>
            <a:ext cx="5552591" cy="10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2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5FF583D-5A5C-482D-B9D7-B5E75E22227A}"/>
              </a:ext>
            </a:extLst>
          </p:cNvPr>
          <p:cNvSpPr/>
          <p:nvPr/>
        </p:nvSpPr>
        <p:spPr>
          <a:xfrm>
            <a:off x="611560" y="0"/>
            <a:ext cx="8712968" cy="56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MODELOS ALOMÉTRICOS PARA ÁRBOLES DE </a:t>
            </a:r>
            <a:r>
              <a:rPr lang="es-EC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Plastimiscium pinnatum</a:t>
            </a:r>
            <a:endParaRPr lang="es-E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E8068D0-B970-4332-9605-6144ED085697}"/>
              </a:ext>
            </a:extLst>
          </p:cNvPr>
          <p:cNvSpPr/>
          <p:nvPr/>
        </p:nvSpPr>
        <p:spPr>
          <a:xfrm>
            <a:off x="614130" y="692696"/>
            <a:ext cx="1385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VOLUMEN</a:t>
            </a:r>
            <a:endParaRPr lang="es-E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0F4520D-AF71-42D5-A3F3-11473AE7B3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8" t="38794" r="26376" b="25711"/>
          <a:stretch/>
        </p:blipFill>
        <p:spPr>
          <a:xfrm>
            <a:off x="801258" y="1160234"/>
            <a:ext cx="7541483" cy="3132862"/>
          </a:xfrm>
          <a:prstGeom prst="rect">
            <a:avLst/>
          </a:prstGeom>
        </p:spPr>
      </p:pic>
      <p:pic>
        <p:nvPicPr>
          <p:cNvPr id="7" name="3 Imagen">
            <a:extLst>
              <a:ext uri="{FF2B5EF4-FFF2-40B4-BE49-F238E27FC236}">
                <a16:creationId xmlns="" xmlns:a16="http://schemas.microsoft.com/office/drawing/2014/main" id="{BEFD67DF-AB58-4499-A4B9-E3ADBB86A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923C2DA-97A0-426B-ABCE-F926A9D29D42}"/>
              </a:ext>
            </a:extLst>
          </p:cNvPr>
          <p:cNvSpPr/>
          <p:nvPr/>
        </p:nvSpPr>
        <p:spPr>
          <a:xfrm>
            <a:off x="5940152" y="1244566"/>
            <a:ext cx="717713" cy="2904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6DA2D35-4041-4A3E-B1AC-4280DD0984D3}"/>
              </a:ext>
            </a:extLst>
          </p:cNvPr>
          <p:cNvSpPr/>
          <p:nvPr/>
        </p:nvSpPr>
        <p:spPr>
          <a:xfrm>
            <a:off x="4427984" y="1277830"/>
            <a:ext cx="504056" cy="2871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14452D7-D477-47EB-AD84-90DB9ADB8E89}"/>
              </a:ext>
            </a:extLst>
          </p:cNvPr>
          <p:cNvSpPr/>
          <p:nvPr/>
        </p:nvSpPr>
        <p:spPr>
          <a:xfrm>
            <a:off x="804638" y="2132856"/>
            <a:ext cx="3623346" cy="2880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D315550-39C8-480F-BB04-9C831FF7C4F7}"/>
              </a:ext>
            </a:extLst>
          </p:cNvPr>
          <p:cNvSpPr/>
          <p:nvPr/>
        </p:nvSpPr>
        <p:spPr>
          <a:xfrm>
            <a:off x="801258" y="3219138"/>
            <a:ext cx="3454018" cy="2880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3C6DBA7-8F9B-4660-B114-4444D799B7CF}"/>
              </a:ext>
            </a:extLst>
          </p:cNvPr>
          <p:cNvSpPr/>
          <p:nvPr/>
        </p:nvSpPr>
        <p:spPr>
          <a:xfrm>
            <a:off x="801258" y="2720732"/>
            <a:ext cx="3623346" cy="2880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04C3073-2F31-47F3-AC39-0C7D0F687E25}"/>
              </a:ext>
            </a:extLst>
          </p:cNvPr>
          <p:cNvSpPr/>
          <p:nvPr/>
        </p:nvSpPr>
        <p:spPr>
          <a:xfrm>
            <a:off x="801258" y="3743572"/>
            <a:ext cx="3454018" cy="22549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8A6F4CB5-7DC8-44C2-A5F6-508F8924AC1E}"/>
              </a:ext>
            </a:extLst>
          </p:cNvPr>
          <p:cNvCxnSpPr/>
          <p:nvPr/>
        </p:nvCxnSpPr>
        <p:spPr>
          <a:xfrm>
            <a:off x="148097" y="2022326"/>
            <a:ext cx="926926" cy="2353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2A4CC9AB-5D7C-481C-9F84-3C4225ED1ECC}"/>
              </a:ext>
            </a:extLst>
          </p:cNvPr>
          <p:cNvCxnSpPr/>
          <p:nvPr/>
        </p:nvCxnSpPr>
        <p:spPr>
          <a:xfrm>
            <a:off x="57655" y="2517843"/>
            <a:ext cx="926926" cy="2353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30232D5-7253-4002-8596-B279D56312DB}"/>
              </a:ext>
            </a:extLst>
          </p:cNvPr>
          <p:cNvSpPr/>
          <p:nvPr/>
        </p:nvSpPr>
        <p:spPr>
          <a:xfrm>
            <a:off x="584109" y="5008124"/>
            <a:ext cx="283576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Á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lvarez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(2008),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árboles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de </a:t>
            </a: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</a:rPr>
              <a:t>Schizolobium parahyba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 de misma Familia Fabaceae</a:t>
            </a:r>
            <a:endParaRPr lang="es-E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232694F-7CB0-4101-940F-F50A5DB99DD9}"/>
              </a:ext>
            </a:extLst>
          </p:cNvPr>
          <p:cNvSpPr/>
          <p:nvPr/>
        </p:nvSpPr>
        <p:spPr>
          <a:xfrm>
            <a:off x="3654154" y="4986756"/>
            <a:ext cx="423021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Jáuregui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(2016), menciona que usar las dos variables independientes DAP y altura en conjunto aumenta el ajuste.</a:t>
            </a:r>
            <a:endParaRPr lang="es-E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231CBC0-EDBC-4F9E-A33D-4E1113767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8" t="74468" r="33477" b="24175"/>
          <a:stretch/>
        </p:blipFill>
        <p:spPr>
          <a:xfrm>
            <a:off x="395536" y="4329724"/>
            <a:ext cx="6396226" cy="1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7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68">
            <a:extLst>
              <a:ext uri="{FF2B5EF4-FFF2-40B4-BE49-F238E27FC236}">
                <a16:creationId xmlns="" xmlns:a16="http://schemas.microsoft.com/office/drawing/2014/main" id="{33230107-EF8B-4026-9B2F-42CC329A7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44" y="847801"/>
            <a:ext cx="2535721" cy="243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75">
            <a:extLst>
              <a:ext uri="{FF2B5EF4-FFF2-40B4-BE49-F238E27FC236}">
                <a16:creationId xmlns="" xmlns:a16="http://schemas.microsoft.com/office/drawing/2014/main" id="{1EEDA2AD-F88D-44C0-A53B-0C506E9FC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261" y="832503"/>
            <a:ext cx="2535721" cy="243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69" name="Picture 76">
            <a:extLst>
              <a:ext uri="{FF2B5EF4-FFF2-40B4-BE49-F238E27FC236}">
                <a16:creationId xmlns="" xmlns:a16="http://schemas.microsoft.com/office/drawing/2014/main" id="{53376943-B705-49C5-B7A2-607CE0B08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7"/>
          <a:stretch>
            <a:fillRect/>
          </a:stretch>
        </p:blipFill>
        <p:spPr bwMode="auto">
          <a:xfrm>
            <a:off x="6269178" y="927754"/>
            <a:ext cx="2535721" cy="224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BEC1420-A967-45FE-B242-ECE2A30DD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208E1BE-9CE6-4FC6-A4E6-B5ED18D3B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8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1227388-8D28-4CCB-A99C-516CCF9A7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53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2A0FCC0-1F23-45AB-92DF-9B679D160980}"/>
              </a:ext>
            </a:extLst>
          </p:cNvPr>
          <p:cNvSpPr/>
          <p:nvPr/>
        </p:nvSpPr>
        <p:spPr>
          <a:xfrm>
            <a:off x="610689" y="327785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MODELO 1</a:t>
            </a:r>
            <a:endParaRPr lang="es-E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16C2384-A013-4EA7-B19B-F1C2D56E6C2B}"/>
              </a:ext>
            </a:extLst>
          </p:cNvPr>
          <p:cNvSpPr/>
          <p:nvPr/>
        </p:nvSpPr>
        <p:spPr>
          <a:xfrm>
            <a:off x="627675" y="3151726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MODELO 2</a:t>
            </a:r>
            <a:endParaRPr lang="es-ES" dirty="0"/>
          </a:p>
        </p:txBody>
      </p:sp>
      <p:pic>
        <p:nvPicPr>
          <p:cNvPr id="32777" name="Picture 77">
            <a:extLst>
              <a:ext uri="{FF2B5EF4-FFF2-40B4-BE49-F238E27FC236}">
                <a16:creationId xmlns="" xmlns:a16="http://schemas.microsoft.com/office/drawing/2014/main" id="{F1A18855-22D7-46C7-AC6B-0C527EA24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31" y="3604765"/>
            <a:ext cx="2427609" cy="23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78">
            <a:extLst>
              <a:ext uri="{FF2B5EF4-FFF2-40B4-BE49-F238E27FC236}">
                <a16:creationId xmlns="" xmlns:a16="http://schemas.microsoft.com/office/drawing/2014/main" id="{75E03601-CAAC-4E18-AFF0-7BA7177ED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63" y="3578696"/>
            <a:ext cx="2535721" cy="243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81">
            <a:extLst>
              <a:ext uri="{FF2B5EF4-FFF2-40B4-BE49-F238E27FC236}">
                <a16:creationId xmlns="" xmlns:a16="http://schemas.microsoft.com/office/drawing/2014/main" id="{39C66D01-4EE0-4FC2-8755-70ED08E6D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071" y="3578696"/>
            <a:ext cx="2535721" cy="243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925A78F6-39AA-4806-8469-344E3DC0F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013" y="163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8" name="Rectangle 11">
            <a:extLst>
              <a:ext uri="{FF2B5EF4-FFF2-40B4-BE49-F238E27FC236}">
                <a16:creationId xmlns="" xmlns:a16="http://schemas.microsoft.com/office/drawing/2014/main" id="{8EE1AB0C-C060-45FA-9EC8-164D77672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EC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="" xmlns:a16="http://schemas.microsoft.com/office/drawing/2014/main" id="{5072643C-B839-46FA-A624-DE9945EA2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76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2" name="Rectangle 13">
            <a:extLst>
              <a:ext uri="{FF2B5EF4-FFF2-40B4-BE49-F238E27FC236}">
                <a16:creationId xmlns="" xmlns:a16="http://schemas.microsoft.com/office/drawing/2014/main" id="{021DE997-1894-4511-83E1-B98A3C180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39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pic>
        <p:nvPicPr>
          <p:cNvPr id="17" name="3 Imagen">
            <a:extLst>
              <a:ext uri="{FF2B5EF4-FFF2-40B4-BE49-F238E27FC236}">
                <a16:creationId xmlns="" xmlns:a16="http://schemas.microsoft.com/office/drawing/2014/main" id="{B01B6C04-EDA3-427F-A509-E0ADA4C40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980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93A04D7-8F64-4F0C-B56C-CFDCCF5A8B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7" t="38796" r="26375" b="38050"/>
          <a:stretch/>
        </p:blipFill>
        <p:spPr>
          <a:xfrm>
            <a:off x="927498" y="645183"/>
            <a:ext cx="7172894" cy="1943800"/>
          </a:xfrm>
          <a:prstGeom prst="rect">
            <a:avLst/>
          </a:prstGeom>
        </p:spPr>
      </p:pic>
      <p:pic>
        <p:nvPicPr>
          <p:cNvPr id="3" name="3 Imagen">
            <a:extLst>
              <a:ext uri="{FF2B5EF4-FFF2-40B4-BE49-F238E27FC236}">
                <a16:creationId xmlns="" xmlns:a16="http://schemas.microsoft.com/office/drawing/2014/main" id="{00C42298-4F9F-48E4-9D81-0E4576C1E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107">
            <a:extLst>
              <a:ext uri="{FF2B5EF4-FFF2-40B4-BE49-F238E27FC236}">
                <a16:creationId xmlns="" xmlns:a16="http://schemas.microsoft.com/office/drawing/2014/main" id="{6D3302C9-C9AC-4313-B17E-A65118CC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4"/>
          <a:stretch>
            <a:fillRect/>
          </a:stretch>
        </p:blipFill>
        <p:spPr bwMode="auto">
          <a:xfrm>
            <a:off x="962929" y="3160440"/>
            <a:ext cx="3200413" cy="282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49" name="Picture 108">
            <a:extLst>
              <a:ext uri="{FF2B5EF4-FFF2-40B4-BE49-F238E27FC236}">
                <a16:creationId xmlns="" xmlns:a16="http://schemas.microsoft.com/office/drawing/2014/main" id="{0BDF80E0-F64F-41DE-B095-765AA5CCA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4"/>
          <a:stretch>
            <a:fillRect/>
          </a:stretch>
        </p:blipFill>
        <p:spPr bwMode="auto">
          <a:xfrm>
            <a:off x="5220072" y="3140968"/>
            <a:ext cx="3200413" cy="282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FB6A38E-5CDB-4E84-BD3F-263035012856}"/>
              </a:ext>
            </a:extLst>
          </p:cNvPr>
          <p:cNvSpPr/>
          <p:nvPr/>
        </p:nvSpPr>
        <p:spPr>
          <a:xfrm>
            <a:off x="1979712" y="2870141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MODELO 1 LOGÍSTICO</a:t>
            </a:r>
            <a:endParaRPr lang="es-E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B466627-BAB1-4B6C-A7BF-C1F81DAB93F6}"/>
              </a:ext>
            </a:extLst>
          </p:cNvPr>
          <p:cNvSpPr/>
          <p:nvPr/>
        </p:nvSpPr>
        <p:spPr>
          <a:xfrm>
            <a:off x="5438960" y="2870141"/>
            <a:ext cx="2805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MODELO 2 GOMPERTZ</a:t>
            </a:r>
            <a:endParaRPr lang="es-E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1E2A357-81F6-4AA5-A7FA-63BE84ECF850}"/>
              </a:ext>
            </a:extLst>
          </p:cNvPr>
          <p:cNvSpPr/>
          <p:nvPr/>
        </p:nvSpPr>
        <p:spPr>
          <a:xfrm>
            <a:off x="5724128" y="692696"/>
            <a:ext cx="717713" cy="18196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E030911-34E2-4589-9594-9BFCDF226658}"/>
              </a:ext>
            </a:extLst>
          </p:cNvPr>
          <p:cNvSpPr/>
          <p:nvPr/>
        </p:nvSpPr>
        <p:spPr>
          <a:xfrm>
            <a:off x="927498" y="1314466"/>
            <a:ext cx="2996430" cy="119783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59C02FA9-30A0-475E-8534-AD61E6D217D9}"/>
              </a:ext>
            </a:extLst>
          </p:cNvPr>
          <p:cNvCxnSpPr/>
          <p:nvPr/>
        </p:nvCxnSpPr>
        <p:spPr>
          <a:xfrm>
            <a:off x="250874" y="1150978"/>
            <a:ext cx="926926" cy="2353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B60547E-481E-4C32-9202-92AAFA696C44}"/>
              </a:ext>
            </a:extLst>
          </p:cNvPr>
          <p:cNvCxnSpPr/>
          <p:nvPr/>
        </p:nvCxnSpPr>
        <p:spPr>
          <a:xfrm>
            <a:off x="217208" y="1527845"/>
            <a:ext cx="926926" cy="2353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9477DA5-0CB7-47F2-933A-00FCC6F2D0E4}"/>
              </a:ext>
            </a:extLst>
          </p:cNvPr>
          <p:cNvSpPr/>
          <p:nvPr/>
        </p:nvSpPr>
        <p:spPr>
          <a:xfrm>
            <a:off x="6529320" y="1352220"/>
            <a:ext cx="1571072" cy="6398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CD84C02-1D11-40C4-9ED0-1FB55F60BC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7" t="62010" r="36384" b="36320"/>
          <a:stretch/>
        </p:blipFill>
        <p:spPr>
          <a:xfrm>
            <a:off x="467544" y="2631392"/>
            <a:ext cx="5678438" cy="14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8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65C195C-E4E3-4056-A732-39CF44130C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1" t="38795" r="25588" b="37298"/>
          <a:stretch/>
        </p:blipFill>
        <p:spPr>
          <a:xfrm>
            <a:off x="683568" y="624568"/>
            <a:ext cx="7848872" cy="2126362"/>
          </a:xfrm>
          <a:prstGeom prst="rect">
            <a:avLst/>
          </a:prstGeom>
        </p:spPr>
      </p:pic>
      <p:pic>
        <p:nvPicPr>
          <p:cNvPr id="28674" name="Picture 113">
            <a:extLst>
              <a:ext uri="{FF2B5EF4-FFF2-40B4-BE49-F238E27FC236}">
                <a16:creationId xmlns="" xmlns:a16="http://schemas.microsoft.com/office/drawing/2014/main" id="{359B56BE-E2A2-4B75-AC7A-3CC3DDC9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2"/>
          <a:stretch>
            <a:fillRect/>
          </a:stretch>
        </p:blipFill>
        <p:spPr bwMode="auto">
          <a:xfrm>
            <a:off x="1115616" y="3386084"/>
            <a:ext cx="2990914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3" name="Imagen 25" descr="BMLINEALES Y NO LINEALES ( 335 x 304 Pixeles)_08_HiperLncopa">
            <a:extLst>
              <a:ext uri="{FF2B5EF4-FFF2-40B4-BE49-F238E27FC236}">
                <a16:creationId xmlns="" xmlns:a16="http://schemas.microsoft.com/office/drawing/2014/main" id="{65778D8F-CC6E-4A73-86F4-7AAC14C53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6"/>
          <a:stretch>
            <a:fillRect/>
          </a:stretch>
        </p:blipFill>
        <p:spPr bwMode="auto">
          <a:xfrm>
            <a:off x="5076056" y="3429000"/>
            <a:ext cx="2952328" cy="260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A9CA3D43-29DC-427C-9F8F-3625D70B3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2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FB13E64-D1F7-430B-960F-94749FA77113}"/>
              </a:ext>
            </a:extLst>
          </p:cNvPr>
          <p:cNvSpPr/>
          <p:nvPr/>
        </p:nvSpPr>
        <p:spPr>
          <a:xfrm>
            <a:off x="1738342" y="3109467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MODELO 1 EXPONENCIAL</a:t>
            </a:r>
            <a:endParaRPr lang="es-E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9CECE29-C4CD-4D1A-BAE5-04F2742C6191}"/>
              </a:ext>
            </a:extLst>
          </p:cNvPr>
          <p:cNvSpPr/>
          <p:nvPr/>
        </p:nvSpPr>
        <p:spPr>
          <a:xfrm>
            <a:off x="5490549" y="3098801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MODELO 2 HIPERBÓLICO</a:t>
            </a:r>
            <a:endParaRPr lang="es-ES" dirty="0"/>
          </a:p>
        </p:txBody>
      </p:sp>
      <p:pic>
        <p:nvPicPr>
          <p:cNvPr id="12" name="3 Imagen">
            <a:extLst>
              <a:ext uri="{FF2B5EF4-FFF2-40B4-BE49-F238E27FC236}">
                <a16:creationId xmlns="" xmlns:a16="http://schemas.microsoft.com/office/drawing/2014/main" id="{02819F86-DEE9-4198-8D66-D4224EFFA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C9D9CFB-4CCD-47B6-B1F4-CFF20E6FAA10}"/>
              </a:ext>
            </a:extLst>
          </p:cNvPr>
          <p:cNvSpPr/>
          <p:nvPr/>
        </p:nvSpPr>
        <p:spPr>
          <a:xfrm>
            <a:off x="6064087" y="658569"/>
            <a:ext cx="717713" cy="18196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D45DEF7-EC75-432F-8966-0E166BBA8F58}"/>
              </a:ext>
            </a:extLst>
          </p:cNvPr>
          <p:cNvSpPr/>
          <p:nvPr/>
        </p:nvSpPr>
        <p:spPr>
          <a:xfrm>
            <a:off x="824690" y="1202302"/>
            <a:ext cx="2996430" cy="119783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80BAE2C-3C3D-4FC6-BB8D-E530E7D89DB0}"/>
              </a:ext>
            </a:extLst>
          </p:cNvPr>
          <p:cNvSpPr/>
          <p:nvPr/>
        </p:nvSpPr>
        <p:spPr>
          <a:xfrm>
            <a:off x="894080" y="5865103"/>
            <a:ext cx="5854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Á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lvarez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, 2008; Fonseca et al, 2013; Chave et al, 2001) </a:t>
            </a:r>
            <a:endParaRPr lang="es-E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D941821C-55B6-41D2-ADF9-CF04ED3B7660}"/>
              </a:ext>
            </a:extLst>
          </p:cNvPr>
          <p:cNvCxnSpPr/>
          <p:nvPr/>
        </p:nvCxnSpPr>
        <p:spPr>
          <a:xfrm>
            <a:off x="250874" y="1150978"/>
            <a:ext cx="926926" cy="2353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B79C31E4-A4A8-446B-83C1-8D2124AAD5A7}"/>
              </a:ext>
            </a:extLst>
          </p:cNvPr>
          <p:cNvCxnSpPr/>
          <p:nvPr/>
        </p:nvCxnSpPr>
        <p:spPr>
          <a:xfrm>
            <a:off x="255101" y="1775557"/>
            <a:ext cx="926926" cy="2353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6771A47-F5F8-40D5-A2A0-C301DDDED0D5}"/>
              </a:ext>
            </a:extLst>
          </p:cNvPr>
          <p:cNvSpPr/>
          <p:nvPr/>
        </p:nvSpPr>
        <p:spPr>
          <a:xfrm>
            <a:off x="927498" y="174096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BIOMASA</a:t>
            </a:r>
            <a:endParaRPr lang="es-ES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BD23C30-36A2-46AF-995F-99DFD2EBE7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1" t="62796" r="49483" b="35585"/>
          <a:stretch/>
        </p:blipFill>
        <p:spPr>
          <a:xfrm>
            <a:off x="261994" y="2789319"/>
            <a:ext cx="4068424" cy="14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8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" grpId="0" animBg="1"/>
      <p:bldP spid="13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1">
            <a:extLst>
              <a:ext uri="{FF2B5EF4-FFF2-40B4-BE49-F238E27FC236}">
                <a16:creationId xmlns="" xmlns:a16="http://schemas.microsoft.com/office/drawing/2014/main" id="{8044E8D4-C534-4D84-B7F7-D98C09ABE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5"/>
          <a:stretch>
            <a:fillRect/>
          </a:stretch>
        </p:blipFill>
        <p:spPr bwMode="auto">
          <a:xfrm>
            <a:off x="1187624" y="3200426"/>
            <a:ext cx="2906602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7" name="Picture 112">
            <a:extLst>
              <a:ext uri="{FF2B5EF4-FFF2-40B4-BE49-F238E27FC236}">
                <a16:creationId xmlns="" xmlns:a16="http://schemas.microsoft.com/office/drawing/2014/main" id="{0CCCB236-4937-4D0F-8B35-9AAC6327C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5"/>
          <a:stretch>
            <a:fillRect/>
          </a:stretch>
        </p:blipFill>
        <p:spPr bwMode="auto">
          <a:xfrm>
            <a:off x="5195968" y="3284984"/>
            <a:ext cx="2906602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7633B13C-5DB1-43AC-9A70-592E1BB6E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2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2880A89-86F4-4937-A73D-1E5BC444A7FF}"/>
              </a:ext>
            </a:extLst>
          </p:cNvPr>
          <p:cNvSpPr/>
          <p:nvPr/>
        </p:nvSpPr>
        <p:spPr>
          <a:xfrm>
            <a:off x="2051720" y="2996952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MODELO 1 EXPONENCIAL</a:t>
            </a:r>
            <a:endParaRPr lang="es-E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DE633D3-012A-4A3F-BD87-D94B40E199E5}"/>
              </a:ext>
            </a:extLst>
          </p:cNvPr>
          <p:cNvSpPr/>
          <p:nvPr/>
        </p:nvSpPr>
        <p:spPr>
          <a:xfrm>
            <a:off x="5411073" y="2996952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MODELO 2 HIPERBÓLICO</a:t>
            </a:r>
            <a:endParaRPr lang="es-ES" dirty="0"/>
          </a:p>
        </p:txBody>
      </p:sp>
      <p:pic>
        <p:nvPicPr>
          <p:cNvPr id="12" name="3 Imagen">
            <a:extLst>
              <a:ext uri="{FF2B5EF4-FFF2-40B4-BE49-F238E27FC236}">
                <a16:creationId xmlns="" xmlns:a16="http://schemas.microsoft.com/office/drawing/2014/main" id="{B1D42AEB-FC9A-4FB0-9264-A3728E5D8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8F49A5B-FE40-44BA-8618-B96A0546CD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834" t="42242" r="25833" b="32390"/>
          <a:stretch/>
        </p:blipFill>
        <p:spPr>
          <a:xfrm>
            <a:off x="1043608" y="547443"/>
            <a:ext cx="7416824" cy="21248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858E09-C6D2-428A-879D-543E2AC0B1BD}"/>
              </a:ext>
            </a:extLst>
          </p:cNvPr>
          <p:cNvSpPr/>
          <p:nvPr/>
        </p:nvSpPr>
        <p:spPr>
          <a:xfrm>
            <a:off x="6169385" y="651364"/>
            <a:ext cx="717713" cy="18196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5287E92-BDC1-4AFE-90E4-27ECC0A5EF62}"/>
              </a:ext>
            </a:extLst>
          </p:cNvPr>
          <p:cNvSpPr/>
          <p:nvPr/>
        </p:nvSpPr>
        <p:spPr>
          <a:xfrm>
            <a:off x="824690" y="1202302"/>
            <a:ext cx="2996430" cy="119783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3EC99408-8944-4ED2-B2D4-230A550EA5F1}"/>
              </a:ext>
            </a:extLst>
          </p:cNvPr>
          <p:cNvCxnSpPr/>
          <p:nvPr/>
        </p:nvCxnSpPr>
        <p:spPr>
          <a:xfrm>
            <a:off x="250874" y="1150978"/>
            <a:ext cx="926926" cy="2353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ECEA9377-E54D-4DB7-AB94-6AA76D9E52B0}"/>
              </a:ext>
            </a:extLst>
          </p:cNvPr>
          <p:cNvCxnSpPr/>
          <p:nvPr/>
        </p:nvCxnSpPr>
        <p:spPr>
          <a:xfrm>
            <a:off x="250874" y="1744702"/>
            <a:ext cx="926926" cy="2353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643DDC8-0F3D-4BBD-B57F-D5E46A5A44C8}"/>
              </a:ext>
            </a:extLst>
          </p:cNvPr>
          <p:cNvSpPr/>
          <p:nvPr/>
        </p:nvSpPr>
        <p:spPr>
          <a:xfrm>
            <a:off x="927498" y="174096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CARBONO</a:t>
            </a:r>
            <a:endParaRPr lang="es-ES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CFA2508-DEC3-414D-8F35-FC992A3DAA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480" t="67753" r="49424" b="30748"/>
          <a:stretch/>
        </p:blipFill>
        <p:spPr>
          <a:xfrm>
            <a:off x="1162622" y="2717934"/>
            <a:ext cx="3335453" cy="12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8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668B35B-80A5-4F40-A4ED-530ED7010E37}"/>
              </a:ext>
            </a:extLst>
          </p:cNvPr>
          <p:cNvSpPr/>
          <p:nvPr/>
        </p:nvSpPr>
        <p:spPr>
          <a:xfrm>
            <a:off x="323528" y="116632"/>
            <a:ext cx="8820472" cy="56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MODELOS ALOMÉTRICOS PARA ÁRBOLES DE </a:t>
            </a:r>
            <a:r>
              <a:rPr lang="es-EC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Zygia longifolia</a:t>
            </a: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E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D2D2865-4EFD-4E2F-80E6-851B61CCD7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31791" r="25588" b="26888"/>
          <a:stretch/>
        </p:blipFill>
        <p:spPr>
          <a:xfrm>
            <a:off x="614601" y="983431"/>
            <a:ext cx="7803978" cy="3381674"/>
          </a:xfrm>
          <a:prstGeom prst="rect">
            <a:avLst/>
          </a:prstGeom>
        </p:spPr>
      </p:pic>
      <p:pic>
        <p:nvPicPr>
          <p:cNvPr id="6" name="3 Imagen">
            <a:extLst>
              <a:ext uri="{FF2B5EF4-FFF2-40B4-BE49-F238E27FC236}">
                <a16:creationId xmlns="" xmlns:a16="http://schemas.microsoft.com/office/drawing/2014/main" id="{79EB1C03-645B-4311-8AAC-54AF72029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36C5A91-4603-4F2C-8729-43FE5C1E6B8A}"/>
              </a:ext>
            </a:extLst>
          </p:cNvPr>
          <p:cNvSpPr/>
          <p:nvPr/>
        </p:nvSpPr>
        <p:spPr>
          <a:xfrm>
            <a:off x="800471" y="678581"/>
            <a:ext cx="1385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VOLUMEN</a:t>
            </a:r>
            <a:endParaRPr lang="es-E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3601FF6-90B2-4D1A-867D-91F4DEDC0584}"/>
              </a:ext>
            </a:extLst>
          </p:cNvPr>
          <p:cNvSpPr/>
          <p:nvPr/>
        </p:nvSpPr>
        <p:spPr>
          <a:xfrm>
            <a:off x="5868144" y="1057032"/>
            <a:ext cx="717713" cy="31640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7A29645-F8AE-4DBD-A478-4DA8FDD2A66E}"/>
              </a:ext>
            </a:extLst>
          </p:cNvPr>
          <p:cNvSpPr/>
          <p:nvPr/>
        </p:nvSpPr>
        <p:spPr>
          <a:xfrm>
            <a:off x="4355976" y="1057032"/>
            <a:ext cx="574880" cy="3164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961C7A3-AED9-42CB-8E19-94F94CFA2292}"/>
              </a:ext>
            </a:extLst>
          </p:cNvPr>
          <p:cNvSpPr/>
          <p:nvPr/>
        </p:nvSpPr>
        <p:spPr>
          <a:xfrm>
            <a:off x="614601" y="1643126"/>
            <a:ext cx="3741375" cy="257795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E59CA6B-088F-46E7-B052-A3E3FEE3803D}"/>
              </a:ext>
            </a:extLst>
          </p:cNvPr>
          <p:cNvCxnSpPr>
            <a:cxnSpLocks/>
          </p:cNvCxnSpPr>
          <p:nvPr/>
        </p:nvCxnSpPr>
        <p:spPr>
          <a:xfrm>
            <a:off x="364107" y="1404737"/>
            <a:ext cx="500988" cy="5171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353A435A-DF81-4B88-9FC0-6228F7ED1CFC}"/>
              </a:ext>
            </a:extLst>
          </p:cNvPr>
          <p:cNvCxnSpPr>
            <a:cxnSpLocks/>
          </p:cNvCxnSpPr>
          <p:nvPr/>
        </p:nvCxnSpPr>
        <p:spPr>
          <a:xfrm>
            <a:off x="279864" y="2291947"/>
            <a:ext cx="500988" cy="5171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ACFFFF7-B5C2-4ABD-B7C7-66F976EE339C}"/>
              </a:ext>
            </a:extLst>
          </p:cNvPr>
          <p:cNvSpPr/>
          <p:nvPr/>
        </p:nvSpPr>
        <p:spPr>
          <a:xfrm>
            <a:off x="6746979" y="983430"/>
            <a:ext cx="1425422" cy="22295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4AC5782-EE8A-4012-9BA2-FAB0A9DA6E42}"/>
              </a:ext>
            </a:extLst>
          </p:cNvPr>
          <p:cNvSpPr/>
          <p:nvPr/>
        </p:nvSpPr>
        <p:spPr>
          <a:xfrm>
            <a:off x="588096" y="4953699"/>
            <a:ext cx="816036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Moret y Ruiz (1998), quienes señalan los modelos más idóneos para la estimación del volumen de madera se obtienen a partir de la inclusión de dos variables independientes transformadas (DAP y h</a:t>
            </a:r>
            <a:r>
              <a:rPr lang="es-EC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s-ES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24BC4E3-CEC4-47AE-9B29-1099FD468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62" t="72947" r="38300" b="25293"/>
          <a:stretch/>
        </p:blipFill>
        <p:spPr>
          <a:xfrm>
            <a:off x="865095" y="4345798"/>
            <a:ext cx="5038193" cy="14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92">
            <a:extLst>
              <a:ext uri="{FF2B5EF4-FFF2-40B4-BE49-F238E27FC236}">
                <a16:creationId xmlns="" xmlns:a16="http://schemas.microsoft.com/office/drawing/2014/main" id="{CDA9F19A-1B0A-4280-89FF-7DF6461D9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00" y="719237"/>
            <a:ext cx="277185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88">
            <a:extLst>
              <a:ext uri="{FF2B5EF4-FFF2-40B4-BE49-F238E27FC236}">
                <a16:creationId xmlns="" xmlns:a16="http://schemas.microsoft.com/office/drawing/2014/main" id="{018962A7-3828-4F7E-AD34-9420FCBC1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812" y="745471"/>
            <a:ext cx="277185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90">
            <a:extLst>
              <a:ext uri="{FF2B5EF4-FFF2-40B4-BE49-F238E27FC236}">
                <a16:creationId xmlns="" xmlns:a16="http://schemas.microsoft.com/office/drawing/2014/main" id="{682809EE-7D80-4D4B-AD44-4F4FAE69D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60587"/>
            <a:ext cx="277185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1" name="Picture 91">
            <a:extLst>
              <a:ext uri="{FF2B5EF4-FFF2-40B4-BE49-F238E27FC236}">
                <a16:creationId xmlns="" xmlns:a16="http://schemas.microsoft.com/office/drawing/2014/main" id="{D34C4492-15ED-4034-9CB5-B5F3FDDE5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16" y="3383237"/>
            <a:ext cx="277185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6ED83458-8F1E-4EF6-A32B-E2BD53305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3B729135-A2BA-46D0-9A80-2397F0A0B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2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E547345-30F9-4239-9134-7B97A89EF86B}"/>
              </a:ext>
            </a:extLst>
          </p:cNvPr>
          <p:cNvSpPr/>
          <p:nvPr/>
        </p:nvSpPr>
        <p:spPr>
          <a:xfrm>
            <a:off x="827584" y="272534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MODELO 1</a:t>
            </a:r>
            <a:endParaRPr lang="es-ES" dirty="0"/>
          </a:p>
        </p:txBody>
      </p:sp>
      <p:pic>
        <p:nvPicPr>
          <p:cNvPr id="12" name="3 Imagen">
            <a:extLst>
              <a:ext uri="{FF2B5EF4-FFF2-40B4-BE49-F238E27FC236}">
                <a16:creationId xmlns="" xmlns:a16="http://schemas.microsoft.com/office/drawing/2014/main" id="{B04FF177-65D9-41C5-AA7B-F00F3CBA3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572D37F-C330-419B-92C9-4881C612020D}"/>
              </a:ext>
            </a:extLst>
          </p:cNvPr>
          <p:cNvSpPr txBox="1"/>
          <p:nvPr/>
        </p:nvSpPr>
        <p:spPr>
          <a:xfrm>
            <a:off x="7236296" y="5707995"/>
            <a:ext cx="144016" cy="1692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5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74595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115">
            <a:extLst>
              <a:ext uri="{FF2B5EF4-FFF2-40B4-BE49-F238E27FC236}">
                <a16:creationId xmlns="" xmlns:a16="http://schemas.microsoft.com/office/drawing/2014/main" id="{97F5D17A-527B-49B8-82E9-BEA9F58D6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65108"/>
            <a:ext cx="2807025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116">
            <a:extLst>
              <a:ext uri="{FF2B5EF4-FFF2-40B4-BE49-F238E27FC236}">
                <a16:creationId xmlns="" xmlns:a16="http://schemas.microsoft.com/office/drawing/2014/main" id="{2117955E-583F-4379-A8DA-AD039ABCF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92892"/>
            <a:ext cx="28089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5" name="Picture 117">
            <a:extLst>
              <a:ext uri="{FF2B5EF4-FFF2-40B4-BE49-F238E27FC236}">
                <a16:creationId xmlns="" xmlns:a16="http://schemas.microsoft.com/office/drawing/2014/main" id="{6519D0FB-44EC-45FC-84C4-E8E03CFDC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7709"/>
            <a:ext cx="28089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619B73C-7869-48EE-BEB4-C128AB562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118FAD2-416D-47BC-8DB5-0FF1BE6D4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81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D319CFF-0613-4F9E-8C7B-718C322AE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43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9E23EDB-CCB8-4C23-975C-855EB05B6908}"/>
              </a:ext>
            </a:extLst>
          </p:cNvPr>
          <p:cNvSpPr/>
          <p:nvPr/>
        </p:nvSpPr>
        <p:spPr>
          <a:xfrm>
            <a:off x="827584" y="272534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MODELO 2</a:t>
            </a:r>
            <a:endParaRPr lang="es-ES" dirty="0"/>
          </a:p>
        </p:txBody>
      </p:sp>
      <p:pic>
        <p:nvPicPr>
          <p:cNvPr id="11" name="3 Imagen">
            <a:extLst>
              <a:ext uri="{FF2B5EF4-FFF2-40B4-BE49-F238E27FC236}">
                <a16:creationId xmlns="" xmlns:a16="http://schemas.microsoft.com/office/drawing/2014/main" id="{7E539439-5C64-4183-8BAE-11BB800A9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832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A9348CB-3A48-45AF-8A16-A5B38ED5E5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t="52801" r="25588" b="23504"/>
          <a:stretch/>
        </p:blipFill>
        <p:spPr>
          <a:xfrm>
            <a:off x="755576" y="620687"/>
            <a:ext cx="7776864" cy="2088233"/>
          </a:xfrm>
          <a:prstGeom prst="rect">
            <a:avLst/>
          </a:prstGeom>
        </p:spPr>
      </p:pic>
      <p:pic>
        <p:nvPicPr>
          <p:cNvPr id="32770" name="Picture 93">
            <a:extLst>
              <a:ext uri="{FF2B5EF4-FFF2-40B4-BE49-F238E27FC236}">
                <a16:creationId xmlns="" xmlns:a16="http://schemas.microsoft.com/office/drawing/2014/main" id="{8F46989D-8055-4A39-A41B-7D4D98E24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6"/>
          <a:stretch>
            <a:fillRect/>
          </a:stretch>
        </p:blipFill>
        <p:spPr bwMode="auto">
          <a:xfrm>
            <a:off x="1187624" y="3393288"/>
            <a:ext cx="3000102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69" name="Picture 119">
            <a:extLst>
              <a:ext uri="{FF2B5EF4-FFF2-40B4-BE49-F238E27FC236}">
                <a16:creationId xmlns="" xmlns:a16="http://schemas.microsoft.com/office/drawing/2014/main" id="{29BCF417-62BB-496A-B314-C550E2694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6"/>
          <a:stretch>
            <a:fillRect/>
          </a:stretch>
        </p:blipFill>
        <p:spPr bwMode="auto">
          <a:xfrm>
            <a:off x="5148064" y="3393288"/>
            <a:ext cx="3056087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F8456EA-5359-4B25-99C2-DDB582902827}"/>
              </a:ext>
            </a:extLst>
          </p:cNvPr>
          <p:cNvSpPr/>
          <p:nvPr/>
        </p:nvSpPr>
        <p:spPr>
          <a:xfrm>
            <a:off x="5868144" y="3088038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MODELO 2 LOGÍSTICO</a:t>
            </a:r>
            <a:endParaRPr lang="es-E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0914CBF-7638-460C-AC0E-36DE8F17B809}"/>
              </a:ext>
            </a:extLst>
          </p:cNvPr>
          <p:cNvSpPr/>
          <p:nvPr/>
        </p:nvSpPr>
        <p:spPr>
          <a:xfrm>
            <a:off x="2000081" y="3085147"/>
            <a:ext cx="2805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MODELO 1 GOMPERTZ</a:t>
            </a:r>
            <a:endParaRPr lang="es-ES" dirty="0"/>
          </a:p>
        </p:txBody>
      </p:sp>
      <p:pic>
        <p:nvPicPr>
          <p:cNvPr id="11" name="3 Imagen">
            <a:extLst>
              <a:ext uri="{FF2B5EF4-FFF2-40B4-BE49-F238E27FC236}">
                <a16:creationId xmlns="" xmlns:a16="http://schemas.microsoft.com/office/drawing/2014/main" id="{71A47F94-07DF-4083-B127-1A381E5C2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80CDED6-1FF6-4F8B-A3EC-4FEEE5D436D3}"/>
              </a:ext>
            </a:extLst>
          </p:cNvPr>
          <p:cNvSpPr/>
          <p:nvPr/>
        </p:nvSpPr>
        <p:spPr>
          <a:xfrm>
            <a:off x="1187624" y="1190509"/>
            <a:ext cx="2880320" cy="137439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56439A0B-CE3F-4A1C-B15F-B71BBE303A25}"/>
              </a:ext>
            </a:extLst>
          </p:cNvPr>
          <p:cNvCxnSpPr>
            <a:cxnSpLocks/>
          </p:cNvCxnSpPr>
          <p:nvPr/>
        </p:nvCxnSpPr>
        <p:spPr>
          <a:xfrm>
            <a:off x="784040" y="931939"/>
            <a:ext cx="500988" cy="5171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A43003ED-F493-47DE-B752-C25C937622AD}"/>
              </a:ext>
            </a:extLst>
          </p:cNvPr>
          <p:cNvCxnSpPr>
            <a:cxnSpLocks/>
          </p:cNvCxnSpPr>
          <p:nvPr/>
        </p:nvCxnSpPr>
        <p:spPr>
          <a:xfrm>
            <a:off x="754079" y="1360567"/>
            <a:ext cx="500988" cy="5171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94A3E71-96E6-4762-93BF-847D43A5B10D}"/>
              </a:ext>
            </a:extLst>
          </p:cNvPr>
          <p:cNvSpPr/>
          <p:nvPr/>
        </p:nvSpPr>
        <p:spPr>
          <a:xfrm>
            <a:off x="5963396" y="694934"/>
            <a:ext cx="696836" cy="1509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4BF3F74-526A-427D-93D5-66CCEFE4CCEE}"/>
              </a:ext>
            </a:extLst>
          </p:cNvPr>
          <p:cNvSpPr/>
          <p:nvPr/>
        </p:nvSpPr>
        <p:spPr>
          <a:xfrm>
            <a:off x="6781800" y="694934"/>
            <a:ext cx="1425422" cy="1509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8393870-59E2-422A-9C49-62FB355D57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t="76623" r="43038" b="21449"/>
          <a:stretch/>
        </p:blipFill>
        <p:spPr>
          <a:xfrm>
            <a:off x="323528" y="2730963"/>
            <a:ext cx="4928294" cy="16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9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B7831E-FDD7-4315-88FD-0EDE809F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5747"/>
            <a:ext cx="8229600" cy="706090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6EFB4BB5-C1C2-4DF5-B250-12AA030BAC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5122885"/>
              </p:ext>
            </p:extLst>
          </p:nvPr>
        </p:nvGraphicFramePr>
        <p:xfrm>
          <a:off x="683568" y="1368884"/>
          <a:ext cx="7920880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3 Imagen">
            <a:extLst>
              <a:ext uri="{FF2B5EF4-FFF2-40B4-BE49-F238E27FC236}">
                <a16:creationId xmlns="" xmlns:a16="http://schemas.microsoft.com/office/drawing/2014/main" id="{D6CA50B7-8EE8-451F-86DA-1391DB486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6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70B717C-0435-490C-A153-46110F2F59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1" t="49477" r="26375" b="20249"/>
          <a:stretch/>
        </p:blipFill>
        <p:spPr>
          <a:xfrm>
            <a:off x="647564" y="764704"/>
            <a:ext cx="7848872" cy="2736304"/>
          </a:xfrm>
          <a:prstGeom prst="rect">
            <a:avLst/>
          </a:prstGeom>
        </p:spPr>
      </p:pic>
      <p:pic>
        <p:nvPicPr>
          <p:cNvPr id="5" name="3 Imagen">
            <a:extLst>
              <a:ext uri="{FF2B5EF4-FFF2-40B4-BE49-F238E27FC236}">
                <a16:creationId xmlns="" xmlns:a16="http://schemas.microsoft.com/office/drawing/2014/main" id="{608A20AC-ABE2-45AB-B827-5A4218354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DD070F-8006-4937-A0D2-27AAB7ABFA2C}"/>
              </a:ext>
            </a:extLst>
          </p:cNvPr>
          <p:cNvSpPr/>
          <p:nvPr/>
        </p:nvSpPr>
        <p:spPr>
          <a:xfrm>
            <a:off x="864974" y="260648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BIOMASA</a:t>
            </a:r>
            <a:endParaRPr lang="es-E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2A82203-27A0-4A8F-B51F-9FF4F7BFCC4B}"/>
              </a:ext>
            </a:extLst>
          </p:cNvPr>
          <p:cNvSpPr/>
          <p:nvPr/>
        </p:nvSpPr>
        <p:spPr>
          <a:xfrm>
            <a:off x="6012160" y="736508"/>
            <a:ext cx="769640" cy="23324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95247BD-AB28-41AB-A84A-D950CE15C48F}"/>
              </a:ext>
            </a:extLst>
          </p:cNvPr>
          <p:cNvSpPr/>
          <p:nvPr/>
        </p:nvSpPr>
        <p:spPr>
          <a:xfrm>
            <a:off x="4427984" y="736510"/>
            <a:ext cx="576064" cy="2332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414D46E-C469-4AD1-9414-CA7E2CDEEC5D}"/>
              </a:ext>
            </a:extLst>
          </p:cNvPr>
          <p:cNvSpPr/>
          <p:nvPr/>
        </p:nvSpPr>
        <p:spPr>
          <a:xfrm>
            <a:off x="770798" y="1556792"/>
            <a:ext cx="3585178" cy="57606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DDFF155-CB9E-4668-B274-84C84F0ED20C}"/>
              </a:ext>
            </a:extLst>
          </p:cNvPr>
          <p:cNvSpPr/>
          <p:nvPr/>
        </p:nvSpPr>
        <p:spPr>
          <a:xfrm>
            <a:off x="6948264" y="1556792"/>
            <a:ext cx="1368152" cy="43204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BD9EB8C-E7D2-4E51-9D63-7BF66474FF51}"/>
              </a:ext>
            </a:extLst>
          </p:cNvPr>
          <p:cNvSpPr/>
          <p:nvPr/>
        </p:nvSpPr>
        <p:spPr>
          <a:xfrm>
            <a:off x="277387" y="4111610"/>
            <a:ext cx="4572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Jáuregui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(2016), construyó modelos alométricos para estimar la biomasa de especímenes de </a:t>
            </a: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</a:rPr>
              <a:t>Enterolobium cyclocarpum,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de la misma Familia botánica.</a:t>
            </a:r>
            <a:endParaRPr lang="es-E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83D10A8-4571-407E-9BF5-56E12C53D84B}"/>
              </a:ext>
            </a:extLst>
          </p:cNvPr>
          <p:cNvSpPr/>
          <p:nvPr/>
        </p:nvSpPr>
        <p:spPr>
          <a:xfrm>
            <a:off x="5004048" y="4111610"/>
            <a:ext cx="3872746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Solano, Eras, Vega, &amp; Cueva, (2014) obtuvo modelos alométricos para estimar la biomasa de árboles de </a:t>
            </a: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</a:rPr>
              <a:t>Eriotheca ruizii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, de la familia Malvaceae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045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6">
            <a:extLst>
              <a:ext uri="{FF2B5EF4-FFF2-40B4-BE49-F238E27FC236}">
                <a16:creationId xmlns="" xmlns:a16="http://schemas.microsoft.com/office/drawing/2014/main" id="{61ED2129-712A-4225-8433-9B05EA339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56180"/>
            <a:ext cx="2696518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24">
            <a:extLst>
              <a:ext uri="{FF2B5EF4-FFF2-40B4-BE49-F238E27FC236}">
                <a16:creationId xmlns="" xmlns:a16="http://schemas.microsoft.com/office/drawing/2014/main" id="{4C3E2C25-3F9E-446F-9FA0-78A86ADE0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56180"/>
            <a:ext cx="2696518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80">
            <a:extLst>
              <a:ext uri="{FF2B5EF4-FFF2-40B4-BE49-F238E27FC236}">
                <a16:creationId xmlns="" xmlns:a16="http://schemas.microsoft.com/office/drawing/2014/main" id="{9D6E5F7C-83D9-4675-88E5-6C6B01EB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25" y="3336348"/>
            <a:ext cx="2696518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3" name="Picture 82">
            <a:extLst>
              <a:ext uri="{FF2B5EF4-FFF2-40B4-BE49-F238E27FC236}">
                <a16:creationId xmlns="" xmlns:a16="http://schemas.microsoft.com/office/drawing/2014/main" id="{B267A730-6B9A-42C2-BFC3-E3D62DCB3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45864"/>
            <a:ext cx="2696518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B1C82D2A-B6CF-4EA5-ABF1-25E1C60D1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7B00FBA8-CABC-4165-B33D-9D044BF6A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s-EC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4C39B50F-CB8F-4EFD-B58E-FD657A71B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8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s-EC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E93B390A-FED8-43A0-BD16-C0AB313A8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4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EC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="" xmlns:a16="http://schemas.microsoft.com/office/drawing/2014/main" id="{C3D1ED26-1AB9-4278-B84E-F2C808CD1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177375E-8C0C-4B4C-B5E8-C66DAF7DE127}"/>
              </a:ext>
            </a:extLst>
          </p:cNvPr>
          <p:cNvSpPr/>
          <p:nvPr/>
        </p:nvSpPr>
        <p:spPr>
          <a:xfrm>
            <a:off x="1187624" y="242764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MODELO 1</a:t>
            </a:r>
            <a:endParaRPr lang="es-ES" dirty="0"/>
          </a:p>
        </p:txBody>
      </p:sp>
      <p:pic>
        <p:nvPicPr>
          <p:cNvPr id="14" name="3 Imagen">
            <a:extLst>
              <a:ext uri="{FF2B5EF4-FFF2-40B4-BE49-F238E27FC236}">
                <a16:creationId xmlns="" xmlns:a16="http://schemas.microsoft.com/office/drawing/2014/main" id="{612EA39C-73EC-439B-8587-C54B74B12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9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8CCDA13-A5E0-4A87-8D4D-48387C37F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47199" r="25588" b="34947"/>
          <a:stretch/>
        </p:blipFill>
        <p:spPr>
          <a:xfrm>
            <a:off x="827584" y="692696"/>
            <a:ext cx="7704856" cy="1584175"/>
          </a:xfrm>
          <a:prstGeom prst="rect">
            <a:avLst/>
          </a:prstGeom>
        </p:spPr>
      </p:pic>
      <p:pic>
        <p:nvPicPr>
          <p:cNvPr id="34818" name="Picture 137">
            <a:extLst>
              <a:ext uri="{FF2B5EF4-FFF2-40B4-BE49-F238E27FC236}">
                <a16:creationId xmlns="" xmlns:a16="http://schemas.microsoft.com/office/drawing/2014/main" id="{78448451-EFFE-45AD-81D9-71A986372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5"/>
          <a:stretch>
            <a:fillRect/>
          </a:stretch>
        </p:blipFill>
        <p:spPr bwMode="auto">
          <a:xfrm>
            <a:off x="1259632" y="3095566"/>
            <a:ext cx="3249538" cy="278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7" name="Picture 118">
            <a:extLst>
              <a:ext uri="{FF2B5EF4-FFF2-40B4-BE49-F238E27FC236}">
                <a16:creationId xmlns="" xmlns:a16="http://schemas.microsoft.com/office/drawing/2014/main" id="{157C42BE-F6EA-48EA-A897-4B1560010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5"/>
          <a:stretch>
            <a:fillRect/>
          </a:stretch>
        </p:blipFill>
        <p:spPr bwMode="auto">
          <a:xfrm>
            <a:off x="5169289" y="3095566"/>
            <a:ext cx="3262182" cy="278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408BDF2C-B6D6-4F46-B7DC-BBCCB0C02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4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85FD24E-5DF8-4696-8E36-A1F7D0194EA9}"/>
              </a:ext>
            </a:extLst>
          </p:cNvPr>
          <p:cNvSpPr/>
          <p:nvPr/>
        </p:nvSpPr>
        <p:spPr>
          <a:xfrm>
            <a:off x="1619672" y="2708920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MODELO 1 EXPONENCIAL</a:t>
            </a:r>
            <a:endParaRPr lang="es-E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D925624-6964-495E-8822-7F2A8DCD0BA0}"/>
              </a:ext>
            </a:extLst>
          </p:cNvPr>
          <p:cNvSpPr/>
          <p:nvPr/>
        </p:nvSpPr>
        <p:spPr>
          <a:xfrm>
            <a:off x="5431785" y="2708920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MODELO 2 EXPONENCIAL</a:t>
            </a:r>
            <a:endParaRPr lang="es-ES" dirty="0"/>
          </a:p>
        </p:txBody>
      </p:sp>
      <p:pic>
        <p:nvPicPr>
          <p:cNvPr id="12" name="3 Imagen">
            <a:extLst>
              <a:ext uri="{FF2B5EF4-FFF2-40B4-BE49-F238E27FC236}">
                <a16:creationId xmlns="" xmlns:a16="http://schemas.microsoft.com/office/drawing/2014/main" id="{20B83ADB-408F-46F6-B641-6C8C85790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F5CFAD2-EBF4-4D9B-A9C4-6FDA24590233}"/>
              </a:ext>
            </a:extLst>
          </p:cNvPr>
          <p:cNvSpPr/>
          <p:nvPr/>
        </p:nvSpPr>
        <p:spPr>
          <a:xfrm>
            <a:off x="6106616" y="674211"/>
            <a:ext cx="769640" cy="14586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50C446D-8E7D-4D69-870D-E9BBABB825F0}"/>
              </a:ext>
            </a:extLst>
          </p:cNvPr>
          <p:cNvSpPr/>
          <p:nvPr/>
        </p:nvSpPr>
        <p:spPr>
          <a:xfrm>
            <a:off x="1110655" y="1398839"/>
            <a:ext cx="2309217" cy="73401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6323FE0-8E9C-4C3E-9192-6AF00E0EE5E0}"/>
              </a:ext>
            </a:extLst>
          </p:cNvPr>
          <p:cNvSpPr/>
          <p:nvPr/>
        </p:nvSpPr>
        <p:spPr>
          <a:xfrm>
            <a:off x="1091812" y="1138971"/>
            <a:ext cx="2184044" cy="21436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4BBE9483-94B5-4C41-84DD-2AD18A7AD4A0}"/>
              </a:ext>
            </a:extLst>
          </p:cNvPr>
          <p:cNvCxnSpPr>
            <a:cxnSpLocks/>
          </p:cNvCxnSpPr>
          <p:nvPr/>
        </p:nvCxnSpPr>
        <p:spPr>
          <a:xfrm>
            <a:off x="758644" y="674440"/>
            <a:ext cx="500988" cy="5171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EFFF4F6C-43AD-4526-8909-D042297887BD}"/>
              </a:ext>
            </a:extLst>
          </p:cNvPr>
          <p:cNvCxnSpPr>
            <a:cxnSpLocks/>
          </p:cNvCxnSpPr>
          <p:nvPr/>
        </p:nvCxnSpPr>
        <p:spPr>
          <a:xfrm>
            <a:off x="691665" y="1064962"/>
            <a:ext cx="500988" cy="5171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4CE2BE4D-EA54-4EE7-A88D-5769C000C538}"/>
              </a:ext>
            </a:extLst>
          </p:cNvPr>
          <p:cNvSpPr/>
          <p:nvPr/>
        </p:nvSpPr>
        <p:spPr>
          <a:xfrm>
            <a:off x="6960222" y="692696"/>
            <a:ext cx="1356193" cy="11011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74B01B2-A05A-4434-93FB-D302DFF546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09" t="64698" r="33175" b="33539"/>
          <a:stretch/>
        </p:blipFill>
        <p:spPr>
          <a:xfrm>
            <a:off x="985612" y="2245763"/>
            <a:ext cx="5549191" cy="14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5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" grpId="0" animBg="1"/>
      <p:bldP spid="13" grpId="0" animBg="1"/>
      <p:bldP spid="14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E8F1645-E825-4C33-BC3E-C9E513F1BB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0" t="51401" r="24800" b="31135"/>
          <a:stretch/>
        </p:blipFill>
        <p:spPr>
          <a:xfrm>
            <a:off x="515593" y="1377950"/>
            <a:ext cx="8160864" cy="1563076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40A0789-A2F6-4472-84DD-B684F1993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AD59F52-F5C0-4D51-A66A-9E18E86D1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EC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F6E66170-9AB1-437F-8A5F-5EA2B6F5E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2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8" name="Rectangle 8">
            <a:extLst>
              <a:ext uri="{FF2B5EF4-FFF2-40B4-BE49-F238E27FC236}">
                <a16:creationId xmlns="" xmlns:a16="http://schemas.microsoft.com/office/drawing/2014/main" id="{017E4FC6-61F3-4C31-BB42-22992584D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9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EC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id="{43B045BF-13FF-4E58-BBFE-87E44A2F2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pic>
        <p:nvPicPr>
          <p:cNvPr id="14" name="3 Imagen">
            <a:extLst>
              <a:ext uri="{FF2B5EF4-FFF2-40B4-BE49-F238E27FC236}">
                <a16:creationId xmlns="" xmlns:a16="http://schemas.microsoft.com/office/drawing/2014/main" id="{8385086C-C201-4965-B6B4-FE801756B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CD9D54E-180D-4D7C-97A5-C345D7FD1B00}"/>
              </a:ext>
            </a:extLst>
          </p:cNvPr>
          <p:cNvSpPr/>
          <p:nvPr/>
        </p:nvSpPr>
        <p:spPr>
          <a:xfrm>
            <a:off x="971600" y="73329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CARBONO</a:t>
            </a:r>
            <a:endParaRPr lang="es-E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C74BCD9-F139-464F-B687-CAE05E30976A}"/>
              </a:ext>
            </a:extLst>
          </p:cNvPr>
          <p:cNvSpPr/>
          <p:nvPr/>
        </p:nvSpPr>
        <p:spPr>
          <a:xfrm>
            <a:off x="5942208" y="1360754"/>
            <a:ext cx="769640" cy="14586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F418C92-FB5F-4718-88C7-48B8AA155CFC}"/>
              </a:ext>
            </a:extLst>
          </p:cNvPr>
          <p:cNvSpPr/>
          <p:nvPr/>
        </p:nvSpPr>
        <p:spPr>
          <a:xfrm>
            <a:off x="4187180" y="1352157"/>
            <a:ext cx="769640" cy="14586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0515CE4-41A8-46BE-9817-A4967D36F6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801" t="77911" r="26375" b="20249"/>
          <a:stretch/>
        </p:blipFill>
        <p:spPr>
          <a:xfrm>
            <a:off x="0" y="3030975"/>
            <a:ext cx="7848872" cy="16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5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>
            <a:extLst>
              <a:ext uri="{FF2B5EF4-FFF2-40B4-BE49-F238E27FC236}">
                <a16:creationId xmlns="" xmlns:a16="http://schemas.microsoft.com/office/drawing/2014/main" id="{A10EA981-8EBB-4B7E-AC6B-46E372A1F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54" y="692696"/>
            <a:ext cx="262164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1">
            <a:extLst>
              <a:ext uri="{FF2B5EF4-FFF2-40B4-BE49-F238E27FC236}">
                <a16:creationId xmlns="" xmlns:a16="http://schemas.microsoft.com/office/drawing/2014/main" id="{B1E21A80-C027-4231-82F7-A34374B6D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161" y="692696"/>
            <a:ext cx="262864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2">
            <a:extLst>
              <a:ext uri="{FF2B5EF4-FFF2-40B4-BE49-F238E27FC236}">
                <a16:creationId xmlns="" xmlns:a16="http://schemas.microsoft.com/office/drawing/2014/main" id="{1017A1F3-6371-4C44-B2A3-A1E61DC48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7"/>
          <a:stretch>
            <a:fillRect/>
          </a:stretch>
        </p:blipFill>
        <p:spPr bwMode="auto">
          <a:xfrm>
            <a:off x="1043996" y="3302471"/>
            <a:ext cx="287476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3">
            <a:extLst>
              <a:ext uri="{FF2B5EF4-FFF2-40B4-BE49-F238E27FC236}">
                <a16:creationId xmlns="" xmlns:a16="http://schemas.microsoft.com/office/drawing/2014/main" id="{CDE99045-AEDF-4B29-A7D8-12DF171C3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8"/>
          <a:stretch>
            <a:fillRect/>
          </a:stretch>
        </p:blipFill>
        <p:spPr bwMode="auto">
          <a:xfrm>
            <a:off x="5200161" y="3302471"/>
            <a:ext cx="285285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3 Imagen">
            <a:extLst>
              <a:ext uri="{FF2B5EF4-FFF2-40B4-BE49-F238E27FC236}">
                <a16:creationId xmlns="" xmlns:a16="http://schemas.microsoft.com/office/drawing/2014/main" id="{575C6BF5-BFC9-4A8A-A857-1EDD8A7F3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6CF7963-80F8-49FC-9029-29E818D3D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58404" r="24801" b="27919"/>
          <a:stretch/>
        </p:blipFill>
        <p:spPr>
          <a:xfrm>
            <a:off x="894240" y="707696"/>
            <a:ext cx="7804369" cy="1209603"/>
          </a:xfrm>
          <a:prstGeom prst="rect">
            <a:avLst/>
          </a:prstGeom>
        </p:spPr>
      </p:pic>
      <p:pic>
        <p:nvPicPr>
          <p:cNvPr id="36866" name="Picture 128">
            <a:extLst>
              <a:ext uri="{FF2B5EF4-FFF2-40B4-BE49-F238E27FC236}">
                <a16:creationId xmlns="" xmlns:a16="http://schemas.microsoft.com/office/drawing/2014/main" id="{5F871C7E-EBA8-415C-82C8-78E98EF76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 b="9479"/>
          <a:stretch/>
        </p:blipFill>
        <p:spPr bwMode="auto">
          <a:xfrm>
            <a:off x="1259632" y="2924944"/>
            <a:ext cx="3085714" cy="241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5" name="Picture 124">
            <a:extLst>
              <a:ext uri="{FF2B5EF4-FFF2-40B4-BE49-F238E27FC236}">
                <a16:creationId xmlns="" xmlns:a16="http://schemas.microsoft.com/office/drawing/2014/main" id="{D1E0DF77-1E75-4200-AD1A-6B8A42847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0"/>
          <a:stretch>
            <a:fillRect/>
          </a:stretch>
        </p:blipFill>
        <p:spPr bwMode="auto">
          <a:xfrm>
            <a:off x="5146640" y="2924944"/>
            <a:ext cx="3097768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E0445C1F-2156-40B7-B5DB-8D83106FD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E1E071F-BA30-4048-B3DA-5A168DD75E22}"/>
              </a:ext>
            </a:extLst>
          </p:cNvPr>
          <p:cNvSpPr/>
          <p:nvPr/>
        </p:nvSpPr>
        <p:spPr>
          <a:xfrm>
            <a:off x="1623762" y="2555612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MODELO 1 EXPONENCIAL</a:t>
            </a:r>
            <a:endParaRPr lang="es-E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A5A7B28-DCC7-4184-9A95-A83EC327C3BD}"/>
              </a:ext>
            </a:extLst>
          </p:cNvPr>
          <p:cNvSpPr/>
          <p:nvPr/>
        </p:nvSpPr>
        <p:spPr>
          <a:xfrm>
            <a:off x="5287769" y="2555612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MODELO 2 EXPONENCIAL</a:t>
            </a:r>
            <a:endParaRPr lang="es-ES" dirty="0"/>
          </a:p>
        </p:txBody>
      </p:sp>
      <p:pic>
        <p:nvPicPr>
          <p:cNvPr id="12" name="3 Imagen">
            <a:extLst>
              <a:ext uri="{FF2B5EF4-FFF2-40B4-BE49-F238E27FC236}">
                <a16:creationId xmlns="" xmlns:a16="http://schemas.microsoft.com/office/drawing/2014/main" id="{0836779C-AB6E-42D5-84D2-6B6FED80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1B24243-7F5B-4A22-BEE2-02A800204FE1}"/>
              </a:ext>
            </a:extLst>
          </p:cNvPr>
          <p:cNvSpPr/>
          <p:nvPr/>
        </p:nvSpPr>
        <p:spPr>
          <a:xfrm>
            <a:off x="1091812" y="1138971"/>
            <a:ext cx="2184044" cy="21436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F734344-41B5-4300-AD2D-68BE482102B2}"/>
              </a:ext>
            </a:extLst>
          </p:cNvPr>
          <p:cNvSpPr/>
          <p:nvPr/>
        </p:nvSpPr>
        <p:spPr>
          <a:xfrm>
            <a:off x="1109391" y="1486944"/>
            <a:ext cx="2184044" cy="21436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69798E3-2775-4E9F-95CE-060CD797B223}"/>
              </a:ext>
            </a:extLst>
          </p:cNvPr>
          <p:cNvSpPr/>
          <p:nvPr/>
        </p:nvSpPr>
        <p:spPr>
          <a:xfrm>
            <a:off x="6180779" y="707695"/>
            <a:ext cx="695477" cy="10003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A10EB74-3DFF-41C3-93FC-280A4E43A538}"/>
              </a:ext>
            </a:extLst>
          </p:cNvPr>
          <p:cNvSpPr/>
          <p:nvPr/>
        </p:nvSpPr>
        <p:spPr>
          <a:xfrm>
            <a:off x="6950418" y="707695"/>
            <a:ext cx="1438005" cy="10003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C2549098-75B3-476E-9317-756DA73DC507}"/>
              </a:ext>
            </a:extLst>
          </p:cNvPr>
          <p:cNvCxnSpPr>
            <a:cxnSpLocks/>
          </p:cNvCxnSpPr>
          <p:nvPr/>
        </p:nvCxnSpPr>
        <p:spPr>
          <a:xfrm>
            <a:off x="755577" y="707695"/>
            <a:ext cx="504055" cy="4838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D428CBB2-6B98-439D-859C-51962876815B}"/>
              </a:ext>
            </a:extLst>
          </p:cNvPr>
          <p:cNvCxnSpPr>
            <a:cxnSpLocks/>
          </p:cNvCxnSpPr>
          <p:nvPr/>
        </p:nvCxnSpPr>
        <p:spPr>
          <a:xfrm>
            <a:off x="401086" y="1074420"/>
            <a:ext cx="743648" cy="4606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9DBF776-9C7E-4963-B398-32AAE78DCE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71679" r="33215" b="26470"/>
          <a:stretch/>
        </p:blipFill>
        <p:spPr>
          <a:xfrm>
            <a:off x="672276" y="1886145"/>
            <a:ext cx="7202504" cy="18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2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" grpId="0" animBg="1"/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72A0EC7-F54E-46F2-9FCF-EDAC35988895}"/>
              </a:ext>
            </a:extLst>
          </p:cNvPr>
          <p:cNvSpPr/>
          <p:nvPr/>
        </p:nvSpPr>
        <p:spPr>
          <a:xfrm>
            <a:off x="251520" y="188640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Estimación de la cantidad de carbono secuestrada por las especies forestales</a:t>
            </a:r>
            <a:endParaRPr lang="es-ES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A5D7C70-1E97-4B46-BD31-A3B7A51D18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8" t="34592" r="22438" b="14984"/>
          <a:stretch/>
        </p:blipFill>
        <p:spPr>
          <a:xfrm>
            <a:off x="683568" y="764704"/>
            <a:ext cx="7579096" cy="4134053"/>
          </a:xfrm>
          <a:prstGeom prst="rect">
            <a:avLst/>
          </a:prstGeom>
        </p:spPr>
      </p:pic>
      <p:pic>
        <p:nvPicPr>
          <p:cNvPr id="7" name="3 Imagen">
            <a:extLst>
              <a:ext uri="{FF2B5EF4-FFF2-40B4-BE49-F238E27FC236}">
                <a16:creationId xmlns="" xmlns:a16="http://schemas.microsoft.com/office/drawing/2014/main" id="{C52483B0-63A7-4650-A445-90EF39AB2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E624A52-5F96-41D0-A3A0-20782BC5B887}"/>
              </a:ext>
            </a:extLst>
          </p:cNvPr>
          <p:cNvSpPr/>
          <p:nvPr/>
        </p:nvSpPr>
        <p:spPr>
          <a:xfrm>
            <a:off x="1475656" y="2276872"/>
            <a:ext cx="64087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97D51A6-92CA-46BB-91BC-86714CE65E14}"/>
              </a:ext>
            </a:extLst>
          </p:cNvPr>
          <p:cNvSpPr/>
          <p:nvPr/>
        </p:nvSpPr>
        <p:spPr>
          <a:xfrm>
            <a:off x="1475656" y="2705894"/>
            <a:ext cx="64087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29EEC3D-37CA-4974-969D-B5DAA9A5FB0F}"/>
              </a:ext>
            </a:extLst>
          </p:cNvPr>
          <p:cNvSpPr/>
          <p:nvPr/>
        </p:nvSpPr>
        <p:spPr>
          <a:xfrm>
            <a:off x="1475656" y="3429000"/>
            <a:ext cx="64087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D245F0E-4C27-4947-BC62-5569F1E23EBD}"/>
              </a:ext>
            </a:extLst>
          </p:cNvPr>
          <p:cNvSpPr/>
          <p:nvPr/>
        </p:nvSpPr>
        <p:spPr>
          <a:xfrm>
            <a:off x="191344" y="4884908"/>
            <a:ext cx="4572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González (2008), quien reportó  en bosques secundarios montañosos, los árboles de </a:t>
            </a: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</a:rPr>
              <a:t>Pinnus occarpa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  con diámetros ≤ 30 cm almacenaron 0,29 Mg árbol</a:t>
            </a:r>
            <a:r>
              <a:rPr lang="es-EC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-1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 año</a:t>
            </a:r>
            <a:r>
              <a:rPr lang="es-EC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-1</a:t>
            </a:r>
            <a:endParaRPr lang="es-E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741C4AC-691B-4879-A33A-B33C8F723294}"/>
              </a:ext>
            </a:extLst>
          </p:cNvPr>
          <p:cNvSpPr/>
          <p:nvPr/>
        </p:nvSpPr>
        <p:spPr>
          <a:xfrm>
            <a:off x="4932040" y="4748951"/>
            <a:ext cx="402061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(Díaz Ríos, y otros, 2016)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bosques de galería para </a:t>
            </a: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Alnus acuminata,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contenido de carbono en el fuste aumenta al aumentar su DAP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E6548B0-AF3D-4EEE-8217-4332280EBEF0}"/>
              </a:ext>
            </a:extLst>
          </p:cNvPr>
          <p:cNvSpPr/>
          <p:nvPr/>
        </p:nvSpPr>
        <p:spPr>
          <a:xfrm>
            <a:off x="168694" y="4898757"/>
            <a:ext cx="46173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Rodríguez, Reyes, &amp; Mercadet, (2010)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 reportaron que los árboles de </a:t>
            </a: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</a:rPr>
              <a:t>Acacia mangium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 y </a:t>
            </a: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</a:rPr>
              <a:t>Acacia auriculiformis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, secuestraron 0,82 y</a:t>
            </a: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0,58 Mg árbol</a:t>
            </a:r>
            <a:r>
              <a:rPr lang="es-EC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-1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 año</a:t>
            </a:r>
            <a:r>
              <a:rPr lang="es-EC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-1</a:t>
            </a:r>
            <a:endParaRPr lang="es-E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19E27DC5-1B61-4253-A268-E1C2B17637DA}"/>
              </a:ext>
            </a:extLst>
          </p:cNvPr>
          <p:cNvCxnSpPr/>
          <p:nvPr/>
        </p:nvCxnSpPr>
        <p:spPr>
          <a:xfrm>
            <a:off x="305272" y="2578753"/>
            <a:ext cx="1386408" cy="2673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47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2" grpId="0" animBg="1"/>
      <p:bldP spid="3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0112" y="44450"/>
            <a:ext cx="3384377" cy="720254"/>
          </a:xfrm>
        </p:spPr>
        <p:txBody>
          <a:bodyPr/>
          <a:lstStyle/>
          <a:p>
            <a:pPr>
              <a:defRPr/>
            </a:pPr>
            <a:r>
              <a:rPr lang="es-EC" sz="28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CONCLUSIONES</a:t>
            </a:r>
          </a:p>
        </p:txBody>
      </p:sp>
      <p:pic>
        <p:nvPicPr>
          <p:cNvPr id="20483" name="3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39551" y="908720"/>
            <a:ext cx="842493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desarrollaron modelos lineales y no lineales a través de métodos no destructivos para estimar el volumen, la biomasa total y la cantidad de carbono.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modelos que mejor ajuste presentaron para estimar la cantidad de volumen fueron V=0,66*exp(-0,43*exp(-0,00075*DAP), V=0,35/(1+160.16*exp(-0,0015*DAP) V=1,06*exp(-7,98*exp(-0,01*DAP).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3 Imagen">
            <a:extLst>
              <a:ext uri="{FF2B5EF4-FFF2-40B4-BE49-F238E27FC236}">
                <a16:creationId xmlns="" xmlns:a16="http://schemas.microsoft.com/office/drawing/2014/main" id="{88E8F9A8-3A4A-443B-B597-2810D7C23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89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="" xmlns:a16="http://schemas.microsoft.com/office/drawing/2014/main" id="{B23DEBA9-193B-4EA8-9317-86B115712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107" y="119425"/>
            <a:ext cx="3384377" cy="720254"/>
          </a:xfrm>
        </p:spPr>
        <p:txBody>
          <a:bodyPr/>
          <a:lstStyle/>
          <a:p>
            <a:pPr>
              <a:defRPr/>
            </a:pPr>
            <a:r>
              <a:rPr lang="es-EC" sz="28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CONCLUSIONES</a:t>
            </a:r>
          </a:p>
        </p:txBody>
      </p:sp>
      <p:pic>
        <p:nvPicPr>
          <p:cNvPr id="5" name="3 Imagen">
            <a:extLst>
              <a:ext uri="{FF2B5EF4-FFF2-40B4-BE49-F238E27FC236}">
                <a16:creationId xmlns="" xmlns:a16="http://schemas.microsoft.com/office/drawing/2014/main" id="{462341EE-E667-45BD-97B4-F183E8741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675139E-C5A1-4E9B-AB3C-CE774DD060D1}"/>
              </a:ext>
            </a:extLst>
          </p:cNvPr>
          <p:cNvSpPr/>
          <p:nvPr/>
        </p:nvSpPr>
        <p:spPr>
          <a:xfrm>
            <a:off x="611560" y="839679"/>
            <a:ext cx="7920440" cy="333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ecuaciones que mejor se ajustaron para estimar la biomasa total fueron BM=0,01*exp(0,00063*DAP); BM=0,05*exp (0,002*A</a:t>
            </a:r>
            <a:r>
              <a:rPr lang="es-EC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BM=0,08*exp(0,01*DAP). 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modelos más idóneos para estimar la cantidad de carbono fueron C=0,04*exp(0,0045*DAP); C=0,003*exp(0,02*A</a:t>
            </a:r>
            <a:r>
              <a:rPr lang="es-EC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 C=0,064*exp(0,01DAP).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0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="" xmlns:a16="http://schemas.microsoft.com/office/drawing/2014/main" id="{F4DE0206-69A6-4F0D-8106-24638605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107" y="119425"/>
            <a:ext cx="3384377" cy="720254"/>
          </a:xfrm>
        </p:spPr>
        <p:txBody>
          <a:bodyPr/>
          <a:lstStyle/>
          <a:p>
            <a:pPr>
              <a:defRPr/>
            </a:pPr>
            <a:r>
              <a:rPr lang="es-EC" sz="28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CONCLUSIONES</a:t>
            </a:r>
          </a:p>
        </p:txBody>
      </p:sp>
      <p:pic>
        <p:nvPicPr>
          <p:cNvPr id="5" name="3 Imagen">
            <a:extLst>
              <a:ext uri="{FF2B5EF4-FFF2-40B4-BE49-F238E27FC236}">
                <a16:creationId xmlns="" xmlns:a16="http://schemas.microsoft.com/office/drawing/2014/main" id="{52F745B6-4772-492C-9E86-1747C78DF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6D9A93D-71BE-47DA-9145-A4A1BA969F21}"/>
              </a:ext>
            </a:extLst>
          </p:cNvPr>
          <p:cNvSpPr/>
          <p:nvPr/>
        </p:nvSpPr>
        <p:spPr>
          <a:xfrm>
            <a:off x="478252" y="839679"/>
            <a:ext cx="83609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cantidad de carbono secuestrada por los árboles de las especies </a:t>
            </a: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Piptadenia pteroclada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Zygia longifolia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Plastimiscium pinnatum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fue 0,82, 0,70 y 0,58 Mg árbol</a:t>
            </a:r>
            <a:r>
              <a:rPr lang="es-EC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año</a:t>
            </a:r>
            <a:r>
              <a:rPr lang="es-EC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respectivamente.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endParaRPr lang="es-E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456D1ACD-04EE-4C8C-AFD4-527C20FE97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614243"/>
              </p:ext>
            </p:extLst>
          </p:nvPr>
        </p:nvGraphicFramePr>
        <p:xfrm>
          <a:off x="683568" y="1268760"/>
          <a:ext cx="8136904" cy="4220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3 Imagen">
            <a:extLst>
              <a:ext uri="{FF2B5EF4-FFF2-40B4-BE49-F238E27FC236}">
                <a16:creationId xmlns="" xmlns:a16="http://schemas.microsoft.com/office/drawing/2014/main" id="{087044FE-734B-45C8-A8F0-B0069292B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B4B7831E-FDD7-4315-88FD-0EDE809F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116632"/>
            <a:ext cx="8229600" cy="706090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134267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11960" y="44450"/>
            <a:ext cx="4752529" cy="648246"/>
          </a:xfrm>
        </p:spPr>
        <p:txBody>
          <a:bodyPr/>
          <a:lstStyle/>
          <a:p>
            <a:pPr>
              <a:defRPr/>
            </a:pPr>
            <a:r>
              <a:rPr lang="es-EC" sz="28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RECOMENDACIONES</a:t>
            </a:r>
          </a:p>
        </p:txBody>
      </p:sp>
      <p:pic>
        <p:nvPicPr>
          <p:cNvPr id="18435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B1BF99A-70C2-40C3-9632-65E7BF45EDB7}"/>
              </a:ext>
            </a:extLst>
          </p:cNvPr>
          <p:cNvSpPr/>
          <p:nvPr/>
        </p:nvSpPr>
        <p:spPr>
          <a:xfrm>
            <a:off x="431540" y="628647"/>
            <a:ext cx="8280919" cy="5506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20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Utilizar los modelos alométricos encontrados, en plantaciones con condiciones ambientales similares a las de esta investigación.</a:t>
            </a:r>
          </a:p>
          <a:p>
            <a:pPr indent="228600" algn="just">
              <a:lnSpc>
                <a:spcPct val="200000"/>
              </a:lnSpc>
              <a:spcAft>
                <a:spcPts val="800"/>
              </a:spcAft>
            </a:pPr>
            <a:endParaRPr lang="es-E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20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Incluir en futuras investigaciones la biomasa de raíces, ya que este componente secuestra grandes cantidades de carbono. </a:t>
            </a:r>
          </a:p>
          <a:p>
            <a:pPr indent="228600" algn="just">
              <a:lnSpc>
                <a:spcPct val="200000"/>
              </a:lnSpc>
              <a:spcAft>
                <a:spcPts val="800"/>
              </a:spcAft>
            </a:pPr>
            <a:endParaRPr lang="es-E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20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Continuar evaluando las variables dasométricas en los árboles de las plantaciones establecidas, hasta obtener una curva de crecimiento más estable.</a:t>
            </a:r>
          </a:p>
          <a:p>
            <a:pPr indent="228600" algn="just">
              <a:lnSpc>
                <a:spcPct val="200000"/>
              </a:lnSpc>
              <a:spcAft>
                <a:spcPts val="800"/>
              </a:spcAft>
            </a:pPr>
            <a:endParaRPr lang="es-E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="" xmlns:a16="http://schemas.microsoft.com/office/drawing/2014/main" id="{E797EEC2-E137-4984-8138-27EA42F7B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AC7FC2B-34D0-492A-8799-045E982DD9B1}"/>
              </a:ext>
            </a:extLst>
          </p:cNvPr>
          <p:cNvSpPr/>
          <p:nvPr/>
        </p:nvSpPr>
        <p:spPr>
          <a:xfrm>
            <a:off x="395536" y="692696"/>
            <a:ext cx="8496944" cy="111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20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Utilizar el método no destructivo para el cálculo de la cantidad de carbono almacenada, ya que los resultados fueron similares a los realizados con métodos destructivos.</a:t>
            </a:r>
            <a:endParaRPr lang="es-E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97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11960" y="44450"/>
            <a:ext cx="4752529" cy="648246"/>
          </a:xfrm>
        </p:spPr>
        <p:txBody>
          <a:bodyPr/>
          <a:lstStyle/>
          <a:p>
            <a:pPr>
              <a:defRPr/>
            </a:pPr>
            <a:r>
              <a:rPr lang="es-EC" sz="28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AGRADECIMIENTOS</a:t>
            </a:r>
          </a:p>
        </p:txBody>
      </p:sp>
      <p:pic>
        <p:nvPicPr>
          <p:cNvPr id="18435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biometriaecuador2017.com/wp-content/uploads/2017/03/espe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21006"/>
            <a:ext cx="4146337" cy="153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sultado de imagen de PETROAMAZONA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1340768"/>
            <a:ext cx="3168352" cy="144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0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1B4555C-63DB-4150-BFCD-6197CCA91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32" y="116632"/>
            <a:ext cx="8229600" cy="862818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Modelos Alométricos </a:t>
            </a:r>
          </a:p>
        </p:txBody>
      </p:sp>
      <p:pic>
        <p:nvPicPr>
          <p:cNvPr id="10" name="3 Imagen">
            <a:extLst>
              <a:ext uri="{FF2B5EF4-FFF2-40B4-BE49-F238E27FC236}">
                <a16:creationId xmlns="" xmlns:a16="http://schemas.microsoft.com/office/drawing/2014/main" id="{E2E9941C-EDE0-4C38-BE69-D40FBBDED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6">
                <a:extLst>
                  <a:ext uri="{FF2B5EF4-FFF2-40B4-BE49-F238E27FC236}">
                    <a16:creationId xmlns="" xmlns:a16="http://schemas.microsoft.com/office/drawing/2014/main" id="{9EDA566C-114A-46BD-880C-310E7B6DEB2C}"/>
                  </a:ext>
                </a:extLst>
              </p:cNvPr>
              <p:cNvSpPr txBox="1"/>
              <p:nvPr/>
            </p:nvSpPr>
            <p:spPr>
              <a:xfrm>
                <a:off x="1893636" y="976001"/>
                <a:ext cx="5328592" cy="86177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C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BM</m:t>
                      </m:r>
                      <m:r>
                        <m:rPr>
                          <m:nor/>
                        </m:rPr>
                        <a:rPr lang="es-EC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=0,02+0,0</m:t>
                      </m:r>
                      <m:r>
                        <m:rPr>
                          <m:nor/>
                        </m:rPr>
                        <a:rPr lang="es-EC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s-EC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s-EC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C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s-EC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0,0024</m:t>
                      </m:r>
                      <m:r>
                        <m:rPr>
                          <m:nor/>
                        </m:rPr>
                        <a:rPr lang="es-EC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es-EC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DAP</m:t>
                      </m:r>
                      <m:r>
                        <m:rPr>
                          <m:nor/>
                        </m:rPr>
                        <a:rPr lang="es-EC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s-EC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C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0,00017</m:t>
                      </m:r>
                      <m:r>
                        <m:rPr>
                          <m:nor/>
                        </m:rPr>
                        <a:rPr lang="es-EC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s-ES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s-EC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DAP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s-EC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s-EC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s-E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26">
                <a:extLst>
                  <a:ext uri="{FF2B5EF4-FFF2-40B4-BE49-F238E27FC236}">
                    <a16:creationId xmlns:a16="http://schemas.microsoft.com/office/drawing/2014/main" id="{9EDA566C-114A-46BD-880C-310E7B6DE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636" y="976001"/>
                <a:ext cx="5328592" cy="861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="" xmlns:a16="http://schemas.microsoft.com/office/drawing/2014/main" id="{155E48D4-E940-45E3-83C3-5951E9CCBF2C}"/>
              </a:ext>
            </a:extLst>
          </p:cNvPr>
          <p:cNvSpPr/>
          <p:nvPr/>
        </p:nvSpPr>
        <p:spPr>
          <a:xfrm>
            <a:off x="2051720" y="1406888"/>
            <a:ext cx="360040" cy="2939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975D49E4-2C0B-48D7-9E17-BC307178D454}"/>
              </a:ext>
            </a:extLst>
          </p:cNvPr>
          <p:cNvSpPr/>
          <p:nvPr/>
        </p:nvSpPr>
        <p:spPr>
          <a:xfrm>
            <a:off x="3491880" y="1412776"/>
            <a:ext cx="360040" cy="2939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A777C3DB-5D70-4F19-861F-55FCC776ABF0}"/>
              </a:ext>
            </a:extLst>
          </p:cNvPr>
          <p:cNvSpPr/>
          <p:nvPr/>
        </p:nvSpPr>
        <p:spPr>
          <a:xfrm>
            <a:off x="4788024" y="1340768"/>
            <a:ext cx="51440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B3F52CAA-326D-4362-BDBC-846088A056DC}"/>
              </a:ext>
            </a:extLst>
          </p:cNvPr>
          <p:cNvSpPr/>
          <p:nvPr/>
        </p:nvSpPr>
        <p:spPr>
          <a:xfrm>
            <a:off x="6372200" y="1340768"/>
            <a:ext cx="72008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52880620-8B4D-4FF2-B822-ED2708ADED6C}"/>
              </a:ext>
            </a:extLst>
          </p:cNvPr>
          <p:cNvSpPr/>
          <p:nvPr/>
        </p:nvSpPr>
        <p:spPr>
          <a:xfrm>
            <a:off x="5450164" y="1349743"/>
            <a:ext cx="9220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ED2D0012-2EF4-46E7-8D40-F0C08D88C2B2}"/>
              </a:ext>
            </a:extLst>
          </p:cNvPr>
          <p:cNvSpPr/>
          <p:nvPr/>
        </p:nvSpPr>
        <p:spPr>
          <a:xfrm>
            <a:off x="4026768" y="1340768"/>
            <a:ext cx="720080" cy="3892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7955D8E8-5639-41AB-BE0D-DB6FECE3ECC3}"/>
              </a:ext>
            </a:extLst>
          </p:cNvPr>
          <p:cNvSpPr/>
          <p:nvPr/>
        </p:nvSpPr>
        <p:spPr>
          <a:xfrm>
            <a:off x="2977480" y="1385222"/>
            <a:ext cx="51440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A02FD583-5619-4F12-99C2-4D9E44D0C8D4}"/>
              </a:ext>
            </a:extLst>
          </p:cNvPr>
          <p:cNvSpPr/>
          <p:nvPr/>
        </p:nvSpPr>
        <p:spPr>
          <a:xfrm>
            <a:off x="2430187" y="1370014"/>
            <a:ext cx="495973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7BDB9D0-F519-4C29-9430-C907AFA9F76B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0"/>
          <a:stretch/>
        </p:blipFill>
        <p:spPr bwMode="auto">
          <a:xfrm>
            <a:off x="2539067" y="2492896"/>
            <a:ext cx="4065865" cy="31892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333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12160" y="44450"/>
            <a:ext cx="2880321" cy="648246"/>
          </a:xfrm>
        </p:spPr>
        <p:txBody>
          <a:bodyPr/>
          <a:lstStyle/>
          <a:p>
            <a:pPr>
              <a:defRPr/>
            </a:pPr>
            <a:r>
              <a:rPr lang="es-EC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OBJETIVOS</a:t>
            </a:r>
          </a:p>
        </p:txBody>
      </p:sp>
      <p:pic>
        <p:nvPicPr>
          <p:cNvPr id="4099" name="3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38115" y="1268760"/>
            <a:ext cx="8267770" cy="333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Ajustar modelos alométricos a partir de variables dasométricas, para la estimación de volumen, biomasa y carbono de tres especies arbóreas.</a:t>
            </a:r>
          </a:p>
          <a:p>
            <a:pPr marL="285750" lvl="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Estimar la cantidad de carbono orgánico que secuestran los árboles de </a:t>
            </a: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Platymiscium pinnatum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Zygia longifolia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Piptadenia pteroclada,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plantadas sobre suelos degradados.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5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12160" y="44450"/>
            <a:ext cx="2880321" cy="648246"/>
          </a:xfrm>
        </p:spPr>
        <p:txBody>
          <a:bodyPr/>
          <a:lstStyle/>
          <a:p>
            <a:pPr>
              <a:defRPr/>
            </a:pPr>
            <a:r>
              <a:rPr lang="es-EC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HIPÓTESIS</a:t>
            </a:r>
          </a:p>
        </p:txBody>
      </p:sp>
      <p:pic>
        <p:nvPicPr>
          <p:cNvPr id="4099" name="3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11560" y="1412776"/>
            <a:ext cx="8280921" cy="111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modelos alométricos estimados a través de métodos no destructivos, permiten determinar la cantidad de carbono que secuestran los árboles de tres especies arbóreas.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32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301F672F-DCC1-4187-97B4-F966E16AFD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00" t="9416" r="8731" b="16907"/>
          <a:stretch/>
        </p:blipFill>
        <p:spPr>
          <a:xfrm>
            <a:off x="327498" y="1418376"/>
            <a:ext cx="3958391" cy="4021248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="" xmlns:a16="http://schemas.microsoft.com/office/drawing/2014/main" id="{F6D02C01-C7EC-4517-8358-D0D4B18B2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337517"/>
              </p:ext>
            </p:extLst>
          </p:nvPr>
        </p:nvGraphicFramePr>
        <p:xfrm>
          <a:off x="4356546" y="2132857"/>
          <a:ext cx="4716016" cy="2448271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0777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70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11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9671">
                <a:tc>
                  <a:txBody>
                    <a:bodyPr/>
                    <a:lstStyle/>
                    <a:p>
                      <a:pPr marR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Orellana</a:t>
                      </a:r>
                      <a:endParaRPr lang="es-EC" sz="105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50" b="0" dirty="0">
                          <a:solidFill>
                            <a:schemeClr val="tx1"/>
                          </a:solidFill>
                          <a:effectLst/>
                        </a:rPr>
                        <a:t>Auca 2D</a:t>
                      </a: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50" b="0" dirty="0">
                          <a:effectLst/>
                        </a:rPr>
                        <a:t>Suelos contaminados</a:t>
                      </a:r>
                      <a:endParaRPr lang="es-EC" sz="105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6307">
                <a:tc rowSpan="7">
                  <a:txBody>
                    <a:bodyPr/>
                    <a:lstStyle/>
                    <a:p>
                      <a:pPr marR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Sucumbíos</a:t>
                      </a:r>
                      <a:endParaRPr lang="es-EC" sz="105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50" b="0" dirty="0">
                          <a:solidFill>
                            <a:schemeClr val="tx1"/>
                          </a:solidFill>
                          <a:effectLst/>
                        </a:rPr>
                        <a:t>Lago 19</a:t>
                      </a: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51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50" b="0" dirty="0">
                          <a:solidFill>
                            <a:schemeClr val="tx1"/>
                          </a:solidFill>
                          <a:effectLst/>
                        </a:rPr>
                        <a:t>Cuyabeno 20</a:t>
                      </a: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Plataformas</a:t>
                      </a:r>
                      <a:endParaRPr lang="es-EC" sz="105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51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50" b="0" dirty="0">
                          <a:solidFill>
                            <a:schemeClr val="tx1"/>
                          </a:solidFill>
                          <a:effectLst/>
                        </a:rPr>
                        <a:t>Sansahuari 02</a:t>
                      </a: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72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50" b="0" dirty="0">
                          <a:solidFill>
                            <a:schemeClr val="tx1"/>
                          </a:solidFill>
                          <a:effectLst/>
                        </a:rPr>
                        <a:t>Shushufindi - Estación 40</a:t>
                      </a: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Celdas de lodos y ripios</a:t>
                      </a:r>
                      <a:endParaRPr lang="es-EC" sz="105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48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50" b="0" dirty="0">
                          <a:solidFill>
                            <a:schemeClr val="tx1"/>
                          </a:solidFill>
                          <a:effectLst/>
                        </a:rPr>
                        <a:t>Secoya 26</a:t>
                      </a: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48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50" b="0" dirty="0">
                          <a:solidFill>
                            <a:schemeClr val="tx1"/>
                          </a:solidFill>
                          <a:effectLst/>
                        </a:rPr>
                        <a:t>Secoya 2-3</a:t>
                      </a: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Potreros</a:t>
                      </a:r>
                      <a:endParaRPr lang="es-EC" sz="105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51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50" b="0" dirty="0">
                          <a:solidFill>
                            <a:schemeClr val="tx1"/>
                          </a:solidFill>
                          <a:effectLst/>
                        </a:rPr>
                        <a:t>Los Rivereños</a:t>
                      </a: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="" xmlns:a16="http://schemas.microsoft.com/office/drawing/2014/main" id="{2E9D4127-30B9-4045-88E5-1917839A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00" y="11262"/>
            <a:ext cx="8229600" cy="634082"/>
          </a:xfrm>
        </p:spPr>
        <p:txBody>
          <a:bodyPr/>
          <a:lstStyle/>
          <a:p>
            <a:r>
              <a:rPr lang="es-EC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8" name="3 Imagen">
            <a:extLst>
              <a:ext uri="{FF2B5EF4-FFF2-40B4-BE49-F238E27FC236}">
                <a16:creationId xmlns="" xmlns:a16="http://schemas.microsoft.com/office/drawing/2014/main" id="{F483A705-F873-4034-B509-F0977A291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20F4FD4-8856-496E-BCA4-B6B6583E82C8}"/>
              </a:ext>
            </a:extLst>
          </p:cNvPr>
          <p:cNvSpPr txBox="1"/>
          <p:nvPr/>
        </p:nvSpPr>
        <p:spPr>
          <a:xfrm>
            <a:off x="4487620" y="1680979"/>
            <a:ext cx="4692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Provincia               Campo                            Área</a:t>
            </a:r>
          </a:p>
        </p:txBody>
      </p:sp>
    </p:spTree>
    <p:extLst>
      <p:ext uri="{BB962C8B-B14F-4D97-AF65-F5344CB8AC3E}">
        <p14:creationId xmlns:p14="http://schemas.microsoft.com/office/powerpoint/2010/main" val="280510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">
            <a:extLst>
              <a:ext uri="{FF2B5EF4-FFF2-40B4-BE49-F238E27FC236}">
                <a16:creationId xmlns="" xmlns:a16="http://schemas.microsoft.com/office/drawing/2014/main" id="{4262C489-C567-41D4-918C-D2DC5A2887C7}"/>
              </a:ext>
            </a:extLst>
          </p:cNvPr>
          <p:cNvPicPr/>
          <p:nvPr/>
        </p:nvPicPr>
        <p:blipFill rotWithShape="1">
          <a:blip r:embed="rId3"/>
          <a:srcRect l="14719" t="39745" r="11572" b="15265"/>
          <a:stretch/>
        </p:blipFill>
        <p:spPr bwMode="auto">
          <a:xfrm>
            <a:off x="971600" y="894664"/>
            <a:ext cx="7416824" cy="2088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5A2241D3-205A-4184-AA73-4AAF273A3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12" y="137976"/>
            <a:ext cx="8229600" cy="634082"/>
          </a:xfrm>
        </p:spPr>
        <p:txBody>
          <a:bodyPr/>
          <a:lstStyle/>
          <a:p>
            <a:r>
              <a:rPr lang="es-EC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5" name="4 CuadroTexto">
            <a:extLst>
              <a:ext uri="{FF2B5EF4-FFF2-40B4-BE49-F238E27FC236}">
                <a16:creationId xmlns="" xmlns:a16="http://schemas.microsoft.com/office/drawing/2014/main" id="{261CBCED-6898-4674-AEE8-252D121226B5}"/>
              </a:ext>
            </a:extLst>
          </p:cNvPr>
          <p:cNvSpPr txBox="1"/>
          <p:nvPr/>
        </p:nvSpPr>
        <p:spPr>
          <a:xfrm>
            <a:off x="467544" y="455038"/>
            <a:ext cx="360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SELECCIÓN DE LAS ESPECIES</a:t>
            </a:r>
          </a:p>
        </p:txBody>
      </p:sp>
      <p:pic>
        <p:nvPicPr>
          <p:cNvPr id="6" name="Imagen 1">
            <a:extLst>
              <a:ext uri="{FF2B5EF4-FFF2-40B4-BE49-F238E27FC236}">
                <a16:creationId xmlns="" xmlns:a16="http://schemas.microsoft.com/office/drawing/2014/main" id="{248C2322-E284-4BDB-842F-919CF600CC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625" y="3523304"/>
            <a:ext cx="2812435" cy="1872208"/>
          </a:xfrm>
          <a:prstGeom prst="rect">
            <a:avLst/>
          </a:prstGeom>
        </p:spPr>
      </p:pic>
      <p:pic>
        <p:nvPicPr>
          <p:cNvPr id="7" name="Imagen 5">
            <a:extLst>
              <a:ext uri="{FF2B5EF4-FFF2-40B4-BE49-F238E27FC236}">
                <a16:creationId xmlns="" xmlns:a16="http://schemas.microsoft.com/office/drawing/2014/main" id="{E00B01ED-A716-4B64-BD0C-B3572584B6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478" y="3246851"/>
            <a:ext cx="3000334" cy="22502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D485A2DA-7D26-42BF-B4EB-AE91F625E9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6843" y="3351314"/>
            <a:ext cx="2812436" cy="2109327"/>
          </a:xfrm>
          <a:prstGeom prst="rect">
            <a:avLst/>
          </a:prstGeom>
        </p:spPr>
      </p:pic>
      <p:pic>
        <p:nvPicPr>
          <p:cNvPr id="9" name="3 Imagen">
            <a:extLst>
              <a:ext uri="{FF2B5EF4-FFF2-40B4-BE49-F238E27FC236}">
                <a16:creationId xmlns="" xmlns:a16="http://schemas.microsoft.com/office/drawing/2014/main" id="{02D86DCA-9FA3-4A28-8393-D218E403F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25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F8D8CF2-5196-46A1-B342-6A0D49E080FA}"/>
              </a:ext>
            </a:extLst>
          </p:cNvPr>
          <p:cNvSpPr/>
          <p:nvPr/>
        </p:nvSpPr>
        <p:spPr>
          <a:xfrm>
            <a:off x="5794478" y="5538859"/>
            <a:ext cx="3241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(Espinoza, 2018; Villacís, 2016)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05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 Black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10119</TotalTime>
  <Words>1135</Words>
  <Application>Microsoft Office PowerPoint</Application>
  <PresentationFormat>Presentación en pantalla (4:3)</PresentationFormat>
  <Paragraphs>197</Paragraphs>
  <Slides>42</Slides>
  <Notes>28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5" baseType="lpstr">
      <vt:lpstr>Diseño predeterminado</vt:lpstr>
      <vt:lpstr>1_Tema de Office</vt:lpstr>
      <vt:lpstr>CorelDRAW</vt:lpstr>
      <vt:lpstr>Presentación de PowerPoint</vt:lpstr>
      <vt:lpstr>CONTENIDO DE LA EXPOSICIÓN</vt:lpstr>
      <vt:lpstr>INTRODUCCIÓN</vt:lpstr>
      <vt:lpstr>INTRODUCCIÓN</vt:lpstr>
      <vt:lpstr>Modelos Alométricos </vt:lpstr>
      <vt:lpstr>OBJETIVOS</vt:lpstr>
      <vt:lpstr>HIPÓTESIS</vt:lpstr>
      <vt:lpstr>METODOLOGÍA</vt:lpstr>
      <vt:lpstr>METODOLOGÍA</vt:lpstr>
      <vt:lpstr>VARIABLES MEDIDAS</vt:lpstr>
      <vt:lpstr>Presentación de PowerPoint</vt:lpstr>
      <vt:lpstr>Presentación de PowerPoint</vt:lpstr>
      <vt:lpstr>Presentación de PowerPoint</vt:lpstr>
      <vt:lpstr>ANÁLISIS DE LA INFORMACIÓN</vt:lpstr>
      <vt:lpstr>RESULTADOS Y DISCUSIÓN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CONCLUSIONES</vt:lpstr>
      <vt:lpstr>CONCLUSIONES</vt:lpstr>
      <vt:lpstr>RECOMENDACIONES</vt:lpstr>
      <vt:lpstr>Presentación de PowerPoint</vt:lpstr>
      <vt:lpstr>AGRADECIMIENTOS</vt:lpstr>
    </vt:vector>
  </TitlesOfParts>
  <Company>ESPE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Carlos Quiloango</dc:creator>
  <cp:lastModifiedBy>WILFRIDO</cp:lastModifiedBy>
  <cp:revision>920</cp:revision>
  <cp:lastPrinted>2019-07-08T13:48:59Z</cp:lastPrinted>
  <dcterms:created xsi:type="dcterms:W3CDTF">2008-02-13T16:07:44Z</dcterms:created>
  <dcterms:modified xsi:type="dcterms:W3CDTF">2019-07-18T02:42:47Z</dcterms:modified>
</cp:coreProperties>
</file>