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6">
  <p:sldMasterIdLst>
    <p:sldMasterId id="2147483660" r:id="rId1"/>
  </p:sldMasterIdLst>
  <p:notesMasterIdLst>
    <p:notesMasterId r:id="rId43"/>
  </p:notesMasterIdLst>
  <p:handoutMasterIdLst>
    <p:handoutMasterId r:id="rId44"/>
  </p:handoutMasterIdLst>
  <p:sldIdLst>
    <p:sldId id="415" r:id="rId2"/>
    <p:sldId id="448" r:id="rId3"/>
    <p:sldId id="450" r:id="rId4"/>
    <p:sldId id="449" r:id="rId5"/>
    <p:sldId id="451" r:id="rId6"/>
    <p:sldId id="466" r:id="rId7"/>
    <p:sldId id="460" r:id="rId8"/>
    <p:sldId id="452" r:id="rId9"/>
    <p:sldId id="454" r:id="rId10"/>
    <p:sldId id="467" r:id="rId11"/>
    <p:sldId id="453" r:id="rId12"/>
    <p:sldId id="456" r:id="rId13"/>
    <p:sldId id="469" r:id="rId14"/>
    <p:sldId id="470" r:id="rId15"/>
    <p:sldId id="471" r:id="rId16"/>
    <p:sldId id="476" r:id="rId17"/>
    <p:sldId id="474" r:id="rId18"/>
    <p:sldId id="458" r:id="rId19"/>
    <p:sldId id="457" r:id="rId20"/>
    <p:sldId id="475" r:id="rId21"/>
    <p:sldId id="504" r:id="rId22"/>
    <p:sldId id="571" r:id="rId23"/>
    <p:sldId id="572" r:id="rId24"/>
    <p:sldId id="573" r:id="rId25"/>
    <p:sldId id="574" r:id="rId26"/>
    <p:sldId id="575" r:id="rId27"/>
    <p:sldId id="576" r:id="rId28"/>
    <p:sldId id="577" r:id="rId29"/>
    <p:sldId id="549" r:id="rId30"/>
    <p:sldId id="578" r:id="rId31"/>
    <p:sldId id="579" r:id="rId32"/>
    <p:sldId id="580" r:id="rId33"/>
    <p:sldId id="581" r:id="rId34"/>
    <p:sldId id="582" r:id="rId35"/>
    <p:sldId id="583" r:id="rId36"/>
    <p:sldId id="584" r:id="rId37"/>
    <p:sldId id="499" r:id="rId38"/>
    <p:sldId id="501" r:id="rId39"/>
    <p:sldId id="500" r:id="rId40"/>
    <p:sldId id="502" r:id="rId41"/>
    <p:sldId id="445" r:id="rId42"/>
  </p:sldIdLst>
  <p:sldSz cx="12192000" cy="6858000"/>
  <p:notesSz cx="7077075" cy="9363075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CCFF"/>
    <a:srgbClr val="0099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1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32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-93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Mauricio\Desktop\Carlos\Creador%20de%20tabla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cbookair:Downloads:Creador%20de%20tablas%20mac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696691330109201E-2"/>
          <c:y val="2.7624380285797601E-2"/>
          <c:w val="0.93930330866989098"/>
          <c:h val="0.71695333916593795"/>
        </c:manualLayout>
      </c:layout>
      <c:lineChart>
        <c:grouping val="standard"/>
        <c:varyColors val="0"/>
        <c:ser>
          <c:idx val="6"/>
          <c:order val="0"/>
          <c:tx>
            <c:v>T7</c:v>
          </c:tx>
          <c:spPr>
            <a:ln w="28575" cap="rnd" cmpd="sng">
              <a:solidFill>
                <a:srgbClr val="008000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Hojas!$L$2:$P$2</c:f>
              <c:numCache>
                <c:formatCode>General</c:formatCode>
                <c:ptCount val="5"/>
                <c:pt idx="0">
                  <c:v>20</c:v>
                </c:pt>
                <c:pt idx="1">
                  <c:v>40</c:v>
                </c:pt>
                <c:pt idx="2">
                  <c:v>60</c:v>
                </c:pt>
                <c:pt idx="3">
                  <c:v>80</c:v>
                </c:pt>
                <c:pt idx="4">
                  <c:v>100</c:v>
                </c:pt>
              </c:numCache>
            </c:numRef>
          </c:cat>
          <c:val>
            <c:numRef>
              <c:f>Hojas!$L$9:$P$9</c:f>
              <c:numCache>
                <c:formatCode>General</c:formatCode>
                <c:ptCount val="5"/>
                <c:pt idx="0">
                  <c:v>1.98</c:v>
                </c:pt>
                <c:pt idx="1">
                  <c:v>2.93</c:v>
                </c:pt>
                <c:pt idx="2">
                  <c:v>3.76</c:v>
                </c:pt>
                <c:pt idx="3">
                  <c:v>4.6199999999999957</c:v>
                </c:pt>
                <c:pt idx="4">
                  <c:v>9.36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6-9156-417D-B807-8C5B4C7C60C3}"/>
            </c:ext>
          </c:extLst>
        </c:ser>
        <c:ser>
          <c:idx val="7"/>
          <c:order val="1"/>
          <c:tx>
            <c:v>T8</c:v>
          </c:tx>
          <c:spPr>
            <a:ln w="28575" cap="rnd" cmpd="sng">
              <a:solidFill>
                <a:srgbClr val="660066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Hojas!$L$2:$P$2</c:f>
              <c:numCache>
                <c:formatCode>General</c:formatCode>
                <c:ptCount val="5"/>
                <c:pt idx="0">
                  <c:v>20</c:v>
                </c:pt>
                <c:pt idx="1">
                  <c:v>40</c:v>
                </c:pt>
                <c:pt idx="2">
                  <c:v>60</c:v>
                </c:pt>
                <c:pt idx="3">
                  <c:v>80</c:v>
                </c:pt>
                <c:pt idx="4">
                  <c:v>100</c:v>
                </c:pt>
              </c:numCache>
            </c:numRef>
          </c:cat>
          <c:val>
            <c:numRef>
              <c:f>Hojas!$L$10:$P$10</c:f>
              <c:numCache>
                <c:formatCode>General</c:formatCode>
                <c:ptCount val="5"/>
                <c:pt idx="0">
                  <c:v>1.63</c:v>
                </c:pt>
                <c:pt idx="1">
                  <c:v>2.41</c:v>
                </c:pt>
                <c:pt idx="2">
                  <c:v>3.56</c:v>
                </c:pt>
                <c:pt idx="3">
                  <c:v>3.91</c:v>
                </c:pt>
                <c:pt idx="4">
                  <c:v>7.25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7-9156-417D-B807-8C5B4C7C60C3}"/>
            </c:ext>
          </c:extLst>
        </c:ser>
        <c:ser>
          <c:idx val="8"/>
          <c:order val="2"/>
          <c:tx>
            <c:v>T9</c:v>
          </c:tx>
          <c:spPr>
            <a:ln w="28575" cap="rnd" cmpd="sng">
              <a:solidFill>
                <a:srgbClr val="3366FF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Hojas!$L$2:$P$2</c:f>
              <c:numCache>
                <c:formatCode>General</c:formatCode>
                <c:ptCount val="5"/>
                <c:pt idx="0">
                  <c:v>20</c:v>
                </c:pt>
                <c:pt idx="1">
                  <c:v>40</c:v>
                </c:pt>
                <c:pt idx="2">
                  <c:v>60</c:v>
                </c:pt>
                <c:pt idx="3">
                  <c:v>80</c:v>
                </c:pt>
                <c:pt idx="4">
                  <c:v>100</c:v>
                </c:pt>
              </c:numCache>
            </c:numRef>
          </c:cat>
          <c:val>
            <c:numRef>
              <c:f>Hojas!$L$11:$P$11</c:f>
              <c:numCache>
                <c:formatCode>General</c:formatCode>
                <c:ptCount val="5"/>
                <c:pt idx="0">
                  <c:v>1.56</c:v>
                </c:pt>
                <c:pt idx="1">
                  <c:v>2.57</c:v>
                </c:pt>
                <c:pt idx="2">
                  <c:v>3.91</c:v>
                </c:pt>
                <c:pt idx="3">
                  <c:v>5</c:v>
                </c:pt>
                <c:pt idx="4">
                  <c:v>9.6399999999999988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8-9156-417D-B807-8C5B4C7C60C3}"/>
            </c:ext>
          </c:extLst>
        </c:ser>
        <c:ser>
          <c:idx val="10"/>
          <c:order val="3"/>
          <c:tx>
            <c:v>T11</c:v>
          </c:tx>
          <c:spPr>
            <a:ln w="28575" cap="rnd" cmpd="sng">
              <a:solidFill>
                <a:schemeClr val="tx1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Hojas!$L$2:$P$2</c:f>
              <c:numCache>
                <c:formatCode>General</c:formatCode>
                <c:ptCount val="5"/>
                <c:pt idx="0">
                  <c:v>20</c:v>
                </c:pt>
                <c:pt idx="1">
                  <c:v>40</c:v>
                </c:pt>
                <c:pt idx="2">
                  <c:v>60</c:v>
                </c:pt>
                <c:pt idx="3">
                  <c:v>80</c:v>
                </c:pt>
                <c:pt idx="4">
                  <c:v>100</c:v>
                </c:pt>
              </c:numCache>
            </c:numRef>
          </c:cat>
          <c:val>
            <c:numRef>
              <c:f>Hojas!$L$13:$P$13</c:f>
              <c:numCache>
                <c:formatCode>General</c:formatCode>
                <c:ptCount val="5"/>
                <c:pt idx="0">
                  <c:v>1.82</c:v>
                </c:pt>
                <c:pt idx="1">
                  <c:v>3.39</c:v>
                </c:pt>
                <c:pt idx="2">
                  <c:v>4.58</c:v>
                </c:pt>
                <c:pt idx="3">
                  <c:v>5.63</c:v>
                </c:pt>
                <c:pt idx="4">
                  <c:v>9.89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A-9156-417D-B807-8C5B4C7C60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4513232"/>
        <c:axId val="114513624"/>
      </c:lineChart>
      <c:catAx>
        <c:axId val="114513232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in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s-EC"/>
                  <a:t>Tiempo (días depués del trasplante)</a:t>
                </a:r>
              </a:p>
            </c:rich>
          </c:tx>
          <c:layout>
            <c:manualLayout>
              <c:xMode val="edge"/>
              <c:yMode val="edge"/>
              <c:x val="0.36592874927972174"/>
              <c:y val="0.8040981746293306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EC"/>
          </a:p>
        </c:txPr>
        <c:crossAx val="114513624"/>
        <c:crosses val="autoZero"/>
        <c:auto val="1"/>
        <c:lblAlgn val="ctr"/>
        <c:lblOffset val="100"/>
        <c:noMultiLvlLbl val="0"/>
      </c:catAx>
      <c:valAx>
        <c:axId val="114513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C"/>
                  <a:t>Número de hojas </a:t>
                </a:r>
              </a:p>
            </c:rich>
          </c:tx>
          <c:layout>
            <c:manualLayout>
              <c:xMode val="edge"/>
              <c:yMode val="edge"/>
              <c:x val="3.6038388782676199E-3"/>
              <c:y val="0.2700600758238549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EC"/>
          </a:p>
        </c:txPr>
        <c:crossAx val="114513232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3495556742069006E-2"/>
          <c:y val="0.82555787027300365"/>
          <c:w val="0.91564380391432498"/>
          <c:h val="0.11185329598223299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s-EC"/>
        </a:p>
      </c:txPr>
    </c:legend>
    <c:plotVisOnly val="1"/>
    <c:dispBlanksAs val="gap"/>
    <c:showDLblsOverMax val="0"/>
  </c:chart>
  <c:spPr>
    <a:solidFill>
      <a:schemeClr val="lt1"/>
    </a:solidFill>
    <a:ln w="25400" cap="flat" cmpd="sng" algn="ctr">
      <a:noFill/>
      <a:prstDash val="solid"/>
    </a:ln>
    <a:effectLst/>
  </c:spPr>
  <c:txPr>
    <a:bodyPr/>
    <a:lstStyle/>
    <a:p>
      <a:pPr>
        <a:defRPr sz="1200">
          <a:solidFill>
            <a:schemeClr val="dk1"/>
          </a:solidFill>
          <a:latin typeface="Times New Roman" pitchFamily="18" charset="0"/>
          <a:ea typeface="+mn-ea"/>
          <a:cs typeface="Times New Roman" pitchFamily="18" charset="0"/>
        </a:defRPr>
      </a:pPr>
      <a:endParaRPr lang="es-EC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8.0828330052493402E-2"/>
          <c:y val="1.7049139690872E-2"/>
          <c:w val="0.88906725721784796"/>
          <c:h val="0.76001458151064405"/>
        </c:manualLayout>
      </c:layout>
      <c:barChart>
        <c:barDir val="col"/>
        <c:grouping val="clustered"/>
        <c:varyColors val="0"/>
        <c:ser>
          <c:idx val="0"/>
          <c:order val="0"/>
          <c:tx>
            <c:v>T1</c:v>
          </c:tx>
          <c:spPr>
            <a:solidFill>
              <a:srgbClr val="1F4E79"/>
            </a:solidFill>
          </c:spPr>
          <c:invertIfNegative val="0"/>
          <c:cat>
            <c:strRef>
              <c:f>Clorofilas!$P$21:$R$21</c:f>
              <c:strCache>
                <c:ptCount val="3"/>
                <c:pt idx="0">
                  <c:v> Clorofila α</c:v>
                </c:pt>
                <c:pt idx="1">
                  <c:v>Clorofila β</c:v>
                </c:pt>
                <c:pt idx="2">
                  <c:v>Clorofila Total</c:v>
                </c:pt>
              </c:strCache>
            </c:strRef>
          </c:cat>
          <c:val>
            <c:numRef>
              <c:f>Clorofilas!$P$22:$R$22</c:f>
              <c:numCache>
                <c:formatCode>0.00</c:formatCode>
                <c:ptCount val="3"/>
                <c:pt idx="0">
                  <c:v>30.51</c:v>
                </c:pt>
                <c:pt idx="1">
                  <c:v>32.340000000000003</c:v>
                </c:pt>
                <c:pt idx="2">
                  <c:v>62.84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F1C-45AA-AE99-DC72B142E52D}"/>
            </c:ext>
          </c:extLst>
        </c:ser>
        <c:ser>
          <c:idx val="1"/>
          <c:order val="1"/>
          <c:tx>
            <c:v>T2</c:v>
          </c:tx>
          <c:spPr>
            <a:solidFill>
              <a:srgbClr val="FF6600"/>
            </a:solidFill>
          </c:spPr>
          <c:invertIfNegative val="0"/>
          <c:val>
            <c:numRef>
              <c:f>Clorofilas!$P$23:$R$23</c:f>
              <c:numCache>
                <c:formatCode>0.00</c:formatCode>
                <c:ptCount val="3"/>
                <c:pt idx="0">
                  <c:v>27.28</c:v>
                </c:pt>
                <c:pt idx="1">
                  <c:v>26.35</c:v>
                </c:pt>
                <c:pt idx="2">
                  <c:v>53.63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F1C-45AA-AE99-DC72B142E52D}"/>
            </c:ext>
          </c:extLst>
        </c:ser>
        <c:ser>
          <c:idx val="2"/>
          <c:order val="2"/>
          <c:tx>
            <c:v>T3</c:v>
          </c:tx>
          <c:spPr>
            <a:solidFill>
              <a:schemeClr val="tx1">
                <a:lumMod val="75000"/>
                <a:lumOff val="25000"/>
              </a:schemeClr>
            </a:solidFill>
          </c:spPr>
          <c:invertIfNegative val="0"/>
          <c:val>
            <c:numRef>
              <c:f>Clorofilas!$P$24:$R$24</c:f>
              <c:numCache>
                <c:formatCode>0.00</c:formatCode>
                <c:ptCount val="3"/>
                <c:pt idx="0">
                  <c:v>25.8</c:v>
                </c:pt>
                <c:pt idx="1">
                  <c:v>29.61</c:v>
                </c:pt>
                <c:pt idx="2">
                  <c:v>55.41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F1C-45AA-AE99-DC72B142E52D}"/>
            </c:ext>
          </c:extLst>
        </c:ser>
        <c:ser>
          <c:idx val="3"/>
          <c:order val="3"/>
          <c:tx>
            <c:v>T4</c:v>
          </c:tx>
          <c:spPr>
            <a:solidFill>
              <a:srgbClr val="948A54"/>
            </a:solidFill>
          </c:spPr>
          <c:invertIfNegative val="0"/>
          <c:val>
            <c:numRef>
              <c:f>Clorofilas!$P$25:$R$25</c:f>
              <c:numCache>
                <c:formatCode>0.00</c:formatCode>
                <c:ptCount val="3"/>
                <c:pt idx="0">
                  <c:v>29.35</c:v>
                </c:pt>
                <c:pt idx="1">
                  <c:v>27.38</c:v>
                </c:pt>
                <c:pt idx="2">
                  <c:v>56.72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F1C-45AA-AE99-DC72B142E52D}"/>
            </c:ext>
          </c:extLst>
        </c:ser>
        <c:ser>
          <c:idx val="4"/>
          <c:order val="4"/>
          <c:tx>
            <c:v>T5</c:v>
          </c:tx>
          <c:spPr>
            <a:solidFill>
              <a:srgbClr val="660066"/>
            </a:solidFill>
          </c:spPr>
          <c:invertIfNegative val="0"/>
          <c:val>
            <c:numRef>
              <c:f>Clorofilas!$P$26:$R$26</c:f>
              <c:numCache>
                <c:formatCode>0.00</c:formatCode>
                <c:ptCount val="3"/>
                <c:pt idx="0">
                  <c:v>28.9</c:v>
                </c:pt>
                <c:pt idx="1">
                  <c:v>24.8</c:v>
                </c:pt>
                <c:pt idx="2">
                  <c:v>53.7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F1C-45AA-AE99-DC72B142E52D}"/>
            </c:ext>
          </c:extLst>
        </c:ser>
        <c:ser>
          <c:idx val="5"/>
          <c:order val="5"/>
          <c:tx>
            <c:v>T6</c:v>
          </c:tx>
          <c:spPr>
            <a:solidFill>
              <a:srgbClr val="548235"/>
            </a:solidFill>
          </c:spPr>
          <c:invertIfNegative val="0"/>
          <c:val>
            <c:numRef>
              <c:f>Clorofilas!$P$27:$R$27</c:f>
              <c:numCache>
                <c:formatCode>0.00</c:formatCode>
                <c:ptCount val="3"/>
                <c:pt idx="0">
                  <c:v>34.68</c:v>
                </c:pt>
                <c:pt idx="1">
                  <c:v>30.95</c:v>
                </c:pt>
                <c:pt idx="2">
                  <c:v>65.64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F1C-45AA-AE99-DC72B142E52D}"/>
            </c:ext>
          </c:extLst>
        </c:ser>
        <c:ser>
          <c:idx val="6"/>
          <c:order val="6"/>
          <c:tx>
            <c:v>T7</c:v>
          </c:tx>
          <c:spPr>
            <a:solidFill>
              <a:srgbClr val="3366FF"/>
            </a:solidFill>
          </c:spPr>
          <c:invertIfNegative val="0"/>
          <c:val>
            <c:numRef>
              <c:f>Clorofilas!$P$28:$R$28</c:f>
              <c:numCache>
                <c:formatCode>0.00</c:formatCode>
                <c:ptCount val="3"/>
                <c:pt idx="0">
                  <c:v>29.71</c:v>
                </c:pt>
                <c:pt idx="1">
                  <c:v>29.89</c:v>
                </c:pt>
                <c:pt idx="2">
                  <c:v>59.6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F1C-45AA-AE99-DC72B142E52D}"/>
            </c:ext>
          </c:extLst>
        </c:ser>
        <c:ser>
          <c:idx val="7"/>
          <c:order val="7"/>
          <c:tx>
            <c:v>T8</c:v>
          </c:tx>
          <c:invertIfNegative val="0"/>
          <c:val>
            <c:numRef>
              <c:f>Clorofilas!$P$29:$R$29</c:f>
              <c:numCache>
                <c:formatCode>0.00</c:formatCode>
                <c:ptCount val="3"/>
                <c:pt idx="0">
                  <c:v>28.65</c:v>
                </c:pt>
                <c:pt idx="1">
                  <c:v>28.9</c:v>
                </c:pt>
                <c:pt idx="2">
                  <c:v>57.55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2F1C-45AA-AE99-DC72B142E52D}"/>
            </c:ext>
          </c:extLst>
        </c:ser>
        <c:ser>
          <c:idx val="8"/>
          <c:order val="8"/>
          <c:tx>
            <c:v>T9</c:v>
          </c:tx>
          <c:invertIfNegative val="0"/>
          <c:val>
            <c:numRef>
              <c:f>Clorofilas!$P$30:$R$30</c:f>
              <c:numCache>
                <c:formatCode>0.00</c:formatCode>
                <c:ptCount val="3"/>
                <c:pt idx="0">
                  <c:v>25.19</c:v>
                </c:pt>
                <c:pt idx="1">
                  <c:v>18.010000000000009</c:v>
                </c:pt>
                <c:pt idx="2">
                  <c:v>43.2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2F1C-45AA-AE99-DC72B142E52D}"/>
            </c:ext>
          </c:extLst>
        </c:ser>
        <c:ser>
          <c:idx val="9"/>
          <c:order val="9"/>
          <c:tx>
            <c:v>T10</c:v>
          </c:tx>
          <c:invertIfNegative val="0"/>
          <c:val>
            <c:numRef>
              <c:f>Clorofilas!$P$31:$R$31</c:f>
              <c:numCache>
                <c:formatCode>0.00</c:formatCode>
                <c:ptCount val="3"/>
                <c:pt idx="0">
                  <c:v>30.54</c:v>
                </c:pt>
                <c:pt idx="1">
                  <c:v>28.31</c:v>
                </c:pt>
                <c:pt idx="2">
                  <c:v>58.85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2F1C-45AA-AE99-DC72B142E52D}"/>
            </c:ext>
          </c:extLst>
        </c:ser>
        <c:ser>
          <c:idx val="10"/>
          <c:order val="10"/>
          <c:tx>
            <c:v>T11</c:v>
          </c:tx>
          <c:spPr>
            <a:solidFill>
              <a:srgbClr val="0C0E90"/>
            </a:solidFill>
          </c:spPr>
          <c:invertIfNegative val="0"/>
          <c:val>
            <c:numRef>
              <c:f>Clorofilas!$P$32:$R$32</c:f>
              <c:numCache>
                <c:formatCode>0.00</c:formatCode>
                <c:ptCount val="3"/>
                <c:pt idx="0">
                  <c:v>29.91</c:v>
                </c:pt>
                <c:pt idx="1">
                  <c:v>27.13</c:v>
                </c:pt>
                <c:pt idx="2">
                  <c:v>57.04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2F1C-45AA-AE99-DC72B142E52D}"/>
            </c:ext>
          </c:extLst>
        </c:ser>
        <c:ser>
          <c:idx val="11"/>
          <c:order val="11"/>
          <c:tx>
            <c:v>T12</c:v>
          </c:tx>
          <c:spPr>
            <a:solidFill>
              <a:schemeClr val="accent5">
                <a:lumMod val="75000"/>
              </a:schemeClr>
            </a:solidFill>
          </c:spPr>
          <c:invertIfNegative val="0"/>
          <c:val>
            <c:numRef>
              <c:f>Clorofilas!$P$33:$R$33</c:f>
              <c:numCache>
                <c:formatCode>0.00</c:formatCode>
                <c:ptCount val="3"/>
                <c:pt idx="0">
                  <c:v>31.12</c:v>
                </c:pt>
                <c:pt idx="1">
                  <c:v>37.57</c:v>
                </c:pt>
                <c:pt idx="2">
                  <c:v>68.69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2F1C-45AA-AE99-DC72B142E5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4519112"/>
        <c:axId val="114519504"/>
      </c:barChart>
      <c:catAx>
        <c:axId val="1145191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14519504"/>
        <c:crosses val="autoZero"/>
        <c:auto val="1"/>
        <c:lblAlgn val="ctr"/>
        <c:lblOffset val="100"/>
        <c:noMultiLvlLbl val="0"/>
      </c:catAx>
      <c:valAx>
        <c:axId val="114519504"/>
        <c:scaling>
          <c:orientation val="minMax"/>
          <c:max val="8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S" dirty="0"/>
                  <a:t>Concentración de clorofilas (</a:t>
                </a:r>
                <a:r>
                  <a:rPr lang="es-ES" dirty="0" smtClean="0"/>
                  <a:t>µg.ml</a:t>
                </a:r>
                <a:r>
                  <a:rPr lang="es-ES_tradnl" sz="1200" b="1" i="0" u="none" strike="noStrike" baseline="30000" dirty="0" smtClean="0">
                    <a:effectLst/>
                  </a:rPr>
                  <a:t>-1</a:t>
                </a:r>
                <a:r>
                  <a:rPr lang="es-ES" dirty="0" smtClean="0"/>
                  <a:t>) </a:t>
                </a:r>
                <a:endParaRPr lang="es-ES" dirty="0"/>
              </a:p>
            </c:rich>
          </c:tx>
          <c:layout>
            <c:manualLayout>
              <c:xMode val="edge"/>
              <c:yMode val="edge"/>
              <c:x val="7.0004101049868797E-3"/>
              <c:y val="0.18551181102362199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crossAx val="114519112"/>
        <c:crosses val="autoZero"/>
        <c:crossBetween val="between"/>
        <c:majorUnit val="10"/>
        <c:minorUnit val="2"/>
      </c:valAx>
    </c:plotArea>
    <c:legend>
      <c:legendPos val="b"/>
      <c:layout>
        <c:manualLayout>
          <c:xMode val="edge"/>
          <c:yMode val="edge"/>
          <c:x val="0.16170788945278322"/>
          <c:y val="0.80305578327568283"/>
          <c:w val="0.66614483711482697"/>
          <c:h val="8.1580427446569195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solidFill>
            <a:srgbClr val="000000"/>
          </a:solidFill>
          <a:latin typeface="Times New Roman"/>
          <a:cs typeface="Times New Roman"/>
        </a:defRPr>
      </a:pPr>
      <a:endParaRPr lang="es-EC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4008439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61D836-F6AC-4BE3-8A34-D212371B0E10}" type="datetimeFigureOut">
              <a:rPr lang="es-EC" smtClean="0"/>
              <a:t>18/09/2019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1" y="889317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4008439" y="889317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EBDEF6-AB31-4746-A544-1BD307C1EEB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682426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008706" y="1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75F96DD0-B6C6-4466-B6F0-76FEBF45B4F8}" type="datetimeFigureOut">
              <a:rPr lang="es-EC" smtClean="0"/>
              <a:t>18/09/2019</a:t>
            </a:fld>
            <a:endParaRPr lang="es-EC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1169988"/>
            <a:ext cx="5616575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s-EC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7708" y="4505981"/>
            <a:ext cx="5661660" cy="3686710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1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008706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40207C73-11A0-4BC6-A4B2-96FF4F0F3C01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825958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801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0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050" dirty="0">
              <a:solidFill>
                <a:prstClr val="black"/>
              </a:solidFill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050" dirty="0">
              <a:solidFill>
                <a:prstClr val="black"/>
              </a:solidFill>
            </a:endParaRPr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050" dirty="0">
              <a:solidFill>
                <a:prstClr val="black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050" dirty="0">
              <a:solidFill>
                <a:prstClr val="black"/>
              </a:solidFill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89984" y="260353"/>
            <a:ext cx="1056216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C" sz="1350" dirty="0">
              <a:solidFill>
                <a:prstClr val="black"/>
              </a:solidFill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3935" y="115888"/>
            <a:ext cx="4417484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45840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99210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67530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051AE5A9-CDC8-4E90-A896-10FA9FAE5485}" type="datetimeFigureOut">
              <a:rPr lang="es-EC" smtClean="0">
                <a:solidFill>
                  <a:prstClr val="black"/>
                </a:solidFill>
              </a:rPr>
              <a:pPr/>
              <a:t>18/09/2019</a:t>
            </a:fld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B6868DCA-1376-4BF8-8049-D3FB3EDE2122}" type="slidenum">
              <a:rPr lang="es-EC" smtClean="0">
                <a:solidFill>
                  <a:prstClr val="black"/>
                </a:solidFill>
              </a:rPr>
              <a:pPr/>
              <a:t>‹Nº›</a:t>
            </a:fld>
            <a:endParaRPr lang="es-EC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91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35122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43401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55106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14430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58592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058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87344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s-ES" noProof="0" dirty="0"/>
              <a:t>Haga clic en el icono para agregar una imagen</a:t>
            </a:r>
            <a:endParaRPr lang="es-EC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804646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3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C" sz="1350" dirty="0">
              <a:solidFill>
                <a:prstClr val="black"/>
              </a:solidFill>
            </a:endParaRPr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 rot="10800000">
            <a:off x="2" y="6308728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C" sz="1350" dirty="0">
              <a:solidFill>
                <a:prstClr val="black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rot="10800000" flipH="1">
            <a:off x="33869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C" sz="1350" dirty="0">
              <a:solidFill>
                <a:prstClr val="black"/>
              </a:solidFill>
            </a:endParaRPr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rot="10800000" flipH="1">
            <a:off x="33869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C" sz="1350" dirty="0">
              <a:solidFill>
                <a:prstClr val="black"/>
              </a:solidFill>
            </a:endParaRPr>
          </a:p>
        </p:txBody>
      </p:sp>
      <p:pic>
        <p:nvPicPr>
          <p:cNvPr id="3078" name="Picture 26" descr="LOGO ESPE ORIGINAL copia"/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6784" y="5949950"/>
            <a:ext cx="30734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3836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342900"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685800"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028700"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371600"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bg1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bg1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e_Microsoft_Word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e_Microsoft_Word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e_Microsoft_Word3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e_Microsoft_Word4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e_Microsoft_Word5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e_Microsoft_Word6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7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e_Microsoft_Word7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e_Microsoft_Word8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7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e_Microsoft_Word9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7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e_Microsoft_Word10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7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e_Microsoft_Word1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7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e_Microsoft_Word1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7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e_Microsoft_Word13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7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e_Microsoft_Word14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73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sultado de imagen para Iasa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7276" y="3319412"/>
            <a:ext cx="2231242" cy="217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6369" y="216715"/>
            <a:ext cx="3086251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arcador de contenido 2"/>
          <p:cNvSpPr txBox="1">
            <a:spLocks/>
          </p:cNvSpPr>
          <p:nvPr/>
        </p:nvSpPr>
        <p:spPr>
          <a:xfrm>
            <a:off x="1626115" y="2618614"/>
            <a:ext cx="9950931" cy="21745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S" sz="1800" b="1" dirty="0">
                <a:latin typeface="Times New Roman"/>
                <a:cs typeface="Times New Roman"/>
              </a:rPr>
              <a:t>TEMA: “</a:t>
            </a:r>
            <a:r>
              <a:rPr lang="es-EC" sz="1800" b="1" dirty="0">
                <a:latin typeface="Times New Roman"/>
                <a:cs typeface="Times New Roman"/>
              </a:rPr>
              <a:t>EVALUACIÓN DE CUATRO SUSTRATOS Y OCHO COMBINACIONES, EN EL CULTIVO DE </a:t>
            </a:r>
            <a:r>
              <a:rPr lang="es-EC" sz="1800" b="1" i="1" dirty="0">
                <a:latin typeface="Times New Roman"/>
                <a:cs typeface="Times New Roman"/>
              </a:rPr>
              <a:t>Fragaria x ananassa </a:t>
            </a:r>
            <a:r>
              <a:rPr lang="es-EC" sz="1800" b="1" dirty="0">
                <a:latin typeface="Times New Roman"/>
                <a:cs typeface="Times New Roman"/>
              </a:rPr>
              <a:t>var. Albión</a:t>
            </a:r>
            <a:r>
              <a:rPr lang="es-EC" sz="1800" b="1" i="1" dirty="0">
                <a:latin typeface="Times New Roman"/>
                <a:cs typeface="Times New Roman"/>
              </a:rPr>
              <a:t>, EN UN SISTEMA SEMI – HIDROPÓNICO VERTICAL</a:t>
            </a:r>
            <a:r>
              <a:rPr lang="es-ES" sz="1800" b="1" dirty="0">
                <a:latin typeface="Times New Roman"/>
                <a:cs typeface="Times New Roman"/>
              </a:rPr>
              <a:t>”</a:t>
            </a:r>
          </a:p>
          <a:p>
            <a:endParaRPr lang="es-ES" sz="1800" b="1" dirty="0">
              <a:latin typeface="Times New Roman"/>
              <a:cs typeface="Times New Roman"/>
            </a:endParaRPr>
          </a:p>
          <a:p>
            <a:endParaRPr lang="es-ES" sz="1800" dirty="0">
              <a:latin typeface="Times New Roman"/>
              <a:cs typeface="Times New Roman"/>
            </a:endParaRPr>
          </a:p>
          <a:p>
            <a:endParaRPr lang="es-ES" sz="1800" dirty="0">
              <a:latin typeface="Times New Roman"/>
              <a:cs typeface="Times New Roman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626116" y="1049214"/>
            <a:ext cx="995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latin typeface="Times New Roman"/>
                <a:cs typeface="Times New Roman"/>
              </a:rPr>
              <a:t>DEPARTAMENTO DE CIENCIAS DE LA VIDA Y DE LA AGRICULTURA</a:t>
            </a:r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1626117" y="3700324"/>
            <a:ext cx="9958026" cy="311469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bg1"/>
                </a:solidFill>
                <a:latin typeface="+mn-lt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bg1"/>
                </a:solidFill>
                <a:latin typeface="+mn-lt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bg1"/>
                </a:solidFill>
                <a:latin typeface="+mn-lt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bg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bg1"/>
                </a:solidFill>
                <a:latin typeface="+mn-lt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bg1"/>
                </a:solidFill>
                <a:latin typeface="+mn-lt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bg1"/>
                </a:solidFill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S" b="1" kern="0" dirty="0">
                <a:solidFill>
                  <a:schemeClr val="tx1"/>
                </a:solidFill>
                <a:latin typeface="Times New Roman"/>
                <a:cs typeface="Times New Roman"/>
              </a:rPr>
              <a:t>AUTOR: TRUJILLO BAZANTE, CARLOS ANDRÉS</a:t>
            </a:r>
          </a:p>
          <a:p>
            <a:pPr marL="0" indent="0" algn="ctr">
              <a:buNone/>
            </a:pPr>
            <a:r>
              <a:rPr lang="es-ES" b="1" kern="0" dirty="0">
                <a:solidFill>
                  <a:schemeClr val="tx1"/>
                </a:solidFill>
                <a:latin typeface="Times New Roman"/>
                <a:cs typeface="Times New Roman"/>
              </a:rPr>
              <a:t> DIRECTOR: ING. LANDÁZURI ABARCA, PABLO ANIBAL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626116" y="1378615"/>
            <a:ext cx="9958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solidFill>
                  <a:srgbClr val="000000"/>
                </a:solidFill>
                <a:latin typeface="Times New Roman"/>
                <a:cs typeface="Times New Roman"/>
              </a:rPr>
              <a:t>CARRERA DE INGENIERÍA AGROPECUARIA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626116" y="1926750"/>
            <a:ext cx="94642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spc="-10" dirty="0">
                <a:latin typeface="Times New Roman"/>
                <a:cs typeface="Times New Roman"/>
              </a:rPr>
              <a:t>TRABAJO </a:t>
            </a:r>
            <a:r>
              <a:rPr lang="es-EC" b="1" spc="-5" dirty="0">
                <a:latin typeface="Times New Roman"/>
                <a:cs typeface="Times New Roman"/>
              </a:rPr>
              <a:t>DE TITULACIÓN PREVIO </a:t>
            </a:r>
            <a:r>
              <a:rPr lang="es-EC" b="1" dirty="0">
                <a:latin typeface="Times New Roman"/>
                <a:cs typeface="Times New Roman"/>
              </a:rPr>
              <a:t>A </a:t>
            </a:r>
            <a:r>
              <a:rPr lang="es-EC" b="1" spc="-5" dirty="0">
                <a:latin typeface="Times New Roman"/>
                <a:cs typeface="Times New Roman"/>
              </a:rPr>
              <a:t>LA OBTENCIÓN DEL TÍTULO DE  </a:t>
            </a:r>
            <a:r>
              <a:rPr lang="es-EC" b="1" spc="-10" dirty="0">
                <a:latin typeface="Times New Roman"/>
                <a:cs typeface="Times New Roman"/>
              </a:rPr>
              <a:t>INGENIERO</a:t>
            </a:r>
            <a:r>
              <a:rPr lang="es-EC" b="1" spc="-20" dirty="0">
                <a:latin typeface="Times New Roman"/>
                <a:cs typeface="Times New Roman"/>
              </a:rPr>
              <a:t> </a:t>
            </a:r>
            <a:r>
              <a:rPr lang="es-EC" b="1" spc="-10" dirty="0">
                <a:latin typeface="Times New Roman"/>
                <a:cs typeface="Times New Roman"/>
              </a:rPr>
              <a:t>AGROPECUARIO</a:t>
            </a:r>
            <a:endParaRPr lang="es-EC" dirty="0">
              <a:latin typeface="Times New Roman"/>
              <a:cs typeface="Times New Roman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626116" y="4713620"/>
            <a:ext cx="9958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360" algn="ctr">
              <a:lnSpc>
                <a:spcPct val="100000"/>
              </a:lnSpc>
            </a:pPr>
            <a:r>
              <a:rPr lang="es-EC" b="1" spc="-10" dirty="0">
                <a:latin typeface="Times New Roman"/>
                <a:cs typeface="Times New Roman"/>
              </a:rPr>
              <a:t>SANGOLQUÍ</a:t>
            </a:r>
            <a:endParaRPr lang="es-EC" dirty="0">
              <a:latin typeface="Times New Roman"/>
              <a:cs typeface="Times New Roman"/>
            </a:endParaRPr>
          </a:p>
          <a:p>
            <a:pPr marL="84455" algn="ctr">
              <a:lnSpc>
                <a:spcPct val="100000"/>
              </a:lnSpc>
            </a:pPr>
            <a:r>
              <a:rPr lang="es-EC" b="1" spc="5" dirty="0">
                <a:latin typeface="Times New Roman"/>
                <a:cs typeface="Times New Roman"/>
              </a:rPr>
              <a:t>2019</a:t>
            </a:r>
            <a:endParaRPr lang="es-EC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9633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589377" y="1177595"/>
            <a:ext cx="25170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>
                <a:latin typeface="Times New Roman"/>
                <a:cs typeface="Times New Roman"/>
              </a:rPr>
              <a:t>pH y Conductividad Eléctrica </a:t>
            </a:r>
            <a:endParaRPr lang="es-ES" sz="1400" b="1" dirty="0">
              <a:latin typeface="Times New Roman"/>
              <a:cs typeface="Times New Roman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39" y="2143621"/>
            <a:ext cx="3585210" cy="2015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475" y="2125105"/>
            <a:ext cx="2788666" cy="2034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7614" y="1751111"/>
            <a:ext cx="2427961" cy="2440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5130" y="1665876"/>
            <a:ext cx="2291652" cy="2493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/>
          <p:cNvSpPr txBox="1"/>
          <p:nvPr/>
        </p:nvSpPr>
        <p:spPr>
          <a:xfrm>
            <a:off x="712793" y="4392748"/>
            <a:ext cx="1593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Times New Roman"/>
                <a:cs typeface="Times New Roman"/>
              </a:rPr>
              <a:t>se recogió sustratos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3874475" y="4369154"/>
            <a:ext cx="2177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Times New Roman"/>
                <a:cs typeface="Times New Roman"/>
              </a:rPr>
              <a:t>se mezcló 50 ml de sustrato</a:t>
            </a:r>
          </a:p>
          <a:p>
            <a:r>
              <a:rPr lang="es-ES" sz="1400" dirty="0">
                <a:latin typeface="Times New Roman"/>
                <a:cs typeface="Times New Roman"/>
              </a:rPr>
              <a:t>y 50 ml de agua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6860761" y="4369155"/>
            <a:ext cx="2340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Times New Roman"/>
                <a:cs typeface="Times New Roman"/>
              </a:rPr>
              <a:t>en un vaso </a:t>
            </a:r>
            <a:r>
              <a:rPr lang="es-ES" sz="1400" dirty="0" smtClean="0">
                <a:latin typeface="Times New Roman"/>
                <a:cs typeface="Times New Roman"/>
              </a:rPr>
              <a:t>precipitación</a:t>
            </a:r>
            <a:r>
              <a:rPr lang="es-ES" sz="1400" dirty="0">
                <a:latin typeface="Times New Roman"/>
                <a:cs typeface="Times New Roman"/>
              </a:rPr>
              <a:t/>
            </a:r>
            <a:br>
              <a:rPr lang="es-ES" sz="1400" dirty="0">
                <a:latin typeface="Times New Roman"/>
                <a:cs typeface="Times New Roman"/>
              </a:rPr>
            </a:br>
            <a:r>
              <a:rPr lang="es-ES" sz="1400" dirty="0">
                <a:latin typeface="Times New Roman"/>
                <a:cs typeface="Times New Roman"/>
              </a:rPr>
              <a:t>se homogenizó 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9874610" y="4369155"/>
            <a:ext cx="1778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Times New Roman"/>
                <a:cs typeface="Times New Roman"/>
              </a:rPr>
              <a:t>se registró las lecturas</a:t>
            </a:r>
          </a:p>
        </p:txBody>
      </p:sp>
      <p:sp>
        <p:nvSpPr>
          <p:cNvPr id="14" name="CuadroTexto 1"/>
          <p:cNvSpPr txBox="1"/>
          <p:nvPr/>
        </p:nvSpPr>
        <p:spPr>
          <a:xfrm>
            <a:off x="4223536" y="95241"/>
            <a:ext cx="3681981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500" dirty="0" smtClean="0">
                <a:latin typeface="Times New Roman"/>
                <a:cs typeface="Times New Roman"/>
              </a:rPr>
              <a:t>Propiedades Químicas</a:t>
            </a:r>
            <a:endParaRPr lang="es-ES" sz="2500" dirty="0">
              <a:latin typeface="Times New Roman"/>
              <a:cs typeface="Times New Roman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Times New Roman"/>
                <a:cs typeface="Times New Roman"/>
              </a:rPr>
              <a:t>METODOLOGÍA</a:t>
            </a:r>
          </a:p>
        </p:txBody>
      </p:sp>
    </p:spTree>
    <p:extLst>
      <p:ext uri="{BB962C8B-B14F-4D97-AF65-F5344CB8AC3E}">
        <p14:creationId xmlns:p14="http://schemas.microsoft.com/office/powerpoint/2010/main" val="130202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Times New Roman"/>
                <a:cs typeface="Times New Roman"/>
              </a:rPr>
              <a:t>METODOLOGÍA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69326" y="2485869"/>
            <a:ext cx="11053348" cy="1754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2500" b="1" dirty="0">
                <a:latin typeface="Times New Roman"/>
                <a:cs typeface="Times New Roman"/>
              </a:rPr>
              <a:t>FASE II</a:t>
            </a:r>
          </a:p>
          <a:p>
            <a:pPr algn="ctr">
              <a:lnSpc>
                <a:spcPct val="150000"/>
              </a:lnSpc>
            </a:pPr>
            <a:r>
              <a:rPr lang="es-ES_tradnl" sz="2500" b="1" i="1" dirty="0">
                <a:latin typeface="Times New Roman"/>
                <a:cs typeface="Times New Roman"/>
              </a:rPr>
              <a:t>Metodología para la selección del sustrato más productivo en Fragaria x ananassa </a:t>
            </a:r>
            <a:r>
              <a:rPr lang="es-ES_tradnl" sz="2500" b="1" i="1" dirty="0" err="1">
                <a:latin typeface="Times New Roman"/>
                <a:cs typeface="Times New Roman"/>
              </a:rPr>
              <a:t>var</a:t>
            </a:r>
            <a:r>
              <a:rPr lang="es-ES_tradnl" sz="2500" b="1" i="1" dirty="0">
                <a:latin typeface="Times New Roman"/>
                <a:cs typeface="Times New Roman"/>
              </a:rPr>
              <a:t>. Albión en un sistema </a:t>
            </a:r>
            <a:r>
              <a:rPr lang="es-ES_tradnl" sz="2500" b="1" i="1" dirty="0" err="1">
                <a:latin typeface="Times New Roman"/>
                <a:cs typeface="Times New Roman"/>
              </a:rPr>
              <a:t>semi</a:t>
            </a:r>
            <a:r>
              <a:rPr lang="es-ES_tradnl" sz="2500" b="1" i="1" dirty="0">
                <a:latin typeface="Times New Roman"/>
                <a:cs typeface="Times New Roman"/>
              </a:rPr>
              <a:t>–hidropónico vertical</a:t>
            </a:r>
            <a:r>
              <a:rPr lang="es-EC" sz="2500" dirty="0">
                <a:latin typeface="Times New Roman"/>
                <a:cs typeface="Times New Roman"/>
              </a:rPr>
              <a:t> </a:t>
            </a:r>
            <a:endParaRPr lang="es-ES" sz="25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3975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8552" y="4400834"/>
            <a:ext cx="1995545" cy="1544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38122" y="3761128"/>
            <a:ext cx="2630465" cy="2177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1981" y="755932"/>
            <a:ext cx="2503564" cy="16974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 rot="5400000">
            <a:off x="4722092" y="3911156"/>
            <a:ext cx="1917780" cy="2610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6630" y="2617508"/>
            <a:ext cx="6609533" cy="1282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5824" y="708307"/>
            <a:ext cx="2094142" cy="1745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8"/>
          <a:srcRect t="5790"/>
          <a:stretch/>
        </p:blipFill>
        <p:spPr>
          <a:xfrm>
            <a:off x="5204140" y="695516"/>
            <a:ext cx="1393129" cy="1757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9"/>
          <a:srcRect t="9471"/>
          <a:stretch/>
        </p:blipFill>
        <p:spPr>
          <a:xfrm>
            <a:off x="2933238" y="742811"/>
            <a:ext cx="1839482" cy="2331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796" y="764519"/>
            <a:ext cx="2342599" cy="2293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uadroTexto 1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Times New Roman"/>
                <a:cs typeface="Times New Roman"/>
              </a:rPr>
              <a:t>METODOLOGÍA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227293" y="3209473"/>
            <a:ext cx="1436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Times New Roman"/>
                <a:cs typeface="Times New Roman"/>
              </a:rPr>
              <a:t>Material vegetal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668843" y="3949648"/>
            <a:ext cx="1904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Times New Roman"/>
                <a:cs typeface="Times New Roman"/>
              </a:rPr>
              <a:t>Desinfección plántulas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9080712" y="4023263"/>
            <a:ext cx="2063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Times New Roman"/>
                <a:cs typeface="Times New Roman"/>
              </a:rPr>
              <a:t>Siembra de las plántulas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-533244" y="4169089"/>
            <a:ext cx="2593528" cy="1341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CuadroTexto 17"/>
          <p:cNvSpPr txBox="1"/>
          <p:nvPr/>
        </p:nvSpPr>
        <p:spPr>
          <a:xfrm>
            <a:off x="7110052" y="4954705"/>
            <a:ext cx="1338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>
                <a:latin typeface="Times New Roman"/>
                <a:cs typeface="Times New Roman"/>
              </a:rPr>
              <a:t>Mancozeb</a:t>
            </a:r>
            <a:r>
              <a:rPr lang="es-ES" sz="1400" dirty="0">
                <a:latin typeface="Times New Roman"/>
                <a:cs typeface="Times New Roman"/>
              </a:rPr>
              <a:t> 2.25 </a:t>
            </a:r>
            <a:endParaRPr lang="es-ES" sz="1400" dirty="0" smtClean="0">
              <a:latin typeface="Times New Roman"/>
              <a:cs typeface="Times New Roman"/>
            </a:endParaRPr>
          </a:p>
          <a:p>
            <a:r>
              <a:rPr lang="es-ES" sz="1400" dirty="0" smtClean="0">
                <a:latin typeface="Times New Roman"/>
                <a:cs typeface="Times New Roman"/>
              </a:rPr>
              <a:t>g.l</a:t>
            </a:r>
            <a:r>
              <a:rPr lang="es-ES" sz="1400" baseline="30000" dirty="0" smtClean="0">
                <a:latin typeface="Times New Roman"/>
                <a:cs typeface="Times New Roman"/>
              </a:rPr>
              <a:t>-1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smtClean="0">
                <a:latin typeface="Times New Roman"/>
                <a:cs typeface="Times New Roman"/>
              </a:rPr>
              <a:t>por 2 </a:t>
            </a:r>
            <a:r>
              <a:rPr lang="es-ES" sz="1400" dirty="0">
                <a:latin typeface="Times New Roman"/>
                <a:cs typeface="Times New Roman"/>
              </a:rPr>
              <a:t>min</a:t>
            </a:r>
          </a:p>
        </p:txBody>
      </p:sp>
      <p:sp>
        <p:nvSpPr>
          <p:cNvPr id="19" name="CuadroTexto 1"/>
          <p:cNvSpPr txBox="1"/>
          <p:nvPr/>
        </p:nvSpPr>
        <p:spPr>
          <a:xfrm>
            <a:off x="2915986" y="315716"/>
            <a:ext cx="571068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latin typeface="Times New Roman"/>
                <a:cs typeface="Times New Roman"/>
              </a:rPr>
              <a:t>Instalación del Sistema semi-hidropónico</a:t>
            </a:r>
            <a:endParaRPr lang="es-ES" sz="14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9206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499" y="1032165"/>
            <a:ext cx="3379685" cy="1825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280" y="3857123"/>
            <a:ext cx="2279259" cy="2065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5714" y="3867222"/>
            <a:ext cx="2543015" cy="2058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743" y="997342"/>
            <a:ext cx="1568010" cy="2069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5737" y="998736"/>
            <a:ext cx="1619984" cy="2071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Times New Roman"/>
                <a:cs typeface="Times New Roman"/>
              </a:rPr>
              <a:t>METODOLOGÍA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1232" y="1060306"/>
            <a:ext cx="1643493" cy="1797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8"/>
          <a:srcRect t="5228" b="16078"/>
          <a:stretch/>
        </p:blipFill>
        <p:spPr>
          <a:xfrm>
            <a:off x="7594400" y="3857123"/>
            <a:ext cx="1788463" cy="2065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/>
          <p:cNvSpPr txBox="1"/>
          <p:nvPr/>
        </p:nvSpPr>
        <p:spPr>
          <a:xfrm>
            <a:off x="748769" y="609024"/>
            <a:ext cx="3156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Times New Roman"/>
                <a:cs typeface="Times New Roman"/>
              </a:rPr>
              <a:t>Altura de la planta y Número de Hojas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7152053" y="626352"/>
            <a:ext cx="10245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Times New Roman"/>
                <a:cs typeface="Times New Roman"/>
              </a:rPr>
              <a:t>Área foliar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4172634" y="3498649"/>
            <a:ext cx="334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Times New Roman"/>
                <a:cs typeface="Times New Roman"/>
              </a:rPr>
              <a:t>Peso, longitud, diámetro y </a:t>
            </a:r>
            <a:r>
              <a:rPr lang="es-ES" sz="1400" b="1" dirty="0" err="1">
                <a:latin typeface="Times New Roman"/>
                <a:cs typeface="Times New Roman"/>
              </a:rPr>
              <a:t>°Brix</a:t>
            </a:r>
            <a:r>
              <a:rPr lang="es-ES" sz="1400" b="1" dirty="0">
                <a:latin typeface="Times New Roman"/>
                <a:cs typeface="Times New Roman"/>
              </a:rPr>
              <a:t> del </a:t>
            </a:r>
            <a:r>
              <a:rPr lang="es-ES" sz="1400" b="1" dirty="0" smtClean="0">
                <a:latin typeface="Times New Roman"/>
                <a:cs typeface="Times New Roman"/>
              </a:rPr>
              <a:t>fruto</a:t>
            </a:r>
            <a:endParaRPr lang="es-ES" sz="1400" b="1" dirty="0">
              <a:latin typeface="Times New Roman"/>
              <a:cs typeface="Times New Roman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0006089" y="2857576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>
                <a:latin typeface="Times New Roman"/>
                <a:cs typeface="Times New Roman"/>
              </a:rPr>
              <a:t>ImageJ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013787" y="3088289"/>
            <a:ext cx="2491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latin typeface="Times New Roman"/>
                <a:cs typeface="Times New Roman"/>
              </a:rPr>
              <a:t>20, 40, 60, 80 y 100 </a:t>
            </a:r>
            <a:br>
              <a:rPr lang="es-ES" sz="1400" dirty="0">
                <a:latin typeface="Times New Roman"/>
                <a:cs typeface="Times New Roman"/>
              </a:rPr>
            </a:br>
            <a:r>
              <a:rPr lang="es-ES" sz="1400" dirty="0">
                <a:latin typeface="Times New Roman"/>
                <a:cs typeface="Times New Roman"/>
              </a:rPr>
              <a:t>días después del trasplante (ddt)</a:t>
            </a:r>
          </a:p>
        </p:txBody>
      </p:sp>
    </p:spTree>
    <p:extLst>
      <p:ext uri="{BB962C8B-B14F-4D97-AF65-F5344CB8AC3E}">
        <p14:creationId xmlns:p14="http://schemas.microsoft.com/office/powerpoint/2010/main" val="335235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030" y="1174690"/>
            <a:ext cx="2338366" cy="1791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5750" y="862817"/>
            <a:ext cx="2291722" cy="2415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586" y="1059598"/>
            <a:ext cx="2919171" cy="1907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7897" y="3640722"/>
            <a:ext cx="3298692" cy="22561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0989" y="3640722"/>
            <a:ext cx="4740853" cy="22561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/>
          <p:cNvSpPr txBox="1"/>
          <p:nvPr/>
        </p:nvSpPr>
        <p:spPr>
          <a:xfrm>
            <a:off x="5028345" y="708928"/>
            <a:ext cx="20472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>
                <a:latin typeface="Times New Roman"/>
                <a:cs typeface="Times New Roman"/>
              </a:rPr>
              <a:t>Extracción de Clorofilas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Times New Roman"/>
                <a:cs typeface="Times New Roman"/>
              </a:rPr>
              <a:t>METODOLOGÍA</a:t>
            </a:r>
          </a:p>
        </p:txBody>
      </p:sp>
      <p:cxnSp>
        <p:nvCxnSpPr>
          <p:cNvPr id="10" name="Conector recto de flecha 9"/>
          <p:cNvCxnSpPr/>
          <p:nvPr/>
        </p:nvCxnSpPr>
        <p:spPr>
          <a:xfrm>
            <a:off x="7594235" y="2241727"/>
            <a:ext cx="1244148" cy="129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7594485" y="1801157"/>
            <a:ext cx="987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Times New Roman"/>
                <a:cs typeface="Times New Roman"/>
              </a:rPr>
              <a:t>24 h a 4</a:t>
            </a:r>
            <a:r>
              <a:rPr lang="es-EC" sz="1400" dirty="0">
                <a:latin typeface="Times New Roman"/>
                <a:cs typeface="Times New Roman"/>
              </a:rPr>
              <a:t>℃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85" y="1211545"/>
            <a:ext cx="1922538" cy="1755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8239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Times New Roman"/>
                <a:cs typeface="Times New Roman"/>
              </a:rPr>
              <a:t>METODOLOGÍA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008781" y="4669119"/>
            <a:ext cx="164981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 err="1">
                <a:latin typeface="Times New Roman"/>
                <a:ea typeface="Calibri" panose="020F0502020204030204" pitchFamily="34" charset="0"/>
                <a:cs typeface="Times New Roman"/>
              </a:rPr>
              <a:t>Kjendahl</a:t>
            </a:r>
            <a:endParaRPr lang="es-ES" sz="1400" dirty="0">
              <a:latin typeface="Times New Roman"/>
              <a:ea typeface="Calibri" panose="020F0502020204030204" pitchFamily="34" charset="0"/>
              <a:cs typeface="Times New Roman"/>
            </a:endParaRPr>
          </a:p>
          <a:p>
            <a:r>
              <a:rPr lang="es-ES" sz="1400" dirty="0">
                <a:latin typeface="Times New Roman"/>
                <a:ea typeface="Calibri" panose="020F0502020204030204" pitchFamily="34" charset="0"/>
                <a:cs typeface="Times New Roman"/>
              </a:rPr>
              <a:t>Absorción atómica</a:t>
            </a:r>
          </a:p>
          <a:p>
            <a:r>
              <a:rPr lang="es-ES" sz="1400" dirty="0"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Espectrofotometría  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819564" y="4884563"/>
            <a:ext cx="19319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>
                <a:latin typeface="Times New Roman"/>
                <a:ea typeface="Calibri" panose="020F0502020204030204" pitchFamily="34" charset="0"/>
                <a:cs typeface="Times New Roman"/>
              </a:rPr>
              <a:t>Medición de nutrientes</a:t>
            </a:r>
            <a:r>
              <a:rPr lang="es-ES" sz="1400" dirty="0"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  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5" name="Abrir llave 4"/>
          <p:cNvSpPr/>
          <p:nvPr/>
        </p:nvSpPr>
        <p:spPr>
          <a:xfrm>
            <a:off x="3739215" y="4501567"/>
            <a:ext cx="269566" cy="105535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latin typeface="Times New Roman"/>
              <a:cs typeface="Times New Roman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6304"/>
          <a:stretch/>
        </p:blipFill>
        <p:spPr>
          <a:xfrm>
            <a:off x="2743199" y="958888"/>
            <a:ext cx="1723131" cy="3220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64" y="958888"/>
            <a:ext cx="2341189" cy="3220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7143" y="3575823"/>
            <a:ext cx="3913854" cy="2084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1235" y="712686"/>
            <a:ext cx="3909762" cy="2717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7001" y="2200137"/>
            <a:ext cx="3328599" cy="1501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/>
          <p:cNvSpPr txBox="1"/>
          <p:nvPr/>
        </p:nvSpPr>
        <p:spPr>
          <a:xfrm>
            <a:off x="4100765" y="159254"/>
            <a:ext cx="3990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>
                <a:latin typeface="Times New Roman"/>
                <a:cs typeface="Times New Roman"/>
              </a:rPr>
              <a:t>Medición de Macro y Micro nutrientes</a:t>
            </a:r>
          </a:p>
        </p:txBody>
      </p:sp>
    </p:spTree>
    <p:extLst>
      <p:ext uri="{BB962C8B-B14F-4D97-AF65-F5344CB8AC3E}">
        <p14:creationId xmlns:p14="http://schemas.microsoft.com/office/powerpoint/2010/main" val="138181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Rectángulo"/>
          <p:cNvSpPr/>
          <p:nvPr/>
        </p:nvSpPr>
        <p:spPr>
          <a:xfrm>
            <a:off x="929587" y="1847967"/>
            <a:ext cx="408718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_tradnl" sz="1400" dirty="0">
                <a:latin typeface="Times New Roman"/>
                <a:cs typeface="Times New Roman"/>
              </a:rPr>
              <a:t>En esta investigación se realizó un diseño experimental en bloques completamente al azar (DBCA), donde se probó 12 sustratos en 7 bloques. Cada recipiente con sustrato es una unidad experimental, esta investigación contó con 84 unidades experimentales en total</a:t>
            </a:r>
            <a:r>
              <a:rPr lang="es-EC" sz="1400" dirty="0">
                <a:latin typeface="Times New Roman"/>
                <a:cs typeface="Times New Roman"/>
              </a:rPr>
              <a:t> </a:t>
            </a:r>
            <a:endParaRPr lang="es-EC" sz="14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6 Rectángulo"/>
          <p:cNvSpPr/>
          <p:nvPr/>
        </p:nvSpPr>
        <p:spPr>
          <a:xfrm>
            <a:off x="1020304" y="4018492"/>
            <a:ext cx="396070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500" b="1" dirty="0">
                <a:solidFill>
                  <a:srgbClr val="000000"/>
                </a:solidFill>
                <a:latin typeface="Times New Roman"/>
                <a:ea typeface="Segoe UI Historic" pitchFamily="34" charset="0"/>
                <a:cs typeface="Times New Roman"/>
              </a:rPr>
              <a:t>Análisis funcional</a:t>
            </a:r>
          </a:p>
        </p:txBody>
      </p:sp>
      <p:sp>
        <p:nvSpPr>
          <p:cNvPr id="5" name="5 Rectángulo"/>
          <p:cNvSpPr/>
          <p:nvPr/>
        </p:nvSpPr>
        <p:spPr>
          <a:xfrm>
            <a:off x="1020304" y="4495546"/>
            <a:ext cx="3048000" cy="70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Prueba de DGC; (p≤0,05) </a:t>
            </a:r>
          </a:p>
          <a:p>
            <a:pPr>
              <a:lnSpc>
                <a:spcPct val="150000"/>
              </a:lnSpc>
            </a:pP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Análisis de correlación </a:t>
            </a:r>
            <a:endParaRPr lang="es-EC" sz="14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6 Rectángulo"/>
          <p:cNvSpPr/>
          <p:nvPr/>
        </p:nvSpPr>
        <p:spPr>
          <a:xfrm>
            <a:off x="1056066" y="1148369"/>
            <a:ext cx="396070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500" b="1" dirty="0">
                <a:solidFill>
                  <a:srgbClr val="000000"/>
                </a:solidFill>
                <a:latin typeface="Times New Roman"/>
                <a:ea typeface="Segoe UI Historic" pitchFamily="34" charset="0"/>
                <a:cs typeface="Times New Roman"/>
              </a:rPr>
              <a:t>Diseño experimental</a:t>
            </a:r>
          </a:p>
        </p:txBody>
      </p:sp>
      <p:sp>
        <p:nvSpPr>
          <p:cNvPr id="7" name="6 Rectángulo"/>
          <p:cNvSpPr/>
          <p:nvPr/>
        </p:nvSpPr>
        <p:spPr>
          <a:xfrm>
            <a:off x="7001406" y="1148369"/>
            <a:ext cx="396070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500" b="1" dirty="0">
                <a:solidFill>
                  <a:srgbClr val="000000"/>
                </a:solidFill>
                <a:latin typeface="Times New Roman"/>
                <a:ea typeface="Segoe UI Historic" pitchFamily="34" charset="0"/>
                <a:cs typeface="Times New Roman"/>
              </a:rPr>
              <a:t>Variables a medir</a:t>
            </a:r>
          </a:p>
        </p:txBody>
      </p:sp>
      <p:sp>
        <p:nvSpPr>
          <p:cNvPr id="8" name="4 Rectángulo"/>
          <p:cNvSpPr/>
          <p:nvPr/>
        </p:nvSpPr>
        <p:spPr>
          <a:xfrm>
            <a:off x="7001406" y="1701322"/>
            <a:ext cx="406632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Altura de la planta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Número de hojas de la planta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Concentración de clorofilas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Área foliar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Peso fruto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Longitud fruto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Diámetro de fruto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Grados </a:t>
            </a:r>
            <a:r>
              <a:rPr lang="es-ES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Brix</a:t>
            </a: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 del fruto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Rendimiento 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Análisis de Macro y Micro </a:t>
            </a:r>
            <a:r>
              <a:rPr lang="es-ES" sz="1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nutrientes</a:t>
            </a:r>
            <a:endParaRPr lang="es-ES" sz="14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1594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672469" y="3013502"/>
            <a:ext cx="42550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>
                <a:latin typeface="Times New Roman"/>
                <a:cs typeface="Times New Roman"/>
              </a:rPr>
              <a:t>RESULTADOS</a:t>
            </a:r>
            <a:endParaRPr lang="es-ES" sz="54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6112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64426" y="2263232"/>
            <a:ext cx="11053348" cy="2331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2500" b="1" dirty="0">
                <a:latin typeface="Times New Roman"/>
                <a:cs typeface="Times New Roman"/>
              </a:rPr>
              <a:t>FASE I</a:t>
            </a:r>
            <a:endParaRPr lang="es-EC" sz="2500" dirty="0">
              <a:latin typeface="Times New Roman"/>
              <a:cs typeface="Times New Roman"/>
            </a:endParaRPr>
          </a:p>
          <a:p>
            <a:pPr algn="ctr">
              <a:lnSpc>
                <a:spcPct val="150000"/>
              </a:lnSpc>
            </a:pPr>
            <a:r>
              <a:rPr lang="es-ES_tradnl" sz="2500" b="1" i="1" dirty="0">
                <a:latin typeface="Times New Roman"/>
                <a:cs typeface="Times New Roman"/>
              </a:rPr>
              <a:t>Caracterización de los sustratos a evaluarse para un cultivo </a:t>
            </a:r>
            <a:r>
              <a:rPr lang="es-ES_tradnl" sz="2500" b="1" i="1" dirty="0" err="1">
                <a:latin typeface="Times New Roman"/>
                <a:cs typeface="Times New Roman"/>
              </a:rPr>
              <a:t>semi</a:t>
            </a:r>
            <a:r>
              <a:rPr lang="es-ES_tradnl" sz="2500" b="1" i="1" dirty="0">
                <a:latin typeface="Times New Roman"/>
                <a:cs typeface="Times New Roman"/>
              </a:rPr>
              <a:t>–hidropónico de Fragaria x ananassa </a:t>
            </a:r>
            <a:r>
              <a:rPr lang="es-ES_tradnl" sz="2500" b="1" i="1" dirty="0" err="1">
                <a:latin typeface="Times New Roman"/>
                <a:cs typeface="Times New Roman"/>
              </a:rPr>
              <a:t>var</a:t>
            </a:r>
            <a:r>
              <a:rPr lang="es-ES_tradnl" sz="2500" b="1" i="1" dirty="0">
                <a:latin typeface="Times New Roman"/>
                <a:cs typeface="Times New Roman"/>
              </a:rPr>
              <a:t>. Albión con el fin de conocer sus propiedades físicas y químicas para un manejo adecuado en campo</a:t>
            </a:r>
            <a:r>
              <a:rPr lang="es-EC" sz="2500" dirty="0">
                <a:latin typeface="Times New Roman"/>
                <a:cs typeface="Times New Roman"/>
              </a:rPr>
              <a:t> </a:t>
            </a:r>
            <a:endParaRPr lang="es-ES" sz="2500" dirty="0">
              <a:latin typeface="Times New Roman"/>
              <a:cs typeface="Times New Roman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Times New Roman"/>
                <a:cs typeface="Times New Roman"/>
              </a:rPr>
              <a:t>RESULTADOS</a:t>
            </a:r>
          </a:p>
        </p:txBody>
      </p:sp>
    </p:spTree>
    <p:extLst>
      <p:ext uri="{BB962C8B-B14F-4D97-AF65-F5344CB8AC3E}">
        <p14:creationId xmlns:p14="http://schemas.microsoft.com/office/powerpoint/2010/main" val="340567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" y="616413"/>
            <a:ext cx="8702231" cy="4292017"/>
          </a:xfrm>
          <a:prstGeom prst="rect">
            <a:avLst/>
          </a:prstGeom>
        </p:spPr>
      </p:pic>
      <p:sp>
        <p:nvSpPr>
          <p:cNvPr id="3" name="Rectángulo redondeado 2"/>
          <p:cNvSpPr/>
          <p:nvPr/>
        </p:nvSpPr>
        <p:spPr>
          <a:xfrm>
            <a:off x="25982" y="4981243"/>
            <a:ext cx="3162622" cy="233243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T1 (pomina + cascarilla de arroz 1:1)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25981" y="5286225"/>
            <a:ext cx="3162623" cy="259159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T2 (pomina + cascarilla de arroz 1:3)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25981" y="5610023"/>
            <a:ext cx="3162623" cy="259159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T3 (arena de río + cascarilla de arroz 1:1)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25983" y="5920604"/>
            <a:ext cx="3162622" cy="259159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T4 (arena de río + cascarilla de arroz 1:3)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3486215" y="4982030"/>
            <a:ext cx="2422879" cy="233243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T5 (pomina + aserrín 1:1)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3486215" y="5299182"/>
            <a:ext cx="2422879" cy="233243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T6 (pomina + aserrín 1:3)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3486214" y="5610021"/>
            <a:ext cx="2422879" cy="259159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T7 (arena de río + aserrín 1:1)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3486215" y="5920603"/>
            <a:ext cx="2422879" cy="259159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T8 (arena de río + aserrín 1:3)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6241696" y="4969071"/>
            <a:ext cx="1953397" cy="259159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T9 (pomina)</a:t>
            </a:r>
          </a:p>
        </p:txBody>
      </p:sp>
      <p:sp>
        <p:nvSpPr>
          <p:cNvPr id="13" name="Rectángulo redondeado 12"/>
          <p:cNvSpPr/>
          <p:nvPr/>
        </p:nvSpPr>
        <p:spPr>
          <a:xfrm>
            <a:off x="6241697" y="5286225"/>
            <a:ext cx="1953397" cy="259159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T10 (aserrín)</a:t>
            </a:r>
          </a:p>
        </p:txBody>
      </p:sp>
      <p:sp>
        <p:nvSpPr>
          <p:cNvPr id="14" name="Rectángulo redondeado 13"/>
          <p:cNvSpPr/>
          <p:nvPr/>
        </p:nvSpPr>
        <p:spPr>
          <a:xfrm>
            <a:off x="6241697" y="5622978"/>
            <a:ext cx="1953397" cy="233243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T11 (arena de río)</a:t>
            </a:r>
          </a:p>
        </p:txBody>
      </p:sp>
      <p:sp>
        <p:nvSpPr>
          <p:cNvPr id="15" name="Rectángulo redondeado 14"/>
          <p:cNvSpPr/>
          <p:nvPr/>
        </p:nvSpPr>
        <p:spPr>
          <a:xfrm>
            <a:off x="6241698" y="5933561"/>
            <a:ext cx="1953396" cy="233243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T12 (cascarilla de arroz)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9548137" y="878915"/>
            <a:ext cx="22388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400" dirty="0" err="1">
                <a:latin typeface="Times New Roman"/>
                <a:cs typeface="Times New Roman"/>
              </a:rPr>
              <a:t>Bowman</a:t>
            </a:r>
            <a:r>
              <a:rPr lang="es-ES_tradnl" sz="1400" dirty="0">
                <a:latin typeface="Times New Roman"/>
                <a:cs typeface="Times New Roman"/>
              </a:rPr>
              <a:t> &amp; J. L. (1993), Cabrera (1999) y Martínez &amp; Roca (2011)</a:t>
            </a:r>
            <a:r>
              <a:rPr lang="es-EC" sz="1400" dirty="0">
                <a:latin typeface="Times New Roman"/>
                <a:cs typeface="Times New Roman"/>
              </a:rPr>
              <a:t> 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9489048" y="2608532"/>
            <a:ext cx="24396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1400" dirty="0">
                <a:latin typeface="Times New Roman"/>
                <a:cs typeface="Times New Roman"/>
              </a:rPr>
              <a:t>densidad aparente &lt; 0.75 g.cm</a:t>
            </a:r>
            <a:r>
              <a:rPr lang="es-ES_tradnl" sz="1400" baseline="30000" dirty="0">
                <a:latin typeface="Times New Roman"/>
                <a:cs typeface="Times New Roman"/>
              </a:rPr>
              <a:t>3</a:t>
            </a:r>
            <a:endParaRPr lang="es-ES" sz="1400" dirty="0"/>
          </a:p>
        </p:txBody>
      </p:sp>
      <p:sp>
        <p:nvSpPr>
          <p:cNvPr id="21" name="Rectángulo redondeado 20"/>
          <p:cNvSpPr/>
          <p:nvPr/>
        </p:nvSpPr>
        <p:spPr>
          <a:xfrm>
            <a:off x="1009291" y="793630"/>
            <a:ext cx="595222" cy="52315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ángulo 24"/>
          <p:cNvSpPr/>
          <p:nvPr/>
        </p:nvSpPr>
        <p:spPr>
          <a:xfrm>
            <a:off x="9489049" y="1677567"/>
            <a:ext cx="24396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1400" dirty="0">
                <a:latin typeface="Times New Roman"/>
                <a:cs typeface="Times New Roman"/>
              </a:rPr>
              <a:t>densidad aparente &lt; 0.75 g.cm</a:t>
            </a:r>
            <a:r>
              <a:rPr lang="es-ES_tradnl" sz="1400" baseline="30000" dirty="0">
                <a:latin typeface="Times New Roman"/>
                <a:cs typeface="Times New Roman"/>
              </a:rPr>
              <a:t>3</a:t>
            </a:r>
            <a:endParaRPr lang="es-ES" sz="1400" dirty="0"/>
          </a:p>
        </p:txBody>
      </p:sp>
      <p:sp>
        <p:nvSpPr>
          <p:cNvPr id="26" name="Rectángulo 25"/>
          <p:cNvSpPr/>
          <p:nvPr/>
        </p:nvSpPr>
        <p:spPr>
          <a:xfrm>
            <a:off x="9619823" y="2916309"/>
            <a:ext cx="20954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1400" dirty="0">
                <a:latin typeface="Times New Roman"/>
                <a:cs typeface="Times New Roman"/>
              </a:rPr>
              <a:t>porosidad total &gt; 70% </a:t>
            </a:r>
            <a:r>
              <a:rPr lang="es-ES_tradnl" sz="1400" dirty="0" err="1">
                <a:latin typeface="Times New Roman"/>
                <a:cs typeface="Times New Roman"/>
              </a:rPr>
              <a:t>vol</a:t>
            </a:r>
            <a:r>
              <a:rPr lang="es-ES_tradnl" sz="1400" dirty="0">
                <a:latin typeface="Times New Roman"/>
                <a:cs typeface="Times New Roman"/>
              </a:rPr>
              <a:t> </a:t>
            </a:r>
            <a:endParaRPr lang="es-ES" sz="1400" dirty="0"/>
          </a:p>
        </p:txBody>
      </p:sp>
      <p:sp>
        <p:nvSpPr>
          <p:cNvPr id="27" name="Rectángulo 26"/>
          <p:cNvSpPr/>
          <p:nvPr/>
        </p:nvSpPr>
        <p:spPr>
          <a:xfrm>
            <a:off x="9867237" y="1969359"/>
            <a:ext cx="16006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1400" dirty="0">
                <a:latin typeface="Times New Roman"/>
                <a:cs typeface="Times New Roman"/>
              </a:rPr>
              <a:t>pH rango de 5 a 6.5</a:t>
            </a:r>
            <a:endParaRPr lang="es-ES" sz="1400" dirty="0"/>
          </a:p>
        </p:txBody>
      </p:sp>
      <p:sp>
        <p:nvSpPr>
          <p:cNvPr id="28" name="Rectángulo 27"/>
          <p:cNvSpPr/>
          <p:nvPr/>
        </p:nvSpPr>
        <p:spPr>
          <a:xfrm>
            <a:off x="9906396" y="2297468"/>
            <a:ext cx="16049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1400" dirty="0">
                <a:latin typeface="Times New Roman"/>
                <a:cs typeface="Times New Roman"/>
              </a:rPr>
              <a:t>C.E. 0 – 1.0 dS.m</a:t>
            </a:r>
            <a:r>
              <a:rPr lang="es-ES_tradnl" sz="1400" baseline="30000" dirty="0">
                <a:latin typeface="Times New Roman"/>
                <a:cs typeface="Times New Roman"/>
              </a:rPr>
              <a:t>-1</a:t>
            </a:r>
            <a:r>
              <a:rPr lang="es-ES_tradnl" sz="1400" dirty="0">
                <a:latin typeface="Times New Roman"/>
                <a:cs typeface="Times New Roman"/>
              </a:rPr>
              <a:t> </a:t>
            </a:r>
            <a:endParaRPr lang="es-ES" sz="1400" dirty="0"/>
          </a:p>
        </p:txBody>
      </p:sp>
      <p:sp>
        <p:nvSpPr>
          <p:cNvPr id="29" name="Rectángulo 28"/>
          <p:cNvSpPr/>
          <p:nvPr/>
        </p:nvSpPr>
        <p:spPr>
          <a:xfrm>
            <a:off x="9857994" y="3224086"/>
            <a:ext cx="17027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1400" dirty="0">
                <a:latin typeface="Times New Roman"/>
                <a:cs typeface="Times New Roman"/>
              </a:rPr>
              <a:t>Capacidad retención </a:t>
            </a:r>
            <a:br>
              <a:rPr lang="es-ES_tradnl" sz="1400" dirty="0">
                <a:latin typeface="Times New Roman"/>
                <a:cs typeface="Times New Roman"/>
              </a:rPr>
            </a:br>
            <a:r>
              <a:rPr lang="es-ES_tradnl" sz="1400" dirty="0">
                <a:latin typeface="Times New Roman"/>
                <a:cs typeface="Times New Roman"/>
              </a:rPr>
              <a:t>humedad 55 a 70 %</a:t>
            </a:r>
            <a:endParaRPr lang="es-ES" sz="1400" dirty="0"/>
          </a:p>
        </p:txBody>
      </p:sp>
      <p:sp>
        <p:nvSpPr>
          <p:cNvPr id="30" name="Rectángulo 29"/>
          <p:cNvSpPr/>
          <p:nvPr/>
        </p:nvSpPr>
        <p:spPr>
          <a:xfrm>
            <a:off x="9619823" y="3750384"/>
            <a:ext cx="21790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400" dirty="0">
                <a:latin typeface="Times New Roman"/>
                <a:cs typeface="Times New Roman"/>
              </a:rPr>
              <a:t>El tamaño de la partícula </a:t>
            </a:r>
            <a:br>
              <a:rPr lang="es-ES_tradnl" sz="1400" dirty="0">
                <a:latin typeface="Times New Roman"/>
                <a:cs typeface="Times New Roman"/>
              </a:rPr>
            </a:br>
            <a:r>
              <a:rPr lang="es-ES_tradnl" sz="1400" dirty="0">
                <a:latin typeface="Times New Roman"/>
                <a:cs typeface="Times New Roman"/>
              </a:rPr>
              <a:t>10 – 2 mm debe ser &lt; 20%</a:t>
            </a:r>
          </a:p>
          <a:p>
            <a:pPr algn="ctr"/>
            <a:r>
              <a:rPr lang="es-ES_tradnl" sz="1400" dirty="0">
                <a:latin typeface="Times New Roman"/>
                <a:cs typeface="Times New Roman"/>
              </a:rPr>
              <a:t>2 - 0.5 mm debe ser &gt; 60% </a:t>
            </a:r>
          </a:p>
          <a:p>
            <a:pPr algn="ctr"/>
            <a:r>
              <a:rPr lang="es-ES_tradnl" sz="1400" dirty="0">
                <a:latin typeface="Times New Roman"/>
                <a:cs typeface="Times New Roman"/>
              </a:rPr>
              <a:t>20% debe ser &lt;0.5 mm,</a:t>
            </a:r>
            <a:endParaRPr lang="es-ES" sz="1400" dirty="0"/>
          </a:p>
        </p:txBody>
      </p:sp>
      <p:sp>
        <p:nvSpPr>
          <p:cNvPr id="33" name="Rectángulo redondeado 20"/>
          <p:cNvSpPr/>
          <p:nvPr/>
        </p:nvSpPr>
        <p:spPr>
          <a:xfrm>
            <a:off x="1639019" y="793629"/>
            <a:ext cx="595222" cy="52315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redondeado 20"/>
          <p:cNvSpPr/>
          <p:nvPr/>
        </p:nvSpPr>
        <p:spPr>
          <a:xfrm>
            <a:off x="2261265" y="804952"/>
            <a:ext cx="595222" cy="52315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Rectángulo redondeado 20"/>
          <p:cNvSpPr/>
          <p:nvPr/>
        </p:nvSpPr>
        <p:spPr>
          <a:xfrm>
            <a:off x="2890993" y="804951"/>
            <a:ext cx="595222" cy="52315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Rectángulo redondeado 20"/>
          <p:cNvSpPr/>
          <p:nvPr/>
        </p:nvSpPr>
        <p:spPr>
          <a:xfrm>
            <a:off x="3591925" y="796326"/>
            <a:ext cx="595222" cy="52315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ángulo redondeado 20"/>
          <p:cNvSpPr/>
          <p:nvPr/>
        </p:nvSpPr>
        <p:spPr>
          <a:xfrm>
            <a:off x="6123502" y="631355"/>
            <a:ext cx="595222" cy="2615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CuadroTexto 30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Times New Roman"/>
                <a:cs typeface="Times New Roman"/>
              </a:rPr>
              <a:t>RESULTADOS</a:t>
            </a:r>
          </a:p>
        </p:txBody>
      </p:sp>
    </p:spTree>
    <p:extLst>
      <p:ext uri="{BB962C8B-B14F-4D97-AF65-F5344CB8AC3E}">
        <p14:creationId xmlns:p14="http://schemas.microsoft.com/office/powerpoint/2010/main" val="192446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223536" y="95241"/>
            <a:ext cx="3681981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500" b="1" dirty="0">
                <a:latin typeface="Times New Roman"/>
                <a:cs typeface="Times New Roman"/>
              </a:rPr>
              <a:t>INTRODUCCIÓN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23" y="1112468"/>
            <a:ext cx="3209300" cy="2054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/>
          <p:cNvSpPr txBox="1"/>
          <p:nvPr/>
        </p:nvSpPr>
        <p:spPr>
          <a:xfrm>
            <a:off x="125429" y="572295"/>
            <a:ext cx="3023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Times New Roman"/>
                <a:cs typeface="Times New Roman"/>
              </a:rPr>
              <a:t>Jardines colgantes de Babilonia</a:t>
            </a:r>
            <a:br>
              <a:rPr lang="es-ES" sz="1400" dirty="0">
                <a:latin typeface="Times New Roman"/>
                <a:cs typeface="Times New Roman"/>
              </a:rPr>
            </a:br>
            <a:r>
              <a:rPr lang="es-ES" sz="1400" dirty="0">
                <a:latin typeface="Times New Roman"/>
                <a:cs typeface="Times New Roman"/>
              </a:rPr>
              <a:t>1er </a:t>
            </a:r>
            <a:r>
              <a:rPr lang="es-ES" sz="1400" dirty="0" smtClean="0">
                <a:latin typeface="Times New Roman"/>
                <a:cs typeface="Times New Roman"/>
              </a:rPr>
              <a:t>Milenio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85213" y="3573215"/>
            <a:ext cx="1072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latin typeface="Times New Roman"/>
                <a:cs typeface="Times New Roman"/>
              </a:rPr>
              <a:t>1600 a 1804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585830" y="3286608"/>
            <a:ext cx="17084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1400" dirty="0" err="1">
                <a:latin typeface="Times New Roman"/>
                <a:cs typeface="Times New Roman"/>
              </a:rPr>
              <a:t>Jan</a:t>
            </a:r>
            <a:r>
              <a:rPr lang="es-ES" sz="1400" dirty="0">
                <a:latin typeface="Times New Roman"/>
                <a:cs typeface="Times New Roman"/>
              </a:rPr>
              <a:t> Van Helmont</a:t>
            </a:r>
          </a:p>
          <a:p>
            <a:pPr marL="285750" indent="-285750">
              <a:buFont typeface="Arial"/>
              <a:buChar char="•"/>
            </a:pPr>
            <a:r>
              <a:rPr lang="es-ES" sz="1400" dirty="0">
                <a:latin typeface="Times New Roman"/>
                <a:cs typeface="Times New Roman"/>
              </a:rPr>
              <a:t>John </a:t>
            </a:r>
            <a:r>
              <a:rPr lang="es-ES" sz="1400" dirty="0" err="1">
                <a:latin typeface="Times New Roman"/>
                <a:cs typeface="Times New Roman"/>
              </a:rPr>
              <a:t>Woodward</a:t>
            </a:r>
            <a:endParaRPr lang="es-ES" sz="1400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s-ES" sz="1400" dirty="0">
                <a:latin typeface="Times New Roman"/>
                <a:cs typeface="Times New Roman"/>
              </a:rPr>
              <a:t>De Saussure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456860" y="4076869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Times New Roman"/>
                <a:cs typeface="Times New Roman"/>
              </a:rPr>
              <a:t>1861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1739873" y="4049361"/>
            <a:ext cx="1233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>
                <a:latin typeface="Times New Roman"/>
                <a:cs typeface="Times New Roman"/>
              </a:rPr>
              <a:t>Sachs</a:t>
            </a:r>
            <a:r>
              <a:rPr lang="es-ES" sz="1400" dirty="0">
                <a:latin typeface="Times New Roman"/>
                <a:cs typeface="Times New Roman"/>
              </a:rPr>
              <a:t> &amp; </a:t>
            </a:r>
            <a:r>
              <a:rPr lang="es-ES" sz="1400" dirty="0" err="1">
                <a:latin typeface="Times New Roman"/>
                <a:cs typeface="Times New Roman"/>
              </a:rPr>
              <a:t>Knop</a:t>
            </a:r>
            <a:endParaRPr lang="es-ES" sz="1400" dirty="0">
              <a:latin typeface="Times New Roman"/>
              <a:cs typeface="Times New Roman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/>
          <a:srcRect t="5040" b="22323"/>
          <a:stretch/>
        </p:blipFill>
        <p:spPr>
          <a:xfrm>
            <a:off x="98219" y="4589254"/>
            <a:ext cx="3193010" cy="1552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67" t="23434" b="7925"/>
          <a:stretch/>
        </p:blipFill>
        <p:spPr>
          <a:xfrm>
            <a:off x="3960022" y="4401595"/>
            <a:ext cx="4111252" cy="1740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CuadroTexto 16"/>
          <p:cNvSpPr txBox="1"/>
          <p:nvPr/>
        </p:nvSpPr>
        <p:spPr>
          <a:xfrm>
            <a:off x="5090874" y="680016"/>
            <a:ext cx="1306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Times New Roman"/>
                <a:cs typeface="Times New Roman"/>
              </a:rPr>
              <a:t>Cultivo vertical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3821612" y="1611273"/>
            <a:ext cx="9089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Times New Roman"/>
                <a:cs typeface="Times New Roman"/>
              </a:rPr>
              <a:t>Años 70’s</a:t>
            </a: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7898" y="2813546"/>
            <a:ext cx="2573258" cy="1163486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338" y="1329033"/>
            <a:ext cx="1696377" cy="962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CuadroTexto 20"/>
          <p:cNvSpPr txBox="1"/>
          <p:nvPr/>
        </p:nvSpPr>
        <p:spPr>
          <a:xfrm>
            <a:off x="3821612" y="3055612"/>
            <a:ext cx="878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latin typeface="Times New Roman"/>
                <a:cs typeface="Times New Roman"/>
              </a:rPr>
              <a:t>Años </a:t>
            </a:r>
            <a:br>
              <a:rPr lang="es-ES" sz="1400" dirty="0">
                <a:latin typeface="Times New Roman"/>
                <a:cs typeface="Times New Roman"/>
              </a:rPr>
            </a:br>
            <a:r>
              <a:rPr lang="es-ES" sz="1400" dirty="0">
                <a:latin typeface="Times New Roman"/>
                <a:cs typeface="Times New Roman"/>
              </a:rPr>
              <a:t>más tarde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0657" y="865842"/>
            <a:ext cx="1687071" cy="1829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3" t="8125" r="1350" b="4393"/>
          <a:stretch/>
        </p:blipFill>
        <p:spPr>
          <a:xfrm>
            <a:off x="8280504" y="2967372"/>
            <a:ext cx="3707378" cy="2163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/>
          <p:cNvSpPr txBox="1"/>
          <p:nvPr/>
        </p:nvSpPr>
        <p:spPr>
          <a:xfrm>
            <a:off x="8391661" y="5292484"/>
            <a:ext cx="1757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latin typeface="Times New Roman"/>
                <a:cs typeface="Times New Roman"/>
              </a:rPr>
              <a:t>5 – 6 mil cajas diarias</a:t>
            </a:r>
          </a:p>
          <a:p>
            <a:pPr algn="ctr"/>
            <a:r>
              <a:rPr lang="es-ES" sz="1400" dirty="0">
                <a:latin typeface="Times New Roman"/>
                <a:cs typeface="Times New Roman"/>
              </a:rPr>
              <a:t>21.77 </a:t>
            </a:r>
            <a:r>
              <a:rPr lang="es-ES" sz="1400" dirty="0" err="1">
                <a:latin typeface="Times New Roman"/>
                <a:cs typeface="Times New Roman"/>
              </a:rPr>
              <a:t>Tn</a:t>
            </a:r>
            <a:r>
              <a:rPr lang="es-ES" sz="1400" dirty="0">
                <a:latin typeface="Times New Roman"/>
                <a:cs typeface="Times New Roman"/>
              </a:rPr>
              <a:t> diarias 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9373262" y="5294965"/>
            <a:ext cx="2881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 smtClean="0">
                <a:latin typeface="Times New Roman"/>
                <a:cs typeface="Times New Roman"/>
              </a:rPr>
              <a:t>Rev</a:t>
            </a:r>
            <a:r>
              <a:rPr lang="es-ES" sz="1400" dirty="0">
                <a:latin typeface="Times New Roman"/>
                <a:cs typeface="Times New Roman"/>
              </a:rPr>
              <a:t>. Agro (2012)</a:t>
            </a:r>
            <a:br>
              <a:rPr lang="es-ES" sz="1400" dirty="0">
                <a:latin typeface="Times New Roman"/>
                <a:cs typeface="Times New Roman"/>
              </a:rPr>
            </a:br>
            <a:r>
              <a:rPr lang="es-ES" sz="1400" dirty="0" smtClean="0">
                <a:latin typeface="Times New Roman"/>
                <a:cs typeface="Times New Roman"/>
              </a:rPr>
              <a:t>               Rev</a:t>
            </a:r>
            <a:r>
              <a:rPr lang="es-ES" sz="1400" dirty="0">
                <a:latin typeface="Times New Roman"/>
                <a:cs typeface="Times New Roman"/>
              </a:rPr>
              <a:t>. Agro negocios (2013)</a:t>
            </a:r>
          </a:p>
        </p:txBody>
      </p:sp>
    </p:spTree>
    <p:extLst>
      <p:ext uri="{BB962C8B-B14F-4D97-AF65-F5344CB8AC3E}">
        <p14:creationId xmlns:p14="http://schemas.microsoft.com/office/powerpoint/2010/main" val="23102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80105" y="2295357"/>
            <a:ext cx="11053348" cy="1754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2500" b="1" dirty="0">
                <a:latin typeface="Times New Roman"/>
                <a:cs typeface="Times New Roman"/>
              </a:rPr>
              <a:t>FASE II</a:t>
            </a:r>
          </a:p>
          <a:p>
            <a:pPr algn="ctr">
              <a:lnSpc>
                <a:spcPct val="150000"/>
              </a:lnSpc>
            </a:pPr>
            <a:r>
              <a:rPr lang="es-ES_tradnl" sz="2500" b="1" i="1" dirty="0">
                <a:latin typeface="Times New Roman"/>
                <a:cs typeface="Times New Roman"/>
              </a:rPr>
              <a:t>Selección del sustrato más productivo en Fragaria x ananassa </a:t>
            </a:r>
            <a:r>
              <a:rPr lang="es-ES_tradnl" sz="2500" b="1" i="1" dirty="0" err="1">
                <a:latin typeface="Times New Roman"/>
                <a:cs typeface="Times New Roman"/>
              </a:rPr>
              <a:t>var</a:t>
            </a:r>
            <a:r>
              <a:rPr lang="es-ES_tradnl" sz="2500" b="1" i="1" dirty="0">
                <a:latin typeface="Times New Roman"/>
                <a:cs typeface="Times New Roman"/>
              </a:rPr>
              <a:t>. Albión en un sistema </a:t>
            </a:r>
            <a:r>
              <a:rPr lang="es-ES_tradnl" sz="2500" b="1" i="1" dirty="0" err="1">
                <a:latin typeface="Times New Roman"/>
                <a:cs typeface="Times New Roman"/>
              </a:rPr>
              <a:t>semi</a:t>
            </a:r>
            <a:r>
              <a:rPr lang="es-ES_tradnl" sz="2500" b="1" i="1" dirty="0">
                <a:latin typeface="Times New Roman"/>
                <a:cs typeface="Times New Roman"/>
              </a:rPr>
              <a:t>–hidropónico vertical</a:t>
            </a:r>
            <a:r>
              <a:rPr lang="es-EC" sz="2500" dirty="0">
                <a:latin typeface="Times New Roman"/>
                <a:cs typeface="Times New Roman"/>
              </a:rPr>
              <a:t> </a:t>
            </a:r>
            <a:endParaRPr lang="es-ES" sz="2500" dirty="0">
              <a:latin typeface="Times New Roman"/>
              <a:cs typeface="Times New Roman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Times New Roman"/>
                <a:cs typeface="Times New Roman"/>
              </a:rPr>
              <a:t>RESULTADOS</a:t>
            </a:r>
          </a:p>
        </p:txBody>
      </p:sp>
    </p:spTree>
    <p:extLst>
      <p:ext uri="{BB962C8B-B14F-4D97-AF65-F5344CB8AC3E}">
        <p14:creationId xmlns:p14="http://schemas.microsoft.com/office/powerpoint/2010/main" val="302567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/>
          <p:nvPr>
            <p:extLst>
              <p:ext uri="{D42A27DB-BD31-4B8C-83A1-F6EECF244321}">
                <p14:modId xmlns:p14="http://schemas.microsoft.com/office/powerpoint/2010/main" val="28107803"/>
              </p:ext>
            </p:extLst>
          </p:nvPr>
        </p:nvGraphicFramePr>
        <p:xfrm>
          <a:off x="268719" y="676419"/>
          <a:ext cx="9458150" cy="4326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6" name="Conector recto de flecha 15"/>
          <p:cNvCxnSpPr/>
          <p:nvPr/>
        </p:nvCxnSpPr>
        <p:spPr>
          <a:xfrm flipH="1">
            <a:off x="3499950" y="2416933"/>
            <a:ext cx="13367" cy="5614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 flipH="1">
            <a:off x="1731134" y="2767304"/>
            <a:ext cx="13369" cy="5614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 flipH="1">
            <a:off x="5304466" y="2105772"/>
            <a:ext cx="13369" cy="5614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>
            <a:off x="8239497" y="1018245"/>
            <a:ext cx="579751" cy="2949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>
            <a:off x="7075036" y="1958347"/>
            <a:ext cx="2675" cy="4037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uadroTexto 20"/>
          <p:cNvSpPr txBox="1"/>
          <p:nvPr/>
        </p:nvSpPr>
        <p:spPr>
          <a:xfrm>
            <a:off x="1315249" y="2493730"/>
            <a:ext cx="869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Times New Roman"/>
                <a:cs typeface="Times New Roman"/>
              </a:rPr>
              <a:t>p=0.3866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3088857" y="2144313"/>
            <a:ext cx="869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Times New Roman"/>
                <a:cs typeface="Times New Roman"/>
              </a:rPr>
              <a:t>p=0.0151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4932062" y="1802788"/>
            <a:ext cx="869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Times New Roman"/>
                <a:cs typeface="Times New Roman"/>
              </a:rPr>
              <a:t>p=0.1396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7804922" y="710468"/>
            <a:ext cx="869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Times New Roman"/>
                <a:cs typeface="Times New Roman"/>
              </a:rPr>
              <a:t>p=0.0083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6609559" y="1691679"/>
            <a:ext cx="869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Times New Roman"/>
                <a:cs typeface="Times New Roman"/>
              </a:rPr>
              <a:t>p=0.0166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4881597" y="167585"/>
            <a:ext cx="2428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Times New Roman"/>
                <a:cs typeface="Times New Roman"/>
              </a:rPr>
              <a:t>Número de hojas de la planta</a:t>
            </a:r>
          </a:p>
        </p:txBody>
      </p:sp>
      <p:sp>
        <p:nvSpPr>
          <p:cNvPr id="39" name="CuadroTexto 38"/>
          <p:cNvSpPr txBox="1"/>
          <p:nvPr/>
        </p:nvSpPr>
        <p:spPr>
          <a:xfrm>
            <a:off x="10289877" y="1190033"/>
            <a:ext cx="1377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Times New Roman"/>
                <a:cs typeface="Times New Roman"/>
              </a:rPr>
              <a:t>Mendoza (2015)</a:t>
            </a:r>
          </a:p>
        </p:txBody>
      </p:sp>
      <p:sp>
        <p:nvSpPr>
          <p:cNvPr id="40" name="CuadroTexto 39"/>
          <p:cNvSpPr txBox="1"/>
          <p:nvPr/>
        </p:nvSpPr>
        <p:spPr>
          <a:xfrm>
            <a:off x="10399555" y="1519404"/>
            <a:ext cx="1032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Times New Roman"/>
                <a:cs typeface="Times New Roman"/>
              </a:rPr>
              <a:t>arena de río</a:t>
            </a:r>
          </a:p>
        </p:txBody>
      </p:sp>
      <p:sp>
        <p:nvSpPr>
          <p:cNvPr id="41" name="CuadroTexto 40"/>
          <p:cNvSpPr txBox="1"/>
          <p:nvPr/>
        </p:nvSpPr>
        <p:spPr>
          <a:xfrm>
            <a:off x="10023906" y="1827181"/>
            <a:ext cx="1909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Times New Roman"/>
                <a:cs typeface="Times New Roman"/>
              </a:rPr>
              <a:t>11 – 14 hojas por planta</a:t>
            </a:r>
          </a:p>
        </p:txBody>
      </p:sp>
      <p:sp>
        <p:nvSpPr>
          <p:cNvPr id="42" name="CuadroTexto 41"/>
          <p:cNvSpPr txBox="1"/>
          <p:nvPr/>
        </p:nvSpPr>
        <p:spPr>
          <a:xfrm>
            <a:off x="10262498" y="2180242"/>
            <a:ext cx="1306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Times New Roman"/>
                <a:cs typeface="Times New Roman"/>
              </a:rPr>
              <a:t>Mamani (2015)</a:t>
            </a:r>
          </a:p>
        </p:txBody>
      </p:sp>
      <p:sp>
        <p:nvSpPr>
          <p:cNvPr id="43" name="CuadroTexto 42"/>
          <p:cNvSpPr txBox="1"/>
          <p:nvPr/>
        </p:nvSpPr>
        <p:spPr>
          <a:xfrm>
            <a:off x="9965196" y="2528115"/>
            <a:ext cx="2078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Times New Roman"/>
                <a:cs typeface="Times New Roman"/>
              </a:rPr>
              <a:t>arena de río + cascarilla de arroz 1:1 </a:t>
            </a:r>
          </a:p>
        </p:txBody>
      </p:sp>
      <p:sp>
        <p:nvSpPr>
          <p:cNvPr id="44" name="CuadroTexto 43"/>
          <p:cNvSpPr txBox="1"/>
          <p:nvPr/>
        </p:nvSpPr>
        <p:spPr>
          <a:xfrm>
            <a:off x="10113874" y="3093930"/>
            <a:ext cx="1781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Times New Roman"/>
                <a:cs typeface="Times New Roman"/>
              </a:rPr>
              <a:t>promedio de 12 hojas </a:t>
            </a:r>
          </a:p>
        </p:txBody>
      </p:sp>
      <p:sp>
        <p:nvSpPr>
          <p:cNvPr id="46" name="CuadroTexto 45"/>
          <p:cNvSpPr txBox="1"/>
          <p:nvPr/>
        </p:nvSpPr>
        <p:spPr>
          <a:xfrm>
            <a:off x="10311311" y="3573112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Times New Roman"/>
                <a:cs typeface="Times New Roman"/>
              </a:rPr>
              <a:t>T3 </a:t>
            </a:r>
          </a:p>
        </p:txBody>
      </p:sp>
      <p:sp>
        <p:nvSpPr>
          <p:cNvPr id="47" name="CuadroTexto 46"/>
          <p:cNvSpPr txBox="1"/>
          <p:nvPr/>
        </p:nvSpPr>
        <p:spPr>
          <a:xfrm>
            <a:off x="10765838" y="3586480"/>
            <a:ext cx="923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Times New Roman"/>
                <a:cs typeface="Times New Roman"/>
              </a:rPr>
              <a:t>7.12 hojas</a:t>
            </a:r>
          </a:p>
        </p:txBody>
      </p:sp>
      <p:sp>
        <p:nvSpPr>
          <p:cNvPr id="48" name="Rectángulo 47"/>
          <p:cNvSpPr/>
          <p:nvPr/>
        </p:nvSpPr>
        <p:spPr>
          <a:xfrm>
            <a:off x="10244470" y="3506270"/>
            <a:ext cx="1564105" cy="50800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61" name="Rectángulo redondeado 2"/>
          <p:cNvSpPr/>
          <p:nvPr/>
        </p:nvSpPr>
        <p:spPr>
          <a:xfrm>
            <a:off x="168512" y="4962075"/>
            <a:ext cx="3162622" cy="233243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T1 (pomina + cascarilla de arroz 1:1)</a:t>
            </a:r>
          </a:p>
        </p:txBody>
      </p:sp>
      <p:sp>
        <p:nvSpPr>
          <p:cNvPr id="62" name="Rectángulo redondeado 3"/>
          <p:cNvSpPr/>
          <p:nvPr/>
        </p:nvSpPr>
        <p:spPr>
          <a:xfrm>
            <a:off x="168511" y="5267057"/>
            <a:ext cx="3162623" cy="259159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T2 (pomina + cascarilla de arroz 1:3)</a:t>
            </a:r>
          </a:p>
        </p:txBody>
      </p:sp>
      <p:sp>
        <p:nvSpPr>
          <p:cNvPr id="63" name="Rectángulo redondeado 4"/>
          <p:cNvSpPr/>
          <p:nvPr/>
        </p:nvSpPr>
        <p:spPr>
          <a:xfrm>
            <a:off x="168511" y="5590855"/>
            <a:ext cx="3162623" cy="259159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T3 (arena de río + cascarilla de arroz 1:1)</a:t>
            </a:r>
          </a:p>
        </p:txBody>
      </p:sp>
      <p:sp>
        <p:nvSpPr>
          <p:cNvPr id="64" name="Rectángulo redondeado 5"/>
          <p:cNvSpPr/>
          <p:nvPr/>
        </p:nvSpPr>
        <p:spPr>
          <a:xfrm>
            <a:off x="168513" y="5901436"/>
            <a:ext cx="3162622" cy="259159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T4 (arena de río + cascarilla de arroz 1:3)</a:t>
            </a:r>
          </a:p>
        </p:txBody>
      </p:sp>
      <p:sp>
        <p:nvSpPr>
          <p:cNvPr id="65" name="Rectángulo redondeado 6"/>
          <p:cNvSpPr/>
          <p:nvPr/>
        </p:nvSpPr>
        <p:spPr>
          <a:xfrm>
            <a:off x="3628745" y="4962862"/>
            <a:ext cx="2422879" cy="233243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T5 (pomina + aserrín 1:1)</a:t>
            </a:r>
          </a:p>
        </p:txBody>
      </p:sp>
      <p:sp>
        <p:nvSpPr>
          <p:cNvPr id="66" name="Rectángulo redondeado 7"/>
          <p:cNvSpPr/>
          <p:nvPr/>
        </p:nvSpPr>
        <p:spPr>
          <a:xfrm>
            <a:off x="3628745" y="5280014"/>
            <a:ext cx="2422879" cy="233243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T6 (pomina + aserrín 1:3)</a:t>
            </a:r>
          </a:p>
        </p:txBody>
      </p:sp>
      <p:sp>
        <p:nvSpPr>
          <p:cNvPr id="67" name="Rectángulo redondeado 8"/>
          <p:cNvSpPr/>
          <p:nvPr/>
        </p:nvSpPr>
        <p:spPr>
          <a:xfrm>
            <a:off x="3628744" y="5590853"/>
            <a:ext cx="2422879" cy="259159"/>
          </a:xfrm>
          <a:prstGeom prst="roundRect">
            <a:avLst/>
          </a:prstGeom>
          <a:solidFill>
            <a:srgbClr val="FFFF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T7 (arena de río + aserrín 1:1)</a:t>
            </a:r>
          </a:p>
        </p:txBody>
      </p:sp>
      <p:sp>
        <p:nvSpPr>
          <p:cNvPr id="68" name="Rectángulo redondeado 9"/>
          <p:cNvSpPr/>
          <p:nvPr/>
        </p:nvSpPr>
        <p:spPr>
          <a:xfrm>
            <a:off x="3628745" y="5901435"/>
            <a:ext cx="2422879" cy="25915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T8 (arena de río + aserrín 1:3)</a:t>
            </a:r>
          </a:p>
        </p:txBody>
      </p:sp>
      <p:sp>
        <p:nvSpPr>
          <p:cNvPr id="69" name="Rectángulo redondeado 10"/>
          <p:cNvSpPr/>
          <p:nvPr/>
        </p:nvSpPr>
        <p:spPr>
          <a:xfrm>
            <a:off x="6384226" y="4949903"/>
            <a:ext cx="1953397" cy="259159"/>
          </a:xfrm>
          <a:prstGeom prst="roundRect">
            <a:avLst/>
          </a:prstGeom>
          <a:solidFill>
            <a:srgbClr val="FFFF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T9 (pomina)</a:t>
            </a:r>
          </a:p>
        </p:txBody>
      </p:sp>
      <p:sp>
        <p:nvSpPr>
          <p:cNvPr id="70" name="Rectángulo redondeado 12"/>
          <p:cNvSpPr/>
          <p:nvPr/>
        </p:nvSpPr>
        <p:spPr>
          <a:xfrm>
            <a:off x="6384227" y="5267057"/>
            <a:ext cx="1953397" cy="259159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T10 (aserrín)</a:t>
            </a:r>
          </a:p>
        </p:txBody>
      </p:sp>
      <p:sp>
        <p:nvSpPr>
          <p:cNvPr id="71" name="Rectángulo redondeado 13"/>
          <p:cNvSpPr/>
          <p:nvPr/>
        </p:nvSpPr>
        <p:spPr>
          <a:xfrm>
            <a:off x="6384227" y="5603810"/>
            <a:ext cx="1953397" cy="233243"/>
          </a:xfrm>
          <a:prstGeom prst="roundRect">
            <a:avLst/>
          </a:prstGeom>
          <a:solidFill>
            <a:srgbClr val="FFFF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T11 (arena de río)</a:t>
            </a:r>
          </a:p>
        </p:txBody>
      </p:sp>
      <p:sp>
        <p:nvSpPr>
          <p:cNvPr id="72" name="Rectángulo redondeado 14"/>
          <p:cNvSpPr/>
          <p:nvPr/>
        </p:nvSpPr>
        <p:spPr>
          <a:xfrm>
            <a:off x="6384228" y="5914393"/>
            <a:ext cx="1953396" cy="233243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T12 (cascarilla de arroz)</a:t>
            </a:r>
          </a:p>
        </p:txBody>
      </p:sp>
      <p:sp>
        <p:nvSpPr>
          <p:cNvPr id="37" name="CuadroTexto 36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Times New Roman"/>
                <a:cs typeface="Times New Roman"/>
              </a:rPr>
              <a:t>RESULTADOS</a:t>
            </a:r>
          </a:p>
        </p:txBody>
      </p:sp>
    </p:spTree>
    <p:extLst>
      <p:ext uri="{BB962C8B-B14F-4D97-AF65-F5344CB8AC3E}">
        <p14:creationId xmlns:p14="http://schemas.microsoft.com/office/powerpoint/2010/main" val="27713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/>
          <p:nvPr>
            <p:extLst>
              <p:ext uri="{D42A27DB-BD31-4B8C-83A1-F6EECF244321}">
                <p14:modId xmlns:p14="http://schemas.microsoft.com/office/powerpoint/2010/main" val="2473654218"/>
              </p:ext>
            </p:extLst>
          </p:nvPr>
        </p:nvGraphicFramePr>
        <p:xfrm>
          <a:off x="125155" y="629728"/>
          <a:ext cx="8098838" cy="5081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CuadroTexto 14"/>
          <p:cNvSpPr txBox="1"/>
          <p:nvPr/>
        </p:nvSpPr>
        <p:spPr>
          <a:xfrm>
            <a:off x="5688046" y="245310"/>
            <a:ext cx="9396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Times New Roman"/>
                <a:cs typeface="Times New Roman"/>
              </a:rPr>
              <a:t>Clorofilas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1441213" y="2370505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Times New Roman"/>
                <a:cs typeface="Times New Roman"/>
              </a:rPr>
              <a:t>p = 0.0193</a:t>
            </a:r>
          </a:p>
        </p:txBody>
      </p:sp>
      <p:cxnSp>
        <p:nvCxnSpPr>
          <p:cNvPr id="18" name="Conector recto de flecha 17"/>
          <p:cNvCxnSpPr/>
          <p:nvPr/>
        </p:nvCxnSpPr>
        <p:spPr>
          <a:xfrm>
            <a:off x="1168147" y="2897669"/>
            <a:ext cx="0" cy="3609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>
            <a:off x="1363579" y="2938379"/>
            <a:ext cx="0" cy="3609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>
            <a:off x="2419836" y="2958985"/>
            <a:ext cx="0" cy="3609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uadroTexto 20"/>
          <p:cNvSpPr txBox="1"/>
          <p:nvPr/>
        </p:nvSpPr>
        <p:spPr>
          <a:xfrm>
            <a:off x="9090028" y="1722279"/>
            <a:ext cx="24159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Times New Roman"/>
                <a:cs typeface="Times New Roman"/>
              </a:rPr>
              <a:t>Sustratos con mayor concentración </a:t>
            </a:r>
          </a:p>
          <a:p>
            <a:pPr algn="ctr"/>
            <a:r>
              <a:rPr lang="es-ES" sz="1400" dirty="0">
                <a:latin typeface="Times New Roman"/>
                <a:cs typeface="Times New Roman"/>
              </a:rPr>
              <a:t>rango 28.65 – 34.68 µg.ml-1 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3856848" y="2370504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Times New Roman"/>
                <a:cs typeface="Times New Roman"/>
              </a:rPr>
              <a:t>p = 0.0057</a:t>
            </a:r>
          </a:p>
        </p:txBody>
      </p:sp>
      <p:cxnSp>
        <p:nvCxnSpPr>
          <p:cNvPr id="24" name="Conector recto de flecha 23"/>
          <p:cNvCxnSpPr/>
          <p:nvPr/>
        </p:nvCxnSpPr>
        <p:spPr>
          <a:xfrm>
            <a:off x="4831098" y="3078142"/>
            <a:ext cx="0" cy="6149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uadroTexto 24"/>
          <p:cNvSpPr txBox="1"/>
          <p:nvPr/>
        </p:nvSpPr>
        <p:spPr>
          <a:xfrm>
            <a:off x="8923285" y="3287990"/>
            <a:ext cx="2749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latin typeface="Times New Roman"/>
                <a:cs typeface="Times New Roman"/>
              </a:rPr>
              <a:t>Sustratos con mayor concentración </a:t>
            </a:r>
          </a:p>
          <a:p>
            <a:pPr algn="ctr"/>
            <a:r>
              <a:rPr lang="es-ES" sz="1400" dirty="0">
                <a:latin typeface="Times New Roman"/>
                <a:cs typeface="Times New Roman"/>
              </a:rPr>
              <a:t>Rango 24.80 – 37.57 µg.ml-1 </a:t>
            </a:r>
          </a:p>
        </p:txBody>
      </p:sp>
      <p:sp>
        <p:nvSpPr>
          <p:cNvPr id="26" name="Rectángulo 25"/>
          <p:cNvSpPr/>
          <p:nvPr/>
        </p:nvSpPr>
        <p:spPr>
          <a:xfrm>
            <a:off x="6694503" y="807296"/>
            <a:ext cx="1112608" cy="347579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CuadroTexto 26"/>
          <p:cNvSpPr txBox="1"/>
          <p:nvPr/>
        </p:nvSpPr>
        <p:spPr>
          <a:xfrm>
            <a:off x="6627662" y="860770"/>
            <a:ext cx="1184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Times New Roman"/>
                <a:cs typeface="Times New Roman"/>
              </a:rPr>
              <a:t>43.20 µg.ml</a:t>
            </a:r>
            <a:r>
              <a:rPr lang="es-ES" sz="1400" baseline="30000" dirty="0">
                <a:latin typeface="Times New Roman"/>
                <a:cs typeface="Times New Roman"/>
              </a:rPr>
              <a:t>-1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</a:p>
        </p:txBody>
      </p:sp>
      <p:cxnSp>
        <p:nvCxnSpPr>
          <p:cNvPr id="29" name="Conector recto de flecha 28"/>
          <p:cNvCxnSpPr>
            <a:stCxn id="27" idx="2"/>
          </p:cNvCxnSpPr>
          <p:nvPr/>
        </p:nvCxnSpPr>
        <p:spPr>
          <a:xfrm>
            <a:off x="7219732" y="1168547"/>
            <a:ext cx="5374" cy="12709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ángulo redondeado 2"/>
          <p:cNvSpPr/>
          <p:nvPr/>
        </p:nvSpPr>
        <p:spPr>
          <a:xfrm>
            <a:off x="112242" y="5032999"/>
            <a:ext cx="3162622" cy="233243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T1 (pomina + cascarilla de arroz 1:1)</a:t>
            </a:r>
          </a:p>
        </p:txBody>
      </p:sp>
      <p:sp>
        <p:nvSpPr>
          <p:cNvPr id="32" name="Rectángulo redondeado 3"/>
          <p:cNvSpPr/>
          <p:nvPr/>
        </p:nvSpPr>
        <p:spPr>
          <a:xfrm>
            <a:off x="112241" y="5303477"/>
            <a:ext cx="3162623" cy="259159"/>
          </a:xfrm>
          <a:prstGeom prst="roundRect">
            <a:avLst/>
          </a:prstGeom>
          <a:solidFill>
            <a:srgbClr val="FFFF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T2 (pomina + cascarilla de arroz 1:3)</a:t>
            </a:r>
          </a:p>
        </p:txBody>
      </p:sp>
      <p:sp>
        <p:nvSpPr>
          <p:cNvPr id="33" name="Rectángulo redondeado 4"/>
          <p:cNvSpPr/>
          <p:nvPr/>
        </p:nvSpPr>
        <p:spPr>
          <a:xfrm>
            <a:off x="112241" y="5627275"/>
            <a:ext cx="3162623" cy="259159"/>
          </a:xfrm>
          <a:prstGeom prst="roundRect">
            <a:avLst/>
          </a:prstGeom>
          <a:solidFill>
            <a:srgbClr val="FFFF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T3 (arena de río + cascarilla de arroz 1:1)</a:t>
            </a:r>
          </a:p>
        </p:txBody>
      </p:sp>
      <p:sp>
        <p:nvSpPr>
          <p:cNvPr id="34" name="Rectángulo redondeado 5"/>
          <p:cNvSpPr/>
          <p:nvPr/>
        </p:nvSpPr>
        <p:spPr>
          <a:xfrm>
            <a:off x="112243" y="5937856"/>
            <a:ext cx="3162622" cy="259159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T4 (arena de río + cascarilla de arroz 1:3)</a:t>
            </a:r>
          </a:p>
        </p:txBody>
      </p:sp>
      <p:sp>
        <p:nvSpPr>
          <p:cNvPr id="35" name="Rectángulo redondeado 6"/>
          <p:cNvSpPr/>
          <p:nvPr/>
        </p:nvSpPr>
        <p:spPr>
          <a:xfrm>
            <a:off x="3561776" y="5029491"/>
            <a:ext cx="2422879" cy="233243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T5 (pomina + aserrín 1:1)</a:t>
            </a:r>
          </a:p>
        </p:txBody>
      </p:sp>
      <p:sp>
        <p:nvSpPr>
          <p:cNvPr id="36" name="Rectángulo redondeado 7"/>
          <p:cNvSpPr/>
          <p:nvPr/>
        </p:nvSpPr>
        <p:spPr>
          <a:xfrm>
            <a:off x="3572475" y="5316434"/>
            <a:ext cx="2422879" cy="233243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T6 (pomina + aserrín 1:3)</a:t>
            </a:r>
          </a:p>
        </p:txBody>
      </p:sp>
      <p:sp>
        <p:nvSpPr>
          <p:cNvPr id="37" name="Rectángulo redondeado 8"/>
          <p:cNvSpPr/>
          <p:nvPr/>
        </p:nvSpPr>
        <p:spPr>
          <a:xfrm>
            <a:off x="3572474" y="5627273"/>
            <a:ext cx="2422879" cy="259159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T7 (arena de río + aserrín 1:1)</a:t>
            </a:r>
          </a:p>
        </p:txBody>
      </p:sp>
      <p:sp>
        <p:nvSpPr>
          <p:cNvPr id="38" name="Rectángulo redondeado 9"/>
          <p:cNvSpPr/>
          <p:nvPr/>
        </p:nvSpPr>
        <p:spPr>
          <a:xfrm>
            <a:off x="3572475" y="5937855"/>
            <a:ext cx="2422879" cy="259159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T8 (arena de río + aserrín 1:3)</a:t>
            </a:r>
          </a:p>
        </p:txBody>
      </p:sp>
      <p:sp>
        <p:nvSpPr>
          <p:cNvPr id="39" name="Rectángulo redondeado 10"/>
          <p:cNvSpPr/>
          <p:nvPr/>
        </p:nvSpPr>
        <p:spPr>
          <a:xfrm>
            <a:off x="6341665" y="5032999"/>
            <a:ext cx="1953397" cy="229734"/>
          </a:xfrm>
          <a:prstGeom prst="roundRect">
            <a:avLst/>
          </a:prstGeom>
          <a:solidFill>
            <a:srgbClr val="FFFF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T9 (pomina)</a:t>
            </a:r>
          </a:p>
        </p:txBody>
      </p:sp>
      <p:sp>
        <p:nvSpPr>
          <p:cNvPr id="40" name="Rectángulo redondeado 12"/>
          <p:cNvSpPr/>
          <p:nvPr/>
        </p:nvSpPr>
        <p:spPr>
          <a:xfrm>
            <a:off x="6327957" y="5303477"/>
            <a:ext cx="1953397" cy="259159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T10 (aserrín)</a:t>
            </a:r>
          </a:p>
        </p:txBody>
      </p:sp>
      <p:sp>
        <p:nvSpPr>
          <p:cNvPr id="41" name="Rectángulo redondeado 13"/>
          <p:cNvSpPr/>
          <p:nvPr/>
        </p:nvSpPr>
        <p:spPr>
          <a:xfrm>
            <a:off x="6327957" y="5640230"/>
            <a:ext cx="1953397" cy="233243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T11 (arena de río)</a:t>
            </a:r>
          </a:p>
        </p:txBody>
      </p:sp>
      <p:sp>
        <p:nvSpPr>
          <p:cNvPr id="42" name="Rectángulo redondeado 14"/>
          <p:cNvSpPr/>
          <p:nvPr/>
        </p:nvSpPr>
        <p:spPr>
          <a:xfrm>
            <a:off x="6327958" y="5950813"/>
            <a:ext cx="1953396" cy="233243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T12 (cascarilla de arroz)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uadroTexto 20"/>
              <p:cNvSpPr txBox="1"/>
              <p:nvPr/>
            </p:nvSpPr>
            <p:spPr>
              <a:xfrm>
                <a:off x="9090028" y="1213987"/>
                <a:ext cx="24159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400" dirty="0" smtClean="0">
                    <a:latin typeface="Times New Roman"/>
                    <a:cs typeface="Times New Roman"/>
                  </a:rPr>
                  <a:t>Clorofila </a:t>
                </a:r>
                <a14:m>
                  <m:oMath xmlns:m="http://schemas.openxmlformats.org/officeDocument/2006/math">
                    <m:r>
                      <a:rPr lang="es-EC" sz="14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s-ES" sz="1400" dirty="0" smtClean="0">
                    <a:latin typeface="Times New Roman"/>
                    <a:cs typeface="Times New Roman"/>
                  </a:rPr>
                  <a:t> </a:t>
                </a:r>
                <a:endParaRPr lang="es-ES" sz="14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43" name="CuadroTex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0028" y="1213987"/>
                <a:ext cx="2415986" cy="307777"/>
              </a:xfrm>
              <a:prstGeom prst="rect">
                <a:avLst/>
              </a:prstGeom>
              <a:blipFill rotWithShape="1">
                <a:blip r:embed="rId3"/>
                <a:stretch>
                  <a:fillRect t="-1961" b="-17647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uadroTexto 20"/>
              <p:cNvSpPr txBox="1"/>
              <p:nvPr/>
            </p:nvSpPr>
            <p:spPr>
              <a:xfrm>
                <a:off x="9090027" y="2832354"/>
                <a:ext cx="24159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400" dirty="0" smtClean="0">
                    <a:latin typeface="Times New Roman"/>
                    <a:cs typeface="Times New Roman"/>
                  </a:rPr>
                  <a:t>Clorofila</a:t>
                </a:r>
                <a14:m>
                  <m:oMath xmlns:m="http://schemas.openxmlformats.org/officeDocument/2006/math">
                    <m:r>
                      <a:rPr lang="es-EC" sz="1400" b="0" i="0" smtClean="0">
                        <a:latin typeface="Cambria Math"/>
                      </a:rPr>
                      <m:t> </m:t>
                    </m:r>
                    <m:r>
                      <a:rPr lang="es-EC" sz="1400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endParaRPr lang="es-ES" sz="14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44" name="CuadroTex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0027" y="2832354"/>
                <a:ext cx="2415986" cy="307777"/>
              </a:xfrm>
              <a:prstGeom prst="rect">
                <a:avLst/>
              </a:prstGeom>
              <a:blipFill rotWithShape="1">
                <a:blip r:embed="rId4"/>
                <a:stretch>
                  <a:fillRect t="-2000" b="-20000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CuadroTexto 44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Times New Roman"/>
                <a:cs typeface="Times New Roman"/>
              </a:rPr>
              <a:t>RESULTADOS</a:t>
            </a:r>
          </a:p>
        </p:txBody>
      </p:sp>
    </p:spTree>
    <p:extLst>
      <p:ext uri="{BB962C8B-B14F-4D97-AF65-F5344CB8AC3E}">
        <p14:creationId xmlns:p14="http://schemas.microsoft.com/office/powerpoint/2010/main" val="384080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" name="Objeto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4437130"/>
              </p:ext>
            </p:extLst>
          </p:nvPr>
        </p:nvGraphicFramePr>
        <p:xfrm>
          <a:off x="101599" y="668338"/>
          <a:ext cx="6498079" cy="4789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5" name="Documento" r:id="rId3" imgW="9174670" imgH="6791403" progId="Word.Document.12">
                  <p:embed/>
                </p:oleObj>
              </mc:Choice>
              <mc:Fallback>
                <p:oleObj name="Documento" r:id="rId3" imgW="9174670" imgH="679140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1599" y="668338"/>
                        <a:ext cx="6498079" cy="47892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CuadroTexto 25"/>
          <p:cNvSpPr txBox="1"/>
          <p:nvPr/>
        </p:nvSpPr>
        <p:spPr>
          <a:xfrm>
            <a:off x="9107280" y="1226998"/>
            <a:ext cx="1471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latin typeface="Times New Roman"/>
                <a:cs typeface="Times New Roman"/>
              </a:rPr>
              <a:t>Altura de siembra</a:t>
            </a:r>
            <a:br>
              <a:rPr lang="es-ES" sz="1400" dirty="0">
                <a:latin typeface="Times New Roman"/>
                <a:cs typeface="Times New Roman"/>
              </a:rPr>
            </a:br>
            <a:r>
              <a:rPr lang="es-ES" sz="1400" dirty="0">
                <a:latin typeface="Times New Roman"/>
                <a:cs typeface="Times New Roman"/>
              </a:rPr>
              <a:t>p = 0.0001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9363759" y="1899158"/>
            <a:ext cx="958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Times New Roman"/>
                <a:cs typeface="Times New Roman"/>
              </a:rPr>
              <a:t>Sustratos</a:t>
            </a:r>
          </a:p>
          <a:p>
            <a:pPr algn="ctr"/>
            <a:r>
              <a:rPr lang="es-ES" sz="1400" dirty="0">
                <a:latin typeface="Times New Roman"/>
                <a:cs typeface="Times New Roman"/>
              </a:rPr>
              <a:t>p = 0.0079</a:t>
            </a:r>
          </a:p>
        </p:txBody>
      </p:sp>
      <p:sp>
        <p:nvSpPr>
          <p:cNvPr id="37" name="CuadroTexto 36"/>
          <p:cNvSpPr txBox="1"/>
          <p:nvPr/>
        </p:nvSpPr>
        <p:spPr>
          <a:xfrm>
            <a:off x="8700116" y="2596939"/>
            <a:ext cx="2286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>
                <a:latin typeface="Times New Roman"/>
                <a:cs typeface="Times New Roman"/>
              </a:rPr>
              <a:t>Francescangeli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err="1">
                <a:latin typeface="Times New Roman"/>
                <a:cs typeface="Times New Roman"/>
              </a:rPr>
              <a:t>Sangiacomo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es-ES" sz="1400" dirty="0">
                <a:latin typeface="Times New Roman"/>
                <a:cs typeface="Times New Roman"/>
              </a:rPr>
              <a:t>&amp; Martí  (2007)</a:t>
            </a:r>
          </a:p>
        </p:txBody>
      </p:sp>
      <p:sp>
        <p:nvSpPr>
          <p:cNvPr id="38" name="CuadroTexto 37"/>
          <p:cNvSpPr txBox="1"/>
          <p:nvPr/>
        </p:nvSpPr>
        <p:spPr>
          <a:xfrm>
            <a:off x="8612002" y="3365192"/>
            <a:ext cx="24624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latin typeface="Times New Roman"/>
                <a:cs typeface="Times New Roman"/>
              </a:rPr>
              <a:t>Casierra</a:t>
            </a:r>
            <a:r>
              <a:rPr lang="es-ES" sz="1400" dirty="0">
                <a:latin typeface="Times New Roman"/>
                <a:cs typeface="Times New Roman"/>
              </a:rPr>
              <a:t>, </a:t>
            </a:r>
            <a:r>
              <a:rPr lang="es-ES" sz="1400" dirty="0" smtClean="0">
                <a:latin typeface="Times New Roman"/>
                <a:cs typeface="Times New Roman"/>
              </a:rPr>
              <a:t>Peña &amp; </a:t>
            </a:r>
            <a:r>
              <a:rPr lang="es-ES" sz="1400" dirty="0">
                <a:latin typeface="Times New Roman"/>
                <a:cs typeface="Times New Roman"/>
              </a:rPr>
              <a:t>Zapata (2014)</a:t>
            </a:r>
          </a:p>
        </p:txBody>
      </p:sp>
      <p:sp>
        <p:nvSpPr>
          <p:cNvPr id="40" name="CuadroTexto 39"/>
          <p:cNvSpPr txBox="1"/>
          <p:nvPr/>
        </p:nvSpPr>
        <p:spPr>
          <a:xfrm>
            <a:off x="8891674" y="3828975"/>
            <a:ext cx="1903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latin typeface="Times New Roman"/>
                <a:cs typeface="Times New Roman"/>
              </a:rPr>
              <a:t>Interacción </a:t>
            </a:r>
            <a:br>
              <a:rPr lang="es-ES" sz="1400" dirty="0">
                <a:latin typeface="Times New Roman"/>
                <a:cs typeface="Times New Roman"/>
              </a:rPr>
            </a:br>
            <a:r>
              <a:rPr lang="es-ES" sz="1400" dirty="0">
                <a:latin typeface="Times New Roman"/>
                <a:cs typeface="Times New Roman"/>
              </a:rPr>
              <a:t>arena de rio + cascarilla</a:t>
            </a:r>
          </a:p>
        </p:txBody>
      </p:sp>
      <p:sp>
        <p:nvSpPr>
          <p:cNvPr id="58" name="Rectángulo redondeado 2"/>
          <p:cNvSpPr/>
          <p:nvPr/>
        </p:nvSpPr>
        <p:spPr>
          <a:xfrm>
            <a:off x="155370" y="5382276"/>
            <a:ext cx="2670853" cy="157246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 (pomina + cascarilla de arroz 1:1)</a:t>
            </a:r>
          </a:p>
        </p:txBody>
      </p:sp>
      <p:sp>
        <p:nvSpPr>
          <p:cNvPr id="59" name="Rectángulo redondeado 3"/>
          <p:cNvSpPr/>
          <p:nvPr/>
        </p:nvSpPr>
        <p:spPr>
          <a:xfrm>
            <a:off x="155371" y="5588323"/>
            <a:ext cx="2670854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T2 (pomina + cascarilla de arroz 1:3)</a:t>
            </a:r>
          </a:p>
        </p:txBody>
      </p:sp>
      <p:sp>
        <p:nvSpPr>
          <p:cNvPr id="60" name="Rectángulo redondeado 4"/>
          <p:cNvSpPr/>
          <p:nvPr/>
        </p:nvSpPr>
        <p:spPr>
          <a:xfrm>
            <a:off x="163997" y="5799983"/>
            <a:ext cx="2670854" cy="143975"/>
          </a:xfrm>
          <a:prstGeom prst="roundRect">
            <a:avLst/>
          </a:prstGeom>
          <a:solidFill>
            <a:srgbClr val="FFFF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T3 (arena de río + cascarilla de arroz 1:1)</a:t>
            </a:r>
          </a:p>
        </p:txBody>
      </p:sp>
      <p:sp>
        <p:nvSpPr>
          <p:cNvPr id="61" name="Rectángulo redondeado 5"/>
          <p:cNvSpPr/>
          <p:nvPr/>
        </p:nvSpPr>
        <p:spPr>
          <a:xfrm>
            <a:off x="155372" y="6007052"/>
            <a:ext cx="2670853" cy="143975"/>
          </a:xfrm>
          <a:prstGeom prst="roundRect">
            <a:avLst/>
          </a:prstGeom>
          <a:solidFill>
            <a:srgbClr val="FFFF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T4 (arena de río + cascarilla de arroz 1:3)</a:t>
            </a:r>
          </a:p>
        </p:txBody>
      </p:sp>
      <p:sp>
        <p:nvSpPr>
          <p:cNvPr id="62" name="Rectángulo redondeado 6"/>
          <p:cNvSpPr/>
          <p:nvPr/>
        </p:nvSpPr>
        <p:spPr>
          <a:xfrm>
            <a:off x="2916863" y="5394726"/>
            <a:ext cx="2008810" cy="129580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T5 (pomina + aserrín 1:1)</a:t>
            </a:r>
          </a:p>
        </p:txBody>
      </p:sp>
      <p:sp>
        <p:nvSpPr>
          <p:cNvPr id="63" name="Rectángulo redondeado 7"/>
          <p:cNvSpPr/>
          <p:nvPr/>
        </p:nvSpPr>
        <p:spPr>
          <a:xfrm>
            <a:off x="2916863" y="5601280"/>
            <a:ext cx="2008810" cy="129580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T6 (pomina + aserrín 1:3)</a:t>
            </a:r>
          </a:p>
        </p:txBody>
      </p:sp>
      <p:sp>
        <p:nvSpPr>
          <p:cNvPr id="64" name="Rectángulo redondeado 8"/>
          <p:cNvSpPr/>
          <p:nvPr/>
        </p:nvSpPr>
        <p:spPr>
          <a:xfrm>
            <a:off x="2916863" y="5808682"/>
            <a:ext cx="2008810" cy="143978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T7 (arena de río + aserrín 1:1)</a:t>
            </a:r>
          </a:p>
        </p:txBody>
      </p:sp>
      <p:sp>
        <p:nvSpPr>
          <p:cNvPr id="65" name="Rectángulo redondeado 9"/>
          <p:cNvSpPr/>
          <p:nvPr/>
        </p:nvSpPr>
        <p:spPr>
          <a:xfrm>
            <a:off x="2916863" y="6007053"/>
            <a:ext cx="2008810" cy="143978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T8 (arena de río + aserrín 1:3)</a:t>
            </a:r>
          </a:p>
        </p:txBody>
      </p:sp>
      <p:sp>
        <p:nvSpPr>
          <p:cNvPr id="66" name="Rectángulo redondeado 10"/>
          <p:cNvSpPr/>
          <p:nvPr/>
        </p:nvSpPr>
        <p:spPr>
          <a:xfrm>
            <a:off x="4990860" y="5385593"/>
            <a:ext cx="1649656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T9 (pomina)</a:t>
            </a:r>
          </a:p>
        </p:txBody>
      </p:sp>
      <p:sp>
        <p:nvSpPr>
          <p:cNvPr id="67" name="Rectángulo redondeado 12"/>
          <p:cNvSpPr/>
          <p:nvPr/>
        </p:nvSpPr>
        <p:spPr>
          <a:xfrm>
            <a:off x="4990859" y="5592653"/>
            <a:ext cx="1649656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T10 (aserrín)</a:t>
            </a:r>
          </a:p>
        </p:txBody>
      </p:sp>
      <p:sp>
        <p:nvSpPr>
          <p:cNvPr id="68" name="Rectángulo redondeado 13"/>
          <p:cNvSpPr/>
          <p:nvPr/>
        </p:nvSpPr>
        <p:spPr>
          <a:xfrm>
            <a:off x="4990858" y="5813975"/>
            <a:ext cx="1649656" cy="129578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T11 (arena de río)</a:t>
            </a:r>
          </a:p>
        </p:txBody>
      </p:sp>
      <p:sp>
        <p:nvSpPr>
          <p:cNvPr id="69" name="Rectángulo redondeado 14"/>
          <p:cNvSpPr/>
          <p:nvPr/>
        </p:nvSpPr>
        <p:spPr>
          <a:xfrm>
            <a:off x="4990857" y="6015679"/>
            <a:ext cx="1649656" cy="129578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T12 (cascarilla de arroz)</a:t>
            </a:r>
          </a:p>
        </p:txBody>
      </p:sp>
      <p:sp>
        <p:nvSpPr>
          <p:cNvPr id="70" name="Rectángulo 26"/>
          <p:cNvSpPr/>
          <p:nvPr/>
        </p:nvSpPr>
        <p:spPr>
          <a:xfrm>
            <a:off x="1100667" y="907362"/>
            <a:ext cx="956734" cy="439277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2" name="Rectángulo 30"/>
          <p:cNvSpPr/>
          <p:nvPr/>
        </p:nvSpPr>
        <p:spPr>
          <a:xfrm>
            <a:off x="5734129" y="792075"/>
            <a:ext cx="851515" cy="23057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(Tn.ha</a:t>
            </a:r>
            <a:r>
              <a:rPr lang="es-EC" sz="9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es-EC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.año</a:t>
            </a:r>
            <a:r>
              <a:rPr lang="es-EC" sz="9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es-EC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Times New Roman"/>
                <a:cs typeface="Times New Roman"/>
              </a:rPr>
              <a:t>RESULTADOS</a:t>
            </a:r>
          </a:p>
        </p:txBody>
      </p:sp>
    </p:spTree>
    <p:extLst>
      <p:ext uri="{BB962C8B-B14F-4D97-AF65-F5344CB8AC3E}">
        <p14:creationId xmlns:p14="http://schemas.microsoft.com/office/powerpoint/2010/main" val="68584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7" grpId="0"/>
      <p:bldP spid="37" grpId="1"/>
      <p:bldP spid="38" grpId="0"/>
      <p:bldP spid="38" grpId="1"/>
      <p:bldP spid="4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Objeto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7532237"/>
              </p:ext>
            </p:extLst>
          </p:nvPr>
        </p:nvGraphicFramePr>
        <p:xfrm>
          <a:off x="101599" y="668338"/>
          <a:ext cx="6498079" cy="4789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4" name="Documento" r:id="rId3" imgW="9174670" imgH="6791403" progId="Word.Document.12">
                  <p:embed/>
                </p:oleObj>
              </mc:Choice>
              <mc:Fallback>
                <p:oleObj name="Documento" r:id="rId3" imgW="9174670" imgH="679140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1599" y="668338"/>
                        <a:ext cx="6498079" cy="47892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ángulo 30"/>
          <p:cNvSpPr/>
          <p:nvPr/>
        </p:nvSpPr>
        <p:spPr>
          <a:xfrm>
            <a:off x="5734129" y="792075"/>
            <a:ext cx="851515" cy="23057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(Tn.ha</a:t>
            </a:r>
            <a:r>
              <a:rPr lang="es-EC" sz="9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es-EC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.año</a:t>
            </a:r>
            <a:r>
              <a:rPr lang="es-EC" sz="9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es-EC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CuadroTexto 4"/>
          <p:cNvSpPr txBox="1"/>
          <p:nvPr/>
        </p:nvSpPr>
        <p:spPr>
          <a:xfrm>
            <a:off x="9607455" y="869029"/>
            <a:ext cx="9589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Times New Roman"/>
                <a:cs typeface="Times New Roman"/>
              </a:rPr>
              <a:t>p = 0.0006</a:t>
            </a:r>
          </a:p>
        </p:txBody>
      </p:sp>
      <p:sp>
        <p:nvSpPr>
          <p:cNvPr id="5" name="CuadroTexto 5"/>
          <p:cNvSpPr txBox="1"/>
          <p:nvPr/>
        </p:nvSpPr>
        <p:spPr>
          <a:xfrm>
            <a:off x="9287928" y="1671135"/>
            <a:ext cx="1641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latin typeface="Times New Roman"/>
                <a:cs typeface="Times New Roman"/>
              </a:rPr>
              <a:t>Wilmer (2017)</a:t>
            </a:r>
          </a:p>
          <a:p>
            <a:pPr algn="ctr"/>
            <a:r>
              <a:rPr lang="es-ES" sz="1400" dirty="0">
                <a:latin typeface="Times New Roman"/>
                <a:cs typeface="Times New Roman"/>
              </a:rPr>
              <a:t>Rango 30.5 – 48.9 g</a:t>
            </a:r>
          </a:p>
        </p:txBody>
      </p:sp>
      <p:sp>
        <p:nvSpPr>
          <p:cNvPr id="6" name="CuadroTexto 6"/>
          <p:cNvSpPr txBox="1"/>
          <p:nvPr/>
        </p:nvSpPr>
        <p:spPr>
          <a:xfrm>
            <a:off x="9101979" y="2636267"/>
            <a:ext cx="2013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 err="1">
                <a:latin typeface="Times New Roman"/>
                <a:cs typeface="Times New Roman"/>
              </a:rPr>
              <a:t>Balbontín</a:t>
            </a:r>
            <a:r>
              <a:rPr lang="es-ES" sz="1400" dirty="0">
                <a:latin typeface="Times New Roman"/>
                <a:cs typeface="Times New Roman"/>
              </a:rPr>
              <a:t> &amp; Ortiz (2017)</a:t>
            </a:r>
          </a:p>
          <a:p>
            <a:pPr algn="ctr"/>
            <a:r>
              <a:rPr lang="es-ES" sz="1400" dirty="0">
                <a:latin typeface="Times New Roman"/>
                <a:cs typeface="Times New Roman"/>
              </a:rPr>
              <a:t>Rango 20 – 30 g</a:t>
            </a:r>
          </a:p>
        </p:txBody>
      </p:sp>
      <p:sp>
        <p:nvSpPr>
          <p:cNvPr id="7" name="Rectángulo redondeado 2"/>
          <p:cNvSpPr/>
          <p:nvPr/>
        </p:nvSpPr>
        <p:spPr>
          <a:xfrm>
            <a:off x="155370" y="5382276"/>
            <a:ext cx="2670853" cy="157246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 (pomina + cascarilla de arroz 1:1)</a:t>
            </a:r>
          </a:p>
        </p:txBody>
      </p:sp>
      <p:sp>
        <p:nvSpPr>
          <p:cNvPr id="8" name="Rectángulo redondeado 3"/>
          <p:cNvSpPr/>
          <p:nvPr/>
        </p:nvSpPr>
        <p:spPr>
          <a:xfrm>
            <a:off x="155371" y="5588323"/>
            <a:ext cx="2670854" cy="143975"/>
          </a:xfrm>
          <a:prstGeom prst="roundRect">
            <a:avLst/>
          </a:prstGeom>
          <a:solidFill>
            <a:srgbClr val="FFFF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T2 (pomina + cascarilla de arroz 1:3)</a:t>
            </a:r>
          </a:p>
        </p:txBody>
      </p:sp>
      <p:sp>
        <p:nvSpPr>
          <p:cNvPr id="9" name="Rectángulo redondeado 4"/>
          <p:cNvSpPr/>
          <p:nvPr/>
        </p:nvSpPr>
        <p:spPr>
          <a:xfrm>
            <a:off x="163997" y="5799983"/>
            <a:ext cx="2670854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T3 (arena de río + cascarilla de arroz 1:1)</a:t>
            </a:r>
          </a:p>
        </p:txBody>
      </p:sp>
      <p:sp>
        <p:nvSpPr>
          <p:cNvPr id="10" name="Rectángulo redondeado 5"/>
          <p:cNvSpPr/>
          <p:nvPr/>
        </p:nvSpPr>
        <p:spPr>
          <a:xfrm>
            <a:off x="155372" y="6007052"/>
            <a:ext cx="2670853" cy="143975"/>
          </a:xfrm>
          <a:prstGeom prst="roundRect">
            <a:avLst/>
          </a:prstGeom>
          <a:solidFill>
            <a:srgbClr val="FFFF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T4 (arena de río + cascarilla de arroz 1:3)</a:t>
            </a:r>
          </a:p>
        </p:txBody>
      </p:sp>
      <p:sp>
        <p:nvSpPr>
          <p:cNvPr id="11" name="Rectángulo redondeado 6"/>
          <p:cNvSpPr/>
          <p:nvPr/>
        </p:nvSpPr>
        <p:spPr>
          <a:xfrm>
            <a:off x="2916863" y="5394726"/>
            <a:ext cx="2008810" cy="129580"/>
          </a:xfrm>
          <a:prstGeom prst="roundRect">
            <a:avLst/>
          </a:prstGeom>
          <a:solidFill>
            <a:srgbClr val="FFFF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T5 (pomina + aserrín 1:1)</a:t>
            </a:r>
          </a:p>
        </p:txBody>
      </p:sp>
      <p:sp>
        <p:nvSpPr>
          <p:cNvPr id="12" name="Rectángulo redondeado 7"/>
          <p:cNvSpPr/>
          <p:nvPr/>
        </p:nvSpPr>
        <p:spPr>
          <a:xfrm>
            <a:off x="2916863" y="5601280"/>
            <a:ext cx="2008810" cy="129580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T6 (pomina + aserrín 1:3)</a:t>
            </a:r>
          </a:p>
        </p:txBody>
      </p:sp>
      <p:sp>
        <p:nvSpPr>
          <p:cNvPr id="13" name="Rectángulo redondeado 8"/>
          <p:cNvSpPr/>
          <p:nvPr/>
        </p:nvSpPr>
        <p:spPr>
          <a:xfrm>
            <a:off x="2916863" y="5808682"/>
            <a:ext cx="2008810" cy="143978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T7 (arena de río + aserrín 1:1)</a:t>
            </a:r>
          </a:p>
        </p:txBody>
      </p:sp>
      <p:sp>
        <p:nvSpPr>
          <p:cNvPr id="14" name="Rectángulo redondeado 9"/>
          <p:cNvSpPr/>
          <p:nvPr/>
        </p:nvSpPr>
        <p:spPr>
          <a:xfrm>
            <a:off x="2916863" y="6007053"/>
            <a:ext cx="2008810" cy="143978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T8 (arena de río + aserrín 1:3)</a:t>
            </a:r>
          </a:p>
        </p:txBody>
      </p:sp>
      <p:sp>
        <p:nvSpPr>
          <p:cNvPr id="15" name="Rectángulo redondeado 10"/>
          <p:cNvSpPr/>
          <p:nvPr/>
        </p:nvSpPr>
        <p:spPr>
          <a:xfrm>
            <a:off x="4990860" y="5385593"/>
            <a:ext cx="1649656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T9 (pomina)</a:t>
            </a:r>
          </a:p>
        </p:txBody>
      </p:sp>
      <p:sp>
        <p:nvSpPr>
          <p:cNvPr id="16" name="Rectángulo redondeado 12"/>
          <p:cNvSpPr/>
          <p:nvPr/>
        </p:nvSpPr>
        <p:spPr>
          <a:xfrm>
            <a:off x="4990859" y="5592653"/>
            <a:ext cx="1649656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T10 (aserrín)</a:t>
            </a:r>
          </a:p>
        </p:txBody>
      </p:sp>
      <p:sp>
        <p:nvSpPr>
          <p:cNvPr id="17" name="Rectángulo redondeado 13"/>
          <p:cNvSpPr/>
          <p:nvPr/>
        </p:nvSpPr>
        <p:spPr>
          <a:xfrm>
            <a:off x="4990858" y="5813975"/>
            <a:ext cx="1649656" cy="129578"/>
          </a:xfrm>
          <a:prstGeom prst="roundRect">
            <a:avLst/>
          </a:prstGeom>
          <a:solidFill>
            <a:srgbClr val="FFFF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T11 (arena de río)</a:t>
            </a:r>
          </a:p>
        </p:txBody>
      </p:sp>
      <p:sp>
        <p:nvSpPr>
          <p:cNvPr id="18" name="Rectángulo redondeado 14"/>
          <p:cNvSpPr/>
          <p:nvPr/>
        </p:nvSpPr>
        <p:spPr>
          <a:xfrm>
            <a:off x="4990857" y="6015679"/>
            <a:ext cx="1649656" cy="129578"/>
          </a:xfrm>
          <a:prstGeom prst="roundRect">
            <a:avLst/>
          </a:prstGeom>
          <a:solidFill>
            <a:srgbClr val="FFFF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T12 (cascarilla de arroz)</a:t>
            </a:r>
          </a:p>
        </p:txBody>
      </p:sp>
      <p:sp>
        <p:nvSpPr>
          <p:cNvPr id="19" name="Rectángulo redondeado 1"/>
          <p:cNvSpPr/>
          <p:nvPr/>
        </p:nvSpPr>
        <p:spPr>
          <a:xfrm>
            <a:off x="2166227" y="1168339"/>
            <a:ext cx="659996" cy="200337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 redondeado 1"/>
          <p:cNvSpPr/>
          <p:nvPr/>
        </p:nvSpPr>
        <p:spPr>
          <a:xfrm>
            <a:off x="2166227" y="3234206"/>
            <a:ext cx="659996" cy="200337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Rectángulo redondeado 1"/>
          <p:cNvSpPr/>
          <p:nvPr/>
        </p:nvSpPr>
        <p:spPr>
          <a:xfrm>
            <a:off x="2166227" y="3589622"/>
            <a:ext cx="659996" cy="372778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Rectángulo redondeado 1"/>
          <p:cNvSpPr/>
          <p:nvPr/>
        </p:nvSpPr>
        <p:spPr>
          <a:xfrm>
            <a:off x="2166227" y="4868272"/>
            <a:ext cx="659996" cy="381061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CuadroTexto 23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Times New Roman"/>
                <a:cs typeface="Times New Roman"/>
              </a:rPr>
              <a:t>RESULTADOS</a:t>
            </a:r>
          </a:p>
        </p:txBody>
      </p:sp>
    </p:spTree>
    <p:extLst>
      <p:ext uri="{BB962C8B-B14F-4D97-AF65-F5344CB8AC3E}">
        <p14:creationId xmlns:p14="http://schemas.microsoft.com/office/powerpoint/2010/main" val="36348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to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5245632"/>
              </p:ext>
            </p:extLst>
          </p:nvPr>
        </p:nvGraphicFramePr>
        <p:xfrm>
          <a:off x="101599" y="668338"/>
          <a:ext cx="6498079" cy="4789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8" name="Documento" r:id="rId3" imgW="9174670" imgH="6791403" progId="Word.Document.12">
                  <p:embed/>
                </p:oleObj>
              </mc:Choice>
              <mc:Fallback>
                <p:oleObj name="Documento" r:id="rId3" imgW="9174670" imgH="679140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1599" y="668338"/>
                        <a:ext cx="6498079" cy="47892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ángulo 30"/>
          <p:cNvSpPr/>
          <p:nvPr/>
        </p:nvSpPr>
        <p:spPr>
          <a:xfrm>
            <a:off x="5734129" y="792075"/>
            <a:ext cx="851515" cy="23057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(Tn.ha</a:t>
            </a:r>
            <a:r>
              <a:rPr lang="es-EC" sz="9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es-EC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.año</a:t>
            </a:r>
            <a:r>
              <a:rPr lang="es-EC" sz="9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es-EC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Rectángulo redondeado 2"/>
          <p:cNvSpPr/>
          <p:nvPr/>
        </p:nvSpPr>
        <p:spPr>
          <a:xfrm>
            <a:off x="155370" y="5382276"/>
            <a:ext cx="2670853" cy="157246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 (pomina + cascarilla de arroz 1:1)</a:t>
            </a:r>
          </a:p>
        </p:txBody>
      </p:sp>
      <p:sp>
        <p:nvSpPr>
          <p:cNvPr id="5" name="Rectángulo redondeado 3"/>
          <p:cNvSpPr/>
          <p:nvPr/>
        </p:nvSpPr>
        <p:spPr>
          <a:xfrm>
            <a:off x="155371" y="5588323"/>
            <a:ext cx="2670854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T2 (pomina + cascarilla de arroz 1:3)</a:t>
            </a:r>
          </a:p>
        </p:txBody>
      </p:sp>
      <p:sp>
        <p:nvSpPr>
          <p:cNvPr id="6" name="Rectángulo redondeado 4"/>
          <p:cNvSpPr/>
          <p:nvPr/>
        </p:nvSpPr>
        <p:spPr>
          <a:xfrm>
            <a:off x="163997" y="5799983"/>
            <a:ext cx="2670854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T3 (arena de río + cascarilla de arroz 1:1)</a:t>
            </a:r>
          </a:p>
        </p:txBody>
      </p:sp>
      <p:sp>
        <p:nvSpPr>
          <p:cNvPr id="7" name="Rectángulo redondeado 5"/>
          <p:cNvSpPr/>
          <p:nvPr/>
        </p:nvSpPr>
        <p:spPr>
          <a:xfrm>
            <a:off x="155372" y="6007052"/>
            <a:ext cx="2670853" cy="143975"/>
          </a:xfrm>
          <a:prstGeom prst="roundRect">
            <a:avLst/>
          </a:prstGeom>
          <a:solidFill>
            <a:srgbClr val="FFFF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T4 (arena de río + cascarilla de arroz 1:3)</a:t>
            </a:r>
          </a:p>
        </p:txBody>
      </p:sp>
      <p:sp>
        <p:nvSpPr>
          <p:cNvPr id="8" name="Rectángulo redondeado 6"/>
          <p:cNvSpPr/>
          <p:nvPr/>
        </p:nvSpPr>
        <p:spPr>
          <a:xfrm>
            <a:off x="2916863" y="5394726"/>
            <a:ext cx="2008810" cy="129580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T5 (pomina + aserrín 1:1)</a:t>
            </a:r>
          </a:p>
        </p:txBody>
      </p:sp>
      <p:sp>
        <p:nvSpPr>
          <p:cNvPr id="9" name="Rectángulo redondeado 7"/>
          <p:cNvSpPr/>
          <p:nvPr/>
        </p:nvSpPr>
        <p:spPr>
          <a:xfrm>
            <a:off x="2916863" y="5601280"/>
            <a:ext cx="2008810" cy="129580"/>
          </a:xfrm>
          <a:prstGeom prst="roundRect">
            <a:avLst/>
          </a:prstGeom>
          <a:solidFill>
            <a:srgbClr val="FFFF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T6 (pomina + aserrín 1:3)</a:t>
            </a:r>
          </a:p>
        </p:txBody>
      </p:sp>
      <p:sp>
        <p:nvSpPr>
          <p:cNvPr id="10" name="Rectángulo redondeado 8"/>
          <p:cNvSpPr/>
          <p:nvPr/>
        </p:nvSpPr>
        <p:spPr>
          <a:xfrm>
            <a:off x="2916863" y="5808682"/>
            <a:ext cx="2008810" cy="143978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T7 (arena de río + aserrín 1:1)</a:t>
            </a:r>
          </a:p>
        </p:txBody>
      </p:sp>
      <p:sp>
        <p:nvSpPr>
          <p:cNvPr id="11" name="Rectángulo redondeado 9"/>
          <p:cNvSpPr/>
          <p:nvPr/>
        </p:nvSpPr>
        <p:spPr>
          <a:xfrm>
            <a:off x="2916863" y="6007053"/>
            <a:ext cx="2008810" cy="143978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T8 (arena de río + aserrín 1:3)</a:t>
            </a:r>
          </a:p>
        </p:txBody>
      </p:sp>
      <p:sp>
        <p:nvSpPr>
          <p:cNvPr id="12" name="Rectángulo redondeado 10"/>
          <p:cNvSpPr/>
          <p:nvPr/>
        </p:nvSpPr>
        <p:spPr>
          <a:xfrm>
            <a:off x="4990860" y="5385593"/>
            <a:ext cx="1649656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T9 (pomina)</a:t>
            </a:r>
          </a:p>
        </p:txBody>
      </p:sp>
      <p:sp>
        <p:nvSpPr>
          <p:cNvPr id="13" name="Rectángulo redondeado 12"/>
          <p:cNvSpPr/>
          <p:nvPr/>
        </p:nvSpPr>
        <p:spPr>
          <a:xfrm>
            <a:off x="4990859" y="5592653"/>
            <a:ext cx="1649656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T10 (aserrín)</a:t>
            </a:r>
          </a:p>
        </p:txBody>
      </p:sp>
      <p:sp>
        <p:nvSpPr>
          <p:cNvPr id="14" name="Rectángulo redondeado 13"/>
          <p:cNvSpPr/>
          <p:nvPr/>
        </p:nvSpPr>
        <p:spPr>
          <a:xfrm>
            <a:off x="4990858" y="5813975"/>
            <a:ext cx="1649656" cy="129578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T11 (arena de río)</a:t>
            </a:r>
          </a:p>
        </p:txBody>
      </p:sp>
      <p:sp>
        <p:nvSpPr>
          <p:cNvPr id="15" name="Rectángulo redondeado 14"/>
          <p:cNvSpPr/>
          <p:nvPr/>
        </p:nvSpPr>
        <p:spPr>
          <a:xfrm>
            <a:off x="4990857" y="6015679"/>
            <a:ext cx="1649656" cy="129578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T12 (cascarilla de arroz)</a:t>
            </a:r>
          </a:p>
        </p:txBody>
      </p:sp>
      <p:sp>
        <p:nvSpPr>
          <p:cNvPr id="16" name="CuadroTexto 3"/>
          <p:cNvSpPr txBox="1"/>
          <p:nvPr/>
        </p:nvSpPr>
        <p:spPr>
          <a:xfrm>
            <a:off x="9335902" y="1013947"/>
            <a:ext cx="15167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latin typeface="Times New Roman"/>
                <a:cs typeface="Times New Roman"/>
              </a:rPr>
              <a:t>Altura de siembra </a:t>
            </a:r>
          </a:p>
          <a:p>
            <a:pPr algn="ctr"/>
            <a:r>
              <a:rPr lang="es-ES" sz="1400" dirty="0">
                <a:latin typeface="Times New Roman"/>
                <a:cs typeface="Times New Roman"/>
              </a:rPr>
              <a:t>p = 0.0657</a:t>
            </a:r>
          </a:p>
          <a:p>
            <a:pPr algn="ctr"/>
            <a:r>
              <a:rPr lang="es-ES" sz="1400" dirty="0">
                <a:latin typeface="Times New Roman"/>
                <a:cs typeface="Times New Roman"/>
              </a:rPr>
              <a:t>Sustratos</a:t>
            </a:r>
          </a:p>
          <a:p>
            <a:pPr algn="ctr"/>
            <a:r>
              <a:rPr lang="es-ES" sz="1400" dirty="0">
                <a:latin typeface="Times New Roman"/>
                <a:cs typeface="Times New Roman"/>
              </a:rPr>
              <a:t>p = 0.8530 </a:t>
            </a:r>
          </a:p>
        </p:txBody>
      </p:sp>
      <p:sp>
        <p:nvSpPr>
          <p:cNvPr id="17" name="CuadroTexto 2"/>
          <p:cNvSpPr txBox="1"/>
          <p:nvPr/>
        </p:nvSpPr>
        <p:spPr>
          <a:xfrm>
            <a:off x="8903621" y="2270579"/>
            <a:ext cx="22191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Times New Roman"/>
                <a:cs typeface="Times New Roman"/>
              </a:rPr>
              <a:t>Mendoza (2013)</a:t>
            </a:r>
          </a:p>
          <a:p>
            <a:pPr algn="ctr"/>
            <a:r>
              <a:rPr lang="es-ES" sz="1400" dirty="0">
                <a:latin typeface="Times New Roman"/>
                <a:cs typeface="Times New Roman"/>
              </a:rPr>
              <a:t>tierra negra  + turba</a:t>
            </a:r>
          </a:p>
          <a:p>
            <a:pPr algn="ctr"/>
            <a:r>
              <a:rPr lang="es-ES" sz="1400" dirty="0">
                <a:latin typeface="Times New Roman"/>
                <a:cs typeface="Times New Roman"/>
              </a:rPr>
              <a:t>3.06 – 3.35 cm</a:t>
            </a:r>
          </a:p>
        </p:txBody>
      </p:sp>
      <p:sp>
        <p:nvSpPr>
          <p:cNvPr id="18" name="CuadroTexto 23"/>
          <p:cNvSpPr txBox="1"/>
          <p:nvPr/>
        </p:nvSpPr>
        <p:spPr>
          <a:xfrm>
            <a:off x="8922336" y="3278558"/>
            <a:ext cx="22191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>
                <a:latin typeface="Times New Roman"/>
                <a:cs typeface="Times New Roman"/>
              </a:rPr>
              <a:t>Lumiquinga</a:t>
            </a:r>
            <a:r>
              <a:rPr lang="es-ES" sz="1400" dirty="0">
                <a:latin typeface="Times New Roman"/>
                <a:cs typeface="Times New Roman"/>
              </a:rPr>
              <a:t> (2017)</a:t>
            </a:r>
          </a:p>
          <a:p>
            <a:pPr algn="ctr"/>
            <a:r>
              <a:rPr lang="es-ES" sz="1400" dirty="0">
                <a:latin typeface="Times New Roman"/>
                <a:cs typeface="Times New Roman"/>
              </a:rPr>
              <a:t>suelo - tierra</a:t>
            </a:r>
          </a:p>
          <a:p>
            <a:pPr algn="ctr"/>
            <a:r>
              <a:rPr lang="es-ES" sz="1400" dirty="0">
                <a:latin typeface="Times New Roman"/>
                <a:cs typeface="Times New Roman"/>
              </a:rPr>
              <a:t>3.77 – 4.6 cm</a:t>
            </a:r>
          </a:p>
        </p:txBody>
      </p:sp>
      <p:sp>
        <p:nvSpPr>
          <p:cNvPr id="20" name="Rectángulo redondeado 1"/>
          <p:cNvSpPr/>
          <p:nvPr/>
        </p:nvSpPr>
        <p:spPr>
          <a:xfrm>
            <a:off x="3071481" y="1030318"/>
            <a:ext cx="659996" cy="314521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Rectángulo redondeado 1"/>
          <p:cNvSpPr/>
          <p:nvPr/>
        </p:nvSpPr>
        <p:spPr>
          <a:xfrm>
            <a:off x="3063014" y="3589867"/>
            <a:ext cx="659996" cy="213637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ángulo redondeado 1"/>
          <p:cNvSpPr/>
          <p:nvPr/>
        </p:nvSpPr>
        <p:spPr>
          <a:xfrm>
            <a:off x="3071481" y="3949408"/>
            <a:ext cx="659996" cy="213637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CuadroTexto 25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Times New Roman"/>
                <a:cs typeface="Times New Roman"/>
              </a:rPr>
              <a:t>RESULTADOS</a:t>
            </a:r>
          </a:p>
        </p:txBody>
      </p:sp>
    </p:spTree>
    <p:extLst>
      <p:ext uri="{BB962C8B-B14F-4D97-AF65-F5344CB8AC3E}">
        <p14:creationId xmlns:p14="http://schemas.microsoft.com/office/powerpoint/2010/main" val="145194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to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583972"/>
              </p:ext>
            </p:extLst>
          </p:nvPr>
        </p:nvGraphicFramePr>
        <p:xfrm>
          <a:off x="101599" y="668338"/>
          <a:ext cx="6498079" cy="4789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3" name="Documento" r:id="rId3" imgW="9174670" imgH="6791403" progId="Word.Document.12">
                  <p:embed/>
                </p:oleObj>
              </mc:Choice>
              <mc:Fallback>
                <p:oleObj name="Documento" r:id="rId3" imgW="9174670" imgH="679140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1599" y="668338"/>
                        <a:ext cx="6498079" cy="47892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ángulo 30"/>
          <p:cNvSpPr/>
          <p:nvPr/>
        </p:nvSpPr>
        <p:spPr>
          <a:xfrm>
            <a:off x="5734129" y="792075"/>
            <a:ext cx="851515" cy="23057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(Tn.ha</a:t>
            </a:r>
            <a:r>
              <a:rPr lang="es-EC" sz="9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es-EC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.año</a:t>
            </a:r>
            <a:r>
              <a:rPr lang="es-EC" sz="9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es-EC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Rectángulo redondeado 2"/>
          <p:cNvSpPr/>
          <p:nvPr/>
        </p:nvSpPr>
        <p:spPr>
          <a:xfrm>
            <a:off x="155370" y="5382276"/>
            <a:ext cx="2670853" cy="157246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 (pomina + cascarilla de arroz 1:1)</a:t>
            </a:r>
          </a:p>
        </p:txBody>
      </p:sp>
      <p:sp>
        <p:nvSpPr>
          <p:cNvPr id="5" name="Rectángulo redondeado 3"/>
          <p:cNvSpPr/>
          <p:nvPr/>
        </p:nvSpPr>
        <p:spPr>
          <a:xfrm>
            <a:off x="155371" y="5588323"/>
            <a:ext cx="2670854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T2 (pomina + cascarilla de arroz 1:3)</a:t>
            </a:r>
          </a:p>
        </p:txBody>
      </p:sp>
      <p:sp>
        <p:nvSpPr>
          <p:cNvPr id="6" name="Rectángulo redondeado 4"/>
          <p:cNvSpPr/>
          <p:nvPr/>
        </p:nvSpPr>
        <p:spPr>
          <a:xfrm>
            <a:off x="163997" y="5799983"/>
            <a:ext cx="2670854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T3 (arena de río + cascarilla de arroz 1:1)</a:t>
            </a:r>
          </a:p>
        </p:txBody>
      </p:sp>
      <p:sp>
        <p:nvSpPr>
          <p:cNvPr id="7" name="Rectángulo redondeado 5"/>
          <p:cNvSpPr/>
          <p:nvPr/>
        </p:nvSpPr>
        <p:spPr>
          <a:xfrm>
            <a:off x="155372" y="6007052"/>
            <a:ext cx="2670853" cy="143975"/>
          </a:xfrm>
          <a:prstGeom prst="roundRect">
            <a:avLst/>
          </a:prstGeom>
          <a:solidFill>
            <a:srgbClr val="FFFF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T4 (arena de río + cascarilla de arroz 1:3)</a:t>
            </a:r>
          </a:p>
        </p:txBody>
      </p:sp>
      <p:sp>
        <p:nvSpPr>
          <p:cNvPr id="8" name="Rectángulo redondeado 6"/>
          <p:cNvSpPr/>
          <p:nvPr/>
        </p:nvSpPr>
        <p:spPr>
          <a:xfrm>
            <a:off x="2916863" y="5394726"/>
            <a:ext cx="2008810" cy="129580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T5 (pomina + aserrín 1:1)</a:t>
            </a:r>
          </a:p>
        </p:txBody>
      </p:sp>
      <p:sp>
        <p:nvSpPr>
          <p:cNvPr id="9" name="Rectángulo redondeado 7"/>
          <p:cNvSpPr/>
          <p:nvPr/>
        </p:nvSpPr>
        <p:spPr>
          <a:xfrm>
            <a:off x="2916863" y="5601280"/>
            <a:ext cx="2008810" cy="129580"/>
          </a:xfrm>
          <a:prstGeom prst="roundRect">
            <a:avLst/>
          </a:prstGeom>
          <a:solidFill>
            <a:srgbClr val="FFFF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T6 (pomina + aserrín 1:3)</a:t>
            </a:r>
          </a:p>
        </p:txBody>
      </p:sp>
      <p:sp>
        <p:nvSpPr>
          <p:cNvPr id="10" name="Rectángulo redondeado 8"/>
          <p:cNvSpPr/>
          <p:nvPr/>
        </p:nvSpPr>
        <p:spPr>
          <a:xfrm>
            <a:off x="2916863" y="5808682"/>
            <a:ext cx="2008810" cy="143978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T7 (arena de río + aserrín 1:1)</a:t>
            </a:r>
          </a:p>
        </p:txBody>
      </p:sp>
      <p:sp>
        <p:nvSpPr>
          <p:cNvPr id="11" name="Rectángulo redondeado 9"/>
          <p:cNvSpPr/>
          <p:nvPr/>
        </p:nvSpPr>
        <p:spPr>
          <a:xfrm>
            <a:off x="2916863" y="6007053"/>
            <a:ext cx="2008810" cy="143978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T8 (arena de río + aserrín 1:3)</a:t>
            </a:r>
          </a:p>
        </p:txBody>
      </p:sp>
      <p:sp>
        <p:nvSpPr>
          <p:cNvPr id="12" name="Rectángulo redondeado 10"/>
          <p:cNvSpPr/>
          <p:nvPr/>
        </p:nvSpPr>
        <p:spPr>
          <a:xfrm>
            <a:off x="4990860" y="5385593"/>
            <a:ext cx="1649656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T9 (pomina)</a:t>
            </a:r>
          </a:p>
        </p:txBody>
      </p:sp>
      <p:sp>
        <p:nvSpPr>
          <p:cNvPr id="13" name="Rectángulo redondeado 12"/>
          <p:cNvSpPr/>
          <p:nvPr/>
        </p:nvSpPr>
        <p:spPr>
          <a:xfrm>
            <a:off x="4990859" y="5592653"/>
            <a:ext cx="1649656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T10 (aserrín)</a:t>
            </a:r>
          </a:p>
        </p:txBody>
      </p:sp>
      <p:sp>
        <p:nvSpPr>
          <p:cNvPr id="14" name="Rectángulo redondeado 13"/>
          <p:cNvSpPr/>
          <p:nvPr/>
        </p:nvSpPr>
        <p:spPr>
          <a:xfrm>
            <a:off x="4990858" y="5813975"/>
            <a:ext cx="1649656" cy="129578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T11 (arena de río)</a:t>
            </a:r>
          </a:p>
        </p:txBody>
      </p:sp>
      <p:sp>
        <p:nvSpPr>
          <p:cNvPr id="15" name="Rectángulo redondeado 14"/>
          <p:cNvSpPr/>
          <p:nvPr/>
        </p:nvSpPr>
        <p:spPr>
          <a:xfrm>
            <a:off x="4990857" y="6015679"/>
            <a:ext cx="1649656" cy="129578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T12 (cascarilla de arroz)</a:t>
            </a:r>
          </a:p>
        </p:txBody>
      </p:sp>
      <p:sp>
        <p:nvSpPr>
          <p:cNvPr id="17" name="Rectángulo redondeado 1"/>
          <p:cNvSpPr/>
          <p:nvPr/>
        </p:nvSpPr>
        <p:spPr>
          <a:xfrm>
            <a:off x="4059731" y="1030285"/>
            <a:ext cx="659996" cy="317212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CuadroTexto 3"/>
          <p:cNvSpPr txBox="1"/>
          <p:nvPr/>
        </p:nvSpPr>
        <p:spPr>
          <a:xfrm>
            <a:off x="9249637" y="1339031"/>
            <a:ext cx="15167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latin typeface="Times New Roman"/>
                <a:cs typeface="Times New Roman"/>
              </a:rPr>
              <a:t>Altura de siembra </a:t>
            </a:r>
          </a:p>
          <a:p>
            <a:pPr algn="ctr"/>
            <a:r>
              <a:rPr lang="es-ES" sz="1400" dirty="0">
                <a:latin typeface="Times New Roman"/>
                <a:cs typeface="Times New Roman"/>
              </a:rPr>
              <a:t>p = 0.0974</a:t>
            </a:r>
          </a:p>
          <a:p>
            <a:pPr algn="ctr"/>
            <a:r>
              <a:rPr lang="es-ES" sz="1400" dirty="0">
                <a:latin typeface="Times New Roman"/>
                <a:cs typeface="Times New Roman"/>
              </a:rPr>
              <a:t>Sustratos</a:t>
            </a:r>
          </a:p>
          <a:p>
            <a:pPr algn="ctr"/>
            <a:r>
              <a:rPr lang="es-ES" sz="1400" dirty="0">
                <a:latin typeface="Times New Roman"/>
                <a:cs typeface="Times New Roman"/>
              </a:rPr>
              <a:t>p = 0.3450</a:t>
            </a:r>
          </a:p>
        </p:txBody>
      </p:sp>
      <p:sp>
        <p:nvSpPr>
          <p:cNvPr id="19" name="CuadroTexto 2"/>
          <p:cNvSpPr txBox="1"/>
          <p:nvPr/>
        </p:nvSpPr>
        <p:spPr>
          <a:xfrm>
            <a:off x="9446004" y="2515452"/>
            <a:ext cx="1127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latin typeface="Times New Roman"/>
                <a:cs typeface="Times New Roman"/>
              </a:rPr>
              <a:t>Mejía (2017)</a:t>
            </a:r>
            <a:br>
              <a:rPr lang="es-ES" sz="1400" dirty="0">
                <a:latin typeface="Times New Roman"/>
                <a:cs typeface="Times New Roman"/>
              </a:rPr>
            </a:br>
            <a:r>
              <a:rPr lang="es-ES" sz="1400" dirty="0">
                <a:latin typeface="Times New Roman"/>
                <a:cs typeface="Times New Roman"/>
              </a:rPr>
              <a:t>3.39 . 3.8 cm</a:t>
            </a:r>
          </a:p>
        </p:txBody>
      </p:sp>
      <p:sp>
        <p:nvSpPr>
          <p:cNvPr id="20" name="CuadroTexto 5"/>
          <p:cNvSpPr txBox="1"/>
          <p:nvPr/>
        </p:nvSpPr>
        <p:spPr>
          <a:xfrm>
            <a:off x="8617789" y="3240372"/>
            <a:ext cx="27451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Times New Roman"/>
                <a:cs typeface="Times New Roman"/>
              </a:rPr>
              <a:t>Wilmer (2017) </a:t>
            </a:r>
            <a:r>
              <a:rPr lang="es-ES" sz="1400" dirty="0" smtClean="0">
                <a:latin typeface="Times New Roman"/>
                <a:cs typeface="Times New Roman"/>
              </a:rPr>
              <a:t> y Mendoza (2013</a:t>
            </a:r>
            <a:r>
              <a:rPr lang="es-ES" sz="1400" dirty="0">
                <a:latin typeface="Times New Roman"/>
                <a:cs typeface="Times New Roman"/>
              </a:rPr>
              <a:t>)</a:t>
            </a:r>
          </a:p>
          <a:p>
            <a:pPr algn="ctr"/>
            <a:r>
              <a:rPr lang="es-ES" sz="1400" dirty="0">
                <a:latin typeface="Times New Roman"/>
                <a:cs typeface="Times New Roman"/>
              </a:rPr>
              <a:t>2.82 y 2.9 cm</a:t>
            </a:r>
          </a:p>
          <a:p>
            <a:pPr algn="ctr"/>
            <a:r>
              <a:rPr lang="es-ES" sz="1400" dirty="0">
                <a:latin typeface="Times New Roman"/>
                <a:cs typeface="Times New Roman"/>
              </a:rPr>
              <a:t>respectivamente</a:t>
            </a:r>
          </a:p>
        </p:txBody>
      </p:sp>
      <p:sp>
        <p:nvSpPr>
          <p:cNvPr id="21" name="Rectángulo redondeado 1"/>
          <p:cNvSpPr/>
          <p:nvPr/>
        </p:nvSpPr>
        <p:spPr>
          <a:xfrm>
            <a:off x="4019855" y="3953634"/>
            <a:ext cx="659996" cy="195031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ángulo redondeado 1"/>
          <p:cNvSpPr/>
          <p:nvPr/>
        </p:nvSpPr>
        <p:spPr>
          <a:xfrm>
            <a:off x="4019855" y="3609702"/>
            <a:ext cx="659996" cy="195031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CuadroTexto 24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Times New Roman"/>
                <a:cs typeface="Times New Roman"/>
              </a:rPr>
              <a:t>RESULTADOS</a:t>
            </a:r>
          </a:p>
        </p:txBody>
      </p:sp>
    </p:spTree>
    <p:extLst>
      <p:ext uri="{BB962C8B-B14F-4D97-AF65-F5344CB8AC3E}">
        <p14:creationId xmlns:p14="http://schemas.microsoft.com/office/powerpoint/2010/main" val="330931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2"/>
          <p:cNvSpPr/>
          <p:nvPr/>
        </p:nvSpPr>
        <p:spPr>
          <a:xfrm>
            <a:off x="155370" y="5382276"/>
            <a:ext cx="2670853" cy="157246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 (pomina + cascarilla de arroz 1:1)</a:t>
            </a:r>
          </a:p>
        </p:txBody>
      </p:sp>
      <p:sp>
        <p:nvSpPr>
          <p:cNvPr id="5" name="Rectángulo redondeado 3"/>
          <p:cNvSpPr/>
          <p:nvPr/>
        </p:nvSpPr>
        <p:spPr>
          <a:xfrm>
            <a:off x="155371" y="5588323"/>
            <a:ext cx="2670854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T2 (pomina + cascarilla de arroz 1:3)</a:t>
            </a:r>
          </a:p>
        </p:txBody>
      </p:sp>
      <p:sp>
        <p:nvSpPr>
          <p:cNvPr id="6" name="Rectángulo redondeado 4"/>
          <p:cNvSpPr/>
          <p:nvPr/>
        </p:nvSpPr>
        <p:spPr>
          <a:xfrm>
            <a:off x="163997" y="5799983"/>
            <a:ext cx="2670854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T3 (arena de río + cascarilla de arroz 1:1)</a:t>
            </a:r>
          </a:p>
        </p:txBody>
      </p:sp>
      <p:sp>
        <p:nvSpPr>
          <p:cNvPr id="7" name="Rectángulo redondeado 5"/>
          <p:cNvSpPr/>
          <p:nvPr/>
        </p:nvSpPr>
        <p:spPr>
          <a:xfrm>
            <a:off x="155372" y="6007052"/>
            <a:ext cx="2670853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T4 (arena de río + cascarilla de arroz 1:3)</a:t>
            </a:r>
          </a:p>
        </p:txBody>
      </p:sp>
      <p:sp>
        <p:nvSpPr>
          <p:cNvPr id="8" name="Rectángulo redondeado 6"/>
          <p:cNvSpPr/>
          <p:nvPr/>
        </p:nvSpPr>
        <p:spPr>
          <a:xfrm>
            <a:off x="2916863" y="5394726"/>
            <a:ext cx="2008810" cy="129580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T5 (pomina + aserrín 1:1)</a:t>
            </a:r>
          </a:p>
        </p:txBody>
      </p:sp>
      <p:sp>
        <p:nvSpPr>
          <p:cNvPr id="9" name="Rectángulo redondeado 7"/>
          <p:cNvSpPr/>
          <p:nvPr/>
        </p:nvSpPr>
        <p:spPr>
          <a:xfrm>
            <a:off x="2916863" y="5601280"/>
            <a:ext cx="2008810" cy="129580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T6 (pomina + aserrín 1:3)</a:t>
            </a:r>
          </a:p>
        </p:txBody>
      </p:sp>
      <p:sp>
        <p:nvSpPr>
          <p:cNvPr id="10" name="Rectángulo redondeado 8"/>
          <p:cNvSpPr/>
          <p:nvPr/>
        </p:nvSpPr>
        <p:spPr>
          <a:xfrm>
            <a:off x="2916863" y="5808682"/>
            <a:ext cx="2008810" cy="143978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T7 (arena de río + aserrín 1:1)</a:t>
            </a:r>
          </a:p>
        </p:txBody>
      </p:sp>
      <p:sp>
        <p:nvSpPr>
          <p:cNvPr id="11" name="Rectángulo redondeado 9"/>
          <p:cNvSpPr/>
          <p:nvPr/>
        </p:nvSpPr>
        <p:spPr>
          <a:xfrm>
            <a:off x="2916863" y="6007053"/>
            <a:ext cx="2008810" cy="143978"/>
          </a:xfrm>
          <a:prstGeom prst="roundRect">
            <a:avLst/>
          </a:prstGeom>
          <a:solidFill>
            <a:srgbClr val="FFFF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T8 (arena de río + aserrín 1:3)</a:t>
            </a:r>
          </a:p>
        </p:txBody>
      </p:sp>
      <p:sp>
        <p:nvSpPr>
          <p:cNvPr id="12" name="Rectángulo redondeado 10"/>
          <p:cNvSpPr/>
          <p:nvPr/>
        </p:nvSpPr>
        <p:spPr>
          <a:xfrm>
            <a:off x="4990860" y="5385593"/>
            <a:ext cx="1649656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T9 (pomina)</a:t>
            </a:r>
          </a:p>
        </p:txBody>
      </p:sp>
      <p:sp>
        <p:nvSpPr>
          <p:cNvPr id="13" name="Rectángulo redondeado 12"/>
          <p:cNvSpPr/>
          <p:nvPr/>
        </p:nvSpPr>
        <p:spPr>
          <a:xfrm>
            <a:off x="4990859" y="5592653"/>
            <a:ext cx="1649656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T10 (aserrín)</a:t>
            </a:r>
          </a:p>
        </p:txBody>
      </p:sp>
      <p:sp>
        <p:nvSpPr>
          <p:cNvPr id="14" name="Rectángulo redondeado 13"/>
          <p:cNvSpPr/>
          <p:nvPr/>
        </p:nvSpPr>
        <p:spPr>
          <a:xfrm>
            <a:off x="4990858" y="5813975"/>
            <a:ext cx="1649656" cy="129578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T11 (arena de río)</a:t>
            </a:r>
          </a:p>
        </p:txBody>
      </p:sp>
      <p:sp>
        <p:nvSpPr>
          <p:cNvPr id="15" name="Rectángulo redondeado 14"/>
          <p:cNvSpPr/>
          <p:nvPr/>
        </p:nvSpPr>
        <p:spPr>
          <a:xfrm>
            <a:off x="4990857" y="6015679"/>
            <a:ext cx="1649656" cy="129578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T12 (cascarilla de arroz)</a:t>
            </a:r>
          </a:p>
        </p:txBody>
      </p:sp>
      <p:sp>
        <p:nvSpPr>
          <p:cNvPr id="17" name="CuadroTexto 24"/>
          <p:cNvSpPr txBox="1"/>
          <p:nvPr/>
        </p:nvSpPr>
        <p:spPr>
          <a:xfrm>
            <a:off x="8598215" y="1741527"/>
            <a:ext cx="2926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SENASA (2017)</a:t>
            </a:r>
          </a:p>
          <a:p>
            <a:pPr algn="ctr"/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Solidos solubles </a:t>
            </a:r>
            <a:r>
              <a:rPr lang="es-ES" sz="1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mínimo </a:t>
            </a:r>
            <a:r>
              <a:rPr lang="es-ES" sz="1400" dirty="0">
                <a:solidFill>
                  <a:srgbClr val="000000"/>
                </a:solidFill>
                <a:latin typeface="Times New Roman"/>
                <a:cs typeface="Times New Roman"/>
              </a:rPr>
              <a:t>a 7 </a:t>
            </a:r>
            <a:r>
              <a:rPr lang="es-ES" sz="1400" dirty="0" err="1">
                <a:latin typeface="Times New Roman"/>
                <a:cs typeface="Times New Roman"/>
              </a:rPr>
              <a:t>°</a:t>
            </a:r>
            <a:r>
              <a:rPr lang="es-ES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Bx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21" name="CuadroTexto 2"/>
          <p:cNvSpPr txBox="1"/>
          <p:nvPr/>
        </p:nvSpPr>
        <p:spPr>
          <a:xfrm>
            <a:off x="9372903" y="2463253"/>
            <a:ext cx="137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latin typeface="Times New Roman"/>
                <a:cs typeface="Times New Roman"/>
              </a:rPr>
              <a:t>Mendoza (2013)</a:t>
            </a:r>
          </a:p>
          <a:p>
            <a:pPr algn="ctr"/>
            <a:r>
              <a:rPr lang="es-ES" sz="1400" dirty="0">
                <a:latin typeface="Times New Roman"/>
                <a:cs typeface="Times New Roman"/>
              </a:rPr>
              <a:t>7.7 - 7.9 </a:t>
            </a:r>
            <a:r>
              <a:rPr lang="es-ES" sz="1400" dirty="0" err="1">
                <a:latin typeface="Times New Roman"/>
                <a:cs typeface="Times New Roman"/>
              </a:rPr>
              <a:t>°</a:t>
            </a:r>
            <a:r>
              <a:rPr lang="es-ES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Bx</a:t>
            </a:r>
            <a:endParaRPr lang="es-ES" sz="14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2" name="CuadroTexto 3"/>
          <p:cNvSpPr txBox="1"/>
          <p:nvPr/>
        </p:nvSpPr>
        <p:spPr>
          <a:xfrm>
            <a:off x="9437408" y="3194122"/>
            <a:ext cx="1248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latin typeface="Times New Roman"/>
                <a:cs typeface="Times New Roman"/>
              </a:rPr>
              <a:t>Wilmer (2017)</a:t>
            </a:r>
          </a:p>
          <a:p>
            <a:pPr algn="ctr"/>
            <a:r>
              <a:rPr lang="es-ES" sz="1400" dirty="0">
                <a:latin typeface="Times New Roman"/>
                <a:cs typeface="Times New Roman"/>
              </a:rPr>
              <a:t>5.88 – 6.17 </a:t>
            </a:r>
          </a:p>
        </p:txBody>
      </p:sp>
      <p:graphicFrame>
        <p:nvGraphicFramePr>
          <p:cNvPr id="29" name="Objeto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3492459"/>
              </p:ext>
            </p:extLst>
          </p:nvPr>
        </p:nvGraphicFramePr>
        <p:xfrm>
          <a:off x="101599" y="668338"/>
          <a:ext cx="6498079" cy="4789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8" name="Documento" r:id="rId3" imgW="9174670" imgH="6791403" progId="Word.Document.12">
                  <p:embed/>
                </p:oleObj>
              </mc:Choice>
              <mc:Fallback>
                <p:oleObj name="Documento" r:id="rId3" imgW="9174670" imgH="679140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1599" y="668338"/>
                        <a:ext cx="6498079" cy="47892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ángulo 30"/>
          <p:cNvSpPr/>
          <p:nvPr/>
        </p:nvSpPr>
        <p:spPr>
          <a:xfrm>
            <a:off x="5734129" y="792075"/>
            <a:ext cx="851515" cy="23057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(Tn.ha</a:t>
            </a:r>
            <a:r>
              <a:rPr lang="es-EC" sz="9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es-EC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.año</a:t>
            </a:r>
            <a:r>
              <a:rPr lang="es-EC" sz="9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es-EC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1" name="Rectángulo redondeado 1"/>
          <p:cNvSpPr/>
          <p:nvPr/>
        </p:nvSpPr>
        <p:spPr>
          <a:xfrm>
            <a:off x="4904814" y="1026350"/>
            <a:ext cx="829315" cy="344183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Rectángulo redondeado 1"/>
          <p:cNvSpPr/>
          <p:nvPr/>
        </p:nvSpPr>
        <p:spPr>
          <a:xfrm>
            <a:off x="4947146" y="4348671"/>
            <a:ext cx="829315" cy="172092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Rectángulo redondeado 1"/>
          <p:cNvSpPr/>
          <p:nvPr/>
        </p:nvSpPr>
        <p:spPr>
          <a:xfrm>
            <a:off x="4904812" y="2664218"/>
            <a:ext cx="829315" cy="172092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CuadroTexto 22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Times New Roman"/>
                <a:cs typeface="Times New Roman"/>
              </a:rPr>
              <a:t>RESULTADOS</a:t>
            </a:r>
          </a:p>
        </p:txBody>
      </p:sp>
    </p:spTree>
    <p:extLst>
      <p:ext uri="{BB962C8B-B14F-4D97-AF65-F5344CB8AC3E}">
        <p14:creationId xmlns:p14="http://schemas.microsoft.com/office/powerpoint/2010/main" val="330931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9667340"/>
              </p:ext>
            </p:extLst>
          </p:nvPr>
        </p:nvGraphicFramePr>
        <p:xfrm>
          <a:off x="101599" y="668338"/>
          <a:ext cx="6498079" cy="4789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2" name="Documento" r:id="rId3" imgW="9174670" imgH="6782029" progId="Word.Document.12">
                  <p:embed/>
                </p:oleObj>
              </mc:Choice>
              <mc:Fallback>
                <p:oleObj name="Documento" r:id="rId3" imgW="9174670" imgH="678202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1599" y="668338"/>
                        <a:ext cx="6498079" cy="47892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30"/>
          <p:cNvSpPr/>
          <p:nvPr/>
        </p:nvSpPr>
        <p:spPr>
          <a:xfrm>
            <a:off x="5734129" y="792075"/>
            <a:ext cx="851515" cy="23057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(Tn.ha</a:t>
            </a:r>
            <a:r>
              <a:rPr lang="es-EC" sz="9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es-EC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.año</a:t>
            </a:r>
            <a:r>
              <a:rPr lang="es-EC" sz="9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es-EC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Rectángulo redondeado 2"/>
          <p:cNvSpPr/>
          <p:nvPr/>
        </p:nvSpPr>
        <p:spPr>
          <a:xfrm>
            <a:off x="155370" y="5382276"/>
            <a:ext cx="2670853" cy="157246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 (pomina + cascarilla de arroz 1:1)</a:t>
            </a:r>
          </a:p>
        </p:txBody>
      </p:sp>
      <p:sp>
        <p:nvSpPr>
          <p:cNvPr id="5" name="Rectángulo redondeado 3"/>
          <p:cNvSpPr/>
          <p:nvPr/>
        </p:nvSpPr>
        <p:spPr>
          <a:xfrm>
            <a:off x="155371" y="5588323"/>
            <a:ext cx="2670854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T2 (pomina + cascarilla de arroz 1:3)</a:t>
            </a:r>
          </a:p>
        </p:txBody>
      </p:sp>
      <p:sp>
        <p:nvSpPr>
          <p:cNvPr id="6" name="Rectángulo redondeado 4"/>
          <p:cNvSpPr/>
          <p:nvPr/>
        </p:nvSpPr>
        <p:spPr>
          <a:xfrm>
            <a:off x="163997" y="5799983"/>
            <a:ext cx="2670854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T3 (arena de río + cascarilla de arroz 1:1)</a:t>
            </a:r>
          </a:p>
        </p:txBody>
      </p:sp>
      <p:sp>
        <p:nvSpPr>
          <p:cNvPr id="7" name="Rectángulo redondeado 5"/>
          <p:cNvSpPr/>
          <p:nvPr/>
        </p:nvSpPr>
        <p:spPr>
          <a:xfrm>
            <a:off x="155372" y="6007052"/>
            <a:ext cx="2670853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T4 (arena de río + cascarilla de arroz 1:3)</a:t>
            </a:r>
          </a:p>
        </p:txBody>
      </p:sp>
      <p:sp>
        <p:nvSpPr>
          <p:cNvPr id="8" name="Rectángulo redondeado 6"/>
          <p:cNvSpPr/>
          <p:nvPr/>
        </p:nvSpPr>
        <p:spPr>
          <a:xfrm>
            <a:off x="2916863" y="5394726"/>
            <a:ext cx="2008810" cy="129580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T5 (pomina + aserrín 1:1)</a:t>
            </a:r>
          </a:p>
        </p:txBody>
      </p:sp>
      <p:sp>
        <p:nvSpPr>
          <p:cNvPr id="9" name="Rectángulo redondeado 7"/>
          <p:cNvSpPr/>
          <p:nvPr/>
        </p:nvSpPr>
        <p:spPr>
          <a:xfrm>
            <a:off x="2916863" y="5601280"/>
            <a:ext cx="2008810" cy="129580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T6 (pomina + aserrín 1:3)</a:t>
            </a:r>
          </a:p>
        </p:txBody>
      </p:sp>
      <p:sp>
        <p:nvSpPr>
          <p:cNvPr id="10" name="Rectángulo redondeado 8"/>
          <p:cNvSpPr/>
          <p:nvPr/>
        </p:nvSpPr>
        <p:spPr>
          <a:xfrm>
            <a:off x="2916863" y="5808682"/>
            <a:ext cx="2008810" cy="143978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T7 (arena de río + aserrín 1:1)</a:t>
            </a:r>
          </a:p>
        </p:txBody>
      </p:sp>
      <p:sp>
        <p:nvSpPr>
          <p:cNvPr id="11" name="Rectángulo redondeado 9"/>
          <p:cNvSpPr/>
          <p:nvPr/>
        </p:nvSpPr>
        <p:spPr>
          <a:xfrm>
            <a:off x="2916863" y="6007053"/>
            <a:ext cx="2008810" cy="143978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T8 (arena de río + aserrín 1:3)</a:t>
            </a:r>
          </a:p>
        </p:txBody>
      </p:sp>
      <p:sp>
        <p:nvSpPr>
          <p:cNvPr id="12" name="Rectángulo redondeado 10"/>
          <p:cNvSpPr/>
          <p:nvPr/>
        </p:nvSpPr>
        <p:spPr>
          <a:xfrm>
            <a:off x="4990860" y="5385593"/>
            <a:ext cx="1649656" cy="143975"/>
          </a:xfrm>
          <a:prstGeom prst="roundRect">
            <a:avLst/>
          </a:prstGeom>
          <a:solidFill>
            <a:srgbClr val="FFFF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T9 (pomina)</a:t>
            </a:r>
          </a:p>
        </p:txBody>
      </p:sp>
      <p:sp>
        <p:nvSpPr>
          <p:cNvPr id="13" name="Rectángulo redondeado 12"/>
          <p:cNvSpPr/>
          <p:nvPr/>
        </p:nvSpPr>
        <p:spPr>
          <a:xfrm>
            <a:off x="4990859" y="5592653"/>
            <a:ext cx="1649656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T10 (aserrín)</a:t>
            </a:r>
          </a:p>
        </p:txBody>
      </p:sp>
      <p:sp>
        <p:nvSpPr>
          <p:cNvPr id="14" name="Rectángulo redondeado 13"/>
          <p:cNvSpPr/>
          <p:nvPr/>
        </p:nvSpPr>
        <p:spPr>
          <a:xfrm>
            <a:off x="4990858" y="5813975"/>
            <a:ext cx="1649656" cy="129578"/>
          </a:xfrm>
          <a:prstGeom prst="roundRect">
            <a:avLst/>
          </a:prstGeom>
          <a:solidFill>
            <a:srgbClr val="FFFF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T11 (arena de río)</a:t>
            </a:r>
          </a:p>
        </p:txBody>
      </p:sp>
      <p:sp>
        <p:nvSpPr>
          <p:cNvPr id="15" name="Rectángulo redondeado 14"/>
          <p:cNvSpPr/>
          <p:nvPr/>
        </p:nvSpPr>
        <p:spPr>
          <a:xfrm>
            <a:off x="4990857" y="6015679"/>
            <a:ext cx="1649656" cy="129578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T12 (cascarilla de arroz)</a:t>
            </a:r>
          </a:p>
        </p:txBody>
      </p:sp>
      <p:sp>
        <p:nvSpPr>
          <p:cNvPr id="17" name="CuadroTexto 22"/>
          <p:cNvSpPr txBox="1"/>
          <p:nvPr/>
        </p:nvSpPr>
        <p:spPr>
          <a:xfrm>
            <a:off x="8296811" y="838646"/>
            <a:ext cx="1455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Times New Roman"/>
                <a:cs typeface="Times New Roman"/>
              </a:rPr>
              <a:t>Caso, Chang &amp; </a:t>
            </a:r>
            <a:br>
              <a:rPr lang="es-ES" sz="1400" dirty="0">
                <a:latin typeface="Times New Roman"/>
                <a:cs typeface="Times New Roman"/>
              </a:rPr>
            </a:br>
            <a:r>
              <a:rPr lang="es-ES" sz="1400" dirty="0">
                <a:latin typeface="Times New Roman"/>
                <a:cs typeface="Times New Roman"/>
              </a:rPr>
              <a:t>Rodríguez (2010)</a:t>
            </a:r>
          </a:p>
        </p:txBody>
      </p:sp>
      <p:sp>
        <p:nvSpPr>
          <p:cNvPr id="18" name="CuadroTexto 23"/>
          <p:cNvSpPr txBox="1"/>
          <p:nvPr/>
        </p:nvSpPr>
        <p:spPr>
          <a:xfrm>
            <a:off x="8369780" y="1504709"/>
            <a:ext cx="1308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latin typeface="Times New Roman"/>
                <a:cs typeface="Times New Roman"/>
              </a:rPr>
              <a:t>Frutilla</a:t>
            </a:r>
          </a:p>
          <a:p>
            <a:pPr algn="ctr"/>
            <a:r>
              <a:rPr lang="es-ES" sz="1400" dirty="0">
                <a:latin typeface="Times New Roman"/>
                <a:cs typeface="Times New Roman"/>
              </a:rPr>
              <a:t>sistema vertical</a:t>
            </a:r>
          </a:p>
        </p:txBody>
      </p:sp>
      <p:sp>
        <p:nvSpPr>
          <p:cNvPr id="19" name="CuadroTexto 1"/>
          <p:cNvSpPr txBox="1"/>
          <p:nvPr/>
        </p:nvSpPr>
        <p:spPr>
          <a:xfrm>
            <a:off x="8428956" y="2124806"/>
            <a:ext cx="1186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Times New Roman"/>
                <a:cs typeface="Times New Roman"/>
              </a:rPr>
              <a:t>pomina 100%</a:t>
            </a:r>
          </a:p>
        </p:txBody>
      </p:sp>
      <p:sp>
        <p:nvSpPr>
          <p:cNvPr id="20" name="CuadroTexto 24"/>
          <p:cNvSpPr txBox="1"/>
          <p:nvPr/>
        </p:nvSpPr>
        <p:spPr>
          <a:xfrm>
            <a:off x="8295272" y="2779862"/>
            <a:ext cx="1457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Times New Roman"/>
                <a:cs typeface="Times New Roman"/>
              </a:rPr>
              <a:t>68.9 Tn.ha</a:t>
            </a:r>
            <a:r>
              <a:rPr lang="es-ES" sz="1400" baseline="30000" dirty="0">
                <a:latin typeface="Times New Roman"/>
                <a:cs typeface="Times New Roman"/>
              </a:rPr>
              <a:t>-1</a:t>
            </a:r>
            <a:r>
              <a:rPr lang="es-ES" sz="1400" dirty="0">
                <a:latin typeface="Times New Roman"/>
                <a:cs typeface="Times New Roman"/>
              </a:rPr>
              <a:t>.año</a:t>
            </a:r>
            <a:r>
              <a:rPr lang="es-ES" sz="1400" baseline="30000" dirty="0">
                <a:latin typeface="Times New Roman"/>
                <a:cs typeface="Times New Roman"/>
              </a:rPr>
              <a:t>-1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21" name="CuadroTexto 28"/>
          <p:cNvSpPr txBox="1"/>
          <p:nvPr/>
        </p:nvSpPr>
        <p:spPr>
          <a:xfrm>
            <a:off x="8415195" y="3309410"/>
            <a:ext cx="1486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latin typeface="Times New Roman"/>
                <a:cs typeface="Times New Roman"/>
              </a:rPr>
              <a:t>Hernández (2010)</a:t>
            </a:r>
          </a:p>
        </p:txBody>
      </p:sp>
      <p:sp>
        <p:nvSpPr>
          <p:cNvPr id="22" name="CuadroTexto 29"/>
          <p:cNvSpPr txBox="1"/>
          <p:nvPr/>
        </p:nvSpPr>
        <p:spPr>
          <a:xfrm>
            <a:off x="7946876" y="3735310"/>
            <a:ext cx="21259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latin typeface="Times New Roman"/>
                <a:cs typeface="Times New Roman"/>
              </a:rPr>
              <a:t>Frutilla</a:t>
            </a:r>
          </a:p>
          <a:p>
            <a:pPr algn="ctr"/>
            <a:r>
              <a:rPr lang="es-ES" sz="1400" dirty="0">
                <a:latin typeface="Times New Roman"/>
                <a:cs typeface="Times New Roman"/>
              </a:rPr>
              <a:t>sistema semi - hidropónico</a:t>
            </a:r>
          </a:p>
        </p:txBody>
      </p:sp>
      <p:sp>
        <p:nvSpPr>
          <p:cNvPr id="23" name="CuadroTexto 30"/>
          <p:cNvSpPr txBox="1"/>
          <p:nvPr/>
        </p:nvSpPr>
        <p:spPr>
          <a:xfrm>
            <a:off x="7620700" y="4331946"/>
            <a:ext cx="2778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Times New Roman"/>
                <a:cs typeface="Times New Roman"/>
              </a:rPr>
              <a:t>Tierra negra </a:t>
            </a:r>
            <a:r>
              <a:rPr lang="es-ES" sz="1400" dirty="0" smtClean="0">
                <a:latin typeface="Times New Roman"/>
                <a:cs typeface="Times New Roman"/>
              </a:rPr>
              <a:t>+</a:t>
            </a:r>
            <a:r>
              <a:rPr lang="es-ES" sz="1400" dirty="0">
                <a:latin typeface="Times New Roman"/>
                <a:cs typeface="Times New Roman"/>
              </a:rPr>
              <a:t> </a:t>
            </a:r>
            <a:r>
              <a:rPr lang="es-ES" sz="1400" dirty="0" smtClean="0">
                <a:latin typeface="Times New Roman"/>
                <a:cs typeface="Times New Roman"/>
              </a:rPr>
              <a:t>sustrato </a:t>
            </a:r>
            <a:r>
              <a:rPr lang="es-ES" sz="1400" dirty="0">
                <a:latin typeface="Times New Roman"/>
                <a:cs typeface="Times New Roman"/>
              </a:rPr>
              <a:t>comercial</a:t>
            </a:r>
          </a:p>
        </p:txBody>
      </p:sp>
      <p:sp>
        <p:nvSpPr>
          <p:cNvPr id="24" name="CuadroTexto 31"/>
          <p:cNvSpPr txBox="1"/>
          <p:nvPr/>
        </p:nvSpPr>
        <p:spPr>
          <a:xfrm>
            <a:off x="8384769" y="4674227"/>
            <a:ext cx="1547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Times New Roman"/>
                <a:cs typeface="Times New Roman"/>
              </a:rPr>
              <a:t>48.57 Tn.ha</a:t>
            </a:r>
            <a:r>
              <a:rPr lang="es-ES" sz="1400" baseline="30000" dirty="0">
                <a:latin typeface="Times New Roman"/>
                <a:cs typeface="Times New Roman"/>
              </a:rPr>
              <a:t>-1</a:t>
            </a:r>
            <a:r>
              <a:rPr lang="es-ES" sz="1400" dirty="0">
                <a:latin typeface="Times New Roman"/>
                <a:cs typeface="Times New Roman"/>
              </a:rPr>
              <a:t>.año</a:t>
            </a:r>
            <a:r>
              <a:rPr lang="es-ES" sz="1400" baseline="30000" dirty="0">
                <a:latin typeface="Times New Roman"/>
                <a:cs typeface="Times New Roman"/>
              </a:rPr>
              <a:t>-1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26" name="Rectángulo redondeado 1"/>
          <p:cNvSpPr/>
          <p:nvPr/>
        </p:nvSpPr>
        <p:spPr>
          <a:xfrm>
            <a:off x="5745228" y="4886961"/>
            <a:ext cx="829315" cy="190085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CuadroTexto 22"/>
          <p:cNvSpPr txBox="1"/>
          <p:nvPr/>
        </p:nvSpPr>
        <p:spPr>
          <a:xfrm>
            <a:off x="10307015" y="3255821"/>
            <a:ext cx="1555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>
                <a:latin typeface="Times New Roman"/>
                <a:cs typeface="Times New Roman"/>
              </a:rPr>
              <a:t>Chiliquinga</a:t>
            </a:r>
            <a:r>
              <a:rPr lang="es-ES" sz="1400" dirty="0">
                <a:latin typeface="Times New Roman"/>
                <a:cs typeface="Times New Roman"/>
              </a:rPr>
              <a:t> (2017)</a:t>
            </a:r>
          </a:p>
        </p:txBody>
      </p:sp>
      <p:sp>
        <p:nvSpPr>
          <p:cNvPr id="28" name="CuadroTexto 23"/>
          <p:cNvSpPr txBox="1"/>
          <p:nvPr/>
        </p:nvSpPr>
        <p:spPr>
          <a:xfrm>
            <a:off x="10623845" y="3817295"/>
            <a:ext cx="1107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latin typeface="Times New Roman"/>
                <a:cs typeface="Times New Roman"/>
              </a:rPr>
              <a:t>Frutilla</a:t>
            </a:r>
          </a:p>
          <a:p>
            <a:pPr algn="ctr"/>
            <a:r>
              <a:rPr lang="es-ES" sz="1400" dirty="0">
                <a:latin typeface="Times New Roman"/>
                <a:cs typeface="Times New Roman"/>
              </a:rPr>
              <a:t>directo suelo</a:t>
            </a:r>
          </a:p>
        </p:txBody>
      </p:sp>
      <p:sp>
        <p:nvSpPr>
          <p:cNvPr id="29" name="CuadroTexto 24"/>
          <p:cNvSpPr txBox="1"/>
          <p:nvPr/>
        </p:nvSpPr>
        <p:spPr>
          <a:xfrm>
            <a:off x="10492128" y="4529549"/>
            <a:ext cx="1322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Times New Roman"/>
                <a:cs typeface="Times New Roman"/>
              </a:rPr>
              <a:t>34 Tn.ha</a:t>
            </a:r>
            <a:r>
              <a:rPr lang="es-ES" sz="1400" baseline="30000" dirty="0">
                <a:latin typeface="Times New Roman"/>
                <a:cs typeface="Times New Roman"/>
              </a:rPr>
              <a:t>-1</a:t>
            </a:r>
            <a:r>
              <a:rPr lang="es-ES" sz="1400" dirty="0">
                <a:latin typeface="Times New Roman"/>
                <a:cs typeface="Times New Roman"/>
              </a:rPr>
              <a:t>.año</a:t>
            </a:r>
            <a:r>
              <a:rPr lang="es-ES" sz="1400" baseline="30000" dirty="0">
                <a:latin typeface="Times New Roman"/>
                <a:cs typeface="Times New Roman"/>
              </a:rPr>
              <a:t>-1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30" name="CuadroTexto 28"/>
          <p:cNvSpPr txBox="1"/>
          <p:nvPr/>
        </p:nvSpPr>
        <p:spPr>
          <a:xfrm>
            <a:off x="10338825" y="843362"/>
            <a:ext cx="1486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latin typeface="Times New Roman"/>
                <a:cs typeface="Times New Roman"/>
              </a:rPr>
              <a:t>Hernández (2010)</a:t>
            </a:r>
          </a:p>
        </p:txBody>
      </p:sp>
      <p:sp>
        <p:nvSpPr>
          <p:cNvPr id="31" name="CuadroTexto 29"/>
          <p:cNvSpPr txBox="1"/>
          <p:nvPr/>
        </p:nvSpPr>
        <p:spPr>
          <a:xfrm>
            <a:off x="9987241" y="1297892"/>
            <a:ext cx="21259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latin typeface="Times New Roman"/>
                <a:cs typeface="Times New Roman"/>
              </a:rPr>
              <a:t>Frutilla</a:t>
            </a:r>
          </a:p>
          <a:p>
            <a:pPr algn="ctr"/>
            <a:r>
              <a:rPr lang="es-ES" sz="1400" dirty="0">
                <a:latin typeface="Times New Roman"/>
                <a:cs typeface="Times New Roman"/>
              </a:rPr>
              <a:t>sistema semi - hidropónico</a:t>
            </a:r>
          </a:p>
        </p:txBody>
      </p:sp>
      <p:sp>
        <p:nvSpPr>
          <p:cNvPr id="32" name="CuadroTexto 30"/>
          <p:cNvSpPr txBox="1"/>
          <p:nvPr/>
        </p:nvSpPr>
        <p:spPr>
          <a:xfrm>
            <a:off x="10382291" y="2019787"/>
            <a:ext cx="1542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latin typeface="Times New Roman"/>
                <a:cs typeface="Times New Roman"/>
              </a:rPr>
              <a:t>Tierra negra +</a:t>
            </a:r>
            <a:br>
              <a:rPr lang="es-ES" sz="1400" dirty="0">
                <a:latin typeface="Times New Roman"/>
                <a:cs typeface="Times New Roman"/>
              </a:rPr>
            </a:br>
            <a:r>
              <a:rPr lang="es-ES" sz="1400" dirty="0">
                <a:latin typeface="Times New Roman"/>
                <a:cs typeface="Times New Roman"/>
              </a:rPr>
              <a:t> sustrato comercial</a:t>
            </a:r>
          </a:p>
        </p:txBody>
      </p:sp>
      <p:sp>
        <p:nvSpPr>
          <p:cNvPr id="33" name="CuadroTexto 31"/>
          <p:cNvSpPr txBox="1"/>
          <p:nvPr/>
        </p:nvSpPr>
        <p:spPr>
          <a:xfrm>
            <a:off x="10259571" y="2835259"/>
            <a:ext cx="1547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Times New Roman"/>
                <a:cs typeface="Times New Roman"/>
              </a:rPr>
              <a:t>48.57 Tn.ha</a:t>
            </a:r>
            <a:r>
              <a:rPr lang="es-ES" sz="1400" baseline="30000" dirty="0">
                <a:latin typeface="Times New Roman"/>
                <a:cs typeface="Times New Roman"/>
              </a:rPr>
              <a:t>-1</a:t>
            </a:r>
            <a:r>
              <a:rPr lang="es-ES" sz="1400" dirty="0">
                <a:latin typeface="Times New Roman"/>
                <a:cs typeface="Times New Roman"/>
              </a:rPr>
              <a:t>.año</a:t>
            </a:r>
            <a:r>
              <a:rPr lang="es-ES" sz="1400" baseline="30000" dirty="0">
                <a:latin typeface="Times New Roman"/>
                <a:cs typeface="Times New Roman"/>
              </a:rPr>
              <a:t>-1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34" name="Rectángulo redondeado 1"/>
          <p:cNvSpPr/>
          <p:nvPr/>
        </p:nvSpPr>
        <p:spPr>
          <a:xfrm>
            <a:off x="5745228" y="4529549"/>
            <a:ext cx="829315" cy="190085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CuadroTexto 34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Times New Roman"/>
                <a:cs typeface="Times New Roman"/>
              </a:rPr>
              <a:t>RESULTADOS</a:t>
            </a:r>
          </a:p>
        </p:txBody>
      </p:sp>
    </p:spTree>
    <p:extLst>
      <p:ext uri="{BB962C8B-B14F-4D97-AF65-F5344CB8AC3E}">
        <p14:creationId xmlns:p14="http://schemas.microsoft.com/office/powerpoint/2010/main" val="82214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5545032"/>
              </p:ext>
            </p:extLst>
          </p:nvPr>
        </p:nvGraphicFramePr>
        <p:xfrm>
          <a:off x="711199" y="1615324"/>
          <a:ext cx="10770254" cy="3317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6" name="Documento" r:id="rId3" imgW="5689600" imgH="1752600" progId="Word.Document.12">
                  <p:embed/>
                </p:oleObj>
              </mc:Choice>
              <mc:Fallback>
                <p:oleObj name="Documento" r:id="rId3" imgW="5689600" imgH="1752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1199" y="1615324"/>
                        <a:ext cx="10770254" cy="33176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/>
          <p:cNvSpPr/>
          <p:nvPr/>
        </p:nvSpPr>
        <p:spPr>
          <a:xfrm>
            <a:off x="628316" y="4718598"/>
            <a:ext cx="107348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1400" dirty="0">
                <a:latin typeface="Times New Roman"/>
                <a:cs typeface="Times New Roman"/>
              </a:rPr>
              <a:t>AF, área foliar (cm</a:t>
            </a:r>
            <a:r>
              <a:rPr lang="es-ES_tradnl" sz="1400" baseline="30000" dirty="0">
                <a:latin typeface="Times New Roman"/>
                <a:cs typeface="Times New Roman"/>
              </a:rPr>
              <a:t>2</a:t>
            </a:r>
            <a:r>
              <a:rPr lang="es-ES_tradnl" sz="1400" dirty="0">
                <a:latin typeface="Times New Roman"/>
                <a:cs typeface="Times New Roman"/>
              </a:rPr>
              <a:t>); PF, peso del fruto (g); LF, longitud del fruto (cm); ANF, diámetro del fruto (cm); BF, grados </a:t>
            </a:r>
            <a:r>
              <a:rPr lang="es-ES_tradnl" sz="1400" dirty="0" err="1">
                <a:latin typeface="Times New Roman"/>
                <a:cs typeface="Times New Roman"/>
              </a:rPr>
              <a:t>Brix</a:t>
            </a:r>
            <a:r>
              <a:rPr lang="es-ES_tradnl" sz="1400" dirty="0">
                <a:latin typeface="Times New Roman"/>
                <a:cs typeface="Times New Roman"/>
              </a:rPr>
              <a:t> del fruto (</a:t>
            </a:r>
            <a:r>
              <a:rPr lang="es-ES" sz="1400" dirty="0">
                <a:latin typeface="Times New Roman"/>
                <a:cs typeface="Times New Roman"/>
              </a:rPr>
              <a:t>°</a:t>
            </a:r>
            <a:r>
              <a:rPr lang="es-ES_tradnl" sz="1400" dirty="0" err="1">
                <a:latin typeface="Times New Roman"/>
                <a:cs typeface="Times New Roman"/>
              </a:rPr>
              <a:t>Bx</a:t>
            </a:r>
            <a:r>
              <a:rPr lang="es-ES_tradnl" sz="1400" dirty="0">
                <a:latin typeface="Times New Roman"/>
                <a:cs typeface="Times New Roman"/>
              </a:rPr>
              <a:t>); R, rendimiento.</a:t>
            </a:r>
            <a:r>
              <a:rPr lang="es-EC" sz="1400" dirty="0">
                <a:latin typeface="Times New Roman"/>
                <a:cs typeface="Times New Roman"/>
              </a:rPr>
              <a:t> 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8782609" y="2463799"/>
            <a:ext cx="708527" cy="279401"/>
          </a:xfrm>
          <a:prstGeom prst="roundRect">
            <a:avLst>
              <a:gd name="adj" fmla="val 0"/>
            </a:avLst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/>
          <p:cNvSpPr txBox="1"/>
          <p:nvPr/>
        </p:nvSpPr>
        <p:spPr>
          <a:xfrm>
            <a:off x="1994384" y="1100184"/>
            <a:ext cx="8056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 dirty="0">
                <a:latin typeface="Times New Roman"/>
                <a:cs typeface="Times New Roman"/>
              </a:rPr>
              <a:t>Coeficientes de correlación de Pearson de las variables productivas en </a:t>
            </a:r>
            <a:r>
              <a:rPr lang="es-ES_tradnl" sz="1400" b="1" i="1" dirty="0">
                <a:latin typeface="Times New Roman"/>
                <a:cs typeface="Times New Roman"/>
              </a:rPr>
              <a:t>Fragaria x ananassa</a:t>
            </a:r>
            <a:r>
              <a:rPr lang="es-ES_tradnl" sz="1400" b="1" dirty="0">
                <a:latin typeface="Times New Roman"/>
                <a:cs typeface="Times New Roman"/>
              </a:rPr>
              <a:t> </a:t>
            </a:r>
            <a:r>
              <a:rPr lang="es-ES_tradnl" sz="1400" b="1" dirty="0" err="1">
                <a:latin typeface="Times New Roman"/>
                <a:cs typeface="Times New Roman"/>
              </a:rPr>
              <a:t>var</a:t>
            </a:r>
            <a:r>
              <a:rPr lang="es-ES_tradnl" sz="1400" b="1" dirty="0">
                <a:latin typeface="Times New Roman"/>
                <a:cs typeface="Times New Roman"/>
              </a:rPr>
              <a:t>. Albión</a:t>
            </a:r>
            <a:r>
              <a:rPr lang="es-EC" sz="1400" dirty="0">
                <a:latin typeface="Times New Roman"/>
                <a:cs typeface="Times New Roman"/>
              </a:rPr>
              <a:t> </a:t>
            </a:r>
            <a:endParaRPr lang="es-ES" sz="1400" b="1" dirty="0">
              <a:latin typeface="Times New Roman"/>
              <a:cs typeface="Times New Roman"/>
            </a:endParaRPr>
          </a:p>
        </p:txBody>
      </p:sp>
      <p:sp>
        <p:nvSpPr>
          <p:cNvPr id="13" name="Rectángulo redondeado 7"/>
          <p:cNvSpPr/>
          <p:nvPr/>
        </p:nvSpPr>
        <p:spPr>
          <a:xfrm>
            <a:off x="8774145" y="2083247"/>
            <a:ext cx="708527" cy="279401"/>
          </a:xfrm>
          <a:prstGeom prst="roundRect">
            <a:avLst>
              <a:gd name="adj" fmla="val 0"/>
            </a:avLst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redondeado 7"/>
          <p:cNvSpPr/>
          <p:nvPr/>
        </p:nvSpPr>
        <p:spPr>
          <a:xfrm>
            <a:off x="10196542" y="2100180"/>
            <a:ext cx="708527" cy="279401"/>
          </a:xfrm>
          <a:prstGeom prst="roundRect">
            <a:avLst>
              <a:gd name="adj" fmla="val 0"/>
            </a:avLst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redondeado 7"/>
          <p:cNvSpPr/>
          <p:nvPr/>
        </p:nvSpPr>
        <p:spPr>
          <a:xfrm>
            <a:off x="7229642" y="2463799"/>
            <a:ext cx="708527" cy="279401"/>
          </a:xfrm>
          <a:prstGeom prst="roundRect">
            <a:avLst>
              <a:gd name="adj" fmla="val 0"/>
            </a:avLst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redondeado 7"/>
          <p:cNvSpPr/>
          <p:nvPr/>
        </p:nvSpPr>
        <p:spPr>
          <a:xfrm>
            <a:off x="7229642" y="2921447"/>
            <a:ext cx="708527" cy="279401"/>
          </a:xfrm>
          <a:prstGeom prst="roundRect">
            <a:avLst>
              <a:gd name="adj" fmla="val 0"/>
            </a:avLst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redondeado 7"/>
          <p:cNvSpPr/>
          <p:nvPr/>
        </p:nvSpPr>
        <p:spPr>
          <a:xfrm>
            <a:off x="5668210" y="2463799"/>
            <a:ext cx="708527" cy="279401"/>
          </a:xfrm>
          <a:prstGeom prst="roundRect">
            <a:avLst>
              <a:gd name="adj" fmla="val 0"/>
            </a:avLst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CuadroTexto 17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Times New Roman"/>
                <a:cs typeface="Times New Roman"/>
              </a:rPr>
              <a:t>RESULTADOS</a:t>
            </a:r>
          </a:p>
        </p:txBody>
      </p:sp>
    </p:spTree>
    <p:extLst>
      <p:ext uri="{BB962C8B-B14F-4D97-AF65-F5344CB8AC3E}">
        <p14:creationId xmlns:p14="http://schemas.microsoft.com/office/powerpoint/2010/main" val="426458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24" t="11201" r="10313"/>
          <a:stretch/>
        </p:blipFill>
        <p:spPr>
          <a:xfrm>
            <a:off x="8517388" y="3628282"/>
            <a:ext cx="3287560" cy="1856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62" b="16285"/>
          <a:stretch/>
        </p:blipFill>
        <p:spPr>
          <a:xfrm>
            <a:off x="4770766" y="3657679"/>
            <a:ext cx="3214094" cy="1826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/>
          <a:srcRect t="10333"/>
          <a:stretch/>
        </p:blipFill>
        <p:spPr>
          <a:xfrm>
            <a:off x="336782" y="3628281"/>
            <a:ext cx="3924300" cy="1856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4860" y="774848"/>
            <a:ext cx="3820088" cy="2210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317343" y="1112943"/>
            <a:ext cx="2160150" cy="1585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7150" y="846256"/>
            <a:ext cx="1536615" cy="2151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519" y="1045726"/>
            <a:ext cx="3914826" cy="1951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/>
          <p:cNvSpPr txBox="1"/>
          <p:nvPr/>
        </p:nvSpPr>
        <p:spPr>
          <a:xfrm>
            <a:off x="5052192" y="3113035"/>
            <a:ext cx="195758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Times New Roman"/>
                <a:cs typeface="Times New Roman"/>
              </a:rPr>
              <a:t>Rendimiento y Calidad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9191721" y="3110499"/>
            <a:ext cx="144783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Times New Roman"/>
                <a:cs typeface="Times New Roman"/>
              </a:rPr>
              <a:t>Recurso Hídrico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1039768" y="5562028"/>
            <a:ext cx="238526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Times New Roman"/>
                <a:cs typeface="Times New Roman"/>
              </a:rPr>
              <a:t>Fertilizantes y Agroquímicos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1194709" y="3110499"/>
            <a:ext cx="228934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Times New Roman"/>
                <a:cs typeface="Times New Roman"/>
              </a:rPr>
              <a:t>Semi – hidropónico vertical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5335983" y="5562028"/>
            <a:ext cx="219322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>
                <a:latin typeface="Times New Roman"/>
                <a:cs typeface="Times New Roman"/>
              </a:rPr>
              <a:t>Escasez tierras </a:t>
            </a:r>
            <a:r>
              <a:rPr lang="es-ES" sz="1400" b="1" dirty="0" smtClean="0">
                <a:latin typeface="Times New Roman"/>
                <a:cs typeface="Times New Roman"/>
              </a:rPr>
              <a:t>cultivables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9144580" y="5562028"/>
            <a:ext cx="208569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Times New Roman"/>
                <a:cs typeface="Times New Roman"/>
              </a:rPr>
              <a:t>Aprovecha espació aéreo</a:t>
            </a:r>
          </a:p>
        </p:txBody>
      </p:sp>
      <p:sp>
        <p:nvSpPr>
          <p:cNvPr id="18" name="CuadroTexto 1"/>
          <p:cNvSpPr txBox="1"/>
          <p:nvPr/>
        </p:nvSpPr>
        <p:spPr>
          <a:xfrm>
            <a:off x="4223536" y="95241"/>
            <a:ext cx="3681981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500" b="1" dirty="0" smtClean="0">
                <a:latin typeface="Times New Roman"/>
                <a:cs typeface="Times New Roman"/>
              </a:rPr>
              <a:t>JUSTIFICACIÓN</a:t>
            </a:r>
            <a:endParaRPr lang="es-ES" sz="25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3925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1218602"/>
              </p:ext>
            </p:extLst>
          </p:nvPr>
        </p:nvGraphicFramePr>
        <p:xfrm>
          <a:off x="144463" y="651934"/>
          <a:ext cx="6755870" cy="4823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0" name="Documento" r:id="rId3" imgW="8520853" imgH="6515969" progId="Word.Document.12">
                  <p:embed/>
                </p:oleObj>
              </mc:Choice>
              <mc:Fallback>
                <p:oleObj name="Documento" r:id="rId3" imgW="8520853" imgH="6515969" progId="Word.Document.12">
                  <p:embed/>
                  <p:pic>
                    <p:nvPicPr>
                      <p:cNvPr id="0" name="Objeto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463" y="651934"/>
                        <a:ext cx="6755870" cy="48233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redondeado 2"/>
          <p:cNvSpPr/>
          <p:nvPr/>
        </p:nvSpPr>
        <p:spPr>
          <a:xfrm>
            <a:off x="146744" y="5425406"/>
            <a:ext cx="2670853" cy="157246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 (pomina + cascarilla de arroz 1:1)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146745" y="5631453"/>
            <a:ext cx="2670854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T2 (pomina + cascarilla de arroz 1:3)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155371" y="5843113"/>
            <a:ext cx="2670854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T3 (arena de río + cascarilla de arroz 1:1)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146746" y="6050182"/>
            <a:ext cx="2670853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T4 (arena de río + cascarilla de arroz 1:3)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2908237" y="5437856"/>
            <a:ext cx="2008810" cy="129580"/>
          </a:xfrm>
          <a:prstGeom prst="roundRect">
            <a:avLst/>
          </a:prstGeom>
          <a:solidFill>
            <a:srgbClr val="FFFF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T5 (pomina + aserrín 1:1)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2908237" y="5644410"/>
            <a:ext cx="2008810" cy="129580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T6 (pomina + aserrín 1:3)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2908237" y="5851812"/>
            <a:ext cx="2008810" cy="143978"/>
          </a:xfrm>
          <a:prstGeom prst="roundRect">
            <a:avLst/>
          </a:prstGeom>
          <a:solidFill>
            <a:srgbClr val="FFFF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T7 (arena de río + aserrín 1:1)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2908237" y="6050183"/>
            <a:ext cx="2008810" cy="143978"/>
          </a:xfrm>
          <a:prstGeom prst="roundRect">
            <a:avLst/>
          </a:prstGeom>
          <a:solidFill>
            <a:srgbClr val="FFFF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T8 (arena de río + aserrín 1:3)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4982234" y="5428723"/>
            <a:ext cx="1649656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T9 (pomina)</a:t>
            </a:r>
          </a:p>
        </p:txBody>
      </p:sp>
      <p:sp>
        <p:nvSpPr>
          <p:cNvPr id="12" name="Rectángulo redondeado 12"/>
          <p:cNvSpPr/>
          <p:nvPr/>
        </p:nvSpPr>
        <p:spPr>
          <a:xfrm>
            <a:off x="4982233" y="5635783"/>
            <a:ext cx="1649656" cy="143975"/>
          </a:xfrm>
          <a:prstGeom prst="roundRect">
            <a:avLst/>
          </a:prstGeom>
          <a:solidFill>
            <a:srgbClr val="FFFF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T10 (aserrín)</a:t>
            </a:r>
          </a:p>
        </p:txBody>
      </p:sp>
      <p:sp>
        <p:nvSpPr>
          <p:cNvPr id="13" name="Rectángulo redondeado 13"/>
          <p:cNvSpPr/>
          <p:nvPr/>
        </p:nvSpPr>
        <p:spPr>
          <a:xfrm>
            <a:off x="4982232" y="5857105"/>
            <a:ext cx="1649656" cy="129578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T11 (arena de río)</a:t>
            </a:r>
          </a:p>
        </p:txBody>
      </p:sp>
      <p:sp>
        <p:nvSpPr>
          <p:cNvPr id="14" name="Rectángulo redondeado 14"/>
          <p:cNvSpPr/>
          <p:nvPr/>
        </p:nvSpPr>
        <p:spPr>
          <a:xfrm>
            <a:off x="4982231" y="6058809"/>
            <a:ext cx="1649656" cy="129578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T12 (cascarilla de arroz)</a:t>
            </a:r>
          </a:p>
        </p:txBody>
      </p:sp>
      <p:sp>
        <p:nvSpPr>
          <p:cNvPr id="21" name="Rectángulo redondeado 1"/>
          <p:cNvSpPr/>
          <p:nvPr/>
        </p:nvSpPr>
        <p:spPr>
          <a:xfrm>
            <a:off x="1465237" y="855016"/>
            <a:ext cx="820762" cy="321851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Rectángulo redondeado 1"/>
          <p:cNvSpPr/>
          <p:nvPr/>
        </p:nvSpPr>
        <p:spPr>
          <a:xfrm>
            <a:off x="1465237" y="2573749"/>
            <a:ext cx="820762" cy="169451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redondeado 1"/>
          <p:cNvSpPr/>
          <p:nvPr/>
        </p:nvSpPr>
        <p:spPr>
          <a:xfrm>
            <a:off x="1465237" y="3750616"/>
            <a:ext cx="820762" cy="169451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ángulo redondeado 1"/>
          <p:cNvSpPr/>
          <p:nvPr/>
        </p:nvSpPr>
        <p:spPr>
          <a:xfrm>
            <a:off x="1465237" y="4131735"/>
            <a:ext cx="820762" cy="380999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ángulo redondeado 1"/>
          <p:cNvSpPr/>
          <p:nvPr/>
        </p:nvSpPr>
        <p:spPr>
          <a:xfrm>
            <a:off x="1465237" y="4715817"/>
            <a:ext cx="820762" cy="169451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CuadroTexto 34"/>
          <p:cNvSpPr txBox="1"/>
          <p:nvPr/>
        </p:nvSpPr>
        <p:spPr>
          <a:xfrm>
            <a:off x="7770365" y="2312139"/>
            <a:ext cx="2735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altura de siembra 185 cm existe un </a:t>
            </a:r>
            <a:b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exceso de Nitrógeno</a:t>
            </a:r>
          </a:p>
        </p:txBody>
      </p:sp>
      <p:sp>
        <p:nvSpPr>
          <p:cNvPr id="29" name="CuadroTexto 35"/>
          <p:cNvSpPr txBox="1"/>
          <p:nvPr/>
        </p:nvSpPr>
        <p:spPr>
          <a:xfrm>
            <a:off x="8153482" y="2971800"/>
            <a:ext cx="1968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demás valores se </a:t>
            </a:r>
          </a:p>
          <a:p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encuentran en rango alto</a:t>
            </a:r>
          </a:p>
        </p:txBody>
      </p:sp>
      <p:sp>
        <p:nvSpPr>
          <p:cNvPr id="32" name="CuadroTexto 1"/>
          <p:cNvSpPr txBox="1"/>
          <p:nvPr/>
        </p:nvSpPr>
        <p:spPr>
          <a:xfrm>
            <a:off x="8489312" y="1274864"/>
            <a:ext cx="12971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Cadahia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(2005)</a:t>
            </a:r>
          </a:p>
        </p:txBody>
      </p:sp>
      <p:sp>
        <p:nvSpPr>
          <p:cNvPr id="33" name="CuadroTexto 16"/>
          <p:cNvSpPr txBox="1"/>
          <p:nvPr/>
        </p:nvSpPr>
        <p:spPr>
          <a:xfrm>
            <a:off x="7688612" y="1675851"/>
            <a:ext cx="2898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Tabla de análisis foliar de los niveles</a:t>
            </a:r>
          </a:p>
          <a:p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referencia para el cultivo de fresón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Times New Roman"/>
                <a:cs typeface="Times New Roman"/>
              </a:rPr>
              <a:t>RESULTADOS</a:t>
            </a:r>
          </a:p>
        </p:txBody>
      </p:sp>
    </p:spTree>
    <p:extLst>
      <p:ext uri="{BB962C8B-B14F-4D97-AF65-F5344CB8AC3E}">
        <p14:creationId xmlns:p14="http://schemas.microsoft.com/office/powerpoint/2010/main" val="216652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0156270"/>
              </p:ext>
            </p:extLst>
          </p:nvPr>
        </p:nvGraphicFramePr>
        <p:xfrm>
          <a:off x="144463" y="651934"/>
          <a:ext cx="6755870" cy="4823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1" name="Documento" r:id="rId3" imgW="8520853" imgH="6515969" progId="Word.Document.12">
                  <p:embed/>
                </p:oleObj>
              </mc:Choice>
              <mc:Fallback>
                <p:oleObj name="Documento" r:id="rId3" imgW="8520853" imgH="6515969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463" y="651934"/>
                        <a:ext cx="6755870" cy="48233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 redondeado 2"/>
          <p:cNvSpPr/>
          <p:nvPr/>
        </p:nvSpPr>
        <p:spPr>
          <a:xfrm>
            <a:off x="146744" y="5425406"/>
            <a:ext cx="2670853" cy="157246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 (pomina + cascarilla de arroz 1:1)</a:t>
            </a:r>
          </a:p>
        </p:txBody>
      </p:sp>
      <p:sp>
        <p:nvSpPr>
          <p:cNvPr id="5" name="Rectángulo redondeado 3"/>
          <p:cNvSpPr/>
          <p:nvPr/>
        </p:nvSpPr>
        <p:spPr>
          <a:xfrm>
            <a:off x="146745" y="5631453"/>
            <a:ext cx="2670854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T2 (pomina + cascarilla de arroz 1:3)</a:t>
            </a:r>
          </a:p>
        </p:txBody>
      </p:sp>
      <p:sp>
        <p:nvSpPr>
          <p:cNvPr id="6" name="Rectángulo redondeado 4"/>
          <p:cNvSpPr/>
          <p:nvPr/>
        </p:nvSpPr>
        <p:spPr>
          <a:xfrm>
            <a:off x="155371" y="5843113"/>
            <a:ext cx="2670854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T3 (arena de río + cascarilla de arroz 1:1)</a:t>
            </a:r>
          </a:p>
        </p:txBody>
      </p:sp>
      <p:sp>
        <p:nvSpPr>
          <p:cNvPr id="7" name="Rectángulo redondeado 5"/>
          <p:cNvSpPr/>
          <p:nvPr/>
        </p:nvSpPr>
        <p:spPr>
          <a:xfrm>
            <a:off x="146746" y="6050182"/>
            <a:ext cx="2670853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T4 (arena de río + cascarilla de arroz 1:3)</a:t>
            </a:r>
          </a:p>
        </p:txBody>
      </p:sp>
      <p:sp>
        <p:nvSpPr>
          <p:cNvPr id="8" name="Rectángulo redondeado 6"/>
          <p:cNvSpPr/>
          <p:nvPr/>
        </p:nvSpPr>
        <p:spPr>
          <a:xfrm>
            <a:off x="2908237" y="5437856"/>
            <a:ext cx="2008810" cy="129580"/>
          </a:xfrm>
          <a:prstGeom prst="roundRect">
            <a:avLst/>
          </a:prstGeom>
          <a:solidFill>
            <a:srgbClr val="FFFF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T5 (pomina + aserrín 1:1)</a:t>
            </a:r>
          </a:p>
        </p:txBody>
      </p:sp>
      <p:sp>
        <p:nvSpPr>
          <p:cNvPr id="9" name="Rectángulo redondeado 7"/>
          <p:cNvSpPr/>
          <p:nvPr/>
        </p:nvSpPr>
        <p:spPr>
          <a:xfrm>
            <a:off x="2908237" y="5644410"/>
            <a:ext cx="2008810" cy="129580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T6 (pomina + aserrín 1:3)</a:t>
            </a:r>
          </a:p>
        </p:txBody>
      </p:sp>
      <p:sp>
        <p:nvSpPr>
          <p:cNvPr id="10" name="Rectángulo redondeado 8"/>
          <p:cNvSpPr/>
          <p:nvPr/>
        </p:nvSpPr>
        <p:spPr>
          <a:xfrm>
            <a:off x="2908237" y="5851812"/>
            <a:ext cx="2008810" cy="143978"/>
          </a:xfrm>
          <a:prstGeom prst="roundRect">
            <a:avLst/>
          </a:prstGeom>
          <a:solidFill>
            <a:schemeClr val="tx2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T7 (arena de río + aserrín 1:1)</a:t>
            </a:r>
          </a:p>
        </p:txBody>
      </p:sp>
      <p:sp>
        <p:nvSpPr>
          <p:cNvPr id="11" name="Rectángulo redondeado 9"/>
          <p:cNvSpPr/>
          <p:nvPr/>
        </p:nvSpPr>
        <p:spPr>
          <a:xfrm>
            <a:off x="2908237" y="6050183"/>
            <a:ext cx="2008810" cy="143978"/>
          </a:xfrm>
          <a:prstGeom prst="roundRect">
            <a:avLst/>
          </a:prstGeom>
          <a:solidFill>
            <a:srgbClr val="FFFF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T8 (arena de río + aserrín 1:3)</a:t>
            </a:r>
          </a:p>
        </p:txBody>
      </p:sp>
      <p:sp>
        <p:nvSpPr>
          <p:cNvPr id="12" name="Rectángulo redondeado 10"/>
          <p:cNvSpPr/>
          <p:nvPr/>
        </p:nvSpPr>
        <p:spPr>
          <a:xfrm>
            <a:off x="4982234" y="5428723"/>
            <a:ext cx="1649656" cy="143975"/>
          </a:xfrm>
          <a:prstGeom prst="roundRect">
            <a:avLst/>
          </a:prstGeom>
          <a:solidFill>
            <a:srgbClr val="FFFF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T9 (pomina)</a:t>
            </a:r>
          </a:p>
        </p:txBody>
      </p:sp>
      <p:sp>
        <p:nvSpPr>
          <p:cNvPr id="13" name="Rectángulo redondeado 12"/>
          <p:cNvSpPr/>
          <p:nvPr/>
        </p:nvSpPr>
        <p:spPr>
          <a:xfrm>
            <a:off x="4982233" y="5635783"/>
            <a:ext cx="1649656" cy="143975"/>
          </a:xfrm>
          <a:prstGeom prst="roundRect">
            <a:avLst/>
          </a:prstGeom>
          <a:solidFill>
            <a:srgbClr val="FFFF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T10 (aserrín)</a:t>
            </a:r>
          </a:p>
        </p:txBody>
      </p:sp>
      <p:sp>
        <p:nvSpPr>
          <p:cNvPr id="14" name="Rectángulo redondeado 13"/>
          <p:cNvSpPr/>
          <p:nvPr/>
        </p:nvSpPr>
        <p:spPr>
          <a:xfrm>
            <a:off x="4982232" y="5857105"/>
            <a:ext cx="1649656" cy="129578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T11 (arena de río)</a:t>
            </a:r>
          </a:p>
        </p:txBody>
      </p:sp>
      <p:sp>
        <p:nvSpPr>
          <p:cNvPr id="15" name="Rectángulo redondeado 14"/>
          <p:cNvSpPr/>
          <p:nvPr/>
        </p:nvSpPr>
        <p:spPr>
          <a:xfrm>
            <a:off x="4982231" y="6058809"/>
            <a:ext cx="1649656" cy="129578"/>
          </a:xfrm>
          <a:prstGeom prst="roundRect">
            <a:avLst/>
          </a:prstGeom>
          <a:solidFill>
            <a:srgbClr val="FFFF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T12 (cascarilla de arroz)</a:t>
            </a:r>
          </a:p>
        </p:txBody>
      </p:sp>
      <p:sp>
        <p:nvSpPr>
          <p:cNvPr id="18" name="Rectángulo 25"/>
          <p:cNvSpPr/>
          <p:nvPr/>
        </p:nvSpPr>
        <p:spPr>
          <a:xfrm>
            <a:off x="7591190" y="2340613"/>
            <a:ext cx="30933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altura de siembra 185 cm existe un </a:t>
            </a:r>
            <a:b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exceso de Fósforo</a:t>
            </a:r>
          </a:p>
        </p:txBody>
      </p:sp>
      <p:sp>
        <p:nvSpPr>
          <p:cNvPr id="19" name="Rectángulo 26"/>
          <p:cNvSpPr/>
          <p:nvPr/>
        </p:nvSpPr>
        <p:spPr>
          <a:xfrm>
            <a:off x="7880586" y="3005627"/>
            <a:ext cx="2514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demás valores se </a:t>
            </a:r>
          </a:p>
          <a:p>
            <a:pPr algn="ctr"/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encuentran en rango alto</a:t>
            </a:r>
          </a:p>
        </p:txBody>
      </p:sp>
      <p:sp>
        <p:nvSpPr>
          <p:cNvPr id="20" name="Rectángulo redondeado 1"/>
          <p:cNvSpPr/>
          <p:nvPr/>
        </p:nvSpPr>
        <p:spPr>
          <a:xfrm>
            <a:off x="2252131" y="1001137"/>
            <a:ext cx="820762" cy="169451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Rectángulo redondeado 1"/>
          <p:cNvSpPr/>
          <p:nvPr/>
        </p:nvSpPr>
        <p:spPr>
          <a:xfrm>
            <a:off x="2252131" y="3744337"/>
            <a:ext cx="820762" cy="169451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Rectángulo redondeado 1"/>
          <p:cNvSpPr/>
          <p:nvPr/>
        </p:nvSpPr>
        <p:spPr>
          <a:xfrm>
            <a:off x="2252131" y="4303136"/>
            <a:ext cx="820762" cy="599064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redondeado 1"/>
          <p:cNvSpPr/>
          <p:nvPr/>
        </p:nvSpPr>
        <p:spPr>
          <a:xfrm>
            <a:off x="2252131" y="5107471"/>
            <a:ext cx="820762" cy="169451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CuadroTexto 1"/>
          <p:cNvSpPr txBox="1"/>
          <p:nvPr/>
        </p:nvSpPr>
        <p:spPr>
          <a:xfrm>
            <a:off x="8489312" y="1274864"/>
            <a:ext cx="12971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Cadahia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(2005)</a:t>
            </a:r>
          </a:p>
        </p:txBody>
      </p:sp>
      <p:sp>
        <p:nvSpPr>
          <p:cNvPr id="25" name="CuadroTexto 16"/>
          <p:cNvSpPr txBox="1"/>
          <p:nvPr/>
        </p:nvSpPr>
        <p:spPr>
          <a:xfrm>
            <a:off x="7688612" y="1675851"/>
            <a:ext cx="2898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Tabla de análisis foliar de los niveles</a:t>
            </a:r>
          </a:p>
          <a:p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referencia para el cultivo de fresón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Times New Roman"/>
                <a:cs typeface="Times New Roman"/>
              </a:rPr>
              <a:t>RESULTADOS</a:t>
            </a:r>
          </a:p>
        </p:txBody>
      </p:sp>
    </p:spTree>
    <p:extLst>
      <p:ext uri="{BB962C8B-B14F-4D97-AF65-F5344CB8AC3E}">
        <p14:creationId xmlns:p14="http://schemas.microsoft.com/office/powerpoint/2010/main" val="165377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2571776"/>
              </p:ext>
            </p:extLst>
          </p:nvPr>
        </p:nvGraphicFramePr>
        <p:xfrm>
          <a:off x="144463" y="651934"/>
          <a:ext cx="6755870" cy="4823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4" name="Documento" r:id="rId3" imgW="8520853" imgH="6526063" progId="Word.Document.12">
                  <p:embed/>
                </p:oleObj>
              </mc:Choice>
              <mc:Fallback>
                <p:oleObj name="Documento" r:id="rId3" imgW="8520853" imgH="6526063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463" y="651934"/>
                        <a:ext cx="6755870" cy="48233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 redondeado 2"/>
          <p:cNvSpPr/>
          <p:nvPr/>
        </p:nvSpPr>
        <p:spPr>
          <a:xfrm>
            <a:off x="146744" y="5425406"/>
            <a:ext cx="2670853" cy="157246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 (pomina + cascarilla de arroz 1:1)</a:t>
            </a:r>
          </a:p>
        </p:txBody>
      </p:sp>
      <p:sp>
        <p:nvSpPr>
          <p:cNvPr id="5" name="Rectángulo redondeado 3"/>
          <p:cNvSpPr/>
          <p:nvPr/>
        </p:nvSpPr>
        <p:spPr>
          <a:xfrm>
            <a:off x="146745" y="5631453"/>
            <a:ext cx="2670854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T2 (pomina + cascarilla de arroz 1:3)</a:t>
            </a:r>
          </a:p>
        </p:txBody>
      </p:sp>
      <p:sp>
        <p:nvSpPr>
          <p:cNvPr id="6" name="Rectángulo redondeado 4"/>
          <p:cNvSpPr/>
          <p:nvPr/>
        </p:nvSpPr>
        <p:spPr>
          <a:xfrm>
            <a:off x="155371" y="5843113"/>
            <a:ext cx="2670854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T3 (arena de río + cascarilla de arroz 1:1)</a:t>
            </a:r>
          </a:p>
        </p:txBody>
      </p:sp>
      <p:sp>
        <p:nvSpPr>
          <p:cNvPr id="7" name="Rectángulo redondeado 5"/>
          <p:cNvSpPr/>
          <p:nvPr/>
        </p:nvSpPr>
        <p:spPr>
          <a:xfrm>
            <a:off x="146746" y="6050182"/>
            <a:ext cx="2670853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T4 (arena de río + cascarilla de arroz 1:3)</a:t>
            </a:r>
          </a:p>
        </p:txBody>
      </p:sp>
      <p:sp>
        <p:nvSpPr>
          <p:cNvPr id="8" name="Rectángulo redondeado 6"/>
          <p:cNvSpPr/>
          <p:nvPr/>
        </p:nvSpPr>
        <p:spPr>
          <a:xfrm>
            <a:off x="2908237" y="5437856"/>
            <a:ext cx="2008810" cy="129580"/>
          </a:xfrm>
          <a:prstGeom prst="roundRect">
            <a:avLst/>
          </a:prstGeom>
          <a:solidFill>
            <a:schemeClr val="tx2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T5 (pomina + aserrín 1:1)</a:t>
            </a:r>
          </a:p>
        </p:txBody>
      </p:sp>
      <p:sp>
        <p:nvSpPr>
          <p:cNvPr id="9" name="Rectángulo redondeado 7"/>
          <p:cNvSpPr/>
          <p:nvPr/>
        </p:nvSpPr>
        <p:spPr>
          <a:xfrm>
            <a:off x="2908237" y="5644410"/>
            <a:ext cx="2008810" cy="129580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T6 (pomina + aserrín 1:3)</a:t>
            </a:r>
          </a:p>
        </p:txBody>
      </p:sp>
      <p:sp>
        <p:nvSpPr>
          <p:cNvPr id="10" name="Rectángulo redondeado 8"/>
          <p:cNvSpPr/>
          <p:nvPr/>
        </p:nvSpPr>
        <p:spPr>
          <a:xfrm>
            <a:off x="2908237" y="5851812"/>
            <a:ext cx="2008810" cy="143978"/>
          </a:xfrm>
          <a:prstGeom prst="roundRect">
            <a:avLst/>
          </a:prstGeom>
          <a:solidFill>
            <a:schemeClr val="tx2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T7 (arena de río + aserrín 1:1)</a:t>
            </a:r>
          </a:p>
        </p:txBody>
      </p:sp>
      <p:sp>
        <p:nvSpPr>
          <p:cNvPr id="11" name="Rectángulo redondeado 9"/>
          <p:cNvSpPr/>
          <p:nvPr/>
        </p:nvSpPr>
        <p:spPr>
          <a:xfrm>
            <a:off x="2908237" y="6050183"/>
            <a:ext cx="2008810" cy="143978"/>
          </a:xfrm>
          <a:prstGeom prst="roundRect">
            <a:avLst/>
          </a:prstGeom>
          <a:solidFill>
            <a:schemeClr val="tx2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T8 (arena de río + aserrín 1:3)</a:t>
            </a:r>
          </a:p>
        </p:txBody>
      </p:sp>
      <p:sp>
        <p:nvSpPr>
          <p:cNvPr id="12" name="Rectángulo redondeado 10"/>
          <p:cNvSpPr/>
          <p:nvPr/>
        </p:nvSpPr>
        <p:spPr>
          <a:xfrm>
            <a:off x="4982234" y="5428723"/>
            <a:ext cx="1649656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T9 (pomina)</a:t>
            </a:r>
          </a:p>
        </p:txBody>
      </p:sp>
      <p:sp>
        <p:nvSpPr>
          <p:cNvPr id="13" name="Rectángulo redondeado 12"/>
          <p:cNvSpPr/>
          <p:nvPr/>
        </p:nvSpPr>
        <p:spPr>
          <a:xfrm>
            <a:off x="4982233" y="5635783"/>
            <a:ext cx="1649656" cy="143975"/>
          </a:xfrm>
          <a:prstGeom prst="roundRect">
            <a:avLst/>
          </a:prstGeom>
          <a:solidFill>
            <a:schemeClr val="tx2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T10 (aserrín)</a:t>
            </a:r>
          </a:p>
        </p:txBody>
      </p:sp>
      <p:sp>
        <p:nvSpPr>
          <p:cNvPr id="14" name="Rectángulo redondeado 13"/>
          <p:cNvSpPr/>
          <p:nvPr/>
        </p:nvSpPr>
        <p:spPr>
          <a:xfrm>
            <a:off x="4982232" y="5857105"/>
            <a:ext cx="1649656" cy="129578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T11 (arena de río)</a:t>
            </a:r>
          </a:p>
        </p:txBody>
      </p:sp>
      <p:sp>
        <p:nvSpPr>
          <p:cNvPr id="15" name="Rectángulo redondeado 14"/>
          <p:cNvSpPr/>
          <p:nvPr/>
        </p:nvSpPr>
        <p:spPr>
          <a:xfrm>
            <a:off x="4982231" y="6058809"/>
            <a:ext cx="1649656" cy="129578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T12 (cascarilla de arroz)</a:t>
            </a:r>
          </a:p>
        </p:txBody>
      </p:sp>
      <p:sp>
        <p:nvSpPr>
          <p:cNvPr id="24" name="Rectángulo 17"/>
          <p:cNvSpPr/>
          <p:nvPr/>
        </p:nvSpPr>
        <p:spPr>
          <a:xfrm>
            <a:off x="2997197" y="634995"/>
            <a:ext cx="759570" cy="46651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CuadroTexto 1"/>
          <p:cNvSpPr txBox="1"/>
          <p:nvPr/>
        </p:nvSpPr>
        <p:spPr>
          <a:xfrm>
            <a:off x="8489312" y="1274864"/>
            <a:ext cx="12971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Cadahia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(2005)</a:t>
            </a:r>
          </a:p>
        </p:txBody>
      </p:sp>
      <p:sp>
        <p:nvSpPr>
          <p:cNvPr id="29" name="CuadroTexto 16"/>
          <p:cNvSpPr txBox="1"/>
          <p:nvPr/>
        </p:nvSpPr>
        <p:spPr>
          <a:xfrm>
            <a:off x="7688612" y="1675851"/>
            <a:ext cx="2898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Tabla de análisis foliar de los niveles</a:t>
            </a:r>
          </a:p>
          <a:p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referencia para el cultivo de fresón</a:t>
            </a:r>
          </a:p>
        </p:txBody>
      </p:sp>
      <p:sp>
        <p:nvSpPr>
          <p:cNvPr id="30" name="CuadroTexto 18"/>
          <p:cNvSpPr txBox="1"/>
          <p:nvPr/>
        </p:nvSpPr>
        <p:spPr>
          <a:xfrm>
            <a:off x="8563854" y="2292281"/>
            <a:ext cx="1148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Rango </a:t>
            </a: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medio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Times New Roman"/>
                <a:cs typeface="Times New Roman"/>
              </a:rPr>
              <a:t>RESULTADOS</a:t>
            </a:r>
          </a:p>
        </p:txBody>
      </p:sp>
    </p:spTree>
    <p:extLst>
      <p:ext uri="{BB962C8B-B14F-4D97-AF65-F5344CB8AC3E}">
        <p14:creationId xmlns:p14="http://schemas.microsoft.com/office/powerpoint/2010/main" val="73291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3303625"/>
              </p:ext>
            </p:extLst>
          </p:nvPr>
        </p:nvGraphicFramePr>
        <p:xfrm>
          <a:off x="144463" y="651934"/>
          <a:ext cx="6755870" cy="4823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8" name="Documento" r:id="rId3" imgW="8520853" imgH="6526063" progId="Word.Document.12">
                  <p:embed/>
                </p:oleObj>
              </mc:Choice>
              <mc:Fallback>
                <p:oleObj name="Documento" r:id="rId3" imgW="8520853" imgH="6526063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463" y="651934"/>
                        <a:ext cx="6755870" cy="48233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 redondeado 2"/>
          <p:cNvSpPr/>
          <p:nvPr/>
        </p:nvSpPr>
        <p:spPr>
          <a:xfrm>
            <a:off x="146744" y="5425406"/>
            <a:ext cx="2670853" cy="157246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 (pomina + cascarilla de arroz 1:1)</a:t>
            </a:r>
          </a:p>
        </p:txBody>
      </p:sp>
      <p:sp>
        <p:nvSpPr>
          <p:cNvPr id="5" name="Rectángulo redondeado 3"/>
          <p:cNvSpPr/>
          <p:nvPr/>
        </p:nvSpPr>
        <p:spPr>
          <a:xfrm>
            <a:off x="146745" y="5631453"/>
            <a:ext cx="2670854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T2 (pomina + cascarilla de arroz 1:3)</a:t>
            </a:r>
          </a:p>
        </p:txBody>
      </p:sp>
      <p:sp>
        <p:nvSpPr>
          <p:cNvPr id="6" name="Rectángulo redondeado 4"/>
          <p:cNvSpPr/>
          <p:nvPr/>
        </p:nvSpPr>
        <p:spPr>
          <a:xfrm>
            <a:off x="155371" y="5843113"/>
            <a:ext cx="2670854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T3 (arena de río + cascarilla de arroz 1:1)</a:t>
            </a:r>
          </a:p>
        </p:txBody>
      </p:sp>
      <p:sp>
        <p:nvSpPr>
          <p:cNvPr id="7" name="Rectángulo redondeado 5"/>
          <p:cNvSpPr/>
          <p:nvPr/>
        </p:nvSpPr>
        <p:spPr>
          <a:xfrm>
            <a:off x="146746" y="6050182"/>
            <a:ext cx="2670853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T4 (arena de río + cascarilla de arroz 1:3)</a:t>
            </a:r>
          </a:p>
        </p:txBody>
      </p:sp>
      <p:sp>
        <p:nvSpPr>
          <p:cNvPr id="8" name="Rectángulo redondeado 6"/>
          <p:cNvSpPr/>
          <p:nvPr/>
        </p:nvSpPr>
        <p:spPr>
          <a:xfrm>
            <a:off x="2908237" y="5437856"/>
            <a:ext cx="2008810" cy="129580"/>
          </a:xfrm>
          <a:prstGeom prst="roundRect">
            <a:avLst/>
          </a:prstGeom>
          <a:solidFill>
            <a:schemeClr val="tx2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T5 (pomina + aserrín 1:1)</a:t>
            </a:r>
          </a:p>
        </p:txBody>
      </p:sp>
      <p:sp>
        <p:nvSpPr>
          <p:cNvPr id="9" name="Rectángulo redondeado 7"/>
          <p:cNvSpPr/>
          <p:nvPr/>
        </p:nvSpPr>
        <p:spPr>
          <a:xfrm>
            <a:off x="2908237" y="5644410"/>
            <a:ext cx="2008810" cy="129580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T6 (pomina + aserrín 1:3)</a:t>
            </a:r>
          </a:p>
        </p:txBody>
      </p:sp>
      <p:sp>
        <p:nvSpPr>
          <p:cNvPr id="10" name="Rectángulo redondeado 8"/>
          <p:cNvSpPr/>
          <p:nvPr/>
        </p:nvSpPr>
        <p:spPr>
          <a:xfrm>
            <a:off x="2908237" y="5851812"/>
            <a:ext cx="2008810" cy="143978"/>
          </a:xfrm>
          <a:prstGeom prst="roundRect">
            <a:avLst/>
          </a:prstGeom>
          <a:solidFill>
            <a:schemeClr val="tx2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T7 (arena de río + aserrín 1:1)</a:t>
            </a:r>
          </a:p>
        </p:txBody>
      </p:sp>
      <p:sp>
        <p:nvSpPr>
          <p:cNvPr id="11" name="Rectángulo redondeado 9"/>
          <p:cNvSpPr/>
          <p:nvPr/>
        </p:nvSpPr>
        <p:spPr>
          <a:xfrm>
            <a:off x="2908237" y="6050183"/>
            <a:ext cx="2008810" cy="143978"/>
          </a:xfrm>
          <a:prstGeom prst="roundRect">
            <a:avLst/>
          </a:prstGeom>
          <a:solidFill>
            <a:schemeClr val="tx2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T8 (arena de río + aserrín 1:3)</a:t>
            </a:r>
          </a:p>
        </p:txBody>
      </p:sp>
      <p:sp>
        <p:nvSpPr>
          <p:cNvPr id="12" name="Rectángulo redondeado 10"/>
          <p:cNvSpPr/>
          <p:nvPr/>
        </p:nvSpPr>
        <p:spPr>
          <a:xfrm>
            <a:off x="4982234" y="5428723"/>
            <a:ext cx="1649656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T9 (pomina)</a:t>
            </a:r>
          </a:p>
        </p:txBody>
      </p:sp>
      <p:sp>
        <p:nvSpPr>
          <p:cNvPr id="13" name="Rectángulo redondeado 12"/>
          <p:cNvSpPr/>
          <p:nvPr/>
        </p:nvSpPr>
        <p:spPr>
          <a:xfrm>
            <a:off x="4982233" y="5635783"/>
            <a:ext cx="1649656" cy="143975"/>
          </a:xfrm>
          <a:prstGeom prst="roundRect">
            <a:avLst/>
          </a:prstGeom>
          <a:solidFill>
            <a:schemeClr val="tx2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T10 (aserrín)</a:t>
            </a:r>
          </a:p>
        </p:txBody>
      </p:sp>
      <p:sp>
        <p:nvSpPr>
          <p:cNvPr id="14" name="Rectángulo redondeado 13"/>
          <p:cNvSpPr/>
          <p:nvPr/>
        </p:nvSpPr>
        <p:spPr>
          <a:xfrm>
            <a:off x="4982232" y="5857105"/>
            <a:ext cx="1649656" cy="129578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T11 (arena de río)</a:t>
            </a:r>
          </a:p>
        </p:txBody>
      </p:sp>
      <p:sp>
        <p:nvSpPr>
          <p:cNvPr id="15" name="Rectángulo redondeado 14"/>
          <p:cNvSpPr/>
          <p:nvPr/>
        </p:nvSpPr>
        <p:spPr>
          <a:xfrm>
            <a:off x="4982231" y="6058809"/>
            <a:ext cx="1649656" cy="129578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T12 (cascarilla de arroz)</a:t>
            </a:r>
          </a:p>
        </p:txBody>
      </p:sp>
      <p:sp>
        <p:nvSpPr>
          <p:cNvPr id="16" name="Rectángulo 17"/>
          <p:cNvSpPr/>
          <p:nvPr/>
        </p:nvSpPr>
        <p:spPr>
          <a:xfrm>
            <a:off x="3754334" y="634995"/>
            <a:ext cx="759570" cy="46651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CuadroTexto 1"/>
          <p:cNvSpPr txBox="1"/>
          <p:nvPr/>
        </p:nvSpPr>
        <p:spPr>
          <a:xfrm>
            <a:off x="8489312" y="1274864"/>
            <a:ext cx="12971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Cadahia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(2005)</a:t>
            </a:r>
          </a:p>
        </p:txBody>
      </p:sp>
      <p:sp>
        <p:nvSpPr>
          <p:cNvPr id="21" name="CuadroTexto 16"/>
          <p:cNvSpPr txBox="1"/>
          <p:nvPr/>
        </p:nvSpPr>
        <p:spPr>
          <a:xfrm>
            <a:off x="7688612" y="1675851"/>
            <a:ext cx="2898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Tabla de análisis foliar de los niveles</a:t>
            </a:r>
          </a:p>
          <a:p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referencia para el cultivo de fresón</a:t>
            </a:r>
          </a:p>
        </p:txBody>
      </p:sp>
      <p:sp>
        <p:nvSpPr>
          <p:cNvPr id="22" name="CuadroTexto 18"/>
          <p:cNvSpPr txBox="1"/>
          <p:nvPr/>
        </p:nvSpPr>
        <p:spPr>
          <a:xfrm>
            <a:off x="8563853" y="2292281"/>
            <a:ext cx="1148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Rango </a:t>
            </a: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medio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Times New Roman"/>
                <a:cs typeface="Times New Roman"/>
              </a:rPr>
              <a:t>RESULTADOS</a:t>
            </a:r>
          </a:p>
        </p:txBody>
      </p:sp>
    </p:spTree>
    <p:extLst>
      <p:ext uri="{BB962C8B-B14F-4D97-AF65-F5344CB8AC3E}">
        <p14:creationId xmlns:p14="http://schemas.microsoft.com/office/powerpoint/2010/main" val="381304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uadroTexto 16"/>
          <p:cNvSpPr txBox="1"/>
          <p:nvPr/>
        </p:nvSpPr>
        <p:spPr>
          <a:xfrm>
            <a:off x="7688612" y="1675851"/>
            <a:ext cx="2898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Tabla de análisis foliar de los niveles</a:t>
            </a:r>
          </a:p>
          <a:p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referencia para el cultivo de fresón</a:t>
            </a: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3303625"/>
              </p:ext>
            </p:extLst>
          </p:nvPr>
        </p:nvGraphicFramePr>
        <p:xfrm>
          <a:off x="144463" y="651934"/>
          <a:ext cx="6755870" cy="4823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2" name="Documento" r:id="rId3" imgW="8520853" imgH="6526063" progId="Word.Document.12">
                  <p:embed/>
                </p:oleObj>
              </mc:Choice>
              <mc:Fallback>
                <p:oleObj name="Documento" r:id="rId3" imgW="8520853" imgH="6526063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463" y="651934"/>
                        <a:ext cx="6755870" cy="48233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 redondeado 2"/>
          <p:cNvSpPr/>
          <p:nvPr/>
        </p:nvSpPr>
        <p:spPr>
          <a:xfrm>
            <a:off x="146744" y="5425406"/>
            <a:ext cx="2670853" cy="157246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 (pomina + cascarilla de arroz 1:1)</a:t>
            </a:r>
          </a:p>
        </p:txBody>
      </p:sp>
      <p:sp>
        <p:nvSpPr>
          <p:cNvPr id="5" name="Rectángulo redondeado 3"/>
          <p:cNvSpPr/>
          <p:nvPr/>
        </p:nvSpPr>
        <p:spPr>
          <a:xfrm>
            <a:off x="146745" y="5631453"/>
            <a:ext cx="2670854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T2 (pomina + cascarilla de arroz 1:3)</a:t>
            </a:r>
          </a:p>
        </p:txBody>
      </p:sp>
      <p:sp>
        <p:nvSpPr>
          <p:cNvPr id="6" name="Rectángulo redondeado 4"/>
          <p:cNvSpPr/>
          <p:nvPr/>
        </p:nvSpPr>
        <p:spPr>
          <a:xfrm>
            <a:off x="155371" y="5843113"/>
            <a:ext cx="2670854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T3 (arena de río + cascarilla de arroz 1:1)</a:t>
            </a:r>
          </a:p>
        </p:txBody>
      </p:sp>
      <p:sp>
        <p:nvSpPr>
          <p:cNvPr id="7" name="Rectángulo redondeado 5"/>
          <p:cNvSpPr/>
          <p:nvPr/>
        </p:nvSpPr>
        <p:spPr>
          <a:xfrm>
            <a:off x="146746" y="6050182"/>
            <a:ext cx="2670853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T4 (arena de río + cascarilla de arroz 1:3)</a:t>
            </a:r>
          </a:p>
        </p:txBody>
      </p:sp>
      <p:sp>
        <p:nvSpPr>
          <p:cNvPr id="8" name="Rectángulo redondeado 6"/>
          <p:cNvSpPr/>
          <p:nvPr/>
        </p:nvSpPr>
        <p:spPr>
          <a:xfrm>
            <a:off x="2908237" y="5437856"/>
            <a:ext cx="2008810" cy="129580"/>
          </a:xfrm>
          <a:prstGeom prst="roundRect">
            <a:avLst/>
          </a:prstGeom>
          <a:solidFill>
            <a:schemeClr val="tx2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T5 (pomina + aserrín 1:1)</a:t>
            </a:r>
          </a:p>
        </p:txBody>
      </p:sp>
      <p:sp>
        <p:nvSpPr>
          <p:cNvPr id="9" name="Rectángulo redondeado 7"/>
          <p:cNvSpPr/>
          <p:nvPr/>
        </p:nvSpPr>
        <p:spPr>
          <a:xfrm>
            <a:off x="2908237" y="5644410"/>
            <a:ext cx="2008810" cy="129580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T6 (pomina + aserrín 1:3)</a:t>
            </a:r>
          </a:p>
        </p:txBody>
      </p:sp>
      <p:sp>
        <p:nvSpPr>
          <p:cNvPr id="10" name="Rectángulo redondeado 8"/>
          <p:cNvSpPr/>
          <p:nvPr/>
        </p:nvSpPr>
        <p:spPr>
          <a:xfrm>
            <a:off x="2908237" y="5851812"/>
            <a:ext cx="2008810" cy="143978"/>
          </a:xfrm>
          <a:prstGeom prst="roundRect">
            <a:avLst/>
          </a:prstGeom>
          <a:solidFill>
            <a:schemeClr val="tx2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T7 (arena de río + aserrín 1:1)</a:t>
            </a:r>
          </a:p>
        </p:txBody>
      </p:sp>
      <p:sp>
        <p:nvSpPr>
          <p:cNvPr id="11" name="Rectángulo redondeado 9"/>
          <p:cNvSpPr/>
          <p:nvPr/>
        </p:nvSpPr>
        <p:spPr>
          <a:xfrm>
            <a:off x="2908237" y="6050183"/>
            <a:ext cx="2008810" cy="143978"/>
          </a:xfrm>
          <a:prstGeom prst="roundRect">
            <a:avLst/>
          </a:prstGeom>
          <a:solidFill>
            <a:schemeClr val="tx2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T8 (arena de río + aserrín 1:3)</a:t>
            </a:r>
          </a:p>
        </p:txBody>
      </p:sp>
      <p:sp>
        <p:nvSpPr>
          <p:cNvPr id="12" name="Rectángulo redondeado 10"/>
          <p:cNvSpPr/>
          <p:nvPr/>
        </p:nvSpPr>
        <p:spPr>
          <a:xfrm>
            <a:off x="4982234" y="5428723"/>
            <a:ext cx="1649656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T9 (pomina)</a:t>
            </a:r>
          </a:p>
        </p:txBody>
      </p:sp>
      <p:sp>
        <p:nvSpPr>
          <p:cNvPr id="13" name="Rectángulo redondeado 12"/>
          <p:cNvSpPr/>
          <p:nvPr/>
        </p:nvSpPr>
        <p:spPr>
          <a:xfrm>
            <a:off x="4982233" y="5635783"/>
            <a:ext cx="1649656" cy="143975"/>
          </a:xfrm>
          <a:prstGeom prst="roundRect">
            <a:avLst/>
          </a:prstGeom>
          <a:solidFill>
            <a:schemeClr val="tx2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T10 (aserrín)</a:t>
            </a:r>
          </a:p>
        </p:txBody>
      </p:sp>
      <p:sp>
        <p:nvSpPr>
          <p:cNvPr id="14" name="Rectángulo redondeado 13"/>
          <p:cNvSpPr/>
          <p:nvPr/>
        </p:nvSpPr>
        <p:spPr>
          <a:xfrm>
            <a:off x="4982232" y="5857105"/>
            <a:ext cx="1649656" cy="129578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T11 (arena de río)</a:t>
            </a:r>
          </a:p>
        </p:txBody>
      </p:sp>
      <p:sp>
        <p:nvSpPr>
          <p:cNvPr id="15" name="Rectángulo redondeado 14"/>
          <p:cNvSpPr/>
          <p:nvPr/>
        </p:nvSpPr>
        <p:spPr>
          <a:xfrm>
            <a:off x="4982231" y="6058809"/>
            <a:ext cx="1649656" cy="129578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T12 (cascarilla de arroz)</a:t>
            </a:r>
          </a:p>
        </p:txBody>
      </p:sp>
      <p:sp>
        <p:nvSpPr>
          <p:cNvPr id="16" name="Rectángulo 17"/>
          <p:cNvSpPr/>
          <p:nvPr/>
        </p:nvSpPr>
        <p:spPr>
          <a:xfrm>
            <a:off x="4513904" y="634995"/>
            <a:ext cx="759570" cy="46651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CuadroTexto 1"/>
          <p:cNvSpPr txBox="1"/>
          <p:nvPr/>
        </p:nvSpPr>
        <p:spPr>
          <a:xfrm>
            <a:off x="8489312" y="1274864"/>
            <a:ext cx="12971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Cadahia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(2005)</a:t>
            </a:r>
          </a:p>
        </p:txBody>
      </p:sp>
      <p:sp>
        <p:nvSpPr>
          <p:cNvPr id="25" name="CuadroTexto 18"/>
          <p:cNvSpPr txBox="1"/>
          <p:nvPr/>
        </p:nvSpPr>
        <p:spPr>
          <a:xfrm>
            <a:off x="8653620" y="2292281"/>
            <a:ext cx="968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Rango </a:t>
            </a: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alto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Times New Roman"/>
                <a:cs typeface="Times New Roman"/>
              </a:rPr>
              <a:t>RESULTADOS</a:t>
            </a:r>
          </a:p>
        </p:txBody>
      </p:sp>
    </p:spTree>
    <p:extLst>
      <p:ext uri="{BB962C8B-B14F-4D97-AF65-F5344CB8AC3E}">
        <p14:creationId xmlns:p14="http://schemas.microsoft.com/office/powerpoint/2010/main" val="381304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8074336"/>
              </p:ext>
            </p:extLst>
          </p:nvPr>
        </p:nvGraphicFramePr>
        <p:xfrm>
          <a:off x="144463" y="651934"/>
          <a:ext cx="6755870" cy="4823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6" name="Documento" r:id="rId3" imgW="8520853" imgH="6526063" progId="Word.Document.12">
                  <p:embed/>
                </p:oleObj>
              </mc:Choice>
              <mc:Fallback>
                <p:oleObj name="Documento" r:id="rId3" imgW="8520853" imgH="6526063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463" y="651934"/>
                        <a:ext cx="6755870" cy="48233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 redondeado 2"/>
          <p:cNvSpPr/>
          <p:nvPr/>
        </p:nvSpPr>
        <p:spPr>
          <a:xfrm>
            <a:off x="146744" y="5425406"/>
            <a:ext cx="2670853" cy="157246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 (pomina + cascarilla de arroz 1:1)</a:t>
            </a:r>
          </a:p>
        </p:txBody>
      </p:sp>
      <p:sp>
        <p:nvSpPr>
          <p:cNvPr id="5" name="Rectángulo redondeado 3"/>
          <p:cNvSpPr/>
          <p:nvPr/>
        </p:nvSpPr>
        <p:spPr>
          <a:xfrm>
            <a:off x="146745" y="5631453"/>
            <a:ext cx="2670854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T2 (pomina + cascarilla de arroz 1:3)</a:t>
            </a:r>
          </a:p>
        </p:txBody>
      </p:sp>
      <p:sp>
        <p:nvSpPr>
          <p:cNvPr id="6" name="Rectángulo redondeado 4"/>
          <p:cNvSpPr/>
          <p:nvPr/>
        </p:nvSpPr>
        <p:spPr>
          <a:xfrm>
            <a:off x="155371" y="5843113"/>
            <a:ext cx="2670854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T3 (arena de río + cascarilla de arroz 1:1)</a:t>
            </a:r>
          </a:p>
        </p:txBody>
      </p:sp>
      <p:sp>
        <p:nvSpPr>
          <p:cNvPr id="7" name="Rectángulo redondeado 5"/>
          <p:cNvSpPr/>
          <p:nvPr/>
        </p:nvSpPr>
        <p:spPr>
          <a:xfrm>
            <a:off x="146746" y="6050182"/>
            <a:ext cx="2670853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T4 (arena de río + cascarilla de arroz 1:3)</a:t>
            </a:r>
          </a:p>
        </p:txBody>
      </p:sp>
      <p:sp>
        <p:nvSpPr>
          <p:cNvPr id="8" name="Rectángulo redondeado 6"/>
          <p:cNvSpPr/>
          <p:nvPr/>
        </p:nvSpPr>
        <p:spPr>
          <a:xfrm>
            <a:off x="2908237" y="5437856"/>
            <a:ext cx="2008810" cy="129580"/>
          </a:xfrm>
          <a:prstGeom prst="roundRect">
            <a:avLst/>
          </a:prstGeom>
          <a:solidFill>
            <a:schemeClr val="tx2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T5 (pomina + aserrín 1:1)</a:t>
            </a:r>
          </a:p>
        </p:txBody>
      </p:sp>
      <p:sp>
        <p:nvSpPr>
          <p:cNvPr id="9" name="Rectángulo redondeado 7"/>
          <p:cNvSpPr/>
          <p:nvPr/>
        </p:nvSpPr>
        <p:spPr>
          <a:xfrm>
            <a:off x="2908237" y="5644410"/>
            <a:ext cx="2008810" cy="129580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T6 (pomina + aserrín 1:3)</a:t>
            </a:r>
          </a:p>
        </p:txBody>
      </p:sp>
      <p:sp>
        <p:nvSpPr>
          <p:cNvPr id="10" name="Rectángulo redondeado 8"/>
          <p:cNvSpPr/>
          <p:nvPr/>
        </p:nvSpPr>
        <p:spPr>
          <a:xfrm>
            <a:off x="2908237" y="5851812"/>
            <a:ext cx="2008810" cy="143978"/>
          </a:xfrm>
          <a:prstGeom prst="roundRect">
            <a:avLst/>
          </a:prstGeom>
          <a:solidFill>
            <a:schemeClr val="tx2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T7 (arena de río + aserrín 1:1)</a:t>
            </a:r>
          </a:p>
        </p:txBody>
      </p:sp>
      <p:sp>
        <p:nvSpPr>
          <p:cNvPr id="11" name="Rectángulo redondeado 9"/>
          <p:cNvSpPr/>
          <p:nvPr/>
        </p:nvSpPr>
        <p:spPr>
          <a:xfrm>
            <a:off x="2908237" y="6050183"/>
            <a:ext cx="2008810" cy="143978"/>
          </a:xfrm>
          <a:prstGeom prst="roundRect">
            <a:avLst/>
          </a:prstGeom>
          <a:solidFill>
            <a:schemeClr val="tx2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T8 (arena de río + aserrín 1:3)</a:t>
            </a:r>
          </a:p>
        </p:txBody>
      </p:sp>
      <p:sp>
        <p:nvSpPr>
          <p:cNvPr id="12" name="Rectángulo redondeado 10"/>
          <p:cNvSpPr/>
          <p:nvPr/>
        </p:nvSpPr>
        <p:spPr>
          <a:xfrm>
            <a:off x="4982234" y="5428723"/>
            <a:ext cx="1649656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T9 (pomina)</a:t>
            </a:r>
          </a:p>
        </p:txBody>
      </p:sp>
      <p:sp>
        <p:nvSpPr>
          <p:cNvPr id="13" name="Rectángulo redondeado 12"/>
          <p:cNvSpPr/>
          <p:nvPr/>
        </p:nvSpPr>
        <p:spPr>
          <a:xfrm>
            <a:off x="4982233" y="5635783"/>
            <a:ext cx="1649656" cy="143975"/>
          </a:xfrm>
          <a:prstGeom prst="roundRect">
            <a:avLst/>
          </a:prstGeom>
          <a:solidFill>
            <a:schemeClr val="tx2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T10 (aserrín)</a:t>
            </a:r>
          </a:p>
        </p:txBody>
      </p:sp>
      <p:sp>
        <p:nvSpPr>
          <p:cNvPr id="14" name="Rectángulo redondeado 13"/>
          <p:cNvSpPr/>
          <p:nvPr/>
        </p:nvSpPr>
        <p:spPr>
          <a:xfrm>
            <a:off x="4982232" y="5857105"/>
            <a:ext cx="1649656" cy="129578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T11 (arena de río)</a:t>
            </a:r>
          </a:p>
        </p:txBody>
      </p:sp>
      <p:sp>
        <p:nvSpPr>
          <p:cNvPr id="15" name="Rectángulo redondeado 14"/>
          <p:cNvSpPr/>
          <p:nvPr/>
        </p:nvSpPr>
        <p:spPr>
          <a:xfrm>
            <a:off x="4982231" y="6058809"/>
            <a:ext cx="1649656" cy="129578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T12 (cascarilla de arroz)</a:t>
            </a:r>
          </a:p>
        </p:txBody>
      </p:sp>
      <p:sp>
        <p:nvSpPr>
          <p:cNvPr id="22" name="Rectángulo 17"/>
          <p:cNvSpPr/>
          <p:nvPr/>
        </p:nvSpPr>
        <p:spPr>
          <a:xfrm>
            <a:off x="5263748" y="634995"/>
            <a:ext cx="759570" cy="46651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CuadroTexto 1"/>
          <p:cNvSpPr txBox="1"/>
          <p:nvPr/>
        </p:nvSpPr>
        <p:spPr>
          <a:xfrm>
            <a:off x="8489312" y="1274864"/>
            <a:ext cx="12971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Cadahia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(2005)</a:t>
            </a:r>
          </a:p>
        </p:txBody>
      </p:sp>
      <p:sp>
        <p:nvSpPr>
          <p:cNvPr id="24" name="CuadroTexto 16"/>
          <p:cNvSpPr txBox="1"/>
          <p:nvPr/>
        </p:nvSpPr>
        <p:spPr>
          <a:xfrm>
            <a:off x="7688612" y="1675851"/>
            <a:ext cx="2898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Tabla de análisis foliar de los niveles</a:t>
            </a:r>
          </a:p>
          <a:p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referencia para el cultivo de fresón</a:t>
            </a:r>
          </a:p>
        </p:txBody>
      </p:sp>
      <p:sp>
        <p:nvSpPr>
          <p:cNvPr id="25" name="CuadroTexto 18"/>
          <p:cNvSpPr txBox="1"/>
          <p:nvPr/>
        </p:nvSpPr>
        <p:spPr>
          <a:xfrm>
            <a:off x="8653620" y="2292281"/>
            <a:ext cx="968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Rango </a:t>
            </a: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alto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Times New Roman"/>
                <a:cs typeface="Times New Roman"/>
              </a:rPr>
              <a:t>RESULTADOS</a:t>
            </a:r>
          </a:p>
        </p:txBody>
      </p:sp>
    </p:spTree>
    <p:extLst>
      <p:ext uri="{BB962C8B-B14F-4D97-AF65-F5344CB8AC3E}">
        <p14:creationId xmlns:p14="http://schemas.microsoft.com/office/powerpoint/2010/main" val="262774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5623184"/>
              </p:ext>
            </p:extLst>
          </p:nvPr>
        </p:nvGraphicFramePr>
        <p:xfrm>
          <a:off x="144463" y="651934"/>
          <a:ext cx="6755870" cy="4823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0" name="Documento" r:id="rId3" imgW="8520853" imgH="6526063" progId="Word.Document.12">
                  <p:embed/>
                </p:oleObj>
              </mc:Choice>
              <mc:Fallback>
                <p:oleObj name="Documento" r:id="rId3" imgW="8520853" imgH="6526063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463" y="651934"/>
                        <a:ext cx="6755870" cy="48233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 redondeado 2"/>
          <p:cNvSpPr/>
          <p:nvPr/>
        </p:nvSpPr>
        <p:spPr>
          <a:xfrm>
            <a:off x="146744" y="5425406"/>
            <a:ext cx="2670853" cy="157246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 (pomina + cascarilla de arroz 1:1)</a:t>
            </a:r>
          </a:p>
        </p:txBody>
      </p:sp>
      <p:sp>
        <p:nvSpPr>
          <p:cNvPr id="5" name="Rectángulo redondeado 3"/>
          <p:cNvSpPr/>
          <p:nvPr/>
        </p:nvSpPr>
        <p:spPr>
          <a:xfrm>
            <a:off x="146745" y="5631453"/>
            <a:ext cx="2670854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T2 (pomina + cascarilla de arroz 1:3)</a:t>
            </a:r>
          </a:p>
        </p:txBody>
      </p:sp>
      <p:sp>
        <p:nvSpPr>
          <p:cNvPr id="6" name="Rectángulo redondeado 4"/>
          <p:cNvSpPr/>
          <p:nvPr/>
        </p:nvSpPr>
        <p:spPr>
          <a:xfrm>
            <a:off x="155371" y="5843113"/>
            <a:ext cx="2670854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T3 (arena de río + cascarilla de arroz 1:1)</a:t>
            </a:r>
          </a:p>
        </p:txBody>
      </p:sp>
      <p:sp>
        <p:nvSpPr>
          <p:cNvPr id="7" name="Rectángulo redondeado 5"/>
          <p:cNvSpPr/>
          <p:nvPr/>
        </p:nvSpPr>
        <p:spPr>
          <a:xfrm>
            <a:off x="146746" y="6050182"/>
            <a:ext cx="2670853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T4 (arena de río + cascarilla de arroz 1:3)</a:t>
            </a:r>
          </a:p>
        </p:txBody>
      </p:sp>
      <p:sp>
        <p:nvSpPr>
          <p:cNvPr id="8" name="Rectángulo redondeado 6"/>
          <p:cNvSpPr/>
          <p:nvPr/>
        </p:nvSpPr>
        <p:spPr>
          <a:xfrm>
            <a:off x="2908237" y="5437856"/>
            <a:ext cx="2008810" cy="129580"/>
          </a:xfrm>
          <a:prstGeom prst="roundRect">
            <a:avLst/>
          </a:prstGeom>
          <a:solidFill>
            <a:schemeClr val="tx2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T5 (pomina + aserrín 1:1)</a:t>
            </a:r>
          </a:p>
        </p:txBody>
      </p:sp>
      <p:sp>
        <p:nvSpPr>
          <p:cNvPr id="9" name="Rectángulo redondeado 7"/>
          <p:cNvSpPr/>
          <p:nvPr/>
        </p:nvSpPr>
        <p:spPr>
          <a:xfrm>
            <a:off x="2908237" y="5644410"/>
            <a:ext cx="2008810" cy="129580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T6 (pomina + aserrín 1:3)</a:t>
            </a:r>
          </a:p>
        </p:txBody>
      </p:sp>
      <p:sp>
        <p:nvSpPr>
          <p:cNvPr id="10" name="Rectángulo redondeado 8"/>
          <p:cNvSpPr/>
          <p:nvPr/>
        </p:nvSpPr>
        <p:spPr>
          <a:xfrm>
            <a:off x="2908237" y="5851812"/>
            <a:ext cx="2008810" cy="143978"/>
          </a:xfrm>
          <a:prstGeom prst="roundRect">
            <a:avLst/>
          </a:prstGeom>
          <a:solidFill>
            <a:schemeClr val="tx2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T7 (arena de río + aserrín 1:1)</a:t>
            </a:r>
          </a:p>
        </p:txBody>
      </p:sp>
      <p:sp>
        <p:nvSpPr>
          <p:cNvPr id="11" name="Rectángulo redondeado 9"/>
          <p:cNvSpPr/>
          <p:nvPr/>
        </p:nvSpPr>
        <p:spPr>
          <a:xfrm>
            <a:off x="2908237" y="6050183"/>
            <a:ext cx="2008810" cy="143978"/>
          </a:xfrm>
          <a:prstGeom prst="roundRect">
            <a:avLst/>
          </a:prstGeom>
          <a:solidFill>
            <a:schemeClr val="tx2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T8 (arena de río + aserrín 1:3)</a:t>
            </a:r>
          </a:p>
        </p:txBody>
      </p:sp>
      <p:sp>
        <p:nvSpPr>
          <p:cNvPr id="12" name="Rectángulo redondeado 10"/>
          <p:cNvSpPr/>
          <p:nvPr/>
        </p:nvSpPr>
        <p:spPr>
          <a:xfrm>
            <a:off x="4982234" y="5428723"/>
            <a:ext cx="1649656" cy="14397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T9 (pomina)</a:t>
            </a:r>
          </a:p>
        </p:txBody>
      </p:sp>
      <p:sp>
        <p:nvSpPr>
          <p:cNvPr id="13" name="Rectángulo redondeado 12"/>
          <p:cNvSpPr/>
          <p:nvPr/>
        </p:nvSpPr>
        <p:spPr>
          <a:xfrm>
            <a:off x="4982233" y="5635783"/>
            <a:ext cx="1649656" cy="143975"/>
          </a:xfrm>
          <a:prstGeom prst="roundRect">
            <a:avLst/>
          </a:prstGeom>
          <a:solidFill>
            <a:schemeClr val="tx2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T10 (aserrín)</a:t>
            </a:r>
          </a:p>
        </p:txBody>
      </p:sp>
      <p:sp>
        <p:nvSpPr>
          <p:cNvPr id="14" name="Rectángulo redondeado 13"/>
          <p:cNvSpPr/>
          <p:nvPr/>
        </p:nvSpPr>
        <p:spPr>
          <a:xfrm>
            <a:off x="4982232" y="5857105"/>
            <a:ext cx="1649656" cy="129578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T11 (arena de río)</a:t>
            </a:r>
          </a:p>
        </p:txBody>
      </p:sp>
      <p:sp>
        <p:nvSpPr>
          <p:cNvPr id="15" name="Rectángulo redondeado 14"/>
          <p:cNvSpPr/>
          <p:nvPr/>
        </p:nvSpPr>
        <p:spPr>
          <a:xfrm>
            <a:off x="4982231" y="6058809"/>
            <a:ext cx="1649656" cy="129578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50" dirty="0">
                <a:solidFill>
                  <a:srgbClr val="000000"/>
                </a:solidFill>
                <a:latin typeface="Times New Roman"/>
                <a:cs typeface="Times New Roman"/>
              </a:rPr>
              <a:t>T12 (cascarilla de arroz)</a:t>
            </a:r>
          </a:p>
        </p:txBody>
      </p:sp>
      <p:sp>
        <p:nvSpPr>
          <p:cNvPr id="16" name="CuadroTexto 1"/>
          <p:cNvSpPr txBox="1"/>
          <p:nvPr/>
        </p:nvSpPr>
        <p:spPr>
          <a:xfrm>
            <a:off x="8489312" y="1274864"/>
            <a:ext cx="12971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Cadahia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(2005)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7688612" y="1675851"/>
            <a:ext cx="2898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Tabla de análisis foliar de los niveles</a:t>
            </a:r>
          </a:p>
          <a:p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referencia para el cultivo de fresón</a:t>
            </a:r>
          </a:p>
        </p:txBody>
      </p:sp>
      <p:sp>
        <p:nvSpPr>
          <p:cNvPr id="18" name="CuadroTexto 18"/>
          <p:cNvSpPr txBox="1"/>
          <p:nvPr/>
        </p:nvSpPr>
        <p:spPr>
          <a:xfrm>
            <a:off x="8534196" y="2292281"/>
            <a:ext cx="1207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Rango normal</a:t>
            </a:r>
          </a:p>
        </p:txBody>
      </p:sp>
      <p:sp>
        <p:nvSpPr>
          <p:cNvPr id="19" name="Rectángulo 17"/>
          <p:cNvSpPr/>
          <p:nvPr/>
        </p:nvSpPr>
        <p:spPr>
          <a:xfrm>
            <a:off x="6023318" y="634995"/>
            <a:ext cx="759570" cy="46651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CuadroTexto 19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Times New Roman"/>
                <a:cs typeface="Times New Roman"/>
              </a:rPr>
              <a:t>RESULTADOS</a:t>
            </a:r>
          </a:p>
        </p:txBody>
      </p:sp>
    </p:spTree>
    <p:extLst>
      <p:ext uri="{BB962C8B-B14F-4D97-AF65-F5344CB8AC3E}">
        <p14:creationId xmlns:p14="http://schemas.microsoft.com/office/powerpoint/2010/main" val="277698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541455" y="3013501"/>
            <a:ext cx="51090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>
                <a:latin typeface="Times New Roman"/>
                <a:cs typeface="Times New Roman"/>
              </a:rPr>
              <a:t>CONCLUSIONES</a:t>
            </a:r>
            <a:endParaRPr lang="es-ES" sz="54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0238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809324"/>
            <a:ext cx="10972800" cy="5239353"/>
          </a:xfrm>
        </p:spPr>
        <p:txBody>
          <a:bodyPr/>
          <a:lstStyle/>
          <a:p>
            <a:pPr lvl="0" algn="just">
              <a:lnSpc>
                <a:spcPct val="150000"/>
              </a:lnSpc>
            </a:pPr>
            <a:r>
              <a:rPr lang="es-ES_tradnl" dirty="0">
                <a:solidFill>
                  <a:srgbClr val="000000"/>
                </a:solidFill>
                <a:latin typeface="Times New Roman"/>
                <a:cs typeface="Times New Roman"/>
              </a:rPr>
              <a:t>En relación a las propiedades físicas y químicas de los sustratos recomendadas como ideales, se pudo evidenciar que los sustratos que menos se acercaron a estas características fueron T9 (pomina) y T11 (arena de río), sin embargo las plantas que se desarrollaron en estos sustratos fueron las que tuvieron un mejor comportamiento agronómico en el presente estudio.</a:t>
            </a:r>
          </a:p>
          <a:p>
            <a:pPr lvl="0" algn="just">
              <a:lnSpc>
                <a:spcPct val="150000"/>
              </a:lnSpc>
            </a:pPr>
            <a:endParaRPr lang="es-EC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lvl="0" algn="just">
              <a:lnSpc>
                <a:spcPct val="150000"/>
              </a:lnSpc>
            </a:pPr>
            <a:r>
              <a:rPr lang="es-ES_tradnl" dirty="0">
                <a:solidFill>
                  <a:srgbClr val="000000"/>
                </a:solidFill>
                <a:latin typeface="Times New Roman"/>
                <a:cs typeface="Times New Roman"/>
              </a:rPr>
              <a:t>Los sustratos sin combinar T9 (pomina) y T11 (arena de río) fueron los que mayor rendimiento reportaron, sin embargo las combinaciones entre sustratos no presentaron valores favorables en  cuanto a rendimiento.</a:t>
            </a:r>
          </a:p>
          <a:p>
            <a:pPr lvl="0" algn="just">
              <a:lnSpc>
                <a:spcPct val="150000"/>
              </a:lnSpc>
            </a:pPr>
            <a:endParaRPr lang="es-EC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lvl="0" algn="just">
              <a:lnSpc>
                <a:spcPct val="150000"/>
              </a:lnSpc>
            </a:pPr>
            <a:r>
              <a:rPr lang="es-ES_tradnl" dirty="0">
                <a:solidFill>
                  <a:srgbClr val="000000"/>
                </a:solidFill>
                <a:latin typeface="Times New Roman"/>
                <a:cs typeface="Times New Roman"/>
              </a:rPr>
              <a:t>El sustrato T9 (pomina) y T11 (arena de río) presentaron un mejor rendimiento (76.53 Tn.ha</a:t>
            </a:r>
            <a:r>
              <a:rPr lang="es-ES_tradnl" baseline="30000" dirty="0">
                <a:solidFill>
                  <a:srgbClr val="000000"/>
                </a:solidFill>
                <a:latin typeface="Times New Roman"/>
                <a:cs typeface="Times New Roman"/>
              </a:rPr>
              <a:t>-1</a:t>
            </a:r>
            <a:r>
              <a:rPr lang="es-ES_tradnl" dirty="0">
                <a:solidFill>
                  <a:srgbClr val="000000"/>
                </a:solidFill>
                <a:latin typeface="Times New Roman"/>
                <a:cs typeface="Times New Roman"/>
              </a:rPr>
              <a:t>.año</a:t>
            </a:r>
            <a:r>
              <a:rPr lang="es-ES_tradnl" baseline="30000" dirty="0">
                <a:solidFill>
                  <a:srgbClr val="000000"/>
                </a:solidFill>
                <a:latin typeface="Times New Roman"/>
                <a:cs typeface="Times New Roman"/>
              </a:rPr>
              <a:t>-1</a:t>
            </a:r>
            <a:r>
              <a:rPr lang="es-ES_tradnl" dirty="0">
                <a:solidFill>
                  <a:srgbClr val="000000"/>
                </a:solidFill>
                <a:latin typeface="Times New Roman"/>
                <a:cs typeface="Times New Roman"/>
              </a:rPr>
              <a:t>), (85.91 Tn.ha</a:t>
            </a:r>
            <a:r>
              <a:rPr lang="es-ES_tradnl" baseline="30000" dirty="0">
                <a:solidFill>
                  <a:srgbClr val="000000"/>
                </a:solidFill>
                <a:latin typeface="Times New Roman"/>
                <a:cs typeface="Times New Roman"/>
              </a:rPr>
              <a:t>-1</a:t>
            </a:r>
            <a:r>
              <a:rPr lang="es-ES_tradnl" dirty="0">
                <a:solidFill>
                  <a:srgbClr val="000000"/>
                </a:solidFill>
                <a:latin typeface="Times New Roman"/>
                <a:cs typeface="Times New Roman"/>
              </a:rPr>
              <a:t>.año</a:t>
            </a:r>
            <a:r>
              <a:rPr lang="es-ES_tradnl" baseline="30000" dirty="0">
                <a:solidFill>
                  <a:srgbClr val="000000"/>
                </a:solidFill>
                <a:latin typeface="Times New Roman"/>
                <a:cs typeface="Times New Roman"/>
              </a:rPr>
              <a:t>-1</a:t>
            </a:r>
            <a:r>
              <a:rPr lang="es-ES_tradnl" dirty="0">
                <a:solidFill>
                  <a:srgbClr val="000000"/>
                </a:solidFill>
                <a:latin typeface="Times New Roman"/>
                <a:cs typeface="Times New Roman"/>
              </a:rPr>
              <a:t>); grados </a:t>
            </a:r>
            <a:r>
              <a:rPr lang="es-ES_tradnl" dirty="0" err="1">
                <a:solidFill>
                  <a:srgbClr val="000000"/>
                </a:solidFill>
                <a:latin typeface="Times New Roman"/>
                <a:cs typeface="Times New Roman"/>
              </a:rPr>
              <a:t>Brix</a:t>
            </a:r>
            <a:r>
              <a:rPr lang="es-ES_tradnl" dirty="0">
                <a:solidFill>
                  <a:srgbClr val="000000"/>
                </a:solidFill>
                <a:latin typeface="Times New Roman"/>
                <a:cs typeface="Times New Roman"/>
              </a:rPr>
              <a:t> del fruto (8.44 </a:t>
            </a:r>
            <a:r>
              <a:rPr lang="es-ES_tradnl" dirty="0" err="1">
                <a:solidFill>
                  <a:srgbClr val="000000"/>
                </a:solidFill>
                <a:latin typeface="Times New Roman"/>
                <a:cs typeface="Times New Roman"/>
              </a:rPr>
              <a:t>°Brix</a:t>
            </a:r>
            <a:r>
              <a:rPr lang="es-ES_tradnl" dirty="0">
                <a:solidFill>
                  <a:srgbClr val="000000"/>
                </a:solidFill>
                <a:latin typeface="Times New Roman"/>
                <a:cs typeface="Times New Roman"/>
              </a:rPr>
              <a:t>), (8.41 </a:t>
            </a:r>
            <a:r>
              <a:rPr lang="es-ES_tradnl" dirty="0" err="1">
                <a:solidFill>
                  <a:srgbClr val="000000"/>
                </a:solidFill>
                <a:latin typeface="Times New Roman"/>
                <a:cs typeface="Times New Roman"/>
              </a:rPr>
              <a:t>°Brix</a:t>
            </a:r>
            <a:r>
              <a:rPr lang="es-ES_tradnl" dirty="0">
                <a:solidFill>
                  <a:srgbClr val="000000"/>
                </a:solidFill>
                <a:latin typeface="Times New Roman"/>
                <a:cs typeface="Times New Roman"/>
              </a:rPr>
              <a:t>); peso del fruto (24.39 g), (27.27 g); área foliar (1005.50 cm</a:t>
            </a:r>
            <a:r>
              <a:rPr lang="es-ES_tradnl" baseline="30000" dirty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  <a:r>
              <a:rPr lang="es-ES_tradnl" dirty="0">
                <a:solidFill>
                  <a:srgbClr val="000000"/>
                </a:solidFill>
                <a:latin typeface="Times New Roman"/>
                <a:cs typeface="Times New Roman"/>
              </a:rPr>
              <a:t>), (1233.54 cm</a:t>
            </a:r>
            <a:r>
              <a:rPr lang="es-ES_tradnl" baseline="30000" dirty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  <a:r>
              <a:rPr lang="es-ES_tradnl" dirty="0">
                <a:solidFill>
                  <a:srgbClr val="000000"/>
                </a:solidFill>
                <a:latin typeface="Times New Roman"/>
                <a:cs typeface="Times New Roman"/>
              </a:rPr>
              <a:t>); número de hojas (9.64 hojas.planta</a:t>
            </a:r>
            <a:r>
              <a:rPr lang="es-ES_tradnl" baseline="30000" dirty="0">
                <a:solidFill>
                  <a:srgbClr val="000000"/>
                </a:solidFill>
                <a:latin typeface="Times New Roman"/>
                <a:cs typeface="Times New Roman"/>
              </a:rPr>
              <a:t>-1</a:t>
            </a:r>
            <a:r>
              <a:rPr lang="es-ES_tradnl" dirty="0">
                <a:solidFill>
                  <a:srgbClr val="000000"/>
                </a:solidFill>
                <a:latin typeface="Times New Roman"/>
                <a:cs typeface="Times New Roman"/>
              </a:rPr>
              <a:t>), (9.89 hojas.planta</a:t>
            </a:r>
            <a:r>
              <a:rPr lang="es-ES_tradnl" baseline="30000" dirty="0">
                <a:solidFill>
                  <a:srgbClr val="000000"/>
                </a:solidFill>
                <a:latin typeface="Times New Roman"/>
                <a:cs typeface="Times New Roman"/>
              </a:rPr>
              <a:t>-1</a:t>
            </a:r>
            <a:r>
              <a:rPr lang="es-ES_tradnl" dirty="0">
                <a:solidFill>
                  <a:srgbClr val="000000"/>
                </a:solidFill>
                <a:latin typeface="Times New Roman"/>
                <a:cs typeface="Times New Roman"/>
              </a:rPr>
              <a:t>) y altura de la planta (16.11 cm), (21.74 cm) respectivamente.</a:t>
            </a:r>
            <a:endParaRPr lang="es-EC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just">
              <a:lnSpc>
                <a:spcPct val="150000"/>
              </a:lnSpc>
            </a:pPr>
            <a:endParaRPr lang="es-E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6863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773616" y="3013502"/>
            <a:ext cx="66447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>
                <a:latin typeface="Times New Roman"/>
                <a:cs typeface="Times New Roman"/>
              </a:rPr>
              <a:t>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290638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1337372"/>
            <a:ext cx="10972800" cy="4183256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s-ES_tradnl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GENERAL</a:t>
            </a:r>
            <a:endParaRPr lang="es-EC" b="1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s-ES_tradnl" dirty="0">
                <a:solidFill>
                  <a:schemeClr val="tx1"/>
                </a:solidFill>
                <a:latin typeface="Times New Roman"/>
                <a:cs typeface="Times New Roman"/>
              </a:rPr>
              <a:t>Evaluar el efecto de cuatro sustratos y ocho combinaciones, en el cultivo de </a:t>
            </a:r>
            <a:r>
              <a:rPr lang="es-ES_tradnl" i="1" dirty="0">
                <a:solidFill>
                  <a:schemeClr val="tx1"/>
                </a:solidFill>
                <a:latin typeface="Times New Roman"/>
                <a:cs typeface="Times New Roman"/>
              </a:rPr>
              <a:t>Fragaria x ananassa</a:t>
            </a:r>
            <a:r>
              <a:rPr lang="es-ES_tradnl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s-ES_tradnl" dirty="0" err="1">
                <a:solidFill>
                  <a:schemeClr val="tx1"/>
                </a:solidFill>
                <a:latin typeface="Times New Roman"/>
                <a:cs typeface="Times New Roman"/>
              </a:rPr>
              <a:t>var</a:t>
            </a:r>
            <a:r>
              <a:rPr lang="es-ES_tradnl" dirty="0">
                <a:solidFill>
                  <a:schemeClr val="tx1"/>
                </a:solidFill>
                <a:latin typeface="Times New Roman"/>
                <a:cs typeface="Times New Roman"/>
              </a:rPr>
              <a:t>. Albión en un sistema </a:t>
            </a:r>
            <a:r>
              <a:rPr lang="es-ES_tradnl" dirty="0" err="1">
                <a:solidFill>
                  <a:schemeClr val="tx1"/>
                </a:solidFill>
                <a:latin typeface="Times New Roman"/>
                <a:cs typeface="Times New Roman"/>
              </a:rPr>
              <a:t>semi</a:t>
            </a:r>
            <a:r>
              <a:rPr lang="es-ES_tradnl" dirty="0">
                <a:solidFill>
                  <a:schemeClr val="tx1"/>
                </a:solidFill>
                <a:latin typeface="Times New Roman"/>
                <a:cs typeface="Times New Roman"/>
              </a:rPr>
              <a:t> – hidropónico vertical.</a:t>
            </a:r>
          </a:p>
          <a:p>
            <a:pPr marL="0" indent="0">
              <a:lnSpc>
                <a:spcPct val="150000"/>
              </a:lnSpc>
              <a:buNone/>
            </a:pPr>
            <a:endParaRPr lang="es-EC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s-ES_tradnl" b="1" dirty="0">
                <a:solidFill>
                  <a:schemeClr val="tx1"/>
                </a:solidFill>
                <a:latin typeface="Times New Roman"/>
                <a:cs typeface="Times New Roman"/>
              </a:rPr>
              <a:t>ESPECÍFICOS</a:t>
            </a:r>
            <a:endParaRPr lang="es-EC" b="1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lvl="0">
              <a:lnSpc>
                <a:spcPct val="150000"/>
              </a:lnSpc>
            </a:pPr>
            <a:r>
              <a:rPr lang="es-ES_tradnl" dirty="0">
                <a:solidFill>
                  <a:schemeClr val="tx1"/>
                </a:solidFill>
                <a:latin typeface="Times New Roman"/>
                <a:cs typeface="Times New Roman"/>
              </a:rPr>
              <a:t>Caracterizar los cuatro sustratos y ocho combinaciones para un cultivo </a:t>
            </a:r>
            <a:r>
              <a:rPr lang="es-ES_tradnl" dirty="0" err="1">
                <a:solidFill>
                  <a:schemeClr val="tx1"/>
                </a:solidFill>
                <a:latin typeface="Times New Roman"/>
                <a:cs typeface="Times New Roman"/>
              </a:rPr>
              <a:t>semi</a:t>
            </a:r>
            <a:r>
              <a:rPr lang="es-ES_tradnl" dirty="0">
                <a:solidFill>
                  <a:schemeClr val="tx1"/>
                </a:solidFill>
                <a:latin typeface="Times New Roman"/>
                <a:cs typeface="Times New Roman"/>
              </a:rPr>
              <a:t> – hidropónico de </a:t>
            </a:r>
            <a:r>
              <a:rPr lang="es-ES_tradnl" i="1" dirty="0">
                <a:solidFill>
                  <a:schemeClr val="tx1"/>
                </a:solidFill>
                <a:latin typeface="Times New Roman"/>
                <a:cs typeface="Times New Roman"/>
              </a:rPr>
              <a:t>Fragaria x ananassa</a:t>
            </a:r>
            <a:r>
              <a:rPr lang="es-ES_tradnl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s-ES_tradnl" dirty="0" err="1">
                <a:solidFill>
                  <a:schemeClr val="tx1"/>
                </a:solidFill>
                <a:latin typeface="Times New Roman"/>
                <a:cs typeface="Times New Roman"/>
              </a:rPr>
              <a:t>var</a:t>
            </a:r>
            <a:r>
              <a:rPr lang="es-ES_tradnl" dirty="0">
                <a:solidFill>
                  <a:schemeClr val="tx1"/>
                </a:solidFill>
                <a:latin typeface="Times New Roman"/>
                <a:cs typeface="Times New Roman"/>
              </a:rPr>
              <a:t>. Albión con el fin de conocer sus propiedades físicas y químicas para un manejo adecuado en campo.</a:t>
            </a:r>
            <a:endParaRPr lang="es-EC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lvl="0">
              <a:lnSpc>
                <a:spcPct val="150000"/>
              </a:lnSpc>
            </a:pPr>
            <a:r>
              <a:rPr lang="es-ES_tradnl" dirty="0">
                <a:solidFill>
                  <a:schemeClr val="tx1"/>
                </a:solidFill>
                <a:latin typeface="Times New Roman"/>
                <a:cs typeface="Times New Roman"/>
              </a:rPr>
              <a:t>Seleccionar el sustrato o la combinación que permita mayor productividad en </a:t>
            </a:r>
            <a:r>
              <a:rPr lang="es-ES_tradnl" i="1" dirty="0">
                <a:solidFill>
                  <a:schemeClr val="tx1"/>
                </a:solidFill>
                <a:latin typeface="Times New Roman"/>
                <a:cs typeface="Times New Roman"/>
              </a:rPr>
              <a:t>Fragaria x ananassa</a:t>
            </a:r>
            <a:r>
              <a:rPr lang="es-ES_tradnl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s-ES_tradnl" dirty="0" err="1">
                <a:solidFill>
                  <a:schemeClr val="tx1"/>
                </a:solidFill>
                <a:latin typeface="Times New Roman"/>
                <a:cs typeface="Times New Roman"/>
              </a:rPr>
              <a:t>var</a:t>
            </a:r>
            <a:r>
              <a:rPr lang="es-ES_tradnl" dirty="0">
                <a:solidFill>
                  <a:schemeClr val="tx1"/>
                </a:solidFill>
                <a:latin typeface="Times New Roman"/>
                <a:cs typeface="Times New Roman"/>
              </a:rPr>
              <a:t>. Albión en un sistema </a:t>
            </a:r>
            <a:r>
              <a:rPr lang="es-ES_tradnl" dirty="0" err="1">
                <a:solidFill>
                  <a:schemeClr val="tx1"/>
                </a:solidFill>
                <a:latin typeface="Times New Roman"/>
                <a:cs typeface="Times New Roman"/>
              </a:rPr>
              <a:t>semi</a:t>
            </a:r>
            <a:r>
              <a:rPr lang="es-ES_tradnl" dirty="0">
                <a:solidFill>
                  <a:schemeClr val="tx1"/>
                </a:solidFill>
                <a:latin typeface="Times New Roman"/>
                <a:cs typeface="Times New Roman"/>
              </a:rPr>
              <a:t> – hidropónico vertical.</a:t>
            </a:r>
            <a:endParaRPr lang="es-EC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s-ES_tradnl" dirty="0">
                <a:solidFill>
                  <a:schemeClr val="tx1"/>
                </a:solidFill>
                <a:latin typeface="Times New Roman"/>
                <a:cs typeface="Times New Roman"/>
              </a:rPr>
              <a:t> </a:t>
            </a:r>
            <a:endParaRPr lang="es-EC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endParaRPr lang="es-ES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" name="CuadroTexto 1"/>
          <p:cNvSpPr txBox="1"/>
          <p:nvPr/>
        </p:nvSpPr>
        <p:spPr>
          <a:xfrm>
            <a:off x="4223536" y="95241"/>
            <a:ext cx="3681981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500" b="1" dirty="0" smtClean="0">
                <a:latin typeface="Times New Roman"/>
                <a:cs typeface="Times New Roman"/>
              </a:rPr>
              <a:t>OBJETIVOS</a:t>
            </a:r>
            <a:endParaRPr lang="es-ES" sz="25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2840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1139929"/>
            <a:ext cx="10972800" cy="4578142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s-ES_tradnl" dirty="0">
                <a:solidFill>
                  <a:srgbClr val="000000"/>
                </a:solidFill>
                <a:latin typeface="Times New Roman"/>
                <a:cs typeface="Times New Roman"/>
              </a:rPr>
              <a:t>Se recomienda el uso de arena de río como sustrato para el cultivo de </a:t>
            </a:r>
            <a:r>
              <a:rPr lang="es-ES_tradnl" i="1" dirty="0">
                <a:solidFill>
                  <a:srgbClr val="000000"/>
                </a:solidFill>
                <a:latin typeface="Times New Roman"/>
                <a:cs typeface="Times New Roman"/>
              </a:rPr>
              <a:t>Fragaria x ananassa</a:t>
            </a:r>
            <a:r>
              <a:rPr lang="es-ES_tradnl" dirty="0">
                <a:solidFill>
                  <a:srgbClr val="000000"/>
                </a:solidFill>
                <a:latin typeface="Times New Roman"/>
                <a:cs typeface="Times New Roman"/>
              </a:rPr>
              <a:t> en los sistemas </a:t>
            </a:r>
            <a:r>
              <a:rPr lang="es-ES_tradnl" dirty="0" err="1">
                <a:solidFill>
                  <a:srgbClr val="000000"/>
                </a:solidFill>
                <a:latin typeface="Times New Roman"/>
                <a:cs typeface="Times New Roman"/>
              </a:rPr>
              <a:t>semi</a:t>
            </a:r>
            <a:r>
              <a:rPr lang="es-ES_tradnl" dirty="0">
                <a:solidFill>
                  <a:srgbClr val="000000"/>
                </a:solidFill>
                <a:latin typeface="Times New Roman"/>
                <a:cs typeface="Times New Roman"/>
              </a:rPr>
              <a:t> – hidropónicos verticales.</a:t>
            </a:r>
          </a:p>
          <a:p>
            <a:pPr lvl="0" algn="just">
              <a:lnSpc>
                <a:spcPct val="150000"/>
              </a:lnSpc>
            </a:pPr>
            <a:endParaRPr lang="es-EC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lvl="0" algn="just">
              <a:lnSpc>
                <a:spcPct val="150000"/>
              </a:lnSpc>
            </a:pPr>
            <a:r>
              <a:rPr lang="es-ES_tradnl" dirty="0">
                <a:solidFill>
                  <a:srgbClr val="000000"/>
                </a:solidFill>
                <a:latin typeface="Times New Roman"/>
                <a:cs typeface="Times New Roman"/>
              </a:rPr>
              <a:t>Se recomienda el uso del sustrato pomina, como una alternativa al sustrato arena de río para el cultivo de </a:t>
            </a:r>
            <a:r>
              <a:rPr lang="es-ES_tradnl" i="1" dirty="0">
                <a:solidFill>
                  <a:srgbClr val="000000"/>
                </a:solidFill>
                <a:latin typeface="Times New Roman"/>
                <a:cs typeface="Times New Roman"/>
              </a:rPr>
              <a:t>Fragaria x ananassa</a:t>
            </a:r>
            <a:r>
              <a:rPr lang="es-ES_tradnl" dirty="0">
                <a:solidFill>
                  <a:srgbClr val="000000"/>
                </a:solidFill>
                <a:latin typeface="Times New Roman"/>
                <a:cs typeface="Times New Roman"/>
              </a:rPr>
              <a:t> en los sistemas </a:t>
            </a:r>
            <a:r>
              <a:rPr lang="es-ES_tradnl" dirty="0" err="1">
                <a:solidFill>
                  <a:srgbClr val="000000"/>
                </a:solidFill>
                <a:latin typeface="Times New Roman"/>
                <a:cs typeface="Times New Roman"/>
              </a:rPr>
              <a:t>semi</a:t>
            </a:r>
            <a:r>
              <a:rPr lang="es-ES_tradnl" dirty="0">
                <a:solidFill>
                  <a:srgbClr val="000000"/>
                </a:solidFill>
                <a:latin typeface="Times New Roman"/>
                <a:cs typeface="Times New Roman"/>
              </a:rPr>
              <a:t> – hidropónicos verticales.</a:t>
            </a:r>
          </a:p>
          <a:p>
            <a:pPr lvl="0" algn="just">
              <a:lnSpc>
                <a:spcPct val="150000"/>
              </a:lnSpc>
            </a:pPr>
            <a:endParaRPr lang="es-EC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lvl="0" algn="just">
              <a:lnSpc>
                <a:spcPct val="150000"/>
              </a:lnSpc>
            </a:pPr>
            <a:r>
              <a:rPr lang="es-ES_tradnl" dirty="0">
                <a:solidFill>
                  <a:srgbClr val="000000"/>
                </a:solidFill>
                <a:latin typeface="Times New Roman"/>
                <a:cs typeface="Times New Roman"/>
              </a:rPr>
              <a:t>Se recomienda realizar los análisis foliares de las plantas en un laboratorio certificado.</a:t>
            </a:r>
          </a:p>
          <a:p>
            <a:pPr lvl="0" algn="just">
              <a:lnSpc>
                <a:spcPct val="150000"/>
              </a:lnSpc>
            </a:pPr>
            <a:endParaRPr lang="es-EC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just">
              <a:lnSpc>
                <a:spcPct val="150000"/>
              </a:lnSpc>
            </a:pPr>
            <a:r>
              <a:rPr lang="es-ES_tradnl" dirty="0">
                <a:solidFill>
                  <a:srgbClr val="000000"/>
                </a:solidFill>
                <a:latin typeface="Times New Roman"/>
                <a:cs typeface="Times New Roman"/>
              </a:rPr>
              <a:t>Se recomienda realizar los análisis de concentración de clorofilas, en un entorno completamente oscuro, para evitar la destrucción de las mismas debido a la interacción con la luz solar</a:t>
            </a:r>
            <a:r>
              <a:rPr lang="es-EC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endParaRPr lang="es-E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1292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Resultado de imagen para Iasa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2358" y="2196867"/>
            <a:ext cx="3447285" cy="335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2355054" y="683671"/>
            <a:ext cx="7481891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C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AGRADECIMIENTOS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="" xmlns:a16="http://schemas.microsoft.com/office/drawing/2014/main" id="{5B83B825-CA0E-4F22-913B-507529CC1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6448" y="6029738"/>
            <a:ext cx="3086100" cy="66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95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3.png"/>
          <p:cNvPicPr/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126" t="694" r="494" b="26534"/>
          <a:stretch>
            <a:fillRect/>
          </a:stretch>
        </p:blipFill>
        <p:spPr bwMode="auto">
          <a:xfrm>
            <a:off x="278208" y="2582694"/>
            <a:ext cx="4048125" cy="2457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ángulo 3"/>
          <p:cNvSpPr/>
          <p:nvPr/>
        </p:nvSpPr>
        <p:spPr>
          <a:xfrm>
            <a:off x="4223536" y="1042482"/>
            <a:ext cx="28744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400" b="1" dirty="0">
                <a:latin typeface="Times New Roman"/>
                <a:cs typeface="Times New Roman"/>
              </a:rPr>
              <a:t>Ubicación del área de investigación</a:t>
            </a:r>
            <a:endParaRPr lang="es-EC" sz="1400" b="1" dirty="0">
              <a:latin typeface="Times New Roman"/>
              <a:cs typeface="Times New Roman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932746" y="2213361"/>
            <a:ext cx="7390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Times New Roman"/>
                <a:cs typeface="Times New Roman"/>
              </a:rPr>
              <a:t>IASA 1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115755" y="1406806"/>
            <a:ext cx="3121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Times New Roman"/>
                <a:cs typeface="Times New Roman"/>
              </a:rPr>
              <a:t>Ubicación Geográfica del experimento</a:t>
            </a:r>
          </a:p>
        </p:txBody>
      </p:sp>
      <p:sp>
        <p:nvSpPr>
          <p:cNvPr id="8" name="Rectángulo 7"/>
          <p:cNvSpPr/>
          <p:nvPr/>
        </p:nvSpPr>
        <p:spPr>
          <a:xfrm>
            <a:off x="5549875" y="4430185"/>
            <a:ext cx="54715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_tradnl" sz="1400" dirty="0">
                <a:latin typeface="Times New Roman"/>
                <a:cs typeface="Times New Roman"/>
              </a:rPr>
              <a:t>Temperatura promedio 18.4 </a:t>
            </a:r>
            <a:r>
              <a:rPr lang="es-ES_tradnl" sz="1400" dirty="0" err="1">
                <a:latin typeface="Times New Roman"/>
                <a:cs typeface="Times New Roman"/>
              </a:rPr>
              <a:t>ºC</a:t>
            </a:r>
            <a:endParaRPr lang="es-ES_tradnl" sz="1400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1400" dirty="0">
                <a:latin typeface="Times New Roman"/>
                <a:cs typeface="Times New Roman"/>
              </a:rPr>
              <a:t>Humedad relativa del 40.16%</a:t>
            </a:r>
          </a:p>
          <a:p>
            <a:pPr marL="285750" indent="-285750">
              <a:buFont typeface="Arial"/>
              <a:buChar char="•"/>
            </a:pPr>
            <a:r>
              <a:rPr lang="es-ES_tradnl" sz="1400" dirty="0">
                <a:latin typeface="Times New Roman"/>
                <a:cs typeface="Times New Roman"/>
              </a:rPr>
              <a:t>Radiación ultra violeta 11.01 </a:t>
            </a:r>
            <a:r>
              <a:rPr lang="es-ES_tradnl" sz="1400" dirty="0" err="1">
                <a:latin typeface="Times New Roman"/>
                <a:cs typeface="Times New Roman"/>
              </a:rPr>
              <a:t>μmol</a:t>
            </a:r>
            <a:r>
              <a:rPr lang="es-ES_tradnl" sz="1400" dirty="0">
                <a:latin typeface="Times New Roman"/>
                <a:cs typeface="Times New Roman"/>
              </a:rPr>
              <a:t> </a:t>
            </a:r>
          </a:p>
          <a:p>
            <a:pPr algn="r"/>
            <a:r>
              <a:rPr lang="es-ES_tradnl" sz="1400" dirty="0">
                <a:latin typeface="Times New Roman"/>
                <a:cs typeface="Times New Roman"/>
              </a:rPr>
              <a:t>(Villareal, 2018</a:t>
            </a:r>
            <a:r>
              <a:rPr lang="es-ES_tradnl" sz="1400" dirty="0" smtClean="0">
                <a:latin typeface="Times New Roman"/>
                <a:cs typeface="Times New Roman"/>
              </a:rPr>
              <a:t>)</a:t>
            </a:r>
            <a:r>
              <a:rPr lang="es-EC" sz="1400" dirty="0" smtClean="0">
                <a:latin typeface="Times New Roman"/>
                <a:cs typeface="Times New Roman"/>
              </a:rPr>
              <a:t> </a:t>
            </a:r>
            <a:endParaRPr lang="es-ES" sz="1400" dirty="0">
              <a:latin typeface="Times New Roman"/>
              <a:cs typeface="Times New Roman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2633" r="2916"/>
          <a:stretch/>
        </p:blipFill>
        <p:spPr>
          <a:xfrm>
            <a:off x="4606506" y="2582694"/>
            <a:ext cx="7358332" cy="1752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/>
          <p:cNvSpPr txBox="1"/>
          <p:nvPr/>
        </p:nvSpPr>
        <p:spPr>
          <a:xfrm>
            <a:off x="6789362" y="2213362"/>
            <a:ext cx="2385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>
                <a:latin typeface="Times New Roman"/>
                <a:cs typeface="Times New Roman"/>
              </a:rPr>
              <a:t>Invernadero de Horticultura</a:t>
            </a:r>
            <a:endParaRPr lang="es-ES" sz="1400" b="1" dirty="0">
              <a:latin typeface="Times New Roman"/>
              <a:cs typeface="Times New Roman"/>
            </a:endParaRPr>
          </a:p>
        </p:txBody>
      </p:sp>
      <p:sp>
        <p:nvSpPr>
          <p:cNvPr id="10" name="CuadroTexto 1"/>
          <p:cNvSpPr txBox="1"/>
          <p:nvPr/>
        </p:nvSpPr>
        <p:spPr>
          <a:xfrm>
            <a:off x="4223536" y="95241"/>
            <a:ext cx="3681981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500" b="1" dirty="0" smtClean="0">
                <a:latin typeface="Times New Roman"/>
                <a:cs typeface="Times New Roman"/>
              </a:rPr>
              <a:t>METODOLOGÍA</a:t>
            </a:r>
            <a:endParaRPr lang="es-ES" sz="25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0334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Times New Roman"/>
                <a:cs typeface="Times New Roman"/>
              </a:rPr>
              <a:t>METODOLOGÍA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7523062" y="1256358"/>
            <a:ext cx="3597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Times New Roman"/>
                <a:cs typeface="Times New Roman"/>
              </a:rPr>
              <a:t>Descripción de </a:t>
            </a:r>
            <a:r>
              <a:rPr lang="es-ES" sz="1400" b="1" dirty="0" smtClean="0">
                <a:latin typeface="Times New Roman"/>
                <a:cs typeface="Times New Roman"/>
              </a:rPr>
              <a:t>las relaciones </a:t>
            </a:r>
            <a:r>
              <a:rPr lang="es-ES" sz="1400" b="1" dirty="0">
                <a:latin typeface="Times New Roman"/>
                <a:cs typeface="Times New Roman"/>
              </a:rPr>
              <a:t>de los sustratos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687874" y="682070"/>
            <a:ext cx="2504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Times New Roman"/>
                <a:cs typeface="Times New Roman"/>
              </a:rPr>
              <a:t>Conformación de los sustratos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8697" y="1644315"/>
            <a:ext cx="5186127" cy="4304632"/>
          </a:xfrm>
          <a:prstGeom prst="rect">
            <a:avLst/>
          </a:prstGeom>
        </p:spPr>
      </p:pic>
      <p:pic>
        <p:nvPicPr>
          <p:cNvPr id="11" name="image2.png"/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44"/>
          <a:stretch/>
        </p:blipFill>
        <p:spPr bwMode="auto">
          <a:xfrm>
            <a:off x="695159" y="1955466"/>
            <a:ext cx="5948946" cy="35122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Conector recto 16"/>
          <p:cNvCxnSpPr/>
          <p:nvPr/>
        </p:nvCxnSpPr>
        <p:spPr>
          <a:xfrm flipV="1">
            <a:off x="481263" y="2032000"/>
            <a:ext cx="0" cy="33421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CuadroTexto 18"/>
          <p:cNvSpPr txBox="1"/>
          <p:nvPr/>
        </p:nvSpPr>
        <p:spPr>
          <a:xfrm>
            <a:off x="2130231" y="1617856"/>
            <a:ext cx="2121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Times New Roman"/>
                <a:cs typeface="Times New Roman"/>
              </a:rPr>
              <a:t>Croquis del experimento 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122030" y="1724223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Times New Roman"/>
                <a:cs typeface="Times New Roman"/>
              </a:rPr>
              <a:t>180 cm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10954012" y="2887761"/>
            <a:ext cx="447558" cy="3380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1:3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168478" y="5372634"/>
            <a:ext cx="6544736" cy="786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s-ES_tradnl" sz="1400" dirty="0">
                <a:latin typeface="Times New Roman"/>
                <a:cs typeface="Times New Roman"/>
              </a:rPr>
              <a:t>Se formó 7 bloques, en cada bloque se dispuso de 12 unidades experimentales, cada unidad experimental estuvo compuesta por 6 unidades muestrales. Un total de de 504 plantas de </a:t>
            </a:r>
            <a:r>
              <a:rPr lang="es-ES_tradnl" sz="1400" i="1" dirty="0">
                <a:latin typeface="Times New Roman"/>
                <a:cs typeface="Times New Roman"/>
              </a:rPr>
              <a:t>Fragaria x ananassa </a:t>
            </a:r>
            <a:r>
              <a:rPr lang="es-ES_tradnl" sz="1400" dirty="0" err="1">
                <a:latin typeface="Times New Roman"/>
                <a:cs typeface="Times New Roman"/>
              </a:rPr>
              <a:t>var</a:t>
            </a:r>
            <a:r>
              <a:rPr lang="es-ES_tradnl" sz="1400" dirty="0">
                <a:latin typeface="Times New Roman"/>
                <a:cs typeface="Times New Roman"/>
              </a:rPr>
              <a:t>. Albión.</a:t>
            </a:r>
            <a:endParaRPr lang="es-EC"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6191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Times New Roman"/>
                <a:cs typeface="Times New Roman"/>
              </a:rPr>
              <a:t>METODOLOGÍA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115585" y="1282030"/>
            <a:ext cx="2898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Times New Roman"/>
                <a:cs typeface="Times New Roman"/>
              </a:rPr>
              <a:t>Croquis del </a:t>
            </a:r>
            <a:r>
              <a:rPr lang="es-ES" sz="1400" b="1" dirty="0" smtClean="0">
                <a:latin typeface="Times New Roman"/>
                <a:cs typeface="Times New Roman"/>
              </a:rPr>
              <a:t>experimento en campo </a:t>
            </a:r>
            <a:endParaRPr lang="es-ES" sz="1400" b="1" dirty="0">
              <a:latin typeface="Times New Roman"/>
              <a:cs typeface="Times New Roman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0" r="856"/>
          <a:stretch/>
        </p:blipFill>
        <p:spPr>
          <a:xfrm>
            <a:off x="125205" y="1690273"/>
            <a:ext cx="11886220" cy="3692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5625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Times New Roman"/>
                <a:cs typeface="Times New Roman"/>
              </a:rPr>
              <a:t>METODOLOGÍA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64426" y="1919359"/>
            <a:ext cx="11053348" cy="2331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2500" b="1" dirty="0">
                <a:latin typeface="Times New Roman"/>
                <a:cs typeface="Times New Roman"/>
              </a:rPr>
              <a:t>FASE I</a:t>
            </a:r>
            <a:endParaRPr lang="es-EC" sz="2500" dirty="0">
              <a:latin typeface="Times New Roman"/>
              <a:cs typeface="Times New Roman"/>
            </a:endParaRPr>
          </a:p>
          <a:p>
            <a:pPr algn="ctr">
              <a:lnSpc>
                <a:spcPct val="150000"/>
              </a:lnSpc>
            </a:pPr>
            <a:r>
              <a:rPr lang="es-ES_tradnl" sz="2500" b="1" i="1" dirty="0">
                <a:latin typeface="Times New Roman"/>
                <a:cs typeface="Times New Roman"/>
              </a:rPr>
              <a:t>Metodología para la Caracterización de los sustratos a evaluarse para un cultivo </a:t>
            </a:r>
            <a:r>
              <a:rPr lang="es-ES_tradnl" sz="2500" b="1" i="1" dirty="0" err="1">
                <a:latin typeface="Times New Roman"/>
                <a:cs typeface="Times New Roman"/>
              </a:rPr>
              <a:t>semi</a:t>
            </a:r>
            <a:r>
              <a:rPr lang="es-ES_tradnl" sz="2500" b="1" i="1" dirty="0">
                <a:latin typeface="Times New Roman"/>
                <a:cs typeface="Times New Roman"/>
              </a:rPr>
              <a:t>–hidropónico de Fragaria x ananassa </a:t>
            </a:r>
            <a:r>
              <a:rPr lang="es-ES_tradnl" sz="2500" b="1" i="1" dirty="0" err="1">
                <a:latin typeface="Times New Roman"/>
                <a:cs typeface="Times New Roman"/>
              </a:rPr>
              <a:t>var</a:t>
            </a:r>
            <a:r>
              <a:rPr lang="es-ES_tradnl" sz="2500" b="1" i="1" dirty="0">
                <a:latin typeface="Times New Roman"/>
                <a:cs typeface="Times New Roman"/>
              </a:rPr>
              <a:t>. Albión con el fin de conocer sus propiedades físicas y químicas para un manejo adecuado en campo</a:t>
            </a:r>
            <a:r>
              <a:rPr lang="es-EC" sz="2500" dirty="0">
                <a:latin typeface="Times New Roman"/>
                <a:cs typeface="Times New Roman"/>
              </a:rPr>
              <a:t> </a:t>
            </a:r>
            <a:endParaRPr lang="es-ES" sz="25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4237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442" y="1213416"/>
            <a:ext cx="1703505" cy="1844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52" t="7373"/>
          <a:stretch/>
        </p:blipFill>
        <p:spPr>
          <a:xfrm>
            <a:off x="10872653" y="2507878"/>
            <a:ext cx="974185" cy="11765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8122" y="1332386"/>
            <a:ext cx="1996810" cy="23086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1471" y="1117451"/>
            <a:ext cx="2283136" cy="253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uadroTexto 1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Times New Roman"/>
                <a:cs typeface="Times New Roman"/>
              </a:rPr>
              <a:t>METODOLOGÍA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47101" y="736335"/>
            <a:ext cx="16526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Times New Roman"/>
                <a:cs typeface="Times New Roman"/>
              </a:rPr>
              <a:t>Densidad Aparente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611564" y="4197313"/>
            <a:ext cx="1392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Times New Roman"/>
                <a:cs typeface="Times New Roman"/>
              </a:rPr>
              <a:t>Porosidad Total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255393" y="757826"/>
            <a:ext cx="1340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Times New Roman"/>
                <a:cs typeface="Times New Roman"/>
              </a:rPr>
              <a:t>Granulometría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79" y="1213418"/>
            <a:ext cx="1663552" cy="1846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/>
          <p:cNvSpPr txBox="1"/>
          <p:nvPr/>
        </p:nvSpPr>
        <p:spPr>
          <a:xfrm>
            <a:off x="106949" y="3128203"/>
            <a:ext cx="1544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>
                <a:latin typeface="Times New Roman"/>
                <a:cs typeface="Times New Roman"/>
              </a:rPr>
              <a:t>24 horas a 90 </a:t>
            </a:r>
            <a:r>
              <a:rPr lang="es-EC" sz="1600" dirty="0">
                <a:latin typeface="Times New Roman"/>
                <a:cs typeface="Times New Roman"/>
              </a:rPr>
              <a:t>℃ </a:t>
            </a:r>
            <a:endParaRPr lang="es-ES" sz="1600" dirty="0">
              <a:latin typeface="Times New Roman"/>
              <a:cs typeface="Times New Roman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0265" y="1226785"/>
            <a:ext cx="1831474" cy="1831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49" y="4617524"/>
            <a:ext cx="1867688" cy="257853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749134" y="4990466"/>
            <a:ext cx="1117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>
                <a:latin typeface="Times New Roman"/>
                <a:cs typeface="Times New Roman"/>
              </a:rPr>
              <a:t>Grass</a:t>
            </a:r>
            <a:r>
              <a:rPr lang="es-ES" sz="1400" dirty="0">
                <a:latin typeface="Times New Roman"/>
                <a:cs typeface="Times New Roman"/>
              </a:rPr>
              <a:t> (1983)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2333051" y="3104757"/>
            <a:ext cx="947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Times New Roman"/>
                <a:cs typeface="Times New Roman"/>
              </a:rPr>
              <a:t>100 cm</a:t>
            </a:r>
            <a:r>
              <a:rPr lang="es-ES" baseline="30000" dirty="0">
                <a:latin typeface="Times New Roman"/>
                <a:cs typeface="Times New Roman"/>
              </a:rPr>
              <a:t>3</a:t>
            </a:r>
            <a:endParaRPr lang="es-ES" dirty="0">
              <a:latin typeface="Times New Roman"/>
              <a:cs typeface="Times New Roman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3253337" y="4061358"/>
            <a:ext cx="29818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Times New Roman"/>
                <a:cs typeface="Times New Roman"/>
              </a:rPr>
              <a:t>Capacidad de retención de humedad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6285690" y="3630468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>
                <a:latin typeface="Times New Roman"/>
                <a:cs typeface="Times New Roman"/>
              </a:rPr>
              <a:t>500 g 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8721186" y="643823"/>
            <a:ext cx="30042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dirty="0">
                <a:latin typeface="Times New Roman"/>
                <a:cs typeface="Times New Roman"/>
              </a:rPr>
              <a:t>N5, 4mm; N12, 1.7mm; N30, 0.6mm; </a:t>
            </a:r>
          </a:p>
          <a:p>
            <a:r>
              <a:rPr lang="es-ES_tradnl" sz="1400" dirty="0">
                <a:latin typeface="Times New Roman"/>
                <a:cs typeface="Times New Roman"/>
              </a:rPr>
              <a:t>N60, 0.25 y N80, 0.18mm </a:t>
            </a:r>
            <a:endParaRPr lang="es-ES" sz="1400" dirty="0">
              <a:latin typeface="Times New Roman"/>
              <a:cs typeface="Times New Roman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13"/>
          <a:stretch/>
        </p:blipFill>
        <p:spPr>
          <a:xfrm>
            <a:off x="10692325" y="1189849"/>
            <a:ext cx="1305275" cy="1207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6087" y="4180928"/>
            <a:ext cx="2857321" cy="1774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CuadroTexto 30"/>
          <p:cNvSpPr txBox="1"/>
          <p:nvPr/>
        </p:nvSpPr>
        <p:spPr>
          <a:xfrm>
            <a:off x="6959603" y="3643426"/>
            <a:ext cx="1422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Times New Roman"/>
                <a:cs typeface="Times New Roman"/>
              </a:rPr>
              <a:t>24 horas a 90 </a:t>
            </a:r>
            <a:r>
              <a:rPr lang="es-EC" sz="1400" dirty="0">
                <a:latin typeface="Times New Roman"/>
                <a:cs typeface="Times New Roman"/>
              </a:rPr>
              <a:t>℃ </a:t>
            </a:r>
            <a:endParaRPr lang="es-ES" sz="1400" dirty="0">
              <a:latin typeface="Times New Roman"/>
              <a:cs typeface="Times New Roman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9302223" y="3627372"/>
            <a:ext cx="5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Times New Roman"/>
                <a:cs typeface="Times New Roman"/>
              </a:rPr>
              <a:t>2 min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23208" y="4180928"/>
            <a:ext cx="2651974" cy="1286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4487" y="4470572"/>
            <a:ext cx="2862841" cy="1484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" name="CuadroTexto 37"/>
          <p:cNvSpPr txBox="1"/>
          <p:nvPr/>
        </p:nvSpPr>
        <p:spPr>
          <a:xfrm>
            <a:off x="9484070" y="5549483"/>
            <a:ext cx="2433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Times New Roman"/>
                <a:cs typeface="Times New Roman"/>
              </a:rPr>
              <a:t>drenar 15 min y pesar los vasos </a:t>
            </a:r>
          </a:p>
        </p:txBody>
      </p:sp>
      <p:sp>
        <p:nvSpPr>
          <p:cNvPr id="28" name="CuadroTexto 1"/>
          <p:cNvSpPr txBox="1"/>
          <p:nvPr/>
        </p:nvSpPr>
        <p:spPr>
          <a:xfrm>
            <a:off x="4223536" y="95241"/>
            <a:ext cx="3681981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500" dirty="0" smtClean="0">
                <a:latin typeface="Times New Roman"/>
                <a:cs typeface="Times New Roman"/>
              </a:rPr>
              <a:t>Propiedades Físicas</a:t>
            </a:r>
            <a:endParaRPr lang="es-ES" sz="25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0718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2">
  <a:themeElements>
    <a:clrScheme name="Personalizado 5">
      <a:dk1>
        <a:sysClr val="windowText" lastClr="000000"/>
      </a:dk1>
      <a:lt1>
        <a:sysClr val="window" lastClr="FFFFFF"/>
      </a:lt1>
      <a:dk2>
        <a:srgbClr val="FFFFFF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2406182</TotalTime>
  <Words>3055</Words>
  <Application>Microsoft Office PowerPoint</Application>
  <PresentationFormat>Panorámica</PresentationFormat>
  <Paragraphs>487</Paragraphs>
  <Slides>41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41</vt:i4>
      </vt:variant>
    </vt:vector>
  </HeadingPairs>
  <TitlesOfParts>
    <vt:vector size="49" baseType="lpstr">
      <vt:lpstr>Arial</vt:lpstr>
      <vt:lpstr>Calibri</vt:lpstr>
      <vt:lpstr>Cambria Math</vt:lpstr>
      <vt:lpstr>Segoe UI Historic</vt:lpstr>
      <vt:lpstr>Times New Roman</vt:lpstr>
      <vt:lpstr>tema 2</vt:lpstr>
      <vt:lpstr>CorelDRAW</vt:lpstr>
      <vt:lpstr>Documento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Bryan Crespo Ordoñez</dc:creator>
  <cp:lastModifiedBy>PC</cp:lastModifiedBy>
  <cp:revision>494</cp:revision>
  <cp:lastPrinted>2019-07-29T03:50:20Z</cp:lastPrinted>
  <dcterms:created xsi:type="dcterms:W3CDTF">2017-05-28T14:45:23Z</dcterms:created>
  <dcterms:modified xsi:type="dcterms:W3CDTF">2019-09-18T15:18:16Z</dcterms:modified>
</cp:coreProperties>
</file>