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6" r:id="rId10"/>
    <p:sldId id="267" r:id="rId11"/>
    <p:sldId id="310" r:id="rId12"/>
    <p:sldId id="268" r:id="rId13"/>
    <p:sldId id="271" r:id="rId14"/>
    <p:sldId id="273" r:id="rId15"/>
    <p:sldId id="272" r:id="rId16"/>
    <p:sldId id="269" r:id="rId17"/>
    <p:sldId id="270" r:id="rId18"/>
    <p:sldId id="308" r:id="rId19"/>
    <p:sldId id="276" r:id="rId20"/>
    <p:sldId id="277" r:id="rId21"/>
    <p:sldId id="278" r:id="rId22"/>
    <p:sldId id="279" r:id="rId23"/>
    <p:sldId id="280" r:id="rId24"/>
    <p:sldId id="283" r:id="rId25"/>
    <p:sldId id="309" r:id="rId26"/>
    <p:sldId id="284" r:id="rId27"/>
    <p:sldId id="285" r:id="rId28"/>
    <p:sldId id="286" r:id="rId29"/>
    <p:sldId id="287" r:id="rId30"/>
    <p:sldId id="289" r:id="rId31"/>
    <p:sldId id="291" r:id="rId32"/>
    <p:sldId id="311" r:id="rId33"/>
    <p:sldId id="294" r:id="rId34"/>
    <p:sldId id="295" r:id="rId35"/>
    <p:sldId id="296" r:id="rId36"/>
    <p:sldId id="300" r:id="rId37"/>
    <p:sldId id="301" r:id="rId38"/>
    <p:sldId id="302" r:id="rId39"/>
    <p:sldId id="303" r:id="rId40"/>
    <p:sldId id="304" r:id="rId41"/>
    <p:sldId id="305" r:id="rId4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8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5" autoAdjust="0"/>
    <p:restoredTop sz="88727" autoAdjust="0"/>
  </p:normalViewPr>
  <p:slideViewPr>
    <p:cSldViewPr>
      <p:cViewPr varScale="1">
        <p:scale>
          <a:sx n="65" d="100"/>
          <a:sy n="65" d="100"/>
        </p:scale>
        <p:origin x="15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uario\AppData\Local\Packages\Microsoft.Office.Desktop_8wekyb3d8bbwe\LocalCache\Roaming\Microsoft\Excel\Book1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Porcentaje</a:t>
            </a:r>
            <a:r>
              <a:rPr lang="es-EC" sz="1200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empresas que realiza inversión en TIC, según sector económico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8.296943231441048E-2"/>
          <c:y val="4.9382716049382715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6800721784776904"/>
          <c:y val="0.15319444444444447"/>
          <c:w val="0.40287467191601051"/>
          <c:h val="0.6714577865266842"/>
        </c:manualLayout>
      </c:layout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4C-4222-9FF1-7FF8ECCABF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4C-4222-9FF1-7FF8ECCABF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B4C-4222-9FF1-7FF8ECCABF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B4C-4222-9FF1-7FF8ECCABF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B4C-4222-9FF1-7FF8ECCABF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Hoja2!$A$4:$A$8</c:f>
              <c:strCache>
                <c:ptCount val="5"/>
                <c:pt idx="0">
                  <c:v>No invierten enTIC</c:v>
                </c:pt>
                <c:pt idx="1">
                  <c:v>Manufactura</c:v>
                </c:pt>
                <c:pt idx="2">
                  <c:v>Comercio</c:v>
                </c:pt>
                <c:pt idx="3">
                  <c:v>Servicios</c:v>
                </c:pt>
                <c:pt idx="4">
                  <c:v>Minería</c:v>
                </c:pt>
              </c:strCache>
            </c:strRef>
          </c:cat>
          <c:val>
            <c:numRef>
              <c:f>Hoja2!$B$4:$B$8</c:f>
              <c:numCache>
                <c:formatCode>0.00%</c:formatCode>
                <c:ptCount val="5"/>
                <c:pt idx="0">
                  <c:v>0.33300000000000002</c:v>
                </c:pt>
                <c:pt idx="1">
                  <c:v>0.246</c:v>
                </c:pt>
                <c:pt idx="2">
                  <c:v>0.23899999999999999</c:v>
                </c:pt>
                <c:pt idx="3">
                  <c:v>0.17299999999999999</c:v>
                </c:pt>
                <c:pt idx="4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B4C-4222-9FF1-7FF8ECCAB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B99A88-6A9E-4F37-8770-CB8538693A4D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3216BE8F-8257-48C1-B992-95A271FF4A69}">
      <dgm:prSet phldrT="[Texto]" custT="1"/>
      <dgm:spPr/>
      <dgm:t>
        <a:bodyPr/>
        <a:lstStyle/>
        <a:p>
          <a:r>
            <a:rPr lang="es-EC" sz="1400" dirty="0" smtClean="0">
              <a:latin typeface="Helvetica LT Std" pitchFamily="34" charset="0"/>
            </a:rPr>
            <a:t>Instrumentos de recolección de datos</a:t>
          </a:r>
          <a:endParaRPr lang="es-EC" sz="1400" dirty="0">
            <a:latin typeface="Helvetica LT Std" pitchFamily="34" charset="0"/>
          </a:endParaRPr>
        </a:p>
      </dgm:t>
    </dgm:pt>
    <dgm:pt modelId="{DEF18D0A-43D3-408F-8834-C0B72905A92F}" type="parTrans" cxnId="{46585380-00A4-4890-B43F-0C0CE700335A}">
      <dgm:prSet/>
      <dgm:spPr/>
      <dgm:t>
        <a:bodyPr/>
        <a:lstStyle/>
        <a:p>
          <a:endParaRPr lang="es-EC" sz="1400">
            <a:solidFill>
              <a:schemeClr val="bg2">
                <a:lumMod val="10000"/>
              </a:schemeClr>
            </a:solidFill>
            <a:latin typeface="Helvetica LT Std" pitchFamily="34" charset="0"/>
          </a:endParaRPr>
        </a:p>
      </dgm:t>
    </dgm:pt>
    <dgm:pt modelId="{A9C8A7A1-CD2E-448A-A70A-EC3E8C3247D1}" type="sibTrans" cxnId="{46585380-00A4-4890-B43F-0C0CE700335A}">
      <dgm:prSet/>
      <dgm:spPr/>
      <dgm:t>
        <a:bodyPr/>
        <a:lstStyle/>
        <a:p>
          <a:endParaRPr lang="es-EC" sz="1400">
            <a:solidFill>
              <a:schemeClr val="bg2">
                <a:lumMod val="10000"/>
              </a:schemeClr>
            </a:solidFill>
            <a:latin typeface="Helvetica LT Std" pitchFamily="34" charset="0"/>
          </a:endParaRPr>
        </a:p>
      </dgm:t>
    </dgm:pt>
    <dgm:pt modelId="{726B48C9-F793-4281-BF57-4B1EC383D85B}">
      <dgm:prSet phldrT="[Texto]" custT="1"/>
      <dgm:spPr/>
      <dgm:t>
        <a:bodyPr/>
        <a:lstStyle/>
        <a:p>
          <a:r>
            <a:rPr lang="es-EC" sz="1400" smtClean="0">
              <a:latin typeface="Helvetica LT Std" pitchFamily="34" charset="0"/>
            </a:rPr>
            <a:t>Encuesta</a:t>
          </a:r>
          <a:endParaRPr lang="es-EC" sz="1400" dirty="0">
            <a:latin typeface="Helvetica LT Std" pitchFamily="34" charset="0"/>
          </a:endParaRPr>
        </a:p>
      </dgm:t>
    </dgm:pt>
    <dgm:pt modelId="{2B524925-45B5-4B62-85F3-BF805C670704}" type="parTrans" cxnId="{90991081-5F0E-4D59-9A18-BA855300733D}">
      <dgm:prSet/>
      <dgm:spPr/>
      <dgm:t>
        <a:bodyPr/>
        <a:lstStyle/>
        <a:p>
          <a:endParaRPr lang="es-EC" sz="1400">
            <a:solidFill>
              <a:schemeClr val="bg2">
                <a:lumMod val="10000"/>
              </a:schemeClr>
            </a:solidFill>
            <a:latin typeface="Helvetica LT Std" pitchFamily="34" charset="0"/>
          </a:endParaRPr>
        </a:p>
      </dgm:t>
    </dgm:pt>
    <dgm:pt modelId="{1736FC5A-5922-4EFC-AA90-0920E62AE916}" type="sibTrans" cxnId="{90991081-5F0E-4D59-9A18-BA855300733D}">
      <dgm:prSet/>
      <dgm:spPr/>
      <dgm:t>
        <a:bodyPr/>
        <a:lstStyle/>
        <a:p>
          <a:endParaRPr lang="es-EC" sz="1400">
            <a:solidFill>
              <a:schemeClr val="bg2">
                <a:lumMod val="10000"/>
              </a:schemeClr>
            </a:solidFill>
            <a:latin typeface="Helvetica LT Std" pitchFamily="34" charset="0"/>
          </a:endParaRPr>
        </a:p>
      </dgm:t>
    </dgm:pt>
    <dgm:pt modelId="{76B4DC45-4282-491C-8D56-14461762FCE3}">
      <dgm:prSet phldrT="[Texto]" custT="1"/>
      <dgm:spPr/>
      <dgm:t>
        <a:bodyPr/>
        <a:lstStyle/>
        <a:p>
          <a:r>
            <a:rPr lang="es-EC" sz="1400" smtClean="0">
              <a:latin typeface="Helvetica LT Std" pitchFamily="34" charset="0"/>
            </a:rPr>
            <a:t>Bibliografía</a:t>
          </a:r>
          <a:endParaRPr lang="es-EC" sz="1400" dirty="0">
            <a:latin typeface="Helvetica LT Std" pitchFamily="34" charset="0"/>
          </a:endParaRPr>
        </a:p>
      </dgm:t>
    </dgm:pt>
    <dgm:pt modelId="{05914FC5-88B2-472A-9C84-8720E6E0DEA9}" type="parTrans" cxnId="{02F1F8E2-D6E9-4A83-B9B2-1A1A3A05ECBC}">
      <dgm:prSet/>
      <dgm:spPr/>
      <dgm:t>
        <a:bodyPr/>
        <a:lstStyle/>
        <a:p>
          <a:endParaRPr lang="es-EC" sz="1400">
            <a:solidFill>
              <a:schemeClr val="bg2">
                <a:lumMod val="10000"/>
              </a:schemeClr>
            </a:solidFill>
            <a:latin typeface="Helvetica LT Std" pitchFamily="34" charset="0"/>
          </a:endParaRPr>
        </a:p>
      </dgm:t>
    </dgm:pt>
    <dgm:pt modelId="{938F576B-3487-470C-8A2E-8B7C9C17B06E}" type="sibTrans" cxnId="{02F1F8E2-D6E9-4A83-B9B2-1A1A3A05ECBC}">
      <dgm:prSet/>
      <dgm:spPr/>
      <dgm:t>
        <a:bodyPr/>
        <a:lstStyle/>
        <a:p>
          <a:endParaRPr lang="es-EC" sz="1400">
            <a:solidFill>
              <a:schemeClr val="bg2">
                <a:lumMod val="10000"/>
              </a:schemeClr>
            </a:solidFill>
            <a:latin typeface="Helvetica LT Std" pitchFamily="34" charset="0"/>
          </a:endParaRPr>
        </a:p>
      </dgm:t>
    </dgm:pt>
    <dgm:pt modelId="{E4EB7CF1-4674-4309-AE29-9A2A9FEC76ED}" type="pres">
      <dgm:prSet presAssocID="{66B99A88-6A9E-4F37-8770-CB8538693A4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75D3EBE-D730-4237-98D5-54A76DD29186}" type="pres">
      <dgm:prSet presAssocID="{3216BE8F-8257-48C1-B992-95A271FF4A69}" presName="root1" presStyleCnt="0"/>
      <dgm:spPr/>
    </dgm:pt>
    <dgm:pt modelId="{DF3F1E1A-3A81-4CA1-8CDD-01A872924054}" type="pres">
      <dgm:prSet presAssocID="{3216BE8F-8257-48C1-B992-95A271FF4A6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8AEE3-2FA3-4DC1-A9C0-DCC75234CB9F}" type="pres">
      <dgm:prSet presAssocID="{3216BE8F-8257-48C1-B992-95A271FF4A69}" presName="level2hierChild" presStyleCnt="0"/>
      <dgm:spPr/>
    </dgm:pt>
    <dgm:pt modelId="{5D9C97DC-0023-4584-9275-603249F8B9CE}" type="pres">
      <dgm:prSet presAssocID="{2B524925-45B5-4B62-85F3-BF805C670704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AE712541-A32A-41DC-8314-0119F2554339}" type="pres">
      <dgm:prSet presAssocID="{2B524925-45B5-4B62-85F3-BF805C670704}" presName="connTx" presStyleLbl="parChTrans1D2" presStyleIdx="0" presStyleCnt="2"/>
      <dgm:spPr/>
      <dgm:t>
        <a:bodyPr/>
        <a:lstStyle/>
        <a:p>
          <a:endParaRPr lang="es-ES"/>
        </a:p>
      </dgm:t>
    </dgm:pt>
    <dgm:pt modelId="{C5293C4F-4259-45AD-872C-CA727B0D6E5E}" type="pres">
      <dgm:prSet presAssocID="{726B48C9-F793-4281-BF57-4B1EC383D85B}" presName="root2" presStyleCnt="0"/>
      <dgm:spPr/>
    </dgm:pt>
    <dgm:pt modelId="{D326424E-514C-447D-858B-2C516FDB4AB2}" type="pres">
      <dgm:prSet presAssocID="{726B48C9-F793-4281-BF57-4B1EC383D85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9505E4-6DEF-443E-9EA2-1E93DB9B32F2}" type="pres">
      <dgm:prSet presAssocID="{726B48C9-F793-4281-BF57-4B1EC383D85B}" presName="level3hierChild" presStyleCnt="0"/>
      <dgm:spPr/>
    </dgm:pt>
    <dgm:pt modelId="{CA4E17E4-2244-4ECE-BDDD-D7183CDCDF90}" type="pres">
      <dgm:prSet presAssocID="{05914FC5-88B2-472A-9C84-8720E6E0DEA9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0F68857A-E479-49FF-B8B8-41A8E158ADC8}" type="pres">
      <dgm:prSet presAssocID="{05914FC5-88B2-472A-9C84-8720E6E0DEA9}" presName="connTx" presStyleLbl="parChTrans1D2" presStyleIdx="1" presStyleCnt="2"/>
      <dgm:spPr/>
      <dgm:t>
        <a:bodyPr/>
        <a:lstStyle/>
        <a:p>
          <a:endParaRPr lang="es-ES"/>
        </a:p>
      </dgm:t>
    </dgm:pt>
    <dgm:pt modelId="{0C65BC86-18CC-4F3B-BEC2-DA2E1CD1EF54}" type="pres">
      <dgm:prSet presAssocID="{76B4DC45-4282-491C-8D56-14461762FCE3}" presName="root2" presStyleCnt="0"/>
      <dgm:spPr/>
    </dgm:pt>
    <dgm:pt modelId="{EEBA815A-17AD-41B7-ABE4-F73388534996}" type="pres">
      <dgm:prSet presAssocID="{76B4DC45-4282-491C-8D56-14461762FCE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3FCE32-B24A-43EE-B3F1-C04AB8C93821}" type="pres">
      <dgm:prSet presAssocID="{76B4DC45-4282-491C-8D56-14461762FCE3}" presName="level3hierChild" presStyleCnt="0"/>
      <dgm:spPr/>
    </dgm:pt>
  </dgm:ptLst>
  <dgm:cxnLst>
    <dgm:cxn modelId="{02F1F8E2-D6E9-4A83-B9B2-1A1A3A05ECBC}" srcId="{3216BE8F-8257-48C1-B992-95A271FF4A69}" destId="{76B4DC45-4282-491C-8D56-14461762FCE3}" srcOrd="1" destOrd="0" parTransId="{05914FC5-88B2-472A-9C84-8720E6E0DEA9}" sibTransId="{938F576B-3487-470C-8A2E-8B7C9C17B06E}"/>
    <dgm:cxn modelId="{A6B2E5FD-BC86-407C-963A-0EEC18880A35}" type="presOf" srcId="{05914FC5-88B2-472A-9C84-8720E6E0DEA9}" destId="{CA4E17E4-2244-4ECE-BDDD-D7183CDCDF90}" srcOrd="0" destOrd="0" presId="urn:microsoft.com/office/officeart/2005/8/layout/hierarchy2"/>
    <dgm:cxn modelId="{8CF9259B-E22B-4447-B91E-ED960771536D}" type="presOf" srcId="{3216BE8F-8257-48C1-B992-95A271FF4A69}" destId="{DF3F1E1A-3A81-4CA1-8CDD-01A872924054}" srcOrd="0" destOrd="0" presId="urn:microsoft.com/office/officeart/2005/8/layout/hierarchy2"/>
    <dgm:cxn modelId="{46585380-00A4-4890-B43F-0C0CE700335A}" srcId="{66B99A88-6A9E-4F37-8770-CB8538693A4D}" destId="{3216BE8F-8257-48C1-B992-95A271FF4A69}" srcOrd="0" destOrd="0" parTransId="{DEF18D0A-43D3-408F-8834-C0B72905A92F}" sibTransId="{A9C8A7A1-CD2E-448A-A70A-EC3E8C3247D1}"/>
    <dgm:cxn modelId="{98039B69-2FC1-4A25-8DA5-6B7406398A95}" type="presOf" srcId="{66B99A88-6A9E-4F37-8770-CB8538693A4D}" destId="{E4EB7CF1-4674-4309-AE29-9A2A9FEC76ED}" srcOrd="0" destOrd="0" presId="urn:microsoft.com/office/officeart/2005/8/layout/hierarchy2"/>
    <dgm:cxn modelId="{E7A38E99-1236-4E39-B02D-1CF3630FC281}" type="presOf" srcId="{2B524925-45B5-4B62-85F3-BF805C670704}" destId="{AE712541-A32A-41DC-8314-0119F2554339}" srcOrd="1" destOrd="0" presId="urn:microsoft.com/office/officeart/2005/8/layout/hierarchy2"/>
    <dgm:cxn modelId="{76A85C08-E830-454F-9BF5-141683961A42}" type="presOf" srcId="{05914FC5-88B2-472A-9C84-8720E6E0DEA9}" destId="{0F68857A-E479-49FF-B8B8-41A8E158ADC8}" srcOrd="1" destOrd="0" presId="urn:microsoft.com/office/officeart/2005/8/layout/hierarchy2"/>
    <dgm:cxn modelId="{76C0B96E-224E-4EFE-9A40-41DEF35190F9}" type="presOf" srcId="{726B48C9-F793-4281-BF57-4B1EC383D85B}" destId="{D326424E-514C-447D-858B-2C516FDB4AB2}" srcOrd="0" destOrd="0" presId="urn:microsoft.com/office/officeart/2005/8/layout/hierarchy2"/>
    <dgm:cxn modelId="{6347180E-571E-4E95-AB71-D356D20678BE}" type="presOf" srcId="{2B524925-45B5-4B62-85F3-BF805C670704}" destId="{5D9C97DC-0023-4584-9275-603249F8B9CE}" srcOrd="0" destOrd="0" presId="urn:microsoft.com/office/officeart/2005/8/layout/hierarchy2"/>
    <dgm:cxn modelId="{90991081-5F0E-4D59-9A18-BA855300733D}" srcId="{3216BE8F-8257-48C1-B992-95A271FF4A69}" destId="{726B48C9-F793-4281-BF57-4B1EC383D85B}" srcOrd="0" destOrd="0" parTransId="{2B524925-45B5-4B62-85F3-BF805C670704}" sibTransId="{1736FC5A-5922-4EFC-AA90-0920E62AE916}"/>
    <dgm:cxn modelId="{481D8E6D-AF97-4C1A-AC10-1C0BF8E4935C}" type="presOf" srcId="{76B4DC45-4282-491C-8D56-14461762FCE3}" destId="{EEBA815A-17AD-41B7-ABE4-F73388534996}" srcOrd="0" destOrd="0" presId="urn:microsoft.com/office/officeart/2005/8/layout/hierarchy2"/>
    <dgm:cxn modelId="{F5A6913B-F7F3-4968-BE00-09198ABB14F8}" type="presParOf" srcId="{E4EB7CF1-4674-4309-AE29-9A2A9FEC76ED}" destId="{875D3EBE-D730-4237-98D5-54A76DD29186}" srcOrd="0" destOrd="0" presId="urn:microsoft.com/office/officeart/2005/8/layout/hierarchy2"/>
    <dgm:cxn modelId="{B943F48D-00F2-4EC7-B93C-CC1E3730A8B6}" type="presParOf" srcId="{875D3EBE-D730-4237-98D5-54A76DD29186}" destId="{DF3F1E1A-3A81-4CA1-8CDD-01A872924054}" srcOrd="0" destOrd="0" presId="urn:microsoft.com/office/officeart/2005/8/layout/hierarchy2"/>
    <dgm:cxn modelId="{AD0AADDB-A2F3-4E30-B8BB-3F8764D95515}" type="presParOf" srcId="{875D3EBE-D730-4237-98D5-54A76DD29186}" destId="{EAF8AEE3-2FA3-4DC1-A9C0-DCC75234CB9F}" srcOrd="1" destOrd="0" presId="urn:microsoft.com/office/officeart/2005/8/layout/hierarchy2"/>
    <dgm:cxn modelId="{DACFF83A-1ECB-4EBF-BF1B-3E71323CEEC9}" type="presParOf" srcId="{EAF8AEE3-2FA3-4DC1-A9C0-DCC75234CB9F}" destId="{5D9C97DC-0023-4584-9275-603249F8B9CE}" srcOrd="0" destOrd="0" presId="urn:microsoft.com/office/officeart/2005/8/layout/hierarchy2"/>
    <dgm:cxn modelId="{0288F396-0C32-485E-9050-212C55203427}" type="presParOf" srcId="{5D9C97DC-0023-4584-9275-603249F8B9CE}" destId="{AE712541-A32A-41DC-8314-0119F2554339}" srcOrd="0" destOrd="0" presId="urn:microsoft.com/office/officeart/2005/8/layout/hierarchy2"/>
    <dgm:cxn modelId="{235386EC-4C7E-4B45-A69F-F71B6C3F566E}" type="presParOf" srcId="{EAF8AEE3-2FA3-4DC1-A9C0-DCC75234CB9F}" destId="{C5293C4F-4259-45AD-872C-CA727B0D6E5E}" srcOrd="1" destOrd="0" presId="urn:microsoft.com/office/officeart/2005/8/layout/hierarchy2"/>
    <dgm:cxn modelId="{6B9CEC65-0D8A-4AAA-AF35-FA2637DF9B61}" type="presParOf" srcId="{C5293C4F-4259-45AD-872C-CA727B0D6E5E}" destId="{D326424E-514C-447D-858B-2C516FDB4AB2}" srcOrd="0" destOrd="0" presId="urn:microsoft.com/office/officeart/2005/8/layout/hierarchy2"/>
    <dgm:cxn modelId="{33BE1491-AC6D-4353-874D-DAEEE931CDF6}" type="presParOf" srcId="{C5293C4F-4259-45AD-872C-CA727B0D6E5E}" destId="{2A9505E4-6DEF-443E-9EA2-1E93DB9B32F2}" srcOrd="1" destOrd="0" presId="urn:microsoft.com/office/officeart/2005/8/layout/hierarchy2"/>
    <dgm:cxn modelId="{FB370273-A41B-4D04-B6E0-D4D82668DBFC}" type="presParOf" srcId="{EAF8AEE3-2FA3-4DC1-A9C0-DCC75234CB9F}" destId="{CA4E17E4-2244-4ECE-BDDD-D7183CDCDF90}" srcOrd="2" destOrd="0" presId="urn:microsoft.com/office/officeart/2005/8/layout/hierarchy2"/>
    <dgm:cxn modelId="{55D87010-A8F9-4192-81BD-643E0E14099F}" type="presParOf" srcId="{CA4E17E4-2244-4ECE-BDDD-D7183CDCDF90}" destId="{0F68857A-E479-49FF-B8B8-41A8E158ADC8}" srcOrd="0" destOrd="0" presId="urn:microsoft.com/office/officeart/2005/8/layout/hierarchy2"/>
    <dgm:cxn modelId="{BCA0ECBE-40C0-4ED9-9597-D74A8405CBFB}" type="presParOf" srcId="{EAF8AEE3-2FA3-4DC1-A9C0-DCC75234CB9F}" destId="{0C65BC86-18CC-4F3B-BEC2-DA2E1CD1EF54}" srcOrd="3" destOrd="0" presId="urn:microsoft.com/office/officeart/2005/8/layout/hierarchy2"/>
    <dgm:cxn modelId="{CD8B9A04-AE1C-49EB-BA5A-B98460373FC4}" type="presParOf" srcId="{0C65BC86-18CC-4F3B-BEC2-DA2E1CD1EF54}" destId="{EEBA815A-17AD-41B7-ABE4-F73388534996}" srcOrd="0" destOrd="0" presId="urn:microsoft.com/office/officeart/2005/8/layout/hierarchy2"/>
    <dgm:cxn modelId="{A4BE6F3A-D95D-4B30-973E-3C36F1C9C16A}" type="presParOf" srcId="{0C65BC86-18CC-4F3B-BEC2-DA2E1CD1EF54}" destId="{763FCE32-B24A-43EE-B3F1-C04AB8C9382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F4AE99-87E5-412F-92A3-6C3DF01F458D}" type="doc">
      <dgm:prSet loTypeId="urn:microsoft.com/office/officeart/2005/8/layout/process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4E450906-EF38-4143-AF2D-04741F3FFD5F}">
      <dgm:prSet phldrT="[Texto]"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just"/>
          <a:r>
            <a:rPr lang="es-EC" sz="1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Limitan su crecimiento</a:t>
          </a:r>
          <a:endParaRPr lang="es-EC" sz="16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B963F8-1BCF-437E-B261-1B95901EDB0A}" type="parTrans" cxnId="{D80BDEE3-4118-492E-AF10-D2F2B75D9824}">
      <dgm:prSet/>
      <dgm:spPr/>
      <dgm:t>
        <a:bodyPr/>
        <a:lstStyle/>
        <a:p>
          <a:pPr algn="just"/>
          <a:endParaRPr lang="es-EC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DEF422-0330-4990-94BB-E1D3CC6177FD}" type="sibTrans" cxnId="{D80BDEE3-4118-492E-AF10-D2F2B75D9824}">
      <dgm:prSet/>
      <dgm:spPr/>
      <dgm:t>
        <a:bodyPr/>
        <a:lstStyle/>
        <a:p>
          <a:pPr algn="just"/>
          <a:endParaRPr lang="es-EC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05E018-B2BB-47D2-BF01-03CCF65B1DB2}" type="pres">
      <dgm:prSet presAssocID="{C4F4AE99-87E5-412F-92A3-6C3DF01F45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5E6FDE7-735E-4B29-A039-EF2A425F268D}" type="pres">
      <dgm:prSet presAssocID="{4E450906-EF38-4143-AF2D-04741F3FFD5F}" presName="boxAndChildren" presStyleCnt="0"/>
      <dgm:spPr/>
    </dgm:pt>
    <dgm:pt modelId="{E4AA8113-9F1A-4378-8663-9EAF29B13841}" type="pres">
      <dgm:prSet presAssocID="{4E450906-EF38-4143-AF2D-04741F3FFD5F}" presName="parentTextBox" presStyleLbl="node1" presStyleIdx="0" presStyleCnt="1"/>
      <dgm:spPr/>
      <dgm:t>
        <a:bodyPr/>
        <a:lstStyle/>
        <a:p>
          <a:endParaRPr lang="es-ES"/>
        </a:p>
      </dgm:t>
    </dgm:pt>
  </dgm:ptLst>
  <dgm:cxnLst>
    <dgm:cxn modelId="{D80BDEE3-4118-492E-AF10-D2F2B75D9824}" srcId="{C4F4AE99-87E5-412F-92A3-6C3DF01F458D}" destId="{4E450906-EF38-4143-AF2D-04741F3FFD5F}" srcOrd="0" destOrd="0" parTransId="{88B963F8-1BCF-437E-B261-1B95901EDB0A}" sibTransId="{F0DEF422-0330-4990-94BB-E1D3CC6177FD}"/>
    <dgm:cxn modelId="{FF9A30F1-A517-42AF-B170-86BFBD3A8482}" type="presOf" srcId="{4E450906-EF38-4143-AF2D-04741F3FFD5F}" destId="{E4AA8113-9F1A-4378-8663-9EAF29B13841}" srcOrd="0" destOrd="0" presId="urn:microsoft.com/office/officeart/2005/8/layout/process4"/>
    <dgm:cxn modelId="{5CAE8013-20B5-4A11-9493-FB247E0D0B31}" type="presOf" srcId="{C4F4AE99-87E5-412F-92A3-6C3DF01F458D}" destId="{7A05E018-B2BB-47D2-BF01-03CCF65B1DB2}" srcOrd="0" destOrd="0" presId="urn:microsoft.com/office/officeart/2005/8/layout/process4"/>
    <dgm:cxn modelId="{D4512127-5D8E-40CD-AC3C-0A8276450A6A}" type="presParOf" srcId="{7A05E018-B2BB-47D2-BF01-03CCF65B1DB2}" destId="{F5E6FDE7-735E-4B29-A039-EF2A425F268D}" srcOrd="0" destOrd="0" presId="urn:microsoft.com/office/officeart/2005/8/layout/process4"/>
    <dgm:cxn modelId="{2134BD31-1911-4DE7-BBF7-C08A35AC43BC}" type="presParOf" srcId="{F5E6FDE7-735E-4B29-A039-EF2A425F268D}" destId="{E4AA8113-9F1A-4378-8663-9EAF29B13841}" srcOrd="0" destOrd="0" presId="urn:microsoft.com/office/officeart/2005/8/layout/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F4AE99-87E5-412F-92A3-6C3DF01F458D}" type="doc">
      <dgm:prSet loTypeId="urn:microsoft.com/office/officeart/2005/8/layout/process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E844C20B-E1E3-42CA-A0AD-9A61E684C610}">
      <dgm:prSet phldrT="[Texto]"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just"/>
          <a:r>
            <a:rPr lang="es-EC" sz="1600" b="0" i="0" dirty="0" smtClean="0"/>
            <a:t>Pérdida de clientes por carecer de información </a:t>
          </a:r>
          <a:r>
            <a:rPr lang="es-EC" sz="1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16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09E24D-BFEC-4A18-8295-C6BF33F2C5AD}" type="parTrans" cxnId="{953C1905-6EF2-445A-AA9D-107E502EF776}">
      <dgm:prSet/>
      <dgm:spPr/>
      <dgm:t>
        <a:bodyPr/>
        <a:lstStyle/>
        <a:p>
          <a:pPr algn="just"/>
          <a:endParaRPr lang="es-EC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7C369F-3F48-48BD-A689-F7F178021188}" type="sibTrans" cxnId="{953C1905-6EF2-445A-AA9D-107E502EF776}">
      <dgm:prSet/>
      <dgm:spPr/>
      <dgm:t>
        <a:bodyPr/>
        <a:lstStyle/>
        <a:p>
          <a:pPr algn="just"/>
          <a:endParaRPr lang="es-EC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2477E1-013C-4529-9169-7F73E342B206}" type="pres">
      <dgm:prSet presAssocID="{C4F4AE99-87E5-412F-92A3-6C3DF01F45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371A54-C9CD-4BC4-81C1-DC570F674D24}" type="pres">
      <dgm:prSet presAssocID="{E844C20B-E1E3-42CA-A0AD-9A61E684C610}" presName="boxAndChildren" presStyleCnt="0"/>
      <dgm:spPr/>
    </dgm:pt>
    <dgm:pt modelId="{F0F4A981-4468-4C57-A582-1E20E1CB9F1E}" type="pres">
      <dgm:prSet presAssocID="{E844C20B-E1E3-42CA-A0AD-9A61E684C610}" presName="parentTextBox" presStyleLbl="node1" presStyleIdx="0" presStyleCnt="1"/>
      <dgm:spPr/>
      <dgm:t>
        <a:bodyPr/>
        <a:lstStyle/>
        <a:p>
          <a:endParaRPr lang="es-ES"/>
        </a:p>
      </dgm:t>
    </dgm:pt>
  </dgm:ptLst>
  <dgm:cxnLst>
    <dgm:cxn modelId="{F1757CCD-DB51-476B-9916-2A33A7320C22}" type="presOf" srcId="{C4F4AE99-87E5-412F-92A3-6C3DF01F458D}" destId="{F52477E1-013C-4529-9169-7F73E342B206}" srcOrd="0" destOrd="0" presId="urn:microsoft.com/office/officeart/2005/8/layout/process4"/>
    <dgm:cxn modelId="{953C1905-6EF2-445A-AA9D-107E502EF776}" srcId="{C4F4AE99-87E5-412F-92A3-6C3DF01F458D}" destId="{E844C20B-E1E3-42CA-A0AD-9A61E684C610}" srcOrd="0" destOrd="0" parTransId="{9809E24D-BFEC-4A18-8295-C6BF33F2C5AD}" sibTransId="{2E7C369F-3F48-48BD-A689-F7F178021188}"/>
    <dgm:cxn modelId="{8BDC7CA3-5790-4F82-AA80-721ED61EA1CD}" type="presOf" srcId="{E844C20B-E1E3-42CA-A0AD-9A61E684C610}" destId="{F0F4A981-4468-4C57-A582-1E20E1CB9F1E}" srcOrd="0" destOrd="0" presId="urn:microsoft.com/office/officeart/2005/8/layout/process4"/>
    <dgm:cxn modelId="{7A1F5677-1907-4CB4-BF40-49632D4E676D}" type="presParOf" srcId="{F52477E1-013C-4529-9169-7F73E342B206}" destId="{C3371A54-C9CD-4BC4-81C1-DC570F674D24}" srcOrd="0" destOrd="0" presId="urn:microsoft.com/office/officeart/2005/8/layout/process4"/>
    <dgm:cxn modelId="{867B287B-53CD-4963-97EF-65A6CA080A41}" type="presParOf" srcId="{C3371A54-C9CD-4BC4-81C1-DC570F674D24}" destId="{F0F4A981-4468-4C57-A582-1E20E1CB9F1E}" srcOrd="0" destOrd="0" presId="urn:microsoft.com/office/officeart/2005/8/layout/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F4AE99-87E5-412F-92A3-6C3DF01F458D}" type="doc">
      <dgm:prSet loTypeId="urn:microsoft.com/office/officeart/2005/8/layout/process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72B785C7-630E-4AFE-A135-7D414ADE0AA2}">
      <dgm:prSet phldrT="[Texto]"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just"/>
          <a:r>
            <a:rPr lang="es-MX" sz="1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 mantienen siempre con las misma fuentes de ingresos, es decir ni disminuye ni aumenta</a:t>
          </a:r>
          <a:endParaRPr lang="es-EC" sz="16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D80DB2-AEC8-4E8E-8C8C-8473A8F8CCD3}" type="parTrans" cxnId="{1757B8D0-81F9-4A9E-94D4-40B1B5580BFE}">
      <dgm:prSet/>
      <dgm:spPr/>
      <dgm:t>
        <a:bodyPr/>
        <a:lstStyle/>
        <a:p>
          <a:pPr algn="just"/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993F3C-FB29-4935-B80F-E3E6536A6134}" type="sibTrans" cxnId="{1757B8D0-81F9-4A9E-94D4-40B1B5580BFE}">
      <dgm:prSet/>
      <dgm:spPr/>
      <dgm:t>
        <a:bodyPr/>
        <a:lstStyle/>
        <a:p>
          <a:pPr algn="just"/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ECA695-752C-4206-8F5A-6DA3B402B9C2}" type="pres">
      <dgm:prSet presAssocID="{C4F4AE99-87E5-412F-92A3-6C3DF01F45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221B1FD-7CE1-47C2-851B-509157902EC0}" type="pres">
      <dgm:prSet presAssocID="{72B785C7-630E-4AFE-A135-7D414ADE0AA2}" presName="boxAndChildren" presStyleCnt="0"/>
      <dgm:spPr/>
    </dgm:pt>
    <dgm:pt modelId="{F11B9474-6E77-45CE-8525-A2A70710B5CD}" type="pres">
      <dgm:prSet presAssocID="{72B785C7-630E-4AFE-A135-7D414ADE0AA2}" presName="parentTextBox" presStyleLbl="node1" presStyleIdx="0" presStyleCnt="1"/>
      <dgm:spPr/>
      <dgm:t>
        <a:bodyPr/>
        <a:lstStyle/>
        <a:p>
          <a:endParaRPr lang="es-ES"/>
        </a:p>
      </dgm:t>
    </dgm:pt>
  </dgm:ptLst>
  <dgm:cxnLst>
    <dgm:cxn modelId="{1757B8D0-81F9-4A9E-94D4-40B1B5580BFE}" srcId="{C4F4AE99-87E5-412F-92A3-6C3DF01F458D}" destId="{72B785C7-630E-4AFE-A135-7D414ADE0AA2}" srcOrd="0" destOrd="0" parTransId="{AED80DB2-AEC8-4E8E-8C8C-8473A8F8CCD3}" sibTransId="{25993F3C-FB29-4935-B80F-E3E6536A6134}"/>
    <dgm:cxn modelId="{9BE9BF17-8ACC-44F2-ACC2-7207B7178B22}" type="presOf" srcId="{72B785C7-630E-4AFE-A135-7D414ADE0AA2}" destId="{F11B9474-6E77-45CE-8525-A2A70710B5CD}" srcOrd="0" destOrd="0" presId="urn:microsoft.com/office/officeart/2005/8/layout/process4"/>
    <dgm:cxn modelId="{05FFDE71-4D92-4457-BEE1-365E9902C95D}" type="presOf" srcId="{C4F4AE99-87E5-412F-92A3-6C3DF01F458D}" destId="{9FECA695-752C-4206-8F5A-6DA3B402B9C2}" srcOrd="0" destOrd="0" presId="urn:microsoft.com/office/officeart/2005/8/layout/process4"/>
    <dgm:cxn modelId="{C5F927A7-A434-439C-BF37-75A74E6A77BF}" type="presParOf" srcId="{9FECA695-752C-4206-8F5A-6DA3B402B9C2}" destId="{9221B1FD-7CE1-47C2-851B-509157902EC0}" srcOrd="0" destOrd="0" presId="urn:microsoft.com/office/officeart/2005/8/layout/process4"/>
    <dgm:cxn modelId="{F29C7AFE-44BA-415C-92D7-8864B16D34E4}" type="presParOf" srcId="{9221B1FD-7CE1-47C2-851B-509157902EC0}" destId="{F11B9474-6E77-45CE-8525-A2A70710B5C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F4AE99-87E5-412F-92A3-6C3DF01F458D}" type="doc">
      <dgm:prSet loTypeId="urn:microsoft.com/office/officeart/2005/8/layout/process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3636C7F7-44D3-421E-AFC1-0EC596C3D040}">
      <dgm:prSet phldrT="[Texto]"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just"/>
          <a:r>
            <a:rPr lang="es-EC" sz="1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Pérdida de ingresos</a:t>
          </a:r>
          <a:endParaRPr lang="es-EC" sz="16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B6F8BE-C00A-4181-A3B8-6FCAE1061339}" type="parTrans" cxnId="{D16DD883-E2F3-44B8-BF3E-C7D607717BB5}">
      <dgm:prSet/>
      <dgm:spPr/>
      <dgm:t>
        <a:bodyPr/>
        <a:lstStyle/>
        <a:p>
          <a:pPr algn="just"/>
          <a:endParaRPr lang="es-EC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4E5C27-B651-4495-B772-DBD79D990910}" type="sibTrans" cxnId="{D16DD883-E2F3-44B8-BF3E-C7D607717BB5}">
      <dgm:prSet/>
      <dgm:spPr/>
      <dgm:t>
        <a:bodyPr/>
        <a:lstStyle/>
        <a:p>
          <a:pPr algn="just"/>
          <a:endParaRPr lang="es-EC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FA2B06-5741-4263-B971-B2E67891C59C}" type="pres">
      <dgm:prSet presAssocID="{C4F4AE99-87E5-412F-92A3-6C3DF01F45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D4D832E-05BA-43D6-9EF8-C04D18DEDDEB}" type="pres">
      <dgm:prSet presAssocID="{3636C7F7-44D3-421E-AFC1-0EC596C3D040}" presName="boxAndChildren" presStyleCnt="0"/>
      <dgm:spPr/>
    </dgm:pt>
    <dgm:pt modelId="{42F68F4C-C1FD-4A7A-B975-B0D28E4C6D46}" type="pres">
      <dgm:prSet presAssocID="{3636C7F7-44D3-421E-AFC1-0EC596C3D040}" presName="parentTextBox" presStyleLbl="node1" presStyleIdx="0" presStyleCnt="1"/>
      <dgm:spPr/>
      <dgm:t>
        <a:bodyPr/>
        <a:lstStyle/>
        <a:p>
          <a:endParaRPr lang="es-ES"/>
        </a:p>
      </dgm:t>
    </dgm:pt>
  </dgm:ptLst>
  <dgm:cxnLst>
    <dgm:cxn modelId="{D16DD883-E2F3-44B8-BF3E-C7D607717BB5}" srcId="{C4F4AE99-87E5-412F-92A3-6C3DF01F458D}" destId="{3636C7F7-44D3-421E-AFC1-0EC596C3D040}" srcOrd="0" destOrd="0" parTransId="{51B6F8BE-C00A-4181-A3B8-6FCAE1061339}" sibTransId="{1D4E5C27-B651-4495-B772-DBD79D990910}"/>
    <dgm:cxn modelId="{3EEBD919-054A-405A-8CBC-B573E110A886}" type="presOf" srcId="{3636C7F7-44D3-421E-AFC1-0EC596C3D040}" destId="{42F68F4C-C1FD-4A7A-B975-B0D28E4C6D46}" srcOrd="0" destOrd="0" presId="urn:microsoft.com/office/officeart/2005/8/layout/process4"/>
    <dgm:cxn modelId="{BED7B3B5-4531-4524-9779-1A600F67220C}" type="presOf" srcId="{C4F4AE99-87E5-412F-92A3-6C3DF01F458D}" destId="{D9FA2B06-5741-4263-B971-B2E67891C59C}" srcOrd="0" destOrd="0" presId="urn:microsoft.com/office/officeart/2005/8/layout/process4"/>
    <dgm:cxn modelId="{E2E8DBAB-90BB-4232-8E01-5E025955F534}" type="presParOf" srcId="{D9FA2B06-5741-4263-B971-B2E67891C59C}" destId="{1D4D832E-05BA-43D6-9EF8-C04D18DEDDEB}" srcOrd="0" destOrd="0" presId="urn:microsoft.com/office/officeart/2005/8/layout/process4"/>
    <dgm:cxn modelId="{713A8E9C-5EA5-418A-912B-FD0938CD24E9}" type="presParOf" srcId="{1D4D832E-05BA-43D6-9EF8-C04D18DEDDEB}" destId="{42F68F4C-C1FD-4A7A-B975-B0D28E4C6D4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F4AE99-87E5-412F-92A3-6C3DF01F458D}" type="doc">
      <dgm:prSet loTypeId="urn:microsoft.com/office/officeart/2005/8/layout/process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E844C20B-E1E3-42CA-A0AD-9A61E684C610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EC" sz="1400" dirty="0" smtClean="0">
              <a:solidFill>
                <a:schemeClr val="bg2">
                  <a:lumMod val="10000"/>
                </a:schemeClr>
              </a:solidFill>
              <a:latin typeface="Helvetica LT Std"/>
              <a:cs typeface="Times New Roman" panose="02020603050405020304" pitchFamily="18" charset="0"/>
            </a:rPr>
            <a:t>Tenga presente </a:t>
          </a:r>
          <a:r>
            <a:rPr lang="es-EC" sz="1400" dirty="0">
              <a:solidFill>
                <a:schemeClr val="bg2">
                  <a:lumMod val="10000"/>
                </a:schemeClr>
              </a:solidFill>
              <a:latin typeface="Helvetica LT Std"/>
              <a:cs typeface="Times New Roman" panose="02020603050405020304" pitchFamily="18" charset="0"/>
            </a:rPr>
            <a:t>que sus ingresos </a:t>
          </a:r>
          <a:r>
            <a:rPr lang="es-EC" sz="1400" dirty="0" smtClean="0">
              <a:solidFill>
                <a:schemeClr val="bg2">
                  <a:lumMod val="10000"/>
                </a:schemeClr>
              </a:solidFill>
              <a:latin typeface="Helvetica LT Std"/>
              <a:cs typeface="Times New Roman" panose="02020603050405020304" pitchFamily="18" charset="0"/>
            </a:rPr>
            <a:t>no pueden ser  </a:t>
          </a:r>
          <a:r>
            <a:rPr lang="es-EC" sz="1400" dirty="0">
              <a:solidFill>
                <a:schemeClr val="bg2">
                  <a:lumMod val="10000"/>
                </a:schemeClr>
              </a:solidFill>
              <a:latin typeface="Helvetica LT Std"/>
              <a:cs typeface="Times New Roman" panose="02020603050405020304" pitchFamily="18" charset="0"/>
            </a:rPr>
            <a:t>siempre los </a:t>
          </a:r>
          <a:r>
            <a:rPr lang="es-EC" sz="1400" dirty="0" smtClean="0">
              <a:solidFill>
                <a:schemeClr val="bg2">
                  <a:lumMod val="10000"/>
                </a:schemeClr>
              </a:solidFill>
              <a:latin typeface="Helvetica LT Std"/>
              <a:cs typeface="Times New Roman" panose="02020603050405020304" pitchFamily="18" charset="0"/>
            </a:rPr>
            <a:t>mismos, buscar otras alternativas o manera de crecer su negocio  </a:t>
          </a:r>
          <a:endParaRPr lang="es-EC" sz="1400" dirty="0">
            <a:solidFill>
              <a:schemeClr val="bg2">
                <a:lumMod val="10000"/>
              </a:schemeClr>
            </a:solidFill>
            <a:latin typeface="Helvetica LT Std"/>
            <a:cs typeface="Times New Roman" panose="02020603050405020304" pitchFamily="18" charset="0"/>
          </a:endParaRPr>
        </a:p>
      </dgm:t>
    </dgm:pt>
    <dgm:pt modelId="{2E7C369F-3F48-48BD-A689-F7F178021188}" type="sibTrans" cxnId="{953C1905-6EF2-445A-AA9D-107E502EF776}">
      <dgm:prSet/>
      <dgm:spPr/>
      <dgm:t>
        <a:bodyPr/>
        <a:lstStyle/>
        <a:p>
          <a:pPr algn="just">
            <a:lnSpc>
              <a:spcPct val="150000"/>
            </a:lnSpc>
          </a:pPr>
          <a:endParaRPr lang="es-EC" sz="1400">
            <a:solidFill>
              <a:schemeClr val="bg2">
                <a:lumMod val="10000"/>
              </a:schemeClr>
            </a:solidFill>
            <a:latin typeface="Helvetica LT Std"/>
            <a:cs typeface="Times New Roman" panose="02020603050405020304" pitchFamily="18" charset="0"/>
          </a:endParaRPr>
        </a:p>
      </dgm:t>
    </dgm:pt>
    <dgm:pt modelId="{9809E24D-BFEC-4A18-8295-C6BF33F2C5AD}" type="parTrans" cxnId="{953C1905-6EF2-445A-AA9D-107E502EF776}">
      <dgm:prSet/>
      <dgm:spPr/>
      <dgm:t>
        <a:bodyPr/>
        <a:lstStyle/>
        <a:p>
          <a:pPr algn="just">
            <a:lnSpc>
              <a:spcPct val="150000"/>
            </a:lnSpc>
          </a:pPr>
          <a:endParaRPr lang="es-EC" sz="1400">
            <a:solidFill>
              <a:schemeClr val="bg2">
                <a:lumMod val="10000"/>
              </a:schemeClr>
            </a:solidFill>
            <a:latin typeface="Helvetica LT Std"/>
            <a:cs typeface="Times New Roman" panose="02020603050405020304" pitchFamily="18" charset="0"/>
          </a:endParaRPr>
        </a:p>
      </dgm:t>
    </dgm:pt>
    <dgm:pt modelId="{7ED12563-560E-493C-8F6C-DEA74384C5A5}" type="pres">
      <dgm:prSet presAssocID="{C4F4AE99-87E5-412F-92A3-6C3DF01F45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2D2AF12-CAEF-467F-B978-5E9DDC651B71}" type="pres">
      <dgm:prSet presAssocID="{E844C20B-E1E3-42CA-A0AD-9A61E684C610}" presName="boxAndChildren" presStyleCnt="0"/>
      <dgm:spPr/>
    </dgm:pt>
    <dgm:pt modelId="{EE10757B-563D-4C90-8806-B6756F94F162}" type="pres">
      <dgm:prSet presAssocID="{E844C20B-E1E3-42CA-A0AD-9A61E684C610}" presName="parentTextBox" presStyleLbl="node1" presStyleIdx="0" presStyleCnt="1"/>
      <dgm:spPr/>
      <dgm:t>
        <a:bodyPr/>
        <a:lstStyle/>
        <a:p>
          <a:endParaRPr lang="es-ES"/>
        </a:p>
      </dgm:t>
    </dgm:pt>
  </dgm:ptLst>
  <dgm:cxnLst>
    <dgm:cxn modelId="{953C1905-6EF2-445A-AA9D-107E502EF776}" srcId="{C4F4AE99-87E5-412F-92A3-6C3DF01F458D}" destId="{E844C20B-E1E3-42CA-A0AD-9A61E684C610}" srcOrd="0" destOrd="0" parTransId="{9809E24D-BFEC-4A18-8295-C6BF33F2C5AD}" sibTransId="{2E7C369F-3F48-48BD-A689-F7F178021188}"/>
    <dgm:cxn modelId="{CCE9090B-D272-4A69-9F4C-4DB3B1122BD0}" type="presOf" srcId="{C4F4AE99-87E5-412F-92A3-6C3DF01F458D}" destId="{7ED12563-560E-493C-8F6C-DEA74384C5A5}" srcOrd="0" destOrd="0" presId="urn:microsoft.com/office/officeart/2005/8/layout/process4"/>
    <dgm:cxn modelId="{A4D1073A-761B-4B59-801F-004090EA242C}" type="presOf" srcId="{E844C20B-E1E3-42CA-A0AD-9A61E684C610}" destId="{EE10757B-563D-4C90-8806-B6756F94F162}" srcOrd="0" destOrd="0" presId="urn:microsoft.com/office/officeart/2005/8/layout/process4"/>
    <dgm:cxn modelId="{396CEAC5-5949-4D75-BC24-E1CD8A5A5F6E}" type="presParOf" srcId="{7ED12563-560E-493C-8F6C-DEA74384C5A5}" destId="{C2D2AF12-CAEF-467F-B978-5E9DDC651B71}" srcOrd="0" destOrd="0" presId="urn:microsoft.com/office/officeart/2005/8/layout/process4"/>
    <dgm:cxn modelId="{FA4F1A45-0408-4AA9-8F7D-AAED4EDDB98B}" type="presParOf" srcId="{C2D2AF12-CAEF-467F-B978-5E9DDC651B71}" destId="{EE10757B-563D-4C90-8806-B6756F94F16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F4AE99-87E5-412F-92A3-6C3DF01F458D}" type="doc">
      <dgm:prSet loTypeId="urn:microsoft.com/office/officeart/2005/8/layout/process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3636C7F7-44D3-421E-AFC1-0EC596C3D040}">
      <dgm:prSet phldrT="[Texto]" custT="1"/>
      <dgm:spPr/>
      <dgm:t>
        <a:bodyPr/>
        <a:lstStyle/>
        <a:p>
          <a:pPr algn="just"/>
          <a:r>
            <a:rPr lang="es-EC" sz="1400" b="0" i="0" dirty="0" smtClean="0">
              <a:latin typeface="Helvetica LT Std"/>
            </a:rPr>
            <a:t>Utilizar eficientemente las tecnología tendrán ventajas competitivas sobre las otras empresas</a:t>
          </a:r>
          <a:endParaRPr lang="es-EC" sz="1400" dirty="0">
            <a:solidFill>
              <a:schemeClr val="bg2">
                <a:lumMod val="10000"/>
              </a:schemeClr>
            </a:solidFill>
            <a:latin typeface="Helvetica LT Std"/>
            <a:cs typeface="Times New Roman" panose="02020603050405020304" pitchFamily="18" charset="0"/>
          </a:endParaRPr>
        </a:p>
      </dgm:t>
    </dgm:pt>
    <dgm:pt modelId="{51B6F8BE-C00A-4181-A3B8-6FCAE1061339}" type="parTrans" cxnId="{D16DD883-E2F3-44B8-BF3E-C7D607717BB5}">
      <dgm:prSet/>
      <dgm:spPr/>
      <dgm:t>
        <a:bodyPr/>
        <a:lstStyle/>
        <a:p>
          <a:pPr algn="just"/>
          <a:endParaRPr lang="es-EC" sz="1400">
            <a:solidFill>
              <a:schemeClr val="bg2">
                <a:lumMod val="10000"/>
              </a:schemeClr>
            </a:solidFill>
            <a:latin typeface="Helvetica LT Std"/>
            <a:cs typeface="Times New Roman" panose="02020603050405020304" pitchFamily="18" charset="0"/>
          </a:endParaRPr>
        </a:p>
      </dgm:t>
    </dgm:pt>
    <dgm:pt modelId="{1D4E5C27-B651-4495-B772-DBD79D990910}" type="sibTrans" cxnId="{D16DD883-E2F3-44B8-BF3E-C7D607717BB5}">
      <dgm:prSet/>
      <dgm:spPr/>
      <dgm:t>
        <a:bodyPr/>
        <a:lstStyle/>
        <a:p>
          <a:pPr algn="just"/>
          <a:endParaRPr lang="es-EC" sz="1400">
            <a:solidFill>
              <a:schemeClr val="bg2">
                <a:lumMod val="10000"/>
              </a:schemeClr>
            </a:solidFill>
            <a:latin typeface="Helvetica LT Std"/>
            <a:cs typeface="Times New Roman" panose="02020603050405020304" pitchFamily="18" charset="0"/>
          </a:endParaRPr>
        </a:p>
      </dgm:t>
    </dgm:pt>
    <dgm:pt modelId="{51B37CE4-BD95-49E2-A827-7463A03AF5A3}" type="pres">
      <dgm:prSet presAssocID="{C4F4AE99-87E5-412F-92A3-6C3DF01F45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97B9D84-04E7-4DB3-8F09-14E336064C2A}" type="pres">
      <dgm:prSet presAssocID="{3636C7F7-44D3-421E-AFC1-0EC596C3D040}" presName="boxAndChildren" presStyleCnt="0"/>
      <dgm:spPr/>
    </dgm:pt>
    <dgm:pt modelId="{4F6DE15E-659D-4E93-A192-6A2B2E901380}" type="pres">
      <dgm:prSet presAssocID="{3636C7F7-44D3-421E-AFC1-0EC596C3D040}" presName="parentTextBox" presStyleLbl="node1" presStyleIdx="0" presStyleCnt="1" custLinFactNeighborX="-1976" custLinFactNeighborY="7734"/>
      <dgm:spPr/>
      <dgm:t>
        <a:bodyPr/>
        <a:lstStyle/>
        <a:p>
          <a:endParaRPr lang="es-ES"/>
        </a:p>
      </dgm:t>
    </dgm:pt>
  </dgm:ptLst>
  <dgm:cxnLst>
    <dgm:cxn modelId="{D16DD883-E2F3-44B8-BF3E-C7D607717BB5}" srcId="{C4F4AE99-87E5-412F-92A3-6C3DF01F458D}" destId="{3636C7F7-44D3-421E-AFC1-0EC596C3D040}" srcOrd="0" destOrd="0" parTransId="{51B6F8BE-C00A-4181-A3B8-6FCAE1061339}" sibTransId="{1D4E5C27-B651-4495-B772-DBD79D990910}"/>
    <dgm:cxn modelId="{FC3FFC08-2467-462D-B930-FBD44049F7B2}" type="presOf" srcId="{C4F4AE99-87E5-412F-92A3-6C3DF01F458D}" destId="{51B37CE4-BD95-49E2-A827-7463A03AF5A3}" srcOrd="0" destOrd="0" presId="urn:microsoft.com/office/officeart/2005/8/layout/process4"/>
    <dgm:cxn modelId="{9750BD6C-418D-44FB-828A-676179942705}" type="presOf" srcId="{3636C7F7-44D3-421E-AFC1-0EC596C3D040}" destId="{4F6DE15E-659D-4E93-A192-6A2B2E901380}" srcOrd="0" destOrd="0" presId="urn:microsoft.com/office/officeart/2005/8/layout/process4"/>
    <dgm:cxn modelId="{83F6BC4D-FA25-44BD-971B-F6D7C9909736}" type="presParOf" srcId="{51B37CE4-BD95-49E2-A827-7463A03AF5A3}" destId="{B97B9D84-04E7-4DB3-8F09-14E336064C2A}" srcOrd="0" destOrd="0" presId="urn:microsoft.com/office/officeart/2005/8/layout/process4"/>
    <dgm:cxn modelId="{250AF128-C0D7-4D7A-BD33-A515E5FBC840}" type="presParOf" srcId="{B97B9D84-04E7-4DB3-8F09-14E336064C2A}" destId="{4F6DE15E-659D-4E93-A192-6A2B2E90138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F4AE99-87E5-412F-92A3-6C3DF01F458D}" type="doc">
      <dgm:prSet loTypeId="urn:microsoft.com/office/officeart/2005/8/layout/process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B1B2D918-B04C-4977-8D55-62F9E97DAE18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EC" sz="1400" dirty="0" smtClean="0">
              <a:solidFill>
                <a:schemeClr val="bg2">
                  <a:lumMod val="10000"/>
                </a:schemeClr>
              </a:solidFill>
              <a:latin typeface="Helvetica LT Std"/>
              <a:cs typeface="Times New Roman" panose="02020603050405020304" pitchFamily="18" charset="0"/>
            </a:rPr>
            <a:t>Destinar un porcentaje considerable que usted crea necesario para invertir en su negocio.</a:t>
          </a:r>
          <a:endParaRPr lang="es-EC" sz="1400" dirty="0">
            <a:solidFill>
              <a:schemeClr val="bg2">
                <a:lumMod val="10000"/>
              </a:schemeClr>
            </a:solidFill>
            <a:latin typeface="Helvetica LT Std"/>
            <a:cs typeface="Times New Roman" panose="02020603050405020304" pitchFamily="18" charset="0"/>
          </a:endParaRPr>
        </a:p>
      </dgm:t>
    </dgm:pt>
    <dgm:pt modelId="{C0528469-4B4F-4959-967D-FA55B8541914}" type="parTrans" cxnId="{3CB5095E-2425-4D51-9868-90755EF7764B}">
      <dgm:prSet/>
      <dgm:spPr/>
      <dgm:t>
        <a:bodyPr/>
        <a:lstStyle/>
        <a:p>
          <a:pPr algn="just">
            <a:lnSpc>
              <a:spcPct val="150000"/>
            </a:lnSpc>
          </a:pPr>
          <a:endParaRPr lang="es-EC" sz="16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5FD532-95E1-49EE-978D-7CB73AF6B5EC}" type="sibTrans" cxnId="{3CB5095E-2425-4D51-9868-90755EF7764B}">
      <dgm:prSet/>
      <dgm:spPr/>
      <dgm:t>
        <a:bodyPr/>
        <a:lstStyle/>
        <a:p>
          <a:pPr algn="just">
            <a:lnSpc>
              <a:spcPct val="150000"/>
            </a:lnSpc>
          </a:pPr>
          <a:endParaRPr lang="es-EC" sz="16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3ED1A-2864-4E2F-8470-8FE071E8EF0F}" type="pres">
      <dgm:prSet presAssocID="{C4F4AE99-87E5-412F-92A3-6C3DF01F45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EE6B84-825D-4746-9E85-6AD16078A952}" type="pres">
      <dgm:prSet presAssocID="{B1B2D918-B04C-4977-8D55-62F9E97DAE18}" presName="boxAndChildren" presStyleCnt="0"/>
      <dgm:spPr/>
    </dgm:pt>
    <dgm:pt modelId="{7C324768-C3BF-4478-BBA1-D6AAB8B9207C}" type="pres">
      <dgm:prSet presAssocID="{B1B2D918-B04C-4977-8D55-62F9E97DAE18}" presName="parentTextBox" presStyleLbl="node1" presStyleIdx="0" presStyleCnt="1"/>
      <dgm:spPr/>
      <dgm:t>
        <a:bodyPr/>
        <a:lstStyle/>
        <a:p>
          <a:endParaRPr lang="es-ES"/>
        </a:p>
      </dgm:t>
    </dgm:pt>
  </dgm:ptLst>
  <dgm:cxnLst>
    <dgm:cxn modelId="{95556457-C530-4283-9411-ED446AA89200}" type="presOf" srcId="{B1B2D918-B04C-4977-8D55-62F9E97DAE18}" destId="{7C324768-C3BF-4478-BBA1-D6AAB8B9207C}" srcOrd="0" destOrd="0" presId="urn:microsoft.com/office/officeart/2005/8/layout/process4"/>
    <dgm:cxn modelId="{894882DA-EF69-45D2-BE0F-9355646EAD12}" type="presOf" srcId="{C4F4AE99-87E5-412F-92A3-6C3DF01F458D}" destId="{B323ED1A-2864-4E2F-8470-8FE071E8EF0F}" srcOrd="0" destOrd="0" presId="urn:microsoft.com/office/officeart/2005/8/layout/process4"/>
    <dgm:cxn modelId="{3CB5095E-2425-4D51-9868-90755EF7764B}" srcId="{C4F4AE99-87E5-412F-92A3-6C3DF01F458D}" destId="{B1B2D918-B04C-4977-8D55-62F9E97DAE18}" srcOrd="0" destOrd="0" parTransId="{C0528469-4B4F-4959-967D-FA55B8541914}" sibTransId="{265FD532-95E1-49EE-978D-7CB73AF6B5EC}"/>
    <dgm:cxn modelId="{C85B5378-0136-47DA-B91F-1F21BF8FC52C}" type="presParOf" srcId="{B323ED1A-2864-4E2F-8470-8FE071E8EF0F}" destId="{8CEE6B84-825D-4746-9E85-6AD16078A952}" srcOrd="0" destOrd="0" presId="urn:microsoft.com/office/officeart/2005/8/layout/process4"/>
    <dgm:cxn modelId="{AD943396-3CA5-40A8-901F-008655C9E8B0}" type="presParOf" srcId="{8CEE6B84-825D-4746-9E85-6AD16078A952}" destId="{7C324768-C3BF-4478-BBA1-D6AAB8B9207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F4AE99-87E5-412F-92A3-6C3DF01F458D}" type="doc">
      <dgm:prSet loTypeId="urn:microsoft.com/office/officeart/2005/8/layout/process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B1B2D918-B04C-4977-8D55-62F9E97DAE18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MX" sz="1400" dirty="0" smtClean="0">
              <a:solidFill>
                <a:schemeClr val="bg2">
                  <a:lumMod val="10000"/>
                </a:schemeClr>
              </a:solidFill>
              <a:latin typeface="Helvetica LT Std"/>
              <a:cs typeface="Times New Roman" panose="02020603050405020304" pitchFamily="18" charset="0"/>
            </a:rPr>
            <a:t>Diferenciarse</a:t>
          </a:r>
          <a:r>
            <a:rPr lang="es-MX" sz="1400" baseline="0" dirty="0" smtClean="0">
              <a:solidFill>
                <a:schemeClr val="bg2">
                  <a:lumMod val="10000"/>
                </a:schemeClr>
              </a:solidFill>
              <a:latin typeface="Helvetica LT Std"/>
              <a:cs typeface="Times New Roman" panose="02020603050405020304" pitchFamily="18" charset="0"/>
            </a:rPr>
            <a:t> entre las demás empresas.</a:t>
          </a:r>
          <a:endParaRPr lang="es-EC" sz="1400" dirty="0">
            <a:solidFill>
              <a:schemeClr val="bg2">
                <a:lumMod val="10000"/>
              </a:schemeClr>
            </a:solidFill>
            <a:latin typeface="Helvetica LT Std"/>
            <a:cs typeface="Times New Roman" panose="02020603050405020304" pitchFamily="18" charset="0"/>
          </a:endParaRPr>
        </a:p>
      </dgm:t>
    </dgm:pt>
    <dgm:pt modelId="{C0528469-4B4F-4959-967D-FA55B8541914}" type="parTrans" cxnId="{3CB5095E-2425-4D51-9868-90755EF7764B}">
      <dgm:prSet/>
      <dgm:spPr/>
      <dgm:t>
        <a:bodyPr/>
        <a:lstStyle/>
        <a:p>
          <a:pPr algn="just">
            <a:lnSpc>
              <a:spcPct val="150000"/>
            </a:lnSpc>
          </a:pPr>
          <a:endParaRPr lang="es-EC" sz="16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5FD532-95E1-49EE-978D-7CB73AF6B5EC}" type="sibTrans" cxnId="{3CB5095E-2425-4D51-9868-90755EF7764B}">
      <dgm:prSet/>
      <dgm:spPr/>
      <dgm:t>
        <a:bodyPr/>
        <a:lstStyle/>
        <a:p>
          <a:pPr algn="just">
            <a:lnSpc>
              <a:spcPct val="150000"/>
            </a:lnSpc>
          </a:pPr>
          <a:endParaRPr lang="es-EC" sz="16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B58F14-92F4-4641-95E9-73A7D13C407B}" type="pres">
      <dgm:prSet presAssocID="{C4F4AE99-87E5-412F-92A3-6C3DF01F45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AFBE0D5-F79D-4EF9-911B-BA47E13ACCBD}" type="pres">
      <dgm:prSet presAssocID="{B1B2D918-B04C-4977-8D55-62F9E97DAE18}" presName="boxAndChildren" presStyleCnt="0"/>
      <dgm:spPr/>
    </dgm:pt>
    <dgm:pt modelId="{F14A4885-3452-460D-A64A-85222AEF9CA3}" type="pres">
      <dgm:prSet presAssocID="{B1B2D918-B04C-4977-8D55-62F9E97DAE18}" presName="parentTextBox" presStyleLbl="node1" presStyleIdx="0" presStyleCnt="1"/>
      <dgm:spPr/>
      <dgm:t>
        <a:bodyPr/>
        <a:lstStyle/>
        <a:p>
          <a:endParaRPr lang="es-ES"/>
        </a:p>
      </dgm:t>
    </dgm:pt>
  </dgm:ptLst>
  <dgm:cxnLst>
    <dgm:cxn modelId="{84309018-776A-43F1-8066-B6CC0E215450}" type="presOf" srcId="{B1B2D918-B04C-4977-8D55-62F9E97DAE18}" destId="{F14A4885-3452-460D-A64A-85222AEF9CA3}" srcOrd="0" destOrd="0" presId="urn:microsoft.com/office/officeart/2005/8/layout/process4"/>
    <dgm:cxn modelId="{6E6A84D8-23A9-4B08-AB09-6F539CCD2D43}" type="presOf" srcId="{C4F4AE99-87E5-412F-92A3-6C3DF01F458D}" destId="{62B58F14-92F4-4641-95E9-73A7D13C407B}" srcOrd="0" destOrd="0" presId="urn:microsoft.com/office/officeart/2005/8/layout/process4"/>
    <dgm:cxn modelId="{3CB5095E-2425-4D51-9868-90755EF7764B}" srcId="{C4F4AE99-87E5-412F-92A3-6C3DF01F458D}" destId="{B1B2D918-B04C-4977-8D55-62F9E97DAE18}" srcOrd="0" destOrd="0" parTransId="{C0528469-4B4F-4959-967D-FA55B8541914}" sibTransId="{265FD532-95E1-49EE-978D-7CB73AF6B5EC}"/>
    <dgm:cxn modelId="{4424D9D3-B8CA-489A-8964-E9E2124E50FC}" type="presParOf" srcId="{62B58F14-92F4-4641-95E9-73A7D13C407B}" destId="{BAFBE0D5-F79D-4EF9-911B-BA47E13ACCBD}" srcOrd="0" destOrd="0" presId="urn:microsoft.com/office/officeart/2005/8/layout/process4"/>
    <dgm:cxn modelId="{652421AE-C042-46CD-9EFD-ED6928C91570}" type="presParOf" srcId="{BAFBE0D5-F79D-4EF9-911B-BA47E13ACCBD}" destId="{F14A4885-3452-460D-A64A-85222AEF9CA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F1E1A-3A81-4CA1-8CDD-01A872924054}">
      <dsp:nvSpPr>
        <dsp:cNvPr id="0" name=""/>
        <dsp:cNvSpPr/>
      </dsp:nvSpPr>
      <dsp:spPr>
        <a:xfrm>
          <a:off x="1782" y="549315"/>
          <a:ext cx="1678702" cy="839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Helvetica LT Std" pitchFamily="34" charset="0"/>
            </a:rPr>
            <a:t>Instrumentos de recolección de datos</a:t>
          </a:r>
          <a:endParaRPr lang="es-EC" sz="1400" kern="1200" dirty="0">
            <a:latin typeface="Helvetica LT Std" pitchFamily="34" charset="0"/>
          </a:endParaRPr>
        </a:p>
      </dsp:txBody>
      <dsp:txXfrm>
        <a:off x="26366" y="573899"/>
        <a:ext cx="1629534" cy="790183"/>
      </dsp:txXfrm>
    </dsp:sp>
    <dsp:sp modelId="{5D9C97DC-0023-4584-9275-603249F8B9CE}">
      <dsp:nvSpPr>
        <dsp:cNvPr id="0" name=""/>
        <dsp:cNvSpPr/>
      </dsp:nvSpPr>
      <dsp:spPr>
        <a:xfrm rot="19457599">
          <a:off x="1602758" y="688698"/>
          <a:ext cx="826931" cy="77958"/>
        </a:xfrm>
        <a:custGeom>
          <a:avLst/>
          <a:gdLst/>
          <a:ahLst/>
          <a:cxnLst/>
          <a:rect l="0" t="0" r="0" b="0"/>
          <a:pathLst>
            <a:path>
              <a:moveTo>
                <a:pt x="0" y="38979"/>
              </a:moveTo>
              <a:lnTo>
                <a:pt x="826931" y="389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bg2">
                <a:lumMod val="10000"/>
              </a:schemeClr>
            </a:solidFill>
            <a:latin typeface="Helvetica LT Std" pitchFamily="34" charset="0"/>
          </a:endParaRPr>
        </a:p>
      </dsp:txBody>
      <dsp:txXfrm>
        <a:off x="1995551" y="707004"/>
        <a:ext cx="41346" cy="41346"/>
      </dsp:txXfrm>
    </dsp:sp>
    <dsp:sp modelId="{D326424E-514C-447D-858B-2C516FDB4AB2}">
      <dsp:nvSpPr>
        <dsp:cNvPr id="0" name=""/>
        <dsp:cNvSpPr/>
      </dsp:nvSpPr>
      <dsp:spPr>
        <a:xfrm>
          <a:off x="2351964" y="66689"/>
          <a:ext cx="1678702" cy="839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latin typeface="Helvetica LT Std" pitchFamily="34" charset="0"/>
            </a:rPr>
            <a:t>Encuesta</a:t>
          </a:r>
          <a:endParaRPr lang="es-EC" sz="1400" kern="1200" dirty="0">
            <a:latin typeface="Helvetica LT Std" pitchFamily="34" charset="0"/>
          </a:endParaRPr>
        </a:p>
      </dsp:txBody>
      <dsp:txXfrm>
        <a:off x="2376548" y="91273"/>
        <a:ext cx="1629534" cy="790183"/>
      </dsp:txXfrm>
    </dsp:sp>
    <dsp:sp modelId="{CA4E17E4-2244-4ECE-BDDD-D7183CDCDF90}">
      <dsp:nvSpPr>
        <dsp:cNvPr id="0" name=""/>
        <dsp:cNvSpPr/>
      </dsp:nvSpPr>
      <dsp:spPr>
        <a:xfrm rot="2142401">
          <a:off x="1602758" y="1171325"/>
          <a:ext cx="826931" cy="77958"/>
        </a:xfrm>
        <a:custGeom>
          <a:avLst/>
          <a:gdLst/>
          <a:ahLst/>
          <a:cxnLst/>
          <a:rect l="0" t="0" r="0" b="0"/>
          <a:pathLst>
            <a:path>
              <a:moveTo>
                <a:pt x="0" y="38979"/>
              </a:moveTo>
              <a:lnTo>
                <a:pt x="826931" y="389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bg2">
                <a:lumMod val="10000"/>
              </a:schemeClr>
            </a:solidFill>
            <a:latin typeface="Helvetica LT Std" pitchFamily="34" charset="0"/>
          </a:endParaRPr>
        </a:p>
      </dsp:txBody>
      <dsp:txXfrm>
        <a:off x="1995551" y="1189631"/>
        <a:ext cx="41346" cy="41346"/>
      </dsp:txXfrm>
    </dsp:sp>
    <dsp:sp modelId="{EEBA815A-17AD-41B7-ABE4-F73388534996}">
      <dsp:nvSpPr>
        <dsp:cNvPr id="0" name=""/>
        <dsp:cNvSpPr/>
      </dsp:nvSpPr>
      <dsp:spPr>
        <a:xfrm>
          <a:off x="2351964" y="1031942"/>
          <a:ext cx="1678702" cy="839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latin typeface="Helvetica LT Std" pitchFamily="34" charset="0"/>
            </a:rPr>
            <a:t>Bibliografía</a:t>
          </a:r>
          <a:endParaRPr lang="es-EC" sz="1400" kern="1200" dirty="0">
            <a:latin typeface="Helvetica LT Std" pitchFamily="34" charset="0"/>
          </a:endParaRPr>
        </a:p>
      </dsp:txBody>
      <dsp:txXfrm>
        <a:off x="2376548" y="1056526"/>
        <a:ext cx="1629534" cy="790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A8113-9F1A-4378-8663-9EAF29B13841}">
      <dsp:nvSpPr>
        <dsp:cNvPr id="0" name=""/>
        <dsp:cNvSpPr/>
      </dsp:nvSpPr>
      <dsp:spPr>
        <a:xfrm>
          <a:off x="0" y="0"/>
          <a:ext cx="7419344" cy="6637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Limitan su crecimiento</a:t>
          </a:r>
          <a:endParaRPr lang="es-EC" sz="16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7419344" cy="6637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4A981-4468-4C57-A582-1E20E1CB9F1E}">
      <dsp:nvSpPr>
        <dsp:cNvPr id="0" name=""/>
        <dsp:cNvSpPr/>
      </dsp:nvSpPr>
      <dsp:spPr>
        <a:xfrm>
          <a:off x="0" y="0"/>
          <a:ext cx="7429535" cy="6415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i="0" kern="1200" dirty="0" smtClean="0"/>
            <a:t>Pérdida de clientes por carecer de información </a:t>
          </a:r>
          <a:r>
            <a:rPr lang="es-EC" sz="16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16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7429535" cy="6415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B9474-6E77-45CE-8525-A2A70710B5CD}">
      <dsp:nvSpPr>
        <dsp:cNvPr id="0" name=""/>
        <dsp:cNvSpPr/>
      </dsp:nvSpPr>
      <dsp:spPr>
        <a:xfrm>
          <a:off x="0" y="0"/>
          <a:ext cx="7429535" cy="659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 mantienen siempre con las misma fuentes de ingresos, es decir ni disminuye ni aumenta</a:t>
          </a:r>
          <a:endParaRPr lang="es-EC" sz="16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7429535" cy="6590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68F4C-C1FD-4A7A-B975-B0D28E4C6D46}">
      <dsp:nvSpPr>
        <dsp:cNvPr id="0" name=""/>
        <dsp:cNvSpPr/>
      </dsp:nvSpPr>
      <dsp:spPr>
        <a:xfrm>
          <a:off x="0" y="0"/>
          <a:ext cx="7429535" cy="6665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Pérdida de ingresos</a:t>
          </a:r>
          <a:endParaRPr lang="es-EC" sz="16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7429535" cy="6665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0757B-563D-4C90-8806-B6756F94F162}">
      <dsp:nvSpPr>
        <dsp:cNvPr id="0" name=""/>
        <dsp:cNvSpPr/>
      </dsp:nvSpPr>
      <dsp:spPr>
        <a:xfrm>
          <a:off x="0" y="316"/>
          <a:ext cx="7560839" cy="647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bg2">
                  <a:lumMod val="10000"/>
                </a:schemeClr>
              </a:solidFill>
              <a:latin typeface="Helvetica LT Std"/>
              <a:cs typeface="Times New Roman" panose="02020603050405020304" pitchFamily="18" charset="0"/>
            </a:rPr>
            <a:t>Tenga presente </a:t>
          </a:r>
          <a:r>
            <a:rPr lang="es-EC" sz="1400" kern="1200" dirty="0">
              <a:solidFill>
                <a:schemeClr val="bg2">
                  <a:lumMod val="10000"/>
                </a:schemeClr>
              </a:solidFill>
              <a:latin typeface="Helvetica LT Std"/>
              <a:cs typeface="Times New Roman" panose="02020603050405020304" pitchFamily="18" charset="0"/>
            </a:rPr>
            <a:t>que sus ingresos </a:t>
          </a:r>
          <a:r>
            <a:rPr lang="es-EC" sz="1400" kern="1200" dirty="0" smtClean="0">
              <a:solidFill>
                <a:schemeClr val="bg2">
                  <a:lumMod val="10000"/>
                </a:schemeClr>
              </a:solidFill>
              <a:latin typeface="Helvetica LT Std"/>
              <a:cs typeface="Times New Roman" panose="02020603050405020304" pitchFamily="18" charset="0"/>
            </a:rPr>
            <a:t>no pueden ser  </a:t>
          </a:r>
          <a:r>
            <a:rPr lang="es-EC" sz="1400" kern="1200" dirty="0">
              <a:solidFill>
                <a:schemeClr val="bg2">
                  <a:lumMod val="10000"/>
                </a:schemeClr>
              </a:solidFill>
              <a:latin typeface="Helvetica LT Std"/>
              <a:cs typeface="Times New Roman" panose="02020603050405020304" pitchFamily="18" charset="0"/>
            </a:rPr>
            <a:t>siempre los </a:t>
          </a:r>
          <a:r>
            <a:rPr lang="es-EC" sz="1400" kern="1200" dirty="0" smtClean="0">
              <a:solidFill>
                <a:schemeClr val="bg2">
                  <a:lumMod val="10000"/>
                </a:schemeClr>
              </a:solidFill>
              <a:latin typeface="Helvetica LT Std"/>
              <a:cs typeface="Times New Roman" panose="02020603050405020304" pitchFamily="18" charset="0"/>
            </a:rPr>
            <a:t>mismos, buscar otras alternativas o manera de crecer su negocio  </a:t>
          </a:r>
          <a:endParaRPr lang="es-EC" sz="1400" kern="1200" dirty="0">
            <a:solidFill>
              <a:schemeClr val="bg2">
                <a:lumMod val="10000"/>
              </a:schemeClr>
            </a:solidFill>
            <a:latin typeface="Helvetica LT Std"/>
            <a:cs typeface="Times New Roman" panose="02020603050405020304" pitchFamily="18" charset="0"/>
          </a:endParaRPr>
        </a:p>
      </dsp:txBody>
      <dsp:txXfrm>
        <a:off x="0" y="316"/>
        <a:ext cx="7560839" cy="6474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DE15E-659D-4E93-A192-6A2B2E901380}">
      <dsp:nvSpPr>
        <dsp:cNvPr id="0" name=""/>
        <dsp:cNvSpPr/>
      </dsp:nvSpPr>
      <dsp:spPr>
        <a:xfrm>
          <a:off x="0" y="0"/>
          <a:ext cx="7507482" cy="5760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kern="1200" dirty="0" smtClean="0">
              <a:latin typeface="Helvetica LT Std"/>
            </a:rPr>
            <a:t>Utilizar eficientemente las tecnología tendrán ventajas competitivas sobre las otras empresas</a:t>
          </a:r>
          <a:endParaRPr lang="es-EC" sz="1400" kern="1200" dirty="0">
            <a:solidFill>
              <a:schemeClr val="bg2">
                <a:lumMod val="10000"/>
              </a:schemeClr>
            </a:solidFill>
            <a:latin typeface="Helvetica LT Std"/>
            <a:cs typeface="Times New Roman" panose="02020603050405020304" pitchFamily="18" charset="0"/>
          </a:endParaRPr>
        </a:p>
      </dsp:txBody>
      <dsp:txXfrm>
        <a:off x="0" y="0"/>
        <a:ext cx="7507482" cy="5760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24768-C3BF-4478-BBA1-D6AAB8B9207C}">
      <dsp:nvSpPr>
        <dsp:cNvPr id="0" name=""/>
        <dsp:cNvSpPr/>
      </dsp:nvSpPr>
      <dsp:spPr>
        <a:xfrm>
          <a:off x="0" y="0"/>
          <a:ext cx="7560840" cy="5760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bg2">
                  <a:lumMod val="10000"/>
                </a:schemeClr>
              </a:solidFill>
              <a:latin typeface="Helvetica LT Std"/>
              <a:cs typeface="Times New Roman" panose="02020603050405020304" pitchFamily="18" charset="0"/>
            </a:rPr>
            <a:t>Destinar un porcentaje considerable que usted crea necesario para invertir en su negocio.</a:t>
          </a:r>
          <a:endParaRPr lang="es-EC" sz="1400" kern="1200" dirty="0">
            <a:solidFill>
              <a:schemeClr val="bg2">
                <a:lumMod val="10000"/>
              </a:schemeClr>
            </a:solidFill>
            <a:latin typeface="Helvetica LT Std"/>
            <a:cs typeface="Times New Roman" panose="02020603050405020304" pitchFamily="18" charset="0"/>
          </a:endParaRPr>
        </a:p>
      </dsp:txBody>
      <dsp:txXfrm>
        <a:off x="0" y="0"/>
        <a:ext cx="7560840" cy="5760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A4885-3452-460D-A64A-85222AEF9CA3}">
      <dsp:nvSpPr>
        <dsp:cNvPr id="0" name=""/>
        <dsp:cNvSpPr/>
      </dsp:nvSpPr>
      <dsp:spPr>
        <a:xfrm>
          <a:off x="0" y="0"/>
          <a:ext cx="7560840" cy="5760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bg2">
                  <a:lumMod val="10000"/>
                </a:schemeClr>
              </a:solidFill>
              <a:latin typeface="Helvetica LT Std"/>
              <a:cs typeface="Times New Roman" panose="02020603050405020304" pitchFamily="18" charset="0"/>
            </a:rPr>
            <a:t>Diferenciarse</a:t>
          </a:r>
          <a:r>
            <a:rPr lang="es-MX" sz="1400" kern="1200" baseline="0" dirty="0" smtClean="0">
              <a:solidFill>
                <a:schemeClr val="bg2">
                  <a:lumMod val="10000"/>
                </a:schemeClr>
              </a:solidFill>
              <a:latin typeface="Helvetica LT Std"/>
              <a:cs typeface="Times New Roman" panose="02020603050405020304" pitchFamily="18" charset="0"/>
            </a:rPr>
            <a:t> entre las demás empresas.</a:t>
          </a:r>
          <a:endParaRPr lang="es-EC" sz="1400" kern="1200" dirty="0">
            <a:solidFill>
              <a:schemeClr val="bg2">
                <a:lumMod val="10000"/>
              </a:schemeClr>
            </a:solidFill>
            <a:latin typeface="Helvetica LT Std"/>
            <a:cs typeface="Times New Roman" panose="02020603050405020304" pitchFamily="18" charset="0"/>
          </a:endParaRPr>
        </a:p>
      </dsp:txBody>
      <dsp:txXfrm>
        <a:off x="0" y="0"/>
        <a:ext cx="7560840" cy="576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0.33333</cdr:x>
      <cdr:y>0.90607</cdr:y>
    </cdr:from>
    <cdr:to>
      <cdr:x>0.66667</cdr:x>
      <cdr:y>1</cdr:y>
    </cdr:to>
    <cdr:sp macro="" textlink="">
      <cdr:nvSpPr>
        <cdr:cNvPr id="2" name="13 Rectángulo"/>
        <cdr:cNvSpPr/>
      </cdr:nvSpPr>
      <cdr:spPr>
        <a:xfrm xmlns:a="http://schemas.openxmlformats.org/drawingml/2006/main">
          <a:off x="1944216" y="3314035"/>
          <a:ext cx="1944216" cy="3435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5715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EC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EC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2B0AD-E77B-446E-B8A2-B870814D2B91}" type="datetimeFigureOut">
              <a:rPr lang="es-EC" smtClean="0"/>
              <a:t>21/8/2019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9D71B-7192-4E93-99BE-A8906086D7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4568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9D71B-7192-4E93-99BE-A8906086D743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1598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9D71B-7192-4E93-99BE-A8906086D743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5500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9D71B-7192-4E93-99BE-A8906086D743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969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C39A-A4BF-4318-9C65-DE134855CF15}" type="datetimeFigureOut">
              <a:rPr lang="es-EC" smtClean="0"/>
              <a:t>21/8/2019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1410-708F-4D76-9F21-CC873447CC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781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C39A-A4BF-4318-9C65-DE134855CF15}" type="datetimeFigureOut">
              <a:rPr lang="es-EC" smtClean="0"/>
              <a:t>21/8/2019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1410-708F-4D76-9F21-CC873447CC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740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C39A-A4BF-4318-9C65-DE134855CF15}" type="datetimeFigureOut">
              <a:rPr lang="es-EC" smtClean="0"/>
              <a:t>21/8/2019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1410-708F-4D76-9F21-CC873447CC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457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C39A-A4BF-4318-9C65-DE134855CF15}" type="datetimeFigureOut">
              <a:rPr lang="es-EC" smtClean="0"/>
              <a:t>21/8/2019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1410-708F-4D76-9F21-CC873447CC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975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C39A-A4BF-4318-9C65-DE134855CF15}" type="datetimeFigureOut">
              <a:rPr lang="es-EC" smtClean="0"/>
              <a:t>21/8/2019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1410-708F-4D76-9F21-CC873447CC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69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C39A-A4BF-4318-9C65-DE134855CF15}" type="datetimeFigureOut">
              <a:rPr lang="es-EC" smtClean="0"/>
              <a:t>21/8/2019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1410-708F-4D76-9F21-CC873447CC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802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C39A-A4BF-4318-9C65-DE134855CF15}" type="datetimeFigureOut">
              <a:rPr lang="es-EC" smtClean="0"/>
              <a:t>21/8/2019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1410-708F-4D76-9F21-CC873447CC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889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C39A-A4BF-4318-9C65-DE134855CF15}" type="datetimeFigureOut">
              <a:rPr lang="es-EC" smtClean="0"/>
              <a:t>21/8/2019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1410-708F-4D76-9F21-CC873447CC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141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C39A-A4BF-4318-9C65-DE134855CF15}" type="datetimeFigureOut">
              <a:rPr lang="es-EC" smtClean="0"/>
              <a:t>21/8/2019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1410-708F-4D76-9F21-CC873447CC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549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C39A-A4BF-4318-9C65-DE134855CF15}" type="datetimeFigureOut">
              <a:rPr lang="es-EC" smtClean="0"/>
              <a:t>21/8/2019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1410-708F-4D76-9F21-CC873447CC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918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C39A-A4BF-4318-9C65-DE134855CF15}" type="datetimeFigureOut">
              <a:rPr lang="es-EC" smtClean="0"/>
              <a:t>21/8/2019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1410-708F-4D76-9F21-CC873447CC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10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85000" b="9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9C39A-A4BF-4318-9C65-DE134855CF15}" type="datetimeFigureOut">
              <a:rPr lang="es-EC" smtClean="0"/>
              <a:t>21/8/2019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61410-708F-4D76-9F21-CC873447CC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370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4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slide" Target="slide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Data" Target="../diagrams/data9.xml"/><Relationship Id="rId3" Type="http://schemas.openxmlformats.org/officeDocument/2006/relationships/diagramLayout" Target="../diagrams/layout6.xml"/><Relationship Id="rId21" Type="http://schemas.openxmlformats.org/officeDocument/2006/relationships/diagramColors" Target="../diagrams/colors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slide" Target="slide4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QuickStyle" Target="../diagrams/quickStyle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19" Type="http://schemas.openxmlformats.org/officeDocument/2006/relationships/diagramLayout" Target="../diagrams/layout9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Relationship Id="rId22" Type="http://schemas.microsoft.com/office/2007/relationships/diagramDrawing" Target="../diagrams/drawing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3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961" y="1124746"/>
            <a:ext cx="8712968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ECONÓMICAS, ADMINISTRATIVAS Y DE COMERCIO</a:t>
            </a:r>
          </a:p>
          <a:p>
            <a:pPr algn="ctr">
              <a:lnSpc>
                <a:spcPct val="150000"/>
              </a:lnSpc>
            </a:pPr>
            <a: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EN FINANZAS Y AUDITORÍA</a:t>
            </a:r>
          </a:p>
          <a:p>
            <a:pPr algn="ctr">
              <a:lnSpc>
                <a:spcPct val="150000"/>
              </a:lnSpc>
            </a:pPr>
            <a:endParaRPr lang="es-EC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C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TITULACIÓN, PREVIO A LA OBTENCIÓN DEL TÍTULO DE </a:t>
            </a:r>
            <a:r>
              <a:rPr lang="es-EC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INGENIERA EN </a:t>
            </a:r>
            <a:r>
              <a:rPr lang="es-EC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FINANZAS Y AUDITORÍA</a:t>
            </a:r>
            <a:endParaRPr lang="es-EC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s-EC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AUTORA:</a:t>
            </a:r>
            <a:endParaRPr lang="es-EC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SALAZAR MURILLO, DAYANA GESSELL</a:t>
            </a:r>
            <a:endParaRPr lang="es-EC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INFLUENCIA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LAS TIC´S EN EL CRECIMIENTO FINANCIERO DE LAS PYMES DEL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CANTÓN RUMIÑAHUI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 CUIDAD DE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SANGOLQUI, 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AÑO 2018.</a:t>
            </a:r>
          </a:p>
          <a:p>
            <a:endParaRPr lang="es-EC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729" y="188641"/>
            <a:ext cx="3624549" cy="936104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-72" y="1268760"/>
            <a:ext cx="9144000" cy="5837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3" y="1368040"/>
            <a:ext cx="9144000" cy="58372"/>
          </a:xfrm>
          <a:prstGeom prst="rect">
            <a:avLst/>
          </a:prstGeom>
          <a:solidFill>
            <a:srgbClr val="068442"/>
          </a:solidFill>
          <a:ln>
            <a:solidFill>
              <a:srgbClr val="068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Rectángulo"/>
          <p:cNvSpPr/>
          <p:nvPr/>
        </p:nvSpPr>
        <p:spPr>
          <a:xfrm>
            <a:off x="251961" y="4509120"/>
            <a:ext cx="8712968" cy="720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290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C" sz="3200" dirty="0" smtClean="0"/>
              <a:t>CAPÍTULO II: Marco referencial</a:t>
            </a:r>
            <a:endParaRPr lang="es-EC" sz="3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384331" y="4298511"/>
            <a:ext cx="698477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dirty="0"/>
              <a:t>L</a:t>
            </a:r>
            <a:r>
              <a:rPr lang="es-ES" dirty="0" smtClean="0"/>
              <a:t>as </a:t>
            </a:r>
            <a:r>
              <a:rPr lang="es-ES" dirty="0"/>
              <a:t>TIC son aquellos dispositivos que capturan, transmiten y despliegan datos e información electrónica y que apoyan el crecimiento y desarrollo económico de la industria </a:t>
            </a:r>
            <a:r>
              <a:rPr lang="es-ES" dirty="0" smtClean="0"/>
              <a:t>manufacturera, comercio </a:t>
            </a:r>
            <a:r>
              <a:rPr lang="es-ES" dirty="0"/>
              <a:t>y </a:t>
            </a:r>
            <a:r>
              <a:rPr lang="es-ES" dirty="0" smtClean="0"/>
              <a:t> </a:t>
            </a:r>
            <a:r>
              <a:rPr lang="es-ES" dirty="0"/>
              <a:t>servicios</a:t>
            </a:r>
            <a:r>
              <a:rPr lang="es-EC" dirty="0" smtClean="0"/>
              <a:t>.</a:t>
            </a:r>
            <a:endParaRPr lang="es-EC" dirty="0"/>
          </a:p>
        </p:txBody>
      </p:sp>
      <p:sp>
        <p:nvSpPr>
          <p:cNvPr id="39" name="38 Rectángulo redondeado">
            <a:hlinkClick r:id="rId3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>
          <a:xfrm>
            <a:off x="3065232" y="1208925"/>
            <a:ext cx="3622975" cy="1364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s-EC" sz="1800" dirty="0">
                <a:latin typeface="Helvetica LT Std"/>
              </a:rPr>
              <a:t>Organización para la Cooperación y el Desarrollo </a:t>
            </a:r>
            <a:r>
              <a:rPr lang="es-EC" sz="1800" dirty="0" smtClean="0">
                <a:latin typeface="Helvetica LT Std"/>
              </a:rPr>
              <a:t>Económicos </a:t>
            </a:r>
            <a:r>
              <a:rPr lang="es-EC" sz="1200" b="1" dirty="0" smtClean="0">
                <a:latin typeface="Helvetica LT Std"/>
              </a:rPr>
              <a:t>(OCED)</a:t>
            </a:r>
            <a:endParaRPr lang="es-EC" sz="1200" b="1" dirty="0">
              <a:latin typeface="Helvetica LT Std"/>
            </a:endParaRPr>
          </a:p>
        </p:txBody>
      </p:sp>
      <p:sp>
        <p:nvSpPr>
          <p:cNvPr id="22" name="9 CuadroTexto"/>
          <p:cNvSpPr txBox="1"/>
          <p:nvPr/>
        </p:nvSpPr>
        <p:spPr>
          <a:xfrm>
            <a:off x="2915816" y="2641415"/>
            <a:ext cx="3600400" cy="1294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 smtClean="0"/>
              <a:t>información </a:t>
            </a:r>
            <a:r>
              <a:rPr lang="es-ES" dirty="0"/>
              <a:t>acerca de la experiencia por parte de otros países que han implementado las TIC´s.</a:t>
            </a:r>
            <a:endParaRPr lang="es-EC" dirty="0">
              <a:latin typeface="Helvetica LT Std" pitchFamily="34" charset="0"/>
            </a:endParaRPr>
          </a:p>
        </p:txBody>
      </p:sp>
      <p:cxnSp>
        <p:nvCxnSpPr>
          <p:cNvPr id="7" name="Conector angular 6"/>
          <p:cNvCxnSpPr>
            <a:stCxn id="22" idx="1"/>
            <a:endCxn id="11" idx="1"/>
          </p:cNvCxnSpPr>
          <p:nvPr/>
        </p:nvCxnSpPr>
        <p:spPr>
          <a:xfrm rot="10800000" flipV="1">
            <a:off x="1384332" y="3288450"/>
            <a:ext cx="1531485" cy="1887223"/>
          </a:xfrm>
          <a:prstGeom prst="bentConnector3">
            <a:avLst>
              <a:gd name="adj1" fmla="val 1149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angular 8"/>
          <p:cNvCxnSpPr>
            <a:stCxn id="20" idx="3"/>
            <a:endCxn id="22" idx="3"/>
          </p:cNvCxnSpPr>
          <p:nvPr/>
        </p:nvCxnSpPr>
        <p:spPr>
          <a:xfrm flipH="1">
            <a:off x="6516216" y="1891379"/>
            <a:ext cx="171991" cy="1397072"/>
          </a:xfrm>
          <a:prstGeom prst="bentConnector3">
            <a:avLst>
              <a:gd name="adj1" fmla="val -13291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1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C" sz="3200" dirty="0" smtClean="0"/>
              <a:t>CAPÍTULO II: Marco referencial</a:t>
            </a:r>
            <a:endParaRPr lang="es-EC" sz="32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483768" y="1378430"/>
            <a:ext cx="3622975" cy="1364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s-ES" sz="2000" dirty="0"/>
              <a:t>Centro para el Desarrollo de las Telecomunicaciones </a:t>
            </a:r>
            <a:r>
              <a:rPr lang="es-ES" sz="2000" dirty="0" smtClean="0"/>
              <a:t>(CEDETEL)</a:t>
            </a:r>
            <a:endParaRPr lang="es-EC" sz="1050" b="1" dirty="0">
              <a:latin typeface="Helvetica LT Std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15608" y="2611511"/>
            <a:ext cx="361630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dirty="0">
                <a:latin typeface="Helvetica LT Std"/>
              </a:rPr>
              <a:t>O</a:t>
            </a:r>
            <a:r>
              <a:rPr lang="es-ES" sz="1600" dirty="0" smtClean="0">
                <a:latin typeface="Helvetica LT Std"/>
              </a:rPr>
              <a:t>tro </a:t>
            </a:r>
            <a:r>
              <a:rPr lang="es-ES" sz="1600" dirty="0">
                <a:latin typeface="Helvetica LT Std"/>
              </a:rPr>
              <a:t>punto de vista aportado por el Centro De desarrollo de las Telecomunicaciones</a:t>
            </a:r>
            <a:r>
              <a:rPr lang="es-ES" sz="1600" dirty="0" smtClean="0">
                <a:latin typeface="Helvetica LT Std"/>
              </a:rPr>
              <a:t>.</a:t>
            </a:r>
            <a:endParaRPr lang="es-EC" sz="1600" dirty="0">
              <a:latin typeface="Helvetica LT Std"/>
            </a:endParaRPr>
          </a:p>
        </p:txBody>
      </p:sp>
      <p:sp>
        <p:nvSpPr>
          <p:cNvPr id="39" name="38 Rectángulo redondeado">
            <a:hlinkClick r:id="rId3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475656" y="4169583"/>
            <a:ext cx="5688632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1600" dirty="0">
                <a:solidFill>
                  <a:srgbClr val="0D0D0D"/>
                </a:solidFill>
                <a:latin typeface="Helvetica LT Std"/>
                <a:ea typeface="Calibri" panose="020F0502020204030204" pitchFamily="34" charset="0"/>
              </a:rPr>
              <a:t>Las Tecnologías de la Información y de la </a:t>
            </a:r>
            <a:r>
              <a:rPr lang="es-ES" sz="1600" dirty="0" smtClean="0">
                <a:solidFill>
                  <a:srgbClr val="0D0D0D"/>
                </a:solidFill>
                <a:latin typeface="Helvetica LT Std"/>
                <a:ea typeface="Calibri" panose="020F0502020204030204" pitchFamily="34" charset="0"/>
              </a:rPr>
              <a:t>Comunicación, constituyen </a:t>
            </a:r>
            <a:r>
              <a:rPr lang="es-ES" sz="1600" dirty="0">
                <a:solidFill>
                  <a:srgbClr val="0D0D0D"/>
                </a:solidFill>
                <a:latin typeface="Helvetica LT Std"/>
                <a:ea typeface="Calibri" panose="020F0502020204030204" pitchFamily="34" charset="0"/>
              </a:rPr>
              <a:t>la </a:t>
            </a:r>
            <a:r>
              <a:rPr lang="es-ES" sz="1600" dirty="0" smtClean="0">
                <a:solidFill>
                  <a:srgbClr val="0D0D0D"/>
                </a:solidFill>
                <a:latin typeface="Helvetica LT Std"/>
                <a:ea typeface="Calibri" panose="020F0502020204030204" pitchFamily="34" charset="0"/>
              </a:rPr>
              <a:t>herramienta </a:t>
            </a:r>
            <a:r>
              <a:rPr lang="es-ES" sz="1600" dirty="0">
                <a:solidFill>
                  <a:srgbClr val="0D0D0D"/>
                </a:solidFill>
                <a:latin typeface="Helvetica LT Std"/>
                <a:ea typeface="Calibri" panose="020F0502020204030204" pitchFamily="34" charset="0"/>
              </a:rPr>
              <a:t>más valiosa con la que cuentan las empresas a la hora de adaptarse a las exigentes condiciones del mercado </a:t>
            </a:r>
            <a:r>
              <a:rPr lang="es-ES" sz="1600" dirty="0" smtClean="0">
                <a:solidFill>
                  <a:srgbClr val="0D0D0D"/>
                </a:solidFill>
                <a:latin typeface="Helvetica LT Std"/>
                <a:ea typeface="Calibri" panose="020F0502020204030204" pitchFamily="34" charset="0"/>
              </a:rPr>
              <a:t>actual</a:t>
            </a:r>
            <a:endParaRPr lang="es-EC" sz="1600" dirty="0">
              <a:latin typeface="Helvetica LT Std"/>
            </a:endParaRPr>
          </a:p>
        </p:txBody>
      </p:sp>
      <p:cxnSp>
        <p:nvCxnSpPr>
          <p:cNvPr id="7" name="Conector angular 6"/>
          <p:cNvCxnSpPr>
            <a:stCxn id="6" idx="3"/>
            <a:endCxn id="10" idx="3"/>
          </p:cNvCxnSpPr>
          <p:nvPr/>
        </p:nvCxnSpPr>
        <p:spPr>
          <a:xfrm>
            <a:off x="6106743" y="2060884"/>
            <a:ext cx="25172" cy="1150792"/>
          </a:xfrm>
          <a:prstGeom prst="bentConnector3">
            <a:avLst>
              <a:gd name="adj1" fmla="val 100815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r 12"/>
          <p:cNvCxnSpPr>
            <a:stCxn id="10" idx="1"/>
            <a:endCxn id="16" idx="1"/>
          </p:cNvCxnSpPr>
          <p:nvPr/>
        </p:nvCxnSpPr>
        <p:spPr>
          <a:xfrm rot="10800000" flipV="1">
            <a:off x="1475656" y="3211675"/>
            <a:ext cx="1039952" cy="1742737"/>
          </a:xfrm>
          <a:prstGeom prst="bentConnector3">
            <a:avLst>
              <a:gd name="adj1" fmla="val 12198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86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C" sz="3200" dirty="0" smtClean="0"/>
              <a:t>CAPÍTULO II: Marco referencial</a:t>
            </a:r>
            <a:endParaRPr lang="es-EC" sz="32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95536" y="980728"/>
            <a:ext cx="820891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s-EC" sz="1800" b="1" dirty="0" smtClean="0">
                <a:latin typeface="Helvetica LT Std" pitchFamily="34" charset="0"/>
              </a:rPr>
              <a:t>INSTITUTO NACIONAL DE ESTADÍSTICAS Y CENSOS (INEC)</a:t>
            </a:r>
            <a:endParaRPr lang="es-EC" sz="1800" b="1" dirty="0">
              <a:latin typeface="Helvetica LT Std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61120" y="1815229"/>
            <a:ext cx="29523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Helvetica LT Std" pitchFamily="34" charset="0"/>
              </a:rPr>
              <a:t>Directorio de empresas</a:t>
            </a:r>
            <a:endParaRPr lang="es-EC" dirty="0">
              <a:latin typeface="Helvetica LT Std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23528" y="246330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Helvetica LT Std" pitchFamily="34" charset="0"/>
              </a:rPr>
              <a:t>ECUADOR</a:t>
            </a:r>
            <a:endParaRPr lang="es-EC" b="1" dirty="0">
              <a:latin typeface="Helvetica LT Std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20072" y="246330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Helvetica LT Std" pitchFamily="34" charset="0"/>
              </a:rPr>
              <a:t>CANTÓN RUMIÑAHUI </a:t>
            </a:r>
            <a:endParaRPr lang="es-EC" b="1" dirty="0">
              <a:latin typeface="Helvetica LT Std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499992" y="2958065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dirty="0" smtClean="0">
                <a:latin typeface="Helvetica LT Std" pitchFamily="34" charset="0"/>
              </a:rPr>
              <a:t>784 Pymes censadas.</a:t>
            </a:r>
            <a:endParaRPr lang="es-EC" dirty="0">
              <a:latin typeface="Helvetica LT Std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499992" y="3534129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dirty="0" smtClean="0">
                <a:latin typeface="Helvetica LT Std" pitchFamily="34" charset="0"/>
              </a:rPr>
              <a:t>Pequeñas empresas 661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C" dirty="0" smtClean="0">
                <a:latin typeface="Helvetica LT Std" pitchFamily="34" charset="0"/>
              </a:rPr>
              <a:t>Medianas empresas 123.</a:t>
            </a:r>
            <a:endParaRPr lang="es-EC" dirty="0">
              <a:latin typeface="Helvetica LT Std" pitchFamily="34" charset="0"/>
            </a:endParaRPr>
          </a:p>
        </p:txBody>
      </p:sp>
      <p:cxnSp>
        <p:nvCxnSpPr>
          <p:cNvPr id="18" name="17 Conector angular"/>
          <p:cNvCxnSpPr>
            <a:stCxn id="9" idx="1"/>
            <a:endCxn id="11" idx="0"/>
          </p:cNvCxnSpPr>
          <p:nvPr/>
        </p:nvCxnSpPr>
        <p:spPr>
          <a:xfrm rot="10800000" flipV="1">
            <a:off x="2195736" y="1999895"/>
            <a:ext cx="1065384" cy="46340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angular"/>
          <p:cNvCxnSpPr>
            <a:stCxn id="9" idx="3"/>
            <a:endCxn id="12" idx="0"/>
          </p:cNvCxnSpPr>
          <p:nvPr/>
        </p:nvCxnSpPr>
        <p:spPr>
          <a:xfrm>
            <a:off x="6213448" y="1999895"/>
            <a:ext cx="878832" cy="46340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572000" y="5808898"/>
            <a:ext cx="4251975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bg1"/>
                </a:solidFill>
                <a:latin typeface="Helvetica LT Std" pitchFamily="34" charset="0"/>
              </a:rPr>
              <a:t>MUESTRA= 200 Pymes</a:t>
            </a:r>
            <a:endParaRPr lang="es-EC" dirty="0">
              <a:solidFill>
                <a:schemeClr val="bg1"/>
              </a:solidFill>
              <a:latin typeface="Helvetica LT Std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7652" y="3733563"/>
            <a:ext cx="3674150" cy="5804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Rectángulo"/>
          <p:cNvSpPr/>
          <p:nvPr/>
        </p:nvSpPr>
        <p:spPr>
          <a:xfrm>
            <a:off x="382335" y="4685252"/>
            <a:ext cx="3626799" cy="3279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8 Rectángulo"/>
              <p:cNvSpPr/>
              <p:nvPr/>
            </p:nvSpPr>
            <p:spPr>
              <a:xfrm>
                <a:off x="3635896" y="4813452"/>
                <a:ext cx="5688855" cy="84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60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s-ES" sz="16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>
                              <a:latin typeface="Cambria Math" panose="02040503050406030204" pitchFamily="18" charset="0"/>
                            </a:rPr>
                            <m:t>784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s-EC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1.64</m:t>
                              </m:r>
                            </m:e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∗0.</m:t>
                          </m:r>
                          <m:r>
                            <a:rPr lang="es-EC" sz="1600" b="0" i="1" smtClean="0">
                              <a:latin typeface="Cambria Math" panose="02040503050406030204" pitchFamily="18" charset="0"/>
                            </a:rPr>
                            <m:t>50∗0.50</m:t>
                          </m:r>
                        </m:num>
                        <m:den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s-EC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0.05</m:t>
                              </m:r>
                            </m:e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s-EC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784−1</m:t>
                              </m:r>
                            </m:e>
                          </m:d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)+(</m:t>
                          </m:r>
                          <m:sSup>
                            <m:sSupPr>
                              <m:ctrlPr>
                                <a:rPr lang="es-EC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1.64</m:t>
                              </m:r>
                            </m:e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∗0.</m:t>
                          </m:r>
                          <m:r>
                            <a:rPr lang="es-EC" sz="1600" b="0" i="1" smtClean="0">
                              <a:latin typeface="Cambria Math" panose="02040503050406030204" pitchFamily="18" charset="0"/>
                            </a:rPr>
                            <m:t>50∗0.50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s-ES" sz="1600" i="1">
                          <a:latin typeface="Cambria Math" panose="02040503050406030204" pitchFamily="18" charset="0"/>
                        </a:rPr>
                        <m:t>=200</m:t>
                      </m:r>
                    </m:oMath>
                  </m:oMathPara>
                </a14:m>
                <a:endParaRPr lang="es-EC" sz="1600" dirty="0"/>
              </a:p>
              <a:p>
                <a:endParaRPr lang="es-EC" sz="1200" dirty="0">
                  <a:solidFill>
                    <a:schemeClr val="bg2">
                      <a:lumMod val="10000"/>
                    </a:schemeClr>
                  </a:solidFill>
                  <a:latin typeface="Helvetica LT Std" pitchFamily="34" charset="0"/>
                </a:endParaRPr>
              </a:p>
            </p:txBody>
          </p:sp>
        </mc:Choice>
        <mc:Fallback xmlns="">
          <p:sp>
            <p:nvSpPr>
              <p:cNvPr id="19" name="1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813452"/>
                <a:ext cx="5688855" cy="845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806896"/>
              </p:ext>
            </p:extLst>
          </p:nvPr>
        </p:nvGraphicFramePr>
        <p:xfrm>
          <a:off x="484002" y="2885878"/>
          <a:ext cx="3478785" cy="26339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10394">
                  <a:extLst>
                    <a:ext uri="{9D8B030D-6E8A-4147-A177-3AD203B41FA5}">
                      <a16:colId xmlns:a16="http://schemas.microsoft.com/office/drawing/2014/main" val="305710269"/>
                    </a:ext>
                  </a:extLst>
                </a:gridCol>
                <a:gridCol w="1068391">
                  <a:extLst>
                    <a:ext uri="{9D8B030D-6E8A-4147-A177-3AD203B41FA5}">
                      <a16:colId xmlns:a16="http://schemas.microsoft.com/office/drawing/2014/main" val="1472365281"/>
                    </a:ext>
                  </a:extLst>
                </a:gridCol>
              </a:tblGrid>
              <a:tr h="4974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/>
                        </a:rPr>
                        <a:t>Tamaño de Empresa</a:t>
                      </a:r>
                      <a:endParaRPr lang="es-EC" sz="1600" b="1" i="0" u="none" strike="noStrike" dirty="0">
                        <a:solidFill>
                          <a:srgbClr val="0D0D0D"/>
                        </a:solidFill>
                        <a:effectLst/>
                        <a:latin typeface="Helvetica LT St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2017</a:t>
                      </a:r>
                      <a:endParaRPr lang="es-EC" sz="1600" b="1" i="0" u="none" strike="noStrike">
                        <a:solidFill>
                          <a:srgbClr val="0D0D0D"/>
                        </a:solidFill>
                        <a:effectLst/>
                        <a:latin typeface="Helvetica LT Std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0857592"/>
                  </a:ext>
                </a:extLst>
              </a:tr>
              <a:tr h="3129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effectLst/>
                        </a:rPr>
                        <a:t>Microempresa</a:t>
                      </a:r>
                      <a:endParaRPr lang="es-EC" sz="1600" b="0" i="0" u="none" strike="noStrike" dirty="0">
                        <a:solidFill>
                          <a:srgbClr val="1E1C11"/>
                        </a:solidFill>
                        <a:effectLst/>
                        <a:latin typeface="Helvetica LT St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/>
                        </a:rPr>
                        <a:t>802.696</a:t>
                      </a:r>
                      <a:endParaRPr lang="es-EC" sz="1600" b="0" i="0" u="none" strike="noStrike" dirty="0">
                        <a:solidFill>
                          <a:srgbClr val="1E1C11"/>
                        </a:solidFill>
                        <a:effectLst/>
                        <a:latin typeface="Helvetica LT Std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8575700"/>
                  </a:ext>
                </a:extLst>
              </a:tr>
              <a:tr h="3129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b="1" u="none" strike="noStrike" dirty="0">
                          <a:effectLst/>
                        </a:rPr>
                        <a:t>Pequeña empresa</a:t>
                      </a:r>
                      <a:endParaRPr lang="es-EC" sz="1600" b="1" i="0" u="none" strike="noStrike" dirty="0">
                        <a:solidFill>
                          <a:srgbClr val="1E1C11"/>
                        </a:solidFill>
                        <a:effectLst/>
                        <a:latin typeface="Helvetica LT St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u="none" strike="noStrike" dirty="0">
                          <a:effectLst/>
                        </a:rPr>
                        <a:t>63.814</a:t>
                      </a:r>
                      <a:endParaRPr lang="es-EC" sz="1600" b="1" i="0" u="none" strike="noStrike" dirty="0">
                        <a:solidFill>
                          <a:srgbClr val="1E1C11"/>
                        </a:solidFill>
                        <a:effectLst/>
                        <a:latin typeface="Helvetica LT Std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5768464"/>
                  </a:ext>
                </a:extLst>
              </a:tr>
              <a:tr h="3129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b="1" u="none" strike="noStrike" dirty="0">
                          <a:effectLst/>
                        </a:rPr>
                        <a:t>Mediana empresa </a:t>
                      </a:r>
                      <a:endParaRPr lang="es-EC" sz="1600" b="1" i="0" u="none" strike="noStrike" dirty="0">
                        <a:solidFill>
                          <a:srgbClr val="1E1C11"/>
                        </a:solidFill>
                        <a:effectLst/>
                        <a:latin typeface="Helvetica LT St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u="none" strike="noStrike" dirty="0">
                          <a:effectLst/>
                        </a:rPr>
                        <a:t>13,693</a:t>
                      </a:r>
                      <a:endParaRPr lang="es-EC" sz="1600" b="1" i="0" u="none" strike="noStrike" dirty="0">
                        <a:solidFill>
                          <a:srgbClr val="1E1C11"/>
                        </a:solidFill>
                        <a:effectLst/>
                        <a:latin typeface="Helvetica LT Std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7675029"/>
                  </a:ext>
                </a:extLst>
              </a:tr>
              <a:tr h="3129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>
                          <a:effectLst/>
                        </a:rPr>
                        <a:t>Grande empresa</a:t>
                      </a:r>
                      <a:endParaRPr lang="es-EC" sz="1600" b="0" i="0" u="none" strike="noStrike">
                        <a:solidFill>
                          <a:srgbClr val="1E1C11"/>
                        </a:solidFill>
                        <a:effectLst/>
                        <a:latin typeface="Helvetica LT St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4.033</a:t>
                      </a:r>
                      <a:endParaRPr lang="es-EC" sz="1600" b="0" i="0" u="none" strike="noStrike">
                        <a:solidFill>
                          <a:srgbClr val="1E1C11"/>
                        </a:solidFill>
                        <a:effectLst/>
                        <a:latin typeface="Helvetica LT Std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0254209"/>
                  </a:ext>
                </a:extLst>
              </a:tr>
              <a:tr h="3129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effectLst/>
                        </a:rPr>
                        <a:t>Total</a:t>
                      </a:r>
                      <a:endParaRPr lang="es-EC" sz="1600" b="1" i="0" u="none" strike="noStrike" dirty="0">
                        <a:solidFill>
                          <a:srgbClr val="1E1C11"/>
                        </a:solidFill>
                        <a:effectLst/>
                        <a:latin typeface="Helvetica LT St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884.236</a:t>
                      </a:r>
                      <a:endParaRPr lang="es-EC" sz="1600" b="1" i="0" u="none" strike="noStrike">
                        <a:solidFill>
                          <a:srgbClr val="1E1C11"/>
                        </a:solidFill>
                        <a:effectLst/>
                        <a:latin typeface="Helvetica LT Std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0691319"/>
                  </a:ext>
                </a:extLst>
              </a:tr>
              <a:tr h="571936">
                <a:tc gridSpan="2">
                  <a:txBody>
                    <a:bodyPr/>
                    <a:lstStyle/>
                    <a:p>
                      <a:pPr algn="just" rtl="0" fontAlgn="ctr"/>
                      <a:r>
                        <a:rPr lang="es-EC" sz="1200" u="none" strike="noStrike" dirty="0">
                          <a:effectLst/>
                        </a:rPr>
                        <a:t>Fuente: (INEC Directorio de Empresas, 2018)</a:t>
                      </a:r>
                      <a:endParaRPr lang="es-EC" sz="1200" b="0" i="1" u="none" strike="noStrike" dirty="0">
                        <a:solidFill>
                          <a:srgbClr val="1E1C11"/>
                        </a:solidFill>
                        <a:effectLst/>
                        <a:latin typeface="Helvetica LT Std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21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1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2" grpId="0" animBg="1"/>
      <p:bldP spid="3" grpId="0" animBg="1"/>
      <p:bldP spid="17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C" sz="3200" dirty="0" smtClean="0"/>
              <a:t>CAPÍTULO II: Marco referencial</a:t>
            </a:r>
            <a:endParaRPr lang="es-EC" sz="32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95536" y="1340768"/>
            <a:ext cx="820891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s-EC" sz="1800" b="1" dirty="0" smtClean="0">
                <a:latin typeface="Helvetica LT Std" pitchFamily="34" charset="0"/>
              </a:rPr>
              <a:t>DIRECTORIO DE EMPRESAS INEC</a:t>
            </a:r>
            <a:endParaRPr lang="es-EC" sz="1800" b="1" dirty="0">
              <a:latin typeface="Helvetica LT Std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07279" y="1925084"/>
            <a:ext cx="4176464" cy="456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dirty="0" smtClean="0">
                <a:latin typeface="Helvetica LT Std" pitchFamily="34" charset="0"/>
              </a:rPr>
              <a:t>Inversión de TIC´s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523175" y="2639901"/>
            <a:ext cx="2376264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24,60%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6523175" y="3194594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>
                <a:latin typeface="Helvetica LT Std" pitchFamily="34" charset="0"/>
              </a:rPr>
              <a:t>La mayor concentración de inversión de TIC´s se encuentra en el sector de manufactura.</a:t>
            </a:r>
            <a:endParaRPr lang="es-EC" sz="1600" b="1" dirty="0">
              <a:latin typeface="Helvetica LT Std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523175" y="4355289"/>
            <a:ext cx="2376264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23,90%</a:t>
            </a:r>
            <a:endParaRPr lang="es-EC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700548" y="493790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>
                <a:latin typeface="Helvetica LT Std" pitchFamily="34" charset="0"/>
              </a:rPr>
              <a:t>Es para el sector de comercio</a:t>
            </a:r>
            <a:r>
              <a:rPr lang="es-EC" sz="1600" b="1" dirty="0" smtClean="0">
                <a:latin typeface="Helvetica LT Std" pitchFamily="34" charset="0"/>
              </a:rPr>
              <a:t>.</a:t>
            </a:r>
            <a:endParaRPr lang="es-EC" sz="1600" b="1" dirty="0">
              <a:latin typeface="Helvetica LT Std" pitchFamily="34" charset="0"/>
            </a:endParaRPr>
          </a:p>
        </p:txBody>
      </p:sp>
      <p:sp>
        <p:nvSpPr>
          <p:cNvPr id="23" name="22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2BA85D65-BB07-4D49-9950-B4780933C7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5365024"/>
              </p:ext>
            </p:extLst>
          </p:nvPr>
        </p:nvGraphicFramePr>
        <p:xfrm>
          <a:off x="457200" y="2779262"/>
          <a:ext cx="5832648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46620" y="6498587"/>
            <a:ext cx="41037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(INEC, 2015)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2 CuadroTexto"/>
          <p:cNvSpPr txBox="1"/>
          <p:nvPr/>
        </p:nvSpPr>
        <p:spPr>
          <a:xfrm>
            <a:off x="6523175" y="5618674"/>
            <a:ext cx="2376264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33,30%</a:t>
            </a:r>
            <a:endParaRPr lang="es-EC" dirty="0"/>
          </a:p>
        </p:txBody>
      </p:sp>
      <p:sp>
        <p:nvSpPr>
          <p:cNvPr id="24" name="21 CuadroTexto"/>
          <p:cNvSpPr txBox="1"/>
          <p:nvPr/>
        </p:nvSpPr>
        <p:spPr>
          <a:xfrm>
            <a:off x="6742112" y="612434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b="1" dirty="0" smtClean="0">
                <a:latin typeface="Helvetica LT Std" pitchFamily="34" charset="0"/>
              </a:rPr>
              <a:t>No invierten en TIC´s</a:t>
            </a:r>
            <a:endParaRPr lang="es-EC" sz="1600" b="1" dirty="0">
              <a:latin typeface="Helvetica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68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3" grpId="0" animBg="1"/>
      <p:bldP spid="4" grpId="0"/>
      <p:bldP spid="21" grpId="0" animBg="1"/>
      <p:bldP spid="22" grpId="0"/>
      <p:bldGraphic spid="18" grpId="0">
        <p:bldAsOne/>
      </p:bldGraphic>
      <p:bldP spid="8" grpId="0"/>
      <p:bldP spid="20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581558" y="340492"/>
            <a:ext cx="4824536" cy="463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/>
              <a:t> Pymes por Sector en el Cantón Rumiñahui 2018</a:t>
            </a:r>
            <a:endParaRPr lang="es-EC" b="1" dirty="0">
              <a:latin typeface="Helvetica LT St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940152" y="1484784"/>
            <a:ext cx="2376264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37,72%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5940152" y="2298945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>
                <a:latin typeface="Helvetica LT Std" pitchFamily="34" charset="0"/>
              </a:rPr>
              <a:t>Es el porcentaje que representa cuantas Pymes hay en el sector de comercio.</a:t>
            </a:r>
            <a:endParaRPr lang="es-EC" sz="1600" b="1" dirty="0">
              <a:latin typeface="Helvetica LT Std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950380" y="3999896"/>
            <a:ext cx="2386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>
                <a:latin typeface="Helvetica LT Std" pitchFamily="34" charset="0"/>
              </a:rPr>
              <a:t>Porcentaje que representa cuantas pymes hay en el sector de servicios </a:t>
            </a:r>
            <a:endParaRPr lang="es-EC" sz="1600" b="1" dirty="0">
              <a:latin typeface="Helvetica LT Std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4468" y="3570615"/>
            <a:ext cx="5369660" cy="4344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187291"/>
              </p:ext>
            </p:extLst>
          </p:nvPr>
        </p:nvGraphicFramePr>
        <p:xfrm>
          <a:off x="400721" y="1034767"/>
          <a:ext cx="5186209" cy="44644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35129">
                  <a:extLst>
                    <a:ext uri="{9D8B030D-6E8A-4147-A177-3AD203B41FA5}">
                      <a16:colId xmlns:a16="http://schemas.microsoft.com/office/drawing/2014/main" val="276409757"/>
                    </a:ext>
                  </a:extLst>
                </a:gridCol>
                <a:gridCol w="1165505">
                  <a:extLst>
                    <a:ext uri="{9D8B030D-6E8A-4147-A177-3AD203B41FA5}">
                      <a16:colId xmlns:a16="http://schemas.microsoft.com/office/drawing/2014/main" val="3280219307"/>
                    </a:ext>
                  </a:extLst>
                </a:gridCol>
                <a:gridCol w="1085575">
                  <a:extLst>
                    <a:ext uri="{9D8B030D-6E8A-4147-A177-3AD203B41FA5}">
                      <a16:colId xmlns:a16="http://schemas.microsoft.com/office/drawing/2014/main" val="2972072014"/>
                    </a:ext>
                  </a:extLst>
                </a:gridCol>
              </a:tblGrid>
              <a:tr h="493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Helvetica LT Std"/>
                        </a:rPr>
                        <a:t>Actividad</a:t>
                      </a:r>
                      <a:endParaRPr lang="es-EC" sz="1600" b="1" dirty="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Helvetica LT Std"/>
                        </a:rPr>
                        <a:t>Pymes</a:t>
                      </a:r>
                      <a:endParaRPr lang="es-EC" sz="1600" b="1" dirty="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Helvetica LT Std"/>
                        </a:rPr>
                        <a:t>%</a:t>
                      </a:r>
                      <a:endParaRPr lang="es-EC" sz="1600" b="1" dirty="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39853063"/>
                  </a:ext>
                </a:extLst>
              </a:tr>
              <a:tr h="965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Helvetica LT Std"/>
                        </a:rPr>
                        <a:t>Agricultura, ganadería, silvicultura y pesca</a:t>
                      </a:r>
                      <a:endParaRPr lang="es-EC" sz="16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Helvetica LT Std"/>
                        </a:rPr>
                        <a:t>21</a:t>
                      </a:r>
                      <a:endParaRPr lang="es-EC" sz="16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Helvetica LT Std"/>
                        </a:rPr>
                        <a:t>2,63%</a:t>
                      </a:r>
                      <a:endParaRPr lang="es-EC" sz="16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15853021"/>
                  </a:ext>
                </a:extLst>
              </a:tr>
              <a:tr h="537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Helvetica LT Std"/>
                        </a:rPr>
                        <a:t>Explotación de Minas y Canteras</a:t>
                      </a:r>
                      <a:endParaRPr lang="es-EC" sz="16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Helvetica LT Std"/>
                        </a:rPr>
                        <a:t>2</a:t>
                      </a:r>
                      <a:endParaRPr lang="es-EC" sz="16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Helvetica LT Std"/>
                        </a:rPr>
                        <a:t>0,25%</a:t>
                      </a:r>
                      <a:endParaRPr lang="es-EC" sz="16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84403093"/>
                  </a:ext>
                </a:extLst>
              </a:tr>
              <a:tr h="493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Helvetica LT Std"/>
                        </a:rPr>
                        <a:t>Industrias Manufactureras</a:t>
                      </a:r>
                      <a:endParaRPr lang="es-EC" sz="16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Helvetica LT Std"/>
                        </a:rPr>
                        <a:t>98</a:t>
                      </a:r>
                      <a:endParaRPr lang="es-EC" sz="16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Helvetica LT Std"/>
                        </a:rPr>
                        <a:t>12,28%</a:t>
                      </a:r>
                      <a:endParaRPr lang="es-EC" sz="16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30888378"/>
                  </a:ext>
                </a:extLst>
              </a:tr>
              <a:tr h="493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Helvetica LT Std"/>
                        </a:rPr>
                        <a:t>Comercio</a:t>
                      </a:r>
                      <a:endParaRPr lang="es-EC" sz="1600" dirty="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Helvetica LT Std"/>
                        </a:rPr>
                        <a:t>301</a:t>
                      </a:r>
                      <a:endParaRPr lang="es-EC" sz="16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Helvetica LT Std"/>
                        </a:rPr>
                        <a:t>37,72%</a:t>
                      </a:r>
                      <a:endParaRPr lang="es-EC" sz="1600" dirty="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7307228"/>
                  </a:ext>
                </a:extLst>
              </a:tr>
              <a:tr h="493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Helvetica LT Std"/>
                        </a:rPr>
                        <a:t>Construcción</a:t>
                      </a:r>
                      <a:endParaRPr lang="es-EC" sz="1600" dirty="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Helvetica LT Std"/>
                        </a:rPr>
                        <a:t>48</a:t>
                      </a:r>
                      <a:endParaRPr lang="es-EC" sz="16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Helvetica LT Std"/>
                        </a:rPr>
                        <a:t>6,02%</a:t>
                      </a:r>
                      <a:endParaRPr lang="es-EC" sz="16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9198232"/>
                  </a:ext>
                </a:extLst>
              </a:tr>
              <a:tr h="493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Helvetica LT Std"/>
                        </a:rPr>
                        <a:t>Servicios</a:t>
                      </a:r>
                      <a:endParaRPr lang="es-EC" sz="1600" dirty="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Helvetica LT Std"/>
                        </a:rPr>
                        <a:t>328</a:t>
                      </a:r>
                      <a:endParaRPr lang="es-EC" sz="16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Helvetica LT Std"/>
                        </a:rPr>
                        <a:t>41,10%</a:t>
                      </a:r>
                      <a:endParaRPr lang="es-EC" sz="1600" dirty="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56767299"/>
                  </a:ext>
                </a:extLst>
              </a:tr>
              <a:tr h="493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Helvetica LT Std"/>
                        </a:rPr>
                        <a:t>Total</a:t>
                      </a:r>
                      <a:endParaRPr lang="es-EC" sz="16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Helvetica LT Std"/>
                        </a:rPr>
                        <a:t>798</a:t>
                      </a:r>
                      <a:endParaRPr lang="es-EC" sz="16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Helvetica LT Std"/>
                        </a:rPr>
                        <a:t>100,00%</a:t>
                      </a:r>
                      <a:endParaRPr lang="es-EC" sz="1600" dirty="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9097037"/>
                  </a:ext>
                </a:extLst>
              </a:tr>
            </a:tbl>
          </a:graphicData>
        </a:graphic>
      </p:graphicFrame>
      <p:sp>
        <p:nvSpPr>
          <p:cNvPr id="11" name="9 Rectángulo"/>
          <p:cNvSpPr/>
          <p:nvPr/>
        </p:nvSpPr>
        <p:spPr>
          <a:xfrm>
            <a:off x="391437" y="4509120"/>
            <a:ext cx="5404699" cy="445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 4"/>
          <p:cNvSpPr/>
          <p:nvPr/>
        </p:nvSpPr>
        <p:spPr>
          <a:xfrm>
            <a:off x="352721" y="5921411"/>
            <a:ext cx="6240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4300">
              <a:spcAft>
                <a:spcPts val="0"/>
              </a:spcAft>
            </a:pPr>
            <a:r>
              <a:rPr lang="es-ES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Fuente: </a:t>
            </a:r>
            <a:r>
              <a:rPr lang="es-EC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(Instituto Nacional de Estadísticas y Censos, 2017)</a:t>
            </a:r>
            <a:endParaRPr lang="es-EC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2 CuadroTexto"/>
          <p:cNvSpPr txBox="1"/>
          <p:nvPr/>
        </p:nvSpPr>
        <p:spPr>
          <a:xfrm>
            <a:off x="5950380" y="3406299"/>
            <a:ext cx="2376264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41,10%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7689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2" grpId="0"/>
      <p:bldP spid="10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827584" y="260648"/>
            <a:ext cx="39604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i="1" dirty="0"/>
              <a:t>Ventas del Cantón Rumiñahui en miles de dólares (2017)</a:t>
            </a:r>
            <a:endParaRPr lang="es-EC" i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5870959" y="895114"/>
            <a:ext cx="2376264" cy="33855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latin typeface="Helvetica LT Std"/>
              </a:rPr>
              <a:t>Sector de comercio </a:t>
            </a:r>
            <a:endParaRPr lang="es-EC" sz="1600" dirty="0">
              <a:latin typeface="Helvetica LT Std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885864" y="1328626"/>
            <a:ext cx="28268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La pequeña e empresa ha generado ingresos de $77,069.2420 </a:t>
            </a:r>
            <a:r>
              <a:rPr lang="es-EC" dirty="0"/>
              <a:t>siguiente </a:t>
            </a:r>
            <a:r>
              <a:rPr lang="es-EC" sz="1600" dirty="0">
                <a:latin typeface="Helvetica LT Std"/>
              </a:rPr>
              <a:t>de</a:t>
            </a:r>
            <a:r>
              <a:rPr lang="es-EC" dirty="0"/>
              <a:t> las medianas </a:t>
            </a:r>
            <a:r>
              <a:rPr lang="es-EC" sz="1600" dirty="0">
                <a:latin typeface="Helvetica LT Std"/>
              </a:rPr>
              <a:t>empresas</a:t>
            </a:r>
            <a:r>
              <a:rPr lang="es-EC" dirty="0"/>
              <a:t> A y B donde ha producido $ 101.804,77</a:t>
            </a:r>
            <a:endParaRPr lang="es-EC" sz="1600" b="1" dirty="0">
              <a:latin typeface="Helvetica LT Std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870959" y="4101466"/>
            <a:ext cx="28417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>
                <a:latin typeface="Helvetica LT Std"/>
              </a:rPr>
              <a:t>Es el segundo sector económico que mas ha generado ingresos $56,970.8200;mientra tanto las medianas empresas cuentan con un alrededor de ingresos de 37,000</a:t>
            </a:r>
            <a:endParaRPr lang="es-EC" sz="1600" b="1" dirty="0">
              <a:latin typeface="Helvetica LT Std"/>
            </a:endParaRPr>
          </a:p>
        </p:txBody>
      </p:sp>
      <p:sp>
        <p:nvSpPr>
          <p:cNvPr id="13" name="12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707386" y="3672319"/>
            <a:ext cx="4800716" cy="15568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311822"/>
              </p:ext>
            </p:extLst>
          </p:nvPr>
        </p:nvGraphicFramePr>
        <p:xfrm>
          <a:off x="723434" y="1078509"/>
          <a:ext cx="4937951" cy="50957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91478">
                  <a:extLst>
                    <a:ext uri="{9D8B030D-6E8A-4147-A177-3AD203B41FA5}">
                      <a16:colId xmlns:a16="http://schemas.microsoft.com/office/drawing/2014/main" val="1764918813"/>
                    </a:ext>
                  </a:extLst>
                </a:gridCol>
                <a:gridCol w="1293189">
                  <a:extLst>
                    <a:ext uri="{9D8B030D-6E8A-4147-A177-3AD203B41FA5}">
                      <a16:colId xmlns:a16="http://schemas.microsoft.com/office/drawing/2014/main" val="416871171"/>
                    </a:ext>
                  </a:extLst>
                </a:gridCol>
                <a:gridCol w="1126642">
                  <a:extLst>
                    <a:ext uri="{9D8B030D-6E8A-4147-A177-3AD203B41FA5}">
                      <a16:colId xmlns:a16="http://schemas.microsoft.com/office/drawing/2014/main" val="3019842677"/>
                    </a:ext>
                  </a:extLst>
                </a:gridCol>
                <a:gridCol w="1126642">
                  <a:extLst>
                    <a:ext uri="{9D8B030D-6E8A-4147-A177-3AD203B41FA5}">
                      <a16:colId xmlns:a16="http://schemas.microsoft.com/office/drawing/2014/main" val="2531734580"/>
                    </a:ext>
                  </a:extLst>
                </a:gridCol>
              </a:tblGrid>
              <a:tr h="6781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dirty="0"/>
                        <a:t>Actividad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dirty="0"/>
                        <a:t>Pequeña empresa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dirty="0"/>
                        <a:t>Mediana empresa "A"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dirty="0"/>
                        <a:t>Mediana empresa "B"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5608881"/>
                  </a:ext>
                </a:extLst>
              </a:tr>
              <a:tr h="109791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Agricultura, ganadería, silvicultura y pesca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5,058.2390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2,505.4150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2,149.7220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9586511"/>
                  </a:ext>
                </a:extLst>
              </a:tr>
              <a:tr h="64583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Explotación de Minas y Canteras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5.102.500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-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-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9384300"/>
                  </a:ext>
                </a:extLst>
              </a:tr>
              <a:tr h="92031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Industrias Manufactureras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 smtClean="0">
                          <a:effectLst/>
                        </a:rPr>
                        <a:t>19,169.6140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19,357.0520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39,102.0710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3412328"/>
                  </a:ext>
                </a:extLst>
              </a:tr>
              <a:tr h="5820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Comercio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77,069.2420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39,202.3650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62,602.4050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987113"/>
                  </a:ext>
                </a:extLst>
              </a:tr>
              <a:tr h="3390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Construcción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10,635.4700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3,861.1090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5,210.7230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4791539"/>
                  </a:ext>
                </a:extLst>
              </a:tr>
              <a:tr h="3390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Servicios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56,970.8200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20,874.6250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16,135.8490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728087"/>
                  </a:ext>
                </a:extLst>
              </a:tr>
              <a:tr h="3390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Total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169,413.6350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85,800.5660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125,200.7700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4222752"/>
                  </a:ext>
                </a:extLst>
              </a:tr>
            </a:tbl>
          </a:graphicData>
        </a:graphic>
      </p:graphicFrame>
      <p:sp>
        <p:nvSpPr>
          <p:cNvPr id="15" name="13 Rectángulo"/>
          <p:cNvSpPr/>
          <p:nvPr/>
        </p:nvSpPr>
        <p:spPr>
          <a:xfrm>
            <a:off x="723434" y="5524776"/>
            <a:ext cx="4830626" cy="3068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2 CuadroTexto"/>
          <p:cNvSpPr txBox="1"/>
          <p:nvPr/>
        </p:nvSpPr>
        <p:spPr>
          <a:xfrm>
            <a:off x="5925745" y="3543200"/>
            <a:ext cx="2376264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latin typeface="Helvetica LT Std"/>
              </a:rPr>
              <a:t>Sector</a:t>
            </a:r>
            <a:r>
              <a:rPr lang="es-EC" dirty="0" smtClean="0"/>
              <a:t> de Servicios 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0" y="5917348"/>
            <a:ext cx="7989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200000"/>
              </a:lnSpc>
              <a:spcAft>
                <a:spcPts val="8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(Instituto Nacional de Estadísticas y Censos, 2017)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0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2" grpId="0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C" sz="3200" dirty="0" smtClean="0"/>
              <a:t>CAPÍTULO III: Marco metodológico</a:t>
            </a:r>
            <a:endParaRPr lang="es-EC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7739"/>
            <a:ext cx="4180493" cy="5543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EC" sz="1800" dirty="0" smtClean="0">
                <a:latin typeface="Helvetica LT Std" pitchFamily="34" charset="0"/>
              </a:rPr>
              <a:t>Enfoque de investigación: Mixto.</a:t>
            </a:r>
            <a:endParaRPr lang="es-EC" sz="1800" dirty="0">
              <a:latin typeface="Helvetica LT Std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7200" y="3861048"/>
            <a:ext cx="4038600" cy="909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622300">
              <a:lnSpc>
                <a:spcPct val="16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s-EC" sz="1800" dirty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Por las fuentes de información: </a:t>
            </a:r>
            <a:r>
              <a:rPr lang="es-EC" sz="18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Mixto.</a:t>
            </a:r>
            <a:endParaRPr lang="es-EC" sz="1800" dirty="0"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842647" y="3861048"/>
            <a:ext cx="40386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622300">
              <a:lnSpc>
                <a:spcPct val="16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s-EC" sz="1800" dirty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Por las unidades de análisis: Investigación de </a:t>
            </a:r>
            <a:r>
              <a:rPr lang="es-EC" sz="18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campo.</a:t>
            </a:r>
            <a:endParaRPr lang="es-EC" sz="1800" dirty="0"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939870" y="2092871"/>
            <a:ext cx="3844153" cy="864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6223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s-EC" sz="18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Por el control de variables: No experimental </a:t>
            </a:r>
            <a:endParaRPr lang="es-EC" sz="1800" dirty="0"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11" name="10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6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C" sz="3200" dirty="0" smtClean="0"/>
              <a:t>CAPÍTULO III: Marco metodológico</a:t>
            </a:r>
            <a:endParaRPr lang="es-EC" sz="32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9552" y="1700808"/>
            <a:ext cx="3672408" cy="50405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C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VARIABLE INDEPENDIENTE</a:t>
            </a:r>
            <a:endParaRPr lang="es-EC" sz="1800" dirty="0">
              <a:solidFill>
                <a:schemeClr val="tx1">
                  <a:lumMod val="95000"/>
                  <a:lumOff val="5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9" name="3 Marcador de contenido"/>
          <p:cNvSpPr txBox="1">
            <a:spLocks/>
          </p:cNvSpPr>
          <p:nvPr/>
        </p:nvSpPr>
        <p:spPr>
          <a:xfrm>
            <a:off x="539552" y="4005064"/>
            <a:ext cx="3672408" cy="504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s-EC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VARIABLE DEPENDIENTE</a:t>
            </a:r>
            <a:endParaRPr lang="es-EC" sz="1800" dirty="0">
              <a:solidFill>
                <a:schemeClr val="tx1">
                  <a:lumMod val="95000"/>
                  <a:lumOff val="5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605835" y="2965594"/>
            <a:ext cx="1539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dirty="0" smtClean="0">
                <a:latin typeface="Helvetica LT Std" pitchFamily="34" charset="0"/>
              </a:rPr>
              <a:t>Uso de TIC´s</a:t>
            </a:r>
            <a:endParaRPr lang="es-EC" dirty="0">
              <a:latin typeface="Helvetica LT Std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157217" y="5301208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Helvetica LT Std" pitchFamily="34" charset="0"/>
              </a:rPr>
              <a:t>Crecimiento Financiero</a:t>
            </a:r>
            <a:endParaRPr lang="es-EC" dirty="0">
              <a:latin typeface="Helvetica LT Std" pitchFamily="34" charset="0"/>
            </a:endParaRPr>
          </a:p>
        </p:txBody>
      </p:sp>
      <p:cxnSp>
        <p:nvCxnSpPr>
          <p:cNvPr id="14" name="13 Conector angular"/>
          <p:cNvCxnSpPr>
            <a:stCxn id="4" idx="1"/>
            <a:endCxn id="11" idx="1"/>
          </p:cNvCxnSpPr>
          <p:nvPr/>
        </p:nvCxnSpPr>
        <p:spPr>
          <a:xfrm rot="10800000" flipH="1" flipV="1">
            <a:off x="539551" y="1952836"/>
            <a:ext cx="1066283" cy="1197424"/>
          </a:xfrm>
          <a:prstGeom prst="bentConnector3">
            <a:avLst>
              <a:gd name="adj1" fmla="val -21439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angular"/>
          <p:cNvCxnSpPr>
            <a:stCxn id="9" idx="3"/>
            <a:endCxn id="12" idx="3"/>
          </p:cNvCxnSpPr>
          <p:nvPr/>
        </p:nvCxnSpPr>
        <p:spPr>
          <a:xfrm flipH="1">
            <a:off x="3714327" y="4257092"/>
            <a:ext cx="497633" cy="1228782"/>
          </a:xfrm>
          <a:prstGeom prst="bentConnector3">
            <a:avLst>
              <a:gd name="adj1" fmla="val -45937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3669162434"/>
              </p:ext>
            </p:extLst>
          </p:nvPr>
        </p:nvGraphicFramePr>
        <p:xfrm>
          <a:off x="4780609" y="2780928"/>
          <a:ext cx="4032449" cy="1937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17 Rectángulo redondeado">
            <a:hlinkClick r:id="rId7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9" grpId="0" animBg="1"/>
      <p:bldP spid="11" grpId="0"/>
      <p:bldP spid="12" grpId="0"/>
      <p:bldGraphic spid="1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C" sz="3200" dirty="0" smtClean="0"/>
              <a:t>CAPÍTULO IV: Resultados</a:t>
            </a:r>
            <a:endParaRPr lang="es-EC" sz="3200" dirty="0"/>
          </a:p>
        </p:txBody>
      </p:sp>
      <p:sp>
        <p:nvSpPr>
          <p:cNvPr id="18" name="17 Rectángulo redondeado">
            <a:hlinkClick r:id="rId2" action="ppaction://hlinksldjump"/>
          </p:cNvPr>
          <p:cNvSpPr/>
          <p:nvPr/>
        </p:nvSpPr>
        <p:spPr>
          <a:xfrm>
            <a:off x="8208247" y="20345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07504" y="6165304"/>
            <a:ext cx="91440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s-EC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Aplicación de encuestas a las Pymes del Cantón Rumiñahui</a:t>
            </a:r>
          </a:p>
        </p:txBody>
      </p:sp>
    </p:spTree>
    <p:extLst>
      <p:ext uri="{BB962C8B-B14F-4D97-AF65-F5344CB8AC3E}">
        <p14:creationId xmlns:p14="http://schemas.microsoft.com/office/powerpoint/2010/main" val="8148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IV: Resultados</a:t>
            </a:r>
            <a:endParaRPr lang="es-EC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77311" y="1156910"/>
            <a:ext cx="64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Helvetica LT Std" pitchFamily="34" charset="0"/>
              </a:rPr>
              <a:t>5</a:t>
            </a:r>
            <a:r>
              <a:rPr lang="es-EC" sz="2000" b="1" dirty="0" smtClean="0">
                <a:latin typeface="Helvetica LT Std" pitchFamily="34" charset="0"/>
              </a:rPr>
              <a:t>.-</a:t>
            </a:r>
            <a:endParaRPr lang="es-EC" sz="2000" b="1" dirty="0">
              <a:latin typeface="Helvetica LT Std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5121" y="1260504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1081168" y="1172299"/>
            <a:ext cx="2088232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71,50%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547572" y="1934223"/>
            <a:ext cx="27245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L</a:t>
            </a:r>
            <a:r>
              <a:rPr lang="es-ES" dirty="0" smtClean="0"/>
              <a:t>os </a:t>
            </a:r>
            <a:r>
              <a:rPr lang="es-ES" dirty="0"/>
              <a:t>dispositivos de mayor utilización y tan necesaria para  las empresas son las </a:t>
            </a:r>
            <a:r>
              <a:rPr lang="es-ES" dirty="0" smtClean="0"/>
              <a:t>computadoras, seguido </a:t>
            </a:r>
            <a:r>
              <a:rPr lang="es-ES" dirty="0"/>
              <a:t>de las Tablet </a:t>
            </a:r>
            <a:endParaRPr lang="es-EC" sz="1400" dirty="0">
              <a:latin typeface="Helvetica LT Std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77310" y="3965222"/>
            <a:ext cx="64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Helvetica LT Std" pitchFamily="34" charset="0"/>
              </a:rPr>
              <a:t>6</a:t>
            </a:r>
            <a:r>
              <a:rPr lang="es-EC" sz="2000" b="1" dirty="0" smtClean="0">
                <a:latin typeface="Helvetica LT Std" pitchFamily="34" charset="0"/>
              </a:rPr>
              <a:t>.-</a:t>
            </a:r>
            <a:endParaRPr lang="es-EC" sz="2000" b="1" dirty="0">
              <a:latin typeface="Helvetica LT Std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45120" y="4068816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13" name="12 CuadroTexto"/>
          <p:cNvSpPr txBox="1"/>
          <p:nvPr/>
        </p:nvSpPr>
        <p:spPr>
          <a:xfrm>
            <a:off x="1081466" y="3980611"/>
            <a:ext cx="2088232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76 %</a:t>
            </a:r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94244" y="4536092"/>
            <a:ext cx="2772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latin typeface="Helvetica LT Std" pitchFamily="34" charset="0"/>
              </a:rPr>
              <a:t>La mayoría de las empresas tienen computadoras entre 1 a 5 </a:t>
            </a:r>
            <a:endParaRPr lang="es-EC" sz="1400" dirty="0">
              <a:latin typeface="Helvetica LT Std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655954" y="1537078"/>
            <a:ext cx="5236526" cy="523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22 Rectángulo redondeado">
            <a:hlinkClick r:id="rId2" action="ppaction://hlinksldjump"/>
          </p:cNvPr>
          <p:cNvSpPr/>
          <p:nvPr/>
        </p:nvSpPr>
        <p:spPr>
          <a:xfrm>
            <a:off x="8231524" y="44624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265579"/>
              </p:ext>
            </p:extLst>
          </p:nvPr>
        </p:nvGraphicFramePr>
        <p:xfrm>
          <a:off x="3691395" y="1009711"/>
          <a:ext cx="5025369" cy="20266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53773">
                  <a:extLst>
                    <a:ext uri="{9D8B030D-6E8A-4147-A177-3AD203B41FA5}">
                      <a16:colId xmlns:a16="http://schemas.microsoft.com/office/drawing/2014/main" val="2753599773"/>
                    </a:ext>
                  </a:extLst>
                </a:gridCol>
                <a:gridCol w="1653773">
                  <a:extLst>
                    <a:ext uri="{9D8B030D-6E8A-4147-A177-3AD203B41FA5}">
                      <a16:colId xmlns:a16="http://schemas.microsoft.com/office/drawing/2014/main" val="3832969099"/>
                    </a:ext>
                  </a:extLst>
                </a:gridCol>
                <a:gridCol w="859459">
                  <a:extLst>
                    <a:ext uri="{9D8B030D-6E8A-4147-A177-3AD203B41FA5}">
                      <a16:colId xmlns:a16="http://schemas.microsoft.com/office/drawing/2014/main" val="398910266"/>
                    </a:ext>
                  </a:extLst>
                </a:gridCol>
                <a:gridCol w="858364">
                  <a:extLst>
                    <a:ext uri="{9D8B030D-6E8A-4147-A177-3AD203B41FA5}">
                      <a16:colId xmlns:a16="http://schemas.microsoft.com/office/drawing/2014/main" val="2639695871"/>
                    </a:ext>
                  </a:extLst>
                </a:gridCol>
              </a:tblGrid>
              <a:tr h="2431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Motivos de selección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     Respuesta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 de casos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28570877"/>
                  </a:ext>
                </a:extLst>
              </a:tr>
              <a:tr h="2543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Número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49988"/>
                  </a:ext>
                </a:extLst>
              </a:tr>
              <a:tr h="2431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Computadoras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33,35%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61701685"/>
                  </a:ext>
                </a:extLst>
              </a:tr>
              <a:tr h="2431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Tablet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143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23,83%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71,50%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53616923"/>
                  </a:ext>
                </a:extLst>
              </a:tr>
              <a:tr h="2431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Smartphone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17,66%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53,00%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01068641"/>
                  </a:ext>
                </a:extLst>
              </a:tr>
              <a:tr h="2431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Teléfono móvil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13,66%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41,00%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28193550"/>
                  </a:ext>
                </a:extLst>
              </a:tr>
              <a:tr h="3135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Máquina registradora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11,50%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34,50%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0158210"/>
                  </a:ext>
                </a:extLst>
              </a:tr>
              <a:tr h="2431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100,00%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200 casos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52289048"/>
                  </a:ext>
                </a:extLst>
              </a:tr>
            </a:tbl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157" y="3501008"/>
            <a:ext cx="5836355" cy="32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3644645" y="6165304"/>
            <a:ext cx="180020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3491880" y="678699"/>
            <a:ext cx="5814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¿Cuáles son los dispositivos principales que utiliza su negocio? 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77992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  <p:bldP spid="13" grpId="0" animBg="1"/>
      <p:bldP spid="15" grpId="0"/>
      <p:bldP spid="18" grpId="0" animBg="1"/>
      <p:bldP spid="1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s-EC" sz="3200" dirty="0" smtClean="0">
                <a:latin typeface="Helvetica LT Std" pitchFamily="34" charset="0"/>
              </a:rPr>
              <a:t>OBJETIVOS</a:t>
            </a:r>
            <a:endParaRPr lang="es-EC" sz="3200" dirty="0">
              <a:latin typeface="Helvetica LT St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1520" y="1484785"/>
            <a:ext cx="8712968" cy="1369008"/>
          </a:xfrm>
          <a:prstGeom prst="roundRect">
            <a:avLst/>
          </a:prstGeo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C" sz="2000" b="1" dirty="0" smtClean="0">
                <a:latin typeface="Helvetica LT Std"/>
              </a:rPr>
              <a:t>OBJETIVO GENERAL</a:t>
            </a:r>
            <a:endParaRPr lang="es-EC" sz="1600" dirty="0" smtClean="0">
              <a:latin typeface="Helvetica LT Std"/>
            </a:endParaRPr>
          </a:p>
          <a:p>
            <a:pPr>
              <a:lnSpc>
                <a:spcPct val="160000"/>
              </a:lnSpc>
            </a:pPr>
            <a:r>
              <a:rPr lang="es-ES" sz="1600" dirty="0">
                <a:latin typeface="Helvetica LT Std"/>
              </a:rPr>
              <a:t>Analizar la influencia de las TIC`s en el crecimiento Financiero de las PYMES en el cantón Rumiñahui de la provincia de Pichincha para el año 2018.</a:t>
            </a:r>
            <a:endParaRPr lang="es-EC" sz="1600" dirty="0">
              <a:latin typeface="Helvetica LT Std"/>
            </a:endParaRPr>
          </a:p>
          <a:p>
            <a:endParaRPr lang="es-EC" sz="1600" dirty="0" smtClean="0">
              <a:latin typeface="Helvetica LT Std"/>
            </a:endParaRPr>
          </a:p>
          <a:p>
            <a:endParaRPr lang="es-EC" sz="1200" dirty="0">
              <a:latin typeface="Helvetica LT Std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915816" y="3819273"/>
            <a:ext cx="4618856" cy="38863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C" sz="2000" b="1" dirty="0" smtClean="0">
                <a:latin typeface="Helvetica LT Std" pitchFamily="34" charset="0"/>
              </a:rPr>
              <a:t>OBJETIVOS ESPECÍFICOS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11560" y="4293096"/>
            <a:ext cx="8330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Determinar los marcos de soporte para el objeto de estudio</a:t>
            </a:r>
            <a:r>
              <a:rPr lang="es-EC" sz="1600" dirty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. </a:t>
            </a:r>
            <a:endParaRPr lang="es-EC" sz="1600" dirty="0" smtClean="0"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1560" y="4653136"/>
            <a:ext cx="8330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 Diseñar el marco metodológico a seguir en la investigación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s-EC" sz="1600" dirty="0" smtClean="0"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1560" y="5081488"/>
            <a:ext cx="83308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S" sz="1600" dirty="0" smtClean="0">
                <a:latin typeface="Helvetica LT Std"/>
              </a:rPr>
              <a:t>Determinar </a:t>
            </a:r>
            <a:r>
              <a:rPr lang="es-ES" sz="1600" dirty="0">
                <a:latin typeface="Helvetica LT Std"/>
              </a:rPr>
              <a:t>la incidencia del uso de TIC´s </a:t>
            </a:r>
            <a:r>
              <a:rPr lang="es-ES" sz="1600" dirty="0" smtClean="0">
                <a:latin typeface="Helvetica LT Std"/>
              </a:rPr>
              <a:t>mediante </a:t>
            </a:r>
            <a:r>
              <a:rPr lang="es-ES" sz="1600" dirty="0">
                <a:latin typeface="Helvetica LT Std"/>
              </a:rPr>
              <a:t>herramientas estadísticas.</a:t>
            </a:r>
            <a:endParaRPr lang="es-EC" sz="1600" dirty="0">
              <a:latin typeface="Helvetica LT Std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19169" y="5313768"/>
            <a:ext cx="8330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 Elaborar la propuesta de mejora.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04718" y="5666270"/>
            <a:ext cx="8330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 Concluir y recomendar.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251520" y="3531694"/>
            <a:ext cx="8712968" cy="2921641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/>
      <p:bldP spid="5" grpId="0"/>
      <p:bldP spid="6" grpId="0"/>
      <p:bldP spid="7" grpId="0"/>
      <p:bldP spid="10" grpId="0"/>
      <p:bldP spid="11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IV: Resultados</a:t>
            </a:r>
            <a:endParaRPr lang="es-EC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759" y="1268760"/>
            <a:ext cx="64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Helvetica LT Std" pitchFamily="34" charset="0"/>
              </a:rPr>
              <a:t>8</a:t>
            </a:r>
            <a:r>
              <a:rPr lang="es-EC" sz="2000" b="1" dirty="0" smtClean="0">
                <a:latin typeface="Helvetica LT Std" pitchFamily="34" charset="0"/>
              </a:rPr>
              <a:t>.-</a:t>
            </a:r>
            <a:endParaRPr lang="es-EC" sz="2000" b="1" dirty="0">
              <a:latin typeface="Helvetica LT Std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9569" y="1372354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1115616" y="1284149"/>
            <a:ext cx="2088232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61 %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428692" y="1916832"/>
            <a:ext cx="2775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U</a:t>
            </a:r>
            <a:r>
              <a:rPr lang="es-ES" dirty="0" smtClean="0"/>
              <a:t>n mayoritario de 122 empresas que tiene </a:t>
            </a:r>
            <a:r>
              <a:rPr lang="es-ES" dirty="0"/>
              <a:t>fibra óptica que se refiere a la conexión a Internet con </a:t>
            </a:r>
            <a:r>
              <a:rPr lang="es-ES" dirty="0" smtClean="0"/>
              <a:t> mayor </a:t>
            </a:r>
            <a:r>
              <a:rPr lang="es-ES" dirty="0"/>
              <a:t>velocidad</a:t>
            </a:r>
            <a:r>
              <a:rPr lang="es-EC" sz="1400" dirty="0" smtClean="0">
                <a:latin typeface="Helvetica LT Std" pitchFamily="34" charset="0"/>
              </a:rPr>
              <a:t>.</a:t>
            </a:r>
            <a:endParaRPr lang="es-EC" sz="1400" dirty="0">
              <a:latin typeface="Helvetica LT Std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11758" y="4077072"/>
            <a:ext cx="64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Helvetica LT Std" pitchFamily="34" charset="0"/>
              </a:rPr>
              <a:t>11.-</a:t>
            </a:r>
            <a:endParaRPr lang="es-EC" sz="2000" b="1" dirty="0">
              <a:latin typeface="Helvetica LT Std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79568" y="4180666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13" name="12 CuadroTexto"/>
          <p:cNvSpPr txBox="1"/>
          <p:nvPr/>
        </p:nvSpPr>
        <p:spPr>
          <a:xfrm>
            <a:off x="1115914" y="4092461"/>
            <a:ext cx="2088232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63,5%</a:t>
            </a:r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31639" y="4721956"/>
            <a:ext cx="2772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latin typeface="Helvetica LT Std" pitchFamily="34" charset="0"/>
              </a:rPr>
              <a:t>La mayoría de las empresas encuestadas </a:t>
            </a:r>
            <a:r>
              <a:rPr lang="es-EC" sz="1400" dirty="0">
                <a:latin typeface="Helvetica LT Std" pitchFamily="34" charset="0"/>
              </a:rPr>
              <a:t>c</a:t>
            </a:r>
            <a:r>
              <a:rPr lang="es-EC" sz="1400" dirty="0" smtClean="0">
                <a:latin typeface="Helvetica LT Std" pitchFamily="34" charset="0"/>
              </a:rPr>
              <a:t>uenta con  sitio web.</a:t>
            </a:r>
            <a:endParaRPr lang="es-EC" sz="1400" dirty="0">
              <a:latin typeface="Helvetica LT Std" pitchFamily="34" charset="0"/>
            </a:endParaRPr>
          </a:p>
        </p:txBody>
      </p:sp>
      <p:sp>
        <p:nvSpPr>
          <p:cNvPr id="20" name="19 Rectángulo redondeado">
            <a:hlinkClick r:id="rId2" action="ppaction://hlinksldjump"/>
          </p:cNvPr>
          <p:cNvSpPr/>
          <p:nvPr/>
        </p:nvSpPr>
        <p:spPr>
          <a:xfrm>
            <a:off x="8231524" y="44624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975" y="925770"/>
            <a:ext cx="5766931" cy="289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139952" y="3212976"/>
            <a:ext cx="93610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2" name="Imagen 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975" y="3860746"/>
            <a:ext cx="5766931" cy="2880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69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/>
      <p:bldP spid="10" grpId="0"/>
      <p:bldP spid="11" grpId="0" animBg="1"/>
      <p:bldP spid="13" grpId="0" animBg="1"/>
      <p:bldP spid="15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IV: Resultados</a:t>
            </a:r>
            <a:endParaRPr lang="es-EC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759" y="1268760"/>
            <a:ext cx="64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Helvetica LT Std" pitchFamily="34" charset="0"/>
              </a:rPr>
              <a:t>13.-</a:t>
            </a:r>
            <a:endParaRPr lang="es-EC" sz="2000" b="1" dirty="0">
              <a:latin typeface="Helvetica LT Std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9569" y="1372354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1259630" y="1284149"/>
            <a:ext cx="1944217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23 %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428692" y="1916832"/>
            <a:ext cx="2775454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1400" dirty="0" smtClean="0">
                <a:latin typeface="Helvetica LT Std" pitchFamily="34" charset="0"/>
              </a:rPr>
              <a:t>Menciona que su empresa no cuenta con sitio web porque le parece que no es rentable.</a:t>
            </a:r>
            <a:endParaRPr lang="es-EC" sz="1400" dirty="0">
              <a:latin typeface="Helvetica LT Std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11758" y="4077072"/>
            <a:ext cx="64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Helvetica LT Std" pitchFamily="34" charset="0"/>
              </a:rPr>
              <a:t>14.-</a:t>
            </a:r>
            <a:endParaRPr lang="es-EC" sz="2000" b="1" dirty="0">
              <a:latin typeface="Helvetica LT Std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79568" y="4180666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13" name="12 CuadroTexto"/>
          <p:cNvSpPr txBox="1"/>
          <p:nvPr/>
        </p:nvSpPr>
        <p:spPr>
          <a:xfrm>
            <a:off x="1259928" y="4092461"/>
            <a:ext cx="1944217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44%</a:t>
            </a:r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12552" y="4580776"/>
            <a:ext cx="2772507" cy="16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1400" dirty="0" smtClean="0">
                <a:latin typeface="Helvetica LT Std"/>
              </a:rPr>
              <a:t>Manifiestan que </a:t>
            </a:r>
            <a:r>
              <a:rPr lang="es-ES" sz="1400" dirty="0" smtClean="0">
                <a:latin typeface="Helvetica LT Std"/>
              </a:rPr>
              <a:t>utilizan que si utilizan esta red de  intranet por mas de 4 años; mientras tanto existe un 42,5% que no hace uso de esta tecnología</a:t>
            </a:r>
            <a:r>
              <a:rPr lang="es-EC" sz="1400" dirty="0" smtClean="0">
                <a:latin typeface="Helvetica LT Std"/>
              </a:rPr>
              <a:t>.</a:t>
            </a:r>
            <a:endParaRPr lang="es-EC" sz="1400" dirty="0">
              <a:latin typeface="Helvetica LT Std"/>
            </a:endParaRPr>
          </a:p>
        </p:txBody>
      </p:sp>
      <p:sp>
        <p:nvSpPr>
          <p:cNvPr id="25" name="24 Rectángulo redondeado">
            <a:hlinkClick r:id="rId2" action="ppaction://hlinksldjump"/>
          </p:cNvPr>
          <p:cNvSpPr/>
          <p:nvPr/>
        </p:nvSpPr>
        <p:spPr>
          <a:xfrm>
            <a:off x="8231524" y="44624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" name="Imagen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892" y="913914"/>
            <a:ext cx="5469255" cy="2600325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4572000" y="1443167"/>
            <a:ext cx="1008112" cy="19924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892" y="3827626"/>
            <a:ext cx="5555186" cy="291374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427984" y="4187667"/>
            <a:ext cx="659191" cy="2470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5171370" y="4265957"/>
            <a:ext cx="648072" cy="2360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164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/>
      <p:bldP spid="10" grpId="0"/>
      <p:bldP spid="11" grpId="0" animBg="1"/>
      <p:bldP spid="13" grpId="0" animBg="1"/>
      <p:bldP spid="15" grpId="0"/>
      <p:bldP spid="3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IV: Resultados</a:t>
            </a:r>
            <a:endParaRPr lang="es-EC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759" y="1268760"/>
            <a:ext cx="64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Helvetica LT Std" pitchFamily="34" charset="0"/>
              </a:rPr>
              <a:t>17.-</a:t>
            </a:r>
            <a:endParaRPr lang="es-EC" sz="2000" b="1" dirty="0">
              <a:latin typeface="Helvetica LT Std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9569" y="1372354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1115616" y="1284149"/>
            <a:ext cx="2088232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52 %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428692" y="1916832"/>
            <a:ext cx="2775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>
                <a:latin typeface="Helvetica LT Std" pitchFamily="34" charset="0"/>
              </a:rPr>
              <a:t>La empresas encuestadas mencionan que si han realizado compras mediante comercio electrónico, el siguiente rango es que no han realzado compras por medio de esta tecnología.</a:t>
            </a:r>
            <a:endParaRPr lang="es-EC" sz="1400" dirty="0">
              <a:latin typeface="Helvetica LT Std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11758" y="4077072"/>
            <a:ext cx="64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Helvetica LT Std" pitchFamily="34" charset="0"/>
              </a:rPr>
              <a:t>18.-</a:t>
            </a:r>
            <a:endParaRPr lang="es-EC" sz="2000" b="1" dirty="0">
              <a:latin typeface="Helvetica LT Std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79568" y="4180666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13" name="12 CuadroTexto"/>
          <p:cNvSpPr txBox="1"/>
          <p:nvPr/>
        </p:nvSpPr>
        <p:spPr>
          <a:xfrm>
            <a:off x="1115914" y="4092461"/>
            <a:ext cx="2088232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41%</a:t>
            </a:r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31639" y="4721956"/>
            <a:ext cx="2772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latin typeface="Helvetica LT Std" pitchFamily="34" charset="0"/>
              </a:rPr>
              <a:t>La Pymes mencionan que han realizado compras entre 1% a 25%.</a:t>
            </a:r>
            <a:endParaRPr lang="es-EC" sz="1400" dirty="0">
              <a:latin typeface="Helvetica LT Std" pitchFamily="34" charset="0"/>
            </a:endParaRPr>
          </a:p>
        </p:txBody>
      </p:sp>
      <p:sp>
        <p:nvSpPr>
          <p:cNvPr id="20" name="19 Rectángulo redondeado">
            <a:hlinkClick r:id="rId3" action="ppaction://hlinksldjump"/>
          </p:cNvPr>
          <p:cNvSpPr/>
          <p:nvPr/>
        </p:nvSpPr>
        <p:spPr>
          <a:xfrm>
            <a:off x="8231524" y="44624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994718"/>
            <a:ext cx="5594668" cy="29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3419871" y="4051353"/>
            <a:ext cx="96772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751116"/>
              </p:ext>
            </p:extLst>
          </p:nvPr>
        </p:nvGraphicFramePr>
        <p:xfrm>
          <a:off x="3419871" y="4051353"/>
          <a:ext cx="5594668" cy="2822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Hoja de cálculo" r:id="rId5" imgW="5514988" imgH="2971706" progId="Excel.Sheet.12">
                  <p:embed/>
                </p:oleObj>
              </mc:Choice>
              <mc:Fallback>
                <p:oleObj name="Hoja de cálculo" r:id="rId5" imgW="5514988" imgH="2971706" progId="Excel.Sheet.12">
                  <p:embed/>
                  <p:pic>
                    <p:nvPicPr>
                      <p:cNvPr id="12" name="Obje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1" y="4051353"/>
                        <a:ext cx="5594668" cy="28225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/>
          <p:cNvSpPr/>
          <p:nvPr/>
        </p:nvSpPr>
        <p:spPr>
          <a:xfrm>
            <a:off x="5580112" y="4721956"/>
            <a:ext cx="1008112" cy="20089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660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/>
      <p:bldP spid="10" grpId="0"/>
      <p:bldP spid="11" grpId="0" animBg="1"/>
      <p:bldP spid="13" grpId="0" animBg="1"/>
      <p:bldP spid="15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IV: Resultados</a:t>
            </a:r>
            <a:endParaRPr lang="es-EC" sz="3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1758" y="989212"/>
            <a:ext cx="64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Helvetica LT Std" pitchFamily="34" charset="0"/>
              </a:rPr>
              <a:t>19.-</a:t>
            </a:r>
            <a:endParaRPr lang="es-EC" sz="2000" b="1" dirty="0">
              <a:latin typeface="Helvetica LT Std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79568" y="1092806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13" name="12 CuadroTexto"/>
          <p:cNvSpPr txBox="1"/>
          <p:nvPr/>
        </p:nvSpPr>
        <p:spPr>
          <a:xfrm>
            <a:off x="1115914" y="1004601"/>
            <a:ext cx="2088232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74,5%</a:t>
            </a:r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79569" y="1685001"/>
            <a:ext cx="24841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>
                <a:latin typeface="Helvetica LT Std" pitchFamily="34" charset="0"/>
              </a:rPr>
              <a:t>Existe un porcentaje considerable donde manifiestan que no han realizado ventas a través de comercio electrónico.</a:t>
            </a:r>
            <a:endParaRPr lang="es-EC" sz="1400" dirty="0">
              <a:latin typeface="Helvetica LT Std" pitchFamily="34" charset="0"/>
            </a:endParaRPr>
          </a:p>
        </p:txBody>
      </p:sp>
      <p:sp>
        <p:nvSpPr>
          <p:cNvPr id="24" name="23 Rectángulo redondeado">
            <a:hlinkClick r:id="rId2" action="ppaction://hlinksldjump"/>
          </p:cNvPr>
          <p:cNvSpPr/>
          <p:nvPr/>
        </p:nvSpPr>
        <p:spPr>
          <a:xfrm>
            <a:off x="8231524" y="44624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11759" y="4248596"/>
            <a:ext cx="64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Helvetica LT Std" pitchFamily="34" charset="0"/>
              </a:rPr>
              <a:t>20.-</a:t>
            </a:r>
            <a:endParaRPr lang="es-EC" sz="2000" b="1" dirty="0">
              <a:latin typeface="Helvetica LT Std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79569" y="4352190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18" name="17 CuadroTexto"/>
          <p:cNvSpPr txBox="1"/>
          <p:nvPr/>
        </p:nvSpPr>
        <p:spPr>
          <a:xfrm>
            <a:off x="1115616" y="4263985"/>
            <a:ext cx="2088232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17%</a:t>
            </a:r>
            <a:endParaRPr lang="es-EC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28692" y="4896668"/>
            <a:ext cx="2775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latin typeface="Helvetica LT Std" pitchFamily="34" charset="0"/>
              </a:rPr>
              <a:t>Indica que han realizado ventas por internet entre 26% a 50% del total de sus ventas.</a:t>
            </a:r>
            <a:endParaRPr lang="es-EC" sz="1400" dirty="0">
              <a:latin typeface="Helvetica LT St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22" y="3868619"/>
            <a:ext cx="5390774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313" y="674381"/>
            <a:ext cx="5415392" cy="304805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292080" y="5373216"/>
            <a:ext cx="864096" cy="14847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156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5" grpId="0"/>
      <p:bldP spid="16" grpId="0"/>
      <p:bldP spid="17" grpId="0" animBg="1"/>
      <p:bldP spid="18" grpId="0" animBg="1"/>
      <p:bldP spid="19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IV: Resultados</a:t>
            </a:r>
            <a:endParaRPr lang="es-EC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759" y="1268760"/>
            <a:ext cx="64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Helvetica LT Std" pitchFamily="34" charset="0"/>
              </a:rPr>
              <a:t>22.-</a:t>
            </a:r>
            <a:endParaRPr lang="es-EC" sz="2000" b="1" dirty="0">
              <a:latin typeface="Helvetica LT Std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9569" y="1372354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1259632" y="1284149"/>
            <a:ext cx="1944216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54%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177875" y="1904992"/>
            <a:ext cx="324199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400" dirty="0" smtClean="0">
                <a:latin typeface="Helvetica LT Std" pitchFamily="34" charset="0"/>
              </a:rPr>
              <a:t>Manifiestan que el motivo mas importante para mejorar las TIC´s es la competencia, seguido de  un 42% que es por los requerimientos de los clientes </a:t>
            </a:r>
            <a:endParaRPr lang="es-EC" sz="1400" dirty="0">
              <a:latin typeface="Helvetica LT Std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86705" y="4753440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400" dirty="0" smtClean="0">
                <a:latin typeface="Helvetica LT Std" pitchFamily="34" charset="0"/>
              </a:rPr>
              <a:t>Las Pymes que fueron encuestadas mencionan que el porcentaje que destinan para la implementación de TIC´s es entre 1% a 5%</a:t>
            </a:r>
            <a:endParaRPr lang="es-EC" sz="1400" dirty="0">
              <a:latin typeface="Helvetica LT Std" pitchFamily="34" charset="0"/>
            </a:endParaRPr>
          </a:p>
        </p:txBody>
      </p:sp>
      <p:sp>
        <p:nvSpPr>
          <p:cNvPr id="19" name="18 Rectángulo redondeado">
            <a:hlinkClick r:id="rId2" action="ppaction://hlinksldjump"/>
          </p:cNvPr>
          <p:cNvSpPr/>
          <p:nvPr/>
        </p:nvSpPr>
        <p:spPr>
          <a:xfrm>
            <a:off x="8231524" y="44624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308" y="830127"/>
            <a:ext cx="5212682" cy="306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608004" y="1284149"/>
            <a:ext cx="2052228" cy="2513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308" y="3890534"/>
            <a:ext cx="5353050" cy="263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4 Rectángulo"/>
          <p:cNvSpPr/>
          <p:nvPr/>
        </p:nvSpPr>
        <p:spPr>
          <a:xfrm>
            <a:off x="214697" y="3983240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16" name="3 CuadroTexto"/>
          <p:cNvSpPr txBox="1"/>
          <p:nvPr/>
        </p:nvSpPr>
        <p:spPr>
          <a:xfrm>
            <a:off x="478437" y="3890534"/>
            <a:ext cx="64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Helvetica LT Std" pitchFamily="34" charset="0"/>
              </a:rPr>
              <a:t>23.-</a:t>
            </a:r>
            <a:endParaRPr lang="es-EC" sz="2000" b="1" dirty="0">
              <a:latin typeface="Helvetica LT Std" pitchFamily="34" charset="0"/>
            </a:endParaRPr>
          </a:p>
        </p:txBody>
      </p:sp>
      <p:sp>
        <p:nvSpPr>
          <p:cNvPr id="17" name="7 CuadroTexto"/>
          <p:cNvSpPr txBox="1"/>
          <p:nvPr/>
        </p:nvSpPr>
        <p:spPr>
          <a:xfrm>
            <a:off x="1158318" y="3915693"/>
            <a:ext cx="1944216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53%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5634118" y="4553383"/>
            <a:ext cx="1026114" cy="1971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601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/>
      <p:bldP spid="18" grpId="0"/>
      <p:bldP spid="6" grpId="0" animBg="1"/>
      <p:bldP spid="15" grpId="0" animBg="1"/>
      <p:bldP spid="16" grpId="0"/>
      <p:bldP spid="17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IV: Resultados</a:t>
            </a:r>
            <a:endParaRPr lang="es-EC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759" y="1268760"/>
            <a:ext cx="64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Helvetica LT Std" pitchFamily="34" charset="0"/>
              </a:rPr>
              <a:t>28.-</a:t>
            </a:r>
            <a:endParaRPr lang="es-EC" sz="2000" b="1" dirty="0">
              <a:latin typeface="Helvetica LT Std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9569" y="1372354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1259632" y="1284149"/>
            <a:ext cx="1944216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29,5%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177875" y="1904992"/>
            <a:ext cx="324199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400" dirty="0" smtClean="0">
                <a:latin typeface="Helvetica LT Std" pitchFamily="34" charset="0"/>
              </a:rPr>
              <a:t>Mencionan que el crecimiento aproximado que han tenido en su capital ha sido entre 11% a 20%.</a:t>
            </a:r>
            <a:endParaRPr lang="es-EC" sz="1400" dirty="0">
              <a:latin typeface="Helvetica LT Std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86705" y="4753440"/>
            <a:ext cx="30243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400" dirty="0" smtClean="0">
                <a:latin typeface="Helvetica LT Std" pitchFamily="34" charset="0"/>
              </a:rPr>
              <a:t>Y con respecto a ventas han crecido de la misma manera entre 11% a 20%</a:t>
            </a:r>
            <a:endParaRPr lang="es-EC" sz="1400" dirty="0">
              <a:latin typeface="Helvetica LT Std" pitchFamily="34" charset="0"/>
            </a:endParaRPr>
          </a:p>
        </p:txBody>
      </p:sp>
      <p:sp>
        <p:nvSpPr>
          <p:cNvPr id="19" name="18 Rectángulo redondeado">
            <a:hlinkClick r:id="rId2" action="ppaction://hlinksldjump"/>
          </p:cNvPr>
          <p:cNvSpPr/>
          <p:nvPr/>
        </p:nvSpPr>
        <p:spPr>
          <a:xfrm>
            <a:off x="8231524" y="44624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4 Rectángulo"/>
          <p:cNvSpPr/>
          <p:nvPr/>
        </p:nvSpPr>
        <p:spPr>
          <a:xfrm>
            <a:off x="214697" y="3983240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16" name="3 CuadroTexto"/>
          <p:cNvSpPr txBox="1"/>
          <p:nvPr/>
        </p:nvSpPr>
        <p:spPr>
          <a:xfrm>
            <a:off x="478437" y="3890534"/>
            <a:ext cx="64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Helvetica LT Std" pitchFamily="34" charset="0"/>
              </a:rPr>
              <a:t>29.-</a:t>
            </a:r>
            <a:endParaRPr lang="es-EC" sz="2000" b="1" dirty="0">
              <a:latin typeface="Helvetica LT Std" pitchFamily="34" charset="0"/>
            </a:endParaRPr>
          </a:p>
        </p:txBody>
      </p:sp>
      <p:sp>
        <p:nvSpPr>
          <p:cNvPr id="17" name="7 CuadroTexto"/>
          <p:cNvSpPr txBox="1"/>
          <p:nvPr/>
        </p:nvSpPr>
        <p:spPr>
          <a:xfrm>
            <a:off x="1158318" y="3915693"/>
            <a:ext cx="1944216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31,5%</a:t>
            </a:r>
            <a:endParaRPr lang="es-EC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059" y="793752"/>
            <a:ext cx="56673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98337"/>
            <a:ext cx="5646562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985627" y="1572409"/>
            <a:ext cx="666493" cy="20407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5148064" y="4509120"/>
            <a:ext cx="792088" cy="2160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065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/>
      <p:bldP spid="18" grpId="0"/>
      <p:bldP spid="15" grpId="0" animBg="1"/>
      <p:bldP spid="16" grpId="0"/>
      <p:bldP spid="17" grpId="0" animBg="1"/>
      <p:bldP spid="3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IV: Análisis </a:t>
            </a:r>
            <a:r>
              <a:rPr lang="es-EC" sz="3200" dirty="0" err="1" smtClean="0">
                <a:latin typeface="Helvetica LT Std" pitchFamily="34" charset="0"/>
              </a:rPr>
              <a:t>Bivariado</a:t>
            </a:r>
            <a:endParaRPr lang="es-EC" sz="3200" dirty="0"/>
          </a:p>
        </p:txBody>
      </p:sp>
      <p:sp>
        <p:nvSpPr>
          <p:cNvPr id="5" name="4 Rectángulo"/>
          <p:cNvSpPr/>
          <p:nvPr/>
        </p:nvSpPr>
        <p:spPr>
          <a:xfrm>
            <a:off x="479569" y="849532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755576" y="764704"/>
            <a:ext cx="5400600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Helvetica LT Std" pitchFamily="34" charset="0"/>
              </a:rPr>
              <a:t>Crecimiento en ventas– Implantación de TIC´s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576" y="5340683"/>
            <a:ext cx="3384375" cy="147732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1400" dirty="0" smtClean="0">
                <a:latin typeface="Helvetica LT Std" pitchFamily="34" charset="0"/>
              </a:rPr>
              <a:t>La </a:t>
            </a:r>
            <a:r>
              <a:rPr lang="es-ES" dirty="0" smtClean="0"/>
              <a:t>mayoría </a:t>
            </a:r>
            <a:r>
              <a:rPr lang="es-ES" dirty="0"/>
              <a:t>de las empresas invierten entre 1 a 5% en tecnologías de información y comunicación lo cual han obtenido un crecimiento</a:t>
            </a:r>
            <a:r>
              <a:rPr lang="es-MX" sz="1400" dirty="0" smtClean="0">
                <a:latin typeface="Helvetica LT Std" pitchFamily="34" charset="0"/>
              </a:rPr>
              <a:t> </a:t>
            </a:r>
            <a:endParaRPr lang="es-EC" sz="1400" dirty="0">
              <a:latin typeface="Helvetica LT Std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599710" y="5427396"/>
            <a:ext cx="3241785" cy="1200329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C" sz="1600" dirty="0" smtClean="0">
                <a:latin typeface="Helvetica LT Std" pitchFamily="34" charset="0"/>
              </a:rPr>
              <a:t>Crecimiento en ventas se encuentra entre los rangos de 1% a 10%; entre 11% a 20%.</a:t>
            </a:r>
            <a:endParaRPr lang="es-EC" sz="1600" dirty="0">
              <a:latin typeface="Helvetica LT Std" pitchFamily="34" charset="0"/>
            </a:endParaRPr>
          </a:p>
        </p:txBody>
      </p:sp>
      <p:sp>
        <p:nvSpPr>
          <p:cNvPr id="23" name="22 Rectángulo redondeado">
            <a:hlinkClick r:id="rId2" action="ppaction://hlinksldjump"/>
          </p:cNvPr>
          <p:cNvSpPr/>
          <p:nvPr/>
        </p:nvSpPr>
        <p:spPr>
          <a:xfrm>
            <a:off x="8231524" y="44624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1" y="1242615"/>
            <a:ext cx="7056784" cy="407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019518" y="3969059"/>
            <a:ext cx="1104964" cy="13137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6588224" y="3933056"/>
            <a:ext cx="1008112" cy="13857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639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4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IV: Análisis </a:t>
            </a:r>
            <a:r>
              <a:rPr lang="es-EC" sz="3200" dirty="0" err="1" smtClean="0">
                <a:latin typeface="Helvetica LT Std" pitchFamily="34" charset="0"/>
              </a:rPr>
              <a:t>Bivariado</a:t>
            </a:r>
            <a:endParaRPr lang="es-EC" sz="3200" dirty="0"/>
          </a:p>
        </p:txBody>
      </p:sp>
      <p:sp>
        <p:nvSpPr>
          <p:cNvPr id="5" name="4 Rectángulo"/>
          <p:cNvSpPr/>
          <p:nvPr/>
        </p:nvSpPr>
        <p:spPr>
          <a:xfrm>
            <a:off x="479569" y="849532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18" name="17 Rectángulo"/>
          <p:cNvSpPr/>
          <p:nvPr/>
        </p:nvSpPr>
        <p:spPr>
          <a:xfrm>
            <a:off x="551577" y="1359064"/>
            <a:ext cx="7976349" cy="41142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Prueba Chi Cuadrado</a:t>
            </a:r>
            <a:endParaRPr lang="es-EC" dirty="0"/>
          </a:p>
        </p:txBody>
      </p:sp>
      <p:sp>
        <p:nvSpPr>
          <p:cNvPr id="24" name="23 Rectángulo"/>
          <p:cNvSpPr/>
          <p:nvPr/>
        </p:nvSpPr>
        <p:spPr>
          <a:xfrm>
            <a:off x="822475" y="5824686"/>
            <a:ext cx="2453381" cy="628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 Valor 0,000 &lt; 0,05  </a:t>
            </a:r>
            <a:endParaRPr lang="es-EC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548363" y="4376737"/>
            <a:ext cx="3159541" cy="13049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b="1" dirty="0" smtClean="0">
                <a:solidFill>
                  <a:schemeClr val="bg2">
                    <a:lumMod val="10000"/>
                  </a:schemeClr>
                </a:solidFill>
              </a:rPr>
              <a:t>P Valor &lt; 0,05 - Rechazo H0</a:t>
            </a:r>
          </a:p>
          <a:p>
            <a:pPr algn="just"/>
            <a:r>
              <a:rPr lang="es-EC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C" b="1" dirty="0" smtClean="0">
                <a:solidFill>
                  <a:schemeClr val="bg2">
                    <a:lumMod val="10000"/>
                  </a:schemeClr>
                </a:solidFill>
              </a:rPr>
              <a:t>                           </a:t>
            </a:r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Acepto H1</a:t>
            </a:r>
          </a:p>
          <a:p>
            <a:pPr algn="just"/>
            <a:r>
              <a:rPr lang="es-EC" b="1" dirty="0" smtClean="0">
                <a:solidFill>
                  <a:schemeClr val="bg2">
                    <a:lumMod val="10000"/>
                  </a:schemeClr>
                </a:solidFill>
              </a:rPr>
              <a:t>P Valor &gt; 0,05 – Acepto H0</a:t>
            </a:r>
          </a:p>
          <a:p>
            <a:pPr algn="just"/>
            <a:r>
              <a:rPr lang="es-EC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C" b="1" dirty="0" smtClean="0">
                <a:solidFill>
                  <a:schemeClr val="bg2">
                    <a:lumMod val="10000"/>
                  </a:schemeClr>
                </a:solidFill>
              </a:rPr>
              <a:t>                          </a:t>
            </a:r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 Rechazo H1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48363" y="3919537"/>
            <a:ext cx="3159541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Regla de decisión</a:t>
            </a:r>
            <a:endParaRPr lang="es-EC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4268174" y="4249569"/>
            <a:ext cx="4617718" cy="258019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EC" dirty="0" smtClean="0">
                <a:solidFill>
                  <a:schemeClr val="tx1"/>
                </a:solidFill>
              </a:rPr>
              <a:t>Se </a:t>
            </a:r>
            <a:r>
              <a:rPr lang="es-EC" dirty="0">
                <a:solidFill>
                  <a:schemeClr val="tx1"/>
                </a:solidFill>
              </a:rPr>
              <a:t>concluye que existe una relación entre qué porcentaje la empresa destina para la implantación de TIC´s y crecimiento en ventas que tienen las Pymes, donde se acepta que las TIC´s inciden en el crecimiento financiero de las Pymes.</a:t>
            </a:r>
            <a:endParaRPr lang="es-EC" sz="1600" dirty="0">
              <a:solidFill>
                <a:schemeClr val="tx1"/>
              </a:solidFill>
              <a:latin typeface="Helvetica LT Std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68175" y="3880237"/>
            <a:ext cx="461771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Se rechaza Ho y se acepta H1</a:t>
            </a:r>
            <a:endParaRPr lang="es-EC" dirty="0"/>
          </a:p>
        </p:txBody>
      </p:sp>
      <p:sp>
        <p:nvSpPr>
          <p:cNvPr id="29" name="28 Rectángulo redondeado">
            <a:hlinkClick r:id="rId2" action="ppaction://hlinksldjump"/>
          </p:cNvPr>
          <p:cNvSpPr/>
          <p:nvPr/>
        </p:nvSpPr>
        <p:spPr>
          <a:xfrm>
            <a:off x="8231524" y="44624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7 CuadroTexto"/>
          <p:cNvSpPr txBox="1"/>
          <p:nvPr/>
        </p:nvSpPr>
        <p:spPr>
          <a:xfrm>
            <a:off x="755576" y="764704"/>
            <a:ext cx="5400600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Helvetica LT Std" pitchFamily="34" charset="0"/>
              </a:rPr>
              <a:t>Crecimiento en ventas– Implantación de TIC´s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665100"/>
              </p:ext>
            </p:extLst>
          </p:nvPr>
        </p:nvGraphicFramePr>
        <p:xfrm>
          <a:off x="543605" y="1760296"/>
          <a:ext cx="7984320" cy="15938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60243">
                  <a:extLst>
                    <a:ext uri="{9D8B030D-6E8A-4147-A177-3AD203B41FA5}">
                      <a16:colId xmlns:a16="http://schemas.microsoft.com/office/drawing/2014/main" val="535383334"/>
                    </a:ext>
                  </a:extLst>
                </a:gridCol>
                <a:gridCol w="1331917">
                  <a:extLst>
                    <a:ext uri="{9D8B030D-6E8A-4147-A177-3AD203B41FA5}">
                      <a16:colId xmlns:a16="http://schemas.microsoft.com/office/drawing/2014/main" val="363908802"/>
                    </a:ext>
                  </a:extLst>
                </a:gridCol>
                <a:gridCol w="1990234">
                  <a:extLst>
                    <a:ext uri="{9D8B030D-6E8A-4147-A177-3AD203B41FA5}">
                      <a16:colId xmlns:a16="http://schemas.microsoft.com/office/drawing/2014/main" val="1532294067"/>
                    </a:ext>
                  </a:extLst>
                </a:gridCol>
                <a:gridCol w="2001926">
                  <a:extLst>
                    <a:ext uri="{9D8B030D-6E8A-4147-A177-3AD203B41FA5}">
                      <a16:colId xmlns:a16="http://schemas.microsoft.com/office/drawing/2014/main" val="3472966458"/>
                    </a:ext>
                  </a:extLst>
                </a:gridCol>
              </a:tblGrid>
              <a:tr h="5737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Helvetica LT Std"/>
                        </a:rPr>
                        <a:t> </a:t>
                      </a:r>
                      <a:endParaRPr lang="es-EC" sz="1600" dirty="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Helvetica LT Std"/>
                        </a:rPr>
                        <a:t>Valor</a:t>
                      </a:r>
                      <a:endParaRPr lang="es-EC" sz="1600" dirty="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effectLst/>
                          <a:latin typeface="Helvetica LT Std"/>
                        </a:rPr>
                        <a:t>df</a:t>
                      </a:r>
                      <a:endParaRPr lang="es-EC" sz="1600" dirty="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Helvetica LT Std"/>
                        </a:rPr>
                        <a:t>Significación asintótica (bilateral)</a:t>
                      </a:r>
                      <a:endParaRPr lang="es-EC" sz="1600" dirty="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3018044"/>
                  </a:ext>
                </a:extLst>
              </a:tr>
              <a:tr h="3796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Helvetica LT Std"/>
                        </a:rPr>
                        <a:t>Chi-cuadrado de Pearson</a:t>
                      </a:r>
                      <a:endParaRPr lang="es-EC" sz="16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Helvetica LT Std"/>
                        </a:rPr>
                        <a:t>154,466</a:t>
                      </a:r>
                      <a:r>
                        <a:rPr lang="es-EC" sz="1600" baseline="30000" dirty="0">
                          <a:effectLst/>
                          <a:latin typeface="Helvetica LT Std"/>
                        </a:rPr>
                        <a:t>a</a:t>
                      </a:r>
                      <a:endParaRPr lang="es-EC" sz="1600" dirty="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Helvetica LT Std"/>
                        </a:rPr>
                        <a:t>15</a:t>
                      </a:r>
                      <a:endParaRPr lang="es-EC" sz="1600" dirty="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Helvetica LT Std"/>
                        </a:rPr>
                        <a:t>0,000</a:t>
                      </a:r>
                      <a:endParaRPr lang="es-EC" sz="1600" dirty="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5063137"/>
                  </a:ext>
                </a:extLst>
              </a:tr>
              <a:tr h="3796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Helvetica LT Std"/>
                        </a:rPr>
                        <a:t>Razón de verosimilitud</a:t>
                      </a:r>
                      <a:endParaRPr lang="es-EC" sz="16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Helvetica LT Std"/>
                        </a:rPr>
                        <a:t>139,001</a:t>
                      </a:r>
                      <a:endParaRPr lang="es-EC" sz="1600" dirty="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Helvetica LT Std"/>
                        </a:rPr>
                        <a:t>15</a:t>
                      </a:r>
                      <a:endParaRPr lang="es-EC" sz="1600" dirty="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Helvetica LT Std"/>
                        </a:rPr>
                        <a:t>0,000</a:t>
                      </a:r>
                      <a:endParaRPr lang="es-EC" sz="1600" dirty="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892820912"/>
                  </a:ext>
                </a:extLst>
              </a:tr>
              <a:tr h="1898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Helvetica LT Std"/>
                        </a:rPr>
                        <a:t>N de casos válidos</a:t>
                      </a:r>
                      <a:endParaRPr lang="es-EC" sz="16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Helvetica LT Std"/>
                        </a:rPr>
                        <a:t>200</a:t>
                      </a:r>
                      <a:endParaRPr lang="es-EC" sz="16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Helvetica LT Std"/>
                        </a:rPr>
                        <a:t> </a:t>
                      </a:r>
                      <a:endParaRPr lang="es-EC" sz="1600" dirty="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Helvetica LT Std"/>
                        </a:rPr>
                        <a:t> </a:t>
                      </a:r>
                      <a:endParaRPr lang="es-EC" sz="1600" dirty="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488738619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6516216" y="2320598"/>
            <a:ext cx="2011709" cy="3897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851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  <p:bldP spid="26" grpId="0" animBg="1"/>
      <p:bldP spid="27" grpId="0" animBg="1"/>
      <p:bldP spid="4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IV: Análisis </a:t>
            </a:r>
            <a:r>
              <a:rPr lang="es-EC" sz="3200" dirty="0" err="1" smtClean="0">
                <a:latin typeface="Helvetica LT Std" pitchFamily="34" charset="0"/>
              </a:rPr>
              <a:t>Bivariado</a:t>
            </a:r>
            <a:endParaRPr lang="es-EC" sz="3200" dirty="0"/>
          </a:p>
        </p:txBody>
      </p:sp>
      <p:sp>
        <p:nvSpPr>
          <p:cNvPr id="5" name="4 Rectángulo"/>
          <p:cNvSpPr/>
          <p:nvPr/>
        </p:nvSpPr>
        <p:spPr>
          <a:xfrm>
            <a:off x="479569" y="849532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755576" y="764704"/>
            <a:ext cx="5400600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Helvetica LT Std" pitchFamily="34" charset="0"/>
              </a:rPr>
              <a:t>Crecimiento en ventas– Ventas por internet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899592" y="5511839"/>
            <a:ext cx="6192688" cy="1384995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C" sz="1400" dirty="0" smtClean="0">
                <a:latin typeface="Helvetica LT Std" pitchFamily="34" charset="0"/>
              </a:rPr>
              <a:t>La mayoría de las Pymes no realizan ventas por internet, pero a pesar de ello tienen un crecimiento en sus ventas, por otro lado son pocas las empresas que venden por internet, pero estas </a:t>
            </a:r>
            <a:r>
              <a:rPr lang="es-EC" sz="1400" dirty="0">
                <a:latin typeface="Helvetica LT Std" pitchFamily="34" charset="0"/>
              </a:rPr>
              <a:t>tienden a tener mayor </a:t>
            </a:r>
            <a:r>
              <a:rPr lang="es-EC" sz="1400" dirty="0" smtClean="0">
                <a:latin typeface="Helvetica LT Std" pitchFamily="34" charset="0"/>
              </a:rPr>
              <a:t> crecimiento a diferencia de las otras.</a:t>
            </a:r>
            <a:endParaRPr lang="es-EC" sz="1400" dirty="0">
              <a:latin typeface="Helvetica LT Std" pitchFamily="34" charset="0"/>
            </a:endParaRPr>
          </a:p>
        </p:txBody>
      </p:sp>
      <p:sp>
        <p:nvSpPr>
          <p:cNvPr id="30" name="29 Rectángulo redondeado">
            <a:hlinkClick r:id="rId2" action="ppaction://hlinksldjump"/>
          </p:cNvPr>
          <p:cNvSpPr/>
          <p:nvPr/>
        </p:nvSpPr>
        <p:spPr>
          <a:xfrm>
            <a:off x="8231524" y="44624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85" y="1284523"/>
            <a:ext cx="7890617" cy="414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7380312" y="3717032"/>
            <a:ext cx="1008112" cy="17103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4283967" y="4221088"/>
            <a:ext cx="432049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3672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IV: Análisis </a:t>
            </a:r>
            <a:r>
              <a:rPr lang="es-EC" sz="3200" dirty="0" err="1" smtClean="0">
                <a:latin typeface="Helvetica LT Std" pitchFamily="34" charset="0"/>
              </a:rPr>
              <a:t>Bivariado</a:t>
            </a:r>
            <a:endParaRPr lang="es-EC" sz="3200" dirty="0"/>
          </a:p>
        </p:txBody>
      </p:sp>
      <p:sp>
        <p:nvSpPr>
          <p:cNvPr id="5" name="4 Rectángulo"/>
          <p:cNvSpPr/>
          <p:nvPr/>
        </p:nvSpPr>
        <p:spPr>
          <a:xfrm>
            <a:off x="479569" y="849532"/>
            <a:ext cx="144016" cy="200055"/>
          </a:xfrm>
          <a:prstGeom prst="rect">
            <a:avLst/>
          </a:prstGeom>
          <a:solidFill>
            <a:srgbClr val="0C2411"/>
          </a:solidFill>
          <a:ln>
            <a:solidFill>
              <a:srgbClr val="0C2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12" name="11 Rectángulo"/>
          <p:cNvSpPr/>
          <p:nvPr/>
        </p:nvSpPr>
        <p:spPr>
          <a:xfrm>
            <a:off x="592708" y="1340768"/>
            <a:ext cx="7867724" cy="4342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Prueba Chi Cuadrado</a:t>
            </a:r>
            <a:endParaRPr lang="es-EC" dirty="0"/>
          </a:p>
        </p:txBody>
      </p:sp>
      <p:sp>
        <p:nvSpPr>
          <p:cNvPr id="14" name="13 Rectángulo"/>
          <p:cNvSpPr/>
          <p:nvPr/>
        </p:nvSpPr>
        <p:spPr>
          <a:xfrm>
            <a:off x="6575082" y="2683273"/>
            <a:ext cx="1885350" cy="2880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Rectángulo"/>
          <p:cNvSpPr/>
          <p:nvPr/>
        </p:nvSpPr>
        <p:spPr>
          <a:xfrm>
            <a:off x="580592" y="4484500"/>
            <a:ext cx="3648507" cy="13049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b="1" dirty="0" smtClean="0">
                <a:solidFill>
                  <a:schemeClr val="bg2">
                    <a:lumMod val="10000"/>
                  </a:schemeClr>
                </a:solidFill>
              </a:rPr>
              <a:t>P Valor &lt; 0,05 - Rechazo H0</a:t>
            </a:r>
          </a:p>
          <a:p>
            <a:pPr algn="just"/>
            <a:r>
              <a:rPr lang="es-EC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C" b="1" dirty="0" smtClean="0">
                <a:solidFill>
                  <a:schemeClr val="bg2">
                    <a:lumMod val="10000"/>
                  </a:schemeClr>
                </a:solidFill>
              </a:rPr>
              <a:t>                           </a:t>
            </a:r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Acepto H1</a:t>
            </a:r>
          </a:p>
          <a:p>
            <a:pPr algn="just"/>
            <a:r>
              <a:rPr lang="es-EC" b="1" dirty="0" smtClean="0">
                <a:solidFill>
                  <a:schemeClr val="bg2">
                    <a:lumMod val="10000"/>
                  </a:schemeClr>
                </a:solidFill>
              </a:rPr>
              <a:t>P Valor &gt; 0,05 – Acepto H0</a:t>
            </a:r>
          </a:p>
          <a:p>
            <a:pPr algn="just"/>
            <a:r>
              <a:rPr lang="es-EC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C" b="1" dirty="0" smtClean="0">
                <a:solidFill>
                  <a:schemeClr val="bg2">
                    <a:lumMod val="10000"/>
                  </a:schemeClr>
                </a:solidFill>
              </a:rPr>
              <a:t>                           </a:t>
            </a:r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Rechazo H1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80592" y="4027300"/>
            <a:ext cx="3648507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Regla de decisión</a:t>
            </a:r>
            <a:endParaRPr lang="es-EC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55576" y="5844702"/>
            <a:ext cx="2657047" cy="628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 Valor 0,000 &lt; 0,05  </a:t>
            </a:r>
            <a:endParaRPr lang="es-EC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4553335" y="4315674"/>
            <a:ext cx="4411153" cy="264171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EC" sz="1600" dirty="0">
                <a:latin typeface="Helvetica LT Std"/>
              </a:rPr>
              <a:t>se concluye que existe una relación entre </a:t>
            </a:r>
            <a:r>
              <a:rPr lang="es-EC" sz="1600" dirty="0">
                <a:solidFill>
                  <a:schemeClr val="tx1"/>
                </a:solidFill>
                <a:latin typeface="Helvetica LT Std"/>
              </a:rPr>
              <a:t>porcentaje de crecimiento en ventas que ha tenido el negocio después de implementar TIC´s y el porcentaje de valor de ventas realizadas por internet que tienen las Pymes, donde se acepta que las TIC´s inciden en el crecimiento financiero de las Pymes.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4572000" y="3981678"/>
            <a:ext cx="439248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S</a:t>
            </a:r>
            <a:r>
              <a:rPr lang="es-EC" dirty="0" smtClean="0"/>
              <a:t>e acepta H1</a:t>
            </a:r>
            <a:endParaRPr lang="es-EC" dirty="0"/>
          </a:p>
        </p:txBody>
      </p:sp>
      <p:sp>
        <p:nvSpPr>
          <p:cNvPr id="26" name="25 Rectángulo redondeado">
            <a:hlinkClick r:id="rId2" action="ppaction://hlinksldjump"/>
          </p:cNvPr>
          <p:cNvSpPr/>
          <p:nvPr/>
        </p:nvSpPr>
        <p:spPr>
          <a:xfrm>
            <a:off x="8231524" y="44624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7 CuadroTexto"/>
          <p:cNvSpPr txBox="1"/>
          <p:nvPr/>
        </p:nvSpPr>
        <p:spPr>
          <a:xfrm>
            <a:off x="782153" y="794318"/>
            <a:ext cx="5400600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Helvetica LT Std" pitchFamily="34" charset="0"/>
              </a:rPr>
              <a:t>Crecimiento en ventas– Ventas por internet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463229"/>
              </p:ext>
            </p:extLst>
          </p:nvPr>
        </p:nvGraphicFramePr>
        <p:xfrm>
          <a:off x="580592" y="1815093"/>
          <a:ext cx="7735825" cy="191909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50377">
                  <a:extLst>
                    <a:ext uri="{9D8B030D-6E8A-4147-A177-3AD203B41FA5}">
                      <a16:colId xmlns:a16="http://schemas.microsoft.com/office/drawing/2014/main" val="4247769112"/>
                    </a:ext>
                  </a:extLst>
                </a:gridCol>
                <a:gridCol w="1376417">
                  <a:extLst>
                    <a:ext uri="{9D8B030D-6E8A-4147-A177-3AD203B41FA5}">
                      <a16:colId xmlns:a16="http://schemas.microsoft.com/office/drawing/2014/main" val="1705658723"/>
                    </a:ext>
                  </a:extLst>
                </a:gridCol>
                <a:gridCol w="1316458">
                  <a:extLst>
                    <a:ext uri="{9D8B030D-6E8A-4147-A177-3AD203B41FA5}">
                      <a16:colId xmlns:a16="http://schemas.microsoft.com/office/drawing/2014/main" val="1416683468"/>
                    </a:ext>
                  </a:extLst>
                </a:gridCol>
                <a:gridCol w="1892573">
                  <a:extLst>
                    <a:ext uri="{9D8B030D-6E8A-4147-A177-3AD203B41FA5}">
                      <a16:colId xmlns:a16="http://schemas.microsoft.com/office/drawing/2014/main" val="3995093381"/>
                    </a:ext>
                  </a:extLst>
                </a:gridCol>
              </a:tblGrid>
              <a:tr h="8218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Valor</a:t>
                      </a:r>
                      <a:endParaRPr lang="es-EC" sz="1600" b="1" dirty="0">
                        <a:solidFill>
                          <a:schemeClr val="tx1"/>
                        </a:solidFill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effectLst/>
                        </a:rPr>
                        <a:t>df</a:t>
                      </a:r>
                      <a:endParaRPr lang="es-EC" sz="1600" b="1" dirty="0">
                        <a:solidFill>
                          <a:schemeClr val="tx1"/>
                        </a:solidFill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Significación asintótica (bilateral)</a:t>
                      </a:r>
                      <a:endParaRPr lang="es-EC" sz="1600" b="1" dirty="0">
                        <a:solidFill>
                          <a:schemeClr val="tx1"/>
                        </a:solidFill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79122541"/>
                  </a:ext>
                </a:extLst>
              </a:tr>
              <a:tr h="285896"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Chi-cuadrado de Pearson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182,154</a:t>
                      </a:r>
                      <a:r>
                        <a:rPr lang="es-EC" sz="1600" baseline="30000">
                          <a:effectLst/>
                        </a:rPr>
                        <a:t>a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,000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62166858"/>
                  </a:ext>
                </a:extLst>
              </a:tr>
              <a:tr h="285896"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Razón de verosimilitud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166,845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,000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10877021"/>
                  </a:ext>
                </a:extLst>
              </a:tr>
              <a:tr h="285896"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 de casos válidos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8260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26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975745"/>
            <a:ext cx="8229600" cy="1143000"/>
          </a:xfrm>
        </p:spPr>
        <p:txBody>
          <a:bodyPr>
            <a:normAutofit/>
          </a:bodyPr>
          <a:lstStyle/>
          <a:p>
            <a:r>
              <a:rPr lang="es-EC" sz="3200" dirty="0" smtClean="0">
                <a:latin typeface="Helvetica LT Std" pitchFamily="34" charset="0"/>
              </a:rPr>
              <a:t>HIPÓTESIS</a:t>
            </a:r>
            <a:endParaRPr lang="es-EC" sz="3200" dirty="0">
              <a:latin typeface="Helvetica LT Std" pitchFamily="34" charset="0"/>
            </a:endParaRPr>
          </a:p>
        </p:txBody>
      </p:sp>
      <p:sp>
        <p:nvSpPr>
          <p:cNvPr id="14" name="13 Marcador de contenido"/>
          <p:cNvSpPr>
            <a:spLocks noGrp="1"/>
          </p:cNvSpPr>
          <p:nvPr>
            <p:ph idx="1"/>
          </p:nvPr>
        </p:nvSpPr>
        <p:spPr>
          <a:xfrm>
            <a:off x="683568" y="2564904"/>
            <a:ext cx="8229600" cy="168478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2000" dirty="0">
                <a:latin typeface="Helvetica LT Std"/>
              </a:rPr>
              <a:t>Las TIC’s inciden directamente en el crecimiento financiero de las pymes del Cantón Rumiñahui.</a:t>
            </a:r>
            <a:endParaRPr lang="es-EC" sz="2000" dirty="0">
              <a:latin typeface="Helvetica LT Std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EC" sz="2000" dirty="0">
              <a:latin typeface="Helvetica LT Std"/>
            </a:endParaRPr>
          </a:p>
        </p:txBody>
      </p:sp>
      <p:sp>
        <p:nvSpPr>
          <p:cNvPr id="16" name="15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4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629449" cy="4248472"/>
          </a:xfrm>
        </p:spPr>
        <p:txBody>
          <a:bodyPr>
            <a:normAutofit/>
          </a:bodyPr>
          <a:lstStyle/>
          <a:p>
            <a:r>
              <a:rPr lang="es-EC" sz="3200" dirty="0" smtClean="0">
                <a:latin typeface="Helvetica LT Std" pitchFamily="34" charset="0"/>
              </a:rPr>
              <a:t>CAPÍTULO V: Propuesta de mejora</a:t>
            </a:r>
            <a:endParaRPr lang="es-EC" sz="3200" dirty="0"/>
          </a:p>
        </p:txBody>
      </p:sp>
      <p:sp>
        <p:nvSpPr>
          <p:cNvPr id="18" name="17 Rectángulo redondeado">
            <a:hlinkClick r:id="rId2" action="ppaction://hlinksldjump"/>
          </p:cNvPr>
          <p:cNvSpPr/>
          <p:nvPr/>
        </p:nvSpPr>
        <p:spPr>
          <a:xfrm>
            <a:off x="8231524" y="44624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853897" y="2982249"/>
            <a:ext cx="5038320" cy="88036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C" sz="1400" dirty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1</a:t>
            </a:r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.</a:t>
            </a:r>
            <a:r>
              <a:rPr lang="es-ES" b="1" dirty="0"/>
              <a:t> </a:t>
            </a:r>
            <a:r>
              <a:rPr lang="es-ES" dirty="0"/>
              <a:t>Módulo I: “Manejo del Sistema Operativo Windows y sus utilerías</a:t>
            </a:r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.</a:t>
            </a:r>
            <a:endParaRPr lang="es-EC" sz="1400" dirty="0"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853896" y="4134039"/>
            <a:ext cx="4750287" cy="50783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C" sz="1400" dirty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2</a:t>
            </a:r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. </a:t>
            </a:r>
            <a:r>
              <a:rPr lang="es-ES" dirty="0"/>
              <a:t>Módulo II: “construcción de un sitio Web </a:t>
            </a:r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.</a:t>
            </a:r>
            <a:endParaRPr lang="es-EC" sz="1400" dirty="0"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853897" y="4999156"/>
            <a:ext cx="4750286" cy="46487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C" sz="1400" dirty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3</a:t>
            </a:r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. </a:t>
            </a:r>
            <a:r>
              <a:rPr lang="es-ES" dirty="0"/>
              <a:t>Módulo III: “Comercio electrónico” </a:t>
            </a:r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.</a:t>
            </a:r>
            <a:endParaRPr lang="es-EC" sz="1400" dirty="0"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853894" y="5944567"/>
            <a:ext cx="4750289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C" sz="1400" dirty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4</a:t>
            </a:r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. </a:t>
            </a:r>
            <a:r>
              <a:rPr lang="es-ES" dirty="0"/>
              <a:t>Módulo VI: “Inversión en TIC´s </a:t>
            </a:r>
            <a:endParaRPr lang="es-EC" sz="1400" dirty="0"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51519" y="4290721"/>
            <a:ext cx="1584251" cy="415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C" sz="1400" b="1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ESTRUCTURA</a:t>
            </a:r>
            <a:endParaRPr lang="es-EC" sz="1400" b="1" dirty="0"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3" name="2 Abrir llave"/>
          <p:cNvSpPr/>
          <p:nvPr/>
        </p:nvSpPr>
        <p:spPr>
          <a:xfrm>
            <a:off x="2051832" y="2946787"/>
            <a:ext cx="738440" cy="3290525"/>
          </a:xfrm>
          <a:prstGeom prst="leftBrac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440414" y="404664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200" dirty="0" smtClean="0">
                <a:latin typeface="Helvetica LT Std" pitchFamily="34" charset="0"/>
              </a:rPr>
              <a:t>CAPÍTULO V: Propuesta de mejora</a:t>
            </a:r>
            <a:endParaRPr lang="es-EC" sz="3200" dirty="0"/>
          </a:p>
        </p:txBody>
      </p:sp>
      <p:sp>
        <p:nvSpPr>
          <p:cNvPr id="2" name="1 Rectángulo"/>
          <p:cNvSpPr/>
          <p:nvPr/>
        </p:nvSpPr>
        <p:spPr>
          <a:xfrm>
            <a:off x="2051832" y="869266"/>
            <a:ext cx="6402270" cy="163891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400" dirty="0" smtClean="0">
                <a:latin typeface="Helvetica LT Std"/>
              </a:rPr>
              <a:t>Realizar capacitación para </a:t>
            </a:r>
            <a:r>
              <a:rPr lang="es-ES" sz="1400" dirty="0">
                <a:latin typeface="Helvetica LT Std"/>
              </a:rPr>
              <a:t>mejorar la situación en cuanto a tecnologías, productividad y competitividad de las Pymes del Cantón Rumiñahui, con el objetivo de estar al día en conocimiento en TICs para desarrollar el crecimiento económico y financiero desplegado con el uso de las TIC´s.</a:t>
            </a:r>
            <a:endParaRPr lang="es-EC" sz="1400" dirty="0">
              <a:latin typeface="Helvetica LT Std"/>
            </a:endParaRPr>
          </a:p>
          <a:p>
            <a:pPr algn="just">
              <a:lnSpc>
                <a:spcPct val="150000"/>
              </a:lnSpc>
            </a:pPr>
            <a:endParaRPr lang="es-EC" sz="1100" dirty="0" smtClean="0">
              <a:solidFill>
                <a:schemeClr val="bg2">
                  <a:lumMod val="10000"/>
                </a:schemeClr>
              </a:solidFill>
              <a:latin typeface="Helvetica LT Std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07504" y="1662335"/>
            <a:ext cx="1584251" cy="3759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C" sz="1400" b="1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OBJETIVO</a:t>
            </a:r>
            <a:endParaRPr lang="es-EC" sz="1400" b="1" dirty="0"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</p:txBody>
      </p:sp>
      <p:cxnSp>
        <p:nvCxnSpPr>
          <p:cNvPr id="13" name="12 Conector recto"/>
          <p:cNvCxnSpPr>
            <a:stCxn id="18" idx="3"/>
            <a:endCxn id="2" idx="1"/>
          </p:cNvCxnSpPr>
          <p:nvPr/>
        </p:nvCxnSpPr>
        <p:spPr>
          <a:xfrm flipV="1">
            <a:off x="1691755" y="1688721"/>
            <a:ext cx="360077" cy="16158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9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5" grpId="0" animBg="1"/>
      <p:bldP spid="3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85799" y="1685151"/>
            <a:ext cx="3425552" cy="792088"/>
          </a:xfrm>
        </p:spPr>
        <p:txBody>
          <a:bodyPr>
            <a:noAutofit/>
          </a:bodyPr>
          <a:lstStyle/>
          <a:p>
            <a:r>
              <a:rPr lang="es-EC" sz="2400" dirty="0" smtClean="0">
                <a:latin typeface="Helvetica LT Std"/>
              </a:rPr>
              <a:t>Autoridades encargadas </a:t>
            </a:r>
            <a:endParaRPr lang="es-EC" sz="2400" dirty="0">
              <a:latin typeface="Helvetica LT Std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61595" y="4120556"/>
            <a:ext cx="3538736" cy="74867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C" sz="1600" dirty="0" smtClean="0">
                <a:latin typeface="Helvetica LT Std"/>
              </a:rPr>
              <a:t>Capacitación para 35 Pymes</a:t>
            </a:r>
          </a:p>
          <a:p>
            <a:r>
              <a:rPr lang="es-EC" sz="1600" dirty="0">
                <a:latin typeface="Helvetica LT Std"/>
              </a:rPr>
              <a:t> </a:t>
            </a:r>
            <a:r>
              <a:rPr lang="es-EC" sz="1600" dirty="0" smtClean="0">
                <a:latin typeface="Helvetica LT Std"/>
              </a:rPr>
              <a:t>Duración del curso  un mes </a:t>
            </a:r>
          </a:p>
          <a:p>
            <a:endParaRPr lang="es-EC" sz="1600" dirty="0">
              <a:latin typeface="Helvetica LT Std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2714562" y="1883173"/>
            <a:ext cx="473224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585572" y="1451544"/>
            <a:ext cx="4896544" cy="12293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Helvetica LT Std"/>
              </a:rPr>
              <a:t>Ministerio de Industrias y Productividad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Helvetica LT Std"/>
              </a:rPr>
              <a:t>Gobierno Municipal de Rumiñahui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Helvetica LT Std"/>
              </a:rPr>
              <a:t>Cámara de pequeña Industria </a:t>
            </a:r>
          </a:p>
          <a:p>
            <a:endParaRPr lang="es-EC" sz="2400" dirty="0">
              <a:latin typeface="Helvetica LT Std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790934" y="3164599"/>
            <a:ext cx="2160240" cy="574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1600" dirty="0" smtClean="0">
                <a:latin typeface="Helvetica LT Std"/>
              </a:rPr>
              <a:t>Empresa ADS  </a:t>
            </a:r>
          </a:p>
          <a:p>
            <a:endParaRPr lang="es-EC" sz="1600" dirty="0">
              <a:latin typeface="Helvetica LT Std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4195477"/>
            <a:ext cx="3425552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latin typeface="Helvetica LT Std"/>
              </a:rPr>
              <a:t>ADS </a:t>
            </a:r>
            <a:r>
              <a:rPr lang="es-EC" sz="1400" dirty="0">
                <a:latin typeface="Helvetica LT Std"/>
              </a:rPr>
              <a:t>es una empresa dedicada a la tecnología y las comunicaciones, </a:t>
            </a:r>
            <a:r>
              <a:rPr lang="es-EC" sz="1400" dirty="0" smtClean="0">
                <a:latin typeface="Helvetica LT Std"/>
              </a:rPr>
              <a:t>brinda </a:t>
            </a:r>
            <a:r>
              <a:rPr lang="es-EC" sz="1400" dirty="0">
                <a:latin typeface="Helvetica LT Std"/>
              </a:rPr>
              <a:t>servicios y </a:t>
            </a:r>
            <a:r>
              <a:rPr lang="es-EC" sz="1400" dirty="0" smtClean="0">
                <a:latin typeface="Helvetica LT Std"/>
              </a:rPr>
              <a:t>soluciones.</a:t>
            </a:r>
            <a:r>
              <a:rPr lang="es-EC" sz="1400" dirty="0">
                <a:latin typeface="Helvetica LT Std"/>
              </a:rPr>
              <a:t> </a:t>
            </a:r>
            <a:endParaRPr lang="es-EC" sz="1400" i="0" u="none" strike="noStrike" dirty="0">
              <a:effectLst/>
              <a:latin typeface="Helvetica LT Std"/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1626977" y="3739591"/>
            <a:ext cx="244077" cy="409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3505562" y="4564808"/>
            <a:ext cx="67602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4261595" y="5356304"/>
            <a:ext cx="3425552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latin typeface="Helvetica LT Std"/>
              </a:rPr>
              <a:t>Se llevara acabo el salón de actos de Rumiñahui</a:t>
            </a:r>
            <a:endParaRPr lang="es-EC" sz="1400" i="0" u="none" strike="noStrike" dirty="0">
              <a:effectLst/>
              <a:latin typeface="Helvetica LT Std"/>
            </a:endParaRPr>
          </a:p>
        </p:txBody>
      </p:sp>
      <p:cxnSp>
        <p:nvCxnSpPr>
          <p:cNvPr id="14" name="Conector recto de flecha 13"/>
          <p:cNvCxnSpPr>
            <a:stCxn id="3" idx="2"/>
          </p:cNvCxnSpPr>
          <p:nvPr/>
        </p:nvCxnSpPr>
        <p:spPr>
          <a:xfrm>
            <a:off x="6030963" y="4869235"/>
            <a:ext cx="0" cy="487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28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/>
      <p:bldP spid="6" grpId="0" animBg="1"/>
      <p:bldP spid="7" grpId="0" animBg="1"/>
      <p:bldP spid="8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831317"/>
            <a:ext cx="6516216" cy="30741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601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s-EC" sz="1600" dirty="0">
                <a:solidFill>
                  <a:schemeClr val="bg1"/>
                </a:solidFill>
                <a:latin typeface="Helvetica LT Std" pitchFamily="34" charset="0"/>
              </a:rPr>
              <a:t>1. </a:t>
            </a:r>
            <a:r>
              <a:rPr lang="es-ES" sz="1600" b="1" dirty="0"/>
              <a:t>Módulo I:</a:t>
            </a:r>
            <a:r>
              <a:rPr lang="es-ES" sz="1600" dirty="0"/>
              <a:t> “Manejo del Sistema Operativo Windows y sus utilerías</a:t>
            </a:r>
            <a:endParaRPr lang="es-EC" sz="1600" dirty="0">
              <a:solidFill>
                <a:schemeClr val="bg1"/>
              </a:solidFill>
              <a:latin typeface="Helvetica LT Std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0751" y="1505046"/>
            <a:ext cx="4159779" cy="1506663"/>
          </a:xfrm>
          <a:prstGeom prst="rect">
            <a:avLst/>
          </a:prstGeom>
          <a:solidFill>
            <a:schemeClr val="bg1"/>
          </a:solidFill>
          <a:ln>
            <a:solidFill>
              <a:srgbClr val="0C3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dirty="0" smtClean="0">
                <a:solidFill>
                  <a:schemeClr val="tx1"/>
                </a:solidFill>
              </a:rPr>
              <a:t>Impartir los </a:t>
            </a:r>
            <a:r>
              <a:rPr lang="es-ES" sz="1600" dirty="0">
                <a:solidFill>
                  <a:schemeClr val="tx1"/>
                </a:solidFill>
              </a:rPr>
              <a:t>conocimientos adecuados para el acercamiento con el computador y que conozcan las herramientas básicas para el manejo de sus computadores como punto de </a:t>
            </a:r>
            <a:r>
              <a:rPr lang="es-ES" sz="1600" dirty="0" smtClean="0">
                <a:solidFill>
                  <a:schemeClr val="tx1"/>
                </a:solidFill>
              </a:rPr>
              <a:t>partida</a:t>
            </a:r>
            <a:r>
              <a:rPr lang="es-EC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s-EC" sz="1600" dirty="0">
              <a:solidFill>
                <a:schemeClr val="tx1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046350"/>
              </p:ext>
            </p:extLst>
          </p:nvPr>
        </p:nvGraphicFramePr>
        <p:xfrm>
          <a:off x="4302328" y="1733252"/>
          <a:ext cx="4367685" cy="106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1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6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3038">
                <a:tc>
                  <a:txBody>
                    <a:bodyPr/>
                    <a:lstStyle/>
                    <a:p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Helvetica LT Std"/>
                          <a:ea typeface="+mn-ea"/>
                          <a:cs typeface="+mn-cs"/>
                        </a:rPr>
                        <a:t>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Helvetica LT Std"/>
                          <a:ea typeface="+mn-ea"/>
                          <a:cs typeface="+mn-cs"/>
                        </a:rPr>
                        <a:t> Microsoft Word </a:t>
                      </a:r>
                      <a:endParaRPr lang="es-EC" sz="1400" b="0" kern="1200" dirty="0" smtClean="0">
                        <a:solidFill>
                          <a:schemeClr val="tx1"/>
                        </a:solidFill>
                        <a:effectLst/>
                        <a:latin typeface="Helvetica LT Std"/>
                        <a:ea typeface="+mn-ea"/>
                        <a:cs typeface="+mn-cs"/>
                      </a:endParaRPr>
                    </a:p>
                    <a:p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Helvetica LT Std"/>
                          <a:ea typeface="+mn-ea"/>
                          <a:cs typeface="+mn-cs"/>
                        </a:rPr>
                        <a:t>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Helvetica LT Std"/>
                          <a:ea typeface="+mn-ea"/>
                          <a:cs typeface="+mn-cs"/>
                        </a:rPr>
                        <a:t> Microsoft Excel </a:t>
                      </a:r>
                      <a:endParaRPr lang="es-EC" sz="1400" b="0" kern="1200" dirty="0" smtClean="0">
                        <a:solidFill>
                          <a:schemeClr val="tx1"/>
                        </a:solidFill>
                        <a:effectLst/>
                        <a:latin typeface="Helvetica LT Std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Helvetica LT Std"/>
                        <a:ea typeface="Calibri"/>
                        <a:cs typeface="Times New Roman"/>
                      </a:endParaRPr>
                    </a:p>
                  </a:txBody>
                  <a:tcPr marL="47642" marR="4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Helvetica LT Std"/>
                          <a:ea typeface="+mn-ea"/>
                          <a:cs typeface="+mn-cs"/>
                        </a:rPr>
                        <a:t> Microsoft Outlook </a:t>
                      </a:r>
                      <a:endParaRPr lang="es-EC" sz="1400" b="0" kern="1200" dirty="0" smtClean="0">
                        <a:solidFill>
                          <a:schemeClr val="tx1"/>
                        </a:solidFill>
                        <a:effectLst/>
                        <a:latin typeface="Helvetica LT Std"/>
                        <a:ea typeface="+mn-ea"/>
                        <a:cs typeface="+mn-cs"/>
                      </a:endParaRPr>
                    </a:p>
                    <a:p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Helvetica LT Std"/>
                          <a:ea typeface="+mn-ea"/>
                          <a:cs typeface="+mn-cs"/>
                        </a:rPr>
                        <a:t> Microsoft Internet Explorer</a:t>
                      </a:r>
                      <a:endParaRPr lang="es-EC" sz="1400" b="0" kern="1200" dirty="0" smtClean="0">
                        <a:solidFill>
                          <a:schemeClr val="tx1"/>
                        </a:solidFill>
                        <a:effectLst/>
                        <a:latin typeface="Helvetica LT Std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elvetica LT Std"/>
                        <a:ea typeface="Calibri"/>
                        <a:cs typeface="Times New Roman"/>
                      </a:endParaRPr>
                    </a:p>
                  </a:txBody>
                  <a:tcPr marL="47642" marR="4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0" y="3849380"/>
            <a:ext cx="5161658" cy="2934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601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s-EC" sz="1600" dirty="0" smtClean="0">
                <a:solidFill>
                  <a:schemeClr val="bg1"/>
                </a:solidFill>
                <a:latin typeface="Helvetica LT Std" pitchFamily="34" charset="0"/>
              </a:rPr>
              <a:t>2. </a:t>
            </a:r>
            <a:r>
              <a:rPr lang="es-ES" sz="1600" b="1" dirty="0" smtClean="0"/>
              <a:t>Módulo </a:t>
            </a:r>
            <a:r>
              <a:rPr lang="es-ES" sz="1600" b="1" dirty="0"/>
              <a:t>II:</a:t>
            </a:r>
            <a:r>
              <a:rPr lang="es-ES" sz="1600" dirty="0"/>
              <a:t> </a:t>
            </a:r>
            <a:r>
              <a:rPr lang="es-ES" sz="1600" dirty="0" smtClean="0"/>
              <a:t>construcción </a:t>
            </a:r>
            <a:r>
              <a:rPr lang="es-ES" sz="1600" dirty="0"/>
              <a:t>de un sitio Web </a:t>
            </a:r>
            <a:endParaRPr lang="es-EC" sz="1600" dirty="0">
              <a:solidFill>
                <a:schemeClr val="bg1"/>
              </a:solidFill>
              <a:latin typeface="Helvetica LT Std" pitchFamily="34" charset="0"/>
            </a:endParaRPr>
          </a:p>
        </p:txBody>
      </p:sp>
      <p:sp>
        <p:nvSpPr>
          <p:cNvPr id="21" name="20 Rectángulo redondeado">
            <a:hlinkClick r:id="rId2" action="ppaction://hlinksldjump"/>
          </p:cNvPr>
          <p:cNvSpPr/>
          <p:nvPr/>
        </p:nvSpPr>
        <p:spPr>
          <a:xfrm>
            <a:off x="8231524" y="44624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440414" y="346646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200" dirty="0" smtClean="0">
                <a:latin typeface="Helvetica LT Std" pitchFamily="34" charset="0"/>
              </a:rPr>
              <a:t>CAPÍTULO V: Propuesta de mejora</a:t>
            </a:r>
            <a:endParaRPr lang="es-EC" sz="3200" dirty="0"/>
          </a:p>
        </p:txBody>
      </p:sp>
      <p:sp>
        <p:nvSpPr>
          <p:cNvPr id="24" name="23 Rectángulo"/>
          <p:cNvSpPr/>
          <p:nvPr/>
        </p:nvSpPr>
        <p:spPr>
          <a:xfrm>
            <a:off x="469921" y="4509119"/>
            <a:ext cx="2774731" cy="749245"/>
          </a:xfrm>
          <a:prstGeom prst="rect">
            <a:avLst/>
          </a:prstGeom>
          <a:solidFill>
            <a:schemeClr val="bg1"/>
          </a:solidFill>
          <a:ln>
            <a:solidFill>
              <a:srgbClr val="0C3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dirty="0">
                <a:solidFill>
                  <a:schemeClr val="tx1"/>
                </a:solidFill>
              </a:rPr>
              <a:t>Construcción de sitio Web de cada empresa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40414" y="5517232"/>
            <a:ext cx="2774731" cy="586854"/>
          </a:xfrm>
          <a:prstGeom prst="rect">
            <a:avLst/>
          </a:prstGeom>
          <a:solidFill>
            <a:schemeClr val="bg1"/>
          </a:solidFill>
          <a:ln>
            <a:solidFill>
              <a:srgbClr val="0C3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dirty="0">
                <a:solidFill>
                  <a:schemeClr val="tx1"/>
                </a:solidFill>
              </a:rPr>
              <a:t>C</a:t>
            </a:r>
            <a:r>
              <a:rPr lang="es-ES" dirty="0" smtClean="0">
                <a:solidFill>
                  <a:schemeClr val="tx1"/>
                </a:solidFill>
              </a:rPr>
              <a:t>onocer </a:t>
            </a:r>
            <a:r>
              <a:rPr lang="es-ES" dirty="0">
                <a:solidFill>
                  <a:schemeClr val="tx1"/>
                </a:solidFill>
              </a:rPr>
              <a:t>los conceptos básicos</a:t>
            </a:r>
            <a:endParaRPr lang="es-EC" sz="1600" dirty="0">
              <a:solidFill>
                <a:schemeClr val="tx1"/>
              </a:solidFill>
              <a:latin typeface="Helvetica LT Std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563888" y="461788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/>
              <a:t>D</a:t>
            </a:r>
            <a:r>
              <a:rPr lang="es-ES" dirty="0" smtClean="0"/>
              <a:t>ar </a:t>
            </a:r>
            <a:r>
              <a:rPr lang="es-ES" dirty="0"/>
              <a:t>a conocer cómo realizar un sitio web con la información de la empresa</a:t>
            </a:r>
            <a:r>
              <a:rPr lang="es-EC" dirty="0" smtClean="0"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  <a:cs typeface="Times New Roman" panose="02020603050405020304" pitchFamily="18" charset="0"/>
              </a:rPr>
              <a:t>. </a:t>
            </a:r>
            <a:endParaRPr lang="es-EC" dirty="0">
              <a:latin typeface="Helvetica LT Std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563888" y="5368428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/>
              <a:t>Introducción a Internet: Concepto, historia, servicios; Correo electrónico, </a:t>
            </a:r>
            <a:r>
              <a:rPr lang="es-ES" dirty="0" err="1"/>
              <a:t>world</a:t>
            </a:r>
            <a:r>
              <a:rPr lang="es-ES" dirty="0"/>
              <a:t> </a:t>
            </a:r>
            <a:r>
              <a:rPr lang="es-ES" dirty="0" err="1"/>
              <a:t>wide</a:t>
            </a:r>
            <a:r>
              <a:rPr lang="es-ES" dirty="0"/>
              <a:t> web (www); Estructura de la red, direcciones IP; Tipos de conexiones a la red.</a:t>
            </a:r>
            <a:endParaRPr lang="es-EC" dirty="0">
              <a:latin typeface="Helvetica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2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24" grpId="0" animBg="1"/>
      <p:bldP spid="25" grpId="0" animBg="1"/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V: Propuesta de mejora</a:t>
            </a:r>
            <a:endParaRPr lang="es-EC" sz="3200" dirty="0"/>
          </a:p>
        </p:txBody>
      </p:sp>
      <p:sp>
        <p:nvSpPr>
          <p:cNvPr id="21" name="20 Rectángulo"/>
          <p:cNvSpPr/>
          <p:nvPr/>
        </p:nvSpPr>
        <p:spPr>
          <a:xfrm>
            <a:off x="0" y="836712"/>
            <a:ext cx="6134100" cy="2934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601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s-EC" sz="1600" dirty="0">
                <a:solidFill>
                  <a:schemeClr val="bg1"/>
                </a:solidFill>
                <a:latin typeface="Helvetica LT Std" pitchFamily="34" charset="0"/>
              </a:rPr>
              <a:t>3. </a:t>
            </a:r>
            <a:r>
              <a:rPr lang="es-ES" sz="1600" b="1" dirty="0"/>
              <a:t>Módulo III: “Comercio electrónico”</a:t>
            </a:r>
            <a:r>
              <a:rPr lang="es-ES" sz="1600" dirty="0"/>
              <a:t> </a:t>
            </a:r>
            <a:r>
              <a:rPr lang="es-EC" sz="1600" dirty="0" smtClean="0">
                <a:solidFill>
                  <a:schemeClr val="bg1"/>
                </a:solidFill>
                <a:latin typeface="Helvetica LT Std" pitchFamily="34" charset="0"/>
              </a:rPr>
              <a:t>.</a:t>
            </a:r>
            <a:endParaRPr lang="es-EC" sz="1600" dirty="0">
              <a:solidFill>
                <a:schemeClr val="bg1"/>
              </a:solidFill>
              <a:latin typeface="Helvetica LT St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01122" y="1608338"/>
            <a:ext cx="8280920" cy="37555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1400" dirty="0" smtClean="0">
                <a:latin typeface="Helvetica LT Std" pitchFamily="34" charset="0"/>
              </a:rPr>
              <a:t>Dar a conocer la importancia y como realizar comercio electrónico </a:t>
            </a:r>
            <a:endParaRPr lang="es-EC" sz="1400" dirty="0">
              <a:latin typeface="Helvetica LT Std" pitchFamily="34" charset="0"/>
            </a:endParaRPr>
          </a:p>
        </p:txBody>
      </p:sp>
      <p:sp>
        <p:nvSpPr>
          <p:cNvPr id="31" name="30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5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810585"/>
              </p:ext>
            </p:extLst>
          </p:nvPr>
        </p:nvGraphicFramePr>
        <p:xfrm>
          <a:off x="883207" y="2294430"/>
          <a:ext cx="6641121" cy="2142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0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2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Helvetica LT Std"/>
                          <a:ea typeface="+mn-ea"/>
                          <a:cs typeface="+mn-cs"/>
                        </a:rPr>
                        <a:t>Marketing: Definición, proceso; identificación del cliente; Conocer a la competencia; Desarrollar estrategias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Helvetica LT Std"/>
                        <a:ea typeface="Calibri"/>
                        <a:cs typeface="Times New Roman"/>
                      </a:endParaRPr>
                    </a:p>
                  </a:txBody>
                  <a:tcPr marL="47642" marR="4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effectLst/>
                          <a:latin typeface="Helvetica LT Std"/>
                          <a:ea typeface="+mn-ea"/>
                          <a:cs typeface="+mn-cs"/>
                        </a:rPr>
                        <a:t>Marketing en descuento para estimular las ventas y retener a los clientes es otro método.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Helvetica LT Std"/>
                        <a:ea typeface="Calibri"/>
                        <a:cs typeface="Times New Roman"/>
                      </a:endParaRPr>
                    </a:p>
                  </a:txBody>
                  <a:tcPr marL="47642" marR="47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AutoShape 2" descr="Resultado de imagen para comercio electrÃ³n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Resultado de imagen para comercio electrÃ³n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953" y="4576510"/>
            <a:ext cx="2125097" cy="22368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4582368"/>
            <a:ext cx="3222961" cy="194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8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V: Propuesta de mejora</a:t>
            </a:r>
            <a:endParaRPr lang="es-EC" sz="3200" dirty="0"/>
          </a:p>
        </p:txBody>
      </p:sp>
      <p:sp>
        <p:nvSpPr>
          <p:cNvPr id="32" name="31 Rectángulo"/>
          <p:cNvSpPr/>
          <p:nvPr/>
        </p:nvSpPr>
        <p:spPr>
          <a:xfrm>
            <a:off x="0" y="917675"/>
            <a:ext cx="3851920" cy="62684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601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s-EC" sz="1600" dirty="0">
                <a:solidFill>
                  <a:schemeClr val="bg1"/>
                </a:solidFill>
                <a:latin typeface="Helvetica LT Std" pitchFamily="34" charset="0"/>
              </a:rPr>
              <a:t>4</a:t>
            </a:r>
            <a:r>
              <a:rPr lang="es-EC" sz="1600" dirty="0" smtClean="0">
                <a:solidFill>
                  <a:schemeClr val="bg1"/>
                </a:solidFill>
                <a:latin typeface="Helvetica LT Std" pitchFamily="34" charset="0"/>
              </a:rPr>
              <a:t>. </a:t>
            </a:r>
            <a:r>
              <a:rPr lang="es-ES" sz="1600" b="1" dirty="0"/>
              <a:t>Módulo VI:</a:t>
            </a:r>
            <a:r>
              <a:rPr lang="es-ES" sz="1600" dirty="0"/>
              <a:t> “Inversión en TIC´s </a:t>
            </a:r>
            <a:endParaRPr lang="es-EC" sz="1600" dirty="0">
              <a:solidFill>
                <a:schemeClr val="bg1"/>
              </a:solidFill>
              <a:latin typeface="Helvetica LT Std" pitchFamily="34" charset="0"/>
            </a:endParaRPr>
          </a:p>
        </p:txBody>
      </p:sp>
      <p:sp>
        <p:nvSpPr>
          <p:cNvPr id="43" name="42 Rectángulo redondeado">
            <a:hlinkClick r:id="rId2" action="ppaction://hlinksldjump"/>
          </p:cNvPr>
          <p:cNvSpPr/>
          <p:nvPr/>
        </p:nvSpPr>
        <p:spPr>
          <a:xfrm>
            <a:off x="8231524" y="44624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5 Rectángulo"/>
          <p:cNvSpPr/>
          <p:nvPr/>
        </p:nvSpPr>
        <p:spPr>
          <a:xfrm>
            <a:off x="391586" y="1916832"/>
            <a:ext cx="6340654" cy="432048"/>
          </a:xfrm>
          <a:prstGeom prst="rect">
            <a:avLst/>
          </a:prstGeom>
          <a:solidFill>
            <a:schemeClr val="bg1"/>
          </a:solidFill>
          <a:ln>
            <a:solidFill>
              <a:srgbClr val="0C3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Realizar un análisis </a:t>
            </a:r>
            <a:r>
              <a:rPr lang="es-EC" sz="1600" dirty="0">
                <a:solidFill>
                  <a:schemeClr val="tx1"/>
                </a:solidFill>
              </a:rPr>
              <a:t>de inversión para la adopción y uso de las </a:t>
            </a:r>
            <a:r>
              <a:rPr lang="es-EC" sz="1600" dirty="0" smtClean="0">
                <a:solidFill>
                  <a:schemeClr val="tx1"/>
                </a:solidFill>
              </a:rPr>
              <a:t>TICS.</a:t>
            </a:r>
            <a:endParaRPr lang="es-EC" sz="16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665820"/>
              </p:ext>
            </p:extLst>
          </p:nvPr>
        </p:nvGraphicFramePr>
        <p:xfrm>
          <a:off x="469388" y="2624638"/>
          <a:ext cx="5398757" cy="36942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16882">
                  <a:extLst>
                    <a:ext uri="{9D8B030D-6E8A-4147-A177-3AD203B41FA5}">
                      <a16:colId xmlns:a16="http://schemas.microsoft.com/office/drawing/2014/main" val="3429405467"/>
                    </a:ext>
                  </a:extLst>
                </a:gridCol>
                <a:gridCol w="1174170">
                  <a:extLst>
                    <a:ext uri="{9D8B030D-6E8A-4147-A177-3AD203B41FA5}">
                      <a16:colId xmlns:a16="http://schemas.microsoft.com/office/drawing/2014/main" val="1117133100"/>
                    </a:ext>
                  </a:extLst>
                </a:gridCol>
                <a:gridCol w="1104128">
                  <a:extLst>
                    <a:ext uri="{9D8B030D-6E8A-4147-A177-3AD203B41FA5}">
                      <a16:colId xmlns:a16="http://schemas.microsoft.com/office/drawing/2014/main" val="950748030"/>
                    </a:ext>
                  </a:extLst>
                </a:gridCol>
                <a:gridCol w="1103577">
                  <a:extLst>
                    <a:ext uri="{9D8B030D-6E8A-4147-A177-3AD203B41FA5}">
                      <a16:colId xmlns:a16="http://schemas.microsoft.com/office/drawing/2014/main" val="2465389917"/>
                    </a:ext>
                  </a:extLst>
                </a:gridCol>
              </a:tblGrid>
              <a:tr h="52775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Helvetica LT Std"/>
                        </a:rPr>
                        <a:t>ARTICULO</a:t>
                      </a:r>
                      <a:endParaRPr lang="es-EC" sz="20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Helvetica LT Std"/>
                        </a:rPr>
                        <a:t>COSTO $</a:t>
                      </a:r>
                      <a:endParaRPr lang="es-EC" sz="20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Helvetica LT Std"/>
                        </a:rPr>
                        <a:t>IVA 12% $</a:t>
                      </a:r>
                      <a:endParaRPr lang="es-EC" sz="20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Helvetica LT Std"/>
                        </a:rPr>
                        <a:t>TOTAL $</a:t>
                      </a:r>
                      <a:endParaRPr lang="es-EC" sz="20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4822219"/>
                  </a:ext>
                </a:extLst>
              </a:tr>
              <a:tr h="52775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Helvetica LT Std"/>
                        </a:rPr>
                        <a:t>Computadora escritorio</a:t>
                      </a:r>
                      <a:endParaRPr lang="es-EC" sz="20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Helvetica LT Std"/>
                        </a:rPr>
                        <a:t>674.53</a:t>
                      </a:r>
                      <a:endParaRPr lang="es-EC" sz="20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Helvetica LT Std"/>
                        </a:rPr>
                        <a:t>80.94</a:t>
                      </a:r>
                      <a:endParaRPr lang="es-EC" sz="2000" dirty="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Helvetica LT Std"/>
                        </a:rPr>
                        <a:t>755.47</a:t>
                      </a:r>
                      <a:endParaRPr lang="es-EC" sz="20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9236133"/>
                  </a:ext>
                </a:extLst>
              </a:tr>
              <a:tr h="52775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Helvetica LT Std"/>
                        </a:rPr>
                        <a:t>Impresora Láser HP</a:t>
                      </a:r>
                      <a:endParaRPr lang="es-EC" sz="20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Helvetica LT Std"/>
                        </a:rPr>
                        <a:t>130</a:t>
                      </a:r>
                      <a:endParaRPr lang="es-EC" sz="20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Helvetica LT Std"/>
                        </a:rPr>
                        <a:t>15.60</a:t>
                      </a:r>
                      <a:endParaRPr lang="es-EC" sz="20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Helvetica LT Std"/>
                        </a:rPr>
                        <a:t>145.60</a:t>
                      </a:r>
                      <a:endParaRPr lang="es-EC" sz="20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1218463"/>
                  </a:ext>
                </a:extLst>
              </a:tr>
              <a:tr h="52775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Helvetica LT Std"/>
                        </a:rPr>
                        <a:t>Computadora portátil</a:t>
                      </a:r>
                      <a:endParaRPr lang="es-EC" sz="20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Helvetica LT Std"/>
                        </a:rPr>
                        <a:t>745</a:t>
                      </a:r>
                      <a:endParaRPr lang="es-EC" sz="20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Helvetica LT Std"/>
                        </a:rPr>
                        <a:t>89.40</a:t>
                      </a:r>
                      <a:endParaRPr lang="es-EC" sz="20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Helvetica LT Std"/>
                        </a:rPr>
                        <a:t>834.40</a:t>
                      </a:r>
                      <a:endParaRPr lang="es-EC" sz="20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7823173"/>
                  </a:ext>
                </a:extLst>
              </a:tr>
              <a:tr h="52775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Helvetica LT Std"/>
                        </a:rPr>
                        <a:t>Conexión internet CNT</a:t>
                      </a:r>
                      <a:endParaRPr lang="es-EC" sz="20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Helvetica LT Std"/>
                        </a:rPr>
                        <a:t>37.50</a:t>
                      </a:r>
                      <a:endParaRPr lang="es-EC" sz="20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Helvetica LT Std"/>
                        </a:rPr>
                        <a:t>4.50</a:t>
                      </a:r>
                      <a:endParaRPr lang="es-EC" sz="20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Helvetica LT Std"/>
                        </a:rPr>
                        <a:t>42</a:t>
                      </a:r>
                      <a:endParaRPr lang="es-EC" sz="20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7435894"/>
                  </a:ext>
                </a:extLst>
              </a:tr>
              <a:tr h="52775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Helvetica LT Std"/>
                        </a:rPr>
                        <a:t>Líneas telefónicas</a:t>
                      </a:r>
                      <a:endParaRPr lang="es-EC" sz="20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Helvetica LT Std"/>
                        </a:rPr>
                        <a:t>55</a:t>
                      </a:r>
                      <a:endParaRPr lang="es-EC" sz="20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Helvetica LT Std"/>
                        </a:rPr>
                        <a:t>6.60</a:t>
                      </a:r>
                      <a:endParaRPr lang="es-EC" sz="20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Helvetica LT Std"/>
                        </a:rPr>
                        <a:t>61.60</a:t>
                      </a:r>
                      <a:endParaRPr lang="es-EC" sz="20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028207"/>
                  </a:ext>
                </a:extLst>
              </a:tr>
              <a:tr h="52775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Helvetica LT Std"/>
                        </a:rPr>
                        <a:t>Total </a:t>
                      </a:r>
                      <a:endParaRPr lang="es-EC" sz="20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Helvetica LT Std"/>
                        </a:rPr>
                        <a:t>1642.03</a:t>
                      </a:r>
                      <a:endParaRPr lang="es-EC" sz="20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Helvetica LT Std"/>
                        </a:rPr>
                        <a:t>197.04</a:t>
                      </a:r>
                      <a:endParaRPr lang="es-EC" sz="200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Helvetica LT Std"/>
                        </a:rPr>
                        <a:t>1839.07</a:t>
                      </a:r>
                      <a:endParaRPr lang="es-EC" sz="2000" dirty="0">
                        <a:effectLst/>
                        <a:latin typeface="Helvetica LT St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4022310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6310242" y="3399834"/>
            <a:ext cx="2458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Presupuesto para adquisición de equipos informáticos</a:t>
            </a:r>
            <a:endParaRPr lang="es-EC" dirty="0"/>
          </a:p>
        </p:txBody>
      </p:sp>
      <p:cxnSp>
        <p:nvCxnSpPr>
          <p:cNvPr id="6" name="Conector recto de flecha 5"/>
          <p:cNvCxnSpPr>
            <a:stCxn id="4" idx="1"/>
          </p:cNvCxnSpPr>
          <p:nvPr/>
        </p:nvCxnSpPr>
        <p:spPr>
          <a:xfrm flipH="1" flipV="1">
            <a:off x="5868145" y="3861048"/>
            <a:ext cx="442097" cy="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3" grpId="0" animBg="1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V: Propuesta de mejora</a:t>
            </a:r>
            <a:endParaRPr lang="es-EC" sz="3200" dirty="0"/>
          </a:p>
        </p:txBody>
      </p:sp>
      <p:sp>
        <p:nvSpPr>
          <p:cNvPr id="16" name="15 Rectángulo"/>
          <p:cNvSpPr/>
          <p:nvPr/>
        </p:nvSpPr>
        <p:spPr>
          <a:xfrm>
            <a:off x="-2" y="1047341"/>
            <a:ext cx="5220074" cy="299997"/>
          </a:xfrm>
          <a:prstGeom prst="rect">
            <a:avLst/>
          </a:prstGeom>
          <a:solidFill>
            <a:srgbClr val="601514"/>
          </a:solidFill>
          <a:ln>
            <a:solidFill>
              <a:srgbClr val="601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s-EC" sz="1600" dirty="0" smtClean="0">
                <a:solidFill>
                  <a:schemeClr val="bg1"/>
                </a:solidFill>
              </a:rPr>
              <a:t>5. Consecuencias de no aplicar TIC’s</a:t>
            </a:r>
            <a:endParaRPr lang="es-EC" sz="1600" dirty="0">
              <a:solidFill>
                <a:schemeClr val="bg1"/>
              </a:solidFill>
            </a:endParaRPr>
          </a:p>
        </p:txBody>
      </p:sp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3511377967"/>
              </p:ext>
            </p:extLst>
          </p:nvPr>
        </p:nvGraphicFramePr>
        <p:xfrm>
          <a:off x="590783" y="2064121"/>
          <a:ext cx="7419344" cy="663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17 Diagrama"/>
          <p:cNvGraphicFramePr/>
          <p:nvPr>
            <p:extLst>
              <p:ext uri="{D42A27DB-BD31-4B8C-83A1-F6EECF244321}">
                <p14:modId xmlns:p14="http://schemas.microsoft.com/office/powerpoint/2010/main" val="2403544006"/>
              </p:ext>
            </p:extLst>
          </p:nvPr>
        </p:nvGraphicFramePr>
        <p:xfrm>
          <a:off x="580592" y="4299666"/>
          <a:ext cx="7429535" cy="641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9" name="18 Diagrama"/>
          <p:cNvGraphicFramePr/>
          <p:nvPr>
            <p:extLst>
              <p:ext uri="{D42A27DB-BD31-4B8C-83A1-F6EECF244321}">
                <p14:modId xmlns:p14="http://schemas.microsoft.com/office/powerpoint/2010/main" val="465864584"/>
              </p:ext>
            </p:extLst>
          </p:nvPr>
        </p:nvGraphicFramePr>
        <p:xfrm>
          <a:off x="580592" y="5362215"/>
          <a:ext cx="7429535" cy="659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0" name="19 Diagrama"/>
          <p:cNvGraphicFramePr/>
          <p:nvPr>
            <p:extLst>
              <p:ext uri="{D42A27DB-BD31-4B8C-83A1-F6EECF244321}">
                <p14:modId xmlns:p14="http://schemas.microsoft.com/office/powerpoint/2010/main" val="2916905503"/>
              </p:ext>
            </p:extLst>
          </p:nvPr>
        </p:nvGraphicFramePr>
        <p:xfrm>
          <a:off x="580591" y="3194469"/>
          <a:ext cx="7429535" cy="666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1" name="20 Rectángulo redondeado">
            <a:hlinkClick r:id="rId2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0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17" grpId="0">
        <p:bldAsOne/>
      </p:bldGraphic>
      <p:bldGraphic spid="18" grpId="0">
        <p:bldAsOne/>
      </p:bldGraphic>
      <p:bldGraphic spid="19" grpId="0">
        <p:bldAsOne/>
      </p:bldGraphic>
      <p:bldGraphic spid="20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V: Propuesta de mejora</a:t>
            </a:r>
            <a:endParaRPr lang="es-EC" sz="3200" dirty="0"/>
          </a:p>
        </p:txBody>
      </p:sp>
      <p:sp>
        <p:nvSpPr>
          <p:cNvPr id="8" name="7 Rectángulo"/>
          <p:cNvSpPr/>
          <p:nvPr/>
        </p:nvSpPr>
        <p:spPr>
          <a:xfrm>
            <a:off x="-22951" y="980728"/>
            <a:ext cx="5508106" cy="219949"/>
          </a:xfrm>
          <a:prstGeom prst="rect">
            <a:avLst/>
          </a:prstGeom>
          <a:solidFill>
            <a:srgbClr val="601514"/>
          </a:solidFill>
          <a:ln>
            <a:solidFill>
              <a:srgbClr val="601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s-EC" sz="1600" dirty="0" smtClean="0"/>
              <a:t>8. Recomendaciones </a:t>
            </a:r>
            <a:r>
              <a:rPr lang="es-EC" sz="1600" dirty="0"/>
              <a:t>finales</a:t>
            </a:r>
            <a:r>
              <a:rPr lang="es-EC" sz="1600" dirty="0" smtClean="0">
                <a:solidFill>
                  <a:schemeClr val="bg1"/>
                </a:solidFill>
              </a:rPr>
              <a:t>.</a:t>
            </a:r>
            <a:endParaRPr lang="es-EC" sz="1600" dirty="0">
              <a:solidFill>
                <a:schemeClr val="bg1"/>
              </a:solidFill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097008111"/>
              </p:ext>
            </p:extLst>
          </p:nvPr>
        </p:nvGraphicFramePr>
        <p:xfrm>
          <a:off x="457200" y="1952836"/>
          <a:ext cx="7560839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860706368"/>
              </p:ext>
            </p:extLst>
          </p:nvPr>
        </p:nvGraphicFramePr>
        <p:xfrm>
          <a:off x="457199" y="2960948"/>
          <a:ext cx="750748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2035164266"/>
              </p:ext>
            </p:extLst>
          </p:nvPr>
        </p:nvGraphicFramePr>
        <p:xfrm>
          <a:off x="457199" y="3897052"/>
          <a:ext cx="756084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13 Rectángulo redondeado">
            <a:hlinkClick r:id="rId17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810894925"/>
              </p:ext>
            </p:extLst>
          </p:nvPr>
        </p:nvGraphicFramePr>
        <p:xfrm>
          <a:off x="457199" y="4833156"/>
          <a:ext cx="756084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26299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0" grpId="0">
        <p:bldAsOne/>
      </p:bldGraphic>
      <p:bldGraphic spid="11" grpId="0">
        <p:bldAsOne/>
      </p:bldGraphic>
      <p:bldGraphic spid="12" grpId="0">
        <p:bldAsOne/>
      </p:bldGraphic>
      <p:bldGraphic spid="15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es-EC" sz="2800" dirty="0" smtClean="0">
                <a:latin typeface="Helvetica LT Std" pitchFamily="34" charset="0"/>
              </a:rPr>
              <a:t>CAPÍTULO VI: Conclusiones</a:t>
            </a:r>
            <a:endParaRPr lang="es-EC" sz="2800" dirty="0"/>
          </a:p>
        </p:txBody>
      </p:sp>
      <p:sp>
        <p:nvSpPr>
          <p:cNvPr id="17" name="16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57200" y="1124744"/>
            <a:ext cx="8363272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Helvetica LT Std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ES" sz="1400" dirty="0" smtClean="0">
                <a:latin typeface="Helvetica LT Std"/>
                <a:ea typeface="Calibri" panose="020F0502020204030204" pitchFamily="34" charset="0"/>
                <a:cs typeface="Times New Roman" panose="02020603050405020304" pitchFamily="18" charset="0"/>
              </a:rPr>
              <a:t>xisten </a:t>
            </a:r>
            <a:r>
              <a:rPr lang="es-ES" sz="1400" dirty="0">
                <a:latin typeface="Helvetica LT Std"/>
                <a:ea typeface="Calibri" panose="020F0502020204030204" pitchFamily="34" charset="0"/>
                <a:cs typeface="Times New Roman" panose="02020603050405020304" pitchFamily="18" charset="0"/>
              </a:rPr>
              <a:t>Pymes que no disponen de tecnologías suficiente, como una de las importantes herramientas es el comercio electrónico que no utilizan con sus cliente y proveedores ya sea de bienes o servicios básicamente por el desconocimiento que tienen estas </a:t>
            </a:r>
            <a:r>
              <a:rPr lang="es-ES" sz="1400" dirty="0" smtClean="0">
                <a:latin typeface="Helvetica LT Std"/>
                <a:ea typeface="Calibri" panose="020F0502020204030204" pitchFamily="34" charset="0"/>
                <a:cs typeface="Times New Roman" panose="02020603050405020304" pitchFamily="18" charset="0"/>
              </a:rPr>
              <a:t>empresas</a:t>
            </a:r>
            <a:r>
              <a:rPr lang="es-ES" sz="1400" dirty="0">
                <a:latin typeface="Helvetica LT Std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1400" dirty="0">
              <a:latin typeface="Helvetica LT Std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4046" y="2363946"/>
            <a:ext cx="8460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Helvetica LT Std"/>
                <a:ea typeface="Calibri" panose="020F0502020204030204" pitchFamily="34" charset="0"/>
                <a:cs typeface="Times New Roman" panose="02020603050405020304" pitchFamily="18" charset="0"/>
              </a:rPr>
              <a:t>Un 36.5% de las Pymes encuestadas no disponen de página web, </a:t>
            </a:r>
            <a:endParaRPr lang="es-EC" sz="1400" dirty="0">
              <a:latin typeface="Helvetica LT Std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84046" y="3007879"/>
            <a:ext cx="826880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Helvetica LT Std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s-ES" sz="1400" dirty="0">
                <a:latin typeface="Helvetica LT Std"/>
                <a:ea typeface="Calibri" panose="020F0502020204030204" pitchFamily="34" charset="0"/>
                <a:cs typeface="Times New Roman" panose="02020603050405020304" pitchFamily="18" charset="0"/>
              </a:rPr>
              <a:t>empresas invierten entre 1 a 5% de sus ventas anuales en tecnologías de información y comunicación o en el mantenimiento e implementación que estas, con estos datos se demuestra que no existe interés en invertir para mejorar sus empresas.</a:t>
            </a:r>
            <a:endParaRPr lang="es-EC" sz="1400" dirty="0">
              <a:latin typeface="Helvetica LT Std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84046" y="4300919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Helvetica LT Std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s-ES" sz="1400" dirty="0">
                <a:latin typeface="Helvetica LT Std"/>
                <a:ea typeface="Calibri" panose="020F0502020204030204" pitchFamily="34" charset="0"/>
                <a:cs typeface="Times New Roman" panose="02020603050405020304" pitchFamily="18" charset="0"/>
              </a:rPr>
              <a:t>tienen la suficiente preparación para poder afrontar los cambios que se van generando con el tiempo</a:t>
            </a:r>
            <a:endParaRPr lang="es-EC" sz="1400" dirty="0">
              <a:latin typeface="Helvetica LT Std"/>
            </a:endParaRPr>
          </a:p>
        </p:txBody>
      </p:sp>
    </p:spTree>
    <p:extLst>
      <p:ext uri="{BB962C8B-B14F-4D97-AF65-F5344CB8AC3E}">
        <p14:creationId xmlns:p14="http://schemas.microsoft.com/office/powerpoint/2010/main" val="25561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es-EC" sz="2800" dirty="0" smtClean="0">
                <a:latin typeface="Helvetica LT Std" pitchFamily="34" charset="0"/>
              </a:rPr>
              <a:t>CAPÍTULO VI: Conclusiones</a:t>
            </a:r>
            <a:endParaRPr lang="es-EC" sz="2800" dirty="0"/>
          </a:p>
        </p:txBody>
      </p:sp>
      <p:sp>
        <p:nvSpPr>
          <p:cNvPr id="17" name="16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31131" y="1484784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C" dirty="0">
                <a:solidFill>
                  <a:schemeClr val="bg2">
                    <a:lumMod val="10000"/>
                  </a:schemeClr>
                </a:solidFill>
              </a:rPr>
              <a:t>Se estableció una población objeto de estudio </a:t>
            </a:r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de 784 Pymes en el Cantón Rumiñahui, </a:t>
            </a:r>
            <a:r>
              <a:rPr lang="es-EC" dirty="0">
                <a:solidFill>
                  <a:schemeClr val="bg2">
                    <a:lumMod val="10000"/>
                  </a:schemeClr>
                </a:solidFill>
              </a:rPr>
              <a:t>la cual la muestra fue de </a:t>
            </a:r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200. 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31131" y="2982517"/>
            <a:ext cx="8118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C" dirty="0" smtClean="0"/>
              <a:t>Mediante el análisis Bivariado y con la comprobación del chi cuadrado se pudo determinar que </a:t>
            </a:r>
            <a:r>
              <a:rPr lang="es-EC" b="1" dirty="0" smtClean="0"/>
              <a:t>existe </a:t>
            </a:r>
            <a:r>
              <a:rPr lang="es-EC" b="1" dirty="0"/>
              <a:t>correlación </a:t>
            </a:r>
            <a:r>
              <a:rPr lang="es-EC" b="1" dirty="0" smtClean="0"/>
              <a:t>positiva entre las variables </a:t>
            </a:r>
            <a:r>
              <a:rPr lang="es-EC" dirty="0" smtClean="0"/>
              <a:t>uso de las TIC´s y el crecimiento financiero; </a:t>
            </a:r>
            <a:r>
              <a:rPr lang="es-EC" dirty="0"/>
              <a:t>por lo tanto, </a:t>
            </a:r>
            <a:r>
              <a:rPr lang="es-EC" b="1" dirty="0"/>
              <a:t>se concluye </a:t>
            </a:r>
            <a:r>
              <a:rPr lang="es-EC" dirty="0" smtClean="0"/>
              <a:t>que las TIC´s influyen en el crecimiento financiero de las Pymes.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2279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>
                <a:latin typeface="Helvetica LT Std" pitchFamily="34" charset="0"/>
              </a:rPr>
              <a:t>ÍNDICE</a:t>
            </a:r>
            <a:endParaRPr lang="es-EC" sz="3200" dirty="0">
              <a:latin typeface="Helvetica LT St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556792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s-EC" sz="2000" dirty="0" smtClean="0">
                <a:latin typeface="Helvetica LT Std" pitchFamily="34" charset="0"/>
                <a:hlinkClick r:id="rId2" action="ppaction://hlinksldjump"/>
              </a:rPr>
              <a:t>Capítulo I: Aspectos generales</a:t>
            </a:r>
            <a:endParaRPr lang="es-EC" sz="2000" dirty="0" smtClean="0">
              <a:latin typeface="Helvetica LT Std" pitchFamily="34" charset="0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s-EC" sz="2000" dirty="0" smtClean="0">
                <a:latin typeface="Helvetica LT Std" pitchFamily="34" charset="0"/>
                <a:hlinkClick r:id="rId3" action="ppaction://hlinksldjump"/>
              </a:rPr>
              <a:t>Capítulo II: Marcos de soporte</a:t>
            </a:r>
            <a:endParaRPr lang="es-EC" sz="2000" dirty="0" smtClean="0">
              <a:latin typeface="Helvetica LT Std" pitchFamily="34" charset="0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s-EC" sz="2000" dirty="0" smtClean="0">
                <a:latin typeface="Helvetica LT Std" pitchFamily="34" charset="0"/>
                <a:hlinkClick r:id="rId4" action="ppaction://hlinksldjump"/>
              </a:rPr>
              <a:t>Capítulo III: Marco metodológico</a:t>
            </a:r>
            <a:endParaRPr lang="es-EC" sz="2000" dirty="0" smtClean="0">
              <a:latin typeface="Helvetica LT Std" pitchFamily="34" charset="0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s-EC" sz="2000" dirty="0" smtClean="0">
                <a:latin typeface="Helvetica LT Std" pitchFamily="34" charset="0"/>
                <a:hlinkClick r:id="rId5" action="ppaction://hlinksldjump"/>
              </a:rPr>
              <a:t>Capítulo IV: Resultados</a:t>
            </a:r>
            <a:endParaRPr lang="es-EC" sz="2000" dirty="0" smtClean="0">
              <a:latin typeface="Helvetica LT Std" pitchFamily="34" charset="0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s-EC" sz="2000" dirty="0" smtClean="0">
                <a:latin typeface="Helvetica LT Std" pitchFamily="34" charset="0"/>
                <a:hlinkClick r:id="rId6" action="ppaction://hlinksldjump"/>
              </a:rPr>
              <a:t>Capítulo V: Propuesta de mejora</a:t>
            </a:r>
            <a:endParaRPr lang="es-EC" sz="2000" dirty="0" smtClean="0">
              <a:latin typeface="Helvetica LT Std" pitchFamily="34" charset="0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s-EC" sz="2000" dirty="0" smtClean="0">
                <a:latin typeface="Helvetica LT Std" pitchFamily="34" charset="0"/>
                <a:hlinkClick r:id="rId7" action="ppaction://hlinksldjump"/>
              </a:rPr>
              <a:t>Capítulo VI: Conclusiones y recomendaciones</a:t>
            </a:r>
            <a:endParaRPr lang="es-EC" sz="2000" dirty="0" smtClean="0">
              <a:latin typeface="Helvetica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1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es-EC" sz="2800" dirty="0" smtClean="0">
                <a:latin typeface="Helvetica LT Std" pitchFamily="34" charset="0"/>
              </a:rPr>
              <a:t>CAPÍTULO VI: Recomendaciones</a:t>
            </a:r>
            <a:endParaRPr lang="es-EC" sz="2800" dirty="0"/>
          </a:p>
        </p:txBody>
      </p:sp>
      <p:sp>
        <p:nvSpPr>
          <p:cNvPr id="24" name="23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15 Rectángulo"/>
          <p:cNvSpPr/>
          <p:nvPr/>
        </p:nvSpPr>
        <p:spPr>
          <a:xfrm>
            <a:off x="464953" y="1772816"/>
            <a:ext cx="212372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Gobierno</a:t>
            </a:r>
            <a:endParaRPr lang="es-EC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19 Rectángulo"/>
          <p:cNvSpPr/>
          <p:nvPr/>
        </p:nvSpPr>
        <p:spPr>
          <a:xfrm>
            <a:off x="3131840" y="1794919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Incentivar a las pequeñas y medianas mediante capacitaciones, cursos, seminarios que ayuden a los dueños o gerentes de sus negocios a mejorar su competitividad.</a:t>
            </a:r>
            <a:endParaRPr lang="es-EC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18 Rectángulo"/>
          <p:cNvSpPr/>
          <p:nvPr/>
        </p:nvSpPr>
        <p:spPr>
          <a:xfrm>
            <a:off x="464953" y="3333821"/>
            <a:ext cx="212372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Propietario</a:t>
            </a:r>
            <a:endParaRPr lang="es-EC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22 Rectángulo"/>
          <p:cNvSpPr/>
          <p:nvPr/>
        </p:nvSpPr>
        <p:spPr>
          <a:xfrm>
            <a:off x="2999330" y="3026043"/>
            <a:ext cx="6144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C" sz="1600" dirty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doptar </a:t>
            </a:r>
            <a:r>
              <a:rPr lang="es-EC" sz="1600" dirty="0">
                <a:solidFill>
                  <a:schemeClr val="bg2">
                    <a:lumMod val="10000"/>
                  </a:schemeClr>
                </a:solidFill>
              </a:rPr>
              <a:t>las acciones de </a:t>
            </a: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mejora en Tecnologías de Información y comunicación  </a:t>
            </a:r>
            <a:r>
              <a:rPr lang="es-EC" sz="1600" dirty="0">
                <a:solidFill>
                  <a:schemeClr val="bg2">
                    <a:lumMod val="10000"/>
                  </a:schemeClr>
                </a:solidFill>
              </a:rPr>
              <a:t>para evitar </a:t>
            </a: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Pérdidas de ingresos como también cierre de sus negocios y no poder perdurar a lo largo de los años.</a:t>
            </a:r>
            <a:endParaRPr lang="es-EC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14 Rectángulo"/>
          <p:cNvSpPr/>
          <p:nvPr/>
        </p:nvSpPr>
        <p:spPr>
          <a:xfrm>
            <a:off x="457200" y="4766995"/>
            <a:ext cx="212372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Investigadores</a:t>
            </a:r>
            <a:endParaRPr lang="es-EC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13 Rectángulo"/>
          <p:cNvSpPr/>
          <p:nvPr/>
        </p:nvSpPr>
        <p:spPr>
          <a:xfrm>
            <a:off x="3131840" y="4743239"/>
            <a:ext cx="591397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Analizar </a:t>
            </a:r>
            <a:r>
              <a:rPr lang="es-EC" sz="1600" dirty="0">
                <a:solidFill>
                  <a:schemeClr val="bg2">
                    <a:lumMod val="10000"/>
                  </a:schemeClr>
                </a:solidFill>
              </a:rPr>
              <a:t>los </a:t>
            </a: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demás </a:t>
            </a:r>
            <a:r>
              <a:rPr lang="es-EC" sz="1600" dirty="0">
                <a:solidFill>
                  <a:schemeClr val="bg2">
                    <a:lumMod val="10000"/>
                  </a:schemeClr>
                </a:solidFill>
              </a:rPr>
              <a:t>factores que </a:t>
            </a: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ayuden </a:t>
            </a:r>
            <a:r>
              <a:rPr lang="es-EC" sz="1600" dirty="0">
                <a:solidFill>
                  <a:schemeClr val="bg2">
                    <a:lumMod val="10000"/>
                  </a:schemeClr>
                </a:solidFill>
              </a:rPr>
              <a:t>al </a:t>
            </a: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crecimiento financiero de las Pymes.</a:t>
            </a:r>
            <a:endParaRPr lang="es-EC" sz="1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4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8"/>
          <a:stretch/>
        </p:blipFill>
        <p:spPr bwMode="auto">
          <a:xfrm>
            <a:off x="971600" y="457200"/>
            <a:ext cx="6745932" cy="63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 redondeado">
            <a:hlinkClick r:id="rId3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1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922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s-EC" sz="2800" dirty="0" smtClean="0">
                <a:latin typeface="Helvetica LT Std" pitchFamily="34" charset="0"/>
              </a:rPr>
              <a:t>CAPÍTULO I: Aspectos generales</a:t>
            </a:r>
            <a:endParaRPr lang="es-EC" sz="2800" dirty="0">
              <a:latin typeface="Helvetica LT St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4305" y="1196752"/>
            <a:ext cx="8229600" cy="96470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sz="1800" dirty="0" smtClean="0">
                <a:latin typeface="Helvetica LT Std"/>
              </a:rPr>
              <a:t> </a:t>
            </a:r>
            <a:r>
              <a:rPr lang="es-ES" sz="1800" dirty="0">
                <a:latin typeface="Helvetica LT Std"/>
              </a:rPr>
              <a:t>Ecuador es considerado como uno de los países que cuenta con mayor porcentaje de </a:t>
            </a:r>
            <a:r>
              <a:rPr lang="es-ES" sz="1800" dirty="0" smtClean="0">
                <a:latin typeface="Helvetica LT Std"/>
              </a:rPr>
              <a:t>microempresas y también Pymes </a:t>
            </a:r>
            <a:r>
              <a:rPr lang="es-EC" sz="1800" i="1" dirty="0" smtClean="0">
                <a:latin typeface="Helvetica LT Std"/>
              </a:rPr>
              <a:t>(INEC,2016).</a:t>
            </a:r>
          </a:p>
          <a:p>
            <a:pPr algn="just">
              <a:lnSpc>
                <a:spcPct val="150000"/>
              </a:lnSpc>
            </a:pPr>
            <a:endParaRPr lang="es-EC" sz="1800" dirty="0">
              <a:latin typeface="Helvetica LT Std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99510" y="2420888"/>
            <a:ext cx="8229600" cy="964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C" sz="1800" dirty="0" smtClean="0">
                <a:latin typeface="Helvetica LT Std" pitchFamily="34" charset="0"/>
              </a:rPr>
              <a:t>La mayoría de los negocios censados pertenecen al sector de la microempresa y Pymes las cuales son generadoras de empleo </a:t>
            </a:r>
            <a:r>
              <a:rPr lang="es-EC" sz="1800" i="1" dirty="0" smtClean="0">
                <a:latin typeface="Helvetica LT Std" pitchFamily="34" charset="0"/>
              </a:rPr>
              <a:t>(INEC,2018).</a:t>
            </a:r>
          </a:p>
          <a:p>
            <a:pPr algn="just">
              <a:lnSpc>
                <a:spcPct val="150000"/>
              </a:lnSpc>
            </a:pPr>
            <a:endParaRPr lang="es-EC" sz="1800" dirty="0">
              <a:latin typeface="Helvetica LT Std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99510" y="3933056"/>
            <a:ext cx="8504747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C" sz="1800" dirty="0" smtClean="0">
                <a:latin typeface="Helvetica LT Std"/>
              </a:rPr>
              <a:t>Las Pymes </a:t>
            </a:r>
            <a:r>
              <a:rPr lang="es-ES" sz="1800" dirty="0">
                <a:latin typeface="Helvetica LT Std"/>
              </a:rPr>
              <a:t>son generadoras de riqueza, combaten el desempleo, detienen la migración y mejoran el bienestar de vida de la </a:t>
            </a:r>
            <a:r>
              <a:rPr lang="es-ES" sz="1800" dirty="0" smtClean="0">
                <a:latin typeface="Helvetica LT Std"/>
              </a:rPr>
              <a:t>población. </a:t>
            </a:r>
            <a:r>
              <a:rPr lang="es-EC" sz="1800" dirty="0">
                <a:latin typeface="Helvetica LT Std"/>
              </a:rPr>
              <a:t>(Carrillo Punina, 2017</a:t>
            </a:r>
            <a:r>
              <a:rPr lang="es-EC" sz="1800" dirty="0" smtClean="0">
                <a:latin typeface="Helvetica LT Std"/>
              </a:rPr>
              <a:t>)</a:t>
            </a:r>
            <a:endParaRPr lang="es-ES" sz="1800" dirty="0" smtClean="0">
              <a:latin typeface="Helvetica LT Std"/>
            </a:endParaRPr>
          </a:p>
          <a:p>
            <a:pPr algn="just">
              <a:lnSpc>
                <a:spcPct val="150000"/>
              </a:lnSpc>
            </a:pPr>
            <a:endParaRPr lang="es-EC" sz="1800" dirty="0">
              <a:latin typeface="Helvetica LT Std" pitchFamily="34" charset="0"/>
            </a:endParaRPr>
          </a:p>
        </p:txBody>
      </p:sp>
      <p:sp>
        <p:nvSpPr>
          <p:cNvPr id="6" name="5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9510" y="5602014"/>
            <a:ext cx="8234536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Helvetica LT Std"/>
              </a:rPr>
              <a:t>La supervivencia y crecimiento de las Pymes dependen de la competitividad. </a:t>
            </a:r>
            <a:r>
              <a:rPr lang="es-EC" dirty="0">
                <a:latin typeface="Helvetica LT Std"/>
              </a:rPr>
              <a:t>(Saavedra, Milla, &amp; Tapia, 2017)</a:t>
            </a:r>
            <a:r>
              <a:rPr lang="es-ES" dirty="0">
                <a:latin typeface="Helvetica LT Std"/>
              </a:rPr>
              <a:t>.</a:t>
            </a:r>
            <a:endParaRPr lang="es-EC" i="1" dirty="0">
              <a:latin typeface="Helvetica LT Std"/>
            </a:endParaRPr>
          </a:p>
        </p:txBody>
      </p:sp>
    </p:spTree>
    <p:extLst>
      <p:ext uri="{BB962C8B-B14F-4D97-AF65-F5344CB8AC3E}">
        <p14:creationId xmlns:p14="http://schemas.microsoft.com/office/powerpoint/2010/main" val="233292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C" sz="3200" dirty="0" smtClean="0">
                <a:latin typeface="Helvetica LT Std" pitchFamily="34" charset="0"/>
              </a:rPr>
              <a:t>CAPÍTULO I: Marco contextual</a:t>
            </a:r>
            <a:endParaRPr lang="es-EC" sz="3200" dirty="0">
              <a:latin typeface="Helvetica LT Std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877753" y="1553997"/>
            <a:ext cx="4038600" cy="72932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C" sz="1800" dirty="0">
                <a:latin typeface="Helvetica LT Std"/>
              </a:rPr>
              <a:t>El Cantón Rumiñahui se encuentra en la provincia de Pichincha, al sur oriente de Quito.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955913" y="3066627"/>
            <a:ext cx="396044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 smtClean="0">
                <a:latin typeface="Helvetica LT Std" pitchFamily="34" charset="0"/>
              </a:rPr>
              <a:t>Consta de </a:t>
            </a:r>
            <a:r>
              <a:rPr lang="es-EC" dirty="0">
                <a:latin typeface="Helvetica LT Std" pitchFamily="34" charset="0"/>
              </a:rPr>
              <a:t>3</a:t>
            </a:r>
            <a:r>
              <a:rPr lang="es-EC" dirty="0" smtClean="0">
                <a:latin typeface="Helvetica LT Std" pitchFamily="34" charset="0"/>
              </a:rPr>
              <a:t> parroquias urbanas  y 2 parroquias rurales.</a:t>
            </a:r>
            <a:endParaRPr lang="es-EC" dirty="0">
              <a:latin typeface="Helvetica LT Std" pitchFamily="34" charset="0"/>
            </a:endParaRPr>
          </a:p>
        </p:txBody>
      </p:sp>
      <p:sp>
        <p:nvSpPr>
          <p:cNvPr id="11" name="10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8" y="1753514"/>
            <a:ext cx="4422038" cy="3259662"/>
          </a:xfrm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78" y="4221088"/>
            <a:ext cx="58384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8 Rectángulo"/>
          <p:cNvSpPr/>
          <p:nvPr/>
        </p:nvSpPr>
        <p:spPr>
          <a:xfrm>
            <a:off x="4877753" y="4227303"/>
            <a:ext cx="396044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>
                <a:latin typeface="Helvetica LT Std"/>
              </a:rPr>
              <a:t>La actividad comercial es uno de los principales pilares de la economía del Cantón Rumiñahui</a:t>
            </a:r>
            <a:r>
              <a:rPr lang="es-EC" dirty="0" smtClean="0">
                <a:latin typeface="Helvetica LT Std"/>
              </a:rPr>
              <a:t>. (Gobierno Municipal Rumiñahui, 2018)</a:t>
            </a:r>
            <a:endParaRPr lang="es-EC" sz="1600" i="1" dirty="0">
              <a:latin typeface="Helvetica LT Std"/>
            </a:endParaRPr>
          </a:p>
        </p:txBody>
      </p:sp>
    </p:spTree>
    <p:extLst>
      <p:ext uri="{BB962C8B-B14F-4D97-AF65-F5344CB8AC3E}">
        <p14:creationId xmlns:p14="http://schemas.microsoft.com/office/powerpoint/2010/main" val="160425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C" sz="2800" dirty="0" smtClean="0">
                <a:latin typeface="Helvetica LT Std" pitchFamily="34" charset="0"/>
              </a:rPr>
              <a:t>CAPÍTULO I: El problema</a:t>
            </a:r>
            <a:endParaRPr lang="es-EC" sz="2800" dirty="0">
              <a:latin typeface="Helvetica LT St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7658" y="1268760"/>
            <a:ext cx="8269142" cy="1680397"/>
          </a:xfrm>
          <a:prstGeom prst="round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C" sz="1800" dirty="0" smtClean="0">
                <a:latin typeface="Helvetica LT Std"/>
              </a:rPr>
              <a:t>Las condiciones que presentan las empresas en </a:t>
            </a:r>
            <a:r>
              <a:rPr lang="es-ES" sz="1800" dirty="0" smtClean="0">
                <a:latin typeface="Helvetica LT Std"/>
              </a:rPr>
              <a:t>Tecnologías </a:t>
            </a:r>
            <a:r>
              <a:rPr lang="es-ES" sz="1800" dirty="0">
                <a:latin typeface="Helvetica LT Std"/>
              </a:rPr>
              <a:t>de información y </a:t>
            </a:r>
            <a:r>
              <a:rPr lang="es-ES" sz="1800" dirty="0" smtClean="0">
                <a:latin typeface="Helvetica LT Std"/>
              </a:rPr>
              <a:t>comunicación no es tan eficiente para realizar las actividades de una manera eficaz y </a:t>
            </a:r>
            <a:r>
              <a:rPr lang="es-EC" sz="1800" dirty="0" smtClean="0">
                <a:latin typeface="Helvetica LT Std"/>
              </a:rPr>
              <a:t>la falta de educación y capacitación  no contribuyen a un correcto crecimiento financiero.</a:t>
            </a:r>
            <a:endParaRPr lang="es-EC" sz="1800" dirty="0">
              <a:latin typeface="Helvetica LT Std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95536" y="3121617"/>
            <a:ext cx="3938318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S" sz="1600" dirty="0" smtClean="0">
                <a:latin typeface="Helvetica LT Std"/>
              </a:rPr>
              <a:t>2 </a:t>
            </a:r>
            <a:r>
              <a:rPr lang="es-ES" sz="1600" dirty="0">
                <a:latin typeface="Helvetica LT Std"/>
              </a:rPr>
              <a:t>de cada 10 empresas se han visto obligadas a cerrar sus establecimientos debido a que no utilizan TIC´s y se han Vuelto poco </a:t>
            </a:r>
            <a:r>
              <a:rPr lang="es-ES" sz="1600" dirty="0" smtClean="0">
                <a:latin typeface="Helvetica LT Std"/>
              </a:rPr>
              <a:t>competitivas </a:t>
            </a:r>
            <a:r>
              <a:rPr lang="es-EC" sz="1600" dirty="0" smtClean="0">
                <a:latin typeface="Helvetica LT Std"/>
              </a:rPr>
              <a:t> </a:t>
            </a:r>
            <a:endParaRPr lang="es-EC" sz="1600" i="1" dirty="0" smtClean="0">
              <a:latin typeface="Helvetica LT Std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95536" y="5229200"/>
            <a:ext cx="393831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S" sz="1600" dirty="0" smtClean="0">
                <a:latin typeface="Helvetica LT Std"/>
              </a:rPr>
              <a:t>No perdurar </a:t>
            </a:r>
            <a:r>
              <a:rPr lang="es-ES" sz="1600" dirty="0">
                <a:latin typeface="Helvetica LT Std"/>
              </a:rPr>
              <a:t>a lo largo de los años.</a:t>
            </a:r>
            <a:endParaRPr lang="es-EC" sz="1600" dirty="0">
              <a:latin typeface="Helvetica LT Std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EC" sz="1600" i="1" dirty="0" smtClean="0">
              <a:latin typeface="Helvetica LT Std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582585" y="3121617"/>
            <a:ext cx="3938318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S" sz="1600" dirty="0" smtClean="0">
                <a:latin typeface="Helvetica LT Std"/>
              </a:rPr>
              <a:t>No </a:t>
            </a:r>
            <a:r>
              <a:rPr lang="es-ES" sz="1600" dirty="0">
                <a:latin typeface="Helvetica LT Std"/>
              </a:rPr>
              <a:t>percibe su éxito en el simple uso de cualquier herramienta considerada como Tecnología de la </a:t>
            </a:r>
            <a:r>
              <a:rPr lang="es-ES" sz="1600" dirty="0" smtClean="0">
                <a:latin typeface="Helvetica LT Std"/>
              </a:rPr>
              <a:t>Información</a:t>
            </a:r>
            <a:endParaRPr lang="es-EC" sz="1600" i="1" dirty="0" smtClean="0">
              <a:latin typeface="Helvetica LT Std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582585" y="4509120"/>
            <a:ext cx="3938318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C" sz="1400" dirty="0" smtClean="0">
                <a:latin typeface="Helvetica LT Std" pitchFamily="34" charset="0"/>
              </a:rPr>
              <a:t>Falta de conocimiento, entendimiento</a:t>
            </a:r>
          </a:p>
        </p:txBody>
      </p:sp>
      <p:sp>
        <p:nvSpPr>
          <p:cNvPr id="10" name="9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582585" y="5386950"/>
            <a:ext cx="3938318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C" sz="1400" dirty="0" smtClean="0">
                <a:latin typeface="Helvetica LT Std" pitchFamily="34" charset="0"/>
              </a:rPr>
              <a:t>Temor al cambio </a:t>
            </a:r>
          </a:p>
        </p:txBody>
      </p:sp>
    </p:spTree>
    <p:extLst>
      <p:ext uri="{BB962C8B-B14F-4D97-AF65-F5344CB8AC3E}">
        <p14:creationId xmlns:p14="http://schemas.microsoft.com/office/powerpoint/2010/main" val="173474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C" sz="3200" dirty="0" smtClean="0">
                <a:latin typeface="Helvetica LT Std" pitchFamily="34" charset="0"/>
              </a:rPr>
              <a:t>CAPÍTULO II: Marco de soporte</a:t>
            </a:r>
            <a:endParaRPr lang="es-EC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708164" y="1417638"/>
            <a:ext cx="3285169" cy="1114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/>
              <a:t>Teoría del origen </a:t>
            </a:r>
            <a:r>
              <a:rPr lang="es-ES" b="1" dirty="0" smtClean="0"/>
              <a:t> de las TIC´s  </a:t>
            </a:r>
            <a:r>
              <a:rPr lang="es-EC" sz="1400" dirty="0"/>
              <a:t>(Bonilla &amp; Cubillo, 2012)</a:t>
            </a:r>
          </a:p>
          <a:p>
            <a:pPr algn="just">
              <a:lnSpc>
                <a:spcPct val="150000"/>
              </a:lnSpc>
            </a:pPr>
            <a:endParaRPr lang="es-EC" sz="1400" i="1" dirty="0" smtClean="0"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403648" y="2708920"/>
            <a:ext cx="5976664" cy="1278500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EC" sz="1400" dirty="0" smtClean="0">
                <a:latin typeface="Helvetica LT Std"/>
              </a:rPr>
              <a:t>Se originan </a:t>
            </a:r>
            <a:r>
              <a:rPr lang="es-EC" sz="1400" dirty="0">
                <a:latin typeface="Helvetica LT Std"/>
              </a:rPr>
              <a:t>gracias a la invención de las computadoras, siendo la primera la Mark I</a:t>
            </a:r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  <a:latin typeface="Helvetica LT Std"/>
              </a:rPr>
              <a:t>. </a:t>
            </a:r>
            <a:r>
              <a:rPr lang="es-EC" sz="1400" dirty="0">
                <a:latin typeface="Helvetica LT Std"/>
              </a:rPr>
              <a:t>con el paso del tiempo se dio origen a las llamadas computadoras personales y al </a:t>
            </a:r>
            <a:r>
              <a:rPr lang="es-EC" sz="1400" dirty="0" smtClean="0">
                <a:latin typeface="Helvetica LT Std"/>
              </a:rPr>
              <a:t>Internet</a:t>
            </a:r>
            <a:endParaRPr lang="es-EC" sz="1400" dirty="0" smtClean="0">
              <a:solidFill>
                <a:schemeClr val="bg2">
                  <a:lumMod val="10000"/>
                </a:schemeClr>
              </a:solidFill>
              <a:latin typeface="Helvetica LT Std"/>
            </a:endParaRPr>
          </a:p>
        </p:txBody>
      </p:sp>
      <p:sp>
        <p:nvSpPr>
          <p:cNvPr id="11" name="10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1393195" y="4603731"/>
            <a:ext cx="5990220" cy="1108008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EC" sz="1600" dirty="0" smtClean="0"/>
              <a:t>En el cual </a:t>
            </a:r>
            <a:r>
              <a:rPr lang="es-EC" sz="1600" dirty="0"/>
              <a:t>se dio un impulso gigantesco a las nuevas tecnologías, haciendo de esta forma más fácil el acceso a la información que sea de nuestra utilidad”. </a:t>
            </a:r>
            <a:endParaRPr lang="es-EC" sz="1400" dirty="0"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41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/>
              <a:t>CAPÍTULO II: Marco referencial</a:t>
            </a:r>
            <a:endParaRPr lang="es-EC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147248" cy="64807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C" sz="1800" b="1" dirty="0" smtClean="0">
                <a:latin typeface="Helvetica LT Std" pitchFamily="34" charset="0"/>
              </a:rPr>
              <a:t>SUPERINTENDENCIA DE COMPAÑÍAS VALORES Y SEGUROS</a:t>
            </a:r>
            <a:endParaRPr lang="es-EC" sz="1800" b="1" dirty="0">
              <a:latin typeface="Helvetica LT Std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051720" y="2060848"/>
            <a:ext cx="5400600" cy="108012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C" sz="1800" dirty="0">
                <a:latin typeface="Helvetica LT Std" pitchFamily="34" charset="0"/>
              </a:rPr>
              <a:t>E</a:t>
            </a:r>
            <a:r>
              <a:rPr lang="es-EC" sz="1800" dirty="0" smtClean="0">
                <a:latin typeface="Helvetica LT Std" pitchFamily="34" charset="0"/>
              </a:rPr>
              <a:t>studios Sectoriales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C" sz="1800" dirty="0" smtClean="0">
                <a:latin typeface="Helvetica LT Std" pitchFamily="34" charset="0"/>
              </a:rPr>
              <a:t>MYPYMES y Grandes  Empresas Ecuador.</a:t>
            </a:r>
          </a:p>
          <a:p>
            <a:pPr algn="ctr"/>
            <a:endParaRPr lang="es-EC" sz="2400" dirty="0"/>
          </a:p>
        </p:txBody>
      </p:sp>
      <p:sp>
        <p:nvSpPr>
          <p:cNvPr id="8" name="7 Rectángulo redondeado">
            <a:hlinkClick r:id="rId2" action="ppaction://hlinksldjump"/>
          </p:cNvPr>
          <p:cNvSpPr/>
          <p:nvPr/>
        </p:nvSpPr>
        <p:spPr>
          <a:xfrm>
            <a:off x="8231524" y="6453336"/>
            <a:ext cx="8769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ÍNDICE</a:t>
            </a:r>
            <a:endParaRPr lang="es-EC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10" y="3284984"/>
            <a:ext cx="8798628" cy="31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8508</TotalTime>
  <Words>2677</Words>
  <Application>Microsoft Office PowerPoint</Application>
  <PresentationFormat>Presentación en pantalla (4:3)</PresentationFormat>
  <Paragraphs>453</Paragraphs>
  <Slides>41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9" baseType="lpstr">
      <vt:lpstr>Arial</vt:lpstr>
      <vt:lpstr>Calibri</vt:lpstr>
      <vt:lpstr>Cambria Math</vt:lpstr>
      <vt:lpstr>Helvetica LT Std</vt:lpstr>
      <vt:lpstr>Times New Roman</vt:lpstr>
      <vt:lpstr>Wingdings</vt:lpstr>
      <vt:lpstr>Tema de Office</vt:lpstr>
      <vt:lpstr>Hoja de cálculo</vt:lpstr>
      <vt:lpstr>Presentación de PowerPoint</vt:lpstr>
      <vt:lpstr>OBJETIVOS</vt:lpstr>
      <vt:lpstr>HIPÓTESIS</vt:lpstr>
      <vt:lpstr>ÍNDICE</vt:lpstr>
      <vt:lpstr>CAPÍTULO I: Aspectos generales</vt:lpstr>
      <vt:lpstr>CAPÍTULO I: Marco contextual</vt:lpstr>
      <vt:lpstr>CAPÍTULO I: El problema</vt:lpstr>
      <vt:lpstr>CAPÍTULO II: Marco de soporte</vt:lpstr>
      <vt:lpstr>CAPÍTULO II: Marco referencial</vt:lpstr>
      <vt:lpstr>CAPÍTULO II: Marco referencial</vt:lpstr>
      <vt:lpstr>CAPÍTULO II: Marco referencial</vt:lpstr>
      <vt:lpstr>CAPÍTULO II: Marco referencial</vt:lpstr>
      <vt:lpstr>CAPÍTULO II: Marco referencial</vt:lpstr>
      <vt:lpstr>Presentación de PowerPoint</vt:lpstr>
      <vt:lpstr>Presentación de PowerPoint</vt:lpstr>
      <vt:lpstr>CAPÍTULO III: Marco metodológico</vt:lpstr>
      <vt:lpstr>CAPÍTULO III: Marco metodológico</vt:lpstr>
      <vt:lpstr>CAPÍTULO IV: Resultados</vt:lpstr>
      <vt:lpstr>CAPÍTULO IV: Resultados</vt:lpstr>
      <vt:lpstr>CAPÍTULO IV: Resultados</vt:lpstr>
      <vt:lpstr>CAPÍTULO IV: Resultados</vt:lpstr>
      <vt:lpstr>CAPÍTULO IV: Resultados</vt:lpstr>
      <vt:lpstr>CAPÍTULO IV: Resultados</vt:lpstr>
      <vt:lpstr>CAPÍTULO IV: Resultados</vt:lpstr>
      <vt:lpstr>CAPÍTULO IV: Resultados</vt:lpstr>
      <vt:lpstr>CAPÍTULO IV: Análisis Bivariado</vt:lpstr>
      <vt:lpstr>CAPÍTULO IV: Análisis Bivariado</vt:lpstr>
      <vt:lpstr>CAPÍTULO IV: Análisis Bivariado</vt:lpstr>
      <vt:lpstr>CAPÍTULO IV: Análisis Bivariado</vt:lpstr>
      <vt:lpstr>CAPÍTULO V: Propuesta de mejora</vt:lpstr>
      <vt:lpstr>Presentación de PowerPoint</vt:lpstr>
      <vt:lpstr>Autoridades encargadas </vt:lpstr>
      <vt:lpstr>Presentación de PowerPoint</vt:lpstr>
      <vt:lpstr>CAPÍTULO V: Propuesta de mejora</vt:lpstr>
      <vt:lpstr>CAPÍTULO V: Propuesta de mejora</vt:lpstr>
      <vt:lpstr>CAPÍTULO V: Propuesta de mejora</vt:lpstr>
      <vt:lpstr>CAPÍTULO V: Propuesta de mejora</vt:lpstr>
      <vt:lpstr>CAPÍTULO VI: Conclusiones</vt:lpstr>
      <vt:lpstr>CAPÍTULO VI: Conclusiones</vt:lpstr>
      <vt:lpstr>CAPÍTULO VI: Recomendaciones</vt:lpstr>
      <vt:lpstr>Presentación de PowerPoint</vt:lpstr>
    </vt:vector>
  </TitlesOfParts>
  <Company>Eisiprod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“La segunda causa para que un negocio fracase es el mal uso del financiamiento”</dc:title>
  <dc:creator>Cliente</dc:creator>
  <cp:lastModifiedBy>Dayana Salazar Murillo</cp:lastModifiedBy>
  <cp:revision>156</cp:revision>
  <dcterms:created xsi:type="dcterms:W3CDTF">2019-07-03T04:14:07Z</dcterms:created>
  <dcterms:modified xsi:type="dcterms:W3CDTF">2019-08-21T19:49:17Z</dcterms:modified>
</cp:coreProperties>
</file>