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7" r:id="rId5"/>
    <p:sldId id="258" r:id="rId6"/>
    <p:sldId id="404" r:id="rId7"/>
    <p:sldId id="264" r:id="rId8"/>
    <p:sldId id="261" r:id="rId9"/>
    <p:sldId id="260" r:id="rId10"/>
    <p:sldId id="262" r:id="rId11"/>
    <p:sldId id="267" r:id="rId12"/>
    <p:sldId id="266" r:id="rId13"/>
    <p:sldId id="321" r:id="rId14"/>
    <p:sldId id="403" r:id="rId15"/>
    <p:sldId id="268" r:id="rId16"/>
    <p:sldId id="310" r:id="rId17"/>
    <p:sldId id="270" r:id="rId18"/>
    <p:sldId id="298" r:id="rId19"/>
    <p:sldId id="302" r:id="rId20"/>
    <p:sldId id="276" r:id="rId21"/>
    <p:sldId id="273" r:id="rId22"/>
    <p:sldId id="299" r:id="rId23"/>
    <p:sldId id="303" r:id="rId24"/>
    <p:sldId id="304" r:id="rId25"/>
    <p:sldId id="307" r:id="rId26"/>
    <p:sldId id="305" r:id="rId27"/>
    <p:sldId id="274" r:id="rId28"/>
    <p:sldId id="301" r:id="rId29"/>
    <p:sldId id="308" r:id="rId30"/>
    <p:sldId id="405" r:id="rId31"/>
    <p:sldId id="275" r:id="rId32"/>
    <p:sldId id="300" r:id="rId33"/>
    <p:sldId id="309" r:id="rId34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291" autoAdjust="0"/>
  </p:normalViewPr>
  <p:slideViewPr>
    <p:cSldViewPr showGuides="1">
      <p:cViewPr varScale="1">
        <p:scale>
          <a:sx n="54" d="100"/>
          <a:sy n="54" d="100"/>
        </p:scale>
        <p:origin x="132" y="60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image" Target="../media/image33.jp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023CC-1E7B-4B84-A15B-7523414C54D5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619A6FA-C497-46B9-9F2C-94000AE00D0D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Brindar un servicio de calidad junto con un stock variado de productos.</a:t>
          </a:r>
        </a:p>
      </dgm:t>
    </dgm:pt>
    <dgm:pt modelId="{152300AA-E1E7-434A-8568-E7C2233A451B}" type="parTrans" cxnId="{62787073-436D-41CF-B812-E49985B48BDB}">
      <dgm:prSet/>
      <dgm:spPr/>
      <dgm:t>
        <a:bodyPr/>
        <a:lstStyle/>
        <a:p>
          <a:endParaRPr lang="es-EC"/>
        </a:p>
      </dgm:t>
    </dgm:pt>
    <dgm:pt modelId="{0FDF5F10-3B2A-42A1-A459-95DF853A05E2}" type="sibTrans" cxnId="{62787073-436D-41CF-B812-E49985B48BDB}">
      <dgm:prSet/>
      <dgm:spPr/>
      <dgm:t>
        <a:bodyPr/>
        <a:lstStyle/>
        <a:p>
          <a:endParaRPr lang="es-EC"/>
        </a:p>
      </dgm:t>
    </dgm:pt>
    <dgm:pt modelId="{676C59C7-E23D-46B8-8F78-26FEB384F826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Poder consumidor </a:t>
          </a:r>
        </a:p>
      </dgm:t>
    </dgm:pt>
    <dgm:pt modelId="{F96FCEB0-A533-4A31-9B27-FDC1222D47CC}" type="parTrans" cxnId="{DFB22948-0F2E-4D33-851F-D49AC77B7346}">
      <dgm:prSet/>
      <dgm:spPr/>
      <dgm:t>
        <a:bodyPr/>
        <a:lstStyle/>
        <a:p>
          <a:endParaRPr lang="es-EC"/>
        </a:p>
      </dgm:t>
    </dgm:pt>
    <dgm:pt modelId="{9DF15649-FD65-4076-96FE-EC30E9DCC248}" type="sibTrans" cxnId="{DFB22948-0F2E-4D33-851F-D49AC77B7346}">
      <dgm:prSet/>
      <dgm:spPr/>
      <dgm:t>
        <a:bodyPr/>
        <a:lstStyle/>
        <a:p>
          <a:endParaRPr lang="es-EC"/>
        </a:p>
      </dgm:t>
    </dgm:pt>
    <dgm:pt modelId="{FFC38411-7381-4CB5-B6A3-7B46D74BB17A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Mayor accesibilidad:</a:t>
          </a:r>
        </a:p>
      </dgm:t>
    </dgm:pt>
    <dgm:pt modelId="{D6C7B768-C909-46A4-9624-53F6243F8E18}" type="parTrans" cxnId="{361F7964-F444-4B68-9B88-FEC01C325D69}">
      <dgm:prSet/>
      <dgm:spPr/>
      <dgm:t>
        <a:bodyPr/>
        <a:lstStyle/>
        <a:p>
          <a:endParaRPr lang="es-EC"/>
        </a:p>
      </dgm:t>
    </dgm:pt>
    <dgm:pt modelId="{00E4C550-1E5F-4B0E-B797-1E125F3B5FEB}" type="sibTrans" cxnId="{361F7964-F444-4B68-9B88-FEC01C325D69}">
      <dgm:prSet/>
      <dgm:spPr/>
      <dgm:t>
        <a:bodyPr/>
        <a:lstStyle/>
        <a:p>
          <a:endParaRPr lang="es-EC"/>
        </a:p>
      </dgm:t>
    </dgm:pt>
    <dgm:pt modelId="{6666EC86-C614-4465-9706-4868F3FE5819}">
      <dgm:prSet phldrT="[Texto]" custT="1"/>
      <dgm:spPr/>
      <dgm:t>
        <a:bodyPr/>
        <a:lstStyle/>
        <a:p>
          <a:r>
            <a:rPr lang="es-EC" sz="2000" dirty="0">
              <a:latin typeface="+mj-lt"/>
            </a:rPr>
            <a:t>Competitividad </a:t>
          </a:r>
        </a:p>
      </dgm:t>
    </dgm:pt>
    <dgm:pt modelId="{30CF2413-BE50-4766-A580-A39DCA6014CD}" type="parTrans" cxnId="{D78AF787-55D8-46AF-B125-AA7BD010CA84}">
      <dgm:prSet/>
      <dgm:spPr/>
      <dgm:t>
        <a:bodyPr/>
        <a:lstStyle/>
        <a:p>
          <a:endParaRPr lang="es-EC"/>
        </a:p>
      </dgm:t>
    </dgm:pt>
    <dgm:pt modelId="{96B891B3-09FE-4C9C-8D45-C95928170115}" type="sibTrans" cxnId="{D78AF787-55D8-46AF-B125-AA7BD010CA84}">
      <dgm:prSet/>
      <dgm:spPr/>
      <dgm:t>
        <a:bodyPr/>
        <a:lstStyle/>
        <a:p>
          <a:endParaRPr lang="es-EC"/>
        </a:p>
      </dgm:t>
    </dgm:pt>
    <dgm:pt modelId="{D79B9DA6-87C0-441C-A9F3-EBEA3042A5AA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Ser innovadora </a:t>
          </a:r>
        </a:p>
      </dgm:t>
    </dgm:pt>
    <dgm:pt modelId="{0DB06B01-0128-4AD4-B89E-C9757A13EAD0}" type="parTrans" cxnId="{87B6E559-2E94-4AA8-BE55-C83073AA9212}">
      <dgm:prSet/>
      <dgm:spPr/>
      <dgm:t>
        <a:bodyPr/>
        <a:lstStyle/>
        <a:p>
          <a:endParaRPr lang="es-EC"/>
        </a:p>
      </dgm:t>
    </dgm:pt>
    <dgm:pt modelId="{AD91A941-FCB6-4E1A-8494-5E7210A32857}" type="sibTrans" cxnId="{87B6E559-2E94-4AA8-BE55-C83073AA9212}">
      <dgm:prSet/>
      <dgm:spPr/>
      <dgm:t>
        <a:bodyPr/>
        <a:lstStyle/>
        <a:p>
          <a:endParaRPr lang="es-EC"/>
        </a:p>
      </dgm:t>
    </dgm:pt>
    <dgm:pt modelId="{83A77B44-DEB9-4946-9CCC-766052CEBBB9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Objetivos Supermercados </a:t>
          </a:r>
        </a:p>
      </dgm:t>
    </dgm:pt>
    <dgm:pt modelId="{6FB00030-05A0-460B-937C-4E3BF62F2B47}" type="sibTrans" cxnId="{E315E7D2-5455-4CC9-B152-BD24D93A7420}">
      <dgm:prSet/>
      <dgm:spPr/>
      <dgm:t>
        <a:bodyPr/>
        <a:lstStyle/>
        <a:p>
          <a:endParaRPr lang="es-EC"/>
        </a:p>
      </dgm:t>
    </dgm:pt>
    <dgm:pt modelId="{19E0C8A1-F771-4D59-BC13-D5FEFAA3E942}" type="parTrans" cxnId="{E315E7D2-5455-4CC9-B152-BD24D93A7420}">
      <dgm:prSet/>
      <dgm:spPr/>
      <dgm:t>
        <a:bodyPr/>
        <a:lstStyle/>
        <a:p>
          <a:endParaRPr lang="es-EC"/>
        </a:p>
      </dgm:t>
    </dgm:pt>
    <dgm:pt modelId="{0A614AB3-EF19-41B6-B6DD-6D6C5FE31128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Información.</a:t>
          </a:r>
        </a:p>
      </dgm:t>
    </dgm:pt>
    <dgm:pt modelId="{7E67E7EF-3F15-4746-88A5-5AA99E1DB01C}" type="parTrans" cxnId="{2D807332-1CB0-4AF6-922A-31AA571F4852}">
      <dgm:prSet/>
      <dgm:spPr/>
      <dgm:t>
        <a:bodyPr/>
        <a:lstStyle/>
        <a:p>
          <a:endParaRPr lang="es-EC"/>
        </a:p>
      </dgm:t>
    </dgm:pt>
    <dgm:pt modelId="{53D4279D-3535-4379-BBCE-D152045CAD05}" type="sibTrans" cxnId="{2D807332-1CB0-4AF6-922A-31AA571F4852}">
      <dgm:prSet/>
      <dgm:spPr/>
      <dgm:t>
        <a:bodyPr/>
        <a:lstStyle/>
        <a:p>
          <a:endParaRPr lang="es-EC"/>
        </a:p>
      </dgm:t>
    </dgm:pt>
    <dgm:pt modelId="{4359D4FF-641B-4E7D-9B3E-A3C2003C2AF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Ofertas</a:t>
          </a:r>
        </a:p>
      </dgm:t>
    </dgm:pt>
    <dgm:pt modelId="{BB86C203-22EE-47E2-9663-F7F53294714D}" type="parTrans" cxnId="{F96C2849-6B68-49CB-9B36-56D9F1EE2B7A}">
      <dgm:prSet/>
      <dgm:spPr/>
      <dgm:t>
        <a:bodyPr/>
        <a:lstStyle/>
        <a:p>
          <a:endParaRPr lang="es-EC"/>
        </a:p>
      </dgm:t>
    </dgm:pt>
    <dgm:pt modelId="{0AD970C4-412F-4DF4-9F5B-00D39A861AA2}" type="sibTrans" cxnId="{F96C2849-6B68-49CB-9B36-56D9F1EE2B7A}">
      <dgm:prSet/>
      <dgm:spPr/>
      <dgm:t>
        <a:bodyPr/>
        <a:lstStyle/>
        <a:p>
          <a:endParaRPr lang="es-EC"/>
        </a:p>
      </dgm:t>
    </dgm:pt>
    <dgm:pt modelId="{1657B14D-BE42-4F29-9F3F-A59DA505547D}">
      <dgm:prSet phldrT="[Texto]" custT="1"/>
      <dgm:spPr/>
      <dgm:t>
        <a:bodyPr/>
        <a:lstStyle/>
        <a:p>
          <a:endParaRPr lang="es-EC" sz="1600" dirty="0">
            <a:latin typeface="+mj-lt"/>
          </a:endParaRPr>
        </a:p>
      </dgm:t>
    </dgm:pt>
    <dgm:pt modelId="{C0811AE1-7575-4415-A49E-FD8A0D22E845}" type="parTrans" cxnId="{852C8D9C-C059-40F1-A6BE-D91CC66E0B34}">
      <dgm:prSet/>
      <dgm:spPr/>
      <dgm:t>
        <a:bodyPr/>
        <a:lstStyle/>
        <a:p>
          <a:endParaRPr lang="es-EC"/>
        </a:p>
      </dgm:t>
    </dgm:pt>
    <dgm:pt modelId="{2D9CB15B-D313-4CFC-95D5-A3ACEA1889F4}" type="sibTrans" cxnId="{852C8D9C-C059-40F1-A6BE-D91CC66E0B34}">
      <dgm:prSet/>
      <dgm:spPr/>
      <dgm:t>
        <a:bodyPr/>
        <a:lstStyle/>
        <a:p>
          <a:endParaRPr lang="es-EC"/>
        </a:p>
      </dgm:t>
    </dgm:pt>
    <dgm:pt modelId="{D2F8FC5F-9C9A-4F87-A01F-A048CB0D07C2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Diferenciarse de la competencia </a:t>
          </a:r>
        </a:p>
      </dgm:t>
    </dgm:pt>
    <dgm:pt modelId="{F655C887-1A11-441B-A76F-6F0CD31F1E20}" type="parTrans" cxnId="{73B6F385-1A20-42F7-ACFB-134F6B33D2EB}">
      <dgm:prSet/>
      <dgm:spPr/>
      <dgm:t>
        <a:bodyPr/>
        <a:lstStyle/>
        <a:p>
          <a:endParaRPr lang="es-EC"/>
        </a:p>
      </dgm:t>
    </dgm:pt>
    <dgm:pt modelId="{7BD3DFF6-0B21-4187-ADC3-F5D6E186A644}" type="sibTrans" cxnId="{73B6F385-1A20-42F7-ACFB-134F6B33D2EB}">
      <dgm:prSet/>
      <dgm:spPr/>
      <dgm:t>
        <a:bodyPr/>
        <a:lstStyle/>
        <a:p>
          <a:endParaRPr lang="es-EC"/>
        </a:p>
      </dgm:t>
    </dgm:pt>
    <dgm:pt modelId="{ED80B86E-40D1-44B4-9775-82232FCA2C57}" type="pres">
      <dgm:prSet presAssocID="{3C7023CC-1E7B-4B84-A15B-7523414C54D5}" presName="Name0" presStyleCnt="0">
        <dgm:presLayoutVars>
          <dgm:dir/>
          <dgm:resizeHandles val="exact"/>
        </dgm:presLayoutVars>
      </dgm:prSet>
      <dgm:spPr/>
    </dgm:pt>
    <dgm:pt modelId="{A9509F6E-15D5-4E42-9666-C7E02A3A6CFA}" type="pres">
      <dgm:prSet presAssocID="{83A77B44-DEB9-4946-9CCC-766052CEBBB9}" presName="compNode" presStyleCnt="0"/>
      <dgm:spPr/>
    </dgm:pt>
    <dgm:pt modelId="{7552EDB5-1D2B-4FDD-98CC-3F5FB87BA4C5}" type="pres">
      <dgm:prSet presAssocID="{83A77B44-DEB9-4946-9CCC-766052CEBBB9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2AC6405-7420-41DD-A53F-BBCA56D3BF5C}" type="pres">
      <dgm:prSet presAssocID="{83A77B44-DEB9-4946-9CCC-766052CEBBB9}" presName="textRect" presStyleLbl="revTx" presStyleIdx="0" presStyleCnt="3">
        <dgm:presLayoutVars>
          <dgm:bulletEnabled val="1"/>
        </dgm:presLayoutVars>
      </dgm:prSet>
      <dgm:spPr/>
    </dgm:pt>
    <dgm:pt modelId="{2C2A84A9-B6CC-40AC-8947-76546320EFA0}" type="pres">
      <dgm:prSet presAssocID="{6FB00030-05A0-460B-937C-4E3BF62F2B47}" presName="sibTrans" presStyleLbl="sibTrans2D1" presStyleIdx="0" presStyleCnt="0"/>
      <dgm:spPr/>
    </dgm:pt>
    <dgm:pt modelId="{E45DDBD1-2127-49D8-AE59-BB192D3D5889}" type="pres">
      <dgm:prSet presAssocID="{676C59C7-E23D-46B8-8F78-26FEB384F826}" presName="compNode" presStyleCnt="0"/>
      <dgm:spPr/>
    </dgm:pt>
    <dgm:pt modelId="{C9A4DFE9-CF79-4AF0-9FDB-4E74E595B0C5}" type="pres">
      <dgm:prSet presAssocID="{676C59C7-E23D-46B8-8F78-26FEB384F826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669D88D-355E-4A4A-8C1A-A6444C68209A}" type="pres">
      <dgm:prSet presAssocID="{676C59C7-E23D-46B8-8F78-26FEB384F826}" presName="textRect" presStyleLbl="revTx" presStyleIdx="1" presStyleCnt="3">
        <dgm:presLayoutVars>
          <dgm:bulletEnabled val="1"/>
        </dgm:presLayoutVars>
      </dgm:prSet>
      <dgm:spPr/>
    </dgm:pt>
    <dgm:pt modelId="{34B1B305-1194-4C67-8D8E-6EF5C5D89B07}" type="pres">
      <dgm:prSet presAssocID="{9DF15649-FD65-4076-96FE-EC30E9DCC248}" presName="sibTrans" presStyleLbl="sibTrans2D1" presStyleIdx="0" presStyleCnt="0"/>
      <dgm:spPr/>
    </dgm:pt>
    <dgm:pt modelId="{BF1FDC61-2BE6-4DEC-9F89-D79BC775741A}" type="pres">
      <dgm:prSet presAssocID="{6666EC86-C614-4465-9706-4868F3FE5819}" presName="compNode" presStyleCnt="0"/>
      <dgm:spPr/>
    </dgm:pt>
    <dgm:pt modelId="{420682F0-5161-4320-9FC6-AB2A9513F5DC}" type="pres">
      <dgm:prSet presAssocID="{6666EC86-C614-4465-9706-4868F3FE5819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B308427-81DE-4AC2-81D6-8574DC5133D0}" type="pres">
      <dgm:prSet presAssocID="{6666EC86-C614-4465-9706-4868F3FE581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E4ACA031-13D8-40BF-9574-51D30CF9CA9B}" type="presOf" srcId="{6FB00030-05A0-460B-937C-4E3BF62F2B47}" destId="{2C2A84A9-B6CC-40AC-8947-76546320EFA0}" srcOrd="0" destOrd="0" presId="urn:microsoft.com/office/officeart/2005/8/layout/pList1"/>
    <dgm:cxn modelId="{2D807332-1CB0-4AF6-922A-31AA571F4852}" srcId="{FFC38411-7381-4CB5-B6A3-7B46D74BB17A}" destId="{0A614AB3-EF19-41B6-B6DD-6D6C5FE31128}" srcOrd="0" destOrd="0" parTransId="{7E67E7EF-3F15-4746-88A5-5AA99E1DB01C}" sibTransId="{53D4279D-3535-4379-BBCE-D152045CAD05}"/>
    <dgm:cxn modelId="{A2070B3E-3985-4409-821E-92A173C22F24}" type="presOf" srcId="{1657B14D-BE42-4F29-9F3F-A59DA505547D}" destId="{A669D88D-355E-4A4A-8C1A-A6444C68209A}" srcOrd="0" destOrd="4" presId="urn:microsoft.com/office/officeart/2005/8/layout/pList1"/>
    <dgm:cxn modelId="{361F7964-F444-4B68-9B88-FEC01C325D69}" srcId="{676C59C7-E23D-46B8-8F78-26FEB384F826}" destId="{FFC38411-7381-4CB5-B6A3-7B46D74BB17A}" srcOrd="0" destOrd="0" parTransId="{D6C7B768-C909-46A4-9624-53F6243F8E18}" sibTransId="{00E4C550-1E5F-4B0E-B797-1E125F3B5FEB}"/>
    <dgm:cxn modelId="{DFB22948-0F2E-4D33-851F-D49AC77B7346}" srcId="{3C7023CC-1E7B-4B84-A15B-7523414C54D5}" destId="{676C59C7-E23D-46B8-8F78-26FEB384F826}" srcOrd="1" destOrd="0" parTransId="{F96FCEB0-A533-4A31-9B27-FDC1222D47CC}" sibTransId="{9DF15649-FD65-4076-96FE-EC30E9DCC248}"/>
    <dgm:cxn modelId="{F96C2849-6B68-49CB-9B36-56D9F1EE2B7A}" srcId="{FFC38411-7381-4CB5-B6A3-7B46D74BB17A}" destId="{4359D4FF-641B-4E7D-9B3E-A3C2003C2AFF}" srcOrd="1" destOrd="0" parTransId="{BB86C203-22EE-47E2-9663-F7F53294714D}" sibTransId="{0AD970C4-412F-4DF4-9F5B-00D39A861AA2}"/>
    <dgm:cxn modelId="{4E18784F-4541-465B-BF7E-A4AFD9EA9AFB}" type="presOf" srcId="{FFC38411-7381-4CB5-B6A3-7B46D74BB17A}" destId="{A669D88D-355E-4A4A-8C1A-A6444C68209A}" srcOrd="0" destOrd="1" presId="urn:microsoft.com/office/officeart/2005/8/layout/pList1"/>
    <dgm:cxn modelId="{E6E88350-9A46-42A5-8B1D-C44D1E22F7AA}" type="presOf" srcId="{676C59C7-E23D-46B8-8F78-26FEB384F826}" destId="{A669D88D-355E-4A4A-8C1A-A6444C68209A}" srcOrd="0" destOrd="0" presId="urn:microsoft.com/office/officeart/2005/8/layout/pList1"/>
    <dgm:cxn modelId="{62787073-436D-41CF-B812-E49985B48BDB}" srcId="{83A77B44-DEB9-4946-9CCC-766052CEBBB9}" destId="{F619A6FA-C497-46B9-9F2C-94000AE00D0D}" srcOrd="0" destOrd="0" parTransId="{152300AA-E1E7-434A-8568-E7C2233A451B}" sibTransId="{0FDF5F10-3B2A-42A1-A459-95DF853A05E2}"/>
    <dgm:cxn modelId="{87B6E559-2E94-4AA8-BE55-C83073AA9212}" srcId="{6666EC86-C614-4465-9706-4868F3FE5819}" destId="{D79B9DA6-87C0-441C-A9F3-EBEA3042A5AA}" srcOrd="0" destOrd="0" parTransId="{0DB06B01-0128-4AD4-B89E-C9757A13EAD0}" sibTransId="{AD91A941-FCB6-4E1A-8494-5E7210A32857}"/>
    <dgm:cxn modelId="{C9FD1F85-7DD2-48DF-8698-D3867E6405C8}" type="presOf" srcId="{4359D4FF-641B-4E7D-9B3E-A3C2003C2AFF}" destId="{A669D88D-355E-4A4A-8C1A-A6444C68209A}" srcOrd="0" destOrd="3" presId="urn:microsoft.com/office/officeart/2005/8/layout/pList1"/>
    <dgm:cxn modelId="{C88FCB85-BE23-4C7F-9CA1-A5460B20B0EA}" type="presOf" srcId="{9DF15649-FD65-4076-96FE-EC30E9DCC248}" destId="{34B1B305-1194-4C67-8D8E-6EF5C5D89B07}" srcOrd="0" destOrd="0" presId="urn:microsoft.com/office/officeart/2005/8/layout/pList1"/>
    <dgm:cxn modelId="{73B6F385-1A20-42F7-ACFB-134F6B33D2EB}" srcId="{6666EC86-C614-4465-9706-4868F3FE5819}" destId="{D2F8FC5F-9C9A-4F87-A01F-A048CB0D07C2}" srcOrd="1" destOrd="0" parTransId="{F655C887-1A11-441B-A76F-6F0CD31F1E20}" sibTransId="{7BD3DFF6-0B21-4187-ADC3-F5D6E186A644}"/>
    <dgm:cxn modelId="{D78AF787-55D8-46AF-B125-AA7BD010CA84}" srcId="{3C7023CC-1E7B-4B84-A15B-7523414C54D5}" destId="{6666EC86-C614-4465-9706-4868F3FE5819}" srcOrd="2" destOrd="0" parTransId="{30CF2413-BE50-4766-A580-A39DCA6014CD}" sibTransId="{96B891B3-09FE-4C9C-8D45-C95928170115}"/>
    <dgm:cxn modelId="{852C8D9C-C059-40F1-A6BE-D91CC66E0B34}" srcId="{FFC38411-7381-4CB5-B6A3-7B46D74BB17A}" destId="{1657B14D-BE42-4F29-9F3F-A59DA505547D}" srcOrd="2" destOrd="0" parTransId="{C0811AE1-7575-4415-A49E-FD8A0D22E845}" sibTransId="{2D9CB15B-D313-4CFC-95D5-A3ACEA1889F4}"/>
    <dgm:cxn modelId="{92083DBC-1713-41CA-B378-7C537376721F}" type="presOf" srcId="{D79B9DA6-87C0-441C-A9F3-EBEA3042A5AA}" destId="{BB308427-81DE-4AC2-81D6-8574DC5133D0}" srcOrd="0" destOrd="1" presId="urn:microsoft.com/office/officeart/2005/8/layout/pList1"/>
    <dgm:cxn modelId="{E315E7D2-5455-4CC9-B152-BD24D93A7420}" srcId="{3C7023CC-1E7B-4B84-A15B-7523414C54D5}" destId="{83A77B44-DEB9-4946-9CCC-766052CEBBB9}" srcOrd="0" destOrd="0" parTransId="{19E0C8A1-F771-4D59-BC13-D5FEFAA3E942}" sibTransId="{6FB00030-05A0-460B-937C-4E3BF62F2B47}"/>
    <dgm:cxn modelId="{2CBF15D5-AFBD-455F-BBF2-8753BD4EB249}" type="presOf" srcId="{D2F8FC5F-9C9A-4F87-A01F-A048CB0D07C2}" destId="{BB308427-81DE-4AC2-81D6-8574DC5133D0}" srcOrd="0" destOrd="2" presId="urn:microsoft.com/office/officeart/2005/8/layout/pList1"/>
    <dgm:cxn modelId="{675E50DF-8B5C-43EB-B5B8-171B67BE277C}" type="presOf" srcId="{83A77B44-DEB9-4946-9CCC-766052CEBBB9}" destId="{F2AC6405-7420-41DD-A53F-BBCA56D3BF5C}" srcOrd="0" destOrd="0" presId="urn:microsoft.com/office/officeart/2005/8/layout/pList1"/>
    <dgm:cxn modelId="{D1A185E9-F354-45C6-B0B3-D1BA2729C705}" type="presOf" srcId="{3C7023CC-1E7B-4B84-A15B-7523414C54D5}" destId="{ED80B86E-40D1-44B4-9775-82232FCA2C57}" srcOrd="0" destOrd="0" presId="urn:microsoft.com/office/officeart/2005/8/layout/pList1"/>
    <dgm:cxn modelId="{E720BAEF-7D9B-41B5-807F-ECE022653076}" type="presOf" srcId="{F619A6FA-C497-46B9-9F2C-94000AE00D0D}" destId="{F2AC6405-7420-41DD-A53F-BBCA56D3BF5C}" srcOrd="0" destOrd="1" presId="urn:microsoft.com/office/officeart/2005/8/layout/pList1"/>
    <dgm:cxn modelId="{02E238F3-2780-45E1-AA49-1358EEDAC196}" type="presOf" srcId="{0A614AB3-EF19-41B6-B6DD-6D6C5FE31128}" destId="{A669D88D-355E-4A4A-8C1A-A6444C68209A}" srcOrd="0" destOrd="2" presId="urn:microsoft.com/office/officeart/2005/8/layout/pList1"/>
    <dgm:cxn modelId="{28CA56FF-7AC7-44D9-8F76-06F567F9B440}" type="presOf" srcId="{6666EC86-C614-4465-9706-4868F3FE5819}" destId="{BB308427-81DE-4AC2-81D6-8574DC5133D0}" srcOrd="0" destOrd="0" presId="urn:microsoft.com/office/officeart/2005/8/layout/pList1"/>
    <dgm:cxn modelId="{4E467EFF-D788-4944-AFA7-F2F9F5B8F768}" type="presParOf" srcId="{ED80B86E-40D1-44B4-9775-82232FCA2C57}" destId="{A9509F6E-15D5-4E42-9666-C7E02A3A6CFA}" srcOrd="0" destOrd="0" presId="urn:microsoft.com/office/officeart/2005/8/layout/pList1"/>
    <dgm:cxn modelId="{AEA641BE-D74E-44C7-BD18-CA1A737D9CE8}" type="presParOf" srcId="{A9509F6E-15D5-4E42-9666-C7E02A3A6CFA}" destId="{7552EDB5-1D2B-4FDD-98CC-3F5FB87BA4C5}" srcOrd="0" destOrd="0" presId="urn:microsoft.com/office/officeart/2005/8/layout/pList1"/>
    <dgm:cxn modelId="{17850D71-E060-4F1F-AA11-7072E1A9EE1B}" type="presParOf" srcId="{A9509F6E-15D5-4E42-9666-C7E02A3A6CFA}" destId="{F2AC6405-7420-41DD-A53F-BBCA56D3BF5C}" srcOrd="1" destOrd="0" presId="urn:microsoft.com/office/officeart/2005/8/layout/pList1"/>
    <dgm:cxn modelId="{E76B0D56-11E6-43C2-942D-BE1A5CD93D3F}" type="presParOf" srcId="{ED80B86E-40D1-44B4-9775-82232FCA2C57}" destId="{2C2A84A9-B6CC-40AC-8947-76546320EFA0}" srcOrd="1" destOrd="0" presId="urn:microsoft.com/office/officeart/2005/8/layout/pList1"/>
    <dgm:cxn modelId="{93FEBF57-86BE-4F6A-89B5-03B01E99E9F7}" type="presParOf" srcId="{ED80B86E-40D1-44B4-9775-82232FCA2C57}" destId="{E45DDBD1-2127-49D8-AE59-BB192D3D5889}" srcOrd="2" destOrd="0" presId="urn:microsoft.com/office/officeart/2005/8/layout/pList1"/>
    <dgm:cxn modelId="{964F80FB-8E51-49A4-9FA7-B0B98BFAAA50}" type="presParOf" srcId="{E45DDBD1-2127-49D8-AE59-BB192D3D5889}" destId="{C9A4DFE9-CF79-4AF0-9FDB-4E74E595B0C5}" srcOrd="0" destOrd="0" presId="urn:microsoft.com/office/officeart/2005/8/layout/pList1"/>
    <dgm:cxn modelId="{F90BA74F-94CC-44D6-91F1-51BCCE04C998}" type="presParOf" srcId="{E45DDBD1-2127-49D8-AE59-BB192D3D5889}" destId="{A669D88D-355E-4A4A-8C1A-A6444C68209A}" srcOrd="1" destOrd="0" presId="urn:microsoft.com/office/officeart/2005/8/layout/pList1"/>
    <dgm:cxn modelId="{E29417C0-7EAD-467D-A42A-3313D904415A}" type="presParOf" srcId="{ED80B86E-40D1-44B4-9775-82232FCA2C57}" destId="{34B1B305-1194-4C67-8D8E-6EF5C5D89B07}" srcOrd="3" destOrd="0" presId="urn:microsoft.com/office/officeart/2005/8/layout/pList1"/>
    <dgm:cxn modelId="{5FA0A362-ADCE-4927-B99E-A2FC29D56445}" type="presParOf" srcId="{ED80B86E-40D1-44B4-9775-82232FCA2C57}" destId="{BF1FDC61-2BE6-4DEC-9F89-D79BC775741A}" srcOrd="4" destOrd="0" presId="urn:microsoft.com/office/officeart/2005/8/layout/pList1"/>
    <dgm:cxn modelId="{186A24DA-E8D5-4F4F-A6E9-028BC914D306}" type="presParOf" srcId="{BF1FDC61-2BE6-4DEC-9F89-D79BC775741A}" destId="{420682F0-5161-4320-9FC6-AB2A9513F5DC}" srcOrd="0" destOrd="0" presId="urn:microsoft.com/office/officeart/2005/8/layout/pList1"/>
    <dgm:cxn modelId="{DE1E7A3F-EDF8-4F52-8B94-98665539D94F}" type="presParOf" srcId="{BF1FDC61-2BE6-4DEC-9F89-D79BC775741A}" destId="{BB308427-81DE-4AC2-81D6-8574DC5133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023CC-1E7B-4B84-A15B-7523414C54D5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619A6FA-C497-46B9-9F2C-94000AE00D0D}">
      <dgm:prSet phldrT="[Texto]" custT="1"/>
      <dgm:spPr/>
      <dgm:t>
        <a:bodyPr/>
        <a:lstStyle/>
        <a:p>
          <a:r>
            <a:rPr lang="es-EC" sz="1500" dirty="0">
              <a:latin typeface="+mj-lt"/>
            </a:rPr>
            <a:t>Atmosfera inclusiva y controlada</a:t>
          </a:r>
        </a:p>
      </dgm:t>
    </dgm:pt>
    <dgm:pt modelId="{152300AA-E1E7-434A-8568-E7C2233A451B}" type="parTrans" cxnId="{62787073-436D-41CF-B812-E49985B48BDB}">
      <dgm:prSet/>
      <dgm:spPr/>
      <dgm:t>
        <a:bodyPr/>
        <a:lstStyle/>
        <a:p>
          <a:endParaRPr lang="es-EC"/>
        </a:p>
      </dgm:t>
    </dgm:pt>
    <dgm:pt modelId="{0FDF5F10-3B2A-42A1-A459-95DF853A05E2}" type="sibTrans" cxnId="{62787073-436D-41CF-B812-E49985B48BDB}">
      <dgm:prSet/>
      <dgm:spPr/>
      <dgm:t>
        <a:bodyPr/>
        <a:lstStyle/>
        <a:p>
          <a:endParaRPr lang="es-EC"/>
        </a:p>
      </dgm:t>
    </dgm:pt>
    <dgm:pt modelId="{676C59C7-E23D-46B8-8F78-26FEB384F826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Generando en el consumidor  </a:t>
          </a:r>
        </a:p>
      </dgm:t>
    </dgm:pt>
    <dgm:pt modelId="{F96FCEB0-A533-4A31-9B27-FDC1222D47CC}" type="parTrans" cxnId="{DFB22948-0F2E-4D33-851F-D49AC77B7346}">
      <dgm:prSet/>
      <dgm:spPr/>
      <dgm:t>
        <a:bodyPr/>
        <a:lstStyle/>
        <a:p>
          <a:endParaRPr lang="es-EC"/>
        </a:p>
      </dgm:t>
    </dgm:pt>
    <dgm:pt modelId="{9DF15649-FD65-4076-96FE-EC30E9DCC248}" type="sibTrans" cxnId="{DFB22948-0F2E-4D33-851F-D49AC77B7346}">
      <dgm:prSet/>
      <dgm:spPr/>
      <dgm:t>
        <a:bodyPr/>
        <a:lstStyle/>
        <a:p>
          <a:endParaRPr lang="es-EC"/>
        </a:p>
      </dgm:t>
    </dgm:pt>
    <dgm:pt modelId="{FFC38411-7381-4CB5-B6A3-7B46D74BB17A}">
      <dgm:prSet phldrT="[Texto]" custT="1"/>
      <dgm:spPr/>
      <dgm:t>
        <a:bodyPr/>
        <a:lstStyle/>
        <a:p>
          <a:r>
            <a:rPr lang="es-EC" sz="1500" dirty="0">
              <a:latin typeface="+mj-lt"/>
            </a:rPr>
            <a:t>Vinculo emocional</a:t>
          </a:r>
        </a:p>
      </dgm:t>
    </dgm:pt>
    <dgm:pt modelId="{D6C7B768-C909-46A4-9624-53F6243F8E18}" type="parTrans" cxnId="{361F7964-F444-4B68-9B88-FEC01C325D69}">
      <dgm:prSet/>
      <dgm:spPr/>
      <dgm:t>
        <a:bodyPr/>
        <a:lstStyle/>
        <a:p>
          <a:endParaRPr lang="es-EC"/>
        </a:p>
      </dgm:t>
    </dgm:pt>
    <dgm:pt modelId="{00E4C550-1E5F-4B0E-B797-1E125F3B5FEB}" type="sibTrans" cxnId="{361F7964-F444-4B68-9B88-FEC01C325D69}">
      <dgm:prSet/>
      <dgm:spPr/>
      <dgm:t>
        <a:bodyPr/>
        <a:lstStyle/>
        <a:p>
          <a:endParaRPr lang="es-EC"/>
        </a:p>
      </dgm:t>
    </dgm:pt>
    <dgm:pt modelId="{6666EC86-C614-4465-9706-4868F3FE5819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Buscando </a:t>
          </a:r>
        </a:p>
      </dgm:t>
    </dgm:pt>
    <dgm:pt modelId="{30CF2413-BE50-4766-A580-A39DCA6014CD}" type="parTrans" cxnId="{D78AF787-55D8-46AF-B125-AA7BD010CA84}">
      <dgm:prSet/>
      <dgm:spPr/>
      <dgm:t>
        <a:bodyPr/>
        <a:lstStyle/>
        <a:p>
          <a:endParaRPr lang="es-EC"/>
        </a:p>
      </dgm:t>
    </dgm:pt>
    <dgm:pt modelId="{96B891B3-09FE-4C9C-8D45-C95928170115}" type="sibTrans" cxnId="{D78AF787-55D8-46AF-B125-AA7BD010CA84}">
      <dgm:prSet/>
      <dgm:spPr/>
      <dgm:t>
        <a:bodyPr/>
        <a:lstStyle/>
        <a:p>
          <a:endParaRPr lang="es-EC"/>
        </a:p>
      </dgm:t>
    </dgm:pt>
    <dgm:pt modelId="{D79B9DA6-87C0-441C-A9F3-EBEA3042A5AA}">
      <dgm:prSet phldrT="[Texto]" custT="1"/>
      <dgm:spPr/>
      <dgm:t>
        <a:bodyPr/>
        <a:lstStyle/>
        <a:p>
          <a:r>
            <a:rPr lang="es-EC" sz="1500" dirty="0">
              <a:latin typeface="+mj-lt"/>
            </a:rPr>
            <a:t>Construir una mejor percepción de las marcas </a:t>
          </a:r>
        </a:p>
      </dgm:t>
    </dgm:pt>
    <dgm:pt modelId="{0DB06B01-0128-4AD4-B89E-C9757A13EAD0}" type="parTrans" cxnId="{87B6E559-2E94-4AA8-BE55-C83073AA9212}">
      <dgm:prSet/>
      <dgm:spPr/>
      <dgm:t>
        <a:bodyPr/>
        <a:lstStyle/>
        <a:p>
          <a:endParaRPr lang="es-EC"/>
        </a:p>
      </dgm:t>
    </dgm:pt>
    <dgm:pt modelId="{AD91A941-FCB6-4E1A-8494-5E7210A32857}" type="sibTrans" cxnId="{87B6E559-2E94-4AA8-BE55-C83073AA9212}">
      <dgm:prSet/>
      <dgm:spPr/>
      <dgm:t>
        <a:bodyPr/>
        <a:lstStyle/>
        <a:p>
          <a:endParaRPr lang="es-EC"/>
        </a:p>
      </dgm:t>
    </dgm:pt>
    <dgm:pt modelId="{83A77B44-DEB9-4946-9CCC-766052CEBBB9}">
      <dgm:prSet phldrT="[Texto]" custT="1"/>
      <dgm:spPr/>
      <dgm:t>
        <a:bodyPr/>
        <a:lstStyle/>
        <a:p>
          <a:r>
            <a:rPr lang="es-EC" sz="1800" dirty="0">
              <a:latin typeface="+mj-lt"/>
            </a:rPr>
            <a:t>Supermercados brindan</a:t>
          </a:r>
        </a:p>
      </dgm:t>
    </dgm:pt>
    <dgm:pt modelId="{6FB00030-05A0-460B-937C-4E3BF62F2B47}" type="sibTrans" cxnId="{E315E7D2-5455-4CC9-B152-BD24D93A7420}">
      <dgm:prSet/>
      <dgm:spPr/>
      <dgm:t>
        <a:bodyPr/>
        <a:lstStyle/>
        <a:p>
          <a:endParaRPr lang="es-EC"/>
        </a:p>
      </dgm:t>
    </dgm:pt>
    <dgm:pt modelId="{19E0C8A1-F771-4D59-BC13-D5FEFAA3E942}" type="parTrans" cxnId="{E315E7D2-5455-4CC9-B152-BD24D93A7420}">
      <dgm:prSet/>
      <dgm:spPr/>
      <dgm:t>
        <a:bodyPr/>
        <a:lstStyle/>
        <a:p>
          <a:endParaRPr lang="es-EC"/>
        </a:p>
      </dgm:t>
    </dgm:pt>
    <dgm:pt modelId="{1657B14D-BE42-4F29-9F3F-A59DA505547D}">
      <dgm:prSet phldrT="[Texto]" custT="1"/>
      <dgm:spPr/>
      <dgm:t>
        <a:bodyPr/>
        <a:lstStyle/>
        <a:p>
          <a:endParaRPr lang="es-EC" sz="1400" dirty="0">
            <a:latin typeface="+mj-lt"/>
          </a:endParaRPr>
        </a:p>
      </dgm:t>
    </dgm:pt>
    <dgm:pt modelId="{C0811AE1-7575-4415-A49E-FD8A0D22E845}" type="parTrans" cxnId="{852C8D9C-C059-40F1-A6BE-D91CC66E0B34}">
      <dgm:prSet/>
      <dgm:spPr/>
      <dgm:t>
        <a:bodyPr/>
        <a:lstStyle/>
        <a:p>
          <a:endParaRPr lang="es-EC"/>
        </a:p>
      </dgm:t>
    </dgm:pt>
    <dgm:pt modelId="{2D9CB15B-D313-4CFC-95D5-A3ACEA1889F4}" type="sibTrans" cxnId="{852C8D9C-C059-40F1-A6BE-D91CC66E0B34}">
      <dgm:prSet/>
      <dgm:spPr/>
      <dgm:t>
        <a:bodyPr/>
        <a:lstStyle/>
        <a:p>
          <a:endParaRPr lang="es-EC"/>
        </a:p>
      </dgm:t>
    </dgm:pt>
    <dgm:pt modelId="{B5AC7B22-9A6C-4A7E-8E01-8581817FF66F}">
      <dgm:prSet phldrT="[Texto]" custT="1"/>
      <dgm:spPr/>
      <dgm:t>
        <a:bodyPr/>
        <a:lstStyle/>
        <a:p>
          <a:r>
            <a:rPr lang="es-EC" sz="1500" dirty="0">
              <a:latin typeface="+mj-lt"/>
            </a:rPr>
            <a:t>Experiencia de compra </a:t>
          </a:r>
        </a:p>
      </dgm:t>
    </dgm:pt>
    <dgm:pt modelId="{48809DFD-6EAA-4EF1-961E-760863790B2B}" type="parTrans" cxnId="{B6FDF7FE-E210-4F7C-A6BF-2C84AC85725A}">
      <dgm:prSet/>
      <dgm:spPr/>
      <dgm:t>
        <a:bodyPr/>
        <a:lstStyle/>
        <a:p>
          <a:endParaRPr lang="es-EC"/>
        </a:p>
      </dgm:t>
    </dgm:pt>
    <dgm:pt modelId="{D74ACB0F-E074-451B-8A1F-578849352B18}" type="sibTrans" cxnId="{B6FDF7FE-E210-4F7C-A6BF-2C84AC85725A}">
      <dgm:prSet/>
      <dgm:spPr/>
      <dgm:t>
        <a:bodyPr/>
        <a:lstStyle/>
        <a:p>
          <a:endParaRPr lang="es-EC"/>
        </a:p>
      </dgm:t>
    </dgm:pt>
    <dgm:pt modelId="{ED80B86E-40D1-44B4-9775-82232FCA2C57}" type="pres">
      <dgm:prSet presAssocID="{3C7023CC-1E7B-4B84-A15B-7523414C54D5}" presName="Name0" presStyleCnt="0">
        <dgm:presLayoutVars>
          <dgm:dir/>
          <dgm:resizeHandles val="exact"/>
        </dgm:presLayoutVars>
      </dgm:prSet>
      <dgm:spPr/>
    </dgm:pt>
    <dgm:pt modelId="{A9509F6E-15D5-4E42-9666-C7E02A3A6CFA}" type="pres">
      <dgm:prSet presAssocID="{83A77B44-DEB9-4946-9CCC-766052CEBBB9}" presName="compNode" presStyleCnt="0"/>
      <dgm:spPr/>
    </dgm:pt>
    <dgm:pt modelId="{7552EDB5-1D2B-4FDD-98CC-3F5FB87BA4C5}" type="pres">
      <dgm:prSet presAssocID="{83A77B44-DEB9-4946-9CCC-766052CEBBB9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2AC6405-7420-41DD-A53F-BBCA56D3BF5C}" type="pres">
      <dgm:prSet presAssocID="{83A77B44-DEB9-4946-9CCC-766052CEBBB9}" presName="textRect" presStyleLbl="revTx" presStyleIdx="0" presStyleCnt="3">
        <dgm:presLayoutVars>
          <dgm:bulletEnabled val="1"/>
        </dgm:presLayoutVars>
      </dgm:prSet>
      <dgm:spPr/>
    </dgm:pt>
    <dgm:pt modelId="{2C2A84A9-B6CC-40AC-8947-76546320EFA0}" type="pres">
      <dgm:prSet presAssocID="{6FB00030-05A0-460B-937C-4E3BF62F2B47}" presName="sibTrans" presStyleLbl="sibTrans2D1" presStyleIdx="0" presStyleCnt="0"/>
      <dgm:spPr/>
    </dgm:pt>
    <dgm:pt modelId="{E45DDBD1-2127-49D8-AE59-BB192D3D5889}" type="pres">
      <dgm:prSet presAssocID="{676C59C7-E23D-46B8-8F78-26FEB384F826}" presName="compNode" presStyleCnt="0"/>
      <dgm:spPr/>
    </dgm:pt>
    <dgm:pt modelId="{C9A4DFE9-CF79-4AF0-9FDB-4E74E595B0C5}" type="pres">
      <dgm:prSet presAssocID="{676C59C7-E23D-46B8-8F78-26FEB384F826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669D88D-355E-4A4A-8C1A-A6444C68209A}" type="pres">
      <dgm:prSet presAssocID="{676C59C7-E23D-46B8-8F78-26FEB384F826}" presName="textRect" presStyleLbl="revTx" presStyleIdx="1" presStyleCnt="3">
        <dgm:presLayoutVars>
          <dgm:bulletEnabled val="1"/>
        </dgm:presLayoutVars>
      </dgm:prSet>
      <dgm:spPr/>
    </dgm:pt>
    <dgm:pt modelId="{34B1B305-1194-4C67-8D8E-6EF5C5D89B07}" type="pres">
      <dgm:prSet presAssocID="{9DF15649-FD65-4076-96FE-EC30E9DCC248}" presName="sibTrans" presStyleLbl="sibTrans2D1" presStyleIdx="0" presStyleCnt="0"/>
      <dgm:spPr/>
    </dgm:pt>
    <dgm:pt modelId="{BF1FDC61-2BE6-4DEC-9F89-D79BC775741A}" type="pres">
      <dgm:prSet presAssocID="{6666EC86-C614-4465-9706-4868F3FE5819}" presName="compNode" presStyleCnt="0"/>
      <dgm:spPr/>
    </dgm:pt>
    <dgm:pt modelId="{420682F0-5161-4320-9FC6-AB2A9513F5DC}" type="pres">
      <dgm:prSet presAssocID="{6666EC86-C614-4465-9706-4868F3FE5819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BB308427-81DE-4AC2-81D6-8574DC5133D0}" type="pres">
      <dgm:prSet presAssocID="{6666EC86-C614-4465-9706-4868F3FE581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E4ACA031-13D8-40BF-9574-51D30CF9CA9B}" type="presOf" srcId="{6FB00030-05A0-460B-937C-4E3BF62F2B47}" destId="{2C2A84A9-B6CC-40AC-8947-76546320EFA0}" srcOrd="0" destOrd="0" presId="urn:microsoft.com/office/officeart/2005/8/layout/pList1"/>
    <dgm:cxn modelId="{A2070B3E-3985-4409-821E-92A173C22F24}" type="presOf" srcId="{1657B14D-BE42-4F29-9F3F-A59DA505547D}" destId="{A669D88D-355E-4A4A-8C1A-A6444C68209A}" srcOrd="0" destOrd="3" presId="urn:microsoft.com/office/officeart/2005/8/layout/pList1"/>
    <dgm:cxn modelId="{361F7964-F444-4B68-9B88-FEC01C325D69}" srcId="{676C59C7-E23D-46B8-8F78-26FEB384F826}" destId="{FFC38411-7381-4CB5-B6A3-7B46D74BB17A}" srcOrd="0" destOrd="0" parTransId="{D6C7B768-C909-46A4-9624-53F6243F8E18}" sibTransId="{00E4C550-1E5F-4B0E-B797-1E125F3B5FEB}"/>
    <dgm:cxn modelId="{DFB22948-0F2E-4D33-851F-D49AC77B7346}" srcId="{3C7023CC-1E7B-4B84-A15B-7523414C54D5}" destId="{676C59C7-E23D-46B8-8F78-26FEB384F826}" srcOrd="1" destOrd="0" parTransId="{F96FCEB0-A533-4A31-9B27-FDC1222D47CC}" sibTransId="{9DF15649-FD65-4076-96FE-EC30E9DCC248}"/>
    <dgm:cxn modelId="{4E18784F-4541-465B-BF7E-A4AFD9EA9AFB}" type="presOf" srcId="{FFC38411-7381-4CB5-B6A3-7B46D74BB17A}" destId="{A669D88D-355E-4A4A-8C1A-A6444C68209A}" srcOrd="0" destOrd="1" presId="urn:microsoft.com/office/officeart/2005/8/layout/pList1"/>
    <dgm:cxn modelId="{E6E88350-9A46-42A5-8B1D-C44D1E22F7AA}" type="presOf" srcId="{676C59C7-E23D-46B8-8F78-26FEB384F826}" destId="{A669D88D-355E-4A4A-8C1A-A6444C68209A}" srcOrd="0" destOrd="0" presId="urn:microsoft.com/office/officeart/2005/8/layout/pList1"/>
    <dgm:cxn modelId="{62787073-436D-41CF-B812-E49985B48BDB}" srcId="{83A77B44-DEB9-4946-9CCC-766052CEBBB9}" destId="{F619A6FA-C497-46B9-9F2C-94000AE00D0D}" srcOrd="0" destOrd="0" parTransId="{152300AA-E1E7-434A-8568-E7C2233A451B}" sibTransId="{0FDF5F10-3B2A-42A1-A459-95DF853A05E2}"/>
    <dgm:cxn modelId="{87B6E559-2E94-4AA8-BE55-C83073AA9212}" srcId="{6666EC86-C614-4465-9706-4868F3FE5819}" destId="{D79B9DA6-87C0-441C-A9F3-EBEA3042A5AA}" srcOrd="0" destOrd="0" parTransId="{0DB06B01-0128-4AD4-B89E-C9757A13EAD0}" sibTransId="{AD91A941-FCB6-4E1A-8494-5E7210A32857}"/>
    <dgm:cxn modelId="{C88FCB85-BE23-4C7F-9CA1-A5460B20B0EA}" type="presOf" srcId="{9DF15649-FD65-4076-96FE-EC30E9DCC248}" destId="{34B1B305-1194-4C67-8D8E-6EF5C5D89B07}" srcOrd="0" destOrd="0" presId="urn:microsoft.com/office/officeart/2005/8/layout/pList1"/>
    <dgm:cxn modelId="{D78AF787-55D8-46AF-B125-AA7BD010CA84}" srcId="{3C7023CC-1E7B-4B84-A15B-7523414C54D5}" destId="{6666EC86-C614-4465-9706-4868F3FE5819}" srcOrd="2" destOrd="0" parTransId="{30CF2413-BE50-4766-A580-A39DCA6014CD}" sibTransId="{96B891B3-09FE-4C9C-8D45-C95928170115}"/>
    <dgm:cxn modelId="{A5074B98-7930-424F-83FF-AAAE7D554554}" type="presOf" srcId="{B5AC7B22-9A6C-4A7E-8E01-8581817FF66F}" destId="{A669D88D-355E-4A4A-8C1A-A6444C68209A}" srcOrd="0" destOrd="2" presId="urn:microsoft.com/office/officeart/2005/8/layout/pList1"/>
    <dgm:cxn modelId="{852C8D9C-C059-40F1-A6BE-D91CC66E0B34}" srcId="{B5AC7B22-9A6C-4A7E-8E01-8581817FF66F}" destId="{1657B14D-BE42-4F29-9F3F-A59DA505547D}" srcOrd="0" destOrd="0" parTransId="{C0811AE1-7575-4415-A49E-FD8A0D22E845}" sibTransId="{2D9CB15B-D313-4CFC-95D5-A3ACEA1889F4}"/>
    <dgm:cxn modelId="{92083DBC-1713-41CA-B378-7C537376721F}" type="presOf" srcId="{D79B9DA6-87C0-441C-A9F3-EBEA3042A5AA}" destId="{BB308427-81DE-4AC2-81D6-8574DC5133D0}" srcOrd="0" destOrd="1" presId="urn:microsoft.com/office/officeart/2005/8/layout/pList1"/>
    <dgm:cxn modelId="{E315E7D2-5455-4CC9-B152-BD24D93A7420}" srcId="{3C7023CC-1E7B-4B84-A15B-7523414C54D5}" destId="{83A77B44-DEB9-4946-9CCC-766052CEBBB9}" srcOrd="0" destOrd="0" parTransId="{19E0C8A1-F771-4D59-BC13-D5FEFAA3E942}" sibTransId="{6FB00030-05A0-460B-937C-4E3BF62F2B47}"/>
    <dgm:cxn modelId="{675E50DF-8B5C-43EB-B5B8-171B67BE277C}" type="presOf" srcId="{83A77B44-DEB9-4946-9CCC-766052CEBBB9}" destId="{F2AC6405-7420-41DD-A53F-BBCA56D3BF5C}" srcOrd="0" destOrd="0" presId="urn:microsoft.com/office/officeart/2005/8/layout/pList1"/>
    <dgm:cxn modelId="{D1A185E9-F354-45C6-B0B3-D1BA2729C705}" type="presOf" srcId="{3C7023CC-1E7B-4B84-A15B-7523414C54D5}" destId="{ED80B86E-40D1-44B4-9775-82232FCA2C57}" srcOrd="0" destOrd="0" presId="urn:microsoft.com/office/officeart/2005/8/layout/pList1"/>
    <dgm:cxn modelId="{E720BAEF-7D9B-41B5-807F-ECE022653076}" type="presOf" srcId="{F619A6FA-C497-46B9-9F2C-94000AE00D0D}" destId="{F2AC6405-7420-41DD-A53F-BBCA56D3BF5C}" srcOrd="0" destOrd="1" presId="urn:microsoft.com/office/officeart/2005/8/layout/pList1"/>
    <dgm:cxn modelId="{B6FDF7FE-E210-4F7C-A6BF-2C84AC85725A}" srcId="{676C59C7-E23D-46B8-8F78-26FEB384F826}" destId="{B5AC7B22-9A6C-4A7E-8E01-8581817FF66F}" srcOrd="1" destOrd="0" parTransId="{48809DFD-6EAA-4EF1-961E-760863790B2B}" sibTransId="{D74ACB0F-E074-451B-8A1F-578849352B18}"/>
    <dgm:cxn modelId="{28CA56FF-7AC7-44D9-8F76-06F567F9B440}" type="presOf" srcId="{6666EC86-C614-4465-9706-4868F3FE5819}" destId="{BB308427-81DE-4AC2-81D6-8574DC5133D0}" srcOrd="0" destOrd="0" presId="urn:microsoft.com/office/officeart/2005/8/layout/pList1"/>
    <dgm:cxn modelId="{4E467EFF-D788-4944-AFA7-F2F9F5B8F768}" type="presParOf" srcId="{ED80B86E-40D1-44B4-9775-82232FCA2C57}" destId="{A9509F6E-15D5-4E42-9666-C7E02A3A6CFA}" srcOrd="0" destOrd="0" presId="urn:microsoft.com/office/officeart/2005/8/layout/pList1"/>
    <dgm:cxn modelId="{AEA641BE-D74E-44C7-BD18-CA1A737D9CE8}" type="presParOf" srcId="{A9509F6E-15D5-4E42-9666-C7E02A3A6CFA}" destId="{7552EDB5-1D2B-4FDD-98CC-3F5FB87BA4C5}" srcOrd="0" destOrd="0" presId="urn:microsoft.com/office/officeart/2005/8/layout/pList1"/>
    <dgm:cxn modelId="{17850D71-E060-4F1F-AA11-7072E1A9EE1B}" type="presParOf" srcId="{A9509F6E-15D5-4E42-9666-C7E02A3A6CFA}" destId="{F2AC6405-7420-41DD-A53F-BBCA56D3BF5C}" srcOrd="1" destOrd="0" presId="urn:microsoft.com/office/officeart/2005/8/layout/pList1"/>
    <dgm:cxn modelId="{E76B0D56-11E6-43C2-942D-BE1A5CD93D3F}" type="presParOf" srcId="{ED80B86E-40D1-44B4-9775-82232FCA2C57}" destId="{2C2A84A9-B6CC-40AC-8947-76546320EFA0}" srcOrd="1" destOrd="0" presId="urn:microsoft.com/office/officeart/2005/8/layout/pList1"/>
    <dgm:cxn modelId="{93FEBF57-86BE-4F6A-89B5-03B01E99E9F7}" type="presParOf" srcId="{ED80B86E-40D1-44B4-9775-82232FCA2C57}" destId="{E45DDBD1-2127-49D8-AE59-BB192D3D5889}" srcOrd="2" destOrd="0" presId="urn:microsoft.com/office/officeart/2005/8/layout/pList1"/>
    <dgm:cxn modelId="{964F80FB-8E51-49A4-9FA7-B0B98BFAAA50}" type="presParOf" srcId="{E45DDBD1-2127-49D8-AE59-BB192D3D5889}" destId="{C9A4DFE9-CF79-4AF0-9FDB-4E74E595B0C5}" srcOrd="0" destOrd="0" presId="urn:microsoft.com/office/officeart/2005/8/layout/pList1"/>
    <dgm:cxn modelId="{F90BA74F-94CC-44D6-91F1-51BCCE04C998}" type="presParOf" srcId="{E45DDBD1-2127-49D8-AE59-BB192D3D5889}" destId="{A669D88D-355E-4A4A-8C1A-A6444C68209A}" srcOrd="1" destOrd="0" presId="urn:microsoft.com/office/officeart/2005/8/layout/pList1"/>
    <dgm:cxn modelId="{E29417C0-7EAD-467D-A42A-3313D904415A}" type="presParOf" srcId="{ED80B86E-40D1-44B4-9775-82232FCA2C57}" destId="{34B1B305-1194-4C67-8D8E-6EF5C5D89B07}" srcOrd="3" destOrd="0" presId="urn:microsoft.com/office/officeart/2005/8/layout/pList1"/>
    <dgm:cxn modelId="{5FA0A362-ADCE-4927-B99E-A2FC29D56445}" type="presParOf" srcId="{ED80B86E-40D1-44B4-9775-82232FCA2C57}" destId="{BF1FDC61-2BE6-4DEC-9F89-D79BC775741A}" srcOrd="4" destOrd="0" presId="urn:microsoft.com/office/officeart/2005/8/layout/pList1"/>
    <dgm:cxn modelId="{186A24DA-E8D5-4F4F-A6E9-028BC914D306}" type="presParOf" srcId="{BF1FDC61-2BE6-4DEC-9F89-D79BC775741A}" destId="{420682F0-5161-4320-9FC6-AB2A9513F5DC}" srcOrd="0" destOrd="0" presId="urn:microsoft.com/office/officeart/2005/8/layout/pList1"/>
    <dgm:cxn modelId="{DE1E7A3F-EDF8-4F52-8B94-98665539D94F}" type="presParOf" srcId="{BF1FDC61-2BE6-4DEC-9F89-D79BC775741A}" destId="{BB308427-81DE-4AC2-81D6-8574DC5133D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DB43A-AC94-4AFD-8333-DEDE49697372}" type="doc">
      <dgm:prSet loTypeId="urn:microsoft.com/office/officeart/2008/layout/AccentedPicture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6A94125-AD39-4F56-9C0D-B32528D38ECF}">
      <dgm:prSet phldrT="[Texto]" custT="1"/>
      <dgm:spPr/>
      <dgm:t>
        <a:bodyPr/>
        <a:lstStyle/>
        <a:p>
          <a:pPr algn="ctr"/>
          <a:r>
            <a:rPr lang="es-EC" sz="1700" b="1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Chamorro (2001)</a:t>
          </a:r>
        </a:p>
        <a:p>
          <a:pPr algn="ctr"/>
          <a:r>
            <a:rPr lang="es-EC" sz="17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-</a:t>
          </a:r>
          <a:r>
            <a:rPr lang="es-ES" sz="17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Cada sentido puede ser impulsado para construir una imagen de marca más fuerte y duradera.</a:t>
          </a:r>
          <a:endParaRPr lang="es-EC" sz="17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6A06D785-1A89-4938-97D6-B795A732E1C5}" type="parTrans" cxnId="{91E74561-D267-4617-A0CC-B1A8EC6F2167}">
      <dgm:prSet/>
      <dgm:spPr/>
      <dgm:t>
        <a:bodyPr/>
        <a:lstStyle/>
        <a:p>
          <a:endParaRPr lang="es-EC" sz="17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F6B9C89F-24DC-4F34-8CAA-6EC8B04D4250}" type="sibTrans" cxnId="{91E74561-D267-4617-A0CC-B1A8EC6F2167}">
      <dgm:prSet custT="1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s-EC" sz="17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BAD3788F-88C8-44E5-A71F-E1ED79ED525B}">
      <dgm:prSet phldrT="[Texto]" custT="1"/>
      <dgm:spPr/>
      <dgm:t>
        <a:bodyPr/>
        <a:lstStyle/>
        <a:p>
          <a:pPr algn="ctr"/>
          <a:r>
            <a:rPr lang="es-EC" sz="1700" b="1" dirty="0">
              <a:latin typeface="+mj-lt"/>
              <a:cs typeface="Arial" panose="020B0604020202020204" pitchFamily="34" charset="0"/>
            </a:rPr>
            <a:t>Jiménez &amp; Zambrano (2017)</a:t>
          </a:r>
        </a:p>
        <a:p>
          <a:pPr algn="ctr"/>
          <a:r>
            <a:rPr lang="es-EC" sz="1700" dirty="0">
              <a:latin typeface="+mj-lt"/>
              <a:cs typeface="Arial" panose="020B0604020202020204" pitchFamily="34" charset="0"/>
            </a:rPr>
            <a:t>-</a:t>
          </a:r>
          <a:r>
            <a:rPr lang="es-ES" sz="1700" dirty="0">
              <a:latin typeface="+mj-lt"/>
              <a:cs typeface="Arial" panose="020B0604020202020204" pitchFamily="34" charset="0"/>
            </a:rPr>
            <a:t>Busca la conexión de las emociones en los consumidores.</a:t>
          </a:r>
          <a:endParaRPr lang="es-EC" sz="1700" dirty="0">
            <a:latin typeface="+mj-lt"/>
            <a:cs typeface="Arial" panose="020B0604020202020204" pitchFamily="34" charset="0"/>
          </a:endParaRPr>
        </a:p>
      </dgm:t>
    </dgm:pt>
    <dgm:pt modelId="{45495954-8A4C-4B52-B033-781B73271E30}" type="parTrans" cxnId="{301564CB-AE91-436C-A3C8-68DF921102E9}">
      <dgm:prSet/>
      <dgm:spPr/>
      <dgm:t>
        <a:bodyPr/>
        <a:lstStyle/>
        <a:p>
          <a:endParaRPr lang="es-EC" sz="17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BE27F7CC-54F6-41FD-9882-798676D1C6AC}" type="sibTrans" cxnId="{301564CB-AE91-436C-A3C8-68DF921102E9}">
      <dgm:prSet custT="1"/>
      <dgm:spPr/>
      <dgm:t>
        <a:bodyPr/>
        <a:lstStyle/>
        <a:p>
          <a:endParaRPr lang="es-EC" sz="17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5F49CCC5-5462-491E-8333-45B2762BD8FD}">
      <dgm:prSet custT="1"/>
      <dgm:spPr/>
      <dgm:t>
        <a:bodyPr/>
        <a:lstStyle/>
        <a:p>
          <a:pPr algn="ctr"/>
          <a:r>
            <a:rPr lang="es-EC" sz="1700" b="1" dirty="0">
              <a:latin typeface="+mj-lt"/>
              <a:cs typeface="Arial" panose="020B0604020202020204" pitchFamily="34" charset="0"/>
            </a:rPr>
            <a:t>(Ortegón &amp; Gómez, 2015</a:t>
          </a:r>
          <a:r>
            <a:rPr lang="es-EC" sz="1700" dirty="0">
              <a:latin typeface="+mj-lt"/>
              <a:cs typeface="Arial" panose="020B0604020202020204" pitchFamily="34" charset="0"/>
            </a:rPr>
            <a:t>)</a:t>
          </a:r>
        </a:p>
        <a:p>
          <a:pPr algn="ctr"/>
          <a:r>
            <a:rPr lang="es-ES" sz="1700" dirty="0">
              <a:latin typeface="+mj-lt"/>
              <a:cs typeface="Arial" panose="020B0604020202020204" pitchFamily="34" charset="0"/>
            </a:rPr>
            <a:t>-La diferenciación de la actividad sensorial debe basarse en: innovación y búsqueda de singularidad.</a:t>
          </a:r>
          <a:endParaRPr lang="es-EC" sz="1700" dirty="0">
            <a:latin typeface="+mj-lt"/>
            <a:cs typeface="Arial" panose="020B0604020202020204" pitchFamily="34" charset="0"/>
          </a:endParaRPr>
        </a:p>
      </dgm:t>
    </dgm:pt>
    <dgm:pt modelId="{C3CBA69C-2FF5-4314-B385-A4CFB22749F4}" type="parTrans" cxnId="{C84173EC-4ACE-4BD2-ABD0-03723E6CD73B}">
      <dgm:prSet/>
      <dgm:spPr/>
      <dgm:t>
        <a:bodyPr/>
        <a:lstStyle/>
        <a:p>
          <a:endParaRPr lang="es-EC" sz="17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198C61D7-C7A6-4A97-85EF-4AF246BBA060}" type="sibTrans" cxnId="{C84173EC-4ACE-4BD2-ABD0-03723E6CD73B}">
      <dgm:prSet/>
      <dgm:spPr/>
      <dgm:t>
        <a:bodyPr/>
        <a:lstStyle/>
        <a:p>
          <a:endParaRPr lang="es-EC" sz="170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ABF80FC7-A4CB-4B7D-A19B-F0D19AC1BF9E}" type="pres">
      <dgm:prSet presAssocID="{18CDB43A-AC94-4AFD-8333-DEDE49697372}" presName="Name0" presStyleCnt="0">
        <dgm:presLayoutVars>
          <dgm:dir/>
        </dgm:presLayoutVars>
      </dgm:prSet>
      <dgm:spPr/>
    </dgm:pt>
    <dgm:pt modelId="{0113B2F2-02C9-45EC-A3A2-EEA033679934}" type="pres">
      <dgm:prSet presAssocID="{F6B9C89F-24DC-4F34-8CAA-6EC8B04D4250}" presName="picture_1" presStyleLbl="bgImgPlace1" presStyleIdx="0" presStyleCnt="1" custScaleX="122104" custLinFactNeighborX="-5728"/>
      <dgm:spPr/>
    </dgm:pt>
    <dgm:pt modelId="{0AD81986-39CE-415D-97B2-FFD9EAB84977}" type="pres">
      <dgm:prSet presAssocID="{56A94125-AD39-4F56-9C0D-B32528D38ECF}" presName="text_1" presStyleLbl="node1" presStyleIdx="0" presStyleCnt="0" custScaleX="123073" custScaleY="72131" custLinFactX="80654" custLinFactNeighborX="100000" custLinFactNeighborY="25431">
        <dgm:presLayoutVars>
          <dgm:bulletEnabled val="1"/>
        </dgm:presLayoutVars>
      </dgm:prSet>
      <dgm:spPr/>
    </dgm:pt>
    <dgm:pt modelId="{AF1C2BB8-2DEC-4E91-9FEE-ACD8AC211624}" type="pres">
      <dgm:prSet presAssocID="{18CDB43A-AC94-4AFD-8333-DEDE49697372}" presName="linV" presStyleCnt="0"/>
      <dgm:spPr/>
    </dgm:pt>
    <dgm:pt modelId="{18C5707A-4DED-4EFF-BC48-49D511977418}" type="pres">
      <dgm:prSet presAssocID="{BAD3788F-88C8-44E5-A71F-E1ED79ED525B}" presName="pair" presStyleCnt="0"/>
      <dgm:spPr/>
    </dgm:pt>
    <dgm:pt modelId="{1AD33F93-E99F-4688-A3EC-93E29C8C06E7}" type="pres">
      <dgm:prSet presAssocID="{BAD3788F-88C8-44E5-A71F-E1ED79ED525B}" presName="spaceH" presStyleLbl="node1" presStyleIdx="0" presStyleCnt="0"/>
      <dgm:spPr/>
    </dgm:pt>
    <dgm:pt modelId="{9745B2D7-FE61-4EF0-AF9A-CC2BFA8C6A30}" type="pres">
      <dgm:prSet presAssocID="{BAD3788F-88C8-44E5-A71F-E1ED79ED525B}" presName="desPictures" presStyleLbl="alignImgPlace1" presStyleIdx="0" presStyleCnt="2" custScaleX="112026" custScaleY="106031" custLinFactNeighborX="18720" custLinFactNeighborY="52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4686532-2111-4307-A58B-0743E0FA538A}" type="pres">
      <dgm:prSet presAssocID="{BAD3788F-88C8-44E5-A71F-E1ED79ED525B}" presName="desTextWrapper" presStyleCnt="0"/>
      <dgm:spPr/>
    </dgm:pt>
    <dgm:pt modelId="{63BFED93-1980-4A97-BC0F-A91B6C88CC14}" type="pres">
      <dgm:prSet presAssocID="{BAD3788F-88C8-44E5-A71F-E1ED79ED525B}" presName="desText" presStyleLbl="revTx" presStyleIdx="0" presStyleCnt="2" custLinFactNeighborX="6286">
        <dgm:presLayoutVars>
          <dgm:bulletEnabled val="1"/>
        </dgm:presLayoutVars>
      </dgm:prSet>
      <dgm:spPr/>
    </dgm:pt>
    <dgm:pt modelId="{E4AFC8EB-0C66-48F2-9362-5F4D6307F362}" type="pres">
      <dgm:prSet presAssocID="{BE27F7CC-54F6-41FD-9882-798676D1C6AC}" presName="spaceV" presStyleCnt="0"/>
      <dgm:spPr/>
    </dgm:pt>
    <dgm:pt modelId="{D36EDC56-F6E4-4432-88BA-5AE6DE27841E}" type="pres">
      <dgm:prSet presAssocID="{5F49CCC5-5462-491E-8333-45B2762BD8FD}" presName="pair" presStyleCnt="0"/>
      <dgm:spPr/>
    </dgm:pt>
    <dgm:pt modelId="{861D869E-AF82-4997-9431-E2304902E669}" type="pres">
      <dgm:prSet presAssocID="{5F49CCC5-5462-491E-8333-45B2762BD8FD}" presName="spaceH" presStyleLbl="node1" presStyleIdx="0" presStyleCnt="0"/>
      <dgm:spPr/>
    </dgm:pt>
    <dgm:pt modelId="{56FEAD1D-95F1-4FDF-917E-2F986EC38DB2}" type="pres">
      <dgm:prSet presAssocID="{5F49CCC5-5462-491E-8333-45B2762BD8FD}" presName="desPictures" presStyleLbl="alignImgPlace1" presStyleIdx="1" presStyleCnt="2" custScaleX="120342" custScaleY="114552" custLinFactNeighborX="22880" custLinFactNeighborY="114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44C50D9-F38C-40E3-8D0D-F3291E6559B2}" type="pres">
      <dgm:prSet presAssocID="{5F49CCC5-5462-491E-8333-45B2762BD8FD}" presName="desTextWrapper" presStyleCnt="0"/>
      <dgm:spPr/>
    </dgm:pt>
    <dgm:pt modelId="{7561E8CA-F7D7-4ECC-B046-EEF16B73FEE7}" type="pres">
      <dgm:prSet presAssocID="{5F49CCC5-5462-491E-8333-45B2762BD8FD}" presName="desText" presStyleLbl="revTx" presStyleIdx="1" presStyleCnt="2" custLinFactNeighborX="9775" custLinFactNeighborY="12480">
        <dgm:presLayoutVars>
          <dgm:bulletEnabled val="1"/>
        </dgm:presLayoutVars>
      </dgm:prSet>
      <dgm:spPr/>
    </dgm:pt>
    <dgm:pt modelId="{F3EE593B-6FF8-4365-99AF-E7E2FA8DE2AD}" type="pres">
      <dgm:prSet presAssocID="{18CDB43A-AC94-4AFD-8333-DEDE49697372}" presName="maxNode" presStyleCnt="0"/>
      <dgm:spPr/>
    </dgm:pt>
    <dgm:pt modelId="{27CFF1F2-88CB-43A2-947A-18C60FF0FD43}" type="pres">
      <dgm:prSet presAssocID="{18CDB43A-AC94-4AFD-8333-DEDE49697372}" presName="Name33" presStyleCnt="0"/>
      <dgm:spPr/>
    </dgm:pt>
  </dgm:ptLst>
  <dgm:cxnLst>
    <dgm:cxn modelId="{B82A4A09-3CA1-4D90-84F9-203770878E85}" type="presOf" srcId="{F6B9C89F-24DC-4F34-8CAA-6EC8B04D4250}" destId="{0113B2F2-02C9-45EC-A3A2-EEA033679934}" srcOrd="0" destOrd="0" presId="urn:microsoft.com/office/officeart/2008/layout/AccentedPicture"/>
    <dgm:cxn modelId="{91E74561-D267-4617-A0CC-B1A8EC6F2167}" srcId="{18CDB43A-AC94-4AFD-8333-DEDE49697372}" destId="{56A94125-AD39-4F56-9C0D-B32528D38ECF}" srcOrd="0" destOrd="0" parTransId="{6A06D785-1A89-4938-97D6-B795A732E1C5}" sibTransId="{F6B9C89F-24DC-4F34-8CAA-6EC8B04D4250}"/>
    <dgm:cxn modelId="{D41BC242-8FD2-4916-831E-C35CCAFBEF1A}" type="presOf" srcId="{BAD3788F-88C8-44E5-A71F-E1ED79ED525B}" destId="{63BFED93-1980-4A97-BC0F-A91B6C88CC14}" srcOrd="0" destOrd="0" presId="urn:microsoft.com/office/officeart/2008/layout/AccentedPicture"/>
    <dgm:cxn modelId="{DB4FF5A2-7A59-4329-A568-C35D3E348A30}" type="presOf" srcId="{18CDB43A-AC94-4AFD-8333-DEDE49697372}" destId="{ABF80FC7-A4CB-4B7D-A19B-F0D19AC1BF9E}" srcOrd="0" destOrd="0" presId="urn:microsoft.com/office/officeart/2008/layout/AccentedPicture"/>
    <dgm:cxn modelId="{301564CB-AE91-436C-A3C8-68DF921102E9}" srcId="{18CDB43A-AC94-4AFD-8333-DEDE49697372}" destId="{BAD3788F-88C8-44E5-A71F-E1ED79ED525B}" srcOrd="1" destOrd="0" parTransId="{45495954-8A4C-4B52-B033-781B73271E30}" sibTransId="{BE27F7CC-54F6-41FD-9882-798676D1C6AC}"/>
    <dgm:cxn modelId="{ECAF55CE-B62E-4C6C-9A72-92DBBBF2929B}" type="presOf" srcId="{56A94125-AD39-4F56-9C0D-B32528D38ECF}" destId="{0AD81986-39CE-415D-97B2-FFD9EAB84977}" srcOrd="0" destOrd="0" presId="urn:microsoft.com/office/officeart/2008/layout/AccentedPicture"/>
    <dgm:cxn modelId="{5CD92DD4-DC9B-4258-8F8C-BE74B4A35CF3}" type="presOf" srcId="{5F49CCC5-5462-491E-8333-45B2762BD8FD}" destId="{7561E8CA-F7D7-4ECC-B046-EEF16B73FEE7}" srcOrd="0" destOrd="0" presId="urn:microsoft.com/office/officeart/2008/layout/AccentedPicture"/>
    <dgm:cxn modelId="{C84173EC-4ACE-4BD2-ABD0-03723E6CD73B}" srcId="{18CDB43A-AC94-4AFD-8333-DEDE49697372}" destId="{5F49CCC5-5462-491E-8333-45B2762BD8FD}" srcOrd="2" destOrd="0" parTransId="{C3CBA69C-2FF5-4314-B385-A4CFB22749F4}" sibTransId="{198C61D7-C7A6-4A97-85EF-4AF246BBA060}"/>
    <dgm:cxn modelId="{398E74CD-F12F-4EFE-AF40-D46196609E6D}" type="presParOf" srcId="{ABF80FC7-A4CB-4B7D-A19B-F0D19AC1BF9E}" destId="{0113B2F2-02C9-45EC-A3A2-EEA033679934}" srcOrd="0" destOrd="0" presId="urn:microsoft.com/office/officeart/2008/layout/AccentedPicture"/>
    <dgm:cxn modelId="{056EFD30-9820-4700-8F0D-4FD3EBEBEB03}" type="presParOf" srcId="{ABF80FC7-A4CB-4B7D-A19B-F0D19AC1BF9E}" destId="{0AD81986-39CE-415D-97B2-FFD9EAB84977}" srcOrd="1" destOrd="0" presId="urn:microsoft.com/office/officeart/2008/layout/AccentedPicture"/>
    <dgm:cxn modelId="{FECF82AE-5754-4292-B3DB-30E9F7F24710}" type="presParOf" srcId="{ABF80FC7-A4CB-4B7D-A19B-F0D19AC1BF9E}" destId="{AF1C2BB8-2DEC-4E91-9FEE-ACD8AC211624}" srcOrd="2" destOrd="0" presId="urn:microsoft.com/office/officeart/2008/layout/AccentedPicture"/>
    <dgm:cxn modelId="{9F79898C-9D47-4FC7-AB34-0B846278E502}" type="presParOf" srcId="{AF1C2BB8-2DEC-4E91-9FEE-ACD8AC211624}" destId="{18C5707A-4DED-4EFF-BC48-49D511977418}" srcOrd="0" destOrd="0" presId="urn:microsoft.com/office/officeart/2008/layout/AccentedPicture"/>
    <dgm:cxn modelId="{29086D28-E28D-4BB8-9993-0768C133FC62}" type="presParOf" srcId="{18C5707A-4DED-4EFF-BC48-49D511977418}" destId="{1AD33F93-E99F-4688-A3EC-93E29C8C06E7}" srcOrd="0" destOrd="0" presId="urn:microsoft.com/office/officeart/2008/layout/AccentedPicture"/>
    <dgm:cxn modelId="{1AA78D07-59F3-48BD-B05A-4BDE107FD71B}" type="presParOf" srcId="{18C5707A-4DED-4EFF-BC48-49D511977418}" destId="{9745B2D7-FE61-4EF0-AF9A-CC2BFA8C6A30}" srcOrd="1" destOrd="0" presId="urn:microsoft.com/office/officeart/2008/layout/AccentedPicture"/>
    <dgm:cxn modelId="{304D0037-AA32-4F80-9951-9C51C231402C}" type="presParOf" srcId="{18C5707A-4DED-4EFF-BC48-49D511977418}" destId="{B4686532-2111-4307-A58B-0743E0FA538A}" srcOrd="2" destOrd="0" presId="urn:microsoft.com/office/officeart/2008/layout/AccentedPicture"/>
    <dgm:cxn modelId="{FA0E80B7-380B-4926-833E-BAE0FC2D03E7}" type="presParOf" srcId="{B4686532-2111-4307-A58B-0743E0FA538A}" destId="{63BFED93-1980-4A97-BC0F-A91B6C88CC14}" srcOrd="0" destOrd="0" presId="urn:microsoft.com/office/officeart/2008/layout/AccentedPicture"/>
    <dgm:cxn modelId="{6D352C31-FBD7-40E8-AA11-66F6E111E8E7}" type="presParOf" srcId="{AF1C2BB8-2DEC-4E91-9FEE-ACD8AC211624}" destId="{E4AFC8EB-0C66-48F2-9362-5F4D6307F362}" srcOrd="1" destOrd="0" presId="urn:microsoft.com/office/officeart/2008/layout/AccentedPicture"/>
    <dgm:cxn modelId="{98D97736-60AE-42E1-86C8-6D9B0BF7425B}" type="presParOf" srcId="{AF1C2BB8-2DEC-4E91-9FEE-ACD8AC211624}" destId="{D36EDC56-F6E4-4432-88BA-5AE6DE27841E}" srcOrd="2" destOrd="0" presId="urn:microsoft.com/office/officeart/2008/layout/AccentedPicture"/>
    <dgm:cxn modelId="{BEB110B9-A3DA-40DD-9D8B-FB06E2158461}" type="presParOf" srcId="{D36EDC56-F6E4-4432-88BA-5AE6DE27841E}" destId="{861D869E-AF82-4997-9431-E2304902E669}" srcOrd="0" destOrd="0" presId="urn:microsoft.com/office/officeart/2008/layout/AccentedPicture"/>
    <dgm:cxn modelId="{6A8516B5-B0CB-43D9-A67F-D0EDC52BAEB3}" type="presParOf" srcId="{D36EDC56-F6E4-4432-88BA-5AE6DE27841E}" destId="{56FEAD1D-95F1-4FDF-917E-2F986EC38DB2}" srcOrd="1" destOrd="0" presId="urn:microsoft.com/office/officeart/2008/layout/AccentedPicture"/>
    <dgm:cxn modelId="{6808018A-FB0E-4E29-BD4E-8D4B7F012844}" type="presParOf" srcId="{D36EDC56-F6E4-4432-88BA-5AE6DE27841E}" destId="{644C50D9-F38C-40E3-8D0D-F3291E6559B2}" srcOrd="2" destOrd="0" presId="urn:microsoft.com/office/officeart/2008/layout/AccentedPicture"/>
    <dgm:cxn modelId="{3F7C4698-EA2E-4A57-9B41-CEF73392BEA0}" type="presParOf" srcId="{644C50D9-F38C-40E3-8D0D-F3291E6559B2}" destId="{7561E8CA-F7D7-4ECC-B046-EEF16B73FEE7}" srcOrd="0" destOrd="0" presId="urn:microsoft.com/office/officeart/2008/layout/AccentedPicture"/>
    <dgm:cxn modelId="{D7F4651F-E444-4813-8072-AEDC93C8CA7D}" type="presParOf" srcId="{ABF80FC7-A4CB-4B7D-A19B-F0D19AC1BF9E}" destId="{F3EE593B-6FF8-4365-99AF-E7E2FA8DE2AD}" srcOrd="3" destOrd="0" presId="urn:microsoft.com/office/officeart/2008/layout/AccentedPicture"/>
    <dgm:cxn modelId="{B3BA7E90-15EF-4394-9ADE-4F1C61B4C56F}" type="presParOf" srcId="{F3EE593B-6FF8-4365-99AF-E7E2FA8DE2AD}" destId="{27CFF1F2-88CB-43A2-947A-18C60FF0FD4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63FE04-9470-4D24-A4C5-4180FF7B4F0B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DE08A990-4A28-48F0-B3A9-124A61D1AEC5}">
      <dgm:prSet phldrT="[Texto]" custT="1"/>
      <dgm:spPr/>
      <dgm:t>
        <a:bodyPr/>
        <a:lstStyle/>
        <a:p>
          <a:pPr algn="ctr"/>
          <a:r>
            <a:rPr lang="es-MX" sz="1600" b="1" dirty="0">
              <a:latin typeface="+mj-lt"/>
              <a:cs typeface="Arial" panose="020B0604020202020204" pitchFamily="34" charset="0"/>
            </a:rPr>
            <a:t>(Solomón, 2008) </a:t>
          </a:r>
          <a:endParaRPr lang="es-ES" sz="1600" b="1" dirty="0">
            <a:effectLst/>
            <a:latin typeface="+mj-lt"/>
            <a:cs typeface="Arial" panose="020B0604020202020204" pitchFamily="34" charset="0"/>
          </a:endParaRPr>
        </a:p>
      </dgm:t>
    </dgm:pt>
    <dgm:pt modelId="{A98A25EE-A3A8-4AFC-A639-A7B98169F74D}" type="parTrans" cxnId="{75FB5678-EBDE-41AD-AEA9-D9E2E6C73F88}">
      <dgm:prSet/>
      <dgm:spPr/>
      <dgm:t>
        <a:bodyPr/>
        <a:lstStyle/>
        <a:p>
          <a:pPr algn="ctr"/>
          <a:endParaRPr lang="es-ES" sz="16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AC99802F-8AD7-4164-A014-B4CFD2C88543}" type="sibTrans" cxnId="{75FB5678-EBDE-41AD-AEA9-D9E2E6C73F88}">
      <dgm:prSet/>
      <dgm:spPr/>
      <dgm:t>
        <a:bodyPr/>
        <a:lstStyle/>
        <a:p>
          <a:pPr algn="ctr"/>
          <a:endParaRPr lang="es-ES" sz="16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345E98A9-284A-4EF0-BA72-2DC56FD7A753}">
      <dgm:prSet custT="1"/>
      <dgm:spPr/>
      <dgm:t>
        <a:bodyPr/>
        <a:lstStyle/>
        <a:p>
          <a:pPr algn="ctr"/>
          <a:r>
            <a:rPr lang="es-ES" sz="1700" b="0" dirty="0">
              <a:effectLst/>
              <a:latin typeface="+mj-lt"/>
              <a:cs typeface="Arial" panose="020B0604020202020204" pitchFamily="34" charset="0"/>
            </a:rPr>
            <a:t>Percepción:</a:t>
          </a:r>
          <a:r>
            <a:rPr lang="es-MX" sz="1700" b="0" dirty="0">
              <a:latin typeface="+mj-lt"/>
              <a:cs typeface="Arial" panose="020B0604020202020204" pitchFamily="34" charset="0"/>
            </a:rPr>
            <a:t> proceso mediante el cual la gente selecciona organiza e interpreta sensaciones.</a:t>
          </a:r>
          <a:endParaRPr lang="es-ES" sz="1700" b="0" dirty="0">
            <a:latin typeface="+mj-lt"/>
            <a:cs typeface="Arial" panose="020B0604020202020204" pitchFamily="34" charset="0"/>
          </a:endParaRPr>
        </a:p>
      </dgm:t>
    </dgm:pt>
    <dgm:pt modelId="{1388EDA3-994C-4F7B-9650-2ADE320040C5}" type="parTrans" cxnId="{63986C43-EFD9-4AAD-99A3-9474C037C1D8}">
      <dgm:prSet/>
      <dgm:spPr/>
      <dgm:t>
        <a:bodyPr/>
        <a:lstStyle/>
        <a:p>
          <a:pPr algn="ctr"/>
          <a:endParaRPr lang="es-ES" sz="16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AE8CADE0-5D99-43D7-8A30-BC6D7ABB9C9B}" type="sibTrans" cxnId="{63986C43-EFD9-4AAD-99A3-9474C037C1D8}">
      <dgm:prSet/>
      <dgm:spPr/>
      <dgm:t>
        <a:bodyPr/>
        <a:lstStyle/>
        <a:p>
          <a:pPr algn="ctr"/>
          <a:endParaRPr lang="es-ES" sz="1600" b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90885D79-3E81-4D7C-81C9-5547024F3D3F}">
      <dgm:prSet custT="1"/>
      <dgm:spPr/>
      <dgm:t>
        <a:bodyPr/>
        <a:lstStyle/>
        <a:p>
          <a:pPr algn="ctr"/>
          <a:r>
            <a:rPr lang="es-ES" sz="1600" b="1" dirty="0">
              <a:latin typeface="+mj-lt"/>
              <a:cs typeface="Arial" panose="020B0604020202020204" pitchFamily="34" charset="0"/>
            </a:rPr>
            <a:t>Según Boswijk y Yhijssen (2007) </a:t>
          </a:r>
          <a:endParaRPr lang="es-EC" sz="1600" b="1" dirty="0">
            <a:latin typeface="+mj-lt"/>
            <a:cs typeface="Arial" panose="020B0604020202020204" pitchFamily="34" charset="0"/>
          </a:endParaRPr>
        </a:p>
      </dgm:t>
    </dgm:pt>
    <dgm:pt modelId="{4E502318-F0D2-4DCC-90B7-EEBC1B2BE92F}" type="parTrans" cxnId="{9266026F-9E0C-497F-AC5C-E35D497CAD95}">
      <dgm:prSet/>
      <dgm:spPr/>
      <dgm:t>
        <a:bodyPr/>
        <a:lstStyle/>
        <a:p>
          <a:pPr algn="ctr"/>
          <a:endParaRPr lang="es-EC" sz="1600" b="0">
            <a:latin typeface="+mj-lt"/>
            <a:cs typeface="Arial" panose="020B0604020202020204" pitchFamily="34" charset="0"/>
          </a:endParaRPr>
        </a:p>
      </dgm:t>
    </dgm:pt>
    <dgm:pt modelId="{46938C3E-A5AA-43DA-9611-235746F95B01}" type="sibTrans" cxnId="{9266026F-9E0C-497F-AC5C-E35D497CAD95}">
      <dgm:prSet/>
      <dgm:spPr/>
      <dgm:t>
        <a:bodyPr/>
        <a:lstStyle/>
        <a:p>
          <a:pPr algn="ctr"/>
          <a:endParaRPr lang="es-EC" sz="1600" b="0">
            <a:latin typeface="+mj-lt"/>
            <a:cs typeface="Arial" panose="020B0604020202020204" pitchFamily="34" charset="0"/>
          </a:endParaRPr>
        </a:p>
      </dgm:t>
    </dgm:pt>
    <dgm:pt modelId="{0E12E437-01D5-4230-B979-03295F15812A}">
      <dgm:prSet custT="1"/>
      <dgm:spPr/>
      <dgm:t>
        <a:bodyPr/>
        <a:lstStyle/>
        <a:p>
          <a:pPr algn="ctr"/>
          <a:r>
            <a:rPr lang="es-ES" sz="1700" b="0" dirty="0">
              <a:latin typeface="+mj-lt"/>
              <a:cs typeface="Arial" panose="020B0604020202020204" pitchFamily="34" charset="0"/>
            </a:rPr>
            <a:t>Proceso para generar experiencias significativas, comienza con la percepción a través de los sentidos.</a:t>
          </a:r>
          <a:endParaRPr lang="es-EC" sz="1700" b="0" dirty="0">
            <a:latin typeface="+mj-lt"/>
            <a:cs typeface="Arial" panose="020B0604020202020204" pitchFamily="34" charset="0"/>
          </a:endParaRPr>
        </a:p>
      </dgm:t>
    </dgm:pt>
    <dgm:pt modelId="{54F59185-ACC6-4A39-AEE5-B22D322B10C4}" type="parTrans" cxnId="{1646C45A-81F6-4132-9A68-4DBA7EB1B688}">
      <dgm:prSet/>
      <dgm:spPr/>
      <dgm:t>
        <a:bodyPr/>
        <a:lstStyle/>
        <a:p>
          <a:pPr algn="ctr"/>
          <a:endParaRPr lang="es-EC" sz="1600" b="0">
            <a:latin typeface="+mj-lt"/>
            <a:cs typeface="Arial" panose="020B0604020202020204" pitchFamily="34" charset="0"/>
          </a:endParaRPr>
        </a:p>
      </dgm:t>
    </dgm:pt>
    <dgm:pt modelId="{403F7EB2-E725-4B93-A744-EFE2352BB80B}" type="sibTrans" cxnId="{1646C45A-81F6-4132-9A68-4DBA7EB1B688}">
      <dgm:prSet/>
      <dgm:spPr/>
      <dgm:t>
        <a:bodyPr/>
        <a:lstStyle/>
        <a:p>
          <a:pPr algn="ctr"/>
          <a:endParaRPr lang="es-EC" sz="1600" b="0">
            <a:latin typeface="+mj-lt"/>
            <a:cs typeface="Arial" panose="020B0604020202020204" pitchFamily="34" charset="0"/>
          </a:endParaRPr>
        </a:p>
      </dgm:t>
    </dgm:pt>
    <dgm:pt modelId="{DCC11EBF-C2C2-4593-AB4F-829D28529D4B}" type="pres">
      <dgm:prSet presAssocID="{4363FE04-9470-4D24-A4C5-4180FF7B4F0B}" presName="Name0" presStyleCnt="0">
        <dgm:presLayoutVars>
          <dgm:chMax/>
          <dgm:chPref/>
          <dgm:dir/>
        </dgm:presLayoutVars>
      </dgm:prSet>
      <dgm:spPr/>
    </dgm:pt>
    <dgm:pt modelId="{7D49CCC2-61C9-48B2-B054-302FF28B5C92}" type="pres">
      <dgm:prSet presAssocID="{DE08A990-4A28-48F0-B3A9-124A61D1AEC5}" presName="composite" presStyleCnt="0">
        <dgm:presLayoutVars>
          <dgm:chMax val="1"/>
          <dgm:chPref val="1"/>
        </dgm:presLayoutVars>
      </dgm:prSet>
      <dgm:spPr/>
    </dgm:pt>
    <dgm:pt modelId="{4F210081-B194-456E-B3D9-4DBC8AC58B08}" type="pres">
      <dgm:prSet presAssocID="{DE08A990-4A28-48F0-B3A9-124A61D1AEC5}" presName="Accent" presStyleLbl="trAlignAcc1" presStyleIdx="0" presStyleCnt="2">
        <dgm:presLayoutVars>
          <dgm:chMax val="0"/>
          <dgm:chPref val="0"/>
        </dgm:presLayoutVars>
      </dgm:prSet>
      <dgm:spPr/>
    </dgm:pt>
    <dgm:pt modelId="{FF2A0B5C-D223-4BF1-B954-2FC86CDC54A6}" type="pres">
      <dgm:prSet presAssocID="{DE08A990-4A28-48F0-B3A9-124A61D1AEC5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0ABA7FD-EC68-4E23-B0F4-187605AAA20A}" type="pres">
      <dgm:prSet presAssocID="{DE08A990-4A28-48F0-B3A9-124A61D1AEC5}" presName="ChildComposite" presStyleCnt="0"/>
      <dgm:spPr/>
    </dgm:pt>
    <dgm:pt modelId="{E0277632-F2B4-4C91-ADC9-02ACB8B9E968}" type="pres">
      <dgm:prSet presAssocID="{DE08A990-4A28-48F0-B3A9-124A61D1AEC5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88E0162-972C-4054-BA35-573C4B8ACA36}" type="pres">
      <dgm:prSet presAssocID="{DE08A990-4A28-48F0-B3A9-124A61D1AEC5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66E976C3-26A3-4C7A-A2FA-EB7C59F34AB0}" type="pres">
      <dgm:prSet presAssocID="{AC99802F-8AD7-4164-A014-B4CFD2C88543}" presName="sibTrans" presStyleCnt="0"/>
      <dgm:spPr/>
    </dgm:pt>
    <dgm:pt modelId="{6D84D9C4-BD82-4F83-B914-080C41FA874A}" type="pres">
      <dgm:prSet presAssocID="{90885D79-3E81-4D7C-81C9-5547024F3D3F}" presName="composite" presStyleCnt="0">
        <dgm:presLayoutVars>
          <dgm:chMax val="1"/>
          <dgm:chPref val="1"/>
        </dgm:presLayoutVars>
      </dgm:prSet>
      <dgm:spPr/>
    </dgm:pt>
    <dgm:pt modelId="{31F81223-EB8D-4376-B5AF-3B61D3450F63}" type="pres">
      <dgm:prSet presAssocID="{90885D79-3E81-4D7C-81C9-5547024F3D3F}" presName="Accent" presStyleLbl="trAlignAcc1" presStyleIdx="1" presStyleCnt="2">
        <dgm:presLayoutVars>
          <dgm:chMax val="0"/>
          <dgm:chPref val="0"/>
        </dgm:presLayoutVars>
      </dgm:prSet>
      <dgm:spPr/>
    </dgm:pt>
    <dgm:pt modelId="{345A2E50-B090-4746-AB23-3BFAE9345359}" type="pres">
      <dgm:prSet presAssocID="{90885D79-3E81-4D7C-81C9-5547024F3D3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D1D28F1-DFE9-4963-97CC-63E044DB1F29}" type="pres">
      <dgm:prSet presAssocID="{90885D79-3E81-4D7C-81C9-5547024F3D3F}" presName="ChildComposite" presStyleCnt="0"/>
      <dgm:spPr/>
    </dgm:pt>
    <dgm:pt modelId="{78D60F24-D15E-408B-A728-91050F856848}" type="pres">
      <dgm:prSet presAssocID="{90885D79-3E81-4D7C-81C9-5547024F3D3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3042300F-92F4-4327-AFFA-4C4040631820}" type="pres">
      <dgm:prSet presAssocID="{90885D79-3E81-4D7C-81C9-5547024F3D3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8178E610-0C10-4431-BB88-C09E14A7168A}" type="presOf" srcId="{345E98A9-284A-4EF0-BA72-2DC56FD7A753}" destId="{E0277632-F2B4-4C91-ADC9-02ACB8B9E968}" srcOrd="0" destOrd="0" presId="urn:microsoft.com/office/officeart/2008/layout/CaptionedPictures"/>
    <dgm:cxn modelId="{63986C43-EFD9-4AAD-99A3-9474C037C1D8}" srcId="{DE08A990-4A28-48F0-B3A9-124A61D1AEC5}" destId="{345E98A9-284A-4EF0-BA72-2DC56FD7A753}" srcOrd="0" destOrd="0" parTransId="{1388EDA3-994C-4F7B-9650-2ADE320040C5}" sibTransId="{AE8CADE0-5D99-43D7-8A30-BC6D7ABB9C9B}"/>
    <dgm:cxn modelId="{57FC1E4C-92F1-40E9-A73A-98F2697FA9D1}" type="presOf" srcId="{DE08A990-4A28-48F0-B3A9-124A61D1AEC5}" destId="{288E0162-972C-4054-BA35-573C4B8ACA36}" srcOrd="0" destOrd="0" presId="urn:microsoft.com/office/officeart/2008/layout/CaptionedPictures"/>
    <dgm:cxn modelId="{9266026F-9E0C-497F-AC5C-E35D497CAD95}" srcId="{4363FE04-9470-4D24-A4C5-4180FF7B4F0B}" destId="{90885D79-3E81-4D7C-81C9-5547024F3D3F}" srcOrd="1" destOrd="0" parTransId="{4E502318-F0D2-4DCC-90B7-EEBC1B2BE92F}" sibTransId="{46938C3E-A5AA-43DA-9611-235746F95B01}"/>
    <dgm:cxn modelId="{75FB5678-EBDE-41AD-AEA9-D9E2E6C73F88}" srcId="{4363FE04-9470-4D24-A4C5-4180FF7B4F0B}" destId="{DE08A990-4A28-48F0-B3A9-124A61D1AEC5}" srcOrd="0" destOrd="0" parTransId="{A98A25EE-A3A8-4AFC-A639-A7B98169F74D}" sibTransId="{AC99802F-8AD7-4164-A014-B4CFD2C88543}"/>
    <dgm:cxn modelId="{1646C45A-81F6-4132-9A68-4DBA7EB1B688}" srcId="{90885D79-3E81-4D7C-81C9-5547024F3D3F}" destId="{0E12E437-01D5-4230-B979-03295F15812A}" srcOrd="0" destOrd="0" parTransId="{54F59185-ACC6-4A39-AEE5-B22D322B10C4}" sibTransId="{403F7EB2-E725-4B93-A744-EFE2352BB80B}"/>
    <dgm:cxn modelId="{33A6B97E-5E90-4F95-9766-576994CEFE47}" type="presOf" srcId="{0E12E437-01D5-4230-B979-03295F15812A}" destId="{78D60F24-D15E-408B-A728-91050F856848}" srcOrd="0" destOrd="0" presId="urn:microsoft.com/office/officeart/2008/layout/CaptionedPictures"/>
    <dgm:cxn modelId="{525FE08D-2EBD-4F95-ADD6-7A6882112C06}" type="presOf" srcId="{4363FE04-9470-4D24-A4C5-4180FF7B4F0B}" destId="{DCC11EBF-C2C2-4593-AB4F-829D28529D4B}" srcOrd="0" destOrd="0" presId="urn:microsoft.com/office/officeart/2008/layout/CaptionedPictures"/>
    <dgm:cxn modelId="{59218EF1-FA71-4F72-994D-FD8D0C4F179C}" type="presOf" srcId="{90885D79-3E81-4D7C-81C9-5547024F3D3F}" destId="{3042300F-92F4-4327-AFFA-4C4040631820}" srcOrd="0" destOrd="0" presId="urn:microsoft.com/office/officeart/2008/layout/CaptionedPictures"/>
    <dgm:cxn modelId="{9F3DCF16-BCA9-4CD7-B792-08360A798917}" type="presParOf" srcId="{DCC11EBF-C2C2-4593-AB4F-829D28529D4B}" destId="{7D49CCC2-61C9-48B2-B054-302FF28B5C92}" srcOrd="0" destOrd="0" presId="urn:microsoft.com/office/officeart/2008/layout/CaptionedPictures"/>
    <dgm:cxn modelId="{E74E84F4-0BEF-4764-A9C3-2365B490A91A}" type="presParOf" srcId="{7D49CCC2-61C9-48B2-B054-302FF28B5C92}" destId="{4F210081-B194-456E-B3D9-4DBC8AC58B08}" srcOrd="0" destOrd="0" presId="urn:microsoft.com/office/officeart/2008/layout/CaptionedPictures"/>
    <dgm:cxn modelId="{8C0C5CBF-E1BF-4E45-971C-73D8FEEAE9AA}" type="presParOf" srcId="{7D49CCC2-61C9-48B2-B054-302FF28B5C92}" destId="{FF2A0B5C-D223-4BF1-B954-2FC86CDC54A6}" srcOrd="1" destOrd="0" presId="urn:microsoft.com/office/officeart/2008/layout/CaptionedPictures"/>
    <dgm:cxn modelId="{52DCDA67-CABC-4C4A-84C5-88C93FD47F8D}" type="presParOf" srcId="{7D49CCC2-61C9-48B2-B054-302FF28B5C92}" destId="{40ABA7FD-EC68-4E23-B0F4-187605AAA20A}" srcOrd="2" destOrd="0" presId="urn:microsoft.com/office/officeart/2008/layout/CaptionedPictures"/>
    <dgm:cxn modelId="{5AA5F4D7-C201-40DA-8729-B9679BD3E1CC}" type="presParOf" srcId="{40ABA7FD-EC68-4E23-B0F4-187605AAA20A}" destId="{E0277632-F2B4-4C91-ADC9-02ACB8B9E968}" srcOrd="0" destOrd="0" presId="urn:microsoft.com/office/officeart/2008/layout/CaptionedPictures"/>
    <dgm:cxn modelId="{6FD46A10-D84E-4CA6-BB56-5E002D8D7ED4}" type="presParOf" srcId="{40ABA7FD-EC68-4E23-B0F4-187605AAA20A}" destId="{288E0162-972C-4054-BA35-573C4B8ACA36}" srcOrd="1" destOrd="0" presId="urn:microsoft.com/office/officeart/2008/layout/CaptionedPictures"/>
    <dgm:cxn modelId="{787E3069-07C2-414E-92E1-3942F7433A61}" type="presParOf" srcId="{DCC11EBF-C2C2-4593-AB4F-829D28529D4B}" destId="{66E976C3-26A3-4C7A-A2FA-EB7C59F34AB0}" srcOrd="1" destOrd="0" presId="urn:microsoft.com/office/officeart/2008/layout/CaptionedPictures"/>
    <dgm:cxn modelId="{76B2B224-00E1-4770-8973-EF17346F0C95}" type="presParOf" srcId="{DCC11EBF-C2C2-4593-AB4F-829D28529D4B}" destId="{6D84D9C4-BD82-4F83-B914-080C41FA874A}" srcOrd="2" destOrd="0" presId="urn:microsoft.com/office/officeart/2008/layout/CaptionedPictures"/>
    <dgm:cxn modelId="{7F7E215E-502B-4A3D-A40F-904D6F3DE64B}" type="presParOf" srcId="{6D84D9C4-BD82-4F83-B914-080C41FA874A}" destId="{31F81223-EB8D-4376-B5AF-3B61D3450F63}" srcOrd="0" destOrd="0" presId="urn:microsoft.com/office/officeart/2008/layout/CaptionedPictures"/>
    <dgm:cxn modelId="{887090DA-74B9-4D22-A9A3-71E1FA2E1D62}" type="presParOf" srcId="{6D84D9C4-BD82-4F83-B914-080C41FA874A}" destId="{345A2E50-B090-4746-AB23-3BFAE9345359}" srcOrd="1" destOrd="0" presId="urn:microsoft.com/office/officeart/2008/layout/CaptionedPictures"/>
    <dgm:cxn modelId="{D81DAD34-4FB9-45CC-B60D-4CE2919B97D2}" type="presParOf" srcId="{6D84D9C4-BD82-4F83-B914-080C41FA874A}" destId="{1D1D28F1-DFE9-4963-97CC-63E044DB1F29}" srcOrd="2" destOrd="0" presId="urn:microsoft.com/office/officeart/2008/layout/CaptionedPictures"/>
    <dgm:cxn modelId="{D697FF8A-CC69-443E-A5B7-1D1F3E1C60B9}" type="presParOf" srcId="{1D1D28F1-DFE9-4963-97CC-63E044DB1F29}" destId="{78D60F24-D15E-408B-A728-91050F856848}" srcOrd="0" destOrd="0" presId="urn:microsoft.com/office/officeart/2008/layout/CaptionedPictures"/>
    <dgm:cxn modelId="{1D8BFC1E-8FD5-4DC6-936B-3CC60BFB4B29}" type="presParOf" srcId="{1D1D28F1-DFE9-4963-97CC-63E044DB1F29}" destId="{3042300F-92F4-4327-AFFA-4C404063182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4F3DB-1B41-4DE8-9B87-EE71737D3E16}" type="doc">
      <dgm:prSet loTypeId="urn:microsoft.com/office/officeart/2008/layout/CircularPictureCallou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1342E37-4425-4280-87D3-B92813589C23}">
      <dgm:prSet phldrT="[Texto]" custT="1"/>
      <dgm:spPr/>
      <dgm:t>
        <a:bodyPr/>
        <a:lstStyle/>
        <a:p>
          <a:r>
            <a:rPr lang="es-ES" sz="1700" dirty="0">
              <a:latin typeface="Arial" panose="020B0604020202020204" pitchFamily="34" charset="0"/>
              <a:cs typeface="Arial" panose="020B0604020202020204" pitchFamily="34" charset="0"/>
            </a:rPr>
            <a:t>Búsqueda del producto</a:t>
          </a:r>
        </a:p>
      </dgm:t>
    </dgm:pt>
    <dgm:pt modelId="{F78B35B9-2685-4F84-8344-FB1A26800985}" type="parTrans" cxnId="{2A3DD137-B4C4-4060-A8AF-A5766D847CB7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9B792-9AC5-4302-BE99-ADC8EC7D4E00}" type="sibTrans" cxnId="{2A3DD137-B4C4-4060-A8AF-A5766D847CB7}">
      <dgm:prSet custT="1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1473D-D61E-4D84-AC5E-B83CCBE69E92}">
      <dgm:prSet phldrT="[Texto]" custT="1"/>
      <dgm:spPr/>
      <dgm:t>
        <a:bodyPr/>
        <a:lstStyle/>
        <a:p>
          <a:r>
            <a:rPr lang="es-ES" sz="1700" dirty="0">
              <a:latin typeface="Arial" panose="020B0604020202020204" pitchFamily="34" charset="0"/>
              <a:cs typeface="Arial" panose="020B0604020202020204" pitchFamily="34" charset="0"/>
            </a:rPr>
            <a:t>Búsqueda de información del producto</a:t>
          </a:r>
        </a:p>
      </dgm:t>
    </dgm:pt>
    <dgm:pt modelId="{66A3098A-CD4D-4C80-A90F-AEC9064279A1}" type="parTrans" cxnId="{64277A3F-4CF2-4252-8A0F-72C1139405C7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CF9AC-B084-410B-A6C4-68454594953B}" type="sibTrans" cxnId="{64277A3F-4CF2-4252-8A0F-72C1139405C7}">
      <dgm:prSet cust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700C0-2B4A-494B-886D-C401743EE2AF}">
      <dgm:prSet phldrT="[Texto]" custT="1"/>
      <dgm:spPr/>
      <dgm:t>
        <a:bodyPr/>
        <a:lstStyle/>
        <a:p>
          <a:r>
            <a:rPr lang="es-ES" sz="1700" dirty="0">
              <a:latin typeface="Arial" panose="020B0604020202020204" pitchFamily="34" charset="0"/>
              <a:cs typeface="Arial" panose="020B0604020202020204" pitchFamily="34" charset="0"/>
            </a:rPr>
            <a:t>Evaluación de las alternativas</a:t>
          </a:r>
        </a:p>
      </dgm:t>
    </dgm:pt>
    <dgm:pt modelId="{D9D0BFF8-4012-4F9D-9F4E-511D0453F067}" type="parTrans" cxnId="{5AF9FB83-E43B-4245-9626-8BD06A46A81F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8D745-7730-4978-9E74-E56FE89303DF}" type="sibTrans" cxnId="{5AF9FB83-E43B-4245-9626-8BD06A46A81F}">
      <dgm:prSet custT="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A11CF-D9BA-44F8-9A89-A3B406254EAC}">
      <dgm:prSet phldrT="[Texto]" custT="1"/>
      <dgm:spPr/>
      <dgm:t>
        <a:bodyPr/>
        <a:lstStyle/>
        <a:p>
          <a:r>
            <a:rPr lang="es-ES" sz="1700" dirty="0">
              <a:latin typeface="Arial" panose="020B0604020202020204" pitchFamily="34" charset="0"/>
              <a:cs typeface="Arial" panose="020B0604020202020204" pitchFamily="34" charset="0"/>
            </a:rPr>
            <a:t>Adquirir el producto</a:t>
          </a:r>
        </a:p>
      </dgm:t>
    </dgm:pt>
    <dgm:pt modelId="{9BA84909-2BAE-42A0-9BEB-866308DC4D00}" type="parTrans" cxnId="{BC9E9B3D-4657-465E-A39F-6E42A733CE8C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EF2FC0-56F4-44F6-8873-1044F5E12A2F}" type="sibTrans" cxnId="{BC9E9B3D-4657-465E-A39F-6E42A733CE8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1B745-C58B-48E7-9A52-78A6ACD8F184}">
      <dgm:prSet custT="1"/>
      <dgm:spPr/>
      <dgm:t>
        <a:bodyPr/>
        <a:lstStyle/>
        <a:p>
          <a:r>
            <a:rPr lang="es-EC" sz="1700" dirty="0">
              <a:latin typeface="Arial" panose="020B0604020202020204" pitchFamily="34" charset="0"/>
              <a:cs typeface="Arial" panose="020B0604020202020204" pitchFamily="34" charset="0"/>
            </a:rPr>
            <a:t>Satisfacer una necesidad</a:t>
          </a:r>
        </a:p>
      </dgm:t>
    </dgm:pt>
    <dgm:pt modelId="{9D93CBF9-576D-4CD9-99ED-BEEC969C38F4}" type="parTrans" cxnId="{90D13DF3-5636-45A9-AE1D-E03294BB5657}">
      <dgm:prSet/>
      <dgm:spPr/>
      <dgm:t>
        <a:bodyPr/>
        <a:lstStyle/>
        <a:p>
          <a:endParaRPr lang="es-EC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EC4AE-5378-4596-BB55-6B7793F390B6}" type="sibTrans" cxnId="{90D13DF3-5636-45A9-AE1D-E03294BB5657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s-EC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B58D9-BAB7-4BB0-8415-3FB7FE473D53}">
      <dgm:prSet phldrT="[Texto]" custT="1"/>
      <dgm:spPr/>
      <dgm:t>
        <a:bodyPr/>
        <a:lstStyle/>
        <a:p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B3A06-D655-4352-B363-E5F69F2EDE87}" type="sibTrans" cxnId="{59CA0701-FAAD-4424-9D84-DAFB823FC8DE}">
      <dgm:prSet custT="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2AB4C-E63A-4607-80E4-06EE632C77B1}" type="parTrans" cxnId="{59CA0701-FAAD-4424-9D84-DAFB823FC8DE}">
      <dgm:prSet/>
      <dgm:spPr/>
      <dgm:t>
        <a:bodyPr/>
        <a:lstStyle/>
        <a:p>
          <a:endParaRPr lang="es-ES" sz="17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5857F-ECD9-4FDB-829C-936B3DF22C45}" type="pres">
      <dgm:prSet presAssocID="{1A84F3DB-1B41-4DE8-9B87-EE71737D3E16}" presName="Name0" presStyleCnt="0">
        <dgm:presLayoutVars>
          <dgm:chMax val="7"/>
          <dgm:chPref val="7"/>
          <dgm:dir/>
        </dgm:presLayoutVars>
      </dgm:prSet>
      <dgm:spPr/>
    </dgm:pt>
    <dgm:pt modelId="{F4FCB38F-5DF8-4EB6-8142-79DE173A2AE4}" type="pres">
      <dgm:prSet presAssocID="{1A84F3DB-1B41-4DE8-9B87-EE71737D3E16}" presName="Name1" presStyleCnt="0"/>
      <dgm:spPr/>
    </dgm:pt>
    <dgm:pt modelId="{F41DBEA7-EBBD-44E3-9950-3F59D85AD4A5}" type="pres">
      <dgm:prSet presAssocID="{AB4B3A06-D655-4352-B363-E5F69F2EDE87}" presName="picture_1" presStyleCnt="0"/>
      <dgm:spPr/>
    </dgm:pt>
    <dgm:pt modelId="{0B7D6F61-F5C8-4249-9A5E-97C792849587}" type="pres">
      <dgm:prSet presAssocID="{AB4B3A06-D655-4352-B363-E5F69F2EDE87}" presName="pictureRepeatNode" presStyleLbl="alignImgPlace1" presStyleIdx="0" presStyleCnt="6"/>
      <dgm:spPr/>
    </dgm:pt>
    <dgm:pt modelId="{F3DC5D4B-4219-48AA-A5C8-06933FFC79BD}" type="pres">
      <dgm:prSet presAssocID="{C15B58D9-BAB7-4BB0-8415-3FB7FE473D53}" presName="text_1" presStyleLbl="node1" presStyleIdx="0" presStyleCnt="0" custScaleX="86156" custLinFactY="-24848" custLinFactNeighborX="-26432" custLinFactNeighborY="-100000">
        <dgm:presLayoutVars>
          <dgm:bulletEnabled val="1"/>
        </dgm:presLayoutVars>
      </dgm:prSet>
      <dgm:spPr/>
    </dgm:pt>
    <dgm:pt modelId="{CD9F6A00-A358-428A-B05A-4B390339E00A}" type="pres">
      <dgm:prSet presAssocID="{49EEC4AE-5378-4596-BB55-6B7793F390B6}" presName="picture_2" presStyleCnt="0"/>
      <dgm:spPr/>
    </dgm:pt>
    <dgm:pt modelId="{A0D3B9D7-6E52-431A-A927-91724D920F0A}" type="pres">
      <dgm:prSet presAssocID="{49EEC4AE-5378-4596-BB55-6B7793F390B6}" presName="pictureRepeatNode" presStyleLbl="alignImgPlace1" presStyleIdx="1" presStyleCnt="6"/>
      <dgm:spPr/>
    </dgm:pt>
    <dgm:pt modelId="{B17454D6-39B8-4E73-B4FB-5643684895BC}" type="pres">
      <dgm:prSet presAssocID="{1651B745-C58B-48E7-9A52-78A6ACD8F184}" presName="line_2" presStyleLbl="parChTrans1D1" presStyleIdx="0" presStyleCnt="5"/>
      <dgm:spPr/>
    </dgm:pt>
    <dgm:pt modelId="{0F5C86E1-5904-45E5-811D-B857E4A6356F}" type="pres">
      <dgm:prSet presAssocID="{1651B745-C58B-48E7-9A52-78A6ACD8F184}" presName="textparent_2" presStyleLbl="node1" presStyleIdx="0" presStyleCnt="0"/>
      <dgm:spPr/>
    </dgm:pt>
    <dgm:pt modelId="{E2F0F528-38D6-4A7C-8611-D971D84F9901}" type="pres">
      <dgm:prSet presAssocID="{1651B745-C58B-48E7-9A52-78A6ACD8F184}" presName="text_2" presStyleLbl="revTx" presStyleIdx="0" presStyleCnt="5" custScaleX="142915">
        <dgm:presLayoutVars>
          <dgm:bulletEnabled val="1"/>
        </dgm:presLayoutVars>
      </dgm:prSet>
      <dgm:spPr/>
    </dgm:pt>
    <dgm:pt modelId="{18E4D32F-AFDC-4FD0-9701-28F2901CAF40}" type="pres">
      <dgm:prSet presAssocID="{5369B792-9AC5-4302-BE99-ADC8EC7D4E00}" presName="picture_3" presStyleCnt="0"/>
      <dgm:spPr/>
    </dgm:pt>
    <dgm:pt modelId="{FCF743A8-FC51-40D8-A204-812A7B929C95}" type="pres">
      <dgm:prSet presAssocID="{5369B792-9AC5-4302-BE99-ADC8EC7D4E00}" presName="pictureRepeatNode" presStyleLbl="alignImgPlace1" presStyleIdx="2" presStyleCnt="6"/>
      <dgm:spPr/>
    </dgm:pt>
    <dgm:pt modelId="{9B3E1D80-DF97-495E-8430-2B945D17E5EF}" type="pres">
      <dgm:prSet presAssocID="{B1342E37-4425-4280-87D3-B92813589C23}" presName="line_3" presStyleLbl="parChTrans1D1" presStyleIdx="1" presStyleCnt="5"/>
      <dgm:spPr/>
    </dgm:pt>
    <dgm:pt modelId="{FC536A7B-D883-4615-8E8B-78704C77FF9D}" type="pres">
      <dgm:prSet presAssocID="{B1342E37-4425-4280-87D3-B92813589C23}" presName="textparent_3" presStyleLbl="node1" presStyleIdx="0" presStyleCnt="0"/>
      <dgm:spPr/>
    </dgm:pt>
    <dgm:pt modelId="{EF9B3223-322B-49B9-9AC0-EB6A2A7A94DA}" type="pres">
      <dgm:prSet presAssocID="{B1342E37-4425-4280-87D3-B92813589C23}" presName="text_3" presStyleLbl="revTx" presStyleIdx="1" presStyleCnt="5" custScaleX="138278" custLinFactNeighborX="1106" custLinFactNeighborY="9096">
        <dgm:presLayoutVars>
          <dgm:bulletEnabled val="1"/>
        </dgm:presLayoutVars>
      </dgm:prSet>
      <dgm:spPr/>
    </dgm:pt>
    <dgm:pt modelId="{E8A40A1F-EF48-4EEF-AC61-5BBEB05B12A2}" type="pres">
      <dgm:prSet presAssocID="{4EFCF9AC-B084-410B-A6C4-68454594953B}" presName="picture_4" presStyleCnt="0"/>
      <dgm:spPr/>
    </dgm:pt>
    <dgm:pt modelId="{38E2ADDC-FC07-4A4B-B5A3-77EBD501FFFF}" type="pres">
      <dgm:prSet presAssocID="{4EFCF9AC-B084-410B-A6C4-68454594953B}" presName="pictureRepeatNode" presStyleLbl="alignImgPlace1" presStyleIdx="3" presStyleCnt="6"/>
      <dgm:spPr/>
    </dgm:pt>
    <dgm:pt modelId="{E62683D9-57C1-41C2-A175-EFC774C49620}" type="pres">
      <dgm:prSet presAssocID="{6501473D-D61E-4D84-AC5E-B83CCBE69E92}" presName="line_4" presStyleLbl="parChTrans1D1" presStyleIdx="2" presStyleCnt="5"/>
      <dgm:spPr/>
    </dgm:pt>
    <dgm:pt modelId="{3F8EE797-DA5F-4C2E-B681-FFCA06C9B0D6}" type="pres">
      <dgm:prSet presAssocID="{6501473D-D61E-4D84-AC5E-B83CCBE69E92}" presName="textparent_4" presStyleLbl="node1" presStyleIdx="0" presStyleCnt="0"/>
      <dgm:spPr/>
    </dgm:pt>
    <dgm:pt modelId="{D1117F6D-AA63-49D6-8CC2-14D2BC00318E}" type="pres">
      <dgm:prSet presAssocID="{6501473D-D61E-4D84-AC5E-B83CCBE69E92}" presName="text_4" presStyleLbl="revTx" presStyleIdx="2" presStyleCnt="5">
        <dgm:presLayoutVars>
          <dgm:bulletEnabled val="1"/>
        </dgm:presLayoutVars>
      </dgm:prSet>
      <dgm:spPr/>
    </dgm:pt>
    <dgm:pt modelId="{4FFB5DDA-F12C-416C-AE36-A691FAF02201}" type="pres">
      <dgm:prSet presAssocID="{F3C8D745-7730-4978-9E74-E56FE89303DF}" presName="picture_5" presStyleCnt="0"/>
      <dgm:spPr/>
    </dgm:pt>
    <dgm:pt modelId="{FF6B0457-16F1-4AD1-9EC3-1337C1AE5B0A}" type="pres">
      <dgm:prSet presAssocID="{F3C8D745-7730-4978-9E74-E56FE89303DF}" presName="pictureRepeatNode" presStyleLbl="alignImgPlace1" presStyleIdx="4" presStyleCnt="6"/>
      <dgm:spPr/>
    </dgm:pt>
    <dgm:pt modelId="{5F73679C-9248-4D24-B5BD-D76612356A3F}" type="pres">
      <dgm:prSet presAssocID="{15D700C0-2B4A-494B-886D-C401743EE2AF}" presName="line_5" presStyleLbl="parChTrans1D1" presStyleIdx="3" presStyleCnt="5"/>
      <dgm:spPr/>
    </dgm:pt>
    <dgm:pt modelId="{4D5303A9-FB18-4818-9107-2192D0969359}" type="pres">
      <dgm:prSet presAssocID="{15D700C0-2B4A-494B-886D-C401743EE2AF}" presName="textparent_5" presStyleLbl="node1" presStyleIdx="0" presStyleCnt="0"/>
      <dgm:spPr/>
    </dgm:pt>
    <dgm:pt modelId="{351379C5-44B9-4932-9FD9-9FCD199D77EA}" type="pres">
      <dgm:prSet presAssocID="{15D700C0-2B4A-494B-886D-C401743EE2AF}" presName="text_5" presStyleLbl="revTx" presStyleIdx="3" presStyleCnt="5" custScaleX="119139" custLinFactNeighborY="-9096">
        <dgm:presLayoutVars>
          <dgm:bulletEnabled val="1"/>
        </dgm:presLayoutVars>
      </dgm:prSet>
      <dgm:spPr/>
    </dgm:pt>
    <dgm:pt modelId="{7EA7C4EC-983B-4942-89F8-EB94AED82182}" type="pres">
      <dgm:prSet presAssocID="{B5EF2FC0-56F4-44F6-8873-1044F5E12A2F}" presName="picture_6" presStyleCnt="0"/>
      <dgm:spPr/>
    </dgm:pt>
    <dgm:pt modelId="{DA65755B-C600-4A65-8C3A-1399E9F81030}" type="pres">
      <dgm:prSet presAssocID="{B5EF2FC0-56F4-44F6-8873-1044F5E12A2F}" presName="pictureRepeatNode" presStyleLbl="alignImgPlace1" presStyleIdx="5" presStyleCnt="6"/>
      <dgm:spPr/>
    </dgm:pt>
    <dgm:pt modelId="{F6668A32-6BD7-40DE-9FED-ED10F5C09FA1}" type="pres">
      <dgm:prSet presAssocID="{5A8A11CF-D9BA-44F8-9A89-A3B406254EAC}" presName="line_6" presStyleLbl="parChTrans1D1" presStyleIdx="4" presStyleCnt="5"/>
      <dgm:spPr/>
    </dgm:pt>
    <dgm:pt modelId="{DC9EFBD0-17C5-4F39-BE66-BC9CA7BE9335}" type="pres">
      <dgm:prSet presAssocID="{5A8A11CF-D9BA-44F8-9A89-A3B406254EAC}" presName="textparent_6" presStyleLbl="node1" presStyleIdx="0" presStyleCnt="0"/>
      <dgm:spPr/>
    </dgm:pt>
    <dgm:pt modelId="{AC77DF7B-F224-436D-9C38-A9C15548CED4}" type="pres">
      <dgm:prSet presAssocID="{5A8A11CF-D9BA-44F8-9A89-A3B406254EAC}" presName="text_6" presStyleLbl="revTx" presStyleIdx="4" presStyleCnt="5" custScaleX="130480">
        <dgm:presLayoutVars>
          <dgm:bulletEnabled val="1"/>
        </dgm:presLayoutVars>
      </dgm:prSet>
      <dgm:spPr/>
    </dgm:pt>
  </dgm:ptLst>
  <dgm:cxnLst>
    <dgm:cxn modelId="{59CA0701-FAAD-4424-9D84-DAFB823FC8DE}" srcId="{1A84F3DB-1B41-4DE8-9B87-EE71737D3E16}" destId="{C15B58D9-BAB7-4BB0-8415-3FB7FE473D53}" srcOrd="0" destOrd="0" parTransId="{3332AB4C-E63A-4607-80E4-06EE632C77B1}" sibTransId="{AB4B3A06-D655-4352-B363-E5F69F2EDE87}"/>
    <dgm:cxn modelId="{E5A59D0B-DF23-4DA0-8D37-190659C8D08A}" type="presOf" srcId="{5369B792-9AC5-4302-BE99-ADC8EC7D4E00}" destId="{FCF743A8-FC51-40D8-A204-812A7B929C95}" srcOrd="0" destOrd="0" presId="urn:microsoft.com/office/officeart/2008/layout/CircularPictureCallout"/>
    <dgm:cxn modelId="{E42F2419-BBA4-495E-84C8-CFF6BA1FAF6E}" type="presOf" srcId="{F3C8D745-7730-4978-9E74-E56FE89303DF}" destId="{FF6B0457-16F1-4AD1-9EC3-1337C1AE5B0A}" srcOrd="0" destOrd="0" presId="urn:microsoft.com/office/officeart/2008/layout/CircularPictureCallout"/>
    <dgm:cxn modelId="{2A3DD137-B4C4-4060-A8AF-A5766D847CB7}" srcId="{1A84F3DB-1B41-4DE8-9B87-EE71737D3E16}" destId="{B1342E37-4425-4280-87D3-B92813589C23}" srcOrd="2" destOrd="0" parTransId="{F78B35B9-2685-4F84-8344-FB1A26800985}" sibTransId="{5369B792-9AC5-4302-BE99-ADC8EC7D4E00}"/>
    <dgm:cxn modelId="{BC9E9B3D-4657-465E-A39F-6E42A733CE8C}" srcId="{1A84F3DB-1B41-4DE8-9B87-EE71737D3E16}" destId="{5A8A11CF-D9BA-44F8-9A89-A3B406254EAC}" srcOrd="5" destOrd="0" parTransId="{9BA84909-2BAE-42A0-9BEB-866308DC4D00}" sibTransId="{B5EF2FC0-56F4-44F6-8873-1044F5E12A2F}"/>
    <dgm:cxn modelId="{64277A3F-4CF2-4252-8A0F-72C1139405C7}" srcId="{1A84F3DB-1B41-4DE8-9B87-EE71737D3E16}" destId="{6501473D-D61E-4D84-AC5E-B83CCBE69E92}" srcOrd="3" destOrd="0" parTransId="{66A3098A-CD4D-4C80-A90F-AEC9064279A1}" sibTransId="{4EFCF9AC-B084-410B-A6C4-68454594953B}"/>
    <dgm:cxn modelId="{3E057160-EE0F-4DDF-96AD-90488F3E4592}" type="presOf" srcId="{15D700C0-2B4A-494B-886D-C401743EE2AF}" destId="{351379C5-44B9-4932-9FD9-9FCD199D77EA}" srcOrd="0" destOrd="0" presId="urn:microsoft.com/office/officeart/2008/layout/CircularPictureCallout"/>
    <dgm:cxn modelId="{E8B91B80-082A-46BD-AA01-1F656638FE9A}" type="presOf" srcId="{5A8A11CF-D9BA-44F8-9A89-A3B406254EAC}" destId="{AC77DF7B-F224-436D-9C38-A9C15548CED4}" srcOrd="0" destOrd="0" presId="urn:microsoft.com/office/officeart/2008/layout/CircularPictureCallout"/>
    <dgm:cxn modelId="{556DC981-504C-42B0-8052-3F782FAECD6D}" type="presOf" srcId="{4EFCF9AC-B084-410B-A6C4-68454594953B}" destId="{38E2ADDC-FC07-4A4B-B5A3-77EBD501FFFF}" srcOrd="0" destOrd="0" presId="urn:microsoft.com/office/officeart/2008/layout/CircularPictureCallout"/>
    <dgm:cxn modelId="{5AF9FB83-E43B-4245-9626-8BD06A46A81F}" srcId="{1A84F3DB-1B41-4DE8-9B87-EE71737D3E16}" destId="{15D700C0-2B4A-494B-886D-C401743EE2AF}" srcOrd="4" destOrd="0" parTransId="{D9D0BFF8-4012-4F9D-9F4E-511D0453F067}" sibTransId="{F3C8D745-7730-4978-9E74-E56FE89303DF}"/>
    <dgm:cxn modelId="{1D676588-C288-48FA-A815-2010C030BC67}" type="presOf" srcId="{B1342E37-4425-4280-87D3-B92813589C23}" destId="{EF9B3223-322B-49B9-9AC0-EB6A2A7A94DA}" srcOrd="0" destOrd="0" presId="urn:microsoft.com/office/officeart/2008/layout/CircularPictureCallout"/>
    <dgm:cxn modelId="{6F746897-702C-4032-8515-88ED70C8A20A}" type="presOf" srcId="{49EEC4AE-5378-4596-BB55-6B7793F390B6}" destId="{A0D3B9D7-6E52-431A-A927-91724D920F0A}" srcOrd="0" destOrd="0" presId="urn:microsoft.com/office/officeart/2008/layout/CircularPictureCallout"/>
    <dgm:cxn modelId="{0338959D-3B6D-4EE2-A04C-EBDEBCE7CC90}" type="presOf" srcId="{C15B58D9-BAB7-4BB0-8415-3FB7FE473D53}" destId="{F3DC5D4B-4219-48AA-A5C8-06933FFC79BD}" srcOrd="0" destOrd="0" presId="urn:microsoft.com/office/officeart/2008/layout/CircularPictureCallout"/>
    <dgm:cxn modelId="{A6AB83A4-AECF-4398-B5C9-3A8D64DE83D9}" type="presOf" srcId="{6501473D-D61E-4D84-AC5E-B83CCBE69E92}" destId="{D1117F6D-AA63-49D6-8CC2-14D2BC00318E}" srcOrd="0" destOrd="0" presId="urn:microsoft.com/office/officeart/2008/layout/CircularPictureCallout"/>
    <dgm:cxn modelId="{D8AC52C5-E4F7-4340-9413-6781D5530E5C}" type="presOf" srcId="{1651B745-C58B-48E7-9A52-78A6ACD8F184}" destId="{E2F0F528-38D6-4A7C-8611-D971D84F9901}" srcOrd="0" destOrd="0" presId="urn:microsoft.com/office/officeart/2008/layout/CircularPictureCallout"/>
    <dgm:cxn modelId="{3AA1EDF1-CC5A-4A8A-A3F8-719749D70987}" type="presOf" srcId="{1A84F3DB-1B41-4DE8-9B87-EE71737D3E16}" destId="{5DD5857F-ECD9-4FDB-829C-936B3DF22C45}" srcOrd="0" destOrd="0" presId="urn:microsoft.com/office/officeart/2008/layout/CircularPictureCallout"/>
    <dgm:cxn modelId="{90D13DF3-5636-45A9-AE1D-E03294BB5657}" srcId="{1A84F3DB-1B41-4DE8-9B87-EE71737D3E16}" destId="{1651B745-C58B-48E7-9A52-78A6ACD8F184}" srcOrd="1" destOrd="0" parTransId="{9D93CBF9-576D-4CD9-99ED-BEEC969C38F4}" sibTransId="{49EEC4AE-5378-4596-BB55-6B7793F390B6}"/>
    <dgm:cxn modelId="{B25F9CF7-2FF1-42D4-9530-EF0B48EE199A}" type="presOf" srcId="{B5EF2FC0-56F4-44F6-8873-1044F5E12A2F}" destId="{DA65755B-C600-4A65-8C3A-1399E9F81030}" srcOrd="0" destOrd="0" presId="urn:microsoft.com/office/officeart/2008/layout/CircularPictureCallout"/>
    <dgm:cxn modelId="{81FA4CFA-9865-4779-8E0B-09639C2163C4}" type="presOf" srcId="{AB4B3A06-D655-4352-B363-E5F69F2EDE87}" destId="{0B7D6F61-F5C8-4249-9A5E-97C792849587}" srcOrd="0" destOrd="0" presId="urn:microsoft.com/office/officeart/2008/layout/CircularPictureCallout"/>
    <dgm:cxn modelId="{E98201F8-4D6F-4107-BA73-383F9235E886}" type="presParOf" srcId="{5DD5857F-ECD9-4FDB-829C-936B3DF22C45}" destId="{F4FCB38F-5DF8-4EB6-8142-79DE173A2AE4}" srcOrd="0" destOrd="0" presId="urn:microsoft.com/office/officeart/2008/layout/CircularPictureCallout"/>
    <dgm:cxn modelId="{6AF74BAB-3EA7-4FE7-89A5-9B1BFFD2356F}" type="presParOf" srcId="{F4FCB38F-5DF8-4EB6-8142-79DE173A2AE4}" destId="{F41DBEA7-EBBD-44E3-9950-3F59D85AD4A5}" srcOrd="0" destOrd="0" presId="urn:microsoft.com/office/officeart/2008/layout/CircularPictureCallout"/>
    <dgm:cxn modelId="{D359FA59-B069-4F32-BE79-E9FEF3251E77}" type="presParOf" srcId="{F41DBEA7-EBBD-44E3-9950-3F59D85AD4A5}" destId="{0B7D6F61-F5C8-4249-9A5E-97C792849587}" srcOrd="0" destOrd="0" presId="urn:microsoft.com/office/officeart/2008/layout/CircularPictureCallout"/>
    <dgm:cxn modelId="{0896F9A1-1C36-45E4-AE6B-60405AF0CB86}" type="presParOf" srcId="{F4FCB38F-5DF8-4EB6-8142-79DE173A2AE4}" destId="{F3DC5D4B-4219-48AA-A5C8-06933FFC79BD}" srcOrd="1" destOrd="0" presId="urn:microsoft.com/office/officeart/2008/layout/CircularPictureCallout"/>
    <dgm:cxn modelId="{DFB68CBA-E8F1-4D09-B967-D4191FEEDC75}" type="presParOf" srcId="{F4FCB38F-5DF8-4EB6-8142-79DE173A2AE4}" destId="{CD9F6A00-A358-428A-B05A-4B390339E00A}" srcOrd="2" destOrd="0" presId="urn:microsoft.com/office/officeart/2008/layout/CircularPictureCallout"/>
    <dgm:cxn modelId="{01C79230-846A-4B3B-8141-385FDAFE2A39}" type="presParOf" srcId="{CD9F6A00-A358-428A-B05A-4B390339E00A}" destId="{A0D3B9D7-6E52-431A-A927-91724D920F0A}" srcOrd="0" destOrd="0" presId="urn:microsoft.com/office/officeart/2008/layout/CircularPictureCallout"/>
    <dgm:cxn modelId="{A44783C9-F1F5-466E-A90B-020AF27CD300}" type="presParOf" srcId="{F4FCB38F-5DF8-4EB6-8142-79DE173A2AE4}" destId="{B17454D6-39B8-4E73-B4FB-5643684895BC}" srcOrd="3" destOrd="0" presId="urn:microsoft.com/office/officeart/2008/layout/CircularPictureCallout"/>
    <dgm:cxn modelId="{E9200C60-8036-4065-B560-89E28C0E846E}" type="presParOf" srcId="{F4FCB38F-5DF8-4EB6-8142-79DE173A2AE4}" destId="{0F5C86E1-5904-45E5-811D-B857E4A6356F}" srcOrd="4" destOrd="0" presId="urn:microsoft.com/office/officeart/2008/layout/CircularPictureCallout"/>
    <dgm:cxn modelId="{3FE01917-4B17-44C9-BDF1-8651BA4B413B}" type="presParOf" srcId="{0F5C86E1-5904-45E5-811D-B857E4A6356F}" destId="{E2F0F528-38D6-4A7C-8611-D971D84F9901}" srcOrd="0" destOrd="0" presId="urn:microsoft.com/office/officeart/2008/layout/CircularPictureCallout"/>
    <dgm:cxn modelId="{0C271BCF-816C-45B8-A71F-10352F11DE7D}" type="presParOf" srcId="{F4FCB38F-5DF8-4EB6-8142-79DE173A2AE4}" destId="{18E4D32F-AFDC-4FD0-9701-28F2901CAF40}" srcOrd="5" destOrd="0" presId="urn:microsoft.com/office/officeart/2008/layout/CircularPictureCallout"/>
    <dgm:cxn modelId="{E6FF2E8E-4573-45B5-86C6-87FA08596F68}" type="presParOf" srcId="{18E4D32F-AFDC-4FD0-9701-28F2901CAF40}" destId="{FCF743A8-FC51-40D8-A204-812A7B929C95}" srcOrd="0" destOrd="0" presId="urn:microsoft.com/office/officeart/2008/layout/CircularPictureCallout"/>
    <dgm:cxn modelId="{B055889C-1E3D-4CEB-AEC3-360FBD98AEBA}" type="presParOf" srcId="{F4FCB38F-5DF8-4EB6-8142-79DE173A2AE4}" destId="{9B3E1D80-DF97-495E-8430-2B945D17E5EF}" srcOrd="6" destOrd="0" presId="urn:microsoft.com/office/officeart/2008/layout/CircularPictureCallout"/>
    <dgm:cxn modelId="{122FC0C7-E061-4BAE-8BB0-76D20A8D0A9D}" type="presParOf" srcId="{F4FCB38F-5DF8-4EB6-8142-79DE173A2AE4}" destId="{FC536A7B-D883-4615-8E8B-78704C77FF9D}" srcOrd="7" destOrd="0" presId="urn:microsoft.com/office/officeart/2008/layout/CircularPictureCallout"/>
    <dgm:cxn modelId="{2DFC9DF2-D9A3-4336-B44D-A8A1F8ED972D}" type="presParOf" srcId="{FC536A7B-D883-4615-8E8B-78704C77FF9D}" destId="{EF9B3223-322B-49B9-9AC0-EB6A2A7A94DA}" srcOrd="0" destOrd="0" presId="urn:microsoft.com/office/officeart/2008/layout/CircularPictureCallout"/>
    <dgm:cxn modelId="{96B19094-8D04-46B9-A96E-66503A713597}" type="presParOf" srcId="{F4FCB38F-5DF8-4EB6-8142-79DE173A2AE4}" destId="{E8A40A1F-EF48-4EEF-AC61-5BBEB05B12A2}" srcOrd="8" destOrd="0" presId="urn:microsoft.com/office/officeart/2008/layout/CircularPictureCallout"/>
    <dgm:cxn modelId="{60427CF4-63E7-4C2E-B181-B1087BC43605}" type="presParOf" srcId="{E8A40A1F-EF48-4EEF-AC61-5BBEB05B12A2}" destId="{38E2ADDC-FC07-4A4B-B5A3-77EBD501FFFF}" srcOrd="0" destOrd="0" presId="urn:microsoft.com/office/officeart/2008/layout/CircularPictureCallout"/>
    <dgm:cxn modelId="{06DFC17C-FB97-4097-B1FA-F43765E9FB04}" type="presParOf" srcId="{F4FCB38F-5DF8-4EB6-8142-79DE173A2AE4}" destId="{E62683D9-57C1-41C2-A175-EFC774C49620}" srcOrd="9" destOrd="0" presId="urn:microsoft.com/office/officeart/2008/layout/CircularPictureCallout"/>
    <dgm:cxn modelId="{BD76E62A-99B8-46CB-A932-1A216360B711}" type="presParOf" srcId="{F4FCB38F-5DF8-4EB6-8142-79DE173A2AE4}" destId="{3F8EE797-DA5F-4C2E-B681-FFCA06C9B0D6}" srcOrd="10" destOrd="0" presId="urn:microsoft.com/office/officeart/2008/layout/CircularPictureCallout"/>
    <dgm:cxn modelId="{4D5D743D-0615-4914-82E5-C5DB034AD2EA}" type="presParOf" srcId="{3F8EE797-DA5F-4C2E-B681-FFCA06C9B0D6}" destId="{D1117F6D-AA63-49D6-8CC2-14D2BC00318E}" srcOrd="0" destOrd="0" presId="urn:microsoft.com/office/officeart/2008/layout/CircularPictureCallout"/>
    <dgm:cxn modelId="{31355E24-F758-46A6-89D4-154323D79B75}" type="presParOf" srcId="{F4FCB38F-5DF8-4EB6-8142-79DE173A2AE4}" destId="{4FFB5DDA-F12C-416C-AE36-A691FAF02201}" srcOrd="11" destOrd="0" presId="urn:microsoft.com/office/officeart/2008/layout/CircularPictureCallout"/>
    <dgm:cxn modelId="{AD19E6FF-697F-46D5-ADCA-D714153ADB86}" type="presParOf" srcId="{4FFB5DDA-F12C-416C-AE36-A691FAF02201}" destId="{FF6B0457-16F1-4AD1-9EC3-1337C1AE5B0A}" srcOrd="0" destOrd="0" presId="urn:microsoft.com/office/officeart/2008/layout/CircularPictureCallout"/>
    <dgm:cxn modelId="{710A38E8-AE55-446B-A7E9-E6FDA05092FD}" type="presParOf" srcId="{F4FCB38F-5DF8-4EB6-8142-79DE173A2AE4}" destId="{5F73679C-9248-4D24-B5BD-D76612356A3F}" srcOrd="12" destOrd="0" presId="urn:microsoft.com/office/officeart/2008/layout/CircularPictureCallout"/>
    <dgm:cxn modelId="{10460835-9124-4102-B20D-278B82EF4B93}" type="presParOf" srcId="{F4FCB38F-5DF8-4EB6-8142-79DE173A2AE4}" destId="{4D5303A9-FB18-4818-9107-2192D0969359}" srcOrd="13" destOrd="0" presId="urn:microsoft.com/office/officeart/2008/layout/CircularPictureCallout"/>
    <dgm:cxn modelId="{4D1F8089-1F65-456E-94D3-D4D0C584C36E}" type="presParOf" srcId="{4D5303A9-FB18-4818-9107-2192D0969359}" destId="{351379C5-44B9-4932-9FD9-9FCD199D77EA}" srcOrd="0" destOrd="0" presId="urn:microsoft.com/office/officeart/2008/layout/CircularPictureCallout"/>
    <dgm:cxn modelId="{03518A6F-3945-4A36-9204-31EF9262605F}" type="presParOf" srcId="{F4FCB38F-5DF8-4EB6-8142-79DE173A2AE4}" destId="{7EA7C4EC-983B-4942-89F8-EB94AED82182}" srcOrd="14" destOrd="0" presId="urn:microsoft.com/office/officeart/2008/layout/CircularPictureCallout"/>
    <dgm:cxn modelId="{8C827E04-675B-4FCE-82E1-8A988FC52120}" type="presParOf" srcId="{7EA7C4EC-983B-4942-89F8-EB94AED82182}" destId="{DA65755B-C600-4A65-8C3A-1399E9F81030}" srcOrd="0" destOrd="0" presId="urn:microsoft.com/office/officeart/2008/layout/CircularPictureCallout"/>
    <dgm:cxn modelId="{8ED58D81-FD81-4780-8789-B8EE739FB13E}" type="presParOf" srcId="{F4FCB38F-5DF8-4EB6-8142-79DE173A2AE4}" destId="{F6668A32-6BD7-40DE-9FED-ED10F5C09FA1}" srcOrd="15" destOrd="0" presId="urn:microsoft.com/office/officeart/2008/layout/CircularPictureCallout"/>
    <dgm:cxn modelId="{51A0FDD0-F9DC-4279-829D-84F517E8DFDD}" type="presParOf" srcId="{F4FCB38F-5DF8-4EB6-8142-79DE173A2AE4}" destId="{DC9EFBD0-17C5-4F39-BE66-BC9CA7BE9335}" srcOrd="16" destOrd="0" presId="urn:microsoft.com/office/officeart/2008/layout/CircularPictureCallout"/>
    <dgm:cxn modelId="{C2732B90-1FE5-4310-BAE5-497D6B6A9901}" type="presParOf" srcId="{DC9EFBD0-17C5-4F39-BE66-BC9CA7BE9335}" destId="{AC77DF7B-F224-436D-9C38-A9C15548CED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2EDB5-1D2B-4FDD-98CC-3F5FB87BA4C5}">
      <dsp:nvSpPr>
        <dsp:cNvPr id="0" name=""/>
        <dsp:cNvSpPr/>
      </dsp:nvSpPr>
      <dsp:spPr>
        <a:xfrm>
          <a:off x="2098" y="719921"/>
          <a:ext cx="3328971" cy="229366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6405-7420-41DD-A53F-BBCA56D3BF5C}">
      <dsp:nvSpPr>
        <dsp:cNvPr id="0" name=""/>
        <dsp:cNvSpPr/>
      </dsp:nvSpPr>
      <dsp:spPr>
        <a:xfrm>
          <a:off x="2098" y="3013582"/>
          <a:ext cx="3328971" cy="1235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Objetivos Supermercados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Brindar un servicio de calidad junto con un stock variado de productos.</a:t>
          </a:r>
        </a:p>
      </dsp:txBody>
      <dsp:txXfrm>
        <a:off x="2098" y="3013582"/>
        <a:ext cx="3328971" cy="1235048"/>
      </dsp:txXfrm>
    </dsp:sp>
    <dsp:sp modelId="{C9A4DFE9-CF79-4AF0-9FDB-4E74E595B0C5}">
      <dsp:nvSpPr>
        <dsp:cNvPr id="0" name=""/>
        <dsp:cNvSpPr/>
      </dsp:nvSpPr>
      <dsp:spPr>
        <a:xfrm>
          <a:off x="3664106" y="719921"/>
          <a:ext cx="3328971" cy="229366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9D88D-355E-4A4A-8C1A-A6444C68209A}">
      <dsp:nvSpPr>
        <dsp:cNvPr id="0" name=""/>
        <dsp:cNvSpPr/>
      </dsp:nvSpPr>
      <dsp:spPr>
        <a:xfrm>
          <a:off x="3664106" y="3013582"/>
          <a:ext cx="3328971" cy="1235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Poder consumidor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Mayor accesibilidad: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Información.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Ofertas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>
            <a:latin typeface="+mj-lt"/>
          </a:endParaRPr>
        </a:p>
      </dsp:txBody>
      <dsp:txXfrm>
        <a:off x="3664106" y="3013582"/>
        <a:ext cx="3328971" cy="1235048"/>
      </dsp:txXfrm>
    </dsp:sp>
    <dsp:sp modelId="{420682F0-5161-4320-9FC6-AB2A9513F5DC}">
      <dsp:nvSpPr>
        <dsp:cNvPr id="0" name=""/>
        <dsp:cNvSpPr/>
      </dsp:nvSpPr>
      <dsp:spPr>
        <a:xfrm>
          <a:off x="7326114" y="719921"/>
          <a:ext cx="3328971" cy="229366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08427-81DE-4AC2-81D6-8574DC5133D0}">
      <dsp:nvSpPr>
        <dsp:cNvPr id="0" name=""/>
        <dsp:cNvSpPr/>
      </dsp:nvSpPr>
      <dsp:spPr>
        <a:xfrm>
          <a:off x="7326114" y="3013582"/>
          <a:ext cx="3328971" cy="1235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+mj-lt"/>
            </a:rPr>
            <a:t>Competitividad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Ser innovadora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latin typeface="+mj-lt"/>
            </a:rPr>
            <a:t>Diferenciarse de la competencia </a:t>
          </a:r>
        </a:p>
      </dsp:txBody>
      <dsp:txXfrm>
        <a:off x="7326114" y="3013582"/>
        <a:ext cx="3328971" cy="1235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2EDB5-1D2B-4FDD-98CC-3F5FB87BA4C5}">
      <dsp:nvSpPr>
        <dsp:cNvPr id="0" name=""/>
        <dsp:cNvSpPr/>
      </dsp:nvSpPr>
      <dsp:spPr>
        <a:xfrm>
          <a:off x="94447" y="2020"/>
          <a:ext cx="3299728" cy="227351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6405-7420-41DD-A53F-BBCA56D3BF5C}">
      <dsp:nvSpPr>
        <dsp:cNvPr id="0" name=""/>
        <dsp:cNvSpPr/>
      </dsp:nvSpPr>
      <dsp:spPr>
        <a:xfrm>
          <a:off x="94447" y="2275532"/>
          <a:ext cx="3299728" cy="1224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+mj-lt"/>
            </a:rPr>
            <a:t>Supermercados brindan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+mj-lt"/>
            </a:rPr>
            <a:t>Atmosfera inclusiva y controlada</a:t>
          </a:r>
        </a:p>
      </dsp:txBody>
      <dsp:txXfrm>
        <a:off x="94447" y="2275532"/>
        <a:ext cx="3299728" cy="1224199"/>
      </dsp:txXfrm>
    </dsp:sp>
    <dsp:sp modelId="{C9A4DFE9-CF79-4AF0-9FDB-4E74E595B0C5}">
      <dsp:nvSpPr>
        <dsp:cNvPr id="0" name=""/>
        <dsp:cNvSpPr/>
      </dsp:nvSpPr>
      <dsp:spPr>
        <a:xfrm>
          <a:off x="3724287" y="2020"/>
          <a:ext cx="3299728" cy="227351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9D88D-355E-4A4A-8C1A-A6444C68209A}">
      <dsp:nvSpPr>
        <dsp:cNvPr id="0" name=""/>
        <dsp:cNvSpPr/>
      </dsp:nvSpPr>
      <dsp:spPr>
        <a:xfrm>
          <a:off x="3724287" y="2275532"/>
          <a:ext cx="3299728" cy="1224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Generando en el consumidor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+mj-lt"/>
            </a:rPr>
            <a:t>Vinculo emocional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+mj-lt"/>
            </a:rPr>
            <a:t>Experiencia de compra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>
            <a:latin typeface="+mj-lt"/>
          </a:endParaRPr>
        </a:p>
      </dsp:txBody>
      <dsp:txXfrm>
        <a:off x="3724287" y="2275532"/>
        <a:ext cx="3299728" cy="1224199"/>
      </dsp:txXfrm>
    </dsp:sp>
    <dsp:sp modelId="{420682F0-5161-4320-9FC6-AB2A9513F5DC}">
      <dsp:nvSpPr>
        <dsp:cNvPr id="0" name=""/>
        <dsp:cNvSpPr/>
      </dsp:nvSpPr>
      <dsp:spPr>
        <a:xfrm>
          <a:off x="7354126" y="2020"/>
          <a:ext cx="3299728" cy="227351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08427-81DE-4AC2-81D6-8574DC5133D0}">
      <dsp:nvSpPr>
        <dsp:cNvPr id="0" name=""/>
        <dsp:cNvSpPr/>
      </dsp:nvSpPr>
      <dsp:spPr>
        <a:xfrm>
          <a:off x="7354126" y="2275532"/>
          <a:ext cx="3299728" cy="1224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Buscando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>
              <a:latin typeface="+mj-lt"/>
            </a:rPr>
            <a:t>Construir una mejor percepción de las marcas </a:t>
          </a:r>
        </a:p>
      </dsp:txBody>
      <dsp:txXfrm>
        <a:off x="7354126" y="2275532"/>
        <a:ext cx="3299728" cy="1224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3B2F2-02C9-45EC-A3A2-EEA033679934}">
      <dsp:nvSpPr>
        <dsp:cNvPr id="0" name=""/>
        <dsp:cNvSpPr/>
      </dsp:nvSpPr>
      <dsp:spPr>
        <a:xfrm>
          <a:off x="342296" y="354204"/>
          <a:ext cx="4517728" cy="4719262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D81986-39CE-415D-97B2-FFD9EAB84977}">
      <dsp:nvSpPr>
        <dsp:cNvPr id="0" name=""/>
        <dsp:cNvSpPr/>
      </dsp:nvSpPr>
      <dsp:spPr>
        <a:xfrm>
          <a:off x="5929165" y="3149277"/>
          <a:ext cx="3506256" cy="204243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Chamorro (2001)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-</a:t>
          </a:r>
          <a:r>
            <a:rPr lang="es-ES" sz="17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Cada sentido puede ser impulsado para construir una imagen de marca más fuerte y duradera.</a:t>
          </a:r>
          <a:endParaRPr lang="es-EC" sz="17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5929165" y="3149277"/>
        <a:ext cx="3506256" cy="2042430"/>
      </dsp:txXfrm>
    </dsp:sp>
    <dsp:sp modelId="{9745B2D7-FE61-4EF0-AF9A-CC2BFA8C6A30}">
      <dsp:nvSpPr>
        <dsp:cNvPr id="0" name=""/>
        <dsp:cNvSpPr/>
      </dsp:nvSpPr>
      <dsp:spPr>
        <a:xfrm>
          <a:off x="4187853" y="184499"/>
          <a:ext cx="1427436" cy="13510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BFED93-1980-4A97-BC0F-A91B6C88CC14}">
      <dsp:nvSpPr>
        <dsp:cNvPr id="0" name=""/>
        <dsp:cNvSpPr/>
      </dsp:nvSpPr>
      <dsp:spPr>
        <a:xfrm>
          <a:off x="5561744" y="156664"/>
          <a:ext cx="4161666" cy="12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43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latin typeface="+mj-lt"/>
              <a:cs typeface="Arial" panose="020B0604020202020204" pitchFamily="34" charset="0"/>
            </a:rPr>
            <a:t>Jiménez &amp; Zambrano (2017)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+mj-lt"/>
              <a:cs typeface="Arial" panose="020B0604020202020204" pitchFamily="34" charset="0"/>
            </a:rPr>
            <a:t>-</a:t>
          </a:r>
          <a:r>
            <a:rPr lang="es-ES" sz="1700" kern="1200" dirty="0">
              <a:latin typeface="+mj-lt"/>
              <a:cs typeface="Arial" panose="020B0604020202020204" pitchFamily="34" charset="0"/>
            </a:rPr>
            <a:t>Busca la conexión de las emociones en los consumidores.</a:t>
          </a:r>
          <a:endParaRPr lang="es-EC" sz="1700" kern="1200" dirty="0">
            <a:latin typeface="+mj-lt"/>
            <a:cs typeface="Arial" panose="020B0604020202020204" pitchFamily="34" charset="0"/>
          </a:endParaRPr>
        </a:p>
      </dsp:txBody>
      <dsp:txXfrm>
        <a:off x="5561744" y="156664"/>
        <a:ext cx="4161666" cy="1274200"/>
      </dsp:txXfrm>
    </dsp:sp>
    <dsp:sp modelId="{56FEAD1D-95F1-4FDF-917E-2F986EC38DB2}">
      <dsp:nvSpPr>
        <dsp:cNvPr id="0" name=""/>
        <dsp:cNvSpPr/>
      </dsp:nvSpPr>
      <dsp:spPr>
        <a:xfrm>
          <a:off x="4187879" y="1844413"/>
          <a:ext cx="1533398" cy="145962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61E8CA-F7D7-4ECC-B046-EEF16B73FEE7}">
      <dsp:nvSpPr>
        <dsp:cNvPr id="0" name=""/>
        <dsp:cNvSpPr/>
      </dsp:nvSpPr>
      <dsp:spPr>
        <a:xfrm>
          <a:off x="5706945" y="1950376"/>
          <a:ext cx="4161666" cy="12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43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latin typeface="+mj-lt"/>
              <a:cs typeface="Arial" panose="020B0604020202020204" pitchFamily="34" charset="0"/>
            </a:rPr>
            <a:t>(Ortegón &amp; Gómez, 2015</a:t>
          </a:r>
          <a:r>
            <a:rPr lang="es-EC" sz="1700" kern="1200" dirty="0">
              <a:latin typeface="+mj-lt"/>
              <a:cs typeface="Arial" panose="020B0604020202020204" pitchFamily="34" charset="0"/>
            </a:rPr>
            <a:t>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+mj-lt"/>
              <a:cs typeface="Arial" panose="020B0604020202020204" pitchFamily="34" charset="0"/>
            </a:rPr>
            <a:t>-La diferenciación de la actividad sensorial debe basarse en: innovación y búsqueda de singularidad.</a:t>
          </a:r>
          <a:endParaRPr lang="es-EC" sz="1700" kern="1200" dirty="0">
            <a:latin typeface="+mj-lt"/>
            <a:cs typeface="Arial" panose="020B0604020202020204" pitchFamily="34" charset="0"/>
          </a:endParaRPr>
        </a:p>
      </dsp:txBody>
      <dsp:txXfrm>
        <a:off x="5706945" y="1950376"/>
        <a:ext cx="4161666" cy="1274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10081-B194-456E-B3D9-4DBC8AC58B08}">
      <dsp:nvSpPr>
        <dsp:cNvPr id="0" name=""/>
        <dsp:cNvSpPr/>
      </dsp:nvSpPr>
      <dsp:spPr>
        <a:xfrm>
          <a:off x="1135934" y="0"/>
          <a:ext cx="4350692" cy="5118462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A0B5C-D223-4BF1-B954-2FC86CDC54A6}">
      <dsp:nvSpPr>
        <dsp:cNvPr id="0" name=""/>
        <dsp:cNvSpPr/>
      </dsp:nvSpPr>
      <dsp:spPr>
        <a:xfrm>
          <a:off x="1353468" y="204738"/>
          <a:ext cx="3915623" cy="3327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277632-F2B4-4C91-ADC9-02ACB8B9E968}">
      <dsp:nvSpPr>
        <dsp:cNvPr id="0" name=""/>
        <dsp:cNvSpPr/>
      </dsp:nvSpPr>
      <dsp:spPr>
        <a:xfrm>
          <a:off x="1353468" y="4043625"/>
          <a:ext cx="3915623" cy="870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effectLst/>
              <a:latin typeface="+mj-lt"/>
              <a:cs typeface="Arial" panose="020B0604020202020204" pitchFamily="34" charset="0"/>
            </a:rPr>
            <a:t>Percepción:</a:t>
          </a:r>
          <a:r>
            <a:rPr lang="es-MX" sz="1700" b="0" kern="1200" dirty="0">
              <a:latin typeface="+mj-lt"/>
              <a:cs typeface="Arial" panose="020B0604020202020204" pitchFamily="34" charset="0"/>
            </a:rPr>
            <a:t> proceso mediante el cual la gente selecciona organiza e interpreta sensaciones.</a:t>
          </a:r>
          <a:endParaRPr lang="es-ES" sz="1700" b="0" kern="1200" dirty="0">
            <a:latin typeface="+mj-lt"/>
            <a:cs typeface="Arial" panose="020B0604020202020204" pitchFamily="34" charset="0"/>
          </a:endParaRPr>
        </a:p>
      </dsp:txBody>
      <dsp:txXfrm>
        <a:off x="1353468" y="4043625"/>
        <a:ext cx="3915623" cy="870097"/>
      </dsp:txXfrm>
    </dsp:sp>
    <dsp:sp modelId="{288E0162-972C-4054-BA35-573C4B8ACA36}">
      <dsp:nvSpPr>
        <dsp:cNvPr id="0" name=""/>
        <dsp:cNvSpPr/>
      </dsp:nvSpPr>
      <dsp:spPr>
        <a:xfrm>
          <a:off x="1353468" y="3531738"/>
          <a:ext cx="3915623" cy="51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+mj-lt"/>
              <a:cs typeface="Arial" panose="020B0604020202020204" pitchFamily="34" charset="0"/>
            </a:rPr>
            <a:t>(Solomón, 2008) </a:t>
          </a:r>
          <a:endParaRPr lang="es-ES" sz="1600" b="1" kern="1200" dirty="0">
            <a:effectLst/>
            <a:latin typeface="+mj-lt"/>
            <a:cs typeface="Arial" panose="020B0604020202020204" pitchFamily="34" charset="0"/>
          </a:endParaRPr>
        </a:p>
      </dsp:txBody>
      <dsp:txXfrm>
        <a:off x="1353468" y="3531738"/>
        <a:ext cx="3915623" cy="511887"/>
      </dsp:txXfrm>
    </dsp:sp>
    <dsp:sp modelId="{31F81223-EB8D-4376-B5AF-3B61D3450F63}">
      <dsp:nvSpPr>
        <dsp:cNvPr id="0" name=""/>
        <dsp:cNvSpPr/>
      </dsp:nvSpPr>
      <dsp:spPr>
        <a:xfrm>
          <a:off x="6705877" y="0"/>
          <a:ext cx="4350692" cy="5118462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A2E50-B090-4746-AB23-3BFAE9345359}">
      <dsp:nvSpPr>
        <dsp:cNvPr id="0" name=""/>
        <dsp:cNvSpPr/>
      </dsp:nvSpPr>
      <dsp:spPr>
        <a:xfrm>
          <a:off x="6923411" y="204738"/>
          <a:ext cx="3915623" cy="3327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D60F24-D15E-408B-A728-91050F856848}">
      <dsp:nvSpPr>
        <dsp:cNvPr id="0" name=""/>
        <dsp:cNvSpPr/>
      </dsp:nvSpPr>
      <dsp:spPr>
        <a:xfrm>
          <a:off x="6923411" y="4043625"/>
          <a:ext cx="3915623" cy="870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+mj-lt"/>
              <a:cs typeface="Arial" panose="020B0604020202020204" pitchFamily="34" charset="0"/>
            </a:rPr>
            <a:t>Proceso para generar experiencias significativas, comienza con la percepción a través de los sentidos.</a:t>
          </a:r>
          <a:endParaRPr lang="es-EC" sz="1700" b="0" kern="1200" dirty="0">
            <a:latin typeface="+mj-lt"/>
            <a:cs typeface="Arial" panose="020B0604020202020204" pitchFamily="34" charset="0"/>
          </a:endParaRPr>
        </a:p>
      </dsp:txBody>
      <dsp:txXfrm>
        <a:off x="6923411" y="4043625"/>
        <a:ext cx="3915623" cy="870097"/>
      </dsp:txXfrm>
    </dsp:sp>
    <dsp:sp modelId="{3042300F-92F4-4327-AFFA-4C4040631820}">
      <dsp:nvSpPr>
        <dsp:cNvPr id="0" name=""/>
        <dsp:cNvSpPr/>
      </dsp:nvSpPr>
      <dsp:spPr>
        <a:xfrm>
          <a:off x="6923411" y="3531738"/>
          <a:ext cx="3915623" cy="51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  <a:cs typeface="Arial" panose="020B0604020202020204" pitchFamily="34" charset="0"/>
            </a:rPr>
            <a:t>Según Boswijk y Yhijssen (2007) </a:t>
          </a:r>
          <a:endParaRPr lang="es-EC" sz="1600" b="1" kern="1200" dirty="0">
            <a:latin typeface="+mj-lt"/>
            <a:cs typeface="Arial" panose="020B0604020202020204" pitchFamily="34" charset="0"/>
          </a:endParaRPr>
        </a:p>
      </dsp:txBody>
      <dsp:txXfrm>
        <a:off x="6923411" y="3531738"/>
        <a:ext cx="3915623" cy="511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68A32-6BD7-40DE-9FED-ED10F5C09FA1}">
      <dsp:nvSpPr>
        <dsp:cNvPr id="0" name=""/>
        <dsp:cNvSpPr/>
      </dsp:nvSpPr>
      <dsp:spPr>
        <a:xfrm>
          <a:off x="3417488" y="4419890"/>
          <a:ext cx="49240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3679C-9248-4D24-B5BD-D76612356A3F}">
      <dsp:nvSpPr>
        <dsp:cNvPr id="0" name=""/>
        <dsp:cNvSpPr/>
      </dsp:nvSpPr>
      <dsp:spPr>
        <a:xfrm>
          <a:off x="3417488" y="3589339"/>
          <a:ext cx="4161011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683D9-57C1-41C2-A175-EFC774C49620}">
      <dsp:nvSpPr>
        <dsp:cNvPr id="0" name=""/>
        <dsp:cNvSpPr/>
      </dsp:nvSpPr>
      <dsp:spPr>
        <a:xfrm>
          <a:off x="3417488" y="2428511"/>
          <a:ext cx="3885618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E1D80-DF97-495E-8430-2B945D17E5EF}">
      <dsp:nvSpPr>
        <dsp:cNvPr id="0" name=""/>
        <dsp:cNvSpPr/>
      </dsp:nvSpPr>
      <dsp:spPr>
        <a:xfrm>
          <a:off x="3417488" y="1267683"/>
          <a:ext cx="4161011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454D6-39B8-4E73-B4FB-5643684895BC}">
      <dsp:nvSpPr>
        <dsp:cNvPr id="0" name=""/>
        <dsp:cNvSpPr/>
      </dsp:nvSpPr>
      <dsp:spPr>
        <a:xfrm>
          <a:off x="3417488" y="437132"/>
          <a:ext cx="4924049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D6F61-F5C8-4249-9A5E-97C792849587}">
      <dsp:nvSpPr>
        <dsp:cNvPr id="0" name=""/>
        <dsp:cNvSpPr/>
      </dsp:nvSpPr>
      <dsp:spPr>
        <a:xfrm>
          <a:off x="988976" y="0"/>
          <a:ext cx="4857022" cy="48570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DC5D4B-4219-48AA-A5C8-06933FFC79BD}">
      <dsp:nvSpPr>
        <dsp:cNvPr id="0" name=""/>
        <dsp:cNvSpPr/>
      </dsp:nvSpPr>
      <dsp:spPr>
        <a:xfrm>
          <a:off x="1256773" y="577993"/>
          <a:ext cx="2678154" cy="160281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6773" y="577993"/>
        <a:ext cx="2678154" cy="1602817"/>
      </dsp:txXfrm>
    </dsp:sp>
    <dsp:sp modelId="{A0D3B9D7-6E52-431A-A927-91724D920F0A}">
      <dsp:nvSpPr>
        <dsp:cNvPr id="0" name=""/>
        <dsp:cNvSpPr/>
      </dsp:nvSpPr>
      <dsp:spPr>
        <a:xfrm>
          <a:off x="7904406" y="0"/>
          <a:ext cx="874264" cy="8742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F0F528-38D6-4A7C-8611-D971D84F9901}">
      <dsp:nvSpPr>
        <dsp:cNvPr id="0" name=""/>
        <dsp:cNvSpPr/>
      </dsp:nvSpPr>
      <dsp:spPr>
        <a:xfrm>
          <a:off x="8778670" y="0"/>
          <a:ext cx="1715522" cy="87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Arial" panose="020B0604020202020204" pitchFamily="34" charset="0"/>
              <a:cs typeface="Arial" panose="020B0604020202020204" pitchFamily="34" charset="0"/>
            </a:rPr>
            <a:t>Satisfacer una necesidad</a:t>
          </a:r>
        </a:p>
      </dsp:txBody>
      <dsp:txXfrm>
        <a:off x="8778670" y="0"/>
        <a:ext cx="1715522" cy="874264"/>
      </dsp:txXfrm>
    </dsp:sp>
    <dsp:sp modelId="{FCF743A8-FC51-40D8-A204-812A7B929C95}">
      <dsp:nvSpPr>
        <dsp:cNvPr id="0" name=""/>
        <dsp:cNvSpPr/>
      </dsp:nvSpPr>
      <dsp:spPr>
        <a:xfrm>
          <a:off x="7141367" y="830550"/>
          <a:ext cx="874264" cy="87426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9B3223-322B-49B9-9AC0-EB6A2A7A94DA}">
      <dsp:nvSpPr>
        <dsp:cNvPr id="0" name=""/>
        <dsp:cNvSpPr/>
      </dsp:nvSpPr>
      <dsp:spPr>
        <a:xfrm>
          <a:off x="8028878" y="910073"/>
          <a:ext cx="1656139" cy="87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rial" panose="020B0604020202020204" pitchFamily="34" charset="0"/>
              <a:cs typeface="Arial" panose="020B0604020202020204" pitchFamily="34" charset="0"/>
            </a:rPr>
            <a:t>Búsqueda del producto</a:t>
          </a:r>
        </a:p>
      </dsp:txBody>
      <dsp:txXfrm>
        <a:off x="8028878" y="910073"/>
        <a:ext cx="1656139" cy="874264"/>
      </dsp:txXfrm>
    </dsp:sp>
    <dsp:sp modelId="{38E2ADDC-FC07-4A4B-B5A3-77EBD501FFFF}">
      <dsp:nvSpPr>
        <dsp:cNvPr id="0" name=""/>
        <dsp:cNvSpPr/>
      </dsp:nvSpPr>
      <dsp:spPr>
        <a:xfrm>
          <a:off x="6865974" y="1991379"/>
          <a:ext cx="874264" cy="87426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117F6D-AA63-49D6-8CC2-14D2BC00318E}">
      <dsp:nvSpPr>
        <dsp:cNvPr id="0" name=""/>
        <dsp:cNvSpPr/>
      </dsp:nvSpPr>
      <dsp:spPr>
        <a:xfrm>
          <a:off x="7740238" y="1991379"/>
          <a:ext cx="1404785" cy="87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rial" panose="020B0604020202020204" pitchFamily="34" charset="0"/>
              <a:cs typeface="Arial" panose="020B0604020202020204" pitchFamily="34" charset="0"/>
            </a:rPr>
            <a:t>Búsqueda de información del producto</a:t>
          </a:r>
        </a:p>
      </dsp:txBody>
      <dsp:txXfrm>
        <a:off x="7740238" y="1991379"/>
        <a:ext cx="1404785" cy="874264"/>
      </dsp:txXfrm>
    </dsp:sp>
    <dsp:sp modelId="{FF6B0457-16F1-4AD1-9EC3-1337C1AE5B0A}">
      <dsp:nvSpPr>
        <dsp:cNvPr id="0" name=""/>
        <dsp:cNvSpPr/>
      </dsp:nvSpPr>
      <dsp:spPr>
        <a:xfrm>
          <a:off x="7141367" y="3152207"/>
          <a:ext cx="874264" cy="87426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1379C5-44B9-4932-9FD9-9FCD199D77EA}">
      <dsp:nvSpPr>
        <dsp:cNvPr id="0" name=""/>
        <dsp:cNvSpPr/>
      </dsp:nvSpPr>
      <dsp:spPr>
        <a:xfrm>
          <a:off x="8015631" y="3072684"/>
          <a:ext cx="1576242" cy="87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rial" panose="020B0604020202020204" pitchFamily="34" charset="0"/>
              <a:cs typeface="Arial" panose="020B0604020202020204" pitchFamily="34" charset="0"/>
            </a:rPr>
            <a:t>Evaluación de las alternativas</a:t>
          </a:r>
        </a:p>
      </dsp:txBody>
      <dsp:txXfrm>
        <a:off x="8015631" y="3072684"/>
        <a:ext cx="1576242" cy="874264"/>
      </dsp:txXfrm>
    </dsp:sp>
    <dsp:sp modelId="{DA65755B-C600-4A65-8C3A-1399E9F81030}">
      <dsp:nvSpPr>
        <dsp:cNvPr id="0" name=""/>
        <dsp:cNvSpPr/>
      </dsp:nvSpPr>
      <dsp:spPr>
        <a:xfrm>
          <a:off x="7904406" y="3982758"/>
          <a:ext cx="874264" cy="87426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77DF7B-F224-436D-9C38-A9C15548CED4}">
      <dsp:nvSpPr>
        <dsp:cNvPr id="0" name=""/>
        <dsp:cNvSpPr/>
      </dsp:nvSpPr>
      <dsp:spPr>
        <a:xfrm>
          <a:off x="8778670" y="3982758"/>
          <a:ext cx="1295172" cy="87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Arial" panose="020B0604020202020204" pitchFamily="34" charset="0"/>
              <a:cs typeface="Arial" panose="020B0604020202020204" pitchFamily="34" charset="0"/>
            </a:rPr>
            <a:t>Adquirir el producto</a:t>
          </a:r>
        </a:p>
      </dsp:txBody>
      <dsp:txXfrm>
        <a:off x="8778670" y="3982758"/>
        <a:ext cx="1295172" cy="874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C3AB43-A716-41D3-8542-E2B83FF90C30}" type="datetime1">
              <a:rPr lang="es-ES" smtClean="0"/>
              <a:t>01/08/2019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415C8-EA5F-40DA-B692-F57629F0830E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noProof="0" smtClean="0"/>
              <a:t>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677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82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4540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81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111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192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54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7CA7C-337D-472A-BE06-2CA02233AF26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425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Utilitarias</a:t>
            </a:r>
            <a:r>
              <a:rPr lang="es-MX" dirty="0"/>
              <a:t> es que se necesita porque es realmente útil; </a:t>
            </a:r>
          </a:p>
          <a:p>
            <a:r>
              <a:rPr lang="es-MX" b="1" dirty="0"/>
              <a:t>hedonistas</a:t>
            </a:r>
            <a:r>
              <a:rPr lang="es-MX" dirty="0"/>
              <a:t> porque nace la necesidad para satisfacerse por placer de tener el bien o producto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F013A-2016-4E43-B917-95F51C185DA8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909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 rtl="0"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>
            <a:lvl1pPr>
              <a:defRPr/>
            </a:lvl1pPr>
          </a:lstStyle>
          <a:p>
            <a:fld id="{D3E5EB10-21A3-46AF-9F87-719B4871B7E9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150DC9-D51B-4532-9742-17D563F7B844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5D6C72-29E8-4745-90E7-3DCDC3BB08B1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582301-5656-41C5-859E-C3578B1613A0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 rtl="0">
              <a:defRPr sz="5400" b="1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063A5B-0A71-4EE0-8ADD-6A894F185F26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0A9B6-D611-4A47-BC84-432D674749BC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9FB027-3733-4D18-9487-B5EE970DC99F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4CDD08-FBA2-4EDF-8E1E-C931D29CAE1C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EEC9CC-5F6E-41D6-9BA1-1B03DDFF2A74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 rtl="0">
              <a:defRPr sz="36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3776FF-CBB8-47A4-90DF-2EBF2E3DC8FF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FD2ED8E-5314-4CC6-97E3-FFA8A74630E9}" type="datetime1">
              <a:rPr lang="es-ES" noProof="0" smtClean="0"/>
              <a:pPr/>
              <a:t>01/08/2019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.png"/><Relationship Id="rId7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BC1E52E7-EF92-4721-A028-9017EF4B5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20396" r="10285" b="26320"/>
          <a:stretch/>
        </p:blipFill>
        <p:spPr bwMode="auto">
          <a:xfrm>
            <a:off x="2018101" y="425488"/>
            <a:ext cx="44082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686EC8FA-8891-4A50-A8BE-9E527A53D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04" y="1844824"/>
            <a:ext cx="7200800" cy="4218356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+mj-lt"/>
                <a:cs typeface="Times New Roman" pitchFamily="18" charset="0"/>
              </a:rPr>
              <a:t>DEPARTAMENTO DE CIENCIAS ECONÓMICAS ADMINISTRATIVAS Y DE COMERCIO</a:t>
            </a:r>
          </a:p>
          <a:p>
            <a:pPr algn="ctr"/>
            <a:endParaRPr lang="es-ES" sz="2000" dirty="0">
              <a:latin typeface="+mj-lt"/>
              <a:cs typeface="Times New Roman" pitchFamily="18" charset="0"/>
            </a:endParaRPr>
          </a:p>
          <a:p>
            <a:pPr algn="ctr"/>
            <a:r>
              <a:rPr lang="es-ES" dirty="0">
                <a:latin typeface="+mj-lt"/>
                <a:cs typeface="Times New Roman" pitchFamily="18" charset="0"/>
              </a:rPr>
              <a:t>TESIS PREVIO A LA OBTENCIÓN DEL TÍTULO DE:</a:t>
            </a:r>
          </a:p>
          <a:p>
            <a:pPr algn="ctr"/>
            <a:r>
              <a:rPr lang="es-ES" dirty="0">
                <a:latin typeface="+mj-lt"/>
                <a:cs typeface="Times New Roman" pitchFamily="18" charset="0"/>
              </a:rPr>
              <a:t>INGENIERO EN  MERCADOTECNIA</a:t>
            </a:r>
          </a:p>
          <a:p>
            <a:pPr algn="ctr"/>
            <a:endParaRPr lang="es-ES" sz="1600" b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2000" dirty="0">
                <a:latin typeface="+mj-lt"/>
              </a:rPr>
              <a:t>“INCIDENCIA DEL MARKETING SENSORIAL EN LA PERCEPCIÓN DEL CONSUMIDOR AL MOMENTO DE EFECTUAR LA COMPRA EN SUPERMERCADOS EN LA CIUDAD DE QUITO. CASOS: SUPERMAXI – SANTA MARÍA”</a:t>
            </a:r>
            <a:endParaRPr lang="es-EC" sz="2000" dirty="0">
              <a:latin typeface="+mj-l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958DED8-2974-48A6-98E2-A17E89980649}"/>
              </a:ext>
            </a:extLst>
          </p:cNvPr>
          <p:cNvSpPr/>
          <p:nvPr/>
        </p:nvSpPr>
        <p:spPr>
          <a:xfrm>
            <a:off x="1360139" y="6063180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+mj-lt"/>
                <a:cs typeface="Times New Roman" pitchFamily="18" charset="0"/>
              </a:rPr>
              <a:t>AUTOR: ADRIÁN EDUARDO TUFIÑO CALDERÓN 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6E6620-B644-4ED6-A5DD-ABCF305A8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249282"/>
              </p:ext>
            </p:extLst>
          </p:nvPr>
        </p:nvGraphicFramePr>
        <p:xfrm>
          <a:off x="1245380" y="981298"/>
          <a:ext cx="10016035" cy="519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DE16CE4A-F2D8-4F63-BE06-002C859AFEE2}"/>
              </a:ext>
            </a:extLst>
          </p:cNvPr>
          <p:cNvSpPr txBox="1">
            <a:spLocks/>
          </p:cNvSpPr>
          <p:nvPr/>
        </p:nvSpPr>
        <p:spPr>
          <a:xfrm>
            <a:off x="549796" y="428840"/>
            <a:ext cx="4731923" cy="512307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399" b="1" cap="none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Marketing Sensorial</a:t>
            </a:r>
          </a:p>
        </p:txBody>
      </p:sp>
    </p:spTree>
    <p:extLst>
      <p:ext uri="{BB962C8B-B14F-4D97-AF65-F5344CB8AC3E}">
        <p14:creationId xmlns:p14="http://schemas.microsoft.com/office/powerpoint/2010/main" val="3669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887955"/>
              </p:ext>
            </p:extLst>
          </p:nvPr>
        </p:nvGraphicFramePr>
        <p:xfrm>
          <a:off x="-225230" y="1052736"/>
          <a:ext cx="12192504" cy="511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80CB26F-28A4-4145-A1F9-0EEFDE08A6BD}"/>
              </a:ext>
            </a:extLst>
          </p:cNvPr>
          <p:cNvSpPr txBox="1">
            <a:spLocks/>
          </p:cNvSpPr>
          <p:nvPr/>
        </p:nvSpPr>
        <p:spPr>
          <a:xfrm>
            <a:off x="477788" y="188640"/>
            <a:ext cx="583444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Percepción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3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E9308-442C-4168-A276-8B27AC48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322890"/>
            <a:ext cx="5834448" cy="720080"/>
          </a:xfrm>
        </p:spPr>
        <p:txBody>
          <a:bodyPr>
            <a:normAutofit fontScale="90000"/>
          </a:bodyPr>
          <a:lstStyle/>
          <a:p>
            <a:r>
              <a:rPr lang="es-ES" dirty="0"/>
              <a:t>Percepción del consumidor 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82A20A-2E32-40AA-B12D-88A6359F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356992"/>
            <a:ext cx="5210944" cy="27357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2624FC-B138-4A47-A332-BF939F81A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82" y="1734396"/>
            <a:ext cx="1224136" cy="122413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4055A2-A557-4F4B-9975-D710EE375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3284984"/>
            <a:ext cx="1837352" cy="1224136"/>
          </a:xfrm>
          <a:prstGeom prst="round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AE97CE2-0513-4809-AEBC-FF0881502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86" y="4869160"/>
            <a:ext cx="1713790" cy="1224136"/>
          </a:xfrm>
          <a:prstGeom prst="round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6538303-01B7-4B78-A195-DD614E113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19" y="3469553"/>
            <a:ext cx="1893448" cy="1893448"/>
          </a:xfrm>
          <a:prstGeom prst="round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B00D148-4001-47A6-90FA-CCC9EE78E8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8"/>
          <a:stretch/>
        </p:blipFill>
        <p:spPr>
          <a:xfrm>
            <a:off x="8332009" y="2297190"/>
            <a:ext cx="1633518" cy="1219200"/>
          </a:xfrm>
          <a:prstGeom prst="round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175C0FB2-26AA-4D16-99A1-909BF55FBC21}"/>
              </a:ext>
            </a:extLst>
          </p:cNvPr>
          <p:cNvSpPr/>
          <p:nvPr/>
        </p:nvSpPr>
        <p:spPr>
          <a:xfrm rot="2841562">
            <a:off x="3336557" y="2602488"/>
            <a:ext cx="792088" cy="680326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917FA157-EA99-4CDF-A190-DDC06F4ECB40}"/>
              </a:ext>
            </a:extLst>
          </p:cNvPr>
          <p:cNvSpPr/>
          <p:nvPr/>
        </p:nvSpPr>
        <p:spPr>
          <a:xfrm rot="267889">
            <a:off x="3239371" y="3765557"/>
            <a:ext cx="792088" cy="680326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0B894FC8-F31A-4C32-AD3F-3A22F4BE3C26}"/>
              </a:ext>
            </a:extLst>
          </p:cNvPr>
          <p:cNvSpPr/>
          <p:nvPr/>
        </p:nvSpPr>
        <p:spPr>
          <a:xfrm rot="20467771">
            <a:off x="3086801" y="5011250"/>
            <a:ext cx="792088" cy="680326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4441073F-90F1-489E-A6DE-AF1DB1B2607B}"/>
              </a:ext>
            </a:extLst>
          </p:cNvPr>
          <p:cNvSpPr/>
          <p:nvPr/>
        </p:nvSpPr>
        <p:spPr>
          <a:xfrm rot="19663439">
            <a:off x="7122062" y="2733063"/>
            <a:ext cx="792088" cy="680326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40CBB2E1-B7F2-4FDF-AD0D-EBB7E78C17B0}"/>
              </a:ext>
            </a:extLst>
          </p:cNvPr>
          <p:cNvSpPr/>
          <p:nvPr/>
        </p:nvSpPr>
        <p:spPr>
          <a:xfrm rot="21036592">
            <a:off x="7269878" y="3806297"/>
            <a:ext cx="792088" cy="680326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CF38897E-2E75-438A-8FC4-1BCB6B640E1D}"/>
              </a:ext>
            </a:extLst>
          </p:cNvPr>
          <p:cNvSpPr txBox="1">
            <a:spLocks/>
          </p:cNvSpPr>
          <p:nvPr/>
        </p:nvSpPr>
        <p:spPr>
          <a:xfrm>
            <a:off x="847778" y="1288182"/>
            <a:ext cx="2913544" cy="45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EC" b="1" dirty="0">
                <a:latin typeface="+mj-lt"/>
              </a:rPr>
              <a:t>Estímulos Sensoriales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23F0463F-7C75-4500-B70E-1D94A8161B77}"/>
              </a:ext>
            </a:extLst>
          </p:cNvPr>
          <p:cNvSpPr txBox="1">
            <a:spLocks/>
          </p:cNvSpPr>
          <p:nvPr/>
        </p:nvSpPr>
        <p:spPr>
          <a:xfrm>
            <a:off x="8149519" y="1841363"/>
            <a:ext cx="2190476" cy="455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EC" b="1" dirty="0">
                <a:latin typeface="+mj-lt"/>
              </a:rPr>
              <a:t>Toma de decisión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AC41BB5-B1A6-4CCF-8F8D-EAC3CD1D5861}"/>
              </a:ext>
            </a:extLst>
          </p:cNvPr>
          <p:cNvGrpSpPr/>
          <p:nvPr/>
        </p:nvGrpSpPr>
        <p:grpSpPr>
          <a:xfrm>
            <a:off x="4798268" y="2700526"/>
            <a:ext cx="1720175" cy="800482"/>
            <a:chOff x="4772530" y="2502705"/>
            <a:chExt cx="1720175" cy="800482"/>
          </a:xfrm>
        </p:grpSpPr>
        <p:sp>
          <p:nvSpPr>
            <p:cNvPr id="28" name="Marcador de contenido 2">
              <a:extLst>
                <a:ext uri="{FF2B5EF4-FFF2-40B4-BE49-F238E27FC236}">
                  <a16:creationId xmlns:a16="http://schemas.microsoft.com/office/drawing/2014/main" id="{7617F099-8ADC-4610-A47C-12489501AC4E}"/>
                </a:ext>
              </a:extLst>
            </p:cNvPr>
            <p:cNvSpPr txBox="1">
              <a:spLocks/>
            </p:cNvSpPr>
            <p:nvPr/>
          </p:nvSpPr>
          <p:spPr>
            <a:xfrm>
              <a:off x="4772530" y="2502705"/>
              <a:ext cx="1707660" cy="4558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3444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876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4592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es-EC" b="1" dirty="0">
                  <a:latin typeface="+mj-lt"/>
                </a:rPr>
                <a:t>Percepción</a:t>
              </a:r>
            </a:p>
          </p:txBody>
        </p:sp>
        <p:sp>
          <p:nvSpPr>
            <p:cNvPr id="30" name="Marcador de contenido 2">
              <a:extLst>
                <a:ext uri="{FF2B5EF4-FFF2-40B4-BE49-F238E27FC236}">
                  <a16:creationId xmlns:a16="http://schemas.microsoft.com/office/drawing/2014/main" id="{0380C0E6-E994-46CA-9C07-25A405E38BD0}"/>
                </a:ext>
              </a:extLst>
            </p:cNvPr>
            <p:cNvSpPr txBox="1">
              <a:spLocks/>
            </p:cNvSpPr>
            <p:nvPr/>
          </p:nvSpPr>
          <p:spPr>
            <a:xfrm>
              <a:off x="4785045" y="2847360"/>
              <a:ext cx="1707660" cy="45582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60120" indent="-18288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3716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3444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7160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876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645920" indent="-13716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es-EC" b="1" dirty="0">
                  <a:latin typeface="+mj-lt"/>
                </a:rPr>
                <a:t>Experiencia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9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FB67B53-28DA-47F9-9944-806FA495A9F1}"/>
              </a:ext>
            </a:extLst>
          </p:cNvPr>
          <p:cNvGraphicFramePr>
            <a:graphicFrameLocks/>
          </p:cNvGraphicFramePr>
          <p:nvPr/>
        </p:nvGraphicFramePr>
        <p:xfrm>
          <a:off x="218291" y="1108045"/>
          <a:ext cx="11483170" cy="485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3B87FB4-8B89-4F3F-9302-D06CB4A8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88640"/>
            <a:ext cx="7693496" cy="591344"/>
          </a:xfrm>
        </p:spPr>
        <p:txBody>
          <a:bodyPr/>
          <a:lstStyle/>
          <a:p>
            <a:r>
              <a:rPr lang="es-EC" dirty="0"/>
              <a:t>PROCESO DE COMPRA</a:t>
            </a:r>
          </a:p>
        </p:txBody>
      </p:sp>
    </p:spTree>
    <p:extLst>
      <p:ext uri="{BB962C8B-B14F-4D97-AF65-F5344CB8AC3E}">
        <p14:creationId xmlns:p14="http://schemas.microsoft.com/office/powerpoint/2010/main" val="33066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637F77-0FEB-4E01-B386-3791F16A5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0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0A38892-1784-4B42-9D7B-A3E789E8ABE7}"/>
              </a:ext>
            </a:extLst>
          </p:cNvPr>
          <p:cNvSpPr txBox="1">
            <a:spLocks/>
          </p:cNvSpPr>
          <p:nvPr/>
        </p:nvSpPr>
        <p:spPr bwMode="auto">
          <a:xfrm>
            <a:off x="7966620" y="-387424"/>
            <a:ext cx="396044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bg1"/>
                </a:solidFill>
              </a:rPr>
              <a:t>Capítulo</a:t>
            </a:r>
            <a:r>
              <a:rPr lang="es-ES" sz="6000" dirty="0">
                <a:solidFill>
                  <a:schemeClr val="bg1"/>
                </a:solidFill>
              </a:rPr>
              <a:t> III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C8847C4-FF1F-49B0-B721-71709AAF6069}"/>
              </a:ext>
            </a:extLst>
          </p:cNvPr>
          <p:cNvSpPr/>
          <p:nvPr/>
        </p:nvSpPr>
        <p:spPr>
          <a:xfrm>
            <a:off x="8614692" y="1196752"/>
            <a:ext cx="3096344" cy="7200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F4177B2-94C9-4AE8-B35D-9FA0DC423BD2}"/>
              </a:ext>
            </a:extLst>
          </p:cNvPr>
          <p:cNvSpPr txBox="1">
            <a:spLocks/>
          </p:cNvSpPr>
          <p:nvPr/>
        </p:nvSpPr>
        <p:spPr bwMode="auto">
          <a:xfrm>
            <a:off x="8740706" y="1220616"/>
            <a:ext cx="5940660" cy="665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i="1" dirty="0">
                <a:solidFill>
                  <a:schemeClr val="tx1"/>
                </a:solidFill>
              </a:rPr>
              <a:t>METODOLOGÍA DE LA </a:t>
            </a:r>
          </a:p>
          <a:p>
            <a:r>
              <a:rPr lang="es-ES" sz="2000" b="0" i="1" dirty="0">
                <a:solidFill>
                  <a:schemeClr val="tx1"/>
                </a:solidFill>
              </a:rPr>
              <a:t>INVESTIGACIÓN</a:t>
            </a:r>
            <a:endParaRPr lang="es-ES" sz="2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55C80-44A8-49D1-A657-497DFAC0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21198"/>
            <a:ext cx="8686801" cy="706949"/>
          </a:xfrm>
        </p:spPr>
        <p:txBody>
          <a:bodyPr/>
          <a:lstStyle/>
          <a:p>
            <a:r>
              <a:rPr lang="es-EC" dirty="0"/>
              <a:t>Fase cualitativa 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5D7D74F5-110D-4D1C-BE39-0470B206BE6F}"/>
              </a:ext>
            </a:extLst>
          </p:cNvPr>
          <p:cNvSpPr txBox="1"/>
          <p:nvPr/>
        </p:nvSpPr>
        <p:spPr>
          <a:xfrm>
            <a:off x="2205980" y="7867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  <a:cs typeface="Times New Roman" pitchFamily="18" charset="0"/>
              </a:rPr>
              <a:t>Objetivo general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CA6D4717-487A-4DEB-AA2C-05265DA77ACF}"/>
              </a:ext>
            </a:extLst>
          </p:cNvPr>
          <p:cNvSpPr txBox="1"/>
          <p:nvPr/>
        </p:nvSpPr>
        <p:spPr>
          <a:xfrm>
            <a:off x="7517109" y="1628800"/>
            <a:ext cx="32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  <a:cs typeface="Times New Roman" pitchFamily="18" charset="0"/>
              </a:rPr>
              <a:t>Objetivos específicos</a:t>
            </a:r>
          </a:p>
        </p:txBody>
      </p:sp>
      <p:sp>
        <p:nvSpPr>
          <p:cNvPr id="6" name="8 CuadroTexto">
            <a:extLst>
              <a:ext uri="{FF2B5EF4-FFF2-40B4-BE49-F238E27FC236}">
                <a16:creationId xmlns:a16="http://schemas.microsoft.com/office/drawing/2014/main" id="{D67A1F7A-CE57-444C-8DAF-653AB8ED866E}"/>
              </a:ext>
            </a:extLst>
          </p:cNvPr>
          <p:cNvSpPr txBox="1"/>
          <p:nvPr/>
        </p:nvSpPr>
        <p:spPr>
          <a:xfrm>
            <a:off x="2377740" y="38161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  <a:cs typeface="Times New Roman" pitchFamily="18" charset="0"/>
              </a:rPr>
              <a:t>Hipótesis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2EB7717-C2AE-4E2B-AD8D-8FF9B37347EE}"/>
              </a:ext>
            </a:extLst>
          </p:cNvPr>
          <p:cNvSpPr/>
          <p:nvPr/>
        </p:nvSpPr>
        <p:spPr>
          <a:xfrm>
            <a:off x="773571" y="1214721"/>
            <a:ext cx="4953049" cy="247541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>
                <a:solidFill>
                  <a:schemeClr val="tx1"/>
                </a:solidFill>
                <a:latin typeface="+mj-lt"/>
              </a:rPr>
              <a:t>Analizar y comparar la incidencia del Marketing Sensorial durante el proceso de compra, identificando los estímulos y elementos sensoriales que inciden en su </a:t>
            </a:r>
            <a:r>
              <a:rPr lang="es-EC" sz="1700" b="1" dirty="0">
                <a:solidFill>
                  <a:schemeClr val="tx1"/>
                </a:solidFill>
                <a:latin typeface="+mj-lt"/>
              </a:rPr>
              <a:t>fidelización, recordación y preferencia </a:t>
            </a:r>
            <a:r>
              <a:rPr lang="es-EC" sz="1700" dirty="0">
                <a:solidFill>
                  <a:schemeClr val="tx1"/>
                </a:solidFill>
                <a:latin typeface="+mj-lt"/>
              </a:rPr>
              <a:t>por las marcas SUPERMAXI Y SANTA MARIA de la ciudad de Quito durante el periodo Marzo - Julio del 2019.</a:t>
            </a:r>
            <a:endParaRPr lang="es-MX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C7D8863-0091-471A-B43F-281DB65EF4EF}"/>
              </a:ext>
            </a:extLst>
          </p:cNvPr>
          <p:cNvSpPr/>
          <p:nvPr/>
        </p:nvSpPr>
        <p:spPr>
          <a:xfrm>
            <a:off x="5878388" y="2141914"/>
            <a:ext cx="5832648" cy="39513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Determinar si el comportamiento de compra está directamente influenciado por factores externos</a:t>
            </a:r>
          </a:p>
          <a:p>
            <a:pPr marL="342900" lvl="0" indent="-342900" algn="just">
              <a:buAutoNum type="arabicPeriod"/>
            </a:pP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s-EC" sz="1600" dirty="0">
                <a:solidFill>
                  <a:schemeClr val="tx1"/>
                </a:solidFill>
                <a:latin typeface="+mj-lt"/>
              </a:rPr>
              <a:t>Identificar si los estímulos sensoriales que las cadenas de autoservicios están fundamentadas en el marketing sensorial.</a:t>
            </a:r>
          </a:p>
          <a:p>
            <a:pPr marL="342900" indent="-342900" algn="just">
              <a:buFontTx/>
              <a:buAutoNum type="arabicPeriod"/>
            </a:pPr>
            <a:endParaRPr lang="es-EC" sz="16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Demostrar que la percepción de la atmósfera en las cadenas de autoservicios maximiza la experiencia del consumidor</a:t>
            </a:r>
            <a:endParaRPr lang="es-EC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B463BD5-B9B2-4751-8732-199BD325B266}"/>
              </a:ext>
            </a:extLst>
          </p:cNvPr>
          <p:cNvSpPr/>
          <p:nvPr/>
        </p:nvSpPr>
        <p:spPr>
          <a:xfrm>
            <a:off x="1121880" y="4185513"/>
            <a:ext cx="4108436" cy="244660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MX" dirty="0">
                <a:solidFill>
                  <a:schemeClr val="tx1"/>
                </a:solidFill>
                <a:latin typeface="+mj-lt"/>
              </a:rPr>
              <a:t>H0: El marketing sensorial brinda una experiencia satisfactoria al consumidor </a:t>
            </a:r>
          </a:p>
          <a:p>
            <a:pPr algn="ctr"/>
            <a:endParaRPr lang="es-MX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s-MX" dirty="0">
                <a:solidFill>
                  <a:schemeClr val="tx1"/>
                </a:solidFill>
                <a:latin typeface="+mj-lt"/>
              </a:rPr>
              <a:t>H1: </a:t>
            </a:r>
            <a:r>
              <a:rPr lang="es-EC" dirty="0">
                <a:solidFill>
                  <a:schemeClr val="tx1"/>
                </a:solidFill>
                <a:latin typeface="+mj-lt"/>
              </a:rPr>
              <a:t>El marketing sensorial no brinda una experiencia satisfactoria al consumidor </a:t>
            </a:r>
          </a:p>
          <a:p>
            <a:pPr algn="ctr"/>
            <a:endParaRPr lang="es-EC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6F3A1DF-5D74-44D4-91A8-5CECAFEEBBB2}"/>
              </a:ext>
            </a:extLst>
          </p:cNvPr>
          <p:cNvSpPr/>
          <p:nvPr/>
        </p:nvSpPr>
        <p:spPr>
          <a:xfrm>
            <a:off x="11237008" y="122644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03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363F6-6962-4CEB-8BBE-3D0B8E84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88640"/>
            <a:ext cx="4669160" cy="1023392"/>
          </a:xfrm>
        </p:spPr>
        <p:txBody>
          <a:bodyPr>
            <a:normAutofit/>
          </a:bodyPr>
          <a:lstStyle/>
          <a:p>
            <a:r>
              <a:rPr lang="es-EC" dirty="0"/>
              <a:t>Fase Metodológica</a:t>
            </a:r>
            <a:br>
              <a:rPr lang="es-EC" dirty="0"/>
            </a:br>
            <a:endParaRPr lang="es-EC" dirty="0"/>
          </a:p>
        </p:txBody>
      </p:sp>
      <p:sp>
        <p:nvSpPr>
          <p:cNvPr id="23" name="Redondear rectángulo de esquina del mismo lado 4">
            <a:extLst>
              <a:ext uri="{FF2B5EF4-FFF2-40B4-BE49-F238E27FC236}">
                <a16:creationId xmlns:a16="http://schemas.microsoft.com/office/drawing/2014/main" id="{B223D301-4F0C-4AE7-8790-F8E0A1E3FE08}"/>
              </a:ext>
            </a:extLst>
          </p:cNvPr>
          <p:cNvSpPr/>
          <p:nvPr/>
        </p:nvSpPr>
        <p:spPr>
          <a:xfrm>
            <a:off x="3617277" y="2847560"/>
            <a:ext cx="3863235" cy="7062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15240" rIns="30480" bIns="15240" numCol="1" spcCol="1270" anchor="ctr" anchorCtr="0">
            <a:noAutofit/>
          </a:bodyPr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800" dirty="0"/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800" dirty="0"/>
          </a:p>
          <a:p>
            <a:pPr marL="114300" lvl="2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800" dirty="0"/>
          </a:p>
          <a:p>
            <a:pPr marL="114300" lvl="2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800" dirty="0"/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S" sz="800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34F94FD-2E7E-4983-BC29-ADAB77AA382E}"/>
              </a:ext>
            </a:extLst>
          </p:cNvPr>
          <p:cNvSpPr/>
          <p:nvPr/>
        </p:nvSpPr>
        <p:spPr>
          <a:xfrm>
            <a:off x="1197868" y="1844824"/>
            <a:ext cx="2026870" cy="1326610"/>
          </a:xfrm>
          <a:prstGeom prst="roundRect">
            <a:avLst/>
          </a:prstGeom>
          <a:solidFill>
            <a:srgbClr val="00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+mj-lt"/>
              </a:rPr>
              <a:t>TIPOS DE INVESTIGACIÓN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A1111C3-3495-48F1-BB91-2E3D0A7342F7}"/>
              </a:ext>
            </a:extLst>
          </p:cNvPr>
          <p:cNvSpPr/>
          <p:nvPr/>
        </p:nvSpPr>
        <p:spPr>
          <a:xfrm>
            <a:off x="5738962" y="2081150"/>
            <a:ext cx="1636430" cy="903521"/>
          </a:xfrm>
          <a:prstGeom prst="roundRect">
            <a:avLst/>
          </a:prstGeom>
          <a:solidFill>
            <a:srgbClr val="8D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ysClr val="windowText" lastClr="000000"/>
                </a:solidFill>
                <a:latin typeface="+mj-lt"/>
              </a:rPr>
              <a:t>Investigación Descriptiva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64270F7-12CD-4943-9108-76712100CB19}"/>
              </a:ext>
            </a:extLst>
          </p:cNvPr>
          <p:cNvSpPr/>
          <p:nvPr/>
        </p:nvSpPr>
        <p:spPr>
          <a:xfrm>
            <a:off x="7919666" y="1961409"/>
            <a:ext cx="1793698" cy="1143001"/>
          </a:xfrm>
          <a:prstGeom prst="roundRect">
            <a:avLst/>
          </a:prstGeom>
          <a:solidFill>
            <a:srgbClr val="16B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>
                <a:solidFill>
                  <a:sysClr val="windowText" lastClr="000000"/>
                </a:solidFill>
                <a:latin typeface="+mj-lt"/>
              </a:rPr>
              <a:t>Encuesta</a:t>
            </a:r>
          </a:p>
          <a:p>
            <a:pPr algn="ctr"/>
            <a:endParaRPr lang="es-EC" sz="1700" dirty="0">
              <a:solidFill>
                <a:sysClr val="windowText" lastClr="000000"/>
              </a:solidFill>
              <a:latin typeface="+mj-lt"/>
            </a:endParaRPr>
          </a:p>
          <a:p>
            <a:pPr algn="ctr"/>
            <a:r>
              <a:rPr lang="es-EC" sz="1700" dirty="0">
                <a:solidFill>
                  <a:sysClr val="windowText" lastClr="000000"/>
                </a:solidFill>
                <a:latin typeface="+mj-lt"/>
              </a:rPr>
              <a:t>Observación</a:t>
            </a:r>
          </a:p>
        </p:txBody>
      </p:sp>
      <p:sp>
        <p:nvSpPr>
          <p:cNvPr id="29" name="Abrir llave 28">
            <a:extLst>
              <a:ext uri="{FF2B5EF4-FFF2-40B4-BE49-F238E27FC236}">
                <a16:creationId xmlns:a16="http://schemas.microsoft.com/office/drawing/2014/main" id="{14EECD16-E9C7-4563-ADB3-95F5264BD0D3}"/>
              </a:ext>
            </a:extLst>
          </p:cNvPr>
          <p:cNvSpPr/>
          <p:nvPr/>
        </p:nvSpPr>
        <p:spPr>
          <a:xfrm>
            <a:off x="3334828" y="1709321"/>
            <a:ext cx="253079" cy="1533610"/>
          </a:xfrm>
          <a:prstGeom prst="leftBrace">
            <a:avLst>
              <a:gd name="adj1" fmla="val 409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21DD48DB-92C8-4CA5-AFDC-6F6365F5F237}"/>
              </a:ext>
            </a:extLst>
          </p:cNvPr>
          <p:cNvSpPr/>
          <p:nvPr/>
        </p:nvSpPr>
        <p:spPr>
          <a:xfrm>
            <a:off x="1162218" y="4542661"/>
            <a:ext cx="2081728" cy="1326610"/>
          </a:xfrm>
          <a:prstGeom prst="roundRect">
            <a:avLst/>
          </a:prstGeom>
          <a:solidFill>
            <a:srgbClr val="00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+mj-lt"/>
              </a:rPr>
              <a:t>TÉCNICAS DE MUESTREO</a:t>
            </a:r>
          </a:p>
        </p:txBody>
      </p:sp>
      <p:sp>
        <p:nvSpPr>
          <p:cNvPr id="31" name="Abrir llave 30">
            <a:extLst>
              <a:ext uri="{FF2B5EF4-FFF2-40B4-BE49-F238E27FC236}">
                <a16:creationId xmlns:a16="http://schemas.microsoft.com/office/drawing/2014/main" id="{966F682B-C140-49BE-886B-48AEB2E524A7}"/>
              </a:ext>
            </a:extLst>
          </p:cNvPr>
          <p:cNvSpPr/>
          <p:nvPr/>
        </p:nvSpPr>
        <p:spPr>
          <a:xfrm>
            <a:off x="3364198" y="4348142"/>
            <a:ext cx="253079" cy="1760032"/>
          </a:xfrm>
          <a:prstGeom prst="leftBrace">
            <a:avLst>
              <a:gd name="adj1" fmla="val 409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31545342-BF2F-484A-9E57-CBC65ADD5E6E}"/>
              </a:ext>
            </a:extLst>
          </p:cNvPr>
          <p:cNvSpPr/>
          <p:nvPr/>
        </p:nvSpPr>
        <p:spPr>
          <a:xfrm>
            <a:off x="3767796" y="4764671"/>
            <a:ext cx="1793698" cy="926977"/>
          </a:xfrm>
          <a:prstGeom prst="roundRect">
            <a:avLst/>
          </a:prstGeom>
          <a:solidFill>
            <a:srgbClr val="8D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ysClr val="windowText" lastClr="000000"/>
                </a:solidFill>
                <a:latin typeface="+mj-lt"/>
              </a:rPr>
              <a:t>Técnica de muestreo probabilístico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FF188BA-AFFA-4B5E-AE26-65B80167D9A7}"/>
              </a:ext>
            </a:extLst>
          </p:cNvPr>
          <p:cNvSpPr/>
          <p:nvPr/>
        </p:nvSpPr>
        <p:spPr>
          <a:xfrm>
            <a:off x="6294581" y="4721968"/>
            <a:ext cx="2081729" cy="1143001"/>
          </a:xfrm>
          <a:prstGeom prst="roundRect">
            <a:avLst/>
          </a:prstGeom>
          <a:solidFill>
            <a:srgbClr val="16B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dirty="0">
                <a:solidFill>
                  <a:schemeClr val="tx1"/>
                </a:solidFill>
                <a:latin typeface="+mj-lt"/>
              </a:rPr>
              <a:t>Muestreo estratificado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1A183FC4-ED9A-4FEB-AEC6-50057FE36860}"/>
              </a:ext>
            </a:extLst>
          </p:cNvPr>
          <p:cNvSpPr/>
          <p:nvPr/>
        </p:nvSpPr>
        <p:spPr>
          <a:xfrm>
            <a:off x="5705510" y="5090476"/>
            <a:ext cx="438551" cy="28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700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D3DCD834-0902-43CE-9D64-1ADC20F4D01A}"/>
              </a:ext>
            </a:extLst>
          </p:cNvPr>
          <p:cNvSpPr/>
          <p:nvPr/>
        </p:nvSpPr>
        <p:spPr>
          <a:xfrm>
            <a:off x="3676016" y="2144296"/>
            <a:ext cx="1518672" cy="706227"/>
          </a:xfrm>
          <a:prstGeom prst="roundRect">
            <a:avLst/>
          </a:prstGeom>
          <a:solidFill>
            <a:srgbClr val="8D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ysClr val="windowText" lastClr="000000"/>
                </a:solidFill>
                <a:latin typeface="+mj-lt"/>
              </a:rPr>
              <a:t>Cuantitativa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7F15DE86-35CB-4FAB-BA43-B3BF08424B23}"/>
              </a:ext>
            </a:extLst>
          </p:cNvPr>
          <p:cNvSpPr/>
          <p:nvPr/>
        </p:nvSpPr>
        <p:spPr>
          <a:xfrm>
            <a:off x="5300350" y="2316020"/>
            <a:ext cx="332950" cy="28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700" dirty="0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9A190BD4-F3B1-4169-957A-E08D976F9142}"/>
              </a:ext>
            </a:extLst>
          </p:cNvPr>
          <p:cNvSpPr/>
          <p:nvPr/>
        </p:nvSpPr>
        <p:spPr>
          <a:xfrm>
            <a:off x="7483150" y="2355069"/>
            <a:ext cx="332950" cy="28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700" dirty="0"/>
          </a:p>
        </p:txBody>
      </p:sp>
      <p:pic>
        <p:nvPicPr>
          <p:cNvPr id="41" name="Picture 2" descr="Imagen relacionada">
            <a:extLst>
              <a:ext uri="{FF2B5EF4-FFF2-40B4-BE49-F238E27FC236}">
                <a16:creationId xmlns:a16="http://schemas.microsoft.com/office/drawing/2014/main" id="{04919D62-6551-4CF6-9274-6509E7EE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50" y="3812119"/>
            <a:ext cx="1727366" cy="17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693CE-687B-47D2-9E99-A6E7C2DA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289248"/>
            <a:ext cx="5821288" cy="691480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Tamaño De La Muestra</a:t>
            </a:r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AA1109-466A-4631-AA75-9D29B33A9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65563"/>
              </p:ext>
            </p:extLst>
          </p:nvPr>
        </p:nvGraphicFramePr>
        <p:xfrm>
          <a:off x="1269876" y="1340768"/>
          <a:ext cx="3960440" cy="2232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1623432735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1061437029"/>
                    </a:ext>
                  </a:extLst>
                </a:gridCol>
              </a:tblGrid>
              <a:tr h="46185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Nomenclatura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Valor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987036"/>
                  </a:ext>
                </a:extLst>
              </a:tr>
              <a:tr h="44259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e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0,05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90974"/>
                  </a:ext>
                </a:extLst>
              </a:tr>
              <a:tr h="44259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P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0,5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981069"/>
                  </a:ext>
                </a:extLst>
              </a:tr>
              <a:tr h="44259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Q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0,5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500883"/>
                  </a:ext>
                </a:extLst>
              </a:tr>
              <a:tr h="44259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Z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</a:rPr>
                        <a:t>1,96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85896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F4E0B54-A26E-4515-859D-869EDF779586}"/>
                  </a:ext>
                </a:extLst>
              </p:cNvPr>
              <p:cNvSpPr/>
              <p:nvPr/>
            </p:nvSpPr>
            <p:spPr>
              <a:xfrm>
                <a:off x="6701533" y="2250379"/>
                <a:ext cx="3374706" cy="509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80340" algn="just">
                  <a:lnSpc>
                    <a:spcPct val="20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ES" sz="1600" b="1" i="1" smtClean="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s-ES" sz="1600" i="1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600" b="0" i="1" smtClean="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384</m:t>
                    </m:r>
                    <m:r>
                      <a:rPr lang="es-ES" sz="1600" i="1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2716</m:t>
                    </m:r>
                  </m:oMath>
                </a14:m>
                <a:r>
                  <a:rPr lang="es-ES" sz="16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s-ES" sz="1600" i="1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~   </m:t>
                    </m:r>
                    <m:r>
                      <a:rPr lang="es-EC" sz="1600" b="1" i="1" smtClean="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𝟑𝟖</m:t>
                    </m:r>
                    <m:r>
                      <a:rPr lang="es-ES" sz="1600" b="1" i="1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s-ES" sz="1600" b="1" i="1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1600" b="1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encuestas</a:t>
                </a:r>
                <a:endParaRPr lang="es-EC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F4E0B54-A26E-4515-859D-869EDF77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533" y="2250379"/>
                <a:ext cx="3374706" cy="509755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9 Rectángulo">
                <a:extLst>
                  <a:ext uri="{FF2B5EF4-FFF2-40B4-BE49-F238E27FC236}">
                    <a16:creationId xmlns:a16="http://schemas.microsoft.com/office/drawing/2014/main" id="{04AFBA9C-519C-47C4-8738-0108D72C9077}"/>
                  </a:ext>
                </a:extLst>
              </p:cNvPr>
              <p:cNvSpPr/>
              <p:nvPr/>
            </p:nvSpPr>
            <p:spPr>
              <a:xfrm>
                <a:off x="7130234" y="3663090"/>
                <a:ext cx="1302034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_tradnl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s-ES_trad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𝑠𝑡𝑟𝑎𝑡𝑜</m:t>
                    </m:r>
                    <m:r>
                      <a:rPr lang="es-ES_trad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</m:t>
                    </m:r>
                  </m:oMath>
                </a14:m>
                <a:endParaRPr lang="es-EC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9 Rectángulo">
                <a:extLst>
                  <a:ext uri="{FF2B5EF4-FFF2-40B4-BE49-F238E27FC236}">
                    <a16:creationId xmlns:a16="http://schemas.microsoft.com/office/drawing/2014/main" id="{04AFBA9C-519C-47C4-8738-0108D72C9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34" y="3663090"/>
                <a:ext cx="1302034" cy="338554"/>
              </a:xfrm>
              <a:prstGeom prst="rect">
                <a:avLst/>
              </a:prstGeom>
              <a:blipFill>
                <a:blip r:embed="rId4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12 Rectángulo">
                <a:extLst>
                  <a:ext uri="{FF2B5EF4-FFF2-40B4-BE49-F238E27FC236}">
                    <a16:creationId xmlns:a16="http://schemas.microsoft.com/office/drawing/2014/main" id="{17B4DE36-3D10-4399-A52C-70CB27077417}"/>
                  </a:ext>
                </a:extLst>
              </p:cNvPr>
              <p:cNvSpPr/>
              <p:nvPr/>
            </p:nvSpPr>
            <p:spPr>
              <a:xfrm>
                <a:off x="8712697" y="3632312"/>
                <a:ext cx="790164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s-EC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12 Rectángulo">
                <a:extLst>
                  <a:ext uri="{FF2B5EF4-FFF2-40B4-BE49-F238E27FC236}">
                    <a16:creationId xmlns:a16="http://schemas.microsoft.com/office/drawing/2014/main" id="{17B4DE36-3D10-4399-A52C-70CB27077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697" y="3632312"/>
                <a:ext cx="7901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4 Rectángulo">
            <a:extLst>
              <a:ext uri="{FF2B5EF4-FFF2-40B4-BE49-F238E27FC236}">
                <a16:creationId xmlns:a16="http://schemas.microsoft.com/office/drawing/2014/main" id="{B6151FF5-658E-4CF7-A00C-F9E90DD116B9}"/>
              </a:ext>
            </a:extLst>
          </p:cNvPr>
          <p:cNvSpPr/>
          <p:nvPr/>
        </p:nvSpPr>
        <p:spPr>
          <a:xfrm>
            <a:off x="8711245" y="4707542"/>
            <a:ext cx="7901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150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10 Rectángulo">
                <a:extLst>
                  <a:ext uri="{FF2B5EF4-FFF2-40B4-BE49-F238E27FC236}">
                    <a16:creationId xmlns:a16="http://schemas.microsoft.com/office/drawing/2014/main" id="{675B47C5-D0CD-4CFF-AEEA-458A1CED52CA}"/>
                  </a:ext>
                </a:extLst>
              </p:cNvPr>
              <p:cNvSpPr/>
              <p:nvPr/>
            </p:nvSpPr>
            <p:spPr>
              <a:xfrm>
                <a:off x="7349805" y="3078503"/>
                <a:ext cx="1661737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b="1" i="1">
                        <a:latin typeface="Cambria Math" panose="02040503050406030204" pitchFamily="18" charset="0"/>
                      </a:rPr>
                      <m:t>𝒏𝒉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𝒏</m:t>
                    </m:r>
                    <m:f>
                      <m:f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𝑵𝑯</m:t>
                        </m:r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10" name="10 Rectángulo">
                <a:extLst>
                  <a:ext uri="{FF2B5EF4-FFF2-40B4-BE49-F238E27FC236}">
                    <a16:creationId xmlns:a16="http://schemas.microsoft.com/office/drawing/2014/main" id="{675B47C5-D0CD-4CFF-AEEA-458A1CED5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805" y="3078503"/>
                <a:ext cx="1661737" cy="446789"/>
              </a:xfrm>
              <a:prstGeom prst="rect">
                <a:avLst/>
              </a:prstGeom>
              <a:blipFill>
                <a:blip r:embed="rId6"/>
                <a:stretch>
                  <a:fillRect l="-1471" b="-274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1 Rectángulo">
                <a:extLst>
                  <a:ext uri="{FF2B5EF4-FFF2-40B4-BE49-F238E27FC236}">
                    <a16:creationId xmlns:a16="http://schemas.microsoft.com/office/drawing/2014/main" id="{67D2BF34-B959-422C-8143-0B9A0A3958DE}"/>
                  </a:ext>
                </a:extLst>
              </p:cNvPr>
              <p:cNvSpPr/>
              <p:nvPr/>
            </p:nvSpPr>
            <p:spPr>
              <a:xfrm>
                <a:off x="7390049" y="4205934"/>
                <a:ext cx="1661737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b="1" i="1">
                        <a:latin typeface="Cambria Math" panose="02040503050406030204" pitchFamily="18" charset="0"/>
                      </a:rPr>
                      <m:t>𝒏𝒉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𝒏</m:t>
                    </m:r>
                    <m:f>
                      <m:f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𝑵𝑯</m:t>
                        </m:r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11" name="11 Rectángulo">
                <a:extLst>
                  <a:ext uri="{FF2B5EF4-FFF2-40B4-BE49-F238E27FC236}">
                    <a16:creationId xmlns:a16="http://schemas.microsoft.com/office/drawing/2014/main" id="{67D2BF34-B959-422C-8143-0B9A0A395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49" y="4205934"/>
                <a:ext cx="1661737" cy="446789"/>
              </a:xfrm>
              <a:prstGeom prst="rect">
                <a:avLst/>
              </a:prstGeom>
              <a:blipFill>
                <a:blip r:embed="rId7"/>
                <a:stretch>
                  <a:fillRect l="-1465" b="-13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9 Rectángulo">
                <a:extLst>
                  <a:ext uri="{FF2B5EF4-FFF2-40B4-BE49-F238E27FC236}">
                    <a16:creationId xmlns:a16="http://schemas.microsoft.com/office/drawing/2014/main" id="{FE298D77-A73D-485D-9D29-123F29DEEBA2}"/>
                  </a:ext>
                </a:extLst>
              </p:cNvPr>
              <p:cNvSpPr/>
              <p:nvPr/>
            </p:nvSpPr>
            <p:spPr>
              <a:xfrm>
                <a:off x="7119000" y="4735323"/>
                <a:ext cx="1302034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_tradnl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s-ES_trad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𝑠𝑡𝑟𝑎𝑡𝑜</m:t>
                    </m:r>
                    <m:r>
                      <a:rPr lang="es-ES_trad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endParaRPr lang="es-EC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9 Rectángulo">
                <a:extLst>
                  <a:ext uri="{FF2B5EF4-FFF2-40B4-BE49-F238E27FC236}">
                    <a16:creationId xmlns:a16="http://schemas.microsoft.com/office/drawing/2014/main" id="{FE298D77-A73D-485D-9D29-123F29DEE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000" y="4735323"/>
                <a:ext cx="1302034" cy="338554"/>
              </a:xfrm>
              <a:prstGeom prst="rect">
                <a:avLst/>
              </a:prstGeom>
              <a:blipFill>
                <a:blip r:embed="rId8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4 Rectángulo">
            <a:extLst>
              <a:ext uri="{FF2B5EF4-FFF2-40B4-BE49-F238E27FC236}">
                <a16:creationId xmlns:a16="http://schemas.microsoft.com/office/drawing/2014/main" id="{5091BE0D-6A9D-48CB-B50B-720EC8650815}"/>
              </a:ext>
            </a:extLst>
          </p:cNvPr>
          <p:cNvSpPr/>
          <p:nvPr/>
        </p:nvSpPr>
        <p:spPr>
          <a:xfrm>
            <a:off x="8711245" y="5705553"/>
            <a:ext cx="7901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1 Rectángulo">
                <a:extLst>
                  <a:ext uri="{FF2B5EF4-FFF2-40B4-BE49-F238E27FC236}">
                    <a16:creationId xmlns:a16="http://schemas.microsoft.com/office/drawing/2014/main" id="{F6701DC2-5786-4772-A6FE-9D1A278729FA}"/>
                  </a:ext>
                </a:extLst>
              </p:cNvPr>
              <p:cNvSpPr/>
              <p:nvPr/>
            </p:nvSpPr>
            <p:spPr>
              <a:xfrm>
                <a:off x="7390049" y="5203945"/>
                <a:ext cx="1661737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𝒏𝒉</m:t>
                    </m:r>
                    <m:r>
                      <a:rPr lang="es-EC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𝒏</m:t>
                    </m:r>
                    <m:f>
                      <m:f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𝑵𝑯</m:t>
                        </m:r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14" name="11 Rectángulo">
                <a:extLst>
                  <a:ext uri="{FF2B5EF4-FFF2-40B4-BE49-F238E27FC236}">
                    <a16:creationId xmlns:a16="http://schemas.microsoft.com/office/drawing/2014/main" id="{F6701DC2-5786-4772-A6FE-9D1A27872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49" y="5203945"/>
                <a:ext cx="1661737" cy="446789"/>
              </a:xfrm>
              <a:prstGeom prst="rect">
                <a:avLst/>
              </a:prstGeom>
              <a:blipFill>
                <a:blip r:embed="rId9"/>
                <a:stretch>
                  <a:fillRect l="-1465" b="-13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9 Rectángulo">
                <a:extLst>
                  <a:ext uri="{FF2B5EF4-FFF2-40B4-BE49-F238E27FC236}">
                    <a16:creationId xmlns:a16="http://schemas.microsoft.com/office/drawing/2014/main" id="{8F130B88-AE42-46C4-8CB5-BEE435C11B93}"/>
                  </a:ext>
                </a:extLst>
              </p:cNvPr>
              <p:cNvSpPr/>
              <p:nvPr/>
            </p:nvSpPr>
            <p:spPr>
              <a:xfrm>
                <a:off x="7119000" y="5733334"/>
                <a:ext cx="1302034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s-ES_tradnl" sz="16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s-ES_trad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𝑠𝑡𝑟𝑎𝑡𝑜</m:t>
                    </m:r>
                    <m:r>
                      <a:rPr lang="es-ES_tradnl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endParaRPr lang="es-EC" sz="1600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9 Rectángulo">
                <a:extLst>
                  <a:ext uri="{FF2B5EF4-FFF2-40B4-BE49-F238E27FC236}">
                    <a16:creationId xmlns:a16="http://schemas.microsoft.com/office/drawing/2014/main" id="{8F130B88-AE42-46C4-8CB5-BEE435C11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000" y="5733334"/>
                <a:ext cx="1302034" cy="338554"/>
              </a:xfrm>
              <a:prstGeom prst="rect">
                <a:avLst/>
              </a:prstGeom>
              <a:blipFill>
                <a:blip r:embed="rId10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AC84175C-1B89-4CAA-ABD4-BDBFCF6F2540}"/>
              </a:ext>
            </a:extLst>
          </p:cNvPr>
          <p:cNvSpPr/>
          <p:nvPr/>
        </p:nvSpPr>
        <p:spPr>
          <a:xfrm>
            <a:off x="446460" y="4293096"/>
            <a:ext cx="607616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1000"/>
              </a:spcAft>
            </a:pPr>
            <a:r>
              <a:rPr lang="es-ES" sz="15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= </a:t>
            </a:r>
            <a:r>
              <a:rPr lang="es-ES" sz="1500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Nivel de confianza 95%</a:t>
            </a:r>
          </a:p>
          <a:p>
            <a:pPr indent="180340" algn="just">
              <a:spcAft>
                <a:spcPts val="1000"/>
              </a:spcAft>
            </a:pPr>
            <a:r>
              <a:rPr lang="es-ES" sz="15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 = </a:t>
            </a:r>
            <a:r>
              <a:rPr lang="es-ES" sz="1500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Probabilidad a Favor (ocurrencia del evento)</a:t>
            </a:r>
            <a:endParaRPr lang="es-EC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1000"/>
              </a:spcAft>
            </a:pPr>
            <a:r>
              <a:rPr lang="es-ES" sz="15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 = </a:t>
            </a:r>
            <a:r>
              <a:rPr lang="es-ES" sz="1500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Probabilidad en Contra (no ocurrencia del evento)</a:t>
            </a:r>
            <a:endParaRPr lang="es-EC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1000"/>
              </a:spcAft>
            </a:pPr>
            <a:r>
              <a:rPr lang="es-ES" sz="1500" b="1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= </a:t>
            </a:r>
            <a:r>
              <a:rPr lang="es-ES" sz="1500" dirty="0">
                <a:solidFill>
                  <a:srgbClr val="0D0D0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Error de Estimación (máximo error permisible por unidad)</a:t>
            </a:r>
            <a:endParaRPr lang="es-EC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AF003733-A275-4C41-9AAA-83C54D196A1D}"/>
                  </a:ext>
                </a:extLst>
              </p:cNvPr>
              <p:cNvSpPr/>
              <p:nvPr/>
            </p:nvSpPr>
            <p:spPr>
              <a:xfrm>
                <a:off x="7520857" y="1397963"/>
                <a:ext cx="1822821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AF003733-A275-4C41-9AAA-83C54D196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57" y="1397963"/>
                <a:ext cx="1822821" cy="648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4F9DB6-FB45-4D14-9C5E-39C4BEB38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" b="15690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6224563A-EFD4-4938-86CA-D33E52972CAC}"/>
              </a:ext>
            </a:extLst>
          </p:cNvPr>
          <p:cNvSpPr txBox="1">
            <a:spLocks/>
          </p:cNvSpPr>
          <p:nvPr/>
        </p:nvSpPr>
        <p:spPr bwMode="auto">
          <a:xfrm>
            <a:off x="7861549" y="32319"/>
            <a:ext cx="435692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tx1"/>
                </a:solidFill>
              </a:rPr>
              <a:t>Capítulo</a:t>
            </a:r>
            <a:r>
              <a:rPr lang="es-ES" sz="6000" dirty="0">
                <a:solidFill>
                  <a:schemeClr val="tx1"/>
                </a:solidFill>
              </a:rPr>
              <a:t> IV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1A5FCCD-176A-459A-86AA-49025887650A}"/>
              </a:ext>
            </a:extLst>
          </p:cNvPr>
          <p:cNvSpPr txBox="1">
            <a:spLocks/>
          </p:cNvSpPr>
          <p:nvPr/>
        </p:nvSpPr>
        <p:spPr bwMode="auto">
          <a:xfrm>
            <a:off x="8974732" y="1584177"/>
            <a:ext cx="5940660" cy="47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i="1" dirty="0">
                <a:solidFill>
                  <a:schemeClr val="tx1"/>
                </a:solidFill>
              </a:rPr>
              <a:t>ANÁLISIS ESTADÍSTICO</a:t>
            </a:r>
            <a:endParaRPr lang="es-ES" sz="2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9166690-8152-4D80-99A3-9D9B11C2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916832"/>
            <a:ext cx="5360531" cy="39778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12490B-297F-427F-9416-0600863F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7" y="178904"/>
            <a:ext cx="4680520" cy="663352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Análisis Univariado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29381-D303-4229-9407-5D095C4E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1124744"/>
            <a:ext cx="432048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¿Recuerda Ud. cuál es el slogan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s-ES" dirty="0"/>
              <a:t>(frase comercial) de Supermaxi?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80DD02E-CDF9-45EF-9329-5DB958F02D42}"/>
              </a:ext>
            </a:extLst>
          </p:cNvPr>
          <p:cNvSpPr txBox="1">
            <a:spLocks/>
          </p:cNvSpPr>
          <p:nvPr/>
        </p:nvSpPr>
        <p:spPr>
          <a:xfrm>
            <a:off x="5950396" y="1124744"/>
            <a:ext cx="43204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dirty="0"/>
              <a:t>¿Recuerda Ud. cuál es el slogan </a:t>
            </a:r>
          </a:p>
          <a:p>
            <a:pPr marL="45720" indent="0">
              <a:lnSpc>
                <a:spcPct val="100000"/>
              </a:lnSpc>
              <a:buFont typeface="Arial" pitchFamily="34" charset="0"/>
              <a:buNone/>
            </a:pPr>
            <a:r>
              <a:rPr lang="es-ES" dirty="0"/>
              <a:t>(frase comercial) de Santa María?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8AAD14-2975-42B4-B636-F3275F0E5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060848"/>
            <a:ext cx="5514698" cy="397781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FCE6AE-C8E1-46A9-87CF-B4E09A00B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6021288"/>
            <a:ext cx="2271022" cy="4320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6BFD41-BBBC-45A2-8E49-4843DC2BE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661248"/>
            <a:ext cx="1467116" cy="8802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83D6100-9416-46E2-8F55-F5F25BFB410D}"/>
              </a:ext>
            </a:extLst>
          </p:cNvPr>
          <p:cNvSpPr/>
          <p:nvPr/>
        </p:nvSpPr>
        <p:spPr>
          <a:xfrm>
            <a:off x="2710036" y="4581128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76%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D63FFF1-77E8-4BAA-8331-8F273224D40C}"/>
              </a:ext>
            </a:extLst>
          </p:cNvPr>
          <p:cNvSpPr/>
          <p:nvPr/>
        </p:nvSpPr>
        <p:spPr>
          <a:xfrm>
            <a:off x="6942080" y="328498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34%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4826522-E757-4C56-8820-7EF592141187}"/>
              </a:ext>
            </a:extLst>
          </p:cNvPr>
          <p:cNvSpPr/>
          <p:nvPr/>
        </p:nvSpPr>
        <p:spPr>
          <a:xfrm>
            <a:off x="8641648" y="3284984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31%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3E7CF8-FE68-4D0D-AD7B-5E4E09DD2BE1}"/>
              </a:ext>
            </a:extLst>
          </p:cNvPr>
          <p:cNvSpPr/>
          <p:nvPr/>
        </p:nvSpPr>
        <p:spPr>
          <a:xfrm>
            <a:off x="8120973" y="479715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42366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DA74B04C-F47F-4060-99B7-6AB09C7357E6}"/>
              </a:ext>
            </a:extLst>
          </p:cNvPr>
          <p:cNvSpPr txBox="1">
            <a:spLocks/>
          </p:cNvSpPr>
          <p:nvPr/>
        </p:nvSpPr>
        <p:spPr bwMode="auto">
          <a:xfrm>
            <a:off x="405780" y="332656"/>
            <a:ext cx="7837510" cy="771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PRESENTACIÓN DE CAPÍTULOS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7A7AACC1-9537-47E5-B83D-B6F05D944BC2}"/>
              </a:ext>
            </a:extLst>
          </p:cNvPr>
          <p:cNvSpPr txBox="1">
            <a:spLocks/>
          </p:cNvSpPr>
          <p:nvPr/>
        </p:nvSpPr>
        <p:spPr>
          <a:xfrm>
            <a:off x="765820" y="1484784"/>
            <a:ext cx="9865096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>
                <a:latin typeface="+mj-lt"/>
                <a:cs typeface="Calibri" panose="020F0502020204030204" pitchFamily="34" charset="0"/>
              </a:rPr>
              <a:t> CAPÍTULO I……...............................PROBLEMÁTICA DE LA INVESTIGACIÓN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>
                <a:latin typeface="+mj-lt"/>
                <a:cs typeface="Calibri" panose="020F0502020204030204" pitchFamily="34" charset="0"/>
              </a:rPr>
              <a:t>CAPÍTULO II……………………………...………………...TEORÍAS DE SOPORTE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>
                <a:latin typeface="+mj-lt"/>
                <a:cs typeface="Calibri" panose="020F0502020204030204" pitchFamily="34" charset="0"/>
              </a:rPr>
              <a:t>CAPÍTULO III…………...................….METODOLOGÍA DE LA INVESTIGACIÓN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>
                <a:latin typeface="+mj-lt"/>
                <a:cs typeface="Calibri" panose="020F0502020204030204" pitchFamily="34" charset="0"/>
              </a:rPr>
              <a:t>CAPÍTULO IV…………………………………..……..…….ANÁLISIS ESTADÍSTICO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>
                <a:latin typeface="+mj-lt"/>
                <a:cs typeface="Calibri" panose="020F0502020204030204" pitchFamily="34" charset="0"/>
              </a:rPr>
              <a:t>CAPÍTULO V………………….…………………………………………PROPUESTA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400" dirty="0">
                <a:latin typeface="+mj-lt"/>
                <a:cs typeface="Calibri" panose="020F0502020204030204" pitchFamily="34" charset="0"/>
              </a:rPr>
              <a:t>CAPÍTULO VI………………….….....CONCLUSIONES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43B28-4D52-475D-9694-45B9942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433264"/>
            <a:ext cx="4381128" cy="619472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Análisis Univariado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AFE1E-FF70-45B7-B519-667E65AF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441376"/>
            <a:ext cx="5029199" cy="619472"/>
          </a:xfrm>
        </p:spPr>
        <p:txBody>
          <a:bodyPr/>
          <a:lstStyle/>
          <a:p>
            <a:pPr marL="45720" indent="0">
              <a:buNone/>
            </a:pPr>
            <a:r>
              <a:rPr lang="es-ES" dirty="0"/>
              <a:t>¿Por qué prefiere comprar en Supermaxi?</a:t>
            </a:r>
            <a:endParaRPr lang="es-EC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5EBB88D-1781-4D62-9F42-2137FEC32501}"/>
              </a:ext>
            </a:extLst>
          </p:cNvPr>
          <p:cNvSpPr txBox="1">
            <a:spLocks/>
          </p:cNvSpPr>
          <p:nvPr/>
        </p:nvSpPr>
        <p:spPr>
          <a:xfrm>
            <a:off x="6094412" y="1441376"/>
            <a:ext cx="5029199" cy="61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dirty="0"/>
              <a:t>¿Por qué prefiere comprar en Santa María?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D3AADD-E459-4DAF-93CF-4B39B4925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2030760"/>
            <a:ext cx="6096851" cy="42582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89A197-B383-429F-A671-5CFB458FA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916832"/>
            <a:ext cx="6182588" cy="44249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F454AE-1E53-464D-8423-E55BBA2D8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2276872"/>
            <a:ext cx="2271022" cy="4320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CB6E2B-30CF-4FC7-91A5-64A5EF65F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14" y="1950818"/>
            <a:ext cx="1566898" cy="940139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C40805B-7A0F-484A-99E9-25511B462A17}"/>
              </a:ext>
            </a:extLst>
          </p:cNvPr>
          <p:cNvSpPr txBox="1">
            <a:spLocks/>
          </p:cNvSpPr>
          <p:nvPr/>
        </p:nvSpPr>
        <p:spPr>
          <a:xfrm>
            <a:off x="2566020" y="6195372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800" dirty="0">
                <a:latin typeface="+mj-lt"/>
              </a:rPr>
              <a:t>39%</a:t>
            </a:r>
            <a:endParaRPr lang="es-EC" sz="1800" i="1" dirty="0">
              <a:latin typeface="+mj-lt"/>
            </a:endParaRPr>
          </a:p>
          <a:p>
            <a:endParaRPr lang="es-EC" sz="1800" dirty="0">
              <a:latin typeface="+mj-lt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0C085DF-89B2-44CB-95EE-0BB2C746A558}"/>
              </a:ext>
            </a:extLst>
          </p:cNvPr>
          <p:cNvSpPr txBox="1">
            <a:spLocks/>
          </p:cNvSpPr>
          <p:nvPr/>
        </p:nvSpPr>
        <p:spPr>
          <a:xfrm>
            <a:off x="4805132" y="6172756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800" dirty="0">
                <a:latin typeface="+mj-lt"/>
              </a:rPr>
              <a:t>29%</a:t>
            </a:r>
            <a:endParaRPr lang="es-EC" sz="1800" i="1" dirty="0">
              <a:latin typeface="+mj-lt"/>
            </a:endParaRPr>
          </a:p>
          <a:p>
            <a:endParaRPr lang="es-EC" sz="1800" dirty="0">
              <a:latin typeface="+mj-l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34E9FB3-4B5D-48EE-A1B4-57C5991B1A28}"/>
              </a:ext>
            </a:extLst>
          </p:cNvPr>
          <p:cNvSpPr txBox="1">
            <a:spLocks/>
          </p:cNvSpPr>
          <p:nvPr/>
        </p:nvSpPr>
        <p:spPr>
          <a:xfrm>
            <a:off x="9870999" y="6200312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800" dirty="0">
                <a:latin typeface="+mj-lt"/>
              </a:rPr>
              <a:t>53%</a:t>
            </a:r>
            <a:endParaRPr lang="es-EC" sz="1800" i="1" dirty="0">
              <a:latin typeface="+mj-lt"/>
            </a:endParaRPr>
          </a:p>
          <a:p>
            <a:endParaRPr lang="es-EC" sz="1800" dirty="0">
              <a:latin typeface="+mj-lt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BD8B3FBF-4D00-4E76-A440-F640791E3750}"/>
              </a:ext>
            </a:extLst>
          </p:cNvPr>
          <p:cNvSpPr txBox="1">
            <a:spLocks/>
          </p:cNvSpPr>
          <p:nvPr/>
        </p:nvSpPr>
        <p:spPr>
          <a:xfrm>
            <a:off x="10630916" y="6237312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800" dirty="0">
                <a:latin typeface="+mj-lt"/>
              </a:rPr>
              <a:t>27%</a:t>
            </a:r>
            <a:endParaRPr lang="es-EC" sz="1800" i="1" dirty="0">
              <a:latin typeface="+mj-lt"/>
            </a:endParaRPr>
          </a:p>
          <a:p>
            <a:endParaRPr lang="es-EC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2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6B213-BA4C-41B0-A519-05D448BE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357498"/>
            <a:ext cx="4453136" cy="619472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Análisis Univariado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161E9-5A0A-430A-A256-F4DB57E5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9" y="1192712"/>
            <a:ext cx="502920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>
                <a:latin typeface="+mj-lt"/>
              </a:rPr>
              <a:t>En general sus visitas a Supermaxi ha sido una experiencia</a:t>
            </a:r>
            <a:endParaRPr lang="es-EC" i="1" dirty="0">
              <a:latin typeface="+mj-lt"/>
            </a:endParaRPr>
          </a:p>
          <a:p>
            <a:endParaRPr lang="es-EC" dirty="0">
              <a:latin typeface="+mj-lt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119799A-C3E4-4E36-8ADE-EE74FC97B276}"/>
              </a:ext>
            </a:extLst>
          </p:cNvPr>
          <p:cNvSpPr txBox="1">
            <a:spLocks/>
          </p:cNvSpPr>
          <p:nvPr/>
        </p:nvSpPr>
        <p:spPr>
          <a:xfrm>
            <a:off x="6138210" y="1290069"/>
            <a:ext cx="50292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S" dirty="0">
                <a:latin typeface="+mj-lt"/>
              </a:rPr>
              <a:t>En general sus visitas a Santa María ha sido una experiencia</a:t>
            </a:r>
            <a:endParaRPr lang="es-EC" i="1" dirty="0">
              <a:latin typeface="+mj-lt"/>
            </a:endParaRPr>
          </a:p>
          <a:p>
            <a:endParaRPr lang="es-EC" dirty="0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189300-D344-4A2E-B480-B4FA5C9F9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010149"/>
            <a:ext cx="5515745" cy="40105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D85ECB-C036-40C7-B3E3-D3137169D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2095319"/>
            <a:ext cx="5449060" cy="39254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6578EF-78C1-4A2A-887F-1A66C297C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2204864"/>
            <a:ext cx="2016224" cy="4320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A62FB0-CF17-4092-8C0B-D706F2DD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010149"/>
            <a:ext cx="1383516" cy="83011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E453AB0-313D-418F-AFE7-D5F1F66524F6}"/>
              </a:ext>
            </a:extLst>
          </p:cNvPr>
          <p:cNvSpPr txBox="1">
            <a:spLocks/>
          </p:cNvSpPr>
          <p:nvPr/>
        </p:nvSpPr>
        <p:spPr>
          <a:xfrm>
            <a:off x="2205980" y="6021288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700" dirty="0">
                <a:latin typeface="+mj-lt"/>
              </a:rPr>
              <a:t>46%</a:t>
            </a:r>
            <a:endParaRPr lang="es-EC" sz="1700" i="1" dirty="0">
              <a:latin typeface="+mj-lt"/>
            </a:endParaRPr>
          </a:p>
          <a:p>
            <a:endParaRPr lang="es-EC" sz="1700" dirty="0"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4A94610-610B-4900-8465-83E862A5A6B2}"/>
              </a:ext>
            </a:extLst>
          </p:cNvPr>
          <p:cNvSpPr txBox="1">
            <a:spLocks/>
          </p:cNvSpPr>
          <p:nvPr/>
        </p:nvSpPr>
        <p:spPr>
          <a:xfrm>
            <a:off x="8038628" y="6021288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700" dirty="0">
                <a:latin typeface="+mj-lt"/>
              </a:rPr>
              <a:t>45%</a:t>
            </a:r>
            <a:endParaRPr lang="es-EC" sz="1700" i="1" dirty="0">
              <a:latin typeface="+mj-lt"/>
            </a:endParaRPr>
          </a:p>
          <a:p>
            <a:endParaRPr lang="es-EC" sz="1700" dirty="0">
              <a:latin typeface="+mj-lt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63504526-6988-4B37-ABE4-820E186174B9}"/>
              </a:ext>
            </a:extLst>
          </p:cNvPr>
          <p:cNvSpPr txBox="1">
            <a:spLocks/>
          </p:cNvSpPr>
          <p:nvPr/>
        </p:nvSpPr>
        <p:spPr>
          <a:xfrm>
            <a:off x="1125860" y="6021288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700" dirty="0">
                <a:latin typeface="+mj-lt"/>
              </a:rPr>
              <a:t>28%</a:t>
            </a:r>
            <a:endParaRPr lang="es-EC" sz="1700" i="1" dirty="0">
              <a:latin typeface="+mj-lt"/>
            </a:endParaRPr>
          </a:p>
          <a:p>
            <a:endParaRPr lang="es-EC" sz="1700" dirty="0">
              <a:latin typeface="+mj-lt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333AA4C6-C164-41C3-82E7-8488276E19DE}"/>
              </a:ext>
            </a:extLst>
          </p:cNvPr>
          <p:cNvSpPr txBox="1">
            <a:spLocks/>
          </p:cNvSpPr>
          <p:nvPr/>
        </p:nvSpPr>
        <p:spPr>
          <a:xfrm>
            <a:off x="9142978" y="6021288"/>
            <a:ext cx="1224136" cy="4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s-EC" sz="1700" dirty="0">
                <a:latin typeface="+mj-lt"/>
              </a:rPr>
              <a:t>39%</a:t>
            </a:r>
            <a:endParaRPr lang="es-EC" sz="1700" i="1" dirty="0">
              <a:latin typeface="+mj-lt"/>
            </a:endParaRPr>
          </a:p>
          <a:p>
            <a:endParaRPr lang="es-EC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8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6D8F1-FFD9-4CE4-B436-3464AF02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60648"/>
            <a:ext cx="4165104" cy="762000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Análisis Bivariado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55736-8CB7-4230-A55F-A782FD84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061976"/>
            <a:ext cx="9965843" cy="4191000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+mj-lt"/>
              </a:rPr>
              <a:t>¿Me gusta la decoración del Supermaxi? Y ¿Cuándo fue la última vez que visitó un Supermaxi?</a:t>
            </a:r>
            <a:endParaRPr lang="es-EC" sz="1800" dirty="0">
              <a:latin typeface="+mj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FB05383-035F-4593-A933-29666CED1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490330"/>
              </p:ext>
            </p:extLst>
          </p:nvPr>
        </p:nvGraphicFramePr>
        <p:xfrm>
          <a:off x="765854" y="1772816"/>
          <a:ext cx="10297110" cy="27211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4897">
                  <a:extLst>
                    <a:ext uri="{9D8B030D-6E8A-4147-A177-3AD203B41FA5}">
                      <a16:colId xmlns:a16="http://schemas.microsoft.com/office/drawing/2014/main" val="450934276"/>
                    </a:ext>
                  </a:extLst>
                </a:gridCol>
                <a:gridCol w="2684897">
                  <a:extLst>
                    <a:ext uri="{9D8B030D-6E8A-4147-A177-3AD203B41FA5}">
                      <a16:colId xmlns:a16="http://schemas.microsoft.com/office/drawing/2014/main" val="210098374"/>
                    </a:ext>
                  </a:extLst>
                </a:gridCol>
                <a:gridCol w="2463658">
                  <a:extLst>
                    <a:ext uri="{9D8B030D-6E8A-4147-A177-3AD203B41FA5}">
                      <a16:colId xmlns:a16="http://schemas.microsoft.com/office/drawing/2014/main" val="1497512556"/>
                    </a:ext>
                  </a:extLst>
                </a:gridCol>
                <a:gridCol w="2463658">
                  <a:extLst>
                    <a:ext uri="{9D8B030D-6E8A-4147-A177-3AD203B41FA5}">
                      <a16:colId xmlns:a16="http://schemas.microsoft.com/office/drawing/2014/main" val="3744289321"/>
                    </a:ext>
                  </a:extLst>
                </a:gridCol>
              </a:tblGrid>
              <a:tr h="945804">
                <a:tc gridSpan="2"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 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¿Cuándo fue la última vez que visitó un Supermaxi?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¿Me gusta la decoración del Supermaxi? (PERCEPCIÓN VISUAL)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819765"/>
                  </a:ext>
                </a:extLst>
              </a:tr>
              <a:tr h="343679">
                <a:tc rowSpan="3">
                  <a:txBody>
                    <a:bodyPr/>
                    <a:lstStyle/>
                    <a:p>
                      <a:pPr marL="38100" marR="38100" indent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¿Cuándo fue la última vez que visitó un Supermaxi?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Correlación de Pearson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1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,622</a:t>
                      </a:r>
                      <a:r>
                        <a:rPr lang="es-ES" sz="1600" baseline="30000" dirty="0">
                          <a:effectLst/>
                          <a:latin typeface="+mj-lt"/>
                        </a:rPr>
                        <a:t>**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929592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Sig. (bilateral)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 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,000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621421"/>
                  </a:ext>
                </a:extLst>
              </a:tr>
              <a:tr h="2167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N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192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192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2272262"/>
                  </a:ext>
                </a:extLst>
              </a:tr>
              <a:tr h="343679">
                <a:tc rowSpan="3">
                  <a:txBody>
                    <a:bodyPr/>
                    <a:lstStyle/>
                    <a:p>
                      <a:pPr marL="38100" marR="38100" indent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¿Me gusta la decoración del Supermaxi? (PERCEPCIÓN VISUAL)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Correlación de Pearson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,622</a:t>
                      </a:r>
                      <a:r>
                        <a:rPr lang="es-ES" sz="1600" baseline="30000" dirty="0">
                          <a:effectLst/>
                          <a:latin typeface="+mj-lt"/>
                        </a:rPr>
                        <a:t>**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1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08752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Sig. (bilateral)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,000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 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910592"/>
                  </a:ext>
                </a:extLst>
              </a:tr>
              <a:tr h="3217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+mj-lt"/>
                        </a:rPr>
                        <a:t>N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192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+mj-lt"/>
                        </a:rPr>
                        <a:t>192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3149446"/>
                  </a:ext>
                </a:extLst>
              </a:tr>
            </a:tbl>
          </a:graphicData>
        </a:graphic>
      </p:graphicFrame>
      <p:sp>
        <p:nvSpPr>
          <p:cNvPr id="6" name="Rectángulo 3">
            <a:extLst>
              <a:ext uri="{FF2B5EF4-FFF2-40B4-BE49-F238E27FC236}">
                <a16:creationId xmlns:a16="http://schemas.microsoft.com/office/drawing/2014/main" id="{FB1FE0F5-BF3A-4B1F-A405-855726C94A1C}"/>
              </a:ext>
            </a:extLst>
          </p:cNvPr>
          <p:cNvSpPr/>
          <p:nvPr/>
        </p:nvSpPr>
        <p:spPr>
          <a:xfrm>
            <a:off x="765820" y="4533425"/>
            <a:ext cx="341815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algn="just"/>
            <a:r>
              <a:rPr lang="es-EC" sz="1300" b="1" dirty="0">
                <a:latin typeface="+mj-lt"/>
                <a:ea typeface="Times New Roman" panose="02020603050405020304" pitchFamily="18" charset="0"/>
              </a:rPr>
              <a:t>Rangos de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b="1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es-EC" sz="1300" dirty="0">
                <a:latin typeface="+mj-lt"/>
                <a:ea typeface="Times New Roman" panose="02020603050405020304" pitchFamily="18" charset="0"/>
              </a:rPr>
              <a:t>0,00 a  0,19 = No existe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dirty="0">
                <a:latin typeface="+mj-lt"/>
                <a:ea typeface="Times New Roman" panose="02020603050405020304" pitchFamily="18" charset="0"/>
              </a:rPr>
              <a:t> 0,20 a  0,39 = Baja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dirty="0">
                <a:latin typeface="+mj-lt"/>
                <a:ea typeface="Times New Roman" panose="02020603050405020304" pitchFamily="18" charset="0"/>
              </a:rPr>
              <a:t> 0,50 a  0,79 = Mediana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dirty="0">
                <a:latin typeface="+mj-lt"/>
                <a:ea typeface="Times New Roman" panose="02020603050405020304" pitchFamily="18" charset="0"/>
              </a:rPr>
              <a:t> 0,80 a  1,00 = Alta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181A37-5F17-4466-946C-0592F920F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3" t="45950" r="54725" b="42277"/>
          <a:stretch/>
        </p:blipFill>
        <p:spPr>
          <a:xfrm>
            <a:off x="363956" y="5589240"/>
            <a:ext cx="4745264" cy="903262"/>
          </a:xfrm>
          <a:prstGeom prst="round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F03F88B-E18B-4E53-9FB0-C57E49490478}"/>
              </a:ext>
            </a:extLst>
          </p:cNvPr>
          <p:cNvSpPr/>
          <p:nvPr/>
        </p:nvSpPr>
        <p:spPr>
          <a:xfrm>
            <a:off x="2854052" y="6453336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D5BBD3-4558-4A1B-B04E-6C5FA7FFABE8}"/>
              </a:ext>
            </a:extLst>
          </p:cNvPr>
          <p:cNvSpPr txBox="1"/>
          <p:nvPr/>
        </p:nvSpPr>
        <p:spPr>
          <a:xfrm>
            <a:off x="3718148" y="6309320"/>
            <a:ext cx="79208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C" sz="1100" dirty="0"/>
              <a:t>0,622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9398243E-68B5-42B5-8176-15527F35C88B}"/>
              </a:ext>
            </a:extLst>
          </p:cNvPr>
          <p:cNvSpPr txBox="1">
            <a:spLocks/>
          </p:cNvSpPr>
          <p:nvPr/>
        </p:nvSpPr>
        <p:spPr>
          <a:xfrm>
            <a:off x="4798268" y="4683369"/>
            <a:ext cx="5933395" cy="188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latin typeface="+mj-lt"/>
              </a:rPr>
              <a:t>Análisis: </a:t>
            </a:r>
            <a:r>
              <a:rPr lang="es-ES" sz="1600" dirty="0">
                <a:latin typeface="+mj-lt"/>
              </a:rPr>
              <a:t>existe una </a:t>
            </a:r>
            <a:r>
              <a:rPr lang="es-ES" sz="1600" b="1" dirty="0">
                <a:latin typeface="+mj-lt"/>
              </a:rPr>
              <a:t>correlación media </a:t>
            </a:r>
            <a:r>
              <a:rPr lang="es-ES" sz="1600" dirty="0">
                <a:latin typeface="+mj-lt"/>
              </a:rPr>
              <a:t>entre las variables lo que determina que la decoración de Supermaxi es un </a:t>
            </a:r>
            <a:r>
              <a:rPr lang="es-ES" sz="1600" b="1" dirty="0">
                <a:latin typeface="+mj-lt"/>
              </a:rPr>
              <a:t>factor de influencia </a:t>
            </a:r>
            <a:r>
              <a:rPr lang="es-ES" sz="1600" dirty="0">
                <a:latin typeface="+mj-lt"/>
              </a:rPr>
              <a:t>en la frecuencia de visita del consumidor al establecimiento</a:t>
            </a:r>
            <a:endParaRPr lang="es-EC" sz="1600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0E6D0C6-B71C-4128-9FFB-6D28EA382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23" y="397812"/>
            <a:ext cx="227102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6D8F1-FFD9-4CE4-B436-3464AF02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60648"/>
            <a:ext cx="4165104" cy="762000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Análisis Bivariado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D55736-8CB7-4230-A55F-A782FD849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196752"/>
            <a:ext cx="9361040" cy="576064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+mj-lt"/>
              </a:rPr>
              <a:t>¿Me gusta la decoración de Santa María? Y ¿Cuándo fue la última vez que visitó un Santa María?</a:t>
            </a:r>
            <a:endParaRPr lang="es-EC" sz="1600" dirty="0"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3EF59C4-2B7D-4852-8CF3-F5C61E953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08090"/>
              </p:ext>
            </p:extLst>
          </p:nvPr>
        </p:nvGraphicFramePr>
        <p:xfrm>
          <a:off x="742055" y="1746329"/>
          <a:ext cx="10367788" cy="28644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54837">
                  <a:extLst>
                    <a:ext uri="{9D8B030D-6E8A-4147-A177-3AD203B41FA5}">
                      <a16:colId xmlns:a16="http://schemas.microsoft.com/office/drawing/2014/main" val="1806806001"/>
                    </a:ext>
                  </a:extLst>
                </a:gridCol>
                <a:gridCol w="2279313">
                  <a:extLst>
                    <a:ext uri="{9D8B030D-6E8A-4147-A177-3AD203B41FA5}">
                      <a16:colId xmlns:a16="http://schemas.microsoft.com/office/drawing/2014/main" val="1338307173"/>
                    </a:ext>
                  </a:extLst>
                </a:gridCol>
                <a:gridCol w="2666819">
                  <a:extLst>
                    <a:ext uri="{9D8B030D-6E8A-4147-A177-3AD203B41FA5}">
                      <a16:colId xmlns:a16="http://schemas.microsoft.com/office/drawing/2014/main" val="3758818918"/>
                    </a:ext>
                  </a:extLst>
                </a:gridCol>
                <a:gridCol w="2666819">
                  <a:extLst>
                    <a:ext uri="{9D8B030D-6E8A-4147-A177-3AD203B41FA5}">
                      <a16:colId xmlns:a16="http://schemas.microsoft.com/office/drawing/2014/main" val="3770288411"/>
                    </a:ext>
                  </a:extLst>
                </a:gridCol>
              </a:tblGrid>
              <a:tr h="773071">
                <a:tc gridSpan="2"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 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¿Me gusta la decoración del Santa María? (PERCEPCIÓN VISUAL)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¿Cuándo fue la última vez que visitó un Santa María?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54616"/>
                  </a:ext>
                </a:extLst>
              </a:tr>
              <a:tr h="247954">
                <a:tc rowSpan="3"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¿Me gusta la decoración del Santa María? (PERCEPCIÓN VISUAL)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Correlación de Pearson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1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,403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123122"/>
                  </a:ext>
                </a:extLst>
              </a:tr>
              <a:tr h="4054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Sig. (bilateral)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 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,154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025469"/>
                  </a:ext>
                </a:extLst>
              </a:tr>
              <a:tr h="2479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N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192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192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421793"/>
                  </a:ext>
                </a:extLst>
              </a:tr>
              <a:tr h="247954">
                <a:tc rowSpan="3"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¿Cuándo fue la última vez que visitó un Santa María?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Correlación de Pearson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,403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1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943562"/>
                  </a:ext>
                </a:extLst>
              </a:tr>
              <a:tr h="4054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Sig. (bilateral)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,154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 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841344"/>
                  </a:ext>
                </a:extLst>
              </a:tr>
              <a:tr h="2479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N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192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+mj-lt"/>
                        </a:rPr>
                        <a:t>192</a:t>
                      </a:r>
                      <a:endParaRPr lang="es-EC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880764"/>
                  </a:ext>
                </a:extLst>
              </a:tr>
            </a:tbl>
          </a:graphicData>
        </a:graphic>
      </p:graphicFrame>
      <p:sp>
        <p:nvSpPr>
          <p:cNvPr id="7" name="Rectángulo 3">
            <a:extLst>
              <a:ext uri="{FF2B5EF4-FFF2-40B4-BE49-F238E27FC236}">
                <a16:creationId xmlns:a16="http://schemas.microsoft.com/office/drawing/2014/main" id="{21828ECA-ECE9-4877-B371-36630A1CB62D}"/>
              </a:ext>
            </a:extLst>
          </p:cNvPr>
          <p:cNvSpPr/>
          <p:nvPr/>
        </p:nvSpPr>
        <p:spPr>
          <a:xfrm>
            <a:off x="296272" y="4669563"/>
            <a:ext cx="341815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algn="just"/>
            <a:r>
              <a:rPr lang="es-EC" sz="1300" b="1" dirty="0">
                <a:latin typeface="+mj-lt"/>
                <a:ea typeface="Times New Roman" panose="02020603050405020304" pitchFamily="18" charset="0"/>
              </a:rPr>
              <a:t>Rangos de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b="1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es-EC" sz="1300" dirty="0">
                <a:latin typeface="+mj-lt"/>
                <a:ea typeface="Times New Roman" panose="02020603050405020304" pitchFamily="18" charset="0"/>
              </a:rPr>
              <a:t>0,00 a  0,19 = No existe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dirty="0">
                <a:latin typeface="+mj-lt"/>
                <a:ea typeface="Times New Roman" panose="02020603050405020304" pitchFamily="18" charset="0"/>
              </a:rPr>
              <a:t> 0,20 a  0,39 = Baja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dirty="0">
                <a:latin typeface="+mj-lt"/>
                <a:ea typeface="Times New Roman" panose="02020603050405020304" pitchFamily="18" charset="0"/>
              </a:rPr>
              <a:t> 0,50 a  0,79 = Mediana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  <a:p>
            <a:pPr marL="391478" algn="just"/>
            <a:r>
              <a:rPr lang="es-EC" sz="1300" dirty="0">
                <a:latin typeface="+mj-lt"/>
                <a:ea typeface="Times New Roman" panose="02020603050405020304" pitchFamily="18" charset="0"/>
              </a:rPr>
              <a:t> 0,80 a  1,00 = Alta correlación</a:t>
            </a:r>
            <a:endParaRPr lang="es-EC" sz="1300" b="1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48CB09-CBBF-406D-8F27-7B5235E13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3" t="45950" r="54725" b="42277"/>
          <a:stretch/>
        </p:blipFill>
        <p:spPr>
          <a:xfrm>
            <a:off x="315540" y="5742678"/>
            <a:ext cx="4745264" cy="903262"/>
          </a:xfrm>
          <a:prstGeom prst="round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B1DADDA-345A-469E-BC73-6DF51171A82D}"/>
              </a:ext>
            </a:extLst>
          </p:cNvPr>
          <p:cNvSpPr/>
          <p:nvPr/>
        </p:nvSpPr>
        <p:spPr>
          <a:xfrm>
            <a:off x="2854052" y="6453336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0BA22F-D7CC-4B26-8F00-66ED4510C245}"/>
              </a:ext>
            </a:extLst>
          </p:cNvPr>
          <p:cNvSpPr txBox="1"/>
          <p:nvPr/>
        </p:nvSpPr>
        <p:spPr>
          <a:xfrm>
            <a:off x="2890056" y="6394539"/>
            <a:ext cx="79208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C" sz="1100" dirty="0"/>
              <a:t>0,403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35321CC-FB93-41CF-B030-C07FBAFD8A2E}"/>
              </a:ext>
            </a:extLst>
          </p:cNvPr>
          <p:cNvSpPr txBox="1">
            <a:spLocks/>
          </p:cNvSpPr>
          <p:nvPr/>
        </p:nvSpPr>
        <p:spPr>
          <a:xfrm>
            <a:off x="5036336" y="4781128"/>
            <a:ext cx="5976664" cy="17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latin typeface="+mj-lt"/>
              </a:rPr>
              <a:t>Análisis: </a:t>
            </a:r>
            <a:r>
              <a:rPr lang="es-ES" sz="1600" dirty="0">
                <a:latin typeface="+mj-lt"/>
              </a:rPr>
              <a:t>existe una </a:t>
            </a:r>
            <a:r>
              <a:rPr lang="es-ES" sz="1600" b="1" dirty="0">
                <a:latin typeface="+mj-lt"/>
              </a:rPr>
              <a:t>correlación moderada </a:t>
            </a:r>
            <a:r>
              <a:rPr lang="es-ES" sz="1600" dirty="0">
                <a:latin typeface="+mj-lt"/>
              </a:rPr>
              <a:t>entre las variables lo que determina que la decoración y ambientación de Santa María </a:t>
            </a:r>
            <a:r>
              <a:rPr lang="es-ES" sz="1600" b="1" dirty="0">
                <a:latin typeface="+mj-lt"/>
              </a:rPr>
              <a:t>no es un factor a considerar </a:t>
            </a:r>
            <a:r>
              <a:rPr lang="es-ES" sz="1600" dirty="0">
                <a:latin typeface="+mj-lt"/>
              </a:rPr>
              <a:t>en los clientes cuando realizan sus compras. </a:t>
            </a:r>
            <a:endParaRPr lang="es-EC" sz="1600" dirty="0">
              <a:latin typeface="+mj-lt"/>
            </a:endParaRPr>
          </a:p>
          <a:p>
            <a:endParaRPr lang="es-EC" sz="1600" dirty="0">
              <a:latin typeface="+mj-l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123285-943A-4014-90F8-0F1A07C58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110887"/>
            <a:ext cx="1383516" cy="830110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9EB3971A-2605-4288-8C5A-DE0A6EDD06EA}"/>
              </a:ext>
            </a:extLst>
          </p:cNvPr>
          <p:cNvSpPr/>
          <p:nvPr/>
        </p:nvSpPr>
        <p:spPr>
          <a:xfrm>
            <a:off x="11495012" y="6194309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94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6224563A-EFD4-4938-86CA-D33E52972CAC}"/>
              </a:ext>
            </a:extLst>
          </p:cNvPr>
          <p:cNvSpPr txBox="1">
            <a:spLocks/>
          </p:cNvSpPr>
          <p:nvPr/>
        </p:nvSpPr>
        <p:spPr bwMode="auto">
          <a:xfrm>
            <a:off x="7861549" y="32319"/>
            <a:ext cx="435692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tx1"/>
                </a:solidFill>
              </a:rPr>
              <a:t>Capítulo</a:t>
            </a:r>
            <a:r>
              <a:rPr lang="es-ES" sz="6000" dirty="0">
                <a:solidFill>
                  <a:schemeClr val="tx1"/>
                </a:solidFill>
              </a:rPr>
              <a:t> IV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844DD3-F746-4DC8-BA8D-56C5F0E6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0" y="-21456"/>
            <a:ext cx="12206450" cy="6978848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BEED37F4-8C01-4748-875A-4EC38BAF81DD}"/>
              </a:ext>
            </a:extLst>
          </p:cNvPr>
          <p:cNvSpPr txBox="1">
            <a:spLocks/>
          </p:cNvSpPr>
          <p:nvPr/>
        </p:nvSpPr>
        <p:spPr bwMode="auto">
          <a:xfrm>
            <a:off x="549796" y="-54769"/>
            <a:ext cx="435692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tx1"/>
                </a:solidFill>
              </a:rPr>
              <a:t>Capítulo</a:t>
            </a:r>
            <a:r>
              <a:rPr lang="es-ES" sz="6000" dirty="0">
                <a:solidFill>
                  <a:schemeClr val="tx1"/>
                </a:solidFill>
              </a:rPr>
              <a:t> V 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311E850F-9B42-4FE1-9A73-39516B3FBA8F}"/>
              </a:ext>
            </a:extLst>
          </p:cNvPr>
          <p:cNvSpPr txBox="1">
            <a:spLocks/>
          </p:cNvSpPr>
          <p:nvPr/>
        </p:nvSpPr>
        <p:spPr bwMode="auto">
          <a:xfrm>
            <a:off x="693812" y="1512169"/>
            <a:ext cx="5940660" cy="47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0" i="1" dirty="0">
                <a:solidFill>
                  <a:schemeClr val="tx1"/>
                </a:solidFill>
              </a:rPr>
              <a:t>PROPUESTA</a:t>
            </a:r>
            <a:endParaRPr lang="es-ES" sz="2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4DF2D-0813-49FA-A559-156F379B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12" y="271093"/>
            <a:ext cx="2436912" cy="619472"/>
          </a:xfrm>
        </p:spPr>
        <p:txBody>
          <a:bodyPr/>
          <a:lstStyle/>
          <a:p>
            <a:r>
              <a:rPr lang="es-ES" dirty="0">
                <a:cs typeface="Times New Roman" pitchFamily="18" charset="0"/>
              </a:rPr>
              <a:t>Propuesta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44C57A-8DB0-42CB-B0B1-0AC93FB07A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4931992"/>
            <a:ext cx="2227205" cy="1584176"/>
          </a:xfrm>
          <a:prstGeom prst="round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6B6483-1C61-497E-AE7D-3F8F6D6AE4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7" y="5051348"/>
            <a:ext cx="2345333" cy="1341760"/>
          </a:xfrm>
          <a:prstGeom prst="round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070A8D-5538-4189-89D6-ED5304EF91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5051348"/>
            <a:ext cx="2440054" cy="1345465"/>
          </a:xfrm>
          <a:prstGeom prst="round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8C07F8F-B066-4617-BEFA-9390759BE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70395"/>
              </p:ext>
            </p:extLst>
          </p:nvPr>
        </p:nvGraphicFramePr>
        <p:xfrm>
          <a:off x="765820" y="1162574"/>
          <a:ext cx="11172036" cy="3603953"/>
        </p:xfrm>
        <a:graphic>
          <a:graphicData uri="http://schemas.openxmlformats.org/drawingml/2006/table">
            <a:tbl>
              <a:tblPr firstRow="1" firstCol="1" bandRow="1"/>
              <a:tblGrid>
                <a:gridCol w="1344940">
                  <a:extLst>
                    <a:ext uri="{9D8B030D-6E8A-4147-A177-3AD203B41FA5}">
                      <a16:colId xmlns:a16="http://schemas.microsoft.com/office/drawing/2014/main" val="29506914"/>
                    </a:ext>
                  </a:extLst>
                </a:gridCol>
                <a:gridCol w="3562400">
                  <a:extLst>
                    <a:ext uri="{9D8B030D-6E8A-4147-A177-3AD203B41FA5}">
                      <a16:colId xmlns:a16="http://schemas.microsoft.com/office/drawing/2014/main" val="2477192568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793976983"/>
                    </a:ext>
                  </a:extLst>
                </a:gridCol>
                <a:gridCol w="1573380">
                  <a:extLst>
                    <a:ext uri="{9D8B030D-6E8A-4147-A177-3AD203B41FA5}">
                      <a16:colId xmlns:a16="http://schemas.microsoft.com/office/drawing/2014/main" val="1519869005"/>
                    </a:ext>
                  </a:extLst>
                </a:gridCol>
                <a:gridCol w="1090916">
                  <a:extLst>
                    <a:ext uri="{9D8B030D-6E8A-4147-A177-3AD203B41FA5}">
                      <a16:colId xmlns:a16="http://schemas.microsoft.com/office/drawing/2014/main" val="1944099343"/>
                    </a:ext>
                  </a:extLst>
                </a:gridCol>
              </a:tblGrid>
              <a:tr h="46759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Marketing Sensorial</a:t>
                      </a:r>
                      <a:endParaRPr lang="es-EC" sz="1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 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Actividades 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Responsables 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Presupuestos </a:t>
                      </a:r>
                      <a:endParaRPr lang="es-EC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10925"/>
                  </a:ext>
                </a:extLst>
              </a:tr>
              <a:tr h="657085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Marketing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visual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Potencialización de estímulos visuales hacia los consumidores 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Rotación de productos en percha, perchas siempre con producto disponible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Mercaderistas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$2.000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1802"/>
                  </a:ext>
                </a:extLst>
              </a:tr>
              <a:tr h="426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Identificar cada sección con colores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Diseñador de interiores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115244"/>
                  </a:ext>
                </a:extLst>
              </a:tr>
              <a:tr h="426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Colocar luz led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Diseñador de interiores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821533"/>
                  </a:ext>
                </a:extLst>
              </a:tr>
              <a:tr h="65708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Marketing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olfativo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Establecimiento de una identidad de marca a través del olfato 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Crear un aroma distintivo de la marca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Ecuaromas Marketing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$510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84406"/>
                  </a:ext>
                </a:extLst>
              </a:tr>
              <a:tr h="42634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Marketing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auditivo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Influencia en el ritmo de compra de los consumidores</a:t>
                      </a:r>
                      <a:endParaRPr lang="es-EC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Recopilar playlist con gustos musicales del target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 Audio visual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$200</a:t>
                      </a:r>
                      <a:endParaRPr lang="es-EC" sz="12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62297"/>
                  </a:ext>
                </a:extLst>
              </a:tr>
              <a:tr h="4675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Suscripciones a plataformas de música (Spotify y Imusic)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Personal Audio visual </a:t>
                      </a:r>
                      <a:endParaRPr lang="es-EC" sz="16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205" marR="37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2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924E9-2615-4FDD-91DA-7D9F71C8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4" y="188640"/>
            <a:ext cx="8686801" cy="807368"/>
          </a:xfrm>
        </p:spPr>
        <p:txBody>
          <a:bodyPr/>
          <a:lstStyle/>
          <a:p>
            <a:r>
              <a:rPr lang="es-ES" dirty="0"/>
              <a:t>Control del plan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1B05CB3-0677-4887-8B37-A1BF60716F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124744"/>
                <a:ext cx="9493696" cy="2160240"/>
              </a:xfrm>
            </p:spPr>
            <p:txBody>
              <a:bodyPr/>
              <a:lstStyle/>
              <a:p>
                <a:pPr lvl="0"/>
                <a:r>
                  <a:rPr lang="es-ES" dirty="0">
                    <a:latin typeface="+mj-lt"/>
                  </a:rPr>
                  <a:t>Realizar un control sobre el tiempo promedio que los clientes destinan a sus compras.</a:t>
                </a:r>
                <a:endParaRPr lang="es-EC" b="1" dirty="0">
                  <a:latin typeface="+mj-lt"/>
                </a:endParaRPr>
              </a:p>
              <a:p>
                <a:pPr marL="45720" indent="0">
                  <a:buNone/>
                </a:pPr>
                <a:r>
                  <a:rPr lang="es-ES" b="1" dirty="0">
                    <a:latin typeface="+mj-lt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𝒕𝒊𝒆𝒎𝒑𝒐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𝒑𝒓𝒐𝒎𝒆𝒅𝒊𝒐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𝒅𝒆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𝒄𝒐𝒎𝒑𝒓𝒂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s-ES" b="1">
                            <a:latin typeface="Cambria Math" panose="02040503050406030204" pitchFamily="18" charset="0"/>
                          </a:rPr>
                          <m:t>ú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𝐦𝐞𝐫𝐨</m:t>
                        </m:r>
                        <m:r>
                          <a:rPr lang="es-E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𝐝𝐞</m:t>
                        </m:r>
                        <m:r>
                          <a:rPr lang="es-E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𝐜𝐥𝐢𝐞𝐧𝐭𝐞𝐬</m:t>
                        </m:r>
                        <m:r>
                          <a:rPr lang="es-ES" b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𝐭𝐢𝐞𝐦𝐩𝐨</m:t>
                        </m:r>
                        <m:r>
                          <a:rPr lang="es-E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𝐝𝐞</m:t>
                        </m:r>
                        <m:r>
                          <a:rPr lang="es-E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𝐜𝐨𝐦𝐩𝐫𝐚</m:t>
                        </m:r>
                      </m:den>
                    </m:f>
                  </m:oMath>
                </a14:m>
                <a:endParaRPr lang="es-EC" b="1" dirty="0">
                  <a:latin typeface="+mj-lt"/>
                </a:endParaRPr>
              </a:p>
              <a:p>
                <a:r>
                  <a:rPr lang="es-ES" dirty="0">
                    <a:latin typeface="+mj-lt"/>
                  </a:rPr>
                  <a:t>Estructurar una encuesta rápida sobre la experiencia y satisfacción del cliente.</a:t>
                </a:r>
                <a:endParaRPr lang="es-EC" b="1" dirty="0">
                  <a:latin typeface="+mj-lt"/>
                </a:endParaRPr>
              </a:p>
              <a:p>
                <a:endParaRPr lang="es-EC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1B05CB3-0677-4887-8B37-A1BF60716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124744"/>
                <a:ext cx="9493696" cy="2160240"/>
              </a:xfrm>
              <a:blipFill>
                <a:blip r:embed="rId2"/>
                <a:stretch>
                  <a:fillRect t="-3107" b="-14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3E9D5D12-C2A3-4609-A11C-1C2CD175F4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86" y="3284984"/>
            <a:ext cx="4423251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6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924E9-2615-4FDD-91DA-7D9F71C8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4" y="260648"/>
            <a:ext cx="8686801" cy="504056"/>
          </a:xfrm>
        </p:spPr>
        <p:txBody>
          <a:bodyPr>
            <a:noAutofit/>
          </a:bodyPr>
          <a:lstStyle/>
          <a:p>
            <a:r>
              <a:rPr lang="es-ES" sz="3400" dirty="0"/>
              <a:t>Calcular tiempo promedio de compra</a:t>
            </a:r>
            <a:endParaRPr lang="es-EC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1B05CB3-0677-4887-8B37-A1BF60716F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5212" y="1124744"/>
                <a:ext cx="9493696" cy="4824536"/>
              </a:xfrm>
            </p:spPr>
            <p:txBody>
              <a:bodyPr>
                <a:noAutofit/>
              </a:bodyPr>
              <a:lstStyle/>
              <a:p>
                <a:pPr marL="502920" lvl="0" indent="-457200">
                  <a:buFont typeface="+mj-lt"/>
                  <a:buAutoNum type="arabicPeriod"/>
                </a:pPr>
                <a:r>
                  <a:rPr lang="es-ES" sz="1700" b="1" dirty="0">
                    <a:latin typeface="+mj-lt"/>
                  </a:rPr>
                  <a:t>Determinar horas con mayor afluencia de personas (mañana/tarde)</a:t>
                </a:r>
              </a:p>
              <a:p>
                <a:pPr marL="502920" lvl="0" indent="-457200">
                  <a:buFont typeface="+mj-lt"/>
                  <a:buAutoNum type="arabicPeriod"/>
                </a:pPr>
                <a:r>
                  <a:rPr lang="es-ES" sz="1700" b="1" dirty="0">
                    <a:latin typeface="+mj-lt"/>
                  </a:rPr>
                  <a:t>Ejemplo: en la mañana hicieron compras 1500 consumidores entre las 10 am y 12 pm</a:t>
                </a:r>
              </a:p>
              <a:p>
                <a:pPr marL="502920" lvl="0" indent="-457200">
                  <a:buFont typeface="+mj-lt"/>
                  <a:buAutoNum type="arabicPeriod"/>
                </a:pPr>
                <a:r>
                  <a:rPr lang="es-ES" sz="1700" b="1" dirty="0">
                    <a:latin typeface="+mj-lt"/>
                  </a:rPr>
                  <a:t>Entre 10 am a 12 pm hay 2 horas (120 min)</a:t>
                </a:r>
              </a:p>
              <a:p>
                <a:pPr marL="502920" lvl="0" indent="-457200">
                  <a:buFont typeface="+mj-lt"/>
                  <a:buAutoNum type="arabicPeriod"/>
                </a:pPr>
                <a:r>
                  <a:rPr lang="es-ES" sz="1700" b="1" dirty="0">
                    <a:latin typeface="+mj-lt"/>
                  </a:rPr>
                  <a:t>Remplazo:</a:t>
                </a:r>
              </a:p>
              <a:p>
                <a:pPr marL="4572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𝒕𝒊𝒆𝒎𝒑𝒐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𝒑𝒓𝒐𝒎𝒆𝒅𝒊𝒐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𝒄𝒐𝒎𝒑𝒓𝒂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s-ES" sz="1700" b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𝒎𝒆𝒓𝒐</m:t>
                          </m:r>
                          <m:r>
                            <a:rPr lang="es-ES" sz="17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𝒅𝒆</m:t>
                          </m:r>
                          <m:r>
                            <a:rPr lang="es-ES" sz="17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𝒄𝒍𝒊𝒆𝒏𝒕𝒆𝒔</m:t>
                          </m:r>
                          <m:r>
                            <a:rPr lang="es-ES" sz="17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𝒕𝒊𝒆𝒎𝒑𝒐</m:t>
                          </m:r>
                          <m:r>
                            <a:rPr lang="es-ES" sz="17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𝒅𝒆</m:t>
                          </m:r>
                          <m:r>
                            <a:rPr lang="es-ES" sz="1700" b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700" b="1" i="1" smtClean="0">
                              <a:latin typeface="Cambria Math" panose="02040503050406030204" pitchFamily="18" charset="0"/>
                            </a:rPr>
                            <m:t>𝒄𝒐𝒎𝒑𝒓𝒂</m:t>
                          </m:r>
                        </m:den>
                      </m:f>
                    </m:oMath>
                  </m:oMathPara>
                </a14:m>
                <a:endParaRPr lang="es-EC" sz="1700" b="1" dirty="0">
                  <a:latin typeface="+mj-lt"/>
                </a:endParaRPr>
              </a:p>
              <a:p>
                <a:pPr marL="45720" lvl="0" indent="0">
                  <a:buNone/>
                </a:pPr>
                <a:endParaRPr lang="es-EC" sz="1700" b="1" dirty="0">
                  <a:latin typeface="+mj-lt"/>
                </a:endParaRPr>
              </a:p>
              <a:p>
                <a:pPr marL="4572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𝒕𝒊𝒆𝒎𝒑𝒐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𝒑𝒓𝒐𝒎𝒆𝒅𝒊𝒐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𝒄𝒐𝒎𝒑𝒓𝒂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7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700" b="1" i="1" smtClean="0">
                              <a:latin typeface="Cambria Math" panose="02040503050406030204" pitchFamily="18" charset="0"/>
                            </a:rPr>
                            <m:t>𝟏𝟓𝟎𝟎</m:t>
                          </m:r>
                        </m:num>
                        <m:den>
                          <m:r>
                            <a:rPr lang="es-EC" sz="1700" b="1" i="1" smtClean="0">
                              <a:latin typeface="Cambria Math" panose="02040503050406030204" pitchFamily="18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es-EC" sz="1700" b="1" dirty="0">
                  <a:latin typeface="+mj-lt"/>
                </a:endParaRPr>
              </a:p>
              <a:p>
                <a:pPr marL="45720" lvl="0" indent="0">
                  <a:buNone/>
                </a:pPr>
                <a:endParaRPr lang="es-EC" sz="1700" b="1" dirty="0">
                  <a:latin typeface="+mj-lt"/>
                </a:endParaRPr>
              </a:p>
              <a:p>
                <a:pPr marL="4572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𝒕𝒊𝒆𝒎𝒑𝒐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𝒑𝒓𝒐𝒎𝒆𝒅𝒊𝒐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𝒄𝒐𝒎𝒑𝒓𝒂</m:t>
                      </m:r>
                      <m:r>
                        <a:rPr lang="es-ES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7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s-EC" sz="17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C" sz="17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C" sz="17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700" b="1" i="1" smtClean="0">
                          <a:latin typeface="Cambria Math" panose="02040503050406030204" pitchFamily="18" charset="0"/>
                        </a:rPr>
                        <m:t>𝒎𝒊𝒏</m:t>
                      </m:r>
                    </m:oMath>
                  </m:oMathPara>
                </a14:m>
                <a:endParaRPr lang="es-EC" sz="1700" b="1" dirty="0">
                  <a:latin typeface="+mj-lt"/>
                </a:endParaRPr>
              </a:p>
              <a:p>
                <a:pPr marL="45720" lvl="0" indent="0">
                  <a:buNone/>
                </a:pPr>
                <a:endParaRPr lang="es-EC" sz="1700" b="1" dirty="0">
                  <a:latin typeface="+mj-lt"/>
                </a:endParaRPr>
              </a:p>
              <a:p>
                <a:r>
                  <a:rPr lang="es-EC" sz="1700" b="1" dirty="0">
                    <a:latin typeface="+mj-lt"/>
                  </a:rPr>
                  <a:t>El tiempo promedio de compra por consumidor es de 13 minutos.</a:t>
                </a:r>
              </a:p>
              <a:p>
                <a:endParaRPr lang="es-EC" sz="17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1B05CB3-0677-4887-8B37-A1BF60716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5212" y="1124744"/>
                <a:ext cx="9493696" cy="4824536"/>
              </a:xfrm>
              <a:blipFill>
                <a:blip r:embed="rId2"/>
                <a:stretch>
                  <a:fillRect t="-885" b="-442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4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6224563A-EFD4-4938-86CA-D33E52972CAC}"/>
              </a:ext>
            </a:extLst>
          </p:cNvPr>
          <p:cNvSpPr txBox="1">
            <a:spLocks/>
          </p:cNvSpPr>
          <p:nvPr/>
        </p:nvSpPr>
        <p:spPr bwMode="auto">
          <a:xfrm>
            <a:off x="7861549" y="32319"/>
            <a:ext cx="435692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tx1"/>
                </a:solidFill>
              </a:rPr>
              <a:t>Capítulo</a:t>
            </a:r>
            <a:r>
              <a:rPr lang="es-ES" sz="6000" dirty="0">
                <a:solidFill>
                  <a:schemeClr val="tx1"/>
                </a:solidFill>
              </a:rPr>
              <a:t> IV 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BEED37F4-8C01-4748-875A-4EC38BAF81DD}"/>
              </a:ext>
            </a:extLst>
          </p:cNvPr>
          <p:cNvSpPr txBox="1">
            <a:spLocks/>
          </p:cNvSpPr>
          <p:nvPr/>
        </p:nvSpPr>
        <p:spPr bwMode="auto">
          <a:xfrm>
            <a:off x="27910" y="-531440"/>
            <a:ext cx="4356926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tx1"/>
                </a:solidFill>
              </a:rPr>
              <a:t>Capítulo</a:t>
            </a:r>
            <a:r>
              <a:rPr lang="es-ES" sz="6000" dirty="0">
                <a:solidFill>
                  <a:schemeClr val="tx1"/>
                </a:solidFill>
              </a:rPr>
              <a:t> V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C59F17-E7E6-442B-B85A-57D8BAA5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" y="-16508"/>
            <a:ext cx="12190201" cy="6874507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3FA1EB31-7602-4267-87C5-747AB73A1EBA}"/>
              </a:ext>
            </a:extLst>
          </p:cNvPr>
          <p:cNvSpPr txBox="1">
            <a:spLocks/>
          </p:cNvSpPr>
          <p:nvPr/>
        </p:nvSpPr>
        <p:spPr bwMode="auto">
          <a:xfrm>
            <a:off x="7966620" y="192561"/>
            <a:ext cx="4194295" cy="860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bg1"/>
                </a:solidFill>
              </a:rPr>
              <a:t>Capítulo</a:t>
            </a:r>
            <a:r>
              <a:rPr lang="es-ES" sz="6000" dirty="0">
                <a:solidFill>
                  <a:schemeClr val="bg1"/>
                </a:solidFill>
              </a:rPr>
              <a:t> VI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A2A2A11-4AB2-451D-9A42-9EA294E5483A}"/>
              </a:ext>
            </a:extLst>
          </p:cNvPr>
          <p:cNvSpPr/>
          <p:nvPr/>
        </p:nvSpPr>
        <p:spPr>
          <a:xfrm>
            <a:off x="8614692" y="1196752"/>
            <a:ext cx="3096344" cy="7200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C785875B-7AAC-4A1D-9B18-76F544E4EFEB}"/>
              </a:ext>
            </a:extLst>
          </p:cNvPr>
          <p:cNvSpPr txBox="1">
            <a:spLocks/>
          </p:cNvSpPr>
          <p:nvPr/>
        </p:nvSpPr>
        <p:spPr bwMode="auto">
          <a:xfrm>
            <a:off x="8650696" y="1124744"/>
            <a:ext cx="594066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i="1" dirty="0">
                <a:solidFill>
                  <a:schemeClr val="tx1"/>
                </a:solidFill>
              </a:rPr>
              <a:t>CONCLUSIONES Y </a:t>
            </a:r>
          </a:p>
          <a:p>
            <a:r>
              <a:rPr lang="es-ES" sz="2000" b="0" i="1" dirty="0">
                <a:solidFill>
                  <a:schemeClr val="tx1"/>
                </a:solidFill>
              </a:rPr>
              <a:t>RECOMENDACIONES</a:t>
            </a:r>
            <a:endParaRPr lang="es-ES" sz="2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3DC102-4070-469B-A9F3-EA2B8B8C9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4973082"/>
            <a:ext cx="1552262" cy="15522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D86240-52B6-41E6-AE99-C5D17EB4E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4725144"/>
            <a:ext cx="1824000" cy="1824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D022D4-ED45-4F82-90C0-0DBE1149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409352"/>
            <a:ext cx="8686801" cy="663352"/>
          </a:xfrm>
        </p:spPr>
        <p:txBody>
          <a:bodyPr/>
          <a:lstStyle/>
          <a:p>
            <a:r>
              <a:rPr lang="es-EC" dirty="0"/>
              <a:t>Conclusiones y recomendaciones </a:t>
            </a:r>
          </a:p>
        </p:txBody>
      </p:sp>
      <p:graphicFrame>
        <p:nvGraphicFramePr>
          <p:cNvPr id="5" name="2 Tabla">
            <a:extLst>
              <a:ext uri="{FF2B5EF4-FFF2-40B4-BE49-F238E27FC236}">
                <a16:creationId xmlns:a16="http://schemas.microsoft.com/office/drawing/2014/main" id="{B4290DD5-6566-40A6-867E-3ADAA1B0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95078"/>
              </p:ext>
            </p:extLst>
          </p:nvPr>
        </p:nvGraphicFramePr>
        <p:xfrm>
          <a:off x="837828" y="1268760"/>
          <a:ext cx="9937104" cy="36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694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CONCLUSIONES</a:t>
                      </a:r>
                      <a:endParaRPr lang="es-E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+mj-lt"/>
                        </a:rPr>
                        <a:t>RECOMENDACIONES</a:t>
                      </a:r>
                      <a:endParaRPr lang="es-E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706">
                <a:tc>
                  <a:txBody>
                    <a:bodyPr/>
                    <a:lstStyle/>
                    <a:p>
                      <a:pPr algn="just"/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 el 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marketing sensorial 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podemos encontrar varios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beneficios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siempre y cuando la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aplicación de la técnica sea la correcta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algunos beneficios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aumento considerable en la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eficacia de la comunicación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potencia </a:t>
                      </a:r>
                      <a:r>
                        <a:rPr lang="es-ES" sz="1800" b="1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experiencia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 compra,  conectan con emociones.</a:t>
                      </a:r>
                      <a:endParaRPr lang="es-ES" sz="18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Las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técnicas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que se planean implementar de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marketing sensorial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deben estar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basadas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 un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estudio previo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 con el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soporte de la teoría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adecuada para obtener </a:t>
                      </a: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resultados acordes a los esperados.</a:t>
                      </a:r>
                      <a:endParaRPr lang="es-ES" sz="1800" b="1" baseline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0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4B276E-41B4-4ECE-951B-37BE8596F20B}"/>
              </a:ext>
            </a:extLst>
          </p:cNvPr>
          <p:cNvSpPr/>
          <p:nvPr/>
        </p:nvSpPr>
        <p:spPr>
          <a:xfrm>
            <a:off x="1761607" y="995244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Marketing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49C0DAC-F779-44B2-9D41-23486359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1" y="3096952"/>
            <a:ext cx="8686801" cy="66409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EC" sz="2800" dirty="0">
                <a:latin typeface="+mj-lt"/>
              </a:rPr>
              <a:t>“Identificar y satisfacer los deseos y necesidades humanas de manera rentable”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09D091-3E68-4F2F-A1F5-C0A824AC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983" y="4293096"/>
            <a:ext cx="3301008" cy="720080"/>
          </a:xfrm>
        </p:spPr>
        <p:txBody>
          <a:bodyPr>
            <a:normAutofit fontScale="90000"/>
          </a:bodyPr>
          <a:lstStyle/>
          <a:p>
            <a:r>
              <a:rPr lang="es-ES" dirty="0"/>
              <a:t>Philip Kotler</a:t>
            </a:r>
            <a:br>
              <a:rPr lang="es-ES" b="0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06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4B276E-41B4-4ECE-951B-37BE8596F20B}"/>
              </a:ext>
            </a:extLst>
          </p:cNvPr>
          <p:cNvSpPr/>
          <p:nvPr/>
        </p:nvSpPr>
        <p:spPr>
          <a:xfrm>
            <a:off x="1889802" y="1484784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GRACIAS </a:t>
            </a: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A355249F-C799-47BA-B90A-6EB8B9D2F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20396" r="10285" b="26320"/>
          <a:stretch/>
        </p:blipFill>
        <p:spPr bwMode="auto">
          <a:xfrm>
            <a:off x="3646140" y="3227493"/>
            <a:ext cx="44082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7B7A78-862D-476D-AC82-D6440FF6F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1" r="4517" b="-153"/>
          <a:stretch/>
        </p:blipFill>
        <p:spPr>
          <a:xfrm>
            <a:off x="0" y="1"/>
            <a:ext cx="12188826" cy="6858000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7FD06CC2-3636-45E4-A10F-65504C9F3FEA}"/>
              </a:ext>
            </a:extLst>
          </p:cNvPr>
          <p:cNvSpPr txBox="1">
            <a:spLocks/>
          </p:cNvSpPr>
          <p:nvPr/>
        </p:nvSpPr>
        <p:spPr bwMode="auto">
          <a:xfrm>
            <a:off x="4618248" y="332656"/>
            <a:ext cx="295232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tx1"/>
                </a:solidFill>
              </a:rPr>
              <a:t>Capítulo</a:t>
            </a:r>
            <a:r>
              <a:rPr lang="es-ES" sz="4400" dirty="0">
                <a:solidFill>
                  <a:schemeClr val="tx1"/>
                </a:solidFill>
              </a:rPr>
              <a:t> I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25A0CD-4FFB-43B0-93F4-4DBC0DF41642}"/>
              </a:ext>
            </a:extLst>
          </p:cNvPr>
          <p:cNvSpPr txBox="1">
            <a:spLocks/>
          </p:cNvSpPr>
          <p:nvPr/>
        </p:nvSpPr>
        <p:spPr bwMode="auto">
          <a:xfrm>
            <a:off x="3718148" y="1052735"/>
            <a:ext cx="5940660" cy="47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i="1" dirty="0">
                <a:solidFill>
                  <a:schemeClr val="tx1"/>
                </a:solidFill>
              </a:rPr>
              <a:t>PROBLEMÁTICA DE LA INVESTIGACIÓN</a:t>
            </a:r>
            <a:endParaRPr lang="es-ES" sz="2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72" y="273968"/>
            <a:ext cx="2808312" cy="634752"/>
          </a:xfrm>
        </p:spPr>
        <p:txBody>
          <a:bodyPr rtlCol="0"/>
          <a:lstStyle/>
          <a:p>
            <a:pPr rtl="0"/>
            <a:r>
              <a:rPr lang="es-ES" dirty="0"/>
              <a:t>PROBLEMA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CD3D15-3745-4E0C-AA6F-61A0A8BBB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174" r="-53" b="19976"/>
          <a:stretch/>
        </p:blipFill>
        <p:spPr>
          <a:xfrm>
            <a:off x="1941527" y="889518"/>
            <a:ext cx="7466048" cy="26248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B3FCBC-3600-4732-A0B2-38B66A4D60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0489" r="6717" b="13492"/>
          <a:stretch/>
        </p:blipFill>
        <p:spPr>
          <a:xfrm>
            <a:off x="1941527" y="3514405"/>
            <a:ext cx="7466048" cy="25885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0D01C0-90E4-4E23-815B-B91779D647BA}"/>
              </a:ext>
            </a:extLst>
          </p:cNvPr>
          <p:cNvSpPr txBox="1"/>
          <p:nvPr/>
        </p:nvSpPr>
        <p:spPr>
          <a:xfrm>
            <a:off x="2349996" y="4146942"/>
            <a:ext cx="194421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Supermercados </a:t>
            </a:r>
          </a:p>
          <a:p>
            <a:pPr algn="ctr"/>
            <a:r>
              <a:rPr lang="es-EC" sz="1600" dirty="0">
                <a:latin typeface="+mj-lt"/>
              </a:rPr>
              <a:t>no brindan una experiencia de compra </a:t>
            </a:r>
          </a:p>
          <a:p>
            <a:pPr algn="ctr"/>
            <a:r>
              <a:rPr lang="es-EC" sz="1600" dirty="0">
                <a:latin typeface="+mj-lt"/>
              </a:rPr>
              <a:t>memorable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94D6B7-9FF9-421F-8413-616C6E1F9268}"/>
              </a:ext>
            </a:extLst>
          </p:cNvPr>
          <p:cNvSpPr txBox="1"/>
          <p:nvPr/>
        </p:nvSpPr>
        <p:spPr>
          <a:xfrm>
            <a:off x="4798665" y="4270053"/>
            <a:ext cx="175177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Falta de innovación en estrategias de marketing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26B98F-67DA-4510-85A2-2F7A7828823D}"/>
              </a:ext>
            </a:extLst>
          </p:cNvPr>
          <p:cNvSpPr txBox="1"/>
          <p:nvPr/>
        </p:nvSpPr>
        <p:spPr>
          <a:xfrm>
            <a:off x="7174532" y="4183920"/>
            <a:ext cx="194421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C" sz="1500" dirty="0">
                <a:latin typeface="+mj-lt"/>
              </a:rPr>
              <a:t>Desconocimiento de los beneficios y ventaja competitiva del marketing sensorial </a:t>
            </a:r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5" y="332656"/>
            <a:ext cx="5112568" cy="1066800"/>
          </a:xfrm>
        </p:spPr>
        <p:txBody>
          <a:bodyPr rtlCol="0"/>
          <a:lstStyle/>
          <a:p>
            <a:pPr rtl="0"/>
            <a:r>
              <a:rPr lang="es-ES" dirty="0"/>
              <a:t>Situación actual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EBA2195-5EC9-4447-BD03-09D6F191D4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421636"/>
              </p:ext>
            </p:extLst>
          </p:nvPr>
        </p:nvGraphicFramePr>
        <p:xfrm>
          <a:off x="621804" y="1124744"/>
          <a:ext cx="106571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6685D9E-C42F-4B79-8EA3-3604BE0C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r="1378" b="8630"/>
          <a:stretch/>
        </p:blipFill>
        <p:spPr>
          <a:xfrm>
            <a:off x="0" y="1"/>
            <a:ext cx="12188825" cy="6858000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DAAC1D45-347E-45B6-8DE7-90642DE1A1BB}"/>
              </a:ext>
            </a:extLst>
          </p:cNvPr>
          <p:cNvSpPr txBox="1">
            <a:spLocks/>
          </p:cNvSpPr>
          <p:nvPr/>
        </p:nvSpPr>
        <p:spPr bwMode="auto">
          <a:xfrm>
            <a:off x="8110636" y="-387424"/>
            <a:ext cx="396044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chemeClr val="bg1"/>
                </a:solidFill>
              </a:rPr>
              <a:t>Capítulo</a:t>
            </a:r>
            <a:r>
              <a:rPr lang="es-ES" sz="6000" dirty="0">
                <a:solidFill>
                  <a:schemeClr val="bg1"/>
                </a:solidFill>
              </a:rPr>
              <a:t> II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34F92C5-1FCB-4475-A9B5-162162557F76}"/>
              </a:ext>
            </a:extLst>
          </p:cNvPr>
          <p:cNvSpPr txBox="1">
            <a:spLocks/>
          </p:cNvSpPr>
          <p:nvPr/>
        </p:nvSpPr>
        <p:spPr bwMode="auto">
          <a:xfrm>
            <a:off x="8614692" y="764704"/>
            <a:ext cx="594066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i="1" dirty="0">
                <a:solidFill>
                  <a:schemeClr val="bg1"/>
                </a:solidFill>
              </a:rPr>
              <a:t>TEORÍAS DE SOPORTE </a:t>
            </a:r>
            <a:endParaRPr lang="es-E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E9308-442C-4168-A276-8B27AC48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20" y="260648"/>
            <a:ext cx="4985511" cy="720080"/>
          </a:xfrm>
        </p:spPr>
        <p:txBody>
          <a:bodyPr/>
          <a:lstStyle/>
          <a:p>
            <a:r>
              <a:rPr lang="es-ES" dirty="0"/>
              <a:t>Marketing Sensorial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135C7-B6FD-4D8A-AC6E-2014813F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56" y="1198604"/>
            <a:ext cx="5514741" cy="1224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b="1" dirty="0">
                <a:latin typeface="+mj-lt"/>
              </a:rPr>
              <a:t>Marketing Sensorial </a:t>
            </a:r>
            <a:r>
              <a:rPr lang="es-EC" dirty="0">
                <a:latin typeface="+mj-lt"/>
              </a:rPr>
              <a:t>: Se fundamenta en estímulos y elementos sensoriales para generar un ambiente controlado</a:t>
            </a:r>
          </a:p>
          <a:p>
            <a:pPr marL="45720" indent="0">
              <a:buNone/>
            </a:pPr>
            <a:endParaRPr lang="es-EC" dirty="0">
              <a:latin typeface="+mj-lt"/>
            </a:endParaRPr>
          </a:p>
          <a:p>
            <a:endParaRPr lang="es-EC" dirty="0">
              <a:latin typeface="+mj-lt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848F71D-A885-40AC-A3F2-3F8F48CF67EF}"/>
              </a:ext>
            </a:extLst>
          </p:cNvPr>
          <p:cNvSpPr txBox="1">
            <a:spLocks/>
          </p:cNvSpPr>
          <p:nvPr/>
        </p:nvSpPr>
        <p:spPr>
          <a:xfrm>
            <a:off x="660588" y="2184789"/>
            <a:ext cx="5514741" cy="45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C" b="1" dirty="0">
                <a:latin typeface="+mj-lt"/>
              </a:rPr>
              <a:t>Tipos de Marketing Sensorial</a:t>
            </a:r>
            <a:endParaRPr lang="es-EC" dirty="0">
              <a:latin typeface="+mj-lt"/>
            </a:endParaRPr>
          </a:p>
          <a:p>
            <a:endParaRPr lang="es-EC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C74830-7723-4D76-9E84-96A071528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2780928"/>
            <a:ext cx="3626098" cy="3626098"/>
          </a:xfrm>
          <a:prstGeom prst="round1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43B0C5A-7393-4FD6-A247-9C7FF3DBD33B}"/>
              </a:ext>
            </a:extLst>
          </p:cNvPr>
          <p:cNvSpPr txBox="1">
            <a:spLocks/>
          </p:cNvSpPr>
          <p:nvPr/>
        </p:nvSpPr>
        <p:spPr>
          <a:xfrm>
            <a:off x="5734372" y="3966556"/>
            <a:ext cx="5040560" cy="221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C" b="1" dirty="0">
                <a:latin typeface="+mj-lt"/>
              </a:rPr>
              <a:t>Importancia del marketing sensorial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C" dirty="0">
                <a:latin typeface="+mj-lt"/>
              </a:rPr>
              <a:t>Genera recordación y fidelización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C" dirty="0">
                <a:latin typeface="+mj-lt"/>
              </a:rPr>
              <a:t>Mejora la percepción de la marca y de los productos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C" dirty="0">
                <a:latin typeface="+mj-lt"/>
              </a:rPr>
              <a:t>Brinda experiencias placenteras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C" dirty="0">
                <a:latin typeface="+mj-lt"/>
              </a:rPr>
              <a:t>Genera una ventaja competitiva  </a:t>
            </a:r>
            <a:r>
              <a:rPr lang="es-EC" b="1" dirty="0">
                <a:latin typeface="+mj-lt"/>
              </a:rPr>
              <a:t>	</a:t>
            </a:r>
            <a:endParaRPr lang="es-EC" dirty="0">
              <a:latin typeface="+mj-lt"/>
            </a:endParaRPr>
          </a:p>
          <a:p>
            <a:endParaRPr lang="es-EC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9FD3A07-8651-4C0E-A923-FB43551C7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r="8940"/>
          <a:stretch/>
        </p:blipFill>
        <p:spPr>
          <a:xfrm>
            <a:off x="6411768" y="465198"/>
            <a:ext cx="3787100" cy="2963802"/>
          </a:xfrm>
          <a:prstGeom prst="round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8CE74CB-7012-43B2-AB48-550C053684E4}"/>
              </a:ext>
            </a:extLst>
          </p:cNvPr>
          <p:cNvSpPr/>
          <p:nvPr/>
        </p:nvSpPr>
        <p:spPr>
          <a:xfrm>
            <a:off x="11237008" y="122644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97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E9308-442C-4168-A276-8B27AC48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61" y="201960"/>
            <a:ext cx="8686801" cy="1066800"/>
          </a:xfrm>
        </p:spPr>
        <p:txBody>
          <a:bodyPr/>
          <a:lstStyle/>
          <a:p>
            <a:r>
              <a:rPr lang="es-ES" dirty="0"/>
              <a:t>Marketing Sensorial en los Supermercados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135C7-B6FD-4D8A-AC6E-2014813F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70" y="1700808"/>
            <a:ext cx="5514741" cy="1224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b="1" dirty="0">
                <a:latin typeface="+mj-lt"/>
              </a:rPr>
              <a:t>Marketing Sensorial </a:t>
            </a:r>
            <a:r>
              <a:rPr lang="es-EC" dirty="0">
                <a:latin typeface="+mj-lt"/>
              </a:rPr>
              <a:t>: Estrategia valida </a:t>
            </a:r>
          </a:p>
          <a:p>
            <a:pPr marL="45720" indent="0">
              <a:buNone/>
            </a:pPr>
            <a:r>
              <a:rPr lang="es-EC" dirty="0">
                <a:latin typeface="+mj-lt"/>
              </a:rPr>
              <a:t>para captar nuevos clientes y fidelizarlos </a:t>
            </a:r>
          </a:p>
          <a:p>
            <a:pPr marL="45720" indent="0">
              <a:buNone/>
            </a:pPr>
            <a:endParaRPr lang="es-EC" dirty="0">
              <a:latin typeface="+mj-lt"/>
            </a:endParaRPr>
          </a:p>
          <a:p>
            <a:endParaRPr lang="es-EC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4893D1-7ED5-46ED-BB7D-5C19F0F606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r="23530"/>
          <a:stretch/>
        </p:blipFill>
        <p:spPr>
          <a:xfrm>
            <a:off x="7894612" y="305070"/>
            <a:ext cx="2532943" cy="2388088"/>
          </a:xfrm>
          <a:prstGeom prst="rect">
            <a:avLst/>
          </a:prstGeom>
        </p:spPr>
      </p:pic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034186D3-7120-4955-9DE7-10516502A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700457"/>
              </p:ext>
            </p:extLst>
          </p:nvPr>
        </p:nvGraphicFramePr>
        <p:xfrm>
          <a:off x="710169" y="2924944"/>
          <a:ext cx="10748303" cy="35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1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estrategia de la empresa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752_TF03460663.potx" id="{0E75555A-7961-4300-A3F8-985FFE5AE3BF}" vid="{25404217-201F-4C94-B774-0539FEE7324B}"/>
    </a:ext>
  </a:extLst>
</a:theme>
</file>

<file path=ppt/theme/theme2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F1070-8794-47AC-90B7-1F2E078096FF}">
  <ds:schemaRefs>
    <ds:schemaRef ds:uri="http://schemas.microsoft.com/office/2006/metadata/properties"/>
    <ds:schemaRef ds:uri="a4f35948-e619-41b3-aa29-22878b09cfd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purl.org/dc/elements/1.1/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estrategia de la empresa</Template>
  <TotalTime>7568</TotalTime>
  <Words>1381</Words>
  <Application>Microsoft Office PowerPoint</Application>
  <PresentationFormat>Personalizado</PresentationFormat>
  <Paragraphs>295</Paragraphs>
  <Slides>30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Century Gothic</vt:lpstr>
      <vt:lpstr>Palatino Linotype</vt:lpstr>
      <vt:lpstr>Times New Roman</vt:lpstr>
      <vt:lpstr>Wingdings</vt:lpstr>
      <vt:lpstr>Presentación de la estrategia de la empresa</vt:lpstr>
      <vt:lpstr>Presentación de PowerPoint</vt:lpstr>
      <vt:lpstr>Presentación de PowerPoint</vt:lpstr>
      <vt:lpstr>Philip Kotler </vt:lpstr>
      <vt:lpstr>Presentación de PowerPoint</vt:lpstr>
      <vt:lpstr>PROBLEMA </vt:lpstr>
      <vt:lpstr>Situación actual</vt:lpstr>
      <vt:lpstr>Presentación de PowerPoint</vt:lpstr>
      <vt:lpstr>Marketing Sensorial</vt:lpstr>
      <vt:lpstr>Marketing Sensorial en los Supermercados </vt:lpstr>
      <vt:lpstr>Presentación de PowerPoint</vt:lpstr>
      <vt:lpstr>Presentación de PowerPoint</vt:lpstr>
      <vt:lpstr>Percepción del consumidor </vt:lpstr>
      <vt:lpstr>PROCESO DE COMPRA</vt:lpstr>
      <vt:lpstr>Presentación de PowerPoint</vt:lpstr>
      <vt:lpstr>Fase cualitativa </vt:lpstr>
      <vt:lpstr>Fase Metodológica </vt:lpstr>
      <vt:lpstr>Tamaño De La Muestra</vt:lpstr>
      <vt:lpstr>Presentación de PowerPoint</vt:lpstr>
      <vt:lpstr>Análisis Univariado</vt:lpstr>
      <vt:lpstr>Análisis Univariado</vt:lpstr>
      <vt:lpstr>Análisis Univariado</vt:lpstr>
      <vt:lpstr>Análisis Bivariado</vt:lpstr>
      <vt:lpstr>Análisis Bivariado</vt:lpstr>
      <vt:lpstr>Presentación de PowerPoint</vt:lpstr>
      <vt:lpstr>Propuesta </vt:lpstr>
      <vt:lpstr>Control del plan </vt:lpstr>
      <vt:lpstr>Calcular tiempo promedio de compra</vt:lpstr>
      <vt:lpstr>Presentación de PowerPoint</vt:lpstr>
      <vt:lpstr>Conclusiones y recomendaciones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 Tufiño Calderon</dc:creator>
  <cp:lastModifiedBy>johanna paucar</cp:lastModifiedBy>
  <cp:revision>96</cp:revision>
  <dcterms:created xsi:type="dcterms:W3CDTF">2019-07-06T23:09:50Z</dcterms:created>
  <dcterms:modified xsi:type="dcterms:W3CDTF">2019-08-01T12:57:01Z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