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57" r:id="rId5"/>
    <p:sldId id="259" r:id="rId6"/>
    <p:sldId id="258" r:id="rId7"/>
    <p:sldId id="260"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 id="276" r:id="rId24"/>
    <p:sldId id="278" r:id="rId25"/>
    <p:sldId id="277" r:id="rId26"/>
    <p:sldId id="279" r:id="rId27"/>
    <p:sldId id="280" r:id="rId28"/>
    <p:sldId id="281" r:id="rId29"/>
    <p:sldId id="284" r:id="rId30"/>
    <p:sldId id="285" r:id="rId31"/>
    <p:sldId id="286" r:id="rId32"/>
    <p:sldId id="288" r:id="rId33"/>
    <p:sldId id="282" r:id="rId34"/>
    <p:sldId id="283" r:id="rId35"/>
    <p:sldId id="287" r:id="rId36"/>
    <p:sldId id="289"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B"/>
    <a:srgbClr val="FFF9E7"/>
    <a:srgbClr val="FFF4D5"/>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0" d="100"/>
          <a:sy n="70" d="100"/>
        </p:scale>
        <p:origin x="6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605B8504-5B37-4DC8-A35D-481E0645FC9E}" type="datetimeFigureOut">
              <a:rPr lang="es-EC" smtClean="0"/>
              <a:t>23/7/2019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212872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05B8504-5B37-4DC8-A35D-481E0645FC9E}" type="datetimeFigureOut">
              <a:rPr lang="es-EC" smtClean="0"/>
              <a:t>23/7/2019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128057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05B8504-5B37-4DC8-A35D-481E0645FC9E}" type="datetimeFigureOut">
              <a:rPr lang="es-EC" smtClean="0"/>
              <a:t>23/7/2019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247765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05B8504-5B37-4DC8-A35D-481E0645FC9E}" type="datetimeFigureOut">
              <a:rPr lang="es-EC" smtClean="0"/>
              <a:t>23/7/2019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298336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05B8504-5B37-4DC8-A35D-481E0645FC9E}" type="datetimeFigureOut">
              <a:rPr lang="es-EC" smtClean="0"/>
              <a:t>23/7/2019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107142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05B8504-5B37-4DC8-A35D-481E0645FC9E}" type="datetimeFigureOut">
              <a:rPr lang="es-EC" smtClean="0"/>
              <a:t>23/7/2019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263997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05B8504-5B37-4DC8-A35D-481E0645FC9E}" type="datetimeFigureOut">
              <a:rPr lang="es-EC" smtClean="0"/>
              <a:t>23/7/2019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62015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05B8504-5B37-4DC8-A35D-481E0645FC9E}" type="datetimeFigureOut">
              <a:rPr lang="es-EC" smtClean="0"/>
              <a:t>23/7/2019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271145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05B8504-5B37-4DC8-A35D-481E0645FC9E}" type="datetimeFigureOut">
              <a:rPr lang="es-EC" smtClean="0"/>
              <a:t>23/7/2019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201436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B8504-5B37-4DC8-A35D-481E0645FC9E}" type="datetimeFigureOut">
              <a:rPr lang="es-EC" smtClean="0"/>
              <a:t>23/7/2019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129866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B8504-5B37-4DC8-A35D-481E0645FC9E}" type="datetimeFigureOut">
              <a:rPr lang="es-EC" smtClean="0"/>
              <a:t>23/7/2019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E777DC9-6039-421C-8944-2EC3140E26F0}" type="slidenum">
              <a:rPr lang="es-EC" smtClean="0"/>
              <a:t>‹Nº›</a:t>
            </a:fld>
            <a:endParaRPr lang="es-EC"/>
          </a:p>
        </p:txBody>
      </p:sp>
    </p:spTree>
    <p:extLst>
      <p:ext uri="{BB962C8B-B14F-4D97-AF65-F5344CB8AC3E}">
        <p14:creationId xmlns:p14="http://schemas.microsoft.com/office/powerpoint/2010/main" val="117449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B8504-5B37-4DC8-A35D-481E0645FC9E}" type="datetimeFigureOut">
              <a:rPr lang="es-EC" smtClean="0"/>
              <a:t>23/7/2019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77DC9-6039-421C-8944-2EC3140E26F0}" type="slidenum">
              <a:rPr lang="es-EC" smtClean="0"/>
              <a:t>‹Nº›</a:t>
            </a:fld>
            <a:endParaRPr lang="es-EC"/>
          </a:p>
        </p:txBody>
      </p:sp>
    </p:spTree>
    <p:extLst>
      <p:ext uri="{BB962C8B-B14F-4D97-AF65-F5344CB8AC3E}">
        <p14:creationId xmlns:p14="http://schemas.microsoft.com/office/powerpoint/2010/main" val="270431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g"/><Relationship Id="rId7"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0.xml"/><Relationship Id="rId5" Type="http://schemas.openxmlformats.org/officeDocument/2006/relationships/image" Target="../media/image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0.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1.xml"/><Relationship Id="rId5" Type="http://schemas.openxmlformats.org/officeDocument/2006/relationships/image" Target="../media/image8.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943" y="1882095"/>
            <a:ext cx="12479383" cy="1819048"/>
          </a:xfrm>
        </p:spPr>
        <p:txBody>
          <a:bodyPr>
            <a:normAutofit fontScale="77500" lnSpcReduction="20000"/>
          </a:bodyPr>
          <a:lstStyle/>
          <a:p>
            <a:r>
              <a:rPr lang="es-EC" sz="5200"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DEPARTAMENTO DE CIENCIAS ECONÓMICAS, </a:t>
            </a:r>
            <a:r>
              <a:rPr lang="es-EC" sz="6200"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ADMINISTRATIVAS</a:t>
            </a:r>
            <a:r>
              <a:rPr lang="es-EC" sz="5200"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 Y DE COMERCIO</a:t>
            </a:r>
          </a:p>
          <a:p>
            <a:r>
              <a:rPr lang="es-EC" sz="4100"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CARRERA: COMERCIO EXTERIOR Y NEGOCIACIÓN INTERNACIONAL</a:t>
            </a:r>
          </a:p>
          <a:p>
            <a:endPar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a:p>
            <a:endParaRPr lang="es-EC" b="1" dirty="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a:p>
            <a:endPar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p:txBody>
      </p:sp>
      <p:pic>
        <p:nvPicPr>
          <p:cNvPr id="4" name="Imagen 3"/>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885" r="3528" b="7377"/>
          <a:stretch/>
        </p:blipFill>
        <p:spPr>
          <a:xfrm>
            <a:off x="3585393" y="140382"/>
            <a:ext cx="4618081" cy="1614788"/>
          </a:xfrm>
          <a:prstGeom prst="rect">
            <a:avLst/>
          </a:prstGeom>
          <a:ln>
            <a:noFill/>
          </a:ln>
          <a:effectLst>
            <a:glow>
              <a:schemeClr val="accent1">
                <a:alpha val="67000"/>
              </a:schemeClr>
            </a:glow>
            <a:outerShdw sx="1000" sy="1000" algn="ctr" rotWithShape="0">
              <a:srgbClr val="000000"/>
            </a:outerShdw>
            <a:reflection endPos="0" dist="50800" dir="5400000" sy="-100000" algn="bl" rotWithShape="0"/>
            <a:softEdge rad="0"/>
          </a:effectLst>
        </p:spPr>
      </p:pic>
      <p:sp>
        <p:nvSpPr>
          <p:cNvPr id="5" name="Rectángulo 4"/>
          <p:cNvSpPr/>
          <p:nvPr/>
        </p:nvSpPr>
        <p:spPr>
          <a:xfrm>
            <a:off x="1079862" y="4310743"/>
            <a:ext cx="9744892" cy="1254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noFill/>
            </a:endParaRPr>
          </a:p>
        </p:txBody>
      </p:sp>
      <p:sp>
        <p:nvSpPr>
          <p:cNvPr id="7" name="Subtítulo 2"/>
          <p:cNvSpPr txBox="1">
            <a:spLocks/>
          </p:cNvSpPr>
          <p:nvPr/>
        </p:nvSpPr>
        <p:spPr>
          <a:xfrm>
            <a:off x="0" y="3635829"/>
            <a:ext cx="12479383" cy="181904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200"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TEMA: IMPACTO DEL BIOCOMERCIO EN LOS PAÍSES MIEMBROS DE LA COMUNIDAD ANDINA (CAN) APLICADO EN EL SECTOR DE INGREDIENTES NATURALES PARA LA INDUSTRIA ALIMENTICIA. CASO QUINUA, EN EL PERIODO 2011-2017</a:t>
            </a:r>
            <a:endParaRPr lang="es-EC" sz="4100"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a:p>
            <a:endPar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a:p>
            <a:endPar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a:p>
            <a:endParaRPr lang="es-EC" b="1" dirty="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p:txBody>
      </p:sp>
      <p:sp>
        <p:nvSpPr>
          <p:cNvPr id="8" name="Subtítulo 2"/>
          <p:cNvSpPr txBox="1">
            <a:spLocks/>
          </p:cNvSpPr>
          <p:nvPr/>
        </p:nvSpPr>
        <p:spPr>
          <a:xfrm>
            <a:off x="0" y="5363437"/>
            <a:ext cx="12479383" cy="18190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AUTOR: SANDRA ELIZABETH ROSERO GANCHALA</a:t>
            </a:r>
          </a:p>
          <a:p>
            <a:r>
              <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DIRECTOR: ING. PATRICIO SANTACRUZ TERÁN</a:t>
            </a:r>
          </a:p>
          <a:p>
            <a:r>
              <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rPr>
              <a:t>Sangolquí, 23 de julio del 2019.</a:t>
            </a:r>
          </a:p>
          <a:p>
            <a:endParaRPr lang="es-EC" b="1" dirty="0" smtClean="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a:p>
            <a:endParaRPr lang="es-EC" b="1" dirty="0">
              <a:ln>
                <a:solidFill>
                  <a:srgbClr val="002060"/>
                </a:solidFill>
              </a:ln>
              <a:solidFill>
                <a:schemeClr val="bg1"/>
              </a:solidFill>
              <a:effectLst>
                <a:outerShdw blurRad="50800" dist="38100" dir="5400000" algn="t" rotWithShape="0">
                  <a:prstClr val="black">
                    <a:alpha val="40000"/>
                  </a:prstClr>
                </a:outerShdw>
              </a:effectLst>
              <a:latin typeface="Franklin Gothic Demi" panose="020B0703020102020204" pitchFamily="34" charset="0"/>
            </a:endParaRPr>
          </a:p>
        </p:txBody>
      </p:sp>
    </p:spTree>
    <p:extLst>
      <p:ext uri="{BB962C8B-B14F-4D97-AF65-F5344CB8AC3E}">
        <p14:creationId xmlns:p14="http://schemas.microsoft.com/office/powerpoint/2010/main" val="3456068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La Quinua.-</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3260" y="1037230"/>
            <a:ext cx="3378740" cy="5820770"/>
          </a:xfrm>
          <a:prstGeom prst="rect">
            <a:avLst/>
          </a:prstGeom>
        </p:spPr>
      </p:pic>
      <p:sp>
        <p:nvSpPr>
          <p:cNvPr id="6" name="Rectángulo 5"/>
          <p:cNvSpPr/>
          <p:nvPr/>
        </p:nvSpPr>
        <p:spPr>
          <a:xfrm>
            <a:off x="900790" y="1269959"/>
            <a:ext cx="7788600" cy="5632311"/>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La quinua o </a:t>
            </a:r>
            <a:r>
              <a:rPr lang="es-EC" sz="2000" b="1" dirty="0" err="1">
                <a:ln>
                  <a:solidFill>
                    <a:schemeClr val="accent5">
                      <a:lumMod val="50000"/>
                    </a:schemeClr>
                  </a:solidFill>
                </a:ln>
                <a:solidFill>
                  <a:srgbClr val="002060"/>
                </a:solidFill>
                <a:latin typeface="Garamond" panose="02020404030301010803" pitchFamily="18" charset="0"/>
              </a:rPr>
              <a:t>quinoa</a:t>
            </a:r>
            <a:r>
              <a:rPr lang="es-EC" sz="2000" b="1" dirty="0">
                <a:ln>
                  <a:solidFill>
                    <a:schemeClr val="accent5">
                      <a:lumMod val="50000"/>
                    </a:schemeClr>
                  </a:solidFill>
                </a:ln>
                <a:solidFill>
                  <a:srgbClr val="002060"/>
                </a:solidFill>
                <a:latin typeface="Garamond" panose="02020404030301010803" pitchFamily="18" charset="0"/>
              </a:rPr>
              <a:t>, es </a:t>
            </a:r>
            <a:r>
              <a:rPr lang="es-EC" sz="2000" b="1" dirty="0" smtClean="0">
                <a:ln>
                  <a:solidFill>
                    <a:schemeClr val="accent5">
                      <a:lumMod val="50000"/>
                    </a:schemeClr>
                  </a:solidFill>
                </a:ln>
                <a:solidFill>
                  <a:srgbClr val="002060"/>
                </a:solidFill>
                <a:latin typeface="Garamond" panose="02020404030301010803" pitchFamily="18" charset="0"/>
              </a:rPr>
              <a:t>originaria </a:t>
            </a:r>
            <a:r>
              <a:rPr lang="es-EC" sz="2000" b="1" dirty="0">
                <a:ln>
                  <a:solidFill>
                    <a:schemeClr val="accent5">
                      <a:lumMod val="50000"/>
                    </a:schemeClr>
                  </a:solidFill>
                </a:ln>
                <a:solidFill>
                  <a:srgbClr val="002060"/>
                </a:solidFill>
                <a:latin typeface="Garamond" panose="02020404030301010803" pitchFamily="18" charset="0"/>
              </a:rPr>
              <a:t>de América del Sur y se cultiva en los Andes bolivianos, peruanos, ecuatorianos y colombianos desde hace unos 5.000 años. Esta especie, no </a:t>
            </a:r>
            <a:r>
              <a:rPr lang="es-EC" sz="2000" b="1" dirty="0" smtClean="0">
                <a:ln>
                  <a:solidFill>
                    <a:schemeClr val="accent5">
                      <a:lumMod val="50000"/>
                    </a:schemeClr>
                  </a:solidFill>
                </a:ln>
                <a:solidFill>
                  <a:srgbClr val="002060"/>
                </a:solidFill>
                <a:latin typeface="Garamond" panose="02020404030301010803" pitchFamily="18" charset="0"/>
              </a:rPr>
              <a:t>es propiamente un cereal porque no pertenece a la familia de las gramíneas que engloba los cereales tradicionales, ya que se agrupa dentro de la familia a la que pertenecen las acelgas, remolachas y espinacas, pero se utiliza principalmente como cereal en la elaboración de pan y </a:t>
            </a:r>
            <a:r>
              <a:rPr lang="es-EC" sz="2000" b="1" dirty="0">
                <a:ln>
                  <a:solidFill>
                    <a:schemeClr val="accent5">
                      <a:lumMod val="50000"/>
                    </a:schemeClr>
                  </a:solidFill>
                </a:ln>
                <a:solidFill>
                  <a:srgbClr val="002060"/>
                </a:solidFill>
                <a:latin typeface="Garamond" panose="02020404030301010803" pitchFamily="18" charset="0"/>
              </a:rPr>
              <a:t>pastas y como sustituto de otros cereales por su alto contenido de almidón.</a:t>
            </a:r>
          </a:p>
          <a:p>
            <a:pPr algn="just"/>
            <a:endParaRPr lang="es-EC" sz="2000" b="1" dirty="0" smtClean="0">
              <a:ln>
                <a:solidFill>
                  <a:schemeClr val="accent5">
                    <a:lumMod val="50000"/>
                  </a:schemeClr>
                </a:solidFill>
              </a:ln>
              <a:solidFill>
                <a:srgbClr val="002060"/>
              </a:solidFill>
              <a:latin typeface="Garamond" panose="02020404030301010803" pitchFamily="18" charset="0"/>
            </a:endParaRPr>
          </a:p>
          <a:p>
            <a:pPr algn="just"/>
            <a:endParaRPr lang="es-EC" sz="2000" b="1" dirty="0">
              <a:ln>
                <a:solidFill>
                  <a:schemeClr val="accent5">
                    <a:lumMod val="50000"/>
                  </a:schemeClr>
                </a:solidFill>
              </a:ln>
              <a:solidFill>
                <a:srgbClr val="002060"/>
              </a:solidFill>
              <a:latin typeface="Garamond" panose="02020404030301010803" pitchFamily="18" charset="0"/>
            </a:endParaRPr>
          </a:p>
          <a:p>
            <a:pPr algn="just"/>
            <a:endParaRPr lang="es-EC" sz="2000" b="1" dirty="0" smtClean="0">
              <a:ln>
                <a:solidFill>
                  <a:schemeClr val="accent5">
                    <a:lumMod val="50000"/>
                  </a:schemeClr>
                </a:solidFill>
              </a:ln>
              <a:solidFill>
                <a:srgbClr val="002060"/>
              </a:solidFill>
              <a:latin typeface="Garamond" panose="02020404030301010803" pitchFamily="18" charset="0"/>
            </a:endParaRPr>
          </a:p>
          <a:p>
            <a:pPr algn="just"/>
            <a:endParaRPr lang="es-EC" sz="2000" b="1" dirty="0" smtClean="0">
              <a:ln>
                <a:solidFill>
                  <a:schemeClr val="accent5">
                    <a:lumMod val="50000"/>
                  </a:schemeClr>
                </a:solidFill>
              </a:ln>
              <a:solidFill>
                <a:srgbClr val="002060"/>
              </a:solidFill>
              <a:latin typeface="Garamond" panose="02020404030301010803" pitchFamily="18" charset="0"/>
            </a:endParaRPr>
          </a:p>
          <a:p>
            <a:pPr algn="just"/>
            <a:r>
              <a:rPr lang="es-EC" sz="2000" b="1" dirty="0" smtClean="0">
                <a:ln>
                  <a:solidFill>
                    <a:schemeClr val="accent5">
                      <a:lumMod val="50000"/>
                    </a:schemeClr>
                  </a:solidFill>
                </a:ln>
                <a:solidFill>
                  <a:srgbClr val="002060"/>
                </a:solidFill>
                <a:latin typeface="Garamond" panose="02020404030301010803" pitchFamily="18" charset="0"/>
              </a:rPr>
              <a:t>La </a:t>
            </a:r>
            <a:r>
              <a:rPr lang="es-EC" sz="2000" b="1" dirty="0">
                <a:ln>
                  <a:solidFill>
                    <a:schemeClr val="accent5">
                      <a:lumMod val="50000"/>
                    </a:schemeClr>
                  </a:solidFill>
                </a:ln>
                <a:solidFill>
                  <a:srgbClr val="002060"/>
                </a:solidFill>
                <a:latin typeface="Garamond" panose="02020404030301010803" pitchFamily="18" charset="0"/>
              </a:rPr>
              <a:t>quinua posee un excepcional equilibrio de proteínas, grasas y carbohidratos (principalmente almidón). Entre </a:t>
            </a:r>
            <a:r>
              <a:rPr lang="es-EC" sz="2000" b="1" dirty="0" smtClean="0">
                <a:ln>
                  <a:solidFill>
                    <a:schemeClr val="accent5">
                      <a:lumMod val="50000"/>
                    </a:schemeClr>
                  </a:solidFill>
                </a:ln>
                <a:solidFill>
                  <a:srgbClr val="002060"/>
                </a:solidFill>
                <a:latin typeface="Garamond" panose="02020404030301010803" pitchFamily="18" charset="0"/>
              </a:rPr>
              <a:t>otros aminoácidos, importante </a:t>
            </a:r>
            <a:r>
              <a:rPr lang="es-EC" sz="2000" b="1" dirty="0">
                <a:ln>
                  <a:solidFill>
                    <a:schemeClr val="accent5">
                      <a:lumMod val="50000"/>
                    </a:schemeClr>
                  </a:solidFill>
                </a:ln>
                <a:solidFill>
                  <a:srgbClr val="002060"/>
                </a:solidFill>
                <a:latin typeface="Garamond" panose="02020404030301010803" pitchFamily="18" charset="0"/>
              </a:rPr>
              <a:t>para el desarrollo del </a:t>
            </a:r>
            <a:r>
              <a:rPr lang="es-EC" sz="2000" b="1" dirty="0" smtClean="0">
                <a:ln>
                  <a:solidFill>
                    <a:schemeClr val="accent5">
                      <a:lumMod val="50000"/>
                    </a:schemeClr>
                  </a:solidFill>
                </a:ln>
                <a:solidFill>
                  <a:srgbClr val="002060"/>
                </a:solidFill>
                <a:latin typeface="Garamond" panose="02020404030301010803" pitchFamily="18" charset="0"/>
              </a:rPr>
              <a:t>cerebro </a:t>
            </a:r>
            <a:r>
              <a:rPr lang="es-EC" sz="2000" b="1" dirty="0">
                <a:ln>
                  <a:solidFill>
                    <a:schemeClr val="accent5">
                      <a:lumMod val="50000"/>
                    </a:schemeClr>
                  </a:solidFill>
                </a:ln>
                <a:solidFill>
                  <a:srgbClr val="002060"/>
                </a:solidFill>
                <a:latin typeface="Garamond" panose="02020404030301010803" pitchFamily="18" charset="0"/>
              </a:rPr>
              <a:t>y </a:t>
            </a:r>
            <a:r>
              <a:rPr lang="es-EC" sz="2000" b="1" dirty="0" smtClean="0">
                <a:ln>
                  <a:solidFill>
                    <a:schemeClr val="accent5">
                      <a:lumMod val="50000"/>
                    </a:schemeClr>
                  </a:solidFill>
                </a:ln>
                <a:solidFill>
                  <a:srgbClr val="002060"/>
                </a:solidFill>
                <a:latin typeface="Garamond" panose="02020404030301010803" pitchFamily="18" charset="0"/>
              </a:rPr>
              <a:t>básico </a:t>
            </a:r>
            <a:r>
              <a:rPr lang="es-EC" sz="2000" b="1" dirty="0">
                <a:ln>
                  <a:solidFill>
                    <a:schemeClr val="accent5">
                      <a:lumMod val="50000"/>
                    </a:schemeClr>
                  </a:solidFill>
                </a:ln>
                <a:solidFill>
                  <a:srgbClr val="002060"/>
                </a:solidFill>
                <a:latin typeface="Garamond" panose="02020404030301010803" pitchFamily="18" charset="0"/>
              </a:rPr>
              <a:t>para el desarrollo humano durante la infancia. </a:t>
            </a:r>
          </a:p>
          <a:p>
            <a:pPr algn="just"/>
            <a:r>
              <a:rPr lang="es-EC" sz="2000" b="1" dirty="0">
                <a:ln>
                  <a:solidFill>
                    <a:schemeClr val="accent5">
                      <a:lumMod val="50000"/>
                    </a:schemeClr>
                  </a:solidFill>
                </a:ln>
                <a:solidFill>
                  <a:srgbClr val="002060"/>
                </a:solidFill>
                <a:latin typeface="Garamond" panose="02020404030301010803" pitchFamily="18" charset="0"/>
              </a:rPr>
              <a:t>El promedio de proteínas en el grano es de 16 %, pero puede contener hasta 23 %, lo cual es más del doble que cualquier cereal.</a:t>
            </a:r>
          </a:p>
        </p:txBody>
      </p:sp>
      <p:sp>
        <p:nvSpPr>
          <p:cNvPr id="7" name="Flecha a la derecha con muesca 6"/>
          <p:cNvSpPr/>
          <p:nvPr/>
        </p:nvSpPr>
        <p:spPr>
          <a:xfrm>
            <a:off x="231976" y="1490391"/>
            <a:ext cx="668813" cy="404948"/>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a la derecha con muesca 7"/>
          <p:cNvSpPr/>
          <p:nvPr/>
        </p:nvSpPr>
        <p:spPr>
          <a:xfrm>
            <a:off x="231976" y="5395925"/>
            <a:ext cx="668813" cy="404948"/>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6"/>
          <a:stretch>
            <a:fillRect/>
          </a:stretch>
        </p:blipFill>
        <p:spPr>
          <a:xfrm>
            <a:off x="1310185" y="3679310"/>
            <a:ext cx="845494" cy="1276218"/>
          </a:xfrm>
          <a:prstGeom prst="ellipse">
            <a:avLst/>
          </a:prstGeom>
          <a:ln>
            <a:noFill/>
          </a:ln>
          <a:effectLst>
            <a:softEdge rad="112500"/>
          </a:effectLst>
        </p:spPr>
      </p:pic>
      <p:pic>
        <p:nvPicPr>
          <p:cNvPr id="5124" name="Picture 4" descr="Resultado de imagen para colada de quinu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5074" y="3809708"/>
            <a:ext cx="1551658" cy="1035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8"/>
          <a:stretch>
            <a:fillRect/>
          </a:stretch>
        </p:blipFill>
        <p:spPr>
          <a:xfrm>
            <a:off x="4240602" y="3809708"/>
            <a:ext cx="1395923" cy="1107876"/>
          </a:xfrm>
          <a:prstGeom prst="rect">
            <a:avLst/>
          </a:prstGeom>
          <a:ln>
            <a:noFill/>
          </a:ln>
          <a:effectLst>
            <a:softEdge rad="112500"/>
          </a:effectLst>
        </p:spPr>
      </p:pic>
      <p:pic>
        <p:nvPicPr>
          <p:cNvPr id="5128" name="Picture 8" descr="Imagen relacion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83226" y="3841998"/>
            <a:ext cx="1599956" cy="1002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62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La Quinua en la Comunidad Andina.-</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6590" t="55362" r="74381" b="27068"/>
          <a:stretch/>
        </p:blipFill>
        <p:spPr bwMode="auto">
          <a:xfrm>
            <a:off x="532262" y="1067326"/>
            <a:ext cx="2197289" cy="1521477"/>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49045" t="55832" r="30623" b="26342"/>
          <a:stretch/>
        </p:blipFill>
        <p:spPr bwMode="auto">
          <a:xfrm>
            <a:off x="9366911" y="1078173"/>
            <a:ext cx="2297377" cy="151063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71970" t="55747" r="7392" b="27339"/>
          <a:stretch/>
        </p:blipFill>
        <p:spPr bwMode="auto">
          <a:xfrm>
            <a:off x="6334834" y="1071599"/>
            <a:ext cx="2320119" cy="1517204"/>
          </a:xfrm>
          <a:prstGeom prst="rect">
            <a:avLst/>
          </a:prstGeom>
          <a:noFill/>
          <a:effectLst>
            <a:glow rad="101600">
              <a:srgbClr val="FF0000">
                <a:alpha val="60000"/>
              </a:srgbClr>
            </a:glow>
          </a:effectLst>
          <a:extLst>
            <a:ext uri="{909E8E84-426E-40DD-AFC4-6F175D3DCCD1}">
              <a14:hiddenFill xmlns:a14="http://schemas.microsoft.com/office/drawing/2010/main">
                <a:solidFill>
                  <a:srgbClr val="FFFFFF"/>
                </a:solidFill>
              </a14:hiddenFill>
            </a:ext>
          </a:extLst>
        </p:spPr>
      </p:pic>
      <p:pic>
        <p:nvPicPr>
          <p:cNvPr id="7174" name="Picture 6" descr="Resultado de imagen para bandera de colomb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3655" y="1071598"/>
            <a:ext cx="2361064" cy="151720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5" name="Abrir llave 24"/>
          <p:cNvSpPr/>
          <p:nvPr/>
        </p:nvSpPr>
        <p:spPr>
          <a:xfrm>
            <a:off x="351204" y="2730500"/>
            <a:ext cx="334596" cy="1433103"/>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0" name="Abrir llave 29"/>
          <p:cNvSpPr/>
          <p:nvPr/>
        </p:nvSpPr>
        <p:spPr>
          <a:xfrm>
            <a:off x="3221404" y="2755900"/>
            <a:ext cx="334596" cy="1407703"/>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1" name="Abrir llave 30"/>
          <p:cNvSpPr/>
          <p:nvPr/>
        </p:nvSpPr>
        <p:spPr>
          <a:xfrm>
            <a:off x="6284034" y="2755900"/>
            <a:ext cx="334596" cy="1465877"/>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2" name="Abrir llave 31"/>
          <p:cNvSpPr/>
          <p:nvPr/>
        </p:nvSpPr>
        <p:spPr>
          <a:xfrm>
            <a:off x="9199613" y="2772963"/>
            <a:ext cx="334596" cy="1448814"/>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Rectángulo 26"/>
          <p:cNvSpPr/>
          <p:nvPr/>
        </p:nvSpPr>
        <p:spPr>
          <a:xfrm>
            <a:off x="774700" y="2882900"/>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Calamara.</a:t>
            </a:r>
          </a:p>
        </p:txBody>
      </p:sp>
      <p:sp>
        <p:nvSpPr>
          <p:cNvPr id="36" name="Rectángulo 35"/>
          <p:cNvSpPr/>
          <p:nvPr/>
        </p:nvSpPr>
        <p:spPr>
          <a:xfrm>
            <a:off x="774700" y="3173003"/>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Patacamaya.</a:t>
            </a:r>
          </a:p>
        </p:txBody>
      </p:sp>
      <p:sp>
        <p:nvSpPr>
          <p:cNvPr id="37" name="Rectángulo 36"/>
          <p:cNvSpPr/>
          <p:nvPr/>
        </p:nvSpPr>
        <p:spPr>
          <a:xfrm>
            <a:off x="774700" y="3448050"/>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err="1">
                <a:ln>
                  <a:solidFill>
                    <a:schemeClr val="accent5">
                      <a:lumMod val="50000"/>
                    </a:schemeClr>
                  </a:solidFill>
                </a:ln>
                <a:solidFill>
                  <a:srgbClr val="002060"/>
                </a:solidFill>
                <a:latin typeface="Garamond" panose="02020404030301010803" pitchFamily="18" charset="0"/>
              </a:rPr>
              <a:t>Sica</a:t>
            </a:r>
            <a:r>
              <a:rPr lang="es-EC" sz="2000" b="1" dirty="0">
                <a:ln>
                  <a:solidFill>
                    <a:schemeClr val="accent5">
                      <a:lumMod val="50000"/>
                    </a:schemeClr>
                  </a:solidFill>
                </a:ln>
                <a:solidFill>
                  <a:srgbClr val="002060"/>
                </a:solidFill>
                <a:latin typeface="Garamond" panose="02020404030301010803" pitchFamily="18" charset="0"/>
              </a:rPr>
              <a:t> </a:t>
            </a:r>
            <a:r>
              <a:rPr lang="es-EC" sz="2000" b="1" dirty="0" err="1">
                <a:ln>
                  <a:solidFill>
                    <a:schemeClr val="accent5">
                      <a:lumMod val="50000"/>
                    </a:schemeClr>
                  </a:solidFill>
                </a:ln>
                <a:solidFill>
                  <a:srgbClr val="002060"/>
                </a:solidFill>
                <a:latin typeface="Garamond" panose="02020404030301010803" pitchFamily="18" charset="0"/>
              </a:rPr>
              <a:t>Sica</a:t>
            </a:r>
            <a:r>
              <a:rPr lang="es-EC" sz="2000" b="1" dirty="0">
                <a:ln>
                  <a:solidFill>
                    <a:schemeClr val="accent5">
                      <a:lumMod val="50000"/>
                    </a:schemeClr>
                  </a:solidFill>
                </a:ln>
                <a:solidFill>
                  <a:srgbClr val="002060"/>
                </a:solidFill>
                <a:latin typeface="Garamond" panose="02020404030301010803" pitchFamily="18" charset="0"/>
              </a:rPr>
              <a:t>.</a:t>
            </a:r>
          </a:p>
        </p:txBody>
      </p:sp>
      <p:sp>
        <p:nvSpPr>
          <p:cNvPr id="38" name="Rectángulo 37"/>
          <p:cNvSpPr/>
          <p:nvPr/>
        </p:nvSpPr>
        <p:spPr>
          <a:xfrm>
            <a:off x="774700" y="3782603"/>
            <a:ext cx="244670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Batallas (La Paz).</a:t>
            </a:r>
          </a:p>
        </p:txBody>
      </p:sp>
      <p:sp>
        <p:nvSpPr>
          <p:cNvPr id="28" name="Rectángulo 27"/>
          <p:cNvSpPr/>
          <p:nvPr/>
        </p:nvSpPr>
        <p:spPr>
          <a:xfrm>
            <a:off x="233717" y="4686366"/>
            <a:ext cx="3124200" cy="923330"/>
          </a:xfrm>
          <a:prstGeom prst="rect">
            <a:avLst/>
          </a:prstGeom>
        </p:spPr>
        <p:txBody>
          <a:bodyPr wrap="square">
            <a:spAutoFit/>
          </a:bodyPr>
          <a:lstStyle/>
          <a:p>
            <a:pPr algn="ctr"/>
            <a:r>
              <a:rPr lang="es-EC" b="1" dirty="0">
                <a:ln>
                  <a:solidFill>
                    <a:schemeClr val="accent5">
                      <a:lumMod val="50000"/>
                    </a:schemeClr>
                  </a:solidFill>
                </a:ln>
                <a:solidFill>
                  <a:srgbClr val="002060"/>
                </a:solidFill>
                <a:latin typeface="Garamond" panose="02020404030301010803" pitchFamily="18" charset="0"/>
              </a:rPr>
              <a:t>Asociación de Productores Ecológicos de Bolivia (AOPEB).</a:t>
            </a:r>
          </a:p>
        </p:txBody>
      </p:sp>
      <p:sp>
        <p:nvSpPr>
          <p:cNvPr id="29" name="Rectángulo 28"/>
          <p:cNvSpPr/>
          <p:nvPr/>
        </p:nvSpPr>
        <p:spPr>
          <a:xfrm>
            <a:off x="-21004" y="6034173"/>
            <a:ext cx="3475404" cy="707886"/>
          </a:xfrm>
          <a:prstGeom prst="rect">
            <a:avLst/>
          </a:prstGeom>
        </p:spPr>
        <p:txBody>
          <a:bodyPr wrap="square">
            <a:spAutoFit/>
          </a:bodyPr>
          <a:lstStyle/>
          <a:p>
            <a:pPr algn="ctr"/>
            <a:r>
              <a:rPr lang="es-EC" sz="2000" b="1" dirty="0">
                <a:ln>
                  <a:solidFill>
                    <a:schemeClr val="accent5">
                      <a:lumMod val="50000"/>
                    </a:schemeClr>
                  </a:solidFill>
                </a:ln>
                <a:solidFill>
                  <a:srgbClr val="002060"/>
                </a:solidFill>
                <a:latin typeface="Garamond" panose="02020404030301010803" pitchFamily="18" charset="0"/>
              </a:rPr>
              <a:t>Holanda, Estados Unidos, Alemania.</a:t>
            </a:r>
          </a:p>
        </p:txBody>
      </p:sp>
      <p:sp>
        <p:nvSpPr>
          <p:cNvPr id="45" name="Rectángulo 44"/>
          <p:cNvSpPr/>
          <p:nvPr/>
        </p:nvSpPr>
        <p:spPr>
          <a:xfrm>
            <a:off x="3517900" y="2895600"/>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Cauca.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46" name="Rectángulo 45"/>
          <p:cNvSpPr/>
          <p:nvPr/>
        </p:nvSpPr>
        <p:spPr>
          <a:xfrm>
            <a:off x="3517900" y="3225800"/>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Nariño.</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47" name="Rectángulo 46"/>
          <p:cNvSpPr/>
          <p:nvPr/>
        </p:nvSpPr>
        <p:spPr>
          <a:xfrm>
            <a:off x="3517900" y="3554003"/>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Boyacá.</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48" name="Rectángulo 47"/>
          <p:cNvSpPr/>
          <p:nvPr/>
        </p:nvSpPr>
        <p:spPr>
          <a:xfrm>
            <a:off x="3517900" y="3840777"/>
            <a:ext cx="213681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Cundinamarca.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49" name="Rectángulo 48"/>
          <p:cNvSpPr/>
          <p:nvPr/>
        </p:nvSpPr>
        <p:spPr>
          <a:xfrm>
            <a:off x="2961751" y="4982885"/>
            <a:ext cx="3124200" cy="369332"/>
          </a:xfrm>
          <a:prstGeom prst="rect">
            <a:avLst/>
          </a:prstGeom>
        </p:spPr>
        <p:txBody>
          <a:bodyPr wrap="square">
            <a:spAutoFit/>
          </a:bodyPr>
          <a:lstStyle/>
          <a:p>
            <a:pPr algn="ctr"/>
            <a:r>
              <a:rPr lang="es-EC" b="1" dirty="0" smtClean="0">
                <a:ln>
                  <a:solidFill>
                    <a:schemeClr val="accent5">
                      <a:lumMod val="50000"/>
                    </a:schemeClr>
                  </a:solidFill>
                </a:ln>
                <a:solidFill>
                  <a:srgbClr val="002060"/>
                </a:solidFill>
                <a:latin typeface="Garamond" panose="02020404030301010803" pitchFamily="18" charset="0"/>
              </a:rPr>
              <a:t>ProColombia</a:t>
            </a:r>
            <a:endParaRPr lang="es-EC" b="1" dirty="0">
              <a:ln>
                <a:solidFill>
                  <a:schemeClr val="accent5">
                    <a:lumMod val="50000"/>
                  </a:schemeClr>
                </a:solidFill>
              </a:ln>
              <a:solidFill>
                <a:srgbClr val="002060"/>
              </a:solidFill>
              <a:latin typeface="Garamond" panose="02020404030301010803" pitchFamily="18" charset="0"/>
            </a:endParaRPr>
          </a:p>
        </p:txBody>
      </p:sp>
      <p:sp>
        <p:nvSpPr>
          <p:cNvPr id="50" name="Rectángulo 49"/>
          <p:cNvSpPr/>
          <p:nvPr/>
        </p:nvSpPr>
        <p:spPr>
          <a:xfrm>
            <a:off x="3014296" y="6046873"/>
            <a:ext cx="3475404" cy="707886"/>
          </a:xfrm>
          <a:prstGeom prst="rect">
            <a:avLst/>
          </a:prstGeom>
        </p:spPr>
        <p:txBody>
          <a:bodyPr wrap="square">
            <a:spAutoFit/>
          </a:bodyPr>
          <a:lstStyle/>
          <a:p>
            <a:pPr algn="ctr"/>
            <a:r>
              <a:rPr lang="es-EC" sz="2000" b="1" dirty="0" smtClean="0">
                <a:ln>
                  <a:solidFill>
                    <a:schemeClr val="accent5">
                      <a:lumMod val="50000"/>
                    </a:schemeClr>
                  </a:solidFill>
                </a:ln>
                <a:solidFill>
                  <a:srgbClr val="002060"/>
                </a:solidFill>
                <a:latin typeface="Garamond" panose="02020404030301010803" pitchFamily="18" charset="0"/>
              </a:rPr>
              <a:t>España, </a:t>
            </a:r>
            <a:r>
              <a:rPr lang="es-EC" sz="2000" b="1" dirty="0">
                <a:ln>
                  <a:solidFill>
                    <a:schemeClr val="accent5">
                      <a:lumMod val="50000"/>
                    </a:schemeClr>
                  </a:solidFill>
                </a:ln>
                <a:solidFill>
                  <a:srgbClr val="002060"/>
                </a:solidFill>
                <a:latin typeface="Garamond" panose="02020404030301010803" pitchFamily="18" charset="0"/>
              </a:rPr>
              <a:t>Estados Unidos, </a:t>
            </a:r>
            <a:r>
              <a:rPr lang="es-EC" sz="2000" b="1" dirty="0" smtClean="0">
                <a:ln>
                  <a:solidFill>
                    <a:schemeClr val="accent5">
                      <a:lumMod val="50000"/>
                    </a:schemeClr>
                  </a:solidFill>
                </a:ln>
                <a:solidFill>
                  <a:srgbClr val="002060"/>
                </a:solidFill>
                <a:latin typeface="Garamond" panose="02020404030301010803" pitchFamily="18" charset="0"/>
              </a:rPr>
              <a:t>Países Bajos.</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51" name="Rectángulo 50"/>
          <p:cNvSpPr/>
          <p:nvPr/>
        </p:nvSpPr>
        <p:spPr>
          <a:xfrm>
            <a:off x="6242711" y="4982885"/>
            <a:ext cx="3124200" cy="369332"/>
          </a:xfrm>
          <a:prstGeom prst="rect">
            <a:avLst/>
          </a:prstGeom>
        </p:spPr>
        <p:txBody>
          <a:bodyPr wrap="square">
            <a:spAutoFit/>
          </a:bodyPr>
          <a:lstStyle/>
          <a:p>
            <a:pPr algn="ctr"/>
            <a:r>
              <a:rPr lang="es-EC" b="1" dirty="0" smtClean="0">
                <a:ln>
                  <a:solidFill>
                    <a:schemeClr val="accent5">
                      <a:lumMod val="50000"/>
                    </a:schemeClr>
                  </a:solidFill>
                </a:ln>
                <a:solidFill>
                  <a:srgbClr val="002060"/>
                </a:solidFill>
                <a:latin typeface="Garamond" panose="02020404030301010803" pitchFamily="18" charset="0"/>
              </a:rPr>
              <a:t>Algarrobos Orgánicos.</a:t>
            </a:r>
            <a:endParaRPr lang="es-EC" b="1" dirty="0">
              <a:ln>
                <a:solidFill>
                  <a:schemeClr val="accent5">
                    <a:lumMod val="50000"/>
                  </a:schemeClr>
                </a:solidFill>
              </a:ln>
              <a:solidFill>
                <a:srgbClr val="002060"/>
              </a:solidFill>
              <a:latin typeface="Garamond" panose="02020404030301010803" pitchFamily="18" charset="0"/>
            </a:endParaRPr>
          </a:p>
        </p:txBody>
      </p:sp>
      <p:sp>
        <p:nvSpPr>
          <p:cNvPr id="52" name="Rectángulo 51"/>
          <p:cNvSpPr/>
          <p:nvPr/>
        </p:nvSpPr>
        <p:spPr>
          <a:xfrm>
            <a:off x="6634098" y="2900224"/>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Piura.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53" name="Rectángulo 52"/>
          <p:cNvSpPr/>
          <p:nvPr/>
        </p:nvSpPr>
        <p:spPr>
          <a:xfrm>
            <a:off x="6620564" y="3203569"/>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Cajamarca.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54" name="Rectángulo 53"/>
          <p:cNvSpPr/>
          <p:nvPr/>
        </p:nvSpPr>
        <p:spPr>
          <a:xfrm>
            <a:off x="6618630" y="3506914"/>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La Libertad.</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55" name="Rectángulo 54"/>
          <p:cNvSpPr/>
          <p:nvPr/>
        </p:nvSpPr>
        <p:spPr>
          <a:xfrm>
            <a:off x="6618630" y="3822359"/>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Puno.</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57" name="Rectángulo 56"/>
          <p:cNvSpPr/>
          <p:nvPr/>
        </p:nvSpPr>
        <p:spPr>
          <a:xfrm>
            <a:off x="5998796" y="6059573"/>
            <a:ext cx="3475404" cy="707886"/>
          </a:xfrm>
          <a:prstGeom prst="rect">
            <a:avLst/>
          </a:prstGeom>
        </p:spPr>
        <p:txBody>
          <a:bodyPr wrap="square">
            <a:spAutoFit/>
          </a:bodyPr>
          <a:lstStyle/>
          <a:p>
            <a:pPr algn="ctr"/>
            <a:r>
              <a:rPr lang="es-EC" sz="2000" b="1" dirty="0" smtClean="0">
                <a:ln>
                  <a:solidFill>
                    <a:schemeClr val="accent5">
                      <a:lumMod val="50000"/>
                    </a:schemeClr>
                  </a:solidFill>
                </a:ln>
                <a:solidFill>
                  <a:srgbClr val="002060"/>
                </a:solidFill>
                <a:latin typeface="Garamond" panose="02020404030301010803" pitchFamily="18" charset="0"/>
              </a:rPr>
              <a:t>Holanda, Estados Unidos, Italia.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58" name="Rectángulo 57"/>
          <p:cNvSpPr/>
          <p:nvPr/>
        </p:nvSpPr>
        <p:spPr>
          <a:xfrm>
            <a:off x="9534209" y="2932501"/>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Chimborazo.</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59" name="Rectángulo 58"/>
          <p:cNvSpPr/>
          <p:nvPr/>
        </p:nvSpPr>
        <p:spPr>
          <a:xfrm>
            <a:off x="9534208" y="3240283"/>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Carchi.</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60" name="Rectángulo 59"/>
          <p:cNvSpPr/>
          <p:nvPr/>
        </p:nvSpPr>
        <p:spPr>
          <a:xfrm>
            <a:off x="9534207" y="3554003"/>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Cotopaxi.</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61" name="Rectángulo 60"/>
          <p:cNvSpPr/>
          <p:nvPr/>
        </p:nvSpPr>
        <p:spPr>
          <a:xfrm>
            <a:off x="9534207" y="3871503"/>
            <a:ext cx="19548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C" sz="2000" b="1" dirty="0" smtClean="0">
                <a:ln>
                  <a:solidFill>
                    <a:schemeClr val="accent5">
                      <a:lumMod val="50000"/>
                    </a:schemeClr>
                  </a:solidFill>
                </a:ln>
                <a:solidFill>
                  <a:srgbClr val="002060"/>
                </a:solidFill>
                <a:latin typeface="Garamond" panose="02020404030301010803" pitchFamily="18" charset="0"/>
              </a:rPr>
              <a:t>Tungurahua.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62" name="Rectángulo 61"/>
          <p:cNvSpPr/>
          <p:nvPr/>
        </p:nvSpPr>
        <p:spPr>
          <a:xfrm>
            <a:off x="9067800" y="5013611"/>
            <a:ext cx="3124200" cy="369332"/>
          </a:xfrm>
          <a:prstGeom prst="rect">
            <a:avLst/>
          </a:prstGeom>
        </p:spPr>
        <p:txBody>
          <a:bodyPr wrap="square">
            <a:spAutoFit/>
          </a:bodyPr>
          <a:lstStyle/>
          <a:p>
            <a:pPr algn="ctr"/>
            <a:r>
              <a:rPr lang="es-EC" b="1" dirty="0" smtClean="0">
                <a:ln>
                  <a:solidFill>
                    <a:schemeClr val="accent5">
                      <a:lumMod val="50000"/>
                    </a:schemeClr>
                  </a:solidFill>
                </a:ln>
                <a:solidFill>
                  <a:srgbClr val="002060"/>
                </a:solidFill>
                <a:latin typeface="Garamond" panose="02020404030301010803" pitchFamily="18" charset="0"/>
              </a:rPr>
              <a:t>FUNDAMYF.</a:t>
            </a:r>
            <a:endParaRPr lang="es-EC" b="1" dirty="0">
              <a:ln>
                <a:solidFill>
                  <a:schemeClr val="accent5">
                    <a:lumMod val="50000"/>
                  </a:schemeClr>
                </a:solidFill>
              </a:ln>
              <a:solidFill>
                <a:srgbClr val="002060"/>
              </a:solidFill>
              <a:latin typeface="Garamond" panose="02020404030301010803" pitchFamily="18" charset="0"/>
            </a:endParaRPr>
          </a:p>
        </p:txBody>
      </p:sp>
      <p:sp>
        <p:nvSpPr>
          <p:cNvPr id="63" name="Rectángulo 62"/>
          <p:cNvSpPr/>
          <p:nvPr/>
        </p:nvSpPr>
        <p:spPr>
          <a:xfrm>
            <a:off x="9008696" y="6059573"/>
            <a:ext cx="3475404" cy="707886"/>
          </a:xfrm>
          <a:prstGeom prst="rect">
            <a:avLst/>
          </a:prstGeom>
        </p:spPr>
        <p:txBody>
          <a:bodyPr wrap="square">
            <a:spAutoFit/>
          </a:bodyPr>
          <a:lstStyle/>
          <a:p>
            <a:pPr algn="ctr"/>
            <a:r>
              <a:rPr lang="es-EC" sz="2000" b="1" dirty="0" smtClean="0">
                <a:ln>
                  <a:solidFill>
                    <a:schemeClr val="accent5">
                      <a:lumMod val="50000"/>
                    </a:schemeClr>
                  </a:solidFill>
                </a:ln>
                <a:solidFill>
                  <a:srgbClr val="002060"/>
                </a:solidFill>
                <a:latin typeface="Garamond" panose="02020404030301010803" pitchFamily="18" charset="0"/>
              </a:rPr>
              <a:t>Alemania, Estados Unidos, Países Bajos.</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64" name="Flecha arriba 63"/>
          <p:cNvSpPr/>
          <p:nvPr/>
        </p:nvSpPr>
        <p:spPr>
          <a:xfrm rot="10800000">
            <a:off x="1541420" y="5575105"/>
            <a:ext cx="350556" cy="493659"/>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5" name="Flecha arriba 64"/>
          <p:cNvSpPr/>
          <p:nvPr/>
        </p:nvSpPr>
        <p:spPr>
          <a:xfrm rot="10800000">
            <a:off x="4371378" y="5548927"/>
            <a:ext cx="350556" cy="493659"/>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Flecha arriba 65"/>
          <p:cNvSpPr/>
          <p:nvPr/>
        </p:nvSpPr>
        <p:spPr>
          <a:xfrm rot="10800000">
            <a:off x="7494893" y="5609696"/>
            <a:ext cx="350556" cy="493659"/>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7" name="Flecha arriba 66"/>
          <p:cNvSpPr/>
          <p:nvPr/>
        </p:nvSpPr>
        <p:spPr>
          <a:xfrm rot="10800000">
            <a:off x="10336354" y="5596640"/>
            <a:ext cx="350556" cy="493659"/>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95311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La Quinua y el Biocomercio.</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3260" y="1037230"/>
            <a:ext cx="3378740" cy="5820770"/>
          </a:xfrm>
          <a:prstGeom prst="rect">
            <a:avLst/>
          </a:prstGeom>
        </p:spPr>
      </p:pic>
      <p:sp>
        <p:nvSpPr>
          <p:cNvPr id="5" name="Rectángulo 4"/>
          <p:cNvSpPr/>
          <p:nvPr/>
        </p:nvSpPr>
        <p:spPr>
          <a:xfrm>
            <a:off x="2971198" y="1658440"/>
            <a:ext cx="2873455"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ln>
                  <a:solidFill>
                    <a:schemeClr val="accent5">
                      <a:lumMod val="50000"/>
                    </a:schemeClr>
                  </a:solidFill>
                </a:ln>
                <a:solidFill>
                  <a:srgbClr val="002060"/>
                </a:solidFill>
                <a:effectLst>
                  <a:glow rad="228600">
                    <a:schemeClr val="accent6">
                      <a:satMod val="175000"/>
                      <a:alpha val="40000"/>
                    </a:schemeClr>
                  </a:glow>
                </a:effectLst>
                <a:latin typeface="Garamond" panose="02020404030301010803" pitchFamily="18" charset="0"/>
              </a:rPr>
              <a:t>Problemática</a:t>
            </a:r>
          </a:p>
        </p:txBody>
      </p:sp>
      <p:sp>
        <p:nvSpPr>
          <p:cNvPr id="7" name="Rectángulo 6"/>
          <p:cNvSpPr/>
          <p:nvPr/>
        </p:nvSpPr>
        <p:spPr>
          <a:xfrm>
            <a:off x="6473444" y="1716680"/>
            <a:ext cx="2260600"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ln>
                  <a:solidFill>
                    <a:schemeClr val="accent5">
                      <a:lumMod val="50000"/>
                    </a:schemeClr>
                  </a:solidFill>
                </a:ln>
                <a:solidFill>
                  <a:srgbClr val="002060"/>
                </a:solidFill>
                <a:latin typeface="Garamond" panose="02020404030301010803" pitchFamily="18" charset="0"/>
              </a:rPr>
              <a:t>Diversificación de la Producción Agrícola</a:t>
            </a:r>
            <a:r>
              <a:rPr lang="es-EC" sz="2000" dirty="0" smtClean="0">
                <a:solidFill>
                  <a:schemeClr val="tx1"/>
                </a:solidFill>
              </a:rPr>
              <a:t>. </a:t>
            </a:r>
            <a:endParaRPr lang="es-EC" sz="2000" dirty="0">
              <a:solidFill>
                <a:schemeClr val="tx1"/>
              </a:solidFill>
            </a:endParaRPr>
          </a:p>
        </p:txBody>
      </p:sp>
      <p:sp>
        <p:nvSpPr>
          <p:cNvPr id="8" name="Rectángulo 7"/>
          <p:cNvSpPr/>
          <p:nvPr/>
        </p:nvSpPr>
        <p:spPr>
          <a:xfrm>
            <a:off x="-1339" y="1658440"/>
            <a:ext cx="2495010" cy="1015663"/>
          </a:xfrm>
          <a:prstGeom prst="rect">
            <a:avLst/>
          </a:prstGeom>
        </p:spPr>
        <p:txBody>
          <a:bodyPr wrap="square">
            <a:spAutoFit/>
          </a:bodyPr>
          <a:lstStyle/>
          <a:p>
            <a:pPr algn="just"/>
            <a:r>
              <a:rPr lang="es-EC" sz="2000" b="1" dirty="0" smtClean="0">
                <a:ln>
                  <a:solidFill>
                    <a:schemeClr val="accent5">
                      <a:lumMod val="50000"/>
                    </a:schemeClr>
                  </a:solidFill>
                </a:ln>
                <a:solidFill>
                  <a:srgbClr val="002060"/>
                </a:solidFill>
                <a:latin typeface="Garamond" panose="02020404030301010803" pitchFamily="18" charset="0"/>
              </a:rPr>
              <a:t>Mejoramiento </a:t>
            </a:r>
            <a:r>
              <a:rPr lang="es-EC" sz="2000" b="1" dirty="0">
                <a:ln>
                  <a:solidFill>
                    <a:schemeClr val="accent5">
                      <a:lumMod val="50000"/>
                    </a:schemeClr>
                  </a:solidFill>
                </a:ln>
                <a:solidFill>
                  <a:srgbClr val="002060"/>
                </a:solidFill>
                <a:latin typeface="Garamond" panose="02020404030301010803" pitchFamily="18" charset="0"/>
              </a:rPr>
              <a:t>de la producción y oferta</a:t>
            </a:r>
          </a:p>
          <a:p>
            <a:pPr algn="just"/>
            <a:r>
              <a:rPr lang="es-EC" sz="2000" b="1" dirty="0">
                <a:ln>
                  <a:solidFill>
                    <a:schemeClr val="accent5">
                      <a:lumMod val="50000"/>
                    </a:schemeClr>
                  </a:solidFill>
                </a:ln>
                <a:solidFill>
                  <a:srgbClr val="002060"/>
                </a:solidFill>
                <a:latin typeface="Garamond" panose="02020404030301010803" pitchFamily="18" charset="0"/>
              </a:rPr>
              <a:t>de Quinua.</a:t>
            </a:r>
          </a:p>
        </p:txBody>
      </p:sp>
      <p:sp>
        <p:nvSpPr>
          <p:cNvPr id="10" name="Flecha arriba 9"/>
          <p:cNvSpPr/>
          <p:nvPr/>
        </p:nvSpPr>
        <p:spPr>
          <a:xfrm rot="16200000">
            <a:off x="2357710" y="1713544"/>
            <a:ext cx="607078" cy="682451"/>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rriba 10"/>
          <p:cNvSpPr/>
          <p:nvPr/>
        </p:nvSpPr>
        <p:spPr>
          <a:xfrm rot="5400000">
            <a:off x="5851063" y="1749015"/>
            <a:ext cx="607078" cy="682451"/>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errar llave 11"/>
          <p:cNvSpPr/>
          <p:nvPr/>
        </p:nvSpPr>
        <p:spPr>
          <a:xfrm rot="5400000">
            <a:off x="3990567" y="-442711"/>
            <a:ext cx="834715" cy="7518400"/>
          </a:xfrm>
          <a:prstGeom prst="righ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Rectángulo 12"/>
          <p:cNvSpPr/>
          <p:nvPr/>
        </p:nvSpPr>
        <p:spPr>
          <a:xfrm>
            <a:off x="288545" y="3958875"/>
            <a:ext cx="8445499" cy="400110"/>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Ingredientes naturales y productos terminados para la Industria Alimenticia.</a:t>
            </a:r>
          </a:p>
        </p:txBody>
      </p:sp>
      <p:sp>
        <p:nvSpPr>
          <p:cNvPr id="14" name="Flecha arriba 13"/>
          <p:cNvSpPr/>
          <p:nvPr/>
        </p:nvSpPr>
        <p:spPr>
          <a:xfrm rot="10800000">
            <a:off x="942627" y="4584013"/>
            <a:ext cx="607078" cy="682451"/>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arriba 14"/>
          <p:cNvSpPr/>
          <p:nvPr/>
        </p:nvSpPr>
        <p:spPr>
          <a:xfrm rot="10800000">
            <a:off x="6996666" y="4573432"/>
            <a:ext cx="607078" cy="682451"/>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58206" y="5491492"/>
            <a:ext cx="2495010" cy="1015663"/>
          </a:xfrm>
          <a:prstGeom prst="rect">
            <a:avLst/>
          </a:prstGeom>
        </p:spPr>
        <p:txBody>
          <a:bodyPr wrap="square">
            <a:spAutoFit/>
          </a:bodyPr>
          <a:lstStyle/>
          <a:p>
            <a:pPr algn="just"/>
            <a:r>
              <a:rPr lang="es-EC" sz="2000" b="1" dirty="0" smtClean="0">
                <a:ln>
                  <a:solidFill>
                    <a:schemeClr val="accent5">
                      <a:lumMod val="50000"/>
                    </a:schemeClr>
                  </a:solidFill>
                </a:ln>
                <a:solidFill>
                  <a:srgbClr val="002060"/>
                </a:solidFill>
                <a:latin typeface="Garamond" panose="02020404030301010803" pitchFamily="18" charset="0"/>
              </a:rPr>
              <a:t>Incentivar el uso de buenas prácticas agrícolas.</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17" name="Rectángulo 16"/>
          <p:cNvSpPr/>
          <p:nvPr/>
        </p:nvSpPr>
        <p:spPr>
          <a:xfrm>
            <a:off x="5521823" y="5470331"/>
            <a:ext cx="3149234" cy="1015663"/>
          </a:xfrm>
          <a:prstGeom prst="rect">
            <a:avLst/>
          </a:prstGeom>
        </p:spPr>
        <p:txBody>
          <a:bodyPr wrap="square">
            <a:spAutoFit/>
          </a:bodyPr>
          <a:lstStyle/>
          <a:p>
            <a:pPr algn="just"/>
            <a:r>
              <a:rPr lang="es-EC" sz="2000" b="1" dirty="0" smtClean="0">
                <a:ln>
                  <a:solidFill>
                    <a:schemeClr val="accent5">
                      <a:lumMod val="50000"/>
                    </a:schemeClr>
                  </a:solidFill>
                </a:ln>
                <a:solidFill>
                  <a:srgbClr val="002060"/>
                </a:solidFill>
                <a:latin typeface="Garamond" panose="02020404030301010803" pitchFamily="18" charset="0"/>
              </a:rPr>
              <a:t>Implementar los principios y componentes del Biocomercio.</a:t>
            </a:r>
            <a:endParaRPr lang="es-EC" sz="2000" b="1" dirty="0">
              <a:ln>
                <a:solidFill>
                  <a:schemeClr val="accent5">
                    <a:lumMod val="50000"/>
                  </a:schemeClr>
                </a:solidFill>
              </a:ln>
              <a:solidFill>
                <a:srgbClr val="002060"/>
              </a:solidFill>
              <a:latin typeface="Garamond" panose="02020404030301010803" pitchFamily="18" charset="0"/>
            </a:endParaRPr>
          </a:p>
        </p:txBody>
      </p:sp>
    </p:spTree>
    <p:extLst>
      <p:ext uri="{BB962C8B-B14F-4D97-AF65-F5344CB8AC3E}">
        <p14:creationId xmlns:p14="http://schemas.microsoft.com/office/powerpoint/2010/main" val="7944394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El Proyecto.-</a:t>
            </a:r>
            <a:endParaRPr lang="es-EC" dirty="0">
              <a:latin typeface="Segoe UI Black" panose="020B0A02040204020203" pitchFamily="34" charset="0"/>
              <a:ea typeface="Segoe UI Black" panose="020B0A02040204020203" pitchFamily="34" charset="0"/>
            </a:endParaRPr>
          </a:p>
        </p:txBody>
      </p:sp>
      <p:sp>
        <p:nvSpPr>
          <p:cNvPr id="3" name="Rectángulo 2"/>
          <p:cNvSpPr/>
          <p:nvPr/>
        </p:nvSpPr>
        <p:spPr>
          <a:xfrm>
            <a:off x="453639" y="3325155"/>
            <a:ext cx="4457700" cy="1938992"/>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El Proyecto focalizó sus esfuerzos en 7 componentes principales, los cuales, </a:t>
            </a:r>
            <a:r>
              <a:rPr lang="es-EC" sz="2000" b="1" dirty="0" smtClean="0">
                <a:ln>
                  <a:solidFill>
                    <a:schemeClr val="accent5">
                      <a:lumMod val="50000"/>
                    </a:schemeClr>
                  </a:solidFill>
                </a:ln>
                <a:solidFill>
                  <a:srgbClr val="002060"/>
                </a:solidFill>
                <a:latin typeface="Garamond" panose="02020404030301010803" pitchFamily="18" charset="0"/>
              </a:rPr>
              <a:t>fueron agrupados </a:t>
            </a:r>
            <a:r>
              <a:rPr lang="es-EC" sz="2000" b="1" dirty="0">
                <a:ln>
                  <a:solidFill>
                    <a:schemeClr val="accent5">
                      <a:lumMod val="50000"/>
                    </a:schemeClr>
                  </a:solidFill>
                </a:ln>
                <a:solidFill>
                  <a:srgbClr val="002060"/>
                </a:solidFill>
                <a:latin typeface="Garamond" panose="02020404030301010803" pitchFamily="18" charset="0"/>
              </a:rPr>
              <a:t>en cuatro temas claves para efectos de la sistematización, obteniendo </a:t>
            </a:r>
            <a:r>
              <a:rPr lang="es-EC" sz="2000" b="1" dirty="0" smtClean="0">
                <a:ln>
                  <a:solidFill>
                    <a:schemeClr val="accent5">
                      <a:lumMod val="50000"/>
                    </a:schemeClr>
                  </a:solidFill>
                </a:ln>
                <a:solidFill>
                  <a:srgbClr val="002060"/>
                </a:solidFill>
                <a:latin typeface="Garamond" panose="02020404030301010803" pitchFamily="18" charset="0"/>
              </a:rPr>
              <a:t>resultados específicos </a:t>
            </a:r>
            <a:r>
              <a:rPr lang="es-EC" sz="2000" b="1" dirty="0">
                <a:ln>
                  <a:solidFill>
                    <a:schemeClr val="accent5">
                      <a:lumMod val="50000"/>
                    </a:schemeClr>
                  </a:solidFill>
                </a:ln>
                <a:solidFill>
                  <a:srgbClr val="002060"/>
                </a:solidFill>
                <a:latin typeface="Garamond" panose="02020404030301010803" pitchFamily="18" charset="0"/>
              </a:rPr>
              <a:t>para cada uno de ellos.</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900" y="1041400"/>
            <a:ext cx="5372100" cy="5816600"/>
          </a:xfrm>
          <a:prstGeom prst="rect">
            <a:avLst/>
          </a:prstGeom>
        </p:spPr>
      </p:pic>
      <p:pic>
        <p:nvPicPr>
          <p:cNvPr id="5" name="Picture 2"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6692900" y="2247900"/>
            <a:ext cx="2451100" cy="685800"/>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redondeado 6"/>
          <p:cNvSpPr/>
          <p:nvPr/>
        </p:nvSpPr>
        <p:spPr>
          <a:xfrm>
            <a:off x="6692900" y="3748881"/>
            <a:ext cx="2451100" cy="685800"/>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redondeado 7"/>
          <p:cNvSpPr/>
          <p:nvPr/>
        </p:nvSpPr>
        <p:spPr>
          <a:xfrm>
            <a:off x="6692900" y="4542132"/>
            <a:ext cx="2451100" cy="685800"/>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redondeado 8"/>
          <p:cNvSpPr/>
          <p:nvPr/>
        </p:nvSpPr>
        <p:spPr>
          <a:xfrm>
            <a:off x="6692900" y="6078832"/>
            <a:ext cx="2451100" cy="685800"/>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rriba 9"/>
          <p:cNvSpPr/>
          <p:nvPr/>
        </p:nvSpPr>
        <p:spPr>
          <a:xfrm rot="3815949">
            <a:off x="5359041" y="2492490"/>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rriba 10"/>
          <p:cNvSpPr/>
          <p:nvPr/>
        </p:nvSpPr>
        <p:spPr>
          <a:xfrm rot="7295862">
            <a:off x="5370265" y="5582821"/>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rriba 11"/>
          <p:cNvSpPr/>
          <p:nvPr/>
        </p:nvSpPr>
        <p:spPr>
          <a:xfrm rot="5400000">
            <a:off x="5379310" y="3611172"/>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rriba 12"/>
          <p:cNvSpPr/>
          <p:nvPr/>
        </p:nvSpPr>
        <p:spPr>
          <a:xfrm rot="5400000">
            <a:off x="5409100" y="4490561"/>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14542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 b="-81000"/>
          </a:stretch>
        </a:blipFill>
        <a:effectLst/>
      </p:bgPr>
    </p:bg>
    <p:spTree>
      <p:nvGrpSpPr>
        <p:cNvPr id="1" name=""/>
        <p:cNvGrpSpPr/>
        <p:nvPr/>
      </p:nvGrpSpPr>
      <p:grpSpPr>
        <a:xfrm>
          <a:off x="0" y="0"/>
          <a:ext cx="0" cy="0"/>
          <a:chOff x="0" y="0"/>
          <a:chExt cx="0" cy="0"/>
        </a:xfrm>
      </p:grpSpPr>
      <p:sp>
        <p:nvSpPr>
          <p:cNvPr id="3" name="Rectángulo 2"/>
          <p:cNvSpPr/>
          <p:nvPr/>
        </p:nvSpPr>
        <p:spPr>
          <a:xfrm>
            <a:off x="352927" y="2181727"/>
            <a:ext cx="11694694" cy="2123658"/>
          </a:xfrm>
          <a:prstGeom prst="rect">
            <a:avLst/>
          </a:prstGeom>
        </p:spPr>
        <p:txBody>
          <a:bodyPr wrap="square">
            <a:spAutoFit/>
          </a:bodyPr>
          <a:lstStyle/>
          <a:p>
            <a:pPr algn="just"/>
            <a:r>
              <a:rPr lang="es-EC" sz="4400" dirty="0">
                <a:latin typeface="Segoe UI Black" panose="020B0A02040204020203" pitchFamily="34" charset="0"/>
                <a:ea typeface="Segoe UI Black" panose="020B0A02040204020203" pitchFamily="34" charset="0"/>
              </a:rPr>
              <a:t>¿Cuántos proyectos piloto se beneficiaron con el Biocomercio para el caso de la Quinua?</a:t>
            </a:r>
            <a:endParaRPr lang="es-EC" sz="4400" dirty="0"/>
          </a:p>
        </p:txBody>
      </p:sp>
      <p:pic>
        <p:nvPicPr>
          <p:cNvPr id="4"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02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6590" t="55362" r="74381" b="27068"/>
          <a:stretch/>
        </p:blipFill>
        <p:spPr bwMode="auto">
          <a:xfrm>
            <a:off x="971765" y="40825"/>
            <a:ext cx="1099708" cy="7614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49045" t="55832" r="30623" b="26342"/>
          <a:stretch/>
        </p:blipFill>
        <p:spPr bwMode="auto">
          <a:xfrm>
            <a:off x="7533370" y="56867"/>
            <a:ext cx="1367487" cy="89918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6" descr="Resultado de imagen para bandera de colomb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1473" y="46515"/>
            <a:ext cx="1185002" cy="7614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71970" t="55747" r="7392" b="28123"/>
          <a:stretch/>
        </p:blipFill>
        <p:spPr bwMode="auto">
          <a:xfrm>
            <a:off x="8900857" y="56866"/>
            <a:ext cx="1375040" cy="899186"/>
          </a:xfrm>
          <a:prstGeom prst="rect">
            <a:avLst/>
          </a:prstGeom>
          <a:noFill/>
          <a:effectLst>
            <a:glow rad="101600">
              <a:srgbClr val="FF0000">
                <a:alpha val="60000"/>
              </a:srgbClr>
            </a:glow>
          </a:effectLst>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rotWithShape="1">
          <a:blip r:embed="rId6"/>
          <a:srcRect l="10644" b="5432"/>
          <a:stretch/>
        </p:blipFill>
        <p:spPr>
          <a:xfrm>
            <a:off x="4924926" y="3592680"/>
            <a:ext cx="1319464" cy="1396415"/>
          </a:xfrm>
          <a:prstGeom prst="ellipse">
            <a:avLst/>
          </a:prstGeom>
          <a:ln>
            <a:noFill/>
          </a:ln>
          <a:effectLst>
            <a:softEdge rad="112500"/>
          </a:effectLst>
        </p:spPr>
      </p:pic>
      <p:sp>
        <p:nvSpPr>
          <p:cNvPr id="14" name="Rectángulo redondeado 13"/>
          <p:cNvSpPr/>
          <p:nvPr/>
        </p:nvSpPr>
        <p:spPr>
          <a:xfrm>
            <a:off x="3716740" y="6244501"/>
            <a:ext cx="4336397" cy="5293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chemeClr val="tx1"/>
                </a:solidFill>
              </a:rPr>
              <a:t>216 proyectos piloto</a:t>
            </a:r>
            <a:endParaRPr lang="es-EC" sz="3600" b="1" dirty="0">
              <a:solidFill>
                <a:schemeClr val="tx1"/>
              </a:solidFill>
            </a:endParaRPr>
          </a:p>
        </p:txBody>
      </p:sp>
      <p:sp>
        <p:nvSpPr>
          <p:cNvPr id="15" name="Flecha a la derecha con muesca 14"/>
          <p:cNvSpPr/>
          <p:nvPr/>
        </p:nvSpPr>
        <p:spPr>
          <a:xfrm>
            <a:off x="3047927" y="6306722"/>
            <a:ext cx="668813" cy="404948"/>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a la derecha con muesca 15"/>
          <p:cNvSpPr/>
          <p:nvPr/>
        </p:nvSpPr>
        <p:spPr>
          <a:xfrm rot="10800000">
            <a:off x="8053137" y="6346079"/>
            <a:ext cx="668813" cy="404948"/>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redondeado 16"/>
          <p:cNvSpPr/>
          <p:nvPr/>
        </p:nvSpPr>
        <p:spPr>
          <a:xfrm>
            <a:off x="971765" y="827716"/>
            <a:ext cx="985372" cy="3754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Bahnschrift" panose="020B0502040204020203" pitchFamily="34" charset="0"/>
              </a:rPr>
              <a:t>43</a:t>
            </a:r>
            <a:endParaRPr lang="es-EC" b="1" dirty="0">
              <a:solidFill>
                <a:schemeClr val="tx1"/>
              </a:solidFill>
              <a:latin typeface="Bahnschrift" panose="020B0502040204020203" pitchFamily="34" charset="0"/>
            </a:endParaRPr>
          </a:p>
        </p:txBody>
      </p:sp>
      <p:sp>
        <p:nvSpPr>
          <p:cNvPr id="18" name="Rectángulo redondeado 17"/>
          <p:cNvSpPr/>
          <p:nvPr/>
        </p:nvSpPr>
        <p:spPr>
          <a:xfrm>
            <a:off x="2200097" y="827716"/>
            <a:ext cx="985372" cy="3754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Bahnschrift" panose="020B0502040204020203" pitchFamily="34" charset="0"/>
              </a:rPr>
              <a:t>22</a:t>
            </a:r>
            <a:endParaRPr lang="es-EC" b="1" dirty="0">
              <a:solidFill>
                <a:schemeClr val="tx1"/>
              </a:solidFill>
              <a:latin typeface="Bahnschrift" panose="020B0502040204020203" pitchFamily="34" charset="0"/>
            </a:endParaRPr>
          </a:p>
        </p:txBody>
      </p:sp>
      <p:sp>
        <p:nvSpPr>
          <p:cNvPr id="19" name="Rectángulo redondeado 18"/>
          <p:cNvSpPr/>
          <p:nvPr/>
        </p:nvSpPr>
        <p:spPr>
          <a:xfrm>
            <a:off x="7724427" y="955079"/>
            <a:ext cx="985372" cy="3754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Bahnschrift" panose="020B0502040204020203" pitchFamily="34" charset="0"/>
              </a:rPr>
              <a:t>51</a:t>
            </a:r>
            <a:endParaRPr lang="es-EC" b="1" dirty="0">
              <a:solidFill>
                <a:schemeClr val="tx1"/>
              </a:solidFill>
              <a:latin typeface="Bahnschrift" panose="020B0502040204020203" pitchFamily="34" charset="0"/>
            </a:endParaRPr>
          </a:p>
        </p:txBody>
      </p:sp>
      <p:sp>
        <p:nvSpPr>
          <p:cNvPr id="20" name="Rectángulo redondeado 19"/>
          <p:cNvSpPr/>
          <p:nvPr/>
        </p:nvSpPr>
        <p:spPr>
          <a:xfrm>
            <a:off x="9095691" y="955079"/>
            <a:ext cx="985372" cy="3754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Bahnschrift" panose="020B0502040204020203" pitchFamily="34" charset="0"/>
              </a:rPr>
              <a:t>100</a:t>
            </a:r>
            <a:endParaRPr lang="es-EC" b="1" dirty="0">
              <a:solidFill>
                <a:schemeClr val="tx1"/>
              </a:solidFill>
              <a:latin typeface="Bahnschrift" panose="020B0502040204020203" pitchFamily="34" charset="0"/>
            </a:endParaRPr>
          </a:p>
        </p:txBody>
      </p:sp>
      <p:sp>
        <p:nvSpPr>
          <p:cNvPr id="21" name="Rectángulo redondeado 20"/>
          <p:cNvSpPr/>
          <p:nvPr/>
        </p:nvSpPr>
        <p:spPr>
          <a:xfrm>
            <a:off x="9050347" y="1542934"/>
            <a:ext cx="3029358" cy="1537149"/>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redondeado 21"/>
          <p:cNvSpPr/>
          <p:nvPr/>
        </p:nvSpPr>
        <p:spPr>
          <a:xfrm>
            <a:off x="9050347" y="4808930"/>
            <a:ext cx="3029358" cy="1964960"/>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redondeado 22"/>
          <p:cNvSpPr/>
          <p:nvPr/>
        </p:nvSpPr>
        <p:spPr>
          <a:xfrm>
            <a:off x="104686" y="4798409"/>
            <a:ext cx="2719530" cy="1964960"/>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redondeado 23"/>
          <p:cNvSpPr/>
          <p:nvPr/>
        </p:nvSpPr>
        <p:spPr>
          <a:xfrm>
            <a:off x="18569" y="1265380"/>
            <a:ext cx="3029358" cy="1964960"/>
          </a:xfrm>
          <a:prstGeom prst="round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40367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89020" y="2530810"/>
            <a:ext cx="11546306" cy="1325563"/>
          </a:xfrm>
        </p:spPr>
        <p:txBody>
          <a:bodyPr>
            <a:normAutofit/>
          </a:bodyPr>
          <a:lstStyle/>
          <a:p>
            <a:pPr algn="just"/>
            <a:r>
              <a:rPr lang="es-EC" dirty="0">
                <a:latin typeface="Segoe UI Black" panose="020B0A02040204020203" pitchFamily="34" charset="0"/>
                <a:ea typeface="Segoe UI Black" panose="020B0A02040204020203" pitchFamily="34" charset="0"/>
                <a:cs typeface="+mn-cs"/>
              </a:rPr>
              <a:t>¿Cuáles fueron los objetivos y </a:t>
            </a:r>
            <a:r>
              <a:rPr lang="es-EC" dirty="0" smtClean="0">
                <a:latin typeface="Segoe UI Black" panose="020B0A02040204020203" pitchFamily="34" charset="0"/>
                <a:ea typeface="Segoe UI Black" panose="020B0A02040204020203" pitchFamily="34" charset="0"/>
                <a:cs typeface="+mn-cs"/>
              </a:rPr>
              <a:t>temáticas aplicados en la Quinua?</a:t>
            </a:r>
            <a:endParaRPr lang="es-EC" dirty="0">
              <a:latin typeface="Segoe UI Black" panose="020B0A02040204020203" pitchFamily="34" charset="0"/>
              <a:ea typeface="Segoe UI Black" panose="020B0A02040204020203" pitchFamily="34" charset="0"/>
              <a:cs typeface="+mn-cs"/>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06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Objetivos.-</a:t>
            </a:r>
            <a:endParaRPr lang="es-EC" dirty="0">
              <a:latin typeface="Segoe UI Black" panose="020B0A02040204020203" pitchFamily="34" charset="0"/>
              <a:ea typeface="Segoe UI Black" panose="020B0A02040204020203" pitchFamily="34" charset="0"/>
            </a:endParaRPr>
          </a:p>
        </p:txBody>
      </p:sp>
      <p:sp>
        <p:nvSpPr>
          <p:cNvPr id="3" name="Rectángulo 2"/>
          <p:cNvSpPr/>
          <p:nvPr/>
        </p:nvSpPr>
        <p:spPr>
          <a:xfrm>
            <a:off x="509514" y="2506732"/>
            <a:ext cx="7542664" cy="3170099"/>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El Proyecto se fijó la meta de contribuir con la conservación y el uso sostenible de la biodiversidad de la región andina introduciendo alternativas </a:t>
            </a:r>
            <a:r>
              <a:rPr lang="es-EC" sz="2000" b="1" dirty="0" smtClean="0">
                <a:ln>
                  <a:solidFill>
                    <a:schemeClr val="accent5">
                      <a:lumMod val="50000"/>
                    </a:schemeClr>
                  </a:solidFill>
                </a:ln>
                <a:solidFill>
                  <a:srgbClr val="002060"/>
                </a:solidFill>
                <a:latin typeface="Garamond" panose="02020404030301010803" pitchFamily="18" charset="0"/>
              </a:rPr>
              <a:t>económicas, </a:t>
            </a:r>
            <a:r>
              <a:rPr lang="es-EC" sz="2000" b="1" dirty="0">
                <a:ln>
                  <a:solidFill>
                    <a:schemeClr val="accent5">
                      <a:lumMod val="50000"/>
                    </a:schemeClr>
                  </a:solidFill>
                </a:ln>
                <a:solidFill>
                  <a:srgbClr val="002060"/>
                </a:solidFill>
                <a:latin typeface="Garamond" panose="02020404030301010803" pitchFamily="18" charset="0"/>
              </a:rPr>
              <a:t>a partir de oportunidades </a:t>
            </a:r>
            <a:r>
              <a:rPr lang="es-EC" sz="2000" b="1" dirty="0" smtClean="0">
                <a:ln>
                  <a:solidFill>
                    <a:schemeClr val="accent5">
                      <a:lumMod val="50000"/>
                    </a:schemeClr>
                  </a:solidFill>
                </a:ln>
                <a:solidFill>
                  <a:srgbClr val="002060"/>
                </a:solidFill>
                <a:latin typeface="Garamond" panose="02020404030301010803" pitchFamily="18" charset="0"/>
              </a:rPr>
              <a:t>de modelos empresariales, </a:t>
            </a:r>
            <a:r>
              <a:rPr lang="es-EC" sz="2000" b="1" dirty="0">
                <a:ln>
                  <a:solidFill>
                    <a:schemeClr val="accent5">
                      <a:lumMod val="50000"/>
                    </a:schemeClr>
                  </a:solidFill>
                </a:ln>
                <a:solidFill>
                  <a:srgbClr val="002060"/>
                </a:solidFill>
                <a:latin typeface="Garamond" panose="02020404030301010803" pitchFamily="18" charset="0"/>
              </a:rPr>
              <a:t>inclusivos de </a:t>
            </a:r>
            <a:r>
              <a:rPr lang="es-EC" sz="2000" b="1" dirty="0" smtClean="0">
                <a:ln>
                  <a:solidFill>
                    <a:schemeClr val="accent5">
                      <a:lumMod val="50000"/>
                    </a:schemeClr>
                  </a:solidFill>
                </a:ln>
                <a:solidFill>
                  <a:srgbClr val="002060"/>
                </a:solidFill>
                <a:latin typeface="Garamond" panose="02020404030301010803" pitchFamily="18" charset="0"/>
              </a:rPr>
              <a:t>Biocomercio, para las </a:t>
            </a:r>
            <a:r>
              <a:rPr lang="es-EC" sz="2000" b="1" dirty="0">
                <a:ln>
                  <a:solidFill>
                    <a:schemeClr val="accent5">
                      <a:lumMod val="50000"/>
                    </a:schemeClr>
                  </a:solidFill>
                </a:ln>
                <a:solidFill>
                  <a:srgbClr val="002060"/>
                </a:solidFill>
                <a:latin typeface="Garamond" panose="02020404030301010803" pitchFamily="18" charset="0"/>
              </a:rPr>
              <a:t>comunidades locales menos favorecidas.</a:t>
            </a:r>
          </a:p>
          <a:p>
            <a:pPr algn="just"/>
            <a:endParaRPr lang="es-EC" sz="2000" b="1" dirty="0" smtClean="0">
              <a:ln>
                <a:solidFill>
                  <a:schemeClr val="accent5">
                    <a:lumMod val="50000"/>
                  </a:schemeClr>
                </a:solidFill>
              </a:ln>
              <a:solidFill>
                <a:srgbClr val="002060"/>
              </a:solidFill>
              <a:latin typeface="Garamond" panose="02020404030301010803" pitchFamily="18" charset="0"/>
            </a:endParaRPr>
          </a:p>
          <a:p>
            <a:pPr algn="just"/>
            <a:r>
              <a:rPr lang="es-EC" sz="2000" b="1" dirty="0" smtClean="0">
                <a:ln>
                  <a:solidFill>
                    <a:schemeClr val="accent5">
                      <a:lumMod val="50000"/>
                    </a:schemeClr>
                  </a:solidFill>
                </a:ln>
                <a:solidFill>
                  <a:srgbClr val="002060"/>
                </a:solidFill>
                <a:latin typeface="Garamond" panose="02020404030301010803" pitchFamily="18" charset="0"/>
              </a:rPr>
              <a:t>Para </a:t>
            </a:r>
            <a:r>
              <a:rPr lang="es-EC" sz="2000" b="1" dirty="0">
                <a:ln>
                  <a:solidFill>
                    <a:schemeClr val="accent5">
                      <a:lumMod val="50000"/>
                    </a:schemeClr>
                  </a:solidFill>
                </a:ln>
                <a:solidFill>
                  <a:srgbClr val="002060"/>
                </a:solidFill>
                <a:latin typeface="Garamond" panose="02020404030301010803" pitchFamily="18" charset="0"/>
              </a:rPr>
              <a:t>alcanzar la meta propuesta, de definió como </a:t>
            </a:r>
            <a:r>
              <a:rPr lang="es-EC" sz="2000" b="1" dirty="0" smtClean="0">
                <a:ln>
                  <a:solidFill>
                    <a:schemeClr val="accent5">
                      <a:lumMod val="50000"/>
                    </a:schemeClr>
                  </a:solidFill>
                </a:ln>
                <a:solidFill>
                  <a:srgbClr val="002060"/>
                </a:solidFill>
                <a:latin typeface="Garamond" panose="02020404030301010803" pitchFamily="18" charset="0"/>
              </a:rPr>
              <a:t>objetivo el </a:t>
            </a:r>
            <a:r>
              <a:rPr lang="es-EC" sz="2000" b="1" dirty="0">
                <a:ln>
                  <a:solidFill>
                    <a:schemeClr val="accent5">
                      <a:lumMod val="50000"/>
                    </a:schemeClr>
                  </a:solidFill>
                </a:ln>
                <a:solidFill>
                  <a:srgbClr val="002060"/>
                </a:solidFill>
                <a:latin typeface="Garamond" panose="02020404030301010803" pitchFamily="18" charset="0"/>
              </a:rPr>
              <a:t>apoyar y fortalecer el </a:t>
            </a:r>
            <a:r>
              <a:rPr lang="es-EC" sz="2000" b="1" dirty="0" smtClean="0">
                <a:ln>
                  <a:solidFill>
                    <a:schemeClr val="accent5">
                      <a:lumMod val="50000"/>
                    </a:schemeClr>
                  </a:solidFill>
                </a:ln>
                <a:solidFill>
                  <a:srgbClr val="002060"/>
                </a:solidFill>
                <a:latin typeface="Garamond" panose="02020404030301010803" pitchFamily="18" charset="0"/>
              </a:rPr>
              <a:t>Biocomercio </a:t>
            </a:r>
            <a:r>
              <a:rPr lang="es-EC" sz="2000" b="1" dirty="0">
                <a:ln>
                  <a:solidFill>
                    <a:schemeClr val="accent5">
                      <a:lumMod val="50000"/>
                    </a:schemeClr>
                  </a:solidFill>
                </a:ln>
                <a:solidFill>
                  <a:srgbClr val="002060"/>
                </a:solidFill>
                <a:latin typeface="Garamond" panose="02020404030301010803" pitchFamily="18" charset="0"/>
              </a:rPr>
              <a:t>en el ámbito </a:t>
            </a:r>
            <a:r>
              <a:rPr lang="es-EC" sz="2000" b="1" dirty="0" smtClean="0">
                <a:ln>
                  <a:solidFill>
                    <a:schemeClr val="accent5">
                      <a:lumMod val="50000"/>
                    </a:schemeClr>
                  </a:solidFill>
                </a:ln>
                <a:solidFill>
                  <a:srgbClr val="002060"/>
                </a:solidFill>
                <a:latin typeface="Garamond" panose="02020404030301010803" pitchFamily="18" charset="0"/>
              </a:rPr>
              <a:t>local, nacional </a:t>
            </a:r>
            <a:r>
              <a:rPr lang="es-EC" sz="2000" b="1" dirty="0">
                <a:ln>
                  <a:solidFill>
                    <a:schemeClr val="accent5">
                      <a:lumMod val="50000"/>
                    </a:schemeClr>
                  </a:solidFill>
                </a:ln>
                <a:solidFill>
                  <a:srgbClr val="002060"/>
                </a:solidFill>
                <a:latin typeface="Garamond" panose="02020404030301010803" pitchFamily="18" charset="0"/>
              </a:rPr>
              <a:t>y regional como una estrategia de </a:t>
            </a:r>
            <a:r>
              <a:rPr lang="es-EC" sz="2000" b="1" dirty="0" smtClean="0">
                <a:ln>
                  <a:solidFill>
                    <a:schemeClr val="accent5">
                      <a:lumMod val="50000"/>
                    </a:schemeClr>
                  </a:solidFill>
                </a:ln>
                <a:solidFill>
                  <a:srgbClr val="002060"/>
                </a:solidFill>
                <a:latin typeface="Garamond" panose="02020404030301010803" pitchFamily="18" charset="0"/>
              </a:rPr>
              <a:t>conservación y </a:t>
            </a:r>
            <a:r>
              <a:rPr lang="es-EC" sz="2000" b="1" dirty="0">
                <a:ln>
                  <a:solidFill>
                    <a:schemeClr val="accent5">
                      <a:lumMod val="50000"/>
                    </a:schemeClr>
                  </a:solidFill>
                </a:ln>
                <a:solidFill>
                  <a:srgbClr val="002060"/>
                </a:solidFill>
                <a:latin typeface="Garamond" panose="02020404030301010803" pitchFamily="18" charset="0"/>
              </a:rPr>
              <a:t>uso sostenible de la biodiversidad. </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260" y="1037230"/>
            <a:ext cx="3378740" cy="5820770"/>
          </a:xfrm>
          <a:prstGeom prst="rect">
            <a:avLst/>
          </a:prstGeom>
        </p:spPr>
      </p:pic>
      <p:pic>
        <p:nvPicPr>
          <p:cNvPr id="5" name="Picture 2"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8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4000" t="-2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21586" cy="308439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84393"/>
            <a:ext cx="6621586" cy="3773607"/>
          </a:xfrm>
          <a:prstGeom prst="rect">
            <a:avLst/>
          </a:prstGeom>
        </p:spPr>
      </p:pic>
    </p:spTree>
    <p:extLst>
      <p:ext uri="{BB962C8B-B14F-4D97-AF65-F5344CB8AC3E}">
        <p14:creationId xmlns:p14="http://schemas.microsoft.com/office/powerpoint/2010/main" val="2356807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1000" t="-2000"/>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323526" cy="3289110"/>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7" y="3289110"/>
            <a:ext cx="6314190" cy="3568890"/>
          </a:xfrm>
          <a:prstGeom prst="rect">
            <a:avLst/>
          </a:prstGeom>
        </p:spPr>
      </p:pic>
    </p:spTree>
    <p:extLst>
      <p:ext uri="{BB962C8B-B14F-4D97-AF65-F5344CB8AC3E}">
        <p14:creationId xmlns:p14="http://schemas.microsoft.com/office/powerpoint/2010/main" val="1571979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Objetivo General.-</a:t>
            </a:r>
            <a:endParaRPr lang="es-EC" dirty="0">
              <a:latin typeface="Segoe UI Black" panose="020B0A02040204020203" pitchFamily="34" charset="0"/>
              <a:ea typeface="Segoe UI Black" panose="020B0A02040204020203" pitchFamily="34" charset="0"/>
            </a:endParaRPr>
          </a:p>
        </p:txBody>
      </p:sp>
      <p:sp>
        <p:nvSpPr>
          <p:cNvPr id="4" name="Rectángulo 3"/>
          <p:cNvSpPr/>
          <p:nvPr/>
        </p:nvSpPr>
        <p:spPr>
          <a:xfrm>
            <a:off x="1205552" y="2706006"/>
            <a:ext cx="10244920" cy="1815882"/>
          </a:xfrm>
          <a:prstGeom prst="rect">
            <a:avLst/>
          </a:prstGeom>
        </p:spPr>
        <p:txBody>
          <a:bodyPr wrap="square">
            <a:spAutoFit/>
          </a:bodyPr>
          <a:lstStyle/>
          <a:p>
            <a:pPr algn="just"/>
            <a:r>
              <a:rPr lang="es-EC" sz="2800" b="1" dirty="0">
                <a:ln>
                  <a:solidFill>
                    <a:schemeClr val="accent5">
                      <a:lumMod val="50000"/>
                    </a:schemeClr>
                  </a:solidFill>
                </a:ln>
                <a:solidFill>
                  <a:srgbClr val="002060"/>
                </a:solidFill>
                <a:latin typeface="Garamond" panose="02020404030301010803" pitchFamily="18" charset="0"/>
              </a:rPr>
              <a:t>Analizar el impacto del Biocomercio en los países miembros de la Comunidad Andina (CAN) aplicado en el sector de ingredientes naturales para la industria alimenticia. Caso Quinua, en el periodo 2011-2017.</a:t>
            </a:r>
          </a:p>
        </p:txBody>
      </p:sp>
    </p:spTree>
    <p:extLst>
      <p:ext uri="{BB962C8B-B14F-4D97-AF65-F5344CB8AC3E}">
        <p14:creationId xmlns:p14="http://schemas.microsoft.com/office/powerpoint/2010/main" val="1787008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4024" y="2480528"/>
            <a:ext cx="11382233" cy="1325563"/>
          </a:xfrm>
        </p:spPr>
        <p:txBody>
          <a:bodyPr>
            <a:normAutofit fontScale="90000"/>
          </a:bodyPr>
          <a:lstStyle/>
          <a:p>
            <a:r>
              <a:rPr lang="es-EC" sz="4800" dirty="0" smtClean="0">
                <a:latin typeface="Segoe UI Black" panose="020B0A02040204020203" pitchFamily="34" charset="0"/>
                <a:ea typeface="Segoe UI Black" panose="020B0A02040204020203" pitchFamily="34" charset="0"/>
              </a:rPr>
              <a:t>¿Cuál fue el impacto del Biocomercio en el periodo 2011-2017? </a:t>
            </a:r>
            <a:endParaRPr lang="es-EC" sz="4800"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4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5000" t="-2000"/>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769291" cy="6858000"/>
          </a:xfrm>
          <a:prstGeom prst="rect">
            <a:avLst/>
          </a:prstGeom>
        </p:spPr>
      </p:pic>
    </p:spTree>
    <p:extLst>
      <p:ext uri="{BB962C8B-B14F-4D97-AF65-F5344CB8AC3E}">
        <p14:creationId xmlns:p14="http://schemas.microsoft.com/office/powerpoint/2010/main" val="3560166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1000" t="-2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74012"/>
            <a:ext cx="6249079" cy="3735218"/>
          </a:xfrm>
          <a:prstGeom prst="rect">
            <a:avLst/>
          </a:prstGeom>
        </p:spPr>
      </p:pic>
    </p:spTree>
    <p:extLst>
      <p:ext uri="{BB962C8B-B14F-4D97-AF65-F5344CB8AC3E}">
        <p14:creationId xmlns:p14="http://schemas.microsoft.com/office/powerpoint/2010/main" val="1654891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1000" t="-2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r="2397"/>
          <a:stretch/>
        </p:blipFill>
        <p:spPr>
          <a:xfrm>
            <a:off x="0" y="518615"/>
            <a:ext cx="6264322" cy="5650173"/>
          </a:xfrm>
          <a:prstGeom prst="rect">
            <a:avLst/>
          </a:prstGeom>
        </p:spPr>
      </p:pic>
    </p:spTree>
    <p:extLst>
      <p:ext uri="{BB962C8B-B14F-4D97-AF65-F5344CB8AC3E}">
        <p14:creationId xmlns:p14="http://schemas.microsoft.com/office/powerpoint/2010/main" val="128052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6879" y="2767131"/>
            <a:ext cx="11731389" cy="1325563"/>
          </a:xfrm>
        </p:spPr>
        <p:txBody>
          <a:bodyPr>
            <a:noAutofit/>
          </a:bodyPr>
          <a:lstStyle/>
          <a:p>
            <a:pPr algn="just"/>
            <a:r>
              <a:rPr lang="es-EC" sz="4300" dirty="0">
                <a:latin typeface="Segoe UI Black" panose="020B0A02040204020203" pitchFamily="34" charset="0"/>
                <a:ea typeface="Segoe UI Black" panose="020B0A02040204020203" pitchFamily="34" charset="0"/>
              </a:rPr>
              <a:t>¿Cuál fue el nivel de cumplimiento promedio de los Principios </a:t>
            </a:r>
            <a:r>
              <a:rPr lang="es-EC" sz="4300" dirty="0" smtClean="0">
                <a:latin typeface="Segoe UI Black" panose="020B0A02040204020203" pitchFamily="34" charset="0"/>
                <a:ea typeface="Segoe UI Black" panose="020B0A02040204020203" pitchFamily="34" charset="0"/>
              </a:rPr>
              <a:t>del </a:t>
            </a:r>
            <a:r>
              <a:rPr lang="es-EC" sz="4300" dirty="0">
                <a:latin typeface="Segoe UI Black" panose="020B0A02040204020203" pitchFamily="34" charset="0"/>
                <a:ea typeface="Segoe UI Black" panose="020B0A02040204020203" pitchFamily="34" charset="0"/>
              </a:rPr>
              <a:t>Biocomercio?</a:t>
            </a: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02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1000" t="-2000"/>
          </a:stretch>
        </a:blipFill>
        <a:effectLst/>
      </p:bgPr>
    </p:bg>
    <p:spTree>
      <p:nvGrpSpPr>
        <p:cNvPr id="1" name=""/>
        <p:cNvGrpSpPr/>
        <p:nvPr/>
      </p:nvGrpSpPr>
      <p:grpSpPr>
        <a:xfrm>
          <a:off x="0" y="0"/>
          <a:ext cx="0" cy="0"/>
          <a:chOff x="0" y="0"/>
          <a:chExt cx="0" cy="0"/>
        </a:xfrm>
      </p:grpSpPr>
      <p:sp>
        <p:nvSpPr>
          <p:cNvPr id="3" name="Rectángulo 2"/>
          <p:cNvSpPr/>
          <p:nvPr/>
        </p:nvSpPr>
        <p:spPr>
          <a:xfrm>
            <a:off x="13648" y="750335"/>
            <a:ext cx="6096000" cy="2554545"/>
          </a:xfrm>
          <a:prstGeom prst="rect">
            <a:avLst/>
          </a:prstGeom>
        </p:spPr>
        <p:txBody>
          <a:bodyPr>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Todas las iniciativas vinculadas al Proyecto fueron evaluadas en el nivel de cumplimiento de los principios de Biocomercio, como un mecanismo efectivo que permitió establecer una línea base de las fortalezas y debilidades con respecto a los componentes de sostenibilidad ambiental, social y económica a</a:t>
            </a:r>
          </a:p>
          <a:p>
            <a:pPr algn="just"/>
            <a:r>
              <a:rPr lang="es-EC" sz="2000" b="1" dirty="0">
                <a:ln>
                  <a:solidFill>
                    <a:schemeClr val="accent5">
                      <a:lumMod val="50000"/>
                    </a:schemeClr>
                  </a:solidFill>
                </a:ln>
                <a:solidFill>
                  <a:srgbClr val="002060"/>
                </a:solidFill>
                <a:latin typeface="Garamond" panose="02020404030301010803" pitchFamily="18" charset="0"/>
              </a:rPr>
              <a:t>través de los siete principios, sirviendo como insumo para la definición de las actividades a desarrollar.</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95286"/>
            <a:ext cx="6261089" cy="2332308"/>
          </a:xfrm>
          <a:prstGeom prst="rect">
            <a:avLst/>
          </a:prstGeom>
        </p:spPr>
      </p:pic>
      <p:sp>
        <p:nvSpPr>
          <p:cNvPr id="5" name="Rectángulo 4"/>
          <p:cNvSpPr/>
          <p:nvPr/>
        </p:nvSpPr>
        <p:spPr>
          <a:xfrm>
            <a:off x="387344" y="5745706"/>
            <a:ext cx="5486400" cy="28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i="1" dirty="0" smtClean="0">
                <a:solidFill>
                  <a:schemeClr val="tx1"/>
                </a:solidFill>
              </a:rPr>
              <a:t>Fuente:</a:t>
            </a:r>
            <a:r>
              <a:rPr lang="es-EC" sz="1400" b="1" i="1" dirty="0" smtClean="0">
                <a:solidFill>
                  <a:schemeClr val="tx1"/>
                </a:solidFill>
              </a:rPr>
              <a:t> </a:t>
            </a:r>
            <a:r>
              <a:rPr lang="es-EC" sz="1400" dirty="0" smtClean="0">
                <a:solidFill>
                  <a:schemeClr val="tx1"/>
                </a:solidFill>
              </a:rPr>
              <a:t>(Biocomercio Andino, 2017)</a:t>
            </a:r>
            <a:endParaRPr lang="es-EC" sz="1400" dirty="0">
              <a:solidFill>
                <a:schemeClr val="tx1"/>
              </a:solidFill>
            </a:endParaRPr>
          </a:p>
        </p:txBody>
      </p:sp>
    </p:spTree>
    <p:extLst>
      <p:ext uri="{BB962C8B-B14F-4D97-AF65-F5344CB8AC3E}">
        <p14:creationId xmlns:p14="http://schemas.microsoft.com/office/powerpoint/2010/main" val="711012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33233" y="2753483"/>
            <a:ext cx="10515600" cy="1325563"/>
          </a:xfrm>
        </p:spPr>
        <p:txBody>
          <a:bodyPr/>
          <a:lstStyle/>
          <a:p>
            <a:r>
              <a:rPr lang="es-EC" dirty="0" smtClean="0">
                <a:latin typeface="Segoe UI Black" panose="020B0A02040204020203" pitchFamily="34" charset="0"/>
                <a:ea typeface="Segoe UI Black" panose="020B0A02040204020203" pitchFamily="34" charset="0"/>
              </a:rPr>
              <a:t>Ejecución y Financiamiento.-</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15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95429" y="1346354"/>
            <a:ext cx="4396485" cy="2031325"/>
          </a:xfrm>
          <a:prstGeom prst="rect">
            <a:avLst/>
          </a:prstGeom>
        </p:spPr>
        <p:txBody>
          <a:bodyPr wrap="square">
            <a:spAutoFit/>
          </a:bodyPr>
          <a:lstStyle/>
          <a:p>
            <a:pPr algn="just"/>
            <a:r>
              <a:rPr lang="es-EC" dirty="0" smtClean="0"/>
              <a:t>El Proyecto Biocomercio, de acuerdo a su enfoque inclusivo </a:t>
            </a:r>
            <a:r>
              <a:rPr lang="es-EC" dirty="0"/>
              <a:t>para </a:t>
            </a:r>
            <a:r>
              <a:rPr lang="es-EC" dirty="0" smtClean="0"/>
              <a:t>la intervención </a:t>
            </a:r>
            <a:r>
              <a:rPr lang="es-EC" dirty="0"/>
              <a:t>y el fortalecimiento </a:t>
            </a:r>
            <a:r>
              <a:rPr lang="es-EC" dirty="0" smtClean="0"/>
              <a:t>de las </a:t>
            </a:r>
            <a:r>
              <a:rPr lang="es-EC" dirty="0"/>
              <a:t>cadenas de valor de </a:t>
            </a:r>
            <a:r>
              <a:rPr lang="es-EC" dirty="0" smtClean="0"/>
              <a:t>Biocomercio en </a:t>
            </a:r>
            <a:r>
              <a:rPr lang="es-EC" dirty="0"/>
              <a:t>la región, se desarrollaron </a:t>
            </a:r>
            <a:r>
              <a:rPr lang="es-EC" dirty="0" smtClean="0"/>
              <a:t>ocho herramientas</a:t>
            </a:r>
            <a:r>
              <a:rPr lang="es-EC" dirty="0"/>
              <a:t>, las cuales </a:t>
            </a:r>
            <a:r>
              <a:rPr lang="es-EC" dirty="0" smtClean="0"/>
              <a:t>fueron usadas </a:t>
            </a:r>
            <a:r>
              <a:rPr lang="es-EC" dirty="0"/>
              <a:t>durante las </a:t>
            </a:r>
            <a:r>
              <a:rPr lang="es-EC" dirty="0" smtClean="0"/>
              <a:t>diferentes etapas </a:t>
            </a:r>
            <a:r>
              <a:rPr lang="es-EC" dirty="0"/>
              <a:t>de </a:t>
            </a:r>
            <a:r>
              <a:rPr lang="es-EC" dirty="0" smtClean="0"/>
              <a:t>la ejecución del proyecto. </a:t>
            </a:r>
            <a:endParaRPr lang="es-EC" dirty="0"/>
          </a:p>
        </p:txBody>
      </p:sp>
      <p:sp>
        <p:nvSpPr>
          <p:cNvPr id="5" name="Rectángulo 4"/>
          <p:cNvSpPr/>
          <p:nvPr/>
        </p:nvSpPr>
        <p:spPr>
          <a:xfrm>
            <a:off x="7695429" y="3616311"/>
            <a:ext cx="4396485" cy="2308324"/>
          </a:xfrm>
          <a:prstGeom prst="rect">
            <a:avLst/>
          </a:prstGeom>
        </p:spPr>
        <p:txBody>
          <a:bodyPr wrap="square">
            <a:spAutoFit/>
          </a:bodyPr>
          <a:lstStyle/>
          <a:p>
            <a:pPr algn="just"/>
            <a:r>
              <a:rPr lang="es-EC" dirty="0"/>
              <a:t>Se busca que estas herramientas generadas y usadas de manera exitosa en la ejecución del Proyecto, puedan ser adoptadas por todos los actores que intervinieron en el Biocomercio en la región, que tiene como finalidad el desarrollo de acciones de manera articulada entre las diferentes etapas del proyecto.</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557" r="2215"/>
          <a:stretch/>
        </p:blipFill>
        <p:spPr>
          <a:xfrm>
            <a:off x="116006" y="857988"/>
            <a:ext cx="7579425" cy="5582279"/>
          </a:xfrm>
          <a:prstGeom prst="rect">
            <a:avLst/>
          </a:prstGeom>
        </p:spPr>
      </p:pic>
      <p:pic>
        <p:nvPicPr>
          <p:cNvPr id="7"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96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283"/>
            <a:ext cx="10515600" cy="1325563"/>
          </a:xfrm>
        </p:spPr>
        <p:txBody>
          <a:bodyPr/>
          <a:lstStyle/>
          <a:p>
            <a:r>
              <a:rPr lang="es-EC" dirty="0" smtClean="0">
                <a:latin typeface="Segoe UI Black" panose="020B0A02040204020203" pitchFamily="34" charset="0"/>
                <a:ea typeface="Segoe UI Black" panose="020B0A02040204020203" pitchFamily="34" charset="0"/>
              </a:rPr>
              <a:t>Financiamiento.-</a:t>
            </a:r>
            <a:endParaRPr lang="es-EC" dirty="0">
              <a:latin typeface="Segoe UI Black" panose="020B0A02040204020203" pitchFamily="34" charset="0"/>
              <a:ea typeface="Segoe UI Black" panose="020B0A02040204020203" pitchFamily="34" charset="0"/>
            </a:endParaRPr>
          </a:p>
        </p:txBody>
      </p:sp>
      <p:sp>
        <p:nvSpPr>
          <p:cNvPr id="3" name="Rectángulo 2"/>
          <p:cNvSpPr/>
          <p:nvPr/>
        </p:nvSpPr>
        <p:spPr>
          <a:xfrm>
            <a:off x="543867" y="1483267"/>
            <a:ext cx="6164239" cy="4401205"/>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El presupuesto total inicial ascendió a </a:t>
            </a:r>
            <a:r>
              <a:rPr lang="es-EC" sz="2000" b="1" dirty="0" smtClean="0">
                <a:ln>
                  <a:solidFill>
                    <a:schemeClr val="accent5">
                      <a:lumMod val="50000"/>
                    </a:schemeClr>
                  </a:solidFill>
                </a:ln>
                <a:solidFill>
                  <a:srgbClr val="002060"/>
                </a:solidFill>
                <a:latin typeface="Garamond" panose="02020404030301010803" pitchFamily="18" charset="0"/>
              </a:rPr>
              <a:t>US</a:t>
            </a:r>
            <a:r>
              <a:rPr lang="es-EC" sz="2000" b="1" dirty="0">
                <a:ln>
                  <a:solidFill>
                    <a:schemeClr val="accent5">
                      <a:lumMod val="50000"/>
                    </a:schemeClr>
                  </a:solidFill>
                </a:ln>
                <a:solidFill>
                  <a:srgbClr val="002060"/>
                </a:solidFill>
                <a:latin typeface="Garamond" panose="02020404030301010803" pitchFamily="18" charset="0"/>
              </a:rPr>
              <a:t>D</a:t>
            </a:r>
            <a:r>
              <a:rPr lang="es-EC" sz="2000" b="1" dirty="0" smtClean="0">
                <a:ln>
                  <a:solidFill>
                    <a:schemeClr val="accent5">
                      <a:lumMod val="50000"/>
                    </a:schemeClr>
                  </a:solidFill>
                </a:ln>
                <a:solidFill>
                  <a:srgbClr val="002060"/>
                </a:solidFill>
                <a:latin typeface="Garamond" panose="02020404030301010803" pitchFamily="18" charset="0"/>
              </a:rPr>
              <a:t> 20,6 </a:t>
            </a:r>
            <a:r>
              <a:rPr lang="es-EC" sz="2000" b="1" dirty="0">
                <a:ln>
                  <a:solidFill>
                    <a:schemeClr val="accent5">
                      <a:lumMod val="50000"/>
                    </a:schemeClr>
                  </a:solidFill>
                </a:ln>
                <a:solidFill>
                  <a:srgbClr val="002060"/>
                </a:solidFill>
                <a:latin typeface="Garamond" panose="02020404030301010803" pitchFamily="18" charset="0"/>
              </a:rPr>
              <a:t>millones bajo una estructura de financiamiento que incluyó fondos GEF y cofinanciamiento en efectivo y en especie, por parte del ejecutor regional CAF. </a:t>
            </a:r>
            <a:endParaRPr lang="es-EC" sz="2000" b="1" dirty="0" smtClean="0">
              <a:ln>
                <a:solidFill>
                  <a:schemeClr val="accent5">
                    <a:lumMod val="50000"/>
                  </a:schemeClr>
                </a:solidFill>
              </a:ln>
              <a:solidFill>
                <a:srgbClr val="002060"/>
              </a:solidFill>
              <a:latin typeface="Garamond" panose="02020404030301010803" pitchFamily="18" charset="0"/>
            </a:endParaRPr>
          </a:p>
          <a:p>
            <a:pPr algn="just"/>
            <a:endParaRPr lang="es-EC" sz="2000" b="1" dirty="0">
              <a:ln>
                <a:solidFill>
                  <a:schemeClr val="accent5">
                    <a:lumMod val="50000"/>
                  </a:schemeClr>
                </a:solidFill>
              </a:ln>
              <a:solidFill>
                <a:srgbClr val="002060"/>
              </a:solidFill>
              <a:latin typeface="Garamond" panose="02020404030301010803" pitchFamily="18" charset="0"/>
            </a:endParaRPr>
          </a:p>
          <a:p>
            <a:pPr algn="just"/>
            <a:r>
              <a:rPr lang="es-EC" sz="2000" b="1" dirty="0">
                <a:ln>
                  <a:solidFill>
                    <a:schemeClr val="accent5">
                      <a:lumMod val="50000"/>
                    </a:schemeClr>
                  </a:solidFill>
                </a:ln>
                <a:solidFill>
                  <a:srgbClr val="002060"/>
                </a:solidFill>
                <a:latin typeface="Garamond" panose="02020404030301010803" pitchFamily="18" charset="0"/>
              </a:rPr>
              <a:t>Los fondos GEF dirigido para el Sector de Ingredientes Naturales fue de USD 6.4 millones, de las cuales se dividió entre los 4 países de la CAN de la siguiente manera: </a:t>
            </a:r>
          </a:p>
          <a:p>
            <a:pPr algn="just"/>
            <a:endParaRPr lang="es-EC" sz="2000" b="1" dirty="0">
              <a:ln>
                <a:solidFill>
                  <a:schemeClr val="accent5">
                    <a:lumMod val="50000"/>
                  </a:schemeClr>
                </a:solidFill>
              </a:ln>
              <a:solidFill>
                <a:srgbClr val="002060"/>
              </a:solidFill>
              <a:latin typeface="Garamond" panose="02020404030301010803" pitchFamily="18" charset="0"/>
            </a:endParaRPr>
          </a:p>
          <a:p>
            <a:endParaRPr lang="es-EC" sz="2000" b="1" dirty="0">
              <a:ln>
                <a:solidFill>
                  <a:schemeClr val="accent5">
                    <a:lumMod val="50000"/>
                  </a:schemeClr>
                </a:solidFill>
              </a:ln>
              <a:solidFill>
                <a:srgbClr val="002060"/>
              </a:solidFill>
              <a:latin typeface="Garamond" panose="02020404030301010803" pitchFamily="18" charset="0"/>
            </a:endParaRPr>
          </a:p>
          <a:p>
            <a:pPr indent="-285750">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37.9% para Colombia y Bolivia.</a:t>
            </a:r>
          </a:p>
          <a:p>
            <a:pPr indent="-285750">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31.0% para Ecuador.</a:t>
            </a:r>
          </a:p>
          <a:p>
            <a:pPr indent="-285750">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31.1% para Perú.</a:t>
            </a:r>
          </a:p>
        </p:txBody>
      </p:sp>
      <p:pic>
        <p:nvPicPr>
          <p:cNvPr id="4" name="Imagen 3" descr="Resultado de imagen para emoticonos seÃ±alando a alguien"/>
          <p:cNvPicPr/>
          <p:nvPr/>
        </p:nvPicPr>
        <p:blipFill rotWithShape="1">
          <a:blip r:embed="rId2" cstate="print">
            <a:extLst>
              <a:ext uri="{28A0092B-C50C-407E-A947-70E740481C1C}">
                <a14:useLocalDpi xmlns:a14="http://schemas.microsoft.com/office/drawing/2010/main" val="0"/>
              </a:ext>
            </a:extLst>
          </a:blip>
          <a:srcRect l="57156" t="18072" r="3858" b="50652"/>
          <a:stretch/>
        </p:blipFill>
        <p:spPr bwMode="auto">
          <a:xfrm>
            <a:off x="120322" y="1643630"/>
            <a:ext cx="423545" cy="295275"/>
          </a:xfrm>
          <a:prstGeom prst="rect">
            <a:avLst/>
          </a:prstGeom>
          <a:noFill/>
          <a:ln>
            <a:noFill/>
          </a:ln>
          <a:extLst>
            <a:ext uri="{53640926-AAD7-44D8-BBD7-CCE9431645EC}">
              <a14:shadowObscured xmlns:a14="http://schemas.microsoft.com/office/drawing/2010/main"/>
            </a:ext>
          </a:extLst>
        </p:spPr>
      </p:pic>
      <p:pic>
        <p:nvPicPr>
          <p:cNvPr id="5" name="Imagen 4" descr="Resultado de imagen para emoticonos seÃ±alando a alguien"/>
          <p:cNvPicPr/>
          <p:nvPr/>
        </p:nvPicPr>
        <p:blipFill rotWithShape="1">
          <a:blip r:embed="rId2" cstate="print">
            <a:extLst>
              <a:ext uri="{28A0092B-C50C-407E-A947-70E740481C1C}">
                <a14:useLocalDpi xmlns:a14="http://schemas.microsoft.com/office/drawing/2010/main" val="0"/>
              </a:ext>
            </a:extLst>
          </a:blip>
          <a:srcRect l="57156" t="18072" r="3858" b="50652"/>
          <a:stretch/>
        </p:blipFill>
        <p:spPr bwMode="auto">
          <a:xfrm>
            <a:off x="90983" y="3173493"/>
            <a:ext cx="423545" cy="295275"/>
          </a:xfrm>
          <a:prstGeom prst="rect">
            <a:avLst/>
          </a:prstGeom>
          <a:noFill/>
          <a:ln>
            <a:noFill/>
          </a:ln>
          <a:extLst>
            <a:ext uri="{53640926-AAD7-44D8-BBD7-CCE9431645EC}">
              <a14:shadowObscured xmlns:a14="http://schemas.microsoft.com/office/drawing/2010/main"/>
            </a:ext>
          </a:extLst>
        </p:spPr>
      </p:pic>
      <p:pic>
        <p:nvPicPr>
          <p:cNvPr id="6"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598" y="1616655"/>
            <a:ext cx="5172797" cy="4134427"/>
          </a:xfrm>
          <a:prstGeom prst="rect">
            <a:avLst/>
          </a:prstGeom>
          <a:ln>
            <a:noFill/>
          </a:ln>
          <a:effectLst>
            <a:outerShdw blurRad="292100" dist="139700" dir="2700000" algn="tl" rotWithShape="0">
              <a:srgbClr val="333333">
                <a:alpha val="65000"/>
              </a:srgbClr>
            </a:outerShdw>
          </a:effectLst>
        </p:spPr>
      </p:pic>
      <p:sp>
        <p:nvSpPr>
          <p:cNvPr id="8" name="Rectángulo 7"/>
          <p:cNvSpPr/>
          <p:nvPr/>
        </p:nvSpPr>
        <p:spPr>
          <a:xfrm>
            <a:off x="7696126" y="5662559"/>
            <a:ext cx="3541739" cy="369332"/>
          </a:xfrm>
          <a:prstGeom prst="rect">
            <a:avLst/>
          </a:prstGeom>
        </p:spPr>
        <p:txBody>
          <a:bodyPr wrap="none">
            <a:spAutoFit/>
          </a:bodyPr>
          <a:lstStyle/>
          <a:p>
            <a:pPr algn="ctr"/>
            <a:r>
              <a:rPr lang="es-EC" i="1" dirty="0"/>
              <a:t>Fuente:</a:t>
            </a:r>
            <a:r>
              <a:rPr lang="es-EC" b="1" i="1" dirty="0"/>
              <a:t> </a:t>
            </a:r>
            <a:r>
              <a:rPr lang="es-EC" dirty="0"/>
              <a:t>(Biocomercio Andino, 2017)</a:t>
            </a:r>
          </a:p>
        </p:txBody>
      </p:sp>
    </p:spTree>
    <p:extLst>
      <p:ext uri="{BB962C8B-B14F-4D97-AF65-F5344CB8AC3E}">
        <p14:creationId xmlns:p14="http://schemas.microsoft.com/office/powerpoint/2010/main" val="236208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a:latin typeface="Segoe UI Black" panose="020B0A02040204020203" pitchFamily="34" charset="0"/>
                <a:ea typeface="Segoe UI Black" panose="020B0A02040204020203" pitchFamily="34" charset="0"/>
              </a:rPr>
              <a:t>Acceso a herramientas y servicios </a:t>
            </a:r>
            <a:r>
              <a:rPr lang="es-EC" dirty="0" smtClean="0">
                <a:latin typeface="Segoe UI Black" panose="020B0A02040204020203" pitchFamily="34" charset="0"/>
                <a:ea typeface="Segoe UI Black" panose="020B0A02040204020203" pitchFamily="34" charset="0"/>
              </a:rPr>
              <a:t>financieros.-</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18364" y="1833056"/>
            <a:ext cx="11709779" cy="4401205"/>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El proyecto identificó que en la región enfrentaba enormes retos para el acceso a la financiación debido a</a:t>
            </a:r>
            <a:r>
              <a:rPr lang="es-EC" sz="2000" b="1" dirty="0" smtClean="0">
                <a:ln>
                  <a:solidFill>
                    <a:schemeClr val="accent5">
                      <a:lumMod val="50000"/>
                    </a:schemeClr>
                  </a:solidFill>
                </a:ln>
                <a:solidFill>
                  <a:srgbClr val="002060"/>
                </a:solidFill>
                <a:latin typeface="Garamond" panose="02020404030301010803" pitchFamily="18" charset="0"/>
              </a:rPr>
              <a:t>:</a:t>
            </a:r>
          </a:p>
          <a:p>
            <a:pPr algn="just"/>
            <a:endParaRPr lang="es-EC" sz="2000" b="1" dirty="0">
              <a:ln>
                <a:solidFill>
                  <a:schemeClr val="accent5">
                    <a:lumMod val="50000"/>
                  </a:schemeClr>
                </a:solidFill>
              </a:ln>
              <a:solidFill>
                <a:srgbClr val="002060"/>
              </a:solidFill>
              <a:latin typeface="Garamond" panose="02020404030301010803" pitchFamily="18" charset="0"/>
            </a:endParaRPr>
          </a:p>
          <a:p>
            <a:pPr algn="just"/>
            <a:endParaRPr lang="es-EC" sz="2000" b="1" dirty="0">
              <a:ln>
                <a:solidFill>
                  <a:schemeClr val="accent5">
                    <a:lumMod val="50000"/>
                  </a:schemeClr>
                </a:solidFill>
              </a:ln>
              <a:solidFill>
                <a:srgbClr val="002060"/>
              </a:solidFill>
              <a:latin typeface="Garamond" panose="02020404030301010803" pitchFamily="18" charset="0"/>
            </a:endParaRPr>
          </a:p>
          <a:p>
            <a:pPr marL="285750" indent="-285750" algn="just">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Existía una carencia de alternativas financieras distintas a las que ofrecía el sector bancario</a:t>
            </a:r>
            <a:r>
              <a:rPr lang="es-EC" sz="2000" b="1" dirty="0" smtClean="0">
                <a:ln>
                  <a:solidFill>
                    <a:schemeClr val="accent5">
                      <a:lumMod val="50000"/>
                    </a:schemeClr>
                  </a:solidFill>
                </a:ln>
                <a:solidFill>
                  <a:srgbClr val="002060"/>
                </a:solidFill>
                <a:latin typeface="Garamond" panose="02020404030301010803" pitchFamily="18" charset="0"/>
              </a:rPr>
              <a:t>.</a:t>
            </a:r>
          </a:p>
          <a:p>
            <a:pPr algn="just"/>
            <a:endParaRPr lang="es-EC" sz="2000" b="1" dirty="0">
              <a:ln>
                <a:solidFill>
                  <a:schemeClr val="accent5">
                    <a:lumMod val="50000"/>
                  </a:schemeClr>
                </a:solidFill>
              </a:ln>
              <a:solidFill>
                <a:srgbClr val="002060"/>
              </a:solidFill>
              <a:latin typeface="Garamond" panose="02020404030301010803" pitchFamily="18" charset="0"/>
            </a:endParaRPr>
          </a:p>
          <a:p>
            <a:pPr marL="285750" indent="-285750" algn="just">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Elevadas tasas de interés impiden que los productores fijen precios competitivos y tengan un margen adecuado de utilidades en sus productos</a:t>
            </a:r>
            <a:r>
              <a:rPr lang="es-EC" sz="2000" b="1" dirty="0" smtClean="0">
                <a:ln>
                  <a:solidFill>
                    <a:schemeClr val="accent5">
                      <a:lumMod val="50000"/>
                    </a:schemeClr>
                  </a:solidFill>
                </a:ln>
                <a:solidFill>
                  <a:srgbClr val="002060"/>
                </a:solidFill>
                <a:latin typeface="Garamond" panose="02020404030301010803" pitchFamily="18" charset="0"/>
              </a:rPr>
              <a:t>.</a:t>
            </a:r>
          </a:p>
          <a:p>
            <a:pPr algn="just"/>
            <a:endParaRPr lang="es-EC" sz="2000" b="1" dirty="0">
              <a:ln>
                <a:solidFill>
                  <a:schemeClr val="accent5">
                    <a:lumMod val="50000"/>
                  </a:schemeClr>
                </a:solidFill>
              </a:ln>
              <a:solidFill>
                <a:srgbClr val="002060"/>
              </a:solidFill>
              <a:latin typeface="Garamond" panose="02020404030301010803" pitchFamily="18" charset="0"/>
            </a:endParaRPr>
          </a:p>
          <a:p>
            <a:pPr marL="285750" indent="-285750" algn="just">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El sector financiero tradicional no ha creado líneas de financiación específicas para productores que utilizan productos nativos, que hagan un aporte a la conservación de la biodiversidad</a:t>
            </a:r>
            <a:r>
              <a:rPr lang="es-EC" sz="2000" b="1" dirty="0" smtClean="0">
                <a:ln>
                  <a:solidFill>
                    <a:schemeClr val="accent5">
                      <a:lumMod val="50000"/>
                    </a:schemeClr>
                  </a:solidFill>
                </a:ln>
                <a:solidFill>
                  <a:srgbClr val="002060"/>
                </a:solidFill>
                <a:latin typeface="Garamond" panose="02020404030301010803" pitchFamily="18" charset="0"/>
              </a:rPr>
              <a:t>.</a:t>
            </a:r>
          </a:p>
          <a:p>
            <a:pPr algn="just"/>
            <a:endParaRPr lang="es-EC" sz="2000" b="1" dirty="0">
              <a:ln>
                <a:solidFill>
                  <a:schemeClr val="accent5">
                    <a:lumMod val="50000"/>
                  </a:schemeClr>
                </a:solidFill>
              </a:ln>
              <a:solidFill>
                <a:srgbClr val="002060"/>
              </a:solidFill>
              <a:latin typeface="Garamond" panose="02020404030301010803" pitchFamily="18" charset="0"/>
            </a:endParaRPr>
          </a:p>
          <a:p>
            <a:pPr marL="285750" indent="-285750" algn="just">
              <a:buFont typeface="Wingdings" panose="05000000000000000000" pitchFamily="2" charset="2"/>
              <a:buChar char="ü"/>
            </a:pPr>
            <a:r>
              <a:rPr lang="es-EC" sz="2000" b="1" dirty="0">
                <a:ln>
                  <a:solidFill>
                    <a:schemeClr val="accent5">
                      <a:lumMod val="50000"/>
                    </a:schemeClr>
                  </a:solidFill>
                </a:ln>
                <a:solidFill>
                  <a:srgbClr val="002060"/>
                </a:solidFill>
                <a:latin typeface="Garamond" panose="02020404030301010803" pitchFamily="18" charset="0"/>
              </a:rPr>
              <a:t>Se presentan limitaciones económicas en las empresas enfocadas al Biocomercio, lo que dificulta que los productores llenen los requisitos del sector </a:t>
            </a:r>
            <a:r>
              <a:rPr lang="es-EC" sz="2000" b="1" dirty="0" smtClean="0">
                <a:ln>
                  <a:solidFill>
                    <a:schemeClr val="accent5">
                      <a:lumMod val="50000"/>
                    </a:schemeClr>
                  </a:solidFill>
                </a:ln>
                <a:solidFill>
                  <a:srgbClr val="002060"/>
                </a:solidFill>
                <a:latin typeface="Garamond" panose="02020404030301010803" pitchFamily="18" charset="0"/>
              </a:rPr>
              <a:t>bancario </a:t>
            </a:r>
            <a:r>
              <a:rPr lang="es-EC" sz="2000" b="1" dirty="0">
                <a:ln>
                  <a:solidFill>
                    <a:schemeClr val="accent5">
                      <a:lumMod val="50000"/>
                    </a:schemeClr>
                  </a:solidFill>
                </a:ln>
                <a:solidFill>
                  <a:srgbClr val="002060"/>
                </a:solidFill>
                <a:latin typeface="Garamond" panose="02020404030301010803" pitchFamily="18" charset="0"/>
              </a:rPr>
              <a:t>y puedan cubrir las garantías requeridas, las cuales están diseñadas para el mercado tradicional.</a:t>
            </a:r>
          </a:p>
        </p:txBody>
      </p:sp>
    </p:spTree>
    <p:extLst>
      <p:ext uri="{BB962C8B-B14F-4D97-AF65-F5344CB8AC3E}">
        <p14:creationId xmlns:p14="http://schemas.microsoft.com/office/powerpoint/2010/main" val="2898368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Objetivos específicos.-</a:t>
            </a:r>
            <a:endParaRPr lang="es-EC" dirty="0">
              <a:latin typeface="Segoe UI Black" panose="020B0A02040204020203" pitchFamily="34" charset="0"/>
              <a:ea typeface="Segoe UI Black" panose="020B0A02040204020203" pitchFamily="34" charset="0"/>
            </a:endParaRPr>
          </a:p>
        </p:txBody>
      </p:sp>
      <p:sp>
        <p:nvSpPr>
          <p:cNvPr id="4" name="Rectángulo 3"/>
          <p:cNvSpPr/>
          <p:nvPr/>
        </p:nvSpPr>
        <p:spPr>
          <a:xfrm>
            <a:off x="859809" y="1992574"/>
            <a:ext cx="10345003" cy="348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buFont typeface="+mj-lt"/>
              <a:buAutoNum type="arabicPeriod"/>
            </a:pPr>
            <a:r>
              <a:rPr lang="es-EC" sz="2800" b="1" dirty="0">
                <a:ln>
                  <a:solidFill>
                    <a:schemeClr val="accent5">
                      <a:lumMod val="50000"/>
                    </a:schemeClr>
                  </a:solidFill>
                </a:ln>
                <a:solidFill>
                  <a:srgbClr val="002060"/>
                </a:solidFill>
                <a:latin typeface="Garamond" panose="02020404030301010803" pitchFamily="18" charset="0"/>
              </a:rPr>
              <a:t>Conocer los principios del Biocomercio, componentes y temáticas aplicado al Sector de Ingredientes Naturales y productos terminados para la Industria Alimenticia</a:t>
            </a:r>
            <a:r>
              <a:rPr lang="es-EC" sz="2800" b="1" dirty="0" smtClean="0">
                <a:ln>
                  <a:solidFill>
                    <a:schemeClr val="accent5">
                      <a:lumMod val="50000"/>
                    </a:schemeClr>
                  </a:solidFill>
                </a:ln>
                <a:solidFill>
                  <a:srgbClr val="002060"/>
                </a:solidFill>
                <a:latin typeface="Garamond" panose="02020404030301010803" pitchFamily="18" charset="0"/>
              </a:rPr>
              <a:t>.</a:t>
            </a:r>
          </a:p>
          <a:p>
            <a:pPr algn="just"/>
            <a:endParaRPr lang="es-EC" sz="2800" b="1" dirty="0" smtClean="0">
              <a:ln>
                <a:solidFill>
                  <a:schemeClr val="accent5">
                    <a:lumMod val="50000"/>
                  </a:schemeClr>
                </a:solidFill>
              </a:ln>
              <a:solidFill>
                <a:srgbClr val="002060"/>
              </a:solidFill>
              <a:latin typeface="Garamond" panose="02020404030301010803" pitchFamily="18" charset="0"/>
            </a:endParaRPr>
          </a:p>
          <a:p>
            <a:pPr algn="just"/>
            <a:r>
              <a:rPr lang="es-EC" sz="2800" b="1" dirty="0" smtClean="0">
                <a:ln>
                  <a:solidFill>
                    <a:schemeClr val="accent5">
                      <a:lumMod val="50000"/>
                    </a:schemeClr>
                  </a:solidFill>
                </a:ln>
                <a:solidFill>
                  <a:srgbClr val="002060"/>
                </a:solidFill>
                <a:latin typeface="Garamond" panose="02020404030301010803" pitchFamily="18" charset="0"/>
              </a:rPr>
              <a:t>2. Identificar </a:t>
            </a:r>
            <a:r>
              <a:rPr lang="es-EC" sz="2800" b="1" dirty="0">
                <a:ln>
                  <a:solidFill>
                    <a:schemeClr val="accent5">
                      <a:lumMod val="50000"/>
                    </a:schemeClr>
                  </a:solidFill>
                </a:ln>
                <a:solidFill>
                  <a:srgbClr val="002060"/>
                </a:solidFill>
                <a:latin typeface="Garamond" panose="02020404030301010803" pitchFamily="18" charset="0"/>
              </a:rPr>
              <a:t>el número de proyectos piloto que acogió el proyecto Biocomercio. </a:t>
            </a:r>
            <a:endParaRPr lang="es-EC" sz="2800" b="1" dirty="0" smtClean="0">
              <a:ln>
                <a:solidFill>
                  <a:schemeClr val="accent5">
                    <a:lumMod val="50000"/>
                  </a:schemeClr>
                </a:solidFill>
              </a:ln>
              <a:solidFill>
                <a:srgbClr val="002060"/>
              </a:solidFill>
              <a:latin typeface="Garamond" panose="02020404030301010803" pitchFamily="18" charset="0"/>
            </a:endParaRPr>
          </a:p>
          <a:p>
            <a:pPr algn="just"/>
            <a:endParaRPr lang="es-EC" sz="2800" b="1" dirty="0">
              <a:ln>
                <a:solidFill>
                  <a:schemeClr val="accent5">
                    <a:lumMod val="50000"/>
                  </a:schemeClr>
                </a:solidFill>
              </a:ln>
              <a:solidFill>
                <a:srgbClr val="002060"/>
              </a:solidFill>
              <a:latin typeface="Garamond" panose="02020404030301010803" pitchFamily="18" charset="0"/>
            </a:endParaRPr>
          </a:p>
          <a:p>
            <a:pPr algn="just"/>
            <a:r>
              <a:rPr lang="es-EC" sz="2800" b="1" dirty="0" smtClean="0">
                <a:ln>
                  <a:solidFill>
                    <a:schemeClr val="accent5">
                      <a:lumMod val="50000"/>
                    </a:schemeClr>
                  </a:solidFill>
                </a:ln>
                <a:solidFill>
                  <a:srgbClr val="002060"/>
                </a:solidFill>
                <a:latin typeface="Garamond" panose="02020404030301010803" pitchFamily="18" charset="0"/>
              </a:rPr>
              <a:t>3. Conocer </a:t>
            </a:r>
            <a:r>
              <a:rPr lang="es-EC" sz="2800" b="1" dirty="0">
                <a:ln>
                  <a:solidFill>
                    <a:schemeClr val="accent5">
                      <a:lumMod val="50000"/>
                    </a:schemeClr>
                  </a:solidFill>
                </a:ln>
                <a:solidFill>
                  <a:srgbClr val="002060"/>
                </a:solidFill>
                <a:latin typeface="Garamond" panose="02020404030301010803" pitchFamily="18" charset="0"/>
              </a:rPr>
              <a:t>el financiamiento otorgado por organismos internacionales, regionales y nacionales. </a:t>
            </a:r>
            <a:endParaRPr lang="es-EC" sz="2800" b="1" dirty="0" smtClean="0">
              <a:ln>
                <a:solidFill>
                  <a:schemeClr val="accent5">
                    <a:lumMod val="50000"/>
                  </a:schemeClr>
                </a:solidFill>
              </a:ln>
              <a:solidFill>
                <a:srgbClr val="002060"/>
              </a:solidFill>
              <a:latin typeface="Garamond" panose="02020404030301010803" pitchFamily="18" charset="0"/>
            </a:endParaRPr>
          </a:p>
          <a:p>
            <a:pPr algn="just"/>
            <a:endParaRPr lang="es-EC" sz="2800" b="1" dirty="0">
              <a:ln>
                <a:solidFill>
                  <a:schemeClr val="accent5">
                    <a:lumMod val="50000"/>
                  </a:schemeClr>
                </a:solidFill>
              </a:ln>
              <a:solidFill>
                <a:srgbClr val="002060"/>
              </a:solidFill>
              <a:latin typeface="Garamond" panose="02020404030301010803" pitchFamily="18" charset="0"/>
            </a:endParaRPr>
          </a:p>
          <a:p>
            <a:pPr algn="just"/>
            <a:r>
              <a:rPr lang="es-EC" sz="2800" b="1" dirty="0" smtClean="0">
                <a:ln>
                  <a:solidFill>
                    <a:schemeClr val="accent5">
                      <a:lumMod val="50000"/>
                    </a:schemeClr>
                  </a:solidFill>
                </a:ln>
                <a:solidFill>
                  <a:srgbClr val="002060"/>
                </a:solidFill>
                <a:latin typeface="Garamond" panose="02020404030301010803" pitchFamily="18" charset="0"/>
              </a:rPr>
              <a:t>4. Identificar </a:t>
            </a:r>
            <a:r>
              <a:rPr lang="es-EC" sz="2800" b="1" dirty="0">
                <a:ln>
                  <a:solidFill>
                    <a:schemeClr val="accent5">
                      <a:lumMod val="50000"/>
                    </a:schemeClr>
                  </a:solidFill>
                </a:ln>
                <a:solidFill>
                  <a:srgbClr val="002060"/>
                </a:solidFill>
                <a:latin typeface="Garamond" panose="02020404030301010803" pitchFamily="18" charset="0"/>
              </a:rPr>
              <a:t>los indicadores finales del proyecto sobre el impacto generado a nivel </a:t>
            </a:r>
            <a:r>
              <a:rPr lang="es-EC" sz="2800" b="1" dirty="0" smtClean="0">
                <a:ln>
                  <a:solidFill>
                    <a:schemeClr val="accent5">
                      <a:lumMod val="50000"/>
                    </a:schemeClr>
                  </a:solidFill>
                </a:ln>
                <a:solidFill>
                  <a:srgbClr val="002060"/>
                </a:solidFill>
                <a:latin typeface="Garamond" panose="02020404030301010803" pitchFamily="18" charset="0"/>
              </a:rPr>
              <a:t>regional, </a:t>
            </a:r>
            <a:r>
              <a:rPr lang="es-EC" sz="2800" b="1" dirty="0">
                <a:ln>
                  <a:solidFill>
                    <a:schemeClr val="accent5">
                      <a:lumMod val="50000"/>
                    </a:schemeClr>
                  </a:solidFill>
                </a:ln>
                <a:solidFill>
                  <a:srgbClr val="002060"/>
                </a:solidFill>
                <a:latin typeface="Garamond" panose="02020404030301010803" pitchFamily="18" charset="0"/>
              </a:rPr>
              <a:t>emitidos por la Comunidad Andina. </a:t>
            </a:r>
          </a:p>
        </p:txBody>
      </p:sp>
    </p:spTree>
    <p:extLst>
      <p:ext uri="{BB962C8B-B14F-4D97-AF65-F5344CB8AC3E}">
        <p14:creationId xmlns:p14="http://schemas.microsoft.com/office/powerpoint/2010/main" val="2204512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Soluciones.-</a:t>
            </a:r>
            <a:endParaRPr lang="es-EC" dirty="0">
              <a:latin typeface="Segoe UI Black" panose="020B0A02040204020203" pitchFamily="34" charset="0"/>
              <a:ea typeface="Segoe UI Black" panose="020B0A02040204020203" pitchFamily="34" charset="0"/>
            </a:endParaRPr>
          </a:p>
        </p:txBody>
      </p:sp>
      <p:sp>
        <p:nvSpPr>
          <p:cNvPr id="3" name="Rectángulo 2"/>
          <p:cNvSpPr/>
          <p:nvPr/>
        </p:nvSpPr>
        <p:spPr>
          <a:xfrm>
            <a:off x="465279" y="1921119"/>
            <a:ext cx="4967785" cy="2031325"/>
          </a:xfrm>
          <a:prstGeom prst="rect">
            <a:avLst/>
          </a:prstGeom>
        </p:spPr>
        <p:txBody>
          <a:bodyPr wrap="square">
            <a:spAutoFit/>
          </a:bodyPr>
          <a:lstStyle/>
          <a:p>
            <a:pPr algn="just"/>
            <a:r>
              <a:rPr lang="es-EC" b="1" dirty="0" smtClean="0">
                <a:solidFill>
                  <a:srgbClr val="002060"/>
                </a:solidFill>
              </a:rPr>
              <a:t>Capacitaciones para </a:t>
            </a:r>
            <a:r>
              <a:rPr lang="es-EC" b="1" dirty="0">
                <a:solidFill>
                  <a:srgbClr val="002060"/>
                </a:solidFill>
              </a:rPr>
              <a:t>los principales actores en </a:t>
            </a:r>
            <a:r>
              <a:rPr lang="es-EC" b="1" dirty="0" smtClean="0">
                <a:solidFill>
                  <a:srgbClr val="002060"/>
                </a:solidFill>
              </a:rPr>
              <a:t>el sector </a:t>
            </a:r>
            <a:r>
              <a:rPr lang="es-EC" b="1" dirty="0">
                <a:solidFill>
                  <a:srgbClr val="002060"/>
                </a:solidFill>
              </a:rPr>
              <a:t>financiero sobre los </a:t>
            </a:r>
            <a:r>
              <a:rPr lang="es-EC" b="1" dirty="0" smtClean="0">
                <a:solidFill>
                  <a:srgbClr val="002060"/>
                </a:solidFill>
              </a:rPr>
              <a:t>riesgos y </a:t>
            </a:r>
            <a:r>
              <a:rPr lang="es-EC" b="1" dirty="0">
                <a:solidFill>
                  <a:srgbClr val="002060"/>
                </a:solidFill>
              </a:rPr>
              <a:t>oportunidades de negocios </a:t>
            </a:r>
            <a:r>
              <a:rPr lang="es-EC" b="1" dirty="0" smtClean="0">
                <a:solidFill>
                  <a:srgbClr val="002060"/>
                </a:solidFill>
              </a:rPr>
              <a:t>del Biocomercio, </a:t>
            </a:r>
            <a:r>
              <a:rPr lang="es-EC" b="1" dirty="0">
                <a:solidFill>
                  <a:srgbClr val="002060"/>
                </a:solidFill>
              </a:rPr>
              <a:t>vinculando a 173 </a:t>
            </a:r>
            <a:r>
              <a:rPr lang="es-EC" b="1" dirty="0" smtClean="0">
                <a:solidFill>
                  <a:srgbClr val="002060"/>
                </a:solidFill>
              </a:rPr>
              <a:t>personas de entidades financieras </a:t>
            </a:r>
            <a:r>
              <a:rPr lang="es-EC" b="1" dirty="0">
                <a:solidFill>
                  <a:srgbClr val="002060"/>
                </a:solidFill>
              </a:rPr>
              <a:t>y </a:t>
            </a:r>
            <a:r>
              <a:rPr lang="es-EC" b="1" dirty="0" smtClean="0">
                <a:solidFill>
                  <a:srgbClr val="002060"/>
                </a:solidFill>
              </a:rPr>
              <a:t>agencias de </a:t>
            </a:r>
            <a:r>
              <a:rPr lang="es-EC" b="1" dirty="0">
                <a:solidFill>
                  <a:srgbClr val="002060"/>
                </a:solidFill>
              </a:rPr>
              <a:t>desarrollo local, quienes </a:t>
            </a:r>
            <a:r>
              <a:rPr lang="es-EC" b="1" dirty="0" smtClean="0">
                <a:solidFill>
                  <a:srgbClr val="002060"/>
                </a:solidFill>
              </a:rPr>
              <a:t>recibieron entrenamiento </a:t>
            </a:r>
            <a:r>
              <a:rPr lang="es-EC" b="1" dirty="0">
                <a:solidFill>
                  <a:srgbClr val="002060"/>
                </a:solidFill>
              </a:rPr>
              <a:t>en herramientas </a:t>
            </a:r>
            <a:r>
              <a:rPr lang="es-EC" b="1" dirty="0" smtClean="0">
                <a:solidFill>
                  <a:srgbClr val="002060"/>
                </a:solidFill>
              </a:rPr>
              <a:t>de Biocomercio. </a:t>
            </a:r>
            <a:endParaRPr lang="es-EC" b="1" dirty="0">
              <a:solidFill>
                <a:srgbClr val="002060"/>
              </a:solidFill>
            </a:endParaRPr>
          </a:p>
        </p:txBody>
      </p:sp>
      <p:sp>
        <p:nvSpPr>
          <p:cNvPr id="4" name="Rectángulo 3"/>
          <p:cNvSpPr/>
          <p:nvPr/>
        </p:nvSpPr>
        <p:spPr>
          <a:xfrm>
            <a:off x="450375" y="3952444"/>
            <a:ext cx="4967785" cy="1477328"/>
          </a:xfrm>
          <a:prstGeom prst="rect">
            <a:avLst/>
          </a:prstGeom>
        </p:spPr>
        <p:txBody>
          <a:bodyPr wrap="square">
            <a:spAutoFit/>
          </a:bodyPr>
          <a:lstStyle/>
          <a:p>
            <a:pPr algn="just"/>
            <a:r>
              <a:rPr lang="es-EC" b="1" dirty="0">
                <a:solidFill>
                  <a:srgbClr val="002060"/>
                </a:solidFill>
              </a:rPr>
              <a:t>12 líneas y esquemas de financiamiento dirigidas a iniciativas de Biocomercio, existiendo en la actualidad Instrumentos financieros adaptados y dirigidos de manera específica, a los cuales las iniciativas pueden acceder.</a:t>
            </a:r>
          </a:p>
        </p:txBody>
      </p:sp>
      <p:sp>
        <p:nvSpPr>
          <p:cNvPr id="5" name="Rectángulo 4"/>
          <p:cNvSpPr/>
          <p:nvPr/>
        </p:nvSpPr>
        <p:spPr>
          <a:xfrm>
            <a:off x="5676567" y="1197954"/>
            <a:ext cx="6459940" cy="2031325"/>
          </a:xfrm>
          <a:prstGeom prst="rect">
            <a:avLst/>
          </a:prstGeom>
        </p:spPr>
        <p:txBody>
          <a:bodyPr wrap="square">
            <a:spAutoFit/>
          </a:bodyPr>
          <a:lstStyle/>
          <a:p>
            <a:pPr marL="285750" indent="-285750" algn="just">
              <a:buFont typeface="Wingdings" panose="05000000000000000000" pitchFamily="2" charset="2"/>
              <a:buChar char="ü"/>
            </a:pPr>
            <a:r>
              <a:rPr lang="es-EC" b="1" dirty="0">
                <a:solidFill>
                  <a:srgbClr val="002060"/>
                </a:solidFill>
              </a:rPr>
              <a:t>Personal del sector financiero con capacidades técnicas y experiencia para evaluar planes de negocios de la biodiversidad y las aplicaciones de la financiación.</a:t>
            </a:r>
          </a:p>
          <a:p>
            <a:pPr marL="285750" indent="-285750" algn="just">
              <a:buFont typeface="Wingdings" panose="05000000000000000000" pitchFamily="2" charset="2"/>
              <a:buChar char="ü"/>
            </a:pPr>
            <a:r>
              <a:rPr lang="es-EC" b="1" dirty="0" smtClean="0">
                <a:solidFill>
                  <a:srgbClr val="002060"/>
                </a:solidFill>
              </a:rPr>
              <a:t>Creación </a:t>
            </a:r>
            <a:r>
              <a:rPr lang="es-EC" b="1" dirty="0">
                <a:solidFill>
                  <a:srgbClr val="002060"/>
                </a:solidFill>
              </a:rPr>
              <a:t>de un vínculo de beneficio mutuo entre el sector financiero y el mercado.</a:t>
            </a:r>
          </a:p>
          <a:p>
            <a:pPr marL="285750" indent="-285750" algn="just">
              <a:buFont typeface="Wingdings" panose="05000000000000000000" pitchFamily="2" charset="2"/>
              <a:buChar char="ü"/>
            </a:pPr>
            <a:r>
              <a:rPr lang="es-EC" b="1" dirty="0">
                <a:solidFill>
                  <a:srgbClr val="002060"/>
                </a:solidFill>
              </a:rPr>
              <a:t>Nuevas iniciativas empresariales creadas, respecto a las oportunidades de financiamiento.</a:t>
            </a:r>
          </a:p>
        </p:txBody>
      </p:sp>
      <p:pic>
        <p:nvPicPr>
          <p:cNvPr id="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
        <p:nvSpPr>
          <p:cNvPr id="7" name="Abrir llave 6"/>
          <p:cNvSpPr/>
          <p:nvPr/>
        </p:nvSpPr>
        <p:spPr>
          <a:xfrm>
            <a:off x="5391219" y="920397"/>
            <a:ext cx="341194" cy="5745781"/>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8" name="Imagen 7" descr="Resultado de imagen para emoticonos seÃ±alando a alguien"/>
          <p:cNvPicPr/>
          <p:nvPr/>
        </p:nvPicPr>
        <p:blipFill rotWithShape="1">
          <a:blip r:embed="rId3" cstate="print">
            <a:extLst>
              <a:ext uri="{28A0092B-C50C-407E-A947-70E740481C1C}">
                <a14:useLocalDpi xmlns:a14="http://schemas.microsoft.com/office/drawing/2010/main" val="0"/>
              </a:ext>
            </a:extLst>
          </a:blip>
          <a:srcRect l="57156" t="18072" r="3858" b="50652"/>
          <a:stretch/>
        </p:blipFill>
        <p:spPr bwMode="auto">
          <a:xfrm>
            <a:off x="59931" y="2065980"/>
            <a:ext cx="423545" cy="295275"/>
          </a:xfrm>
          <a:prstGeom prst="rect">
            <a:avLst/>
          </a:prstGeom>
          <a:noFill/>
          <a:ln>
            <a:noFill/>
          </a:ln>
          <a:extLst>
            <a:ext uri="{53640926-AAD7-44D8-BBD7-CCE9431645EC}">
              <a14:shadowObscured xmlns:a14="http://schemas.microsoft.com/office/drawing/2010/main"/>
            </a:ext>
          </a:extLst>
        </p:spPr>
      </p:pic>
      <p:pic>
        <p:nvPicPr>
          <p:cNvPr id="9" name="Imagen 8" descr="Resultado de imagen para emoticonos seÃ±alando a alguien"/>
          <p:cNvPicPr/>
          <p:nvPr/>
        </p:nvPicPr>
        <p:blipFill rotWithShape="1">
          <a:blip r:embed="rId3" cstate="print">
            <a:extLst>
              <a:ext uri="{28A0092B-C50C-407E-A947-70E740481C1C}">
                <a14:useLocalDpi xmlns:a14="http://schemas.microsoft.com/office/drawing/2010/main" val="0"/>
              </a:ext>
            </a:extLst>
          </a:blip>
          <a:srcRect l="57156" t="18072" r="3858" b="50652"/>
          <a:stretch/>
        </p:blipFill>
        <p:spPr bwMode="auto">
          <a:xfrm>
            <a:off x="26830" y="3987644"/>
            <a:ext cx="423545" cy="295275"/>
          </a:xfrm>
          <a:prstGeom prst="rect">
            <a:avLst/>
          </a:prstGeom>
          <a:noFill/>
          <a:ln>
            <a:noFill/>
          </a:ln>
          <a:extLst>
            <a:ext uri="{53640926-AAD7-44D8-BBD7-CCE9431645EC}">
              <a14:shadowObscured xmlns:a14="http://schemas.microsoft.com/office/drawing/2010/main"/>
            </a:ext>
          </a:extLst>
        </p:spPr>
      </p:pic>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l="3503"/>
          <a:stretch/>
        </p:blipFill>
        <p:spPr>
          <a:xfrm>
            <a:off x="5732413" y="3477697"/>
            <a:ext cx="6404094" cy="3229426"/>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823054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939284" cy="1325563"/>
          </a:xfrm>
        </p:spPr>
        <p:txBody>
          <a:bodyPr/>
          <a:lstStyle/>
          <a:p>
            <a:r>
              <a:rPr lang="es-EC" dirty="0" smtClean="0">
                <a:latin typeface="Segoe UI Black" panose="020B0A02040204020203" pitchFamily="34" charset="0"/>
                <a:ea typeface="Segoe UI Black" panose="020B0A02040204020203" pitchFamily="34" charset="0"/>
              </a:rPr>
              <a:t>Desafíos y Oportunidades del Biocomercio en Ecuador.-</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27797" y="1772923"/>
            <a:ext cx="6960357" cy="3139321"/>
          </a:xfrm>
          <a:prstGeom prst="rect">
            <a:avLst/>
          </a:prstGeom>
        </p:spPr>
        <p:txBody>
          <a:bodyPr wrap="square">
            <a:spAutoFit/>
          </a:bodyPr>
          <a:lstStyle/>
          <a:p>
            <a:pPr algn="just"/>
            <a:r>
              <a:rPr lang="es-EC" b="1" dirty="0">
                <a:solidFill>
                  <a:schemeClr val="accent5">
                    <a:lumMod val="50000"/>
                  </a:schemeClr>
                </a:solidFill>
              </a:rPr>
              <a:t>El rápido crecimiento de la demanda mundial por </a:t>
            </a:r>
            <a:r>
              <a:rPr lang="es-EC" b="1" dirty="0" smtClean="0">
                <a:solidFill>
                  <a:schemeClr val="accent5">
                    <a:lumMod val="50000"/>
                  </a:schemeClr>
                </a:solidFill>
              </a:rPr>
              <a:t>productos orgánicos</a:t>
            </a:r>
            <a:r>
              <a:rPr lang="es-EC" b="1" dirty="0">
                <a:solidFill>
                  <a:schemeClr val="accent5">
                    <a:lumMod val="50000"/>
                  </a:schemeClr>
                </a:solidFill>
              </a:rPr>
              <a:t>, </a:t>
            </a:r>
            <a:r>
              <a:rPr lang="es-EC" b="1" dirty="0" smtClean="0">
                <a:solidFill>
                  <a:schemeClr val="accent5">
                    <a:lumMod val="50000"/>
                  </a:schemeClr>
                </a:solidFill>
              </a:rPr>
              <a:t>y de comercio </a:t>
            </a:r>
            <a:r>
              <a:rPr lang="es-EC" b="1" dirty="0">
                <a:solidFill>
                  <a:schemeClr val="accent5">
                    <a:lumMod val="50000"/>
                  </a:schemeClr>
                </a:solidFill>
              </a:rPr>
              <a:t>justo, </a:t>
            </a:r>
            <a:r>
              <a:rPr lang="es-EC" b="1" dirty="0" smtClean="0">
                <a:solidFill>
                  <a:schemeClr val="accent5">
                    <a:lumMod val="50000"/>
                  </a:schemeClr>
                </a:solidFill>
              </a:rPr>
              <a:t>representa una </a:t>
            </a:r>
            <a:r>
              <a:rPr lang="es-EC" b="1" dirty="0">
                <a:solidFill>
                  <a:schemeClr val="accent5">
                    <a:lumMod val="50000"/>
                  </a:schemeClr>
                </a:solidFill>
              </a:rPr>
              <a:t>oportunidad para promover el aprovechamiento </a:t>
            </a:r>
            <a:r>
              <a:rPr lang="es-EC" b="1" dirty="0" smtClean="0">
                <a:solidFill>
                  <a:schemeClr val="accent5">
                    <a:lumMod val="50000"/>
                  </a:schemeClr>
                </a:solidFill>
              </a:rPr>
              <a:t>y comercialización </a:t>
            </a:r>
            <a:r>
              <a:rPr lang="es-EC" b="1" dirty="0">
                <a:solidFill>
                  <a:schemeClr val="accent5">
                    <a:lumMod val="50000"/>
                  </a:schemeClr>
                </a:solidFill>
              </a:rPr>
              <a:t>de productos y servicios derivados de la </a:t>
            </a:r>
            <a:r>
              <a:rPr lang="es-EC" b="1" dirty="0" smtClean="0">
                <a:solidFill>
                  <a:schemeClr val="accent5">
                    <a:lumMod val="50000"/>
                  </a:schemeClr>
                </a:solidFill>
              </a:rPr>
              <a:t>biodiversidad con </a:t>
            </a:r>
            <a:r>
              <a:rPr lang="es-EC" b="1" dirty="0">
                <a:solidFill>
                  <a:schemeClr val="accent5">
                    <a:lumMod val="50000"/>
                  </a:schemeClr>
                </a:solidFill>
              </a:rPr>
              <a:t>criterios de sostenibilidad ambiental, social </a:t>
            </a:r>
            <a:r>
              <a:rPr lang="es-EC" b="1" dirty="0" smtClean="0">
                <a:solidFill>
                  <a:schemeClr val="accent5">
                    <a:lumMod val="50000"/>
                  </a:schemeClr>
                </a:solidFill>
              </a:rPr>
              <a:t>y económica</a:t>
            </a:r>
            <a:r>
              <a:rPr lang="es-EC" b="1" dirty="0">
                <a:solidFill>
                  <a:schemeClr val="accent5">
                    <a:lumMod val="50000"/>
                  </a:schemeClr>
                </a:solidFill>
              </a:rPr>
              <a:t>.</a:t>
            </a:r>
          </a:p>
          <a:p>
            <a:pPr algn="just"/>
            <a:r>
              <a:rPr lang="es-EC" b="1" dirty="0" smtClean="0">
                <a:solidFill>
                  <a:schemeClr val="accent5">
                    <a:lumMod val="50000"/>
                  </a:schemeClr>
                </a:solidFill>
              </a:rPr>
              <a:t>Ecuador incluyó </a:t>
            </a:r>
            <a:r>
              <a:rPr lang="es-EC" b="1" dirty="0">
                <a:solidFill>
                  <a:schemeClr val="accent5">
                    <a:lumMod val="50000"/>
                  </a:schemeClr>
                </a:solidFill>
              </a:rPr>
              <a:t>temas relacionados con </a:t>
            </a:r>
            <a:r>
              <a:rPr lang="es-EC" b="1" dirty="0" smtClean="0">
                <a:solidFill>
                  <a:schemeClr val="accent5">
                    <a:lumMod val="50000"/>
                  </a:schemeClr>
                </a:solidFill>
              </a:rPr>
              <a:t>la diversidad </a:t>
            </a:r>
            <a:r>
              <a:rPr lang="es-EC" b="1" dirty="0">
                <a:solidFill>
                  <a:schemeClr val="accent5">
                    <a:lumMod val="50000"/>
                  </a:schemeClr>
                </a:solidFill>
              </a:rPr>
              <a:t>biológica en el PNBV (2013-2017) y </a:t>
            </a:r>
            <a:r>
              <a:rPr lang="es-EC" b="1" dirty="0" smtClean="0">
                <a:solidFill>
                  <a:schemeClr val="accent5">
                    <a:lumMod val="50000"/>
                  </a:schemeClr>
                </a:solidFill>
              </a:rPr>
              <a:t>puso </a:t>
            </a:r>
            <a:r>
              <a:rPr lang="es-EC" b="1" dirty="0">
                <a:solidFill>
                  <a:schemeClr val="accent5">
                    <a:lumMod val="50000"/>
                  </a:schemeClr>
                </a:solidFill>
              </a:rPr>
              <a:t>en </a:t>
            </a:r>
            <a:r>
              <a:rPr lang="es-EC" b="1" dirty="0" smtClean="0">
                <a:solidFill>
                  <a:schemeClr val="accent5">
                    <a:lumMod val="50000"/>
                  </a:schemeClr>
                </a:solidFill>
              </a:rPr>
              <a:t>marcha una </a:t>
            </a:r>
            <a:r>
              <a:rPr lang="es-EC" b="1" dirty="0">
                <a:solidFill>
                  <a:schemeClr val="accent5">
                    <a:lumMod val="50000"/>
                  </a:schemeClr>
                </a:solidFill>
              </a:rPr>
              <a:t>estrategia para pasar de ser un país primario </a:t>
            </a:r>
            <a:r>
              <a:rPr lang="es-EC" b="1" dirty="0" smtClean="0">
                <a:solidFill>
                  <a:schemeClr val="accent5">
                    <a:lumMod val="50000"/>
                  </a:schemeClr>
                </a:solidFill>
              </a:rPr>
              <a:t>exportador, a </a:t>
            </a:r>
            <a:r>
              <a:rPr lang="es-EC" b="1" dirty="0">
                <a:solidFill>
                  <a:schemeClr val="accent5">
                    <a:lumMod val="50000"/>
                  </a:schemeClr>
                </a:solidFill>
              </a:rPr>
              <a:t>ser un país que sustenta sus ingresos en una </a:t>
            </a:r>
            <a:r>
              <a:rPr lang="es-EC" b="1" dirty="0" smtClean="0">
                <a:solidFill>
                  <a:schemeClr val="accent5">
                    <a:lumMod val="50000"/>
                  </a:schemeClr>
                </a:solidFill>
              </a:rPr>
              <a:t>economía diversificada</a:t>
            </a:r>
            <a:r>
              <a:rPr lang="es-EC" b="1" dirty="0">
                <a:solidFill>
                  <a:schemeClr val="accent5">
                    <a:lumMod val="50000"/>
                  </a:schemeClr>
                </a:solidFill>
              </a:rPr>
              <a:t>, donde se potencia el bioconocimiento y los </a:t>
            </a:r>
            <a:r>
              <a:rPr lang="es-EC" b="1" dirty="0" smtClean="0">
                <a:solidFill>
                  <a:schemeClr val="accent5">
                    <a:lumMod val="50000"/>
                  </a:schemeClr>
                </a:solidFill>
              </a:rPr>
              <a:t>servicios ecosistémicos, colocando </a:t>
            </a:r>
            <a:r>
              <a:rPr lang="es-EC" b="1" dirty="0">
                <a:solidFill>
                  <a:schemeClr val="accent5">
                    <a:lumMod val="50000"/>
                  </a:schemeClr>
                </a:solidFill>
              </a:rPr>
              <a:t>al patrimonio natural como </a:t>
            </a:r>
            <a:r>
              <a:rPr lang="es-EC" b="1" dirty="0" smtClean="0">
                <a:solidFill>
                  <a:schemeClr val="accent5">
                    <a:lumMod val="50000"/>
                  </a:schemeClr>
                </a:solidFill>
              </a:rPr>
              <a:t>un bien </a:t>
            </a:r>
            <a:r>
              <a:rPr lang="es-EC" b="1" dirty="0">
                <a:solidFill>
                  <a:schemeClr val="accent5">
                    <a:lumMod val="50000"/>
                  </a:schemeClr>
                </a:solidFill>
              </a:rPr>
              <a:t>público </a:t>
            </a:r>
            <a:r>
              <a:rPr lang="es-EC" b="1" dirty="0" smtClean="0">
                <a:solidFill>
                  <a:schemeClr val="accent5">
                    <a:lumMod val="50000"/>
                  </a:schemeClr>
                </a:solidFill>
              </a:rPr>
              <a:t>estratégico</a:t>
            </a:r>
            <a:r>
              <a:rPr lang="es-EC" b="1" dirty="0">
                <a:solidFill>
                  <a:schemeClr val="accent5">
                    <a:lumMod val="50000"/>
                  </a:schemeClr>
                </a:solidFill>
              </a:rPr>
              <a:t>.</a:t>
            </a:r>
          </a:p>
        </p:txBody>
      </p:sp>
      <p:pic>
        <p:nvPicPr>
          <p:cNvPr id="6" name="Imagen 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Layer>
                </a14:imgProps>
              </a:ext>
            </a:extLst>
          </a:blip>
          <a:stretch>
            <a:fillRect/>
          </a:stretch>
        </p:blipFill>
        <p:spPr>
          <a:xfrm>
            <a:off x="7683690" y="1050878"/>
            <a:ext cx="4508310" cy="5807122"/>
          </a:xfrm>
          <a:prstGeom prst="rect">
            <a:avLst/>
          </a:prstGeom>
        </p:spPr>
      </p:pic>
      <p:sp>
        <p:nvSpPr>
          <p:cNvPr id="7" name="Rectángulo 6"/>
          <p:cNvSpPr/>
          <p:nvPr/>
        </p:nvSpPr>
        <p:spPr>
          <a:xfrm>
            <a:off x="627796" y="4912244"/>
            <a:ext cx="6960357" cy="1200329"/>
          </a:xfrm>
          <a:prstGeom prst="rect">
            <a:avLst/>
          </a:prstGeom>
        </p:spPr>
        <p:txBody>
          <a:bodyPr wrap="square">
            <a:spAutoFit/>
          </a:bodyPr>
          <a:lstStyle/>
          <a:p>
            <a:r>
              <a:rPr lang="es-EC" b="1" dirty="0">
                <a:solidFill>
                  <a:schemeClr val="accent5">
                    <a:lumMod val="50000"/>
                  </a:schemeClr>
                </a:solidFill>
              </a:rPr>
              <a:t>En este marco, el Ministerio del Ambiente se encuentra </a:t>
            </a:r>
            <a:r>
              <a:rPr lang="es-EC" b="1" dirty="0" smtClean="0">
                <a:solidFill>
                  <a:schemeClr val="accent5">
                    <a:lumMod val="50000"/>
                  </a:schemeClr>
                </a:solidFill>
              </a:rPr>
              <a:t>desarrollando la </a:t>
            </a:r>
            <a:r>
              <a:rPr lang="es-EC" b="1" dirty="0">
                <a:solidFill>
                  <a:schemeClr val="accent5">
                    <a:lumMod val="50000"/>
                  </a:schemeClr>
                </a:solidFill>
              </a:rPr>
              <a:t>Estrategia Nacional de Biodiversidad hasta el </a:t>
            </a:r>
            <a:r>
              <a:rPr lang="es-EC" b="1" dirty="0" smtClean="0">
                <a:solidFill>
                  <a:schemeClr val="accent5">
                    <a:lumMod val="50000"/>
                  </a:schemeClr>
                </a:solidFill>
              </a:rPr>
              <a:t>año 2030</a:t>
            </a:r>
            <a:r>
              <a:rPr lang="es-EC" b="1" dirty="0">
                <a:solidFill>
                  <a:schemeClr val="accent5">
                    <a:lumMod val="50000"/>
                  </a:schemeClr>
                </a:solidFill>
              </a:rPr>
              <a:t>, así como la Estrategia Nacional de Incentivos para </a:t>
            </a:r>
            <a:r>
              <a:rPr lang="es-EC" b="1" dirty="0" smtClean="0">
                <a:solidFill>
                  <a:schemeClr val="accent5">
                    <a:lumMod val="50000"/>
                  </a:schemeClr>
                </a:solidFill>
              </a:rPr>
              <a:t>la Conservación del </a:t>
            </a:r>
            <a:r>
              <a:rPr lang="es-EC" b="1" dirty="0">
                <a:solidFill>
                  <a:schemeClr val="accent5">
                    <a:lumMod val="50000"/>
                  </a:schemeClr>
                </a:solidFill>
              </a:rPr>
              <a:t>Patrimonio Natural y Uso Sostenible de la Biodiversidad.</a:t>
            </a:r>
          </a:p>
        </p:txBody>
      </p:sp>
      <p:sp>
        <p:nvSpPr>
          <p:cNvPr id="9" name="Flecha a la derecha con muesca 8"/>
          <p:cNvSpPr/>
          <p:nvPr/>
        </p:nvSpPr>
        <p:spPr>
          <a:xfrm>
            <a:off x="95535" y="1772923"/>
            <a:ext cx="532261" cy="369776"/>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con muesca 9"/>
          <p:cNvSpPr/>
          <p:nvPr/>
        </p:nvSpPr>
        <p:spPr>
          <a:xfrm>
            <a:off x="95535" y="3157696"/>
            <a:ext cx="532261" cy="369776"/>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 la derecha con muesca 10"/>
          <p:cNvSpPr/>
          <p:nvPr/>
        </p:nvSpPr>
        <p:spPr>
          <a:xfrm>
            <a:off x="95536" y="4912244"/>
            <a:ext cx="532261" cy="369776"/>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71058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0283"/>
            <a:ext cx="10515600" cy="1325563"/>
          </a:xfrm>
        </p:spPr>
        <p:txBody>
          <a:bodyPr/>
          <a:lstStyle/>
          <a:p>
            <a:r>
              <a:rPr lang="es-EC" dirty="0" smtClean="0">
                <a:latin typeface="Segoe UI Black" panose="020B0A02040204020203" pitchFamily="34" charset="0"/>
                <a:ea typeface="Segoe UI Black" panose="020B0A02040204020203" pitchFamily="34" charset="0"/>
              </a:rPr>
              <a:t>Desafíos.-</a:t>
            </a:r>
            <a:endParaRPr lang="es-EC" dirty="0">
              <a:latin typeface="Segoe UI Black" panose="020B0A02040204020203" pitchFamily="34" charset="0"/>
              <a:ea typeface="Segoe UI Black" panose="020B0A02040204020203" pitchFamily="34" charset="0"/>
            </a:endParaRPr>
          </a:p>
        </p:txBody>
      </p:sp>
      <p:sp>
        <p:nvSpPr>
          <p:cNvPr id="3" name="Rectángulo 2"/>
          <p:cNvSpPr/>
          <p:nvPr/>
        </p:nvSpPr>
        <p:spPr>
          <a:xfrm>
            <a:off x="600500" y="2923865"/>
            <a:ext cx="6837528" cy="1477328"/>
          </a:xfrm>
          <a:prstGeom prst="rect">
            <a:avLst/>
          </a:prstGeom>
        </p:spPr>
        <p:txBody>
          <a:bodyPr wrap="square">
            <a:spAutoFit/>
          </a:bodyPr>
          <a:lstStyle/>
          <a:p>
            <a:pPr algn="just"/>
            <a:r>
              <a:rPr lang="es-EC" b="1" dirty="0">
                <a:solidFill>
                  <a:schemeClr val="accent5">
                    <a:lumMod val="50000"/>
                  </a:schemeClr>
                </a:solidFill>
              </a:rPr>
              <a:t>Los desafíos a futuro referentes al Biocomercio y al </a:t>
            </a:r>
            <a:r>
              <a:rPr lang="es-EC" b="1" dirty="0" smtClean="0">
                <a:solidFill>
                  <a:schemeClr val="accent5">
                    <a:lumMod val="50000"/>
                  </a:schemeClr>
                </a:solidFill>
              </a:rPr>
              <a:t>desarrollo sostenible</a:t>
            </a:r>
            <a:r>
              <a:rPr lang="es-EC" b="1" dirty="0">
                <a:solidFill>
                  <a:schemeClr val="accent5">
                    <a:lumMod val="50000"/>
                  </a:schemeClr>
                </a:solidFill>
              </a:rPr>
              <a:t>, requieren del fortalecimiento a nivel país de </a:t>
            </a:r>
            <a:r>
              <a:rPr lang="es-EC" b="1" dirty="0" smtClean="0">
                <a:solidFill>
                  <a:schemeClr val="accent5">
                    <a:lumMod val="50000"/>
                  </a:schemeClr>
                </a:solidFill>
              </a:rPr>
              <a:t>temas normativos</a:t>
            </a:r>
            <a:r>
              <a:rPr lang="es-EC" b="1" dirty="0">
                <a:solidFill>
                  <a:schemeClr val="accent5">
                    <a:lumMod val="50000"/>
                  </a:schemeClr>
                </a:solidFill>
              </a:rPr>
              <a:t>, tecnológicos, de calidad e investigación, </a:t>
            </a:r>
            <a:r>
              <a:rPr lang="es-EC" b="1" dirty="0" smtClean="0">
                <a:solidFill>
                  <a:schemeClr val="accent5">
                    <a:lumMod val="50000"/>
                  </a:schemeClr>
                </a:solidFill>
              </a:rPr>
              <a:t>desarrollo de </a:t>
            </a:r>
            <a:r>
              <a:rPr lang="es-EC" b="1" dirty="0">
                <a:solidFill>
                  <a:schemeClr val="accent5">
                    <a:lumMod val="50000"/>
                  </a:schemeClr>
                </a:solidFill>
              </a:rPr>
              <a:t>capacidades empresariales y organizacionales, </a:t>
            </a:r>
            <a:r>
              <a:rPr lang="es-EC" b="1" dirty="0" smtClean="0">
                <a:solidFill>
                  <a:schemeClr val="accent5">
                    <a:lumMod val="50000"/>
                  </a:schemeClr>
                </a:solidFill>
              </a:rPr>
              <a:t>apertura de </a:t>
            </a:r>
            <a:r>
              <a:rPr lang="es-EC" b="1" dirty="0">
                <a:solidFill>
                  <a:schemeClr val="accent5">
                    <a:lumMod val="50000"/>
                  </a:schemeClr>
                </a:solidFill>
              </a:rPr>
              <a:t>mercados y articulación interinstitucional. </a:t>
            </a:r>
            <a:endParaRPr lang="es-EC" b="1" dirty="0" smtClean="0">
              <a:solidFill>
                <a:schemeClr val="accent5">
                  <a:lumMod val="50000"/>
                </a:schemeClr>
              </a:solidFill>
            </a:endParaRPr>
          </a:p>
        </p:txBody>
      </p:sp>
      <p:sp>
        <p:nvSpPr>
          <p:cNvPr id="4" name="Flecha a la derecha con muesca 3"/>
          <p:cNvSpPr/>
          <p:nvPr/>
        </p:nvSpPr>
        <p:spPr>
          <a:xfrm>
            <a:off x="68239" y="2923865"/>
            <a:ext cx="532261" cy="369776"/>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4"/>
          <a:stretch>
            <a:fillRect/>
          </a:stretch>
        </p:blipFill>
        <p:spPr>
          <a:xfrm>
            <a:off x="7751928" y="996288"/>
            <a:ext cx="4440072" cy="5861712"/>
          </a:xfrm>
          <a:prstGeom prst="rect">
            <a:avLst/>
          </a:prstGeom>
        </p:spPr>
      </p:pic>
      <p:pic>
        <p:nvPicPr>
          <p:cNvPr id="7" name="Picture 2"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b="16908"/>
          <a:stretch/>
        </p:blipFill>
        <p:spPr bwMode="auto">
          <a:xfrm>
            <a:off x="10358023" y="-13648"/>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60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78893" y="2685244"/>
            <a:ext cx="10515600" cy="1325563"/>
          </a:xfrm>
        </p:spPr>
        <p:txBody>
          <a:bodyPr/>
          <a:lstStyle/>
          <a:p>
            <a:r>
              <a:rPr lang="es-EC" dirty="0" smtClean="0">
                <a:latin typeface="Segoe UI Black" panose="020B0A02040204020203" pitchFamily="34" charset="0"/>
                <a:ea typeface="Segoe UI Black" panose="020B0A02040204020203" pitchFamily="34" charset="0"/>
              </a:rPr>
              <a:t>Conclusiones y Recomendaciones.-</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296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Conclusiones.-</a:t>
            </a:r>
            <a:endParaRPr lang="es-EC" dirty="0">
              <a:latin typeface="Segoe UI Black" panose="020B0A02040204020203" pitchFamily="34" charset="0"/>
              <a:ea typeface="Segoe UI Black" panose="020B0A02040204020203" pitchFamily="34" charset="0"/>
            </a:endParaRPr>
          </a:p>
        </p:txBody>
      </p:sp>
      <p:sp>
        <p:nvSpPr>
          <p:cNvPr id="3" name="Rectángulo 2"/>
          <p:cNvSpPr/>
          <p:nvPr/>
        </p:nvSpPr>
        <p:spPr>
          <a:xfrm>
            <a:off x="209265" y="1559305"/>
            <a:ext cx="11982735" cy="1477328"/>
          </a:xfrm>
          <a:prstGeom prst="rect">
            <a:avLst/>
          </a:prstGeom>
        </p:spPr>
        <p:txBody>
          <a:bodyPr wrap="square">
            <a:spAutoFit/>
          </a:bodyPr>
          <a:lstStyle/>
          <a:p>
            <a:pPr marL="285750" indent="-285750" algn="just">
              <a:buSzPct val="350000"/>
              <a:buFont typeface="Wingdings" panose="05000000000000000000" pitchFamily="2" charset="2"/>
              <a:buChar char="ü"/>
            </a:pPr>
            <a:r>
              <a:rPr lang="es-EC" b="1" dirty="0">
                <a:solidFill>
                  <a:schemeClr val="accent5">
                    <a:lumMod val="50000"/>
                  </a:schemeClr>
                </a:solidFill>
              </a:rPr>
              <a:t>Las actividades de </a:t>
            </a:r>
            <a:r>
              <a:rPr lang="es-EC" b="1" dirty="0" smtClean="0">
                <a:solidFill>
                  <a:schemeClr val="accent5">
                    <a:lumMod val="50000"/>
                  </a:schemeClr>
                </a:solidFill>
              </a:rPr>
              <a:t>fortalecimiento para </a:t>
            </a:r>
            <a:r>
              <a:rPr lang="es-EC" b="1" dirty="0">
                <a:solidFill>
                  <a:schemeClr val="accent5">
                    <a:lumMod val="50000"/>
                  </a:schemeClr>
                </a:solidFill>
              </a:rPr>
              <a:t>el acceso a los mercados </a:t>
            </a:r>
            <a:r>
              <a:rPr lang="es-EC" b="1" dirty="0" smtClean="0">
                <a:solidFill>
                  <a:schemeClr val="accent5">
                    <a:lumMod val="50000"/>
                  </a:schemeClr>
                </a:solidFill>
              </a:rPr>
              <a:t>de los </a:t>
            </a:r>
            <a:r>
              <a:rPr lang="es-EC" b="1" dirty="0">
                <a:solidFill>
                  <a:schemeClr val="accent5">
                    <a:lumMod val="50000"/>
                  </a:schemeClr>
                </a:solidFill>
              </a:rPr>
              <a:t>proyectos piloto a través de </a:t>
            </a:r>
            <a:r>
              <a:rPr lang="es-EC" b="1" dirty="0" smtClean="0">
                <a:solidFill>
                  <a:schemeClr val="accent5">
                    <a:lumMod val="50000"/>
                  </a:schemeClr>
                </a:solidFill>
              </a:rPr>
              <a:t>la participación </a:t>
            </a:r>
            <a:r>
              <a:rPr lang="es-EC" b="1" dirty="0">
                <a:solidFill>
                  <a:schemeClr val="accent5">
                    <a:lumMod val="50000"/>
                  </a:schemeClr>
                </a:solidFill>
              </a:rPr>
              <a:t>en ferias, estudios </a:t>
            </a:r>
            <a:r>
              <a:rPr lang="es-EC" b="1" dirty="0" smtClean="0">
                <a:solidFill>
                  <a:schemeClr val="accent5">
                    <a:lumMod val="50000"/>
                  </a:schemeClr>
                </a:solidFill>
              </a:rPr>
              <a:t>de mercado</a:t>
            </a:r>
            <a:r>
              <a:rPr lang="es-EC" b="1" dirty="0">
                <a:solidFill>
                  <a:schemeClr val="accent5">
                    <a:lumMod val="50000"/>
                  </a:schemeClr>
                </a:solidFill>
              </a:rPr>
              <a:t>, desarrollo de </a:t>
            </a:r>
            <a:r>
              <a:rPr lang="es-EC" b="1" dirty="0" smtClean="0">
                <a:solidFill>
                  <a:schemeClr val="accent5">
                    <a:lumMod val="50000"/>
                  </a:schemeClr>
                </a:solidFill>
              </a:rPr>
              <a:t>productos, innovación </a:t>
            </a:r>
            <a:r>
              <a:rPr lang="es-EC" b="1" dirty="0">
                <a:solidFill>
                  <a:schemeClr val="accent5">
                    <a:lumMod val="50000"/>
                  </a:schemeClr>
                </a:solidFill>
              </a:rPr>
              <a:t>de procesos, </a:t>
            </a:r>
            <a:r>
              <a:rPr lang="es-EC" b="1" dirty="0" smtClean="0">
                <a:solidFill>
                  <a:schemeClr val="accent5">
                    <a:lumMod val="50000"/>
                  </a:schemeClr>
                </a:solidFill>
              </a:rPr>
              <a:t>misiones de </a:t>
            </a:r>
            <a:r>
              <a:rPr lang="es-EC" b="1" dirty="0">
                <a:solidFill>
                  <a:schemeClr val="accent5">
                    <a:lumMod val="50000"/>
                  </a:schemeClr>
                </a:solidFill>
              </a:rPr>
              <a:t>aprendizaje, entre </a:t>
            </a:r>
            <a:r>
              <a:rPr lang="es-EC" b="1" dirty="0" smtClean="0">
                <a:solidFill>
                  <a:schemeClr val="accent5">
                    <a:lumMod val="50000"/>
                  </a:schemeClr>
                </a:solidFill>
              </a:rPr>
              <a:t>otras, permitieron </a:t>
            </a:r>
            <a:r>
              <a:rPr lang="es-EC" b="1" dirty="0">
                <a:solidFill>
                  <a:schemeClr val="accent5">
                    <a:lumMod val="50000"/>
                  </a:schemeClr>
                </a:solidFill>
              </a:rPr>
              <a:t>el </a:t>
            </a:r>
            <a:r>
              <a:rPr lang="es-EC" b="1" dirty="0" smtClean="0">
                <a:solidFill>
                  <a:schemeClr val="accent5">
                    <a:lumMod val="50000"/>
                  </a:schemeClr>
                </a:solidFill>
              </a:rPr>
              <a:t>fortalecimiento comercial </a:t>
            </a:r>
            <a:r>
              <a:rPr lang="es-EC" b="1" dirty="0">
                <a:solidFill>
                  <a:schemeClr val="accent5">
                    <a:lumMod val="50000"/>
                  </a:schemeClr>
                </a:solidFill>
              </a:rPr>
              <a:t>para el acceso </a:t>
            </a:r>
            <a:r>
              <a:rPr lang="es-EC" b="1" dirty="0" smtClean="0">
                <a:solidFill>
                  <a:schemeClr val="accent5">
                    <a:lumMod val="50000"/>
                  </a:schemeClr>
                </a:solidFill>
              </a:rPr>
              <a:t>a los mercados </a:t>
            </a:r>
            <a:r>
              <a:rPr lang="es-EC" b="1" dirty="0">
                <a:solidFill>
                  <a:schemeClr val="accent5">
                    <a:lumMod val="50000"/>
                  </a:schemeClr>
                </a:solidFill>
              </a:rPr>
              <a:t>nacionales </a:t>
            </a:r>
            <a:r>
              <a:rPr lang="es-EC" b="1" dirty="0" smtClean="0">
                <a:solidFill>
                  <a:schemeClr val="accent5">
                    <a:lumMod val="50000"/>
                  </a:schemeClr>
                </a:solidFill>
              </a:rPr>
              <a:t>e internacionales </a:t>
            </a:r>
            <a:r>
              <a:rPr lang="es-EC" b="1" dirty="0">
                <a:solidFill>
                  <a:schemeClr val="accent5">
                    <a:lumMod val="50000"/>
                  </a:schemeClr>
                </a:solidFill>
              </a:rPr>
              <a:t>del </a:t>
            </a:r>
            <a:r>
              <a:rPr lang="es-EC" b="1" dirty="0" smtClean="0">
                <a:solidFill>
                  <a:schemeClr val="accent5">
                    <a:lumMod val="50000"/>
                  </a:schemeClr>
                </a:solidFill>
              </a:rPr>
              <a:t>Biocomercio de </a:t>
            </a:r>
            <a:r>
              <a:rPr lang="es-EC" b="1" dirty="0">
                <a:solidFill>
                  <a:schemeClr val="accent5">
                    <a:lumMod val="50000"/>
                  </a:schemeClr>
                </a:solidFill>
              </a:rPr>
              <a:t>las empresas </a:t>
            </a:r>
            <a:r>
              <a:rPr lang="es-EC" b="1" dirty="0" smtClean="0">
                <a:solidFill>
                  <a:schemeClr val="accent5">
                    <a:lumMod val="50000"/>
                  </a:schemeClr>
                </a:solidFill>
              </a:rPr>
              <a:t>participantes, aportando </a:t>
            </a:r>
            <a:r>
              <a:rPr lang="es-EC" b="1" dirty="0">
                <a:solidFill>
                  <a:schemeClr val="accent5">
                    <a:lumMod val="50000"/>
                  </a:schemeClr>
                </a:solidFill>
              </a:rPr>
              <a:t>de manera directa </a:t>
            </a:r>
            <a:r>
              <a:rPr lang="es-EC" b="1" dirty="0" smtClean="0">
                <a:solidFill>
                  <a:schemeClr val="accent5">
                    <a:lumMod val="50000"/>
                  </a:schemeClr>
                </a:solidFill>
              </a:rPr>
              <a:t>a la </a:t>
            </a:r>
            <a:r>
              <a:rPr lang="es-EC" b="1" dirty="0">
                <a:solidFill>
                  <a:schemeClr val="accent5">
                    <a:lumMod val="50000"/>
                  </a:schemeClr>
                </a:solidFill>
              </a:rPr>
              <a:t>generación de capacidades comerciales e incremento de </a:t>
            </a:r>
            <a:r>
              <a:rPr lang="es-EC" b="1" dirty="0" smtClean="0">
                <a:solidFill>
                  <a:schemeClr val="accent5">
                    <a:lumMod val="50000"/>
                  </a:schemeClr>
                </a:solidFill>
              </a:rPr>
              <a:t>su competitividad</a:t>
            </a:r>
            <a:r>
              <a:rPr lang="es-EC" b="1" dirty="0">
                <a:solidFill>
                  <a:schemeClr val="accent5">
                    <a:lumMod val="50000"/>
                  </a:schemeClr>
                </a:solidFill>
              </a:rPr>
              <a:t>, lo que se </a:t>
            </a:r>
            <a:r>
              <a:rPr lang="es-EC" b="1" dirty="0" smtClean="0">
                <a:solidFill>
                  <a:schemeClr val="accent5">
                    <a:lumMod val="50000"/>
                  </a:schemeClr>
                </a:solidFill>
              </a:rPr>
              <a:t>reflejó en </a:t>
            </a:r>
            <a:r>
              <a:rPr lang="es-EC" b="1" dirty="0">
                <a:solidFill>
                  <a:schemeClr val="accent5">
                    <a:lumMod val="50000"/>
                  </a:schemeClr>
                </a:solidFill>
              </a:rPr>
              <a:t>el aumento de sus ventas.</a:t>
            </a:r>
          </a:p>
        </p:txBody>
      </p:sp>
      <p:sp>
        <p:nvSpPr>
          <p:cNvPr id="4" name="Rectángulo 3"/>
          <p:cNvSpPr/>
          <p:nvPr/>
        </p:nvSpPr>
        <p:spPr>
          <a:xfrm>
            <a:off x="209264" y="3270375"/>
            <a:ext cx="11982735" cy="923330"/>
          </a:xfrm>
          <a:prstGeom prst="rect">
            <a:avLst/>
          </a:prstGeom>
        </p:spPr>
        <p:txBody>
          <a:bodyPr wrap="square">
            <a:spAutoFit/>
          </a:bodyPr>
          <a:lstStyle/>
          <a:p>
            <a:pPr marL="285750" indent="-285750" algn="just">
              <a:buSzPct val="300000"/>
              <a:buFont typeface="Wingdings" panose="05000000000000000000" pitchFamily="2" charset="2"/>
              <a:buChar char="ü"/>
            </a:pPr>
            <a:r>
              <a:rPr lang="es-EC" b="1" dirty="0">
                <a:solidFill>
                  <a:schemeClr val="accent5">
                    <a:lumMod val="50000"/>
                  </a:schemeClr>
                </a:solidFill>
              </a:rPr>
              <a:t>A partir de la </a:t>
            </a:r>
            <a:r>
              <a:rPr lang="es-EC" b="1" dirty="0" smtClean="0">
                <a:solidFill>
                  <a:schemeClr val="accent5">
                    <a:lumMod val="50000"/>
                  </a:schemeClr>
                </a:solidFill>
              </a:rPr>
              <a:t>vinculación del </a:t>
            </a:r>
            <a:r>
              <a:rPr lang="es-EC" b="1" dirty="0">
                <a:solidFill>
                  <a:schemeClr val="accent5">
                    <a:lumMod val="50000"/>
                  </a:schemeClr>
                </a:solidFill>
              </a:rPr>
              <a:t>sector financiero </a:t>
            </a:r>
            <a:r>
              <a:rPr lang="es-EC" b="1" dirty="0" smtClean="0">
                <a:solidFill>
                  <a:schemeClr val="accent5">
                    <a:lumMod val="50000"/>
                  </a:schemeClr>
                </a:solidFill>
              </a:rPr>
              <a:t>para proveer </a:t>
            </a:r>
            <a:r>
              <a:rPr lang="es-EC" b="1" dirty="0">
                <a:solidFill>
                  <a:schemeClr val="accent5">
                    <a:lumMod val="50000"/>
                  </a:schemeClr>
                </a:solidFill>
              </a:rPr>
              <a:t>y diseñar </a:t>
            </a:r>
            <a:r>
              <a:rPr lang="es-EC" b="1" dirty="0" smtClean="0">
                <a:solidFill>
                  <a:schemeClr val="accent5">
                    <a:lumMod val="50000"/>
                  </a:schemeClr>
                </a:solidFill>
              </a:rPr>
              <a:t>líneas de </a:t>
            </a:r>
            <a:r>
              <a:rPr lang="es-EC" b="1" dirty="0">
                <a:solidFill>
                  <a:schemeClr val="accent5">
                    <a:lumMod val="50000"/>
                  </a:schemeClr>
                </a:solidFill>
              </a:rPr>
              <a:t>crédito e </a:t>
            </a:r>
            <a:r>
              <a:rPr lang="es-EC" b="1" dirty="0" smtClean="0">
                <a:solidFill>
                  <a:schemeClr val="accent5">
                    <a:lumMod val="50000"/>
                  </a:schemeClr>
                </a:solidFill>
              </a:rPr>
              <a:t>instrumentos financieros </a:t>
            </a:r>
            <a:r>
              <a:rPr lang="es-EC" b="1" dirty="0">
                <a:solidFill>
                  <a:schemeClr val="accent5">
                    <a:lumMod val="50000"/>
                  </a:schemeClr>
                </a:solidFill>
              </a:rPr>
              <a:t>para </a:t>
            </a:r>
            <a:r>
              <a:rPr lang="es-EC" b="1" dirty="0" smtClean="0">
                <a:solidFill>
                  <a:schemeClr val="accent5">
                    <a:lumMod val="50000"/>
                  </a:schemeClr>
                </a:solidFill>
              </a:rPr>
              <a:t>las iniciativas </a:t>
            </a:r>
            <a:r>
              <a:rPr lang="es-EC" b="1" dirty="0">
                <a:solidFill>
                  <a:schemeClr val="accent5">
                    <a:lumMod val="50000"/>
                  </a:schemeClr>
                </a:solidFill>
              </a:rPr>
              <a:t>de </a:t>
            </a:r>
            <a:r>
              <a:rPr lang="es-EC" b="1" dirty="0" smtClean="0">
                <a:solidFill>
                  <a:schemeClr val="accent5">
                    <a:lumMod val="50000"/>
                  </a:schemeClr>
                </a:solidFill>
              </a:rPr>
              <a:t>Biocomercio, el Proyecto estimuló </a:t>
            </a:r>
            <a:r>
              <a:rPr lang="es-EC" b="1" dirty="0">
                <a:solidFill>
                  <a:schemeClr val="accent5">
                    <a:lumMod val="50000"/>
                  </a:schemeClr>
                </a:solidFill>
              </a:rPr>
              <a:t>la </a:t>
            </a:r>
            <a:r>
              <a:rPr lang="es-EC" b="1" dirty="0" smtClean="0">
                <a:solidFill>
                  <a:schemeClr val="accent5">
                    <a:lumMod val="50000"/>
                  </a:schemeClr>
                </a:solidFill>
              </a:rPr>
              <a:t>consecución de </a:t>
            </a:r>
            <a:r>
              <a:rPr lang="es-EC" b="1" dirty="0">
                <a:solidFill>
                  <a:schemeClr val="accent5">
                    <a:lumMod val="50000"/>
                  </a:schemeClr>
                </a:solidFill>
              </a:rPr>
              <a:t>recursos </a:t>
            </a:r>
            <a:r>
              <a:rPr lang="es-EC" b="1" dirty="0" smtClean="0">
                <a:solidFill>
                  <a:schemeClr val="accent5">
                    <a:lumMod val="50000"/>
                  </a:schemeClr>
                </a:solidFill>
              </a:rPr>
              <a:t>disponibles, incrementando </a:t>
            </a:r>
            <a:r>
              <a:rPr lang="es-EC" b="1" dirty="0">
                <a:solidFill>
                  <a:schemeClr val="accent5">
                    <a:lumMod val="50000"/>
                  </a:schemeClr>
                </a:solidFill>
              </a:rPr>
              <a:t>el acceso </a:t>
            </a:r>
            <a:r>
              <a:rPr lang="es-EC" b="1" dirty="0" smtClean="0">
                <a:solidFill>
                  <a:schemeClr val="accent5">
                    <a:lumMod val="50000"/>
                  </a:schemeClr>
                </a:solidFill>
              </a:rPr>
              <a:t>a fuentes </a:t>
            </a:r>
            <a:r>
              <a:rPr lang="es-EC" b="1" dirty="0">
                <a:solidFill>
                  <a:schemeClr val="accent5">
                    <a:lumMod val="50000"/>
                  </a:schemeClr>
                </a:solidFill>
              </a:rPr>
              <a:t>de financiamiento</a:t>
            </a:r>
            <a:r>
              <a:rPr lang="es-EC" b="1" dirty="0" smtClean="0">
                <a:solidFill>
                  <a:schemeClr val="accent5">
                    <a:lumMod val="50000"/>
                  </a:schemeClr>
                </a:solidFill>
              </a:rPr>
              <a:t>.</a:t>
            </a:r>
            <a:endParaRPr lang="es-EC" b="1" dirty="0">
              <a:solidFill>
                <a:schemeClr val="accent5">
                  <a:lumMod val="50000"/>
                </a:schemeClr>
              </a:solidFill>
            </a:endParaRPr>
          </a:p>
        </p:txBody>
      </p:sp>
      <p:sp>
        <p:nvSpPr>
          <p:cNvPr id="5" name="Rectángulo 4"/>
          <p:cNvSpPr/>
          <p:nvPr/>
        </p:nvSpPr>
        <p:spPr>
          <a:xfrm>
            <a:off x="209263" y="4563925"/>
            <a:ext cx="11982735" cy="1477328"/>
          </a:xfrm>
          <a:prstGeom prst="rect">
            <a:avLst/>
          </a:prstGeom>
        </p:spPr>
        <p:txBody>
          <a:bodyPr wrap="square">
            <a:spAutoFit/>
          </a:bodyPr>
          <a:lstStyle/>
          <a:p>
            <a:pPr marL="285750" indent="-285750" algn="just">
              <a:buSzPct val="300000"/>
              <a:buFont typeface="Wingdings" panose="05000000000000000000" pitchFamily="2" charset="2"/>
              <a:buChar char="ü"/>
            </a:pPr>
            <a:r>
              <a:rPr lang="es-EC" b="1" dirty="0">
                <a:solidFill>
                  <a:schemeClr val="accent5">
                    <a:lumMod val="50000"/>
                  </a:schemeClr>
                </a:solidFill>
              </a:rPr>
              <a:t>Las alianzas con diferentes actores del sector </a:t>
            </a:r>
            <a:r>
              <a:rPr lang="es-EC" b="1" dirty="0" smtClean="0">
                <a:solidFill>
                  <a:schemeClr val="accent5">
                    <a:lumMod val="50000"/>
                  </a:schemeClr>
                </a:solidFill>
              </a:rPr>
              <a:t>público, privado</a:t>
            </a:r>
            <a:r>
              <a:rPr lang="es-EC" b="1" dirty="0">
                <a:solidFill>
                  <a:schemeClr val="accent5">
                    <a:lumMod val="50000"/>
                  </a:schemeClr>
                </a:solidFill>
              </a:rPr>
              <a:t>, academia, </a:t>
            </a:r>
            <a:r>
              <a:rPr lang="es-EC" b="1" dirty="0" err="1">
                <a:solidFill>
                  <a:schemeClr val="accent5">
                    <a:lumMod val="50000"/>
                  </a:schemeClr>
                </a:solidFill>
              </a:rPr>
              <a:t>ONG´s</a:t>
            </a:r>
            <a:r>
              <a:rPr lang="es-EC" b="1" dirty="0">
                <a:solidFill>
                  <a:schemeClr val="accent5">
                    <a:lumMod val="50000"/>
                  </a:schemeClr>
                </a:solidFill>
              </a:rPr>
              <a:t> y cooperación internacional, </a:t>
            </a:r>
            <a:r>
              <a:rPr lang="es-EC" b="1" dirty="0" smtClean="0">
                <a:solidFill>
                  <a:schemeClr val="accent5">
                    <a:lumMod val="50000"/>
                  </a:schemeClr>
                </a:solidFill>
              </a:rPr>
              <a:t>permitieron ampliar </a:t>
            </a:r>
            <a:r>
              <a:rPr lang="es-EC" b="1" dirty="0">
                <a:solidFill>
                  <a:schemeClr val="accent5">
                    <a:lumMod val="50000"/>
                  </a:schemeClr>
                </a:solidFill>
              </a:rPr>
              <a:t>el impacto de las intervenciones del Proyecto, </a:t>
            </a:r>
            <a:r>
              <a:rPr lang="es-EC" b="1" dirty="0" smtClean="0">
                <a:solidFill>
                  <a:schemeClr val="accent5">
                    <a:lumMod val="50000"/>
                  </a:schemeClr>
                </a:solidFill>
              </a:rPr>
              <a:t>no sólo </a:t>
            </a:r>
            <a:r>
              <a:rPr lang="es-EC" b="1" dirty="0">
                <a:solidFill>
                  <a:schemeClr val="accent5">
                    <a:lumMod val="50000"/>
                  </a:schemeClr>
                </a:solidFill>
              </a:rPr>
              <a:t>por las sinergias en los aspectos técnicos y de </a:t>
            </a:r>
            <a:r>
              <a:rPr lang="es-EC" b="1" dirty="0" smtClean="0">
                <a:solidFill>
                  <a:schemeClr val="accent5">
                    <a:lumMod val="50000"/>
                  </a:schemeClr>
                </a:solidFill>
              </a:rPr>
              <a:t>cofinanciamiento, sino </a:t>
            </a:r>
            <a:r>
              <a:rPr lang="es-EC" b="1" dirty="0">
                <a:solidFill>
                  <a:schemeClr val="accent5">
                    <a:lumMod val="50000"/>
                  </a:schemeClr>
                </a:solidFill>
              </a:rPr>
              <a:t>porque al involucrar a actores expertos en </a:t>
            </a:r>
            <a:r>
              <a:rPr lang="es-EC" b="1" dirty="0" smtClean="0">
                <a:solidFill>
                  <a:schemeClr val="accent5">
                    <a:lumMod val="50000"/>
                  </a:schemeClr>
                </a:solidFill>
              </a:rPr>
              <a:t>las diferentes </a:t>
            </a:r>
            <a:r>
              <a:rPr lang="es-EC" b="1" dirty="0">
                <a:solidFill>
                  <a:schemeClr val="accent5">
                    <a:lumMod val="50000"/>
                  </a:schemeClr>
                </a:solidFill>
              </a:rPr>
              <a:t>temáticas se puede orientar de </a:t>
            </a:r>
            <a:r>
              <a:rPr lang="es-EC" b="1" dirty="0" smtClean="0">
                <a:solidFill>
                  <a:schemeClr val="accent5">
                    <a:lumMod val="50000"/>
                  </a:schemeClr>
                </a:solidFill>
              </a:rPr>
              <a:t>mejor manera las acciones</a:t>
            </a:r>
            <a:r>
              <a:rPr lang="es-EC" b="1" dirty="0">
                <a:solidFill>
                  <a:schemeClr val="accent5">
                    <a:lumMod val="50000"/>
                  </a:schemeClr>
                </a:solidFill>
              </a:rPr>
              <a:t>, desarrollar herramientas metodológicas con </a:t>
            </a:r>
            <a:r>
              <a:rPr lang="es-EC" b="1" dirty="0" smtClean="0">
                <a:solidFill>
                  <a:schemeClr val="accent5">
                    <a:lumMod val="50000"/>
                  </a:schemeClr>
                </a:solidFill>
              </a:rPr>
              <a:t>contenidos adecuados </a:t>
            </a:r>
            <a:r>
              <a:rPr lang="es-EC" b="1" dirty="0">
                <a:solidFill>
                  <a:schemeClr val="accent5">
                    <a:lumMod val="50000"/>
                  </a:schemeClr>
                </a:solidFill>
              </a:rPr>
              <a:t>y realizar la transferencia de </a:t>
            </a:r>
            <a:r>
              <a:rPr lang="es-EC" b="1" dirty="0" smtClean="0">
                <a:solidFill>
                  <a:schemeClr val="accent5">
                    <a:lumMod val="50000"/>
                  </a:schemeClr>
                </a:solidFill>
              </a:rPr>
              <a:t>conocimientos de </a:t>
            </a:r>
            <a:r>
              <a:rPr lang="es-EC" b="1" dirty="0">
                <a:solidFill>
                  <a:schemeClr val="accent5">
                    <a:lumMod val="50000"/>
                  </a:schemeClr>
                </a:solidFill>
              </a:rPr>
              <a:t>forma eficaz a los beneficiarios.</a:t>
            </a:r>
          </a:p>
        </p:txBody>
      </p:sp>
      <p:pic>
        <p:nvPicPr>
          <p:cNvPr id="6"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09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Recomendaciones.-</a:t>
            </a:r>
            <a:endParaRPr lang="es-EC" dirty="0">
              <a:latin typeface="Segoe UI Black" panose="020B0A02040204020203" pitchFamily="34" charset="0"/>
              <a:ea typeface="Segoe UI Black" panose="020B0A02040204020203" pitchFamily="34" charset="0"/>
            </a:endParaRPr>
          </a:p>
        </p:txBody>
      </p:sp>
      <p:sp>
        <p:nvSpPr>
          <p:cNvPr id="3" name="Rectángulo 2"/>
          <p:cNvSpPr/>
          <p:nvPr/>
        </p:nvSpPr>
        <p:spPr>
          <a:xfrm>
            <a:off x="0" y="1645694"/>
            <a:ext cx="12050973" cy="1477328"/>
          </a:xfrm>
          <a:prstGeom prst="rect">
            <a:avLst/>
          </a:prstGeom>
        </p:spPr>
        <p:txBody>
          <a:bodyPr wrap="square">
            <a:spAutoFit/>
          </a:bodyPr>
          <a:lstStyle/>
          <a:p>
            <a:pPr marL="285750" indent="-285750" algn="just">
              <a:buSzPct val="300000"/>
              <a:buFont typeface="Wingdings" panose="05000000000000000000" pitchFamily="2" charset="2"/>
              <a:buChar char="ü"/>
            </a:pPr>
            <a:r>
              <a:rPr lang="es-EC" b="1" dirty="0" smtClean="0">
                <a:solidFill>
                  <a:schemeClr val="accent5">
                    <a:lumMod val="50000"/>
                  </a:schemeClr>
                </a:solidFill>
              </a:rPr>
              <a:t>La </a:t>
            </a:r>
            <a:r>
              <a:rPr lang="es-EC" b="1" dirty="0">
                <a:solidFill>
                  <a:schemeClr val="accent5">
                    <a:lumMod val="50000"/>
                  </a:schemeClr>
                </a:solidFill>
              </a:rPr>
              <a:t>ayuda otorgada por el proyecto Biocomercio es de </a:t>
            </a:r>
            <a:r>
              <a:rPr lang="es-EC" b="1" dirty="0" smtClean="0">
                <a:solidFill>
                  <a:schemeClr val="accent5">
                    <a:lumMod val="50000"/>
                  </a:schemeClr>
                </a:solidFill>
              </a:rPr>
              <a:t>vital importancia </a:t>
            </a:r>
            <a:r>
              <a:rPr lang="es-EC" b="1" dirty="0">
                <a:solidFill>
                  <a:schemeClr val="accent5">
                    <a:lumMod val="50000"/>
                  </a:schemeClr>
                </a:solidFill>
              </a:rPr>
              <a:t>para el desarrollo de las iniciativas ya que </a:t>
            </a:r>
            <a:r>
              <a:rPr lang="es-EC" b="1" dirty="0" smtClean="0">
                <a:solidFill>
                  <a:schemeClr val="accent5">
                    <a:lumMod val="50000"/>
                  </a:schemeClr>
                </a:solidFill>
              </a:rPr>
              <a:t>consiguen fortalecer </a:t>
            </a:r>
            <a:r>
              <a:rPr lang="es-EC" b="1" dirty="0">
                <a:solidFill>
                  <a:schemeClr val="accent5">
                    <a:lumMod val="50000"/>
                  </a:schemeClr>
                </a:solidFill>
              </a:rPr>
              <a:t>aspectos importantes para la empresa, que </a:t>
            </a:r>
            <a:r>
              <a:rPr lang="es-EC" b="1" dirty="0" smtClean="0">
                <a:solidFill>
                  <a:schemeClr val="accent5">
                    <a:lumMod val="50000"/>
                  </a:schemeClr>
                </a:solidFill>
              </a:rPr>
              <a:t>no lo </a:t>
            </a:r>
            <a:r>
              <a:rPr lang="es-EC" b="1" dirty="0">
                <a:solidFill>
                  <a:schemeClr val="accent5">
                    <a:lumMod val="50000"/>
                  </a:schemeClr>
                </a:solidFill>
              </a:rPr>
              <a:t>pueden realizar por falta de presupuesto ya que cuando </a:t>
            </a:r>
            <a:r>
              <a:rPr lang="es-EC" b="1" dirty="0" smtClean="0">
                <a:solidFill>
                  <a:schemeClr val="accent5">
                    <a:lumMod val="50000"/>
                  </a:schemeClr>
                </a:solidFill>
              </a:rPr>
              <a:t>una iniciativa </a:t>
            </a:r>
            <a:r>
              <a:rPr lang="es-EC" b="1" dirty="0">
                <a:solidFill>
                  <a:schemeClr val="accent5">
                    <a:lumMod val="50000"/>
                  </a:schemeClr>
                </a:solidFill>
              </a:rPr>
              <a:t>empieza opta por mantener otros aspectos como </a:t>
            </a:r>
            <a:r>
              <a:rPr lang="es-EC" b="1" dirty="0" smtClean="0">
                <a:solidFill>
                  <a:schemeClr val="accent5">
                    <a:lumMod val="50000"/>
                  </a:schemeClr>
                </a:solidFill>
              </a:rPr>
              <a:t>son la </a:t>
            </a:r>
            <a:r>
              <a:rPr lang="es-EC" b="1" dirty="0">
                <a:solidFill>
                  <a:schemeClr val="accent5">
                    <a:lumMod val="50000"/>
                  </a:schemeClr>
                </a:solidFill>
              </a:rPr>
              <a:t>producción, administración y negociación. Es por esto, </a:t>
            </a:r>
            <a:r>
              <a:rPr lang="es-EC" b="1" dirty="0" smtClean="0">
                <a:solidFill>
                  <a:schemeClr val="accent5">
                    <a:lumMod val="50000"/>
                  </a:schemeClr>
                </a:solidFill>
              </a:rPr>
              <a:t>que se recomienda mantener </a:t>
            </a:r>
            <a:r>
              <a:rPr lang="es-EC" b="1" dirty="0">
                <a:solidFill>
                  <a:schemeClr val="accent5">
                    <a:lumMod val="50000"/>
                  </a:schemeClr>
                </a:solidFill>
              </a:rPr>
              <a:t>la asistencia técnica a través de apoyos </a:t>
            </a:r>
            <a:r>
              <a:rPr lang="es-EC" b="1" dirty="0" smtClean="0">
                <a:solidFill>
                  <a:schemeClr val="accent5">
                    <a:lumMod val="50000"/>
                  </a:schemeClr>
                </a:solidFill>
              </a:rPr>
              <a:t>similares provenientes </a:t>
            </a:r>
            <a:r>
              <a:rPr lang="es-EC" b="1" dirty="0">
                <a:solidFill>
                  <a:schemeClr val="accent5">
                    <a:lumMod val="50000"/>
                  </a:schemeClr>
                </a:solidFill>
              </a:rPr>
              <a:t>del sector público, privado o de la </a:t>
            </a:r>
            <a:r>
              <a:rPr lang="es-EC" b="1" dirty="0" smtClean="0">
                <a:solidFill>
                  <a:schemeClr val="accent5">
                    <a:lumMod val="50000"/>
                  </a:schemeClr>
                </a:solidFill>
              </a:rPr>
              <a:t>cooperación internacional.</a:t>
            </a:r>
            <a:endParaRPr lang="es-EC" b="1" dirty="0">
              <a:solidFill>
                <a:schemeClr val="accent5">
                  <a:lumMod val="50000"/>
                </a:schemeClr>
              </a:solidFill>
            </a:endParaRPr>
          </a:p>
        </p:txBody>
      </p:sp>
      <p:sp>
        <p:nvSpPr>
          <p:cNvPr id="4" name="Rectángulo 3"/>
          <p:cNvSpPr/>
          <p:nvPr/>
        </p:nvSpPr>
        <p:spPr>
          <a:xfrm>
            <a:off x="0" y="3423273"/>
            <a:ext cx="12050972" cy="923330"/>
          </a:xfrm>
          <a:prstGeom prst="rect">
            <a:avLst/>
          </a:prstGeom>
        </p:spPr>
        <p:txBody>
          <a:bodyPr wrap="square">
            <a:spAutoFit/>
          </a:bodyPr>
          <a:lstStyle/>
          <a:p>
            <a:pPr marL="285750" indent="-285750" algn="just">
              <a:buSzPct val="300000"/>
              <a:buFont typeface="Wingdings" panose="05000000000000000000" pitchFamily="2" charset="2"/>
              <a:buChar char="ü"/>
            </a:pPr>
            <a:r>
              <a:rPr lang="es-EC" b="1" dirty="0">
                <a:solidFill>
                  <a:schemeClr val="accent5">
                    <a:lumMod val="50000"/>
                  </a:schemeClr>
                </a:solidFill>
              </a:rPr>
              <a:t>Aún es muy limitado el número de empresas de </a:t>
            </a:r>
            <a:r>
              <a:rPr lang="es-EC" b="1" dirty="0" smtClean="0">
                <a:solidFill>
                  <a:schemeClr val="accent5">
                    <a:lumMod val="50000"/>
                  </a:schemeClr>
                </a:solidFill>
              </a:rPr>
              <a:t>Biocomercio que </a:t>
            </a:r>
            <a:r>
              <a:rPr lang="es-EC" b="1" dirty="0">
                <a:solidFill>
                  <a:schemeClr val="accent5">
                    <a:lumMod val="50000"/>
                  </a:schemeClr>
                </a:solidFill>
              </a:rPr>
              <a:t>acceden a servicios financieros, por ello es </a:t>
            </a:r>
            <a:r>
              <a:rPr lang="es-EC" b="1" dirty="0" smtClean="0">
                <a:solidFill>
                  <a:schemeClr val="accent5">
                    <a:lumMod val="50000"/>
                  </a:schemeClr>
                </a:solidFill>
              </a:rPr>
              <a:t>importante mantener </a:t>
            </a:r>
            <a:r>
              <a:rPr lang="es-EC" b="1" dirty="0">
                <a:solidFill>
                  <a:schemeClr val="accent5">
                    <a:lumMod val="50000"/>
                  </a:schemeClr>
                </a:solidFill>
              </a:rPr>
              <a:t>los procesos de difusión y sensibilización </a:t>
            </a:r>
            <a:r>
              <a:rPr lang="es-EC" b="1" dirty="0" smtClean="0">
                <a:solidFill>
                  <a:schemeClr val="accent5">
                    <a:lumMod val="50000"/>
                  </a:schemeClr>
                </a:solidFill>
              </a:rPr>
              <a:t>sobre las </a:t>
            </a:r>
            <a:r>
              <a:rPr lang="es-EC" b="1" dirty="0">
                <a:solidFill>
                  <a:schemeClr val="accent5">
                    <a:lumMod val="50000"/>
                  </a:schemeClr>
                </a:solidFill>
              </a:rPr>
              <a:t>oportunidades del Biocomercio en el sector financiero </a:t>
            </a:r>
            <a:r>
              <a:rPr lang="es-EC" b="1" dirty="0" smtClean="0">
                <a:solidFill>
                  <a:schemeClr val="accent5">
                    <a:lumMod val="50000"/>
                  </a:schemeClr>
                </a:solidFill>
              </a:rPr>
              <a:t>que ha </a:t>
            </a:r>
            <a:r>
              <a:rPr lang="es-EC" b="1" dirty="0">
                <a:solidFill>
                  <a:schemeClr val="accent5">
                    <a:lumMod val="50000"/>
                  </a:schemeClr>
                </a:solidFill>
              </a:rPr>
              <a:t>mostrado interés por el establecimiento de l</a:t>
            </a:r>
            <a:r>
              <a:rPr lang="es-EC" b="1" dirty="0" smtClean="0">
                <a:solidFill>
                  <a:schemeClr val="accent5">
                    <a:lumMod val="50000"/>
                  </a:schemeClr>
                </a:solidFill>
              </a:rPr>
              <a:t>íneas </a:t>
            </a:r>
            <a:r>
              <a:rPr lang="es-EC" b="1" dirty="0">
                <a:solidFill>
                  <a:schemeClr val="accent5">
                    <a:lumMod val="50000"/>
                  </a:schemeClr>
                </a:solidFill>
              </a:rPr>
              <a:t>de c</a:t>
            </a:r>
            <a:r>
              <a:rPr lang="es-EC" b="1" dirty="0" smtClean="0">
                <a:solidFill>
                  <a:schemeClr val="accent5">
                    <a:lumMod val="50000"/>
                  </a:schemeClr>
                </a:solidFill>
              </a:rPr>
              <a:t>rédito verde.</a:t>
            </a:r>
            <a:endParaRPr lang="es-EC" b="1" dirty="0">
              <a:solidFill>
                <a:schemeClr val="accent5">
                  <a:lumMod val="50000"/>
                </a:schemeClr>
              </a:solidFill>
            </a:endParaRPr>
          </a:p>
        </p:txBody>
      </p:sp>
      <p:sp>
        <p:nvSpPr>
          <p:cNvPr id="5" name="Rectángulo 4"/>
          <p:cNvSpPr/>
          <p:nvPr/>
        </p:nvSpPr>
        <p:spPr>
          <a:xfrm>
            <a:off x="0" y="4666734"/>
            <a:ext cx="12050972" cy="923330"/>
          </a:xfrm>
          <a:prstGeom prst="rect">
            <a:avLst/>
          </a:prstGeom>
        </p:spPr>
        <p:txBody>
          <a:bodyPr wrap="square">
            <a:spAutoFit/>
          </a:bodyPr>
          <a:lstStyle/>
          <a:p>
            <a:pPr marL="285750" indent="-285750" algn="just">
              <a:buSzPct val="300000"/>
              <a:buFont typeface="Wingdings" panose="05000000000000000000" pitchFamily="2" charset="2"/>
              <a:buChar char="ü"/>
            </a:pPr>
            <a:r>
              <a:rPr lang="es-EC" b="1" dirty="0">
                <a:solidFill>
                  <a:schemeClr val="accent5">
                    <a:lumMod val="50000"/>
                  </a:schemeClr>
                </a:solidFill>
              </a:rPr>
              <a:t>La propuesta de desarrollo sostenible con las comunidades, requiere asegurar la trasferencia de recursos tecnológicos </a:t>
            </a:r>
            <a:r>
              <a:rPr lang="es-EC" b="1" dirty="0" smtClean="0">
                <a:solidFill>
                  <a:schemeClr val="accent5">
                    <a:lumMod val="50000"/>
                  </a:schemeClr>
                </a:solidFill>
              </a:rPr>
              <a:t>para mejorar </a:t>
            </a:r>
            <a:r>
              <a:rPr lang="es-EC" b="1" dirty="0">
                <a:solidFill>
                  <a:schemeClr val="accent5">
                    <a:lumMod val="50000"/>
                  </a:schemeClr>
                </a:solidFill>
              </a:rPr>
              <a:t>las condiciones de autogestión productiva y no se creen plantaciones y cultivos de corto plazo que afecten </a:t>
            </a:r>
            <a:r>
              <a:rPr lang="es-EC" b="1" dirty="0" smtClean="0">
                <a:solidFill>
                  <a:schemeClr val="accent5">
                    <a:lumMod val="50000"/>
                  </a:schemeClr>
                </a:solidFill>
              </a:rPr>
              <a:t>la biodiversidad</a:t>
            </a:r>
            <a:r>
              <a:rPr lang="es-EC" b="1" dirty="0">
                <a:solidFill>
                  <a:schemeClr val="accent5">
                    <a:lumMod val="50000"/>
                  </a:schemeClr>
                </a:solidFill>
              </a:rPr>
              <a:t>. </a:t>
            </a:r>
          </a:p>
        </p:txBody>
      </p:sp>
      <p:pic>
        <p:nvPicPr>
          <p:cNvPr id="6"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16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66499" y="2930904"/>
            <a:ext cx="10515600" cy="1325563"/>
          </a:xfrm>
        </p:spPr>
        <p:txBody>
          <a:bodyPr/>
          <a:lstStyle/>
          <a:p>
            <a:r>
              <a:rPr lang="es-EC" dirty="0">
                <a:latin typeface="Segoe UI Black" panose="020B0A02040204020203" pitchFamily="34" charset="0"/>
                <a:ea typeface="Segoe UI Black" panose="020B0A02040204020203" pitchFamily="34" charset="0"/>
              </a:rPr>
              <a:t>¡</a:t>
            </a:r>
            <a:r>
              <a:rPr lang="es-EC" dirty="0" smtClean="0">
                <a:latin typeface="Segoe UI Black" panose="020B0A02040204020203" pitchFamily="34" charset="0"/>
                <a:ea typeface="Segoe UI Black" panose="020B0A02040204020203" pitchFamily="34" charset="0"/>
              </a:rPr>
              <a:t>Muchas gracias!</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137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38952" y="13447"/>
            <a:ext cx="10515600" cy="1325563"/>
          </a:xfrm>
        </p:spPr>
        <p:txBody>
          <a:bodyPr/>
          <a:lstStyle/>
          <a:p>
            <a:r>
              <a:rPr lang="es-EC" dirty="0" smtClean="0">
                <a:latin typeface="Segoe UI Black" panose="020B0A02040204020203" pitchFamily="34" charset="0"/>
                <a:ea typeface="Segoe UI Black" panose="020B0A02040204020203" pitchFamily="34" charset="0"/>
              </a:rPr>
              <a:t>Introducción.-</a:t>
            </a:r>
            <a:endParaRPr lang="es-EC" dirty="0">
              <a:latin typeface="Segoe UI Black" panose="020B0A02040204020203" pitchFamily="34" charset="0"/>
              <a:ea typeface="Segoe UI Black" panose="020B0A02040204020203" pitchFamily="34" charset="0"/>
            </a:endParaRPr>
          </a:p>
        </p:txBody>
      </p:sp>
      <p:sp>
        <p:nvSpPr>
          <p:cNvPr id="6" name="Rectángulo 5"/>
          <p:cNvSpPr/>
          <p:nvPr/>
        </p:nvSpPr>
        <p:spPr>
          <a:xfrm>
            <a:off x="138952" y="1214038"/>
            <a:ext cx="7203141" cy="3170099"/>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A nivel mundial se ha reconocido la importancia de la </a:t>
            </a:r>
            <a:r>
              <a:rPr lang="es-EC" sz="2000" b="1" dirty="0" smtClean="0">
                <a:ln>
                  <a:solidFill>
                    <a:schemeClr val="accent5">
                      <a:lumMod val="50000"/>
                    </a:schemeClr>
                  </a:solidFill>
                </a:ln>
                <a:solidFill>
                  <a:srgbClr val="002060"/>
                </a:solidFill>
                <a:latin typeface="Garamond" panose="02020404030301010803" pitchFamily="18" charset="0"/>
              </a:rPr>
              <a:t>conservación y </a:t>
            </a:r>
            <a:r>
              <a:rPr lang="es-EC" sz="2000" b="1" dirty="0">
                <a:ln>
                  <a:solidFill>
                    <a:schemeClr val="accent5">
                      <a:lumMod val="50000"/>
                    </a:schemeClr>
                  </a:solidFill>
                </a:ln>
                <a:solidFill>
                  <a:srgbClr val="002060"/>
                </a:solidFill>
                <a:latin typeface="Garamond" panose="02020404030301010803" pitchFamily="18" charset="0"/>
              </a:rPr>
              <a:t>uso sostenible de la biodiversidad, lo cual se evidencia en una </a:t>
            </a:r>
            <a:r>
              <a:rPr lang="es-EC" sz="2000" b="1" dirty="0" smtClean="0">
                <a:ln>
                  <a:solidFill>
                    <a:schemeClr val="accent5">
                      <a:lumMod val="50000"/>
                    </a:schemeClr>
                  </a:solidFill>
                </a:ln>
                <a:solidFill>
                  <a:srgbClr val="002060"/>
                </a:solidFill>
                <a:latin typeface="Garamond" panose="02020404030301010803" pitchFamily="18" charset="0"/>
              </a:rPr>
              <a:t>creciente tendencia </a:t>
            </a:r>
            <a:r>
              <a:rPr lang="es-EC" sz="2000" b="1" dirty="0">
                <a:ln>
                  <a:solidFill>
                    <a:schemeClr val="accent5">
                      <a:lumMod val="50000"/>
                    </a:schemeClr>
                  </a:solidFill>
                </a:ln>
                <a:solidFill>
                  <a:srgbClr val="002060"/>
                </a:solidFill>
                <a:latin typeface="Garamond" panose="02020404030301010803" pitchFamily="18" charset="0"/>
              </a:rPr>
              <a:t>hacia el consumo de productos naturales, </a:t>
            </a:r>
            <a:r>
              <a:rPr lang="es-EC" sz="2000" b="1" dirty="0" smtClean="0">
                <a:ln>
                  <a:solidFill>
                    <a:schemeClr val="accent5">
                      <a:lumMod val="50000"/>
                    </a:schemeClr>
                  </a:solidFill>
                </a:ln>
                <a:solidFill>
                  <a:srgbClr val="002060"/>
                </a:solidFill>
                <a:latin typeface="Garamond" panose="02020404030301010803" pitchFamily="18" charset="0"/>
              </a:rPr>
              <a:t>producidos bajo </a:t>
            </a:r>
            <a:r>
              <a:rPr lang="es-EC" sz="2000" b="1" dirty="0">
                <a:ln>
                  <a:solidFill>
                    <a:schemeClr val="accent5">
                      <a:lumMod val="50000"/>
                    </a:schemeClr>
                  </a:solidFill>
                </a:ln>
                <a:solidFill>
                  <a:srgbClr val="002060"/>
                </a:solidFill>
                <a:latin typeface="Garamond" panose="02020404030301010803" pitchFamily="18" charset="0"/>
              </a:rPr>
              <a:t>reglas de comercio justo y de manejo sostenible. En </a:t>
            </a:r>
            <a:r>
              <a:rPr lang="es-EC" sz="2000" b="1" dirty="0" smtClean="0">
                <a:ln>
                  <a:solidFill>
                    <a:schemeClr val="accent5">
                      <a:lumMod val="50000"/>
                    </a:schemeClr>
                  </a:solidFill>
                </a:ln>
                <a:solidFill>
                  <a:srgbClr val="002060"/>
                </a:solidFill>
                <a:latin typeface="Garamond" panose="02020404030301010803" pitchFamily="18" charset="0"/>
              </a:rPr>
              <a:t>este contexto</a:t>
            </a:r>
            <a:r>
              <a:rPr lang="es-EC" sz="2000" b="1" dirty="0">
                <a:ln>
                  <a:solidFill>
                    <a:schemeClr val="accent5">
                      <a:lumMod val="50000"/>
                    </a:schemeClr>
                  </a:solidFill>
                </a:ln>
                <a:solidFill>
                  <a:srgbClr val="002060"/>
                </a:solidFill>
                <a:latin typeface="Garamond" panose="02020404030301010803" pitchFamily="18" charset="0"/>
              </a:rPr>
              <a:t>, el Biocomercio es considerado como una estrategia </a:t>
            </a:r>
            <a:r>
              <a:rPr lang="es-EC" sz="2000" b="1" dirty="0" smtClean="0">
                <a:ln>
                  <a:solidFill>
                    <a:schemeClr val="accent5">
                      <a:lumMod val="50000"/>
                    </a:schemeClr>
                  </a:solidFill>
                </a:ln>
                <a:solidFill>
                  <a:srgbClr val="002060"/>
                </a:solidFill>
                <a:latin typeface="Garamond" panose="02020404030301010803" pitchFamily="18" charset="0"/>
              </a:rPr>
              <a:t>posible para </a:t>
            </a:r>
            <a:r>
              <a:rPr lang="es-EC" sz="2000" b="1" dirty="0">
                <a:ln>
                  <a:solidFill>
                    <a:schemeClr val="accent5">
                      <a:lumMod val="50000"/>
                    </a:schemeClr>
                  </a:solidFill>
                </a:ln>
                <a:solidFill>
                  <a:srgbClr val="002060"/>
                </a:solidFill>
                <a:latin typeface="Garamond" panose="02020404030301010803" pitchFamily="18" charset="0"/>
              </a:rPr>
              <a:t>articular el alivio de la pobreza y el crecimiento </a:t>
            </a:r>
            <a:r>
              <a:rPr lang="es-EC" sz="2000" b="1" dirty="0" smtClean="0">
                <a:ln>
                  <a:solidFill>
                    <a:schemeClr val="accent5">
                      <a:lumMod val="50000"/>
                    </a:schemeClr>
                  </a:solidFill>
                </a:ln>
                <a:solidFill>
                  <a:srgbClr val="002060"/>
                </a:solidFill>
                <a:latin typeface="Garamond" panose="02020404030301010803" pitchFamily="18" charset="0"/>
              </a:rPr>
              <a:t>económico mediante </a:t>
            </a:r>
            <a:r>
              <a:rPr lang="es-EC" sz="2000" b="1" dirty="0">
                <a:ln>
                  <a:solidFill>
                    <a:schemeClr val="accent5">
                      <a:lumMod val="50000"/>
                    </a:schemeClr>
                  </a:solidFill>
                </a:ln>
                <a:solidFill>
                  <a:srgbClr val="002060"/>
                </a:solidFill>
                <a:latin typeface="Garamond" panose="02020404030301010803" pitchFamily="18" charset="0"/>
              </a:rPr>
              <a:t>el uso sostenible y la conservación de la biodiversidad </a:t>
            </a:r>
            <a:r>
              <a:rPr lang="es-EC" sz="2000" b="1" dirty="0" smtClean="0">
                <a:ln>
                  <a:solidFill>
                    <a:schemeClr val="accent5">
                      <a:lumMod val="50000"/>
                    </a:schemeClr>
                  </a:solidFill>
                </a:ln>
                <a:solidFill>
                  <a:srgbClr val="002060"/>
                </a:solidFill>
                <a:latin typeface="Garamond" panose="02020404030301010803" pitchFamily="18" charset="0"/>
              </a:rPr>
              <a:t>nativa de </a:t>
            </a:r>
            <a:r>
              <a:rPr lang="es-EC" sz="2000" b="1" dirty="0">
                <a:ln>
                  <a:solidFill>
                    <a:schemeClr val="accent5">
                      <a:lumMod val="50000"/>
                    </a:schemeClr>
                  </a:solidFill>
                </a:ln>
                <a:solidFill>
                  <a:srgbClr val="002060"/>
                </a:solidFill>
                <a:latin typeface="Garamond" panose="02020404030301010803" pitchFamily="18" charset="0"/>
              </a:rPr>
              <a:t>los </a:t>
            </a:r>
            <a:r>
              <a:rPr lang="es-EC" sz="2000" b="1" dirty="0" smtClean="0">
                <a:ln>
                  <a:solidFill>
                    <a:schemeClr val="accent5">
                      <a:lumMod val="50000"/>
                    </a:schemeClr>
                  </a:solidFill>
                </a:ln>
                <a:solidFill>
                  <a:srgbClr val="002060"/>
                </a:solidFill>
                <a:latin typeface="Garamond" panose="02020404030301010803" pitchFamily="18" charset="0"/>
              </a:rPr>
              <a:t>países miembros de la CAN; </a:t>
            </a:r>
            <a:r>
              <a:rPr lang="es-EC" sz="2000" b="1" dirty="0">
                <a:ln>
                  <a:solidFill>
                    <a:schemeClr val="accent5">
                      <a:lumMod val="50000"/>
                    </a:schemeClr>
                  </a:solidFill>
                </a:ln>
                <a:solidFill>
                  <a:srgbClr val="002060"/>
                </a:solidFill>
                <a:latin typeface="Garamond" panose="02020404030301010803" pitchFamily="18" charset="0"/>
              </a:rPr>
              <a:t>ayudando, de esta manera, a lograr un </a:t>
            </a:r>
            <a:r>
              <a:rPr lang="es-EC" sz="2000" b="1" dirty="0" smtClean="0">
                <a:ln>
                  <a:solidFill>
                    <a:schemeClr val="accent5">
                      <a:lumMod val="50000"/>
                    </a:schemeClr>
                  </a:solidFill>
                </a:ln>
                <a:solidFill>
                  <a:srgbClr val="002060"/>
                </a:solidFill>
                <a:latin typeface="Garamond" panose="02020404030301010803" pitchFamily="18" charset="0"/>
              </a:rPr>
              <a:t>desarrollo sostenible </a:t>
            </a:r>
            <a:r>
              <a:rPr lang="es-EC" sz="2000" b="1" dirty="0">
                <a:ln>
                  <a:solidFill>
                    <a:schemeClr val="accent5">
                      <a:lumMod val="50000"/>
                    </a:schemeClr>
                  </a:solidFill>
                </a:ln>
                <a:solidFill>
                  <a:srgbClr val="002060"/>
                </a:solidFill>
                <a:latin typeface="Garamond" panose="02020404030301010803" pitchFamily="18" charset="0"/>
              </a:rPr>
              <a:t>a largo plazo.</a:t>
            </a:r>
          </a:p>
        </p:txBody>
      </p:sp>
      <p:sp>
        <p:nvSpPr>
          <p:cNvPr id="7" name="Rectángulo 6"/>
          <p:cNvSpPr/>
          <p:nvPr/>
        </p:nvSpPr>
        <p:spPr>
          <a:xfrm>
            <a:off x="4397190" y="4276957"/>
            <a:ext cx="7637930" cy="2554545"/>
          </a:xfrm>
          <a:prstGeom prst="rect">
            <a:avLst/>
          </a:prstGeom>
        </p:spPr>
        <p:txBody>
          <a:bodyPr wrap="square">
            <a:spAutoFit/>
          </a:bodyPr>
          <a:lstStyle/>
          <a:p>
            <a:pPr algn="just"/>
            <a:r>
              <a:rPr lang="es-EC" sz="2000" b="1" dirty="0">
                <a:ln>
                  <a:solidFill>
                    <a:schemeClr val="accent5">
                      <a:lumMod val="50000"/>
                    </a:schemeClr>
                  </a:solidFill>
                </a:ln>
                <a:solidFill>
                  <a:srgbClr val="002060"/>
                </a:solidFill>
                <a:latin typeface="Garamond" panose="02020404030301010803" pitchFamily="18" charset="0"/>
              </a:rPr>
              <a:t>Para la Región Andina, uno de los repositorios más grandes de biodiversidad del planeta y para los países como Colombia, Ecuador, Perú y Bolivia, poseedores de una alta diversidad biológica y cultural, donde desde tiempos ancestrales se han desarrollado conocimientos y prácticas relacionadas con sus recursos biológicos; el Biocomercio se presenta como una oportunidad para gestionar modelos </a:t>
            </a:r>
            <a:r>
              <a:rPr lang="es-EC" sz="2000" b="1" dirty="0" smtClean="0">
                <a:ln>
                  <a:solidFill>
                    <a:schemeClr val="accent5">
                      <a:lumMod val="50000"/>
                    </a:schemeClr>
                  </a:solidFill>
                </a:ln>
                <a:solidFill>
                  <a:srgbClr val="002060"/>
                </a:solidFill>
                <a:latin typeface="Garamond" panose="02020404030301010803" pitchFamily="18" charset="0"/>
              </a:rPr>
              <a:t>de desarrollo </a:t>
            </a:r>
            <a:r>
              <a:rPr lang="es-EC" sz="2000" b="1" dirty="0">
                <a:ln>
                  <a:solidFill>
                    <a:schemeClr val="accent5">
                      <a:lumMod val="50000"/>
                    </a:schemeClr>
                  </a:solidFill>
                </a:ln>
                <a:solidFill>
                  <a:srgbClr val="002060"/>
                </a:solidFill>
                <a:latin typeface="Garamond" panose="02020404030301010803" pitchFamily="18" charset="0"/>
              </a:rPr>
              <a:t>social y económico compatibles con la </a:t>
            </a:r>
            <a:r>
              <a:rPr lang="es-EC" sz="2000" b="1" dirty="0" smtClean="0">
                <a:ln>
                  <a:solidFill>
                    <a:schemeClr val="accent5">
                      <a:lumMod val="50000"/>
                    </a:schemeClr>
                  </a:solidFill>
                </a:ln>
                <a:solidFill>
                  <a:srgbClr val="002060"/>
                </a:solidFill>
                <a:latin typeface="Garamond" panose="02020404030301010803" pitchFamily="18" charset="0"/>
              </a:rPr>
              <a:t>conservación del </a:t>
            </a:r>
            <a:r>
              <a:rPr lang="es-EC" sz="2000" b="1" dirty="0">
                <a:ln>
                  <a:solidFill>
                    <a:schemeClr val="accent5">
                      <a:lumMod val="50000"/>
                    </a:schemeClr>
                  </a:solidFill>
                </a:ln>
                <a:solidFill>
                  <a:srgbClr val="002060"/>
                </a:solidFill>
                <a:latin typeface="Garamond" panose="02020404030301010803" pitchFamily="18" charset="0"/>
              </a:rPr>
              <a:t>patrimonio natural. </a:t>
            </a:r>
          </a:p>
        </p:txBody>
      </p:sp>
    </p:spTree>
    <p:extLst>
      <p:ext uri="{BB962C8B-B14F-4D97-AF65-F5344CB8AC3E}">
        <p14:creationId xmlns:p14="http://schemas.microsoft.com/office/powerpoint/2010/main" val="19842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2000" t="26000" r="50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40588" y="1397560"/>
            <a:ext cx="5951412" cy="1267949"/>
          </a:xfrm>
        </p:spPr>
        <p:txBody>
          <a:bodyPr>
            <a:noAutofit/>
          </a:bodyPr>
          <a:lstStyle/>
          <a:p>
            <a:pPr algn="ctr"/>
            <a:r>
              <a:rPr lang="es-EC" sz="2000" dirty="0">
                <a:latin typeface="Segoe UI Black" panose="020B0A02040204020203" pitchFamily="34" charset="0"/>
                <a:ea typeface="Segoe UI Black" panose="020B0A02040204020203" pitchFamily="34" charset="0"/>
              </a:rPr>
              <a:t>Cooperación Internacional y Unidades Ejecutoras </a:t>
            </a:r>
            <a:r>
              <a:rPr lang="es-EC" sz="2000" dirty="0" smtClean="0">
                <a:latin typeface="Segoe UI Black" panose="020B0A02040204020203" pitchFamily="34" charset="0"/>
                <a:ea typeface="Segoe UI Black" panose="020B0A02040204020203" pitchFamily="34" charset="0"/>
              </a:rPr>
              <a:t>Regionales y Aliados Nacionales.</a:t>
            </a:r>
            <a:endParaRPr lang="es-EC" sz="2000" dirty="0">
              <a:latin typeface="Segoe UI Black" panose="020B0A02040204020203" pitchFamily="34" charset="0"/>
              <a:ea typeface="Segoe UI Black" panose="020B0A02040204020203" pitchFamily="34" charset="0"/>
            </a:endParaRPr>
          </a:p>
        </p:txBody>
      </p:sp>
      <p:sp>
        <p:nvSpPr>
          <p:cNvPr id="3" name="Cerrar llave 2"/>
          <p:cNvSpPr/>
          <p:nvPr/>
        </p:nvSpPr>
        <p:spPr>
          <a:xfrm>
            <a:off x="5688747" y="1815353"/>
            <a:ext cx="1075765" cy="4948518"/>
          </a:xfrm>
          <a:prstGeom prst="rightBrace">
            <a:avLst/>
          </a:prstGeom>
          <a:ln w="57150">
            <a:solidFill>
              <a:srgbClr val="FFFF0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4" name="Imagen 3"/>
          <p:cNvPicPr>
            <a:picLocks noChangeAspect="1"/>
          </p:cNvPicPr>
          <p:nvPr/>
        </p:nvPicPr>
        <p:blipFill rotWithShape="1">
          <a:blip r:embed="rId3"/>
          <a:srcRect l="44798" t="60110" r="10555" b="14706"/>
          <a:stretch/>
        </p:blipFill>
        <p:spPr>
          <a:xfrm>
            <a:off x="6466114" y="2554941"/>
            <a:ext cx="5440553" cy="2796987"/>
          </a:xfrm>
          <a:prstGeom prst="roundRect">
            <a:avLst>
              <a:gd name="adj" fmla="val 4167"/>
            </a:avLst>
          </a:prstGeom>
          <a:solidFill>
            <a:srgbClr val="FFFFFF"/>
          </a:solidFill>
          <a:ln w="76200" cap="sq">
            <a:solidFill>
              <a:srgbClr val="EAEAEA"/>
            </a:solidFill>
            <a:miter lim="800000"/>
          </a:ln>
          <a:effectLst>
            <a:glow rad="228600">
              <a:schemeClr val="accent2">
                <a:satMod val="175000"/>
                <a:alpha val="40000"/>
              </a:schemeClr>
            </a:glow>
            <a:reflection blurRad="6350" stA="52000" endA="300" endPos="35000" dir="5400000" sy="-100000" algn="bl" rotWithShape="0"/>
            <a:softEdge rad="317500"/>
          </a:effectLst>
          <a:scene3d>
            <a:camera prst="orthographicFront"/>
            <a:lightRig rig="threePt" dir="t">
              <a:rot lat="0" lon="0" rev="2700000"/>
            </a:lightRig>
          </a:scene3d>
          <a:sp3d contourW="6350">
            <a:bevelT h="38100" prst="coolSlant"/>
            <a:contourClr>
              <a:srgbClr val="C0C0C0"/>
            </a:contourClr>
          </a:sp3d>
        </p:spPr>
      </p:pic>
      <p:sp>
        <p:nvSpPr>
          <p:cNvPr id="7" name="Rectángulo 6"/>
          <p:cNvSpPr/>
          <p:nvPr/>
        </p:nvSpPr>
        <p:spPr>
          <a:xfrm>
            <a:off x="0" y="2165953"/>
            <a:ext cx="6217920" cy="4247317"/>
          </a:xfrm>
          <a:prstGeom prst="rect">
            <a:avLst/>
          </a:prstGeom>
        </p:spPr>
        <p:txBody>
          <a:bodyPr wrap="square">
            <a:spAutoFit/>
          </a:bodyPr>
          <a:lstStyle/>
          <a:p>
            <a:pPr algn="just"/>
            <a:r>
              <a:rPr lang="es-EC" b="1" dirty="0">
                <a:ln>
                  <a:solidFill>
                    <a:schemeClr val="accent5">
                      <a:lumMod val="50000"/>
                    </a:schemeClr>
                  </a:solidFill>
                </a:ln>
                <a:solidFill>
                  <a:srgbClr val="002060"/>
                </a:solidFill>
                <a:latin typeface="Garamond" panose="02020404030301010803" pitchFamily="18" charset="0"/>
              </a:rPr>
              <a:t>La iniciativa Biocomercio en la Comunidad Andina, inició en el año 2001, con el establecimiento del Programa Nacional de Biocomercio Sostenible (PNBSE), que contó con el apoyo de la UNCTAD, GEF y CAF, que fueron considerados como puntos focales técnicos del Programa.</a:t>
            </a:r>
          </a:p>
          <a:p>
            <a:pPr algn="just"/>
            <a:r>
              <a:rPr lang="es-EC" b="1" dirty="0">
                <a:ln>
                  <a:solidFill>
                    <a:schemeClr val="accent5">
                      <a:lumMod val="50000"/>
                    </a:schemeClr>
                  </a:solidFill>
                </a:ln>
                <a:solidFill>
                  <a:srgbClr val="002060"/>
                </a:solidFill>
                <a:latin typeface="Garamond" panose="02020404030301010803" pitchFamily="18" charset="0"/>
              </a:rPr>
              <a:t>El Biocomercio impulsa y fomenta el desarrollo de iniciativas productivas que trabajan con productos y servicios derivados de la biodiversidad nativa, en cumplimiento con los principios y criterios de sostenibilidad ambiental, social y económica.</a:t>
            </a:r>
          </a:p>
          <a:p>
            <a:pPr algn="just"/>
            <a:r>
              <a:rPr lang="es-EC" b="1" dirty="0">
                <a:ln>
                  <a:solidFill>
                    <a:schemeClr val="accent5">
                      <a:lumMod val="50000"/>
                    </a:schemeClr>
                  </a:solidFill>
                </a:ln>
                <a:solidFill>
                  <a:srgbClr val="002060"/>
                </a:solidFill>
                <a:latin typeface="Garamond" panose="02020404030301010803" pitchFamily="18" charset="0"/>
              </a:rPr>
              <a:t>El Proyecto apoyó a actividades de desarrollo de mercados en la Región Andina denominado “Proyecto Biocomercio Andino” que aún </a:t>
            </a:r>
            <a:r>
              <a:rPr lang="es-EC" b="1" dirty="0" smtClean="0">
                <a:ln>
                  <a:solidFill>
                    <a:schemeClr val="accent5">
                      <a:lumMod val="50000"/>
                    </a:schemeClr>
                  </a:solidFill>
                </a:ln>
                <a:solidFill>
                  <a:srgbClr val="002060"/>
                </a:solidFill>
                <a:latin typeface="Garamond" panose="02020404030301010803" pitchFamily="18" charset="0"/>
              </a:rPr>
              <a:t>se sigue </a:t>
            </a:r>
            <a:r>
              <a:rPr lang="es-EC" b="1" dirty="0">
                <a:ln>
                  <a:solidFill>
                    <a:schemeClr val="accent5">
                      <a:lumMod val="50000"/>
                    </a:schemeClr>
                  </a:solidFill>
                </a:ln>
                <a:solidFill>
                  <a:srgbClr val="002060"/>
                </a:solidFill>
                <a:latin typeface="Garamond" panose="02020404030301010803" pitchFamily="18" charset="0"/>
              </a:rPr>
              <a:t>implementado paralelamente en Ecuador, Perú, Bolivia y Colombia, es financiado por GEF, implementado por UNEP y ejecutado a nivel regional por el Banco de Desarrollo de América Latina (CAF). </a:t>
            </a:r>
          </a:p>
        </p:txBody>
      </p:sp>
      <p:sp>
        <p:nvSpPr>
          <p:cNvPr id="8" name="Título 1"/>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smtClean="0">
                <a:latin typeface="Segoe UI Black" panose="020B0A02040204020203" pitchFamily="34" charset="0"/>
                <a:ea typeface="Segoe UI Black" panose="020B0A02040204020203" pitchFamily="34" charset="0"/>
              </a:rPr>
              <a:t>Antecedentes.-</a:t>
            </a:r>
            <a:endParaRPr lang="es-EC"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74640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normAutofit/>
          </a:bodyPr>
          <a:lstStyle/>
          <a:p>
            <a:r>
              <a:rPr lang="es-EC" dirty="0">
                <a:latin typeface="Segoe UI Black" panose="020B0A02040204020203" pitchFamily="34" charset="0"/>
                <a:ea typeface="Segoe UI Black" panose="020B0A02040204020203" pitchFamily="34" charset="0"/>
              </a:rPr>
              <a:t>¿Qué es el Biocomercio?</a:t>
            </a:r>
          </a:p>
        </p:txBody>
      </p:sp>
      <p:pic>
        <p:nvPicPr>
          <p:cNvPr id="4" name="Imagen 3"/>
          <p:cNvPicPr>
            <a:picLocks noChangeAspect="1"/>
          </p:cNvPicPr>
          <p:nvPr/>
        </p:nvPicPr>
        <p:blipFill>
          <a:blip r:embed="rId3"/>
          <a:stretch>
            <a:fillRect/>
          </a:stretch>
        </p:blipFill>
        <p:spPr>
          <a:xfrm>
            <a:off x="253906" y="2706654"/>
            <a:ext cx="2305050" cy="1504950"/>
          </a:xfrm>
          <a:prstGeom prst="ellipse">
            <a:avLst/>
          </a:prstGeom>
          <a:ln>
            <a:noFill/>
          </a:ln>
          <a:effectLst>
            <a:softEdge rad="112500"/>
          </a:effectLst>
        </p:spPr>
      </p:pic>
      <p:pic>
        <p:nvPicPr>
          <p:cNvPr id="2050"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rriba 4"/>
          <p:cNvSpPr/>
          <p:nvPr/>
        </p:nvSpPr>
        <p:spPr>
          <a:xfrm rot="3815949">
            <a:off x="2461577" y="2438496"/>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arriba 6"/>
          <p:cNvSpPr/>
          <p:nvPr/>
        </p:nvSpPr>
        <p:spPr>
          <a:xfrm rot="6944005">
            <a:off x="2463024" y="3923040"/>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3048589" y="2272499"/>
            <a:ext cx="2380522" cy="614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n>
                  <a:solidFill>
                    <a:schemeClr val="accent5">
                      <a:lumMod val="50000"/>
                    </a:schemeClr>
                  </a:solidFill>
                </a:ln>
                <a:solidFill>
                  <a:srgbClr val="002060"/>
                </a:solidFill>
                <a:latin typeface="Garamond" panose="02020404030301010803" pitchFamily="18" charset="0"/>
              </a:rPr>
              <a:t>Recolección y/o producción.</a:t>
            </a:r>
          </a:p>
        </p:txBody>
      </p:sp>
      <p:sp>
        <p:nvSpPr>
          <p:cNvPr id="10" name="Rectángulo 9"/>
          <p:cNvSpPr/>
          <p:nvPr/>
        </p:nvSpPr>
        <p:spPr>
          <a:xfrm>
            <a:off x="3107904" y="4232916"/>
            <a:ext cx="2581190" cy="614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n>
                  <a:solidFill>
                    <a:schemeClr val="accent5">
                      <a:lumMod val="50000"/>
                    </a:schemeClr>
                  </a:solidFill>
                </a:ln>
                <a:solidFill>
                  <a:srgbClr val="002060"/>
                </a:solidFill>
                <a:latin typeface="Garamond" panose="02020404030301010803" pitchFamily="18" charset="0"/>
              </a:rPr>
              <a:t>Procesamiento y Comercialización. </a:t>
            </a:r>
          </a:p>
        </p:txBody>
      </p:sp>
      <p:sp>
        <p:nvSpPr>
          <p:cNvPr id="11" name="Rectángulo 10"/>
          <p:cNvSpPr/>
          <p:nvPr/>
        </p:nvSpPr>
        <p:spPr>
          <a:xfrm>
            <a:off x="6022728" y="3155658"/>
            <a:ext cx="2380522" cy="614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n>
                  <a:solidFill>
                    <a:schemeClr val="accent5">
                      <a:lumMod val="50000"/>
                    </a:schemeClr>
                  </a:solidFill>
                </a:ln>
                <a:solidFill>
                  <a:srgbClr val="002060"/>
                </a:solidFill>
                <a:latin typeface="Garamond" panose="02020404030301010803" pitchFamily="18" charset="0"/>
              </a:rPr>
              <a:t>Biodiversidad Nativa</a:t>
            </a:r>
          </a:p>
        </p:txBody>
      </p:sp>
      <p:sp>
        <p:nvSpPr>
          <p:cNvPr id="12" name="Rectángulo 11"/>
          <p:cNvSpPr/>
          <p:nvPr/>
        </p:nvSpPr>
        <p:spPr>
          <a:xfrm>
            <a:off x="9282016" y="2272499"/>
            <a:ext cx="2380522" cy="614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n>
                  <a:solidFill>
                    <a:schemeClr val="accent5">
                      <a:lumMod val="50000"/>
                    </a:schemeClr>
                  </a:solidFill>
                </a:ln>
                <a:solidFill>
                  <a:srgbClr val="002060"/>
                </a:solidFill>
                <a:latin typeface="Garamond" panose="02020404030301010803" pitchFamily="18" charset="0"/>
              </a:rPr>
              <a:t>Sostenibilidad Ambiental.</a:t>
            </a:r>
          </a:p>
        </p:txBody>
      </p:sp>
      <p:sp>
        <p:nvSpPr>
          <p:cNvPr id="13" name="Rectángulo 12"/>
          <p:cNvSpPr/>
          <p:nvPr/>
        </p:nvSpPr>
        <p:spPr>
          <a:xfrm>
            <a:off x="9282016" y="3219435"/>
            <a:ext cx="2380522" cy="614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n>
                  <a:solidFill>
                    <a:schemeClr val="accent5">
                      <a:lumMod val="50000"/>
                    </a:schemeClr>
                  </a:solidFill>
                </a:ln>
                <a:solidFill>
                  <a:srgbClr val="002060"/>
                </a:solidFill>
                <a:latin typeface="Garamond" panose="02020404030301010803" pitchFamily="18" charset="0"/>
              </a:rPr>
              <a:t>Sostenibilidad Social.</a:t>
            </a:r>
          </a:p>
        </p:txBody>
      </p:sp>
      <p:sp>
        <p:nvSpPr>
          <p:cNvPr id="14" name="Rectángulo 13"/>
          <p:cNvSpPr/>
          <p:nvPr/>
        </p:nvSpPr>
        <p:spPr>
          <a:xfrm>
            <a:off x="9282016" y="4214741"/>
            <a:ext cx="2380522" cy="614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n>
                  <a:solidFill>
                    <a:schemeClr val="accent5">
                      <a:lumMod val="50000"/>
                    </a:schemeClr>
                  </a:solidFill>
                </a:ln>
                <a:solidFill>
                  <a:srgbClr val="002060"/>
                </a:solidFill>
                <a:latin typeface="Garamond" panose="02020404030301010803" pitchFamily="18" charset="0"/>
              </a:rPr>
              <a:t>Sostenibilidad Económica.</a:t>
            </a:r>
          </a:p>
        </p:txBody>
      </p:sp>
      <p:sp>
        <p:nvSpPr>
          <p:cNvPr id="9" name="Cerrar llave 8"/>
          <p:cNvSpPr/>
          <p:nvPr/>
        </p:nvSpPr>
        <p:spPr>
          <a:xfrm>
            <a:off x="5689094" y="2462712"/>
            <a:ext cx="236751" cy="2163943"/>
          </a:xfrm>
          <a:prstGeom prst="rightBrac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Flecha arriba 15"/>
          <p:cNvSpPr/>
          <p:nvPr/>
        </p:nvSpPr>
        <p:spPr>
          <a:xfrm rot="3815949">
            <a:off x="8648585" y="2322795"/>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arriba 16"/>
          <p:cNvSpPr/>
          <p:nvPr/>
        </p:nvSpPr>
        <p:spPr>
          <a:xfrm rot="6944005">
            <a:off x="8650033" y="4052502"/>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arriba 17"/>
          <p:cNvSpPr/>
          <p:nvPr/>
        </p:nvSpPr>
        <p:spPr>
          <a:xfrm rot="5400000">
            <a:off x="8648586" y="3164334"/>
            <a:ext cx="640080" cy="743222"/>
          </a:xfrm>
          <a:prstGeom prst="up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5554322" y="6060173"/>
            <a:ext cx="6637678" cy="830997"/>
          </a:xfrm>
          <a:prstGeom prst="rect">
            <a:avLst/>
          </a:prstGeom>
        </p:spPr>
        <p:txBody>
          <a:bodyPr wrap="square">
            <a:spAutoFit/>
          </a:bodyPr>
          <a:lstStyle/>
          <a:p>
            <a:pPr algn="just"/>
            <a:r>
              <a:rPr lang="es-EC" sz="1600" b="1" dirty="0">
                <a:latin typeface="Bahnschrift Light Condensed" panose="020B0502040204020203" pitchFamily="34" charset="0"/>
              </a:rPr>
              <a:t>En 1996, durante la tercera conferencia </a:t>
            </a:r>
            <a:r>
              <a:rPr lang="es-EC" sz="1600" b="1" dirty="0" smtClean="0">
                <a:latin typeface="Bahnschrift Light Condensed" panose="020B0502040204020203" pitchFamily="34" charset="0"/>
              </a:rPr>
              <a:t>de las Naciones </a:t>
            </a:r>
            <a:r>
              <a:rPr lang="es-EC" sz="1600" b="1" dirty="0">
                <a:latin typeface="Bahnschrift Light Condensed" panose="020B0502040204020203" pitchFamily="34" charset="0"/>
              </a:rPr>
              <a:t>Unidas sobre Comercio y </a:t>
            </a:r>
            <a:r>
              <a:rPr lang="es-EC" sz="1600" b="1" dirty="0" smtClean="0">
                <a:latin typeface="Bahnschrift Light Condensed" panose="020B0502040204020203" pitchFamily="34" charset="0"/>
              </a:rPr>
              <a:t>Desarrollo (UNCTAD, </a:t>
            </a:r>
            <a:r>
              <a:rPr lang="es-EC" sz="1600" b="1" dirty="0">
                <a:latin typeface="Bahnschrift Light Condensed" panose="020B0502040204020203" pitchFamily="34" charset="0"/>
              </a:rPr>
              <a:t>por sus siglas en inglés</a:t>
            </a:r>
            <a:r>
              <a:rPr lang="es-EC" sz="1600" b="1" dirty="0" smtClean="0">
                <a:latin typeface="Bahnschrift Light Condensed" panose="020B0502040204020203" pitchFamily="34" charset="0"/>
              </a:rPr>
              <a:t>), desarrolló </a:t>
            </a:r>
            <a:r>
              <a:rPr lang="es-EC" sz="1600" b="1" dirty="0">
                <a:latin typeface="Bahnschrift Light Condensed" panose="020B0502040204020203" pitchFamily="34" charset="0"/>
              </a:rPr>
              <a:t>la iniciativa Biotrade, buscando aportar de manera directa a los </a:t>
            </a:r>
            <a:r>
              <a:rPr lang="es-EC" sz="1600" b="1" dirty="0" smtClean="0">
                <a:latin typeface="Bahnschrift Light Condensed" panose="020B0502040204020203" pitchFamily="34" charset="0"/>
              </a:rPr>
              <a:t>objetivos del CDB.</a:t>
            </a:r>
            <a:endParaRPr lang="es-EC" sz="1600" b="1" dirty="0">
              <a:latin typeface="Bahnschrift Light Condensed" panose="020B0502040204020203" pitchFamily="34" charset="0"/>
            </a:endParaRPr>
          </a:p>
        </p:txBody>
      </p:sp>
      <p:sp>
        <p:nvSpPr>
          <p:cNvPr id="19" name="Flecha a la derecha con muesca 18"/>
          <p:cNvSpPr/>
          <p:nvPr/>
        </p:nvSpPr>
        <p:spPr>
          <a:xfrm>
            <a:off x="4885509" y="6308051"/>
            <a:ext cx="668813" cy="404948"/>
          </a:xfrm>
          <a:prstGeom prst="notchedRightArrow">
            <a:avLst/>
          </a:prstGeom>
          <a:solidFill>
            <a:schemeClr val="accent6">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16217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0985863" cy="1325563"/>
          </a:xfrm>
        </p:spPr>
        <p:txBody>
          <a:bodyPr/>
          <a:lstStyle/>
          <a:p>
            <a:r>
              <a:rPr lang="es-EC" dirty="0">
                <a:latin typeface="Segoe UI Black" panose="020B0A02040204020203" pitchFamily="34" charset="0"/>
                <a:ea typeface="Segoe UI Black" panose="020B0A02040204020203" pitchFamily="34" charset="0"/>
              </a:rPr>
              <a:t>El Biocomercio en la Comunidad </a:t>
            </a:r>
            <a:r>
              <a:rPr lang="es-EC" dirty="0" smtClean="0">
                <a:latin typeface="Segoe UI Black" panose="020B0A02040204020203" pitchFamily="34" charset="0"/>
                <a:ea typeface="Segoe UI Black" panose="020B0A02040204020203" pitchFamily="34" charset="0"/>
              </a:rPr>
              <a:t>Andina.-</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4218"/>
          <a:stretch/>
        </p:blipFill>
        <p:spPr>
          <a:xfrm>
            <a:off x="6448332" y="2924309"/>
            <a:ext cx="5743668" cy="3373068"/>
          </a:xfrm>
          <a:prstGeom prst="rect">
            <a:avLst/>
          </a:prstGeom>
        </p:spPr>
      </p:pic>
      <p:sp>
        <p:nvSpPr>
          <p:cNvPr id="5" name="Rectángulo 4"/>
          <p:cNvSpPr/>
          <p:nvPr/>
        </p:nvSpPr>
        <p:spPr>
          <a:xfrm>
            <a:off x="0" y="1455875"/>
            <a:ext cx="12192000" cy="1200329"/>
          </a:xfrm>
          <a:prstGeom prst="rect">
            <a:avLst/>
          </a:prstGeom>
        </p:spPr>
        <p:txBody>
          <a:bodyPr wrap="square">
            <a:spAutoFit/>
          </a:bodyPr>
          <a:lstStyle/>
          <a:p>
            <a:pPr algn="just"/>
            <a:r>
              <a:rPr lang="es-EC" sz="2400" b="1" dirty="0">
                <a:ln>
                  <a:solidFill>
                    <a:schemeClr val="accent5">
                      <a:lumMod val="50000"/>
                    </a:schemeClr>
                  </a:solidFill>
                </a:ln>
                <a:solidFill>
                  <a:srgbClr val="002060"/>
                </a:solidFill>
                <a:latin typeface="Garamond" panose="02020404030301010803" pitchFamily="18" charset="0"/>
              </a:rPr>
              <a:t>A partir del lanzamiento a nivel mundial de la Iniciativa de el Biocomercio, la UNCTAD ha impulsado el establecimiento de programas nacionales y regionales para fomentar el desarrollo del Biocomercio.</a:t>
            </a:r>
          </a:p>
        </p:txBody>
      </p:sp>
      <p:sp>
        <p:nvSpPr>
          <p:cNvPr id="6" name="Rectángulo 5"/>
          <p:cNvSpPr/>
          <p:nvPr/>
        </p:nvSpPr>
        <p:spPr>
          <a:xfrm>
            <a:off x="-97971" y="3373891"/>
            <a:ext cx="3500845"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ln>
                  <a:solidFill>
                    <a:schemeClr val="accent5">
                      <a:lumMod val="50000"/>
                    </a:schemeClr>
                  </a:solidFill>
                </a:ln>
                <a:solidFill>
                  <a:srgbClr val="002060"/>
                </a:solidFill>
                <a:latin typeface="Garamond" panose="02020404030301010803" pitchFamily="18" charset="0"/>
              </a:rPr>
              <a:t>1. Impulsar </a:t>
            </a:r>
            <a:r>
              <a:rPr lang="es-EC" sz="2400" b="1" dirty="0">
                <a:ln>
                  <a:solidFill>
                    <a:schemeClr val="accent5">
                      <a:lumMod val="50000"/>
                    </a:schemeClr>
                  </a:solidFill>
                </a:ln>
                <a:solidFill>
                  <a:srgbClr val="002060"/>
                </a:solidFill>
                <a:latin typeface="Garamond" panose="02020404030301010803" pitchFamily="18" charset="0"/>
              </a:rPr>
              <a:t>el desarrollo </a:t>
            </a:r>
            <a:r>
              <a:rPr lang="es-EC" sz="2400" b="1" dirty="0" smtClean="0">
                <a:ln>
                  <a:solidFill>
                    <a:schemeClr val="accent5">
                      <a:lumMod val="50000"/>
                    </a:schemeClr>
                  </a:solidFill>
                </a:ln>
                <a:solidFill>
                  <a:srgbClr val="002060"/>
                </a:solidFill>
                <a:latin typeface="Garamond" panose="02020404030301010803" pitchFamily="18" charset="0"/>
              </a:rPr>
              <a:t>sostenible.</a:t>
            </a:r>
            <a:endParaRPr lang="es-EC" sz="2400" b="1" dirty="0">
              <a:ln>
                <a:solidFill>
                  <a:schemeClr val="accent5">
                    <a:lumMod val="50000"/>
                  </a:schemeClr>
                </a:solidFill>
              </a:ln>
              <a:solidFill>
                <a:srgbClr val="002060"/>
              </a:solidFill>
              <a:latin typeface="Garamond" panose="02020404030301010803" pitchFamily="18" charset="0"/>
            </a:endParaRPr>
          </a:p>
        </p:txBody>
      </p:sp>
      <p:sp>
        <p:nvSpPr>
          <p:cNvPr id="7" name="Rectángulo 6"/>
          <p:cNvSpPr/>
          <p:nvPr/>
        </p:nvSpPr>
        <p:spPr>
          <a:xfrm>
            <a:off x="3500845" y="3373891"/>
            <a:ext cx="3958045"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ln>
                  <a:solidFill>
                    <a:schemeClr val="accent5">
                      <a:lumMod val="50000"/>
                    </a:schemeClr>
                  </a:solidFill>
                </a:ln>
                <a:solidFill>
                  <a:srgbClr val="002060"/>
                </a:solidFill>
                <a:latin typeface="Garamond" panose="02020404030301010803" pitchFamily="18" charset="0"/>
              </a:rPr>
              <a:t>2. Conservación </a:t>
            </a:r>
            <a:r>
              <a:rPr lang="es-EC" sz="2400" b="1" dirty="0">
                <a:ln>
                  <a:solidFill>
                    <a:schemeClr val="accent5">
                      <a:lumMod val="50000"/>
                    </a:schemeClr>
                  </a:solidFill>
                </a:ln>
                <a:solidFill>
                  <a:srgbClr val="002060"/>
                </a:solidFill>
                <a:latin typeface="Garamond" panose="02020404030301010803" pitchFamily="18" charset="0"/>
              </a:rPr>
              <a:t>de la Biodiversidad.</a:t>
            </a:r>
          </a:p>
        </p:txBody>
      </p:sp>
      <p:cxnSp>
        <p:nvCxnSpPr>
          <p:cNvPr id="9" name="Conector recto de flecha 8"/>
          <p:cNvCxnSpPr/>
          <p:nvPr/>
        </p:nvCxnSpPr>
        <p:spPr>
          <a:xfrm>
            <a:off x="3213463" y="3609022"/>
            <a:ext cx="849086" cy="13063"/>
          </a:xfrm>
          <a:prstGeom prst="straightConnector1">
            <a:avLst/>
          </a:prstGeom>
          <a:ln w="38100">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638006" y="3622085"/>
            <a:ext cx="0" cy="51884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802675" y="4036421"/>
            <a:ext cx="3958047" cy="692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ln>
                  <a:solidFill>
                    <a:schemeClr val="accent5">
                      <a:lumMod val="50000"/>
                    </a:schemeClr>
                  </a:solidFill>
                </a:ln>
                <a:solidFill>
                  <a:srgbClr val="002060"/>
                </a:solidFill>
                <a:latin typeface="Garamond" panose="02020404030301010803" pitchFamily="18" charset="0"/>
              </a:rPr>
              <a:t>Comercio / Inversiones</a:t>
            </a:r>
            <a:endParaRPr lang="es-EC" sz="2400" b="1" dirty="0">
              <a:ln>
                <a:solidFill>
                  <a:schemeClr val="accent5">
                    <a:lumMod val="50000"/>
                  </a:schemeClr>
                </a:solidFill>
              </a:ln>
              <a:solidFill>
                <a:srgbClr val="002060"/>
              </a:solidFill>
              <a:latin typeface="Garamond" panose="02020404030301010803" pitchFamily="18" charset="0"/>
            </a:endParaRPr>
          </a:p>
        </p:txBody>
      </p:sp>
      <p:cxnSp>
        <p:nvCxnSpPr>
          <p:cNvPr id="17" name="Conector recto de flecha 16"/>
          <p:cNvCxnSpPr/>
          <p:nvPr/>
        </p:nvCxnSpPr>
        <p:spPr>
          <a:xfrm>
            <a:off x="3653243" y="4610506"/>
            <a:ext cx="0" cy="51884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1802675" y="5011100"/>
            <a:ext cx="3958047" cy="692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ln>
                  <a:solidFill>
                    <a:schemeClr val="accent5">
                      <a:lumMod val="50000"/>
                    </a:schemeClr>
                  </a:solidFill>
                </a:ln>
                <a:solidFill>
                  <a:srgbClr val="002060"/>
                </a:solidFill>
                <a:latin typeface="Garamond" panose="02020404030301010803" pitchFamily="18" charset="0"/>
              </a:rPr>
              <a:t>Recursos Naturales</a:t>
            </a:r>
            <a:endParaRPr lang="es-EC" sz="2400" b="1" dirty="0">
              <a:ln>
                <a:solidFill>
                  <a:schemeClr val="accent5">
                    <a:lumMod val="50000"/>
                  </a:schemeClr>
                </a:solidFill>
              </a:ln>
              <a:solidFill>
                <a:srgbClr val="002060"/>
              </a:solidFill>
              <a:latin typeface="Garamond" panose="02020404030301010803" pitchFamily="18" charset="0"/>
            </a:endParaRPr>
          </a:p>
        </p:txBody>
      </p:sp>
      <p:sp>
        <p:nvSpPr>
          <p:cNvPr id="19" name="Rectángulo 18"/>
          <p:cNvSpPr/>
          <p:nvPr/>
        </p:nvSpPr>
        <p:spPr>
          <a:xfrm>
            <a:off x="-326573" y="5768746"/>
            <a:ext cx="3958047" cy="692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ln>
                  <a:solidFill>
                    <a:schemeClr val="accent5">
                      <a:lumMod val="50000"/>
                    </a:schemeClr>
                  </a:solidFill>
                </a:ln>
                <a:solidFill>
                  <a:srgbClr val="002060"/>
                </a:solidFill>
                <a:latin typeface="Garamond" panose="02020404030301010803" pitchFamily="18" charset="0"/>
              </a:rPr>
              <a:t>Convención de la Diversidad Biológica (CDB) 1992.</a:t>
            </a:r>
            <a:endParaRPr lang="es-EC" sz="2000" b="1" dirty="0">
              <a:ln>
                <a:solidFill>
                  <a:schemeClr val="accent5">
                    <a:lumMod val="50000"/>
                  </a:schemeClr>
                </a:solidFill>
              </a:ln>
              <a:solidFill>
                <a:srgbClr val="002060"/>
              </a:solidFill>
              <a:latin typeface="Garamond" panose="02020404030301010803" pitchFamily="18" charset="0"/>
            </a:endParaRPr>
          </a:p>
        </p:txBody>
      </p:sp>
      <p:cxnSp>
        <p:nvCxnSpPr>
          <p:cNvPr id="20" name="Conector recto de flecha 19"/>
          <p:cNvCxnSpPr/>
          <p:nvPr/>
        </p:nvCxnSpPr>
        <p:spPr>
          <a:xfrm>
            <a:off x="3235231" y="6133007"/>
            <a:ext cx="849086" cy="13063"/>
          </a:xfrm>
          <a:prstGeom prst="straightConnector1">
            <a:avLst/>
          </a:prstGeom>
          <a:ln w="38100">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3659774" y="5690366"/>
            <a:ext cx="0" cy="442641"/>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3781698" y="5781448"/>
            <a:ext cx="3958047" cy="692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ln>
                  <a:solidFill>
                    <a:schemeClr val="accent5">
                      <a:lumMod val="50000"/>
                    </a:schemeClr>
                  </a:solidFill>
                </a:ln>
                <a:solidFill>
                  <a:srgbClr val="002060"/>
                </a:solidFill>
                <a:latin typeface="Garamond" panose="02020404030301010803" pitchFamily="18" charset="0"/>
              </a:rPr>
              <a:t>Principios y Criterios del Biocomercio.</a:t>
            </a:r>
            <a:endParaRPr lang="es-EC" sz="2400" b="1" dirty="0">
              <a:ln>
                <a:solidFill>
                  <a:schemeClr val="accent5">
                    <a:lumMod val="50000"/>
                  </a:schemeClr>
                </a:solidFill>
              </a:ln>
              <a:solidFill>
                <a:srgbClr val="002060"/>
              </a:solidFill>
              <a:latin typeface="Garamond" panose="02020404030301010803" pitchFamily="18" charset="0"/>
            </a:endParaRPr>
          </a:p>
        </p:txBody>
      </p:sp>
    </p:spTree>
    <p:extLst>
      <p:ext uri="{BB962C8B-B14F-4D97-AF65-F5344CB8AC3E}">
        <p14:creationId xmlns:p14="http://schemas.microsoft.com/office/powerpoint/2010/main" val="3267404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5000" b="-8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es-EC" dirty="0" smtClean="0">
                <a:latin typeface="Segoe UI Black" panose="020B0A02040204020203" pitchFamily="34" charset="0"/>
                <a:ea typeface="Segoe UI Black" panose="020B0A02040204020203" pitchFamily="34" charset="0"/>
              </a:rPr>
              <a:t>Sectores del Biocomercio.-</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4721404" y="1021545"/>
            <a:ext cx="2305050" cy="1504950"/>
          </a:xfrm>
          <a:prstGeom prst="ellipse">
            <a:avLst/>
          </a:prstGeom>
          <a:ln>
            <a:noFill/>
          </a:ln>
          <a:effectLst>
            <a:softEdge rad="112500"/>
          </a:effectLst>
        </p:spPr>
      </p:pic>
      <p:cxnSp>
        <p:nvCxnSpPr>
          <p:cNvPr id="6" name="Conector recto 5"/>
          <p:cNvCxnSpPr>
            <a:stCxn id="4" idx="4"/>
          </p:cNvCxnSpPr>
          <p:nvPr/>
        </p:nvCxnSpPr>
        <p:spPr>
          <a:xfrm>
            <a:off x="5873929" y="2526495"/>
            <a:ext cx="0" cy="100047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flipV="1">
            <a:off x="1018903" y="3500845"/>
            <a:ext cx="9836332" cy="2612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045029" y="3526971"/>
            <a:ext cx="0" cy="679269"/>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5873929" y="3513908"/>
            <a:ext cx="0" cy="679269"/>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0829109" y="3487782"/>
            <a:ext cx="0" cy="679269"/>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0" y="4050969"/>
            <a:ext cx="3357154" cy="1651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ln>
                  <a:solidFill>
                    <a:schemeClr val="accent5">
                      <a:lumMod val="50000"/>
                    </a:schemeClr>
                  </a:solidFill>
                </a:ln>
                <a:solidFill>
                  <a:srgbClr val="002060"/>
                </a:solidFill>
                <a:latin typeface="Garamond" panose="02020404030301010803" pitchFamily="18" charset="0"/>
              </a:rPr>
              <a:t>Ingredientes naturales y </a:t>
            </a:r>
            <a:r>
              <a:rPr lang="es-EC" sz="2000" b="1" dirty="0" smtClean="0">
                <a:ln>
                  <a:solidFill>
                    <a:schemeClr val="accent5">
                      <a:lumMod val="50000"/>
                    </a:schemeClr>
                  </a:solidFill>
                </a:ln>
                <a:solidFill>
                  <a:srgbClr val="002060"/>
                </a:solidFill>
                <a:latin typeface="Garamond" panose="02020404030301010803" pitchFamily="18" charset="0"/>
              </a:rPr>
              <a:t>productos terminados </a:t>
            </a:r>
            <a:r>
              <a:rPr lang="es-EC" sz="2000" b="1" dirty="0">
                <a:ln>
                  <a:solidFill>
                    <a:schemeClr val="accent5">
                      <a:lumMod val="50000"/>
                    </a:schemeClr>
                  </a:solidFill>
                </a:ln>
                <a:solidFill>
                  <a:srgbClr val="002060"/>
                </a:solidFill>
                <a:latin typeface="Garamond" panose="02020404030301010803" pitchFamily="18" charset="0"/>
              </a:rPr>
              <a:t>para la </a:t>
            </a:r>
            <a:r>
              <a:rPr lang="es-EC" sz="2000" b="1" dirty="0" smtClean="0">
                <a:ln>
                  <a:solidFill>
                    <a:schemeClr val="accent5">
                      <a:lumMod val="50000"/>
                    </a:schemeClr>
                  </a:solidFill>
                </a:ln>
                <a:solidFill>
                  <a:srgbClr val="002060"/>
                </a:solidFill>
                <a:latin typeface="Garamond" panose="02020404030301010803" pitchFamily="18" charset="0"/>
              </a:rPr>
              <a:t>Industria Farmacéutica </a:t>
            </a:r>
            <a:r>
              <a:rPr lang="es-EC" sz="2000" b="1" dirty="0">
                <a:ln>
                  <a:solidFill>
                    <a:schemeClr val="accent5">
                      <a:lumMod val="50000"/>
                    </a:schemeClr>
                  </a:solidFill>
                </a:ln>
                <a:solidFill>
                  <a:srgbClr val="002060"/>
                </a:solidFill>
                <a:latin typeface="Garamond" panose="02020404030301010803" pitchFamily="18" charset="0"/>
              </a:rPr>
              <a:t>y </a:t>
            </a:r>
            <a:r>
              <a:rPr lang="es-EC" sz="2000" b="1" dirty="0" smtClean="0">
                <a:ln>
                  <a:solidFill>
                    <a:schemeClr val="accent5">
                      <a:lumMod val="50000"/>
                    </a:schemeClr>
                  </a:solidFill>
                </a:ln>
                <a:solidFill>
                  <a:srgbClr val="002060"/>
                </a:solidFill>
                <a:latin typeface="Garamond" panose="02020404030301010803" pitchFamily="18" charset="0"/>
              </a:rPr>
              <a:t>Cosmética.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15" name="Rectángulo 14"/>
          <p:cNvSpPr/>
          <p:nvPr/>
        </p:nvSpPr>
        <p:spPr>
          <a:xfrm>
            <a:off x="4376057" y="4050969"/>
            <a:ext cx="3357154" cy="1651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ln>
                  <a:solidFill>
                    <a:schemeClr val="accent5">
                      <a:lumMod val="50000"/>
                    </a:schemeClr>
                  </a:solidFill>
                </a:ln>
                <a:solidFill>
                  <a:srgbClr val="002060"/>
                </a:solidFill>
                <a:latin typeface="Garamond" panose="02020404030301010803" pitchFamily="18" charset="0"/>
              </a:rPr>
              <a:t>Ingredientes naturales y productos terminados para la </a:t>
            </a:r>
            <a:r>
              <a:rPr lang="es-EC" sz="2000" b="1" dirty="0" smtClean="0">
                <a:ln>
                  <a:solidFill>
                    <a:schemeClr val="accent5">
                      <a:lumMod val="50000"/>
                    </a:schemeClr>
                  </a:solidFill>
                </a:ln>
                <a:solidFill>
                  <a:srgbClr val="002060"/>
                </a:solidFill>
                <a:latin typeface="Garamond" panose="02020404030301010803" pitchFamily="18" charset="0"/>
              </a:rPr>
              <a:t>Industria Alimenticia.</a:t>
            </a:r>
          </a:p>
          <a:p>
            <a:pPr algn="just"/>
            <a:r>
              <a:rPr lang="es-EC" sz="2000" b="1" dirty="0" smtClean="0">
                <a:ln>
                  <a:solidFill>
                    <a:schemeClr val="accent5">
                      <a:lumMod val="50000"/>
                    </a:schemeClr>
                  </a:solidFill>
                </a:ln>
                <a:solidFill>
                  <a:srgbClr val="002060"/>
                </a:solidFill>
                <a:latin typeface="Garamond" panose="02020404030301010803" pitchFamily="18" charset="0"/>
              </a:rPr>
              <a:t>(Quinua).</a:t>
            </a:r>
            <a:endParaRPr lang="es-EC" sz="2000" b="1" dirty="0">
              <a:ln>
                <a:solidFill>
                  <a:schemeClr val="accent5">
                    <a:lumMod val="50000"/>
                  </a:schemeClr>
                </a:solidFill>
              </a:ln>
              <a:solidFill>
                <a:srgbClr val="002060"/>
              </a:solidFill>
              <a:latin typeface="Garamond" panose="02020404030301010803" pitchFamily="18" charset="0"/>
            </a:endParaRPr>
          </a:p>
        </p:txBody>
      </p:sp>
      <p:sp>
        <p:nvSpPr>
          <p:cNvPr id="16" name="Rectángulo 15"/>
          <p:cNvSpPr/>
          <p:nvPr/>
        </p:nvSpPr>
        <p:spPr>
          <a:xfrm>
            <a:off x="9871179" y="4206240"/>
            <a:ext cx="2447095" cy="903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ln>
                  <a:solidFill>
                    <a:schemeClr val="accent5">
                      <a:lumMod val="50000"/>
                    </a:schemeClr>
                  </a:solidFill>
                </a:ln>
                <a:solidFill>
                  <a:srgbClr val="002060"/>
                </a:solidFill>
                <a:latin typeface="Garamond" panose="02020404030301010803" pitchFamily="18" charset="0"/>
              </a:rPr>
              <a:t>Turismo Sostenible.</a:t>
            </a:r>
            <a:endParaRPr lang="es-EC" sz="2000" b="1" dirty="0">
              <a:ln>
                <a:solidFill>
                  <a:schemeClr val="accent5">
                    <a:lumMod val="50000"/>
                  </a:schemeClr>
                </a:solidFill>
              </a:ln>
              <a:solidFill>
                <a:srgbClr val="002060"/>
              </a:solidFill>
              <a:latin typeface="Garamond" panose="02020404030301010803" pitchFamily="18" charset="0"/>
            </a:endParaRPr>
          </a:p>
        </p:txBody>
      </p:sp>
    </p:spTree>
    <p:extLst>
      <p:ext uri="{BB962C8B-B14F-4D97-AF65-F5344CB8AC3E}">
        <p14:creationId xmlns:p14="http://schemas.microsoft.com/office/powerpoint/2010/main" val="3168363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2000" r="-2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7296"/>
            <a:ext cx="10515600" cy="1325563"/>
          </a:xfrm>
        </p:spPr>
        <p:txBody>
          <a:bodyPr/>
          <a:lstStyle/>
          <a:p>
            <a:r>
              <a:rPr lang="es-EC" dirty="0" smtClean="0">
                <a:latin typeface="Segoe UI Black" panose="020B0A02040204020203" pitchFamily="34" charset="0"/>
                <a:ea typeface="Segoe UI Black" panose="020B0A02040204020203" pitchFamily="34" charset="0"/>
              </a:rPr>
              <a:t>Principios del Biocomercio.</a:t>
            </a:r>
            <a:endParaRPr lang="es-EC" dirty="0">
              <a:latin typeface="Segoe UI Black" panose="020B0A02040204020203" pitchFamily="34" charset="0"/>
              <a:ea typeface="Segoe UI Black" panose="020B0A02040204020203" pitchFamily="34" charset="0"/>
            </a:endParaRPr>
          </a:p>
        </p:txBody>
      </p:sp>
      <p:pic>
        <p:nvPicPr>
          <p:cNvPr id="3"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16908"/>
          <a:stretch/>
        </p:blipFill>
        <p:spPr bwMode="auto">
          <a:xfrm>
            <a:off x="10358023" y="0"/>
            <a:ext cx="1833977"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93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2505</TotalTime>
  <Words>2294</Words>
  <Application>Microsoft Office PowerPoint</Application>
  <PresentationFormat>Panorámica</PresentationFormat>
  <Paragraphs>153</Paragraphs>
  <Slides>36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Bahnschrift</vt:lpstr>
      <vt:lpstr>Bahnschrift Light Condensed</vt:lpstr>
      <vt:lpstr>Calibri</vt:lpstr>
      <vt:lpstr>Calibri Light</vt:lpstr>
      <vt:lpstr>Franklin Gothic Demi</vt:lpstr>
      <vt:lpstr>Garamond</vt:lpstr>
      <vt:lpstr>Segoe UI Black</vt:lpstr>
      <vt:lpstr>Wingdings</vt:lpstr>
      <vt:lpstr>Tema de Office</vt:lpstr>
      <vt:lpstr>Presentación de PowerPoint</vt:lpstr>
      <vt:lpstr>Objetivo General.-</vt:lpstr>
      <vt:lpstr>Objetivos específicos.-</vt:lpstr>
      <vt:lpstr>Introducción.-</vt:lpstr>
      <vt:lpstr>Cooperación Internacional y Unidades Ejecutoras Regionales y Aliados Nacionales.</vt:lpstr>
      <vt:lpstr>¿Qué es el Biocomercio?</vt:lpstr>
      <vt:lpstr>El Biocomercio en la Comunidad Andina.-</vt:lpstr>
      <vt:lpstr>Sectores del Biocomercio.-</vt:lpstr>
      <vt:lpstr>Principios del Biocomercio.</vt:lpstr>
      <vt:lpstr>La Quinua.-</vt:lpstr>
      <vt:lpstr>La Quinua en la Comunidad Andina.-</vt:lpstr>
      <vt:lpstr>La Quinua y el Biocomercio.</vt:lpstr>
      <vt:lpstr>El Proyecto.-</vt:lpstr>
      <vt:lpstr>Presentación de PowerPoint</vt:lpstr>
      <vt:lpstr>Presentación de PowerPoint</vt:lpstr>
      <vt:lpstr>¿Cuáles fueron los objetivos y temáticas aplicados en la Quinua?</vt:lpstr>
      <vt:lpstr>Objetivos.-</vt:lpstr>
      <vt:lpstr>Presentación de PowerPoint</vt:lpstr>
      <vt:lpstr>Presentación de PowerPoint</vt:lpstr>
      <vt:lpstr>¿Cuál fue el impacto del Biocomercio en el periodo 2011-2017? </vt:lpstr>
      <vt:lpstr>Presentación de PowerPoint</vt:lpstr>
      <vt:lpstr>Presentación de PowerPoint</vt:lpstr>
      <vt:lpstr>Presentación de PowerPoint</vt:lpstr>
      <vt:lpstr>¿Cuál fue el nivel de cumplimiento promedio de los Principios del Biocomercio?</vt:lpstr>
      <vt:lpstr>Presentación de PowerPoint</vt:lpstr>
      <vt:lpstr>Ejecución y Financiamiento.-</vt:lpstr>
      <vt:lpstr>Presentación de PowerPoint</vt:lpstr>
      <vt:lpstr>Financiamiento.-</vt:lpstr>
      <vt:lpstr>Acceso a herramientas y servicios financieros.-</vt:lpstr>
      <vt:lpstr>Soluciones.-</vt:lpstr>
      <vt:lpstr>Desafíos y Oportunidades del Biocomercio en Ecuador.-</vt:lpstr>
      <vt:lpstr>Desafíos.-</vt:lpstr>
      <vt:lpstr>Conclusiones y Recomendaciones.-</vt:lpstr>
      <vt:lpstr>Conclusiones.-</vt:lpstr>
      <vt:lpstr>Recomendaciones.-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Sandy Rosero</dc:creator>
  <cp:lastModifiedBy>Sandy Rosero</cp:lastModifiedBy>
  <cp:revision>219</cp:revision>
  <dcterms:created xsi:type="dcterms:W3CDTF">2019-07-17T22:24:54Z</dcterms:created>
  <dcterms:modified xsi:type="dcterms:W3CDTF">2019-07-23T09:02:56Z</dcterms:modified>
</cp:coreProperties>
</file>