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5">
  <p:sldMasterIdLst>
    <p:sldMasterId id="2147483648" r:id="rId1"/>
  </p:sldMasterIdLst>
  <p:notesMasterIdLst>
    <p:notesMasterId r:id="rId49"/>
  </p:notesMasterIdLst>
  <p:sldIdLst>
    <p:sldId id="502" r:id="rId2"/>
    <p:sldId id="456" r:id="rId3"/>
    <p:sldId id="457" r:id="rId4"/>
    <p:sldId id="483" r:id="rId5"/>
    <p:sldId id="484" r:id="rId6"/>
    <p:sldId id="485" r:id="rId7"/>
    <p:sldId id="486" r:id="rId8"/>
    <p:sldId id="487" r:id="rId9"/>
    <p:sldId id="488" r:id="rId10"/>
    <p:sldId id="489" r:id="rId11"/>
    <p:sldId id="490" r:id="rId12"/>
    <p:sldId id="491" r:id="rId13"/>
    <p:sldId id="492" r:id="rId14"/>
    <p:sldId id="493" r:id="rId15"/>
    <p:sldId id="494" r:id="rId16"/>
    <p:sldId id="418" r:id="rId17"/>
    <p:sldId id="419" r:id="rId18"/>
    <p:sldId id="420" r:id="rId19"/>
    <p:sldId id="421" r:id="rId20"/>
    <p:sldId id="422" r:id="rId21"/>
    <p:sldId id="423" r:id="rId22"/>
    <p:sldId id="424" r:id="rId23"/>
    <p:sldId id="425" r:id="rId24"/>
    <p:sldId id="426" r:id="rId25"/>
    <p:sldId id="427" r:id="rId26"/>
    <p:sldId id="428" r:id="rId27"/>
    <p:sldId id="445" r:id="rId28"/>
    <p:sldId id="429" r:id="rId29"/>
    <p:sldId id="430" r:id="rId30"/>
    <p:sldId id="432" r:id="rId31"/>
    <p:sldId id="433" r:id="rId32"/>
    <p:sldId id="434" r:id="rId33"/>
    <p:sldId id="446" r:id="rId34"/>
    <p:sldId id="447" r:id="rId35"/>
    <p:sldId id="448" r:id="rId36"/>
    <p:sldId id="413" r:id="rId37"/>
    <p:sldId id="414" r:id="rId38"/>
    <p:sldId id="415" r:id="rId39"/>
    <p:sldId id="417" r:id="rId40"/>
    <p:sldId id="416" r:id="rId41"/>
    <p:sldId id="441" r:id="rId42"/>
    <p:sldId id="479" r:id="rId43"/>
    <p:sldId id="480" r:id="rId44"/>
    <p:sldId id="495" r:id="rId45"/>
    <p:sldId id="497" r:id="rId46"/>
    <p:sldId id="499" r:id="rId47"/>
    <p:sldId id="501" r:id="rId4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FF00"/>
    <a:srgbClr val="3399FF"/>
    <a:srgbClr val="42AE63"/>
    <a:srgbClr val="99FFCC"/>
    <a:srgbClr val="CCCCFF"/>
    <a:srgbClr val="00FF99"/>
    <a:srgbClr val="CCFFFF"/>
    <a:srgbClr val="CCE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803" autoAdjust="0"/>
  </p:normalViewPr>
  <p:slideViewPr>
    <p:cSldViewPr>
      <p:cViewPr varScale="1">
        <p:scale>
          <a:sx n="70" d="100"/>
          <a:sy n="70" d="100"/>
        </p:scale>
        <p:origin x="141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_rels/data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diagrams/_rels/data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F9902-00FB-43B1-878D-014F2EF91C93}" type="doc">
      <dgm:prSet loTypeId="urn:microsoft.com/office/officeart/2005/8/layout/hList7#1" loCatId="list" qsTypeId="urn:microsoft.com/office/officeart/2005/8/quickstyle/simple1" qsCatId="simple" csTypeId="urn:microsoft.com/office/officeart/2005/8/colors/accent1_2" csCatId="accent1" phldr="1"/>
      <dgm:spPr/>
    </dgm:pt>
    <dgm:pt modelId="{74718410-982E-4CF0-AF83-5AAE7612174D}">
      <dgm:prSet phldrT="[Texto]"/>
      <dgm:spPr>
        <a:solidFill>
          <a:srgbClr val="42AE63"/>
        </a:solidFill>
      </dgm:spPr>
      <dgm:t>
        <a:bodyPr/>
        <a:lstStyle/>
        <a:p>
          <a:r>
            <a:rPr lang="es-EC" dirty="0"/>
            <a:t>Manejo de Suelos</a:t>
          </a:r>
        </a:p>
      </dgm:t>
    </dgm:pt>
    <dgm:pt modelId="{8F2854F6-1547-4F76-9113-BE81D24D3B18}" type="parTrans" cxnId="{AE44CE7C-A026-4547-B76B-C13869ADE4F5}">
      <dgm:prSet/>
      <dgm:spPr/>
      <dgm:t>
        <a:bodyPr/>
        <a:lstStyle/>
        <a:p>
          <a:endParaRPr lang="es-EC"/>
        </a:p>
      </dgm:t>
    </dgm:pt>
    <dgm:pt modelId="{C7CD8AFC-ABF9-4F63-A7D5-3776EDCACF98}" type="sibTrans" cxnId="{AE44CE7C-A026-4547-B76B-C13869ADE4F5}">
      <dgm:prSet/>
      <dgm:spPr/>
      <dgm:t>
        <a:bodyPr/>
        <a:lstStyle/>
        <a:p>
          <a:endParaRPr lang="es-EC"/>
        </a:p>
      </dgm:t>
    </dgm:pt>
    <dgm:pt modelId="{97CE119C-F6AA-4BF7-99EB-34754561ABB2}">
      <dgm:prSet phldrT="[Texto]"/>
      <dgm:spPr>
        <a:solidFill>
          <a:srgbClr val="42AE63"/>
        </a:solidFill>
      </dgm:spPr>
      <dgm:t>
        <a:bodyPr/>
        <a:lstStyle/>
        <a:p>
          <a:r>
            <a:rPr lang="es-EC" dirty="0"/>
            <a:t>Fertilización de Pasturas</a:t>
          </a:r>
        </a:p>
      </dgm:t>
    </dgm:pt>
    <dgm:pt modelId="{427929B8-F3CE-47BC-8CD9-BE02A0E57BF6}" type="parTrans" cxnId="{21AC5F61-FB15-4DD3-B62F-944BFE02BCA2}">
      <dgm:prSet/>
      <dgm:spPr/>
      <dgm:t>
        <a:bodyPr/>
        <a:lstStyle/>
        <a:p>
          <a:endParaRPr lang="es-EC"/>
        </a:p>
      </dgm:t>
    </dgm:pt>
    <dgm:pt modelId="{BDE9970E-92B3-4C0C-AA82-D26CC78B540D}" type="sibTrans" cxnId="{21AC5F61-FB15-4DD3-B62F-944BFE02BCA2}">
      <dgm:prSet/>
      <dgm:spPr/>
      <dgm:t>
        <a:bodyPr/>
        <a:lstStyle/>
        <a:p>
          <a:endParaRPr lang="es-EC"/>
        </a:p>
      </dgm:t>
    </dgm:pt>
    <dgm:pt modelId="{D575EE26-FEA3-481D-86BB-E3E6C4E8C211}">
      <dgm:prSet phldrT="[Texto]"/>
      <dgm:spPr>
        <a:solidFill>
          <a:srgbClr val="42AE63"/>
        </a:solidFill>
      </dgm:spPr>
      <dgm:t>
        <a:bodyPr/>
        <a:lstStyle/>
        <a:p>
          <a:r>
            <a:rPr lang="es-EC" dirty="0"/>
            <a:t>Ajuste Nutricional de la Vaca </a:t>
          </a:r>
        </a:p>
      </dgm:t>
    </dgm:pt>
    <dgm:pt modelId="{9AFB7A53-526F-4AA4-A5BC-AA79CBD23823}" type="parTrans" cxnId="{0170C500-6F0C-4706-91CD-C1A024D9CCEE}">
      <dgm:prSet/>
      <dgm:spPr/>
      <dgm:t>
        <a:bodyPr/>
        <a:lstStyle/>
        <a:p>
          <a:endParaRPr lang="es-EC"/>
        </a:p>
      </dgm:t>
    </dgm:pt>
    <dgm:pt modelId="{69A761DE-6BF8-4751-A14C-21E91DB79349}" type="sibTrans" cxnId="{0170C500-6F0C-4706-91CD-C1A024D9CCEE}">
      <dgm:prSet/>
      <dgm:spPr/>
      <dgm:t>
        <a:bodyPr/>
        <a:lstStyle/>
        <a:p>
          <a:endParaRPr lang="es-EC"/>
        </a:p>
      </dgm:t>
    </dgm:pt>
    <dgm:pt modelId="{39F1A612-B4CB-4431-9F49-4735524AD871}" type="pres">
      <dgm:prSet presAssocID="{CFEF9902-00FB-43B1-878D-014F2EF91C93}" presName="Name0" presStyleCnt="0">
        <dgm:presLayoutVars>
          <dgm:dir/>
          <dgm:resizeHandles val="exact"/>
        </dgm:presLayoutVars>
      </dgm:prSet>
      <dgm:spPr/>
    </dgm:pt>
    <dgm:pt modelId="{18FB0E00-82BD-4C5F-8C7C-23C9E577CDE0}" type="pres">
      <dgm:prSet presAssocID="{CFEF9902-00FB-43B1-878D-014F2EF91C93}" presName="fgShape" presStyleLbl="fgShp" presStyleIdx="0" presStyleCnt="1"/>
      <dgm:spPr>
        <a:solidFill>
          <a:srgbClr val="3399FF"/>
        </a:solidFill>
      </dgm:spPr>
    </dgm:pt>
    <dgm:pt modelId="{7FC7FCBE-CA36-48F7-B1EF-D4167AAAF218}" type="pres">
      <dgm:prSet presAssocID="{CFEF9902-00FB-43B1-878D-014F2EF91C93}" presName="linComp" presStyleCnt="0"/>
      <dgm:spPr/>
    </dgm:pt>
    <dgm:pt modelId="{7CAB9D37-6780-4C96-A4B2-C8593E4C7E4D}" type="pres">
      <dgm:prSet presAssocID="{74718410-982E-4CF0-AF83-5AAE7612174D}" presName="compNode" presStyleCnt="0"/>
      <dgm:spPr/>
    </dgm:pt>
    <dgm:pt modelId="{0698C5DF-BB2C-4D66-ABB0-539409922336}" type="pres">
      <dgm:prSet presAssocID="{74718410-982E-4CF0-AF83-5AAE7612174D}" presName="bkgdShape" presStyleLbl="node1" presStyleIdx="0" presStyleCnt="3" custLinFactX="-100000" custLinFactNeighborX="-140545" custLinFactNeighborY="-2550"/>
      <dgm:spPr/>
      <dgm:t>
        <a:bodyPr/>
        <a:lstStyle/>
        <a:p>
          <a:endParaRPr lang="es-EC"/>
        </a:p>
      </dgm:t>
    </dgm:pt>
    <dgm:pt modelId="{0CE95468-F7E3-419A-B725-F6D408D84565}" type="pres">
      <dgm:prSet presAssocID="{74718410-982E-4CF0-AF83-5AAE7612174D}" presName="nodeTx" presStyleLbl="node1" presStyleIdx="0" presStyleCnt="3">
        <dgm:presLayoutVars>
          <dgm:bulletEnabled val="1"/>
        </dgm:presLayoutVars>
      </dgm:prSet>
      <dgm:spPr/>
      <dgm:t>
        <a:bodyPr/>
        <a:lstStyle/>
        <a:p>
          <a:endParaRPr lang="es-EC"/>
        </a:p>
      </dgm:t>
    </dgm:pt>
    <dgm:pt modelId="{791E580C-B0FB-4B21-8D53-C8504640606A}" type="pres">
      <dgm:prSet presAssocID="{74718410-982E-4CF0-AF83-5AAE7612174D}" presName="invisiNode" presStyleLbl="node1" presStyleIdx="0" presStyleCnt="3"/>
      <dgm:spPr/>
    </dgm:pt>
    <dgm:pt modelId="{CF2D6D00-967A-4BA2-A853-EE161CC5D0A5}" type="pres">
      <dgm:prSet presAssocID="{74718410-982E-4CF0-AF83-5AAE7612174D}" presName="imagNode" presStyleLbl="fgImgPlace1" presStyleIdx="0" presStyleCnt="3" custScaleX="138747" custScaleY="131519"/>
      <dgm:spPr>
        <a:blipFill>
          <a:blip xmlns:r="http://schemas.openxmlformats.org/officeDocument/2006/relationships" r:embed="rId1"/>
          <a:stretch>
            <a:fillRect/>
          </a:stretch>
        </a:blipFill>
      </dgm:spPr>
    </dgm:pt>
    <dgm:pt modelId="{14929295-82F6-4898-920F-13F4CEACDEA1}" type="pres">
      <dgm:prSet presAssocID="{C7CD8AFC-ABF9-4F63-A7D5-3776EDCACF98}" presName="sibTrans" presStyleLbl="sibTrans2D1" presStyleIdx="0" presStyleCnt="0"/>
      <dgm:spPr/>
      <dgm:t>
        <a:bodyPr/>
        <a:lstStyle/>
        <a:p>
          <a:endParaRPr lang="es-EC"/>
        </a:p>
      </dgm:t>
    </dgm:pt>
    <dgm:pt modelId="{D3A66467-448E-4EE6-9F45-DC91B231FDF7}" type="pres">
      <dgm:prSet presAssocID="{97CE119C-F6AA-4BF7-99EB-34754561ABB2}" presName="compNode" presStyleCnt="0"/>
      <dgm:spPr/>
    </dgm:pt>
    <dgm:pt modelId="{8BE79B48-3D44-468F-95BD-16A10F854EFC}" type="pres">
      <dgm:prSet presAssocID="{97CE119C-F6AA-4BF7-99EB-34754561ABB2}" presName="bkgdShape" presStyleLbl="node1" presStyleIdx="1" presStyleCnt="3"/>
      <dgm:spPr/>
      <dgm:t>
        <a:bodyPr/>
        <a:lstStyle/>
        <a:p>
          <a:endParaRPr lang="es-EC"/>
        </a:p>
      </dgm:t>
    </dgm:pt>
    <dgm:pt modelId="{C820C66B-D78F-4F0F-AB95-AACE7EFDC926}" type="pres">
      <dgm:prSet presAssocID="{97CE119C-F6AA-4BF7-99EB-34754561ABB2}" presName="nodeTx" presStyleLbl="node1" presStyleIdx="1" presStyleCnt="3">
        <dgm:presLayoutVars>
          <dgm:bulletEnabled val="1"/>
        </dgm:presLayoutVars>
      </dgm:prSet>
      <dgm:spPr/>
      <dgm:t>
        <a:bodyPr/>
        <a:lstStyle/>
        <a:p>
          <a:endParaRPr lang="es-EC"/>
        </a:p>
      </dgm:t>
    </dgm:pt>
    <dgm:pt modelId="{12D52255-EB56-4A71-8608-10C923F3B04D}" type="pres">
      <dgm:prSet presAssocID="{97CE119C-F6AA-4BF7-99EB-34754561ABB2}" presName="invisiNode" presStyleLbl="node1" presStyleIdx="1" presStyleCnt="3"/>
      <dgm:spPr/>
    </dgm:pt>
    <dgm:pt modelId="{0BDE214B-5AE6-4F14-911B-8FD3EC4B7D25}" type="pres">
      <dgm:prSet presAssocID="{97CE119C-F6AA-4BF7-99EB-34754561ABB2}" presName="imagNode" presStyleLbl="fgImgPlace1" presStyleIdx="1" presStyleCnt="3" custScaleX="129000" custScaleY="119444"/>
      <dgm:spPr>
        <a:blipFill>
          <a:blip xmlns:r="http://schemas.openxmlformats.org/officeDocument/2006/relationships" r:embed="rId2"/>
          <a:stretch>
            <a:fillRect/>
          </a:stretch>
        </a:blipFill>
      </dgm:spPr>
    </dgm:pt>
    <dgm:pt modelId="{CF236D3B-5E16-4DB8-B58C-4E7362082ED6}" type="pres">
      <dgm:prSet presAssocID="{BDE9970E-92B3-4C0C-AA82-D26CC78B540D}" presName="sibTrans" presStyleLbl="sibTrans2D1" presStyleIdx="0" presStyleCnt="0"/>
      <dgm:spPr/>
      <dgm:t>
        <a:bodyPr/>
        <a:lstStyle/>
        <a:p>
          <a:endParaRPr lang="es-EC"/>
        </a:p>
      </dgm:t>
    </dgm:pt>
    <dgm:pt modelId="{9348C2BE-AAE7-4063-A99F-04069B632171}" type="pres">
      <dgm:prSet presAssocID="{D575EE26-FEA3-481D-86BB-E3E6C4E8C211}" presName="compNode" presStyleCnt="0"/>
      <dgm:spPr/>
    </dgm:pt>
    <dgm:pt modelId="{505D6367-BD77-4B57-9AA2-0F4CFE370D94}" type="pres">
      <dgm:prSet presAssocID="{D575EE26-FEA3-481D-86BB-E3E6C4E8C211}" presName="bkgdShape" presStyleLbl="node1" presStyleIdx="2" presStyleCnt="3"/>
      <dgm:spPr/>
      <dgm:t>
        <a:bodyPr/>
        <a:lstStyle/>
        <a:p>
          <a:endParaRPr lang="es-EC"/>
        </a:p>
      </dgm:t>
    </dgm:pt>
    <dgm:pt modelId="{FC1CD073-CB20-4E10-A9CC-E79403B01537}" type="pres">
      <dgm:prSet presAssocID="{D575EE26-FEA3-481D-86BB-E3E6C4E8C211}" presName="nodeTx" presStyleLbl="node1" presStyleIdx="2" presStyleCnt="3">
        <dgm:presLayoutVars>
          <dgm:bulletEnabled val="1"/>
        </dgm:presLayoutVars>
      </dgm:prSet>
      <dgm:spPr/>
      <dgm:t>
        <a:bodyPr/>
        <a:lstStyle/>
        <a:p>
          <a:endParaRPr lang="es-EC"/>
        </a:p>
      </dgm:t>
    </dgm:pt>
    <dgm:pt modelId="{013B3C73-57B1-434C-AE29-ACB4D237A71F}" type="pres">
      <dgm:prSet presAssocID="{D575EE26-FEA3-481D-86BB-E3E6C4E8C211}" presName="invisiNode" presStyleLbl="node1" presStyleIdx="2" presStyleCnt="3"/>
      <dgm:spPr/>
    </dgm:pt>
    <dgm:pt modelId="{B998981D-86E8-4F27-BB4D-FCE80219DEB1}" type="pres">
      <dgm:prSet presAssocID="{D575EE26-FEA3-481D-86BB-E3E6C4E8C211}" presName="imagNode" presStyleLbl="fgImgPlace1" presStyleIdx="2" presStyleCnt="3" custScaleX="128809" custScaleY="121964"/>
      <dgm:spPr>
        <a:blipFill>
          <a:blip xmlns:r="http://schemas.openxmlformats.org/officeDocument/2006/relationships" r:embed="rId3"/>
          <a:stretch>
            <a:fillRect/>
          </a:stretch>
        </a:blipFill>
      </dgm:spPr>
    </dgm:pt>
  </dgm:ptLst>
  <dgm:cxnLst>
    <dgm:cxn modelId="{43FD4633-D74E-4CAA-BDCC-A4277EAEBDC6}" type="presOf" srcId="{74718410-982E-4CF0-AF83-5AAE7612174D}" destId="{0CE95468-F7E3-419A-B725-F6D408D84565}" srcOrd="1" destOrd="0" presId="urn:microsoft.com/office/officeart/2005/8/layout/hList7#1"/>
    <dgm:cxn modelId="{0170C500-6F0C-4706-91CD-C1A024D9CCEE}" srcId="{CFEF9902-00FB-43B1-878D-014F2EF91C93}" destId="{D575EE26-FEA3-481D-86BB-E3E6C4E8C211}" srcOrd="2" destOrd="0" parTransId="{9AFB7A53-526F-4AA4-A5BC-AA79CBD23823}" sibTransId="{69A761DE-6BF8-4751-A14C-21E91DB79349}"/>
    <dgm:cxn modelId="{6A85D336-4B17-4E7E-951E-5EA61843812A}" type="presOf" srcId="{D575EE26-FEA3-481D-86BB-E3E6C4E8C211}" destId="{FC1CD073-CB20-4E10-A9CC-E79403B01537}" srcOrd="1" destOrd="0" presId="urn:microsoft.com/office/officeart/2005/8/layout/hList7#1"/>
    <dgm:cxn modelId="{E20BC088-1E32-4566-AF4D-AE6E0CA50B09}" type="presOf" srcId="{BDE9970E-92B3-4C0C-AA82-D26CC78B540D}" destId="{CF236D3B-5E16-4DB8-B58C-4E7362082ED6}" srcOrd="0" destOrd="0" presId="urn:microsoft.com/office/officeart/2005/8/layout/hList7#1"/>
    <dgm:cxn modelId="{AE44CE7C-A026-4547-B76B-C13869ADE4F5}" srcId="{CFEF9902-00FB-43B1-878D-014F2EF91C93}" destId="{74718410-982E-4CF0-AF83-5AAE7612174D}" srcOrd="0" destOrd="0" parTransId="{8F2854F6-1547-4F76-9113-BE81D24D3B18}" sibTransId="{C7CD8AFC-ABF9-4F63-A7D5-3776EDCACF98}"/>
    <dgm:cxn modelId="{BDBC7694-274B-4BDA-BC19-97170FF33BBC}" type="presOf" srcId="{74718410-982E-4CF0-AF83-5AAE7612174D}" destId="{0698C5DF-BB2C-4D66-ABB0-539409922336}" srcOrd="0" destOrd="0" presId="urn:microsoft.com/office/officeart/2005/8/layout/hList7#1"/>
    <dgm:cxn modelId="{184561D6-7988-4555-B702-A522938AF72B}" type="presOf" srcId="{D575EE26-FEA3-481D-86BB-E3E6C4E8C211}" destId="{505D6367-BD77-4B57-9AA2-0F4CFE370D94}" srcOrd="0" destOrd="0" presId="urn:microsoft.com/office/officeart/2005/8/layout/hList7#1"/>
    <dgm:cxn modelId="{298C1400-DDD4-4D71-882B-34BE230B3227}" type="presOf" srcId="{97CE119C-F6AA-4BF7-99EB-34754561ABB2}" destId="{8BE79B48-3D44-468F-95BD-16A10F854EFC}" srcOrd="0" destOrd="0" presId="urn:microsoft.com/office/officeart/2005/8/layout/hList7#1"/>
    <dgm:cxn modelId="{4FC1C3C1-A1F5-4A59-92D1-F675D83114D1}" type="presOf" srcId="{CFEF9902-00FB-43B1-878D-014F2EF91C93}" destId="{39F1A612-B4CB-4431-9F49-4735524AD871}" srcOrd="0" destOrd="0" presId="urn:microsoft.com/office/officeart/2005/8/layout/hList7#1"/>
    <dgm:cxn modelId="{21AC5F61-FB15-4DD3-B62F-944BFE02BCA2}" srcId="{CFEF9902-00FB-43B1-878D-014F2EF91C93}" destId="{97CE119C-F6AA-4BF7-99EB-34754561ABB2}" srcOrd="1" destOrd="0" parTransId="{427929B8-F3CE-47BC-8CD9-BE02A0E57BF6}" sibTransId="{BDE9970E-92B3-4C0C-AA82-D26CC78B540D}"/>
    <dgm:cxn modelId="{DC732C2D-C0ED-4DD2-A16E-2FB369C319B3}" type="presOf" srcId="{C7CD8AFC-ABF9-4F63-A7D5-3776EDCACF98}" destId="{14929295-82F6-4898-920F-13F4CEACDEA1}" srcOrd="0" destOrd="0" presId="urn:microsoft.com/office/officeart/2005/8/layout/hList7#1"/>
    <dgm:cxn modelId="{AC20DF38-D83C-4E1D-AB13-2B6FE8560E53}" type="presOf" srcId="{97CE119C-F6AA-4BF7-99EB-34754561ABB2}" destId="{C820C66B-D78F-4F0F-AB95-AACE7EFDC926}" srcOrd="1" destOrd="0" presId="urn:microsoft.com/office/officeart/2005/8/layout/hList7#1"/>
    <dgm:cxn modelId="{9A7C201B-A0A9-4388-8D17-F1F42041437F}" type="presParOf" srcId="{39F1A612-B4CB-4431-9F49-4735524AD871}" destId="{18FB0E00-82BD-4C5F-8C7C-23C9E577CDE0}" srcOrd="0" destOrd="0" presId="urn:microsoft.com/office/officeart/2005/8/layout/hList7#1"/>
    <dgm:cxn modelId="{2B95A930-6A3F-4B9A-A7A9-BA9C4D905FD1}" type="presParOf" srcId="{39F1A612-B4CB-4431-9F49-4735524AD871}" destId="{7FC7FCBE-CA36-48F7-B1EF-D4167AAAF218}" srcOrd="1" destOrd="0" presId="urn:microsoft.com/office/officeart/2005/8/layout/hList7#1"/>
    <dgm:cxn modelId="{6EB822D9-9E3B-4156-BC9C-9675BEB75212}" type="presParOf" srcId="{7FC7FCBE-CA36-48F7-B1EF-D4167AAAF218}" destId="{7CAB9D37-6780-4C96-A4B2-C8593E4C7E4D}" srcOrd="0" destOrd="0" presId="urn:microsoft.com/office/officeart/2005/8/layout/hList7#1"/>
    <dgm:cxn modelId="{1E9B5C03-8B8F-41B3-AC4F-E365D92733D9}" type="presParOf" srcId="{7CAB9D37-6780-4C96-A4B2-C8593E4C7E4D}" destId="{0698C5DF-BB2C-4D66-ABB0-539409922336}" srcOrd="0" destOrd="0" presId="urn:microsoft.com/office/officeart/2005/8/layout/hList7#1"/>
    <dgm:cxn modelId="{9C114864-086D-409E-9FE9-160CCE9E2D01}" type="presParOf" srcId="{7CAB9D37-6780-4C96-A4B2-C8593E4C7E4D}" destId="{0CE95468-F7E3-419A-B725-F6D408D84565}" srcOrd="1" destOrd="0" presId="urn:microsoft.com/office/officeart/2005/8/layout/hList7#1"/>
    <dgm:cxn modelId="{9BB60E22-0ACD-4F8C-AA7F-76443740336D}" type="presParOf" srcId="{7CAB9D37-6780-4C96-A4B2-C8593E4C7E4D}" destId="{791E580C-B0FB-4B21-8D53-C8504640606A}" srcOrd="2" destOrd="0" presId="urn:microsoft.com/office/officeart/2005/8/layout/hList7#1"/>
    <dgm:cxn modelId="{44666645-D876-4378-8829-0136DB07EB79}" type="presParOf" srcId="{7CAB9D37-6780-4C96-A4B2-C8593E4C7E4D}" destId="{CF2D6D00-967A-4BA2-A853-EE161CC5D0A5}" srcOrd="3" destOrd="0" presId="urn:microsoft.com/office/officeart/2005/8/layout/hList7#1"/>
    <dgm:cxn modelId="{C96C720A-00CB-46AA-8029-60E468D1433C}" type="presParOf" srcId="{7FC7FCBE-CA36-48F7-B1EF-D4167AAAF218}" destId="{14929295-82F6-4898-920F-13F4CEACDEA1}" srcOrd="1" destOrd="0" presId="urn:microsoft.com/office/officeart/2005/8/layout/hList7#1"/>
    <dgm:cxn modelId="{17B4BC34-5667-419A-873B-1822EA6F61A5}" type="presParOf" srcId="{7FC7FCBE-CA36-48F7-B1EF-D4167AAAF218}" destId="{D3A66467-448E-4EE6-9F45-DC91B231FDF7}" srcOrd="2" destOrd="0" presId="urn:microsoft.com/office/officeart/2005/8/layout/hList7#1"/>
    <dgm:cxn modelId="{D0FF69F0-02F6-426D-8E7D-2C9F5391307D}" type="presParOf" srcId="{D3A66467-448E-4EE6-9F45-DC91B231FDF7}" destId="{8BE79B48-3D44-468F-95BD-16A10F854EFC}" srcOrd="0" destOrd="0" presId="urn:microsoft.com/office/officeart/2005/8/layout/hList7#1"/>
    <dgm:cxn modelId="{6BEC7E3A-525A-4C31-905D-FF67363B6964}" type="presParOf" srcId="{D3A66467-448E-4EE6-9F45-DC91B231FDF7}" destId="{C820C66B-D78F-4F0F-AB95-AACE7EFDC926}" srcOrd="1" destOrd="0" presId="urn:microsoft.com/office/officeart/2005/8/layout/hList7#1"/>
    <dgm:cxn modelId="{9037839E-5365-495E-AB4D-17B1DF5164D3}" type="presParOf" srcId="{D3A66467-448E-4EE6-9F45-DC91B231FDF7}" destId="{12D52255-EB56-4A71-8608-10C923F3B04D}" srcOrd="2" destOrd="0" presId="urn:microsoft.com/office/officeart/2005/8/layout/hList7#1"/>
    <dgm:cxn modelId="{2B9E79A9-C9CC-4BA3-883B-C630852C6FA0}" type="presParOf" srcId="{D3A66467-448E-4EE6-9F45-DC91B231FDF7}" destId="{0BDE214B-5AE6-4F14-911B-8FD3EC4B7D25}" srcOrd="3" destOrd="0" presId="urn:microsoft.com/office/officeart/2005/8/layout/hList7#1"/>
    <dgm:cxn modelId="{A6978D70-3E6B-4B86-A7DA-71514070BEB4}" type="presParOf" srcId="{7FC7FCBE-CA36-48F7-B1EF-D4167AAAF218}" destId="{CF236D3B-5E16-4DB8-B58C-4E7362082ED6}" srcOrd="3" destOrd="0" presId="urn:microsoft.com/office/officeart/2005/8/layout/hList7#1"/>
    <dgm:cxn modelId="{8FB4C404-FDF1-411F-82ED-D371132B3490}" type="presParOf" srcId="{7FC7FCBE-CA36-48F7-B1EF-D4167AAAF218}" destId="{9348C2BE-AAE7-4063-A99F-04069B632171}" srcOrd="4" destOrd="0" presId="urn:microsoft.com/office/officeart/2005/8/layout/hList7#1"/>
    <dgm:cxn modelId="{E6A6C6AB-6ABF-4BCB-B1C1-BEE8F51AD07C}" type="presParOf" srcId="{9348C2BE-AAE7-4063-A99F-04069B632171}" destId="{505D6367-BD77-4B57-9AA2-0F4CFE370D94}" srcOrd="0" destOrd="0" presId="urn:microsoft.com/office/officeart/2005/8/layout/hList7#1"/>
    <dgm:cxn modelId="{3D161E0D-C68E-4B05-BF85-C36C0A5205E6}" type="presParOf" srcId="{9348C2BE-AAE7-4063-A99F-04069B632171}" destId="{FC1CD073-CB20-4E10-A9CC-E79403B01537}" srcOrd="1" destOrd="0" presId="urn:microsoft.com/office/officeart/2005/8/layout/hList7#1"/>
    <dgm:cxn modelId="{060CE083-9F4D-4393-898D-A4869F548920}" type="presParOf" srcId="{9348C2BE-AAE7-4063-A99F-04069B632171}" destId="{013B3C73-57B1-434C-AE29-ACB4D237A71F}" srcOrd="2" destOrd="0" presId="urn:microsoft.com/office/officeart/2005/8/layout/hList7#1"/>
    <dgm:cxn modelId="{64256EC8-7427-4838-B2A3-D57FC2B5BF85}" type="presParOf" srcId="{9348C2BE-AAE7-4063-A99F-04069B632171}" destId="{B998981D-86E8-4F27-BB4D-FCE80219DEB1}"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D942B0-B855-4D62-8BD6-F7F1D5AFEF2C}" type="doc">
      <dgm:prSet loTypeId="urn:microsoft.com/office/officeart/2005/8/layout/cycle4#1" loCatId="relationship" qsTypeId="urn:microsoft.com/office/officeart/2005/8/quickstyle/simple1" qsCatId="simple" csTypeId="urn:microsoft.com/office/officeart/2005/8/colors/accent1_2" csCatId="accent1" phldr="1"/>
      <dgm:spPr/>
      <dgm:t>
        <a:bodyPr/>
        <a:lstStyle/>
        <a:p>
          <a:endParaRPr lang="es-EC"/>
        </a:p>
      </dgm:t>
    </dgm:pt>
    <dgm:pt modelId="{807EBB49-E8DA-475C-A3B5-B32E2FDF05EA}">
      <dgm:prSet phldrT="[Texto]" custT="1"/>
      <dgm:spPr>
        <a:blipFill rotWithShape="0">
          <a:blip xmlns:r="http://schemas.openxmlformats.org/officeDocument/2006/relationships" r:embed="rId1"/>
          <a:stretch>
            <a:fillRect/>
          </a:stretch>
        </a:blipFill>
        <a:ln>
          <a:solidFill>
            <a:srgbClr val="3399FF"/>
          </a:solidFill>
        </a:ln>
      </dgm:spPr>
      <dgm:t>
        <a:bodyPr/>
        <a:lstStyle/>
        <a:p>
          <a:pPr algn="l"/>
          <a:r>
            <a:rPr lang="es-EC" sz="1800" b="1" dirty="0"/>
            <a:t>Análisis de</a:t>
          </a:r>
        </a:p>
        <a:p>
          <a:pPr algn="l"/>
          <a:r>
            <a:rPr lang="es-EC" sz="1800" b="1" dirty="0"/>
            <a:t>Suelo</a:t>
          </a:r>
        </a:p>
      </dgm:t>
    </dgm:pt>
    <dgm:pt modelId="{7CC3D553-19D0-4C83-A0CF-230CEDBAAD5A}" type="parTrans" cxnId="{05428F7C-6E61-45C4-9748-E15025120981}">
      <dgm:prSet/>
      <dgm:spPr/>
      <dgm:t>
        <a:bodyPr/>
        <a:lstStyle/>
        <a:p>
          <a:endParaRPr lang="es-EC"/>
        </a:p>
      </dgm:t>
    </dgm:pt>
    <dgm:pt modelId="{53935484-7FBC-4F03-8266-0E72DF6E4F8A}" type="sibTrans" cxnId="{05428F7C-6E61-45C4-9748-E15025120981}">
      <dgm:prSet/>
      <dgm:spPr/>
      <dgm:t>
        <a:bodyPr/>
        <a:lstStyle/>
        <a:p>
          <a:endParaRPr lang="es-EC"/>
        </a:p>
      </dgm:t>
    </dgm:pt>
    <dgm:pt modelId="{EC525F94-DC2E-4E97-820E-781B2F28E31B}">
      <dgm:prSet phldrT="[Texto]"/>
      <dgm:spPr>
        <a:ln>
          <a:solidFill>
            <a:srgbClr val="00B050"/>
          </a:solidFill>
        </a:ln>
      </dgm:spPr>
      <dgm:t>
        <a:bodyPr/>
        <a:lstStyle/>
        <a:p>
          <a:r>
            <a:rPr lang="es-EC" b="1" dirty="0"/>
            <a:t>Plan de Fertilización</a:t>
          </a:r>
        </a:p>
      </dgm:t>
    </dgm:pt>
    <dgm:pt modelId="{E64FFF94-EFD7-406E-9B5A-A24ED8CF1C87}" type="parTrans" cxnId="{8AE5431D-DD98-4A8E-A13D-4A4BE84A943E}">
      <dgm:prSet/>
      <dgm:spPr/>
      <dgm:t>
        <a:bodyPr/>
        <a:lstStyle/>
        <a:p>
          <a:endParaRPr lang="es-EC"/>
        </a:p>
      </dgm:t>
    </dgm:pt>
    <dgm:pt modelId="{D518D170-2082-4911-902A-D6EEF8B071D0}" type="sibTrans" cxnId="{8AE5431D-DD98-4A8E-A13D-4A4BE84A943E}">
      <dgm:prSet/>
      <dgm:spPr/>
      <dgm:t>
        <a:bodyPr/>
        <a:lstStyle/>
        <a:p>
          <a:endParaRPr lang="es-EC"/>
        </a:p>
      </dgm:t>
    </dgm:pt>
    <dgm:pt modelId="{0D4A7177-E508-4444-84D4-7E7CB5F51F4D}">
      <dgm:prSet phldrT="[Texto]" custT="1"/>
      <dgm:spPr>
        <a:blipFill rotWithShape="0">
          <a:blip xmlns:r="http://schemas.openxmlformats.org/officeDocument/2006/relationships" r:embed="rId2"/>
          <a:stretch>
            <a:fillRect/>
          </a:stretch>
        </a:blipFill>
        <a:ln>
          <a:solidFill>
            <a:srgbClr val="3399FF"/>
          </a:solidFill>
        </a:ln>
      </dgm:spPr>
      <dgm:t>
        <a:bodyPr/>
        <a:lstStyle/>
        <a:p>
          <a:pPr algn="l"/>
          <a:r>
            <a:rPr lang="es-EC" sz="1800" b="1" dirty="0"/>
            <a:t>Aplicación  Estiércol, Compost o Humus</a:t>
          </a:r>
        </a:p>
      </dgm:t>
    </dgm:pt>
    <dgm:pt modelId="{BBE64656-68EB-482C-A75C-043C3215F46E}" type="parTrans" cxnId="{1614A3CB-7055-4614-8E7C-521DCE334F75}">
      <dgm:prSet/>
      <dgm:spPr/>
      <dgm:t>
        <a:bodyPr/>
        <a:lstStyle/>
        <a:p>
          <a:endParaRPr lang="es-EC"/>
        </a:p>
      </dgm:t>
    </dgm:pt>
    <dgm:pt modelId="{71CE465E-35D5-46C9-8E8A-AB41FD21B952}" type="sibTrans" cxnId="{1614A3CB-7055-4614-8E7C-521DCE334F75}">
      <dgm:prSet/>
      <dgm:spPr/>
      <dgm:t>
        <a:bodyPr/>
        <a:lstStyle/>
        <a:p>
          <a:endParaRPr lang="es-EC"/>
        </a:p>
      </dgm:t>
    </dgm:pt>
    <dgm:pt modelId="{526581AA-89CC-4EA9-ADBB-8232F711E48D}">
      <dgm:prSet phldrT="[Texto]"/>
      <dgm:spPr>
        <a:ln>
          <a:solidFill>
            <a:srgbClr val="00B050"/>
          </a:solidFill>
        </a:ln>
      </dgm:spPr>
      <dgm:t>
        <a:bodyPr/>
        <a:lstStyle/>
        <a:p>
          <a:r>
            <a:rPr lang="es-EC" b="1" dirty="0"/>
            <a:t>Materia Orgánica</a:t>
          </a:r>
        </a:p>
      </dgm:t>
    </dgm:pt>
    <dgm:pt modelId="{F7858788-36E7-465A-B0B9-9B8AFA47384F}" type="parTrans" cxnId="{8029E899-5CCC-41FA-AAB5-F2B9B5E44CE7}">
      <dgm:prSet/>
      <dgm:spPr/>
      <dgm:t>
        <a:bodyPr/>
        <a:lstStyle/>
        <a:p>
          <a:endParaRPr lang="es-EC"/>
        </a:p>
      </dgm:t>
    </dgm:pt>
    <dgm:pt modelId="{8AFFBF30-58A9-47A1-B3C9-327EFD5AC530}" type="sibTrans" cxnId="{8029E899-5CCC-41FA-AAB5-F2B9B5E44CE7}">
      <dgm:prSet/>
      <dgm:spPr/>
      <dgm:t>
        <a:bodyPr/>
        <a:lstStyle/>
        <a:p>
          <a:endParaRPr lang="es-EC"/>
        </a:p>
      </dgm:t>
    </dgm:pt>
    <dgm:pt modelId="{57543AB9-22EF-4DD3-B4C4-FA9916163B39}">
      <dgm:prSet phldrT="[Texto]"/>
      <dgm:spPr>
        <a:blipFill rotWithShape="0">
          <a:blip xmlns:r="http://schemas.openxmlformats.org/officeDocument/2006/relationships" r:embed="rId3"/>
          <a:stretch>
            <a:fillRect/>
          </a:stretch>
        </a:blipFill>
        <a:ln>
          <a:solidFill>
            <a:srgbClr val="0070C0"/>
          </a:solidFill>
        </a:ln>
      </dgm:spPr>
      <dgm:t>
        <a:bodyPr/>
        <a:lstStyle/>
        <a:p>
          <a:pPr algn="l"/>
          <a:r>
            <a:rPr lang="es-EC" b="1" dirty="0"/>
            <a:t>Balance Nutricional</a:t>
          </a:r>
        </a:p>
      </dgm:t>
    </dgm:pt>
    <dgm:pt modelId="{3ECD5F18-2CAE-4CEB-9F24-ECA2AFAF54A2}" type="parTrans" cxnId="{B3D0F1AF-11F5-4B1F-8DC9-A32141CE9935}">
      <dgm:prSet/>
      <dgm:spPr/>
      <dgm:t>
        <a:bodyPr/>
        <a:lstStyle/>
        <a:p>
          <a:endParaRPr lang="es-EC"/>
        </a:p>
      </dgm:t>
    </dgm:pt>
    <dgm:pt modelId="{ADE990B7-7E4F-4183-97D1-BD5E47420009}" type="sibTrans" cxnId="{B3D0F1AF-11F5-4B1F-8DC9-A32141CE9935}">
      <dgm:prSet/>
      <dgm:spPr/>
      <dgm:t>
        <a:bodyPr/>
        <a:lstStyle/>
        <a:p>
          <a:endParaRPr lang="es-EC"/>
        </a:p>
      </dgm:t>
    </dgm:pt>
    <dgm:pt modelId="{C83BF6B2-1A2A-455A-AA86-D1A4099E09B3}">
      <dgm:prSet phldrT="[Texto]"/>
      <dgm:spPr>
        <a:ln>
          <a:solidFill>
            <a:srgbClr val="00B050"/>
          </a:solidFill>
        </a:ln>
      </dgm:spPr>
      <dgm:t>
        <a:bodyPr/>
        <a:lstStyle/>
        <a:p>
          <a:r>
            <a:rPr lang="es-EC" b="1" dirty="0"/>
            <a:t>Nutrición Animal</a:t>
          </a:r>
        </a:p>
      </dgm:t>
    </dgm:pt>
    <dgm:pt modelId="{0282CDFE-BB28-46F7-9C83-1F9DB52A9AF2}" type="parTrans" cxnId="{1F650AD5-8765-4980-A73B-8FB0C6053DA8}">
      <dgm:prSet/>
      <dgm:spPr/>
      <dgm:t>
        <a:bodyPr/>
        <a:lstStyle/>
        <a:p>
          <a:endParaRPr lang="es-EC"/>
        </a:p>
      </dgm:t>
    </dgm:pt>
    <dgm:pt modelId="{528267BE-C480-4ABE-AFB1-FAAFE1689DF3}" type="sibTrans" cxnId="{1F650AD5-8765-4980-A73B-8FB0C6053DA8}">
      <dgm:prSet/>
      <dgm:spPr/>
      <dgm:t>
        <a:bodyPr/>
        <a:lstStyle/>
        <a:p>
          <a:endParaRPr lang="es-EC"/>
        </a:p>
      </dgm:t>
    </dgm:pt>
    <dgm:pt modelId="{DD9C5467-B2A7-437F-A75E-50A64BB60B5B}">
      <dgm:prSet phldrT="[Texto]" custT="1"/>
      <dgm:spPr>
        <a:blipFill rotWithShape="0">
          <a:blip xmlns:r="http://schemas.openxmlformats.org/officeDocument/2006/relationships" r:embed="rId4"/>
          <a:stretch>
            <a:fillRect/>
          </a:stretch>
        </a:blipFill>
        <a:ln>
          <a:solidFill>
            <a:srgbClr val="0070C0"/>
          </a:solidFill>
        </a:ln>
      </dgm:spPr>
      <dgm:t>
        <a:bodyPr/>
        <a:lstStyle/>
        <a:p>
          <a:pPr algn="l"/>
          <a:r>
            <a:rPr lang="es-EC" sz="1800" b="1" dirty="0"/>
            <a:t>Sistemas </a:t>
          </a:r>
          <a:r>
            <a:rPr lang="es-EC" sz="1800" b="1" dirty="0" err="1"/>
            <a:t>Silvo</a:t>
          </a:r>
          <a:endParaRPr lang="es-EC" sz="1800" b="1" dirty="0"/>
        </a:p>
        <a:p>
          <a:pPr algn="l"/>
          <a:r>
            <a:rPr lang="es-EC" sz="1800" b="1" dirty="0"/>
            <a:t>Pastoriles</a:t>
          </a:r>
        </a:p>
      </dgm:t>
    </dgm:pt>
    <dgm:pt modelId="{3CAE1750-1400-4A98-8F0C-544AB1F2FDA2}" type="parTrans" cxnId="{012A8FA2-D02D-451B-A1F6-7CAB66D35EC2}">
      <dgm:prSet/>
      <dgm:spPr/>
      <dgm:t>
        <a:bodyPr/>
        <a:lstStyle/>
        <a:p>
          <a:endParaRPr lang="es-EC"/>
        </a:p>
      </dgm:t>
    </dgm:pt>
    <dgm:pt modelId="{91361FCB-CC3D-4142-9747-F1880F486909}" type="sibTrans" cxnId="{012A8FA2-D02D-451B-A1F6-7CAB66D35EC2}">
      <dgm:prSet/>
      <dgm:spPr/>
      <dgm:t>
        <a:bodyPr/>
        <a:lstStyle/>
        <a:p>
          <a:endParaRPr lang="es-EC"/>
        </a:p>
      </dgm:t>
    </dgm:pt>
    <dgm:pt modelId="{A385F854-6FF9-413A-B0DF-16F3F37A0AB3}">
      <dgm:prSet phldrT="[Texto]"/>
      <dgm:spPr>
        <a:ln>
          <a:solidFill>
            <a:srgbClr val="00B050"/>
          </a:solidFill>
        </a:ln>
      </dgm:spPr>
      <dgm:t>
        <a:bodyPr/>
        <a:lstStyle/>
        <a:p>
          <a:r>
            <a:rPr lang="es-EC" b="1" dirty="0"/>
            <a:t>Cultivos Intercalados</a:t>
          </a:r>
        </a:p>
      </dgm:t>
    </dgm:pt>
    <dgm:pt modelId="{C8E1A749-66B8-4109-9813-4264D71CF1AC}" type="parTrans" cxnId="{E680152F-0EDA-4E9D-B1DE-5F860E3347E7}">
      <dgm:prSet/>
      <dgm:spPr/>
      <dgm:t>
        <a:bodyPr/>
        <a:lstStyle/>
        <a:p>
          <a:endParaRPr lang="es-EC"/>
        </a:p>
      </dgm:t>
    </dgm:pt>
    <dgm:pt modelId="{691FEC31-F925-4608-99C9-F6B198EFD344}" type="sibTrans" cxnId="{E680152F-0EDA-4E9D-B1DE-5F860E3347E7}">
      <dgm:prSet/>
      <dgm:spPr/>
      <dgm:t>
        <a:bodyPr/>
        <a:lstStyle/>
        <a:p>
          <a:endParaRPr lang="es-EC"/>
        </a:p>
      </dgm:t>
    </dgm:pt>
    <dgm:pt modelId="{473F4504-64D7-4905-B122-B56C87E9F3F9}" type="pres">
      <dgm:prSet presAssocID="{37D942B0-B855-4D62-8BD6-F7F1D5AFEF2C}" presName="cycleMatrixDiagram" presStyleCnt="0">
        <dgm:presLayoutVars>
          <dgm:chMax val="1"/>
          <dgm:dir/>
          <dgm:animLvl val="lvl"/>
          <dgm:resizeHandles val="exact"/>
        </dgm:presLayoutVars>
      </dgm:prSet>
      <dgm:spPr/>
      <dgm:t>
        <a:bodyPr/>
        <a:lstStyle/>
        <a:p>
          <a:endParaRPr lang="es-EC"/>
        </a:p>
      </dgm:t>
    </dgm:pt>
    <dgm:pt modelId="{6F3D6B19-1D3B-4D53-A9F4-6719B156A84A}" type="pres">
      <dgm:prSet presAssocID="{37D942B0-B855-4D62-8BD6-F7F1D5AFEF2C}" presName="children" presStyleCnt="0"/>
      <dgm:spPr/>
    </dgm:pt>
    <dgm:pt modelId="{57251184-84A3-49BF-A40A-C99BF976E87A}" type="pres">
      <dgm:prSet presAssocID="{37D942B0-B855-4D62-8BD6-F7F1D5AFEF2C}" presName="child1group" presStyleCnt="0"/>
      <dgm:spPr/>
    </dgm:pt>
    <dgm:pt modelId="{8C137B6F-BD2C-4B0F-8442-4FCE6C1EA26C}" type="pres">
      <dgm:prSet presAssocID="{37D942B0-B855-4D62-8BD6-F7F1D5AFEF2C}" presName="child1" presStyleLbl="bgAcc1" presStyleIdx="0" presStyleCnt="4"/>
      <dgm:spPr/>
      <dgm:t>
        <a:bodyPr/>
        <a:lstStyle/>
        <a:p>
          <a:endParaRPr lang="es-EC"/>
        </a:p>
      </dgm:t>
    </dgm:pt>
    <dgm:pt modelId="{C62869DA-9292-49A3-B7EC-3619ECF7AE82}" type="pres">
      <dgm:prSet presAssocID="{37D942B0-B855-4D62-8BD6-F7F1D5AFEF2C}" presName="child1Text" presStyleLbl="bgAcc1" presStyleIdx="0" presStyleCnt="4">
        <dgm:presLayoutVars>
          <dgm:bulletEnabled val="1"/>
        </dgm:presLayoutVars>
      </dgm:prSet>
      <dgm:spPr/>
      <dgm:t>
        <a:bodyPr/>
        <a:lstStyle/>
        <a:p>
          <a:endParaRPr lang="es-EC"/>
        </a:p>
      </dgm:t>
    </dgm:pt>
    <dgm:pt modelId="{802156FA-6E22-47A9-B084-43B13333E1AE}" type="pres">
      <dgm:prSet presAssocID="{37D942B0-B855-4D62-8BD6-F7F1D5AFEF2C}" presName="child2group" presStyleCnt="0"/>
      <dgm:spPr/>
    </dgm:pt>
    <dgm:pt modelId="{9F14D8CD-A980-4D5C-85D1-F7C8F40E5D44}" type="pres">
      <dgm:prSet presAssocID="{37D942B0-B855-4D62-8BD6-F7F1D5AFEF2C}" presName="child2" presStyleLbl="bgAcc1" presStyleIdx="1" presStyleCnt="4"/>
      <dgm:spPr/>
      <dgm:t>
        <a:bodyPr/>
        <a:lstStyle/>
        <a:p>
          <a:endParaRPr lang="es-EC"/>
        </a:p>
      </dgm:t>
    </dgm:pt>
    <dgm:pt modelId="{474A34EE-911E-4BC6-90B1-99EF60412F47}" type="pres">
      <dgm:prSet presAssocID="{37D942B0-B855-4D62-8BD6-F7F1D5AFEF2C}" presName="child2Text" presStyleLbl="bgAcc1" presStyleIdx="1" presStyleCnt="4">
        <dgm:presLayoutVars>
          <dgm:bulletEnabled val="1"/>
        </dgm:presLayoutVars>
      </dgm:prSet>
      <dgm:spPr/>
      <dgm:t>
        <a:bodyPr/>
        <a:lstStyle/>
        <a:p>
          <a:endParaRPr lang="es-EC"/>
        </a:p>
      </dgm:t>
    </dgm:pt>
    <dgm:pt modelId="{C771D1FC-F88E-4A34-A667-AF023FADD129}" type="pres">
      <dgm:prSet presAssocID="{37D942B0-B855-4D62-8BD6-F7F1D5AFEF2C}" presName="child3group" presStyleCnt="0"/>
      <dgm:spPr/>
    </dgm:pt>
    <dgm:pt modelId="{A43C06D6-4377-4D17-878B-CA6591CFD40E}" type="pres">
      <dgm:prSet presAssocID="{37D942B0-B855-4D62-8BD6-F7F1D5AFEF2C}" presName="child3" presStyleLbl="bgAcc1" presStyleIdx="2" presStyleCnt="4"/>
      <dgm:spPr/>
      <dgm:t>
        <a:bodyPr/>
        <a:lstStyle/>
        <a:p>
          <a:endParaRPr lang="es-EC"/>
        </a:p>
      </dgm:t>
    </dgm:pt>
    <dgm:pt modelId="{EB6A91A6-B5C4-4814-80C4-B1ED57A90FF6}" type="pres">
      <dgm:prSet presAssocID="{37D942B0-B855-4D62-8BD6-F7F1D5AFEF2C}" presName="child3Text" presStyleLbl="bgAcc1" presStyleIdx="2" presStyleCnt="4">
        <dgm:presLayoutVars>
          <dgm:bulletEnabled val="1"/>
        </dgm:presLayoutVars>
      </dgm:prSet>
      <dgm:spPr/>
      <dgm:t>
        <a:bodyPr/>
        <a:lstStyle/>
        <a:p>
          <a:endParaRPr lang="es-EC"/>
        </a:p>
      </dgm:t>
    </dgm:pt>
    <dgm:pt modelId="{6B579052-6F19-4CB6-B522-88BE55199ECD}" type="pres">
      <dgm:prSet presAssocID="{37D942B0-B855-4D62-8BD6-F7F1D5AFEF2C}" presName="child4group" presStyleCnt="0"/>
      <dgm:spPr/>
    </dgm:pt>
    <dgm:pt modelId="{809ED7E2-681F-428D-A3CA-7F5CFD5CEFE0}" type="pres">
      <dgm:prSet presAssocID="{37D942B0-B855-4D62-8BD6-F7F1D5AFEF2C}" presName="child4" presStyleLbl="bgAcc1" presStyleIdx="3" presStyleCnt="4"/>
      <dgm:spPr/>
      <dgm:t>
        <a:bodyPr/>
        <a:lstStyle/>
        <a:p>
          <a:endParaRPr lang="es-EC"/>
        </a:p>
      </dgm:t>
    </dgm:pt>
    <dgm:pt modelId="{8A9AE55F-679C-4554-8F0C-7635B9865113}" type="pres">
      <dgm:prSet presAssocID="{37D942B0-B855-4D62-8BD6-F7F1D5AFEF2C}" presName="child4Text" presStyleLbl="bgAcc1" presStyleIdx="3" presStyleCnt="4">
        <dgm:presLayoutVars>
          <dgm:bulletEnabled val="1"/>
        </dgm:presLayoutVars>
      </dgm:prSet>
      <dgm:spPr/>
      <dgm:t>
        <a:bodyPr/>
        <a:lstStyle/>
        <a:p>
          <a:endParaRPr lang="es-EC"/>
        </a:p>
      </dgm:t>
    </dgm:pt>
    <dgm:pt modelId="{7AC7C610-FCDF-4B14-9552-15488522FAB8}" type="pres">
      <dgm:prSet presAssocID="{37D942B0-B855-4D62-8BD6-F7F1D5AFEF2C}" presName="childPlaceholder" presStyleCnt="0"/>
      <dgm:spPr/>
    </dgm:pt>
    <dgm:pt modelId="{50E7FCD7-80DB-4A16-B39D-5C7D50397F1B}" type="pres">
      <dgm:prSet presAssocID="{37D942B0-B855-4D62-8BD6-F7F1D5AFEF2C}" presName="circle" presStyleCnt="0"/>
      <dgm:spPr/>
    </dgm:pt>
    <dgm:pt modelId="{70197061-B067-4A49-9FD1-B52D3620545A}" type="pres">
      <dgm:prSet presAssocID="{37D942B0-B855-4D62-8BD6-F7F1D5AFEF2C}" presName="quadrant1" presStyleLbl="node1" presStyleIdx="0" presStyleCnt="4">
        <dgm:presLayoutVars>
          <dgm:chMax val="1"/>
          <dgm:bulletEnabled val="1"/>
        </dgm:presLayoutVars>
      </dgm:prSet>
      <dgm:spPr/>
      <dgm:t>
        <a:bodyPr/>
        <a:lstStyle/>
        <a:p>
          <a:endParaRPr lang="es-EC"/>
        </a:p>
      </dgm:t>
    </dgm:pt>
    <dgm:pt modelId="{176AC108-8E14-4D48-AEAA-83157C9913D6}" type="pres">
      <dgm:prSet presAssocID="{37D942B0-B855-4D62-8BD6-F7F1D5AFEF2C}" presName="quadrant2" presStyleLbl="node1" presStyleIdx="1" presStyleCnt="4">
        <dgm:presLayoutVars>
          <dgm:chMax val="1"/>
          <dgm:bulletEnabled val="1"/>
        </dgm:presLayoutVars>
      </dgm:prSet>
      <dgm:spPr/>
      <dgm:t>
        <a:bodyPr/>
        <a:lstStyle/>
        <a:p>
          <a:endParaRPr lang="es-EC"/>
        </a:p>
      </dgm:t>
    </dgm:pt>
    <dgm:pt modelId="{4C42DF07-8508-4283-BF5E-71E521E68DDA}" type="pres">
      <dgm:prSet presAssocID="{37D942B0-B855-4D62-8BD6-F7F1D5AFEF2C}" presName="quadrant3" presStyleLbl="node1" presStyleIdx="2" presStyleCnt="4">
        <dgm:presLayoutVars>
          <dgm:chMax val="1"/>
          <dgm:bulletEnabled val="1"/>
        </dgm:presLayoutVars>
      </dgm:prSet>
      <dgm:spPr/>
      <dgm:t>
        <a:bodyPr/>
        <a:lstStyle/>
        <a:p>
          <a:endParaRPr lang="es-EC"/>
        </a:p>
      </dgm:t>
    </dgm:pt>
    <dgm:pt modelId="{B84FC394-13C0-482B-88A7-C8F15000F791}" type="pres">
      <dgm:prSet presAssocID="{37D942B0-B855-4D62-8BD6-F7F1D5AFEF2C}" presName="quadrant4" presStyleLbl="node1" presStyleIdx="3" presStyleCnt="4" custLinFactNeighborY="619">
        <dgm:presLayoutVars>
          <dgm:chMax val="1"/>
          <dgm:bulletEnabled val="1"/>
        </dgm:presLayoutVars>
      </dgm:prSet>
      <dgm:spPr/>
      <dgm:t>
        <a:bodyPr/>
        <a:lstStyle/>
        <a:p>
          <a:endParaRPr lang="es-EC"/>
        </a:p>
      </dgm:t>
    </dgm:pt>
    <dgm:pt modelId="{840A3450-0B3F-4DF1-9CEE-A3A873199807}" type="pres">
      <dgm:prSet presAssocID="{37D942B0-B855-4D62-8BD6-F7F1D5AFEF2C}" presName="quadrantPlaceholder" presStyleCnt="0"/>
      <dgm:spPr/>
    </dgm:pt>
    <dgm:pt modelId="{E10C4A7E-A7C6-4121-8C93-B0F9C49A4AF3}" type="pres">
      <dgm:prSet presAssocID="{37D942B0-B855-4D62-8BD6-F7F1D5AFEF2C}" presName="center1" presStyleLbl="fgShp" presStyleIdx="0" presStyleCnt="2"/>
      <dgm:spPr>
        <a:solidFill>
          <a:srgbClr val="00B050"/>
        </a:solidFill>
      </dgm:spPr>
    </dgm:pt>
    <dgm:pt modelId="{F4203945-3855-41AB-8777-4F29B0BAA617}" type="pres">
      <dgm:prSet presAssocID="{37D942B0-B855-4D62-8BD6-F7F1D5AFEF2C}" presName="center2" presStyleLbl="fgShp" presStyleIdx="1" presStyleCnt="2"/>
      <dgm:spPr>
        <a:solidFill>
          <a:srgbClr val="00B050"/>
        </a:solidFill>
      </dgm:spPr>
    </dgm:pt>
  </dgm:ptLst>
  <dgm:cxnLst>
    <dgm:cxn modelId="{585A367A-A7AC-4C46-BBC8-4A5076117D17}" type="presOf" srcId="{C83BF6B2-1A2A-455A-AA86-D1A4099E09B3}" destId="{A43C06D6-4377-4D17-878B-CA6591CFD40E}" srcOrd="0" destOrd="0" presId="urn:microsoft.com/office/officeart/2005/8/layout/cycle4#1"/>
    <dgm:cxn modelId="{B5CD1D05-014A-496E-86D3-5C87920945F0}" type="presOf" srcId="{526581AA-89CC-4EA9-ADBB-8232F711E48D}" destId="{474A34EE-911E-4BC6-90B1-99EF60412F47}" srcOrd="1" destOrd="0" presId="urn:microsoft.com/office/officeart/2005/8/layout/cycle4#1"/>
    <dgm:cxn modelId="{05428F7C-6E61-45C4-9748-E15025120981}" srcId="{37D942B0-B855-4D62-8BD6-F7F1D5AFEF2C}" destId="{807EBB49-E8DA-475C-A3B5-B32E2FDF05EA}" srcOrd="0" destOrd="0" parTransId="{7CC3D553-19D0-4C83-A0CF-230CEDBAAD5A}" sibTransId="{53935484-7FBC-4F03-8266-0E72DF6E4F8A}"/>
    <dgm:cxn modelId="{88481F16-7761-4D0D-96C1-2B769B21E87A}" type="presOf" srcId="{0D4A7177-E508-4444-84D4-7E7CB5F51F4D}" destId="{176AC108-8E14-4D48-AEAA-83157C9913D6}" srcOrd="0" destOrd="0" presId="urn:microsoft.com/office/officeart/2005/8/layout/cycle4#1"/>
    <dgm:cxn modelId="{F21561D2-EED9-4870-95EF-2A64C5D40E5A}" type="presOf" srcId="{EC525F94-DC2E-4E97-820E-781B2F28E31B}" destId="{C62869DA-9292-49A3-B7EC-3619ECF7AE82}" srcOrd="1" destOrd="0" presId="urn:microsoft.com/office/officeart/2005/8/layout/cycle4#1"/>
    <dgm:cxn modelId="{6B807E9C-BAEF-4ED6-AC41-0392D44CB192}" type="presOf" srcId="{526581AA-89CC-4EA9-ADBB-8232F711E48D}" destId="{9F14D8CD-A980-4D5C-85D1-F7C8F40E5D44}" srcOrd="0" destOrd="0" presId="urn:microsoft.com/office/officeart/2005/8/layout/cycle4#1"/>
    <dgm:cxn modelId="{8AE5431D-DD98-4A8E-A13D-4A4BE84A943E}" srcId="{807EBB49-E8DA-475C-A3B5-B32E2FDF05EA}" destId="{EC525F94-DC2E-4E97-820E-781B2F28E31B}" srcOrd="0" destOrd="0" parTransId="{E64FFF94-EFD7-406E-9B5A-A24ED8CF1C87}" sibTransId="{D518D170-2082-4911-902A-D6EEF8B071D0}"/>
    <dgm:cxn modelId="{1614A3CB-7055-4614-8E7C-521DCE334F75}" srcId="{37D942B0-B855-4D62-8BD6-F7F1D5AFEF2C}" destId="{0D4A7177-E508-4444-84D4-7E7CB5F51F4D}" srcOrd="1" destOrd="0" parTransId="{BBE64656-68EB-482C-A75C-043C3215F46E}" sibTransId="{71CE465E-35D5-46C9-8E8A-AB41FD21B952}"/>
    <dgm:cxn modelId="{B3D0F1AF-11F5-4B1F-8DC9-A32141CE9935}" srcId="{37D942B0-B855-4D62-8BD6-F7F1D5AFEF2C}" destId="{57543AB9-22EF-4DD3-B4C4-FA9916163B39}" srcOrd="2" destOrd="0" parTransId="{3ECD5F18-2CAE-4CEB-9F24-ECA2AFAF54A2}" sibTransId="{ADE990B7-7E4F-4183-97D1-BD5E47420009}"/>
    <dgm:cxn modelId="{012A8FA2-D02D-451B-A1F6-7CAB66D35EC2}" srcId="{37D942B0-B855-4D62-8BD6-F7F1D5AFEF2C}" destId="{DD9C5467-B2A7-437F-A75E-50A64BB60B5B}" srcOrd="3" destOrd="0" parTransId="{3CAE1750-1400-4A98-8F0C-544AB1F2FDA2}" sibTransId="{91361FCB-CC3D-4142-9747-F1880F486909}"/>
    <dgm:cxn modelId="{BD261273-EDD0-4181-989C-FB5800D08C19}" type="presOf" srcId="{37D942B0-B855-4D62-8BD6-F7F1D5AFEF2C}" destId="{473F4504-64D7-4905-B122-B56C87E9F3F9}" srcOrd="0" destOrd="0" presId="urn:microsoft.com/office/officeart/2005/8/layout/cycle4#1"/>
    <dgm:cxn modelId="{50C52027-9D47-402F-AFF8-B11200C2E3C6}" type="presOf" srcId="{A385F854-6FF9-413A-B0DF-16F3F37A0AB3}" destId="{809ED7E2-681F-428D-A3CA-7F5CFD5CEFE0}" srcOrd="0" destOrd="0" presId="urn:microsoft.com/office/officeart/2005/8/layout/cycle4#1"/>
    <dgm:cxn modelId="{1F650AD5-8765-4980-A73B-8FB0C6053DA8}" srcId="{57543AB9-22EF-4DD3-B4C4-FA9916163B39}" destId="{C83BF6B2-1A2A-455A-AA86-D1A4099E09B3}" srcOrd="0" destOrd="0" parTransId="{0282CDFE-BB28-46F7-9C83-1F9DB52A9AF2}" sibTransId="{528267BE-C480-4ABE-AFB1-FAAFE1689DF3}"/>
    <dgm:cxn modelId="{E680152F-0EDA-4E9D-B1DE-5F860E3347E7}" srcId="{DD9C5467-B2A7-437F-A75E-50A64BB60B5B}" destId="{A385F854-6FF9-413A-B0DF-16F3F37A0AB3}" srcOrd="0" destOrd="0" parTransId="{C8E1A749-66B8-4109-9813-4264D71CF1AC}" sibTransId="{691FEC31-F925-4608-99C9-F6B198EFD344}"/>
    <dgm:cxn modelId="{BA9B7C9B-DF45-4CD6-B277-403275D561A3}" type="presOf" srcId="{DD9C5467-B2A7-437F-A75E-50A64BB60B5B}" destId="{B84FC394-13C0-482B-88A7-C8F15000F791}" srcOrd="0" destOrd="0" presId="urn:microsoft.com/office/officeart/2005/8/layout/cycle4#1"/>
    <dgm:cxn modelId="{5BD7AF62-52DB-4378-B868-C27A2D756841}" type="presOf" srcId="{A385F854-6FF9-413A-B0DF-16F3F37A0AB3}" destId="{8A9AE55F-679C-4554-8F0C-7635B9865113}" srcOrd="1" destOrd="0" presId="urn:microsoft.com/office/officeart/2005/8/layout/cycle4#1"/>
    <dgm:cxn modelId="{C09E9BAE-F79D-49BF-8C7C-F9D5F0308FB9}" type="presOf" srcId="{57543AB9-22EF-4DD3-B4C4-FA9916163B39}" destId="{4C42DF07-8508-4283-BF5E-71E521E68DDA}" srcOrd="0" destOrd="0" presId="urn:microsoft.com/office/officeart/2005/8/layout/cycle4#1"/>
    <dgm:cxn modelId="{22960E5E-D1DF-4A8F-B1EF-5711839F8B30}" type="presOf" srcId="{C83BF6B2-1A2A-455A-AA86-D1A4099E09B3}" destId="{EB6A91A6-B5C4-4814-80C4-B1ED57A90FF6}" srcOrd="1" destOrd="0" presId="urn:microsoft.com/office/officeart/2005/8/layout/cycle4#1"/>
    <dgm:cxn modelId="{5D25B1E2-CF1C-458B-B063-411D466DDFCC}" type="presOf" srcId="{EC525F94-DC2E-4E97-820E-781B2F28E31B}" destId="{8C137B6F-BD2C-4B0F-8442-4FCE6C1EA26C}" srcOrd="0" destOrd="0" presId="urn:microsoft.com/office/officeart/2005/8/layout/cycle4#1"/>
    <dgm:cxn modelId="{0A5144E1-0ABD-4F8F-B8FF-6DFDCB3F6BBD}" type="presOf" srcId="{807EBB49-E8DA-475C-A3B5-B32E2FDF05EA}" destId="{70197061-B067-4A49-9FD1-B52D3620545A}" srcOrd="0" destOrd="0" presId="urn:microsoft.com/office/officeart/2005/8/layout/cycle4#1"/>
    <dgm:cxn modelId="{8029E899-5CCC-41FA-AAB5-F2B9B5E44CE7}" srcId="{0D4A7177-E508-4444-84D4-7E7CB5F51F4D}" destId="{526581AA-89CC-4EA9-ADBB-8232F711E48D}" srcOrd="0" destOrd="0" parTransId="{F7858788-36E7-465A-B0B9-9B8AFA47384F}" sibTransId="{8AFFBF30-58A9-47A1-B3C9-327EFD5AC530}"/>
    <dgm:cxn modelId="{1EFB2F50-C43D-45F4-B47E-28A0FB0D9845}" type="presParOf" srcId="{473F4504-64D7-4905-B122-B56C87E9F3F9}" destId="{6F3D6B19-1D3B-4D53-A9F4-6719B156A84A}" srcOrd="0" destOrd="0" presId="urn:microsoft.com/office/officeart/2005/8/layout/cycle4#1"/>
    <dgm:cxn modelId="{8A94789A-0757-4E41-9513-D2188E2892EF}" type="presParOf" srcId="{6F3D6B19-1D3B-4D53-A9F4-6719B156A84A}" destId="{57251184-84A3-49BF-A40A-C99BF976E87A}" srcOrd="0" destOrd="0" presId="urn:microsoft.com/office/officeart/2005/8/layout/cycle4#1"/>
    <dgm:cxn modelId="{871BD8F3-CE40-4687-8829-EB15AA31C54E}" type="presParOf" srcId="{57251184-84A3-49BF-A40A-C99BF976E87A}" destId="{8C137B6F-BD2C-4B0F-8442-4FCE6C1EA26C}" srcOrd="0" destOrd="0" presId="urn:microsoft.com/office/officeart/2005/8/layout/cycle4#1"/>
    <dgm:cxn modelId="{AC83F550-2590-4C24-B368-A318601E0986}" type="presParOf" srcId="{57251184-84A3-49BF-A40A-C99BF976E87A}" destId="{C62869DA-9292-49A3-B7EC-3619ECF7AE82}" srcOrd="1" destOrd="0" presId="urn:microsoft.com/office/officeart/2005/8/layout/cycle4#1"/>
    <dgm:cxn modelId="{681FF78B-F4DF-4117-B246-EEB46E783195}" type="presParOf" srcId="{6F3D6B19-1D3B-4D53-A9F4-6719B156A84A}" destId="{802156FA-6E22-47A9-B084-43B13333E1AE}" srcOrd="1" destOrd="0" presId="urn:microsoft.com/office/officeart/2005/8/layout/cycle4#1"/>
    <dgm:cxn modelId="{6F49D4C5-3048-4DEE-8B37-7C811F26F477}" type="presParOf" srcId="{802156FA-6E22-47A9-B084-43B13333E1AE}" destId="{9F14D8CD-A980-4D5C-85D1-F7C8F40E5D44}" srcOrd="0" destOrd="0" presId="urn:microsoft.com/office/officeart/2005/8/layout/cycle4#1"/>
    <dgm:cxn modelId="{67B47813-D84A-4AF0-8931-5EF3649062D8}" type="presParOf" srcId="{802156FA-6E22-47A9-B084-43B13333E1AE}" destId="{474A34EE-911E-4BC6-90B1-99EF60412F47}" srcOrd="1" destOrd="0" presId="urn:microsoft.com/office/officeart/2005/8/layout/cycle4#1"/>
    <dgm:cxn modelId="{C8BC4AFE-C712-48CE-8E09-F3759E66BA49}" type="presParOf" srcId="{6F3D6B19-1D3B-4D53-A9F4-6719B156A84A}" destId="{C771D1FC-F88E-4A34-A667-AF023FADD129}" srcOrd="2" destOrd="0" presId="urn:microsoft.com/office/officeart/2005/8/layout/cycle4#1"/>
    <dgm:cxn modelId="{CE2C0079-41B4-4067-BB83-58B9F29DD3E9}" type="presParOf" srcId="{C771D1FC-F88E-4A34-A667-AF023FADD129}" destId="{A43C06D6-4377-4D17-878B-CA6591CFD40E}" srcOrd="0" destOrd="0" presId="urn:microsoft.com/office/officeart/2005/8/layout/cycle4#1"/>
    <dgm:cxn modelId="{1840BB8E-66DC-45A2-B121-439C26E9C9C3}" type="presParOf" srcId="{C771D1FC-F88E-4A34-A667-AF023FADD129}" destId="{EB6A91A6-B5C4-4814-80C4-B1ED57A90FF6}" srcOrd="1" destOrd="0" presId="urn:microsoft.com/office/officeart/2005/8/layout/cycle4#1"/>
    <dgm:cxn modelId="{3B0B0C05-345E-4A3F-8207-75CDB5523A56}" type="presParOf" srcId="{6F3D6B19-1D3B-4D53-A9F4-6719B156A84A}" destId="{6B579052-6F19-4CB6-B522-88BE55199ECD}" srcOrd="3" destOrd="0" presId="urn:microsoft.com/office/officeart/2005/8/layout/cycle4#1"/>
    <dgm:cxn modelId="{0570F0B4-9A0A-480C-AAEE-5F6E244BEB7D}" type="presParOf" srcId="{6B579052-6F19-4CB6-B522-88BE55199ECD}" destId="{809ED7E2-681F-428D-A3CA-7F5CFD5CEFE0}" srcOrd="0" destOrd="0" presId="urn:microsoft.com/office/officeart/2005/8/layout/cycle4#1"/>
    <dgm:cxn modelId="{2263E884-C603-4CD6-9F15-439270E69FE4}" type="presParOf" srcId="{6B579052-6F19-4CB6-B522-88BE55199ECD}" destId="{8A9AE55F-679C-4554-8F0C-7635B9865113}" srcOrd="1" destOrd="0" presId="urn:microsoft.com/office/officeart/2005/8/layout/cycle4#1"/>
    <dgm:cxn modelId="{3167BCF8-E673-4BE6-BA65-0065C3B456C3}" type="presParOf" srcId="{6F3D6B19-1D3B-4D53-A9F4-6719B156A84A}" destId="{7AC7C610-FCDF-4B14-9552-15488522FAB8}" srcOrd="4" destOrd="0" presId="urn:microsoft.com/office/officeart/2005/8/layout/cycle4#1"/>
    <dgm:cxn modelId="{EAFB3D0A-BCE3-48CB-A29F-ACBEA1DB919E}" type="presParOf" srcId="{473F4504-64D7-4905-B122-B56C87E9F3F9}" destId="{50E7FCD7-80DB-4A16-B39D-5C7D50397F1B}" srcOrd="1" destOrd="0" presId="urn:microsoft.com/office/officeart/2005/8/layout/cycle4#1"/>
    <dgm:cxn modelId="{C3D4B3D0-FA1D-472A-9A07-C95F188A48B7}" type="presParOf" srcId="{50E7FCD7-80DB-4A16-B39D-5C7D50397F1B}" destId="{70197061-B067-4A49-9FD1-B52D3620545A}" srcOrd="0" destOrd="0" presId="urn:microsoft.com/office/officeart/2005/8/layout/cycle4#1"/>
    <dgm:cxn modelId="{921C5FC2-63E5-4F00-BF1F-87751D31AA9F}" type="presParOf" srcId="{50E7FCD7-80DB-4A16-B39D-5C7D50397F1B}" destId="{176AC108-8E14-4D48-AEAA-83157C9913D6}" srcOrd="1" destOrd="0" presId="urn:microsoft.com/office/officeart/2005/8/layout/cycle4#1"/>
    <dgm:cxn modelId="{A8CF953F-EFDC-4E42-9153-23FEE9C5E1F2}" type="presParOf" srcId="{50E7FCD7-80DB-4A16-B39D-5C7D50397F1B}" destId="{4C42DF07-8508-4283-BF5E-71E521E68DDA}" srcOrd="2" destOrd="0" presId="urn:microsoft.com/office/officeart/2005/8/layout/cycle4#1"/>
    <dgm:cxn modelId="{5D77DEC1-C927-4E2D-AC70-DF04FDE9D181}" type="presParOf" srcId="{50E7FCD7-80DB-4A16-B39D-5C7D50397F1B}" destId="{B84FC394-13C0-482B-88A7-C8F15000F791}" srcOrd="3" destOrd="0" presId="urn:microsoft.com/office/officeart/2005/8/layout/cycle4#1"/>
    <dgm:cxn modelId="{56C3094C-7B6B-41F8-8739-44FB9E7C486E}" type="presParOf" srcId="{50E7FCD7-80DB-4A16-B39D-5C7D50397F1B}" destId="{840A3450-0B3F-4DF1-9CEE-A3A873199807}" srcOrd="4" destOrd="0" presId="urn:microsoft.com/office/officeart/2005/8/layout/cycle4#1"/>
    <dgm:cxn modelId="{0201B06F-2993-4A20-A1EF-8B2753EAD562}" type="presParOf" srcId="{473F4504-64D7-4905-B122-B56C87E9F3F9}" destId="{E10C4A7E-A7C6-4121-8C93-B0F9C49A4AF3}" srcOrd="2" destOrd="0" presId="urn:microsoft.com/office/officeart/2005/8/layout/cycle4#1"/>
    <dgm:cxn modelId="{6918660B-7EAC-4EB6-A1B1-60C4B27EBBA2}" type="presParOf" srcId="{473F4504-64D7-4905-B122-B56C87E9F3F9}" destId="{F4203945-3855-41AB-8777-4F29B0BAA617}" srcOrd="3" destOrd="0" presId="urn:microsoft.com/office/officeart/2005/8/layout/cycle4#1"/>
  </dgm:cxnLst>
  <dgm:bg/>
  <dgm:whole>
    <a:ln>
      <a:solidFill>
        <a:srgbClr val="0070C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23C997-2E91-4DC0-86D7-FE8834DB904A}" type="doc">
      <dgm:prSet loTypeId="urn:microsoft.com/office/officeart/2005/8/layout/bProcess4" loCatId="process" qsTypeId="urn:microsoft.com/office/officeart/2005/8/quickstyle/simple1" qsCatId="simple" csTypeId="urn:microsoft.com/office/officeart/2005/8/colors/accent4_1" csCatId="accent4" phldr="1"/>
      <dgm:spPr/>
      <dgm:t>
        <a:bodyPr/>
        <a:lstStyle/>
        <a:p>
          <a:endParaRPr lang="es-EC"/>
        </a:p>
      </dgm:t>
    </dgm:pt>
    <dgm:pt modelId="{C97A7064-AAF5-44E1-B9C9-023A752D5762}">
      <dgm:prSet phldrT="[Texto]"/>
      <dgm:spPr>
        <a:blipFill rotWithShape="0">
          <a:blip xmlns:r="http://schemas.openxmlformats.org/officeDocument/2006/relationships" r:embed="rId1"/>
          <a:stretch>
            <a:fillRect/>
          </a:stretch>
        </a:blipFill>
      </dgm:spPr>
      <dgm:t>
        <a:bodyPr/>
        <a:lstStyle/>
        <a:p>
          <a:r>
            <a:rPr lang="es-EC" b="1" dirty="0">
              <a:solidFill>
                <a:schemeClr val="bg1"/>
              </a:solidFill>
            </a:rPr>
            <a:t>Asociación de Pastos</a:t>
          </a:r>
        </a:p>
      </dgm:t>
    </dgm:pt>
    <dgm:pt modelId="{51B9CEE2-6034-400B-B64D-3E5ACD1A4D20}" type="parTrans" cxnId="{79B5FEF5-001E-4A27-B258-60AEA9CDE1E4}">
      <dgm:prSet/>
      <dgm:spPr/>
      <dgm:t>
        <a:bodyPr/>
        <a:lstStyle/>
        <a:p>
          <a:endParaRPr lang="es-EC"/>
        </a:p>
      </dgm:t>
    </dgm:pt>
    <dgm:pt modelId="{01214A79-B8A2-4F4D-A74D-483F60E98538}" type="sibTrans" cxnId="{79B5FEF5-001E-4A27-B258-60AEA9CDE1E4}">
      <dgm:prSet/>
      <dgm:spPr/>
      <dgm:t>
        <a:bodyPr/>
        <a:lstStyle/>
        <a:p>
          <a:endParaRPr lang="es-EC"/>
        </a:p>
      </dgm:t>
    </dgm:pt>
    <dgm:pt modelId="{C29D5FB9-1C42-49FA-B64D-297DDCFC3484}">
      <dgm:prSet phldrT="[Texto]"/>
      <dgm:spPr>
        <a:blipFill rotWithShape="0">
          <a:blip xmlns:r="http://schemas.openxmlformats.org/officeDocument/2006/relationships" r:embed="rId2"/>
          <a:stretch>
            <a:fillRect/>
          </a:stretch>
        </a:blipFill>
      </dgm:spPr>
      <dgm:t>
        <a:bodyPr/>
        <a:lstStyle/>
        <a:p>
          <a:r>
            <a:rPr lang="es-EC" b="1" dirty="0">
              <a:solidFill>
                <a:schemeClr val="bg1"/>
              </a:solidFill>
            </a:rPr>
            <a:t>Tipo de Suelo</a:t>
          </a:r>
        </a:p>
      </dgm:t>
    </dgm:pt>
    <dgm:pt modelId="{05329D0C-F100-4409-9285-CFE620C0EA90}" type="parTrans" cxnId="{0652D0E7-D6C6-49F7-8322-F5236F6D3555}">
      <dgm:prSet/>
      <dgm:spPr/>
      <dgm:t>
        <a:bodyPr/>
        <a:lstStyle/>
        <a:p>
          <a:endParaRPr lang="es-EC"/>
        </a:p>
      </dgm:t>
    </dgm:pt>
    <dgm:pt modelId="{152E2747-2915-4DD4-AFAF-6CF40AE726F4}" type="sibTrans" cxnId="{0652D0E7-D6C6-49F7-8322-F5236F6D3555}">
      <dgm:prSet/>
      <dgm:spPr/>
      <dgm:t>
        <a:bodyPr/>
        <a:lstStyle/>
        <a:p>
          <a:endParaRPr lang="es-EC"/>
        </a:p>
      </dgm:t>
    </dgm:pt>
    <dgm:pt modelId="{CBEFEFE5-C2D9-4B35-9E78-BB214618F58C}">
      <dgm:prSet phldrT="[Texto]"/>
      <dgm:spPr>
        <a:blipFill rotWithShape="0">
          <a:blip xmlns:r="http://schemas.openxmlformats.org/officeDocument/2006/relationships" r:embed="rId3"/>
          <a:stretch>
            <a:fillRect/>
          </a:stretch>
        </a:blipFill>
      </dgm:spPr>
      <dgm:t>
        <a:bodyPr/>
        <a:lstStyle/>
        <a:p>
          <a:r>
            <a:rPr lang="es-EC" b="1" dirty="0">
              <a:solidFill>
                <a:schemeClr val="bg1"/>
              </a:solidFill>
            </a:rPr>
            <a:t>Corte o Pastoreo</a:t>
          </a:r>
        </a:p>
      </dgm:t>
    </dgm:pt>
    <dgm:pt modelId="{561F5CE4-A70A-4B3B-86F6-7534BACB34D6}" type="parTrans" cxnId="{FE6D139B-2E63-434A-88D4-76AAD34F57E5}">
      <dgm:prSet/>
      <dgm:spPr/>
      <dgm:t>
        <a:bodyPr/>
        <a:lstStyle/>
        <a:p>
          <a:endParaRPr lang="es-EC"/>
        </a:p>
      </dgm:t>
    </dgm:pt>
    <dgm:pt modelId="{63C08095-FC26-4A9D-B4AF-CAF8180B859D}" type="sibTrans" cxnId="{FE6D139B-2E63-434A-88D4-76AAD34F57E5}">
      <dgm:prSet/>
      <dgm:spPr/>
      <dgm:t>
        <a:bodyPr/>
        <a:lstStyle/>
        <a:p>
          <a:endParaRPr lang="es-EC"/>
        </a:p>
      </dgm:t>
    </dgm:pt>
    <dgm:pt modelId="{1830F712-8FC5-4319-925A-9A5252FC5ACA}">
      <dgm:prSet phldrT="[Texto]"/>
      <dgm:spPr>
        <a:blipFill rotWithShape="0">
          <a:blip xmlns:r="http://schemas.openxmlformats.org/officeDocument/2006/relationships" r:embed="rId4"/>
          <a:stretch>
            <a:fillRect/>
          </a:stretch>
        </a:blipFill>
      </dgm:spPr>
      <dgm:t>
        <a:bodyPr/>
        <a:lstStyle/>
        <a:p>
          <a:r>
            <a:rPr lang="es-EC" b="1" dirty="0">
              <a:solidFill>
                <a:schemeClr val="bg1"/>
              </a:solidFill>
            </a:rPr>
            <a:t>Disponibilidad de Agua</a:t>
          </a:r>
        </a:p>
      </dgm:t>
    </dgm:pt>
    <dgm:pt modelId="{E0E31183-7653-4720-8B28-5798F94A0BEF}" type="parTrans" cxnId="{F5280447-E76B-47B9-B6F6-6F4E99778752}">
      <dgm:prSet/>
      <dgm:spPr/>
      <dgm:t>
        <a:bodyPr/>
        <a:lstStyle/>
        <a:p>
          <a:endParaRPr lang="es-EC"/>
        </a:p>
      </dgm:t>
    </dgm:pt>
    <dgm:pt modelId="{88515979-0420-4497-968C-1958F0C30205}" type="sibTrans" cxnId="{F5280447-E76B-47B9-B6F6-6F4E99778752}">
      <dgm:prSet/>
      <dgm:spPr/>
      <dgm:t>
        <a:bodyPr/>
        <a:lstStyle/>
        <a:p>
          <a:endParaRPr lang="es-EC"/>
        </a:p>
      </dgm:t>
    </dgm:pt>
    <dgm:pt modelId="{6520482F-57C9-4471-AB20-E8FDBD35A121}">
      <dgm:prSet phldrT="[Texto]"/>
      <dgm:spPr>
        <a:blipFill rotWithShape="0">
          <a:blip xmlns:r="http://schemas.openxmlformats.org/officeDocument/2006/relationships" r:embed="rId5"/>
          <a:stretch>
            <a:fillRect/>
          </a:stretch>
        </a:blipFill>
      </dgm:spPr>
      <dgm:t>
        <a:bodyPr/>
        <a:lstStyle/>
        <a:p>
          <a:r>
            <a:rPr lang="es-EC" b="1" dirty="0">
              <a:solidFill>
                <a:schemeClr val="bg1"/>
              </a:solidFill>
            </a:rPr>
            <a:t>Alta densidad de Siembra</a:t>
          </a:r>
        </a:p>
      </dgm:t>
    </dgm:pt>
    <dgm:pt modelId="{A046FC3B-B8D0-4915-BCA7-D2C74B93DDEF}" type="parTrans" cxnId="{D123BD33-8240-4648-9EAB-EA9F6EA9AF20}">
      <dgm:prSet/>
      <dgm:spPr/>
      <dgm:t>
        <a:bodyPr/>
        <a:lstStyle/>
        <a:p>
          <a:endParaRPr lang="es-EC"/>
        </a:p>
      </dgm:t>
    </dgm:pt>
    <dgm:pt modelId="{045BEF69-E437-4C81-A320-FF63CA0F8498}" type="sibTrans" cxnId="{D123BD33-8240-4648-9EAB-EA9F6EA9AF20}">
      <dgm:prSet/>
      <dgm:spPr/>
      <dgm:t>
        <a:bodyPr/>
        <a:lstStyle/>
        <a:p>
          <a:endParaRPr lang="es-EC"/>
        </a:p>
      </dgm:t>
    </dgm:pt>
    <dgm:pt modelId="{7019503C-B7AF-4383-8B42-A28E84077A1B}">
      <dgm:prSet phldrT="[Texto]"/>
      <dgm:spPr>
        <a:blipFill rotWithShape="0">
          <a:blip xmlns:r="http://schemas.openxmlformats.org/officeDocument/2006/relationships" r:embed="rId6"/>
          <a:stretch>
            <a:fillRect/>
          </a:stretch>
        </a:blipFill>
      </dgm:spPr>
      <dgm:t>
        <a:bodyPr/>
        <a:lstStyle/>
        <a:p>
          <a:r>
            <a:rPr lang="es-EC" b="1" dirty="0">
              <a:solidFill>
                <a:schemeClr val="bg1"/>
              </a:solidFill>
            </a:rPr>
            <a:t>Fertilización Inicial</a:t>
          </a:r>
        </a:p>
      </dgm:t>
    </dgm:pt>
    <dgm:pt modelId="{9129AB05-4ADC-4180-8AF9-A2EB187D5ACF}" type="parTrans" cxnId="{BA70AA89-B214-4FA4-B08B-C4218CB467C6}">
      <dgm:prSet/>
      <dgm:spPr/>
      <dgm:t>
        <a:bodyPr/>
        <a:lstStyle/>
        <a:p>
          <a:endParaRPr lang="es-EC"/>
        </a:p>
      </dgm:t>
    </dgm:pt>
    <dgm:pt modelId="{72F6DC85-B9E2-420A-949E-FD9BC585D580}" type="sibTrans" cxnId="{BA70AA89-B214-4FA4-B08B-C4218CB467C6}">
      <dgm:prSet/>
      <dgm:spPr/>
      <dgm:t>
        <a:bodyPr/>
        <a:lstStyle/>
        <a:p>
          <a:endParaRPr lang="es-EC"/>
        </a:p>
      </dgm:t>
    </dgm:pt>
    <dgm:pt modelId="{C52AD9E8-B9D1-4187-86D9-C6CFC371C7B9}">
      <dgm:prSet phldrT="[Texto]"/>
      <dgm:spPr>
        <a:blipFill rotWithShape="0">
          <a:blip xmlns:r="http://schemas.openxmlformats.org/officeDocument/2006/relationships" r:embed="rId7"/>
          <a:stretch>
            <a:fillRect/>
          </a:stretch>
        </a:blipFill>
      </dgm:spPr>
      <dgm:t>
        <a:bodyPr/>
        <a:lstStyle/>
        <a:p>
          <a:r>
            <a:rPr lang="es-EC" b="1" dirty="0">
              <a:solidFill>
                <a:schemeClr val="bg1"/>
              </a:solidFill>
            </a:rPr>
            <a:t>Fertilización de Mantenimiento</a:t>
          </a:r>
        </a:p>
      </dgm:t>
    </dgm:pt>
    <dgm:pt modelId="{C6FE8C05-EF75-42C2-8478-A514976530F6}" type="parTrans" cxnId="{BB82BD86-9ABE-4BB3-9616-1004859EC668}">
      <dgm:prSet/>
      <dgm:spPr/>
      <dgm:t>
        <a:bodyPr/>
        <a:lstStyle/>
        <a:p>
          <a:endParaRPr lang="es-EC"/>
        </a:p>
      </dgm:t>
    </dgm:pt>
    <dgm:pt modelId="{BA605B30-82B2-4C6E-907C-B9DE4B6F13A0}" type="sibTrans" cxnId="{BB82BD86-9ABE-4BB3-9616-1004859EC668}">
      <dgm:prSet/>
      <dgm:spPr/>
      <dgm:t>
        <a:bodyPr/>
        <a:lstStyle/>
        <a:p>
          <a:endParaRPr lang="es-EC"/>
        </a:p>
      </dgm:t>
    </dgm:pt>
    <dgm:pt modelId="{B7BD9603-74AD-4599-9808-7484719C400D}">
      <dgm:prSet phldrT="[Texto]"/>
      <dgm:spPr>
        <a:blipFill rotWithShape="0">
          <a:blip xmlns:r="http://schemas.openxmlformats.org/officeDocument/2006/relationships" r:embed="rId8"/>
          <a:stretch>
            <a:fillRect/>
          </a:stretch>
        </a:blipFill>
      </dgm:spPr>
      <dgm:t>
        <a:bodyPr/>
        <a:lstStyle/>
        <a:p>
          <a:r>
            <a:rPr lang="es-EC" b="1" dirty="0">
              <a:solidFill>
                <a:schemeClr val="bg1"/>
              </a:solidFill>
            </a:rPr>
            <a:t>Pastoreo Racional</a:t>
          </a:r>
        </a:p>
      </dgm:t>
    </dgm:pt>
    <dgm:pt modelId="{02F176B5-0FE5-4979-9736-DB846797BB6D}" type="parTrans" cxnId="{4557DAE3-4AF2-46FD-8629-79E3DE6FDB5E}">
      <dgm:prSet/>
      <dgm:spPr/>
      <dgm:t>
        <a:bodyPr/>
        <a:lstStyle/>
        <a:p>
          <a:endParaRPr lang="es-EC"/>
        </a:p>
      </dgm:t>
    </dgm:pt>
    <dgm:pt modelId="{3A0A109F-D56C-4E32-BE1E-979C4C7F9AAD}" type="sibTrans" cxnId="{4557DAE3-4AF2-46FD-8629-79E3DE6FDB5E}">
      <dgm:prSet/>
      <dgm:spPr/>
      <dgm:t>
        <a:bodyPr/>
        <a:lstStyle/>
        <a:p>
          <a:endParaRPr lang="es-EC"/>
        </a:p>
      </dgm:t>
    </dgm:pt>
    <dgm:pt modelId="{34777CD3-9428-4C7D-9F8D-9B43A0BD23A2}">
      <dgm:prSet phldrT="[Texto]"/>
      <dgm:spPr>
        <a:blipFill rotWithShape="0">
          <a:blip xmlns:r="http://schemas.openxmlformats.org/officeDocument/2006/relationships" r:embed="rId9"/>
          <a:stretch>
            <a:fillRect/>
          </a:stretch>
        </a:blipFill>
      </dgm:spPr>
      <dgm:t>
        <a:bodyPr/>
        <a:lstStyle/>
        <a:p>
          <a:r>
            <a:rPr lang="es-EC" b="1" dirty="0">
              <a:solidFill>
                <a:schemeClr val="bg1"/>
              </a:solidFill>
            </a:rPr>
            <a:t>División de Potreros</a:t>
          </a:r>
        </a:p>
      </dgm:t>
    </dgm:pt>
    <dgm:pt modelId="{E04B7F83-AA39-47A5-B572-CF911EA4587F}" type="parTrans" cxnId="{DED97811-8CCE-46A9-B954-97555682C65D}">
      <dgm:prSet/>
      <dgm:spPr/>
      <dgm:t>
        <a:bodyPr/>
        <a:lstStyle/>
        <a:p>
          <a:endParaRPr lang="es-EC"/>
        </a:p>
      </dgm:t>
    </dgm:pt>
    <dgm:pt modelId="{E60CB864-77DD-4148-9A91-D4F486111CEF}" type="sibTrans" cxnId="{DED97811-8CCE-46A9-B954-97555682C65D}">
      <dgm:prSet/>
      <dgm:spPr/>
      <dgm:t>
        <a:bodyPr/>
        <a:lstStyle/>
        <a:p>
          <a:endParaRPr lang="es-EC"/>
        </a:p>
      </dgm:t>
    </dgm:pt>
    <dgm:pt modelId="{C57BFE03-8964-4BE8-B2C5-2FD53BE39228}" type="pres">
      <dgm:prSet presAssocID="{6723C997-2E91-4DC0-86D7-FE8834DB904A}" presName="Name0" presStyleCnt="0">
        <dgm:presLayoutVars>
          <dgm:dir/>
          <dgm:resizeHandles/>
        </dgm:presLayoutVars>
      </dgm:prSet>
      <dgm:spPr/>
      <dgm:t>
        <a:bodyPr/>
        <a:lstStyle/>
        <a:p>
          <a:endParaRPr lang="es-EC"/>
        </a:p>
      </dgm:t>
    </dgm:pt>
    <dgm:pt modelId="{30150D0E-2801-4172-AC30-5D7BBD85207C}" type="pres">
      <dgm:prSet presAssocID="{C97A7064-AAF5-44E1-B9C9-023A752D5762}" presName="compNode" presStyleCnt="0"/>
      <dgm:spPr/>
    </dgm:pt>
    <dgm:pt modelId="{7748B43D-6616-4EEC-8040-156FF6B2ACBD}" type="pres">
      <dgm:prSet presAssocID="{C97A7064-AAF5-44E1-B9C9-023A752D5762}" presName="dummyConnPt" presStyleCnt="0"/>
      <dgm:spPr/>
    </dgm:pt>
    <dgm:pt modelId="{33586D5F-7679-46D2-A851-2D270ED5B937}" type="pres">
      <dgm:prSet presAssocID="{C97A7064-AAF5-44E1-B9C9-023A752D5762}" presName="node" presStyleLbl="node1" presStyleIdx="0" presStyleCnt="9">
        <dgm:presLayoutVars>
          <dgm:bulletEnabled val="1"/>
        </dgm:presLayoutVars>
      </dgm:prSet>
      <dgm:spPr/>
      <dgm:t>
        <a:bodyPr/>
        <a:lstStyle/>
        <a:p>
          <a:endParaRPr lang="es-EC"/>
        </a:p>
      </dgm:t>
    </dgm:pt>
    <dgm:pt modelId="{AE17A09F-B78F-4181-8ACF-4A46046613F1}" type="pres">
      <dgm:prSet presAssocID="{01214A79-B8A2-4F4D-A74D-483F60E98538}" presName="sibTrans" presStyleLbl="bgSibTrans2D1" presStyleIdx="0" presStyleCnt="8"/>
      <dgm:spPr/>
      <dgm:t>
        <a:bodyPr/>
        <a:lstStyle/>
        <a:p>
          <a:endParaRPr lang="es-EC"/>
        </a:p>
      </dgm:t>
    </dgm:pt>
    <dgm:pt modelId="{3D60A2BB-445E-479C-BEDD-00A83CF85399}" type="pres">
      <dgm:prSet presAssocID="{C29D5FB9-1C42-49FA-B64D-297DDCFC3484}" presName="compNode" presStyleCnt="0"/>
      <dgm:spPr/>
    </dgm:pt>
    <dgm:pt modelId="{EF6BAB25-C3D6-4D97-9F21-741AE5D072A9}" type="pres">
      <dgm:prSet presAssocID="{C29D5FB9-1C42-49FA-B64D-297DDCFC3484}" presName="dummyConnPt" presStyleCnt="0"/>
      <dgm:spPr/>
    </dgm:pt>
    <dgm:pt modelId="{57541D2D-E378-4B5B-8170-95F7BE87C6BA}" type="pres">
      <dgm:prSet presAssocID="{C29D5FB9-1C42-49FA-B64D-297DDCFC3484}" presName="node" presStyleLbl="node1" presStyleIdx="1" presStyleCnt="9">
        <dgm:presLayoutVars>
          <dgm:bulletEnabled val="1"/>
        </dgm:presLayoutVars>
      </dgm:prSet>
      <dgm:spPr/>
      <dgm:t>
        <a:bodyPr/>
        <a:lstStyle/>
        <a:p>
          <a:endParaRPr lang="es-EC"/>
        </a:p>
      </dgm:t>
    </dgm:pt>
    <dgm:pt modelId="{E2714E21-3E22-44CC-95D5-9279E636AA20}" type="pres">
      <dgm:prSet presAssocID="{152E2747-2915-4DD4-AFAF-6CF40AE726F4}" presName="sibTrans" presStyleLbl="bgSibTrans2D1" presStyleIdx="1" presStyleCnt="8"/>
      <dgm:spPr/>
      <dgm:t>
        <a:bodyPr/>
        <a:lstStyle/>
        <a:p>
          <a:endParaRPr lang="es-EC"/>
        </a:p>
      </dgm:t>
    </dgm:pt>
    <dgm:pt modelId="{2466DB7E-A833-4FB3-9AEA-D70B89925A58}" type="pres">
      <dgm:prSet presAssocID="{CBEFEFE5-C2D9-4B35-9E78-BB214618F58C}" presName="compNode" presStyleCnt="0"/>
      <dgm:spPr/>
    </dgm:pt>
    <dgm:pt modelId="{3F87BED5-FD9C-482B-9531-50B9CCE58253}" type="pres">
      <dgm:prSet presAssocID="{CBEFEFE5-C2D9-4B35-9E78-BB214618F58C}" presName="dummyConnPt" presStyleCnt="0"/>
      <dgm:spPr/>
    </dgm:pt>
    <dgm:pt modelId="{CB97B5DF-FBC8-4960-B565-9F18BBA38F7C}" type="pres">
      <dgm:prSet presAssocID="{CBEFEFE5-C2D9-4B35-9E78-BB214618F58C}" presName="node" presStyleLbl="node1" presStyleIdx="2" presStyleCnt="9">
        <dgm:presLayoutVars>
          <dgm:bulletEnabled val="1"/>
        </dgm:presLayoutVars>
      </dgm:prSet>
      <dgm:spPr/>
      <dgm:t>
        <a:bodyPr/>
        <a:lstStyle/>
        <a:p>
          <a:endParaRPr lang="es-EC"/>
        </a:p>
      </dgm:t>
    </dgm:pt>
    <dgm:pt modelId="{4A769C5D-1EA0-4586-AC38-2D9BFD85EAE4}" type="pres">
      <dgm:prSet presAssocID="{63C08095-FC26-4A9D-B4AF-CAF8180B859D}" presName="sibTrans" presStyleLbl="bgSibTrans2D1" presStyleIdx="2" presStyleCnt="8"/>
      <dgm:spPr/>
      <dgm:t>
        <a:bodyPr/>
        <a:lstStyle/>
        <a:p>
          <a:endParaRPr lang="es-EC"/>
        </a:p>
      </dgm:t>
    </dgm:pt>
    <dgm:pt modelId="{B86C6E76-3FB6-4F0B-BB33-0BBBEC84C53A}" type="pres">
      <dgm:prSet presAssocID="{1830F712-8FC5-4319-925A-9A5252FC5ACA}" presName="compNode" presStyleCnt="0"/>
      <dgm:spPr/>
    </dgm:pt>
    <dgm:pt modelId="{ED026FEF-755C-4250-BDA8-20D0CF204EE7}" type="pres">
      <dgm:prSet presAssocID="{1830F712-8FC5-4319-925A-9A5252FC5ACA}" presName="dummyConnPt" presStyleCnt="0"/>
      <dgm:spPr/>
    </dgm:pt>
    <dgm:pt modelId="{F68266F3-D183-4FD7-980E-5FDD3057C61D}" type="pres">
      <dgm:prSet presAssocID="{1830F712-8FC5-4319-925A-9A5252FC5ACA}" presName="node" presStyleLbl="node1" presStyleIdx="3" presStyleCnt="9">
        <dgm:presLayoutVars>
          <dgm:bulletEnabled val="1"/>
        </dgm:presLayoutVars>
      </dgm:prSet>
      <dgm:spPr/>
      <dgm:t>
        <a:bodyPr/>
        <a:lstStyle/>
        <a:p>
          <a:endParaRPr lang="es-EC"/>
        </a:p>
      </dgm:t>
    </dgm:pt>
    <dgm:pt modelId="{29486674-D0AF-408F-B924-3635BCFD02C1}" type="pres">
      <dgm:prSet presAssocID="{88515979-0420-4497-968C-1958F0C30205}" presName="sibTrans" presStyleLbl="bgSibTrans2D1" presStyleIdx="3" presStyleCnt="8"/>
      <dgm:spPr/>
      <dgm:t>
        <a:bodyPr/>
        <a:lstStyle/>
        <a:p>
          <a:endParaRPr lang="es-EC"/>
        </a:p>
      </dgm:t>
    </dgm:pt>
    <dgm:pt modelId="{E1B239A8-14E6-4A3A-84D7-07667A058AB7}" type="pres">
      <dgm:prSet presAssocID="{6520482F-57C9-4471-AB20-E8FDBD35A121}" presName="compNode" presStyleCnt="0"/>
      <dgm:spPr/>
    </dgm:pt>
    <dgm:pt modelId="{609B8482-E737-45D3-A141-87DBBF2F8C94}" type="pres">
      <dgm:prSet presAssocID="{6520482F-57C9-4471-AB20-E8FDBD35A121}" presName="dummyConnPt" presStyleCnt="0"/>
      <dgm:spPr/>
    </dgm:pt>
    <dgm:pt modelId="{F21FF75D-84AB-43AF-9A5E-B0F8226CFC3B}" type="pres">
      <dgm:prSet presAssocID="{6520482F-57C9-4471-AB20-E8FDBD35A121}" presName="node" presStyleLbl="node1" presStyleIdx="4" presStyleCnt="9">
        <dgm:presLayoutVars>
          <dgm:bulletEnabled val="1"/>
        </dgm:presLayoutVars>
      </dgm:prSet>
      <dgm:spPr/>
      <dgm:t>
        <a:bodyPr/>
        <a:lstStyle/>
        <a:p>
          <a:endParaRPr lang="es-EC"/>
        </a:p>
      </dgm:t>
    </dgm:pt>
    <dgm:pt modelId="{FE949D04-33BA-4C17-BE92-0107CCD7EF02}" type="pres">
      <dgm:prSet presAssocID="{045BEF69-E437-4C81-A320-FF63CA0F8498}" presName="sibTrans" presStyleLbl="bgSibTrans2D1" presStyleIdx="4" presStyleCnt="8"/>
      <dgm:spPr/>
      <dgm:t>
        <a:bodyPr/>
        <a:lstStyle/>
        <a:p>
          <a:endParaRPr lang="es-EC"/>
        </a:p>
      </dgm:t>
    </dgm:pt>
    <dgm:pt modelId="{E0348F57-4DA9-4D7B-97DF-AD4E3537925D}" type="pres">
      <dgm:prSet presAssocID="{7019503C-B7AF-4383-8B42-A28E84077A1B}" presName="compNode" presStyleCnt="0"/>
      <dgm:spPr/>
    </dgm:pt>
    <dgm:pt modelId="{7C863A76-4E11-4F89-9459-CBB011DCE542}" type="pres">
      <dgm:prSet presAssocID="{7019503C-B7AF-4383-8B42-A28E84077A1B}" presName="dummyConnPt" presStyleCnt="0"/>
      <dgm:spPr/>
    </dgm:pt>
    <dgm:pt modelId="{2F9B6E8B-FC9B-455A-BCCD-DA5434E4C782}" type="pres">
      <dgm:prSet presAssocID="{7019503C-B7AF-4383-8B42-A28E84077A1B}" presName="node" presStyleLbl="node1" presStyleIdx="5" presStyleCnt="9">
        <dgm:presLayoutVars>
          <dgm:bulletEnabled val="1"/>
        </dgm:presLayoutVars>
      </dgm:prSet>
      <dgm:spPr/>
      <dgm:t>
        <a:bodyPr/>
        <a:lstStyle/>
        <a:p>
          <a:endParaRPr lang="es-EC"/>
        </a:p>
      </dgm:t>
    </dgm:pt>
    <dgm:pt modelId="{812EBF01-9527-4F4C-90A7-764F3B4C140E}" type="pres">
      <dgm:prSet presAssocID="{72F6DC85-B9E2-420A-949E-FD9BC585D580}" presName="sibTrans" presStyleLbl="bgSibTrans2D1" presStyleIdx="5" presStyleCnt="8"/>
      <dgm:spPr/>
      <dgm:t>
        <a:bodyPr/>
        <a:lstStyle/>
        <a:p>
          <a:endParaRPr lang="es-EC"/>
        </a:p>
      </dgm:t>
    </dgm:pt>
    <dgm:pt modelId="{D1B8D698-385A-4B07-ABD2-B849A5338A5D}" type="pres">
      <dgm:prSet presAssocID="{C52AD9E8-B9D1-4187-86D9-C6CFC371C7B9}" presName="compNode" presStyleCnt="0"/>
      <dgm:spPr/>
    </dgm:pt>
    <dgm:pt modelId="{336C074F-3F8F-41D9-8B3B-00A52D0E83E2}" type="pres">
      <dgm:prSet presAssocID="{C52AD9E8-B9D1-4187-86D9-C6CFC371C7B9}" presName="dummyConnPt" presStyleCnt="0"/>
      <dgm:spPr/>
    </dgm:pt>
    <dgm:pt modelId="{E50E6885-6083-411A-9648-ABCD35FB8E5B}" type="pres">
      <dgm:prSet presAssocID="{C52AD9E8-B9D1-4187-86D9-C6CFC371C7B9}" presName="node" presStyleLbl="node1" presStyleIdx="6" presStyleCnt="9">
        <dgm:presLayoutVars>
          <dgm:bulletEnabled val="1"/>
        </dgm:presLayoutVars>
      </dgm:prSet>
      <dgm:spPr/>
      <dgm:t>
        <a:bodyPr/>
        <a:lstStyle/>
        <a:p>
          <a:endParaRPr lang="es-EC"/>
        </a:p>
      </dgm:t>
    </dgm:pt>
    <dgm:pt modelId="{B7F395D3-73AA-4FE7-AF9D-457A7129F9DA}" type="pres">
      <dgm:prSet presAssocID="{BA605B30-82B2-4C6E-907C-B9DE4B6F13A0}" presName="sibTrans" presStyleLbl="bgSibTrans2D1" presStyleIdx="6" presStyleCnt="8"/>
      <dgm:spPr/>
      <dgm:t>
        <a:bodyPr/>
        <a:lstStyle/>
        <a:p>
          <a:endParaRPr lang="es-EC"/>
        </a:p>
      </dgm:t>
    </dgm:pt>
    <dgm:pt modelId="{F8F1C80C-A13C-473E-89A2-F418B54826CC}" type="pres">
      <dgm:prSet presAssocID="{B7BD9603-74AD-4599-9808-7484719C400D}" presName="compNode" presStyleCnt="0"/>
      <dgm:spPr/>
    </dgm:pt>
    <dgm:pt modelId="{8929747B-8548-4C08-86C4-53431359067E}" type="pres">
      <dgm:prSet presAssocID="{B7BD9603-74AD-4599-9808-7484719C400D}" presName="dummyConnPt" presStyleCnt="0"/>
      <dgm:spPr/>
    </dgm:pt>
    <dgm:pt modelId="{7C8C31BA-6B0F-46C7-99B0-5551521AC8EB}" type="pres">
      <dgm:prSet presAssocID="{B7BD9603-74AD-4599-9808-7484719C400D}" presName="node" presStyleLbl="node1" presStyleIdx="7" presStyleCnt="9">
        <dgm:presLayoutVars>
          <dgm:bulletEnabled val="1"/>
        </dgm:presLayoutVars>
      </dgm:prSet>
      <dgm:spPr/>
      <dgm:t>
        <a:bodyPr/>
        <a:lstStyle/>
        <a:p>
          <a:endParaRPr lang="es-EC"/>
        </a:p>
      </dgm:t>
    </dgm:pt>
    <dgm:pt modelId="{01E85368-CDFF-40FC-A649-7D8584B4EA23}" type="pres">
      <dgm:prSet presAssocID="{3A0A109F-D56C-4E32-BE1E-979C4C7F9AAD}" presName="sibTrans" presStyleLbl="bgSibTrans2D1" presStyleIdx="7" presStyleCnt="8"/>
      <dgm:spPr/>
      <dgm:t>
        <a:bodyPr/>
        <a:lstStyle/>
        <a:p>
          <a:endParaRPr lang="es-EC"/>
        </a:p>
      </dgm:t>
    </dgm:pt>
    <dgm:pt modelId="{FA1A235F-A4A8-4119-8ABF-5AC6EBA44375}" type="pres">
      <dgm:prSet presAssocID="{34777CD3-9428-4C7D-9F8D-9B43A0BD23A2}" presName="compNode" presStyleCnt="0"/>
      <dgm:spPr/>
    </dgm:pt>
    <dgm:pt modelId="{937FC898-3361-4F3F-9B85-38D5D53E3A09}" type="pres">
      <dgm:prSet presAssocID="{34777CD3-9428-4C7D-9F8D-9B43A0BD23A2}" presName="dummyConnPt" presStyleCnt="0"/>
      <dgm:spPr/>
    </dgm:pt>
    <dgm:pt modelId="{355A28E1-8B2C-4215-BEB8-315E87DFEACE}" type="pres">
      <dgm:prSet presAssocID="{34777CD3-9428-4C7D-9F8D-9B43A0BD23A2}" presName="node" presStyleLbl="node1" presStyleIdx="8" presStyleCnt="9">
        <dgm:presLayoutVars>
          <dgm:bulletEnabled val="1"/>
        </dgm:presLayoutVars>
      </dgm:prSet>
      <dgm:spPr/>
      <dgm:t>
        <a:bodyPr/>
        <a:lstStyle/>
        <a:p>
          <a:endParaRPr lang="es-EC"/>
        </a:p>
      </dgm:t>
    </dgm:pt>
  </dgm:ptLst>
  <dgm:cxnLst>
    <dgm:cxn modelId="{88A0A321-6832-4290-853E-D9AB496AB89F}" type="presOf" srcId="{BA605B30-82B2-4C6E-907C-B9DE4B6F13A0}" destId="{B7F395D3-73AA-4FE7-AF9D-457A7129F9DA}" srcOrd="0" destOrd="0" presId="urn:microsoft.com/office/officeart/2005/8/layout/bProcess4"/>
    <dgm:cxn modelId="{6091C93B-15DC-443B-8C00-6897F9F88819}" type="presOf" srcId="{1830F712-8FC5-4319-925A-9A5252FC5ACA}" destId="{F68266F3-D183-4FD7-980E-5FDD3057C61D}" srcOrd="0" destOrd="0" presId="urn:microsoft.com/office/officeart/2005/8/layout/bProcess4"/>
    <dgm:cxn modelId="{D588B698-05DF-49B3-AD15-6D37E3732BDF}" type="presOf" srcId="{C52AD9E8-B9D1-4187-86D9-C6CFC371C7B9}" destId="{E50E6885-6083-411A-9648-ABCD35FB8E5B}" srcOrd="0" destOrd="0" presId="urn:microsoft.com/office/officeart/2005/8/layout/bProcess4"/>
    <dgm:cxn modelId="{603E5C65-C8B6-4FD3-9614-7F905EDCFB17}" type="presOf" srcId="{CBEFEFE5-C2D9-4B35-9E78-BB214618F58C}" destId="{CB97B5DF-FBC8-4960-B565-9F18BBA38F7C}" srcOrd="0" destOrd="0" presId="urn:microsoft.com/office/officeart/2005/8/layout/bProcess4"/>
    <dgm:cxn modelId="{F5280447-E76B-47B9-B6F6-6F4E99778752}" srcId="{6723C997-2E91-4DC0-86D7-FE8834DB904A}" destId="{1830F712-8FC5-4319-925A-9A5252FC5ACA}" srcOrd="3" destOrd="0" parTransId="{E0E31183-7653-4720-8B28-5798F94A0BEF}" sibTransId="{88515979-0420-4497-968C-1958F0C30205}"/>
    <dgm:cxn modelId="{4557DAE3-4AF2-46FD-8629-79E3DE6FDB5E}" srcId="{6723C997-2E91-4DC0-86D7-FE8834DB904A}" destId="{B7BD9603-74AD-4599-9808-7484719C400D}" srcOrd="7" destOrd="0" parTransId="{02F176B5-0FE5-4979-9736-DB846797BB6D}" sibTransId="{3A0A109F-D56C-4E32-BE1E-979C4C7F9AAD}"/>
    <dgm:cxn modelId="{6A3B54A5-EFC0-4FD6-8EB6-AFBAF845BF2E}" type="presOf" srcId="{88515979-0420-4497-968C-1958F0C30205}" destId="{29486674-D0AF-408F-B924-3635BCFD02C1}" srcOrd="0" destOrd="0" presId="urn:microsoft.com/office/officeart/2005/8/layout/bProcess4"/>
    <dgm:cxn modelId="{88922B49-82F2-4495-B7AE-DFAD9E53A997}" type="presOf" srcId="{3A0A109F-D56C-4E32-BE1E-979C4C7F9AAD}" destId="{01E85368-CDFF-40FC-A649-7D8584B4EA23}" srcOrd="0" destOrd="0" presId="urn:microsoft.com/office/officeart/2005/8/layout/bProcess4"/>
    <dgm:cxn modelId="{D123BD33-8240-4648-9EAB-EA9F6EA9AF20}" srcId="{6723C997-2E91-4DC0-86D7-FE8834DB904A}" destId="{6520482F-57C9-4471-AB20-E8FDBD35A121}" srcOrd="4" destOrd="0" parTransId="{A046FC3B-B8D0-4915-BCA7-D2C74B93DDEF}" sibTransId="{045BEF69-E437-4C81-A320-FF63CA0F8498}"/>
    <dgm:cxn modelId="{DED97811-8CCE-46A9-B954-97555682C65D}" srcId="{6723C997-2E91-4DC0-86D7-FE8834DB904A}" destId="{34777CD3-9428-4C7D-9F8D-9B43A0BD23A2}" srcOrd="8" destOrd="0" parTransId="{E04B7F83-AA39-47A5-B572-CF911EA4587F}" sibTransId="{E60CB864-77DD-4148-9A91-D4F486111CEF}"/>
    <dgm:cxn modelId="{B8E7C051-15AB-468C-91BA-924CF0B9893F}" type="presOf" srcId="{6520482F-57C9-4471-AB20-E8FDBD35A121}" destId="{F21FF75D-84AB-43AF-9A5E-B0F8226CFC3B}" srcOrd="0" destOrd="0" presId="urn:microsoft.com/office/officeart/2005/8/layout/bProcess4"/>
    <dgm:cxn modelId="{BA70AA89-B214-4FA4-B08B-C4218CB467C6}" srcId="{6723C997-2E91-4DC0-86D7-FE8834DB904A}" destId="{7019503C-B7AF-4383-8B42-A28E84077A1B}" srcOrd="5" destOrd="0" parTransId="{9129AB05-4ADC-4180-8AF9-A2EB187D5ACF}" sibTransId="{72F6DC85-B9E2-420A-949E-FD9BC585D580}"/>
    <dgm:cxn modelId="{0652D0E7-D6C6-49F7-8322-F5236F6D3555}" srcId="{6723C997-2E91-4DC0-86D7-FE8834DB904A}" destId="{C29D5FB9-1C42-49FA-B64D-297DDCFC3484}" srcOrd="1" destOrd="0" parTransId="{05329D0C-F100-4409-9285-CFE620C0EA90}" sibTransId="{152E2747-2915-4DD4-AFAF-6CF40AE726F4}"/>
    <dgm:cxn modelId="{47F2678D-071D-4569-B975-5A60240465FB}" type="presOf" srcId="{7019503C-B7AF-4383-8B42-A28E84077A1B}" destId="{2F9B6E8B-FC9B-455A-BCCD-DA5434E4C782}" srcOrd="0" destOrd="0" presId="urn:microsoft.com/office/officeart/2005/8/layout/bProcess4"/>
    <dgm:cxn modelId="{BB82BD86-9ABE-4BB3-9616-1004859EC668}" srcId="{6723C997-2E91-4DC0-86D7-FE8834DB904A}" destId="{C52AD9E8-B9D1-4187-86D9-C6CFC371C7B9}" srcOrd="6" destOrd="0" parTransId="{C6FE8C05-EF75-42C2-8478-A514976530F6}" sibTransId="{BA605B30-82B2-4C6E-907C-B9DE4B6F13A0}"/>
    <dgm:cxn modelId="{02B5A403-C59F-4310-933B-C2820920745F}" type="presOf" srcId="{72F6DC85-B9E2-420A-949E-FD9BC585D580}" destId="{812EBF01-9527-4F4C-90A7-764F3B4C140E}" srcOrd="0" destOrd="0" presId="urn:microsoft.com/office/officeart/2005/8/layout/bProcess4"/>
    <dgm:cxn modelId="{8AD14C96-3A53-41CB-A159-41793458E2DC}" type="presOf" srcId="{B7BD9603-74AD-4599-9808-7484719C400D}" destId="{7C8C31BA-6B0F-46C7-99B0-5551521AC8EB}" srcOrd="0" destOrd="0" presId="urn:microsoft.com/office/officeart/2005/8/layout/bProcess4"/>
    <dgm:cxn modelId="{7C42BBF0-E7C6-4500-AD5F-830F558D679F}" type="presOf" srcId="{152E2747-2915-4DD4-AFAF-6CF40AE726F4}" destId="{E2714E21-3E22-44CC-95D5-9279E636AA20}" srcOrd="0" destOrd="0" presId="urn:microsoft.com/office/officeart/2005/8/layout/bProcess4"/>
    <dgm:cxn modelId="{79B5FEF5-001E-4A27-B258-60AEA9CDE1E4}" srcId="{6723C997-2E91-4DC0-86D7-FE8834DB904A}" destId="{C97A7064-AAF5-44E1-B9C9-023A752D5762}" srcOrd="0" destOrd="0" parTransId="{51B9CEE2-6034-400B-B64D-3E5ACD1A4D20}" sibTransId="{01214A79-B8A2-4F4D-A74D-483F60E98538}"/>
    <dgm:cxn modelId="{FE6D139B-2E63-434A-88D4-76AAD34F57E5}" srcId="{6723C997-2E91-4DC0-86D7-FE8834DB904A}" destId="{CBEFEFE5-C2D9-4B35-9E78-BB214618F58C}" srcOrd="2" destOrd="0" parTransId="{561F5CE4-A70A-4B3B-86F6-7534BACB34D6}" sibTransId="{63C08095-FC26-4A9D-B4AF-CAF8180B859D}"/>
    <dgm:cxn modelId="{9856A814-9DB8-4EAF-86B4-EA200C0CE2CD}" type="presOf" srcId="{01214A79-B8A2-4F4D-A74D-483F60E98538}" destId="{AE17A09F-B78F-4181-8ACF-4A46046613F1}" srcOrd="0" destOrd="0" presId="urn:microsoft.com/office/officeart/2005/8/layout/bProcess4"/>
    <dgm:cxn modelId="{24094C49-7D92-4938-8793-4D2F3936DD71}" type="presOf" srcId="{34777CD3-9428-4C7D-9F8D-9B43A0BD23A2}" destId="{355A28E1-8B2C-4215-BEB8-315E87DFEACE}" srcOrd="0" destOrd="0" presId="urn:microsoft.com/office/officeart/2005/8/layout/bProcess4"/>
    <dgm:cxn modelId="{75AA38E3-9408-4ACA-8F34-BFB5EF7AFF5C}" type="presOf" srcId="{C97A7064-AAF5-44E1-B9C9-023A752D5762}" destId="{33586D5F-7679-46D2-A851-2D270ED5B937}" srcOrd="0" destOrd="0" presId="urn:microsoft.com/office/officeart/2005/8/layout/bProcess4"/>
    <dgm:cxn modelId="{ED752897-5705-457B-8378-B42FA6C3C6A5}" type="presOf" srcId="{63C08095-FC26-4A9D-B4AF-CAF8180B859D}" destId="{4A769C5D-1EA0-4586-AC38-2D9BFD85EAE4}" srcOrd="0" destOrd="0" presId="urn:microsoft.com/office/officeart/2005/8/layout/bProcess4"/>
    <dgm:cxn modelId="{A58544A8-336F-4D51-A190-5FFFC5D09191}" type="presOf" srcId="{045BEF69-E437-4C81-A320-FF63CA0F8498}" destId="{FE949D04-33BA-4C17-BE92-0107CCD7EF02}" srcOrd="0" destOrd="0" presId="urn:microsoft.com/office/officeart/2005/8/layout/bProcess4"/>
    <dgm:cxn modelId="{9B3C02FF-AA63-4221-AD22-EBD55E183FD7}" type="presOf" srcId="{C29D5FB9-1C42-49FA-B64D-297DDCFC3484}" destId="{57541D2D-E378-4B5B-8170-95F7BE87C6BA}" srcOrd="0" destOrd="0" presId="urn:microsoft.com/office/officeart/2005/8/layout/bProcess4"/>
    <dgm:cxn modelId="{83AE6DB8-CC8E-4560-9BF6-684052BB1AA3}" type="presOf" srcId="{6723C997-2E91-4DC0-86D7-FE8834DB904A}" destId="{C57BFE03-8964-4BE8-B2C5-2FD53BE39228}" srcOrd="0" destOrd="0" presId="urn:microsoft.com/office/officeart/2005/8/layout/bProcess4"/>
    <dgm:cxn modelId="{03EEFC13-3CA1-4B64-8F18-F4F32A831A89}" type="presParOf" srcId="{C57BFE03-8964-4BE8-B2C5-2FD53BE39228}" destId="{30150D0E-2801-4172-AC30-5D7BBD85207C}" srcOrd="0" destOrd="0" presId="urn:microsoft.com/office/officeart/2005/8/layout/bProcess4"/>
    <dgm:cxn modelId="{F10A0DEB-02D9-4C68-95AA-EF8D92C498E6}" type="presParOf" srcId="{30150D0E-2801-4172-AC30-5D7BBD85207C}" destId="{7748B43D-6616-4EEC-8040-156FF6B2ACBD}" srcOrd="0" destOrd="0" presId="urn:microsoft.com/office/officeart/2005/8/layout/bProcess4"/>
    <dgm:cxn modelId="{521CBC2D-4D67-4347-8629-E21A90E460F2}" type="presParOf" srcId="{30150D0E-2801-4172-AC30-5D7BBD85207C}" destId="{33586D5F-7679-46D2-A851-2D270ED5B937}" srcOrd="1" destOrd="0" presId="urn:microsoft.com/office/officeart/2005/8/layout/bProcess4"/>
    <dgm:cxn modelId="{EF5031AA-52C3-432F-937B-D55E1FEC9888}" type="presParOf" srcId="{C57BFE03-8964-4BE8-B2C5-2FD53BE39228}" destId="{AE17A09F-B78F-4181-8ACF-4A46046613F1}" srcOrd="1" destOrd="0" presId="urn:microsoft.com/office/officeart/2005/8/layout/bProcess4"/>
    <dgm:cxn modelId="{889862F6-8661-4283-BE15-312299FE0557}" type="presParOf" srcId="{C57BFE03-8964-4BE8-B2C5-2FD53BE39228}" destId="{3D60A2BB-445E-479C-BEDD-00A83CF85399}" srcOrd="2" destOrd="0" presId="urn:microsoft.com/office/officeart/2005/8/layout/bProcess4"/>
    <dgm:cxn modelId="{87A972E3-7E8E-4003-9052-4845CAB78905}" type="presParOf" srcId="{3D60A2BB-445E-479C-BEDD-00A83CF85399}" destId="{EF6BAB25-C3D6-4D97-9F21-741AE5D072A9}" srcOrd="0" destOrd="0" presId="urn:microsoft.com/office/officeart/2005/8/layout/bProcess4"/>
    <dgm:cxn modelId="{FD83F1F0-80DA-4A8F-BE5B-7AD33B3D3731}" type="presParOf" srcId="{3D60A2BB-445E-479C-BEDD-00A83CF85399}" destId="{57541D2D-E378-4B5B-8170-95F7BE87C6BA}" srcOrd="1" destOrd="0" presId="urn:microsoft.com/office/officeart/2005/8/layout/bProcess4"/>
    <dgm:cxn modelId="{0FC8390F-CE16-43CB-A6F8-32FF1D253C60}" type="presParOf" srcId="{C57BFE03-8964-4BE8-B2C5-2FD53BE39228}" destId="{E2714E21-3E22-44CC-95D5-9279E636AA20}" srcOrd="3" destOrd="0" presId="urn:microsoft.com/office/officeart/2005/8/layout/bProcess4"/>
    <dgm:cxn modelId="{AC929E2D-15C4-4D5A-A88B-28F8ADE07705}" type="presParOf" srcId="{C57BFE03-8964-4BE8-B2C5-2FD53BE39228}" destId="{2466DB7E-A833-4FB3-9AEA-D70B89925A58}" srcOrd="4" destOrd="0" presId="urn:microsoft.com/office/officeart/2005/8/layout/bProcess4"/>
    <dgm:cxn modelId="{5D4CCC96-C9B9-4FE4-819A-683F0D1722A7}" type="presParOf" srcId="{2466DB7E-A833-4FB3-9AEA-D70B89925A58}" destId="{3F87BED5-FD9C-482B-9531-50B9CCE58253}" srcOrd="0" destOrd="0" presId="urn:microsoft.com/office/officeart/2005/8/layout/bProcess4"/>
    <dgm:cxn modelId="{53574510-225E-4910-8FDA-FBB7D0B214AD}" type="presParOf" srcId="{2466DB7E-A833-4FB3-9AEA-D70B89925A58}" destId="{CB97B5DF-FBC8-4960-B565-9F18BBA38F7C}" srcOrd="1" destOrd="0" presId="urn:microsoft.com/office/officeart/2005/8/layout/bProcess4"/>
    <dgm:cxn modelId="{4A227329-6324-4EC0-83D1-0BBABC02561E}" type="presParOf" srcId="{C57BFE03-8964-4BE8-B2C5-2FD53BE39228}" destId="{4A769C5D-1EA0-4586-AC38-2D9BFD85EAE4}" srcOrd="5" destOrd="0" presId="urn:microsoft.com/office/officeart/2005/8/layout/bProcess4"/>
    <dgm:cxn modelId="{698178D3-20FB-44D1-8931-9234CEBCC804}" type="presParOf" srcId="{C57BFE03-8964-4BE8-B2C5-2FD53BE39228}" destId="{B86C6E76-3FB6-4F0B-BB33-0BBBEC84C53A}" srcOrd="6" destOrd="0" presId="urn:microsoft.com/office/officeart/2005/8/layout/bProcess4"/>
    <dgm:cxn modelId="{0D36E5EE-AE89-4BC9-A5C6-7D19694080DB}" type="presParOf" srcId="{B86C6E76-3FB6-4F0B-BB33-0BBBEC84C53A}" destId="{ED026FEF-755C-4250-BDA8-20D0CF204EE7}" srcOrd="0" destOrd="0" presId="urn:microsoft.com/office/officeart/2005/8/layout/bProcess4"/>
    <dgm:cxn modelId="{23B6EC65-C6D4-4256-AA42-3106B4292404}" type="presParOf" srcId="{B86C6E76-3FB6-4F0B-BB33-0BBBEC84C53A}" destId="{F68266F3-D183-4FD7-980E-5FDD3057C61D}" srcOrd="1" destOrd="0" presId="urn:microsoft.com/office/officeart/2005/8/layout/bProcess4"/>
    <dgm:cxn modelId="{13579B0A-A295-47E8-AD0F-0665DEBBDE8B}" type="presParOf" srcId="{C57BFE03-8964-4BE8-B2C5-2FD53BE39228}" destId="{29486674-D0AF-408F-B924-3635BCFD02C1}" srcOrd="7" destOrd="0" presId="urn:microsoft.com/office/officeart/2005/8/layout/bProcess4"/>
    <dgm:cxn modelId="{EA031938-EC44-4EEC-A989-12CDBD66A149}" type="presParOf" srcId="{C57BFE03-8964-4BE8-B2C5-2FD53BE39228}" destId="{E1B239A8-14E6-4A3A-84D7-07667A058AB7}" srcOrd="8" destOrd="0" presId="urn:microsoft.com/office/officeart/2005/8/layout/bProcess4"/>
    <dgm:cxn modelId="{18603A59-FB80-4FAF-B7C0-EC2C12A0DFCA}" type="presParOf" srcId="{E1B239A8-14E6-4A3A-84D7-07667A058AB7}" destId="{609B8482-E737-45D3-A141-87DBBF2F8C94}" srcOrd="0" destOrd="0" presId="urn:microsoft.com/office/officeart/2005/8/layout/bProcess4"/>
    <dgm:cxn modelId="{8D993060-B8B5-4524-B6D5-9EAA9C899882}" type="presParOf" srcId="{E1B239A8-14E6-4A3A-84D7-07667A058AB7}" destId="{F21FF75D-84AB-43AF-9A5E-B0F8226CFC3B}" srcOrd="1" destOrd="0" presId="urn:microsoft.com/office/officeart/2005/8/layout/bProcess4"/>
    <dgm:cxn modelId="{A6EBFA96-9BEE-4505-8CE2-D7200FE5529B}" type="presParOf" srcId="{C57BFE03-8964-4BE8-B2C5-2FD53BE39228}" destId="{FE949D04-33BA-4C17-BE92-0107CCD7EF02}" srcOrd="9" destOrd="0" presId="urn:microsoft.com/office/officeart/2005/8/layout/bProcess4"/>
    <dgm:cxn modelId="{A8A9945B-959B-4FD3-9CEF-836B668DDCE7}" type="presParOf" srcId="{C57BFE03-8964-4BE8-B2C5-2FD53BE39228}" destId="{E0348F57-4DA9-4D7B-97DF-AD4E3537925D}" srcOrd="10" destOrd="0" presId="urn:microsoft.com/office/officeart/2005/8/layout/bProcess4"/>
    <dgm:cxn modelId="{572DE5D1-5D52-4025-81CE-AAF945011333}" type="presParOf" srcId="{E0348F57-4DA9-4D7B-97DF-AD4E3537925D}" destId="{7C863A76-4E11-4F89-9459-CBB011DCE542}" srcOrd="0" destOrd="0" presId="urn:microsoft.com/office/officeart/2005/8/layout/bProcess4"/>
    <dgm:cxn modelId="{EE856547-969A-4111-A829-594ED5C5B3B0}" type="presParOf" srcId="{E0348F57-4DA9-4D7B-97DF-AD4E3537925D}" destId="{2F9B6E8B-FC9B-455A-BCCD-DA5434E4C782}" srcOrd="1" destOrd="0" presId="urn:microsoft.com/office/officeart/2005/8/layout/bProcess4"/>
    <dgm:cxn modelId="{4BCBFEFD-B285-4BB3-85E6-EF693788366E}" type="presParOf" srcId="{C57BFE03-8964-4BE8-B2C5-2FD53BE39228}" destId="{812EBF01-9527-4F4C-90A7-764F3B4C140E}" srcOrd="11" destOrd="0" presId="urn:microsoft.com/office/officeart/2005/8/layout/bProcess4"/>
    <dgm:cxn modelId="{5BA532E1-8340-42B0-B7C6-6F51113E7338}" type="presParOf" srcId="{C57BFE03-8964-4BE8-B2C5-2FD53BE39228}" destId="{D1B8D698-385A-4B07-ABD2-B849A5338A5D}" srcOrd="12" destOrd="0" presId="urn:microsoft.com/office/officeart/2005/8/layout/bProcess4"/>
    <dgm:cxn modelId="{D9B35486-31BE-46B1-AA34-8667BC68D326}" type="presParOf" srcId="{D1B8D698-385A-4B07-ABD2-B849A5338A5D}" destId="{336C074F-3F8F-41D9-8B3B-00A52D0E83E2}" srcOrd="0" destOrd="0" presId="urn:microsoft.com/office/officeart/2005/8/layout/bProcess4"/>
    <dgm:cxn modelId="{091AC063-0316-42F5-B0AE-1F17B5CD4377}" type="presParOf" srcId="{D1B8D698-385A-4B07-ABD2-B849A5338A5D}" destId="{E50E6885-6083-411A-9648-ABCD35FB8E5B}" srcOrd="1" destOrd="0" presId="urn:microsoft.com/office/officeart/2005/8/layout/bProcess4"/>
    <dgm:cxn modelId="{8AD7427C-9018-434B-854B-AB80BC5CBE23}" type="presParOf" srcId="{C57BFE03-8964-4BE8-B2C5-2FD53BE39228}" destId="{B7F395D3-73AA-4FE7-AF9D-457A7129F9DA}" srcOrd="13" destOrd="0" presId="urn:microsoft.com/office/officeart/2005/8/layout/bProcess4"/>
    <dgm:cxn modelId="{9695A9CD-2082-45AA-BF88-5AE1CA6B1793}" type="presParOf" srcId="{C57BFE03-8964-4BE8-B2C5-2FD53BE39228}" destId="{F8F1C80C-A13C-473E-89A2-F418B54826CC}" srcOrd="14" destOrd="0" presId="urn:microsoft.com/office/officeart/2005/8/layout/bProcess4"/>
    <dgm:cxn modelId="{A3E9B1A4-BBDB-496E-9D98-A30ED5ECFCF3}" type="presParOf" srcId="{F8F1C80C-A13C-473E-89A2-F418B54826CC}" destId="{8929747B-8548-4C08-86C4-53431359067E}" srcOrd="0" destOrd="0" presId="urn:microsoft.com/office/officeart/2005/8/layout/bProcess4"/>
    <dgm:cxn modelId="{1BEB9B90-6986-4279-8266-D5EF5CFC84E0}" type="presParOf" srcId="{F8F1C80C-A13C-473E-89A2-F418B54826CC}" destId="{7C8C31BA-6B0F-46C7-99B0-5551521AC8EB}" srcOrd="1" destOrd="0" presId="urn:microsoft.com/office/officeart/2005/8/layout/bProcess4"/>
    <dgm:cxn modelId="{F497CC61-E94F-4FD5-9FCF-A20178F87907}" type="presParOf" srcId="{C57BFE03-8964-4BE8-B2C5-2FD53BE39228}" destId="{01E85368-CDFF-40FC-A649-7D8584B4EA23}" srcOrd="15" destOrd="0" presId="urn:microsoft.com/office/officeart/2005/8/layout/bProcess4"/>
    <dgm:cxn modelId="{700D7503-9447-41A6-8FDE-240CCA0F1F4E}" type="presParOf" srcId="{C57BFE03-8964-4BE8-B2C5-2FD53BE39228}" destId="{FA1A235F-A4A8-4119-8ABF-5AC6EBA44375}" srcOrd="16" destOrd="0" presId="urn:microsoft.com/office/officeart/2005/8/layout/bProcess4"/>
    <dgm:cxn modelId="{A8F8D86E-7854-4D54-852E-5567CD95C516}" type="presParOf" srcId="{FA1A235F-A4A8-4119-8ABF-5AC6EBA44375}" destId="{937FC898-3361-4F3F-9B85-38D5D53E3A09}" srcOrd="0" destOrd="0" presId="urn:microsoft.com/office/officeart/2005/8/layout/bProcess4"/>
    <dgm:cxn modelId="{C80E0BD8-63AD-4F5C-8649-40858B8FA930}" type="presParOf" srcId="{FA1A235F-A4A8-4119-8ABF-5AC6EBA44375}" destId="{355A28E1-8B2C-4215-BEB8-315E87DFEACE}"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959135-31AC-46B3-A735-6268FCE153D3}" type="doc">
      <dgm:prSet loTypeId="urn:microsoft.com/office/officeart/2005/8/layout/radial6" loCatId="relationship" qsTypeId="urn:microsoft.com/office/officeart/2005/8/quickstyle/simple5" qsCatId="simple" csTypeId="urn:microsoft.com/office/officeart/2005/8/colors/accent0_1" csCatId="mainScheme" phldr="1"/>
      <dgm:spPr/>
      <dgm:t>
        <a:bodyPr/>
        <a:lstStyle/>
        <a:p>
          <a:endParaRPr lang="es-EC"/>
        </a:p>
      </dgm:t>
    </dgm:pt>
    <dgm:pt modelId="{24E7D8B3-5112-4032-BD6F-8FA9AE691E4B}">
      <dgm:prSet phldrT="[Texto]"/>
      <dgm:spPr>
        <a:blipFill rotWithShape="0">
          <a:blip xmlns:r="http://schemas.openxmlformats.org/officeDocument/2006/relationships" r:embed="rId1"/>
          <a:stretch>
            <a:fillRect/>
          </a:stretch>
        </a:blipFill>
      </dgm:spPr>
      <dgm:t>
        <a:bodyPr/>
        <a:lstStyle/>
        <a:p>
          <a:pPr algn="ctr"/>
          <a:r>
            <a:rPr lang="es-EC" b="1" dirty="0">
              <a:solidFill>
                <a:schemeClr val="bg1"/>
              </a:solidFill>
            </a:rPr>
            <a:t>Nutrición Mineral</a:t>
          </a:r>
        </a:p>
      </dgm:t>
    </dgm:pt>
    <dgm:pt modelId="{74D40825-9A2E-4477-AC5C-FD96D1448542}" type="parTrans" cxnId="{FC30398E-E336-4E1B-8B49-EDEE79F133A9}">
      <dgm:prSet/>
      <dgm:spPr/>
      <dgm:t>
        <a:bodyPr/>
        <a:lstStyle/>
        <a:p>
          <a:pPr algn="ctr"/>
          <a:endParaRPr lang="es-EC"/>
        </a:p>
      </dgm:t>
    </dgm:pt>
    <dgm:pt modelId="{C5DB8755-41EE-46D9-8434-C13FF5DFF48A}" type="sibTrans" cxnId="{FC30398E-E336-4E1B-8B49-EDEE79F133A9}">
      <dgm:prSet/>
      <dgm:spPr/>
      <dgm:t>
        <a:bodyPr/>
        <a:lstStyle/>
        <a:p>
          <a:pPr algn="ctr"/>
          <a:endParaRPr lang="es-EC"/>
        </a:p>
      </dgm:t>
    </dgm:pt>
    <dgm:pt modelId="{719CFF06-0228-42B0-84D1-881BA0ECF21D}">
      <dgm:prSet phldrT="[Texto]" custT="1"/>
      <dgm:spPr>
        <a:blipFill rotWithShape="0">
          <a:blip xmlns:r="http://schemas.openxmlformats.org/officeDocument/2006/relationships" r:embed="rId2"/>
          <a:stretch>
            <a:fillRect/>
          </a:stretch>
        </a:blipFill>
      </dgm:spPr>
      <dgm:t>
        <a:bodyPr/>
        <a:lstStyle/>
        <a:p>
          <a:pPr algn="ctr"/>
          <a:r>
            <a:rPr lang="es-EC" sz="1600" b="1" dirty="0">
              <a:solidFill>
                <a:schemeClr val="bg1"/>
              </a:solidFill>
            </a:rPr>
            <a:t>Sal</a:t>
          </a:r>
        </a:p>
        <a:p>
          <a:pPr algn="ctr"/>
          <a:r>
            <a:rPr lang="es-EC" sz="1600" b="1" dirty="0">
              <a:solidFill>
                <a:schemeClr val="bg1"/>
              </a:solidFill>
            </a:rPr>
            <a:t> Mineral</a:t>
          </a:r>
        </a:p>
      </dgm:t>
    </dgm:pt>
    <dgm:pt modelId="{99BD328D-01AD-413E-9781-FB9372DCF48B}" type="parTrans" cxnId="{68961DF5-E163-40CD-A8C8-D55E8E70051F}">
      <dgm:prSet/>
      <dgm:spPr/>
      <dgm:t>
        <a:bodyPr/>
        <a:lstStyle/>
        <a:p>
          <a:pPr algn="ctr"/>
          <a:endParaRPr lang="es-EC"/>
        </a:p>
      </dgm:t>
    </dgm:pt>
    <dgm:pt modelId="{51A83786-E040-4023-9123-E90B55F7045C}" type="sibTrans" cxnId="{68961DF5-E163-40CD-A8C8-D55E8E70051F}">
      <dgm:prSet/>
      <dgm:spPr/>
      <dgm:t>
        <a:bodyPr/>
        <a:lstStyle/>
        <a:p>
          <a:pPr algn="ctr"/>
          <a:endParaRPr lang="es-EC"/>
        </a:p>
      </dgm:t>
    </dgm:pt>
    <dgm:pt modelId="{DE135844-AF11-42D3-A3B3-059C20CAEBEC}">
      <dgm:prSet phldrT="[Texto]" custT="1"/>
      <dgm:spPr>
        <a:blipFill rotWithShape="0">
          <a:blip xmlns:r="http://schemas.openxmlformats.org/officeDocument/2006/relationships" r:embed="rId3"/>
          <a:stretch>
            <a:fillRect/>
          </a:stretch>
        </a:blipFill>
      </dgm:spPr>
      <dgm:t>
        <a:bodyPr/>
        <a:lstStyle/>
        <a:p>
          <a:pPr algn="ctr"/>
          <a:r>
            <a:rPr lang="es-EC" sz="1600" b="1" dirty="0">
              <a:solidFill>
                <a:schemeClr val="bg1"/>
              </a:solidFill>
            </a:rPr>
            <a:t>Formulación</a:t>
          </a:r>
        </a:p>
      </dgm:t>
    </dgm:pt>
    <dgm:pt modelId="{6B5611A0-2587-425B-A1E8-545D526147BF}" type="parTrans" cxnId="{5E06FCAD-2738-4C6A-AD5C-D1145F51A033}">
      <dgm:prSet/>
      <dgm:spPr/>
      <dgm:t>
        <a:bodyPr/>
        <a:lstStyle/>
        <a:p>
          <a:pPr algn="ctr"/>
          <a:endParaRPr lang="es-EC"/>
        </a:p>
      </dgm:t>
    </dgm:pt>
    <dgm:pt modelId="{4E68F4B0-C576-48AF-BCB8-63856371B78D}" type="sibTrans" cxnId="{5E06FCAD-2738-4C6A-AD5C-D1145F51A033}">
      <dgm:prSet/>
      <dgm:spPr/>
      <dgm:t>
        <a:bodyPr/>
        <a:lstStyle/>
        <a:p>
          <a:pPr algn="ctr"/>
          <a:endParaRPr lang="es-EC"/>
        </a:p>
      </dgm:t>
    </dgm:pt>
    <dgm:pt modelId="{50C2F49E-DDC1-48E7-8CE3-2300AC9E4FB4}">
      <dgm:prSet phldrT="[Texto]" custT="1"/>
      <dgm:spPr>
        <a:blipFill rotWithShape="0">
          <a:blip xmlns:r="http://schemas.openxmlformats.org/officeDocument/2006/relationships" r:embed="rId4"/>
          <a:stretch>
            <a:fillRect/>
          </a:stretch>
        </a:blipFill>
      </dgm:spPr>
      <dgm:t>
        <a:bodyPr/>
        <a:lstStyle/>
        <a:p>
          <a:pPr algn="ctr"/>
          <a:r>
            <a:rPr lang="es-EC" sz="1600" b="1" dirty="0" err="1">
              <a:solidFill>
                <a:schemeClr val="bg1"/>
              </a:solidFill>
            </a:rPr>
            <a:t>Premezcla</a:t>
          </a:r>
          <a:endParaRPr lang="es-EC" sz="1600" b="1" dirty="0">
            <a:solidFill>
              <a:schemeClr val="bg1"/>
            </a:solidFill>
          </a:endParaRPr>
        </a:p>
      </dgm:t>
    </dgm:pt>
    <dgm:pt modelId="{F5FC0403-189E-435C-AA23-F394D9977766}" type="parTrans" cxnId="{C1720051-940A-4B83-BD55-784A04A22F32}">
      <dgm:prSet/>
      <dgm:spPr/>
      <dgm:t>
        <a:bodyPr/>
        <a:lstStyle/>
        <a:p>
          <a:pPr algn="ctr"/>
          <a:endParaRPr lang="es-EC"/>
        </a:p>
      </dgm:t>
    </dgm:pt>
    <dgm:pt modelId="{BB168700-E0CE-41D4-828D-7536FC7218D7}" type="sibTrans" cxnId="{C1720051-940A-4B83-BD55-784A04A22F32}">
      <dgm:prSet/>
      <dgm:spPr/>
      <dgm:t>
        <a:bodyPr/>
        <a:lstStyle/>
        <a:p>
          <a:pPr algn="ctr"/>
          <a:endParaRPr lang="es-EC"/>
        </a:p>
      </dgm:t>
    </dgm:pt>
    <dgm:pt modelId="{32212746-02FD-4692-85FF-31B51720C26F}">
      <dgm:prSet phldrT="[Texto]" custT="1"/>
      <dgm:spPr>
        <a:blipFill rotWithShape="0">
          <a:blip xmlns:r="http://schemas.openxmlformats.org/officeDocument/2006/relationships" r:embed="rId5"/>
          <a:stretch>
            <a:fillRect/>
          </a:stretch>
        </a:blipFill>
      </dgm:spPr>
      <dgm:t>
        <a:bodyPr/>
        <a:lstStyle/>
        <a:p>
          <a:pPr algn="ctr"/>
          <a:r>
            <a:rPr lang="es-EC" sz="1600" b="1" dirty="0">
              <a:solidFill>
                <a:schemeClr val="bg1"/>
              </a:solidFill>
            </a:rPr>
            <a:t>Balance Mineral</a:t>
          </a:r>
        </a:p>
      </dgm:t>
    </dgm:pt>
    <dgm:pt modelId="{A477805A-3908-45C2-B823-E65018FED2A6}" type="parTrans" cxnId="{170547D5-821F-4156-BB40-BCBC546980EC}">
      <dgm:prSet/>
      <dgm:spPr/>
      <dgm:t>
        <a:bodyPr/>
        <a:lstStyle/>
        <a:p>
          <a:pPr algn="ctr"/>
          <a:endParaRPr lang="es-EC"/>
        </a:p>
      </dgm:t>
    </dgm:pt>
    <dgm:pt modelId="{822FD584-D63F-4B73-8D63-47F63E8D631A}" type="sibTrans" cxnId="{170547D5-821F-4156-BB40-BCBC546980EC}">
      <dgm:prSet/>
      <dgm:spPr/>
      <dgm:t>
        <a:bodyPr/>
        <a:lstStyle/>
        <a:p>
          <a:pPr algn="ctr"/>
          <a:endParaRPr lang="es-EC"/>
        </a:p>
      </dgm:t>
    </dgm:pt>
    <dgm:pt modelId="{9BCAC101-626A-4D3C-95EB-89075CBF89BF}" type="pres">
      <dgm:prSet presAssocID="{D4959135-31AC-46B3-A735-6268FCE153D3}" presName="Name0" presStyleCnt="0">
        <dgm:presLayoutVars>
          <dgm:chMax val="1"/>
          <dgm:dir/>
          <dgm:animLvl val="ctr"/>
          <dgm:resizeHandles val="exact"/>
        </dgm:presLayoutVars>
      </dgm:prSet>
      <dgm:spPr/>
      <dgm:t>
        <a:bodyPr/>
        <a:lstStyle/>
        <a:p>
          <a:endParaRPr lang="es-EC"/>
        </a:p>
      </dgm:t>
    </dgm:pt>
    <dgm:pt modelId="{4387A8C3-ED40-4BEF-970F-94ABF14E94AB}" type="pres">
      <dgm:prSet presAssocID="{24E7D8B3-5112-4032-BD6F-8FA9AE691E4B}" presName="centerShape" presStyleLbl="node0" presStyleIdx="0" presStyleCnt="1" custScaleX="112941" custScaleY="113226"/>
      <dgm:spPr/>
      <dgm:t>
        <a:bodyPr/>
        <a:lstStyle/>
        <a:p>
          <a:endParaRPr lang="es-EC"/>
        </a:p>
      </dgm:t>
    </dgm:pt>
    <dgm:pt modelId="{D2FABBE3-6C6D-43C8-8861-9FB1ADC7D14E}" type="pres">
      <dgm:prSet presAssocID="{719CFF06-0228-42B0-84D1-881BA0ECF21D}" presName="node" presStyleLbl="node1" presStyleIdx="0" presStyleCnt="4" custScaleX="129119" custScaleY="114976">
        <dgm:presLayoutVars>
          <dgm:bulletEnabled val="1"/>
        </dgm:presLayoutVars>
      </dgm:prSet>
      <dgm:spPr/>
      <dgm:t>
        <a:bodyPr/>
        <a:lstStyle/>
        <a:p>
          <a:endParaRPr lang="es-EC"/>
        </a:p>
      </dgm:t>
    </dgm:pt>
    <dgm:pt modelId="{6DB34E3E-47BF-487D-937A-B9991A091623}" type="pres">
      <dgm:prSet presAssocID="{719CFF06-0228-42B0-84D1-881BA0ECF21D}" presName="dummy" presStyleCnt="0"/>
      <dgm:spPr/>
    </dgm:pt>
    <dgm:pt modelId="{60894B30-BEE9-4D7B-AE61-7C0E8E42B379}" type="pres">
      <dgm:prSet presAssocID="{51A83786-E040-4023-9123-E90B55F7045C}" presName="sibTrans" presStyleLbl="sibTrans2D1" presStyleIdx="0" presStyleCnt="4"/>
      <dgm:spPr/>
      <dgm:t>
        <a:bodyPr/>
        <a:lstStyle/>
        <a:p>
          <a:endParaRPr lang="es-EC"/>
        </a:p>
      </dgm:t>
    </dgm:pt>
    <dgm:pt modelId="{2CD15E99-C76E-492E-995D-0BFD490123F0}" type="pres">
      <dgm:prSet presAssocID="{DE135844-AF11-42D3-A3B3-059C20CAEBEC}" presName="node" presStyleLbl="node1" presStyleIdx="1" presStyleCnt="4" custScaleX="140614" custScaleY="126986">
        <dgm:presLayoutVars>
          <dgm:bulletEnabled val="1"/>
        </dgm:presLayoutVars>
      </dgm:prSet>
      <dgm:spPr/>
      <dgm:t>
        <a:bodyPr/>
        <a:lstStyle/>
        <a:p>
          <a:endParaRPr lang="es-EC"/>
        </a:p>
      </dgm:t>
    </dgm:pt>
    <dgm:pt modelId="{3AD0DABE-1054-4011-8985-EC6D33993E71}" type="pres">
      <dgm:prSet presAssocID="{DE135844-AF11-42D3-A3B3-059C20CAEBEC}" presName="dummy" presStyleCnt="0"/>
      <dgm:spPr/>
    </dgm:pt>
    <dgm:pt modelId="{E4A05952-240F-4B1C-BBCF-8B1C52F543D5}" type="pres">
      <dgm:prSet presAssocID="{4E68F4B0-C576-48AF-BCB8-63856371B78D}" presName="sibTrans" presStyleLbl="sibTrans2D1" presStyleIdx="1" presStyleCnt="4"/>
      <dgm:spPr/>
      <dgm:t>
        <a:bodyPr/>
        <a:lstStyle/>
        <a:p>
          <a:endParaRPr lang="es-EC"/>
        </a:p>
      </dgm:t>
    </dgm:pt>
    <dgm:pt modelId="{7B948947-2D5C-488D-B05A-739647C8117F}" type="pres">
      <dgm:prSet presAssocID="{50C2F49E-DDC1-48E7-8CE3-2300AC9E4FB4}" presName="node" presStyleLbl="node1" presStyleIdx="2" presStyleCnt="4" custScaleX="138644" custScaleY="124967">
        <dgm:presLayoutVars>
          <dgm:bulletEnabled val="1"/>
        </dgm:presLayoutVars>
      </dgm:prSet>
      <dgm:spPr/>
      <dgm:t>
        <a:bodyPr/>
        <a:lstStyle/>
        <a:p>
          <a:endParaRPr lang="es-EC"/>
        </a:p>
      </dgm:t>
    </dgm:pt>
    <dgm:pt modelId="{903806BC-114E-429C-973B-687978B39B7C}" type="pres">
      <dgm:prSet presAssocID="{50C2F49E-DDC1-48E7-8CE3-2300AC9E4FB4}" presName="dummy" presStyleCnt="0"/>
      <dgm:spPr/>
    </dgm:pt>
    <dgm:pt modelId="{E93EA558-F3EB-4AFB-B1B4-12D989821335}" type="pres">
      <dgm:prSet presAssocID="{BB168700-E0CE-41D4-828D-7536FC7218D7}" presName="sibTrans" presStyleLbl="sibTrans2D1" presStyleIdx="2" presStyleCnt="4"/>
      <dgm:spPr/>
      <dgm:t>
        <a:bodyPr/>
        <a:lstStyle/>
        <a:p>
          <a:endParaRPr lang="es-EC"/>
        </a:p>
      </dgm:t>
    </dgm:pt>
    <dgm:pt modelId="{353630C5-A188-4FAB-B3D5-BD7A4E71FC10}" type="pres">
      <dgm:prSet presAssocID="{32212746-02FD-4692-85FF-31B51720C26F}" presName="node" presStyleLbl="node1" presStyleIdx="3" presStyleCnt="4" custScaleX="140663" custScaleY="128711">
        <dgm:presLayoutVars>
          <dgm:bulletEnabled val="1"/>
        </dgm:presLayoutVars>
      </dgm:prSet>
      <dgm:spPr/>
      <dgm:t>
        <a:bodyPr/>
        <a:lstStyle/>
        <a:p>
          <a:endParaRPr lang="es-EC"/>
        </a:p>
      </dgm:t>
    </dgm:pt>
    <dgm:pt modelId="{110075B3-59DE-4438-86D7-2EE4FAA9B223}" type="pres">
      <dgm:prSet presAssocID="{32212746-02FD-4692-85FF-31B51720C26F}" presName="dummy" presStyleCnt="0"/>
      <dgm:spPr/>
    </dgm:pt>
    <dgm:pt modelId="{1E76099B-0C56-4323-BDAC-3971C4409BEC}" type="pres">
      <dgm:prSet presAssocID="{822FD584-D63F-4B73-8D63-47F63E8D631A}" presName="sibTrans" presStyleLbl="sibTrans2D1" presStyleIdx="3" presStyleCnt="4"/>
      <dgm:spPr/>
      <dgm:t>
        <a:bodyPr/>
        <a:lstStyle/>
        <a:p>
          <a:endParaRPr lang="es-EC"/>
        </a:p>
      </dgm:t>
    </dgm:pt>
  </dgm:ptLst>
  <dgm:cxnLst>
    <dgm:cxn modelId="{911F3192-89B7-4037-BC02-3DAD27F647E7}" type="presOf" srcId="{4E68F4B0-C576-48AF-BCB8-63856371B78D}" destId="{E4A05952-240F-4B1C-BBCF-8B1C52F543D5}" srcOrd="0" destOrd="0" presId="urn:microsoft.com/office/officeart/2005/8/layout/radial6"/>
    <dgm:cxn modelId="{40CF6CF9-E4D3-4BE4-9497-2250A5F4C8EE}" type="presOf" srcId="{822FD584-D63F-4B73-8D63-47F63E8D631A}" destId="{1E76099B-0C56-4323-BDAC-3971C4409BEC}" srcOrd="0" destOrd="0" presId="urn:microsoft.com/office/officeart/2005/8/layout/radial6"/>
    <dgm:cxn modelId="{C9550DE3-1CED-4BF0-8A8B-4383C25389F3}" type="presOf" srcId="{24E7D8B3-5112-4032-BD6F-8FA9AE691E4B}" destId="{4387A8C3-ED40-4BEF-970F-94ABF14E94AB}" srcOrd="0" destOrd="0" presId="urn:microsoft.com/office/officeart/2005/8/layout/radial6"/>
    <dgm:cxn modelId="{FC30398E-E336-4E1B-8B49-EDEE79F133A9}" srcId="{D4959135-31AC-46B3-A735-6268FCE153D3}" destId="{24E7D8B3-5112-4032-BD6F-8FA9AE691E4B}" srcOrd="0" destOrd="0" parTransId="{74D40825-9A2E-4477-AC5C-FD96D1448542}" sibTransId="{C5DB8755-41EE-46D9-8434-C13FF5DFF48A}"/>
    <dgm:cxn modelId="{0C9B9B63-0E76-4731-968E-DB6A1E59FD4F}" type="presOf" srcId="{BB168700-E0CE-41D4-828D-7536FC7218D7}" destId="{E93EA558-F3EB-4AFB-B1B4-12D989821335}" srcOrd="0" destOrd="0" presId="urn:microsoft.com/office/officeart/2005/8/layout/radial6"/>
    <dgm:cxn modelId="{95EA9A69-6C5D-4A40-ADB4-CC1007A1DA8D}" type="presOf" srcId="{719CFF06-0228-42B0-84D1-881BA0ECF21D}" destId="{D2FABBE3-6C6D-43C8-8861-9FB1ADC7D14E}" srcOrd="0" destOrd="0" presId="urn:microsoft.com/office/officeart/2005/8/layout/radial6"/>
    <dgm:cxn modelId="{DE127034-A3AF-4841-A6CA-C3468DF89193}" type="presOf" srcId="{51A83786-E040-4023-9123-E90B55F7045C}" destId="{60894B30-BEE9-4D7B-AE61-7C0E8E42B379}" srcOrd="0" destOrd="0" presId="urn:microsoft.com/office/officeart/2005/8/layout/radial6"/>
    <dgm:cxn modelId="{5E06FCAD-2738-4C6A-AD5C-D1145F51A033}" srcId="{24E7D8B3-5112-4032-BD6F-8FA9AE691E4B}" destId="{DE135844-AF11-42D3-A3B3-059C20CAEBEC}" srcOrd="1" destOrd="0" parTransId="{6B5611A0-2587-425B-A1E8-545D526147BF}" sibTransId="{4E68F4B0-C576-48AF-BCB8-63856371B78D}"/>
    <dgm:cxn modelId="{F1F23C9A-0326-4668-B56E-B6EC78F58105}" type="presOf" srcId="{32212746-02FD-4692-85FF-31B51720C26F}" destId="{353630C5-A188-4FAB-B3D5-BD7A4E71FC10}" srcOrd="0" destOrd="0" presId="urn:microsoft.com/office/officeart/2005/8/layout/radial6"/>
    <dgm:cxn modelId="{558DFE2A-9167-44EC-BD6F-ED4AB980E41D}" type="presOf" srcId="{50C2F49E-DDC1-48E7-8CE3-2300AC9E4FB4}" destId="{7B948947-2D5C-488D-B05A-739647C8117F}" srcOrd="0" destOrd="0" presId="urn:microsoft.com/office/officeart/2005/8/layout/radial6"/>
    <dgm:cxn modelId="{C1720051-940A-4B83-BD55-784A04A22F32}" srcId="{24E7D8B3-5112-4032-BD6F-8FA9AE691E4B}" destId="{50C2F49E-DDC1-48E7-8CE3-2300AC9E4FB4}" srcOrd="2" destOrd="0" parTransId="{F5FC0403-189E-435C-AA23-F394D9977766}" sibTransId="{BB168700-E0CE-41D4-828D-7536FC7218D7}"/>
    <dgm:cxn modelId="{67CF8319-242E-4BC5-9C9C-4822C0CC82F4}" type="presOf" srcId="{DE135844-AF11-42D3-A3B3-059C20CAEBEC}" destId="{2CD15E99-C76E-492E-995D-0BFD490123F0}" srcOrd="0" destOrd="0" presId="urn:microsoft.com/office/officeart/2005/8/layout/radial6"/>
    <dgm:cxn modelId="{170547D5-821F-4156-BB40-BCBC546980EC}" srcId="{24E7D8B3-5112-4032-BD6F-8FA9AE691E4B}" destId="{32212746-02FD-4692-85FF-31B51720C26F}" srcOrd="3" destOrd="0" parTransId="{A477805A-3908-45C2-B823-E65018FED2A6}" sibTransId="{822FD584-D63F-4B73-8D63-47F63E8D631A}"/>
    <dgm:cxn modelId="{70CF0EB1-B5E1-4FE0-85DB-EDA11E6907B9}" type="presOf" srcId="{D4959135-31AC-46B3-A735-6268FCE153D3}" destId="{9BCAC101-626A-4D3C-95EB-89075CBF89BF}" srcOrd="0" destOrd="0" presId="urn:microsoft.com/office/officeart/2005/8/layout/radial6"/>
    <dgm:cxn modelId="{68961DF5-E163-40CD-A8C8-D55E8E70051F}" srcId="{24E7D8B3-5112-4032-BD6F-8FA9AE691E4B}" destId="{719CFF06-0228-42B0-84D1-881BA0ECF21D}" srcOrd="0" destOrd="0" parTransId="{99BD328D-01AD-413E-9781-FB9372DCF48B}" sibTransId="{51A83786-E040-4023-9123-E90B55F7045C}"/>
    <dgm:cxn modelId="{A60CE03B-4B88-402D-9A84-0169431887A0}" type="presParOf" srcId="{9BCAC101-626A-4D3C-95EB-89075CBF89BF}" destId="{4387A8C3-ED40-4BEF-970F-94ABF14E94AB}" srcOrd="0" destOrd="0" presId="urn:microsoft.com/office/officeart/2005/8/layout/radial6"/>
    <dgm:cxn modelId="{F18BB7B7-7218-48A3-801F-DD7760DB9BDD}" type="presParOf" srcId="{9BCAC101-626A-4D3C-95EB-89075CBF89BF}" destId="{D2FABBE3-6C6D-43C8-8861-9FB1ADC7D14E}" srcOrd="1" destOrd="0" presId="urn:microsoft.com/office/officeart/2005/8/layout/radial6"/>
    <dgm:cxn modelId="{024A676D-1A15-4791-9FAD-AC3B6D077F4D}" type="presParOf" srcId="{9BCAC101-626A-4D3C-95EB-89075CBF89BF}" destId="{6DB34E3E-47BF-487D-937A-B9991A091623}" srcOrd="2" destOrd="0" presId="urn:microsoft.com/office/officeart/2005/8/layout/radial6"/>
    <dgm:cxn modelId="{8F23502A-16CD-4AA0-8E96-0C9286E3D566}" type="presParOf" srcId="{9BCAC101-626A-4D3C-95EB-89075CBF89BF}" destId="{60894B30-BEE9-4D7B-AE61-7C0E8E42B379}" srcOrd="3" destOrd="0" presId="urn:microsoft.com/office/officeart/2005/8/layout/radial6"/>
    <dgm:cxn modelId="{1283ADCD-2D9F-4079-A64A-964A31E6731D}" type="presParOf" srcId="{9BCAC101-626A-4D3C-95EB-89075CBF89BF}" destId="{2CD15E99-C76E-492E-995D-0BFD490123F0}" srcOrd="4" destOrd="0" presId="urn:microsoft.com/office/officeart/2005/8/layout/radial6"/>
    <dgm:cxn modelId="{1452999E-9D48-4656-91FB-0784323CCE01}" type="presParOf" srcId="{9BCAC101-626A-4D3C-95EB-89075CBF89BF}" destId="{3AD0DABE-1054-4011-8985-EC6D33993E71}" srcOrd="5" destOrd="0" presId="urn:microsoft.com/office/officeart/2005/8/layout/radial6"/>
    <dgm:cxn modelId="{C4FCFFA4-4E0D-4835-86FC-1B2DA4F10F66}" type="presParOf" srcId="{9BCAC101-626A-4D3C-95EB-89075CBF89BF}" destId="{E4A05952-240F-4B1C-BBCF-8B1C52F543D5}" srcOrd="6" destOrd="0" presId="urn:microsoft.com/office/officeart/2005/8/layout/radial6"/>
    <dgm:cxn modelId="{C85AEB01-0A23-47F5-B087-C298480032B0}" type="presParOf" srcId="{9BCAC101-626A-4D3C-95EB-89075CBF89BF}" destId="{7B948947-2D5C-488D-B05A-739647C8117F}" srcOrd="7" destOrd="0" presId="urn:microsoft.com/office/officeart/2005/8/layout/radial6"/>
    <dgm:cxn modelId="{ECA19FD0-0FB2-4955-BBE6-0A61A34C3718}" type="presParOf" srcId="{9BCAC101-626A-4D3C-95EB-89075CBF89BF}" destId="{903806BC-114E-429C-973B-687978B39B7C}" srcOrd="8" destOrd="0" presId="urn:microsoft.com/office/officeart/2005/8/layout/radial6"/>
    <dgm:cxn modelId="{F169FD55-625F-49F2-92DA-0D3E99593D3A}" type="presParOf" srcId="{9BCAC101-626A-4D3C-95EB-89075CBF89BF}" destId="{E93EA558-F3EB-4AFB-B1B4-12D989821335}" srcOrd="9" destOrd="0" presId="urn:microsoft.com/office/officeart/2005/8/layout/radial6"/>
    <dgm:cxn modelId="{DE7F67E3-CCD0-4143-B6E2-F97BB99E9ECB}" type="presParOf" srcId="{9BCAC101-626A-4D3C-95EB-89075CBF89BF}" destId="{353630C5-A188-4FAB-B3D5-BD7A4E71FC10}" srcOrd="10" destOrd="0" presId="urn:microsoft.com/office/officeart/2005/8/layout/radial6"/>
    <dgm:cxn modelId="{6A4E6DB6-567F-45A7-AF85-8132FF45327D}" type="presParOf" srcId="{9BCAC101-626A-4D3C-95EB-89075CBF89BF}" destId="{110075B3-59DE-4438-86D7-2EE4FAA9B223}" srcOrd="11" destOrd="0" presId="urn:microsoft.com/office/officeart/2005/8/layout/radial6"/>
    <dgm:cxn modelId="{BE6CFF1B-8B3D-4890-BEB5-3A99CD2567B8}" type="presParOf" srcId="{9BCAC101-626A-4D3C-95EB-89075CBF89BF}" destId="{1E76099B-0C56-4323-BDAC-3971C4409BEC}" srcOrd="12" destOrd="0" presId="urn:microsoft.com/office/officeart/2005/8/layout/radial6"/>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8C5DF-BB2C-4D66-ABB0-539409922336}">
      <dsp:nvSpPr>
        <dsp:cNvPr id="0" name=""/>
        <dsp:cNvSpPr/>
      </dsp:nvSpPr>
      <dsp:spPr>
        <a:xfrm>
          <a:off x="0" y="0"/>
          <a:ext cx="2658002" cy="4525963"/>
        </a:xfrm>
        <a:prstGeom prst="roundRect">
          <a:avLst>
            <a:gd name="adj" fmla="val 10000"/>
          </a:avLst>
        </a:prstGeom>
        <a:solidFill>
          <a:srgbClr val="42AE6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kern="1200" dirty="0"/>
            <a:t>Manejo de Suelos</a:t>
          </a:r>
        </a:p>
      </dsp:txBody>
      <dsp:txXfrm>
        <a:off x="0" y="1810385"/>
        <a:ext cx="2658002" cy="1810385"/>
      </dsp:txXfrm>
    </dsp:sp>
    <dsp:sp modelId="{CF2D6D00-967A-4BA2-A853-EE161CC5D0A5}">
      <dsp:nvSpPr>
        <dsp:cNvPr id="0" name=""/>
        <dsp:cNvSpPr/>
      </dsp:nvSpPr>
      <dsp:spPr>
        <a:xfrm>
          <a:off x="285149" y="34039"/>
          <a:ext cx="2091119" cy="1982182"/>
        </a:xfrm>
        <a:prstGeom prst="ellipse">
          <a:avLst/>
        </a:prstGeom>
        <a:blipFill>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E79B48-3D44-468F-95BD-16A10F854EFC}">
      <dsp:nvSpPr>
        <dsp:cNvPr id="0" name=""/>
        <dsp:cNvSpPr/>
      </dsp:nvSpPr>
      <dsp:spPr>
        <a:xfrm>
          <a:off x="2739450" y="0"/>
          <a:ext cx="2658002" cy="4525963"/>
        </a:xfrm>
        <a:prstGeom prst="roundRect">
          <a:avLst>
            <a:gd name="adj" fmla="val 10000"/>
          </a:avLst>
        </a:prstGeom>
        <a:solidFill>
          <a:srgbClr val="42AE6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kern="1200" dirty="0"/>
            <a:t>Fertilización de Pasturas</a:t>
          </a:r>
        </a:p>
      </dsp:txBody>
      <dsp:txXfrm>
        <a:off x="2739450" y="1810385"/>
        <a:ext cx="2658002" cy="1810385"/>
      </dsp:txXfrm>
    </dsp:sp>
    <dsp:sp modelId="{0BDE214B-5AE6-4F14-911B-8FD3EC4B7D25}">
      <dsp:nvSpPr>
        <dsp:cNvPr id="0" name=""/>
        <dsp:cNvSpPr/>
      </dsp:nvSpPr>
      <dsp:spPr>
        <a:xfrm>
          <a:off x="3096343" y="125033"/>
          <a:ext cx="1944217" cy="1800195"/>
        </a:xfrm>
        <a:prstGeom prst="ellipse">
          <a:avLst/>
        </a:prstGeom>
        <a:blipFill>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5D6367-BD77-4B57-9AA2-0F4CFE370D94}">
      <dsp:nvSpPr>
        <dsp:cNvPr id="0" name=""/>
        <dsp:cNvSpPr/>
      </dsp:nvSpPr>
      <dsp:spPr>
        <a:xfrm>
          <a:off x="5477193" y="0"/>
          <a:ext cx="2658002" cy="4525963"/>
        </a:xfrm>
        <a:prstGeom prst="roundRect">
          <a:avLst>
            <a:gd name="adj" fmla="val 10000"/>
          </a:avLst>
        </a:prstGeom>
        <a:solidFill>
          <a:srgbClr val="42AE6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kern="1200" dirty="0"/>
            <a:t>Ajuste Nutricional de la Vaca </a:t>
          </a:r>
        </a:p>
      </dsp:txBody>
      <dsp:txXfrm>
        <a:off x="5477193" y="1810385"/>
        <a:ext cx="2658002" cy="1810385"/>
      </dsp:txXfrm>
    </dsp:sp>
    <dsp:sp modelId="{B998981D-86E8-4F27-BB4D-FCE80219DEB1}">
      <dsp:nvSpPr>
        <dsp:cNvPr id="0" name=""/>
        <dsp:cNvSpPr/>
      </dsp:nvSpPr>
      <dsp:spPr>
        <a:xfrm>
          <a:off x="5835524" y="106043"/>
          <a:ext cx="1941339" cy="1838175"/>
        </a:xfrm>
        <a:prstGeom prst="ellipse">
          <a:avLst/>
        </a:prstGeom>
        <a:blipFill>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FB0E00-82BD-4C5F-8C7C-23C9E577CDE0}">
      <dsp:nvSpPr>
        <dsp:cNvPr id="0" name=""/>
        <dsp:cNvSpPr/>
      </dsp:nvSpPr>
      <dsp:spPr>
        <a:xfrm>
          <a:off x="325476" y="3620770"/>
          <a:ext cx="7485951" cy="678894"/>
        </a:xfrm>
        <a:prstGeom prst="leftRightArrow">
          <a:avLst/>
        </a:prstGeom>
        <a:solidFill>
          <a:srgbClr val="33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C06D6-4377-4D17-878B-CA6591CFD40E}">
      <dsp:nvSpPr>
        <dsp:cNvPr id="0" name=""/>
        <dsp:cNvSpPr/>
      </dsp:nvSpPr>
      <dsp:spPr>
        <a:xfrm>
          <a:off x="4317180" y="3438308"/>
          <a:ext cx="2497829" cy="1618027"/>
        </a:xfrm>
        <a:prstGeom prst="roundRect">
          <a:avLst>
            <a:gd name="adj" fmla="val 10000"/>
          </a:avLst>
        </a:prstGeom>
        <a:solidFill>
          <a:schemeClr val="lt1">
            <a:alpha val="90000"/>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s-EC" sz="1700" b="1" kern="1200" dirty="0"/>
            <a:t>Nutrición Animal</a:t>
          </a:r>
        </a:p>
      </dsp:txBody>
      <dsp:txXfrm>
        <a:off x="5102072" y="3878358"/>
        <a:ext cx="1677394" cy="1142434"/>
      </dsp:txXfrm>
    </dsp:sp>
    <dsp:sp modelId="{809ED7E2-681F-428D-A3CA-7F5CFD5CEFE0}">
      <dsp:nvSpPr>
        <dsp:cNvPr id="0" name=""/>
        <dsp:cNvSpPr/>
      </dsp:nvSpPr>
      <dsp:spPr>
        <a:xfrm>
          <a:off x="241773" y="3438308"/>
          <a:ext cx="2497829" cy="1618027"/>
        </a:xfrm>
        <a:prstGeom prst="roundRect">
          <a:avLst>
            <a:gd name="adj" fmla="val 10000"/>
          </a:avLst>
        </a:prstGeom>
        <a:solidFill>
          <a:schemeClr val="lt1">
            <a:alpha val="90000"/>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s-EC" sz="1700" b="1" kern="1200" dirty="0"/>
            <a:t>Cultivos Intercalados</a:t>
          </a:r>
        </a:p>
      </dsp:txBody>
      <dsp:txXfrm>
        <a:off x="277316" y="3878358"/>
        <a:ext cx="1677394" cy="1142434"/>
      </dsp:txXfrm>
    </dsp:sp>
    <dsp:sp modelId="{9F14D8CD-A980-4D5C-85D1-F7C8F40E5D44}">
      <dsp:nvSpPr>
        <dsp:cNvPr id="0" name=""/>
        <dsp:cNvSpPr/>
      </dsp:nvSpPr>
      <dsp:spPr>
        <a:xfrm>
          <a:off x="4317180" y="0"/>
          <a:ext cx="2497829" cy="1618027"/>
        </a:xfrm>
        <a:prstGeom prst="roundRect">
          <a:avLst>
            <a:gd name="adj" fmla="val 10000"/>
          </a:avLst>
        </a:prstGeom>
        <a:solidFill>
          <a:schemeClr val="lt1">
            <a:alpha val="90000"/>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s-EC" sz="1700" b="1" kern="1200" dirty="0"/>
            <a:t>Materia Orgánica</a:t>
          </a:r>
        </a:p>
      </dsp:txBody>
      <dsp:txXfrm>
        <a:off x="5102072" y="35543"/>
        <a:ext cx="1677394" cy="1142434"/>
      </dsp:txXfrm>
    </dsp:sp>
    <dsp:sp modelId="{8C137B6F-BD2C-4B0F-8442-4FCE6C1EA26C}">
      <dsp:nvSpPr>
        <dsp:cNvPr id="0" name=""/>
        <dsp:cNvSpPr/>
      </dsp:nvSpPr>
      <dsp:spPr>
        <a:xfrm>
          <a:off x="241773" y="0"/>
          <a:ext cx="2497829" cy="1618027"/>
        </a:xfrm>
        <a:prstGeom prst="roundRect">
          <a:avLst>
            <a:gd name="adj" fmla="val 10000"/>
          </a:avLst>
        </a:prstGeom>
        <a:solidFill>
          <a:schemeClr val="lt1">
            <a:alpha val="90000"/>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s-EC" sz="1700" b="1" kern="1200" dirty="0"/>
            <a:t>Plan de Fertilización</a:t>
          </a:r>
        </a:p>
      </dsp:txBody>
      <dsp:txXfrm>
        <a:off x="277316" y="35543"/>
        <a:ext cx="1677394" cy="1142434"/>
      </dsp:txXfrm>
    </dsp:sp>
    <dsp:sp modelId="{70197061-B067-4A49-9FD1-B52D3620545A}">
      <dsp:nvSpPr>
        <dsp:cNvPr id="0" name=""/>
        <dsp:cNvSpPr/>
      </dsp:nvSpPr>
      <dsp:spPr>
        <a:xfrm>
          <a:off x="1288435" y="288211"/>
          <a:ext cx="2189393" cy="2189393"/>
        </a:xfrm>
        <a:prstGeom prst="pieWedge">
          <a:avLst/>
        </a:prstGeom>
        <a:blipFill rotWithShape="0">
          <a:blip xmlns:r="http://schemas.openxmlformats.org/officeDocument/2006/relationships" r:embed="rId1"/>
          <a:stretch>
            <a:fillRect/>
          </a:stretch>
        </a:blipFill>
        <a:ln w="25400" cap="flat" cmpd="sng" algn="ctr">
          <a:solidFill>
            <a:srgbClr val="3399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s-EC" sz="1800" b="1" kern="1200" dirty="0"/>
            <a:t>Análisis de</a:t>
          </a:r>
        </a:p>
        <a:p>
          <a:pPr lvl="0" algn="l" defTabSz="800100">
            <a:lnSpc>
              <a:spcPct val="90000"/>
            </a:lnSpc>
            <a:spcBef>
              <a:spcPct val="0"/>
            </a:spcBef>
            <a:spcAft>
              <a:spcPct val="35000"/>
            </a:spcAft>
          </a:pPr>
          <a:r>
            <a:rPr lang="es-EC" sz="1800" b="1" kern="1200" dirty="0"/>
            <a:t>Suelo</a:t>
          </a:r>
        </a:p>
      </dsp:txBody>
      <dsp:txXfrm>
        <a:off x="1929693" y="929469"/>
        <a:ext cx="1548135" cy="1548135"/>
      </dsp:txXfrm>
    </dsp:sp>
    <dsp:sp modelId="{176AC108-8E14-4D48-AEAA-83157C9913D6}">
      <dsp:nvSpPr>
        <dsp:cNvPr id="0" name=""/>
        <dsp:cNvSpPr/>
      </dsp:nvSpPr>
      <dsp:spPr>
        <a:xfrm rot="5400000">
          <a:off x="3578955" y="288211"/>
          <a:ext cx="2189393" cy="2189393"/>
        </a:xfrm>
        <a:prstGeom prst="pieWedge">
          <a:avLst/>
        </a:prstGeom>
        <a:blipFill rotWithShape="0">
          <a:blip xmlns:r="http://schemas.openxmlformats.org/officeDocument/2006/relationships" r:embed="rId2"/>
          <a:stretch>
            <a:fillRect/>
          </a:stretch>
        </a:blipFill>
        <a:ln w="25400" cap="flat" cmpd="sng" algn="ctr">
          <a:solidFill>
            <a:srgbClr val="3399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s-EC" sz="1800" b="1" kern="1200" dirty="0"/>
            <a:t>Aplicación  Estiércol, Compost o Humus</a:t>
          </a:r>
        </a:p>
      </dsp:txBody>
      <dsp:txXfrm rot="-5400000">
        <a:off x="3578955" y="929469"/>
        <a:ext cx="1548135" cy="1548135"/>
      </dsp:txXfrm>
    </dsp:sp>
    <dsp:sp modelId="{4C42DF07-8508-4283-BF5E-71E521E68DDA}">
      <dsp:nvSpPr>
        <dsp:cNvPr id="0" name=""/>
        <dsp:cNvSpPr/>
      </dsp:nvSpPr>
      <dsp:spPr>
        <a:xfrm rot="10800000">
          <a:off x="3578955" y="2578731"/>
          <a:ext cx="2189393" cy="2189393"/>
        </a:xfrm>
        <a:prstGeom prst="pieWedge">
          <a:avLst/>
        </a:prstGeom>
        <a:blipFill rotWithShape="0">
          <a:blip xmlns:r="http://schemas.openxmlformats.org/officeDocument/2006/relationships" r:embed="rId3"/>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es-EC" sz="1900" b="1" kern="1200" dirty="0"/>
            <a:t>Balance Nutricional</a:t>
          </a:r>
        </a:p>
      </dsp:txBody>
      <dsp:txXfrm rot="10800000">
        <a:off x="3578955" y="2578731"/>
        <a:ext cx="1548135" cy="1548135"/>
      </dsp:txXfrm>
    </dsp:sp>
    <dsp:sp modelId="{B84FC394-13C0-482B-88A7-C8F15000F791}">
      <dsp:nvSpPr>
        <dsp:cNvPr id="0" name=""/>
        <dsp:cNvSpPr/>
      </dsp:nvSpPr>
      <dsp:spPr>
        <a:xfrm rot="16200000">
          <a:off x="1288435" y="2592283"/>
          <a:ext cx="2189393" cy="2189393"/>
        </a:xfrm>
        <a:prstGeom prst="pieWedge">
          <a:avLst/>
        </a:prstGeom>
        <a:blipFill rotWithShape="0">
          <a:blip xmlns:r="http://schemas.openxmlformats.org/officeDocument/2006/relationships" r:embed="rId4"/>
          <a:stretch>
            <a:fillRect/>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s-EC" sz="1800" b="1" kern="1200" dirty="0"/>
            <a:t>Sistemas </a:t>
          </a:r>
          <a:r>
            <a:rPr lang="es-EC" sz="1800" b="1" kern="1200" dirty="0" err="1"/>
            <a:t>Silvo</a:t>
          </a:r>
          <a:endParaRPr lang="es-EC" sz="1800" b="1" kern="1200" dirty="0"/>
        </a:p>
        <a:p>
          <a:pPr lvl="0" algn="l" defTabSz="800100">
            <a:lnSpc>
              <a:spcPct val="90000"/>
            </a:lnSpc>
            <a:spcBef>
              <a:spcPct val="0"/>
            </a:spcBef>
            <a:spcAft>
              <a:spcPct val="35000"/>
            </a:spcAft>
          </a:pPr>
          <a:r>
            <a:rPr lang="es-EC" sz="1800" b="1" kern="1200" dirty="0"/>
            <a:t>Pastoriles</a:t>
          </a:r>
        </a:p>
      </dsp:txBody>
      <dsp:txXfrm rot="5400000">
        <a:off x="1929693" y="2592283"/>
        <a:ext cx="1548135" cy="1548135"/>
      </dsp:txXfrm>
    </dsp:sp>
    <dsp:sp modelId="{E10C4A7E-A7C6-4121-8C93-B0F9C49A4AF3}">
      <dsp:nvSpPr>
        <dsp:cNvPr id="0" name=""/>
        <dsp:cNvSpPr/>
      </dsp:nvSpPr>
      <dsp:spPr>
        <a:xfrm>
          <a:off x="3150430" y="2073097"/>
          <a:ext cx="755922" cy="657323"/>
        </a:xfrm>
        <a:prstGeom prst="circularArrow">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03945-3855-41AB-8777-4F29B0BAA617}">
      <dsp:nvSpPr>
        <dsp:cNvPr id="0" name=""/>
        <dsp:cNvSpPr/>
      </dsp:nvSpPr>
      <dsp:spPr>
        <a:xfrm rot="10800000">
          <a:off x="3150430" y="2325914"/>
          <a:ext cx="755922" cy="657323"/>
        </a:xfrm>
        <a:prstGeom prst="circularArrow">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7A09F-B78F-4181-8ACF-4A46046613F1}">
      <dsp:nvSpPr>
        <dsp:cNvPr id="0" name=""/>
        <dsp:cNvSpPr/>
      </dsp:nvSpPr>
      <dsp:spPr>
        <a:xfrm rot="5400000">
          <a:off x="-412186" y="1231837"/>
          <a:ext cx="1818044"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586D5F-7679-46D2-A851-2D270ED5B937}">
      <dsp:nvSpPr>
        <dsp:cNvPr id="0" name=""/>
        <dsp:cNvSpPr/>
      </dsp:nvSpPr>
      <dsp:spPr>
        <a:xfrm>
          <a:off x="4490" y="69272"/>
          <a:ext cx="2437161" cy="146229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Asociación de Pastos</a:t>
          </a:r>
        </a:p>
      </dsp:txBody>
      <dsp:txXfrm>
        <a:off x="47319" y="112101"/>
        <a:ext cx="2351503" cy="1376638"/>
      </dsp:txXfrm>
    </dsp:sp>
    <dsp:sp modelId="{E2714E21-3E22-44CC-95D5-9279E636AA20}">
      <dsp:nvSpPr>
        <dsp:cNvPr id="0" name=""/>
        <dsp:cNvSpPr/>
      </dsp:nvSpPr>
      <dsp:spPr>
        <a:xfrm rot="5400000">
          <a:off x="-412186" y="3059708"/>
          <a:ext cx="1818044"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541D2D-E378-4B5B-8170-95F7BE87C6BA}">
      <dsp:nvSpPr>
        <dsp:cNvPr id="0" name=""/>
        <dsp:cNvSpPr/>
      </dsp:nvSpPr>
      <dsp:spPr>
        <a:xfrm>
          <a:off x="4490" y="1897143"/>
          <a:ext cx="2437161" cy="1462296"/>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Tipo de Suelo</a:t>
          </a:r>
        </a:p>
      </dsp:txBody>
      <dsp:txXfrm>
        <a:off x="47319" y="1939972"/>
        <a:ext cx="2351503" cy="1376638"/>
      </dsp:txXfrm>
    </dsp:sp>
    <dsp:sp modelId="{4A769C5D-1EA0-4586-AC38-2D9BFD85EAE4}">
      <dsp:nvSpPr>
        <dsp:cNvPr id="0" name=""/>
        <dsp:cNvSpPr/>
      </dsp:nvSpPr>
      <dsp:spPr>
        <a:xfrm>
          <a:off x="501749" y="3973643"/>
          <a:ext cx="3231598"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97B5DF-FBC8-4960-B565-9F18BBA38F7C}">
      <dsp:nvSpPr>
        <dsp:cNvPr id="0" name=""/>
        <dsp:cNvSpPr/>
      </dsp:nvSpPr>
      <dsp:spPr>
        <a:xfrm>
          <a:off x="4490" y="3725014"/>
          <a:ext cx="2437161" cy="1462296"/>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Corte o Pastoreo</a:t>
          </a:r>
        </a:p>
      </dsp:txBody>
      <dsp:txXfrm>
        <a:off x="47319" y="3767843"/>
        <a:ext cx="2351503" cy="1376638"/>
      </dsp:txXfrm>
    </dsp:sp>
    <dsp:sp modelId="{29486674-D0AF-408F-B924-3635BCFD02C1}">
      <dsp:nvSpPr>
        <dsp:cNvPr id="0" name=""/>
        <dsp:cNvSpPr/>
      </dsp:nvSpPr>
      <dsp:spPr>
        <a:xfrm rot="16200000">
          <a:off x="2829238" y="3059708"/>
          <a:ext cx="1818044"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8266F3-D183-4FD7-980E-5FDD3057C61D}">
      <dsp:nvSpPr>
        <dsp:cNvPr id="0" name=""/>
        <dsp:cNvSpPr/>
      </dsp:nvSpPr>
      <dsp:spPr>
        <a:xfrm>
          <a:off x="3245915" y="3725014"/>
          <a:ext cx="2437161" cy="1462296"/>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Disponibilidad de Agua</a:t>
          </a:r>
        </a:p>
      </dsp:txBody>
      <dsp:txXfrm>
        <a:off x="3288744" y="3767843"/>
        <a:ext cx="2351503" cy="1376638"/>
      </dsp:txXfrm>
    </dsp:sp>
    <dsp:sp modelId="{FE949D04-33BA-4C17-BE92-0107CCD7EF02}">
      <dsp:nvSpPr>
        <dsp:cNvPr id="0" name=""/>
        <dsp:cNvSpPr/>
      </dsp:nvSpPr>
      <dsp:spPr>
        <a:xfrm rot="16200000">
          <a:off x="2829238" y="1231837"/>
          <a:ext cx="1818044"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1FF75D-84AB-43AF-9A5E-B0F8226CFC3B}">
      <dsp:nvSpPr>
        <dsp:cNvPr id="0" name=""/>
        <dsp:cNvSpPr/>
      </dsp:nvSpPr>
      <dsp:spPr>
        <a:xfrm>
          <a:off x="3245915" y="1897143"/>
          <a:ext cx="2437161" cy="1462296"/>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Alta densidad de Siembra</a:t>
          </a:r>
        </a:p>
      </dsp:txBody>
      <dsp:txXfrm>
        <a:off x="3288744" y="1939972"/>
        <a:ext cx="2351503" cy="1376638"/>
      </dsp:txXfrm>
    </dsp:sp>
    <dsp:sp modelId="{812EBF01-9527-4F4C-90A7-764F3B4C140E}">
      <dsp:nvSpPr>
        <dsp:cNvPr id="0" name=""/>
        <dsp:cNvSpPr/>
      </dsp:nvSpPr>
      <dsp:spPr>
        <a:xfrm>
          <a:off x="3743173" y="317901"/>
          <a:ext cx="3231598"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9B6E8B-FC9B-455A-BCCD-DA5434E4C782}">
      <dsp:nvSpPr>
        <dsp:cNvPr id="0" name=""/>
        <dsp:cNvSpPr/>
      </dsp:nvSpPr>
      <dsp:spPr>
        <a:xfrm>
          <a:off x="3245915" y="69272"/>
          <a:ext cx="2437161" cy="1462296"/>
        </a:xfrm>
        <a:prstGeom prst="roundRect">
          <a:avLst>
            <a:gd name="adj" fmla="val 10000"/>
          </a:avLst>
        </a:prstGeom>
        <a:blipFill rotWithShape="0">
          <a:blip xmlns:r="http://schemas.openxmlformats.org/officeDocument/2006/relationships" r:embed="rId6"/>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Fertilización Inicial</a:t>
          </a:r>
        </a:p>
      </dsp:txBody>
      <dsp:txXfrm>
        <a:off x="3288744" y="112101"/>
        <a:ext cx="2351503" cy="1376638"/>
      </dsp:txXfrm>
    </dsp:sp>
    <dsp:sp modelId="{B7F395D3-73AA-4FE7-AF9D-457A7129F9DA}">
      <dsp:nvSpPr>
        <dsp:cNvPr id="0" name=""/>
        <dsp:cNvSpPr/>
      </dsp:nvSpPr>
      <dsp:spPr>
        <a:xfrm rot="5400000">
          <a:off x="6070662" y="1231837"/>
          <a:ext cx="1818044"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0E6885-6083-411A-9648-ABCD35FB8E5B}">
      <dsp:nvSpPr>
        <dsp:cNvPr id="0" name=""/>
        <dsp:cNvSpPr/>
      </dsp:nvSpPr>
      <dsp:spPr>
        <a:xfrm>
          <a:off x="6487339" y="69272"/>
          <a:ext cx="2437161" cy="1462296"/>
        </a:xfrm>
        <a:prstGeom prst="roundRect">
          <a:avLst>
            <a:gd name="adj" fmla="val 10000"/>
          </a:avLst>
        </a:prstGeom>
        <a:blipFill rotWithShape="0">
          <a:blip xmlns:r="http://schemas.openxmlformats.org/officeDocument/2006/relationships" r:embed="rId7"/>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Fertilización de Mantenimiento</a:t>
          </a:r>
        </a:p>
      </dsp:txBody>
      <dsp:txXfrm>
        <a:off x="6530168" y="112101"/>
        <a:ext cx="2351503" cy="1376638"/>
      </dsp:txXfrm>
    </dsp:sp>
    <dsp:sp modelId="{01E85368-CDFF-40FC-A649-7D8584B4EA23}">
      <dsp:nvSpPr>
        <dsp:cNvPr id="0" name=""/>
        <dsp:cNvSpPr/>
      </dsp:nvSpPr>
      <dsp:spPr>
        <a:xfrm rot="5400000">
          <a:off x="6070662" y="3059708"/>
          <a:ext cx="1818044" cy="219344"/>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8C31BA-6B0F-46C7-99B0-5551521AC8EB}">
      <dsp:nvSpPr>
        <dsp:cNvPr id="0" name=""/>
        <dsp:cNvSpPr/>
      </dsp:nvSpPr>
      <dsp:spPr>
        <a:xfrm>
          <a:off x="6487339" y="1897143"/>
          <a:ext cx="2437161" cy="1462296"/>
        </a:xfrm>
        <a:prstGeom prst="roundRect">
          <a:avLst>
            <a:gd name="adj" fmla="val 10000"/>
          </a:avLst>
        </a:prstGeom>
        <a:blipFill rotWithShape="0">
          <a:blip xmlns:r="http://schemas.openxmlformats.org/officeDocument/2006/relationships" r:embed="rId8"/>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Pastoreo Racional</a:t>
          </a:r>
        </a:p>
      </dsp:txBody>
      <dsp:txXfrm>
        <a:off x="6530168" y="1939972"/>
        <a:ext cx="2351503" cy="1376638"/>
      </dsp:txXfrm>
    </dsp:sp>
    <dsp:sp modelId="{355A28E1-8B2C-4215-BEB8-315E87DFEACE}">
      <dsp:nvSpPr>
        <dsp:cNvPr id="0" name=""/>
        <dsp:cNvSpPr/>
      </dsp:nvSpPr>
      <dsp:spPr>
        <a:xfrm>
          <a:off x="6487339" y="3725014"/>
          <a:ext cx="2437161" cy="1462296"/>
        </a:xfrm>
        <a:prstGeom prst="roundRect">
          <a:avLst>
            <a:gd name="adj" fmla="val 10000"/>
          </a:avLst>
        </a:prstGeom>
        <a:blipFill rotWithShape="0">
          <a:blip xmlns:r="http://schemas.openxmlformats.org/officeDocument/2006/relationships" r:embed="rId9"/>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a:solidFill>
                <a:schemeClr val="bg1"/>
              </a:solidFill>
            </a:rPr>
            <a:t>División de Potreros</a:t>
          </a:r>
        </a:p>
      </dsp:txBody>
      <dsp:txXfrm>
        <a:off x="6530168" y="3767843"/>
        <a:ext cx="2351503" cy="1376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6099B-0C56-4323-BDAC-3971C4409BEC}">
      <dsp:nvSpPr>
        <dsp:cNvPr id="0" name=""/>
        <dsp:cNvSpPr/>
      </dsp:nvSpPr>
      <dsp:spPr>
        <a:xfrm>
          <a:off x="1666651" y="588934"/>
          <a:ext cx="4155856" cy="4155856"/>
        </a:xfrm>
        <a:prstGeom prst="blockArc">
          <a:avLst>
            <a:gd name="adj1" fmla="val 10800000"/>
            <a:gd name="adj2" fmla="val 16200000"/>
            <a:gd name="adj3" fmla="val 4639"/>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93EA558-F3EB-4AFB-B1B4-12D989821335}">
      <dsp:nvSpPr>
        <dsp:cNvPr id="0" name=""/>
        <dsp:cNvSpPr/>
      </dsp:nvSpPr>
      <dsp:spPr>
        <a:xfrm>
          <a:off x="1666651" y="588934"/>
          <a:ext cx="4155856" cy="4155856"/>
        </a:xfrm>
        <a:prstGeom prst="blockArc">
          <a:avLst>
            <a:gd name="adj1" fmla="val 5400000"/>
            <a:gd name="adj2" fmla="val 10800000"/>
            <a:gd name="adj3" fmla="val 4639"/>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4A05952-240F-4B1C-BBCF-8B1C52F543D5}">
      <dsp:nvSpPr>
        <dsp:cNvPr id="0" name=""/>
        <dsp:cNvSpPr/>
      </dsp:nvSpPr>
      <dsp:spPr>
        <a:xfrm>
          <a:off x="1666651" y="588934"/>
          <a:ext cx="4155856" cy="4155856"/>
        </a:xfrm>
        <a:prstGeom prst="blockArc">
          <a:avLst>
            <a:gd name="adj1" fmla="val 0"/>
            <a:gd name="adj2" fmla="val 5400000"/>
            <a:gd name="adj3" fmla="val 4639"/>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0894B30-BEE9-4D7B-AE61-7C0E8E42B379}">
      <dsp:nvSpPr>
        <dsp:cNvPr id="0" name=""/>
        <dsp:cNvSpPr/>
      </dsp:nvSpPr>
      <dsp:spPr>
        <a:xfrm>
          <a:off x="1666651" y="588934"/>
          <a:ext cx="4155856" cy="4155856"/>
        </a:xfrm>
        <a:prstGeom prst="blockArc">
          <a:avLst>
            <a:gd name="adj1" fmla="val 16200000"/>
            <a:gd name="adj2" fmla="val 0"/>
            <a:gd name="adj3" fmla="val 4639"/>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387A8C3-ED40-4BEF-970F-94ABF14E94AB}">
      <dsp:nvSpPr>
        <dsp:cNvPr id="0" name=""/>
        <dsp:cNvSpPr/>
      </dsp:nvSpPr>
      <dsp:spPr>
        <a:xfrm>
          <a:off x="2664620" y="1584177"/>
          <a:ext cx="2159918" cy="216536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C" sz="2600" b="1" kern="1200" dirty="0">
              <a:solidFill>
                <a:schemeClr val="bg1"/>
              </a:solidFill>
            </a:rPr>
            <a:t>Nutrición Mineral</a:t>
          </a:r>
        </a:p>
      </dsp:txBody>
      <dsp:txXfrm>
        <a:off x="2980933" y="1901288"/>
        <a:ext cx="1527292" cy="1531147"/>
      </dsp:txXfrm>
    </dsp:sp>
    <dsp:sp modelId="{D2FABBE3-6C6D-43C8-8861-9FB1ADC7D14E}">
      <dsp:nvSpPr>
        <dsp:cNvPr id="0" name=""/>
        <dsp:cNvSpPr/>
      </dsp:nvSpPr>
      <dsp:spPr>
        <a:xfrm>
          <a:off x="2880320" y="-132465"/>
          <a:ext cx="1728518" cy="1539185"/>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a:solidFill>
                <a:schemeClr val="bg1"/>
              </a:solidFill>
            </a:rPr>
            <a:t>Sal</a:t>
          </a:r>
        </a:p>
        <a:p>
          <a:pPr lvl="0" algn="ctr" defTabSz="711200">
            <a:lnSpc>
              <a:spcPct val="90000"/>
            </a:lnSpc>
            <a:spcBef>
              <a:spcPct val="0"/>
            </a:spcBef>
            <a:spcAft>
              <a:spcPct val="35000"/>
            </a:spcAft>
          </a:pPr>
          <a:r>
            <a:rPr lang="es-EC" sz="1600" b="1" kern="1200" dirty="0">
              <a:solidFill>
                <a:schemeClr val="bg1"/>
              </a:solidFill>
            </a:rPr>
            <a:t> Mineral</a:t>
          </a:r>
        </a:p>
      </dsp:txBody>
      <dsp:txXfrm>
        <a:off x="3133456" y="92943"/>
        <a:ext cx="1222246" cy="1088369"/>
      </dsp:txXfrm>
    </dsp:sp>
    <dsp:sp modelId="{2CD15E99-C76E-492E-995D-0BFD490123F0}">
      <dsp:nvSpPr>
        <dsp:cNvPr id="0" name=""/>
        <dsp:cNvSpPr/>
      </dsp:nvSpPr>
      <dsp:spPr>
        <a:xfrm>
          <a:off x="4833113" y="1816880"/>
          <a:ext cx="1882402" cy="1699963"/>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a:solidFill>
                <a:schemeClr val="bg1"/>
              </a:solidFill>
            </a:rPr>
            <a:t>Formulación</a:t>
          </a:r>
        </a:p>
      </dsp:txBody>
      <dsp:txXfrm>
        <a:off x="5108784" y="2065834"/>
        <a:ext cx="1331060" cy="1202055"/>
      </dsp:txXfrm>
    </dsp:sp>
    <dsp:sp modelId="{7B948947-2D5C-488D-B05A-739647C8117F}">
      <dsp:nvSpPr>
        <dsp:cNvPr id="0" name=""/>
        <dsp:cNvSpPr/>
      </dsp:nvSpPr>
      <dsp:spPr>
        <a:xfrm>
          <a:off x="2816565" y="3860129"/>
          <a:ext cx="1856029" cy="1672935"/>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err="1">
              <a:solidFill>
                <a:schemeClr val="bg1"/>
              </a:solidFill>
            </a:rPr>
            <a:t>Premezcla</a:t>
          </a:r>
          <a:endParaRPr lang="es-EC" sz="1600" b="1" kern="1200" dirty="0">
            <a:solidFill>
              <a:schemeClr val="bg1"/>
            </a:solidFill>
          </a:endParaRPr>
        </a:p>
      </dsp:txBody>
      <dsp:txXfrm>
        <a:off x="3088374" y="4105125"/>
        <a:ext cx="1312411" cy="1182943"/>
      </dsp:txXfrm>
    </dsp:sp>
    <dsp:sp modelId="{353630C5-A188-4FAB-B3D5-BD7A4E71FC10}">
      <dsp:nvSpPr>
        <dsp:cNvPr id="0" name=""/>
        <dsp:cNvSpPr/>
      </dsp:nvSpPr>
      <dsp:spPr>
        <a:xfrm>
          <a:off x="773315" y="1805334"/>
          <a:ext cx="1883058" cy="1723056"/>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a:solidFill>
                <a:schemeClr val="bg1"/>
              </a:solidFill>
            </a:rPr>
            <a:t>Balance Mineral</a:t>
          </a:r>
        </a:p>
      </dsp:txBody>
      <dsp:txXfrm>
        <a:off x="1049082" y="2057670"/>
        <a:ext cx="1331524" cy="1218384"/>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E77C3-685A-48A7-A17F-E6CDFC9F9822}" type="datetimeFigureOut">
              <a:rPr lang="es-EC" smtClean="0"/>
              <a:pPr/>
              <a:t>5/8/2019</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90C51-2EA5-4F1C-BF42-475687166786}" type="slidenum">
              <a:rPr lang="es-EC" smtClean="0"/>
              <a:pPr/>
              <a:t>‹Nº›</a:t>
            </a:fld>
            <a:endParaRPr lang="es-EC"/>
          </a:p>
        </p:txBody>
      </p:sp>
    </p:spTree>
    <p:extLst>
      <p:ext uri="{BB962C8B-B14F-4D97-AF65-F5344CB8AC3E}">
        <p14:creationId xmlns:p14="http://schemas.microsoft.com/office/powerpoint/2010/main" val="413244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7813" name="CorelDRAW" r:id="rId3" imgW="9151920" imgH="5621400" progId="">
                  <p:embed/>
                </p:oleObj>
              </mc:Choice>
              <mc:Fallback>
                <p:oleObj name="CorelDRAW" r:id="rId3" imgW="9151920" imgH="5621400" progId="">
                  <p:embed/>
                  <p:pic>
                    <p:nvPicPr>
                      <p:cNvPr id="0" name="Picture 3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CO"/>
          </a:p>
        </p:txBody>
      </p:sp>
      <p:pic>
        <p:nvPicPr>
          <p:cNvPr id="17457" name="Picture 49" descr="LOGO ESPE ORIGINAL copia"/>
          <p:cNvPicPr>
            <a:picLocks noChangeAspect="1" noChangeArrowheads="1"/>
          </p:cNvPicPr>
          <p:nvPr userDrawn="1"/>
        </p:nvPicPr>
        <p:blipFill>
          <a:blip r:embed="rId6" cstate="print"/>
          <a:srcRect/>
          <a:stretch>
            <a:fillRect/>
          </a:stretch>
        </p:blipFill>
        <p:spPr bwMode="auto">
          <a:xfrm>
            <a:off x="107950" y="115888"/>
            <a:ext cx="3313113" cy="8874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CO"/>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CO"/>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CO"/>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CO"/>
          </a:p>
        </p:txBody>
      </p:sp>
      <p:pic>
        <p:nvPicPr>
          <p:cNvPr id="1050" name="Picture 26" descr="LOGO ESPE ORIGINAL copia"/>
          <p:cNvPicPr>
            <a:picLocks noChangeAspect="1" noChangeArrowheads="1"/>
          </p:cNvPicPr>
          <p:nvPr/>
        </p:nvPicPr>
        <p:blipFill>
          <a:blip r:embed="rId13" cstate="print"/>
          <a:srcRect l="3070"/>
          <a:stretch>
            <a:fillRect/>
          </a:stretch>
        </p:blipFill>
        <p:spPr bwMode="auto">
          <a:xfrm>
            <a:off x="6732588" y="5949950"/>
            <a:ext cx="2305050" cy="6365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2.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980728"/>
            <a:ext cx="9144000" cy="4662850"/>
          </a:xfrm>
          <a:prstGeom prst="rect">
            <a:avLst/>
          </a:prstGeom>
          <a:noFill/>
          <a:ln w="9525">
            <a:noFill/>
            <a:miter lim="800000"/>
            <a:headEnd/>
            <a:tailEnd/>
          </a:ln>
          <a:effectLst/>
        </p:spPr>
      </p:pic>
    </p:spTree>
    <p:extLst>
      <p:ext uri="{BB962C8B-B14F-4D97-AF65-F5344CB8AC3E}">
        <p14:creationId xmlns:p14="http://schemas.microsoft.com/office/powerpoint/2010/main" val="87968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251520" y="44624"/>
            <a:ext cx="7272808" cy="584775"/>
          </a:xfrm>
          <a:prstGeom prst="rect">
            <a:avLst/>
          </a:prstGeom>
          <a:noFill/>
          <a:ln w="9525">
            <a:noFill/>
            <a:miter lim="800000"/>
            <a:headEnd/>
            <a:tailEnd/>
          </a:ln>
          <a:effectLst/>
        </p:spPr>
        <p:txBody>
          <a:bodyPr wrap="square">
            <a:spAutoFit/>
          </a:bodyPr>
          <a:lstStyle/>
          <a:p>
            <a:pPr algn="l"/>
            <a:r>
              <a:rPr lang="es-ES" sz="3200" b="1" dirty="0">
                <a:solidFill>
                  <a:srgbClr val="0000FF"/>
                </a:solidFill>
              </a:rPr>
              <a:t>LOCALIZACIÓN GEOGRÁFICA </a:t>
            </a:r>
          </a:p>
        </p:txBody>
      </p:sp>
      <p:sp>
        <p:nvSpPr>
          <p:cNvPr id="2" name="CuadroTexto 1"/>
          <p:cNvSpPr txBox="1"/>
          <p:nvPr/>
        </p:nvSpPr>
        <p:spPr>
          <a:xfrm>
            <a:off x="251520" y="764704"/>
            <a:ext cx="4013783" cy="1754326"/>
          </a:xfrm>
          <a:prstGeom prst="rect">
            <a:avLst/>
          </a:prstGeom>
          <a:noFill/>
        </p:spPr>
        <p:txBody>
          <a:bodyPr wrap="square" rtlCol="0">
            <a:spAutoFit/>
          </a:bodyPr>
          <a:lstStyle/>
          <a:p>
            <a:r>
              <a:rPr lang="es-EC" b="1" dirty="0">
                <a:latin typeface="+mn-lt"/>
              </a:rPr>
              <a:t>Provincia: </a:t>
            </a:r>
            <a:r>
              <a:rPr lang="es-EC" dirty="0">
                <a:latin typeface="+mn-lt"/>
              </a:rPr>
              <a:t>	Bolívar</a:t>
            </a:r>
          </a:p>
          <a:p>
            <a:r>
              <a:rPr lang="es-EC" b="1" dirty="0">
                <a:latin typeface="+mn-lt"/>
              </a:rPr>
              <a:t>Cantón:	</a:t>
            </a:r>
            <a:r>
              <a:rPr lang="es-EC" dirty="0">
                <a:latin typeface="+mn-lt"/>
              </a:rPr>
              <a:t>	Guaranda</a:t>
            </a:r>
          </a:p>
          <a:p>
            <a:r>
              <a:rPr lang="es-EC" b="1" dirty="0">
                <a:latin typeface="+mn-lt"/>
              </a:rPr>
              <a:t>Parroquia: </a:t>
            </a:r>
            <a:r>
              <a:rPr lang="es-EC" dirty="0">
                <a:latin typeface="+mn-lt"/>
              </a:rPr>
              <a:t>	</a:t>
            </a:r>
            <a:r>
              <a:rPr lang="es-EC" dirty="0" err="1">
                <a:latin typeface="+mn-lt"/>
              </a:rPr>
              <a:t>Guanujo</a:t>
            </a:r>
            <a:endParaRPr lang="es-EC" dirty="0">
              <a:latin typeface="+mn-lt"/>
            </a:endParaRPr>
          </a:p>
          <a:p>
            <a:r>
              <a:rPr lang="es-EC" b="1" dirty="0">
                <a:latin typeface="+mn-lt"/>
              </a:rPr>
              <a:t>Comunidad:</a:t>
            </a:r>
            <a:r>
              <a:rPr lang="es-EC" dirty="0">
                <a:latin typeface="+mn-lt"/>
              </a:rPr>
              <a:t>	Quinua Corral</a:t>
            </a:r>
          </a:p>
          <a:p>
            <a:pPr algn="just"/>
            <a:r>
              <a:rPr lang="es-ES" b="1" dirty="0"/>
              <a:t>Sector:	</a:t>
            </a:r>
            <a:r>
              <a:rPr lang="es-ES" dirty="0"/>
              <a:t>	</a:t>
            </a:r>
            <a:r>
              <a:rPr lang="es-ES" dirty="0" err="1"/>
              <a:t>Llungay</a:t>
            </a:r>
            <a:r>
              <a:rPr lang="es-ES" dirty="0"/>
              <a:t> </a:t>
            </a:r>
          </a:p>
          <a:p>
            <a:pPr algn="just"/>
            <a:r>
              <a:rPr lang="es-ES" dirty="0"/>
              <a:t>		La Dolorosa </a:t>
            </a:r>
          </a:p>
        </p:txBody>
      </p:sp>
      <p:graphicFrame>
        <p:nvGraphicFramePr>
          <p:cNvPr id="3" name="2 Tabla"/>
          <p:cNvGraphicFramePr>
            <a:graphicFrameLocks noGrp="1"/>
          </p:cNvGraphicFramePr>
          <p:nvPr>
            <p:extLst>
              <p:ext uri="{D42A27DB-BD31-4B8C-83A1-F6EECF244321}">
                <p14:modId xmlns:p14="http://schemas.microsoft.com/office/powerpoint/2010/main" val="1238101555"/>
              </p:ext>
            </p:extLst>
          </p:nvPr>
        </p:nvGraphicFramePr>
        <p:xfrm>
          <a:off x="323528" y="3068960"/>
          <a:ext cx="5177772" cy="3048000"/>
        </p:xfrm>
        <a:graphic>
          <a:graphicData uri="http://schemas.openxmlformats.org/drawingml/2006/table">
            <a:tbl>
              <a:tblPr firstRow="1" firstCol="1" bandRow="1">
                <a:tableStyleId>{00A15C55-8517-42AA-B614-E9B94910E393}</a:tableStyleId>
              </a:tblPr>
              <a:tblGrid>
                <a:gridCol w="3493278">
                  <a:extLst>
                    <a:ext uri="{9D8B030D-6E8A-4147-A177-3AD203B41FA5}">
                      <a16:colId xmlns:a16="http://schemas.microsoft.com/office/drawing/2014/main" xmlns="" val="20000"/>
                    </a:ext>
                  </a:extLst>
                </a:gridCol>
                <a:gridCol w="1684494">
                  <a:extLst>
                    <a:ext uri="{9D8B030D-6E8A-4147-A177-3AD203B41FA5}">
                      <a16:colId xmlns:a16="http://schemas.microsoft.com/office/drawing/2014/main" xmlns="" val="20001"/>
                    </a:ext>
                  </a:extLst>
                </a:gridCol>
              </a:tblGrid>
              <a:tr h="432048">
                <a:tc>
                  <a:txBody>
                    <a:bodyPr/>
                    <a:lstStyle/>
                    <a:p>
                      <a:pPr>
                        <a:lnSpc>
                          <a:spcPct val="200000"/>
                        </a:lnSpc>
                        <a:spcAft>
                          <a:spcPts val="0"/>
                        </a:spcAft>
                      </a:pPr>
                      <a:r>
                        <a:rPr lang="es-ES_tradnl" sz="2000" dirty="0">
                          <a:effectLst/>
                        </a:rPr>
                        <a:t>PARÁMETROS</a:t>
                      </a:r>
                      <a:endParaRPr lang="es-EC" sz="2000" b="1" dirty="0">
                        <a:effectLst/>
                        <a:latin typeface="Arial"/>
                        <a:ea typeface="Times New Roman"/>
                        <a:cs typeface="Times New Roman"/>
                      </a:endParaRPr>
                    </a:p>
                  </a:txBody>
                  <a:tcPr marL="44450" marR="44450" marT="0" marB="0" anchor="b"/>
                </a:tc>
                <a:tc>
                  <a:txBody>
                    <a:bodyPr/>
                    <a:lstStyle/>
                    <a:p>
                      <a:pPr>
                        <a:lnSpc>
                          <a:spcPct val="200000"/>
                        </a:lnSpc>
                        <a:spcAft>
                          <a:spcPts val="0"/>
                        </a:spcAft>
                      </a:pPr>
                      <a:r>
                        <a:rPr lang="es-EC" sz="1800" dirty="0">
                          <a:effectLst/>
                        </a:rPr>
                        <a:t>       VALOR</a:t>
                      </a:r>
                      <a:endParaRPr lang="es-EC" sz="1800" b="1" dirty="0">
                        <a:effectLst/>
                        <a:latin typeface="Arial"/>
                        <a:ea typeface="Times New Roman"/>
                        <a:cs typeface="Times New Roman"/>
                      </a:endParaRPr>
                    </a:p>
                  </a:txBody>
                  <a:tcPr marL="44450" marR="44450" marT="0" marB="0" anchor="b"/>
                </a:tc>
                <a:extLst>
                  <a:ext uri="{0D108BD9-81ED-4DB2-BD59-A6C34878D82A}">
                    <a16:rowId xmlns:a16="http://schemas.microsoft.com/office/drawing/2014/main" xmlns="" val="10000"/>
                  </a:ext>
                </a:extLst>
              </a:tr>
              <a:tr h="349047">
                <a:tc>
                  <a:txBody>
                    <a:bodyPr/>
                    <a:lstStyle/>
                    <a:p>
                      <a:pPr algn="just">
                        <a:lnSpc>
                          <a:spcPct val="200000"/>
                        </a:lnSpc>
                        <a:spcAft>
                          <a:spcPts val="0"/>
                        </a:spcAft>
                      </a:pPr>
                      <a:r>
                        <a:rPr lang="es-ES_tradnl" sz="2000" dirty="0">
                          <a:effectLst/>
                        </a:rPr>
                        <a:t>Temperatura (</a:t>
                      </a:r>
                      <a:r>
                        <a:rPr lang="es-ES_tradnl" sz="2000" dirty="0" err="1">
                          <a:effectLst/>
                        </a:rPr>
                        <a:t>ºC</a:t>
                      </a:r>
                      <a:r>
                        <a:rPr lang="es-ES_tradnl" sz="2000" dirty="0">
                          <a:effectLst/>
                        </a:rPr>
                        <a:t>)</a:t>
                      </a:r>
                      <a:endParaRPr lang="es-EC" sz="2000" b="0" dirty="0">
                        <a:effectLst/>
                        <a:latin typeface="Arial"/>
                        <a:ea typeface="Times New Roman"/>
                        <a:cs typeface="Times New Roman"/>
                      </a:endParaRPr>
                    </a:p>
                  </a:txBody>
                  <a:tcPr marL="44450" marR="44450" marT="0" marB="0" anchor="b"/>
                </a:tc>
                <a:tc>
                  <a:txBody>
                    <a:bodyPr/>
                    <a:lstStyle/>
                    <a:p>
                      <a:pPr>
                        <a:lnSpc>
                          <a:spcPct val="200000"/>
                        </a:lnSpc>
                        <a:spcAft>
                          <a:spcPts val="0"/>
                        </a:spcAft>
                      </a:pPr>
                      <a:r>
                        <a:rPr lang="es-EC" sz="1800" dirty="0">
                          <a:effectLst/>
                        </a:rPr>
                        <a:t>         12</a:t>
                      </a:r>
                      <a:endParaRPr lang="es-EC" sz="1800" b="0" dirty="0">
                        <a:effectLst/>
                        <a:latin typeface="Arial"/>
                        <a:ea typeface="Times New Roman"/>
                        <a:cs typeface="Times New Roman"/>
                      </a:endParaRPr>
                    </a:p>
                  </a:txBody>
                  <a:tcPr marL="44450" marR="44450" marT="0" marB="0" anchor="b"/>
                </a:tc>
                <a:extLst>
                  <a:ext uri="{0D108BD9-81ED-4DB2-BD59-A6C34878D82A}">
                    <a16:rowId xmlns:a16="http://schemas.microsoft.com/office/drawing/2014/main" xmlns="" val="10001"/>
                  </a:ext>
                </a:extLst>
              </a:tr>
              <a:tr h="410062">
                <a:tc>
                  <a:txBody>
                    <a:bodyPr/>
                    <a:lstStyle/>
                    <a:p>
                      <a:pPr algn="just">
                        <a:lnSpc>
                          <a:spcPct val="200000"/>
                        </a:lnSpc>
                        <a:spcAft>
                          <a:spcPts val="0"/>
                        </a:spcAft>
                      </a:pPr>
                      <a:r>
                        <a:rPr lang="es-ES_tradnl" sz="2000" dirty="0">
                          <a:effectLst/>
                        </a:rPr>
                        <a:t>Humedad Relativa (%)</a:t>
                      </a:r>
                      <a:endParaRPr lang="es-EC" sz="2000" b="0" dirty="0">
                        <a:effectLst/>
                        <a:latin typeface="Arial"/>
                        <a:ea typeface="Times New Roman"/>
                        <a:cs typeface="Times New Roman"/>
                      </a:endParaRPr>
                    </a:p>
                  </a:txBody>
                  <a:tcPr marL="44450" marR="44450" marT="0" marB="0" anchor="b"/>
                </a:tc>
                <a:tc>
                  <a:txBody>
                    <a:bodyPr/>
                    <a:lstStyle/>
                    <a:p>
                      <a:pPr>
                        <a:lnSpc>
                          <a:spcPct val="200000"/>
                        </a:lnSpc>
                        <a:spcAft>
                          <a:spcPts val="0"/>
                        </a:spcAft>
                      </a:pPr>
                      <a:r>
                        <a:rPr lang="es-EC" sz="1800" dirty="0">
                          <a:effectLst/>
                        </a:rPr>
                        <a:t>         81</a:t>
                      </a:r>
                      <a:endParaRPr lang="es-EC" sz="1800" b="0" dirty="0">
                        <a:effectLst/>
                        <a:latin typeface="Arial"/>
                        <a:ea typeface="Times New Roman"/>
                        <a:cs typeface="Times New Roman"/>
                      </a:endParaRPr>
                    </a:p>
                  </a:txBody>
                  <a:tcPr marL="44450" marR="44450" marT="0" marB="0" anchor="b"/>
                </a:tc>
                <a:extLst>
                  <a:ext uri="{0D108BD9-81ED-4DB2-BD59-A6C34878D82A}">
                    <a16:rowId xmlns:a16="http://schemas.microsoft.com/office/drawing/2014/main" xmlns="" val="10002"/>
                  </a:ext>
                </a:extLst>
              </a:tr>
              <a:tr h="327061">
                <a:tc>
                  <a:txBody>
                    <a:bodyPr/>
                    <a:lstStyle/>
                    <a:p>
                      <a:pPr algn="just">
                        <a:lnSpc>
                          <a:spcPct val="200000"/>
                        </a:lnSpc>
                        <a:spcAft>
                          <a:spcPts val="0"/>
                        </a:spcAft>
                      </a:pPr>
                      <a:r>
                        <a:rPr lang="es-ES_tradnl" sz="2000" dirty="0">
                          <a:effectLst/>
                        </a:rPr>
                        <a:t>Precipitación anual (mm)</a:t>
                      </a:r>
                      <a:endParaRPr lang="es-EC" sz="2000" b="0" dirty="0">
                        <a:effectLst/>
                        <a:latin typeface="Arial"/>
                        <a:ea typeface="Times New Roman"/>
                        <a:cs typeface="Times New Roman"/>
                      </a:endParaRPr>
                    </a:p>
                  </a:txBody>
                  <a:tcPr marL="44450" marR="44450" marT="0" marB="0" anchor="b"/>
                </a:tc>
                <a:tc>
                  <a:txBody>
                    <a:bodyPr/>
                    <a:lstStyle/>
                    <a:p>
                      <a:pPr>
                        <a:lnSpc>
                          <a:spcPct val="200000"/>
                        </a:lnSpc>
                        <a:spcAft>
                          <a:spcPts val="0"/>
                        </a:spcAft>
                      </a:pPr>
                      <a:r>
                        <a:rPr lang="es-EC" sz="1800" dirty="0">
                          <a:effectLst/>
                        </a:rPr>
                        <a:t>         750</a:t>
                      </a:r>
                      <a:endParaRPr lang="es-EC" sz="1800" b="0" dirty="0">
                        <a:effectLst/>
                        <a:latin typeface="Arial"/>
                        <a:ea typeface="Times New Roman"/>
                        <a:cs typeface="Times New Roman"/>
                      </a:endParaRPr>
                    </a:p>
                  </a:txBody>
                  <a:tcPr marL="44450" marR="44450" marT="0" marB="0" anchor="b"/>
                </a:tc>
                <a:extLst>
                  <a:ext uri="{0D108BD9-81ED-4DB2-BD59-A6C34878D82A}">
                    <a16:rowId xmlns:a16="http://schemas.microsoft.com/office/drawing/2014/main" xmlns="" val="10003"/>
                  </a:ext>
                </a:extLst>
              </a:tr>
              <a:tr h="289919">
                <a:tc>
                  <a:txBody>
                    <a:bodyPr/>
                    <a:lstStyle/>
                    <a:p>
                      <a:pPr algn="just">
                        <a:lnSpc>
                          <a:spcPct val="200000"/>
                        </a:lnSpc>
                        <a:spcAft>
                          <a:spcPts val="0"/>
                        </a:spcAft>
                      </a:pPr>
                      <a:r>
                        <a:rPr lang="es-ES_tradnl" sz="2000" dirty="0">
                          <a:effectLst/>
                        </a:rPr>
                        <a:t>Altitud (msnm)</a:t>
                      </a:r>
                      <a:endParaRPr lang="es-EC" sz="2000" b="0" dirty="0">
                        <a:effectLst/>
                        <a:latin typeface="Arial"/>
                        <a:ea typeface="Times New Roman"/>
                        <a:cs typeface="Times New Roman"/>
                      </a:endParaRPr>
                    </a:p>
                  </a:txBody>
                  <a:tcPr marL="44450" marR="44450" marT="0" marB="0" anchor="b"/>
                </a:tc>
                <a:tc>
                  <a:txBody>
                    <a:bodyPr/>
                    <a:lstStyle/>
                    <a:p>
                      <a:pPr>
                        <a:lnSpc>
                          <a:spcPct val="200000"/>
                        </a:lnSpc>
                        <a:spcAft>
                          <a:spcPts val="0"/>
                        </a:spcAft>
                      </a:pPr>
                      <a:r>
                        <a:rPr lang="es-EC" sz="1800" dirty="0">
                          <a:effectLst/>
                        </a:rPr>
                        <a:t>        2923</a:t>
                      </a:r>
                      <a:endParaRPr lang="es-EC" sz="1800" b="0" dirty="0">
                        <a:effectLst/>
                        <a:latin typeface="Arial"/>
                        <a:ea typeface="Times New Roman"/>
                        <a:cs typeface="Times New Roman"/>
                      </a:endParaRPr>
                    </a:p>
                  </a:txBody>
                  <a:tcPr marL="44450" marR="44450" marT="0" marB="0" anchor="b"/>
                </a:tc>
                <a:extLst>
                  <a:ext uri="{0D108BD9-81ED-4DB2-BD59-A6C34878D82A}">
                    <a16:rowId xmlns:a16="http://schemas.microsoft.com/office/drawing/2014/main" xmlns="" val="10004"/>
                  </a:ext>
                </a:extLst>
              </a:tr>
            </a:tbl>
          </a:graphicData>
        </a:graphic>
      </p:graphicFrame>
      <p:pic>
        <p:nvPicPr>
          <p:cNvPr id="8" name="7 Imagen"/>
          <p:cNvPicPr/>
          <p:nvPr/>
        </p:nvPicPr>
        <p:blipFill rotWithShape="1">
          <a:blip r:embed="rId2"/>
          <a:srcRect l="8927" t="15878" r="22883" b="27703"/>
          <a:stretch/>
        </p:blipFill>
        <p:spPr bwMode="auto">
          <a:xfrm>
            <a:off x="5868144" y="2796029"/>
            <a:ext cx="3168352" cy="294260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
        <p:nvSpPr>
          <p:cNvPr id="4" name="Rectángulo 3"/>
          <p:cNvSpPr/>
          <p:nvPr/>
        </p:nvSpPr>
        <p:spPr>
          <a:xfrm>
            <a:off x="215905" y="2708920"/>
            <a:ext cx="4249881" cy="369332"/>
          </a:xfrm>
          <a:prstGeom prst="rect">
            <a:avLst/>
          </a:prstGeom>
        </p:spPr>
        <p:txBody>
          <a:bodyPr wrap="none">
            <a:spAutoFit/>
          </a:bodyPr>
          <a:lstStyle/>
          <a:p>
            <a:pPr algn="just"/>
            <a:r>
              <a:rPr lang="es-EC" b="1" dirty="0"/>
              <a:t>Características agro meteorológicas:</a:t>
            </a:r>
          </a:p>
        </p:txBody>
      </p:sp>
      <p:sp>
        <p:nvSpPr>
          <p:cNvPr id="5" name="Rectángulo 4"/>
          <p:cNvSpPr/>
          <p:nvPr/>
        </p:nvSpPr>
        <p:spPr>
          <a:xfrm>
            <a:off x="4572000" y="801150"/>
            <a:ext cx="4320480" cy="1477328"/>
          </a:xfrm>
          <a:prstGeom prst="rect">
            <a:avLst/>
          </a:prstGeom>
        </p:spPr>
        <p:txBody>
          <a:bodyPr wrap="square">
            <a:spAutoFit/>
          </a:bodyPr>
          <a:lstStyle/>
          <a:p>
            <a:pPr algn="just"/>
            <a:r>
              <a:rPr lang="es-ES_tradnl" b="1" dirty="0"/>
              <a:t>Límites: </a:t>
            </a:r>
          </a:p>
          <a:p>
            <a:pPr algn="just"/>
            <a:r>
              <a:rPr lang="es-ES_tradnl" b="1" dirty="0"/>
              <a:t>Norte:  </a:t>
            </a:r>
            <a:r>
              <a:rPr lang="es-ES_tradnl" dirty="0"/>
              <a:t>	Parroquia Salinas</a:t>
            </a:r>
          </a:p>
          <a:p>
            <a:pPr algn="just"/>
            <a:r>
              <a:rPr lang="es-ES_tradnl" b="1" dirty="0"/>
              <a:t>Este: </a:t>
            </a:r>
            <a:r>
              <a:rPr lang="es-ES_tradnl" dirty="0"/>
              <a:t>	Cordillera Occidental - Andes</a:t>
            </a:r>
          </a:p>
          <a:p>
            <a:pPr algn="just"/>
            <a:r>
              <a:rPr lang="es-ES_tradnl" b="1" dirty="0"/>
              <a:t>Oeste: </a:t>
            </a:r>
            <a:r>
              <a:rPr lang="es-ES_tradnl" dirty="0"/>
              <a:t>	Parroquias Julio E. Moreno y</a:t>
            </a:r>
          </a:p>
          <a:p>
            <a:pPr algn="just"/>
            <a:r>
              <a:rPr lang="es-ES_tradnl" dirty="0"/>
              <a:t>	</a:t>
            </a:r>
            <a:r>
              <a:rPr lang="es-ES_tradnl" dirty="0" err="1"/>
              <a:t>Echeandía</a:t>
            </a:r>
            <a:r>
              <a:rPr lang="es-ES_tradnl" dirty="0"/>
              <a:t>.</a:t>
            </a:r>
          </a:p>
        </p:txBody>
      </p:sp>
    </p:spTree>
    <p:extLst>
      <p:ext uri="{BB962C8B-B14F-4D97-AF65-F5344CB8AC3E}">
        <p14:creationId xmlns:p14="http://schemas.microsoft.com/office/powerpoint/2010/main" val="17601150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7544" y="44624"/>
            <a:ext cx="7272808" cy="584775"/>
          </a:xfrm>
          <a:prstGeom prst="rect">
            <a:avLst/>
          </a:prstGeom>
        </p:spPr>
        <p:txBody>
          <a:bodyPr wrap="square">
            <a:spAutoFit/>
          </a:bodyPr>
          <a:lstStyle/>
          <a:p>
            <a:r>
              <a:rPr lang="es-ES" sz="3200" b="1" dirty="0">
                <a:solidFill>
                  <a:srgbClr val="0000FF"/>
                </a:solidFill>
              </a:rPr>
              <a:t>MATERIALES Y EQUIPOS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809" y="629399"/>
            <a:ext cx="1078711" cy="16658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descr="C:\Users\Home\Desktop\Tesis-Espe\WhatsApp Images\IMG-20180413-WA005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678" y="610886"/>
            <a:ext cx="1365905" cy="16148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Rectángulo 1"/>
          <p:cNvSpPr/>
          <p:nvPr/>
        </p:nvSpPr>
        <p:spPr>
          <a:xfrm rot="16200000">
            <a:off x="-101610" y="1979840"/>
            <a:ext cx="1313180" cy="369332"/>
          </a:xfrm>
          <a:prstGeom prst="rect">
            <a:avLst/>
          </a:prstGeom>
        </p:spPr>
        <p:txBody>
          <a:bodyPr wrap="none">
            <a:spAutoFit/>
          </a:bodyPr>
          <a:lstStyle/>
          <a:p>
            <a:r>
              <a:rPr lang="es-EC" b="1" dirty="0">
                <a:solidFill>
                  <a:srgbClr val="FF0000"/>
                </a:solidFill>
              </a:rPr>
              <a:t>Materiales</a:t>
            </a:r>
          </a:p>
        </p:txBody>
      </p:sp>
      <p:pic>
        <p:nvPicPr>
          <p:cNvPr id="3" name="Imagen 2"/>
          <p:cNvPicPr>
            <a:picLocks noChangeAspect="1"/>
          </p:cNvPicPr>
          <p:nvPr/>
        </p:nvPicPr>
        <p:blipFill>
          <a:blip r:embed="rId4"/>
          <a:stretch>
            <a:fillRect/>
          </a:stretch>
        </p:blipFill>
        <p:spPr>
          <a:xfrm>
            <a:off x="3893045" y="731160"/>
            <a:ext cx="1200150" cy="16148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400" y="731160"/>
            <a:ext cx="1580431" cy="16131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Imagen 8"/>
          <p:cNvPicPr>
            <a:picLocks noChangeAspect="1"/>
          </p:cNvPicPr>
          <p:nvPr/>
        </p:nvPicPr>
        <p:blipFill>
          <a:blip r:embed="rId6" cstate="print"/>
          <a:stretch>
            <a:fillRect/>
          </a:stretch>
        </p:blipFill>
        <p:spPr>
          <a:xfrm>
            <a:off x="2853618" y="2258250"/>
            <a:ext cx="1580431" cy="16148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p:cNvPicPr>
            <a:picLocks noChangeAspect="1"/>
          </p:cNvPicPr>
          <p:nvPr/>
        </p:nvPicPr>
        <p:blipFill rotWithShape="1">
          <a:blip r:embed="rId7"/>
          <a:srcRect l="16193" r="10990"/>
          <a:stretch/>
        </p:blipFill>
        <p:spPr>
          <a:xfrm>
            <a:off x="1556358" y="2245765"/>
            <a:ext cx="1368152" cy="16148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Imagen 12"/>
          <p:cNvPicPr>
            <a:picLocks noChangeAspect="1"/>
          </p:cNvPicPr>
          <p:nvPr/>
        </p:nvPicPr>
        <p:blipFill>
          <a:blip r:embed="rId8" cstate="print"/>
          <a:stretch>
            <a:fillRect/>
          </a:stretch>
        </p:blipFill>
        <p:spPr>
          <a:xfrm>
            <a:off x="4359721" y="2377473"/>
            <a:ext cx="1580431" cy="14956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Imagen 13"/>
          <p:cNvPicPr>
            <a:picLocks noChangeAspect="1"/>
          </p:cNvPicPr>
          <p:nvPr/>
        </p:nvPicPr>
        <p:blipFill rotWithShape="1">
          <a:blip r:embed="rId9" cstate="print"/>
          <a:srcRect l="15623" t="4655" r="16532" b="5799"/>
          <a:stretch/>
        </p:blipFill>
        <p:spPr>
          <a:xfrm>
            <a:off x="5860509" y="2423669"/>
            <a:ext cx="1580431" cy="15056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 name="Rectángulo 17"/>
          <p:cNvSpPr/>
          <p:nvPr/>
        </p:nvSpPr>
        <p:spPr>
          <a:xfrm rot="16200000">
            <a:off x="23323" y="5081817"/>
            <a:ext cx="1095172" cy="369332"/>
          </a:xfrm>
          <a:prstGeom prst="rect">
            <a:avLst/>
          </a:prstGeom>
        </p:spPr>
        <p:txBody>
          <a:bodyPr wrap="none">
            <a:spAutoFit/>
          </a:bodyPr>
          <a:lstStyle/>
          <a:p>
            <a:r>
              <a:rPr lang="es-EC" b="1" dirty="0">
                <a:solidFill>
                  <a:srgbClr val="FF0000"/>
                </a:solidFill>
              </a:rPr>
              <a:t>Equipos</a:t>
            </a:r>
          </a:p>
        </p:txBody>
      </p:sp>
      <p:pic>
        <p:nvPicPr>
          <p:cNvPr id="16" name="Imagen 15"/>
          <p:cNvPicPr>
            <a:picLocks noChangeAspect="1"/>
          </p:cNvPicPr>
          <p:nvPr/>
        </p:nvPicPr>
        <p:blipFill>
          <a:blip r:embed="rId10"/>
          <a:stretch>
            <a:fillRect/>
          </a:stretch>
        </p:blipFill>
        <p:spPr>
          <a:xfrm>
            <a:off x="1446407" y="4573682"/>
            <a:ext cx="1568906" cy="13655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434" name="Picture 2" descr="Resultado de imagen para camar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375" t="6000" r="17183"/>
          <a:stretch/>
        </p:blipFill>
        <p:spPr bwMode="auto">
          <a:xfrm>
            <a:off x="3202803" y="4583687"/>
            <a:ext cx="1568906" cy="13655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a:blip r:embed="rId12"/>
          <a:stretch>
            <a:fillRect/>
          </a:stretch>
        </p:blipFill>
        <p:spPr>
          <a:xfrm>
            <a:off x="5076056" y="4566360"/>
            <a:ext cx="1568906" cy="13682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47250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44624"/>
            <a:ext cx="4572000" cy="584775"/>
          </a:xfrm>
          <a:prstGeom prst="rect">
            <a:avLst/>
          </a:prstGeom>
        </p:spPr>
        <p:txBody>
          <a:bodyPr>
            <a:spAutoFit/>
          </a:bodyPr>
          <a:lstStyle/>
          <a:p>
            <a:r>
              <a:rPr lang="es-ES" sz="3200" b="1" dirty="0">
                <a:solidFill>
                  <a:srgbClr val="0000FF"/>
                </a:solidFill>
              </a:rPr>
              <a:t>MÉTODOS</a:t>
            </a:r>
          </a:p>
        </p:txBody>
      </p:sp>
      <p:grpSp>
        <p:nvGrpSpPr>
          <p:cNvPr id="6" name="Grupo 5"/>
          <p:cNvGrpSpPr/>
          <p:nvPr/>
        </p:nvGrpSpPr>
        <p:grpSpPr>
          <a:xfrm>
            <a:off x="-36512" y="1176935"/>
            <a:ext cx="2267744" cy="1590675"/>
            <a:chOff x="6876256" y="1052736"/>
            <a:chExt cx="2267744" cy="1590675"/>
          </a:xfrm>
        </p:grpSpPr>
        <p:pic>
          <p:nvPicPr>
            <p:cNvPr id="2" name="Imagen 1"/>
            <p:cNvPicPr>
              <a:picLocks noChangeAspect="1"/>
            </p:cNvPicPr>
            <p:nvPr/>
          </p:nvPicPr>
          <p:blipFill rotWithShape="1">
            <a:blip r:embed="rId2"/>
            <a:srcRect l="21164"/>
            <a:stretch/>
          </p:blipFill>
          <p:spPr>
            <a:xfrm>
              <a:off x="6876256" y="1052736"/>
              <a:ext cx="2267744" cy="1590675"/>
            </a:xfrm>
            <a:prstGeom prst="rect">
              <a:avLst/>
            </a:prstGeom>
          </p:spPr>
        </p:pic>
        <p:pic>
          <p:nvPicPr>
            <p:cNvPr id="5" name="Imagen 4"/>
            <p:cNvPicPr>
              <a:picLocks noChangeAspect="1"/>
            </p:cNvPicPr>
            <p:nvPr/>
          </p:nvPicPr>
          <p:blipFill rotWithShape="1">
            <a:blip r:embed="rId2"/>
            <a:srcRect l="5006" t="27161" r="79973" b="63785"/>
            <a:stretch/>
          </p:blipFill>
          <p:spPr>
            <a:xfrm>
              <a:off x="7092280" y="2036845"/>
              <a:ext cx="504056" cy="168019"/>
            </a:xfrm>
            <a:prstGeom prst="rect">
              <a:avLst/>
            </a:prstGeom>
          </p:spPr>
        </p:pic>
      </p:grpSp>
      <p:sp>
        <p:nvSpPr>
          <p:cNvPr id="7" name="Rectángulo 6"/>
          <p:cNvSpPr/>
          <p:nvPr/>
        </p:nvSpPr>
        <p:spPr>
          <a:xfrm>
            <a:off x="2342269" y="718501"/>
            <a:ext cx="2223686" cy="369332"/>
          </a:xfrm>
          <a:prstGeom prst="rect">
            <a:avLst/>
          </a:prstGeom>
        </p:spPr>
        <p:txBody>
          <a:bodyPr wrap="none">
            <a:spAutoFit/>
          </a:bodyPr>
          <a:lstStyle/>
          <a:p>
            <a:r>
              <a:rPr lang="es-EC" b="1" dirty="0">
                <a:solidFill>
                  <a:srgbClr val="FF0000"/>
                </a:solidFill>
              </a:rPr>
              <a:t>Análisis de Suelos</a:t>
            </a:r>
            <a:endParaRPr lang="es-EC" dirty="0"/>
          </a:p>
        </p:txBody>
      </p:sp>
      <p:sp>
        <p:nvSpPr>
          <p:cNvPr id="8" name="Rectángulo 7"/>
          <p:cNvSpPr/>
          <p:nvPr/>
        </p:nvSpPr>
        <p:spPr>
          <a:xfrm>
            <a:off x="2483768" y="1412776"/>
            <a:ext cx="2196752" cy="1200329"/>
          </a:xfrm>
          <a:prstGeom prst="rect">
            <a:avLst/>
          </a:prstGeom>
        </p:spPr>
        <p:txBody>
          <a:bodyPr wrap="square">
            <a:spAutoFit/>
          </a:bodyPr>
          <a:lstStyle/>
          <a:p>
            <a:pPr algn="just"/>
            <a:r>
              <a:rPr lang="es-ES_tradnl" dirty="0"/>
              <a:t>Muestras de suelo según el protocolo descrito por Aguilar (1984)</a:t>
            </a:r>
            <a:endParaRPr lang="en-US" dirty="0"/>
          </a:p>
        </p:txBody>
      </p:sp>
      <p:pic>
        <p:nvPicPr>
          <p:cNvPr id="9" name="Imagen 8"/>
          <p:cNvPicPr>
            <a:picLocks noChangeAspect="1"/>
          </p:cNvPicPr>
          <p:nvPr/>
        </p:nvPicPr>
        <p:blipFill>
          <a:blip r:embed="rId3"/>
          <a:stretch>
            <a:fillRect/>
          </a:stretch>
        </p:blipFill>
        <p:spPr>
          <a:xfrm>
            <a:off x="4860032" y="943817"/>
            <a:ext cx="1885950" cy="1837111"/>
          </a:xfrm>
          <a:prstGeom prst="rect">
            <a:avLst/>
          </a:prstGeom>
        </p:spPr>
      </p:pic>
      <p:sp>
        <p:nvSpPr>
          <p:cNvPr id="10" name="Rectángulo 9"/>
          <p:cNvSpPr/>
          <p:nvPr/>
        </p:nvSpPr>
        <p:spPr>
          <a:xfrm>
            <a:off x="6911752" y="1292567"/>
            <a:ext cx="2196752" cy="1200329"/>
          </a:xfrm>
          <a:prstGeom prst="rect">
            <a:avLst/>
          </a:prstGeom>
        </p:spPr>
        <p:txBody>
          <a:bodyPr wrap="square">
            <a:spAutoFit/>
          </a:bodyPr>
          <a:lstStyle/>
          <a:p>
            <a:pPr algn="just"/>
            <a:r>
              <a:rPr lang="es-ES_tradnl" dirty="0"/>
              <a:t>4 – 5 muestras </a:t>
            </a:r>
          </a:p>
          <a:p>
            <a:pPr algn="just"/>
            <a:endParaRPr lang="es-ES_tradnl" dirty="0"/>
          </a:p>
          <a:p>
            <a:pPr algn="just"/>
            <a:r>
              <a:rPr lang="es-ES_tradnl" dirty="0"/>
              <a:t>15–20 cm </a:t>
            </a:r>
            <a:r>
              <a:rPr lang="es-ES_tradnl" dirty="0" err="1"/>
              <a:t>profund</a:t>
            </a:r>
            <a:r>
              <a:rPr lang="es-ES_tradnl" dirty="0"/>
              <a:t>.</a:t>
            </a:r>
          </a:p>
          <a:p>
            <a:pPr algn="just"/>
            <a:r>
              <a:rPr lang="es-ES_tradnl" dirty="0"/>
              <a:t>10 a 15 cm </a:t>
            </a:r>
            <a:r>
              <a:rPr lang="es-ES_tradnl" dirty="0" err="1"/>
              <a:t>distanc</a:t>
            </a:r>
            <a:r>
              <a:rPr lang="es-ES_tradnl" dirty="0"/>
              <a:t>.</a:t>
            </a:r>
            <a:endParaRPr lang="en-US" dirty="0"/>
          </a:p>
        </p:txBody>
      </p:sp>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9688" t="9619" r="27813" b="8716"/>
          <a:stretch/>
        </p:blipFill>
        <p:spPr>
          <a:xfrm>
            <a:off x="-14868" y="2852936"/>
            <a:ext cx="2152532" cy="1693095"/>
          </a:xfrm>
          <a:prstGeom prst="rect">
            <a:avLst/>
          </a:prstGeom>
        </p:spPr>
      </p:pic>
      <p:sp>
        <p:nvSpPr>
          <p:cNvPr id="12" name="Rectángulo 11"/>
          <p:cNvSpPr/>
          <p:nvPr/>
        </p:nvSpPr>
        <p:spPr>
          <a:xfrm>
            <a:off x="2286000" y="2967335"/>
            <a:ext cx="3366120" cy="1200329"/>
          </a:xfrm>
          <a:prstGeom prst="rect">
            <a:avLst/>
          </a:prstGeom>
        </p:spPr>
        <p:txBody>
          <a:bodyPr wrap="square">
            <a:spAutoFit/>
          </a:bodyPr>
          <a:lstStyle/>
          <a:p>
            <a:pPr algn="just"/>
            <a:r>
              <a:rPr lang="es-ES_tradnl" dirty="0"/>
              <a:t>Laboratorio muestras se secaron en una estufa con aire forzado a una temperatura de 65 </a:t>
            </a:r>
            <a:r>
              <a:rPr lang="es-ES_tradnl" dirty="0" err="1"/>
              <a:t>ºC</a:t>
            </a:r>
            <a:r>
              <a:rPr lang="es-ES_tradnl" dirty="0"/>
              <a:t> durante 48 horas. </a:t>
            </a:r>
            <a:endParaRPr lang="en-US" dirty="0"/>
          </a:p>
        </p:txBody>
      </p:sp>
      <p:sp>
        <p:nvSpPr>
          <p:cNvPr id="13" name="Rectángulo 12"/>
          <p:cNvSpPr/>
          <p:nvPr/>
        </p:nvSpPr>
        <p:spPr>
          <a:xfrm>
            <a:off x="6199604" y="2967334"/>
            <a:ext cx="2880320" cy="1200329"/>
          </a:xfrm>
          <a:prstGeom prst="rect">
            <a:avLst/>
          </a:prstGeom>
        </p:spPr>
        <p:txBody>
          <a:bodyPr wrap="square">
            <a:spAutoFit/>
          </a:bodyPr>
          <a:lstStyle/>
          <a:p>
            <a:pPr algn="just"/>
            <a:r>
              <a:rPr lang="es-ES_tradnl" dirty="0"/>
              <a:t>Las muestras secas se molieron usando mortero y pistilo, y se coló con una malla cribada de 1 </a:t>
            </a:r>
            <a:r>
              <a:rPr lang="es-ES_tradnl" dirty="0" err="1"/>
              <a:t>mm.</a:t>
            </a:r>
            <a:endParaRPr lang="en-US" dirty="0"/>
          </a:p>
        </p:txBody>
      </p:sp>
      <p:sp>
        <p:nvSpPr>
          <p:cNvPr id="14" name="Rectángulo 13"/>
          <p:cNvSpPr/>
          <p:nvPr/>
        </p:nvSpPr>
        <p:spPr>
          <a:xfrm>
            <a:off x="274467" y="5225767"/>
            <a:ext cx="1659429" cy="369332"/>
          </a:xfrm>
          <a:prstGeom prst="rect">
            <a:avLst/>
          </a:prstGeom>
        </p:spPr>
        <p:txBody>
          <a:bodyPr wrap="none">
            <a:spAutoFit/>
          </a:bodyPr>
          <a:lstStyle/>
          <a:p>
            <a:r>
              <a:rPr lang="es-ES_tradnl" dirty="0"/>
              <a:t>Se analizaron:</a:t>
            </a:r>
            <a:endParaRPr lang="en-US" dirty="0"/>
          </a:p>
        </p:txBody>
      </p:sp>
      <p:sp>
        <p:nvSpPr>
          <p:cNvPr id="15" name="Rectángulo 14"/>
          <p:cNvSpPr/>
          <p:nvPr/>
        </p:nvSpPr>
        <p:spPr>
          <a:xfrm>
            <a:off x="2162756" y="4653136"/>
            <a:ext cx="2993127" cy="369332"/>
          </a:xfrm>
          <a:prstGeom prst="rect">
            <a:avLst/>
          </a:prstGeom>
        </p:spPr>
        <p:txBody>
          <a:bodyPr wrap="none">
            <a:spAutoFit/>
          </a:bodyPr>
          <a:lstStyle/>
          <a:p>
            <a:r>
              <a:rPr lang="es-ES_tradnl" dirty="0"/>
              <a:t>pH - método Electrométrico</a:t>
            </a:r>
            <a:endParaRPr lang="en-US" dirty="0"/>
          </a:p>
        </p:txBody>
      </p:sp>
      <p:sp>
        <p:nvSpPr>
          <p:cNvPr id="16" name="Rectángulo 15"/>
          <p:cNvSpPr/>
          <p:nvPr/>
        </p:nvSpPr>
        <p:spPr>
          <a:xfrm>
            <a:off x="2173982" y="5005338"/>
            <a:ext cx="3334122" cy="369332"/>
          </a:xfrm>
          <a:prstGeom prst="rect">
            <a:avLst/>
          </a:prstGeom>
        </p:spPr>
        <p:txBody>
          <a:bodyPr wrap="square">
            <a:spAutoFit/>
          </a:bodyPr>
          <a:lstStyle/>
          <a:p>
            <a:r>
              <a:rPr lang="es-ES_tradnl" dirty="0"/>
              <a:t>MO – N - método volumétrico</a:t>
            </a:r>
            <a:endParaRPr lang="en-US" dirty="0"/>
          </a:p>
        </p:txBody>
      </p:sp>
      <p:sp>
        <p:nvSpPr>
          <p:cNvPr id="17" name="Rectángulo 16"/>
          <p:cNvSpPr/>
          <p:nvPr/>
        </p:nvSpPr>
        <p:spPr>
          <a:xfrm>
            <a:off x="2163374" y="5733256"/>
            <a:ext cx="4572000" cy="369332"/>
          </a:xfrm>
          <a:prstGeom prst="rect">
            <a:avLst/>
          </a:prstGeom>
        </p:spPr>
        <p:txBody>
          <a:bodyPr>
            <a:spAutoFit/>
          </a:bodyPr>
          <a:lstStyle/>
          <a:p>
            <a:r>
              <a:rPr lang="es-ES_tradnl" dirty="0"/>
              <a:t>K - Ca - Mg – Fe - espectrofotometría</a:t>
            </a:r>
            <a:endParaRPr lang="en-US" dirty="0"/>
          </a:p>
        </p:txBody>
      </p:sp>
      <p:sp>
        <p:nvSpPr>
          <p:cNvPr id="18" name="Rectángulo 17"/>
          <p:cNvSpPr/>
          <p:nvPr/>
        </p:nvSpPr>
        <p:spPr>
          <a:xfrm>
            <a:off x="2195736" y="5363924"/>
            <a:ext cx="3334122" cy="369332"/>
          </a:xfrm>
          <a:prstGeom prst="rect">
            <a:avLst/>
          </a:prstGeom>
        </p:spPr>
        <p:txBody>
          <a:bodyPr wrap="square">
            <a:spAutoFit/>
          </a:bodyPr>
          <a:lstStyle/>
          <a:p>
            <a:r>
              <a:rPr lang="es-ES_tradnl" dirty="0"/>
              <a:t>P - método colorimetría</a:t>
            </a:r>
            <a:endParaRPr lang="en-US" dirty="0"/>
          </a:p>
        </p:txBody>
      </p:sp>
      <p:sp>
        <p:nvSpPr>
          <p:cNvPr id="19" name="Abrir corchete 18"/>
          <p:cNvSpPr/>
          <p:nvPr/>
        </p:nvSpPr>
        <p:spPr>
          <a:xfrm>
            <a:off x="1979713" y="4822722"/>
            <a:ext cx="231104" cy="1279866"/>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50913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44624"/>
            <a:ext cx="4572000" cy="584775"/>
          </a:xfrm>
          <a:prstGeom prst="rect">
            <a:avLst/>
          </a:prstGeom>
        </p:spPr>
        <p:txBody>
          <a:bodyPr>
            <a:spAutoFit/>
          </a:bodyPr>
          <a:lstStyle/>
          <a:p>
            <a:r>
              <a:rPr lang="es-ES" sz="3200" b="1" dirty="0">
                <a:solidFill>
                  <a:srgbClr val="0000FF"/>
                </a:solidFill>
              </a:rPr>
              <a:t>MÉTODOS</a:t>
            </a:r>
          </a:p>
        </p:txBody>
      </p:sp>
      <p:sp>
        <p:nvSpPr>
          <p:cNvPr id="2" name="Rectángulo 1"/>
          <p:cNvSpPr/>
          <p:nvPr/>
        </p:nvSpPr>
        <p:spPr>
          <a:xfrm>
            <a:off x="1475656" y="654989"/>
            <a:ext cx="2672591" cy="369332"/>
          </a:xfrm>
          <a:prstGeom prst="rect">
            <a:avLst/>
          </a:prstGeom>
        </p:spPr>
        <p:txBody>
          <a:bodyPr wrap="none">
            <a:spAutoFit/>
          </a:bodyPr>
          <a:lstStyle/>
          <a:p>
            <a:r>
              <a:rPr lang="es-EC" b="1" dirty="0">
                <a:solidFill>
                  <a:srgbClr val="FF0000"/>
                </a:solidFill>
              </a:rPr>
              <a:t>Valor nutricional pasto</a:t>
            </a:r>
            <a:endParaRPr lang="es-EC" dirty="0"/>
          </a:p>
        </p:txBody>
      </p:sp>
      <p:sp>
        <p:nvSpPr>
          <p:cNvPr id="5" name="Rectángulo 4"/>
          <p:cNvSpPr/>
          <p:nvPr/>
        </p:nvSpPr>
        <p:spPr>
          <a:xfrm>
            <a:off x="315544" y="1135266"/>
            <a:ext cx="2952328" cy="923330"/>
          </a:xfrm>
          <a:prstGeom prst="rect">
            <a:avLst/>
          </a:prstGeom>
        </p:spPr>
        <p:txBody>
          <a:bodyPr wrap="square">
            <a:spAutoFit/>
          </a:bodyPr>
          <a:lstStyle/>
          <a:p>
            <a:pPr algn="just"/>
            <a:r>
              <a:rPr lang="es-ES_tradnl" dirty="0"/>
              <a:t>Cantidad de forraje se estimó mediante la técnica de </a:t>
            </a:r>
            <a:r>
              <a:rPr lang="es-ES_tradnl" dirty="0" err="1"/>
              <a:t>Haydock</a:t>
            </a:r>
            <a:r>
              <a:rPr lang="es-ES_tradnl" dirty="0"/>
              <a:t> y Shaw, 1975</a:t>
            </a:r>
            <a:endParaRPr lang="en-US" dirty="0"/>
          </a:p>
        </p:txBody>
      </p:sp>
      <p:sp>
        <p:nvSpPr>
          <p:cNvPr id="6" name="Rectángulo 5"/>
          <p:cNvSpPr/>
          <p:nvPr/>
        </p:nvSpPr>
        <p:spPr>
          <a:xfrm>
            <a:off x="5173832" y="1136610"/>
            <a:ext cx="3456384" cy="923330"/>
          </a:xfrm>
          <a:prstGeom prst="rect">
            <a:avLst/>
          </a:prstGeom>
        </p:spPr>
        <p:txBody>
          <a:bodyPr wrap="square">
            <a:spAutoFit/>
          </a:bodyPr>
          <a:lstStyle/>
          <a:p>
            <a:pPr algn="just"/>
            <a:r>
              <a:rPr lang="es-ES_tradnl" dirty="0"/>
              <a:t>Se obtuvieron las partes de la planta que el animal consumía durante el pastoreo. </a:t>
            </a:r>
            <a:endParaRPr lang="es-EC" dirty="0"/>
          </a:p>
        </p:txBody>
      </p:sp>
      <p:sp>
        <p:nvSpPr>
          <p:cNvPr id="7" name="Rectángulo 6"/>
          <p:cNvSpPr/>
          <p:nvPr/>
        </p:nvSpPr>
        <p:spPr>
          <a:xfrm>
            <a:off x="467544" y="4133979"/>
            <a:ext cx="2602072" cy="1200329"/>
          </a:xfrm>
          <a:prstGeom prst="rect">
            <a:avLst/>
          </a:prstGeom>
        </p:spPr>
        <p:txBody>
          <a:bodyPr wrap="square">
            <a:spAutoFit/>
          </a:bodyPr>
          <a:lstStyle/>
          <a:p>
            <a:pPr algn="just"/>
            <a:r>
              <a:rPr lang="es-ES_tradnl" dirty="0"/>
              <a:t>El # de muestras de forraje fue igual para cada unidad de producción</a:t>
            </a:r>
            <a:endParaRPr lang="en-US" dirty="0"/>
          </a:p>
        </p:txBody>
      </p:sp>
      <p:sp>
        <p:nvSpPr>
          <p:cNvPr id="9" name="Rectángulo 8"/>
          <p:cNvSpPr/>
          <p:nvPr/>
        </p:nvSpPr>
        <p:spPr>
          <a:xfrm>
            <a:off x="5940152" y="3284984"/>
            <a:ext cx="1338828" cy="646331"/>
          </a:xfrm>
          <a:prstGeom prst="rect">
            <a:avLst/>
          </a:prstGeom>
        </p:spPr>
        <p:txBody>
          <a:bodyPr wrap="none">
            <a:spAutoFit/>
          </a:bodyPr>
          <a:lstStyle/>
          <a:p>
            <a:r>
              <a:rPr lang="es-ES_tradnl" dirty="0"/>
              <a:t>Forraje se</a:t>
            </a:r>
          </a:p>
          <a:p>
            <a:r>
              <a:rPr lang="es-ES_tradnl" dirty="0"/>
              <a:t> determinó </a:t>
            </a:r>
            <a:endParaRPr lang="en-US" dirty="0"/>
          </a:p>
        </p:txBody>
      </p:sp>
      <p:sp>
        <p:nvSpPr>
          <p:cNvPr id="12" name="Rectángulo 11"/>
          <p:cNvSpPr/>
          <p:nvPr/>
        </p:nvSpPr>
        <p:spPr>
          <a:xfrm>
            <a:off x="4658998" y="4133979"/>
            <a:ext cx="4572000" cy="2031325"/>
          </a:xfrm>
          <a:prstGeom prst="rect">
            <a:avLst/>
          </a:prstGeom>
        </p:spPr>
        <p:txBody>
          <a:bodyPr>
            <a:spAutoFit/>
          </a:bodyPr>
          <a:lstStyle/>
          <a:p>
            <a:pPr marL="285750" indent="-285750">
              <a:buFont typeface="Arial" panose="020B0604020202020204" pitchFamily="34" charset="0"/>
              <a:buChar char="•"/>
            </a:pPr>
            <a:r>
              <a:rPr lang="es-ES_tradnl" dirty="0"/>
              <a:t>P por colorimetría</a:t>
            </a:r>
            <a:endParaRPr lang="en-US" dirty="0"/>
          </a:p>
          <a:p>
            <a:pPr marL="285750" indent="-285750">
              <a:buFont typeface="Arial" panose="020B0604020202020204" pitchFamily="34" charset="0"/>
              <a:buChar char="•"/>
            </a:pPr>
            <a:r>
              <a:rPr lang="es-ES_tradnl" dirty="0"/>
              <a:t>Ca, Mg, </a:t>
            </a:r>
            <a:r>
              <a:rPr lang="es-ES_tradnl" dirty="0" err="1"/>
              <a:t>Na</a:t>
            </a:r>
            <a:r>
              <a:rPr lang="es-ES_tradnl" dirty="0"/>
              <a:t>, K, Cu, Zn, Mn y Fe espectrofotometría</a:t>
            </a:r>
            <a:endParaRPr lang="en-US" dirty="0"/>
          </a:p>
          <a:p>
            <a:pPr marL="285750" indent="-285750">
              <a:buFont typeface="Arial" panose="020B0604020202020204" pitchFamily="34" charset="0"/>
              <a:buChar char="•"/>
            </a:pPr>
            <a:r>
              <a:rPr lang="es-ES_tradnl" dirty="0"/>
              <a:t>Humedad - cenizas - fibra método Gravimétrico</a:t>
            </a:r>
            <a:endParaRPr lang="en-US" dirty="0"/>
          </a:p>
          <a:p>
            <a:pPr marL="285750" indent="-285750">
              <a:buFont typeface="Arial" panose="020B0604020202020204" pitchFamily="34" charset="0"/>
              <a:buChar char="•"/>
            </a:pPr>
            <a:r>
              <a:rPr lang="es-ES_tradnl" dirty="0"/>
              <a:t>Proteína - método de </a:t>
            </a:r>
            <a:r>
              <a:rPr lang="es-ES_tradnl" dirty="0" err="1"/>
              <a:t>Kjeldahl</a:t>
            </a:r>
            <a:r>
              <a:rPr lang="es-ES_tradnl" dirty="0"/>
              <a:t> </a:t>
            </a:r>
          </a:p>
          <a:p>
            <a:pPr marL="285750" indent="-285750">
              <a:buFont typeface="Arial" panose="020B0604020202020204" pitchFamily="34" charset="0"/>
              <a:buChar char="•"/>
            </a:pPr>
            <a:r>
              <a:rPr lang="es-ES_tradnl" dirty="0"/>
              <a:t>Grasa mediante </a:t>
            </a:r>
            <a:r>
              <a:rPr lang="es-ES_tradnl" dirty="0" err="1"/>
              <a:t>Soxhlet</a:t>
            </a:r>
            <a:r>
              <a:rPr lang="es-ES_tradnl" dirty="0"/>
              <a:t>.</a:t>
            </a:r>
            <a:endParaRPr lang="en-US" dirty="0"/>
          </a:p>
        </p:txBody>
      </p:sp>
      <p:pic>
        <p:nvPicPr>
          <p:cNvPr id="13" name="Imagen 12"/>
          <p:cNvPicPr>
            <a:picLocks noChangeAspect="1"/>
          </p:cNvPicPr>
          <p:nvPr/>
        </p:nvPicPr>
        <p:blipFill>
          <a:blip r:embed="rId2"/>
          <a:stretch>
            <a:fillRect/>
          </a:stretch>
        </p:blipFill>
        <p:spPr>
          <a:xfrm>
            <a:off x="2627785" y="1484784"/>
            <a:ext cx="3024336" cy="3067449"/>
          </a:xfrm>
          <a:prstGeom prst="ellipse">
            <a:avLst/>
          </a:prstGeom>
          <a:ln>
            <a:noFill/>
          </a:ln>
          <a:effectLst>
            <a:softEdge rad="112500"/>
          </a:effectLst>
        </p:spPr>
      </p:pic>
    </p:spTree>
    <p:extLst>
      <p:ext uri="{BB962C8B-B14F-4D97-AF65-F5344CB8AC3E}">
        <p14:creationId xmlns:p14="http://schemas.microsoft.com/office/powerpoint/2010/main" val="1731393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44624"/>
            <a:ext cx="4572000" cy="584775"/>
          </a:xfrm>
          <a:prstGeom prst="rect">
            <a:avLst/>
          </a:prstGeom>
        </p:spPr>
        <p:txBody>
          <a:bodyPr>
            <a:spAutoFit/>
          </a:bodyPr>
          <a:lstStyle/>
          <a:p>
            <a:r>
              <a:rPr lang="es-ES" sz="3200" b="1" dirty="0">
                <a:solidFill>
                  <a:srgbClr val="0000FF"/>
                </a:solidFill>
              </a:rPr>
              <a:t>MÉTODOS</a:t>
            </a:r>
          </a:p>
        </p:txBody>
      </p:sp>
      <p:sp>
        <p:nvSpPr>
          <p:cNvPr id="2" name="Rectángulo 1"/>
          <p:cNvSpPr/>
          <p:nvPr/>
        </p:nvSpPr>
        <p:spPr>
          <a:xfrm>
            <a:off x="683568" y="753240"/>
            <a:ext cx="5468164" cy="369332"/>
          </a:xfrm>
          <a:prstGeom prst="rect">
            <a:avLst/>
          </a:prstGeom>
        </p:spPr>
        <p:txBody>
          <a:bodyPr wrap="none">
            <a:spAutoFit/>
          </a:bodyPr>
          <a:lstStyle/>
          <a:p>
            <a:r>
              <a:rPr lang="es-EC" b="1" dirty="0">
                <a:solidFill>
                  <a:srgbClr val="FF0000"/>
                </a:solidFill>
              </a:rPr>
              <a:t>Análisis de  perfil Mineral en el suero sanguíneo</a:t>
            </a:r>
            <a:endParaRPr lang="es-EC" dirty="0"/>
          </a:p>
        </p:txBody>
      </p:sp>
      <p:grpSp>
        <p:nvGrpSpPr>
          <p:cNvPr id="12" name="Grupo 11"/>
          <p:cNvGrpSpPr/>
          <p:nvPr/>
        </p:nvGrpSpPr>
        <p:grpSpPr>
          <a:xfrm>
            <a:off x="467544" y="1217295"/>
            <a:ext cx="3462605" cy="2254430"/>
            <a:chOff x="467544" y="1246413"/>
            <a:chExt cx="3462605" cy="2254430"/>
          </a:xfrm>
        </p:grpSpPr>
        <p:pic>
          <p:nvPicPr>
            <p:cNvPr id="5" name="Imagen 4"/>
            <p:cNvPicPr>
              <a:picLocks noChangeAspect="1"/>
            </p:cNvPicPr>
            <p:nvPr/>
          </p:nvPicPr>
          <p:blipFill>
            <a:blip r:embed="rId2"/>
            <a:stretch>
              <a:fillRect/>
            </a:stretch>
          </p:blipFill>
          <p:spPr>
            <a:xfrm>
              <a:off x="467544" y="1246413"/>
              <a:ext cx="3462605" cy="2254430"/>
            </a:xfrm>
            <a:prstGeom prst="rect">
              <a:avLst/>
            </a:prstGeom>
          </p:spPr>
        </p:pic>
        <p:sp>
          <p:nvSpPr>
            <p:cNvPr id="6" name="Rectángulo 5"/>
            <p:cNvSpPr/>
            <p:nvPr/>
          </p:nvSpPr>
          <p:spPr>
            <a:xfrm rot="16352339">
              <a:off x="1889931" y="1930081"/>
              <a:ext cx="479618" cy="369332"/>
            </a:xfrm>
            <a:prstGeom prst="rect">
              <a:avLst/>
            </a:prstGeom>
          </p:spPr>
          <p:txBody>
            <a:bodyPr wrap="none">
              <a:spAutoFit/>
            </a:bodyPr>
            <a:lstStyle/>
            <a:p>
              <a:r>
                <a:rPr lang="es-ES_tradnl" b="1" dirty="0">
                  <a:solidFill>
                    <a:srgbClr val="FFFF00"/>
                  </a:solidFill>
                </a:rPr>
                <a:t>Ca</a:t>
              </a:r>
              <a:endParaRPr lang="en-US" b="1" dirty="0">
                <a:solidFill>
                  <a:srgbClr val="FFFF00"/>
                </a:solidFill>
              </a:endParaRPr>
            </a:p>
          </p:txBody>
        </p:sp>
        <p:sp>
          <p:nvSpPr>
            <p:cNvPr id="7" name="Rectángulo 6"/>
            <p:cNvSpPr/>
            <p:nvPr/>
          </p:nvSpPr>
          <p:spPr>
            <a:xfrm rot="18568527">
              <a:off x="3420334" y="2787982"/>
              <a:ext cx="385101" cy="369332"/>
            </a:xfrm>
            <a:prstGeom prst="rect">
              <a:avLst/>
            </a:prstGeom>
          </p:spPr>
          <p:txBody>
            <a:bodyPr wrap="square">
              <a:spAutoFit/>
            </a:bodyPr>
            <a:lstStyle/>
            <a:p>
              <a:r>
                <a:rPr lang="es-EC" b="1" dirty="0">
                  <a:solidFill>
                    <a:srgbClr val="FFFF00"/>
                  </a:solidFill>
                </a:rPr>
                <a:t>P</a:t>
              </a:r>
              <a:endParaRPr lang="en-US" b="1" dirty="0">
                <a:solidFill>
                  <a:srgbClr val="FFFF00"/>
                </a:solidFill>
              </a:endParaRPr>
            </a:p>
          </p:txBody>
        </p:sp>
        <p:sp>
          <p:nvSpPr>
            <p:cNvPr id="8" name="Rectángulo 7"/>
            <p:cNvSpPr/>
            <p:nvPr/>
          </p:nvSpPr>
          <p:spPr>
            <a:xfrm rot="19690817">
              <a:off x="3227315" y="1723433"/>
              <a:ext cx="518091" cy="369332"/>
            </a:xfrm>
            <a:prstGeom prst="rect">
              <a:avLst/>
            </a:prstGeom>
          </p:spPr>
          <p:txBody>
            <a:bodyPr wrap="none">
              <a:spAutoFit/>
            </a:bodyPr>
            <a:lstStyle/>
            <a:p>
              <a:r>
                <a:rPr lang="es-ES_tradnl" b="1" dirty="0">
                  <a:solidFill>
                    <a:srgbClr val="FFFF00"/>
                  </a:solidFill>
                </a:rPr>
                <a:t>Mg</a:t>
              </a:r>
              <a:endParaRPr lang="en-US" b="1" dirty="0">
                <a:solidFill>
                  <a:srgbClr val="FFFF00"/>
                </a:solidFill>
              </a:endParaRPr>
            </a:p>
          </p:txBody>
        </p:sp>
        <p:sp>
          <p:nvSpPr>
            <p:cNvPr id="9" name="Rectángulo 8"/>
            <p:cNvSpPr/>
            <p:nvPr/>
          </p:nvSpPr>
          <p:spPr>
            <a:xfrm rot="17309063">
              <a:off x="1165587" y="2382285"/>
              <a:ext cx="479618" cy="369332"/>
            </a:xfrm>
            <a:prstGeom prst="rect">
              <a:avLst/>
            </a:prstGeom>
          </p:spPr>
          <p:txBody>
            <a:bodyPr wrap="none">
              <a:spAutoFit/>
            </a:bodyPr>
            <a:lstStyle/>
            <a:p>
              <a:r>
                <a:rPr lang="es-ES_tradnl" b="1" dirty="0" err="1">
                  <a:solidFill>
                    <a:srgbClr val="FFFF00"/>
                  </a:solidFill>
                </a:rPr>
                <a:t>Na</a:t>
              </a:r>
              <a:endParaRPr lang="en-US" b="1" dirty="0">
                <a:solidFill>
                  <a:srgbClr val="FFFF00"/>
                </a:solidFill>
              </a:endParaRPr>
            </a:p>
          </p:txBody>
        </p:sp>
        <p:sp>
          <p:nvSpPr>
            <p:cNvPr id="10" name="Rectángulo 9"/>
            <p:cNvSpPr/>
            <p:nvPr/>
          </p:nvSpPr>
          <p:spPr>
            <a:xfrm rot="17722624" flipH="1">
              <a:off x="2612971" y="2768848"/>
              <a:ext cx="492829" cy="369332"/>
            </a:xfrm>
            <a:prstGeom prst="rect">
              <a:avLst/>
            </a:prstGeom>
          </p:spPr>
          <p:txBody>
            <a:bodyPr wrap="square">
              <a:spAutoFit/>
            </a:bodyPr>
            <a:lstStyle/>
            <a:p>
              <a:r>
                <a:rPr lang="es-ES_tradnl" b="1" dirty="0">
                  <a:solidFill>
                    <a:srgbClr val="FFFF00"/>
                  </a:solidFill>
                </a:rPr>
                <a:t>K</a:t>
              </a:r>
              <a:endParaRPr lang="en-US" b="1" dirty="0">
                <a:solidFill>
                  <a:srgbClr val="FFFF00"/>
                </a:solidFill>
              </a:endParaRPr>
            </a:p>
          </p:txBody>
        </p:sp>
        <p:sp>
          <p:nvSpPr>
            <p:cNvPr id="11" name="Rectángulo 10"/>
            <p:cNvSpPr/>
            <p:nvPr/>
          </p:nvSpPr>
          <p:spPr>
            <a:xfrm rot="16352339">
              <a:off x="657204" y="2382285"/>
              <a:ext cx="437914" cy="369332"/>
            </a:xfrm>
            <a:prstGeom prst="rect">
              <a:avLst/>
            </a:prstGeom>
          </p:spPr>
          <p:txBody>
            <a:bodyPr wrap="square">
              <a:spAutoFit/>
            </a:bodyPr>
            <a:lstStyle/>
            <a:p>
              <a:r>
                <a:rPr lang="es-ES_tradnl" b="1" dirty="0">
                  <a:solidFill>
                    <a:srgbClr val="FFFF00"/>
                  </a:solidFill>
                </a:rPr>
                <a:t>Cl</a:t>
              </a:r>
              <a:endParaRPr lang="en-US" b="1" dirty="0">
                <a:solidFill>
                  <a:srgbClr val="FFFF00"/>
                </a:solidFill>
              </a:endParaRPr>
            </a:p>
          </p:txBody>
        </p:sp>
      </p:grpSp>
      <p:pic>
        <p:nvPicPr>
          <p:cNvPr id="13" name="Imagen 12"/>
          <p:cNvPicPr>
            <a:picLocks noChangeAspect="1"/>
          </p:cNvPicPr>
          <p:nvPr/>
        </p:nvPicPr>
        <p:blipFill rotWithShape="1">
          <a:blip r:embed="rId3" cstate="print"/>
          <a:srcRect l="495" t="206" r="588" b="1295"/>
          <a:stretch/>
        </p:blipFill>
        <p:spPr>
          <a:xfrm>
            <a:off x="5253858" y="2106994"/>
            <a:ext cx="3287866" cy="2238366"/>
          </a:xfrm>
          <a:prstGeom prst="rect">
            <a:avLst/>
          </a:prstGeom>
          <a:ln>
            <a:noFill/>
          </a:ln>
          <a:effectLst>
            <a:outerShdw blurRad="292100" dist="139700" dir="2700000" algn="tl" rotWithShape="0">
              <a:srgbClr val="333333">
                <a:alpha val="65000"/>
              </a:srgbClr>
            </a:outerShdw>
          </a:effectLst>
        </p:spPr>
      </p:pic>
      <p:sp>
        <p:nvSpPr>
          <p:cNvPr id="14" name="Rectángulo 13"/>
          <p:cNvSpPr/>
          <p:nvPr/>
        </p:nvSpPr>
        <p:spPr>
          <a:xfrm>
            <a:off x="5416349" y="1233359"/>
            <a:ext cx="2328383" cy="646331"/>
          </a:xfrm>
          <a:prstGeom prst="rect">
            <a:avLst/>
          </a:prstGeom>
        </p:spPr>
        <p:txBody>
          <a:bodyPr wrap="square">
            <a:spAutoFit/>
          </a:bodyPr>
          <a:lstStyle/>
          <a:p>
            <a:r>
              <a:rPr lang="es-ES_tradnl" dirty="0"/>
              <a:t>Vacas en producción entre 3 a 5 años</a:t>
            </a:r>
            <a:endParaRPr lang="en-US" dirty="0"/>
          </a:p>
        </p:txBody>
      </p:sp>
      <p:pic>
        <p:nvPicPr>
          <p:cNvPr id="15" name="Imagen 14"/>
          <p:cNvPicPr>
            <a:picLocks noChangeAspect="1"/>
          </p:cNvPicPr>
          <p:nvPr/>
        </p:nvPicPr>
        <p:blipFill>
          <a:blip r:embed="rId4"/>
          <a:stretch>
            <a:fillRect/>
          </a:stretch>
        </p:blipFill>
        <p:spPr>
          <a:xfrm>
            <a:off x="452469" y="3839916"/>
            <a:ext cx="3477680" cy="2238365"/>
          </a:xfrm>
          <a:prstGeom prst="rect">
            <a:avLst/>
          </a:prstGeom>
        </p:spPr>
      </p:pic>
      <p:sp>
        <p:nvSpPr>
          <p:cNvPr id="16" name="Rectángulo 15"/>
          <p:cNvSpPr/>
          <p:nvPr/>
        </p:nvSpPr>
        <p:spPr>
          <a:xfrm>
            <a:off x="4837099" y="4797152"/>
            <a:ext cx="3704625" cy="1477328"/>
          </a:xfrm>
          <a:prstGeom prst="rect">
            <a:avLst/>
          </a:prstGeom>
        </p:spPr>
        <p:txBody>
          <a:bodyPr wrap="square">
            <a:spAutoFit/>
          </a:bodyPr>
          <a:lstStyle/>
          <a:p>
            <a:pPr algn="just"/>
            <a:r>
              <a:rPr lang="es-ES_tradnl" dirty="0"/>
              <a:t>Centrifugada a 3000 rpm y conservada a 4°C hasta su análisis mediante espectrometría de absorción atómica en el laboratorio.</a:t>
            </a:r>
            <a:endParaRPr lang="es-EC" dirty="0"/>
          </a:p>
        </p:txBody>
      </p:sp>
    </p:spTree>
    <p:extLst>
      <p:ext uri="{BB962C8B-B14F-4D97-AF65-F5344CB8AC3E}">
        <p14:creationId xmlns:p14="http://schemas.microsoft.com/office/powerpoint/2010/main" val="1523984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44624"/>
            <a:ext cx="6120680" cy="584775"/>
          </a:xfrm>
          <a:prstGeom prst="rect">
            <a:avLst/>
          </a:prstGeom>
        </p:spPr>
        <p:txBody>
          <a:bodyPr wrap="square">
            <a:spAutoFit/>
          </a:bodyPr>
          <a:lstStyle/>
          <a:p>
            <a:r>
              <a:rPr lang="es-ES" sz="3200" b="1" dirty="0">
                <a:solidFill>
                  <a:srgbClr val="0000FF"/>
                </a:solidFill>
              </a:rPr>
              <a:t>ANÁLISIS ESTADÍSTICO</a:t>
            </a:r>
          </a:p>
        </p:txBody>
      </p:sp>
      <p:sp>
        <p:nvSpPr>
          <p:cNvPr id="4" name="CuadroTexto 1"/>
          <p:cNvSpPr txBox="1"/>
          <p:nvPr/>
        </p:nvSpPr>
        <p:spPr>
          <a:xfrm>
            <a:off x="2195736" y="3284115"/>
            <a:ext cx="5796136" cy="2031325"/>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t>Estadística descriptiva</a:t>
            </a:r>
          </a:p>
          <a:p>
            <a:pPr marL="285750" lvl="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r>
              <a:rPr lang="es-EC" dirty="0"/>
              <a:t>Análisis de correlación </a:t>
            </a:r>
            <a:r>
              <a:rPr lang="es-ES_tradnl" dirty="0"/>
              <a:t>del Ca, P, K, Mg y Fe en suelo, pastos y suero sanguíneo de vacas en producción.</a:t>
            </a:r>
            <a:endParaRPr lang="es-EC" dirty="0"/>
          </a:p>
        </p:txBody>
      </p:sp>
      <p:sp>
        <p:nvSpPr>
          <p:cNvPr id="2" name="Rectángulo 1"/>
          <p:cNvSpPr/>
          <p:nvPr/>
        </p:nvSpPr>
        <p:spPr>
          <a:xfrm>
            <a:off x="683568" y="1340768"/>
            <a:ext cx="3888432" cy="923330"/>
          </a:xfrm>
          <a:prstGeom prst="rect">
            <a:avLst/>
          </a:prstGeom>
        </p:spPr>
        <p:txBody>
          <a:bodyPr wrap="square">
            <a:spAutoFit/>
          </a:bodyPr>
          <a:lstStyle/>
          <a:p>
            <a:pPr algn="just"/>
            <a:r>
              <a:rPr lang="es-EC" b="1" dirty="0">
                <a:solidFill>
                  <a:srgbClr val="FF0000"/>
                </a:solidFill>
                <a:latin typeface="+mn-lt"/>
              </a:rPr>
              <a:t>Los resultados experimentales fueron sometidos a los siguientes análisis estadísticos:</a:t>
            </a:r>
            <a:endParaRPr lang="es-EC" dirty="0"/>
          </a:p>
        </p:txBody>
      </p:sp>
    </p:spTree>
    <p:extLst>
      <p:ext uri="{BB962C8B-B14F-4D97-AF65-F5344CB8AC3E}">
        <p14:creationId xmlns:p14="http://schemas.microsoft.com/office/powerpoint/2010/main" val="150351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Grp="1" noChangeArrowheads="1"/>
          </p:cNvSpPr>
          <p:nvPr>
            <p:ph type="title"/>
          </p:nvPr>
        </p:nvSpPr>
        <p:spPr bwMode="auto">
          <a:xfrm>
            <a:off x="457200" y="2844225"/>
            <a:ext cx="8229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r>
              <a:rPr lang="es-EC" dirty="0">
                <a:solidFill>
                  <a:srgbClr val="0070C0"/>
                </a:solidFill>
                <a:latin typeface="+mn-lt"/>
              </a:rPr>
              <a:t>RESULTADOS Y DISCUSIÓN</a:t>
            </a:r>
            <a:endParaRPr lang="es-ES" dirty="0">
              <a:solidFill>
                <a:srgbClr val="0070C0"/>
              </a:solidFill>
              <a:latin typeface="+mn-lt"/>
            </a:endParaRPr>
          </a:p>
        </p:txBody>
      </p:sp>
    </p:spTree>
    <p:extLst>
      <p:ext uri="{BB962C8B-B14F-4D97-AF65-F5344CB8AC3E}">
        <p14:creationId xmlns:p14="http://schemas.microsoft.com/office/powerpoint/2010/main" val="63531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20688"/>
            <a:ext cx="8229600" cy="576064"/>
          </a:xfrm>
        </p:spPr>
        <p:txBody>
          <a:bodyPr/>
          <a:lstStyle/>
          <a:p>
            <a:pPr lvl="0" algn="ctr"/>
            <a:r>
              <a:rPr lang="es-ES_tradnl" altLang="es-EC" sz="1600" i="0" dirty="0">
                <a:solidFill>
                  <a:srgbClr val="0070C0"/>
                </a:solidFill>
                <a:effectLst/>
                <a:latin typeface="Arial" pitchFamily="34" charset="0"/>
                <a:ea typeface="Times New Roman" pitchFamily="18" charset="0"/>
                <a:cs typeface="Arial" pitchFamily="34" charset="0"/>
              </a:rPr>
              <a:t>CONTENIDO DE LOS PRINCIPALES MINERALES EN EL SUELO DE CULTIVO DE LA PARROQUIA GUANUJO, CANTÓN GUARANDA, PROVINCIA DE BOLÍVAR.</a:t>
            </a:r>
            <a:endParaRPr lang="es-EC" sz="1600" dirty="0">
              <a:solidFill>
                <a:srgbClr val="0070C0"/>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2646952086"/>
              </p:ext>
            </p:extLst>
          </p:nvPr>
        </p:nvGraphicFramePr>
        <p:xfrm>
          <a:off x="467543" y="1196752"/>
          <a:ext cx="8235181" cy="4547808"/>
        </p:xfrm>
        <a:graphic>
          <a:graphicData uri="http://schemas.openxmlformats.org/drawingml/2006/table">
            <a:tbl>
              <a:tblPr firstRow="1" firstCol="1" bandRow="1">
                <a:tableStyleId>{9D7B26C5-4107-4FEC-AEDC-1716B250A1EF}</a:tableStyleId>
              </a:tblPr>
              <a:tblGrid>
                <a:gridCol w="1800200">
                  <a:extLst>
                    <a:ext uri="{9D8B030D-6E8A-4147-A177-3AD203B41FA5}">
                      <a16:colId xmlns:a16="http://schemas.microsoft.com/office/drawing/2014/main" xmlns="" val="20000"/>
                    </a:ext>
                  </a:extLst>
                </a:gridCol>
                <a:gridCol w="648071">
                  <a:extLst>
                    <a:ext uri="{9D8B030D-6E8A-4147-A177-3AD203B41FA5}">
                      <a16:colId xmlns:a16="http://schemas.microsoft.com/office/drawing/2014/main" xmlns="" val="20001"/>
                    </a:ext>
                  </a:extLst>
                </a:gridCol>
                <a:gridCol w="720081">
                  <a:extLst>
                    <a:ext uri="{9D8B030D-6E8A-4147-A177-3AD203B41FA5}">
                      <a16:colId xmlns:a16="http://schemas.microsoft.com/office/drawing/2014/main" xmlns="" val="20002"/>
                    </a:ext>
                  </a:extLst>
                </a:gridCol>
                <a:gridCol w="557110">
                  <a:extLst>
                    <a:ext uri="{9D8B030D-6E8A-4147-A177-3AD203B41FA5}">
                      <a16:colId xmlns:a16="http://schemas.microsoft.com/office/drawing/2014/main" xmlns="" val="20003"/>
                    </a:ext>
                  </a:extLst>
                </a:gridCol>
                <a:gridCol w="1022398">
                  <a:extLst>
                    <a:ext uri="{9D8B030D-6E8A-4147-A177-3AD203B41FA5}">
                      <a16:colId xmlns:a16="http://schemas.microsoft.com/office/drawing/2014/main" xmlns="" val="20004"/>
                    </a:ext>
                  </a:extLst>
                </a:gridCol>
                <a:gridCol w="971983">
                  <a:extLst>
                    <a:ext uri="{9D8B030D-6E8A-4147-A177-3AD203B41FA5}">
                      <a16:colId xmlns:a16="http://schemas.microsoft.com/office/drawing/2014/main" xmlns="" val="20005"/>
                    </a:ext>
                  </a:extLst>
                </a:gridCol>
                <a:gridCol w="971983">
                  <a:extLst>
                    <a:ext uri="{9D8B030D-6E8A-4147-A177-3AD203B41FA5}">
                      <a16:colId xmlns:a16="http://schemas.microsoft.com/office/drawing/2014/main" xmlns="" val="20006"/>
                    </a:ext>
                  </a:extLst>
                </a:gridCol>
                <a:gridCol w="927531">
                  <a:extLst>
                    <a:ext uri="{9D8B030D-6E8A-4147-A177-3AD203B41FA5}">
                      <a16:colId xmlns:a16="http://schemas.microsoft.com/office/drawing/2014/main" xmlns="" val="20007"/>
                    </a:ext>
                  </a:extLst>
                </a:gridCol>
                <a:gridCol w="615824">
                  <a:extLst>
                    <a:ext uri="{9D8B030D-6E8A-4147-A177-3AD203B41FA5}">
                      <a16:colId xmlns:a16="http://schemas.microsoft.com/office/drawing/2014/main" xmlns="" val="20008"/>
                    </a:ext>
                  </a:extLst>
                </a:gridCol>
              </a:tblGrid>
              <a:tr h="343424">
                <a:tc rowSpan="2">
                  <a:txBody>
                    <a:bodyPr/>
                    <a:lstStyle/>
                    <a:p>
                      <a:pPr algn="ctr">
                        <a:spcAft>
                          <a:spcPts val="0"/>
                        </a:spcAft>
                      </a:pPr>
                      <a:r>
                        <a:rPr lang="es-ES_tradnl" sz="1400" b="1" dirty="0">
                          <a:effectLst/>
                        </a:rPr>
                        <a:t>CARACTERÍSTICAS</a:t>
                      </a:r>
                      <a:endParaRPr lang="es-EC" sz="1400" b="1"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rowSpan="2">
                  <a:txBody>
                    <a:bodyPr/>
                    <a:lstStyle/>
                    <a:p>
                      <a:pPr algn="ctr">
                        <a:spcAft>
                          <a:spcPts val="0"/>
                        </a:spcAft>
                      </a:pPr>
                      <a:r>
                        <a:rPr lang="es-ES_tradnl" sz="1400" b="1" dirty="0">
                          <a:effectLst/>
                        </a:rPr>
                        <a:t>N</a:t>
                      </a:r>
                      <a:endParaRPr lang="es-EC" sz="1400" b="1"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gridSpan="7">
                  <a:txBody>
                    <a:bodyPr/>
                    <a:lstStyle/>
                    <a:p>
                      <a:pPr algn="ctr">
                        <a:spcAft>
                          <a:spcPts val="0"/>
                        </a:spcAft>
                      </a:pPr>
                      <a:r>
                        <a:rPr lang="es-ES_tradnl" sz="1400" b="1" dirty="0">
                          <a:effectLst/>
                        </a:rPr>
                        <a:t>PARÁMETRO</a:t>
                      </a:r>
                      <a:endParaRPr lang="es-EC" sz="1400" b="1"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343424">
                <a:tc vMerge="1">
                  <a:txBody>
                    <a:bodyPr/>
                    <a:lstStyle/>
                    <a:p>
                      <a:endParaRPr lang="es-EC"/>
                    </a:p>
                  </a:txBody>
                  <a:tcPr/>
                </a:tc>
                <a:tc vMerge="1">
                  <a:txBody>
                    <a:bodyPr/>
                    <a:lstStyle/>
                    <a:p>
                      <a:endParaRPr lang="es-EC"/>
                    </a:p>
                  </a:txBody>
                  <a:tcPr/>
                </a:tc>
                <a:tc>
                  <a:txBody>
                    <a:bodyPr/>
                    <a:lstStyle/>
                    <a:p>
                      <a:pPr algn="ctr">
                        <a:spcAft>
                          <a:spcPts val="0"/>
                        </a:spcAft>
                      </a:pPr>
                      <a:r>
                        <a:rPr lang="es-ES_tradnl" sz="1400" b="1" dirty="0">
                          <a:effectLst/>
                        </a:rPr>
                        <a:t>Media</a:t>
                      </a:r>
                      <a:endParaRPr lang="es-EC" sz="1400" b="1" dirty="0">
                        <a:solidFill>
                          <a:schemeClr val="bg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a:txBody>
                    <a:bodyPr/>
                    <a:lstStyle/>
                    <a:p>
                      <a:pPr algn="ctr">
                        <a:spcAft>
                          <a:spcPts val="0"/>
                        </a:spcAft>
                      </a:pPr>
                      <a:r>
                        <a:rPr lang="es-ES_tradnl" sz="1400" b="1" dirty="0">
                          <a:effectLst/>
                        </a:rPr>
                        <a:t>EE</a:t>
                      </a:r>
                      <a:endParaRPr lang="es-EC" sz="1400" b="1" dirty="0">
                        <a:solidFill>
                          <a:schemeClr val="bg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a:txBody>
                    <a:bodyPr/>
                    <a:lstStyle/>
                    <a:p>
                      <a:pPr algn="ctr">
                        <a:spcAft>
                          <a:spcPts val="0"/>
                        </a:spcAft>
                      </a:pPr>
                      <a:r>
                        <a:rPr lang="es-ES_tradnl" sz="1400" b="1" dirty="0">
                          <a:effectLst/>
                        </a:rPr>
                        <a:t>Varianza</a:t>
                      </a:r>
                      <a:endParaRPr lang="es-EC" sz="1400" b="1" dirty="0">
                        <a:solidFill>
                          <a:schemeClr val="bg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a:txBody>
                    <a:bodyPr/>
                    <a:lstStyle/>
                    <a:p>
                      <a:pPr algn="ctr">
                        <a:spcAft>
                          <a:spcPts val="0"/>
                        </a:spcAft>
                      </a:pPr>
                      <a:r>
                        <a:rPr lang="es-ES_tradnl" sz="1400" b="1" dirty="0">
                          <a:effectLst/>
                        </a:rPr>
                        <a:t>Rango</a:t>
                      </a:r>
                      <a:endParaRPr lang="es-EC" sz="1400" b="1" dirty="0">
                        <a:solidFill>
                          <a:schemeClr val="bg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a:txBody>
                    <a:bodyPr/>
                    <a:lstStyle/>
                    <a:p>
                      <a:pPr algn="ctr">
                        <a:spcAft>
                          <a:spcPts val="0"/>
                        </a:spcAft>
                      </a:pPr>
                      <a:r>
                        <a:rPr lang="es-ES_tradnl" sz="1400" b="1" dirty="0">
                          <a:effectLst/>
                        </a:rPr>
                        <a:t>Máximo</a:t>
                      </a:r>
                      <a:endParaRPr lang="es-EC" sz="1400" b="1" dirty="0">
                        <a:solidFill>
                          <a:schemeClr val="bg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a:txBody>
                    <a:bodyPr/>
                    <a:lstStyle/>
                    <a:p>
                      <a:pPr algn="ctr">
                        <a:spcAft>
                          <a:spcPts val="0"/>
                        </a:spcAft>
                      </a:pPr>
                      <a:r>
                        <a:rPr lang="es-ES_tradnl" sz="1400" b="1" dirty="0">
                          <a:effectLst/>
                        </a:rPr>
                        <a:t>Mínimo</a:t>
                      </a:r>
                      <a:endParaRPr lang="es-EC" sz="1400" b="1" dirty="0">
                        <a:solidFill>
                          <a:schemeClr val="bg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tc>
                  <a:txBody>
                    <a:bodyPr/>
                    <a:lstStyle/>
                    <a:p>
                      <a:pPr algn="ctr">
                        <a:spcAft>
                          <a:spcPts val="0"/>
                        </a:spcAft>
                      </a:pPr>
                      <a:r>
                        <a:rPr lang="es-ES_tradnl" sz="1400" b="1" dirty="0">
                          <a:effectLst/>
                        </a:rPr>
                        <a:t>CV %</a:t>
                      </a:r>
                      <a:endParaRPr lang="es-EC" sz="1400" b="1" dirty="0">
                        <a:solidFill>
                          <a:schemeClr val="bg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99FF"/>
                    </a:solidFill>
                  </a:tcPr>
                </a:tc>
                <a:extLst>
                  <a:ext uri="{0D108BD9-81ED-4DB2-BD59-A6C34878D82A}">
                    <a16:rowId xmlns:a16="http://schemas.microsoft.com/office/drawing/2014/main" xmlns="" val="10001"/>
                  </a:ext>
                </a:extLst>
              </a:tr>
              <a:tr h="343424">
                <a:tc>
                  <a:txBody>
                    <a:bodyPr/>
                    <a:lstStyle/>
                    <a:p>
                      <a:pPr algn="l">
                        <a:spcAft>
                          <a:spcPts val="0"/>
                        </a:spcAft>
                      </a:pPr>
                      <a:r>
                        <a:rPr lang="es-ES_tradnl" sz="1400" dirty="0">
                          <a:effectLst/>
                          <a:hlinkClick r:id="rId2" action="ppaction://hlinksldjump"/>
                        </a:rPr>
                        <a:t>Nitrógeno (N), %</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36</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0,84</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0,02</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0,01</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0,45</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1,10</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0,65</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2,38</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43424">
                <a:tc>
                  <a:txBody>
                    <a:bodyPr/>
                    <a:lstStyle/>
                    <a:p>
                      <a:pPr algn="l">
                        <a:spcAft>
                          <a:spcPts val="0"/>
                        </a:spcAft>
                      </a:pPr>
                      <a:r>
                        <a:rPr lang="es-ES_tradnl" sz="1400" dirty="0">
                          <a:effectLst/>
                          <a:hlinkClick r:id="rId2" action="ppaction://hlinksldjump"/>
                        </a:rPr>
                        <a:t>Calcio (Ca), ppm</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36</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5,80</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0,46</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7,54</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11,77</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12,56</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0,79</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7,93</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43424">
                <a:tc>
                  <a:txBody>
                    <a:bodyPr/>
                    <a:lstStyle/>
                    <a:p>
                      <a:pPr algn="l">
                        <a:spcAft>
                          <a:spcPts val="0"/>
                        </a:spcAft>
                      </a:pPr>
                      <a:r>
                        <a:rPr lang="es-ES_tradnl" sz="1400" dirty="0">
                          <a:effectLst/>
                          <a:hlinkClick r:id="rId2" action="ppaction://hlinksldjump"/>
                        </a:rPr>
                        <a:t>Fosforo (P), mg/kg</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5,34</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0,25</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2,27</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5,68</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8,69</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3,01</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4,68</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43424">
                <a:tc>
                  <a:txBody>
                    <a:bodyPr/>
                    <a:lstStyle/>
                    <a:p>
                      <a:pPr algn="l">
                        <a:spcAft>
                          <a:spcPts val="0"/>
                        </a:spcAft>
                      </a:pPr>
                      <a:r>
                        <a:rPr lang="es-ES_tradnl" sz="1400" dirty="0">
                          <a:effectLst/>
                          <a:hlinkClick r:id="rId2" action="ppaction://hlinksldjump"/>
                        </a:rPr>
                        <a:t>Potasio (K), ppm</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0,14</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0,01</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0,00</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0,25</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0,28</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0,03</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7,14</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343424">
                <a:tc>
                  <a:txBody>
                    <a:bodyPr/>
                    <a:lstStyle/>
                    <a:p>
                      <a:pPr algn="l">
                        <a:spcAft>
                          <a:spcPts val="0"/>
                        </a:spcAft>
                      </a:pPr>
                      <a:r>
                        <a:rPr lang="es-ES_tradnl" sz="1400" dirty="0">
                          <a:effectLst/>
                          <a:hlinkClick r:id="rId3" action="ppaction://hlinksldjump"/>
                        </a:rPr>
                        <a:t>Magnesio (Mg), ppm</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1,14</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0,07</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0,16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1,69</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2,09</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0,40</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6,14</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43424">
                <a:tc>
                  <a:txBody>
                    <a:bodyPr/>
                    <a:lstStyle/>
                    <a:p>
                      <a:pPr algn="l">
                        <a:spcAft>
                          <a:spcPts val="0"/>
                        </a:spcAft>
                      </a:pPr>
                      <a:r>
                        <a:rPr lang="es-ES_tradnl" sz="1400" dirty="0">
                          <a:effectLst/>
                          <a:hlinkClick r:id="rId3" action="ppaction://hlinksldjump"/>
                        </a:rPr>
                        <a:t>Hierro (Fe), mg/kg</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51,72</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1,30</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60,65</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33,61</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66,36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32,75</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2,51</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343424">
                <a:tc>
                  <a:txBody>
                    <a:bodyPr/>
                    <a:lstStyle/>
                    <a:p>
                      <a:pPr algn="l">
                        <a:spcAft>
                          <a:spcPts val="0"/>
                        </a:spcAft>
                      </a:pPr>
                      <a:r>
                        <a:rPr lang="es-ES_tradnl" sz="1400" dirty="0">
                          <a:effectLst/>
                          <a:hlinkClick r:id="rId3" action="ppaction://hlinksldjump"/>
                        </a:rPr>
                        <a:t>Manganeso (Mn), mg/kg</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29,13</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1,84</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121,65</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48,33</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58,42</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10,09</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6,32</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343424">
                <a:tc>
                  <a:txBody>
                    <a:bodyPr/>
                    <a:lstStyle/>
                    <a:p>
                      <a:pPr algn="l">
                        <a:spcAft>
                          <a:spcPts val="0"/>
                        </a:spcAft>
                      </a:pPr>
                      <a:r>
                        <a:rPr lang="es-ES_tradnl" sz="1400" dirty="0">
                          <a:effectLst/>
                          <a:hlinkClick r:id="rId3" action="ppaction://hlinksldjump"/>
                        </a:rPr>
                        <a:t>Cobre (Cu), mg/kg</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8,40</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0,16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0,96</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3,89</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9,83</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5,94</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1,90</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343424">
                <a:tc>
                  <a:txBody>
                    <a:bodyPr/>
                    <a:lstStyle/>
                    <a:p>
                      <a:pPr algn="l">
                        <a:spcAft>
                          <a:spcPts val="0"/>
                        </a:spcAft>
                      </a:pPr>
                      <a:r>
                        <a:rPr lang="es-ES_tradnl" sz="1400" dirty="0">
                          <a:effectLst/>
                          <a:hlinkClick r:id="rId3" action="ppaction://hlinksldjump"/>
                        </a:rPr>
                        <a:t>Zinc (Zn), mg/kg</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7,21</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0,34</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4,11</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9,11</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13,07</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3,96</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4,72</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343424">
                <a:tc>
                  <a:txBody>
                    <a:bodyPr/>
                    <a:lstStyle/>
                    <a:p>
                      <a:pPr algn="l">
                        <a:spcAft>
                          <a:spcPts val="0"/>
                        </a:spcAft>
                      </a:pPr>
                      <a:r>
                        <a:rPr lang="es-ES_tradnl" sz="1400" dirty="0">
                          <a:effectLst/>
                          <a:hlinkClick r:id="rId4" action="ppaction://hlinksldjump"/>
                        </a:rPr>
                        <a:t>Materia Orgánica, </a:t>
                      </a:r>
                      <a:r>
                        <a:rPr lang="es-ES_tradnl" sz="1400" dirty="0">
                          <a:effectLst/>
                        </a:rPr>
                        <a:t>%</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36</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16,75</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0,33</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3,87</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8,77</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21,84</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a:effectLst/>
                        </a:rPr>
                        <a:t>13,07</a:t>
                      </a:r>
                      <a:endParaRPr lang="es-EC" sz="140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1,97</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343424">
                <a:tc>
                  <a:txBody>
                    <a:bodyPr/>
                    <a:lstStyle/>
                    <a:p>
                      <a:pPr algn="l">
                        <a:spcAft>
                          <a:spcPts val="0"/>
                        </a:spcAft>
                      </a:pPr>
                      <a:r>
                        <a:rPr lang="es-ES_tradnl" sz="1400" dirty="0" err="1">
                          <a:effectLst/>
                          <a:hlinkClick r:id="rId4" action="ppaction://hlinksldjump"/>
                        </a:rPr>
                        <a:t>Ph</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36</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5,77</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0,03</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0,04</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0,77</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6,18</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5,41</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_tradnl" sz="1400" dirty="0">
                          <a:effectLst/>
                        </a:rPr>
                        <a:t>0,52</a:t>
                      </a:r>
                      <a:endParaRPr lang="es-EC" sz="1400" dirty="0">
                        <a:solidFill>
                          <a:schemeClr val="tx1"/>
                        </a:solidFill>
                        <a:effectLst/>
                        <a:latin typeface="Arial"/>
                        <a:ea typeface="Times New Roman"/>
                        <a:cs typeface="Times New Roman"/>
                      </a:endParaRPr>
                    </a:p>
                  </a:txBody>
                  <a:tcPr marL="41510" marR="415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bl>
          </a:graphicData>
        </a:graphic>
      </p:graphicFrame>
      <p:sp>
        <p:nvSpPr>
          <p:cNvPr id="6" name="Rectangle 1"/>
          <p:cNvSpPr>
            <a:spLocks noChangeArrowheads="1"/>
          </p:cNvSpPr>
          <p:nvPr/>
        </p:nvSpPr>
        <p:spPr bwMode="auto">
          <a:xfrm>
            <a:off x="395536" y="5753581"/>
            <a:ext cx="5328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29" tIns="45720" rIns="899829"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EE: Error estándar</a:t>
            </a:r>
            <a:endParaRPr kumimoji="0" lang="es-EC" altLang="es-EC"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CV: Coeficiente de variación</a:t>
            </a:r>
          </a:p>
        </p:txBody>
      </p:sp>
    </p:spTree>
    <p:extLst>
      <p:ext uri="{BB962C8B-B14F-4D97-AF65-F5344CB8AC3E}">
        <p14:creationId xmlns:p14="http://schemas.microsoft.com/office/powerpoint/2010/main" val="312560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666169769"/>
              </p:ext>
            </p:extLst>
          </p:nvPr>
        </p:nvGraphicFramePr>
        <p:xfrm>
          <a:off x="971600" y="1556792"/>
          <a:ext cx="6552728" cy="3744415"/>
        </p:xfrm>
        <a:graphic>
          <a:graphicData uri="http://schemas.openxmlformats.org/drawingml/2006/table">
            <a:tbl>
              <a:tblPr firstRow="1" firstCol="1" bandRow="1">
                <a:tableStyleId>{9D7B26C5-4107-4FEC-AEDC-1716B250A1EF}</a:tableStyleId>
              </a:tblPr>
              <a:tblGrid>
                <a:gridCol w="3530964">
                  <a:extLst>
                    <a:ext uri="{9D8B030D-6E8A-4147-A177-3AD203B41FA5}">
                      <a16:colId xmlns:a16="http://schemas.microsoft.com/office/drawing/2014/main" xmlns="" val="20000"/>
                    </a:ext>
                  </a:extLst>
                </a:gridCol>
                <a:gridCol w="3021764">
                  <a:extLst>
                    <a:ext uri="{9D8B030D-6E8A-4147-A177-3AD203B41FA5}">
                      <a16:colId xmlns:a16="http://schemas.microsoft.com/office/drawing/2014/main" xmlns="" val="20001"/>
                    </a:ext>
                  </a:extLst>
                </a:gridCol>
              </a:tblGrid>
              <a:tr h="444881">
                <a:tc>
                  <a:txBody>
                    <a:bodyPr/>
                    <a:lstStyle/>
                    <a:p>
                      <a:pPr>
                        <a:spcAft>
                          <a:spcPts val="0"/>
                        </a:spcAft>
                      </a:pPr>
                      <a:r>
                        <a:rPr lang="en-US" sz="1800" b="1" dirty="0">
                          <a:effectLst/>
                        </a:rPr>
                        <a:t>COMPOSICIÓN BOTÁNICA</a:t>
                      </a:r>
                      <a:endParaRPr lang="es-EC" sz="1800" b="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n-US" sz="1800" b="1" dirty="0" err="1">
                          <a:effectLst/>
                        </a:rPr>
                        <a:t>Proporción</a:t>
                      </a:r>
                      <a:r>
                        <a:rPr lang="en-US" sz="1800" b="1" dirty="0">
                          <a:effectLst/>
                        </a:rPr>
                        <a:t>  (%)</a:t>
                      </a:r>
                      <a:endParaRPr lang="es-EC" sz="1800" b="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0"/>
                  </a:ext>
                </a:extLst>
              </a:tr>
              <a:tr h="471362">
                <a:tc>
                  <a:txBody>
                    <a:bodyPr/>
                    <a:lstStyle/>
                    <a:p>
                      <a:pPr>
                        <a:spcAft>
                          <a:spcPts val="0"/>
                        </a:spcAft>
                      </a:pPr>
                      <a:r>
                        <a:rPr lang="es-ES_tradnl" sz="1800" b="0" i="1" dirty="0" err="1">
                          <a:effectLst/>
                        </a:rPr>
                        <a:t>Bromus</a:t>
                      </a:r>
                      <a:r>
                        <a:rPr lang="es-ES_tradnl" sz="1800" b="0" i="1" dirty="0">
                          <a:effectLst/>
                        </a:rPr>
                        <a:t> </a:t>
                      </a:r>
                      <a:r>
                        <a:rPr lang="es-ES_tradnl" sz="1800" b="0" i="1" dirty="0" err="1">
                          <a:effectLst/>
                        </a:rPr>
                        <a:t>inermis</a:t>
                      </a:r>
                      <a:endParaRPr lang="es-EC" sz="1800" b="0" i="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800" b="0" dirty="0">
                          <a:effectLst/>
                        </a:rPr>
                        <a:t>22,08 </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71362">
                <a:tc>
                  <a:txBody>
                    <a:bodyPr/>
                    <a:lstStyle/>
                    <a:p>
                      <a:pPr>
                        <a:spcAft>
                          <a:spcPts val="0"/>
                        </a:spcAft>
                      </a:pPr>
                      <a:r>
                        <a:rPr lang="es-ES_tradnl" sz="1800" b="0" i="1" dirty="0">
                          <a:effectLst/>
                        </a:rPr>
                        <a:t>Poa </a:t>
                      </a:r>
                      <a:r>
                        <a:rPr lang="es-ES_tradnl" sz="1800" b="0" i="1" dirty="0" err="1">
                          <a:effectLst/>
                        </a:rPr>
                        <a:t>pratensis</a:t>
                      </a:r>
                      <a:endParaRPr lang="es-EC" sz="1800" b="0" i="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800" b="0" dirty="0">
                          <a:effectLst/>
                        </a:rPr>
                        <a:t>2,50</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71362">
                <a:tc>
                  <a:txBody>
                    <a:bodyPr/>
                    <a:lstStyle/>
                    <a:p>
                      <a:pPr>
                        <a:spcAft>
                          <a:spcPts val="0"/>
                        </a:spcAft>
                      </a:pPr>
                      <a:r>
                        <a:rPr lang="es-ES_tradnl" sz="1800" b="0" i="1" dirty="0" err="1">
                          <a:effectLst/>
                        </a:rPr>
                        <a:t>Holcus</a:t>
                      </a:r>
                      <a:r>
                        <a:rPr lang="es-ES_tradnl" sz="1800" b="0" i="1" dirty="0">
                          <a:effectLst/>
                        </a:rPr>
                        <a:t> </a:t>
                      </a:r>
                      <a:r>
                        <a:rPr lang="es-ES_tradnl" sz="1800" b="0" i="1" dirty="0" err="1">
                          <a:effectLst/>
                        </a:rPr>
                        <a:t>lanatus</a:t>
                      </a:r>
                      <a:endParaRPr lang="es-EC" sz="1800" b="0" i="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800" b="0" dirty="0">
                          <a:effectLst/>
                        </a:rPr>
                        <a:t>16,25</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71362">
                <a:tc>
                  <a:txBody>
                    <a:bodyPr/>
                    <a:lstStyle/>
                    <a:p>
                      <a:pPr>
                        <a:spcAft>
                          <a:spcPts val="0"/>
                        </a:spcAft>
                      </a:pPr>
                      <a:r>
                        <a:rPr lang="es-ES_tradnl" sz="1800" b="0" i="1" dirty="0" err="1">
                          <a:effectLst/>
                        </a:rPr>
                        <a:t>Dactylis</a:t>
                      </a:r>
                      <a:r>
                        <a:rPr lang="es-ES_tradnl" sz="1800" b="0" i="1" dirty="0">
                          <a:effectLst/>
                        </a:rPr>
                        <a:t> </a:t>
                      </a:r>
                      <a:r>
                        <a:rPr lang="es-ES_tradnl" sz="1800" b="0" i="1" dirty="0" err="1">
                          <a:effectLst/>
                        </a:rPr>
                        <a:t>glomerata</a:t>
                      </a:r>
                      <a:endParaRPr lang="es-EC" sz="1800" b="0" i="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800" b="0" dirty="0">
                          <a:effectLst/>
                        </a:rPr>
                        <a:t>38,75</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71362">
                <a:tc>
                  <a:txBody>
                    <a:bodyPr/>
                    <a:lstStyle/>
                    <a:p>
                      <a:pPr>
                        <a:spcAft>
                          <a:spcPts val="0"/>
                        </a:spcAft>
                      </a:pPr>
                      <a:r>
                        <a:rPr lang="es-ES_tradnl" sz="1800" b="0" i="1" dirty="0" err="1">
                          <a:effectLst/>
                        </a:rPr>
                        <a:t>Lolium</a:t>
                      </a:r>
                      <a:r>
                        <a:rPr lang="es-ES_tradnl" sz="1800" b="0" i="1" dirty="0">
                          <a:effectLst/>
                        </a:rPr>
                        <a:t> perenne</a:t>
                      </a:r>
                      <a:endParaRPr lang="es-EC" sz="1800" b="0" i="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800" b="0" dirty="0">
                          <a:effectLst/>
                        </a:rPr>
                        <a:t>13,75</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71362">
                <a:tc>
                  <a:txBody>
                    <a:bodyPr/>
                    <a:lstStyle/>
                    <a:p>
                      <a:pPr>
                        <a:spcAft>
                          <a:spcPts val="0"/>
                        </a:spcAft>
                      </a:pPr>
                      <a:r>
                        <a:rPr lang="es-ES_tradnl" sz="1800" b="0" i="1" dirty="0" err="1">
                          <a:effectLst/>
                        </a:rPr>
                        <a:t>Trifolium</a:t>
                      </a:r>
                      <a:r>
                        <a:rPr lang="es-ES_tradnl" sz="1800" b="0" i="1" dirty="0">
                          <a:effectLst/>
                        </a:rPr>
                        <a:t> </a:t>
                      </a:r>
                      <a:r>
                        <a:rPr lang="es-ES_tradnl" sz="1800" b="0" i="1" dirty="0" err="1">
                          <a:effectLst/>
                        </a:rPr>
                        <a:t>repens</a:t>
                      </a:r>
                      <a:endParaRPr lang="es-EC" sz="1800" b="0" i="1"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800" b="0" dirty="0">
                          <a:effectLst/>
                        </a:rPr>
                        <a:t>6,67</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71362">
                <a:tc>
                  <a:txBody>
                    <a:bodyPr/>
                    <a:lstStyle/>
                    <a:p>
                      <a:pPr>
                        <a:spcAft>
                          <a:spcPts val="0"/>
                        </a:spcAft>
                      </a:pPr>
                      <a:r>
                        <a:rPr lang="en-US" sz="1800" b="0" dirty="0">
                          <a:effectLst/>
                        </a:rPr>
                        <a:t>Total</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100,00</a:t>
                      </a:r>
                      <a:endParaRPr lang="es-EC" sz="1800" b="0" dirty="0">
                        <a:solidFill>
                          <a:schemeClr val="tx1"/>
                        </a:solidFill>
                        <a:effectLst/>
                        <a:latin typeface="Arial"/>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5" name="Rectangle 1"/>
          <p:cNvSpPr>
            <a:spLocks noChangeArrowheads="1"/>
          </p:cNvSpPr>
          <p:nvPr/>
        </p:nvSpPr>
        <p:spPr bwMode="auto">
          <a:xfrm>
            <a:off x="539552" y="1580401"/>
            <a:ext cx="2231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es-EC" sz="1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es-EC" altLang="es-EC"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itchFamily="34" charset="0"/>
              <a:cs typeface="Arial" pitchFamily="34" charset="0"/>
            </a:endParaRPr>
          </a:p>
        </p:txBody>
      </p:sp>
      <p:sp>
        <p:nvSpPr>
          <p:cNvPr id="6" name="5 Título"/>
          <p:cNvSpPr>
            <a:spLocks noGrp="1"/>
          </p:cNvSpPr>
          <p:nvPr>
            <p:ph type="title"/>
          </p:nvPr>
        </p:nvSpPr>
        <p:spPr>
          <a:xfrm>
            <a:off x="539552" y="620688"/>
            <a:ext cx="8229600" cy="706090"/>
          </a:xfrm>
        </p:spPr>
        <p:txBody>
          <a:bodyPr/>
          <a:lstStyle/>
          <a:p>
            <a:pPr algn="ctr"/>
            <a:r>
              <a:rPr lang="en-US" altLang="es-EC" sz="1600" i="0" dirty="0">
                <a:solidFill>
                  <a:srgbClr val="0070C0"/>
                </a:solidFill>
                <a:effectLst/>
                <a:ea typeface="Times New Roman" pitchFamily="18" charset="0"/>
                <a:cs typeface="Times New Roman" pitchFamily="18" charset="0"/>
              </a:rPr>
              <a:t>COMPOSICION BOTANICA </a:t>
            </a:r>
            <a:r>
              <a:rPr lang="es-ES_tradnl" altLang="es-EC" sz="1600" i="0" dirty="0">
                <a:solidFill>
                  <a:srgbClr val="0070C0"/>
                </a:solidFill>
                <a:effectLst/>
                <a:ea typeface="Times New Roman" pitchFamily="18" charset="0"/>
                <a:cs typeface="Times New Roman" pitchFamily="18" charset="0"/>
              </a:rPr>
              <a:t>DE LOS CULTIVOS FORRAJEROS MUESTREADOS EN LA PARROQUIA GUANUJO, CANTÓN GUARANDA, PROVINCIA DE BOLÍVAR</a:t>
            </a:r>
            <a:endParaRPr lang="es-EC" sz="1600" dirty="0">
              <a:solidFill>
                <a:srgbClr val="0070C0"/>
              </a:solidFill>
            </a:endParaRPr>
          </a:p>
        </p:txBody>
      </p:sp>
    </p:spTree>
    <p:extLst>
      <p:ext uri="{BB962C8B-B14F-4D97-AF65-F5344CB8AC3E}">
        <p14:creationId xmlns:p14="http://schemas.microsoft.com/office/powerpoint/2010/main" val="39119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620688"/>
            <a:ext cx="8229600" cy="576064"/>
          </a:xfrm>
        </p:spPr>
        <p:txBody>
          <a:bodyPr/>
          <a:lstStyle/>
          <a:p>
            <a:pPr algn="ctr"/>
            <a:r>
              <a:rPr lang="es-ES_tradnl" altLang="es-EC" sz="1600" i="0" dirty="0">
                <a:solidFill>
                  <a:srgbClr val="0070C0"/>
                </a:solidFill>
                <a:effectLst/>
                <a:ea typeface="Times New Roman" pitchFamily="18" charset="0"/>
                <a:cs typeface="Times New Roman" pitchFamily="18" charset="0"/>
              </a:rPr>
              <a:t>PRODUCCIÓN FORRAJERA EN LOS CULTIVOS MUESTREADOS EN LA PARROQUIA GUANUJO, CANTÓN GUARANDA, PROVINCIA DE BOLÍVAR     </a:t>
            </a:r>
            <a:r>
              <a:rPr lang="es-EC" sz="1800" dirty="0">
                <a:solidFill>
                  <a:srgbClr val="0070C0"/>
                </a:solidFill>
              </a:rPr>
              <a:t/>
            </a:r>
            <a:br>
              <a:rPr lang="es-EC" sz="1800" dirty="0">
                <a:solidFill>
                  <a:srgbClr val="0070C0"/>
                </a:solidFill>
              </a:rPr>
            </a:br>
            <a:endParaRPr lang="es-EC" sz="1800" dirty="0">
              <a:solidFill>
                <a:srgbClr val="0070C0"/>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746681602"/>
              </p:ext>
            </p:extLst>
          </p:nvPr>
        </p:nvGraphicFramePr>
        <p:xfrm>
          <a:off x="1259632" y="1484785"/>
          <a:ext cx="6480720" cy="3672406"/>
        </p:xfrm>
        <a:graphic>
          <a:graphicData uri="http://schemas.openxmlformats.org/drawingml/2006/table">
            <a:tbl>
              <a:tblPr firstRow="1" firstCol="1" bandRow="1">
                <a:tableStyleId>{9D7B26C5-4107-4FEC-AEDC-1716B250A1EF}</a:tableStyleId>
              </a:tblPr>
              <a:tblGrid>
                <a:gridCol w="4529415">
                  <a:extLst>
                    <a:ext uri="{9D8B030D-6E8A-4147-A177-3AD203B41FA5}">
                      <a16:colId xmlns:a16="http://schemas.microsoft.com/office/drawing/2014/main" xmlns="" val="20000"/>
                    </a:ext>
                  </a:extLst>
                </a:gridCol>
                <a:gridCol w="1951305">
                  <a:extLst>
                    <a:ext uri="{9D8B030D-6E8A-4147-A177-3AD203B41FA5}">
                      <a16:colId xmlns:a16="http://schemas.microsoft.com/office/drawing/2014/main" xmlns="" val="20001"/>
                    </a:ext>
                  </a:extLst>
                </a:gridCol>
              </a:tblGrid>
              <a:tr h="816091">
                <a:tc>
                  <a:txBody>
                    <a:bodyPr/>
                    <a:lstStyle/>
                    <a:p>
                      <a:pPr algn="l">
                        <a:spcAft>
                          <a:spcPts val="0"/>
                        </a:spcAft>
                      </a:pPr>
                      <a:r>
                        <a:rPr lang="es-EC" sz="1800" b="1" dirty="0">
                          <a:effectLst/>
                        </a:rPr>
                        <a:t> PARÁMETRO</a:t>
                      </a:r>
                      <a:endParaRPr lang="es-EC" sz="1800" b="1"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800" b="1" dirty="0">
                          <a:effectLst/>
                        </a:rPr>
                        <a:t>PRODUCCIÓN t/Ha/Año</a:t>
                      </a:r>
                      <a:endParaRPr lang="es-EC" sz="1800" b="1"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0"/>
                  </a:ext>
                </a:extLst>
              </a:tr>
              <a:tr h="408045">
                <a:tc>
                  <a:txBody>
                    <a:bodyPr/>
                    <a:lstStyle/>
                    <a:p>
                      <a:pPr algn="l">
                        <a:spcAft>
                          <a:spcPts val="0"/>
                        </a:spcAft>
                      </a:pPr>
                      <a:r>
                        <a:rPr lang="es-EC" sz="1800" b="0" dirty="0">
                          <a:effectLst/>
                        </a:rPr>
                        <a:t>Media</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800" b="0" dirty="0">
                          <a:effectLst/>
                        </a:rPr>
                        <a:t>24,57</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8045">
                <a:tc>
                  <a:txBody>
                    <a:bodyPr/>
                    <a:lstStyle/>
                    <a:p>
                      <a:pPr algn="l">
                        <a:spcAft>
                          <a:spcPts val="0"/>
                        </a:spcAft>
                      </a:pPr>
                      <a:r>
                        <a:rPr lang="es-EC" sz="1800" b="0" dirty="0">
                          <a:effectLst/>
                        </a:rPr>
                        <a:t>Error estándar</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800" b="0" dirty="0">
                          <a:effectLst/>
                        </a:rPr>
                        <a:t>1,87</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8045">
                <a:tc>
                  <a:txBody>
                    <a:bodyPr/>
                    <a:lstStyle/>
                    <a:p>
                      <a:pPr algn="l">
                        <a:spcAft>
                          <a:spcPts val="0"/>
                        </a:spcAft>
                      </a:pPr>
                      <a:r>
                        <a:rPr lang="es-EC" sz="1800" b="0" dirty="0">
                          <a:effectLst/>
                        </a:rPr>
                        <a:t>Varianza de la muestra</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800" b="0" dirty="0">
                          <a:effectLst/>
                        </a:rPr>
                        <a:t>41,85</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8045">
                <a:tc>
                  <a:txBody>
                    <a:bodyPr/>
                    <a:lstStyle/>
                    <a:p>
                      <a:pPr algn="l">
                        <a:spcAft>
                          <a:spcPts val="0"/>
                        </a:spcAft>
                      </a:pPr>
                      <a:r>
                        <a:rPr lang="es-EC" sz="1800" b="0" dirty="0">
                          <a:effectLst/>
                        </a:rPr>
                        <a:t>Rango</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800" b="0" dirty="0">
                          <a:effectLst/>
                        </a:rPr>
                        <a:t>19,80</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08045">
                <a:tc>
                  <a:txBody>
                    <a:bodyPr/>
                    <a:lstStyle/>
                    <a:p>
                      <a:pPr algn="l">
                        <a:spcAft>
                          <a:spcPts val="0"/>
                        </a:spcAft>
                      </a:pPr>
                      <a:r>
                        <a:rPr lang="es-EC" sz="1800" b="0" dirty="0">
                          <a:effectLst/>
                        </a:rPr>
                        <a:t>Mínimo</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800" b="0" dirty="0">
                          <a:effectLst/>
                        </a:rPr>
                        <a:t>18,00</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08045">
                <a:tc>
                  <a:txBody>
                    <a:bodyPr/>
                    <a:lstStyle/>
                    <a:p>
                      <a:pPr algn="l">
                        <a:spcAft>
                          <a:spcPts val="0"/>
                        </a:spcAft>
                      </a:pPr>
                      <a:r>
                        <a:rPr lang="es-EC" sz="1800" b="0" dirty="0">
                          <a:effectLst/>
                        </a:rPr>
                        <a:t>Máximo</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800" b="0" dirty="0">
                          <a:effectLst/>
                        </a:rPr>
                        <a:t>37,80</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08045">
                <a:tc>
                  <a:txBody>
                    <a:bodyPr/>
                    <a:lstStyle/>
                    <a:p>
                      <a:pPr algn="l">
                        <a:spcAft>
                          <a:spcPts val="0"/>
                        </a:spcAft>
                      </a:pPr>
                      <a:r>
                        <a:rPr lang="es-EC" sz="1800" b="0" dirty="0">
                          <a:effectLst/>
                        </a:rPr>
                        <a:t>CV %</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800" b="0" dirty="0">
                          <a:effectLst/>
                        </a:rPr>
                        <a:t>7,61</a:t>
                      </a:r>
                      <a:endParaRPr lang="es-EC" sz="18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93751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Rectángulo"/>
          <p:cNvSpPr>
            <a:spLocks noChangeArrowheads="1"/>
          </p:cNvSpPr>
          <p:nvPr/>
        </p:nvSpPr>
        <p:spPr bwMode="auto">
          <a:xfrm>
            <a:off x="1002535" y="1068635"/>
            <a:ext cx="7973190" cy="4001095"/>
          </a:xfrm>
          <a:prstGeom prst="rect">
            <a:avLst/>
          </a:prstGeom>
          <a:noFill/>
          <a:ln w="9525">
            <a:noFill/>
            <a:miter lim="800000"/>
            <a:headEnd/>
            <a:tailEnd/>
          </a:ln>
        </p:spPr>
        <p:txBody>
          <a:bodyPr wrap="square">
            <a:spAutoFit/>
          </a:bodyPr>
          <a:lstStyle/>
          <a:p>
            <a:pPr algn="ctr"/>
            <a:r>
              <a:rPr lang="es-EC" b="1" dirty="0"/>
              <a:t>MAESTRÍA EN</a:t>
            </a:r>
            <a:r>
              <a:rPr lang="es-ES" b="1" dirty="0"/>
              <a:t> NUTRICIÓN Y PRODUCCIÓN ANIMAL</a:t>
            </a:r>
            <a:endParaRPr lang="es-ES" sz="1400" dirty="0"/>
          </a:p>
          <a:p>
            <a:pPr algn="ctr"/>
            <a:r>
              <a:rPr lang="es-ES" sz="1400" b="1" dirty="0"/>
              <a:t> </a:t>
            </a:r>
            <a:endParaRPr lang="es-ES" sz="1400" dirty="0"/>
          </a:p>
          <a:p>
            <a:pPr algn="ctr"/>
            <a:r>
              <a:rPr lang="es-ES" sz="1400" b="1" dirty="0"/>
              <a:t> </a:t>
            </a:r>
            <a:endParaRPr lang="es-ES" sz="1400" dirty="0"/>
          </a:p>
          <a:p>
            <a:pPr algn="ctr"/>
            <a:r>
              <a:rPr lang="es-ES" sz="1400" b="1" dirty="0"/>
              <a:t> </a:t>
            </a:r>
            <a:endParaRPr lang="es-ES" sz="1400" dirty="0"/>
          </a:p>
          <a:p>
            <a:pPr algn="ctr"/>
            <a:r>
              <a:rPr lang="es-ES" sz="2000" b="1" dirty="0"/>
              <a:t>“ESTUDIO DEL CÍRCULO NUTRICIONAL MINERAL: </a:t>
            </a:r>
          </a:p>
          <a:p>
            <a:pPr algn="ctr"/>
            <a:r>
              <a:rPr lang="es-ES" sz="2000" b="1" dirty="0"/>
              <a:t>SUELO, PLANTA, ANIMAL EN LA PARROQUIA GUANUJO”</a:t>
            </a:r>
            <a:endParaRPr lang="es-ES" sz="2000" dirty="0"/>
          </a:p>
          <a:p>
            <a:pPr algn="ctr"/>
            <a:endParaRPr lang="es-ES" sz="1400" b="1" dirty="0"/>
          </a:p>
          <a:p>
            <a:pPr algn="ctr"/>
            <a:endParaRPr lang="es-ES" sz="1400" b="1" dirty="0"/>
          </a:p>
          <a:p>
            <a:pPr algn="ctr"/>
            <a:r>
              <a:rPr lang="es-ES" sz="1400" b="1" dirty="0"/>
              <a:t> </a:t>
            </a:r>
            <a:endParaRPr lang="es-ES" sz="1400" dirty="0"/>
          </a:p>
          <a:p>
            <a:pPr algn="ctr"/>
            <a:r>
              <a:rPr lang="es-ES" sz="1400" b="1" dirty="0"/>
              <a:t>AUTORES: </a:t>
            </a:r>
            <a:r>
              <a:rPr lang="es-EC" sz="1400" b="1" dirty="0"/>
              <a:t>AMANGANDI SINCHIPA OSWALDO</a:t>
            </a:r>
          </a:p>
          <a:p>
            <a:pPr algn="ctr"/>
            <a:r>
              <a:rPr lang="es-EC" sz="1400" b="1" dirty="0"/>
              <a:t>                  RUIZ PASPUEL CARLOS FABIO</a:t>
            </a:r>
            <a:endParaRPr lang="es-ES" sz="1400" dirty="0"/>
          </a:p>
          <a:p>
            <a:pPr algn="ctr"/>
            <a:r>
              <a:rPr lang="es-EC" sz="1400" b="1" dirty="0"/>
              <a:t> </a:t>
            </a:r>
            <a:endParaRPr lang="es-ES" sz="1400" dirty="0"/>
          </a:p>
          <a:p>
            <a:pPr algn="ctr"/>
            <a:r>
              <a:rPr lang="es-ES" sz="1400" b="1" dirty="0"/>
              <a:t> </a:t>
            </a:r>
            <a:endParaRPr lang="es-ES" sz="1400" dirty="0"/>
          </a:p>
          <a:p>
            <a:pPr algn="ctr"/>
            <a:r>
              <a:rPr lang="es-EC" sz="1400" b="1" dirty="0"/>
              <a:t>DIRECTOR: ING. BYRON LEONCIO DIAZ MONROY, PhD</a:t>
            </a:r>
            <a:endParaRPr lang="es-ES" sz="1400" dirty="0"/>
          </a:p>
          <a:p>
            <a:pPr algn="ctr"/>
            <a:r>
              <a:rPr lang="es-EC" sz="1400" b="1" dirty="0"/>
              <a:t> </a:t>
            </a:r>
          </a:p>
          <a:p>
            <a:pPr algn="ctr"/>
            <a:endParaRPr lang="es-ES" sz="1400" dirty="0"/>
          </a:p>
          <a:p>
            <a:pPr algn="ctr"/>
            <a:r>
              <a:rPr lang="es-EC" sz="1400" b="1" dirty="0"/>
              <a:t> </a:t>
            </a:r>
            <a:r>
              <a:rPr lang="es-ES" sz="1400" b="1" dirty="0"/>
              <a:t>SANGOLQUI, 2019</a:t>
            </a:r>
            <a:endParaRPr lang="es-ES" sz="1400" dirty="0"/>
          </a:p>
        </p:txBody>
      </p:sp>
      <p:pic>
        <p:nvPicPr>
          <p:cNvPr id="5123" name="3 Imagen" descr="C:\Users\Tania\Desktop\Caratulas\LOGOESPE-1.png"/>
          <p:cNvPicPr>
            <a:picLocks noChangeAspect="1" noChangeArrowheads="1"/>
          </p:cNvPicPr>
          <p:nvPr/>
        </p:nvPicPr>
        <p:blipFill>
          <a:blip r:embed="rId2"/>
          <a:srcRect/>
          <a:stretch>
            <a:fillRect/>
          </a:stretch>
        </p:blipFill>
        <p:spPr bwMode="auto">
          <a:xfrm>
            <a:off x="0" y="150813"/>
            <a:ext cx="3786188" cy="857250"/>
          </a:xfrm>
          <a:prstGeom prst="rect">
            <a:avLst/>
          </a:prstGeom>
          <a:noFill/>
          <a:ln w="9525">
            <a:noFill/>
            <a:miter lim="800000"/>
            <a:headEnd/>
            <a:tailEnd/>
          </a:ln>
        </p:spPr>
      </p:pic>
    </p:spTree>
    <p:extLst>
      <p:ext uri="{BB962C8B-B14F-4D97-AF65-F5344CB8AC3E}">
        <p14:creationId xmlns:p14="http://schemas.microsoft.com/office/powerpoint/2010/main" val="2436695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620688"/>
            <a:ext cx="8352928" cy="792088"/>
          </a:xfrm>
        </p:spPr>
        <p:txBody>
          <a:bodyPr/>
          <a:lstStyle/>
          <a:p>
            <a:pPr algn="ctr"/>
            <a:r>
              <a:rPr lang="es-ES_tradnl" altLang="es-EC" sz="1600" i="0" dirty="0">
                <a:solidFill>
                  <a:srgbClr val="0070C0"/>
                </a:solidFill>
                <a:effectLst/>
                <a:latin typeface="Arial" pitchFamily="34" charset="0"/>
                <a:ea typeface="Times New Roman" pitchFamily="18" charset="0"/>
                <a:cs typeface="Arial" pitchFamily="34" charset="0"/>
              </a:rPr>
              <a:t>VALOR NUTRICIONAL PRIMARIO Y CONTENIDO MINERAL DE MEZCLAS FORRAJERAS CULTIVADAS EN LA PARROQUIA GUANUJO, CANTÓN GUARANDA, PROVINCIA DE BOLÍVAR</a:t>
            </a:r>
            <a:r>
              <a:rPr lang="es-EC" sz="1600" dirty="0">
                <a:solidFill>
                  <a:srgbClr val="0070C0"/>
                </a:solidFill>
              </a:rPr>
              <a:t/>
            </a:r>
            <a:br>
              <a:rPr lang="es-EC" sz="1600" dirty="0">
                <a:solidFill>
                  <a:srgbClr val="0070C0"/>
                </a:solidFill>
              </a:rPr>
            </a:br>
            <a:endParaRPr lang="es-EC" sz="1600" dirty="0">
              <a:solidFill>
                <a:srgbClr val="0070C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789525689"/>
              </p:ext>
            </p:extLst>
          </p:nvPr>
        </p:nvGraphicFramePr>
        <p:xfrm>
          <a:off x="467544" y="1484784"/>
          <a:ext cx="8229600" cy="4146841"/>
        </p:xfrm>
        <a:graphic>
          <a:graphicData uri="http://schemas.openxmlformats.org/drawingml/2006/table">
            <a:tbl>
              <a:tblPr firstRow="1" firstCol="1" bandRow="1">
                <a:tableStyleId>{9D7B26C5-4107-4FEC-AEDC-1716B250A1EF}</a:tableStyleId>
              </a:tblPr>
              <a:tblGrid>
                <a:gridCol w="2448272">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792088">
                  <a:extLst>
                    <a:ext uri="{9D8B030D-6E8A-4147-A177-3AD203B41FA5}">
                      <a16:colId xmlns:a16="http://schemas.microsoft.com/office/drawing/2014/main" xmlns="" val="20003"/>
                    </a:ext>
                  </a:extLst>
                </a:gridCol>
                <a:gridCol w="936104">
                  <a:extLst>
                    <a:ext uri="{9D8B030D-6E8A-4147-A177-3AD203B41FA5}">
                      <a16:colId xmlns:a16="http://schemas.microsoft.com/office/drawing/2014/main" xmlns="" val="20004"/>
                    </a:ext>
                  </a:extLst>
                </a:gridCol>
                <a:gridCol w="648072">
                  <a:extLst>
                    <a:ext uri="{9D8B030D-6E8A-4147-A177-3AD203B41FA5}">
                      <a16:colId xmlns:a16="http://schemas.microsoft.com/office/drawing/2014/main" xmlns="" val="20005"/>
                    </a:ext>
                  </a:extLst>
                </a:gridCol>
                <a:gridCol w="864096">
                  <a:extLst>
                    <a:ext uri="{9D8B030D-6E8A-4147-A177-3AD203B41FA5}">
                      <a16:colId xmlns:a16="http://schemas.microsoft.com/office/drawing/2014/main" xmlns="" val="20006"/>
                    </a:ext>
                  </a:extLst>
                </a:gridCol>
                <a:gridCol w="721575">
                  <a:extLst>
                    <a:ext uri="{9D8B030D-6E8A-4147-A177-3AD203B41FA5}">
                      <a16:colId xmlns:a16="http://schemas.microsoft.com/office/drawing/2014/main" xmlns="" val="20007"/>
                    </a:ext>
                  </a:extLst>
                </a:gridCol>
                <a:gridCol w="595257">
                  <a:extLst>
                    <a:ext uri="{9D8B030D-6E8A-4147-A177-3AD203B41FA5}">
                      <a16:colId xmlns:a16="http://schemas.microsoft.com/office/drawing/2014/main" xmlns="" val="20008"/>
                    </a:ext>
                  </a:extLst>
                </a:gridCol>
              </a:tblGrid>
              <a:tr h="236478">
                <a:tc rowSpan="2">
                  <a:txBody>
                    <a:bodyPr/>
                    <a:lstStyle/>
                    <a:p>
                      <a:pPr>
                        <a:spcAft>
                          <a:spcPts val="0"/>
                        </a:spcAft>
                      </a:pPr>
                      <a:r>
                        <a:rPr lang="es-ES_tradnl" sz="1400" dirty="0">
                          <a:effectLst/>
                        </a:rPr>
                        <a:t>CARACTERÍSTICAS</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rowSpan="2">
                  <a:txBody>
                    <a:bodyPr/>
                    <a:lstStyle/>
                    <a:p>
                      <a:pPr algn="ctr">
                        <a:spcAft>
                          <a:spcPts val="0"/>
                        </a:spcAft>
                      </a:pPr>
                      <a:r>
                        <a:rPr lang="es-ES_tradnl" sz="1400" dirty="0">
                          <a:effectLst/>
                        </a:rPr>
                        <a:t>N</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gridSpan="7">
                  <a:txBody>
                    <a:bodyPr/>
                    <a:lstStyle/>
                    <a:p>
                      <a:pPr algn="ctr">
                        <a:spcAft>
                          <a:spcPts val="0"/>
                        </a:spcAft>
                      </a:pPr>
                      <a:r>
                        <a:rPr lang="es-ES_tradnl" sz="1400" dirty="0">
                          <a:effectLst/>
                        </a:rPr>
                        <a:t>PARÁMETRO</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236478">
                <a:tc vMerge="1">
                  <a:txBody>
                    <a:bodyPr/>
                    <a:lstStyle/>
                    <a:p>
                      <a:endParaRPr lang="es-EC"/>
                    </a:p>
                  </a:txBody>
                  <a:tcPr/>
                </a:tc>
                <a:tc vMerge="1">
                  <a:txBody>
                    <a:bodyPr/>
                    <a:lstStyle/>
                    <a:p>
                      <a:endParaRPr lang="es-EC"/>
                    </a:p>
                  </a:txBody>
                  <a:tcPr/>
                </a:tc>
                <a:tc>
                  <a:txBody>
                    <a:bodyPr/>
                    <a:lstStyle/>
                    <a:p>
                      <a:pPr algn="ctr">
                        <a:spcAft>
                          <a:spcPts val="0"/>
                        </a:spcAft>
                      </a:pPr>
                      <a:r>
                        <a:rPr lang="es-ES_tradnl" sz="1400" b="1" dirty="0">
                          <a:effectLst/>
                        </a:rPr>
                        <a:t>Media</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EE</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Varianza </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Rango</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Máximo</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Mínimo</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CV %</a:t>
                      </a:r>
                      <a:endParaRPr lang="es-EC" sz="1400" b="1"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1"/>
                  </a:ext>
                </a:extLst>
              </a:tr>
              <a:tr h="236478">
                <a:tc>
                  <a:txBody>
                    <a:bodyPr/>
                    <a:lstStyle/>
                    <a:p>
                      <a:pPr>
                        <a:spcAft>
                          <a:spcPts val="0"/>
                        </a:spcAft>
                      </a:pPr>
                      <a:r>
                        <a:rPr lang="es-ES_tradnl" sz="1400" dirty="0">
                          <a:effectLst/>
                        </a:rPr>
                        <a:t>Humedad, %</a:t>
                      </a:r>
                      <a:endParaRPr lang="es-EC" sz="1400" dirty="0">
                        <a:solidFill>
                          <a:schemeClr val="tx1"/>
                        </a:solidFill>
                        <a:effectLst/>
                        <a:latin typeface="Arial"/>
                        <a:ea typeface="Times New Roman"/>
                        <a:cs typeface="Times New Roman"/>
                      </a:endParaRPr>
                    </a:p>
                  </a:txBody>
                  <a:tcPr marL="41784" marR="4178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36</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75,71</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0,92</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30,25</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24,45</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88,68</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64,23</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1,21</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36478">
                <a:tc>
                  <a:txBody>
                    <a:bodyPr/>
                    <a:lstStyle/>
                    <a:p>
                      <a:pPr>
                        <a:spcAft>
                          <a:spcPts val="0"/>
                        </a:spcAft>
                      </a:pPr>
                      <a:r>
                        <a:rPr lang="es-ES_tradnl" sz="1400" dirty="0">
                          <a:effectLst/>
                        </a:rPr>
                        <a:t>Materia seca, %</a:t>
                      </a:r>
                      <a:endParaRPr lang="es-EC" sz="1400" dirty="0">
                        <a:solidFill>
                          <a:schemeClr val="tx1"/>
                        </a:solidFill>
                        <a:effectLst/>
                        <a:latin typeface="Arial"/>
                        <a:ea typeface="Times New Roman"/>
                        <a:cs typeface="Times New Roman"/>
                      </a:endParaRPr>
                    </a:p>
                  </a:txBody>
                  <a:tcPr marL="41784" marR="4178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24,29</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0,92</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30,25</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24,45</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35,77</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11,32</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3,77</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36478">
                <a:tc>
                  <a:txBody>
                    <a:bodyPr/>
                    <a:lstStyle/>
                    <a:p>
                      <a:pPr>
                        <a:spcAft>
                          <a:spcPts val="0"/>
                        </a:spcAft>
                      </a:pPr>
                      <a:r>
                        <a:rPr lang="es-ES_tradnl" sz="1400" dirty="0">
                          <a:effectLst/>
                          <a:hlinkClick r:id="rId2" action="ppaction://hlinksldjump"/>
                        </a:rPr>
                        <a:t>Proteína, %</a:t>
                      </a:r>
                      <a:endParaRPr lang="es-EC" sz="1400" dirty="0">
                        <a:solidFill>
                          <a:schemeClr val="tx1"/>
                        </a:solidFill>
                        <a:effectLst/>
                        <a:latin typeface="Arial"/>
                        <a:ea typeface="Times New Roman"/>
                        <a:cs typeface="Times New Roman"/>
                      </a:endParaRPr>
                    </a:p>
                  </a:txBody>
                  <a:tcPr marL="41784" marR="4178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11,91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0,68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16,89</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17,21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20,88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3,67</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5,75</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36478">
                <a:tc>
                  <a:txBody>
                    <a:bodyPr/>
                    <a:lstStyle/>
                    <a:p>
                      <a:pPr>
                        <a:spcAft>
                          <a:spcPts val="0"/>
                        </a:spcAft>
                      </a:pPr>
                      <a:r>
                        <a:rPr lang="es-ES_tradnl" sz="1400" dirty="0">
                          <a:effectLst/>
                          <a:hlinkClick r:id="rId2" action="ppaction://hlinksldjump"/>
                        </a:rPr>
                        <a:t>Grasa, %</a:t>
                      </a:r>
                      <a:endParaRPr lang="es-EC" sz="1400" dirty="0">
                        <a:solidFill>
                          <a:schemeClr val="tx1"/>
                        </a:solidFill>
                        <a:effectLst/>
                        <a:latin typeface="Arial"/>
                        <a:ea typeface="Times New Roman"/>
                        <a:cs typeface="Times New Roman"/>
                      </a:endParaRPr>
                    </a:p>
                  </a:txBody>
                  <a:tcPr marL="41784" marR="4178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36</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1,67</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0,07</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0,16</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1,78</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2,48</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0,70</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3,97</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36478">
                <a:tc>
                  <a:txBody>
                    <a:bodyPr/>
                    <a:lstStyle/>
                    <a:p>
                      <a:pPr>
                        <a:spcAft>
                          <a:spcPts val="0"/>
                        </a:spcAft>
                      </a:pPr>
                      <a:r>
                        <a:rPr lang="es-ES_tradnl" sz="1400" dirty="0">
                          <a:effectLst/>
                          <a:hlinkClick r:id="rId2" action="ppaction://hlinksldjump"/>
                        </a:rPr>
                        <a:t>Fibra, %</a:t>
                      </a:r>
                      <a:endParaRPr lang="es-EC" sz="1400" dirty="0">
                        <a:solidFill>
                          <a:schemeClr val="tx1"/>
                        </a:solidFill>
                        <a:effectLst/>
                        <a:latin typeface="Arial"/>
                        <a:ea typeface="Times New Roman"/>
                        <a:cs typeface="Times New Roman"/>
                      </a:endParaRPr>
                    </a:p>
                  </a:txBody>
                  <a:tcPr marL="41784" marR="4178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16,36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0,67</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16,06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15,68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24,38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8,70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4,08</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58135">
                <a:tc>
                  <a:txBody>
                    <a:bodyPr/>
                    <a:lstStyle/>
                    <a:p>
                      <a:pPr>
                        <a:spcAft>
                          <a:spcPts val="0"/>
                        </a:spcAft>
                      </a:pPr>
                      <a:r>
                        <a:rPr lang="es-ES_tradnl" sz="1400" dirty="0">
                          <a:effectLst/>
                          <a:hlinkClick r:id="rId2" action="ppaction://hlinksldjump"/>
                        </a:rPr>
                        <a:t>Extracto no Nitrogenado, %</a:t>
                      </a:r>
                      <a:endParaRPr lang="es-EC" sz="1400" dirty="0">
                        <a:solidFill>
                          <a:schemeClr val="tx1"/>
                        </a:solidFill>
                        <a:effectLst/>
                        <a:latin typeface="Arial"/>
                        <a:ea typeface="Times New Roman"/>
                        <a:cs typeface="Times New Roman"/>
                      </a:endParaRPr>
                    </a:p>
                  </a:txBody>
                  <a:tcPr marL="41784" marR="4178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60,50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0,94</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31,51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25,74</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77,02</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51,28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1,55</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36478">
                <a:tc>
                  <a:txBody>
                    <a:bodyPr/>
                    <a:lstStyle/>
                    <a:p>
                      <a:pPr>
                        <a:spcAft>
                          <a:spcPts val="0"/>
                        </a:spcAft>
                      </a:pPr>
                      <a:r>
                        <a:rPr lang="es-ES_tradnl" sz="1400" dirty="0">
                          <a:effectLst/>
                          <a:hlinkClick r:id="rId2" action="ppaction://hlinksldjump"/>
                        </a:rPr>
                        <a:t>Cenizas, %</a:t>
                      </a:r>
                      <a:endParaRPr lang="es-EC" sz="1400" dirty="0">
                        <a:solidFill>
                          <a:schemeClr val="tx1"/>
                        </a:solidFill>
                        <a:effectLst/>
                        <a:latin typeface="Arial"/>
                        <a:ea typeface="Times New Roman"/>
                        <a:cs typeface="Times New Roman"/>
                      </a:endParaRPr>
                    </a:p>
                  </a:txBody>
                  <a:tcPr marL="41784" marR="4178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9,56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0,28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2,87</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6,36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12,68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6,32</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2,96</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36478">
                <a:tc>
                  <a:txBody>
                    <a:bodyPr/>
                    <a:lstStyle/>
                    <a:p>
                      <a:pPr>
                        <a:spcAft>
                          <a:spcPts val="0"/>
                        </a:spcAft>
                      </a:pPr>
                      <a:r>
                        <a:rPr lang="es-ES_tradnl" sz="1400" dirty="0">
                          <a:effectLst/>
                          <a:hlinkClick r:id="rId3" action="ppaction://hlinksldjump"/>
                        </a:rPr>
                        <a:t>Calcio (Ca), %</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0,32</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0,02</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0,54</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0,69</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0,15</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6,23</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236478">
                <a:tc>
                  <a:txBody>
                    <a:bodyPr/>
                    <a:lstStyle/>
                    <a:p>
                      <a:pPr>
                        <a:spcAft>
                          <a:spcPts val="0"/>
                        </a:spcAft>
                      </a:pPr>
                      <a:r>
                        <a:rPr lang="es-ES_tradnl" sz="1400" dirty="0">
                          <a:effectLst/>
                        </a:rPr>
                        <a:t>Fosforo (P), %</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0,18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0,15</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0,26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0,11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3,57</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36478">
                <a:tc>
                  <a:txBody>
                    <a:bodyPr/>
                    <a:lstStyle/>
                    <a:p>
                      <a:pPr>
                        <a:spcAft>
                          <a:spcPts val="0"/>
                        </a:spcAft>
                      </a:pPr>
                      <a:r>
                        <a:rPr lang="es-ES_tradnl" sz="1400">
                          <a:effectLst/>
                        </a:rPr>
                        <a:t>Potasio (K), %</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2,03</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0,07</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0,20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1,73</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2,87</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1,14</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3,66</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236478">
                <a:tc>
                  <a:txBody>
                    <a:bodyPr/>
                    <a:lstStyle/>
                    <a:p>
                      <a:pPr>
                        <a:spcAft>
                          <a:spcPts val="0"/>
                        </a:spcAft>
                      </a:pPr>
                      <a:r>
                        <a:rPr lang="es-ES_tradnl" sz="1400" dirty="0">
                          <a:effectLst/>
                        </a:rPr>
                        <a:t>Magnesio (Mg), %</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0,14</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0,15</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0,23</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0,08</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4,37</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236478">
                <a:tc>
                  <a:txBody>
                    <a:bodyPr/>
                    <a:lstStyle/>
                    <a:p>
                      <a:pPr>
                        <a:spcAft>
                          <a:spcPts val="0"/>
                        </a:spcAft>
                      </a:pPr>
                      <a:r>
                        <a:rPr lang="es-ES_tradnl" sz="1400">
                          <a:effectLst/>
                        </a:rPr>
                        <a:t>Hierro (Fe), mg/kg</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80,03</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6,93</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1730,35</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166,53</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198,72</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32,19</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8,66</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341536">
                <a:tc>
                  <a:txBody>
                    <a:bodyPr/>
                    <a:lstStyle/>
                    <a:p>
                      <a:pPr>
                        <a:spcAft>
                          <a:spcPts val="0"/>
                        </a:spcAft>
                      </a:pPr>
                      <a:r>
                        <a:rPr lang="es-ES_tradnl" sz="1400" dirty="0">
                          <a:effectLst/>
                        </a:rPr>
                        <a:t>Manganeso (Mn), mg/kg</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196,77</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12,11</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5276,69</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263,16</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336,55</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73,39</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6,15</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236478">
                <a:tc>
                  <a:txBody>
                    <a:bodyPr/>
                    <a:lstStyle/>
                    <a:p>
                      <a:pPr>
                        <a:spcAft>
                          <a:spcPts val="0"/>
                        </a:spcAft>
                      </a:pPr>
                      <a:r>
                        <a:rPr lang="es-ES_tradnl" sz="1400" dirty="0">
                          <a:effectLst/>
                        </a:rPr>
                        <a:t>Cobre (Cu), mg/kg</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0,50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0,00</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0,50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0,50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0,00</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236478">
                <a:tc>
                  <a:txBody>
                    <a:bodyPr/>
                    <a:lstStyle/>
                    <a:p>
                      <a:pPr>
                        <a:spcAft>
                          <a:spcPts val="0"/>
                        </a:spcAft>
                      </a:pPr>
                      <a:r>
                        <a:rPr lang="es-ES_tradnl" sz="1400" dirty="0">
                          <a:effectLst/>
                        </a:rPr>
                        <a:t>Zinc (Zn), mg/kg</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36</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0,30</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0,00</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0,30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0,30</a:t>
                      </a:r>
                      <a:endParaRPr lang="es-EC" sz="140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0,00</a:t>
                      </a:r>
                      <a:endParaRPr lang="es-EC" sz="1400" dirty="0">
                        <a:solidFill>
                          <a:schemeClr val="tx1"/>
                        </a:solidFill>
                        <a:effectLst/>
                        <a:latin typeface="Arial"/>
                        <a:ea typeface="Times New Roman"/>
                        <a:cs typeface="Times New Roman"/>
                      </a:endParaRPr>
                    </a:p>
                  </a:txBody>
                  <a:tcPr marL="41784" marR="417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
        <p:nvSpPr>
          <p:cNvPr id="7" name="Rectangle 1"/>
          <p:cNvSpPr>
            <a:spLocks noChangeArrowheads="1"/>
          </p:cNvSpPr>
          <p:nvPr/>
        </p:nvSpPr>
        <p:spPr bwMode="auto">
          <a:xfrm>
            <a:off x="-396552" y="5703639"/>
            <a:ext cx="48965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29" tIns="45720" rIns="899829"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EE: Error estándar</a:t>
            </a:r>
            <a:endParaRPr kumimoji="0" lang="es-EC" altLang="es-EC"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CV: Coeficiente de variación</a:t>
            </a:r>
          </a:p>
        </p:txBody>
      </p:sp>
    </p:spTree>
    <p:extLst>
      <p:ext uri="{BB962C8B-B14F-4D97-AF65-F5344CB8AC3E}">
        <p14:creationId xmlns:p14="http://schemas.microsoft.com/office/powerpoint/2010/main" val="649879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648072"/>
          </a:xfrm>
        </p:spPr>
        <p:txBody>
          <a:bodyPr/>
          <a:lstStyle/>
          <a:p>
            <a:pPr algn="ctr"/>
            <a:r>
              <a:rPr lang="es-ES_tradnl" altLang="es-EC" sz="1600" i="0" dirty="0">
                <a:solidFill>
                  <a:srgbClr val="0070C0"/>
                </a:solidFill>
                <a:effectLst/>
                <a:latin typeface="Arial" pitchFamily="34" charset="0"/>
                <a:ea typeface="Times New Roman" pitchFamily="18" charset="0"/>
                <a:cs typeface="Arial" pitchFamily="34" charset="0"/>
              </a:rPr>
              <a:t>PERFIL MINERAL EN SUERO DE VACAS EN PRODUCCIÓN DE LA PARROQUIA GUANUJO CANTÓN GUARANDA, PROVINCIA DE BOLÍVAR</a:t>
            </a:r>
            <a:r>
              <a:rPr lang="es-ES_tradnl" altLang="es-EC" sz="1600" i="0" dirty="0">
                <a:solidFill>
                  <a:schemeClr val="tx1"/>
                </a:solidFill>
                <a:effectLst/>
                <a:latin typeface="Arial" pitchFamily="34" charset="0"/>
                <a:ea typeface="Times New Roman" pitchFamily="18" charset="0"/>
                <a:cs typeface="Arial" pitchFamily="34" charset="0"/>
              </a:rPr>
              <a:t>                                                                                                                                                      </a:t>
            </a:r>
            <a:r>
              <a:rPr lang="es-EC" sz="1600" dirty="0">
                <a:solidFill>
                  <a:srgbClr val="0070C0"/>
                </a:solidFill>
              </a:rPr>
              <a:t/>
            </a:r>
            <a:br>
              <a:rPr lang="es-EC" sz="1600" dirty="0">
                <a:solidFill>
                  <a:srgbClr val="0070C0"/>
                </a:solidFill>
              </a:rPr>
            </a:br>
            <a:endParaRPr lang="es-EC" sz="1600" dirty="0">
              <a:solidFill>
                <a:srgbClr val="0070C0"/>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31582775"/>
              </p:ext>
            </p:extLst>
          </p:nvPr>
        </p:nvGraphicFramePr>
        <p:xfrm>
          <a:off x="467544" y="1268760"/>
          <a:ext cx="8229600" cy="4434877"/>
        </p:xfrm>
        <a:graphic>
          <a:graphicData uri="http://schemas.openxmlformats.org/drawingml/2006/table">
            <a:tbl>
              <a:tblPr firstRow="1" firstCol="1" bandRow="1">
                <a:tableStyleId>{9D7B26C5-4107-4FEC-AEDC-1716B250A1EF}</a:tableStyleId>
              </a:tblPr>
              <a:tblGrid>
                <a:gridCol w="2448272">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720080">
                  <a:extLst>
                    <a:ext uri="{9D8B030D-6E8A-4147-A177-3AD203B41FA5}">
                      <a16:colId xmlns:a16="http://schemas.microsoft.com/office/drawing/2014/main" xmlns="" val="20002"/>
                    </a:ext>
                  </a:extLst>
                </a:gridCol>
                <a:gridCol w="727681">
                  <a:extLst>
                    <a:ext uri="{9D8B030D-6E8A-4147-A177-3AD203B41FA5}">
                      <a16:colId xmlns:a16="http://schemas.microsoft.com/office/drawing/2014/main" xmlns="" val="20003"/>
                    </a:ext>
                  </a:extLst>
                </a:gridCol>
                <a:gridCol w="847656">
                  <a:extLst>
                    <a:ext uri="{9D8B030D-6E8A-4147-A177-3AD203B41FA5}">
                      <a16:colId xmlns:a16="http://schemas.microsoft.com/office/drawing/2014/main" xmlns="" val="20004"/>
                    </a:ext>
                  </a:extLst>
                </a:gridCol>
                <a:gridCol w="810968">
                  <a:extLst>
                    <a:ext uri="{9D8B030D-6E8A-4147-A177-3AD203B41FA5}">
                      <a16:colId xmlns:a16="http://schemas.microsoft.com/office/drawing/2014/main" xmlns="" val="20005"/>
                    </a:ext>
                  </a:extLst>
                </a:gridCol>
                <a:gridCol w="810968">
                  <a:extLst>
                    <a:ext uri="{9D8B030D-6E8A-4147-A177-3AD203B41FA5}">
                      <a16:colId xmlns:a16="http://schemas.microsoft.com/office/drawing/2014/main" xmlns="" val="20006"/>
                    </a:ext>
                  </a:extLst>
                </a:gridCol>
                <a:gridCol w="778660">
                  <a:extLst>
                    <a:ext uri="{9D8B030D-6E8A-4147-A177-3AD203B41FA5}">
                      <a16:colId xmlns:a16="http://schemas.microsoft.com/office/drawing/2014/main" xmlns="" val="20007"/>
                    </a:ext>
                  </a:extLst>
                </a:gridCol>
                <a:gridCol w="509251">
                  <a:extLst>
                    <a:ext uri="{9D8B030D-6E8A-4147-A177-3AD203B41FA5}">
                      <a16:colId xmlns:a16="http://schemas.microsoft.com/office/drawing/2014/main" xmlns="" val="20008"/>
                    </a:ext>
                  </a:extLst>
                </a:gridCol>
              </a:tblGrid>
              <a:tr h="408737">
                <a:tc rowSpan="2">
                  <a:txBody>
                    <a:bodyPr/>
                    <a:lstStyle/>
                    <a:p>
                      <a:pPr>
                        <a:spcAft>
                          <a:spcPts val="0"/>
                        </a:spcAft>
                      </a:pPr>
                      <a:r>
                        <a:rPr lang="es-ES_tradnl" sz="1400" b="1" dirty="0">
                          <a:effectLst/>
                        </a:rPr>
                        <a:t>CARACTERÍSTICAS</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rowSpan="2">
                  <a:txBody>
                    <a:bodyPr/>
                    <a:lstStyle/>
                    <a:p>
                      <a:pPr algn="ctr">
                        <a:spcAft>
                          <a:spcPts val="0"/>
                        </a:spcAft>
                      </a:pPr>
                      <a:r>
                        <a:rPr lang="es-ES_tradnl" sz="1400" b="1" baseline="0" dirty="0">
                          <a:solidFill>
                            <a:schemeClr val="tx1"/>
                          </a:solidFill>
                          <a:effectLst/>
                          <a:latin typeface="+mn-lt"/>
                          <a:ea typeface="+mn-ea"/>
                          <a:cs typeface="+mn-cs"/>
                        </a:rPr>
                        <a:t> N</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gridSpan="7">
                  <a:txBody>
                    <a:bodyPr/>
                    <a:lstStyle/>
                    <a:p>
                      <a:pPr algn="ctr">
                        <a:spcAft>
                          <a:spcPts val="0"/>
                        </a:spcAft>
                      </a:pPr>
                      <a:r>
                        <a:rPr lang="es-ES_tradnl" sz="1400" b="1">
                          <a:effectLst/>
                        </a:rPr>
                        <a:t>PARÁMETRO</a:t>
                      </a:r>
                      <a:endParaRPr lang="es-EC" sz="1400" b="1">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618325">
                <a:tc vMerge="1">
                  <a:txBody>
                    <a:bodyPr/>
                    <a:lstStyle/>
                    <a:p>
                      <a:endParaRPr lang="es-EC"/>
                    </a:p>
                  </a:txBody>
                  <a:tcPr/>
                </a:tc>
                <a:tc vMerge="1">
                  <a:txBody>
                    <a:bodyPr/>
                    <a:lstStyle/>
                    <a:p>
                      <a:endParaRPr lang="es-EC"/>
                    </a:p>
                  </a:txBody>
                  <a:tcPr/>
                </a:tc>
                <a:tc>
                  <a:txBody>
                    <a:bodyPr/>
                    <a:lstStyle/>
                    <a:p>
                      <a:pPr algn="ctr">
                        <a:spcAft>
                          <a:spcPts val="0"/>
                        </a:spcAft>
                      </a:pPr>
                      <a:r>
                        <a:rPr lang="es-ES_tradnl" sz="1400" b="1" dirty="0">
                          <a:effectLst/>
                        </a:rPr>
                        <a:t>Media</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EE</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Varianza </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Rango</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Máximo</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Mínimo</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S_tradnl" sz="1400" b="1" dirty="0">
                          <a:effectLst/>
                        </a:rPr>
                        <a:t>CV %</a:t>
                      </a:r>
                      <a:endParaRPr lang="es-EC" sz="1400" b="1"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1"/>
                  </a:ext>
                </a:extLst>
              </a:tr>
              <a:tr h="408737">
                <a:tc>
                  <a:txBody>
                    <a:bodyPr/>
                    <a:lstStyle/>
                    <a:p>
                      <a:pPr>
                        <a:spcAft>
                          <a:spcPts val="0"/>
                        </a:spcAft>
                      </a:pPr>
                      <a:r>
                        <a:rPr lang="pt-BR" sz="1400" dirty="0" err="1">
                          <a:effectLst/>
                          <a:hlinkClick r:id="rId2" action="ppaction://hlinksldjump"/>
                        </a:rPr>
                        <a:t>Nitrógeno</a:t>
                      </a:r>
                      <a:r>
                        <a:rPr lang="pt-BR" sz="1400" dirty="0">
                          <a:effectLst/>
                          <a:hlinkClick r:id="rId2" action="ppaction://hlinksldjump"/>
                        </a:rPr>
                        <a:t> </a:t>
                      </a:r>
                      <a:r>
                        <a:rPr lang="pt-BR" sz="1400" dirty="0" err="1">
                          <a:effectLst/>
                          <a:hlinkClick r:id="rId2" action="ppaction://hlinksldjump"/>
                        </a:rPr>
                        <a:t>uréico</a:t>
                      </a:r>
                      <a:r>
                        <a:rPr lang="pt-BR" sz="1400" dirty="0">
                          <a:effectLst/>
                          <a:hlinkClick r:id="rId2" action="ppaction://hlinksldjump"/>
                        </a:rPr>
                        <a:t> </a:t>
                      </a:r>
                      <a:r>
                        <a:rPr lang="pt-BR" sz="1400" dirty="0">
                          <a:effectLst/>
                        </a:rPr>
                        <a:t>(N), mg/</a:t>
                      </a:r>
                      <a:r>
                        <a:rPr lang="pt-BR" sz="1400" dirty="0" err="1">
                          <a:effectLst/>
                        </a:rPr>
                        <a:t>dL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78</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14,14</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0,33</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8,58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13,11</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20,14</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7,03</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2,34</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8737">
                <a:tc>
                  <a:txBody>
                    <a:bodyPr/>
                    <a:lstStyle/>
                    <a:p>
                      <a:pPr>
                        <a:spcAft>
                          <a:spcPts val="0"/>
                        </a:spcAft>
                      </a:pPr>
                      <a:r>
                        <a:rPr lang="es-ES_tradnl" sz="1400" dirty="0">
                          <a:effectLst/>
                        </a:rPr>
                        <a:t>Calcio (Ca), mg/</a:t>
                      </a:r>
                      <a:r>
                        <a:rPr lang="es-ES_tradnl" sz="1400" dirty="0" err="1">
                          <a:effectLst/>
                        </a:rPr>
                        <a:t>dL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78</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8,12</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0,12</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1,21</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5,76</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11,56</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5,80</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1,54</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8737">
                <a:tc>
                  <a:txBody>
                    <a:bodyPr/>
                    <a:lstStyle/>
                    <a:p>
                      <a:pPr>
                        <a:spcAft>
                          <a:spcPts val="0"/>
                        </a:spcAft>
                      </a:pPr>
                      <a:r>
                        <a:rPr lang="es-ES_tradnl" sz="1400" dirty="0">
                          <a:effectLst/>
                        </a:rPr>
                        <a:t>Fosforo (P), mg/</a:t>
                      </a:r>
                      <a:r>
                        <a:rPr lang="es-ES_tradnl" sz="1400" dirty="0" err="1">
                          <a:effectLst/>
                        </a:rPr>
                        <a:t>dL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78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8,07</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0,27</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5,77</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11,11</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13,10</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1,99</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3,37</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08737">
                <a:tc>
                  <a:txBody>
                    <a:bodyPr/>
                    <a:lstStyle/>
                    <a:p>
                      <a:pPr>
                        <a:spcAft>
                          <a:spcPts val="0"/>
                        </a:spcAft>
                      </a:pPr>
                      <a:r>
                        <a:rPr lang="es-ES_tradnl" sz="1400" dirty="0">
                          <a:effectLst/>
                        </a:rPr>
                        <a:t>Potasio (K), </a:t>
                      </a:r>
                      <a:r>
                        <a:rPr lang="es-ES_tradnl" sz="1400" dirty="0" err="1">
                          <a:effectLst/>
                        </a:rPr>
                        <a:t>mmol</a:t>
                      </a:r>
                      <a:r>
                        <a:rPr lang="es-ES_tradnl" sz="1400" dirty="0">
                          <a:effectLst/>
                        </a:rPr>
                        <a:t>/L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78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5,26</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0,56</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3,46</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6,88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3,42</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1,61</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08737">
                <a:tc>
                  <a:txBody>
                    <a:bodyPr/>
                    <a:lstStyle/>
                    <a:p>
                      <a:pPr>
                        <a:spcAft>
                          <a:spcPts val="0"/>
                        </a:spcAft>
                      </a:pPr>
                      <a:r>
                        <a:rPr lang="es-ES_tradnl" sz="1400" dirty="0">
                          <a:effectLst/>
                        </a:rPr>
                        <a:t>Magnesio (Mg), mg/</a:t>
                      </a:r>
                      <a:r>
                        <a:rPr lang="es-ES_tradnl" sz="1400" dirty="0" err="1">
                          <a:effectLst/>
                        </a:rPr>
                        <a:t>dL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78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2,69</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0,05</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0,17</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1,64</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3,52</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1,88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1,72</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54710">
                <a:tc>
                  <a:txBody>
                    <a:bodyPr/>
                    <a:lstStyle/>
                    <a:p>
                      <a:pPr>
                        <a:spcAft>
                          <a:spcPts val="0"/>
                        </a:spcAft>
                      </a:pPr>
                      <a:r>
                        <a:rPr lang="es-ES_tradnl" sz="1400" dirty="0">
                          <a:effectLst/>
                        </a:rPr>
                        <a:t>Hierro (Fe), </a:t>
                      </a:r>
                      <a:r>
                        <a:rPr lang="es-ES_tradnl" sz="1400" dirty="0" err="1">
                          <a:effectLst/>
                        </a:rPr>
                        <a:t>ug</a:t>
                      </a:r>
                      <a:r>
                        <a:rPr lang="es-ES_tradnl" sz="1400" dirty="0">
                          <a:effectLst/>
                        </a:rPr>
                        <a:t>/</a:t>
                      </a:r>
                      <a:r>
                        <a:rPr lang="es-ES_tradnl" sz="1400" dirty="0" err="1">
                          <a:effectLst/>
                        </a:rPr>
                        <a:t>dL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78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139,65</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5,08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2013,58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251,39</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224,91</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26,48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3,64</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454710">
                <a:tc>
                  <a:txBody>
                    <a:bodyPr/>
                    <a:lstStyle/>
                    <a:p>
                      <a:pPr>
                        <a:spcAft>
                          <a:spcPts val="0"/>
                        </a:spcAft>
                      </a:pPr>
                      <a:r>
                        <a:rPr lang="es-ES_tradnl" sz="1400" dirty="0">
                          <a:effectLst/>
                        </a:rPr>
                        <a:t>Cloro (Cl), </a:t>
                      </a:r>
                      <a:r>
                        <a:rPr lang="es-ES_tradnl" sz="1400" dirty="0" err="1">
                          <a:effectLst/>
                        </a:rPr>
                        <a:t>meq</a:t>
                      </a:r>
                      <a:r>
                        <a:rPr lang="es-ES_tradnl" sz="1400" dirty="0">
                          <a:effectLst/>
                        </a:rPr>
                        <a:t>/L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78</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101,69</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0,34</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8,95</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13,66</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108,33</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a:effectLst/>
                        </a:rPr>
                        <a:t>94,67</a:t>
                      </a:r>
                      <a:endParaRPr lang="es-EC" sz="140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0,33</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454710">
                <a:tc>
                  <a:txBody>
                    <a:bodyPr/>
                    <a:lstStyle/>
                    <a:p>
                      <a:pPr>
                        <a:spcAft>
                          <a:spcPts val="0"/>
                        </a:spcAft>
                      </a:pPr>
                      <a:r>
                        <a:rPr lang="es-ES_tradnl" sz="1400" dirty="0">
                          <a:effectLst/>
                        </a:rPr>
                        <a:t>Sodio (</a:t>
                      </a:r>
                      <a:r>
                        <a:rPr lang="es-ES_tradnl" sz="1400" dirty="0" err="1">
                          <a:effectLst/>
                        </a:rPr>
                        <a:t>Na</a:t>
                      </a:r>
                      <a:r>
                        <a:rPr lang="es-ES_tradnl" sz="1400" dirty="0">
                          <a:effectLst/>
                        </a:rPr>
                        <a:t>), </a:t>
                      </a:r>
                      <a:r>
                        <a:rPr lang="es-ES_tradnl" sz="1400" dirty="0" err="1">
                          <a:effectLst/>
                        </a:rPr>
                        <a:t>mmol</a:t>
                      </a:r>
                      <a:r>
                        <a:rPr lang="es-ES_tradnl" sz="1400" dirty="0">
                          <a:effectLst/>
                        </a:rPr>
                        <a:t>/L</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78</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134,38</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0,77</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45,65</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36,52</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156,26</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119,74</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dirty="0">
                          <a:effectLst/>
                        </a:rPr>
                        <a:t>0,57</a:t>
                      </a:r>
                      <a:endParaRPr lang="es-EC" sz="1400" dirty="0">
                        <a:solidFill>
                          <a:schemeClr val="tx1"/>
                        </a:solidFill>
                        <a:effectLst/>
                        <a:latin typeface="Arial"/>
                        <a:ea typeface="Times New Roman"/>
                        <a:cs typeface="Times New Roman"/>
                      </a:endParaRPr>
                    </a:p>
                  </a:txBody>
                  <a:tcPr marL="40629" marR="40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7" name="Rectangle 1"/>
          <p:cNvSpPr>
            <a:spLocks noChangeArrowheads="1"/>
          </p:cNvSpPr>
          <p:nvPr/>
        </p:nvSpPr>
        <p:spPr bwMode="auto">
          <a:xfrm>
            <a:off x="-396552" y="5733256"/>
            <a:ext cx="41044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29" tIns="45720" rIns="899829"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EE: Error estándar</a:t>
            </a:r>
            <a:endParaRPr kumimoji="0" lang="es-EC" altLang="es-EC"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C"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CV: Coeficiente de variación</a:t>
            </a:r>
          </a:p>
        </p:txBody>
      </p:sp>
    </p:spTree>
    <p:extLst>
      <p:ext uri="{BB962C8B-B14F-4D97-AF65-F5344CB8AC3E}">
        <p14:creationId xmlns:p14="http://schemas.microsoft.com/office/powerpoint/2010/main" val="24696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576064"/>
          </a:xfrm>
        </p:spPr>
        <p:txBody>
          <a:bodyPr/>
          <a:lstStyle/>
          <a:p>
            <a:pPr algn="ctr"/>
            <a:r>
              <a:rPr lang="es-ES_tradnl" altLang="es-EC" sz="1600" i="0" dirty="0">
                <a:solidFill>
                  <a:srgbClr val="0070C0"/>
                </a:solidFill>
                <a:effectLst/>
                <a:ea typeface="Times New Roman" pitchFamily="18" charset="0"/>
                <a:cs typeface="Times New Roman" pitchFamily="18" charset="0"/>
              </a:rPr>
              <a:t>CORRELACIÓN DEL CÍRCULO NUTRICIONAL DEL CALCIO </a:t>
            </a:r>
            <a:br>
              <a:rPr lang="es-ES_tradnl" altLang="es-EC" sz="1600" i="0" dirty="0">
                <a:solidFill>
                  <a:srgbClr val="0070C0"/>
                </a:solidFill>
                <a:effectLst/>
                <a:ea typeface="Times New Roman" pitchFamily="18" charset="0"/>
                <a:cs typeface="Times New Roman" pitchFamily="18" charset="0"/>
              </a:rPr>
            </a:br>
            <a:r>
              <a:rPr lang="es-ES_tradnl" altLang="es-EC" sz="1600" i="0" dirty="0">
                <a:solidFill>
                  <a:srgbClr val="0070C0"/>
                </a:solidFill>
                <a:effectLst/>
                <a:ea typeface="Times New Roman" pitchFamily="18" charset="0"/>
                <a:cs typeface="Times New Roman" pitchFamily="18" charset="0"/>
              </a:rPr>
              <a:t>(SUELO, PLANTA, VACA) EN LA PARROQUIA GUANUJO</a:t>
            </a:r>
            <a:endParaRPr lang="es-EC" sz="1600" dirty="0">
              <a:solidFill>
                <a:srgbClr val="0070C0"/>
              </a:solidFill>
            </a:endParaRPr>
          </a:p>
        </p:txBody>
      </p:sp>
      <p:graphicFrame>
        <p:nvGraphicFramePr>
          <p:cNvPr id="6" name="5 Tabla"/>
          <p:cNvGraphicFramePr>
            <a:graphicFrameLocks noGrp="1"/>
          </p:cNvGraphicFramePr>
          <p:nvPr>
            <p:extLst>
              <p:ext uri="{D42A27DB-BD31-4B8C-83A1-F6EECF244321}">
                <p14:modId xmlns:p14="http://schemas.microsoft.com/office/powerpoint/2010/main" val="798535939"/>
              </p:ext>
            </p:extLst>
          </p:nvPr>
        </p:nvGraphicFramePr>
        <p:xfrm>
          <a:off x="2123728" y="1412776"/>
          <a:ext cx="5112569" cy="3456380"/>
        </p:xfrm>
        <a:graphic>
          <a:graphicData uri="http://schemas.openxmlformats.org/drawingml/2006/table">
            <a:tbl>
              <a:tblPr firstRow="1" firstCol="1" bandRow="1">
                <a:tableStyleId>{9D7B26C5-4107-4FEC-AEDC-1716B250A1EF}</a:tableStyleId>
              </a:tblPr>
              <a:tblGrid>
                <a:gridCol w="864097">
                  <a:extLst>
                    <a:ext uri="{9D8B030D-6E8A-4147-A177-3AD203B41FA5}">
                      <a16:colId xmlns:a16="http://schemas.microsoft.com/office/drawing/2014/main" xmlns="" val="20000"/>
                    </a:ext>
                  </a:extLst>
                </a:gridCol>
                <a:gridCol w="1080120">
                  <a:extLst>
                    <a:ext uri="{9D8B030D-6E8A-4147-A177-3AD203B41FA5}">
                      <a16:colId xmlns:a16="http://schemas.microsoft.com/office/drawing/2014/main" xmlns="" val="20001"/>
                    </a:ext>
                  </a:extLst>
                </a:gridCol>
                <a:gridCol w="1008112">
                  <a:extLst>
                    <a:ext uri="{9D8B030D-6E8A-4147-A177-3AD203B41FA5}">
                      <a16:colId xmlns:a16="http://schemas.microsoft.com/office/drawing/2014/main" xmlns="" val="20002"/>
                    </a:ext>
                  </a:extLst>
                </a:gridCol>
                <a:gridCol w="1152128">
                  <a:extLst>
                    <a:ext uri="{9D8B030D-6E8A-4147-A177-3AD203B41FA5}">
                      <a16:colId xmlns:a16="http://schemas.microsoft.com/office/drawing/2014/main" xmlns="" val="20003"/>
                    </a:ext>
                  </a:extLst>
                </a:gridCol>
                <a:gridCol w="1008112">
                  <a:extLst>
                    <a:ext uri="{9D8B030D-6E8A-4147-A177-3AD203B41FA5}">
                      <a16:colId xmlns:a16="http://schemas.microsoft.com/office/drawing/2014/main" xmlns="" val="20004"/>
                    </a:ext>
                  </a:extLst>
                </a:gridCol>
              </a:tblGrid>
              <a:tr h="345638">
                <a:tc gridSpan="5">
                  <a:txBody>
                    <a:bodyPr/>
                    <a:lstStyle/>
                    <a:p>
                      <a:pPr algn="ctr">
                        <a:spcAft>
                          <a:spcPts val="0"/>
                        </a:spcAft>
                      </a:pPr>
                      <a:r>
                        <a:rPr lang="es-EC" sz="1400" dirty="0">
                          <a:effectLst/>
                        </a:rPr>
                        <a:t>Matriz de Correlación de contenido de Ca</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345638">
                <a:tc>
                  <a:txBody>
                    <a:bodyPr/>
                    <a:lstStyle/>
                    <a:p>
                      <a:pPr algn="ctr">
                        <a:spcAft>
                          <a:spcPts val="0"/>
                        </a:spcAft>
                      </a:pPr>
                      <a:r>
                        <a:rPr lang="es-EC" sz="1400" dirty="0">
                          <a:effectLst/>
                        </a:rPr>
                        <a:t> </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Suelo</a:t>
                      </a:r>
                      <a:endParaRPr lang="es-EC" sz="2000" b="1"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Vaca</a:t>
                      </a:r>
                      <a:endParaRPr lang="es-EC" sz="2000" b="1"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Planta</a:t>
                      </a:r>
                      <a:endParaRPr lang="es-EC" sz="2000" b="1"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1"/>
                  </a:ext>
                </a:extLst>
              </a:tr>
              <a:tr h="345638">
                <a:tc>
                  <a:txBody>
                    <a:bodyPr/>
                    <a:lstStyle/>
                    <a:p>
                      <a:pPr algn="ctr">
                        <a:spcAft>
                          <a:spcPts val="0"/>
                        </a:spcAft>
                      </a:pPr>
                      <a:r>
                        <a:rPr lang="es-EC" sz="1400" b="0" dirty="0">
                          <a:effectLst/>
                        </a:rPr>
                        <a:t>Suelo</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Pearson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1,000</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0,258</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0,324</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45638">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Sig.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0,129</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0,050 *</a:t>
                      </a:r>
                      <a:endParaRPr lang="es-EC" sz="200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45638">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endParaRPr lang="es-EC" sz="1400" dirty="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45638">
                <a:tc>
                  <a:txBody>
                    <a:bodyPr/>
                    <a:lstStyle/>
                    <a:p>
                      <a:pPr algn="ctr">
                        <a:spcAft>
                          <a:spcPts val="0"/>
                        </a:spcAft>
                      </a:pPr>
                      <a:r>
                        <a:rPr lang="es-EC" sz="1400" b="0" dirty="0">
                          <a:effectLst/>
                        </a:rPr>
                        <a:t>Vaca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Pearson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1,000</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0,101</a:t>
                      </a:r>
                      <a:endParaRPr lang="es-EC" sz="200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45638">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Sig.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0,560</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45638">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endParaRPr lang="es-EC" sz="1400" dirty="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45638">
                <a:tc>
                  <a:txBody>
                    <a:bodyPr/>
                    <a:lstStyle/>
                    <a:p>
                      <a:pPr algn="ctr">
                        <a:spcAft>
                          <a:spcPts val="0"/>
                        </a:spcAft>
                      </a:pPr>
                      <a:r>
                        <a:rPr lang="es-EC" sz="1400" b="0" dirty="0">
                          <a:effectLst/>
                        </a:rPr>
                        <a:t>Planta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Pearson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1,000</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45638">
                <a:tc>
                  <a:txBody>
                    <a:bodyPr/>
                    <a:lstStyle/>
                    <a:p>
                      <a:pPr algn="ct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Sig.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 </a:t>
                      </a:r>
                      <a:endParaRPr lang="es-EC" sz="2000" dirty="0">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985439031"/>
              </p:ext>
            </p:extLst>
          </p:nvPr>
        </p:nvGraphicFramePr>
        <p:xfrm>
          <a:off x="2123729" y="5085184"/>
          <a:ext cx="5666481" cy="426720"/>
        </p:xfrm>
        <a:graphic>
          <a:graphicData uri="http://schemas.openxmlformats.org/drawingml/2006/table">
            <a:tbl>
              <a:tblPr firstRow="1" firstCol="1" bandRow="1">
                <a:tableStyleId>{5C22544A-7EE6-4342-B048-85BDC9FD1C3A}</a:tableStyleId>
              </a:tblPr>
              <a:tblGrid>
                <a:gridCol w="1134769">
                  <a:extLst>
                    <a:ext uri="{9D8B030D-6E8A-4147-A177-3AD203B41FA5}">
                      <a16:colId xmlns:a16="http://schemas.microsoft.com/office/drawing/2014/main" xmlns="" val="20000"/>
                    </a:ext>
                  </a:extLst>
                </a:gridCol>
                <a:gridCol w="763207">
                  <a:extLst>
                    <a:ext uri="{9D8B030D-6E8A-4147-A177-3AD203B41FA5}">
                      <a16:colId xmlns:a16="http://schemas.microsoft.com/office/drawing/2014/main" xmlns="" val="20001"/>
                    </a:ext>
                  </a:extLst>
                </a:gridCol>
                <a:gridCol w="1134769">
                  <a:extLst>
                    <a:ext uri="{9D8B030D-6E8A-4147-A177-3AD203B41FA5}">
                      <a16:colId xmlns:a16="http://schemas.microsoft.com/office/drawing/2014/main" xmlns="" val="20002"/>
                    </a:ext>
                  </a:extLst>
                </a:gridCol>
                <a:gridCol w="1966264">
                  <a:extLst>
                    <a:ext uri="{9D8B030D-6E8A-4147-A177-3AD203B41FA5}">
                      <a16:colId xmlns:a16="http://schemas.microsoft.com/office/drawing/2014/main" xmlns="" val="20003"/>
                    </a:ext>
                  </a:extLst>
                </a:gridCol>
                <a:gridCol w="667472">
                  <a:extLst>
                    <a:ext uri="{9D8B030D-6E8A-4147-A177-3AD203B41FA5}">
                      <a16:colId xmlns:a16="http://schemas.microsoft.com/office/drawing/2014/main" xmlns="" val="20004"/>
                    </a:ext>
                  </a:extLst>
                </a:gridCol>
              </a:tblGrid>
              <a:tr h="196391">
                <a:tc gridSpan="5">
                  <a:txBody>
                    <a:bodyPr/>
                    <a:lstStyle/>
                    <a:p>
                      <a:pPr>
                        <a:spcAft>
                          <a:spcPts val="0"/>
                        </a:spcAft>
                      </a:pPr>
                      <a:r>
                        <a:rPr lang="es-EC" sz="1400" b="0" dirty="0">
                          <a:solidFill>
                            <a:schemeClr val="tx1"/>
                          </a:solidFill>
                          <a:effectLst/>
                        </a:rPr>
                        <a:t>**. Correlación significativa al nivel 0.01</a:t>
                      </a:r>
                      <a:endParaRPr lang="es-EC" sz="2000" b="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196391">
                <a:tc gridSpan="5">
                  <a:txBody>
                    <a:bodyPr/>
                    <a:lstStyle/>
                    <a:p>
                      <a:pPr>
                        <a:spcAft>
                          <a:spcPts val="0"/>
                        </a:spcAft>
                      </a:pPr>
                      <a:r>
                        <a:rPr lang="es-EC" sz="1400" b="0" dirty="0">
                          <a:solidFill>
                            <a:schemeClr val="tx1"/>
                          </a:solidFill>
                          <a:effectLst/>
                        </a:rPr>
                        <a:t>*.  Correlación significativa al nivel 0.05</a:t>
                      </a:r>
                      <a:endParaRPr lang="es-EC" sz="2000" b="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15190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648072"/>
          </a:xfrm>
        </p:spPr>
        <p:txBody>
          <a:bodyPr/>
          <a:lstStyle/>
          <a:p>
            <a:pPr algn="ctr"/>
            <a:r>
              <a:rPr lang="es-ES_tradnl" sz="2000" i="0" dirty="0">
                <a:solidFill>
                  <a:srgbClr val="0070C0"/>
                </a:solidFill>
                <a:effectLst/>
              </a:rPr>
              <a:t>Dispersión grafica de la correlación de Calcio contenido en el Suelo y Forraje</a:t>
            </a:r>
            <a:r>
              <a:rPr lang="es-EC" sz="1800" i="0" dirty="0">
                <a:solidFill>
                  <a:srgbClr val="0070C0"/>
                </a:solidFill>
              </a:rPr>
              <a:t/>
            </a:r>
            <a:br>
              <a:rPr lang="es-EC" sz="1800" i="0" dirty="0">
                <a:solidFill>
                  <a:srgbClr val="0070C0"/>
                </a:solidFill>
              </a:rPr>
            </a:br>
            <a:endParaRPr lang="es-EC" sz="1800" i="0" dirty="0">
              <a:solidFill>
                <a:srgbClr val="0070C0"/>
              </a:solidFill>
            </a:endParaRPr>
          </a:p>
        </p:txBody>
      </p:sp>
      <p:pic>
        <p:nvPicPr>
          <p:cNvPr id="8194" name="Gráfico 1"/>
          <p:cNvPicPr>
            <a:picLocks noChangeArrowheads="1"/>
          </p:cNvPicPr>
          <p:nvPr/>
        </p:nvPicPr>
        <p:blipFill>
          <a:blip r:embed="rId2">
            <a:extLst>
              <a:ext uri="{28A0092B-C50C-407E-A947-70E740481C1C}">
                <a14:useLocalDpi xmlns:a14="http://schemas.microsoft.com/office/drawing/2010/main" val="0"/>
              </a:ext>
            </a:extLst>
          </a:blip>
          <a:srcRect b="-37"/>
          <a:stretch>
            <a:fillRect/>
          </a:stretch>
        </p:blipFill>
        <p:spPr bwMode="auto">
          <a:xfrm>
            <a:off x="539552" y="1268760"/>
            <a:ext cx="813690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75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0145" y="620688"/>
            <a:ext cx="8229600" cy="576064"/>
          </a:xfrm>
        </p:spPr>
        <p:txBody>
          <a:bodyPr/>
          <a:lstStyle/>
          <a:p>
            <a:pPr algn="ctr"/>
            <a:r>
              <a:rPr lang="es-ES_tradnl" altLang="es-EC" sz="1600" i="0" dirty="0">
                <a:solidFill>
                  <a:srgbClr val="0070C0"/>
                </a:solidFill>
                <a:effectLst/>
                <a:ea typeface="Times New Roman" pitchFamily="18" charset="0"/>
                <a:cs typeface="Times New Roman" pitchFamily="18" charset="0"/>
              </a:rPr>
              <a:t>CORRELACIÓN DEL CÍRCULO NUTRICIONAL DEL FÓSFORO </a:t>
            </a:r>
            <a:br>
              <a:rPr lang="es-ES_tradnl" altLang="es-EC" sz="1600" i="0" dirty="0">
                <a:solidFill>
                  <a:srgbClr val="0070C0"/>
                </a:solidFill>
                <a:effectLst/>
                <a:ea typeface="Times New Roman" pitchFamily="18" charset="0"/>
                <a:cs typeface="Times New Roman" pitchFamily="18" charset="0"/>
              </a:rPr>
            </a:br>
            <a:r>
              <a:rPr lang="es-ES_tradnl" altLang="es-EC" sz="1600" i="0" dirty="0">
                <a:solidFill>
                  <a:srgbClr val="0070C0"/>
                </a:solidFill>
                <a:effectLst/>
                <a:ea typeface="Times New Roman" pitchFamily="18" charset="0"/>
                <a:cs typeface="Times New Roman" pitchFamily="18" charset="0"/>
              </a:rPr>
              <a:t>(SUELO, PLANTA, VACA) EN LA PARROQUIA GUANUJO                                                    </a:t>
            </a:r>
            <a:r>
              <a:rPr lang="es-ES" sz="1600" dirty="0">
                <a:solidFill>
                  <a:srgbClr val="0070C0"/>
                </a:solidFill>
              </a:rPr>
              <a:t>.</a:t>
            </a:r>
            <a:r>
              <a:rPr lang="es-EC" sz="1600" dirty="0">
                <a:solidFill>
                  <a:srgbClr val="0070C0"/>
                </a:solidFill>
              </a:rPr>
              <a:t/>
            </a:r>
            <a:br>
              <a:rPr lang="es-EC" sz="1600" dirty="0">
                <a:solidFill>
                  <a:srgbClr val="0070C0"/>
                </a:solidFill>
              </a:rPr>
            </a:br>
            <a:endParaRPr lang="es-EC" sz="1600" dirty="0">
              <a:solidFill>
                <a:srgbClr val="0070C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049926275"/>
              </p:ext>
            </p:extLst>
          </p:nvPr>
        </p:nvGraphicFramePr>
        <p:xfrm>
          <a:off x="2339752" y="1556792"/>
          <a:ext cx="4752528" cy="3168355"/>
        </p:xfrm>
        <a:graphic>
          <a:graphicData uri="http://schemas.openxmlformats.org/drawingml/2006/table">
            <a:tbl>
              <a:tblPr firstRow="1" firstCol="1" bandRow="1">
                <a:tableStyleId>{9D7B26C5-4107-4FEC-AEDC-1716B250A1EF}</a:tableStyleId>
              </a:tblPr>
              <a:tblGrid>
                <a:gridCol w="864096">
                  <a:extLst>
                    <a:ext uri="{9D8B030D-6E8A-4147-A177-3AD203B41FA5}">
                      <a16:colId xmlns:a16="http://schemas.microsoft.com/office/drawing/2014/main" xmlns="" val="20000"/>
                    </a:ext>
                  </a:extLst>
                </a:gridCol>
                <a:gridCol w="1080120">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gridCol w="720080">
                  <a:extLst>
                    <a:ext uri="{9D8B030D-6E8A-4147-A177-3AD203B41FA5}">
                      <a16:colId xmlns:a16="http://schemas.microsoft.com/office/drawing/2014/main" xmlns="" val="20003"/>
                    </a:ext>
                  </a:extLst>
                </a:gridCol>
                <a:gridCol w="1224136">
                  <a:extLst>
                    <a:ext uri="{9D8B030D-6E8A-4147-A177-3AD203B41FA5}">
                      <a16:colId xmlns:a16="http://schemas.microsoft.com/office/drawing/2014/main" xmlns="" val="20004"/>
                    </a:ext>
                  </a:extLst>
                </a:gridCol>
              </a:tblGrid>
              <a:tr h="288035">
                <a:tc gridSpan="5">
                  <a:txBody>
                    <a:bodyPr/>
                    <a:lstStyle/>
                    <a:p>
                      <a:pPr algn="ctr">
                        <a:spcAft>
                          <a:spcPts val="0"/>
                        </a:spcAft>
                      </a:pPr>
                      <a:r>
                        <a:rPr lang="es-EC" sz="1400" dirty="0">
                          <a:effectLst/>
                        </a:rPr>
                        <a:t>Matriz de Correlación de contenido de P</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288032">
                <a:tc>
                  <a:txBody>
                    <a:bodyPr/>
                    <a:lstStyle/>
                    <a:p>
                      <a:pPr algn="ctr">
                        <a:spcAft>
                          <a:spcPts val="0"/>
                        </a:spcAft>
                      </a:pPr>
                      <a:r>
                        <a:rPr lang="es-EC" sz="1400" dirty="0">
                          <a:effectLst/>
                        </a:rPr>
                        <a:t> </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 </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Suelo</a:t>
                      </a:r>
                      <a:endParaRPr lang="es-EC" sz="2000" b="1"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Planta</a:t>
                      </a:r>
                      <a:endParaRPr lang="es-EC" sz="2000" b="1"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dirty="0">
                          <a:effectLst/>
                        </a:rPr>
                        <a:t>Vaca</a:t>
                      </a:r>
                      <a:endParaRPr lang="es-EC" sz="2000" b="1"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1"/>
                  </a:ext>
                </a:extLst>
              </a:tr>
              <a:tr h="288032">
                <a:tc>
                  <a:txBody>
                    <a:bodyPr/>
                    <a:lstStyle/>
                    <a:p>
                      <a:pPr algn="ctr">
                        <a:spcAft>
                          <a:spcPts val="0"/>
                        </a:spcAft>
                      </a:pPr>
                      <a:r>
                        <a:rPr lang="es-EC" sz="1400" dirty="0">
                          <a:effectLst/>
                        </a:rPr>
                        <a:t>Suelo</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a:effectLst/>
                        </a:rPr>
                        <a:t>Pearson </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dirty="0">
                          <a:effectLst/>
                        </a:rPr>
                        <a:t>1,000</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0,171</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0,257</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88032">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a:effectLst/>
                        </a:rPr>
                        <a:t>Sig. </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0,320</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0,131</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88032">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88032">
                <a:tc>
                  <a:txBody>
                    <a:bodyPr/>
                    <a:lstStyle/>
                    <a:p>
                      <a:pPr algn="ctr">
                        <a:spcAft>
                          <a:spcPts val="0"/>
                        </a:spcAft>
                      </a:pPr>
                      <a:r>
                        <a:rPr lang="es-EC" sz="1400" dirty="0">
                          <a:effectLst/>
                        </a:rPr>
                        <a:t>Planta</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a:effectLst/>
                        </a:rPr>
                        <a:t>Pearson </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1,000</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0,203</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88032">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a:effectLst/>
                        </a:rPr>
                        <a:t>Sig. </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0,236</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88032">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88032">
                <a:tc>
                  <a:txBody>
                    <a:bodyPr/>
                    <a:lstStyle/>
                    <a:p>
                      <a:pPr algn="ctr">
                        <a:spcAft>
                          <a:spcPts val="0"/>
                        </a:spcAft>
                      </a:pPr>
                      <a:r>
                        <a:rPr lang="es-EC" sz="1400" dirty="0">
                          <a:effectLst/>
                        </a:rPr>
                        <a:t>Vaca</a:t>
                      </a:r>
                      <a:endParaRPr lang="es-EC" sz="20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a:effectLst/>
                        </a:rPr>
                        <a:t>Pearson </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a:effectLst/>
                        </a:rPr>
                        <a:t>1,000</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88032">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a:effectLst/>
                        </a:rPr>
                        <a:t>Sig. </a:t>
                      </a:r>
                      <a:endParaRPr lang="es-EC" sz="20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288032">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86673524"/>
              </p:ext>
            </p:extLst>
          </p:nvPr>
        </p:nvGraphicFramePr>
        <p:xfrm>
          <a:off x="2699793" y="4941168"/>
          <a:ext cx="3715279" cy="313055"/>
        </p:xfrm>
        <a:graphic>
          <a:graphicData uri="http://schemas.openxmlformats.org/drawingml/2006/table">
            <a:tbl>
              <a:tblPr firstRow="1" firstCol="1" bandRow="1">
                <a:tableStyleId>{5C22544A-7EE6-4342-B048-85BDC9FD1C3A}</a:tableStyleId>
              </a:tblPr>
              <a:tblGrid>
                <a:gridCol w="808891">
                  <a:extLst>
                    <a:ext uri="{9D8B030D-6E8A-4147-A177-3AD203B41FA5}">
                      <a16:colId xmlns:a16="http://schemas.microsoft.com/office/drawing/2014/main" xmlns="" val="20000"/>
                    </a:ext>
                  </a:extLst>
                </a:gridCol>
                <a:gridCol w="500345">
                  <a:extLst>
                    <a:ext uri="{9D8B030D-6E8A-4147-A177-3AD203B41FA5}">
                      <a16:colId xmlns:a16="http://schemas.microsoft.com/office/drawing/2014/main" xmlns="" val="20001"/>
                    </a:ext>
                  </a:extLst>
                </a:gridCol>
                <a:gridCol w="684243">
                  <a:extLst>
                    <a:ext uri="{9D8B030D-6E8A-4147-A177-3AD203B41FA5}">
                      <a16:colId xmlns:a16="http://schemas.microsoft.com/office/drawing/2014/main" xmlns="" val="20002"/>
                    </a:ext>
                  </a:extLst>
                </a:gridCol>
                <a:gridCol w="1306602">
                  <a:extLst>
                    <a:ext uri="{9D8B030D-6E8A-4147-A177-3AD203B41FA5}">
                      <a16:colId xmlns:a16="http://schemas.microsoft.com/office/drawing/2014/main" xmlns="" val="20003"/>
                    </a:ext>
                  </a:extLst>
                </a:gridCol>
                <a:gridCol w="415198">
                  <a:extLst>
                    <a:ext uri="{9D8B030D-6E8A-4147-A177-3AD203B41FA5}">
                      <a16:colId xmlns:a16="http://schemas.microsoft.com/office/drawing/2014/main" xmlns="" val="20004"/>
                    </a:ext>
                  </a:extLst>
                </a:gridCol>
              </a:tblGrid>
              <a:tr h="160655">
                <a:tc gridSpan="5">
                  <a:txBody>
                    <a:bodyPr/>
                    <a:lstStyle/>
                    <a:p>
                      <a:pPr>
                        <a:spcAft>
                          <a:spcPts val="0"/>
                        </a:spcAft>
                      </a:pPr>
                      <a:r>
                        <a:rPr lang="es-EC" sz="1000" dirty="0">
                          <a:solidFill>
                            <a:schemeClr val="tx1"/>
                          </a:solidFill>
                          <a:effectLst/>
                        </a:rPr>
                        <a:t>**. Correlación significativa al nivel 0.01</a:t>
                      </a:r>
                      <a:endParaRPr lang="es-EC" sz="120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50800">
                <a:tc gridSpan="5">
                  <a:txBody>
                    <a:bodyPr/>
                    <a:lstStyle/>
                    <a:p>
                      <a:pPr>
                        <a:spcAft>
                          <a:spcPts val="0"/>
                        </a:spcAft>
                      </a:pPr>
                      <a:r>
                        <a:rPr lang="es-EC" sz="1000" dirty="0">
                          <a:solidFill>
                            <a:schemeClr val="tx1"/>
                          </a:solidFill>
                          <a:effectLst/>
                        </a:rPr>
                        <a:t>*.  Correlación significativa al nivel 0.05</a:t>
                      </a:r>
                      <a:endParaRPr lang="es-EC" sz="120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22239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692696"/>
            <a:ext cx="8229600" cy="648072"/>
          </a:xfrm>
        </p:spPr>
        <p:txBody>
          <a:bodyPr/>
          <a:lstStyle/>
          <a:p>
            <a:pPr algn="ctr"/>
            <a:r>
              <a:rPr lang="es-ES_tradnl" altLang="es-EC" sz="1600" i="0" dirty="0">
                <a:solidFill>
                  <a:srgbClr val="0070C0"/>
                </a:solidFill>
                <a:effectLst/>
                <a:ea typeface="Times New Roman" pitchFamily="18" charset="0"/>
                <a:cs typeface="Times New Roman" pitchFamily="18" charset="0"/>
              </a:rPr>
              <a:t>CORRELACIÓN DEL CÍRCULO NUTRICIONAL DEL POTASIO</a:t>
            </a:r>
            <a:br>
              <a:rPr lang="es-ES_tradnl" altLang="es-EC" sz="1600" i="0" dirty="0">
                <a:solidFill>
                  <a:srgbClr val="0070C0"/>
                </a:solidFill>
                <a:effectLst/>
                <a:ea typeface="Times New Roman" pitchFamily="18" charset="0"/>
                <a:cs typeface="Times New Roman" pitchFamily="18" charset="0"/>
              </a:rPr>
            </a:br>
            <a:r>
              <a:rPr lang="es-ES_tradnl" altLang="es-EC" sz="1600" i="0" dirty="0">
                <a:solidFill>
                  <a:srgbClr val="0070C0"/>
                </a:solidFill>
                <a:effectLst/>
                <a:ea typeface="Times New Roman" pitchFamily="18" charset="0"/>
                <a:cs typeface="Times New Roman" pitchFamily="18" charset="0"/>
              </a:rPr>
              <a:t> (SUELO, PLANTA, VACA), EN LA PARROQUIA GUANUJO                </a:t>
            </a:r>
            <a:br>
              <a:rPr lang="es-ES_tradnl" altLang="es-EC" sz="1600" i="0" dirty="0">
                <a:solidFill>
                  <a:srgbClr val="0070C0"/>
                </a:solidFill>
                <a:effectLst/>
                <a:ea typeface="Times New Roman" pitchFamily="18" charset="0"/>
                <a:cs typeface="Times New Roman" pitchFamily="18" charset="0"/>
              </a:rPr>
            </a:br>
            <a:r>
              <a:rPr lang="es-ES_tradnl" altLang="es-EC" sz="1600" i="0" dirty="0">
                <a:solidFill>
                  <a:srgbClr val="000000"/>
                </a:solidFill>
                <a:effectLst/>
                <a:latin typeface="Times New Roman" pitchFamily="18" charset="0"/>
                <a:ea typeface="Times New Roman" pitchFamily="18" charset="0"/>
                <a:cs typeface="Times New Roman" pitchFamily="18" charset="0"/>
              </a:rPr>
              <a:t/>
            </a:r>
            <a:br>
              <a:rPr lang="es-ES_tradnl" altLang="es-EC" sz="1600" i="0" dirty="0">
                <a:solidFill>
                  <a:srgbClr val="000000"/>
                </a:solidFill>
                <a:effectLst/>
                <a:latin typeface="Times New Roman" pitchFamily="18" charset="0"/>
                <a:ea typeface="Times New Roman" pitchFamily="18" charset="0"/>
                <a:cs typeface="Times New Roman" pitchFamily="18" charset="0"/>
              </a:rPr>
            </a:br>
            <a:r>
              <a:rPr lang="es-EC" sz="1600" dirty="0">
                <a:solidFill>
                  <a:srgbClr val="0070C0"/>
                </a:solidFill>
              </a:rPr>
              <a:t/>
            </a:r>
            <a:br>
              <a:rPr lang="es-EC" sz="1600" dirty="0">
                <a:solidFill>
                  <a:srgbClr val="0070C0"/>
                </a:solidFill>
              </a:rPr>
            </a:br>
            <a:endParaRPr lang="es-EC" sz="1600" dirty="0">
              <a:solidFill>
                <a:srgbClr val="0070C0"/>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472415614"/>
              </p:ext>
            </p:extLst>
          </p:nvPr>
        </p:nvGraphicFramePr>
        <p:xfrm>
          <a:off x="2555776" y="1556792"/>
          <a:ext cx="4464496" cy="3168357"/>
        </p:xfrm>
        <a:graphic>
          <a:graphicData uri="http://schemas.openxmlformats.org/drawingml/2006/table">
            <a:tbl>
              <a:tblPr firstRow="1" firstCol="1" bandRow="1">
                <a:tableStyleId>{9D7B26C5-4107-4FEC-AEDC-1716B250A1EF}</a:tableStyleId>
              </a:tblPr>
              <a:tblGrid>
                <a:gridCol w="648072">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2"/>
                    </a:ext>
                  </a:extLst>
                </a:gridCol>
                <a:gridCol w="792088">
                  <a:extLst>
                    <a:ext uri="{9D8B030D-6E8A-4147-A177-3AD203B41FA5}">
                      <a16:colId xmlns:a16="http://schemas.microsoft.com/office/drawing/2014/main" xmlns="" val="20003"/>
                    </a:ext>
                  </a:extLst>
                </a:gridCol>
                <a:gridCol w="1296144">
                  <a:extLst>
                    <a:ext uri="{9D8B030D-6E8A-4147-A177-3AD203B41FA5}">
                      <a16:colId xmlns:a16="http://schemas.microsoft.com/office/drawing/2014/main" xmlns="" val="20004"/>
                    </a:ext>
                  </a:extLst>
                </a:gridCol>
              </a:tblGrid>
              <a:tr h="497139">
                <a:tc gridSpan="5">
                  <a:txBody>
                    <a:bodyPr/>
                    <a:lstStyle/>
                    <a:p>
                      <a:pPr algn="ctr">
                        <a:spcAft>
                          <a:spcPts val="0"/>
                        </a:spcAft>
                      </a:pPr>
                      <a:r>
                        <a:rPr lang="es-EC" sz="1400" b="1" dirty="0">
                          <a:effectLst/>
                        </a:rPr>
                        <a:t>Matriz de Correlación de contenido de K</a:t>
                      </a:r>
                      <a:endParaRPr lang="es-EC" sz="2000" b="1"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296802">
                <a:tc>
                  <a:txBody>
                    <a:bodyPr/>
                    <a:lstStyle/>
                    <a:p>
                      <a:pP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Suelo</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Planta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Vaca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1"/>
                  </a:ext>
                </a:extLst>
              </a:tr>
              <a:tr h="296802">
                <a:tc>
                  <a:txBody>
                    <a:bodyPr/>
                    <a:lstStyle/>
                    <a:p>
                      <a:pPr>
                        <a:spcAft>
                          <a:spcPts val="0"/>
                        </a:spcAft>
                      </a:pPr>
                      <a:r>
                        <a:rPr lang="es-EC" sz="1400" b="0" dirty="0">
                          <a:effectLst/>
                        </a:rPr>
                        <a:t>Suelo</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400" b="0" dirty="0">
                          <a:effectLst/>
                        </a:rPr>
                        <a:t>Pearson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dirty="0">
                          <a:effectLst/>
                        </a:rPr>
                        <a:t>1,000</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0,719 **</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0,124</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96802">
                <a:tc>
                  <a:txBody>
                    <a:bodyPr/>
                    <a:lstStyle/>
                    <a:p>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400" b="0">
                          <a:effectLst/>
                        </a:rPr>
                        <a:t>Sig. </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0,000</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0,469</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96802">
                <a:tc>
                  <a:txBody>
                    <a:bodyPr/>
                    <a:lstStyle/>
                    <a:p>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96802">
                <a:tc>
                  <a:txBody>
                    <a:bodyPr/>
                    <a:lstStyle/>
                    <a:p>
                      <a:pPr>
                        <a:spcAft>
                          <a:spcPts val="0"/>
                        </a:spcAft>
                      </a:pPr>
                      <a:r>
                        <a:rPr lang="es-EC" sz="1400" b="0" dirty="0">
                          <a:effectLst/>
                        </a:rPr>
                        <a:t>Planta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400" b="0" dirty="0">
                          <a:effectLst/>
                        </a:rPr>
                        <a:t>Pearson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1,000</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0,276</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96802">
                <a:tc>
                  <a:txBody>
                    <a:bodyPr/>
                    <a:lstStyle/>
                    <a:p>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400" b="0" dirty="0">
                          <a:effectLst/>
                        </a:rPr>
                        <a:t>Sig.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0,103</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96802">
                <a:tc>
                  <a:txBody>
                    <a:bodyPr/>
                    <a:lstStyle/>
                    <a:p>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96802">
                <a:tc>
                  <a:txBody>
                    <a:bodyPr/>
                    <a:lstStyle/>
                    <a:p>
                      <a:pPr>
                        <a:spcAft>
                          <a:spcPts val="0"/>
                        </a:spcAft>
                      </a:pPr>
                      <a:r>
                        <a:rPr lang="es-EC" sz="1400" b="0" dirty="0">
                          <a:effectLst/>
                        </a:rPr>
                        <a:t>Vaca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400" b="0" dirty="0">
                          <a:effectLst/>
                        </a:rPr>
                        <a:t>Pearson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dirty="0">
                          <a:effectLst/>
                        </a:rPr>
                        <a:t>1,000</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96802">
                <a:tc>
                  <a:txBody>
                    <a:bodyPr/>
                    <a:lstStyle/>
                    <a:p>
                      <a:pP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400" b="0" dirty="0">
                          <a:effectLst/>
                        </a:rPr>
                        <a:t>Sig.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2237832206"/>
              </p:ext>
            </p:extLst>
          </p:nvPr>
        </p:nvGraphicFramePr>
        <p:xfrm>
          <a:off x="2699792" y="4941168"/>
          <a:ext cx="3833009" cy="339090"/>
        </p:xfrm>
        <a:graphic>
          <a:graphicData uri="http://schemas.openxmlformats.org/drawingml/2006/table">
            <a:tbl>
              <a:tblPr firstRow="1" firstCol="1" bandRow="1">
                <a:tableStyleId>{5C22544A-7EE6-4342-B048-85BDC9FD1C3A}</a:tableStyleId>
              </a:tblPr>
              <a:tblGrid>
                <a:gridCol w="828358">
                  <a:extLst>
                    <a:ext uri="{9D8B030D-6E8A-4147-A177-3AD203B41FA5}">
                      <a16:colId xmlns:a16="http://schemas.microsoft.com/office/drawing/2014/main" xmlns="" val="20000"/>
                    </a:ext>
                  </a:extLst>
                </a:gridCol>
                <a:gridCol w="445867">
                  <a:extLst>
                    <a:ext uri="{9D8B030D-6E8A-4147-A177-3AD203B41FA5}">
                      <a16:colId xmlns:a16="http://schemas.microsoft.com/office/drawing/2014/main" xmlns="" val="20001"/>
                    </a:ext>
                  </a:extLst>
                </a:gridCol>
                <a:gridCol w="1018031">
                  <a:extLst>
                    <a:ext uri="{9D8B030D-6E8A-4147-A177-3AD203B41FA5}">
                      <a16:colId xmlns:a16="http://schemas.microsoft.com/office/drawing/2014/main" xmlns="" val="20002"/>
                    </a:ext>
                  </a:extLst>
                </a:gridCol>
                <a:gridCol w="1083202">
                  <a:extLst>
                    <a:ext uri="{9D8B030D-6E8A-4147-A177-3AD203B41FA5}">
                      <a16:colId xmlns:a16="http://schemas.microsoft.com/office/drawing/2014/main" xmlns="" val="20003"/>
                    </a:ext>
                  </a:extLst>
                </a:gridCol>
                <a:gridCol w="457551">
                  <a:extLst>
                    <a:ext uri="{9D8B030D-6E8A-4147-A177-3AD203B41FA5}">
                      <a16:colId xmlns:a16="http://schemas.microsoft.com/office/drawing/2014/main" xmlns="" val="20004"/>
                    </a:ext>
                  </a:extLst>
                </a:gridCol>
              </a:tblGrid>
              <a:tr h="169545">
                <a:tc gridSpan="5">
                  <a:txBody>
                    <a:bodyPr/>
                    <a:lstStyle/>
                    <a:p>
                      <a:pPr>
                        <a:spcAft>
                          <a:spcPts val="0"/>
                        </a:spcAft>
                      </a:pPr>
                      <a:r>
                        <a:rPr lang="es-EC" sz="1000" b="1" dirty="0">
                          <a:solidFill>
                            <a:schemeClr val="tx1"/>
                          </a:solidFill>
                          <a:effectLst/>
                        </a:rPr>
                        <a:t>**. Correlación significativa al nivel 0.01</a:t>
                      </a:r>
                      <a:endParaRPr lang="es-EC" sz="1200" b="1"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169545">
                <a:tc gridSpan="5">
                  <a:txBody>
                    <a:bodyPr/>
                    <a:lstStyle/>
                    <a:p>
                      <a:pPr>
                        <a:spcAft>
                          <a:spcPts val="0"/>
                        </a:spcAft>
                      </a:pPr>
                      <a:r>
                        <a:rPr lang="es-EC" sz="1000" b="1" dirty="0">
                          <a:solidFill>
                            <a:schemeClr val="tx1"/>
                          </a:solidFill>
                          <a:effectLst/>
                        </a:rPr>
                        <a:t>*.  Correlación significativa al nivel 0.05</a:t>
                      </a:r>
                      <a:endParaRPr lang="es-EC" sz="1200" b="1"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987325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620688"/>
            <a:ext cx="8229600" cy="648072"/>
          </a:xfrm>
        </p:spPr>
        <p:txBody>
          <a:bodyPr/>
          <a:lstStyle/>
          <a:p>
            <a:pPr algn="just"/>
            <a:r>
              <a:rPr lang="es-ES_tradnl" sz="1800" i="0" dirty="0">
                <a:solidFill>
                  <a:srgbClr val="0070C0"/>
                </a:solidFill>
                <a:effectLst/>
              </a:rPr>
              <a:t>Dispersión grafica de la correlación del Potasio contenido en el Suelo y Forraje </a:t>
            </a:r>
            <a:r>
              <a:rPr lang="es-ES_tradnl" sz="1800" i="0" dirty="0">
                <a:solidFill>
                  <a:schemeClr val="tx1"/>
                </a:solidFill>
                <a:effectLst/>
              </a:rPr>
              <a:t>    </a:t>
            </a:r>
            <a:r>
              <a:rPr lang="es-EC" sz="1800" i="0" dirty="0">
                <a:solidFill>
                  <a:schemeClr val="tx1"/>
                </a:solidFill>
              </a:rPr>
              <a:t/>
            </a:r>
            <a:br>
              <a:rPr lang="es-EC" sz="1800" i="0" dirty="0">
                <a:solidFill>
                  <a:schemeClr val="tx1"/>
                </a:solidFill>
              </a:rPr>
            </a:br>
            <a:endParaRPr lang="es-EC" sz="1800" i="0" dirty="0">
              <a:solidFill>
                <a:schemeClr val="tx1"/>
              </a:solidFill>
            </a:endParaRPr>
          </a:p>
        </p:txBody>
      </p:sp>
      <p:pic>
        <p:nvPicPr>
          <p:cNvPr id="11266" name="Gráfico 2"/>
          <p:cNvPicPr>
            <a:picLocks noChangeArrowheads="1"/>
          </p:cNvPicPr>
          <p:nvPr/>
        </p:nvPicPr>
        <p:blipFill>
          <a:blip r:embed="rId2">
            <a:extLst>
              <a:ext uri="{28A0092B-C50C-407E-A947-70E740481C1C}">
                <a14:useLocalDpi xmlns:a14="http://schemas.microsoft.com/office/drawing/2010/main" val="0"/>
              </a:ext>
            </a:extLst>
          </a:blip>
          <a:srcRect b="-38"/>
          <a:stretch>
            <a:fillRect/>
          </a:stretch>
        </p:blipFill>
        <p:spPr bwMode="auto">
          <a:xfrm>
            <a:off x="1043608" y="1196752"/>
            <a:ext cx="7185620" cy="480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097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692297"/>
          </a:xfrm>
        </p:spPr>
        <p:txBody>
          <a:bodyPr/>
          <a:lstStyle/>
          <a:p>
            <a:pPr algn="ctr"/>
            <a:r>
              <a:rPr lang="es-ES_tradnl" altLang="es-EC" sz="1600" i="0" dirty="0">
                <a:solidFill>
                  <a:srgbClr val="0070C0"/>
                </a:solidFill>
                <a:effectLst/>
                <a:ea typeface="Times New Roman" pitchFamily="18" charset="0"/>
                <a:cs typeface="Times New Roman" pitchFamily="18" charset="0"/>
              </a:rPr>
              <a:t>CORRELACIÓN DEL CÍRCULO NUTRICIONAL DEL MAGNESIO</a:t>
            </a:r>
            <a:br>
              <a:rPr lang="es-ES_tradnl" altLang="es-EC" sz="1600" i="0" dirty="0">
                <a:solidFill>
                  <a:srgbClr val="0070C0"/>
                </a:solidFill>
                <a:effectLst/>
                <a:ea typeface="Times New Roman" pitchFamily="18" charset="0"/>
                <a:cs typeface="Times New Roman" pitchFamily="18" charset="0"/>
              </a:rPr>
            </a:br>
            <a:r>
              <a:rPr lang="es-ES_tradnl" altLang="es-EC" sz="1600" i="0" dirty="0">
                <a:solidFill>
                  <a:srgbClr val="0070C0"/>
                </a:solidFill>
                <a:effectLst/>
                <a:ea typeface="Times New Roman" pitchFamily="18" charset="0"/>
                <a:cs typeface="Times New Roman" pitchFamily="18" charset="0"/>
              </a:rPr>
              <a:t> (SUELO, PLANTA, VACA) EN LA PARROQUIA GUANUJO</a:t>
            </a:r>
            <a:r>
              <a:rPr lang="es-ES_tradnl" altLang="es-EC" sz="1600" i="0" dirty="0">
                <a:solidFill>
                  <a:srgbClr val="000000"/>
                </a:solidFill>
                <a:effectLst/>
                <a:ea typeface="Times New Roman" pitchFamily="18" charset="0"/>
                <a:cs typeface="Times New Roman" pitchFamily="18" charset="0"/>
              </a:rPr>
              <a:t>   </a:t>
            </a:r>
            <a:r>
              <a:rPr lang="es-EC" sz="1600" dirty="0">
                <a:solidFill>
                  <a:srgbClr val="0070C0"/>
                </a:solidFill>
              </a:rPr>
              <a:t/>
            </a:r>
            <a:br>
              <a:rPr lang="es-EC" sz="1600" dirty="0">
                <a:solidFill>
                  <a:srgbClr val="0070C0"/>
                </a:solidFill>
              </a:rPr>
            </a:br>
            <a:endParaRPr lang="es-EC" sz="1600" dirty="0">
              <a:solidFill>
                <a:srgbClr val="0070C0"/>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2482218854"/>
              </p:ext>
            </p:extLst>
          </p:nvPr>
        </p:nvGraphicFramePr>
        <p:xfrm>
          <a:off x="2339752" y="1484784"/>
          <a:ext cx="4787047" cy="3761176"/>
        </p:xfrm>
        <a:graphic>
          <a:graphicData uri="http://schemas.openxmlformats.org/drawingml/2006/table">
            <a:tbl>
              <a:tblPr firstRow="1" firstCol="1" bandRow="1">
                <a:tableStyleId>{9D7B26C5-4107-4FEC-AEDC-1716B250A1EF}</a:tableStyleId>
              </a:tblPr>
              <a:tblGrid>
                <a:gridCol w="826607">
                  <a:extLst>
                    <a:ext uri="{9D8B030D-6E8A-4147-A177-3AD203B41FA5}">
                      <a16:colId xmlns:a16="http://schemas.microsoft.com/office/drawing/2014/main" xmlns="" val="20000"/>
                    </a:ext>
                  </a:extLst>
                </a:gridCol>
                <a:gridCol w="936104">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2"/>
                    </a:ext>
                  </a:extLst>
                </a:gridCol>
                <a:gridCol w="936104">
                  <a:extLst>
                    <a:ext uri="{9D8B030D-6E8A-4147-A177-3AD203B41FA5}">
                      <a16:colId xmlns:a16="http://schemas.microsoft.com/office/drawing/2014/main" xmlns="" val="20003"/>
                    </a:ext>
                  </a:extLst>
                </a:gridCol>
                <a:gridCol w="1152128">
                  <a:extLst>
                    <a:ext uri="{9D8B030D-6E8A-4147-A177-3AD203B41FA5}">
                      <a16:colId xmlns:a16="http://schemas.microsoft.com/office/drawing/2014/main" xmlns="" val="20004"/>
                    </a:ext>
                  </a:extLst>
                </a:gridCol>
              </a:tblGrid>
              <a:tr h="598099">
                <a:tc gridSpan="5">
                  <a:txBody>
                    <a:bodyPr/>
                    <a:lstStyle/>
                    <a:p>
                      <a:pPr algn="ctr">
                        <a:spcAft>
                          <a:spcPts val="0"/>
                        </a:spcAft>
                      </a:pPr>
                      <a:r>
                        <a:rPr lang="es-EC" sz="1400" b="1" dirty="0">
                          <a:effectLst/>
                        </a:rPr>
                        <a:t>Matriz de Correlación de contenido de Mg</a:t>
                      </a:r>
                      <a:endParaRPr lang="es-EC" sz="2000" b="1"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316308">
                <a:tc>
                  <a:txBody>
                    <a:bodyPr/>
                    <a:lstStyle/>
                    <a:p>
                      <a:pPr algn="ct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Suelo</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Planta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Vaca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1"/>
                  </a:ext>
                </a:extLst>
              </a:tr>
              <a:tr h="632615">
                <a:tc>
                  <a:txBody>
                    <a:bodyPr/>
                    <a:lstStyle/>
                    <a:p>
                      <a:pPr algn="ctr">
                        <a:spcAft>
                          <a:spcPts val="0"/>
                        </a:spcAft>
                      </a:pPr>
                      <a:r>
                        <a:rPr lang="es-EC" sz="1400" b="0" dirty="0">
                          <a:effectLst/>
                        </a:rPr>
                        <a:t>Suelo</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Pearson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dirty="0">
                          <a:effectLst/>
                        </a:rPr>
                        <a:t>1,000</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0,454 **</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0,633 **</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16308">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Sig.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0,005</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0,000</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32615">
                <a:tc>
                  <a:txBody>
                    <a:bodyPr/>
                    <a:lstStyle/>
                    <a:p>
                      <a:pPr algn="ctr">
                        <a:spcAft>
                          <a:spcPts val="0"/>
                        </a:spcAft>
                      </a:pPr>
                      <a:r>
                        <a:rPr lang="es-EC" sz="1400" b="0" dirty="0">
                          <a:effectLst/>
                        </a:rPr>
                        <a:t>Planta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Pearson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1,000</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0,391*</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16308">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Sig.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0,018</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632615">
                <a:tc>
                  <a:txBody>
                    <a:bodyPr/>
                    <a:lstStyle/>
                    <a:p>
                      <a:pPr algn="ctr">
                        <a:spcAft>
                          <a:spcPts val="0"/>
                        </a:spcAft>
                      </a:pPr>
                      <a:r>
                        <a:rPr lang="es-EC" sz="1400" b="0" dirty="0">
                          <a:effectLst/>
                        </a:rPr>
                        <a:t>Vaca</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Pearson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400" b="0">
                          <a:effectLst/>
                        </a:rPr>
                        <a:t>1,000</a:t>
                      </a:r>
                      <a:endParaRPr lang="es-EC" sz="2000" b="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16308">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400" b="0" dirty="0">
                          <a:effectLst/>
                        </a:rPr>
                        <a:t>Sig. </a:t>
                      </a:r>
                      <a:endParaRPr lang="es-EC" sz="2000" b="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C" sz="1400" b="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829518062"/>
              </p:ext>
            </p:extLst>
          </p:nvPr>
        </p:nvGraphicFramePr>
        <p:xfrm>
          <a:off x="2267744" y="5445224"/>
          <a:ext cx="5109597" cy="356870"/>
        </p:xfrm>
        <a:graphic>
          <a:graphicData uri="http://schemas.openxmlformats.org/drawingml/2006/table">
            <a:tbl>
              <a:tblPr firstRow="1" firstCol="1" bandRow="1">
                <a:tableStyleId>{5C22544A-7EE6-4342-B048-85BDC9FD1C3A}</a:tableStyleId>
              </a:tblPr>
              <a:tblGrid>
                <a:gridCol w="993777">
                  <a:extLst>
                    <a:ext uri="{9D8B030D-6E8A-4147-A177-3AD203B41FA5}">
                      <a16:colId xmlns:a16="http://schemas.microsoft.com/office/drawing/2014/main" xmlns="" val="20000"/>
                    </a:ext>
                  </a:extLst>
                </a:gridCol>
                <a:gridCol w="582195">
                  <a:extLst>
                    <a:ext uri="{9D8B030D-6E8A-4147-A177-3AD203B41FA5}">
                      <a16:colId xmlns:a16="http://schemas.microsoft.com/office/drawing/2014/main" xmlns="" val="20001"/>
                    </a:ext>
                  </a:extLst>
                </a:gridCol>
                <a:gridCol w="1662158">
                  <a:extLst>
                    <a:ext uri="{9D8B030D-6E8A-4147-A177-3AD203B41FA5}">
                      <a16:colId xmlns:a16="http://schemas.microsoft.com/office/drawing/2014/main" xmlns="" val="20002"/>
                    </a:ext>
                  </a:extLst>
                </a:gridCol>
                <a:gridCol w="993777">
                  <a:extLst>
                    <a:ext uri="{9D8B030D-6E8A-4147-A177-3AD203B41FA5}">
                      <a16:colId xmlns:a16="http://schemas.microsoft.com/office/drawing/2014/main" xmlns="" val="20003"/>
                    </a:ext>
                  </a:extLst>
                </a:gridCol>
                <a:gridCol w="877690">
                  <a:extLst>
                    <a:ext uri="{9D8B030D-6E8A-4147-A177-3AD203B41FA5}">
                      <a16:colId xmlns:a16="http://schemas.microsoft.com/office/drawing/2014/main" xmlns="" val="20004"/>
                    </a:ext>
                  </a:extLst>
                </a:gridCol>
              </a:tblGrid>
              <a:tr h="178435">
                <a:tc gridSpan="5">
                  <a:txBody>
                    <a:bodyPr/>
                    <a:lstStyle/>
                    <a:p>
                      <a:pPr>
                        <a:spcAft>
                          <a:spcPts val="0"/>
                        </a:spcAft>
                      </a:pPr>
                      <a:r>
                        <a:rPr lang="es-EC" sz="1000" dirty="0">
                          <a:solidFill>
                            <a:schemeClr val="tx1"/>
                          </a:solidFill>
                          <a:effectLst/>
                        </a:rPr>
                        <a:t>**. Correlación significativa al nivel 0.01</a:t>
                      </a:r>
                      <a:endParaRPr lang="es-EC" sz="120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178435">
                <a:tc gridSpan="5">
                  <a:txBody>
                    <a:bodyPr/>
                    <a:lstStyle/>
                    <a:p>
                      <a:pPr>
                        <a:spcAft>
                          <a:spcPts val="0"/>
                        </a:spcAft>
                      </a:pPr>
                      <a:r>
                        <a:rPr lang="es-EC" sz="1000" dirty="0">
                          <a:solidFill>
                            <a:schemeClr val="tx1"/>
                          </a:solidFill>
                          <a:effectLst/>
                        </a:rPr>
                        <a:t>*.  Correlación significativa al nivel 0.05</a:t>
                      </a:r>
                      <a:endParaRPr lang="es-EC" sz="120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89001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576064"/>
          </a:xfrm>
        </p:spPr>
        <p:txBody>
          <a:bodyPr/>
          <a:lstStyle/>
          <a:p>
            <a:pPr algn="just"/>
            <a:r>
              <a:rPr lang="es-ES_tradnl" sz="1800" i="0" dirty="0">
                <a:solidFill>
                  <a:srgbClr val="0070C0"/>
                </a:solidFill>
                <a:effectLst/>
              </a:rPr>
              <a:t>Dispersión grafica de la correlación del Magnesio contenido en el Suelo y Forraje</a:t>
            </a:r>
            <a:r>
              <a:rPr lang="es-EC" sz="1800" i="0" dirty="0">
                <a:solidFill>
                  <a:srgbClr val="0070C0"/>
                </a:solidFill>
              </a:rPr>
              <a:t/>
            </a:r>
            <a:br>
              <a:rPr lang="es-EC" sz="1800" i="0" dirty="0">
                <a:solidFill>
                  <a:srgbClr val="0070C0"/>
                </a:solidFill>
              </a:rPr>
            </a:br>
            <a:endParaRPr lang="es-EC" sz="1800" i="0" dirty="0">
              <a:solidFill>
                <a:srgbClr val="0070C0"/>
              </a:solidFill>
            </a:endParaRPr>
          </a:p>
        </p:txBody>
      </p:sp>
      <p:pic>
        <p:nvPicPr>
          <p:cNvPr id="12290" name="Gráfico 3"/>
          <p:cNvPicPr>
            <a:picLocks noChangeArrowheads="1"/>
          </p:cNvPicPr>
          <p:nvPr/>
        </p:nvPicPr>
        <p:blipFill>
          <a:blip r:embed="rId2">
            <a:extLst>
              <a:ext uri="{28A0092B-C50C-407E-A947-70E740481C1C}">
                <a14:useLocalDpi xmlns:a14="http://schemas.microsoft.com/office/drawing/2010/main" val="0"/>
              </a:ext>
            </a:extLst>
          </a:blip>
          <a:srcRect r="-8"/>
          <a:stretch>
            <a:fillRect/>
          </a:stretch>
        </p:blipFill>
        <p:spPr bwMode="auto">
          <a:xfrm>
            <a:off x="683568" y="1196752"/>
            <a:ext cx="792088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950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20688"/>
            <a:ext cx="8003232" cy="650966"/>
          </a:xfrm>
        </p:spPr>
        <p:txBody>
          <a:bodyPr/>
          <a:lstStyle/>
          <a:p>
            <a:pPr algn="ctr"/>
            <a:r>
              <a:rPr lang="es-ES_tradnl" sz="1800" i="0" dirty="0">
                <a:solidFill>
                  <a:srgbClr val="0070C0"/>
                </a:solidFill>
                <a:effectLst/>
              </a:rPr>
              <a:t>Dispersión grafica de la correlación del Magnesio contenido en el suelo y suero sanguíneo de vacas</a:t>
            </a:r>
            <a:endParaRPr lang="es-EC" sz="1800" i="0" dirty="0">
              <a:solidFill>
                <a:srgbClr val="0070C0"/>
              </a:solidFill>
            </a:endParaRPr>
          </a:p>
        </p:txBody>
      </p:sp>
      <p:pic>
        <p:nvPicPr>
          <p:cNvPr id="13314" name="Gráfico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7920880" cy="460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274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2828553" y="131797"/>
            <a:ext cx="3521420" cy="504056"/>
          </a:xfrm>
        </p:spPr>
        <p:txBody>
          <a:bodyPr/>
          <a:lstStyle/>
          <a:p>
            <a:pPr algn="just"/>
            <a:r>
              <a:rPr lang="es-EC" i="0" dirty="0">
                <a:solidFill>
                  <a:srgbClr val="0070C0"/>
                </a:solidFill>
                <a:latin typeface="Arial" pitchFamily="34" charset="0"/>
                <a:cs typeface="Arial" pitchFamily="34" charset="0"/>
              </a:rPr>
              <a:t>INTRODUCCIÓN</a:t>
            </a:r>
            <a:endParaRPr lang="es-ES" i="0" dirty="0">
              <a:solidFill>
                <a:srgbClr val="0070C0"/>
              </a:solidFill>
              <a:latin typeface="Arial" pitchFamily="34" charset="0"/>
              <a:cs typeface="Arial" pitchFamily="34" charset="0"/>
            </a:endParaRPr>
          </a:p>
        </p:txBody>
      </p:sp>
      <p:pic>
        <p:nvPicPr>
          <p:cNvPr id="3" name="Imagen 2"/>
          <p:cNvPicPr>
            <a:picLocks noChangeAspect="1"/>
          </p:cNvPicPr>
          <p:nvPr/>
        </p:nvPicPr>
        <p:blipFill rotWithShape="1">
          <a:blip r:embed="rId2" cstate="print"/>
          <a:srcRect l="27216"/>
          <a:stretch/>
        </p:blipFill>
        <p:spPr>
          <a:xfrm>
            <a:off x="5904656" y="4472724"/>
            <a:ext cx="1979712" cy="14048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Imagen 6"/>
          <p:cNvPicPr>
            <a:picLocks noChangeAspect="1"/>
          </p:cNvPicPr>
          <p:nvPr/>
        </p:nvPicPr>
        <p:blipFill>
          <a:blip r:embed="rId3"/>
          <a:stretch>
            <a:fillRect/>
          </a:stretch>
        </p:blipFill>
        <p:spPr>
          <a:xfrm>
            <a:off x="5580112" y="1268760"/>
            <a:ext cx="2298939" cy="15213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Flecha derecha 8"/>
          <p:cNvSpPr/>
          <p:nvPr/>
        </p:nvSpPr>
        <p:spPr>
          <a:xfrm>
            <a:off x="4067944" y="1879223"/>
            <a:ext cx="1042641" cy="574091"/>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lamada de flecha hacia abajo 9"/>
          <p:cNvSpPr/>
          <p:nvPr/>
        </p:nvSpPr>
        <p:spPr>
          <a:xfrm>
            <a:off x="3059832" y="2969065"/>
            <a:ext cx="3024336" cy="81997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solidFill>
                  <a:schemeClr val="tx1"/>
                </a:solidFill>
              </a:rPr>
              <a:t>Eficientes y competitivos </a:t>
            </a:r>
            <a:endParaRPr lang="en-US" b="1" dirty="0">
              <a:solidFill>
                <a:schemeClr val="tx1"/>
              </a:solidFill>
            </a:endParaRPr>
          </a:p>
        </p:txBody>
      </p:sp>
      <p:pic>
        <p:nvPicPr>
          <p:cNvPr id="11" name="Imagen 10"/>
          <p:cNvPicPr>
            <a:picLocks noChangeAspect="1"/>
          </p:cNvPicPr>
          <p:nvPr/>
        </p:nvPicPr>
        <p:blipFill rotWithShape="1">
          <a:blip r:embed="rId4" cstate="print"/>
          <a:srcRect l="8290" t="1321" r="32245" b="6379"/>
          <a:stretch/>
        </p:blipFill>
        <p:spPr>
          <a:xfrm>
            <a:off x="1779567" y="4437112"/>
            <a:ext cx="1855771" cy="1436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p:cNvPicPr>
            <a:picLocks noChangeAspect="1"/>
          </p:cNvPicPr>
          <p:nvPr/>
        </p:nvPicPr>
        <p:blipFill rotWithShape="1">
          <a:blip r:embed="rId5" cstate="print"/>
          <a:srcRect l="12683" t="13618" r="37601"/>
          <a:stretch/>
        </p:blipFill>
        <p:spPr>
          <a:xfrm>
            <a:off x="3844948" y="4472724"/>
            <a:ext cx="1862492" cy="14196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CuadroTexto 12"/>
          <p:cNvSpPr txBox="1"/>
          <p:nvPr/>
        </p:nvSpPr>
        <p:spPr>
          <a:xfrm>
            <a:off x="6946112" y="3164775"/>
            <a:ext cx="2197888" cy="1200329"/>
          </a:xfrm>
          <a:prstGeom prst="rect">
            <a:avLst/>
          </a:prstGeom>
          <a:noFill/>
        </p:spPr>
        <p:txBody>
          <a:bodyPr wrap="square" rtlCol="0">
            <a:spAutoFit/>
          </a:bodyPr>
          <a:lstStyle/>
          <a:p>
            <a:pPr marL="285750" indent="-285750">
              <a:buFontTx/>
              <a:buChar char="-"/>
            </a:pPr>
            <a:r>
              <a:rPr lang="es-EC" dirty="0"/>
              <a:t>Salud</a:t>
            </a:r>
          </a:p>
          <a:p>
            <a:pPr marL="285750" indent="-285750">
              <a:buFontTx/>
              <a:buChar char="-"/>
            </a:pPr>
            <a:r>
              <a:rPr lang="es-EC" dirty="0"/>
              <a:t>Nutrición</a:t>
            </a:r>
          </a:p>
          <a:p>
            <a:pPr marL="285750" indent="-285750">
              <a:buFontTx/>
              <a:buChar char="-"/>
            </a:pPr>
            <a:r>
              <a:rPr lang="es-EC" dirty="0"/>
              <a:t>Manejo</a:t>
            </a:r>
          </a:p>
          <a:p>
            <a:pPr marL="285750" indent="-285750">
              <a:buFontTx/>
              <a:buChar char="-"/>
            </a:pPr>
            <a:r>
              <a:rPr lang="es-EC" dirty="0"/>
              <a:t>Perfil Mineral </a:t>
            </a:r>
          </a:p>
        </p:txBody>
      </p:sp>
      <p:sp>
        <p:nvSpPr>
          <p:cNvPr id="15" name="CuadroTexto 14"/>
          <p:cNvSpPr txBox="1"/>
          <p:nvPr/>
        </p:nvSpPr>
        <p:spPr>
          <a:xfrm>
            <a:off x="268863" y="3369766"/>
            <a:ext cx="2368784" cy="923330"/>
          </a:xfrm>
          <a:prstGeom prst="rect">
            <a:avLst/>
          </a:prstGeom>
          <a:noFill/>
        </p:spPr>
        <p:txBody>
          <a:bodyPr wrap="square" rtlCol="0">
            <a:spAutoFit/>
          </a:bodyPr>
          <a:lstStyle/>
          <a:p>
            <a:pPr marL="285750" indent="-285750">
              <a:buFontTx/>
              <a:buChar char="-"/>
            </a:pPr>
            <a:r>
              <a:rPr lang="es-EC" dirty="0"/>
              <a:t>Fuente de información</a:t>
            </a:r>
          </a:p>
          <a:p>
            <a:pPr marL="285750" indent="-285750">
              <a:buFontTx/>
              <a:buChar char="-"/>
            </a:pPr>
            <a:r>
              <a:rPr lang="es-EC" dirty="0"/>
              <a:t>Estado Nutricional</a:t>
            </a:r>
          </a:p>
        </p:txBody>
      </p:sp>
      <p:sp>
        <p:nvSpPr>
          <p:cNvPr id="16" name="Llaves 15"/>
          <p:cNvSpPr/>
          <p:nvPr/>
        </p:nvSpPr>
        <p:spPr>
          <a:xfrm>
            <a:off x="3429588" y="4221088"/>
            <a:ext cx="1095839" cy="45719"/>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lecha izquierda y derecha 17"/>
          <p:cNvSpPr/>
          <p:nvPr/>
        </p:nvSpPr>
        <p:spPr>
          <a:xfrm>
            <a:off x="3499591" y="3778376"/>
            <a:ext cx="2179345" cy="5867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Relación</a:t>
            </a:r>
            <a:endParaRPr lang="en-US" b="1" dirty="0">
              <a:solidFill>
                <a:schemeClr val="tx1"/>
              </a:solidFill>
            </a:endParaRPr>
          </a:p>
        </p:txBody>
      </p:sp>
      <p:sp>
        <p:nvSpPr>
          <p:cNvPr id="4" name="Rectángulo 3"/>
          <p:cNvSpPr/>
          <p:nvPr/>
        </p:nvSpPr>
        <p:spPr>
          <a:xfrm>
            <a:off x="611560" y="757417"/>
            <a:ext cx="7267491" cy="369332"/>
          </a:xfrm>
          <a:prstGeom prst="rect">
            <a:avLst/>
          </a:prstGeom>
        </p:spPr>
        <p:txBody>
          <a:bodyPr wrap="square">
            <a:spAutoFit/>
          </a:bodyPr>
          <a:lstStyle/>
          <a:p>
            <a:r>
              <a:rPr lang="es-ES_tradnl" dirty="0"/>
              <a:t>La producción de ganado lechero avizora cambios en el sistema</a:t>
            </a:r>
            <a:endParaRPr lang="en-US" dirty="0"/>
          </a:p>
        </p:txBody>
      </p:sp>
      <p:pic>
        <p:nvPicPr>
          <p:cNvPr id="5" name="Imagen 4"/>
          <p:cNvPicPr>
            <a:picLocks noChangeAspect="1"/>
          </p:cNvPicPr>
          <p:nvPr/>
        </p:nvPicPr>
        <p:blipFill>
          <a:blip r:embed="rId6"/>
          <a:stretch>
            <a:fillRect/>
          </a:stretch>
        </p:blipFill>
        <p:spPr>
          <a:xfrm>
            <a:off x="887640" y="1297054"/>
            <a:ext cx="2145978" cy="2578832"/>
          </a:xfrm>
          <a:prstGeom prst="rect">
            <a:avLst/>
          </a:prstGeom>
        </p:spPr>
      </p:pic>
    </p:spTree>
    <p:extLst>
      <p:ext uri="{BB962C8B-B14F-4D97-AF65-F5344CB8AC3E}">
        <p14:creationId xmlns:p14="http://schemas.microsoft.com/office/powerpoint/2010/main" val="231356818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576064"/>
          </a:xfrm>
        </p:spPr>
        <p:txBody>
          <a:bodyPr/>
          <a:lstStyle/>
          <a:p>
            <a:pPr algn="ctr"/>
            <a:r>
              <a:rPr lang="es-ES_tradnl" altLang="es-EC" sz="1800" i="0" dirty="0">
                <a:solidFill>
                  <a:srgbClr val="0070C0"/>
                </a:solidFill>
                <a:effectLst/>
                <a:latin typeface="+mn-lt"/>
                <a:ea typeface="Times New Roman" pitchFamily="18" charset="0"/>
                <a:cs typeface="Times New Roman" pitchFamily="18" charset="0"/>
              </a:rPr>
              <a:t>CORRELACIÓN DEL CÍRCULO NUTRICIONAL DEL HIERRO</a:t>
            </a:r>
            <a:br>
              <a:rPr lang="es-ES_tradnl" altLang="es-EC" sz="1800" i="0" dirty="0">
                <a:solidFill>
                  <a:srgbClr val="0070C0"/>
                </a:solidFill>
                <a:effectLst/>
                <a:latin typeface="+mn-lt"/>
                <a:ea typeface="Times New Roman" pitchFamily="18" charset="0"/>
                <a:cs typeface="Times New Roman" pitchFamily="18" charset="0"/>
              </a:rPr>
            </a:br>
            <a:r>
              <a:rPr lang="es-ES_tradnl" altLang="es-EC" sz="1800" i="0" dirty="0">
                <a:solidFill>
                  <a:srgbClr val="0070C0"/>
                </a:solidFill>
                <a:effectLst/>
                <a:latin typeface="+mn-lt"/>
                <a:ea typeface="Times New Roman" pitchFamily="18" charset="0"/>
                <a:cs typeface="Times New Roman" pitchFamily="18" charset="0"/>
              </a:rPr>
              <a:t> (SUELO, PLANTA, VACA) EN LA PARROQUIA GUANUJO</a:t>
            </a:r>
            <a:r>
              <a:rPr lang="es-EC" sz="1600" dirty="0">
                <a:solidFill>
                  <a:srgbClr val="0070C0"/>
                </a:solidFill>
              </a:rPr>
              <a:t/>
            </a:r>
            <a:br>
              <a:rPr lang="es-EC" sz="1600" dirty="0">
                <a:solidFill>
                  <a:srgbClr val="0070C0"/>
                </a:solidFill>
              </a:rPr>
            </a:br>
            <a:endParaRPr lang="es-EC" sz="1600" dirty="0">
              <a:solidFill>
                <a:srgbClr val="0070C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39731573"/>
              </p:ext>
            </p:extLst>
          </p:nvPr>
        </p:nvGraphicFramePr>
        <p:xfrm>
          <a:off x="2267744" y="1700808"/>
          <a:ext cx="4680520" cy="2952331"/>
        </p:xfrm>
        <a:graphic>
          <a:graphicData uri="http://schemas.openxmlformats.org/drawingml/2006/table">
            <a:tbl>
              <a:tblPr firstRow="1" firstCol="1" bandRow="1">
                <a:tableStyleId>{9D7B26C5-4107-4FEC-AEDC-1716B250A1EF}</a:tableStyleId>
              </a:tblPr>
              <a:tblGrid>
                <a:gridCol w="792088">
                  <a:extLst>
                    <a:ext uri="{9D8B030D-6E8A-4147-A177-3AD203B41FA5}">
                      <a16:colId xmlns:a16="http://schemas.microsoft.com/office/drawing/2014/main" xmlns="" val="20000"/>
                    </a:ext>
                  </a:extLst>
                </a:gridCol>
                <a:gridCol w="936104">
                  <a:extLst>
                    <a:ext uri="{9D8B030D-6E8A-4147-A177-3AD203B41FA5}">
                      <a16:colId xmlns:a16="http://schemas.microsoft.com/office/drawing/2014/main" xmlns="" val="20001"/>
                    </a:ext>
                  </a:extLst>
                </a:gridCol>
                <a:gridCol w="1008112">
                  <a:extLst>
                    <a:ext uri="{9D8B030D-6E8A-4147-A177-3AD203B41FA5}">
                      <a16:colId xmlns:a16="http://schemas.microsoft.com/office/drawing/2014/main" xmlns="" val="20002"/>
                    </a:ext>
                  </a:extLst>
                </a:gridCol>
                <a:gridCol w="864096">
                  <a:extLst>
                    <a:ext uri="{9D8B030D-6E8A-4147-A177-3AD203B41FA5}">
                      <a16:colId xmlns:a16="http://schemas.microsoft.com/office/drawing/2014/main" xmlns="" val="20003"/>
                    </a:ext>
                  </a:extLst>
                </a:gridCol>
                <a:gridCol w="1080120">
                  <a:extLst>
                    <a:ext uri="{9D8B030D-6E8A-4147-A177-3AD203B41FA5}">
                      <a16:colId xmlns:a16="http://schemas.microsoft.com/office/drawing/2014/main" xmlns="" val="20004"/>
                    </a:ext>
                  </a:extLst>
                </a:gridCol>
              </a:tblGrid>
              <a:tr h="512544">
                <a:tc gridSpan="5">
                  <a:txBody>
                    <a:bodyPr/>
                    <a:lstStyle/>
                    <a:p>
                      <a:pPr algn="ctr">
                        <a:spcAft>
                          <a:spcPts val="0"/>
                        </a:spcAft>
                      </a:pPr>
                      <a:r>
                        <a:rPr lang="es-EC" sz="1600" dirty="0">
                          <a:effectLst/>
                        </a:rPr>
                        <a:t>Matriz de Correlación de contenido de Fe</a:t>
                      </a:r>
                      <a:endParaRPr lang="es-EC" sz="24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348541">
                <a:tc>
                  <a:txBody>
                    <a:bodyPr/>
                    <a:lstStyle/>
                    <a:p>
                      <a:pPr>
                        <a:spcAft>
                          <a:spcPts val="0"/>
                        </a:spcAft>
                      </a:pPr>
                      <a:r>
                        <a:rPr lang="es-EC" sz="1600" dirty="0">
                          <a:effectLst/>
                        </a:rPr>
                        <a:t>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600" dirty="0">
                          <a:effectLst/>
                        </a:rPr>
                        <a:t>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600" dirty="0">
                          <a:effectLst/>
                        </a:rPr>
                        <a:t>Suelo</a:t>
                      </a:r>
                      <a:endParaRPr lang="es-EC" sz="2400" dirty="0">
                        <a:solidFill>
                          <a:schemeClr val="tx1"/>
                        </a:solidFill>
                        <a:effectLst/>
                        <a:latin typeface="Arial"/>
                        <a:ea typeface="Times New Roman"/>
                        <a:cs typeface="Times New Roman"/>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600" dirty="0">
                          <a:effectLst/>
                        </a:rPr>
                        <a:t>Planta</a:t>
                      </a:r>
                      <a:endParaRPr lang="es-EC" sz="2400" dirty="0">
                        <a:solidFill>
                          <a:schemeClr val="tx1"/>
                        </a:solidFill>
                        <a:effectLst/>
                        <a:latin typeface="Arial"/>
                        <a:ea typeface="Times New Roman"/>
                        <a:cs typeface="Times New Roman"/>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lgn="ctr">
                        <a:spcAft>
                          <a:spcPts val="0"/>
                        </a:spcAft>
                      </a:pPr>
                      <a:r>
                        <a:rPr lang="es-EC" sz="1600" dirty="0">
                          <a:effectLst/>
                        </a:rPr>
                        <a:t>Vaca</a:t>
                      </a:r>
                      <a:endParaRPr lang="es-EC" sz="2400" dirty="0">
                        <a:solidFill>
                          <a:schemeClr val="tx1"/>
                        </a:solidFill>
                        <a:effectLst/>
                        <a:latin typeface="Arial"/>
                        <a:ea typeface="Times New Roman"/>
                        <a:cs typeface="Times New Roman"/>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xmlns="" val="10001"/>
                  </a:ext>
                </a:extLst>
              </a:tr>
              <a:tr h="348541">
                <a:tc>
                  <a:txBody>
                    <a:bodyPr/>
                    <a:lstStyle/>
                    <a:p>
                      <a:pPr>
                        <a:spcAft>
                          <a:spcPts val="0"/>
                        </a:spcAft>
                      </a:pPr>
                      <a:r>
                        <a:rPr lang="es-EC" sz="1600" b="0" dirty="0">
                          <a:effectLst/>
                        </a:rPr>
                        <a:t>Suelo</a:t>
                      </a:r>
                      <a:endParaRPr lang="es-EC" sz="2400" b="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600" dirty="0">
                          <a:effectLst/>
                        </a:rPr>
                        <a:t>Pearson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1,000</a:t>
                      </a:r>
                      <a:endParaRPr lang="es-EC" sz="24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0,277</a:t>
                      </a:r>
                      <a:endParaRPr lang="es-EC" sz="24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dirty="0">
                          <a:effectLst/>
                        </a:rPr>
                        <a:t>0,608  **</a:t>
                      </a:r>
                      <a:endParaRPr lang="es-EC" sz="2400" dirty="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48541">
                <a:tc>
                  <a:txBody>
                    <a:bodyPr/>
                    <a:lstStyle/>
                    <a:p>
                      <a:endParaRPr lang="es-EC" sz="1600" b="0" dirty="0">
                        <a:solidFill>
                          <a:schemeClr val="tx1"/>
                        </a:solidFill>
                        <a:effectLst/>
                        <a:latin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600" dirty="0">
                          <a:effectLst/>
                        </a:rPr>
                        <a:t>Sig.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600">
                        <a:solidFill>
                          <a:schemeClr val="tx1"/>
                        </a:solidFill>
                        <a:effectLst/>
                        <a:latin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0,102</a:t>
                      </a:r>
                      <a:endParaRPr lang="es-EC" sz="24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0,000</a:t>
                      </a:r>
                      <a:endParaRPr lang="es-EC" sz="24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48541">
                <a:tc>
                  <a:txBody>
                    <a:bodyPr/>
                    <a:lstStyle/>
                    <a:p>
                      <a:pPr>
                        <a:spcAft>
                          <a:spcPts val="0"/>
                        </a:spcAft>
                      </a:pPr>
                      <a:r>
                        <a:rPr lang="es-EC" sz="1600" b="0" dirty="0">
                          <a:effectLst/>
                        </a:rPr>
                        <a:t>Planta</a:t>
                      </a:r>
                      <a:endParaRPr lang="es-EC" sz="2400" b="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600" dirty="0">
                          <a:effectLst/>
                        </a:rPr>
                        <a:t>Pearson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6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1,000</a:t>
                      </a:r>
                      <a:endParaRPr lang="es-EC" sz="24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-0,261</a:t>
                      </a:r>
                      <a:endParaRPr lang="es-EC" sz="24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48541">
                <a:tc>
                  <a:txBody>
                    <a:bodyPr/>
                    <a:lstStyle/>
                    <a:p>
                      <a:endParaRPr lang="es-EC" sz="1600" b="0" dirty="0">
                        <a:solidFill>
                          <a:schemeClr val="tx1"/>
                        </a:solidFill>
                        <a:effectLst/>
                        <a:latin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600" dirty="0">
                          <a:effectLst/>
                        </a:rPr>
                        <a:t>Sig.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6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600">
                        <a:solidFill>
                          <a:schemeClr val="tx1"/>
                        </a:solidFill>
                        <a:effectLst/>
                        <a:latin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0,123</a:t>
                      </a:r>
                      <a:endParaRPr lang="es-EC" sz="2400">
                        <a:solidFill>
                          <a:schemeClr val="tx1"/>
                        </a:solidFill>
                        <a:effectLst/>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48541">
                <a:tc>
                  <a:txBody>
                    <a:bodyPr/>
                    <a:lstStyle/>
                    <a:p>
                      <a:pPr>
                        <a:spcAft>
                          <a:spcPts val="0"/>
                        </a:spcAft>
                      </a:pPr>
                      <a:r>
                        <a:rPr lang="es-EC" sz="1600" b="0" dirty="0">
                          <a:effectLst/>
                        </a:rPr>
                        <a:t>Vaca</a:t>
                      </a:r>
                      <a:endParaRPr lang="es-EC" sz="2400" b="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600" dirty="0">
                          <a:effectLst/>
                        </a:rPr>
                        <a:t>Pearson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6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sz="1600" dirty="0">
                        <a:solidFill>
                          <a:schemeClr val="tx1"/>
                        </a:solidFill>
                        <a:effectLst/>
                        <a:latin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a:effectLst/>
                        </a:rPr>
                        <a:t>1,000</a:t>
                      </a:r>
                      <a:endParaRPr lang="es-EC" sz="240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48541">
                <a:tc>
                  <a:txBody>
                    <a:bodyPr/>
                    <a:lstStyle/>
                    <a:p>
                      <a:pPr>
                        <a:spcAft>
                          <a:spcPts val="0"/>
                        </a:spcAft>
                      </a:pPr>
                      <a:r>
                        <a:rPr lang="es-EC" sz="1600" b="0" dirty="0">
                          <a:effectLst/>
                        </a:rPr>
                        <a:t> </a:t>
                      </a:r>
                      <a:endParaRPr lang="es-EC" sz="2400" b="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FF"/>
                    </a:solidFill>
                  </a:tcPr>
                </a:tc>
                <a:tc>
                  <a:txBody>
                    <a:bodyPr/>
                    <a:lstStyle/>
                    <a:p>
                      <a:pPr>
                        <a:spcAft>
                          <a:spcPts val="0"/>
                        </a:spcAft>
                      </a:pPr>
                      <a:r>
                        <a:rPr lang="es-EC" sz="1600" dirty="0">
                          <a:effectLst/>
                        </a:rPr>
                        <a:t>Sig.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dirty="0">
                          <a:effectLst/>
                        </a:rPr>
                        <a:t>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dirty="0">
                          <a:effectLst/>
                        </a:rPr>
                        <a:t>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C" sz="1600" dirty="0">
                          <a:effectLst/>
                        </a:rPr>
                        <a:t> </a:t>
                      </a:r>
                      <a:endParaRPr lang="es-EC" sz="2400" dirty="0">
                        <a:solidFill>
                          <a:schemeClr val="tx1"/>
                        </a:solidFill>
                        <a:effectLst/>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700625005"/>
              </p:ext>
            </p:extLst>
          </p:nvPr>
        </p:nvGraphicFramePr>
        <p:xfrm>
          <a:off x="2411760" y="4941168"/>
          <a:ext cx="5688632" cy="437370"/>
        </p:xfrm>
        <a:graphic>
          <a:graphicData uri="http://schemas.openxmlformats.org/drawingml/2006/table">
            <a:tbl>
              <a:tblPr firstRow="1" firstCol="1" bandRow="1">
                <a:tableStyleId>{5C22544A-7EE6-4342-B048-85BDC9FD1C3A}</a:tableStyleId>
              </a:tblPr>
              <a:tblGrid>
                <a:gridCol w="1205628">
                  <a:extLst>
                    <a:ext uri="{9D8B030D-6E8A-4147-A177-3AD203B41FA5}">
                      <a16:colId xmlns:a16="http://schemas.microsoft.com/office/drawing/2014/main" xmlns="" val="20000"/>
                    </a:ext>
                  </a:extLst>
                </a:gridCol>
                <a:gridCol w="648933">
                  <a:extLst>
                    <a:ext uri="{9D8B030D-6E8A-4147-A177-3AD203B41FA5}">
                      <a16:colId xmlns:a16="http://schemas.microsoft.com/office/drawing/2014/main" xmlns="" val="20001"/>
                    </a:ext>
                  </a:extLst>
                </a:gridCol>
                <a:gridCol w="1669433">
                  <a:extLst>
                    <a:ext uri="{9D8B030D-6E8A-4147-A177-3AD203B41FA5}">
                      <a16:colId xmlns:a16="http://schemas.microsoft.com/office/drawing/2014/main" xmlns="" val="20002"/>
                    </a:ext>
                  </a:extLst>
                </a:gridCol>
                <a:gridCol w="1462717">
                  <a:extLst>
                    <a:ext uri="{9D8B030D-6E8A-4147-A177-3AD203B41FA5}">
                      <a16:colId xmlns:a16="http://schemas.microsoft.com/office/drawing/2014/main" xmlns="" val="20003"/>
                    </a:ext>
                  </a:extLst>
                </a:gridCol>
                <a:gridCol w="701921">
                  <a:extLst>
                    <a:ext uri="{9D8B030D-6E8A-4147-A177-3AD203B41FA5}">
                      <a16:colId xmlns:a16="http://schemas.microsoft.com/office/drawing/2014/main" xmlns="" val="20004"/>
                    </a:ext>
                  </a:extLst>
                </a:gridCol>
              </a:tblGrid>
              <a:tr h="218685">
                <a:tc gridSpan="5">
                  <a:txBody>
                    <a:bodyPr/>
                    <a:lstStyle/>
                    <a:p>
                      <a:pPr>
                        <a:spcAft>
                          <a:spcPts val="0"/>
                        </a:spcAft>
                      </a:pPr>
                      <a:r>
                        <a:rPr lang="es-EC" sz="1400" dirty="0">
                          <a:solidFill>
                            <a:schemeClr val="tx1"/>
                          </a:solidFill>
                          <a:effectLst/>
                        </a:rPr>
                        <a:t>**. Correlación significativa al nivel 0.01</a:t>
                      </a:r>
                      <a:endParaRPr lang="es-EC" sz="200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218685">
                <a:tc gridSpan="5">
                  <a:txBody>
                    <a:bodyPr/>
                    <a:lstStyle/>
                    <a:p>
                      <a:pPr>
                        <a:spcAft>
                          <a:spcPts val="0"/>
                        </a:spcAft>
                      </a:pPr>
                      <a:r>
                        <a:rPr lang="es-EC" sz="1400" dirty="0">
                          <a:solidFill>
                            <a:schemeClr val="tx1"/>
                          </a:solidFill>
                          <a:effectLst/>
                        </a:rPr>
                        <a:t>*.  Correlación significativa al nivel 0.05</a:t>
                      </a:r>
                      <a:endParaRPr lang="es-EC" sz="2000" dirty="0">
                        <a:solidFill>
                          <a:schemeClr val="tx1"/>
                        </a:solidFill>
                        <a:effectLst/>
                        <a:latin typeface="Arial"/>
                        <a:ea typeface="Times New Roman"/>
                        <a:cs typeface="Times New Roman"/>
                      </a:endParaRPr>
                    </a:p>
                  </a:txBody>
                  <a:tcPr marL="44450" marR="44450" marT="0" marB="0" anchor="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364859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576064"/>
          </a:xfrm>
        </p:spPr>
        <p:txBody>
          <a:bodyPr/>
          <a:lstStyle/>
          <a:p>
            <a:pPr algn="ctr"/>
            <a:r>
              <a:rPr lang="es-ES_tradnl" sz="1800" i="0" dirty="0">
                <a:solidFill>
                  <a:srgbClr val="0070C0"/>
                </a:solidFill>
                <a:effectLst/>
              </a:rPr>
              <a:t>Dispersión grafica de la correlación del Hierro contenido en el suelo y suero sanguíneo de vacas</a:t>
            </a:r>
            <a:endParaRPr lang="es-EC" sz="1600" i="0" dirty="0">
              <a:solidFill>
                <a:srgbClr val="0070C0"/>
              </a:solidFill>
            </a:endParaRPr>
          </a:p>
        </p:txBody>
      </p:sp>
      <p:pic>
        <p:nvPicPr>
          <p:cNvPr id="16386" name="Gráfico 5"/>
          <p:cNvPicPr>
            <a:picLocks noChangeArrowheads="1"/>
          </p:cNvPicPr>
          <p:nvPr/>
        </p:nvPicPr>
        <p:blipFill>
          <a:blip r:embed="rId2">
            <a:extLst>
              <a:ext uri="{28A0092B-C50C-407E-A947-70E740481C1C}">
                <a14:useLocalDpi xmlns:a14="http://schemas.microsoft.com/office/drawing/2010/main" val="0"/>
              </a:ext>
            </a:extLst>
          </a:blip>
          <a:srcRect r="-37" b="-43"/>
          <a:stretch>
            <a:fillRect/>
          </a:stretch>
        </p:blipFill>
        <p:spPr bwMode="auto">
          <a:xfrm>
            <a:off x="683568" y="1268760"/>
            <a:ext cx="7749934"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504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8614"/>
            <a:ext cx="8229600" cy="562074"/>
          </a:xfrm>
        </p:spPr>
        <p:txBody>
          <a:bodyPr/>
          <a:lstStyle/>
          <a:p>
            <a:pPr algn="ctr"/>
            <a:r>
              <a:rPr lang="es-ES_tradnl" sz="1600" i="0" dirty="0">
                <a:solidFill>
                  <a:srgbClr val="0070C0"/>
                </a:solidFill>
                <a:effectLst/>
              </a:rPr>
              <a:t>ALTERNATIVAS DE MANEJO PARA EL MEJORAMIENTO DEL CÍRCULO NUTRICIONAL MINERAL: SUELO, PLANTA, VACA</a:t>
            </a:r>
            <a:endParaRPr lang="es-EC" sz="1600" i="0" dirty="0">
              <a:solidFill>
                <a:srgbClr val="0070C0"/>
              </a:solidFill>
            </a:endParaRPr>
          </a:p>
        </p:txBody>
      </p:sp>
      <p:graphicFrame>
        <p:nvGraphicFramePr>
          <p:cNvPr id="6" name="5 Marcador de contenido"/>
          <p:cNvGraphicFramePr>
            <a:graphicFrameLocks noGrp="1"/>
          </p:cNvGraphicFramePr>
          <p:nvPr>
            <p:ph sz="half" idx="2"/>
            <p:extLst>
              <p:ext uri="{D42A27DB-BD31-4B8C-83A1-F6EECF244321}">
                <p14:modId xmlns:p14="http://schemas.microsoft.com/office/powerpoint/2010/main" val="2602031712"/>
              </p:ext>
            </p:extLst>
          </p:nvPr>
        </p:nvGraphicFramePr>
        <p:xfrm>
          <a:off x="611560" y="1052736"/>
          <a:ext cx="813690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2058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a:xfrm>
            <a:off x="-36512" y="-27384"/>
            <a:ext cx="6696744" cy="648072"/>
          </a:xfrm>
        </p:spPr>
        <p:txBody>
          <a:bodyPr/>
          <a:lstStyle/>
          <a:p>
            <a:pPr algn="l"/>
            <a:r>
              <a:rPr lang="es-EC" dirty="0">
                <a:solidFill>
                  <a:srgbClr val="0070C0"/>
                </a:solidFill>
              </a:rPr>
              <a:t>Alternativas de Manejo de Suelos</a:t>
            </a:r>
          </a:p>
        </p:txBody>
      </p:sp>
      <p:graphicFrame>
        <p:nvGraphicFramePr>
          <p:cNvPr id="17" name="16 Diagrama"/>
          <p:cNvGraphicFramePr/>
          <p:nvPr>
            <p:extLst>
              <p:ext uri="{D42A27DB-BD31-4B8C-83A1-F6EECF244321}">
                <p14:modId xmlns:p14="http://schemas.microsoft.com/office/powerpoint/2010/main" val="152964654"/>
              </p:ext>
            </p:extLst>
          </p:nvPr>
        </p:nvGraphicFramePr>
        <p:xfrm>
          <a:off x="1115616" y="692696"/>
          <a:ext cx="7056784"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2813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5496" y="-27384"/>
            <a:ext cx="9108504" cy="634082"/>
          </a:xfrm>
        </p:spPr>
        <p:txBody>
          <a:bodyPr/>
          <a:lstStyle/>
          <a:p>
            <a:pPr algn="l"/>
            <a:r>
              <a:rPr lang="es-EC" sz="2800" dirty="0">
                <a:solidFill>
                  <a:srgbClr val="0070C0"/>
                </a:solidFill>
              </a:rPr>
              <a:t>Alternativas de Manejo y Fertilización de Pasturas</a:t>
            </a:r>
          </a:p>
        </p:txBody>
      </p:sp>
      <p:graphicFrame>
        <p:nvGraphicFramePr>
          <p:cNvPr id="5" name="4 Diagrama"/>
          <p:cNvGraphicFramePr/>
          <p:nvPr>
            <p:extLst>
              <p:ext uri="{D42A27DB-BD31-4B8C-83A1-F6EECF244321}">
                <p14:modId xmlns:p14="http://schemas.microsoft.com/office/powerpoint/2010/main" val="3615061799"/>
              </p:ext>
            </p:extLst>
          </p:nvPr>
        </p:nvGraphicFramePr>
        <p:xfrm>
          <a:off x="107504" y="692696"/>
          <a:ext cx="892899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2169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512" y="-27384"/>
            <a:ext cx="9252520" cy="706090"/>
          </a:xfrm>
        </p:spPr>
        <p:txBody>
          <a:bodyPr/>
          <a:lstStyle/>
          <a:p>
            <a:pPr algn="l"/>
            <a:r>
              <a:rPr lang="es-EC" sz="2800" dirty="0">
                <a:solidFill>
                  <a:srgbClr val="0070C0"/>
                </a:solidFill>
              </a:rPr>
              <a:t>Alternativas de Manejo Nutricional en Vacas lecheras</a:t>
            </a:r>
          </a:p>
        </p:txBody>
      </p:sp>
      <p:graphicFrame>
        <p:nvGraphicFramePr>
          <p:cNvPr id="8" name="7 Diagrama"/>
          <p:cNvGraphicFramePr/>
          <p:nvPr>
            <p:extLst>
              <p:ext uri="{D42A27DB-BD31-4B8C-83A1-F6EECF244321}">
                <p14:modId xmlns:p14="http://schemas.microsoft.com/office/powerpoint/2010/main" val="992907563"/>
              </p:ext>
            </p:extLst>
          </p:nvPr>
        </p:nvGraphicFramePr>
        <p:xfrm>
          <a:off x="1043608" y="620688"/>
          <a:ext cx="748883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3228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Grp="1" noChangeArrowheads="1"/>
          </p:cNvSpPr>
          <p:nvPr>
            <p:ph type="title"/>
          </p:nvPr>
        </p:nvSpPr>
        <p:spPr bwMode="auto">
          <a:xfrm>
            <a:off x="385192" y="2844225"/>
            <a:ext cx="8507288"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r>
              <a:rPr lang="es-EC" i="0" dirty="0">
                <a:solidFill>
                  <a:srgbClr val="0070C0"/>
                </a:solidFill>
                <a:effectLst/>
              </a:rPr>
              <a:t>CONCLUSIONES  Y  RECOMENDACIONES</a:t>
            </a:r>
            <a:endParaRPr lang="es-ES" sz="3200" b="1" i="0" dirty="0">
              <a:solidFill>
                <a:srgbClr val="0070C0"/>
              </a:solidFill>
              <a:effectLst/>
            </a:endParaRPr>
          </a:p>
        </p:txBody>
      </p:sp>
    </p:spTree>
    <p:extLst>
      <p:ext uri="{BB962C8B-B14F-4D97-AF65-F5344CB8AC3E}">
        <p14:creationId xmlns:p14="http://schemas.microsoft.com/office/powerpoint/2010/main" val="3831923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7544" y="35913"/>
            <a:ext cx="4572000" cy="584775"/>
          </a:xfrm>
          <a:prstGeom prst="rect">
            <a:avLst/>
          </a:prstGeom>
        </p:spPr>
        <p:txBody>
          <a:bodyPr>
            <a:spAutoFit/>
          </a:bodyPr>
          <a:lstStyle/>
          <a:p>
            <a:r>
              <a:rPr lang="es-ES" sz="3200" b="1" dirty="0">
                <a:solidFill>
                  <a:srgbClr val="0000FF"/>
                </a:solidFill>
              </a:rPr>
              <a:t>CONCLUSIONES</a:t>
            </a:r>
          </a:p>
        </p:txBody>
      </p:sp>
      <p:sp>
        <p:nvSpPr>
          <p:cNvPr id="4" name="CuadroTexto 1"/>
          <p:cNvSpPr txBox="1"/>
          <p:nvPr/>
        </p:nvSpPr>
        <p:spPr>
          <a:xfrm>
            <a:off x="0" y="548680"/>
            <a:ext cx="9108504" cy="6124754"/>
          </a:xfrm>
          <a:prstGeom prst="rect">
            <a:avLst/>
          </a:prstGeom>
          <a:noFill/>
        </p:spPr>
        <p:txBody>
          <a:bodyPr wrap="square" rtlCol="0">
            <a:spAutoFit/>
          </a:bodyPr>
          <a:lstStyle/>
          <a:p>
            <a:pPr marL="342900" lvl="0" indent="-342900" algn="just">
              <a:buFont typeface="Wingdings" panose="05000000000000000000" pitchFamily="2" charset="2"/>
              <a:buChar char="q"/>
            </a:pPr>
            <a:r>
              <a:rPr lang="es-ES_tradnl" sz="2000" dirty="0"/>
              <a:t>En el análisis de suelos para los principales minerales en la parroquia </a:t>
            </a:r>
            <a:r>
              <a:rPr lang="es-ES_tradnl" sz="2000" dirty="0" err="1"/>
              <a:t>Guanujo</a:t>
            </a:r>
            <a:r>
              <a:rPr lang="es-ES_tradnl" sz="2000" dirty="0"/>
              <a:t>, se determinó un contenido alto en N, Ca y Fe, mientras que para los minerales P, K y Mg los niveles encontrados en el suelo fueron catalogados bajos.</a:t>
            </a:r>
            <a:endParaRPr lang="es-EC" sz="2000" dirty="0"/>
          </a:p>
          <a:p>
            <a:pPr marL="342900" lvl="0" indent="-342900" algn="just">
              <a:buFont typeface="Wingdings" panose="05000000000000000000" pitchFamily="2" charset="2"/>
              <a:buChar char="q"/>
            </a:pPr>
            <a:r>
              <a:rPr lang="es-ES_tradnl" sz="2000" dirty="0"/>
              <a:t>El valor nutricional primario de las mezclas forrajeras evaluadas, mostró un bajo contenido de proteína y fibra, mientras que los minerales determinados se hallan por debajo de los niveles requeridos, a excepción del hierro. </a:t>
            </a:r>
            <a:endParaRPr lang="es-EC" sz="2000" dirty="0"/>
          </a:p>
          <a:p>
            <a:pPr marL="342900" lvl="0" indent="-342900" algn="just">
              <a:buFont typeface="Wingdings" panose="05000000000000000000" pitchFamily="2" charset="2"/>
              <a:buChar char="q"/>
            </a:pPr>
            <a:r>
              <a:rPr lang="es-ES_tradnl" sz="2000" dirty="0"/>
              <a:t>El perfil mineral (Ca, P, Mg, </a:t>
            </a:r>
            <a:r>
              <a:rPr lang="es-ES_tradnl" sz="2000" dirty="0" err="1"/>
              <a:t>Na</a:t>
            </a:r>
            <a:r>
              <a:rPr lang="es-ES_tradnl" sz="2000" dirty="0"/>
              <a:t>, K, Cl y Fe) determinado en el suero de vacas en producción de la parroquia </a:t>
            </a:r>
            <a:r>
              <a:rPr lang="es-ES_tradnl" sz="2000" dirty="0" err="1"/>
              <a:t>Guanujo</a:t>
            </a:r>
            <a:r>
              <a:rPr lang="es-ES_tradnl" sz="2000" dirty="0"/>
              <a:t>, presentó niveles relativamente por debajo de los normales, por lo que de ver necesaria la suplementación.</a:t>
            </a:r>
            <a:endParaRPr lang="es-EC" sz="2000" dirty="0"/>
          </a:p>
          <a:p>
            <a:pPr marL="342900" lvl="0" indent="-342900" algn="just">
              <a:buFont typeface="Wingdings" panose="05000000000000000000" pitchFamily="2" charset="2"/>
              <a:buChar char="q"/>
            </a:pPr>
            <a:r>
              <a:rPr lang="es-ES_tradnl" sz="2000" dirty="0"/>
              <a:t>Se han planteado diferentes alternativas de manejo para el mejoramiento del círculo nutricional mineral: Suelo, planta, animal, mediante estrategias nutricionales económicamente viables.</a:t>
            </a:r>
            <a:endParaRPr lang="es-EC" sz="2000" dirty="0"/>
          </a:p>
          <a:p>
            <a:pPr marL="342900" lvl="0" indent="-342900" algn="just">
              <a:buFont typeface="Wingdings" panose="05000000000000000000" pitchFamily="2" charset="2"/>
              <a:buChar char="q"/>
            </a:pPr>
            <a:r>
              <a:rPr lang="es-ES_tradnl" sz="2000" dirty="0"/>
              <a:t>Los niveles de Ca, P y Mg de la mezcla forrajera están por debajo o cercanos a los límites críticos debido a una insuficiente cantidad de estos minerales en el suelo y escasos programas de fertilización en la zona de estudio.</a:t>
            </a:r>
            <a:endParaRPr lang="es-EC" sz="2000" dirty="0"/>
          </a:p>
          <a:p>
            <a:pPr lvl="0"/>
            <a:endParaRPr lang="es-EC" sz="1600" dirty="0"/>
          </a:p>
          <a:p>
            <a:pPr algn="just"/>
            <a:endParaRPr lang="es-EC" sz="1600" b="1" dirty="0">
              <a:solidFill>
                <a:srgbClr val="FF0000"/>
              </a:solidFill>
              <a:latin typeface="+mn-lt"/>
            </a:endParaRPr>
          </a:p>
        </p:txBody>
      </p:sp>
    </p:spTree>
    <p:extLst>
      <p:ext uri="{BB962C8B-B14F-4D97-AF65-F5344CB8AC3E}">
        <p14:creationId xmlns:p14="http://schemas.microsoft.com/office/powerpoint/2010/main" val="1907256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836712"/>
            <a:ext cx="9144000" cy="4708981"/>
          </a:xfrm>
          <a:prstGeom prst="rect">
            <a:avLst/>
          </a:prstGeom>
        </p:spPr>
        <p:txBody>
          <a:bodyPr wrap="square">
            <a:spAutoFit/>
          </a:bodyPr>
          <a:lstStyle/>
          <a:p>
            <a:pPr marL="342900" lvl="0" indent="-342900" algn="just">
              <a:buFont typeface="Wingdings" panose="05000000000000000000" pitchFamily="2" charset="2"/>
              <a:buChar char="q"/>
            </a:pPr>
            <a:r>
              <a:rPr lang="es-ES_tradnl" sz="2000" dirty="0"/>
              <a:t>A pesar de que las concentraciones de minerales halladas en el forraje denotan ser suficientes para su adecuado desarrollo, no cubren las necesidades del ganado bovino, ya que existen deficiencias de calcio, fósforo y magnesio, dejándolo predispuesto a la presentación de anomalías asociadas a la deficiencia de estos elementos. </a:t>
            </a:r>
            <a:endParaRPr lang="es-EC" sz="2000" dirty="0"/>
          </a:p>
          <a:p>
            <a:pPr marL="342900" lvl="0" indent="-342900" algn="just">
              <a:buFont typeface="Wingdings" panose="05000000000000000000" pitchFamily="2" charset="2"/>
              <a:buChar char="q"/>
            </a:pPr>
            <a:r>
              <a:rPr lang="es-ES_tradnl" sz="2000" dirty="0"/>
              <a:t>Los niveles de K, Fe y Mn del forraje se encontraron por encima de los valores mínimos críticos mostrando una correlación positiva con respecto a estos minerales en el suelo.</a:t>
            </a:r>
            <a:endParaRPr lang="es-EC" sz="2000" dirty="0"/>
          </a:p>
          <a:p>
            <a:pPr marL="342900" lvl="0" indent="-342900" algn="just">
              <a:buFont typeface="Wingdings" panose="05000000000000000000" pitchFamily="2" charset="2"/>
              <a:buChar char="q"/>
            </a:pPr>
            <a:r>
              <a:rPr lang="es-ES_tradnl" sz="2000" dirty="0"/>
              <a:t>Los estudios del nivel sérico de minerales en las vacas en lactación nos permiten concluir que están en una correlación positiva de acuerdo al nivel de los mismos encontrados a nivel de suelo-planta y son el reflejo directo de lo encontrado en el análisis de suelos y foliar; a excepción del Fe, que muestra un comportamiento distinto a pesar de estar en niveles elevados en el suelo y la planta; esto quizás debido a la potencial demanda del mineral en vacas lactantes.</a:t>
            </a:r>
            <a:endParaRPr lang="es-EC" sz="2000" dirty="0"/>
          </a:p>
        </p:txBody>
      </p:sp>
      <p:sp>
        <p:nvSpPr>
          <p:cNvPr id="4" name="3 Rectángulo"/>
          <p:cNvSpPr/>
          <p:nvPr/>
        </p:nvSpPr>
        <p:spPr>
          <a:xfrm>
            <a:off x="467544" y="35913"/>
            <a:ext cx="4572000" cy="584775"/>
          </a:xfrm>
          <a:prstGeom prst="rect">
            <a:avLst/>
          </a:prstGeom>
        </p:spPr>
        <p:txBody>
          <a:bodyPr>
            <a:spAutoFit/>
          </a:bodyPr>
          <a:lstStyle/>
          <a:p>
            <a:r>
              <a:rPr lang="es-ES" sz="3200" b="1" dirty="0">
                <a:solidFill>
                  <a:srgbClr val="0000FF"/>
                </a:solidFill>
              </a:rPr>
              <a:t>CONCLUSIONES</a:t>
            </a:r>
          </a:p>
        </p:txBody>
      </p:sp>
    </p:spTree>
    <p:extLst>
      <p:ext uri="{BB962C8B-B14F-4D97-AF65-F5344CB8AC3E}">
        <p14:creationId xmlns:p14="http://schemas.microsoft.com/office/powerpoint/2010/main" val="3242559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44624"/>
            <a:ext cx="4572000" cy="584775"/>
          </a:xfrm>
          <a:prstGeom prst="rect">
            <a:avLst/>
          </a:prstGeom>
        </p:spPr>
        <p:txBody>
          <a:bodyPr>
            <a:spAutoFit/>
          </a:bodyPr>
          <a:lstStyle/>
          <a:p>
            <a:r>
              <a:rPr lang="es-ES" sz="3200" b="1" dirty="0">
                <a:solidFill>
                  <a:srgbClr val="0000FF"/>
                </a:solidFill>
              </a:rPr>
              <a:t>RECOMENDACIONES</a:t>
            </a:r>
          </a:p>
        </p:txBody>
      </p:sp>
      <p:sp>
        <p:nvSpPr>
          <p:cNvPr id="3" name="2 Rectángulo"/>
          <p:cNvSpPr/>
          <p:nvPr/>
        </p:nvSpPr>
        <p:spPr>
          <a:xfrm>
            <a:off x="0" y="755987"/>
            <a:ext cx="9144000" cy="4401205"/>
          </a:xfrm>
          <a:prstGeom prst="rect">
            <a:avLst/>
          </a:prstGeom>
        </p:spPr>
        <p:txBody>
          <a:bodyPr wrap="square">
            <a:spAutoFit/>
          </a:bodyPr>
          <a:lstStyle/>
          <a:p>
            <a:pPr marL="342900" lvl="0" indent="-342900" algn="just">
              <a:buFont typeface="Wingdings" panose="05000000000000000000" pitchFamily="2" charset="2"/>
              <a:buChar char="q"/>
            </a:pPr>
            <a:r>
              <a:rPr lang="es-ES_tradnl" sz="2000" dirty="0"/>
              <a:t>Aplicar las diferentes alternativas de manejo del suelo que incluyen: un tipo de laboreo no agresivo que minimice las posibilidades de erosión, la fertilización con abonos orgánicos, así como el manejo y racionalización del agua.</a:t>
            </a:r>
            <a:endParaRPr lang="es-EC" sz="2000" dirty="0"/>
          </a:p>
          <a:p>
            <a:pPr marL="342900" lvl="0" indent="-342900" algn="just">
              <a:buFont typeface="Wingdings" panose="05000000000000000000" pitchFamily="2" charset="2"/>
              <a:buChar char="q"/>
            </a:pPr>
            <a:r>
              <a:rPr lang="es-ES_tradnl" sz="2000" dirty="0"/>
              <a:t>Implementar sistemas de manejo de los pastizales, que incluyan: altas densidades de semilla de pastos durante la siembra, fertilizar con fosfato </a:t>
            </a:r>
            <a:r>
              <a:rPr lang="es-ES_tradnl" sz="2000" dirty="0" err="1"/>
              <a:t>diamónico</a:t>
            </a:r>
            <a:r>
              <a:rPr lang="es-ES_tradnl" sz="2000" dirty="0"/>
              <a:t>, cloruro de potasio y guano descompuesto, luego en cada corte fertilizar con nitrato de amonio alternando con guano descompuesto de ovino, cuy o vacuno; así mismo aplicar una fertilización de mantenimiento  con fosfato </a:t>
            </a:r>
            <a:r>
              <a:rPr lang="es-ES_tradnl" sz="2000" dirty="0" err="1"/>
              <a:t>diamónico</a:t>
            </a:r>
            <a:r>
              <a:rPr lang="es-ES_tradnl" sz="2000" dirty="0"/>
              <a:t>, cloruro de potasio y nitrato de amonio.</a:t>
            </a:r>
            <a:endParaRPr lang="es-EC" sz="2000" dirty="0"/>
          </a:p>
          <a:p>
            <a:pPr marL="342900" lvl="0" indent="-342900" algn="just">
              <a:buFont typeface="Wingdings" panose="05000000000000000000" pitchFamily="2" charset="2"/>
              <a:buChar char="q"/>
            </a:pPr>
            <a:r>
              <a:rPr lang="es-ES_tradnl" sz="2000" dirty="0"/>
              <a:t>Mejorar el manejo de los animales para ello se deberá considerar: la suplementación con sales minerales en forma permanente en dosis que promedien los 15 g por cada 100 kg del peso del animal por día y en el caso de las vacas lecheras adicionar 5 g más por cada litro de leche producido.</a:t>
            </a:r>
            <a:endParaRPr lang="es-EC" sz="2000" dirty="0"/>
          </a:p>
        </p:txBody>
      </p:sp>
    </p:spTree>
    <p:extLst>
      <p:ext uri="{BB962C8B-B14F-4D97-AF65-F5344CB8AC3E}">
        <p14:creationId xmlns:p14="http://schemas.microsoft.com/office/powerpoint/2010/main" val="305581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08122" y="548680"/>
            <a:ext cx="3877985" cy="369332"/>
          </a:xfrm>
          <a:prstGeom prst="rect">
            <a:avLst/>
          </a:prstGeom>
        </p:spPr>
        <p:txBody>
          <a:bodyPr wrap="none">
            <a:spAutoFit/>
          </a:bodyPr>
          <a:lstStyle/>
          <a:p>
            <a:r>
              <a:rPr lang="es-ES_tradnl" dirty="0"/>
              <a:t>Los minerales nutrientes necesarios</a:t>
            </a:r>
            <a:endParaRPr lang="en-US" dirty="0"/>
          </a:p>
        </p:txBody>
      </p:sp>
      <p:pic>
        <p:nvPicPr>
          <p:cNvPr id="5" name="Imagen 4"/>
          <p:cNvPicPr>
            <a:picLocks noChangeAspect="1"/>
          </p:cNvPicPr>
          <p:nvPr/>
        </p:nvPicPr>
        <p:blipFill rotWithShape="1">
          <a:blip r:embed="rId2"/>
          <a:srcRect r="41755"/>
          <a:stretch/>
        </p:blipFill>
        <p:spPr>
          <a:xfrm>
            <a:off x="775269" y="1052756"/>
            <a:ext cx="1636491" cy="1525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istinto de 6"/>
          <p:cNvSpPr/>
          <p:nvPr/>
        </p:nvSpPr>
        <p:spPr>
          <a:xfrm>
            <a:off x="3820463" y="1566746"/>
            <a:ext cx="676782" cy="659981"/>
          </a:xfrm>
          <a:prstGeom prst="mathNot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9" name="Imagen 8"/>
          <p:cNvPicPr>
            <a:picLocks noChangeAspect="1"/>
          </p:cNvPicPr>
          <p:nvPr/>
        </p:nvPicPr>
        <p:blipFill>
          <a:blip r:embed="rId3" cstate="print"/>
          <a:stretch>
            <a:fillRect/>
          </a:stretch>
        </p:blipFill>
        <p:spPr>
          <a:xfrm>
            <a:off x="4753487" y="4154785"/>
            <a:ext cx="1703960" cy="16055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Flecha derecha 9"/>
          <p:cNvSpPr/>
          <p:nvPr/>
        </p:nvSpPr>
        <p:spPr>
          <a:xfrm rot="5400000">
            <a:off x="3490898" y="3063561"/>
            <a:ext cx="1042641" cy="574091"/>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Imagen 11"/>
          <p:cNvPicPr>
            <a:picLocks noChangeAspect="1"/>
          </p:cNvPicPr>
          <p:nvPr/>
        </p:nvPicPr>
        <p:blipFill>
          <a:blip r:embed="rId4" cstate="print"/>
          <a:stretch>
            <a:fillRect/>
          </a:stretch>
        </p:blipFill>
        <p:spPr>
          <a:xfrm>
            <a:off x="323528" y="4192577"/>
            <a:ext cx="1981688" cy="1438983"/>
          </a:xfrm>
          <a:prstGeom prst="rect">
            <a:avLst/>
          </a:prstGeom>
        </p:spPr>
      </p:pic>
      <p:pic>
        <p:nvPicPr>
          <p:cNvPr id="13" name="Imagen 12"/>
          <p:cNvPicPr>
            <a:picLocks noChangeAspect="1"/>
          </p:cNvPicPr>
          <p:nvPr/>
        </p:nvPicPr>
        <p:blipFill>
          <a:blip r:embed="rId5"/>
          <a:stretch>
            <a:fillRect/>
          </a:stretch>
        </p:blipFill>
        <p:spPr>
          <a:xfrm>
            <a:off x="2476237" y="4154785"/>
            <a:ext cx="2138059" cy="1476775"/>
          </a:xfrm>
          <a:prstGeom prst="rect">
            <a:avLst/>
          </a:prstGeom>
        </p:spPr>
      </p:pic>
      <p:pic>
        <p:nvPicPr>
          <p:cNvPr id="14" name="Imagen 13"/>
          <p:cNvPicPr>
            <a:picLocks noChangeAspect="1"/>
          </p:cNvPicPr>
          <p:nvPr/>
        </p:nvPicPr>
        <p:blipFill>
          <a:blip r:embed="rId6"/>
          <a:stretch>
            <a:fillRect/>
          </a:stretch>
        </p:blipFill>
        <p:spPr>
          <a:xfrm>
            <a:off x="6854076" y="4198956"/>
            <a:ext cx="2014463" cy="1394174"/>
          </a:xfrm>
          <a:prstGeom prst="rect">
            <a:avLst/>
          </a:prstGeom>
        </p:spPr>
      </p:pic>
      <p:pic>
        <p:nvPicPr>
          <p:cNvPr id="16" name="Imagen 15"/>
          <p:cNvPicPr>
            <a:picLocks noChangeAspect="1"/>
          </p:cNvPicPr>
          <p:nvPr/>
        </p:nvPicPr>
        <p:blipFill>
          <a:blip r:embed="rId7"/>
          <a:stretch>
            <a:fillRect/>
          </a:stretch>
        </p:blipFill>
        <p:spPr>
          <a:xfrm>
            <a:off x="5956068" y="1138583"/>
            <a:ext cx="1796016" cy="151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19587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35913"/>
            <a:ext cx="4572000" cy="584775"/>
          </a:xfrm>
          <a:prstGeom prst="rect">
            <a:avLst/>
          </a:prstGeom>
        </p:spPr>
        <p:txBody>
          <a:bodyPr>
            <a:spAutoFit/>
          </a:bodyPr>
          <a:lstStyle/>
          <a:p>
            <a:r>
              <a:rPr lang="es-ES" sz="3200" b="1" dirty="0">
                <a:solidFill>
                  <a:srgbClr val="0000FF"/>
                </a:solidFill>
              </a:rPr>
              <a:t>RECOMENDACIONES</a:t>
            </a:r>
          </a:p>
        </p:txBody>
      </p:sp>
      <p:sp>
        <p:nvSpPr>
          <p:cNvPr id="3" name="2 Rectángulo"/>
          <p:cNvSpPr/>
          <p:nvPr/>
        </p:nvSpPr>
        <p:spPr>
          <a:xfrm>
            <a:off x="0" y="900003"/>
            <a:ext cx="9144000" cy="4401205"/>
          </a:xfrm>
          <a:prstGeom prst="rect">
            <a:avLst/>
          </a:prstGeom>
        </p:spPr>
        <p:txBody>
          <a:bodyPr wrap="square">
            <a:spAutoFit/>
          </a:bodyPr>
          <a:lstStyle/>
          <a:p>
            <a:pPr marL="342900" indent="-342900" algn="just">
              <a:buFont typeface="Wingdings" panose="05000000000000000000" pitchFamily="2" charset="2"/>
              <a:buChar char="q"/>
            </a:pPr>
            <a:r>
              <a:rPr lang="es-ES_tradnl" sz="2000" dirty="0"/>
              <a:t>Los resultados de esta investigación evidencian la necesidad de aplicar los procesos metodológicos y tecnológicos, en beneficio de una mayor población de productores de la zona en estudio.</a:t>
            </a:r>
            <a:endParaRPr lang="es-EC" sz="2000" dirty="0"/>
          </a:p>
          <a:p>
            <a:pPr marL="342900" lvl="0" indent="-342900" algn="just">
              <a:buFont typeface="Wingdings" panose="05000000000000000000" pitchFamily="2" charset="2"/>
              <a:buChar char="q"/>
            </a:pPr>
            <a:r>
              <a:rPr lang="es-ES_tradnl" sz="2000" dirty="0"/>
              <a:t>Realizar campañas de información y capacitación sobre la importancia de la nutrición mineral en vacas lactantes, sobre todo, en zonas donde existen deficiencias y desbalances nutricionales considerables.</a:t>
            </a:r>
            <a:endParaRPr lang="es-EC" sz="2000" dirty="0"/>
          </a:p>
          <a:p>
            <a:pPr marL="342900" lvl="0" indent="-342900" algn="just">
              <a:buFont typeface="Wingdings" panose="05000000000000000000" pitchFamily="2" charset="2"/>
              <a:buChar char="q"/>
            </a:pPr>
            <a:r>
              <a:rPr lang="es-ES_tradnl" sz="2000" dirty="0"/>
              <a:t>Es posible utilizar la información aquí obtenida para diseñar complementos minerales tipo núcleos o bloques </a:t>
            </a:r>
            <a:r>
              <a:rPr lang="es-ES_tradnl" sz="2000" dirty="0" err="1"/>
              <a:t>multinutritivos</a:t>
            </a:r>
            <a:r>
              <a:rPr lang="es-ES_tradnl" sz="2000" dirty="0"/>
              <a:t> destinados a aliviar las carencias y excesos de minerales; además, estos productos sean diseñados para ser empleados en toda la zona y deberán incluir en su formulación principalmente Ca, P y Mg.</a:t>
            </a:r>
            <a:endParaRPr lang="es-EC" sz="2000" dirty="0"/>
          </a:p>
          <a:p>
            <a:pPr marL="342900" lvl="0" indent="-342900" algn="just">
              <a:buFont typeface="Wingdings" panose="05000000000000000000" pitchFamily="2" charset="2"/>
              <a:buChar char="q"/>
            </a:pPr>
            <a:r>
              <a:rPr lang="es-ES_tradnl" sz="2000" dirty="0"/>
              <a:t>Por último, se recomienda realizar nuevas investigaciones en las diferentes épocas del año para establecer diferencias de demanda mineral de vacas lactantes en invierno y verano.</a:t>
            </a:r>
            <a:endParaRPr lang="es-EC" sz="2000" dirty="0"/>
          </a:p>
        </p:txBody>
      </p:sp>
    </p:spTree>
    <p:extLst>
      <p:ext uri="{BB962C8B-B14F-4D97-AF65-F5344CB8AC3E}">
        <p14:creationId xmlns:p14="http://schemas.microsoft.com/office/powerpoint/2010/main" val="2186177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a:off x="1142976" y="372333"/>
            <a:ext cx="6357982" cy="5715040"/>
          </a:xfrm>
          <a:prstGeom prst="ellipse">
            <a:avLst/>
          </a:prstGeom>
          <a:blipFill rotWithShape="0">
            <a:blip r:embed="rId2"/>
            <a:stretch>
              <a:fillRect/>
            </a:stretch>
          </a:bli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3" name="2 CuadroTexto"/>
          <p:cNvSpPr txBox="1"/>
          <p:nvPr/>
        </p:nvSpPr>
        <p:spPr>
          <a:xfrm>
            <a:off x="3707904" y="3717032"/>
            <a:ext cx="3571900" cy="830997"/>
          </a:xfrm>
          <a:prstGeom prst="rect">
            <a:avLst/>
          </a:prstGeom>
          <a:noFill/>
        </p:spPr>
        <p:txBody>
          <a:bodyPr wrap="square" rtlCol="0">
            <a:spAutoFit/>
          </a:bodyPr>
          <a:lstStyle/>
          <a:p>
            <a:r>
              <a:rPr lang="es-ES" sz="4800" b="1" dirty="0">
                <a:solidFill>
                  <a:schemeClr val="accent3"/>
                </a:solidFill>
              </a:rPr>
              <a:t>¡GRACIAS!</a:t>
            </a:r>
          </a:p>
        </p:txBody>
      </p:sp>
    </p:spTree>
    <p:extLst>
      <p:ext uri="{BB962C8B-B14F-4D97-AF65-F5344CB8AC3E}">
        <p14:creationId xmlns:p14="http://schemas.microsoft.com/office/powerpoint/2010/main" val="1037322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791158"/>
            <a:ext cx="9144000" cy="923330"/>
          </a:xfrm>
          <a:prstGeom prst="rect">
            <a:avLst/>
          </a:prstGeom>
          <a:solidFill>
            <a:srgbClr val="3399FF"/>
          </a:solidFill>
        </p:spPr>
        <p:txBody>
          <a:bodyPr wrap="square">
            <a:spAutoFit/>
          </a:bodyPr>
          <a:lstStyle/>
          <a:p>
            <a:pPr algn="just"/>
            <a:r>
              <a:rPr lang="es-ES_tradnl" dirty="0" err="1"/>
              <a:t>Balarezo</a:t>
            </a:r>
            <a:r>
              <a:rPr lang="es-ES_tradnl" dirty="0"/>
              <a:t>, L. (2017), en su investigación sobre el contenido mineral en suelo de la región andina de Ecuador, determinó un contenido máximo de nitrógeno de 0.60% e indica que el tipo de suelo es alto en Nitrógeno. </a:t>
            </a:r>
            <a:endParaRPr lang="es-EC" dirty="0"/>
          </a:p>
        </p:txBody>
      </p:sp>
      <p:sp>
        <p:nvSpPr>
          <p:cNvPr id="6" name="5 Rectángulo"/>
          <p:cNvSpPr/>
          <p:nvPr/>
        </p:nvSpPr>
        <p:spPr>
          <a:xfrm>
            <a:off x="0" y="1791290"/>
            <a:ext cx="9144000" cy="646331"/>
          </a:xfrm>
          <a:prstGeom prst="rect">
            <a:avLst/>
          </a:prstGeom>
        </p:spPr>
        <p:txBody>
          <a:bodyPr wrap="square">
            <a:spAutoFit/>
          </a:bodyPr>
          <a:lstStyle/>
          <a:p>
            <a:pPr algn="just"/>
            <a:r>
              <a:rPr lang="es-ES_tradnl" dirty="0"/>
              <a:t>El contenido de calcio en el suelo se cataloga como alto; esto lo afirma </a:t>
            </a:r>
            <a:r>
              <a:rPr lang="es-ES_tradnl" dirty="0" err="1"/>
              <a:t>Bertsch</a:t>
            </a:r>
            <a:r>
              <a:rPr lang="es-ES_tradnl" dirty="0"/>
              <a:t> </a:t>
            </a:r>
            <a:r>
              <a:rPr lang="es-ES" dirty="0"/>
              <a:t>(2000)</a:t>
            </a:r>
            <a:r>
              <a:rPr lang="es-ES_tradnl" dirty="0"/>
              <a:t>, en su investigación encontró calcio en cantidades similares</a:t>
            </a:r>
            <a:endParaRPr lang="es-EC" dirty="0"/>
          </a:p>
        </p:txBody>
      </p:sp>
      <p:sp>
        <p:nvSpPr>
          <p:cNvPr id="8" name="7 Rectángulo"/>
          <p:cNvSpPr/>
          <p:nvPr/>
        </p:nvSpPr>
        <p:spPr>
          <a:xfrm>
            <a:off x="0" y="2880366"/>
            <a:ext cx="9144000" cy="1200329"/>
          </a:xfrm>
          <a:prstGeom prst="rect">
            <a:avLst/>
          </a:prstGeom>
          <a:solidFill>
            <a:srgbClr val="00FF00"/>
          </a:solidFill>
        </p:spPr>
        <p:txBody>
          <a:bodyPr wrap="square">
            <a:spAutoFit/>
          </a:bodyPr>
          <a:lstStyle/>
          <a:p>
            <a:pPr algn="just"/>
            <a:r>
              <a:rPr lang="es-ES_tradnl" dirty="0"/>
              <a:t>Los niveles de fósforo en el suelo son bajos; esto lo afirma Barrios, M. (2013), en su investigación donde determinó un contenido mínimo de fósforo de 0,91 ppm e indica que el tipo de suelo es bajo en fósforo, observándose una relación directa entre el contenido de este mineral en el suelo y en los animales. </a:t>
            </a:r>
            <a:endParaRPr lang="es-EC" dirty="0"/>
          </a:p>
        </p:txBody>
      </p:sp>
      <p:sp>
        <p:nvSpPr>
          <p:cNvPr id="9" name="8 Rectángulo"/>
          <p:cNvSpPr/>
          <p:nvPr/>
        </p:nvSpPr>
        <p:spPr>
          <a:xfrm>
            <a:off x="0" y="4452002"/>
            <a:ext cx="9144000" cy="1200329"/>
          </a:xfrm>
          <a:prstGeom prst="rect">
            <a:avLst/>
          </a:prstGeom>
        </p:spPr>
        <p:txBody>
          <a:bodyPr wrap="square">
            <a:spAutoFit/>
          </a:bodyPr>
          <a:lstStyle/>
          <a:p>
            <a:pPr algn="just"/>
            <a:r>
              <a:rPr lang="es-ES_tradnl" dirty="0"/>
              <a:t>Se considera que los niveles de potasio en el suelo  son bajos, esto también lo afirma el IPNI (2018), en su investigación sobre formas y estados de potasio en el suelo; que el nivel mínimo absoluto de K es de alrededor de 0.10 ppm pero puede variar de 0.07 a 0.20 ppm dependiendo de la clase de suelos y plantas.</a:t>
            </a:r>
            <a:endParaRPr lang="es-EC" dirty="0"/>
          </a:p>
        </p:txBody>
      </p:sp>
      <p:sp>
        <p:nvSpPr>
          <p:cNvPr id="10" name="9 Título"/>
          <p:cNvSpPr>
            <a:spLocks noGrp="1"/>
          </p:cNvSpPr>
          <p:nvPr>
            <p:ph type="title"/>
          </p:nvPr>
        </p:nvSpPr>
        <p:spPr>
          <a:xfrm>
            <a:off x="0" y="0"/>
            <a:ext cx="9144000" cy="714356"/>
          </a:xfrm>
        </p:spPr>
        <p:txBody>
          <a:bodyPr/>
          <a:lstStyle/>
          <a:p>
            <a:pPr algn="ctr"/>
            <a:r>
              <a:rPr lang="es-ES" dirty="0">
                <a:solidFill>
                  <a:srgbClr val="0070C0"/>
                </a:solidFill>
              </a:rPr>
              <a:t>Nitrógeno, Calcio, Fósforo y Potasio</a:t>
            </a:r>
          </a:p>
        </p:txBody>
      </p:sp>
      <p:sp>
        <p:nvSpPr>
          <p:cNvPr id="2" name="1 Flecha izquierda">
            <a:hlinkClick r:id="rId2" action="ppaction://hlinksldjump"/>
          </p:cNvPr>
          <p:cNvSpPr/>
          <p:nvPr/>
        </p:nvSpPr>
        <p:spPr>
          <a:xfrm>
            <a:off x="5508104" y="5929330"/>
            <a:ext cx="792088" cy="451998"/>
          </a:xfrm>
          <a:prstGeom prst="lef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Tree>
    <p:extLst>
      <p:ext uri="{BB962C8B-B14F-4D97-AF65-F5344CB8AC3E}">
        <p14:creationId xmlns:p14="http://schemas.microsoft.com/office/powerpoint/2010/main" val="1567460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642918"/>
            <a:ext cx="9144000" cy="1200329"/>
          </a:xfrm>
          <a:prstGeom prst="rect">
            <a:avLst/>
          </a:prstGeom>
          <a:solidFill>
            <a:srgbClr val="FFC000"/>
          </a:solidFill>
        </p:spPr>
        <p:txBody>
          <a:bodyPr wrap="square">
            <a:spAutoFit/>
          </a:bodyPr>
          <a:lstStyle/>
          <a:p>
            <a:pPr algn="just"/>
            <a:r>
              <a:rPr lang="es-ES_tradnl" dirty="0"/>
              <a:t>Los Valores de Magnesio son bajos, esto lo afirma Cabrera E (2009), en su investigación, el bajo nivel de Mg encontrado en los forrajes y suelo llama la atención, ya que la </a:t>
            </a:r>
            <a:r>
              <a:rPr lang="es-ES_tradnl" dirty="0" err="1"/>
              <a:t>insuﬁciencia</a:t>
            </a:r>
            <a:r>
              <a:rPr lang="es-ES_tradnl" dirty="0"/>
              <a:t> de este mineral propicia la hipo </a:t>
            </a:r>
            <a:r>
              <a:rPr lang="es-ES_tradnl" dirty="0" err="1"/>
              <a:t>magnesemia</a:t>
            </a:r>
            <a:r>
              <a:rPr lang="es-ES_tradnl" dirty="0"/>
              <a:t> en ganado en pastoreo.</a:t>
            </a:r>
            <a:endParaRPr lang="es-EC" dirty="0"/>
          </a:p>
        </p:txBody>
      </p:sp>
      <p:sp>
        <p:nvSpPr>
          <p:cNvPr id="4" name="3 Rectángulo"/>
          <p:cNvSpPr/>
          <p:nvPr/>
        </p:nvSpPr>
        <p:spPr>
          <a:xfrm>
            <a:off x="0" y="1928802"/>
            <a:ext cx="9144000" cy="1200329"/>
          </a:xfrm>
          <a:prstGeom prst="rect">
            <a:avLst/>
          </a:prstGeom>
        </p:spPr>
        <p:txBody>
          <a:bodyPr wrap="square">
            <a:spAutoFit/>
          </a:bodyPr>
          <a:lstStyle/>
          <a:p>
            <a:pPr algn="just"/>
            <a:r>
              <a:rPr lang="es-ES_tradnl" dirty="0"/>
              <a:t>Los niveles de hierro en el suelo son altos, esto lo afirma Reinoso A. (2014), en su investigación, donde determinó un contenido alto de hierro, debiéndose principalmente a que el hierro no es utilizado por la planta, y esto puede ocasionar bloqueos de otros nutrientes como el zinc , cobre y manganeso, afectando el desarrollo normal del cultivo.</a:t>
            </a:r>
            <a:endParaRPr lang="es-EC" dirty="0"/>
          </a:p>
        </p:txBody>
      </p:sp>
      <p:sp>
        <p:nvSpPr>
          <p:cNvPr id="5" name="4 Rectángulo"/>
          <p:cNvSpPr/>
          <p:nvPr/>
        </p:nvSpPr>
        <p:spPr>
          <a:xfrm>
            <a:off x="0" y="3429000"/>
            <a:ext cx="9144000" cy="646331"/>
          </a:xfrm>
          <a:prstGeom prst="rect">
            <a:avLst/>
          </a:prstGeom>
          <a:solidFill>
            <a:srgbClr val="92D050"/>
          </a:solidFill>
        </p:spPr>
        <p:txBody>
          <a:bodyPr wrap="square">
            <a:spAutoFit/>
          </a:bodyPr>
          <a:lstStyle/>
          <a:p>
            <a:pPr algn="just"/>
            <a:r>
              <a:rPr lang="es-ES_tradnl" dirty="0"/>
              <a:t>Roca, N. (2007), en su investigación sobre disponibilidad manganeso en suelos del  Argentina;  algunas veces encontradas con niveles de Mn altos de 20 mg/kg. </a:t>
            </a:r>
            <a:endParaRPr lang="es-EC" dirty="0"/>
          </a:p>
        </p:txBody>
      </p:sp>
      <p:sp>
        <p:nvSpPr>
          <p:cNvPr id="6" name="5 Rectángulo"/>
          <p:cNvSpPr/>
          <p:nvPr/>
        </p:nvSpPr>
        <p:spPr>
          <a:xfrm>
            <a:off x="0" y="4143380"/>
            <a:ext cx="9144000" cy="923330"/>
          </a:xfrm>
          <a:prstGeom prst="rect">
            <a:avLst/>
          </a:prstGeom>
        </p:spPr>
        <p:txBody>
          <a:bodyPr wrap="square">
            <a:spAutoFit/>
          </a:bodyPr>
          <a:lstStyle/>
          <a:p>
            <a:pPr algn="just"/>
            <a:r>
              <a:rPr lang="es-ES_tradnl" dirty="0"/>
              <a:t>Graña, M. (1991), en su investigación concluye que la concentración media de cobre en la corteza terrestre se encuentra en un rango de variación comprendido entre los 24-55 mg/kg, y que la cantidad media de Cu total en los suelos oscila entre 20-30 mg/kg</a:t>
            </a:r>
            <a:endParaRPr lang="es-EC" dirty="0"/>
          </a:p>
        </p:txBody>
      </p:sp>
      <p:sp>
        <p:nvSpPr>
          <p:cNvPr id="7" name="6 Rectángulo"/>
          <p:cNvSpPr/>
          <p:nvPr/>
        </p:nvSpPr>
        <p:spPr>
          <a:xfrm>
            <a:off x="0" y="5214950"/>
            <a:ext cx="9144000" cy="923330"/>
          </a:xfrm>
          <a:prstGeom prst="rect">
            <a:avLst/>
          </a:prstGeom>
          <a:solidFill>
            <a:srgbClr val="FF9999"/>
          </a:solidFill>
        </p:spPr>
        <p:txBody>
          <a:bodyPr wrap="square">
            <a:spAutoFit/>
          </a:bodyPr>
          <a:lstStyle/>
          <a:p>
            <a:pPr algn="just"/>
            <a:r>
              <a:rPr lang="es-ES_tradnl" dirty="0" err="1"/>
              <a:t>Schachtschabel</a:t>
            </a:r>
            <a:r>
              <a:rPr lang="es-ES_tradnl" dirty="0"/>
              <a:t> et al. (1992), en su investigación sobre formas de cobre, níquel y zinc en horizontes superficiales de suelos manifiesta que en el suelo, el intervalo de Zn es de 10-80 mg/kg</a:t>
            </a:r>
            <a:endParaRPr lang="es-EC" dirty="0"/>
          </a:p>
        </p:txBody>
      </p:sp>
      <p:sp>
        <p:nvSpPr>
          <p:cNvPr id="8" name="7 Título"/>
          <p:cNvSpPr>
            <a:spLocks noGrp="1"/>
          </p:cNvSpPr>
          <p:nvPr>
            <p:ph type="title"/>
          </p:nvPr>
        </p:nvSpPr>
        <p:spPr>
          <a:xfrm>
            <a:off x="0" y="0"/>
            <a:ext cx="9144000" cy="642918"/>
          </a:xfrm>
        </p:spPr>
        <p:txBody>
          <a:bodyPr/>
          <a:lstStyle/>
          <a:p>
            <a:pPr algn="ctr"/>
            <a:r>
              <a:rPr lang="es-ES" dirty="0">
                <a:solidFill>
                  <a:srgbClr val="0070C0"/>
                </a:solidFill>
              </a:rPr>
              <a:t>Magnesio, Hierro, Manganeso, Cobre y Zinc</a:t>
            </a:r>
          </a:p>
        </p:txBody>
      </p:sp>
      <p:sp>
        <p:nvSpPr>
          <p:cNvPr id="9" name="8 Flecha izquierda">
            <a:hlinkClick r:id="rId2" action="ppaction://hlinksldjump"/>
          </p:cNvPr>
          <p:cNvSpPr/>
          <p:nvPr/>
        </p:nvSpPr>
        <p:spPr>
          <a:xfrm>
            <a:off x="3995936" y="5849746"/>
            <a:ext cx="792088" cy="451998"/>
          </a:xfrm>
          <a:prstGeom prst="lef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800422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6" y="908720"/>
            <a:ext cx="8496944" cy="2308324"/>
          </a:xfrm>
          <a:prstGeom prst="rect">
            <a:avLst/>
          </a:prstGeom>
        </p:spPr>
        <p:txBody>
          <a:bodyPr wrap="square">
            <a:spAutoFit/>
          </a:bodyPr>
          <a:lstStyle/>
          <a:p>
            <a:pPr algn="just"/>
            <a:r>
              <a:rPr lang="es-ES_tradnl" dirty="0"/>
              <a:t>Los resultados obtenidos de MO en el suelo se catalogan como suelo alto en </a:t>
            </a:r>
            <a:r>
              <a:rPr lang="es-ES_tradnl" dirty="0" err="1"/>
              <a:t>MO,esto</a:t>
            </a:r>
            <a:r>
              <a:rPr lang="es-ES_tradnl" dirty="0"/>
              <a:t> también lo afirma Zagal E, (2005), en su investigación sobre Indicadores de Calidad de la Materia Orgánica del Suelo.</a:t>
            </a:r>
          </a:p>
          <a:p>
            <a:pPr algn="just"/>
            <a:endParaRPr lang="es-ES_tradnl" dirty="0"/>
          </a:p>
          <a:p>
            <a:pPr algn="just"/>
            <a:r>
              <a:rPr lang="es-ES_tradnl" dirty="0"/>
              <a:t>La acumulación de materia orgánica en sistemas de cultivo anual convertidos a pradera durante 5 años, es debida a mayores entradas de biomasa y aérea desde los pastos, y a la descomposición más lenta de materia orgánica por la ausencia de labores anuales de cultivo. </a:t>
            </a:r>
            <a:r>
              <a:rPr lang="es-EC" dirty="0"/>
              <a:t>(</a:t>
            </a:r>
            <a:r>
              <a:rPr lang="es-EC" dirty="0" err="1"/>
              <a:t>Cordova</a:t>
            </a:r>
            <a:r>
              <a:rPr lang="es-EC" dirty="0"/>
              <a:t>, 2005)</a:t>
            </a:r>
            <a:r>
              <a:rPr lang="es-ES_tradnl" dirty="0"/>
              <a:t>.</a:t>
            </a:r>
            <a:endParaRPr lang="es-EC" dirty="0"/>
          </a:p>
        </p:txBody>
      </p:sp>
      <p:sp>
        <p:nvSpPr>
          <p:cNvPr id="4" name="7 Título"/>
          <p:cNvSpPr>
            <a:spLocks noGrp="1"/>
          </p:cNvSpPr>
          <p:nvPr>
            <p:ph type="title"/>
          </p:nvPr>
        </p:nvSpPr>
        <p:spPr>
          <a:xfrm>
            <a:off x="0" y="0"/>
            <a:ext cx="9144000" cy="642918"/>
          </a:xfrm>
        </p:spPr>
        <p:txBody>
          <a:bodyPr/>
          <a:lstStyle/>
          <a:p>
            <a:pPr algn="ctr"/>
            <a:r>
              <a:rPr lang="es-ES" dirty="0">
                <a:solidFill>
                  <a:srgbClr val="0070C0"/>
                </a:solidFill>
              </a:rPr>
              <a:t>MO - pH</a:t>
            </a:r>
          </a:p>
        </p:txBody>
      </p:sp>
      <p:sp>
        <p:nvSpPr>
          <p:cNvPr id="5" name="4 Rectángulo"/>
          <p:cNvSpPr/>
          <p:nvPr/>
        </p:nvSpPr>
        <p:spPr>
          <a:xfrm>
            <a:off x="357158" y="3429000"/>
            <a:ext cx="8496944" cy="923330"/>
          </a:xfrm>
          <a:prstGeom prst="rect">
            <a:avLst/>
          </a:prstGeom>
        </p:spPr>
        <p:txBody>
          <a:bodyPr wrap="square">
            <a:spAutoFit/>
          </a:bodyPr>
          <a:lstStyle/>
          <a:p>
            <a:pPr algn="just"/>
            <a:r>
              <a:rPr lang="es-ES_tradnl" dirty="0"/>
              <a:t>Los resultados para el pH coinciden de manera aproximada con los reportados por la Fundación Produce Jalisco en 2000 (FPJ, 2000), en los que, en promedio, se obtuvo un valor de 5.3, con valor mínimo de 4.4 y un valor máximo de 6.9.</a:t>
            </a:r>
            <a:endParaRPr lang="es-EC" dirty="0"/>
          </a:p>
        </p:txBody>
      </p:sp>
      <p:sp>
        <p:nvSpPr>
          <p:cNvPr id="6" name="5 Flecha izquierda">
            <a:hlinkClick r:id="rId2" action="ppaction://hlinksldjump"/>
          </p:cNvPr>
          <p:cNvSpPr/>
          <p:nvPr/>
        </p:nvSpPr>
        <p:spPr>
          <a:xfrm>
            <a:off x="4030035" y="5638750"/>
            <a:ext cx="792088" cy="451998"/>
          </a:xfrm>
          <a:prstGeom prst="lef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826587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620688"/>
            <a:ext cx="9144000" cy="646331"/>
          </a:xfrm>
          <a:prstGeom prst="rect">
            <a:avLst/>
          </a:prstGeom>
        </p:spPr>
        <p:txBody>
          <a:bodyPr wrap="square">
            <a:spAutoFit/>
          </a:bodyPr>
          <a:lstStyle/>
          <a:p>
            <a:pPr algn="just"/>
            <a:r>
              <a:rPr lang="es-ES_tradnl" dirty="0"/>
              <a:t>La proteína se encuentra dentro de los parámetros normales (Bonifaz, N.&amp; </a:t>
            </a:r>
            <a:r>
              <a:rPr lang="es-ES_tradnl" dirty="0" err="1"/>
              <a:t>Gutierrez</a:t>
            </a:r>
            <a:r>
              <a:rPr lang="es-ES_tradnl" dirty="0"/>
              <a:t>, F., 2013), quienes obtienen un valor de 11.6+- 2.2%.</a:t>
            </a:r>
            <a:endParaRPr lang="es-EC" dirty="0"/>
          </a:p>
        </p:txBody>
      </p:sp>
      <p:sp>
        <p:nvSpPr>
          <p:cNvPr id="7" name="6 Rectángulo"/>
          <p:cNvSpPr/>
          <p:nvPr/>
        </p:nvSpPr>
        <p:spPr>
          <a:xfrm>
            <a:off x="0" y="1571612"/>
            <a:ext cx="9144000" cy="646331"/>
          </a:xfrm>
          <a:prstGeom prst="rect">
            <a:avLst/>
          </a:prstGeom>
          <a:solidFill>
            <a:srgbClr val="92D050"/>
          </a:solidFill>
        </p:spPr>
        <p:txBody>
          <a:bodyPr wrap="square">
            <a:spAutoFit/>
          </a:bodyPr>
          <a:lstStyle/>
          <a:p>
            <a:pPr algn="just"/>
            <a:r>
              <a:rPr lang="es-ES_tradnl" dirty="0"/>
              <a:t>Extracto etéreo se encuentra x debajo de lo obtenido por (Bonifaz, N.&amp; Gutiérrez, F., 2013), valor promedio de 2.5+-0.3% invierno y 2.3+-0.4% verano.</a:t>
            </a:r>
            <a:endParaRPr lang="es-EC" dirty="0"/>
          </a:p>
        </p:txBody>
      </p:sp>
      <p:sp>
        <p:nvSpPr>
          <p:cNvPr id="8" name="7 Rectángulo"/>
          <p:cNvSpPr/>
          <p:nvPr/>
        </p:nvSpPr>
        <p:spPr>
          <a:xfrm>
            <a:off x="0" y="2571744"/>
            <a:ext cx="9144000" cy="646331"/>
          </a:xfrm>
          <a:prstGeom prst="rect">
            <a:avLst/>
          </a:prstGeom>
        </p:spPr>
        <p:txBody>
          <a:bodyPr wrap="square">
            <a:spAutoFit/>
          </a:bodyPr>
          <a:lstStyle/>
          <a:p>
            <a:pPr algn="just"/>
            <a:r>
              <a:rPr lang="es-ES_tradnl" dirty="0"/>
              <a:t>Fibra Bruta (FB) está por debajo de acuerdo a su estudio </a:t>
            </a:r>
            <a:r>
              <a:rPr lang="es-EC" dirty="0"/>
              <a:t>(Bonifaz, N.&amp; </a:t>
            </a:r>
            <a:r>
              <a:rPr lang="es-EC" dirty="0" err="1"/>
              <a:t>Gutierrez</a:t>
            </a:r>
            <a:r>
              <a:rPr lang="es-EC" dirty="0"/>
              <a:t>, F., 2013)</a:t>
            </a:r>
            <a:r>
              <a:rPr lang="es-ES_tradnl" dirty="0"/>
              <a:t>, valor de 20.3+-2.9% invierno y 21.1+-1.1% verano.</a:t>
            </a:r>
            <a:endParaRPr lang="es-EC" dirty="0"/>
          </a:p>
        </p:txBody>
      </p:sp>
      <p:sp>
        <p:nvSpPr>
          <p:cNvPr id="9" name="8 Rectángulo"/>
          <p:cNvSpPr/>
          <p:nvPr/>
        </p:nvSpPr>
        <p:spPr>
          <a:xfrm>
            <a:off x="0" y="3643314"/>
            <a:ext cx="9144000" cy="646331"/>
          </a:xfrm>
          <a:prstGeom prst="rect">
            <a:avLst/>
          </a:prstGeom>
          <a:solidFill>
            <a:srgbClr val="92D050"/>
          </a:solidFill>
        </p:spPr>
        <p:txBody>
          <a:bodyPr wrap="square">
            <a:spAutoFit/>
          </a:bodyPr>
          <a:lstStyle/>
          <a:p>
            <a:pPr algn="just"/>
            <a:r>
              <a:rPr lang="es-ES_tradnl" dirty="0"/>
              <a:t>ENN similar a los datos obtenidos por </a:t>
            </a:r>
            <a:r>
              <a:rPr lang="es-ES" dirty="0"/>
              <a:t>(</a:t>
            </a:r>
            <a:r>
              <a:rPr lang="es-ES" dirty="0" err="1"/>
              <a:t>Bonifaz</a:t>
            </a:r>
            <a:r>
              <a:rPr lang="es-ES" dirty="0"/>
              <a:t> &amp; </a:t>
            </a:r>
            <a:r>
              <a:rPr lang="es-ES" dirty="0" err="1"/>
              <a:t>Gutierrez</a:t>
            </a:r>
            <a:r>
              <a:rPr lang="es-ES" dirty="0"/>
              <a:t>, 2013)</a:t>
            </a:r>
            <a:r>
              <a:rPr lang="es-ES_tradnl" dirty="0"/>
              <a:t>, investigación al encontrar valores 55.0+-4.9% invierno y 49.8+-3.1% época seca.</a:t>
            </a:r>
            <a:endParaRPr lang="es-EC" dirty="0"/>
          </a:p>
        </p:txBody>
      </p:sp>
      <p:sp>
        <p:nvSpPr>
          <p:cNvPr id="10" name="9 Rectángulo"/>
          <p:cNvSpPr/>
          <p:nvPr/>
        </p:nvSpPr>
        <p:spPr>
          <a:xfrm>
            <a:off x="0" y="4786323"/>
            <a:ext cx="9144000" cy="923330"/>
          </a:xfrm>
          <a:prstGeom prst="rect">
            <a:avLst/>
          </a:prstGeom>
        </p:spPr>
        <p:txBody>
          <a:bodyPr wrap="square">
            <a:spAutoFit/>
          </a:bodyPr>
          <a:lstStyle/>
          <a:p>
            <a:pPr algn="just"/>
            <a:r>
              <a:rPr lang="es-ES_tradnl" dirty="0"/>
              <a:t>Cenizas se encuentra dentro de los parámetros normales en las mezclas forrajeras, señalan </a:t>
            </a:r>
            <a:r>
              <a:rPr lang="es-ES" dirty="0"/>
              <a:t>(</a:t>
            </a:r>
            <a:r>
              <a:rPr lang="es-ES" dirty="0" err="1"/>
              <a:t>Bonifaz</a:t>
            </a:r>
            <a:r>
              <a:rPr lang="es-ES" dirty="0"/>
              <a:t> &amp; </a:t>
            </a:r>
            <a:r>
              <a:rPr lang="es-ES" dirty="0" err="1"/>
              <a:t>Gutierrez</a:t>
            </a:r>
            <a:r>
              <a:rPr lang="es-ES" dirty="0"/>
              <a:t>, 2013)</a:t>
            </a:r>
            <a:r>
              <a:rPr lang="es-ES_tradnl" dirty="0"/>
              <a:t>, valores 10.6+-1.2% época lluviosa y 12.02+-0.9% época seca.</a:t>
            </a:r>
            <a:endParaRPr lang="es-EC" dirty="0"/>
          </a:p>
        </p:txBody>
      </p:sp>
      <p:sp>
        <p:nvSpPr>
          <p:cNvPr id="11" name="10 Título"/>
          <p:cNvSpPr>
            <a:spLocks noGrp="1"/>
          </p:cNvSpPr>
          <p:nvPr>
            <p:ph type="title"/>
          </p:nvPr>
        </p:nvSpPr>
        <p:spPr>
          <a:xfrm>
            <a:off x="0" y="0"/>
            <a:ext cx="9144000" cy="642918"/>
          </a:xfrm>
        </p:spPr>
        <p:txBody>
          <a:bodyPr/>
          <a:lstStyle/>
          <a:p>
            <a:pPr algn="ctr"/>
            <a:r>
              <a:rPr lang="es-ES" dirty="0">
                <a:solidFill>
                  <a:srgbClr val="0070C0"/>
                </a:solidFill>
              </a:rPr>
              <a:t>Proteína, EE, Fibra bruta, ENN y Cenizas</a:t>
            </a:r>
          </a:p>
        </p:txBody>
      </p:sp>
      <p:sp>
        <p:nvSpPr>
          <p:cNvPr id="12" name="11 Flecha izquierda">
            <a:hlinkClick r:id="rId2" action="ppaction://hlinksldjump"/>
          </p:cNvPr>
          <p:cNvSpPr/>
          <p:nvPr/>
        </p:nvSpPr>
        <p:spPr>
          <a:xfrm>
            <a:off x="4030035" y="5638750"/>
            <a:ext cx="792088" cy="451998"/>
          </a:xfrm>
          <a:prstGeom prst="lef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147305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485839268"/>
              </p:ext>
            </p:extLst>
          </p:nvPr>
        </p:nvGraphicFramePr>
        <p:xfrm>
          <a:off x="214283" y="714359"/>
          <a:ext cx="8715436" cy="5143535"/>
        </p:xfrm>
        <a:graphic>
          <a:graphicData uri="http://schemas.openxmlformats.org/drawingml/2006/table">
            <a:tbl>
              <a:tblPr>
                <a:tableStyleId>{5C22544A-7EE6-4342-B048-85BDC9FD1C3A}</a:tableStyleId>
              </a:tblPr>
              <a:tblGrid>
                <a:gridCol w="2292540">
                  <a:extLst>
                    <a:ext uri="{9D8B030D-6E8A-4147-A177-3AD203B41FA5}">
                      <a16:colId xmlns:a16="http://schemas.microsoft.com/office/drawing/2014/main" xmlns="" val="20000"/>
                    </a:ext>
                  </a:extLst>
                </a:gridCol>
                <a:gridCol w="966277">
                  <a:extLst>
                    <a:ext uri="{9D8B030D-6E8A-4147-A177-3AD203B41FA5}">
                      <a16:colId xmlns:a16="http://schemas.microsoft.com/office/drawing/2014/main" xmlns="" val="20001"/>
                    </a:ext>
                  </a:extLst>
                </a:gridCol>
                <a:gridCol w="1610460">
                  <a:extLst>
                    <a:ext uri="{9D8B030D-6E8A-4147-A177-3AD203B41FA5}">
                      <a16:colId xmlns:a16="http://schemas.microsoft.com/office/drawing/2014/main" xmlns="" val="20002"/>
                    </a:ext>
                  </a:extLst>
                </a:gridCol>
                <a:gridCol w="1326262">
                  <a:extLst>
                    <a:ext uri="{9D8B030D-6E8A-4147-A177-3AD203B41FA5}">
                      <a16:colId xmlns:a16="http://schemas.microsoft.com/office/drawing/2014/main" xmlns="" val="20003"/>
                    </a:ext>
                  </a:extLst>
                </a:gridCol>
                <a:gridCol w="1383101">
                  <a:extLst>
                    <a:ext uri="{9D8B030D-6E8A-4147-A177-3AD203B41FA5}">
                      <a16:colId xmlns:a16="http://schemas.microsoft.com/office/drawing/2014/main" xmlns="" val="20004"/>
                    </a:ext>
                  </a:extLst>
                </a:gridCol>
                <a:gridCol w="1136796">
                  <a:extLst>
                    <a:ext uri="{9D8B030D-6E8A-4147-A177-3AD203B41FA5}">
                      <a16:colId xmlns:a16="http://schemas.microsoft.com/office/drawing/2014/main" xmlns="" val="20005"/>
                    </a:ext>
                  </a:extLst>
                </a:gridCol>
              </a:tblGrid>
              <a:tr h="938445">
                <a:tc>
                  <a:txBody>
                    <a:bodyPr/>
                    <a:lstStyle/>
                    <a:p>
                      <a:pPr algn="l" fontAlgn="b"/>
                      <a:r>
                        <a:rPr lang="es-EC" sz="1600" b="1" u="none" strike="noStrike" dirty="0">
                          <a:effectLst/>
                        </a:rPr>
                        <a:t>Minerales en el forraje</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1" u="none" strike="noStrike" dirty="0">
                          <a:effectLst/>
                        </a:rPr>
                        <a:t>Estudio</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1" u="none" strike="noStrike" dirty="0">
                          <a:effectLst/>
                        </a:rPr>
                        <a:t>Bernal J.E., 2003</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1" u="none" strike="noStrike" dirty="0">
                          <a:effectLst/>
                        </a:rPr>
                        <a:t>Morales, 2007</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1" u="none" strike="noStrike" dirty="0" err="1">
                          <a:effectLst/>
                        </a:rPr>
                        <a:t>Balarezo</a:t>
                      </a:r>
                      <a:r>
                        <a:rPr lang="es-EC" sz="1600" b="1" u="none" strike="noStrike" dirty="0">
                          <a:effectLst/>
                        </a:rPr>
                        <a:t>, 2017</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1" u="none" strike="noStrike" dirty="0">
                          <a:effectLst/>
                        </a:rPr>
                        <a:t>NRC, 2001</a:t>
                      </a:r>
                      <a:endParaRPr lang="es-EC" sz="1600" b="1" i="0" u="none" strike="noStrike" dirty="0">
                        <a:solidFill>
                          <a:srgbClr val="000000"/>
                        </a:solidFill>
                        <a:effectLst/>
                        <a:latin typeface="Calibri"/>
                      </a:endParaRPr>
                    </a:p>
                  </a:txBody>
                  <a:tcPr marL="9525" marR="9525" marT="9525" marB="0" anchor="ctr">
                    <a:solidFill>
                      <a:srgbClr val="3399FF"/>
                    </a:solidFill>
                  </a:tcPr>
                </a:tc>
                <a:extLst>
                  <a:ext uri="{0D108BD9-81ED-4DB2-BD59-A6C34878D82A}">
                    <a16:rowId xmlns:a16="http://schemas.microsoft.com/office/drawing/2014/main" xmlns="" val="10000"/>
                  </a:ext>
                </a:extLst>
              </a:tr>
              <a:tr h="518479">
                <a:tc>
                  <a:txBody>
                    <a:bodyPr/>
                    <a:lstStyle/>
                    <a:p>
                      <a:pPr algn="l" fontAlgn="b"/>
                      <a:r>
                        <a:rPr lang="es-EC" sz="1600" b="1" u="none" strike="noStrike" dirty="0">
                          <a:effectLst/>
                        </a:rPr>
                        <a:t>Calcio (Ca),%</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dirty="0">
                          <a:effectLst/>
                        </a:rPr>
                        <a:t>0,32</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0,24 &lt;</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&lt; 0,51</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a:effectLst/>
                        </a:rPr>
                        <a:t> </a:t>
                      </a:r>
                      <a:endParaRPr lang="es-EC" sz="1600" b="0" i="0" u="none" strike="noStrike">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0,51</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1"/>
                  </a:ext>
                </a:extLst>
              </a:tr>
              <a:tr h="518479">
                <a:tc>
                  <a:txBody>
                    <a:bodyPr/>
                    <a:lstStyle/>
                    <a:p>
                      <a:pPr algn="l" fontAlgn="b"/>
                      <a:r>
                        <a:rPr lang="es-EC" sz="1600" b="1" u="none" strike="noStrike" dirty="0">
                          <a:effectLst/>
                        </a:rPr>
                        <a:t>Fósforo (P),%</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dirty="0">
                          <a:effectLst/>
                        </a:rPr>
                        <a:t>0,18</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0,21 -0,44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0,18</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0,30</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2"/>
                  </a:ext>
                </a:extLst>
              </a:tr>
              <a:tr h="518479">
                <a:tc>
                  <a:txBody>
                    <a:bodyPr/>
                    <a:lstStyle/>
                    <a:p>
                      <a:pPr algn="l" fontAlgn="b"/>
                      <a:r>
                        <a:rPr lang="es-EC" sz="1600" b="1" u="none" strike="noStrike" dirty="0">
                          <a:effectLst/>
                        </a:rPr>
                        <a:t>Potasio (K),%</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dirty="0">
                          <a:effectLst/>
                        </a:rPr>
                        <a:t>2,03</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1,96 -3,08</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&gt; 0,9</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a:effectLst/>
                        </a:rPr>
                        <a:t> </a:t>
                      </a:r>
                      <a:endParaRPr lang="es-EC" sz="1600" b="0" i="0" u="none" strike="noStrike">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0,90</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3"/>
                  </a:ext>
                </a:extLst>
              </a:tr>
              <a:tr h="518479">
                <a:tc>
                  <a:txBody>
                    <a:bodyPr/>
                    <a:lstStyle/>
                    <a:p>
                      <a:pPr algn="l" fontAlgn="b"/>
                      <a:r>
                        <a:rPr lang="es-EC" sz="1600" b="1" u="none" strike="noStrike" dirty="0">
                          <a:effectLst/>
                        </a:rPr>
                        <a:t>Magnesio (Mg),%</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a:effectLst/>
                        </a:rPr>
                        <a:t>0,14</a:t>
                      </a:r>
                      <a:endParaRPr lang="es-EC" sz="1600" b="0" i="0" u="none" strike="noStrike">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0,26 - 0,42</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a:effectLst/>
                        </a:rPr>
                        <a:t>0,15</a:t>
                      </a:r>
                      <a:endParaRPr lang="es-EC" sz="1600" b="0" i="0" u="none" strike="noStrike">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4"/>
                  </a:ext>
                </a:extLst>
              </a:tr>
              <a:tr h="518479">
                <a:tc>
                  <a:txBody>
                    <a:bodyPr/>
                    <a:lstStyle/>
                    <a:p>
                      <a:pPr algn="l" fontAlgn="b"/>
                      <a:r>
                        <a:rPr lang="es-EC" sz="1600" b="1" u="none" strike="noStrike" dirty="0">
                          <a:effectLst/>
                        </a:rPr>
                        <a:t>Hierro (Fe), ppm</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dirty="0">
                          <a:effectLst/>
                        </a:rPr>
                        <a:t>80,03</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70 – 360</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5"/>
                  </a:ext>
                </a:extLst>
              </a:tr>
              <a:tr h="575737">
                <a:tc>
                  <a:txBody>
                    <a:bodyPr/>
                    <a:lstStyle/>
                    <a:p>
                      <a:pPr algn="l" fontAlgn="b"/>
                      <a:r>
                        <a:rPr lang="es-EC" sz="1600" b="1" u="none" strike="noStrike" dirty="0">
                          <a:effectLst/>
                        </a:rPr>
                        <a:t>Manganeso (Mn), ppm</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a:effectLst/>
                        </a:rPr>
                        <a:t>196,77</a:t>
                      </a:r>
                      <a:endParaRPr lang="es-EC" sz="1600" b="0" i="0" u="none" strike="noStrike">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48 – 290</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a:effectLst/>
                        </a:rPr>
                        <a:t>187</a:t>
                      </a:r>
                      <a:endParaRPr lang="es-EC" sz="1600" b="0" i="0" u="none" strike="noStrike">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6"/>
                  </a:ext>
                </a:extLst>
              </a:tr>
              <a:tr h="518479">
                <a:tc>
                  <a:txBody>
                    <a:bodyPr/>
                    <a:lstStyle/>
                    <a:p>
                      <a:pPr algn="l" fontAlgn="b"/>
                      <a:r>
                        <a:rPr lang="es-EC" sz="1600" b="1" u="none" strike="noStrike" dirty="0">
                          <a:effectLst/>
                        </a:rPr>
                        <a:t>Cobre (Cu), ppm</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dirty="0">
                          <a:effectLst/>
                        </a:rPr>
                        <a:t>0,50</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10 -31</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7"/>
                  </a:ext>
                </a:extLst>
              </a:tr>
              <a:tr h="518479">
                <a:tc>
                  <a:txBody>
                    <a:bodyPr/>
                    <a:lstStyle/>
                    <a:p>
                      <a:pPr algn="l" fontAlgn="b"/>
                      <a:r>
                        <a:rPr lang="es-EC" sz="1600" b="1" u="none" strike="noStrike" dirty="0">
                          <a:effectLst/>
                        </a:rPr>
                        <a:t>Zinc (Zn), ppm</a:t>
                      </a:r>
                      <a:endParaRPr lang="es-EC" sz="1600" b="1" i="0" u="none" strike="noStrike" dirty="0">
                        <a:solidFill>
                          <a:srgbClr val="000000"/>
                        </a:solidFill>
                        <a:effectLst/>
                        <a:latin typeface="Calibri"/>
                      </a:endParaRPr>
                    </a:p>
                  </a:txBody>
                  <a:tcPr marL="9525" marR="9525" marT="9525" marB="0" anchor="ctr">
                    <a:solidFill>
                      <a:srgbClr val="3399FF"/>
                    </a:solidFill>
                  </a:tcPr>
                </a:tc>
                <a:tc>
                  <a:txBody>
                    <a:bodyPr/>
                    <a:lstStyle/>
                    <a:p>
                      <a:pPr algn="ctr" fontAlgn="b"/>
                      <a:r>
                        <a:rPr lang="es-EC" sz="1600" b="0" u="none" strike="noStrike" dirty="0">
                          <a:effectLst/>
                        </a:rPr>
                        <a:t>0,30</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22</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 </a:t>
                      </a:r>
                      <a:endParaRPr lang="es-EC" sz="1600" b="0" i="0" u="none" strike="noStrike" dirty="0">
                        <a:solidFill>
                          <a:srgbClr val="000000"/>
                        </a:solidFill>
                        <a:effectLst/>
                        <a:latin typeface="Calibri"/>
                      </a:endParaRPr>
                    </a:p>
                  </a:txBody>
                  <a:tcPr marL="9525" marR="9525" marT="9525" marB="0" anchor="ctr">
                    <a:solidFill>
                      <a:srgbClr val="92D050"/>
                    </a:solidFill>
                  </a:tcPr>
                </a:tc>
                <a:tc>
                  <a:txBody>
                    <a:bodyPr/>
                    <a:lstStyle/>
                    <a:p>
                      <a:pPr algn="ctr" fontAlgn="b"/>
                      <a:r>
                        <a:rPr lang="es-EC" sz="1600" b="0" u="none" strike="noStrike" dirty="0">
                          <a:effectLst/>
                        </a:rPr>
                        <a:t>40</a:t>
                      </a:r>
                      <a:endParaRPr lang="es-EC" sz="1600" b="0" i="0" u="none" strike="noStrike" dirty="0">
                        <a:solidFill>
                          <a:srgbClr val="000000"/>
                        </a:solidFill>
                        <a:effectLst/>
                        <a:latin typeface="Calibri"/>
                      </a:endParaRPr>
                    </a:p>
                  </a:txBody>
                  <a:tcPr marL="9525" marR="9525" marT="9525" marB="0" anchor="ctr">
                    <a:solidFill>
                      <a:srgbClr val="92D050"/>
                    </a:solidFill>
                  </a:tcPr>
                </a:tc>
                <a:extLst>
                  <a:ext uri="{0D108BD9-81ED-4DB2-BD59-A6C34878D82A}">
                    <a16:rowId xmlns:a16="http://schemas.microsoft.com/office/drawing/2014/main" xmlns="" val="10008"/>
                  </a:ext>
                </a:extLst>
              </a:tr>
            </a:tbl>
          </a:graphicData>
        </a:graphic>
      </p:graphicFrame>
      <p:sp>
        <p:nvSpPr>
          <p:cNvPr id="4" name="3 Título"/>
          <p:cNvSpPr>
            <a:spLocks noGrp="1"/>
          </p:cNvSpPr>
          <p:nvPr>
            <p:ph type="title"/>
          </p:nvPr>
        </p:nvSpPr>
        <p:spPr>
          <a:xfrm>
            <a:off x="0" y="0"/>
            <a:ext cx="9144000" cy="642918"/>
          </a:xfrm>
        </p:spPr>
        <p:txBody>
          <a:bodyPr/>
          <a:lstStyle/>
          <a:p>
            <a:pPr algn="ctr"/>
            <a:r>
              <a:rPr lang="es-ES" dirty="0">
                <a:solidFill>
                  <a:srgbClr val="0070C0"/>
                </a:solidFill>
              </a:rPr>
              <a:t>Contenido Mineral de la Mezcla Forrajera</a:t>
            </a:r>
          </a:p>
        </p:txBody>
      </p:sp>
      <p:sp>
        <p:nvSpPr>
          <p:cNvPr id="5" name="4 Flecha izquierda">
            <a:hlinkClick r:id="rId2" action="ppaction://hlinksldjump"/>
          </p:cNvPr>
          <p:cNvSpPr/>
          <p:nvPr/>
        </p:nvSpPr>
        <p:spPr>
          <a:xfrm>
            <a:off x="4030035" y="5836698"/>
            <a:ext cx="792088" cy="451998"/>
          </a:xfrm>
          <a:prstGeom prst="lef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703288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598338041"/>
              </p:ext>
            </p:extLst>
          </p:nvPr>
        </p:nvGraphicFramePr>
        <p:xfrm>
          <a:off x="571472" y="642922"/>
          <a:ext cx="8286807" cy="5214966"/>
        </p:xfrm>
        <a:graphic>
          <a:graphicData uri="http://schemas.openxmlformats.org/drawingml/2006/table">
            <a:tbl>
              <a:tblPr/>
              <a:tblGrid>
                <a:gridCol w="2057282">
                  <a:extLst>
                    <a:ext uri="{9D8B030D-6E8A-4147-A177-3AD203B41FA5}">
                      <a16:colId xmlns:a16="http://schemas.microsoft.com/office/drawing/2014/main" xmlns="" val="20000"/>
                    </a:ext>
                  </a:extLst>
                </a:gridCol>
                <a:gridCol w="1019027">
                  <a:extLst>
                    <a:ext uri="{9D8B030D-6E8A-4147-A177-3AD203B41FA5}">
                      <a16:colId xmlns:a16="http://schemas.microsoft.com/office/drawing/2014/main" xmlns="" val="20001"/>
                    </a:ext>
                  </a:extLst>
                </a:gridCol>
                <a:gridCol w="1192070">
                  <a:extLst>
                    <a:ext uri="{9D8B030D-6E8A-4147-A177-3AD203B41FA5}">
                      <a16:colId xmlns:a16="http://schemas.microsoft.com/office/drawing/2014/main" xmlns="" val="20002"/>
                    </a:ext>
                  </a:extLst>
                </a:gridCol>
                <a:gridCol w="1480473">
                  <a:extLst>
                    <a:ext uri="{9D8B030D-6E8A-4147-A177-3AD203B41FA5}">
                      <a16:colId xmlns:a16="http://schemas.microsoft.com/office/drawing/2014/main" xmlns="" val="20003"/>
                    </a:ext>
                  </a:extLst>
                </a:gridCol>
                <a:gridCol w="1384339">
                  <a:extLst>
                    <a:ext uri="{9D8B030D-6E8A-4147-A177-3AD203B41FA5}">
                      <a16:colId xmlns:a16="http://schemas.microsoft.com/office/drawing/2014/main" xmlns="" val="20004"/>
                    </a:ext>
                  </a:extLst>
                </a:gridCol>
                <a:gridCol w="1153616">
                  <a:extLst>
                    <a:ext uri="{9D8B030D-6E8A-4147-A177-3AD203B41FA5}">
                      <a16:colId xmlns:a16="http://schemas.microsoft.com/office/drawing/2014/main" xmlns="" val="20005"/>
                    </a:ext>
                  </a:extLst>
                </a:gridCol>
              </a:tblGrid>
              <a:tr h="962190">
                <a:tc>
                  <a:txBody>
                    <a:bodyPr/>
                    <a:lstStyle/>
                    <a:p>
                      <a:pPr algn="l" fontAlgn="b"/>
                      <a:r>
                        <a:rPr lang="es-ES" sz="1600" b="1" i="0" u="none" strike="noStrike" dirty="0">
                          <a:solidFill>
                            <a:srgbClr val="000000"/>
                          </a:solidFill>
                          <a:latin typeface="+mn-lt"/>
                        </a:rPr>
                        <a:t>Perfil Mineral en Sangre</a:t>
                      </a:r>
                    </a:p>
                  </a:txBody>
                  <a:tcPr marL="9525" marR="9525" marT="9525" marB="0" anchor="ctr">
                    <a:lnL>
                      <a:noFill/>
                    </a:lnL>
                    <a:lnR>
                      <a:noFill/>
                    </a:lnR>
                    <a:lnT>
                      <a:noFill/>
                    </a:lnT>
                    <a:lnB>
                      <a:noFill/>
                    </a:lnB>
                    <a:solidFill>
                      <a:srgbClr val="0070C0"/>
                    </a:solidFill>
                  </a:tcPr>
                </a:tc>
                <a:tc>
                  <a:txBody>
                    <a:bodyPr/>
                    <a:lstStyle/>
                    <a:p>
                      <a:pPr algn="ctr" fontAlgn="b"/>
                      <a:r>
                        <a:rPr lang="es-ES" sz="1600" b="1" i="0" u="none" strike="noStrike" dirty="0">
                          <a:solidFill>
                            <a:srgbClr val="000000"/>
                          </a:solidFill>
                          <a:latin typeface="+mn-lt"/>
                        </a:rPr>
                        <a:t>Estudio</a:t>
                      </a:r>
                    </a:p>
                  </a:txBody>
                  <a:tcPr marL="9525" marR="9525" marT="9525" marB="0" anchor="ctr">
                    <a:lnL>
                      <a:noFill/>
                    </a:lnL>
                    <a:lnR>
                      <a:noFill/>
                    </a:lnR>
                    <a:lnT>
                      <a:noFill/>
                    </a:lnT>
                    <a:lnB>
                      <a:noFill/>
                    </a:lnB>
                    <a:solidFill>
                      <a:srgbClr val="0070C0"/>
                    </a:solidFill>
                  </a:tcPr>
                </a:tc>
                <a:tc>
                  <a:txBody>
                    <a:bodyPr/>
                    <a:lstStyle/>
                    <a:p>
                      <a:pPr algn="l" fontAlgn="b"/>
                      <a:r>
                        <a:rPr lang="es-ES" sz="1600" b="1" i="0" u="none" strike="noStrike" dirty="0">
                          <a:solidFill>
                            <a:srgbClr val="000000"/>
                          </a:solidFill>
                          <a:latin typeface="+mn-lt"/>
                        </a:rPr>
                        <a:t>NRC, 2001</a:t>
                      </a:r>
                    </a:p>
                  </a:txBody>
                  <a:tcPr marL="9525" marR="9525" marT="9525" marB="0" anchor="ctr">
                    <a:lnL>
                      <a:noFill/>
                    </a:lnL>
                    <a:lnR>
                      <a:noFill/>
                    </a:lnR>
                    <a:lnT>
                      <a:noFill/>
                    </a:lnT>
                    <a:lnB>
                      <a:noFill/>
                    </a:lnB>
                    <a:solidFill>
                      <a:srgbClr val="0070C0"/>
                    </a:solidFill>
                  </a:tcPr>
                </a:tc>
                <a:tc>
                  <a:txBody>
                    <a:bodyPr/>
                    <a:lstStyle/>
                    <a:p>
                      <a:pPr algn="l" fontAlgn="b"/>
                      <a:r>
                        <a:rPr lang="es-ES" sz="1600" b="1" i="0" u="none" strike="noStrike" dirty="0">
                          <a:solidFill>
                            <a:srgbClr val="000000"/>
                          </a:solidFill>
                          <a:latin typeface="+mn-lt"/>
                        </a:rPr>
                        <a:t>Quinteros, 2017</a:t>
                      </a:r>
                    </a:p>
                  </a:txBody>
                  <a:tcPr marL="9525" marR="9525" marT="9525" marB="0" anchor="ctr">
                    <a:lnL>
                      <a:noFill/>
                    </a:lnL>
                    <a:lnR>
                      <a:noFill/>
                    </a:lnR>
                    <a:lnT>
                      <a:noFill/>
                    </a:lnT>
                    <a:lnB>
                      <a:noFill/>
                    </a:lnB>
                    <a:solidFill>
                      <a:srgbClr val="0070C0"/>
                    </a:solidFill>
                  </a:tcPr>
                </a:tc>
                <a:tc>
                  <a:txBody>
                    <a:bodyPr/>
                    <a:lstStyle/>
                    <a:p>
                      <a:pPr algn="l" fontAlgn="b"/>
                      <a:r>
                        <a:rPr lang="es-ES" sz="1600" b="1" i="0" u="none" strike="noStrike" dirty="0">
                          <a:solidFill>
                            <a:srgbClr val="000000"/>
                          </a:solidFill>
                          <a:latin typeface="+mn-lt"/>
                        </a:rPr>
                        <a:t>Albornoz, 2017</a:t>
                      </a:r>
                    </a:p>
                  </a:txBody>
                  <a:tcPr marL="9525" marR="9525" marT="9525" marB="0" anchor="ctr">
                    <a:lnL>
                      <a:noFill/>
                    </a:lnL>
                    <a:lnR>
                      <a:noFill/>
                    </a:lnR>
                    <a:lnT>
                      <a:noFill/>
                    </a:lnT>
                    <a:lnB>
                      <a:noFill/>
                    </a:lnB>
                    <a:solidFill>
                      <a:srgbClr val="0070C0"/>
                    </a:solidFill>
                  </a:tcPr>
                </a:tc>
                <a:tc>
                  <a:txBody>
                    <a:bodyPr/>
                    <a:lstStyle/>
                    <a:p>
                      <a:pPr algn="l" fontAlgn="b"/>
                      <a:r>
                        <a:rPr lang="es-ES" sz="1600" b="1" i="0" u="none" strike="noStrike" dirty="0">
                          <a:solidFill>
                            <a:srgbClr val="000000"/>
                          </a:solidFill>
                          <a:latin typeface="+mn-lt"/>
                        </a:rPr>
                        <a:t>Luna, 2011</a:t>
                      </a:r>
                    </a:p>
                  </a:txBody>
                  <a:tcPr marL="9525" marR="9525" marT="9525" marB="0" anchor="ctr">
                    <a:lnL>
                      <a:noFill/>
                    </a:lnL>
                    <a:lnR>
                      <a:noFill/>
                    </a:lnR>
                    <a:lnT>
                      <a:noFill/>
                    </a:lnT>
                    <a:lnB>
                      <a:noFill/>
                    </a:lnB>
                    <a:solidFill>
                      <a:srgbClr val="0070C0"/>
                    </a:solidFill>
                  </a:tcPr>
                </a:tc>
                <a:extLst>
                  <a:ext uri="{0D108BD9-81ED-4DB2-BD59-A6C34878D82A}">
                    <a16:rowId xmlns:a16="http://schemas.microsoft.com/office/drawing/2014/main" xmlns="" val="10000"/>
                  </a:ext>
                </a:extLst>
              </a:tr>
              <a:tr h="531597">
                <a:tc>
                  <a:txBody>
                    <a:bodyPr/>
                    <a:lstStyle/>
                    <a:p>
                      <a:pPr algn="l" fontAlgn="b"/>
                      <a:r>
                        <a:rPr lang="es-ES" sz="1600" b="1" i="0" u="none" strike="noStrike" dirty="0" err="1">
                          <a:solidFill>
                            <a:srgbClr val="000000"/>
                          </a:solidFill>
                          <a:latin typeface="+mn-lt"/>
                        </a:rPr>
                        <a:t>Nitrògeno</a:t>
                      </a:r>
                      <a:r>
                        <a:rPr lang="es-ES" sz="1600" b="1" i="0" u="none" strike="noStrike" dirty="0">
                          <a:solidFill>
                            <a:srgbClr val="000000"/>
                          </a:solidFill>
                          <a:latin typeface="+mn-lt"/>
                        </a:rPr>
                        <a:t> (N), mg/dl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dirty="0">
                          <a:solidFill>
                            <a:srgbClr val="000000"/>
                          </a:solidFill>
                          <a:latin typeface="+mn-lt"/>
                        </a:rPr>
                        <a:t>14,14</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dirty="0">
                          <a:solidFill>
                            <a:srgbClr val="000000"/>
                          </a:solidFill>
                          <a:latin typeface="+mn-lt"/>
                        </a:rPr>
                        <a:t>7,00 - 20, 00</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a:solidFill>
                            <a:srgbClr val="000000"/>
                          </a:solidFill>
                          <a:latin typeface="+mn-lt"/>
                        </a:rPr>
                        <a:t>15</a:t>
                      </a: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a:solidFill>
                          <a:srgbClr val="000000"/>
                        </a:solidFill>
                        <a:latin typeface="+mn-lt"/>
                      </a:endParaRP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1"/>
                  </a:ext>
                </a:extLst>
              </a:tr>
              <a:tr h="531597">
                <a:tc>
                  <a:txBody>
                    <a:bodyPr/>
                    <a:lstStyle/>
                    <a:p>
                      <a:pPr algn="l" fontAlgn="b"/>
                      <a:r>
                        <a:rPr lang="es-ES" sz="1600" b="1" i="0" u="none" strike="noStrike" dirty="0">
                          <a:solidFill>
                            <a:srgbClr val="000000"/>
                          </a:solidFill>
                          <a:latin typeface="+mn-lt"/>
                        </a:rPr>
                        <a:t>Calcio (Ca), mg/dl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dirty="0">
                          <a:solidFill>
                            <a:srgbClr val="000000"/>
                          </a:solidFill>
                          <a:latin typeface="+mn-lt"/>
                        </a:rPr>
                        <a:t>8,12</a:t>
                      </a:r>
                    </a:p>
                  </a:txBody>
                  <a:tcPr marL="9525" marR="9525" marT="9525" marB="0" anchor="ctr">
                    <a:lnL>
                      <a:noFill/>
                    </a:lnL>
                    <a:lnR>
                      <a:noFill/>
                    </a:lnR>
                    <a:lnT>
                      <a:noFill/>
                    </a:lnT>
                    <a:lnB>
                      <a:noFill/>
                    </a:lnB>
                    <a:solidFill>
                      <a:srgbClr val="00B050"/>
                    </a:solidFill>
                  </a:tcPr>
                </a:tc>
                <a:tc>
                  <a:txBody>
                    <a:bodyPr/>
                    <a:lstStyle/>
                    <a:p>
                      <a:pPr algn="ctr"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dirty="0">
                          <a:solidFill>
                            <a:srgbClr val="000000"/>
                          </a:solidFill>
                          <a:latin typeface="+mn-lt"/>
                        </a:rPr>
                        <a:t>6,19 - 7,53</a:t>
                      </a: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2"/>
                  </a:ext>
                </a:extLst>
              </a:tr>
              <a:tr h="531597">
                <a:tc>
                  <a:txBody>
                    <a:bodyPr/>
                    <a:lstStyle/>
                    <a:p>
                      <a:pPr algn="l" fontAlgn="b"/>
                      <a:r>
                        <a:rPr lang="es-ES" sz="1600" b="1" i="0" u="none" strike="noStrike" dirty="0">
                          <a:solidFill>
                            <a:srgbClr val="000000"/>
                          </a:solidFill>
                          <a:latin typeface="+mn-lt"/>
                        </a:rPr>
                        <a:t>Fósforo (P), mg/dl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a:solidFill>
                            <a:srgbClr val="000000"/>
                          </a:solidFill>
                          <a:latin typeface="+mn-lt"/>
                        </a:rPr>
                        <a:t>8,07</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a:solidFill>
                            <a:srgbClr val="000000"/>
                          </a:solidFill>
                          <a:latin typeface="+mn-lt"/>
                        </a:rPr>
                        <a:t>5,58 - 6,5</a:t>
                      </a:r>
                    </a:p>
                  </a:txBody>
                  <a:tcPr marL="9525" marR="9525" marT="9525" marB="0" anchor="ctr">
                    <a:lnL>
                      <a:noFill/>
                    </a:lnL>
                    <a:lnR>
                      <a:noFill/>
                    </a:lnR>
                    <a:lnT>
                      <a:noFill/>
                    </a:lnT>
                    <a:lnB>
                      <a:noFill/>
                    </a:lnB>
                    <a:solidFill>
                      <a:srgbClr val="00B050"/>
                    </a:solidFill>
                  </a:tcPr>
                </a:tc>
                <a:tc>
                  <a:txBody>
                    <a:bodyPr/>
                    <a:lstStyle/>
                    <a:p>
                      <a:pPr algn="ctr"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a:solidFill>
                            <a:srgbClr val="000000"/>
                          </a:solidFill>
                          <a:latin typeface="+mn-lt"/>
                        </a:rPr>
                        <a:t>5,3</a:t>
                      </a: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3"/>
                  </a:ext>
                </a:extLst>
              </a:tr>
              <a:tr h="531597">
                <a:tc>
                  <a:txBody>
                    <a:bodyPr/>
                    <a:lstStyle/>
                    <a:p>
                      <a:pPr algn="l" fontAlgn="b"/>
                      <a:r>
                        <a:rPr lang="es-ES" sz="1600" b="1" i="0" u="none" strike="noStrike" dirty="0">
                          <a:solidFill>
                            <a:srgbClr val="000000"/>
                          </a:solidFill>
                          <a:latin typeface="+mn-lt"/>
                        </a:rPr>
                        <a:t>Potasio (K), </a:t>
                      </a:r>
                      <a:r>
                        <a:rPr lang="es-ES" sz="1600" b="1" i="0" u="none" strike="noStrike" dirty="0" err="1">
                          <a:solidFill>
                            <a:srgbClr val="000000"/>
                          </a:solidFill>
                          <a:latin typeface="+mn-lt"/>
                        </a:rPr>
                        <a:t>mmol</a:t>
                      </a:r>
                      <a:r>
                        <a:rPr lang="es-ES" sz="1600" b="1" i="0" u="none" strike="noStrike" dirty="0">
                          <a:solidFill>
                            <a:srgbClr val="000000"/>
                          </a:solidFill>
                          <a:latin typeface="+mn-lt"/>
                        </a:rPr>
                        <a:t>/l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a:solidFill>
                            <a:srgbClr val="000000"/>
                          </a:solidFill>
                          <a:latin typeface="+mn-lt"/>
                        </a:rPr>
                        <a:t>5,26</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a:solidFill>
                            <a:srgbClr val="000000"/>
                          </a:solidFill>
                          <a:latin typeface="+mn-lt"/>
                        </a:rPr>
                        <a:t>3,90 -5,80 </a:t>
                      </a:r>
                    </a:p>
                  </a:txBody>
                  <a:tcPr marL="9525" marR="9525" marT="9525" marB="0" anchor="ctr">
                    <a:lnL>
                      <a:noFill/>
                    </a:lnL>
                    <a:lnR>
                      <a:noFill/>
                    </a:lnR>
                    <a:lnT>
                      <a:noFill/>
                    </a:lnT>
                    <a:lnB>
                      <a:noFill/>
                    </a:lnB>
                    <a:solidFill>
                      <a:srgbClr val="00B050"/>
                    </a:solidFill>
                  </a:tcPr>
                </a:tc>
                <a:tc>
                  <a:txBody>
                    <a:bodyPr/>
                    <a:lstStyle/>
                    <a:p>
                      <a:pPr algn="ctr"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4"/>
                  </a:ext>
                </a:extLst>
              </a:tr>
              <a:tr h="531597">
                <a:tc>
                  <a:txBody>
                    <a:bodyPr/>
                    <a:lstStyle/>
                    <a:p>
                      <a:pPr algn="l" fontAlgn="b"/>
                      <a:r>
                        <a:rPr lang="es-ES" sz="1600" b="1" i="0" u="none" strike="noStrike" dirty="0">
                          <a:solidFill>
                            <a:srgbClr val="000000"/>
                          </a:solidFill>
                          <a:latin typeface="+mn-lt"/>
                        </a:rPr>
                        <a:t>Magnesio (Mg), mg/dl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a:solidFill>
                            <a:srgbClr val="000000"/>
                          </a:solidFill>
                          <a:latin typeface="+mn-lt"/>
                        </a:rPr>
                        <a:t>2,69</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a:solidFill>
                            <a:srgbClr val="000000"/>
                          </a:solidFill>
                          <a:latin typeface="+mn-lt"/>
                        </a:rPr>
                        <a:t>1,8 -2,31</a:t>
                      </a:r>
                    </a:p>
                  </a:txBody>
                  <a:tcPr marL="9525" marR="9525" marT="9525" marB="0" anchor="ctr">
                    <a:lnL>
                      <a:noFill/>
                    </a:lnL>
                    <a:lnR>
                      <a:noFill/>
                    </a:lnR>
                    <a:lnT>
                      <a:noFill/>
                    </a:lnT>
                    <a:lnB>
                      <a:noFill/>
                    </a:lnB>
                    <a:solidFill>
                      <a:srgbClr val="00B050"/>
                    </a:solidFill>
                  </a:tcPr>
                </a:tc>
                <a:tc>
                  <a:txBody>
                    <a:bodyPr/>
                    <a:lstStyle/>
                    <a:p>
                      <a:pPr algn="ctr"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dirty="0">
                          <a:solidFill>
                            <a:srgbClr val="000000"/>
                          </a:solidFill>
                          <a:latin typeface="+mn-lt"/>
                        </a:rPr>
                        <a:t>&lt; 1,8</a:t>
                      </a: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5"/>
                  </a:ext>
                </a:extLst>
              </a:tr>
              <a:tr h="531597">
                <a:tc>
                  <a:txBody>
                    <a:bodyPr/>
                    <a:lstStyle/>
                    <a:p>
                      <a:pPr algn="l" fontAlgn="b"/>
                      <a:r>
                        <a:rPr lang="es-ES" sz="1600" b="1" i="0" u="none" strike="noStrike" dirty="0">
                          <a:solidFill>
                            <a:srgbClr val="000000"/>
                          </a:solidFill>
                          <a:latin typeface="+mn-lt"/>
                        </a:rPr>
                        <a:t>Hierro (Fe), </a:t>
                      </a:r>
                      <a:r>
                        <a:rPr lang="es-ES" sz="1600" b="1" i="0" u="none" strike="noStrike" dirty="0" err="1">
                          <a:solidFill>
                            <a:srgbClr val="000000"/>
                          </a:solidFill>
                          <a:latin typeface="+mn-lt"/>
                        </a:rPr>
                        <a:t>ug</a:t>
                      </a:r>
                      <a:r>
                        <a:rPr lang="es-ES" sz="1600" b="1" i="0" u="none" strike="noStrike" dirty="0">
                          <a:solidFill>
                            <a:srgbClr val="000000"/>
                          </a:solidFill>
                          <a:latin typeface="+mn-lt"/>
                        </a:rPr>
                        <a:t>/dl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a:solidFill>
                            <a:srgbClr val="000000"/>
                          </a:solidFill>
                          <a:latin typeface="+mn-lt"/>
                        </a:rPr>
                        <a:t>139,65</a:t>
                      </a:r>
                    </a:p>
                  </a:txBody>
                  <a:tcPr marL="9525" marR="9525" marT="9525" marB="0" anchor="ctr">
                    <a:lnL>
                      <a:noFill/>
                    </a:lnL>
                    <a:lnR>
                      <a:noFill/>
                    </a:lnR>
                    <a:lnT>
                      <a:noFill/>
                    </a:lnT>
                    <a:lnB>
                      <a:noFill/>
                    </a:lnB>
                    <a:solidFill>
                      <a:srgbClr val="00B050"/>
                    </a:solidFill>
                  </a:tcPr>
                </a:tc>
                <a:tc>
                  <a:txBody>
                    <a:bodyPr/>
                    <a:lstStyle/>
                    <a:p>
                      <a:pPr algn="ctr" fontAlgn="b"/>
                      <a:endParaRPr lang="es-ES" sz="1600" b="0" i="0" u="none" strike="noStrike">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ctr"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dirty="0">
                          <a:solidFill>
                            <a:srgbClr val="000000"/>
                          </a:solidFill>
                          <a:latin typeface="+mn-lt"/>
                        </a:rPr>
                        <a:t>42</a:t>
                      </a: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6"/>
                  </a:ext>
                </a:extLst>
              </a:tr>
              <a:tr h="531597">
                <a:tc>
                  <a:txBody>
                    <a:bodyPr/>
                    <a:lstStyle/>
                    <a:p>
                      <a:pPr algn="l" fontAlgn="b"/>
                      <a:r>
                        <a:rPr lang="es-ES" sz="1600" b="1" i="0" u="none" strike="noStrike" dirty="0">
                          <a:solidFill>
                            <a:srgbClr val="000000"/>
                          </a:solidFill>
                          <a:latin typeface="+mn-lt"/>
                        </a:rPr>
                        <a:t>Cloro (Cl), </a:t>
                      </a:r>
                      <a:r>
                        <a:rPr lang="es-ES" sz="1600" b="1" i="0" u="none" strike="noStrike" dirty="0" err="1">
                          <a:solidFill>
                            <a:srgbClr val="000000"/>
                          </a:solidFill>
                          <a:latin typeface="+mn-lt"/>
                        </a:rPr>
                        <a:t>meq</a:t>
                      </a:r>
                      <a:r>
                        <a:rPr lang="es-ES" sz="1600" b="1" i="0" u="none" strike="noStrike" dirty="0">
                          <a:solidFill>
                            <a:srgbClr val="000000"/>
                          </a:solidFill>
                          <a:latin typeface="+mn-lt"/>
                        </a:rPr>
                        <a:t>/l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a:solidFill>
                            <a:srgbClr val="000000"/>
                          </a:solidFill>
                          <a:latin typeface="+mn-lt"/>
                        </a:rPr>
                        <a:t>101,69</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a:solidFill>
                            <a:srgbClr val="000000"/>
                          </a:solidFill>
                          <a:latin typeface="+mn-lt"/>
                        </a:rPr>
                        <a:t>97 - 111</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a:solidFill>
                            <a:srgbClr val="000000"/>
                          </a:solidFill>
                          <a:latin typeface="+mn-lt"/>
                        </a:rPr>
                        <a:t>97 - 111</a:t>
                      </a: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7"/>
                  </a:ext>
                </a:extLst>
              </a:tr>
              <a:tr h="531597">
                <a:tc>
                  <a:txBody>
                    <a:bodyPr/>
                    <a:lstStyle/>
                    <a:p>
                      <a:pPr algn="l" fontAlgn="b"/>
                      <a:r>
                        <a:rPr lang="es-ES" sz="1600" b="1" i="0" u="none" strike="noStrike" dirty="0">
                          <a:solidFill>
                            <a:srgbClr val="000000"/>
                          </a:solidFill>
                          <a:latin typeface="+mn-lt"/>
                        </a:rPr>
                        <a:t>sodio (</a:t>
                      </a:r>
                      <a:r>
                        <a:rPr lang="es-ES" sz="1600" b="1" i="0" u="none" strike="noStrike" dirty="0" err="1">
                          <a:solidFill>
                            <a:srgbClr val="000000"/>
                          </a:solidFill>
                          <a:latin typeface="+mn-lt"/>
                        </a:rPr>
                        <a:t>Na</a:t>
                      </a:r>
                      <a:r>
                        <a:rPr lang="es-ES" sz="1600" b="1" i="0" u="none" strike="noStrike" dirty="0">
                          <a:solidFill>
                            <a:srgbClr val="000000"/>
                          </a:solidFill>
                          <a:latin typeface="+mn-lt"/>
                        </a:rPr>
                        <a:t>), </a:t>
                      </a:r>
                      <a:r>
                        <a:rPr lang="es-ES" sz="1600" b="1" i="0" u="none" strike="noStrike" dirty="0" err="1">
                          <a:solidFill>
                            <a:srgbClr val="000000"/>
                          </a:solidFill>
                          <a:latin typeface="+mn-lt"/>
                        </a:rPr>
                        <a:t>mmol</a:t>
                      </a:r>
                      <a:r>
                        <a:rPr lang="es-ES" sz="1600" b="1" i="0" u="none" strike="noStrike" dirty="0">
                          <a:solidFill>
                            <a:srgbClr val="000000"/>
                          </a:solidFill>
                          <a:latin typeface="+mn-lt"/>
                        </a:rPr>
                        <a:t>/l</a:t>
                      </a:r>
                    </a:p>
                  </a:txBody>
                  <a:tcPr marL="9525" marR="9525" marT="9525" marB="0" anchor="ctr">
                    <a:lnL>
                      <a:noFill/>
                    </a:lnL>
                    <a:lnR>
                      <a:noFill/>
                    </a:lnR>
                    <a:lnT>
                      <a:noFill/>
                    </a:lnT>
                    <a:lnB>
                      <a:noFill/>
                    </a:lnB>
                    <a:solidFill>
                      <a:srgbClr val="0070C0"/>
                    </a:solidFill>
                  </a:tcPr>
                </a:tc>
                <a:tc>
                  <a:txBody>
                    <a:bodyPr/>
                    <a:lstStyle/>
                    <a:p>
                      <a:pPr algn="ctr" fontAlgn="b"/>
                      <a:r>
                        <a:rPr lang="es-ES" sz="1600" b="0" i="0" u="none" strike="noStrike">
                          <a:solidFill>
                            <a:srgbClr val="000000"/>
                          </a:solidFill>
                          <a:latin typeface="+mn-lt"/>
                        </a:rPr>
                        <a:t>134,38</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dirty="0">
                          <a:solidFill>
                            <a:srgbClr val="000000"/>
                          </a:solidFill>
                          <a:latin typeface="+mn-lt"/>
                        </a:rPr>
                        <a:t>132 - 142</a:t>
                      </a:r>
                    </a:p>
                  </a:txBody>
                  <a:tcPr marL="9525" marR="9525" marT="9525" marB="0" anchor="ctr">
                    <a:lnL>
                      <a:noFill/>
                    </a:lnL>
                    <a:lnR>
                      <a:noFill/>
                    </a:lnR>
                    <a:lnT>
                      <a:noFill/>
                    </a:lnT>
                    <a:lnB>
                      <a:noFill/>
                    </a:lnB>
                    <a:solidFill>
                      <a:srgbClr val="00B050"/>
                    </a:solidFill>
                  </a:tcPr>
                </a:tc>
                <a:tc>
                  <a:txBody>
                    <a:bodyPr/>
                    <a:lstStyle/>
                    <a:p>
                      <a:pPr algn="ctr" fontAlgn="b"/>
                      <a:r>
                        <a:rPr lang="es-ES" sz="1600" b="0" i="0" u="none" strike="noStrike" dirty="0">
                          <a:solidFill>
                            <a:srgbClr val="000000"/>
                          </a:solidFill>
                          <a:latin typeface="+mn-lt"/>
                        </a:rPr>
                        <a:t>&gt; 134</a:t>
                      </a: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tc>
                  <a:txBody>
                    <a:bodyPr/>
                    <a:lstStyle/>
                    <a:p>
                      <a:pPr algn="l" fontAlgn="b"/>
                      <a:endParaRPr lang="es-ES" sz="1600" b="0" i="0" u="none" strike="noStrike" dirty="0">
                        <a:solidFill>
                          <a:srgbClr val="000000"/>
                        </a:solidFill>
                        <a:latin typeface="+mn-lt"/>
                      </a:endParaRPr>
                    </a:p>
                  </a:txBody>
                  <a:tcPr marL="9525" marR="9525" marT="9525" marB="0" anchor="ctr">
                    <a:lnL>
                      <a:noFill/>
                    </a:lnL>
                    <a:lnR>
                      <a:noFill/>
                    </a:lnR>
                    <a:lnT>
                      <a:noFill/>
                    </a:lnT>
                    <a:lnB>
                      <a:noFill/>
                    </a:lnB>
                    <a:solidFill>
                      <a:srgbClr val="00B050"/>
                    </a:solidFill>
                  </a:tcPr>
                </a:tc>
                <a:extLst>
                  <a:ext uri="{0D108BD9-81ED-4DB2-BD59-A6C34878D82A}">
                    <a16:rowId xmlns:a16="http://schemas.microsoft.com/office/drawing/2014/main" xmlns="" val="10008"/>
                  </a:ext>
                </a:extLst>
              </a:tr>
            </a:tbl>
          </a:graphicData>
        </a:graphic>
      </p:graphicFrame>
      <p:sp>
        <p:nvSpPr>
          <p:cNvPr id="3" name="2 Flecha izquierda">
            <a:hlinkClick r:id="rId2" action="ppaction://hlinksldjump"/>
          </p:cNvPr>
          <p:cNvSpPr/>
          <p:nvPr/>
        </p:nvSpPr>
        <p:spPr>
          <a:xfrm>
            <a:off x="4030035" y="5836698"/>
            <a:ext cx="792088" cy="451998"/>
          </a:xfrm>
          <a:prstGeom prst="leftArrow">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637647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2710173" y="620688"/>
            <a:ext cx="3229979" cy="1200329"/>
          </a:xfrm>
          <a:prstGeom prst="rect">
            <a:avLst/>
          </a:prstGeom>
        </p:spPr>
        <p:txBody>
          <a:bodyPr wrap="square">
            <a:spAutoFit/>
          </a:bodyPr>
          <a:lstStyle/>
          <a:p>
            <a:pPr algn="just"/>
            <a:r>
              <a:rPr lang="es-EC" dirty="0"/>
              <a:t>Según (Guamán, M. 2011) clave dentro del sistema de producción de rumiantes es la nutrición</a:t>
            </a:r>
            <a:endParaRPr lang="en-US" dirty="0"/>
          </a:p>
        </p:txBody>
      </p:sp>
      <p:pic>
        <p:nvPicPr>
          <p:cNvPr id="18" name="Imagen 17"/>
          <p:cNvPicPr>
            <a:picLocks noChangeAspect="1"/>
          </p:cNvPicPr>
          <p:nvPr/>
        </p:nvPicPr>
        <p:blipFill rotWithShape="1">
          <a:blip r:embed="rId2" cstate="print"/>
          <a:srcRect l="12683" t="13618" r="37601"/>
          <a:stretch/>
        </p:blipFill>
        <p:spPr>
          <a:xfrm>
            <a:off x="1872156" y="2356520"/>
            <a:ext cx="1862492" cy="1419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Rectángulo 18"/>
          <p:cNvSpPr/>
          <p:nvPr/>
        </p:nvSpPr>
        <p:spPr>
          <a:xfrm>
            <a:off x="318793" y="4225041"/>
            <a:ext cx="3106725" cy="1477328"/>
          </a:xfrm>
          <a:prstGeom prst="rect">
            <a:avLst/>
          </a:prstGeom>
        </p:spPr>
        <p:txBody>
          <a:bodyPr wrap="square">
            <a:spAutoFit/>
          </a:bodyPr>
          <a:lstStyle/>
          <a:p>
            <a:pPr algn="just"/>
            <a:r>
              <a:rPr lang="es-EC" dirty="0"/>
              <a:t>Según (</a:t>
            </a:r>
            <a:r>
              <a:rPr lang="es-EC" dirty="0" err="1"/>
              <a:t>Bugarín</a:t>
            </a:r>
            <a:r>
              <a:rPr lang="es-EC" dirty="0"/>
              <a:t>, J. 2012), Una condición importante para que se produzca el crecimiento de una planta,  es la fertilidad del suelo.  </a:t>
            </a:r>
            <a:endParaRPr lang="en-US" dirty="0"/>
          </a:p>
        </p:txBody>
      </p:sp>
      <p:sp>
        <p:nvSpPr>
          <p:cNvPr id="26" name="Rectángulo 25"/>
          <p:cNvSpPr/>
          <p:nvPr/>
        </p:nvSpPr>
        <p:spPr>
          <a:xfrm>
            <a:off x="5891436" y="4201200"/>
            <a:ext cx="2975509" cy="1754326"/>
          </a:xfrm>
          <a:prstGeom prst="rect">
            <a:avLst/>
          </a:prstGeom>
        </p:spPr>
        <p:txBody>
          <a:bodyPr wrap="square">
            <a:spAutoFit/>
          </a:bodyPr>
          <a:lstStyle/>
          <a:p>
            <a:pPr algn="just"/>
            <a:r>
              <a:rPr lang="es-EC" dirty="0"/>
              <a:t>Según (Castañeda, C. 2012) Estudio informa que el diagnostico mineral esta conformado por varios componentes aportadores de minerales</a:t>
            </a:r>
            <a:endParaRPr lang="en-US" dirty="0"/>
          </a:p>
        </p:txBody>
      </p:sp>
      <p:pic>
        <p:nvPicPr>
          <p:cNvPr id="27" name="Imagen 26"/>
          <p:cNvPicPr>
            <a:picLocks noChangeAspect="1"/>
          </p:cNvPicPr>
          <p:nvPr/>
        </p:nvPicPr>
        <p:blipFill>
          <a:blip r:embed="rId3"/>
          <a:stretch>
            <a:fillRect/>
          </a:stretch>
        </p:blipFill>
        <p:spPr>
          <a:xfrm>
            <a:off x="3921832" y="2270181"/>
            <a:ext cx="2160240" cy="1528370"/>
          </a:xfrm>
          <a:prstGeom prst="round2DiagRect">
            <a:avLst>
              <a:gd name="adj1" fmla="val 16667"/>
              <a:gd name="adj2" fmla="val 3863"/>
            </a:avLst>
          </a:prstGeom>
          <a:ln w="88900" cap="sq">
            <a:solidFill>
              <a:srgbClr val="FFFFFF"/>
            </a:solidFill>
            <a:miter lim="800000"/>
          </a:ln>
          <a:effectLst>
            <a:outerShdw blurRad="254000" algn="tl" rotWithShape="0">
              <a:srgbClr val="000000">
                <a:alpha val="43000"/>
              </a:srgbClr>
            </a:outerShdw>
          </a:effectLst>
        </p:spPr>
      </p:pic>
      <p:sp>
        <p:nvSpPr>
          <p:cNvPr id="36" name="Flecha doblada 35"/>
          <p:cNvSpPr/>
          <p:nvPr/>
        </p:nvSpPr>
        <p:spPr>
          <a:xfrm rot="5400000">
            <a:off x="5423380" y="2095740"/>
            <a:ext cx="2863356" cy="1048265"/>
          </a:xfrm>
          <a:prstGeom prst="bentArrow">
            <a:avLst>
              <a:gd name="adj1" fmla="val 25000"/>
              <a:gd name="adj2" fmla="val 2263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Flecha izquierda 36"/>
          <p:cNvSpPr/>
          <p:nvPr/>
        </p:nvSpPr>
        <p:spPr>
          <a:xfrm>
            <a:off x="3734648" y="4570532"/>
            <a:ext cx="1534612" cy="4616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echa doblada 38"/>
          <p:cNvSpPr/>
          <p:nvPr/>
        </p:nvSpPr>
        <p:spPr>
          <a:xfrm>
            <a:off x="928390" y="1188194"/>
            <a:ext cx="1224136" cy="26728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87928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116632"/>
            <a:ext cx="6923112" cy="648072"/>
          </a:xfrm>
        </p:spPr>
        <p:txBody>
          <a:bodyPr/>
          <a:lstStyle/>
          <a:p>
            <a:r>
              <a:rPr lang="es-EC" dirty="0">
                <a:solidFill>
                  <a:schemeClr val="tx1"/>
                </a:solidFill>
              </a:rPr>
              <a:t>CIRCULO NUTRICIONAL MINERAL</a:t>
            </a:r>
          </a:p>
        </p:txBody>
      </p:sp>
      <p:pic>
        <p:nvPicPr>
          <p:cNvPr id="4" name="Imagen 3"/>
          <p:cNvPicPr>
            <a:picLocks noChangeAspect="1"/>
          </p:cNvPicPr>
          <p:nvPr/>
        </p:nvPicPr>
        <p:blipFill rotWithShape="1">
          <a:blip r:embed="rId2"/>
          <a:srcRect r="41755"/>
          <a:stretch/>
        </p:blipFill>
        <p:spPr>
          <a:xfrm>
            <a:off x="6564404" y="4507844"/>
            <a:ext cx="1862492" cy="1419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rotWithShape="1">
          <a:blip r:embed="rId3" cstate="print"/>
          <a:srcRect l="8290" t="1321" r="32245" b="6379"/>
          <a:stretch/>
        </p:blipFill>
        <p:spPr>
          <a:xfrm>
            <a:off x="1561209" y="1131666"/>
            <a:ext cx="1855771" cy="1436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rotWithShape="1">
          <a:blip r:embed="rId4" cstate="print"/>
          <a:srcRect l="12683" t="13618" r="37601"/>
          <a:stretch/>
        </p:blipFill>
        <p:spPr>
          <a:xfrm>
            <a:off x="6179992" y="1275682"/>
            <a:ext cx="1862492" cy="1419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5" cstate="print"/>
          <a:stretch>
            <a:fillRect/>
          </a:stretch>
        </p:blipFill>
        <p:spPr>
          <a:xfrm>
            <a:off x="1554488" y="4509120"/>
            <a:ext cx="1862492" cy="1492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6"/>
          <a:stretch>
            <a:fillRect/>
          </a:stretch>
        </p:blipFill>
        <p:spPr>
          <a:xfrm>
            <a:off x="4102931" y="2554346"/>
            <a:ext cx="1512168" cy="2109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Flecha derecha 9"/>
          <p:cNvSpPr/>
          <p:nvPr/>
        </p:nvSpPr>
        <p:spPr>
          <a:xfrm>
            <a:off x="4102931" y="1700808"/>
            <a:ext cx="1512168" cy="284677"/>
          </a:xfrm>
          <a:prstGeom prst="right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echa derecha 10"/>
          <p:cNvSpPr/>
          <p:nvPr/>
        </p:nvSpPr>
        <p:spPr>
          <a:xfrm rot="5400000">
            <a:off x="6682510" y="3416594"/>
            <a:ext cx="1078843" cy="248475"/>
          </a:xfrm>
          <a:prstGeom prst="right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echa derecha 11"/>
          <p:cNvSpPr/>
          <p:nvPr/>
        </p:nvSpPr>
        <p:spPr>
          <a:xfrm rot="10800000">
            <a:off x="4386620" y="5480594"/>
            <a:ext cx="1512168" cy="284677"/>
          </a:xfrm>
          <a:prstGeom prst="right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echa derecha 12"/>
          <p:cNvSpPr/>
          <p:nvPr/>
        </p:nvSpPr>
        <p:spPr>
          <a:xfrm rot="20035552" flipV="1">
            <a:off x="2494203" y="3833143"/>
            <a:ext cx="1083937" cy="274228"/>
          </a:xfrm>
          <a:prstGeom prst="right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754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63688" y="209583"/>
            <a:ext cx="5549596" cy="369332"/>
          </a:xfrm>
          <a:prstGeom prst="rect">
            <a:avLst/>
          </a:prstGeom>
        </p:spPr>
        <p:txBody>
          <a:bodyPr wrap="none">
            <a:spAutoFit/>
          </a:bodyPr>
          <a:lstStyle/>
          <a:p>
            <a:pPr marL="0" indent="0">
              <a:buNone/>
            </a:pPr>
            <a:r>
              <a:rPr lang="es-EC" b="1" dirty="0"/>
              <a:t>PORQUE EL ESTUDIO DEL CASO EN GUANUJO</a:t>
            </a:r>
          </a:p>
        </p:txBody>
      </p:sp>
      <p:sp>
        <p:nvSpPr>
          <p:cNvPr id="7" name="Rectángulo 6"/>
          <p:cNvSpPr/>
          <p:nvPr/>
        </p:nvSpPr>
        <p:spPr>
          <a:xfrm>
            <a:off x="1116920" y="1196752"/>
            <a:ext cx="2877711" cy="369332"/>
          </a:xfrm>
          <a:prstGeom prst="rect">
            <a:avLst/>
          </a:prstGeom>
        </p:spPr>
        <p:txBody>
          <a:bodyPr wrap="none">
            <a:spAutoFit/>
          </a:bodyPr>
          <a:lstStyle/>
          <a:p>
            <a:pPr marL="0" indent="0">
              <a:buNone/>
            </a:pPr>
            <a:r>
              <a:rPr lang="es-EC" dirty="0"/>
              <a:t>Zona altamente Ganadera</a:t>
            </a:r>
          </a:p>
        </p:txBody>
      </p:sp>
      <p:graphicFrame>
        <p:nvGraphicFramePr>
          <p:cNvPr id="8" name="Tabla 7"/>
          <p:cNvGraphicFramePr>
            <a:graphicFrameLocks noGrp="1"/>
          </p:cNvGraphicFramePr>
          <p:nvPr>
            <p:extLst>
              <p:ext uri="{D42A27DB-BD31-4B8C-83A1-F6EECF244321}">
                <p14:modId xmlns:p14="http://schemas.microsoft.com/office/powerpoint/2010/main" val="896533125"/>
              </p:ext>
            </p:extLst>
          </p:nvPr>
        </p:nvGraphicFramePr>
        <p:xfrm>
          <a:off x="755576" y="1775019"/>
          <a:ext cx="6984776" cy="3219102"/>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xmlns="" val="3379780216"/>
                    </a:ext>
                  </a:extLst>
                </a:gridCol>
                <a:gridCol w="1800200">
                  <a:extLst>
                    <a:ext uri="{9D8B030D-6E8A-4147-A177-3AD203B41FA5}">
                      <a16:colId xmlns:a16="http://schemas.microsoft.com/office/drawing/2014/main" xmlns="" val="1570045277"/>
                    </a:ext>
                  </a:extLst>
                </a:gridCol>
                <a:gridCol w="1584176">
                  <a:extLst>
                    <a:ext uri="{9D8B030D-6E8A-4147-A177-3AD203B41FA5}">
                      <a16:colId xmlns:a16="http://schemas.microsoft.com/office/drawing/2014/main" xmlns="" val="3285730362"/>
                    </a:ext>
                  </a:extLst>
                </a:gridCol>
              </a:tblGrid>
              <a:tr h="396728">
                <a:tc>
                  <a:txBody>
                    <a:bodyPr/>
                    <a:lstStyle/>
                    <a:p>
                      <a:r>
                        <a:rPr lang="es-EC" dirty="0"/>
                        <a:t>Detalle</a:t>
                      </a:r>
                      <a:endParaRPr lang="en-US" dirty="0"/>
                    </a:p>
                  </a:txBody>
                  <a:tcPr/>
                </a:tc>
                <a:tc>
                  <a:txBody>
                    <a:bodyPr/>
                    <a:lstStyle/>
                    <a:p>
                      <a:pPr algn="ctr"/>
                      <a:r>
                        <a:rPr lang="es-EC" dirty="0"/>
                        <a:t>Cantidad</a:t>
                      </a:r>
                      <a:endParaRPr lang="en-US" dirty="0"/>
                    </a:p>
                  </a:txBody>
                  <a:tcPr/>
                </a:tc>
                <a:tc>
                  <a:txBody>
                    <a:bodyPr/>
                    <a:lstStyle/>
                    <a:p>
                      <a:pPr algn="ctr"/>
                      <a:r>
                        <a:rPr lang="es-EC" dirty="0"/>
                        <a:t>%</a:t>
                      </a:r>
                      <a:endParaRPr lang="en-US" dirty="0"/>
                    </a:p>
                  </a:txBody>
                  <a:tcPr/>
                </a:tc>
                <a:extLst>
                  <a:ext uri="{0D108BD9-81ED-4DB2-BD59-A6C34878D82A}">
                    <a16:rowId xmlns:a16="http://schemas.microsoft.com/office/drawing/2014/main" xmlns="" val="3396159104"/>
                  </a:ext>
                </a:extLst>
              </a:tr>
              <a:tr h="396728">
                <a:tc>
                  <a:txBody>
                    <a:bodyPr/>
                    <a:lstStyle/>
                    <a:p>
                      <a:r>
                        <a:rPr lang="es-EC" dirty="0"/>
                        <a:t># Productores ganaderos</a:t>
                      </a:r>
                      <a:endParaRPr lang="en-US" dirty="0"/>
                    </a:p>
                  </a:txBody>
                  <a:tcPr/>
                </a:tc>
                <a:tc>
                  <a:txBody>
                    <a:bodyPr/>
                    <a:lstStyle/>
                    <a:p>
                      <a:pPr algn="ctr"/>
                      <a:r>
                        <a:rPr lang="es-EC" dirty="0"/>
                        <a:t>2592</a:t>
                      </a:r>
                      <a:endParaRPr lang="en-US" dirty="0"/>
                    </a:p>
                  </a:txBody>
                  <a:tcPr/>
                </a:tc>
                <a:tc>
                  <a:txBody>
                    <a:bodyPr/>
                    <a:lstStyle/>
                    <a:p>
                      <a:pPr algn="ctr"/>
                      <a:r>
                        <a:rPr lang="es-EC" dirty="0"/>
                        <a:t>9</a:t>
                      </a:r>
                      <a:endParaRPr lang="en-US" dirty="0"/>
                    </a:p>
                  </a:txBody>
                  <a:tcPr/>
                </a:tc>
                <a:extLst>
                  <a:ext uri="{0D108BD9-81ED-4DB2-BD59-A6C34878D82A}">
                    <a16:rowId xmlns:a16="http://schemas.microsoft.com/office/drawing/2014/main" xmlns="" val="666218357"/>
                  </a:ext>
                </a:extLst>
              </a:tr>
              <a:tr h="396728">
                <a:tc>
                  <a:txBody>
                    <a:bodyPr/>
                    <a:lstStyle/>
                    <a:p>
                      <a:r>
                        <a:rPr lang="es-EC" dirty="0"/>
                        <a:t>Hectáreas de Pastos N-C</a:t>
                      </a:r>
                      <a:endParaRPr lang="en-US" dirty="0"/>
                    </a:p>
                  </a:txBody>
                  <a:tcPr/>
                </a:tc>
                <a:tc>
                  <a:txBody>
                    <a:bodyPr/>
                    <a:lstStyle/>
                    <a:p>
                      <a:pPr algn="ctr"/>
                      <a:r>
                        <a:rPr lang="es-EC" dirty="0"/>
                        <a:t>11712</a:t>
                      </a:r>
                      <a:endParaRPr lang="en-US" dirty="0"/>
                    </a:p>
                  </a:txBody>
                  <a:tcPr/>
                </a:tc>
                <a:tc>
                  <a:txBody>
                    <a:bodyPr/>
                    <a:lstStyle/>
                    <a:p>
                      <a:pPr algn="ctr"/>
                      <a:r>
                        <a:rPr lang="es-EC" dirty="0"/>
                        <a:t>60</a:t>
                      </a:r>
                      <a:endParaRPr lang="en-US" dirty="0"/>
                    </a:p>
                  </a:txBody>
                  <a:tcPr/>
                </a:tc>
                <a:extLst>
                  <a:ext uri="{0D108BD9-81ED-4DB2-BD59-A6C34878D82A}">
                    <a16:rowId xmlns:a16="http://schemas.microsoft.com/office/drawing/2014/main" xmlns="" val="3977123014"/>
                  </a:ext>
                </a:extLst>
              </a:tr>
              <a:tr h="396728">
                <a:tc>
                  <a:txBody>
                    <a:bodyPr/>
                    <a:lstStyle/>
                    <a:p>
                      <a:r>
                        <a:rPr lang="es-EC" dirty="0"/>
                        <a:t>Vacas en producción</a:t>
                      </a:r>
                      <a:endParaRPr lang="en-US" dirty="0"/>
                    </a:p>
                  </a:txBody>
                  <a:tcPr/>
                </a:tc>
                <a:tc>
                  <a:txBody>
                    <a:bodyPr/>
                    <a:lstStyle/>
                    <a:p>
                      <a:pPr algn="ctr"/>
                      <a:r>
                        <a:rPr lang="es-EC" dirty="0"/>
                        <a:t>9104</a:t>
                      </a:r>
                      <a:endParaRPr lang="en-US" dirty="0"/>
                    </a:p>
                  </a:txBody>
                  <a:tcPr/>
                </a:tc>
                <a:tc>
                  <a:txBody>
                    <a:bodyPr/>
                    <a:lstStyle/>
                    <a:p>
                      <a:pPr algn="ctr"/>
                      <a:r>
                        <a:rPr lang="es-EC" dirty="0"/>
                        <a:t>46</a:t>
                      </a:r>
                      <a:endParaRPr lang="en-US" dirty="0"/>
                    </a:p>
                  </a:txBody>
                  <a:tcPr/>
                </a:tc>
                <a:extLst>
                  <a:ext uri="{0D108BD9-81ED-4DB2-BD59-A6C34878D82A}">
                    <a16:rowId xmlns:a16="http://schemas.microsoft.com/office/drawing/2014/main" xmlns="" val="830899169"/>
                  </a:ext>
                </a:extLst>
              </a:tr>
              <a:tr h="396728">
                <a:tc>
                  <a:txBody>
                    <a:bodyPr/>
                    <a:lstStyle/>
                    <a:p>
                      <a:r>
                        <a:rPr lang="es-EC" dirty="0"/>
                        <a:t>Promedio litro/vaca/día</a:t>
                      </a:r>
                      <a:endParaRPr lang="en-US" dirty="0"/>
                    </a:p>
                  </a:txBody>
                  <a:tcPr/>
                </a:tc>
                <a:tc>
                  <a:txBody>
                    <a:bodyPr/>
                    <a:lstStyle/>
                    <a:p>
                      <a:pPr algn="ctr"/>
                      <a:r>
                        <a:rPr lang="es-EC" dirty="0"/>
                        <a:t>8</a:t>
                      </a:r>
                      <a:endParaRPr lang="en-US" dirty="0"/>
                    </a:p>
                  </a:txBody>
                  <a:tcPr/>
                </a:tc>
                <a:tc>
                  <a:txBody>
                    <a:bodyPr/>
                    <a:lstStyle/>
                    <a:p>
                      <a:pPr algn="ctr"/>
                      <a:r>
                        <a:rPr lang="es-EC" dirty="0"/>
                        <a:t>-</a:t>
                      </a:r>
                      <a:endParaRPr lang="en-US" dirty="0"/>
                    </a:p>
                  </a:txBody>
                  <a:tcPr/>
                </a:tc>
                <a:extLst>
                  <a:ext uri="{0D108BD9-81ED-4DB2-BD59-A6C34878D82A}">
                    <a16:rowId xmlns:a16="http://schemas.microsoft.com/office/drawing/2014/main" xmlns="" val="2423462240"/>
                  </a:ext>
                </a:extLst>
              </a:tr>
              <a:tr h="462429">
                <a:tc>
                  <a:txBody>
                    <a:bodyPr/>
                    <a:lstStyle/>
                    <a:p>
                      <a:r>
                        <a:rPr lang="es-EC" dirty="0"/>
                        <a:t>Vacas</a:t>
                      </a:r>
                      <a:r>
                        <a:rPr lang="es-EC" baseline="0" dirty="0"/>
                        <a:t> problemas hipocalcemia</a:t>
                      </a:r>
                      <a:endParaRPr lang="en-US" dirty="0"/>
                    </a:p>
                  </a:txBody>
                  <a:tcPr/>
                </a:tc>
                <a:tc>
                  <a:txBody>
                    <a:bodyPr/>
                    <a:lstStyle/>
                    <a:p>
                      <a:pPr algn="ctr"/>
                      <a:r>
                        <a:rPr lang="es-EC" dirty="0"/>
                        <a:t>1085</a:t>
                      </a:r>
                      <a:endParaRPr lang="en-US" dirty="0"/>
                    </a:p>
                  </a:txBody>
                  <a:tcPr/>
                </a:tc>
                <a:tc>
                  <a:txBody>
                    <a:bodyPr/>
                    <a:lstStyle/>
                    <a:p>
                      <a:pPr algn="ctr"/>
                      <a:r>
                        <a:rPr lang="es-EC" dirty="0"/>
                        <a:t>11,92</a:t>
                      </a:r>
                      <a:endParaRPr lang="en-US" dirty="0"/>
                    </a:p>
                  </a:txBody>
                  <a:tcPr/>
                </a:tc>
                <a:extLst>
                  <a:ext uri="{0D108BD9-81ED-4DB2-BD59-A6C34878D82A}">
                    <a16:rowId xmlns:a16="http://schemas.microsoft.com/office/drawing/2014/main" xmlns="" val="2144112912"/>
                  </a:ext>
                </a:extLst>
              </a:tr>
              <a:tr h="268977">
                <a:tc>
                  <a:txBody>
                    <a:bodyPr/>
                    <a:lstStyle/>
                    <a:p>
                      <a:r>
                        <a:rPr lang="es-EC" baseline="0" dirty="0"/>
                        <a:t>Retención placentaria</a:t>
                      </a:r>
                      <a:endParaRPr lang="en-US" dirty="0"/>
                    </a:p>
                  </a:txBody>
                  <a:tcPr/>
                </a:tc>
                <a:tc>
                  <a:txBody>
                    <a:bodyPr/>
                    <a:lstStyle/>
                    <a:p>
                      <a:pPr algn="ctr"/>
                      <a:r>
                        <a:rPr lang="es-EC" dirty="0"/>
                        <a:t>849</a:t>
                      </a:r>
                      <a:endParaRPr lang="en-US" dirty="0"/>
                    </a:p>
                  </a:txBody>
                  <a:tcPr/>
                </a:tc>
                <a:tc>
                  <a:txBody>
                    <a:bodyPr/>
                    <a:lstStyle/>
                    <a:p>
                      <a:pPr algn="ctr"/>
                      <a:r>
                        <a:rPr lang="es-EC" dirty="0"/>
                        <a:t>9,33</a:t>
                      </a:r>
                      <a:endParaRPr lang="en-US" dirty="0"/>
                    </a:p>
                  </a:txBody>
                  <a:tcPr/>
                </a:tc>
                <a:extLst>
                  <a:ext uri="{0D108BD9-81ED-4DB2-BD59-A6C34878D82A}">
                    <a16:rowId xmlns:a16="http://schemas.microsoft.com/office/drawing/2014/main" xmlns="" val="3271725356"/>
                  </a:ext>
                </a:extLst>
              </a:tr>
              <a:tr h="407273">
                <a:tc>
                  <a:txBody>
                    <a:bodyPr/>
                    <a:lstStyle/>
                    <a:p>
                      <a:r>
                        <a:rPr lang="es-EC" dirty="0"/>
                        <a:t>Fertilización de pastos</a:t>
                      </a:r>
                      <a:endParaRPr lang="en-US" dirty="0"/>
                    </a:p>
                  </a:txBody>
                  <a:tcPr/>
                </a:tc>
                <a:tc>
                  <a:txBody>
                    <a:bodyPr/>
                    <a:lstStyle/>
                    <a:p>
                      <a:pPr algn="ctr"/>
                      <a:r>
                        <a:rPr lang="es-EC" dirty="0"/>
                        <a:t>2002</a:t>
                      </a:r>
                      <a:endParaRPr lang="en-US" dirty="0"/>
                    </a:p>
                  </a:txBody>
                  <a:tcPr/>
                </a:tc>
                <a:tc>
                  <a:txBody>
                    <a:bodyPr/>
                    <a:lstStyle/>
                    <a:p>
                      <a:pPr algn="ctr"/>
                      <a:r>
                        <a:rPr lang="es-EC" dirty="0"/>
                        <a:t>17,10</a:t>
                      </a:r>
                      <a:endParaRPr lang="en-US" dirty="0"/>
                    </a:p>
                  </a:txBody>
                  <a:tcPr/>
                </a:tc>
                <a:extLst>
                  <a:ext uri="{0D108BD9-81ED-4DB2-BD59-A6C34878D82A}">
                    <a16:rowId xmlns:a16="http://schemas.microsoft.com/office/drawing/2014/main" xmlns="" val="2400472874"/>
                  </a:ext>
                </a:extLst>
              </a:tr>
            </a:tbl>
          </a:graphicData>
        </a:graphic>
      </p:graphicFrame>
    </p:spTree>
    <p:extLst>
      <p:ext uri="{BB962C8B-B14F-4D97-AF65-F5344CB8AC3E}">
        <p14:creationId xmlns:p14="http://schemas.microsoft.com/office/powerpoint/2010/main" val="387726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395288" y="1256"/>
            <a:ext cx="5040313" cy="584775"/>
          </a:xfrm>
          <a:prstGeom prst="rect">
            <a:avLst/>
          </a:prstGeom>
          <a:noFill/>
          <a:ln w="9525">
            <a:noFill/>
            <a:miter lim="800000"/>
            <a:headEnd/>
            <a:tailEnd/>
          </a:ln>
          <a:effectLst/>
        </p:spPr>
        <p:txBody>
          <a:bodyPr>
            <a:spAutoFit/>
          </a:bodyPr>
          <a:lstStyle/>
          <a:p>
            <a:r>
              <a:rPr lang="es-EC" sz="3200" b="1" dirty="0">
                <a:solidFill>
                  <a:srgbClr val="0070C0"/>
                </a:solidFill>
              </a:rPr>
              <a:t>OBJETIVOS</a:t>
            </a:r>
            <a:r>
              <a:rPr lang="es-ES" sz="3200" b="1" dirty="0">
                <a:solidFill>
                  <a:srgbClr val="0070C0"/>
                </a:solidFill>
              </a:rPr>
              <a:t> </a:t>
            </a:r>
          </a:p>
        </p:txBody>
      </p:sp>
      <p:sp>
        <p:nvSpPr>
          <p:cNvPr id="59425" name="Line 33"/>
          <p:cNvSpPr>
            <a:spLocks noChangeShapeType="1"/>
          </p:cNvSpPr>
          <p:nvPr/>
        </p:nvSpPr>
        <p:spPr bwMode="auto">
          <a:xfrm>
            <a:off x="395288" y="620688"/>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395288" y="692696"/>
            <a:ext cx="8065144" cy="5632311"/>
          </a:xfrm>
          <a:prstGeom prst="rect">
            <a:avLst/>
          </a:prstGeom>
          <a:noFill/>
        </p:spPr>
        <p:txBody>
          <a:bodyPr wrap="square" rtlCol="0">
            <a:spAutoFit/>
          </a:bodyPr>
          <a:lstStyle/>
          <a:p>
            <a:pPr algn="just"/>
            <a:endParaRPr lang="es-ES" b="1" dirty="0">
              <a:solidFill>
                <a:srgbClr val="0000FF"/>
              </a:solidFill>
            </a:endParaRPr>
          </a:p>
          <a:p>
            <a:pPr algn="just"/>
            <a:r>
              <a:rPr lang="es-ES" b="1" dirty="0">
                <a:solidFill>
                  <a:srgbClr val="0000FF"/>
                </a:solidFill>
              </a:rPr>
              <a:t>GENERAL</a:t>
            </a:r>
          </a:p>
          <a:p>
            <a:pPr algn="just"/>
            <a:endParaRPr lang="es-ES" b="1" dirty="0">
              <a:solidFill>
                <a:srgbClr val="0000FF"/>
              </a:solidFill>
            </a:endParaRPr>
          </a:p>
          <a:p>
            <a:pPr algn="just"/>
            <a:r>
              <a:rPr lang="es-ES_tradnl" dirty="0"/>
              <a:t>Estudiar el círculo nutricional mineral: suelo, planta, animal, en la parroquia </a:t>
            </a:r>
            <a:r>
              <a:rPr lang="es-ES_tradnl" dirty="0" err="1"/>
              <a:t>Guanujo</a:t>
            </a:r>
            <a:r>
              <a:rPr lang="es-ES_tradnl" dirty="0"/>
              <a:t>, Cantón Guaranda, Provincia de Bolívar.</a:t>
            </a:r>
          </a:p>
          <a:p>
            <a:pPr algn="just"/>
            <a:endParaRPr lang="es-ES" b="1" dirty="0">
              <a:solidFill>
                <a:srgbClr val="0000FF"/>
              </a:solidFill>
            </a:endParaRPr>
          </a:p>
          <a:p>
            <a:pPr algn="just"/>
            <a:r>
              <a:rPr lang="es-ES" b="1" dirty="0">
                <a:solidFill>
                  <a:srgbClr val="0000FF"/>
                </a:solidFill>
              </a:rPr>
              <a:t>ESPECÍFICOS </a:t>
            </a:r>
          </a:p>
          <a:p>
            <a:endParaRPr lang="es-EC" b="1" dirty="0">
              <a:solidFill>
                <a:srgbClr val="0000FF"/>
              </a:solidFill>
            </a:endParaRPr>
          </a:p>
          <a:p>
            <a:pPr marL="285750" lvl="0" indent="-285750" algn="just">
              <a:buFont typeface="Arial" panose="020B0604020202020204" pitchFamily="34" charset="0"/>
              <a:buChar char="•"/>
            </a:pPr>
            <a:r>
              <a:rPr lang="es-ES_tradnl" dirty="0"/>
              <a:t>Realizar el análisis de suelos para los principales minerales (N, P, K, Ca, Mg y Fe).</a:t>
            </a:r>
          </a:p>
          <a:p>
            <a:pPr marL="285750" lvl="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r>
              <a:rPr lang="es-ES_tradnl" dirty="0"/>
              <a:t>Determinar el valor nutricional primario de mezclas forrajeras existentes en la zona.</a:t>
            </a:r>
            <a:endParaRPr lang="es-EC" dirty="0"/>
          </a:p>
          <a:p>
            <a:pPr marL="285750" lvl="0" indent="-285750" algn="just">
              <a:buFont typeface="Arial" panose="020B0604020202020204" pitchFamily="34" charset="0"/>
              <a:buChar char="•"/>
            </a:pPr>
            <a:endParaRPr lang="es-ES_tradnl" dirty="0"/>
          </a:p>
          <a:p>
            <a:pPr marL="285750" lvl="0" indent="-285750" algn="just">
              <a:buFont typeface="Arial" panose="020B0604020202020204" pitchFamily="34" charset="0"/>
              <a:buChar char="•"/>
            </a:pPr>
            <a:r>
              <a:rPr lang="es-ES_tradnl" dirty="0"/>
              <a:t>Determinar el perfil mineral (Ca, P, Mg, </a:t>
            </a:r>
            <a:r>
              <a:rPr lang="es-ES_tradnl" dirty="0" err="1"/>
              <a:t>Na</a:t>
            </a:r>
            <a:r>
              <a:rPr lang="es-ES_tradnl" dirty="0"/>
              <a:t>, K, Cl y Fe) en suero de vacas en producción de la parroquia </a:t>
            </a:r>
            <a:r>
              <a:rPr lang="es-ES_tradnl" dirty="0" err="1"/>
              <a:t>Guanujo</a:t>
            </a:r>
            <a:r>
              <a:rPr lang="es-ES_tradnl" dirty="0"/>
              <a:t>.</a:t>
            </a:r>
            <a:endParaRPr lang="es-EC" dirty="0"/>
          </a:p>
          <a:p>
            <a:pPr marL="285750" lvl="0" indent="-285750" algn="just">
              <a:buFont typeface="Arial" panose="020B0604020202020204" pitchFamily="34" charset="0"/>
              <a:buChar char="•"/>
            </a:pPr>
            <a:endParaRPr lang="es-ES_tradnl" dirty="0"/>
          </a:p>
          <a:p>
            <a:pPr marL="285750" lvl="0" indent="-285750" algn="just">
              <a:buFont typeface="Arial" panose="020B0604020202020204" pitchFamily="34" charset="0"/>
              <a:buChar char="•"/>
            </a:pPr>
            <a:r>
              <a:rPr lang="es-ES_tradnl" dirty="0"/>
              <a:t>Plantear alternativas de manejo para el mejoramiento del círculo nutricional mineral: Suelo, planta, animal.</a:t>
            </a:r>
            <a:endParaRPr lang="es-EC" dirty="0"/>
          </a:p>
          <a:p>
            <a:endParaRPr lang="es-EC" b="1" dirty="0">
              <a:solidFill>
                <a:srgbClr val="0000FF"/>
              </a:solidFill>
            </a:endParaRPr>
          </a:p>
        </p:txBody>
      </p:sp>
    </p:spTree>
    <p:extLst>
      <p:ext uri="{BB962C8B-B14F-4D97-AF65-F5344CB8AC3E}">
        <p14:creationId xmlns:p14="http://schemas.microsoft.com/office/powerpoint/2010/main" val="16575970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Grp="1" noChangeArrowheads="1"/>
          </p:cNvSpPr>
          <p:nvPr>
            <p:ph type="title"/>
          </p:nvPr>
        </p:nvSpPr>
        <p:spPr bwMode="auto">
          <a:xfrm>
            <a:off x="457200" y="2844225"/>
            <a:ext cx="8229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r>
              <a:rPr lang="es-EC" dirty="0">
                <a:solidFill>
                  <a:srgbClr val="0070C0"/>
                </a:solidFill>
                <a:latin typeface="+mn-lt"/>
              </a:rPr>
              <a:t>MATERIALES Y MÉTODOS</a:t>
            </a:r>
            <a:r>
              <a:rPr lang="es-ES" dirty="0">
                <a:solidFill>
                  <a:srgbClr val="0070C0"/>
                </a:solidFill>
                <a:latin typeface="+mn-lt"/>
              </a:rPr>
              <a:t> </a:t>
            </a:r>
          </a:p>
        </p:txBody>
      </p:sp>
    </p:spTree>
    <p:extLst>
      <p:ext uri="{BB962C8B-B14F-4D97-AF65-F5344CB8AC3E}">
        <p14:creationId xmlns:p14="http://schemas.microsoft.com/office/powerpoint/2010/main" val="1057917116"/>
      </p:ext>
    </p:extLst>
  </p:cSld>
  <p:clrMapOvr>
    <a:masterClrMapping/>
  </p:clrMapOvr>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30713</TotalTime>
  <Words>3302</Words>
  <Application>Microsoft Office PowerPoint</Application>
  <PresentationFormat>Presentación en pantalla (4:3)</PresentationFormat>
  <Paragraphs>841</Paragraphs>
  <Slides>47</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47</vt:i4>
      </vt:variant>
    </vt:vector>
  </HeadingPairs>
  <TitlesOfParts>
    <vt:vector size="53" baseType="lpstr">
      <vt:lpstr>Arial</vt:lpstr>
      <vt:lpstr>Calibri</vt:lpstr>
      <vt:lpstr>Times New Roman</vt:lpstr>
      <vt:lpstr>Wingdings</vt:lpstr>
      <vt:lpstr>Diseño predeterminado</vt:lpstr>
      <vt:lpstr>CorelDRAW</vt:lpstr>
      <vt:lpstr>Presentación de PowerPoint</vt:lpstr>
      <vt:lpstr>Presentación de PowerPoint</vt:lpstr>
      <vt:lpstr>INTRODUCCIÓN</vt:lpstr>
      <vt:lpstr>Presentación de PowerPoint</vt:lpstr>
      <vt:lpstr>Presentación de PowerPoint</vt:lpstr>
      <vt:lpstr>CIRCULO NUTRICIONAL MINERAL</vt:lpstr>
      <vt:lpstr>Presentación de PowerPoint</vt:lpstr>
      <vt:lpstr>Presentación de PowerPoint</vt:lpstr>
      <vt:lpstr>MATERIALES Y MÉTODOS </vt:lpstr>
      <vt:lpstr>Presentación de PowerPoint</vt:lpstr>
      <vt:lpstr>Presentación de PowerPoint</vt:lpstr>
      <vt:lpstr>Presentación de PowerPoint</vt:lpstr>
      <vt:lpstr>Presentación de PowerPoint</vt:lpstr>
      <vt:lpstr>Presentación de PowerPoint</vt:lpstr>
      <vt:lpstr>Presentación de PowerPoint</vt:lpstr>
      <vt:lpstr>RESULTADOS Y DISCUSIÓN</vt:lpstr>
      <vt:lpstr>CONTENIDO DE LOS PRINCIPALES MINERALES EN EL SUELO DE CULTIVO DE LA PARROQUIA GUANUJO, CANTÓN GUARANDA, PROVINCIA DE BOLÍVAR.</vt:lpstr>
      <vt:lpstr>COMPOSICION BOTANICA DE LOS CULTIVOS FORRAJEROS MUESTREADOS EN LA PARROQUIA GUANUJO, CANTÓN GUARANDA, PROVINCIA DE BOLÍVAR</vt:lpstr>
      <vt:lpstr>PRODUCCIÓN FORRAJERA EN LOS CULTIVOS MUESTREADOS EN LA PARROQUIA GUANUJO, CANTÓN GUARANDA, PROVINCIA DE BOLÍVAR      </vt:lpstr>
      <vt:lpstr>VALOR NUTRICIONAL PRIMARIO Y CONTENIDO MINERAL DE MEZCLAS FORRAJERAS CULTIVADAS EN LA PARROQUIA GUANUJO, CANTÓN GUARANDA, PROVINCIA DE BOLÍVAR </vt:lpstr>
      <vt:lpstr>PERFIL MINERAL EN SUERO DE VACAS EN PRODUCCIÓN DE LA PARROQUIA GUANUJO CANTÓN GUARANDA, PROVINCIA DE BOLÍVAR                                                                                                                                                       </vt:lpstr>
      <vt:lpstr>CORRELACIÓN DEL CÍRCULO NUTRICIONAL DEL CALCIO  (SUELO, PLANTA, VACA) EN LA PARROQUIA GUANUJO</vt:lpstr>
      <vt:lpstr>Dispersión grafica de la correlación de Calcio contenido en el Suelo y Forraje </vt:lpstr>
      <vt:lpstr>CORRELACIÓN DEL CÍRCULO NUTRICIONAL DEL FÓSFORO  (SUELO, PLANTA, VACA) EN LA PARROQUIA GUANUJO                                                    . </vt:lpstr>
      <vt:lpstr>CORRELACIÓN DEL CÍRCULO NUTRICIONAL DEL POTASIO  (SUELO, PLANTA, VACA), EN LA PARROQUIA GUANUJO                   </vt:lpstr>
      <vt:lpstr>Dispersión grafica de la correlación del Potasio contenido en el Suelo y Forraje      </vt:lpstr>
      <vt:lpstr>CORRELACIÓN DEL CÍRCULO NUTRICIONAL DEL MAGNESIO  (SUELO, PLANTA, VACA) EN LA PARROQUIA GUANUJO    </vt:lpstr>
      <vt:lpstr>Dispersión grafica de la correlación del Magnesio contenido en el Suelo y Forraje </vt:lpstr>
      <vt:lpstr>Dispersión grafica de la correlación del Magnesio contenido en el suelo y suero sanguíneo de vacas</vt:lpstr>
      <vt:lpstr>CORRELACIÓN DEL CÍRCULO NUTRICIONAL DEL HIERRO  (SUELO, PLANTA, VACA) EN LA PARROQUIA GUANUJO </vt:lpstr>
      <vt:lpstr>Dispersión grafica de la correlación del Hierro contenido en el suelo y suero sanguíneo de vacas</vt:lpstr>
      <vt:lpstr>ALTERNATIVAS DE MANEJO PARA EL MEJORAMIENTO DEL CÍRCULO NUTRICIONAL MINERAL: SUELO, PLANTA, VACA</vt:lpstr>
      <vt:lpstr>Alternativas de Manejo de Suelos</vt:lpstr>
      <vt:lpstr>Alternativas de Manejo y Fertilización de Pasturas</vt:lpstr>
      <vt:lpstr>Alternativas de Manejo Nutricional en Vacas lecheras</vt:lpstr>
      <vt:lpstr>CONCLUSIONES  Y  RECOMENDACIONES</vt:lpstr>
      <vt:lpstr>Presentación de PowerPoint</vt:lpstr>
      <vt:lpstr>Presentación de PowerPoint</vt:lpstr>
      <vt:lpstr>Presentación de PowerPoint</vt:lpstr>
      <vt:lpstr>Presentación de PowerPoint</vt:lpstr>
      <vt:lpstr>Presentación de PowerPoint</vt:lpstr>
      <vt:lpstr>Nitrógeno, Calcio, Fósforo y Potasio</vt:lpstr>
      <vt:lpstr>Magnesio, Hierro, Manganeso, Cobre y Zinc</vt:lpstr>
      <vt:lpstr>MO - pH</vt:lpstr>
      <vt:lpstr>Proteína, EE, Fibra bruta, ENN y Cenizas</vt:lpstr>
      <vt:lpstr>Contenido Mineral de la Mezcla Forrajera</vt:lpstr>
      <vt:lpstr>Presentación de PowerPoint</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CRUIZ</cp:lastModifiedBy>
  <cp:revision>557</cp:revision>
  <dcterms:created xsi:type="dcterms:W3CDTF">2008-02-13T16:07:44Z</dcterms:created>
  <dcterms:modified xsi:type="dcterms:W3CDTF">2019-08-05T16:40:41Z</dcterms:modified>
</cp:coreProperties>
</file>