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762" r:id="rId2"/>
    <p:sldMasterId id="2147483740" r:id="rId3"/>
  </p:sldMasterIdLst>
  <p:notesMasterIdLst>
    <p:notesMasterId r:id="rId53"/>
  </p:notesMasterIdLst>
  <p:handoutMasterIdLst>
    <p:handoutMasterId r:id="rId54"/>
  </p:handoutMasterIdLst>
  <p:sldIdLst>
    <p:sldId id="815" r:id="rId4"/>
    <p:sldId id="813" r:id="rId5"/>
    <p:sldId id="873" r:id="rId6"/>
    <p:sldId id="814" r:id="rId7"/>
    <p:sldId id="816" r:id="rId8"/>
    <p:sldId id="818" r:id="rId9"/>
    <p:sldId id="825" r:id="rId10"/>
    <p:sldId id="827" r:id="rId11"/>
    <p:sldId id="828" r:id="rId12"/>
    <p:sldId id="829" r:id="rId13"/>
    <p:sldId id="830" r:id="rId14"/>
    <p:sldId id="831" r:id="rId15"/>
    <p:sldId id="832" r:id="rId16"/>
    <p:sldId id="833" r:id="rId17"/>
    <p:sldId id="834" r:id="rId18"/>
    <p:sldId id="812" r:id="rId19"/>
    <p:sldId id="835" r:id="rId20"/>
    <p:sldId id="836" r:id="rId21"/>
    <p:sldId id="837" r:id="rId22"/>
    <p:sldId id="840" r:id="rId23"/>
    <p:sldId id="842" r:id="rId24"/>
    <p:sldId id="841" r:id="rId25"/>
    <p:sldId id="843" r:id="rId26"/>
    <p:sldId id="844" r:id="rId27"/>
    <p:sldId id="845" r:id="rId28"/>
    <p:sldId id="846" r:id="rId29"/>
    <p:sldId id="848" r:id="rId30"/>
    <p:sldId id="847" r:id="rId31"/>
    <p:sldId id="849" r:id="rId32"/>
    <p:sldId id="850" r:id="rId33"/>
    <p:sldId id="851" r:id="rId34"/>
    <p:sldId id="852" r:id="rId35"/>
    <p:sldId id="853" r:id="rId36"/>
    <p:sldId id="854" r:id="rId37"/>
    <p:sldId id="855" r:id="rId38"/>
    <p:sldId id="859" r:id="rId39"/>
    <p:sldId id="860" r:id="rId40"/>
    <p:sldId id="861" r:id="rId41"/>
    <p:sldId id="862" r:id="rId42"/>
    <p:sldId id="863" r:id="rId43"/>
    <p:sldId id="864" r:id="rId44"/>
    <p:sldId id="865" r:id="rId45"/>
    <p:sldId id="866" r:id="rId46"/>
    <p:sldId id="867" r:id="rId47"/>
    <p:sldId id="868" r:id="rId48"/>
    <p:sldId id="869" r:id="rId49"/>
    <p:sldId id="870" r:id="rId50"/>
    <p:sldId id="874" r:id="rId51"/>
    <p:sldId id="423" r:id="rId52"/>
  </p:sldIdLst>
  <p:sldSz cx="12192000" cy="6858000"/>
  <p:notesSz cx="7010400" cy="9296400"/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pos="2142">
          <p15:clr>
            <a:srgbClr val="A4A3A4"/>
          </p15:clr>
        </p15:guide>
        <p15:guide id="4" orient="horz" pos="2928">
          <p15:clr>
            <a:srgbClr val="A4A3A4"/>
          </p15:clr>
        </p15:guide>
        <p15:guide id="5" pos="2208">
          <p15:clr>
            <a:srgbClr val="A4A3A4"/>
          </p15:clr>
        </p15:guide>
        <p15:guide id="6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7C80"/>
    <a:srgbClr val="FF9933"/>
    <a:srgbClr val="FF5050"/>
    <a:srgbClr val="8C6A72"/>
    <a:srgbClr val="FF99CC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5108" autoAdjust="0"/>
  </p:normalViewPr>
  <p:slideViewPr>
    <p:cSldViewPr>
      <p:cViewPr varScale="1">
        <p:scale>
          <a:sx n="65" d="100"/>
          <a:sy n="65" d="100"/>
        </p:scale>
        <p:origin x="-102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754" y="72"/>
      </p:cViewPr>
      <p:guideLst>
        <p:guide orient="horz" pos="3110"/>
        <p:guide orient="horz" pos="2928"/>
        <p:guide pos="2141"/>
        <p:guide pos="2142"/>
        <p:guide pos="220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10D23-CD8C-4070-A0C2-475BC6DE1319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82AAE8E-939D-4FA9-96D8-9BA107546483}">
      <dgm:prSet custT="1"/>
      <dgm:spPr>
        <a:xfrm>
          <a:off x="2337021" y="651"/>
          <a:ext cx="2038747" cy="2038747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C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E7C826-1C55-4B0A-8212-5B3B58B82BDE}" type="parTrans" cxnId="{02640B35-E4EF-4B84-9733-AD43732FFB83}">
      <dgm:prSet/>
      <dgm:spPr/>
      <dgm:t>
        <a:bodyPr/>
        <a:lstStyle/>
        <a:p>
          <a:endParaRPr lang="es-EC"/>
        </a:p>
      </dgm:t>
    </dgm:pt>
    <dgm:pt modelId="{18158840-398A-48FE-AB90-D4462C6E36B5}" type="sibTrans" cxnId="{02640B35-E4EF-4B84-9733-AD43732FFB83}">
      <dgm:prSet/>
      <dgm:spPr>
        <a:xfrm rot="3600000">
          <a:off x="3843143" y="1986988"/>
          <a:ext cx="540316" cy="688077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CC69365-8444-42B3-85AE-6DD4E650E7F6}">
      <dgm:prSet custT="1"/>
      <dgm:spPr>
        <a:xfrm>
          <a:off x="807914" y="2649141"/>
          <a:ext cx="2038747" cy="2038747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C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738384-CD08-4107-BD21-FC8334A49320}" type="parTrans" cxnId="{5FC67EFB-F657-4E17-BFBB-5E902A318A18}">
      <dgm:prSet/>
      <dgm:spPr/>
      <dgm:t>
        <a:bodyPr/>
        <a:lstStyle/>
        <a:p>
          <a:endParaRPr lang="es-EC"/>
        </a:p>
      </dgm:t>
    </dgm:pt>
    <dgm:pt modelId="{53DB68D2-7686-4FDF-804E-285B8CCDA958}" type="sibTrans" cxnId="{5FC67EFB-F657-4E17-BFBB-5E902A318A18}">
      <dgm:prSet/>
      <dgm:spPr>
        <a:xfrm rot="18000000">
          <a:off x="2314037" y="2013474"/>
          <a:ext cx="540316" cy="688077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DE06753-1DCA-4F50-BD06-9CFE8BDB8C26}">
      <dgm:prSet custT="1"/>
      <dgm:spPr>
        <a:xfrm>
          <a:off x="3866127" y="2649141"/>
          <a:ext cx="2038747" cy="2038747"/>
        </a:xfrm>
        <a:prstGeom prst="ellipse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C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4882A45-4A01-4ABF-AEF7-A0313DA7DE9E}" type="parTrans" cxnId="{3B00338A-77D1-411A-A963-594B596D8CE4}">
      <dgm:prSet/>
      <dgm:spPr/>
      <dgm:t>
        <a:bodyPr/>
        <a:lstStyle/>
        <a:p>
          <a:endParaRPr lang="es-EC"/>
        </a:p>
      </dgm:t>
    </dgm:pt>
    <dgm:pt modelId="{F043B224-96E8-45FC-8741-7F302E3F7270}" type="sibTrans" cxnId="{3B00338A-77D1-411A-A963-594B596D8CE4}">
      <dgm:prSet/>
      <dgm:spPr>
        <a:xfrm rot="10800000">
          <a:off x="3241211" y="3513835"/>
          <a:ext cx="540316" cy="688077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EDF936-FC84-46C2-8F6A-69D1E5A6196D}" type="pres">
      <dgm:prSet presAssocID="{5C110D23-CD8C-4070-A0C2-475BC6DE13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1774D80-A6FF-4552-9572-60CD399D8F25}" type="pres">
      <dgm:prSet presAssocID="{D82AAE8E-939D-4FA9-96D8-9BA107546483}" presName="node" presStyleLbl="node1" presStyleIdx="0" presStyleCnt="3" custRadScaleRad="9788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C"/>
        </a:p>
      </dgm:t>
    </dgm:pt>
    <dgm:pt modelId="{B8411EF3-BC1C-43C1-A6CB-8256766CB9A4}" type="pres">
      <dgm:prSet presAssocID="{18158840-398A-48FE-AB90-D4462C6E36B5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C0316E68-0782-458D-BFD6-3C7577CBF0F5}" type="pres">
      <dgm:prSet presAssocID="{18158840-398A-48FE-AB90-D4462C6E36B5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8009DB89-8681-455A-9974-656DA6BEEE46}" type="pres">
      <dgm:prSet presAssocID="{CDE06753-1DCA-4F50-BD06-9CFE8BDB8C26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C"/>
        </a:p>
      </dgm:t>
    </dgm:pt>
    <dgm:pt modelId="{A7BD962D-FB28-43B4-8B91-0BA337601C3A}" type="pres">
      <dgm:prSet presAssocID="{F043B224-96E8-45FC-8741-7F302E3F7270}" presName="sibTrans" presStyleLbl="sibTrans2D1" presStyleIdx="1" presStyleCnt="3" custLinFactNeighborX="25852" custLinFactNeighborY="2752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4A854504-7A1A-42A1-9387-6656D934CCE6}" type="pres">
      <dgm:prSet presAssocID="{F043B224-96E8-45FC-8741-7F302E3F7270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739DA834-0206-438F-86F6-F25AD8FCCFC3}" type="pres">
      <dgm:prSet presAssocID="{BCC69365-8444-42B3-85AE-6DD4E650E7F6}" presName="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C"/>
        </a:p>
      </dgm:t>
    </dgm:pt>
    <dgm:pt modelId="{444DED20-E959-4708-BF32-39257ED90256}" type="pres">
      <dgm:prSet presAssocID="{53DB68D2-7686-4FDF-804E-285B8CCDA958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919BAA0A-2DCF-45BC-937F-7F2A2709CE37}" type="pres">
      <dgm:prSet presAssocID="{53DB68D2-7686-4FDF-804E-285B8CCDA958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5FC67EFB-F657-4E17-BFBB-5E902A318A18}" srcId="{5C110D23-CD8C-4070-A0C2-475BC6DE1319}" destId="{BCC69365-8444-42B3-85AE-6DD4E650E7F6}" srcOrd="2" destOrd="0" parTransId="{A9738384-CD08-4107-BD21-FC8334A49320}" sibTransId="{53DB68D2-7686-4FDF-804E-285B8CCDA958}"/>
    <dgm:cxn modelId="{2664F604-B3F1-4DC2-9DB2-3407EED94272}" type="presOf" srcId="{53DB68D2-7686-4FDF-804E-285B8CCDA958}" destId="{444DED20-E959-4708-BF32-39257ED90256}" srcOrd="0" destOrd="0" presId="urn:microsoft.com/office/officeart/2005/8/layout/cycle2"/>
    <dgm:cxn modelId="{82F124E8-03D8-4673-9C02-A5D736BF8383}" type="presOf" srcId="{F043B224-96E8-45FC-8741-7F302E3F7270}" destId="{A7BD962D-FB28-43B4-8B91-0BA337601C3A}" srcOrd="0" destOrd="0" presId="urn:microsoft.com/office/officeart/2005/8/layout/cycle2"/>
    <dgm:cxn modelId="{814D303F-AA79-4A97-ACFE-1ADBB55F6A99}" type="presOf" srcId="{BCC69365-8444-42B3-85AE-6DD4E650E7F6}" destId="{739DA834-0206-438F-86F6-F25AD8FCCFC3}" srcOrd="0" destOrd="0" presId="urn:microsoft.com/office/officeart/2005/8/layout/cycle2"/>
    <dgm:cxn modelId="{0405B632-D8BE-43E2-B71A-1B6BA70E3711}" type="presOf" srcId="{F043B224-96E8-45FC-8741-7F302E3F7270}" destId="{4A854504-7A1A-42A1-9387-6656D934CCE6}" srcOrd="1" destOrd="0" presId="urn:microsoft.com/office/officeart/2005/8/layout/cycle2"/>
    <dgm:cxn modelId="{5D985985-A9C3-4EB2-A408-A43AD9166CE9}" type="presOf" srcId="{CDE06753-1DCA-4F50-BD06-9CFE8BDB8C26}" destId="{8009DB89-8681-455A-9974-656DA6BEEE46}" srcOrd="0" destOrd="0" presId="urn:microsoft.com/office/officeart/2005/8/layout/cycle2"/>
    <dgm:cxn modelId="{1206A1C2-A697-461B-ADEF-DCC4ADF50739}" type="presOf" srcId="{5C110D23-CD8C-4070-A0C2-475BC6DE1319}" destId="{53EDF936-FC84-46C2-8F6A-69D1E5A6196D}" srcOrd="0" destOrd="0" presId="urn:microsoft.com/office/officeart/2005/8/layout/cycle2"/>
    <dgm:cxn modelId="{02640B35-E4EF-4B84-9733-AD43732FFB83}" srcId="{5C110D23-CD8C-4070-A0C2-475BC6DE1319}" destId="{D82AAE8E-939D-4FA9-96D8-9BA107546483}" srcOrd="0" destOrd="0" parTransId="{2DE7C826-1C55-4B0A-8212-5B3B58B82BDE}" sibTransId="{18158840-398A-48FE-AB90-D4462C6E36B5}"/>
    <dgm:cxn modelId="{3B00338A-77D1-411A-A963-594B596D8CE4}" srcId="{5C110D23-CD8C-4070-A0C2-475BC6DE1319}" destId="{CDE06753-1DCA-4F50-BD06-9CFE8BDB8C26}" srcOrd="1" destOrd="0" parTransId="{04882A45-4A01-4ABF-AEF7-A0313DA7DE9E}" sibTransId="{F043B224-96E8-45FC-8741-7F302E3F7270}"/>
    <dgm:cxn modelId="{EC60177B-D7E0-474E-A992-839AEF5FE8F5}" type="presOf" srcId="{D82AAE8E-939D-4FA9-96D8-9BA107546483}" destId="{C1774D80-A6FF-4552-9572-60CD399D8F25}" srcOrd="0" destOrd="0" presId="urn:microsoft.com/office/officeart/2005/8/layout/cycle2"/>
    <dgm:cxn modelId="{81D26D2F-DE66-46F2-9FB4-782DD714BA16}" type="presOf" srcId="{53DB68D2-7686-4FDF-804E-285B8CCDA958}" destId="{919BAA0A-2DCF-45BC-937F-7F2A2709CE37}" srcOrd="1" destOrd="0" presId="urn:microsoft.com/office/officeart/2005/8/layout/cycle2"/>
    <dgm:cxn modelId="{2A00C1B2-F341-43ED-8A11-B8D2FCD6166B}" type="presOf" srcId="{18158840-398A-48FE-AB90-D4462C6E36B5}" destId="{C0316E68-0782-458D-BFD6-3C7577CBF0F5}" srcOrd="1" destOrd="0" presId="urn:microsoft.com/office/officeart/2005/8/layout/cycle2"/>
    <dgm:cxn modelId="{47EC287E-0F04-4DEE-9F81-E1CB352E04CD}" type="presOf" srcId="{18158840-398A-48FE-AB90-D4462C6E36B5}" destId="{B8411EF3-BC1C-43C1-A6CB-8256766CB9A4}" srcOrd="0" destOrd="0" presId="urn:microsoft.com/office/officeart/2005/8/layout/cycle2"/>
    <dgm:cxn modelId="{542405B7-D1BB-4DCF-A187-7CDCACA23390}" type="presParOf" srcId="{53EDF936-FC84-46C2-8F6A-69D1E5A6196D}" destId="{C1774D80-A6FF-4552-9572-60CD399D8F25}" srcOrd="0" destOrd="0" presId="urn:microsoft.com/office/officeart/2005/8/layout/cycle2"/>
    <dgm:cxn modelId="{D31EDF0A-1484-48D5-92F2-BCE8CE8EC2C5}" type="presParOf" srcId="{53EDF936-FC84-46C2-8F6A-69D1E5A6196D}" destId="{B8411EF3-BC1C-43C1-A6CB-8256766CB9A4}" srcOrd="1" destOrd="0" presId="urn:microsoft.com/office/officeart/2005/8/layout/cycle2"/>
    <dgm:cxn modelId="{1C1E562F-F314-4792-BFF4-27123F5D6A38}" type="presParOf" srcId="{B8411EF3-BC1C-43C1-A6CB-8256766CB9A4}" destId="{C0316E68-0782-458D-BFD6-3C7577CBF0F5}" srcOrd="0" destOrd="0" presId="urn:microsoft.com/office/officeart/2005/8/layout/cycle2"/>
    <dgm:cxn modelId="{7946F100-E1C2-4AA3-B43E-F3331D7051ED}" type="presParOf" srcId="{53EDF936-FC84-46C2-8F6A-69D1E5A6196D}" destId="{8009DB89-8681-455A-9974-656DA6BEEE46}" srcOrd="2" destOrd="0" presId="urn:microsoft.com/office/officeart/2005/8/layout/cycle2"/>
    <dgm:cxn modelId="{DCE81557-08BA-4553-97E4-DF4B9E92C03A}" type="presParOf" srcId="{53EDF936-FC84-46C2-8F6A-69D1E5A6196D}" destId="{A7BD962D-FB28-43B4-8B91-0BA337601C3A}" srcOrd="3" destOrd="0" presId="urn:microsoft.com/office/officeart/2005/8/layout/cycle2"/>
    <dgm:cxn modelId="{FBE89B69-09E6-46F0-A6A9-DDAEEB55CB6F}" type="presParOf" srcId="{A7BD962D-FB28-43B4-8B91-0BA337601C3A}" destId="{4A854504-7A1A-42A1-9387-6656D934CCE6}" srcOrd="0" destOrd="0" presId="urn:microsoft.com/office/officeart/2005/8/layout/cycle2"/>
    <dgm:cxn modelId="{A6016A3E-F200-45D1-B629-75B9682E3461}" type="presParOf" srcId="{53EDF936-FC84-46C2-8F6A-69D1E5A6196D}" destId="{739DA834-0206-438F-86F6-F25AD8FCCFC3}" srcOrd="4" destOrd="0" presId="urn:microsoft.com/office/officeart/2005/8/layout/cycle2"/>
    <dgm:cxn modelId="{4A0CB8CA-D0B6-4FB0-866D-E9E360AF9240}" type="presParOf" srcId="{53EDF936-FC84-46C2-8F6A-69D1E5A6196D}" destId="{444DED20-E959-4708-BF32-39257ED90256}" srcOrd="5" destOrd="0" presId="urn:microsoft.com/office/officeart/2005/8/layout/cycle2"/>
    <dgm:cxn modelId="{165E06C8-B8E7-4CB8-9BE7-467CDC6920D7}" type="presParOf" srcId="{444DED20-E959-4708-BF32-39257ED90256}" destId="{919BAA0A-2DCF-45BC-937F-7F2A2709CE3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74D80-A6FF-4552-9572-60CD399D8F25}">
      <dsp:nvSpPr>
        <dsp:cNvPr id="0" name=""/>
        <dsp:cNvSpPr/>
      </dsp:nvSpPr>
      <dsp:spPr>
        <a:xfrm>
          <a:off x="2142460" y="34941"/>
          <a:ext cx="1851805" cy="185180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13651" y="306132"/>
        <a:ext cx="1309423" cy="1309423"/>
      </dsp:txXfrm>
    </dsp:sp>
    <dsp:sp modelId="{B8411EF3-BC1C-43C1-A6CB-8256766CB9A4}">
      <dsp:nvSpPr>
        <dsp:cNvPr id="0" name=""/>
        <dsp:cNvSpPr/>
      </dsp:nvSpPr>
      <dsp:spPr>
        <a:xfrm rot="3578787">
          <a:off x="3518315" y="1824341"/>
          <a:ext cx="477431" cy="624984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53740" y="1887540"/>
        <a:ext cx="334202" cy="374990"/>
      </dsp:txXfrm>
    </dsp:sp>
    <dsp:sp modelId="{8009DB89-8681-455A-9974-656DA6BEEE46}">
      <dsp:nvSpPr>
        <dsp:cNvPr id="0" name=""/>
        <dsp:cNvSpPr/>
      </dsp:nvSpPr>
      <dsp:spPr>
        <a:xfrm>
          <a:off x="3533453" y="2410241"/>
          <a:ext cx="1851805" cy="1851805"/>
        </a:xfrm>
        <a:prstGeom prst="ellipse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04644" y="2681432"/>
        <a:ext cx="1309423" cy="1309423"/>
      </dsp:txXfrm>
    </dsp:sp>
    <dsp:sp modelId="{A7BD962D-FB28-43B4-8B91-0BA337601C3A}">
      <dsp:nvSpPr>
        <dsp:cNvPr id="0" name=""/>
        <dsp:cNvSpPr/>
      </dsp:nvSpPr>
      <dsp:spPr>
        <a:xfrm rot="10800000">
          <a:off x="2963267" y="3195647"/>
          <a:ext cx="492996" cy="624984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111166" y="3320644"/>
        <a:ext cx="345097" cy="374990"/>
      </dsp:txXfrm>
    </dsp:sp>
    <dsp:sp modelId="{739DA834-0206-438F-86F6-F25AD8FCCFC3}">
      <dsp:nvSpPr>
        <dsp:cNvPr id="0" name=""/>
        <dsp:cNvSpPr/>
      </dsp:nvSpPr>
      <dsp:spPr>
        <a:xfrm>
          <a:off x="751467" y="2410241"/>
          <a:ext cx="1851805" cy="1851805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22658" y="2681432"/>
        <a:ext cx="1309423" cy="1309423"/>
      </dsp:txXfrm>
    </dsp:sp>
    <dsp:sp modelId="{444DED20-E959-4708-BF32-39257ED90256}">
      <dsp:nvSpPr>
        <dsp:cNvPr id="0" name=""/>
        <dsp:cNvSpPr/>
      </dsp:nvSpPr>
      <dsp:spPr>
        <a:xfrm rot="18021213">
          <a:off x="2127322" y="1847661"/>
          <a:ext cx="477431" cy="624984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62747" y="2034456"/>
        <a:ext cx="334202" cy="374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672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8939C2-D10D-4286-8094-7019566BEE9E}" type="datetimeFigureOut">
              <a:rPr lang="es-ES"/>
              <a:pPr>
                <a:defRPr/>
              </a:pPr>
              <a:t>19/09/2019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9" y="8829677"/>
            <a:ext cx="3038475" cy="466725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B4052C-F6FF-46D3-BCE3-C225A5DD794D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551277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3038" tIns="46519" rIns="93038" bIns="465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038" tIns="46519" rIns="93038" bIns="465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97C68A-CFD9-40B6-AD7C-AE157A693600}" type="datetimeFigureOut">
              <a:rPr lang="es-EC"/>
              <a:pPr>
                <a:defRPr/>
              </a:pPr>
              <a:t>19/09/2019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8" tIns="46519" rIns="93038" bIns="46519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7" y="4416426"/>
            <a:ext cx="5607050" cy="4183063"/>
          </a:xfrm>
          <a:prstGeom prst="rect">
            <a:avLst/>
          </a:prstGeom>
        </p:spPr>
        <p:txBody>
          <a:bodyPr vert="horz" lIns="93038" tIns="46519" rIns="93038" bIns="46519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3038" tIns="46519" rIns="93038" bIns="465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B77200-DCEA-44B1-B6B8-DE43E4AEE614}" type="slidenum">
              <a:rPr lang="es-EC" altLang="es-EC"/>
              <a:pPr>
                <a:defRPr/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57829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7200-DCEA-44B1-B6B8-DE43E4AEE614}" type="slidenum">
              <a:rPr lang="es-EC" altLang="es-EC" smtClean="0"/>
              <a:pPr>
                <a:defRPr/>
              </a:pPr>
              <a:t>2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74547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7200-DCEA-44B1-B6B8-DE43E4AEE614}" type="slidenum">
              <a:rPr lang="es-EC" altLang="es-EC" smtClean="0"/>
              <a:pPr>
                <a:defRPr/>
              </a:pPr>
              <a:t>3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66260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7200-DCEA-44B1-B6B8-DE43E4AEE614}" type="slidenum">
              <a:rPr lang="es-EC" altLang="es-EC" smtClean="0"/>
              <a:pPr>
                <a:defRPr/>
              </a:pPr>
              <a:t>11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161788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7200-DCEA-44B1-B6B8-DE43E4AEE614}" type="slidenum">
              <a:rPr lang="es-EC" altLang="es-EC" smtClean="0"/>
              <a:pPr>
                <a:defRPr/>
              </a:pPr>
              <a:t>22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70673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80DC-ECB3-4E1A-B8CB-70ADC9268D02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5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/>
          <p:cNvSpPr/>
          <p:nvPr userDrawn="1"/>
        </p:nvSpPr>
        <p:spPr>
          <a:xfrm>
            <a:off x="0" y="75184"/>
            <a:ext cx="12256715" cy="68212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24"/>
            <a:ext cx="5447928" cy="994109"/>
          </a:xfrm>
          <a:prstGeom prst="rect">
            <a:avLst/>
          </a:prstGeom>
        </p:spPr>
      </p:pic>
      <p:grpSp>
        <p:nvGrpSpPr>
          <p:cNvPr id="8" name="Grupo 10"/>
          <p:cNvGrpSpPr>
            <a:grpSpLocks/>
          </p:cNvGrpSpPr>
          <p:nvPr userDrawn="1"/>
        </p:nvGrpSpPr>
        <p:grpSpPr bwMode="auto">
          <a:xfrm>
            <a:off x="6384032" y="1110742"/>
            <a:ext cx="5668962" cy="0"/>
            <a:chOff x="1698778" y="1844824"/>
            <a:chExt cx="7560000" cy="0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1698778" y="1844824"/>
              <a:ext cx="3781059" cy="0"/>
            </a:xfrm>
            <a:prstGeom prst="line">
              <a:avLst/>
            </a:prstGeom>
            <a:ln w="28575">
              <a:solidFill>
                <a:srgbClr val="FFD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5479837" y="1844824"/>
              <a:ext cx="1888412" cy="0"/>
            </a:xfrm>
            <a:prstGeom prst="line">
              <a:avLst/>
            </a:prstGeom>
            <a:ln w="28575">
              <a:solidFill>
                <a:srgbClr val="0060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7368249" y="1844824"/>
              <a:ext cx="1890529" cy="0"/>
            </a:xfrm>
            <a:prstGeom prst="line">
              <a:avLst/>
            </a:prstGeom>
            <a:ln w="28575">
              <a:solidFill>
                <a:srgbClr val="ED1B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9"/>
            <a:ext cx="12204000" cy="14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9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C2B63-1E7E-4028-ADEB-4A450D930512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22DAB-9042-4E43-A656-85E6AD341A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68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C2B63-1E7E-4028-ADEB-4A450D930512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22DAB-9042-4E43-A656-85E6AD341A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46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C2B63-1E7E-4028-ADEB-4A450D930512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22DAB-9042-4E43-A656-85E6AD341A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464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64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41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28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40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034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98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3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C2B63-1E7E-4028-ADEB-4A450D930512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22DAB-9042-4E43-A656-85E6AD341A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82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91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500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660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184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19/09/2019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1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19/09/2019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3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19/09/2019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1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19/09/2019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97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19/09/2019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10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19/09/2019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2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C2B63-1E7E-4028-ADEB-4A450D930512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22DAB-9042-4E43-A656-85E6AD341A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670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19/09/2019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7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19/09/2019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1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19/09/2019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1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19/09/2019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1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19/09/2019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C2B63-1E7E-4028-ADEB-4A450D930512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22DAB-9042-4E43-A656-85E6AD341A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15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C2B63-1E7E-4028-ADEB-4A450D930512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22DAB-9042-4E43-A656-85E6AD341A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86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C2B63-1E7E-4028-ADEB-4A450D930512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22DAB-9042-4E43-A656-85E6AD341A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05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C2B63-1E7E-4028-ADEB-4A450D930512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22DAB-9042-4E43-A656-85E6AD341A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50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C2B63-1E7E-4028-ADEB-4A450D930512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22DAB-9042-4E43-A656-85E6AD341A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96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C2B63-1E7E-4028-ADEB-4A450D930512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22DAB-9042-4E43-A656-85E6AD341A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51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9"/>
            <a:ext cx="12204000" cy="14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328" y="116632"/>
            <a:ext cx="5447928" cy="994109"/>
          </a:xfrm>
          <a:prstGeom prst="rect">
            <a:avLst/>
          </a:prstGeom>
        </p:spPr>
      </p:pic>
      <p:grpSp>
        <p:nvGrpSpPr>
          <p:cNvPr id="9" name="Grupo 10"/>
          <p:cNvGrpSpPr>
            <a:grpSpLocks/>
          </p:cNvGrpSpPr>
          <p:nvPr userDrawn="1"/>
        </p:nvGrpSpPr>
        <p:grpSpPr bwMode="auto">
          <a:xfrm>
            <a:off x="6384032" y="1110742"/>
            <a:ext cx="5668962" cy="0"/>
            <a:chOff x="1698778" y="1844824"/>
            <a:chExt cx="7560000" cy="0"/>
          </a:xfrm>
        </p:grpSpPr>
        <p:cxnSp>
          <p:nvCxnSpPr>
            <p:cNvPr id="10" name="Conector recto 9"/>
            <p:cNvCxnSpPr/>
            <p:nvPr/>
          </p:nvCxnSpPr>
          <p:spPr>
            <a:xfrm>
              <a:off x="1698778" y="1844824"/>
              <a:ext cx="3781059" cy="0"/>
            </a:xfrm>
            <a:prstGeom prst="line">
              <a:avLst/>
            </a:prstGeom>
            <a:ln w="28575">
              <a:solidFill>
                <a:srgbClr val="FFD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5479837" y="1844824"/>
              <a:ext cx="1888412" cy="0"/>
            </a:xfrm>
            <a:prstGeom prst="line">
              <a:avLst/>
            </a:prstGeom>
            <a:ln w="28575">
              <a:solidFill>
                <a:srgbClr val="0060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7368249" y="1844824"/>
              <a:ext cx="1890529" cy="0"/>
            </a:xfrm>
            <a:prstGeom prst="line">
              <a:avLst/>
            </a:prstGeom>
            <a:ln w="28575">
              <a:solidFill>
                <a:srgbClr val="ED1B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441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B9CE-ADD5-462A-8FAE-35131C32790E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6F0A-B4C5-4954-B3A9-5F4013270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12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C5DAD3F-99A4-410C-AC30-DFAB5B077A76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19/09/2019</a:t>
            </a:fld>
            <a:endParaRPr lang="es-EC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C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E3E1BB7-F9DA-4CF4-AC8E-A8B69A1B52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61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package" Target="../embeddings/Dibujo_de_Microsoft_Visio11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CorelDRAW" r:id="rId3" imgW="9151920" imgH="5621400" progId="CorelDRAW.Graphic.12">
                  <p:embed/>
                </p:oleObj>
              </mc:Choice>
              <mc:Fallback>
                <p:oleObj name="CorelDRAW" r:id="rId3" imgW="9151920" imgH="562140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8640"/>
            <a:ext cx="1165454" cy="11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60648"/>
            <a:ext cx="334245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500814" y="1084724"/>
            <a:ext cx="9917113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Raavi" pitchFamily="34" charset="0"/>
              </a:rPr>
              <a:t>UNIVERSIDAD DE LAS FUERZAS ARMADAS - ESPE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Raavi" pitchFamily="34" charset="0"/>
              </a:rPr>
              <a:t>	</a:t>
            </a:r>
            <a:r>
              <a:rPr lang="es-ES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Raavi" pitchFamily="34" charset="0"/>
              </a:rPr>
              <a:t>VICERRECTORADO DE INVESTIGACIÓN Y VINCULACIÓN CON LA COLECTIVIDAD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Raavi" pitchFamily="34" charset="0"/>
              </a:rPr>
              <a:t>UNIDAD DE GESTIÓN DE POSTGRADOS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Raavi" pitchFamily="34" charset="0"/>
              </a:rPr>
              <a:t> MAESTRÍA EN GERENCIA DE SISTEMAS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071664" y="2326611"/>
            <a:ext cx="7156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“Modelo de Gestión TI para la Red Infocentros Implementados por el Ministerio de Telecomunicaciones basado en COBIT 5”</a:t>
            </a:r>
            <a:endParaRPr lang="es-EC" altLang="es-ES" sz="1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5081588" y="3140968"/>
            <a:ext cx="3201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Raavi" panose="020B0502040204020203" pitchFamily="34" charset="0"/>
              </a:rPr>
              <a:t>PREVIA A LA OBTENCIÓN TÍTULO DE: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719736" y="3479105"/>
            <a:ext cx="5922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000000"/>
                </a:solidFill>
                <a:latin typeface="Calibri Light" panose="020F0302020204030204" pitchFamily="34" charset="0"/>
                <a:cs typeface="Raavi" panose="020B0502040204020203" pitchFamily="34" charset="0"/>
              </a:rPr>
              <a:t>MAGÍSTER EN GERENCIA DE SISTEMAS </a:t>
            </a:r>
            <a:endParaRPr lang="es-EC" altLang="es-ES" sz="1600" b="1" dirty="0">
              <a:solidFill>
                <a:srgbClr val="000000"/>
              </a:solidFill>
              <a:latin typeface="Calibri Light" panose="020F0302020204030204" pitchFamily="34" charset="0"/>
              <a:cs typeface="Raavi" panose="020B0502040204020203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077603" y="4004856"/>
            <a:ext cx="3144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S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Raavi" panose="020B0502040204020203" pitchFamily="34" charset="0"/>
              </a:rPr>
              <a:t>SANDOVAL ABAD, MIREYA SOLEDAD</a:t>
            </a:r>
            <a:endParaRPr lang="es-EC" altLang="es-ES" sz="1600" dirty="0">
              <a:solidFill>
                <a:srgbClr val="000000"/>
              </a:solidFill>
              <a:latin typeface="Calibri Light" panose="020F0302020204030204" pitchFamily="34" charset="0"/>
              <a:cs typeface="Raavi" panose="020B0502040204020203" pitchFamily="34" charset="0"/>
            </a:endParaRPr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4341829" y="4364896"/>
            <a:ext cx="46161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S" sz="1600" b="1" dirty="0">
                <a:solidFill>
                  <a:srgbClr val="000000"/>
                </a:solidFill>
                <a:latin typeface="Calibri Light" panose="020F0302020204030204" pitchFamily="34" charset="0"/>
                <a:cs typeface="Raavi" panose="020B0502040204020203" pitchFamily="34" charset="0"/>
              </a:rPr>
              <a:t>DIRECTOR: </a:t>
            </a:r>
            <a:r>
              <a:rPr lang="es-EC" alt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Raavi" panose="020B0502040204020203" pitchFamily="34" charset="0"/>
              </a:rPr>
              <a:t> </a:t>
            </a:r>
            <a:r>
              <a:rPr lang="es-EC" altLang="es-ES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Raavi" panose="020B0502040204020203" pitchFamily="34" charset="0"/>
              </a:rPr>
              <a:t>GÓMEZ TORRES, ESTEVAN RICARDO </a:t>
            </a:r>
            <a:r>
              <a:rPr lang="es-EC" alt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Raavi" panose="020B0502040204020203" pitchFamily="34" charset="0"/>
              </a:rPr>
              <a:t>MSC. </a:t>
            </a:r>
          </a:p>
        </p:txBody>
      </p:sp>
      <p:sp>
        <p:nvSpPr>
          <p:cNvPr id="13" name="11 CuadroTexto"/>
          <p:cNvSpPr txBox="1">
            <a:spLocks noChangeArrowheads="1"/>
          </p:cNvSpPr>
          <p:nvPr/>
        </p:nvSpPr>
        <p:spPr bwMode="auto">
          <a:xfrm>
            <a:off x="6071650" y="5199610"/>
            <a:ext cx="1489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S" sz="1600" dirty="0" smtClean="0">
                <a:solidFill>
                  <a:srgbClr val="000000"/>
                </a:solidFill>
                <a:latin typeface="Corbel" panose="020B0503020204020204" pitchFamily="34" charset="0"/>
                <a:cs typeface="Raavi" panose="020B0502040204020203" pitchFamily="34" charset="0"/>
              </a:rPr>
              <a:t>AGOSTO -2019</a:t>
            </a:r>
            <a:endParaRPr lang="es-EC" altLang="es-ES" sz="1600" dirty="0">
              <a:solidFill>
                <a:srgbClr val="000000"/>
              </a:solidFill>
              <a:latin typeface="Corbel" panose="020B0503020204020204" pitchFamily="34" charset="0"/>
              <a:cs typeface="Raavi" panose="020B0502040204020203" pitchFamily="34" charset="0"/>
            </a:endParaRPr>
          </a:p>
        </p:txBody>
      </p:sp>
      <p:pic>
        <p:nvPicPr>
          <p:cNvPr id="14" name="Picture 48" descr="bannner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5590805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6509470" y="4796944"/>
            <a:ext cx="2808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S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Raavi" panose="020B0502040204020203" pitchFamily="34" charset="0"/>
              </a:rPr>
              <a:t>. </a:t>
            </a:r>
            <a:endParaRPr lang="es-EC" altLang="es-ES" sz="1600" dirty="0">
              <a:solidFill>
                <a:srgbClr val="000000"/>
              </a:solidFill>
              <a:latin typeface="Calibri Light" panose="020F0302020204030204" pitchFamily="34" charset="0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47328" y="1332632"/>
            <a:ext cx="8737773" cy="58420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3200" b="1" kern="0" dirty="0" smtClean="0">
                <a:solidFill>
                  <a:srgbClr val="000000"/>
                </a:solidFill>
              </a:rPr>
              <a:t>ESTRUCTURA OPERATIVA DEL MINTEL</a:t>
            </a:r>
            <a:endParaRPr lang="es-ES" altLang="es-ES" sz="3200" b="1" kern="0" dirty="0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060848"/>
            <a:ext cx="1152128" cy="114444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51584" y="2278613"/>
            <a:ext cx="9577064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Persona </a:t>
            </a:r>
            <a:r>
              <a:rPr lang="es-ES" dirty="0"/>
              <a:t>responsable de cumplir con los objetivos planteados del proyecto, definir responsabilidades, especificar las tareas a los integrantes del </a:t>
            </a:r>
            <a:r>
              <a:rPr lang="es-ES" dirty="0" smtClean="0"/>
              <a:t>proyecto.</a:t>
            </a:r>
          </a:p>
        </p:txBody>
      </p:sp>
      <p:sp>
        <p:nvSpPr>
          <p:cNvPr id="7" name="4 Rectángulo"/>
          <p:cNvSpPr/>
          <p:nvPr/>
        </p:nvSpPr>
        <p:spPr>
          <a:xfrm>
            <a:off x="407368" y="3242503"/>
            <a:ext cx="185427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dirty="0" smtClean="0">
                <a:solidFill>
                  <a:prstClr val="black"/>
                </a:solidFill>
              </a:rPr>
              <a:t>Gerente </a:t>
            </a:r>
            <a:r>
              <a:rPr lang="es-EC" sz="1400" dirty="0">
                <a:solidFill>
                  <a:prstClr val="black"/>
                </a:solidFill>
              </a:rPr>
              <a:t>del </a:t>
            </a:r>
            <a:r>
              <a:rPr lang="es-EC" sz="1400" dirty="0" smtClean="0">
                <a:solidFill>
                  <a:prstClr val="black"/>
                </a:solidFill>
              </a:rPr>
              <a:t>Proyecto</a:t>
            </a:r>
            <a:endParaRPr lang="es-EC" sz="1400" dirty="0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7368" y="3804135"/>
            <a:ext cx="5796587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s-ES" sz="2000" b="1" dirty="0" smtClean="0"/>
              <a:t>EJE DE ADMINISTRACIÓN – FINANCIERO – PROCESOS</a:t>
            </a:r>
            <a:endParaRPr lang="es-ES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4" y="4422598"/>
            <a:ext cx="1320800" cy="1320800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353290" y="5733256"/>
            <a:ext cx="185427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dirty="0" smtClean="0">
                <a:solidFill>
                  <a:prstClr val="black"/>
                </a:solidFill>
              </a:rPr>
              <a:t>Asistente </a:t>
            </a:r>
            <a:r>
              <a:rPr lang="es-EC" sz="1400" dirty="0">
                <a:solidFill>
                  <a:prstClr val="black"/>
                </a:solidFill>
              </a:rPr>
              <a:t>de Gerencia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66063" y="4702205"/>
            <a:ext cx="9462586" cy="13388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/>
              <a:t>Agendar </a:t>
            </a:r>
            <a:r>
              <a:rPr lang="es-EC" dirty="0" smtClean="0"/>
              <a:t>reuniones, despachar </a:t>
            </a:r>
            <a:r>
              <a:rPr lang="es-EC" dirty="0"/>
              <a:t>y </a:t>
            </a:r>
            <a:r>
              <a:rPr lang="es-EC" dirty="0" smtClean="0"/>
              <a:t>archivar </a:t>
            </a:r>
            <a:r>
              <a:rPr lang="es-EC" dirty="0"/>
              <a:t>documentación </a:t>
            </a:r>
            <a:r>
              <a:rPr lang="es-EC" dirty="0" smtClean="0"/>
              <a:t>de </a:t>
            </a:r>
            <a:r>
              <a:rPr lang="es-EC" dirty="0"/>
              <a:t>la Gerencia del Proyecto</a:t>
            </a:r>
            <a:endParaRPr lang="es-ES" dirty="0"/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/>
              <a:t>Consolidar </a:t>
            </a:r>
            <a:r>
              <a:rPr lang="es-EC" dirty="0" smtClean="0"/>
              <a:t>las </a:t>
            </a:r>
            <a:r>
              <a:rPr lang="es-EC" dirty="0"/>
              <a:t>actividades realizadas por la Gerencia del </a:t>
            </a:r>
            <a:r>
              <a:rPr lang="es-EC" dirty="0" smtClean="0"/>
              <a:t>Proyecto.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 smtClean="0"/>
              <a:t>Preparar </a:t>
            </a:r>
            <a:r>
              <a:rPr lang="es-EC" dirty="0"/>
              <a:t>memorandos u oficios requeridos por la Gerencia del Proyecto.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968208" y="6385104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42780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41473" y="1622411"/>
            <a:ext cx="7983119" cy="175432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Actualizar el estado de los fondos asignados al </a:t>
            </a:r>
            <a:r>
              <a:rPr lang="es-EC" dirty="0" smtClean="0"/>
              <a:t>proyecto.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/>
              <a:t>Gestionar </a:t>
            </a:r>
            <a:r>
              <a:rPr lang="es-EC" dirty="0"/>
              <a:t>la aprobación de </a:t>
            </a:r>
            <a:r>
              <a:rPr lang="es-EC" dirty="0" smtClean="0"/>
              <a:t>avales.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/>
              <a:t>Solicitar </a:t>
            </a:r>
            <a:r>
              <a:rPr lang="es-EC" dirty="0"/>
              <a:t>reformas y certificaciones </a:t>
            </a:r>
            <a:r>
              <a:rPr lang="es-EC" dirty="0" smtClean="0"/>
              <a:t>presupuestarias.</a:t>
            </a:r>
            <a:endParaRPr lang="es-ES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Informes </a:t>
            </a:r>
            <a:r>
              <a:rPr lang="es-EC" dirty="0" smtClean="0"/>
              <a:t>Financieros.</a:t>
            </a:r>
            <a:endParaRPr lang="es-ES" dirty="0"/>
          </a:p>
        </p:txBody>
      </p:sp>
      <p:sp>
        <p:nvSpPr>
          <p:cNvPr id="7" name="4 Rectángulo"/>
          <p:cNvSpPr/>
          <p:nvPr/>
        </p:nvSpPr>
        <p:spPr>
          <a:xfrm>
            <a:off x="713330" y="3068960"/>
            <a:ext cx="185427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dirty="0" smtClean="0">
                <a:solidFill>
                  <a:prstClr val="black"/>
                </a:solidFill>
              </a:rPr>
              <a:t>Sub Eje Financiero </a:t>
            </a:r>
            <a:endParaRPr lang="es-EC" sz="1400" dirty="0">
              <a:solidFill>
                <a:prstClr val="black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713330" y="5414207"/>
            <a:ext cx="199829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dirty="0" smtClean="0"/>
              <a:t>Sub Eje de Fiscalización</a:t>
            </a:r>
            <a:endParaRPr lang="es-EC" sz="1400" dirty="0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441473" y="3868628"/>
            <a:ext cx="7983119" cy="21698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Elaborar la planificación anual de fiscalizaciones y </a:t>
            </a:r>
            <a:r>
              <a:rPr lang="es-EC" dirty="0" smtClean="0"/>
              <a:t>verificaciones de los Infocentros.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/>
              <a:t>Elaborar </a:t>
            </a:r>
            <a:r>
              <a:rPr lang="es-EC" dirty="0"/>
              <a:t>el cronograma de fiscalizaciones y verificaciones de los </a:t>
            </a:r>
            <a:r>
              <a:rPr lang="es-EC" dirty="0" smtClean="0"/>
              <a:t>Infocentros.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/>
              <a:t>Gestionar </a:t>
            </a:r>
            <a:r>
              <a:rPr lang="es-EC" dirty="0"/>
              <a:t>la movilización para el </a:t>
            </a:r>
            <a:r>
              <a:rPr lang="es-EC" dirty="0" smtClean="0"/>
              <a:t>personal.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/>
              <a:t>Gestionar </a:t>
            </a:r>
            <a:r>
              <a:rPr lang="es-EC" dirty="0"/>
              <a:t>los pagos de </a:t>
            </a:r>
            <a:r>
              <a:rPr lang="es-EC" dirty="0" smtClean="0"/>
              <a:t>viáticos.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9394" y="1558869"/>
            <a:ext cx="1079004" cy="14122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83" y="3717032"/>
            <a:ext cx="932669" cy="151076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896200" y="6381328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12996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362" y="1484784"/>
            <a:ext cx="1992212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EJE ESTADÍSTICO </a:t>
            </a:r>
            <a:endParaRPr lang="es-ES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378" y="1988840"/>
            <a:ext cx="1296144" cy="129992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67608" y="1884894"/>
            <a:ext cx="8424936" cy="13388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Se encarga del manejo de la Base de Datos de todo el Proyecto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Generar reportes de datos estadísticos.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Actualizar las bases de datos del Proyecto.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9721" y="3501008"/>
            <a:ext cx="2501903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EJE DE OPERACIONES </a:t>
            </a:r>
            <a:endParaRPr lang="es-ES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2567608" y="3948544"/>
            <a:ext cx="8424936" cy="25853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Coordinar </a:t>
            </a:r>
            <a:r>
              <a:rPr lang="es-ES" dirty="0"/>
              <a:t>y controlar las funciones y actividades </a:t>
            </a:r>
            <a:r>
              <a:rPr lang="es-ES" dirty="0" smtClean="0"/>
              <a:t>- Gestores </a:t>
            </a:r>
            <a:r>
              <a:rPr lang="es-ES" dirty="0"/>
              <a:t>Sociales y </a:t>
            </a:r>
            <a:r>
              <a:rPr lang="es-ES" dirty="0" smtClean="0"/>
              <a:t>Facilitadores.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Revisar</a:t>
            </a:r>
            <a:r>
              <a:rPr lang="es-ES" dirty="0"/>
              <a:t>, autorizar y reportar </a:t>
            </a:r>
            <a:r>
              <a:rPr lang="es-ES" dirty="0" smtClean="0"/>
              <a:t>las </a:t>
            </a:r>
            <a:r>
              <a:rPr lang="es-ES" dirty="0"/>
              <a:t>planificaciones semanales enviadas por los Gestores </a:t>
            </a:r>
            <a:r>
              <a:rPr lang="es-ES" dirty="0" smtClean="0"/>
              <a:t>Sociales.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Revisar </a:t>
            </a:r>
            <a:r>
              <a:rPr lang="es-ES" dirty="0"/>
              <a:t>las hojas de ruta cumplidas por los Gestores Sociales y </a:t>
            </a:r>
            <a:r>
              <a:rPr lang="es-ES" dirty="0" smtClean="0"/>
              <a:t>reportar </a:t>
            </a:r>
            <a:r>
              <a:rPr lang="es-ES" dirty="0"/>
              <a:t>sobre el cumplimiento de la planificación </a:t>
            </a:r>
            <a:r>
              <a:rPr lang="es-ES" dirty="0" smtClean="0"/>
              <a:t>semanal.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/>
              <a:t>Velar </a:t>
            </a:r>
            <a:r>
              <a:rPr lang="es-EC" dirty="0"/>
              <a:t>por la operatividad de los Infocentros </a:t>
            </a:r>
            <a:r>
              <a:rPr lang="es-EC" dirty="0" smtClean="0"/>
              <a:t>a </a:t>
            </a:r>
            <a:r>
              <a:rPr lang="es-EC" dirty="0"/>
              <a:t>nivel </a:t>
            </a:r>
            <a:r>
              <a:rPr lang="es-EC" dirty="0" smtClean="0"/>
              <a:t>nacional.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376" y="4389116"/>
            <a:ext cx="1704180" cy="1704180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96200" y="6533867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23869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1971" y="1484784"/>
            <a:ext cx="2501903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EJE DE OPERACIONES </a:t>
            </a:r>
            <a:endParaRPr lang="es-ES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408" y="3212976"/>
            <a:ext cx="1704180" cy="17041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23659" y="2060848"/>
            <a:ext cx="8880648" cy="383181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Dar </a:t>
            </a:r>
            <a:r>
              <a:rPr lang="es-ES" dirty="0"/>
              <a:t>seguimiento al cumplimiento de implementación y operatividad de los Infocentros y </a:t>
            </a:r>
            <a:r>
              <a:rPr lang="es-ES" dirty="0" smtClean="0"/>
              <a:t>Megainfocentros.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Brindar </a:t>
            </a:r>
            <a:r>
              <a:rPr lang="es-ES" dirty="0"/>
              <a:t>atención, coordinar, gestionar y supervisar el cumplimento de los requerimientos efectuados por las autoridades, acorde a los procedimientos establecidos por el </a:t>
            </a:r>
            <a:r>
              <a:rPr lang="es-ES" dirty="0" smtClean="0"/>
              <a:t>Proyecto.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Coordinar </a:t>
            </a:r>
            <a:r>
              <a:rPr lang="es-ES" dirty="0"/>
              <a:t>y fiscalizar la operatividad de los Infocentros </a:t>
            </a:r>
            <a:r>
              <a:rPr lang="es-ES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Coordinar </a:t>
            </a:r>
            <a:r>
              <a:rPr lang="es-ES" dirty="0"/>
              <a:t>y verificar la obra civil para implementaciones o traslados de </a:t>
            </a:r>
            <a:r>
              <a:rPr lang="es-ES" dirty="0" smtClean="0"/>
              <a:t>Infocentros.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Administrar </a:t>
            </a:r>
            <a:r>
              <a:rPr lang="es-ES" dirty="0"/>
              <a:t>Convenios entre MINTEL y Beneficiarios, para la operación de los </a:t>
            </a:r>
            <a:r>
              <a:rPr lang="es-ES" dirty="0" smtClean="0"/>
              <a:t>Infocentros.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Elaborar </a:t>
            </a:r>
            <a:r>
              <a:rPr lang="es-ES" dirty="0"/>
              <a:t>informes técnicos de las fiscalizaciones / verificaciones </a:t>
            </a:r>
            <a:r>
              <a:rPr lang="es-ES" dirty="0" smtClean="0"/>
              <a:t>efectuadas.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Gestionar </a:t>
            </a:r>
            <a:r>
              <a:rPr lang="es-ES" dirty="0"/>
              <a:t>la contratación de Facilitadores y Gestores Sociales.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248128" y="6498040"/>
            <a:ext cx="4848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40872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5400" y="1300698"/>
            <a:ext cx="1506310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EJE TÉCNICO</a:t>
            </a:r>
            <a:endParaRPr lang="es-ES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3185524" y="1455952"/>
            <a:ext cx="8208912" cy="21698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Monitoreo </a:t>
            </a:r>
            <a:r>
              <a:rPr lang="es-ES" dirty="0"/>
              <a:t>de los enlaces de conectividad de los </a:t>
            </a:r>
            <a:r>
              <a:rPr lang="es-ES" dirty="0" smtClean="0"/>
              <a:t>Infocentros.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Verificación </a:t>
            </a:r>
            <a:r>
              <a:rPr lang="es-ES" dirty="0"/>
              <a:t>del cumplimiento del Acuerdo de Nivel de Servicio </a:t>
            </a:r>
            <a:r>
              <a:rPr lang="es-ES" dirty="0" smtClean="0"/>
              <a:t>SLA.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Coordinar </a:t>
            </a:r>
            <a:r>
              <a:rPr lang="es-ES" dirty="0"/>
              <a:t>y controlar las funciones y </a:t>
            </a:r>
            <a:r>
              <a:rPr lang="es-ES" dirty="0" smtClean="0"/>
              <a:t>actividades técnicos.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 Supervisar </a:t>
            </a:r>
            <a:r>
              <a:rPr lang="es-ES" dirty="0"/>
              <a:t>al sub eje de </a:t>
            </a:r>
            <a:r>
              <a:rPr lang="es-ES" dirty="0" smtClean="0"/>
              <a:t>Monitoreo.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 Supervisar </a:t>
            </a:r>
            <a:r>
              <a:rPr lang="es-ES" dirty="0"/>
              <a:t>al sub eje SLA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867" y="1876194"/>
            <a:ext cx="1329343" cy="1329343"/>
          </a:xfrm>
          <a:prstGeom prst="rect">
            <a:avLst/>
          </a:prstGeom>
        </p:spPr>
      </p:pic>
      <p:sp>
        <p:nvSpPr>
          <p:cNvPr id="5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695400" y="6001543"/>
            <a:ext cx="185427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dirty="0"/>
              <a:t>Sub Eje de Monitoreo</a:t>
            </a:r>
            <a:endParaRPr lang="es-EC" sz="1400" dirty="0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7338" y="4520481"/>
            <a:ext cx="1284783" cy="128478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176126" y="3740547"/>
            <a:ext cx="8218310" cy="300082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Diseñar, implementar y administrar  un sistema de monitoreo para los enlaces de </a:t>
            </a:r>
            <a:r>
              <a:rPr lang="es-ES" dirty="0" smtClean="0"/>
              <a:t>Conectividad.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Seguimiento </a:t>
            </a:r>
            <a:r>
              <a:rPr lang="es-ES" dirty="0"/>
              <a:t>y control de atención de incidentes generados </a:t>
            </a:r>
            <a:r>
              <a:rPr lang="es-ES" dirty="0" smtClean="0"/>
              <a:t>Conectividad - Equipamiento.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Revisión </a:t>
            </a:r>
            <a:r>
              <a:rPr lang="es-ES" dirty="0"/>
              <a:t>de informes de mantenimientos preventivos y </a:t>
            </a:r>
            <a:r>
              <a:rPr lang="es-ES" dirty="0" smtClean="0"/>
              <a:t>correctivos.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Gestionar </a:t>
            </a:r>
            <a:r>
              <a:rPr lang="es-ES" dirty="0"/>
              <a:t>los requerimientos </a:t>
            </a:r>
            <a:r>
              <a:rPr lang="es-ES" dirty="0" smtClean="0"/>
              <a:t>técnicos.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Atención </a:t>
            </a:r>
            <a:r>
              <a:rPr lang="es-ES" dirty="0"/>
              <a:t>a los Gestores Sociales sobre seguimiento de incidentes.</a:t>
            </a:r>
          </a:p>
        </p:txBody>
      </p:sp>
    </p:spTree>
    <p:extLst>
      <p:ext uri="{BB962C8B-B14F-4D97-AF65-F5344CB8AC3E}">
        <p14:creationId xmlns:p14="http://schemas.microsoft.com/office/powerpoint/2010/main" val="31854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4" name="4 Rectángulo"/>
          <p:cNvSpPr/>
          <p:nvPr/>
        </p:nvSpPr>
        <p:spPr>
          <a:xfrm>
            <a:off x="485030" y="2708920"/>
            <a:ext cx="185427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dirty="0"/>
              <a:t>Sub Eje </a:t>
            </a:r>
            <a:r>
              <a:rPr lang="es-ES" sz="1400" dirty="0" smtClean="0"/>
              <a:t>SLA</a:t>
            </a:r>
            <a:endParaRPr lang="es-EC" sz="1400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051" t="22700" r="9051" b="23751"/>
          <a:stretch/>
        </p:blipFill>
        <p:spPr>
          <a:xfrm>
            <a:off x="545297" y="1412776"/>
            <a:ext cx="1733744" cy="113360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55640" y="1412776"/>
            <a:ext cx="9073008" cy="175432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Velar </a:t>
            </a:r>
            <a:r>
              <a:rPr lang="es-ES" dirty="0"/>
              <a:t>por el cumplimiento y seguimiento del acuerdo de </a:t>
            </a:r>
            <a:r>
              <a:rPr lang="es-ES" dirty="0" smtClean="0"/>
              <a:t>nivel </a:t>
            </a:r>
            <a:r>
              <a:rPr lang="es-ES" dirty="0"/>
              <a:t>de </a:t>
            </a:r>
            <a:r>
              <a:rPr lang="es-ES" dirty="0" smtClean="0"/>
              <a:t>servicio, mantenimiento </a:t>
            </a:r>
            <a:r>
              <a:rPr lang="es-ES" dirty="0"/>
              <a:t>preventivo y correctivo, tiempos de </a:t>
            </a:r>
            <a:r>
              <a:rPr lang="es-ES" dirty="0" smtClean="0"/>
              <a:t>respuesta, </a:t>
            </a:r>
            <a:r>
              <a:rPr lang="es-ES" dirty="0"/>
              <a:t>nivel de </a:t>
            </a:r>
            <a:r>
              <a:rPr lang="es-ES" dirty="0" smtClean="0"/>
              <a:t>calidad, procedimiento </a:t>
            </a:r>
            <a:r>
              <a:rPr lang="es-ES" dirty="0"/>
              <a:t>de solución de problemas, entre </a:t>
            </a:r>
            <a:r>
              <a:rPr lang="es-ES" dirty="0" smtClean="0"/>
              <a:t>otros.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Elaborar </a:t>
            </a:r>
            <a:r>
              <a:rPr lang="es-ES" dirty="0"/>
              <a:t>informes técnicos de cumplimiento del SLA.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7" y="4293096"/>
            <a:ext cx="1800200" cy="18002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06422" y="3429000"/>
            <a:ext cx="3095592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Administrador de Convenio</a:t>
            </a:r>
            <a:endParaRPr lang="es-ES" sz="2000" b="1" dirty="0"/>
          </a:p>
        </p:txBody>
      </p:sp>
      <p:sp>
        <p:nvSpPr>
          <p:cNvPr id="10" name="Rectángulo 9"/>
          <p:cNvSpPr/>
          <p:nvPr/>
        </p:nvSpPr>
        <p:spPr>
          <a:xfrm>
            <a:off x="2888365" y="3933056"/>
            <a:ext cx="9040283" cy="25853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Generar </a:t>
            </a:r>
            <a:r>
              <a:rPr lang="es-ES" dirty="0"/>
              <a:t>órdenes de trabajo para migraciones de enlaces de </a:t>
            </a:r>
            <a:r>
              <a:rPr lang="es-ES" dirty="0" smtClean="0"/>
              <a:t>Internet, traslados </a:t>
            </a:r>
            <a:r>
              <a:rPr lang="es-ES" dirty="0"/>
              <a:t>del Servicio de Internet y </a:t>
            </a:r>
            <a:r>
              <a:rPr lang="es-ES" dirty="0" smtClean="0"/>
              <a:t>DTH, implementación </a:t>
            </a:r>
            <a:r>
              <a:rPr lang="es-ES" dirty="0"/>
              <a:t>de enlaces de </a:t>
            </a:r>
            <a:r>
              <a:rPr lang="es-ES" dirty="0" smtClean="0"/>
              <a:t>Internet.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Elaborar </a:t>
            </a:r>
            <a:r>
              <a:rPr lang="es-ES" dirty="0"/>
              <a:t>actas de finiquito para el cierre del </a:t>
            </a:r>
            <a:r>
              <a:rPr lang="es-ES" dirty="0" smtClean="0"/>
              <a:t>Convenio.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Gestionar </a:t>
            </a:r>
            <a:r>
              <a:rPr lang="es-ES" dirty="0"/>
              <a:t>acciones necesarias para la operatividad de los </a:t>
            </a:r>
            <a:r>
              <a:rPr lang="es-ES" dirty="0" smtClean="0"/>
              <a:t>Infocentros.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Gestionar </a:t>
            </a:r>
            <a:r>
              <a:rPr lang="es-ES" dirty="0"/>
              <a:t>con la CNT EP, la </a:t>
            </a:r>
            <a:r>
              <a:rPr lang="es-ES" dirty="0" smtClean="0"/>
              <a:t>contratación, </a:t>
            </a:r>
            <a:r>
              <a:rPr lang="es-ES" dirty="0"/>
              <a:t>la desvinculación o renovación de contratos </a:t>
            </a:r>
            <a:r>
              <a:rPr lang="es-ES" dirty="0" smtClean="0"/>
              <a:t>de </a:t>
            </a:r>
            <a:r>
              <a:rPr lang="es-ES" dirty="0"/>
              <a:t>Facilitadores y Gestores </a:t>
            </a:r>
            <a:r>
              <a:rPr lang="es-ES" dirty="0" smtClean="0"/>
              <a:t>Sociales.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256240" y="6518379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18582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2" y="3212976"/>
            <a:ext cx="1656184" cy="16561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55640" y="1772816"/>
            <a:ext cx="8928992" cy="420435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Socializar </a:t>
            </a:r>
            <a:r>
              <a:rPr lang="es-ES" dirty="0"/>
              <a:t>y difundir el Proyecto </a:t>
            </a:r>
            <a:r>
              <a:rPr lang="es-ES" dirty="0" smtClean="0"/>
              <a:t>de </a:t>
            </a:r>
            <a:r>
              <a:rPr lang="es-ES" dirty="0"/>
              <a:t>la Red Infocentros en las comunidades </a:t>
            </a:r>
            <a:r>
              <a:rPr lang="es-ES" dirty="0" smtClean="0"/>
              <a:t>beneficiarias.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Realizar </a:t>
            </a:r>
            <a:r>
              <a:rPr lang="es-ES" dirty="0"/>
              <a:t>visitas a los Infocentros y </a:t>
            </a:r>
            <a:r>
              <a:rPr lang="es-ES" dirty="0" smtClean="0"/>
              <a:t>Megainfocentros </a:t>
            </a:r>
            <a:r>
              <a:rPr lang="es-ES" dirty="0"/>
              <a:t>y remitir los respectivos </a:t>
            </a:r>
            <a:r>
              <a:rPr lang="es-ES" dirty="0" smtClean="0"/>
              <a:t>informes.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Dar </a:t>
            </a:r>
            <a:r>
              <a:rPr lang="es-ES" dirty="0"/>
              <a:t>seguimiento a la ejecución de capacitaciones y de emprendimientos en los </a:t>
            </a:r>
            <a:r>
              <a:rPr lang="es-ES" dirty="0" smtClean="0"/>
              <a:t>Infocentros.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Notificar </a:t>
            </a:r>
            <a:r>
              <a:rPr lang="es-ES" dirty="0"/>
              <a:t>de manera inmediata situaciones de riesgos que se generen en </a:t>
            </a:r>
            <a:r>
              <a:rPr lang="es-ES" dirty="0" smtClean="0"/>
              <a:t>Infocentros.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Coordinar </a:t>
            </a:r>
            <a:r>
              <a:rPr lang="es-ES" dirty="0"/>
              <a:t>los eventos de inauguración y entrega de  certificados de </a:t>
            </a:r>
            <a:r>
              <a:rPr lang="es-ES" dirty="0" smtClean="0"/>
              <a:t>capacitaciones.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Realizar </a:t>
            </a:r>
            <a:r>
              <a:rPr lang="es-ES" dirty="0"/>
              <a:t>las gestiones con los administradores del convenio para la selección de </a:t>
            </a:r>
            <a:r>
              <a:rPr lang="es-ES" dirty="0" smtClean="0"/>
              <a:t>facilitadores.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Supervisar </a:t>
            </a:r>
            <a:r>
              <a:rPr lang="es-ES" dirty="0"/>
              <a:t>las actividades de los facilitadores a través del sistema de administración de Infocentros.  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92830" y="2420888"/>
            <a:ext cx="1569084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Gestor Social</a:t>
            </a:r>
            <a:endParaRPr lang="es-ES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7978365" y="6309320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22790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9067" y="2348880"/>
            <a:ext cx="1513619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92075" lvl="4"/>
            <a:r>
              <a:rPr lang="es-ES_tradnl" b="1" dirty="0" smtClean="0"/>
              <a:t>FACILITADOR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0" y="3212976"/>
            <a:ext cx="1982051" cy="19820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287688" y="2420888"/>
            <a:ext cx="8640960" cy="300082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Organizar </a:t>
            </a:r>
            <a:r>
              <a:rPr lang="es-ES" dirty="0"/>
              <a:t>y dictar cursos de capacitación </a:t>
            </a:r>
            <a:r>
              <a:rPr lang="es-ES" dirty="0" smtClean="0"/>
              <a:t>referentes a las </a:t>
            </a:r>
            <a:r>
              <a:rPr lang="es-ES" dirty="0" err="1" smtClean="0"/>
              <a:t>TIC`s</a:t>
            </a:r>
            <a:r>
              <a:rPr lang="es-ES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Coordinar el </a:t>
            </a:r>
            <a:r>
              <a:rPr lang="es-ES" dirty="0"/>
              <a:t>mantenimiento y cuidado de las instalaciones y equipamiento del </a:t>
            </a:r>
            <a:r>
              <a:rPr lang="es-ES" dirty="0" smtClean="0"/>
              <a:t>Infocentros.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Difundir </a:t>
            </a:r>
            <a:r>
              <a:rPr lang="es-ES" dirty="0"/>
              <a:t>permanentemente en las Redes Sociales las actividades realizadas en los  </a:t>
            </a:r>
            <a:r>
              <a:rPr lang="es-ES" dirty="0" smtClean="0"/>
              <a:t>Infocentros.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Registrar </a:t>
            </a:r>
            <a:r>
              <a:rPr lang="es-ES" dirty="0"/>
              <a:t>información de usuarios y estadísticas de uso de </a:t>
            </a:r>
            <a:r>
              <a:rPr lang="es-ES" dirty="0" smtClean="0"/>
              <a:t>Infocentros.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Informar </a:t>
            </a:r>
            <a:r>
              <a:rPr lang="es-ES" dirty="0"/>
              <a:t>a los ciudadanos sobre las actividades que se van a realizar en los </a:t>
            </a:r>
            <a:r>
              <a:rPr lang="es-ES" dirty="0" smtClean="0"/>
              <a:t>Infocentros.</a:t>
            </a:r>
            <a:endParaRPr lang="es-ES" dirty="0"/>
          </a:p>
        </p:txBody>
      </p:sp>
      <p:sp>
        <p:nvSpPr>
          <p:cNvPr id="5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248128" y="6381328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29168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Rounded Rectangle 145"/>
          <p:cNvSpPr/>
          <p:nvPr/>
        </p:nvSpPr>
        <p:spPr>
          <a:xfrm>
            <a:off x="4719084" y="5308048"/>
            <a:ext cx="2214578" cy="857256"/>
          </a:xfrm>
          <a:prstGeom prst="roundRect">
            <a:avLst>
              <a:gd name="adj" fmla="val 33290"/>
            </a:avLst>
          </a:prstGeom>
          <a:solidFill>
            <a:sysClr val="window" lastClr="FFFFFF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txBody>
          <a:bodyPr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Infocentros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4" name="Group 27"/>
          <p:cNvGrpSpPr>
            <a:grpSpLocks/>
          </p:cNvGrpSpPr>
          <p:nvPr/>
        </p:nvGrpSpPr>
        <p:grpSpPr bwMode="auto">
          <a:xfrm>
            <a:off x="2485478" y="4438882"/>
            <a:ext cx="2206944" cy="1350170"/>
            <a:chOff x="428625" y="3143250"/>
            <a:chExt cx="3152775" cy="1928813"/>
          </a:xfrm>
        </p:grpSpPr>
        <p:grpSp>
          <p:nvGrpSpPr>
            <p:cNvPr id="35" name="Group 24"/>
            <p:cNvGrpSpPr>
              <a:grpSpLocks/>
            </p:cNvGrpSpPr>
            <p:nvPr/>
          </p:nvGrpSpPr>
          <p:grpSpPr bwMode="auto">
            <a:xfrm>
              <a:off x="428625" y="3143250"/>
              <a:ext cx="2000250" cy="1928813"/>
              <a:chOff x="428596" y="2000240"/>
              <a:chExt cx="2000264" cy="1928826"/>
            </a:xfrm>
          </p:grpSpPr>
          <p:sp>
            <p:nvSpPr>
              <p:cNvPr id="37" name="Oval 5"/>
              <p:cNvSpPr/>
              <p:nvPr/>
            </p:nvSpPr>
            <p:spPr>
              <a:xfrm>
                <a:off x="428596" y="2000240"/>
                <a:ext cx="2000264" cy="1928826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Oval 4"/>
              <p:cNvSpPr/>
              <p:nvPr/>
            </p:nvSpPr>
            <p:spPr>
              <a:xfrm>
                <a:off x="554010" y="2120891"/>
                <a:ext cx="1749437" cy="168752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A5A5A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36" name="Straight Connector 147"/>
            <p:cNvCxnSpPr/>
            <p:nvPr/>
          </p:nvCxnSpPr>
          <p:spPr>
            <a:xfrm>
              <a:off x="2286000" y="4572000"/>
              <a:ext cx="1295400" cy="4572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4" name="Group 29"/>
          <p:cNvGrpSpPr>
            <a:grpSpLocks noChangeAspect="1"/>
          </p:cNvGrpSpPr>
          <p:nvPr/>
        </p:nvGrpSpPr>
        <p:grpSpPr bwMode="auto">
          <a:xfrm>
            <a:off x="4019003" y="3361129"/>
            <a:ext cx="1350169" cy="1894522"/>
            <a:chOff x="2571750" y="2428875"/>
            <a:chExt cx="1928813" cy="2706459"/>
          </a:xfrm>
        </p:grpSpPr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2571750" y="2428875"/>
              <a:ext cx="1928813" cy="1857375"/>
              <a:chOff x="2643174" y="1571612"/>
              <a:chExt cx="1928826" cy="1857388"/>
            </a:xfrm>
          </p:grpSpPr>
          <p:sp>
            <p:nvSpPr>
              <p:cNvPr id="29" name="Oval 8"/>
              <p:cNvSpPr/>
              <p:nvPr/>
            </p:nvSpPr>
            <p:spPr>
              <a:xfrm>
                <a:off x="2643174" y="1571612"/>
                <a:ext cx="1928826" cy="1857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Oval 9"/>
              <p:cNvSpPr/>
              <p:nvPr/>
            </p:nvSpPr>
            <p:spPr>
              <a:xfrm>
                <a:off x="2763825" y="1687501"/>
                <a:ext cx="1687524" cy="162561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A5A5A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27" name="Straight Connector 149"/>
            <p:cNvCxnSpPr/>
            <p:nvPr/>
          </p:nvCxnSpPr>
          <p:spPr>
            <a:xfrm rot="16200000" flipH="1">
              <a:off x="3578682" y="4482194"/>
              <a:ext cx="870854" cy="43542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7" name="Group 30"/>
          <p:cNvGrpSpPr>
            <a:grpSpLocks noChangeAspect="1"/>
          </p:cNvGrpSpPr>
          <p:nvPr/>
        </p:nvGrpSpPr>
        <p:grpSpPr bwMode="auto">
          <a:xfrm>
            <a:off x="5980182" y="2974495"/>
            <a:ext cx="3976983" cy="2281155"/>
            <a:chOff x="4454948" y="1879263"/>
            <a:chExt cx="5681404" cy="3258795"/>
          </a:xfrm>
        </p:grpSpPr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4714875" y="2428875"/>
              <a:ext cx="2000250" cy="2000250"/>
              <a:chOff x="4786314" y="1500174"/>
              <a:chExt cx="2000264" cy="2000264"/>
            </a:xfrm>
          </p:grpSpPr>
          <p:sp>
            <p:nvSpPr>
              <p:cNvPr id="22" name="Oval 11"/>
              <p:cNvSpPr/>
              <p:nvPr/>
            </p:nvSpPr>
            <p:spPr>
              <a:xfrm>
                <a:off x="4786314" y="1500174"/>
                <a:ext cx="2000264" cy="200026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Oval 12"/>
              <p:cNvSpPr/>
              <p:nvPr/>
            </p:nvSpPr>
            <p:spPr>
              <a:xfrm>
                <a:off x="4911728" y="1625588"/>
                <a:ext cx="1749437" cy="174943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A5A5A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51"/>
            <p:cNvCxnSpPr/>
            <p:nvPr/>
          </p:nvCxnSpPr>
          <p:spPr>
            <a:xfrm rot="5400000">
              <a:off x="4742771" y="4546828"/>
              <a:ext cx="794657" cy="38780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" name="TextBox 162"/>
            <p:cNvSpPr txBox="1">
              <a:spLocks noChangeArrowheads="1"/>
            </p:cNvSpPr>
            <p:nvPr/>
          </p:nvSpPr>
          <p:spPr bwMode="auto">
            <a:xfrm>
              <a:off x="4454948" y="1879263"/>
              <a:ext cx="5681404" cy="48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/>
              <a:r>
                <a:rPr lang="es-ES" sz="1600" dirty="0" smtClean="0">
                  <a:solidFill>
                    <a:sysClr val="windowText" lastClr="000000"/>
                  </a:solidFill>
                  <a:latin typeface="Calibri"/>
                </a:rPr>
                <a:t>Acceso </a:t>
              </a:r>
              <a:r>
                <a:rPr lang="es-ES" sz="1600" dirty="0">
                  <a:solidFill>
                    <a:sysClr val="windowText" lastClr="000000"/>
                  </a:solidFill>
                  <a:latin typeface="Calibri"/>
                </a:rPr>
                <a:t>a internet y DTH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555196" y="3777487"/>
            <a:ext cx="5335346" cy="1951560"/>
            <a:chOff x="6996272" y="3942223"/>
            <a:chExt cx="5335346" cy="1951560"/>
          </a:xfrm>
        </p:grpSpPr>
        <p:grpSp>
          <p:nvGrpSpPr>
            <p:cNvPr id="10" name="Group 31"/>
            <p:cNvGrpSpPr>
              <a:grpSpLocks noChangeAspect="1"/>
            </p:cNvGrpSpPr>
            <p:nvPr/>
          </p:nvGrpSpPr>
          <p:grpSpPr bwMode="auto">
            <a:xfrm>
              <a:off x="7374729" y="4335488"/>
              <a:ext cx="4956889" cy="1558295"/>
              <a:chOff x="5638801" y="3000375"/>
              <a:chExt cx="7081273" cy="2226135"/>
            </a:xfrm>
          </p:grpSpPr>
          <p:grpSp>
            <p:nvGrpSpPr>
              <p:cNvPr id="12" name="Group 27"/>
              <p:cNvGrpSpPr>
                <a:grpSpLocks/>
              </p:cNvGrpSpPr>
              <p:nvPr/>
            </p:nvGrpSpPr>
            <p:grpSpPr bwMode="auto">
              <a:xfrm>
                <a:off x="6786560" y="3000375"/>
                <a:ext cx="2000249" cy="2000250"/>
                <a:chOff x="6929454" y="1500174"/>
                <a:chExt cx="2000264" cy="2000264"/>
              </a:xfrm>
            </p:grpSpPr>
            <p:sp>
              <p:nvSpPr>
                <p:cNvPr id="15" name="Oval 21"/>
                <p:cNvSpPr/>
                <p:nvPr/>
              </p:nvSpPr>
              <p:spPr>
                <a:xfrm>
                  <a:off x="6929454" y="1500174"/>
                  <a:ext cx="2000264" cy="200026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>
                  <a:defPPr>
                    <a:defRPr lang="es-MX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22"/>
                <p:cNvSpPr/>
                <p:nvPr/>
              </p:nvSpPr>
              <p:spPr>
                <a:xfrm>
                  <a:off x="7054867" y="1625588"/>
                  <a:ext cx="1749437" cy="174943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A5A5A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>
                    <a:defRPr lang="es-MX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" name="Straight Connector 154"/>
              <p:cNvCxnSpPr>
                <a:stCxn id="15" idx="3"/>
              </p:cNvCxnSpPr>
              <p:nvPr/>
            </p:nvCxnSpPr>
            <p:spPr>
              <a:xfrm rot="5400000">
                <a:off x="6198395" y="4148101"/>
                <a:ext cx="321505" cy="144069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4" name="TextBox 163"/>
              <p:cNvSpPr txBox="1">
                <a:spLocks noChangeArrowheads="1"/>
              </p:cNvSpPr>
              <p:nvPr/>
            </p:nvSpPr>
            <p:spPr bwMode="auto">
              <a:xfrm>
                <a:off x="7522796" y="3291915"/>
                <a:ext cx="5197278" cy="1934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s-ES" sz="1600" dirty="0">
                    <a:solidFill>
                      <a:sysClr val="windowText" lastClr="000000"/>
                    </a:solidFill>
                    <a:latin typeface="Calibri"/>
                  </a:rPr>
                  <a:t>Capacitación a </a:t>
                </a:r>
                <a:r>
                  <a:rPr lang="es-ES" sz="1600" dirty="0" smtClean="0">
                    <a:solidFill>
                      <a:sysClr val="windowText" lastClr="000000"/>
                    </a:solidFill>
                    <a:latin typeface="Calibri"/>
                  </a:rPr>
                  <a:t>ciudadanos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s-ES" sz="1600" dirty="0"/>
                  <a:t>Tareas </a:t>
                </a:r>
                <a:r>
                  <a:rPr lang="es-ES" sz="1600" dirty="0" smtClean="0"/>
                  <a:t>escolares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s-ES" sz="1600" dirty="0"/>
                  <a:t>Desarrollo cultural</a:t>
                </a:r>
              </a:p>
              <a:p>
                <a:pPr lvl="2"/>
                <a:endParaRPr lang="es-ES" sz="1600" dirty="0"/>
              </a:p>
              <a:p>
                <a:pPr lvl="2"/>
                <a:endParaRPr lang="es-ES" sz="160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pic>
          <p:nvPicPr>
            <p:cNvPr id="11" name="Imagen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6272" y="3942223"/>
              <a:ext cx="619125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4" descr="Resultado de imagen para DECODIFICADOR vecto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15" y="2357999"/>
            <a:ext cx="1298782" cy="4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n para TV vector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29" y="2118838"/>
            <a:ext cx="853891" cy="7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ítulo 1"/>
          <p:cNvSpPr>
            <a:spLocks noGrp="1"/>
          </p:cNvSpPr>
          <p:nvPr/>
        </p:nvSpPr>
        <p:spPr bwMode="auto">
          <a:xfrm>
            <a:off x="164646" y="1346632"/>
            <a:ext cx="7777494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SERVICIOS BRINDADOS EN INFOCENTROS</a:t>
            </a:r>
            <a:endParaRPr lang="es-ES" sz="28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76" y="4384768"/>
            <a:ext cx="972145" cy="97214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83" y="4657009"/>
            <a:ext cx="890722" cy="890722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49" y="3451889"/>
            <a:ext cx="1118641" cy="1118641"/>
          </a:xfrm>
          <a:prstGeom prst="rect">
            <a:avLst/>
          </a:prstGeom>
        </p:spPr>
      </p:pic>
      <p:sp>
        <p:nvSpPr>
          <p:cNvPr id="47" name="TextBox 161"/>
          <p:cNvSpPr txBox="1">
            <a:spLocks noChangeArrowheads="1"/>
          </p:cNvSpPr>
          <p:nvPr/>
        </p:nvSpPr>
        <p:spPr bwMode="auto">
          <a:xfrm>
            <a:off x="3567604" y="2856033"/>
            <a:ext cx="26203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s-EC" sz="1600" dirty="0">
                <a:solidFill>
                  <a:sysClr val="windowText" lastClr="000000"/>
                </a:solidFill>
              </a:rPr>
              <a:t>Impresiones y fotocopiado</a:t>
            </a:r>
          </a:p>
        </p:txBody>
      </p:sp>
      <p:sp>
        <p:nvSpPr>
          <p:cNvPr id="48" name="TextBox 163"/>
          <p:cNvSpPr txBox="1">
            <a:spLocks noChangeArrowheads="1"/>
          </p:cNvSpPr>
          <p:nvPr/>
        </p:nvSpPr>
        <p:spPr bwMode="auto">
          <a:xfrm>
            <a:off x="318579" y="3509032"/>
            <a:ext cx="2752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ysClr val="windowText" lastClr="000000"/>
                </a:solidFill>
              </a:rPr>
              <a:t>Servicios gubernamentales en </a:t>
            </a:r>
            <a:r>
              <a:rPr lang="es-ES" sz="1600" dirty="0" smtClean="0">
                <a:solidFill>
                  <a:sysClr val="windowText" lastClr="000000"/>
                </a:solidFill>
              </a:rPr>
              <a:t>línea.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ysClr val="windowText" lastClr="000000"/>
                </a:solidFill>
              </a:rPr>
              <a:t>Emprendimientos.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ysClr val="windowText" lastClr="000000"/>
                </a:solidFill>
              </a:rPr>
              <a:t>Promoción </a:t>
            </a:r>
            <a:r>
              <a:rPr lang="es-ES" sz="1600" dirty="0">
                <a:solidFill>
                  <a:sysClr val="windowText" lastClr="000000"/>
                </a:solidFill>
              </a:rPr>
              <a:t>turística</a:t>
            </a:r>
            <a:endParaRPr lang="es-ES" sz="1600" dirty="0"/>
          </a:p>
          <a:p>
            <a:pPr lvl="2"/>
            <a:endParaRPr lang="es-ES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3555896" y="6389960"/>
            <a:ext cx="4848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38232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263352" y="1340768"/>
            <a:ext cx="6336704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MAPA DE PROCESOS</a:t>
            </a:r>
            <a:endParaRPr lang="es-ES" sz="28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7210568" y="2042049"/>
            <a:ext cx="720080" cy="662300"/>
            <a:chOff x="3733800" y="914400"/>
            <a:chExt cx="1901952" cy="1905000"/>
          </a:xfrm>
        </p:grpSpPr>
        <p:sp>
          <p:nvSpPr>
            <p:cNvPr id="6" name="Rounded Rectangle 8"/>
            <p:cNvSpPr/>
            <p:nvPr/>
          </p:nvSpPr>
          <p:spPr>
            <a:xfrm>
              <a:off x="3733800" y="914400"/>
              <a:ext cx="1901952" cy="1905000"/>
            </a:xfrm>
            <a:prstGeom prst="roundRect">
              <a:avLst/>
            </a:prstGeom>
            <a:solidFill>
              <a:schemeClr val="bg1"/>
            </a:solidFill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9"/>
            <p:cNvSpPr/>
            <p:nvPr/>
          </p:nvSpPr>
          <p:spPr>
            <a:xfrm>
              <a:off x="3810000" y="990600"/>
              <a:ext cx="1752600" cy="609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>
                    <a:alpha val="97000"/>
                  </a:sysClr>
                </a:gs>
                <a:gs pos="50000">
                  <a:sysClr val="window" lastClr="FFFFFF">
                    <a:alpha val="27000"/>
                  </a:sysClr>
                </a:gs>
                <a:gs pos="100000">
                  <a:srgbClr val="4F81BD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10" descr="1240848155298205944thatsmyboy_Simple_Red_Checkmark.svg.hi.png"/>
            <p:cNvPicPr>
              <a:picLocks noChangeAspect="1"/>
            </p:cNvPicPr>
            <p:nvPr/>
          </p:nvPicPr>
          <p:blipFill>
            <a:blip r:embed="rId2" cstate="print">
              <a:biLevel thresh="75000"/>
            </a:blip>
            <a:stretch>
              <a:fillRect/>
            </a:stretch>
          </p:blipFill>
          <p:spPr>
            <a:xfrm>
              <a:off x="4114800" y="1219200"/>
              <a:ext cx="1295400" cy="1349375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>
            <a:off x="8352249" y="1839018"/>
            <a:ext cx="3137385" cy="4555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Política de Buen Uso de las TIC en Infocentros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s-EC" sz="1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Procedimiento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de registro y solución de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incidentes.</a:t>
            </a:r>
            <a:endParaRPr lang="es-ES" sz="16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Procedimiento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para la implementación de nuevos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Infocentros.</a:t>
            </a:r>
            <a:endParaRPr lang="es-ES" sz="16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Procedimiento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para la selección y contratación de Facilitadores.</a:t>
            </a:r>
            <a:endParaRPr lang="es-E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7"/>
          <p:cNvGrpSpPr/>
          <p:nvPr/>
        </p:nvGrpSpPr>
        <p:grpSpPr>
          <a:xfrm>
            <a:off x="7281486" y="3241286"/>
            <a:ext cx="720080" cy="662300"/>
            <a:chOff x="3733800" y="914400"/>
            <a:chExt cx="1901952" cy="1905000"/>
          </a:xfrm>
        </p:grpSpPr>
        <p:sp>
          <p:nvSpPr>
            <p:cNvPr id="11" name="Rounded Rectangle 8"/>
            <p:cNvSpPr/>
            <p:nvPr/>
          </p:nvSpPr>
          <p:spPr>
            <a:xfrm>
              <a:off x="3733800" y="914400"/>
              <a:ext cx="1901952" cy="1905000"/>
            </a:xfrm>
            <a:prstGeom prst="roundRect">
              <a:avLst/>
            </a:prstGeom>
            <a:solidFill>
              <a:schemeClr val="bg1"/>
            </a:solidFill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ounded Rectangle 9"/>
            <p:cNvSpPr/>
            <p:nvPr/>
          </p:nvSpPr>
          <p:spPr>
            <a:xfrm>
              <a:off x="3810000" y="990600"/>
              <a:ext cx="1752600" cy="609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>
                    <a:alpha val="97000"/>
                  </a:sysClr>
                </a:gs>
                <a:gs pos="50000">
                  <a:sysClr val="window" lastClr="FFFFFF">
                    <a:alpha val="27000"/>
                  </a:sysClr>
                </a:gs>
                <a:gs pos="100000">
                  <a:srgbClr val="4F81BD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0" descr="1240848155298205944thatsmyboy_Simple_Red_Checkmark.svg.hi.png"/>
            <p:cNvPicPr>
              <a:picLocks noChangeAspect="1"/>
            </p:cNvPicPr>
            <p:nvPr/>
          </p:nvPicPr>
          <p:blipFill>
            <a:blip r:embed="rId2" cstate="print">
              <a:biLevel thresh="75000"/>
            </a:blip>
            <a:stretch>
              <a:fillRect/>
            </a:stretch>
          </p:blipFill>
          <p:spPr>
            <a:xfrm>
              <a:off x="4114800" y="1219200"/>
              <a:ext cx="1295400" cy="1349375"/>
            </a:xfrm>
            <a:prstGeom prst="rect">
              <a:avLst/>
            </a:prstGeom>
          </p:spPr>
        </p:pic>
      </p:grpSp>
      <p:grpSp>
        <p:nvGrpSpPr>
          <p:cNvPr id="14" name="Group 7"/>
          <p:cNvGrpSpPr/>
          <p:nvPr/>
        </p:nvGrpSpPr>
        <p:grpSpPr>
          <a:xfrm>
            <a:off x="7266417" y="4440523"/>
            <a:ext cx="720080" cy="662300"/>
            <a:chOff x="3733800" y="914400"/>
            <a:chExt cx="1901952" cy="1905000"/>
          </a:xfrm>
        </p:grpSpPr>
        <p:sp>
          <p:nvSpPr>
            <p:cNvPr id="15" name="Rounded Rectangle 8"/>
            <p:cNvSpPr/>
            <p:nvPr/>
          </p:nvSpPr>
          <p:spPr>
            <a:xfrm>
              <a:off x="3733800" y="914400"/>
              <a:ext cx="1901952" cy="1905000"/>
            </a:xfrm>
            <a:prstGeom prst="roundRect">
              <a:avLst/>
            </a:prstGeom>
            <a:solidFill>
              <a:schemeClr val="bg1"/>
            </a:solidFill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ed Rectangle 9"/>
            <p:cNvSpPr/>
            <p:nvPr/>
          </p:nvSpPr>
          <p:spPr>
            <a:xfrm>
              <a:off x="3810000" y="990600"/>
              <a:ext cx="1752600" cy="609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>
                    <a:alpha val="97000"/>
                  </a:sysClr>
                </a:gs>
                <a:gs pos="50000">
                  <a:sysClr val="window" lastClr="FFFFFF">
                    <a:alpha val="27000"/>
                  </a:sysClr>
                </a:gs>
                <a:gs pos="100000">
                  <a:srgbClr val="4F81BD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0" descr="1240848155298205944thatsmyboy_Simple_Red_Checkmark.svg.hi.png"/>
            <p:cNvPicPr>
              <a:picLocks noChangeAspect="1"/>
            </p:cNvPicPr>
            <p:nvPr/>
          </p:nvPicPr>
          <p:blipFill>
            <a:blip r:embed="rId2" cstate="print">
              <a:biLevel thresh="75000"/>
            </a:blip>
            <a:stretch>
              <a:fillRect/>
            </a:stretch>
          </p:blipFill>
          <p:spPr>
            <a:xfrm>
              <a:off x="4114800" y="1219200"/>
              <a:ext cx="1295400" cy="1349375"/>
            </a:xfrm>
            <a:prstGeom prst="rect">
              <a:avLst/>
            </a:prstGeom>
          </p:spPr>
        </p:pic>
      </p:grpSp>
      <p:grpSp>
        <p:nvGrpSpPr>
          <p:cNvPr id="18" name="Group 7"/>
          <p:cNvGrpSpPr/>
          <p:nvPr/>
        </p:nvGrpSpPr>
        <p:grpSpPr>
          <a:xfrm>
            <a:off x="7281486" y="5727203"/>
            <a:ext cx="720080" cy="662300"/>
            <a:chOff x="3733800" y="914400"/>
            <a:chExt cx="1901952" cy="1905000"/>
          </a:xfrm>
        </p:grpSpPr>
        <p:sp>
          <p:nvSpPr>
            <p:cNvPr id="19" name="Rounded Rectangle 8"/>
            <p:cNvSpPr/>
            <p:nvPr/>
          </p:nvSpPr>
          <p:spPr>
            <a:xfrm>
              <a:off x="3733800" y="914400"/>
              <a:ext cx="1901952" cy="1905000"/>
            </a:xfrm>
            <a:prstGeom prst="roundRect">
              <a:avLst/>
            </a:prstGeom>
            <a:solidFill>
              <a:schemeClr val="bg1"/>
            </a:solidFill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9"/>
            <p:cNvSpPr/>
            <p:nvPr/>
          </p:nvSpPr>
          <p:spPr>
            <a:xfrm>
              <a:off x="3810000" y="990600"/>
              <a:ext cx="1752600" cy="609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>
                    <a:alpha val="97000"/>
                  </a:sysClr>
                </a:gs>
                <a:gs pos="50000">
                  <a:sysClr val="window" lastClr="FFFFFF">
                    <a:alpha val="27000"/>
                  </a:sysClr>
                </a:gs>
                <a:gs pos="100000">
                  <a:srgbClr val="4F81BD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10" descr="1240848155298205944thatsmyboy_Simple_Red_Checkmark.svg.hi.png"/>
            <p:cNvPicPr>
              <a:picLocks noChangeAspect="1"/>
            </p:cNvPicPr>
            <p:nvPr/>
          </p:nvPicPr>
          <p:blipFill>
            <a:blip r:embed="rId2" cstate="print">
              <a:biLevel thresh="75000"/>
            </a:blip>
            <a:stretch>
              <a:fillRect/>
            </a:stretch>
          </p:blipFill>
          <p:spPr>
            <a:xfrm>
              <a:off x="4114800" y="1219200"/>
              <a:ext cx="1295400" cy="1349375"/>
            </a:xfrm>
            <a:prstGeom prst="rect">
              <a:avLst/>
            </a:prstGeom>
          </p:spPr>
        </p:pic>
      </p:grp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/>
          <a:srcRect t="17296" b="17733"/>
          <a:stretch/>
        </p:blipFill>
        <p:spPr>
          <a:xfrm>
            <a:off x="263352" y="2765069"/>
            <a:ext cx="6553768" cy="280831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007418" y="5780965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1815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AGENDA  </a:t>
            </a:r>
            <a:endParaRPr lang="es-EC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cxnSp>
        <p:nvCxnSpPr>
          <p:cNvPr id="15" name="Straight Connector 10"/>
          <p:cNvCxnSpPr/>
          <p:nvPr/>
        </p:nvCxnSpPr>
        <p:spPr>
          <a:xfrm>
            <a:off x="1804952" y="1772816"/>
            <a:ext cx="0" cy="414000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21"/>
          <p:cNvSpPr/>
          <p:nvPr/>
        </p:nvSpPr>
        <p:spPr>
          <a:xfrm>
            <a:off x="2423887" y="1813882"/>
            <a:ext cx="9608456" cy="54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24"/>
          <p:cNvSpPr/>
          <p:nvPr/>
        </p:nvSpPr>
        <p:spPr>
          <a:xfrm>
            <a:off x="2414563" y="2707352"/>
            <a:ext cx="9608456" cy="54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 smtClean="0"/>
              <a:t>MARCO TEÓRICO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Donut 2"/>
          <p:cNvSpPr/>
          <p:nvPr/>
        </p:nvSpPr>
        <p:spPr>
          <a:xfrm>
            <a:off x="1462764" y="1745212"/>
            <a:ext cx="684000" cy="675676"/>
          </a:xfrm>
          <a:prstGeom prst="donut">
            <a:avLst>
              <a:gd name="adj" fmla="val 761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Ellipse 257"/>
          <p:cNvSpPr/>
          <p:nvPr/>
        </p:nvSpPr>
        <p:spPr bwMode="auto">
          <a:xfrm>
            <a:off x="1596614" y="1880226"/>
            <a:ext cx="414000" cy="41283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innerShdw blurRad="190500" dist="114300" dir="570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>
              <a:defRPr/>
            </a:pPr>
            <a:endParaRPr lang="en-US" noProof="1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22" name="Donut 2"/>
          <p:cNvSpPr/>
          <p:nvPr/>
        </p:nvSpPr>
        <p:spPr>
          <a:xfrm>
            <a:off x="1470024" y="2648133"/>
            <a:ext cx="684000" cy="675676"/>
          </a:xfrm>
          <a:prstGeom prst="donut">
            <a:avLst>
              <a:gd name="adj" fmla="val 761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Ellipse 257"/>
          <p:cNvSpPr/>
          <p:nvPr/>
        </p:nvSpPr>
        <p:spPr bwMode="auto">
          <a:xfrm>
            <a:off x="1603874" y="2783147"/>
            <a:ext cx="414000" cy="41283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innerShdw blurRad="190500" dist="114300" dir="570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>
              <a:defRPr/>
            </a:pPr>
            <a:endParaRPr lang="en-US" noProof="1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24" name="Donut 2"/>
          <p:cNvSpPr/>
          <p:nvPr/>
        </p:nvSpPr>
        <p:spPr>
          <a:xfrm>
            <a:off x="1462764" y="3473467"/>
            <a:ext cx="684000" cy="675676"/>
          </a:xfrm>
          <a:prstGeom prst="donut">
            <a:avLst>
              <a:gd name="adj" fmla="val 761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Ellipse 257"/>
          <p:cNvSpPr/>
          <p:nvPr/>
        </p:nvSpPr>
        <p:spPr bwMode="auto">
          <a:xfrm>
            <a:off x="1596614" y="3604889"/>
            <a:ext cx="414000" cy="41283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innerShdw blurRad="190500" dist="114300" dir="570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>
              <a:defRPr/>
            </a:pPr>
            <a:endParaRPr lang="en-US" noProof="1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26" name="Donut 2"/>
          <p:cNvSpPr/>
          <p:nvPr/>
        </p:nvSpPr>
        <p:spPr>
          <a:xfrm>
            <a:off x="1462764" y="4311390"/>
            <a:ext cx="684000" cy="675676"/>
          </a:xfrm>
          <a:prstGeom prst="donut">
            <a:avLst>
              <a:gd name="adj" fmla="val 761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Ellipse 257"/>
          <p:cNvSpPr/>
          <p:nvPr/>
        </p:nvSpPr>
        <p:spPr bwMode="auto">
          <a:xfrm>
            <a:off x="1596614" y="4446404"/>
            <a:ext cx="414000" cy="41283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innerShdw blurRad="190500" dist="114300" dir="570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>
              <a:defRPr/>
            </a:pPr>
            <a:endParaRPr lang="en-US" noProof="1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28" name="14 CuadroTexto"/>
          <p:cNvSpPr txBox="1"/>
          <p:nvPr/>
        </p:nvSpPr>
        <p:spPr>
          <a:xfrm>
            <a:off x="79526" y="1821441"/>
            <a:ext cx="132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cap="small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1</a:t>
            </a:r>
            <a:endParaRPr lang="es-EC" sz="2800" cap="small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53 CuadroTexto"/>
          <p:cNvSpPr txBox="1"/>
          <p:nvPr/>
        </p:nvSpPr>
        <p:spPr>
          <a:xfrm>
            <a:off x="79526" y="2750120"/>
            <a:ext cx="1309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800" cap="small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C" sz="2400" dirty="0"/>
              <a:t>PUNTO 2</a:t>
            </a:r>
          </a:p>
        </p:txBody>
      </p:sp>
      <p:sp>
        <p:nvSpPr>
          <p:cNvPr id="30" name="54 CuadroTexto"/>
          <p:cNvSpPr txBox="1"/>
          <p:nvPr/>
        </p:nvSpPr>
        <p:spPr>
          <a:xfrm>
            <a:off x="79526" y="3549695"/>
            <a:ext cx="132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cap="small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3</a:t>
            </a:r>
            <a:endParaRPr lang="es-EC" sz="2800" cap="small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55 CuadroTexto"/>
          <p:cNvSpPr txBox="1"/>
          <p:nvPr/>
        </p:nvSpPr>
        <p:spPr>
          <a:xfrm>
            <a:off x="79526" y="4405498"/>
            <a:ext cx="132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cap="small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4</a:t>
            </a:r>
            <a:endParaRPr lang="es-EC" sz="2800" cap="small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24"/>
          <p:cNvSpPr/>
          <p:nvPr/>
        </p:nvSpPr>
        <p:spPr>
          <a:xfrm>
            <a:off x="2414563" y="3549695"/>
            <a:ext cx="9608456" cy="61026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/>
              <a:t>ANÁLISIS DE LA SITUACIÓN ACTUAL</a:t>
            </a:r>
          </a:p>
        </p:txBody>
      </p:sp>
      <p:sp>
        <p:nvSpPr>
          <p:cNvPr id="33" name="Donut 2"/>
          <p:cNvSpPr/>
          <p:nvPr/>
        </p:nvSpPr>
        <p:spPr>
          <a:xfrm>
            <a:off x="1452369" y="5311648"/>
            <a:ext cx="684000" cy="675676"/>
          </a:xfrm>
          <a:prstGeom prst="donut">
            <a:avLst>
              <a:gd name="adj" fmla="val 761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Ellipse 257"/>
          <p:cNvSpPr/>
          <p:nvPr/>
        </p:nvSpPr>
        <p:spPr bwMode="auto">
          <a:xfrm>
            <a:off x="1586219" y="5446662"/>
            <a:ext cx="414000" cy="41283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innerShdw blurRad="190500" dist="114300" dir="570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>
              <a:defRPr/>
            </a:pPr>
            <a:endParaRPr lang="en-US" noProof="1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35" name="38 CuadroTexto"/>
          <p:cNvSpPr txBox="1"/>
          <p:nvPr/>
        </p:nvSpPr>
        <p:spPr>
          <a:xfrm>
            <a:off x="79526" y="5405756"/>
            <a:ext cx="132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cap="small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</a:t>
            </a:r>
            <a:r>
              <a:rPr lang="es-EC" sz="2800" cap="small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ounded Rectangle 21"/>
          <p:cNvSpPr/>
          <p:nvPr/>
        </p:nvSpPr>
        <p:spPr>
          <a:xfrm>
            <a:off x="2414563" y="4405498"/>
            <a:ext cx="9608456" cy="54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b="1" dirty="0"/>
              <a:t>MODELO DE GESTIÓN PROPUESTO </a:t>
            </a:r>
            <a:r>
              <a:rPr lang="es-ES" sz="2000" b="1" dirty="0"/>
              <a:t> </a:t>
            </a:r>
            <a:endParaRPr lang="en-US" sz="2000" b="1" dirty="0"/>
          </a:p>
        </p:txBody>
      </p:sp>
      <p:sp>
        <p:nvSpPr>
          <p:cNvPr id="37" name="Rounded Rectangle 22"/>
          <p:cNvSpPr/>
          <p:nvPr/>
        </p:nvSpPr>
        <p:spPr>
          <a:xfrm>
            <a:off x="2414563" y="5330072"/>
            <a:ext cx="9608456" cy="54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CONCLUSIONES  Y RECOMENDACIONES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409652" y="1340768"/>
            <a:ext cx="4851234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63525" lvl="1" indent="-12700"/>
            <a:r>
              <a:rPr lang="es-ES_tradnl" sz="28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PROBLEMAS ENCONTRADOS </a:t>
            </a:r>
            <a:endParaRPr lang="es-ES" sz="28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0493" y="2132856"/>
            <a:ext cx="654987" cy="569540"/>
            <a:chOff x="5867400" y="914400"/>
            <a:chExt cx="1901952" cy="1905000"/>
          </a:xfrm>
          <a:noFill/>
        </p:grpSpPr>
        <p:sp>
          <p:nvSpPr>
            <p:cNvPr id="5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6" descr="12428125621652493290X_mark_18x18_02.svg.h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sp>
        <p:nvSpPr>
          <p:cNvPr id="8" name="Rectángulo 7"/>
          <p:cNvSpPr/>
          <p:nvPr/>
        </p:nvSpPr>
        <p:spPr>
          <a:xfrm>
            <a:off x="1991544" y="1954302"/>
            <a:ext cx="979308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Si bien, los Infocentros cuentan con un Modelo de Gestión, esté se encuentra solo delineado y no está alineado bajo ningún marco de referencia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s-E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Los procesos se encuentran clasificados en estratégicos, operativos y de soporte, sin embargo en su mayoría dichos procesos no se encuentran elaborados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S" sz="1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S_tradnl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Debido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alto índice de rotación de personal existe desconocimiento sobre los procedimientos y actividades que se realizan en los Centros Tecnológicos</a:t>
            </a:r>
            <a:r>
              <a:rPr lang="es-ES_tradn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S" sz="9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S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Tienen definidas las responsabilidades, las cuales no son difundidas al personal, por lo que no se delimita claramente las responsabilidades de cada funcionario.</a:t>
            </a:r>
            <a:endParaRPr lang="es-E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3"/>
          <p:cNvGrpSpPr/>
          <p:nvPr/>
        </p:nvGrpSpPr>
        <p:grpSpPr>
          <a:xfrm>
            <a:off x="760493" y="3245188"/>
            <a:ext cx="654987" cy="569540"/>
            <a:chOff x="5867400" y="914400"/>
            <a:chExt cx="1901952" cy="1905000"/>
          </a:xfrm>
          <a:noFill/>
        </p:grpSpPr>
        <p:sp>
          <p:nvSpPr>
            <p:cNvPr id="10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6" descr="12428125621652493290X_mark_18x18_02.svg.h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grpSp>
        <p:nvGrpSpPr>
          <p:cNvPr id="13" name="Group 3"/>
          <p:cNvGrpSpPr/>
          <p:nvPr/>
        </p:nvGrpSpPr>
        <p:grpSpPr>
          <a:xfrm>
            <a:off x="760493" y="4495212"/>
            <a:ext cx="654987" cy="569540"/>
            <a:chOff x="5867400" y="914400"/>
            <a:chExt cx="1901952" cy="1905000"/>
          </a:xfrm>
          <a:noFill/>
        </p:grpSpPr>
        <p:sp>
          <p:nvSpPr>
            <p:cNvPr id="14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6" descr="12428125621652493290X_mark_18x18_02.svg.h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grpSp>
        <p:nvGrpSpPr>
          <p:cNvPr id="17" name="Group 3"/>
          <p:cNvGrpSpPr/>
          <p:nvPr/>
        </p:nvGrpSpPr>
        <p:grpSpPr>
          <a:xfrm>
            <a:off x="760493" y="5745236"/>
            <a:ext cx="654987" cy="569540"/>
            <a:chOff x="5867400" y="914400"/>
            <a:chExt cx="1901952" cy="1905000"/>
          </a:xfrm>
          <a:noFill/>
        </p:grpSpPr>
        <p:sp>
          <p:nvSpPr>
            <p:cNvPr id="18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6" descr="12428125621652493290X_mark_18x18_02.svg.h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5326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263352" y="1322710"/>
            <a:ext cx="4851234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63525" lvl="1" indent="-12700"/>
            <a:r>
              <a:rPr lang="es-ES_tradnl" sz="28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PROBLEMAS ENCONTRADOS </a:t>
            </a:r>
            <a:endParaRPr lang="es-ES" sz="28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1170" y="2116504"/>
            <a:ext cx="654987" cy="569540"/>
            <a:chOff x="5867400" y="914400"/>
            <a:chExt cx="1901952" cy="1905000"/>
          </a:xfrm>
          <a:noFill/>
        </p:grpSpPr>
        <p:sp>
          <p:nvSpPr>
            <p:cNvPr id="5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6" descr="12428125621652493290X_mark_18x18_02.svg.h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grpSp>
        <p:nvGrpSpPr>
          <p:cNvPr id="9" name="Group 3"/>
          <p:cNvGrpSpPr/>
          <p:nvPr/>
        </p:nvGrpSpPr>
        <p:grpSpPr>
          <a:xfrm>
            <a:off x="741170" y="3080808"/>
            <a:ext cx="654987" cy="569540"/>
            <a:chOff x="5867400" y="914400"/>
            <a:chExt cx="1901952" cy="1905000"/>
          </a:xfrm>
          <a:noFill/>
        </p:grpSpPr>
        <p:sp>
          <p:nvSpPr>
            <p:cNvPr id="10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6" descr="12428125621652493290X_mark_18x18_02.svg.h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grpSp>
        <p:nvGrpSpPr>
          <p:cNvPr id="13" name="Group 3"/>
          <p:cNvGrpSpPr/>
          <p:nvPr/>
        </p:nvGrpSpPr>
        <p:grpSpPr>
          <a:xfrm>
            <a:off x="741170" y="4158266"/>
            <a:ext cx="654987" cy="569540"/>
            <a:chOff x="5867400" y="914400"/>
            <a:chExt cx="1901952" cy="1905000"/>
          </a:xfrm>
          <a:noFill/>
        </p:grpSpPr>
        <p:sp>
          <p:nvSpPr>
            <p:cNvPr id="14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6" descr="12428125621652493290X_mark_18x18_02.svg.h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grpSp>
        <p:nvGrpSpPr>
          <p:cNvPr id="17" name="Group 3"/>
          <p:cNvGrpSpPr/>
          <p:nvPr/>
        </p:nvGrpSpPr>
        <p:grpSpPr>
          <a:xfrm>
            <a:off x="741170" y="5235724"/>
            <a:ext cx="654987" cy="569540"/>
            <a:chOff x="5867400" y="914400"/>
            <a:chExt cx="1901952" cy="1905000"/>
          </a:xfrm>
          <a:noFill/>
        </p:grpSpPr>
        <p:sp>
          <p:nvSpPr>
            <p:cNvPr id="18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6" descr="12428125621652493290X_mark_18x18_02.svg.h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sp>
        <p:nvSpPr>
          <p:cNvPr id="21" name="Rectángulo 20"/>
          <p:cNvSpPr/>
          <p:nvPr/>
        </p:nvSpPr>
        <p:spPr>
          <a:xfrm>
            <a:off x="1775520" y="2123559"/>
            <a:ext cx="100811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existe procesos TI o procedimientos TI definidos</a:t>
            </a:r>
            <a:r>
              <a:rPr lang="es-ES_tradn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Falta de comunicación entre funcionarios, gerentes y proveedores sobre las tareas que se realizan en los Infocentros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C" sz="3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/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Falta de control y seguimiento de las funciones y responsabilidades asignadas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/>
            <a:endParaRPr lang="es-EC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/>
            <a:endParaRPr lang="es-E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/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Falta de bitácoras sobre problemas ocurridos, mantenimientos preventivos y correctivos realizados en los Infocentros, lo que provoca una demora significativa en solventar los problemas. 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4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40191" y="1988840"/>
            <a:ext cx="97930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C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No existe control sobre la información que ingresa, procese o muestre en los centros de cómputo.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s-EC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s-EC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No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se otorgan privilegios mínimos a los usuarios basados en roles para que puedan realizar una actividad concreta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/>
            <a:endParaRPr lang="es-EC" sz="1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s-E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No existe gestión de niveles de servicio que permitan supervisar la calidad del servicio brindado por el proveedor de servicios de CNT EP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/>
            <a:endParaRPr lang="es-EC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s-E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No se mide la satisfacción de los usuarios con la calidad de servicios de TI entregados.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/>
        </p:nvSpPr>
        <p:spPr bwMode="auto">
          <a:xfrm>
            <a:off x="236654" y="1268760"/>
            <a:ext cx="4851234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63525" lvl="1" indent="-12700"/>
            <a:r>
              <a:rPr lang="es-ES_tradnl" sz="28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PROBLEMAS ENCONTRADOS </a:t>
            </a:r>
            <a:endParaRPr lang="es-ES" sz="28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688485" y="2280168"/>
            <a:ext cx="654987" cy="569540"/>
            <a:chOff x="5867400" y="914400"/>
            <a:chExt cx="1901952" cy="1905000"/>
          </a:xfrm>
          <a:noFill/>
        </p:grpSpPr>
        <p:sp>
          <p:nvSpPr>
            <p:cNvPr id="6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6" descr="12428125621652493290X_mark_18x18_02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grpSp>
        <p:nvGrpSpPr>
          <p:cNvPr id="9" name="Group 3"/>
          <p:cNvGrpSpPr/>
          <p:nvPr/>
        </p:nvGrpSpPr>
        <p:grpSpPr>
          <a:xfrm>
            <a:off x="688485" y="3354639"/>
            <a:ext cx="654987" cy="569540"/>
            <a:chOff x="5867400" y="914400"/>
            <a:chExt cx="1901952" cy="1905000"/>
          </a:xfrm>
          <a:noFill/>
        </p:grpSpPr>
        <p:sp>
          <p:nvSpPr>
            <p:cNvPr id="10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6" descr="12428125621652493290X_mark_18x18_02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grpSp>
        <p:nvGrpSpPr>
          <p:cNvPr id="14" name="Group 3"/>
          <p:cNvGrpSpPr/>
          <p:nvPr/>
        </p:nvGrpSpPr>
        <p:grpSpPr>
          <a:xfrm>
            <a:off x="688485" y="4412367"/>
            <a:ext cx="654987" cy="569540"/>
            <a:chOff x="5867400" y="914400"/>
            <a:chExt cx="1901952" cy="1905000"/>
          </a:xfrm>
          <a:noFill/>
        </p:grpSpPr>
        <p:sp>
          <p:nvSpPr>
            <p:cNvPr id="15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6" descr="12428125621652493290X_mark_18x18_02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grpSp>
        <p:nvGrpSpPr>
          <p:cNvPr id="18" name="Group 3"/>
          <p:cNvGrpSpPr/>
          <p:nvPr/>
        </p:nvGrpSpPr>
        <p:grpSpPr>
          <a:xfrm>
            <a:off x="688485" y="5442297"/>
            <a:ext cx="654987" cy="569540"/>
            <a:chOff x="5867400" y="914400"/>
            <a:chExt cx="1901952" cy="1905000"/>
          </a:xfrm>
          <a:noFill/>
        </p:grpSpPr>
        <p:sp>
          <p:nvSpPr>
            <p:cNvPr id="19" name="Rounded Rectangle 4"/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571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5"/>
            <p:cNvSpPr/>
            <p:nvPr/>
          </p:nvSpPr>
          <p:spPr>
            <a:xfrm>
              <a:off x="5943600" y="990600"/>
              <a:ext cx="1752600" cy="609600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6" descr="12428125621652493290X_mark_18x18_02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3051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916832"/>
            <a:ext cx="5230803" cy="4542221"/>
          </a:xfrm>
          <a:prstGeom prst="rect">
            <a:avLst/>
          </a:prstGeom>
        </p:spPr>
      </p:pic>
      <p:sp>
        <p:nvSpPr>
          <p:cNvPr id="37" name="Título 1"/>
          <p:cNvSpPr>
            <a:spLocks noGrp="1"/>
          </p:cNvSpPr>
          <p:nvPr/>
        </p:nvSpPr>
        <p:spPr bwMode="auto">
          <a:xfrm>
            <a:off x="72008" y="1268760"/>
            <a:ext cx="9336360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92075" lvl="1" indent="-92075">
              <a:spcBef>
                <a:spcPts val="1800"/>
              </a:spcBef>
              <a:spcAft>
                <a:spcPts val="1800"/>
              </a:spcAft>
            </a:pPr>
            <a:r>
              <a:rPr lang="es-ES_tradnl" sz="28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DEFINICIÓN DEL MODELO DE GESTIÓN PROPUESTO </a:t>
            </a:r>
            <a:endParaRPr lang="es-ES" sz="28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5" name="Rectangle 141"/>
          <p:cNvSpPr/>
          <p:nvPr/>
        </p:nvSpPr>
        <p:spPr>
          <a:xfrm>
            <a:off x="3134528" y="1249306"/>
            <a:ext cx="216024" cy="533600"/>
          </a:xfrm>
          <a:prstGeom prst="rect">
            <a:avLst/>
          </a:pr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Rectangle 142"/>
          <p:cNvSpPr/>
          <p:nvPr/>
        </p:nvSpPr>
        <p:spPr>
          <a:xfrm>
            <a:off x="3513231" y="1253386"/>
            <a:ext cx="3086503" cy="533600"/>
          </a:xfrm>
          <a:prstGeom prst="rect">
            <a:avLst/>
          </a:prstGeom>
          <a:solidFill>
            <a:srgbClr val="EC6E62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EC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Incrementar el número de Infocentros operativos</a:t>
            </a:r>
            <a:r>
              <a:rPr lang="en-US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.</a:t>
            </a:r>
            <a:r>
              <a:rPr lang="en-US" sz="900" dirty="0">
                <a:solidFill>
                  <a:srgbClr val="AF2415"/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7" name="Oval 143"/>
          <p:cNvSpPr/>
          <p:nvPr/>
        </p:nvSpPr>
        <p:spPr>
          <a:xfrm>
            <a:off x="3071664" y="1196752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alibri"/>
              </a:rPr>
              <a:t>1</a:t>
            </a:r>
          </a:p>
        </p:txBody>
      </p:sp>
      <p:sp>
        <p:nvSpPr>
          <p:cNvPr id="8" name="Rectangle 144"/>
          <p:cNvSpPr/>
          <p:nvPr/>
        </p:nvSpPr>
        <p:spPr>
          <a:xfrm>
            <a:off x="3134528" y="1941063"/>
            <a:ext cx="216024" cy="533600"/>
          </a:xfrm>
          <a:prstGeom prst="rect">
            <a:avLst/>
          </a:prstGeom>
          <a:solidFill>
            <a:srgbClr val="EA964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Rectangle 145"/>
          <p:cNvSpPr/>
          <p:nvPr/>
        </p:nvSpPr>
        <p:spPr>
          <a:xfrm>
            <a:off x="3513231" y="1945143"/>
            <a:ext cx="3086503" cy="533600"/>
          </a:xfrm>
          <a:prstGeom prst="rect">
            <a:avLst/>
          </a:prstGeom>
          <a:solidFill>
            <a:srgbClr val="EA964D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EC" sz="1400" dirty="0">
                <a:solidFill>
                  <a:srgbClr val="965112"/>
                </a:solidFill>
                <a:latin typeface="Calibri Light" panose="020F0302020204030204" pitchFamily="34" charset="0"/>
              </a:rPr>
              <a:t>Brindar capacitación a la ciudadanía en Infocentros</a:t>
            </a:r>
            <a:r>
              <a:rPr lang="en-US" sz="1400" dirty="0">
                <a:solidFill>
                  <a:srgbClr val="965112"/>
                </a:solidFill>
                <a:latin typeface="Calibri Light" panose="020F0302020204030204" pitchFamily="34" charset="0"/>
              </a:rPr>
              <a:t>. </a:t>
            </a:r>
          </a:p>
        </p:txBody>
      </p:sp>
      <p:sp>
        <p:nvSpPr>
          <p:cNvPr id="10" name="Oval 146"/>
          <p:cNvSpPr/>
          <p:nvPr/>
        </p:nvSpPr>
        <p:spPr>
          <a:xfrm>
            <a:off x="3071664" y="1888509"/>
            <a:ext cx="341752" cy="341752"/>
          </a:xfrm>
          <a:prstGeom prst="ellipse">
            <a:avLst/>
          </a:prstGeom>
          <a:solidFill>
            <a:srgbClr val="96511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alibri"/>
              </a:rPr>
              <a:t>2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Rectangle 147"/>
          <p:cNvSpPr/>
          <p:nvPr/>
        </p:nvSpPr>
        <p:spPr>
          <a:xfrm>
            <a:off x="3134528" y="2632820"/>
            <a:ext cx="216024" cy="533600"/>
          </a:xfrm>
          <a:prstGeom prst="rect">
            <a:avLst/>
          </a:prstGeom>
          <a:solidFill>
            <a:srgbClr val="F4CF3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Rectangle 148"/>
          <p:cNvSpPr/>
          <p:nvPr/>
        </p:nvSpPr>
        <p:spPr>
          <a:xfrm>
            <a:off x="3513231" y="2636900"/>
            <a:ext cx="3086503" cy="533600"/>
          </a:xfrm>
          <a:prstGeom prst="rect">
            <a:avLst/>
          </a:prstGeom>
          <a:solidFill>
            <a:srgbClr val="F4CF3B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EC" sz="1400" dirty="0">
                <a:solidFill>
                  <a:srgbClr val="967B08"/>
                </a:solidFill>
                <a:latin typeface="Calibri Light" panose="020F0302020204030204" pitchFamily="34" charset="0"/>
              </a:rPr>
              <a:t>Implementación de nuevos </a:t>
            </a:r>
            <a:r>
              <a:rPr lang="es-EC" sz="1400" dirty="0" smtClean="0">
                <a:solidFill>
                  <a:srgbClr val="967B08"/>
                </a:solidFill>
                <a:latin typeface="Calibri Light" panose="020F0302020204030204" pitchFamily="34" charset="0"/>
              </a:rPr>
              <a:t>Infocentros </a:t>
            </a:r>
            <a:r>
              <a:rPr lang="es-EC" sz="1400" dirty="0">
                <a:solidFill>
                  <a:srgbClr val="967B08"/>
                </a:solidFill>
                <a:latin typeface="Calibri Light" panose="020F0302020204030204" pitchFamily="34" charset="0"/>
              </a:rPr>
              <a:t>en parroquias, comunidades/recintos</a:t>
            </a:r>
            <a:endParaRPr lang="en-US" sz="1400" dirty="0">
              <a:solidFill>
                <a:srgbClr val="967B08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Oval 149"/>
          <p:cNvSpPr/>
          <p:nvPr/>
        </p:nvSpPr>
        <p:spPr>
          <a:xfrm>
            <a:off x="3071664" y="2580266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alibri"/>
              </a:rPr>
              <a:t>3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Rectangle 150"/>
          <p:cNvSpPr/>
          <p:nvPr/>
        </p:nvSpPr>
        <p:spPr>
          <a:xfrm>
            <a:off x="3134528" y="3324577"/>
            <a:ext cx="216024" cy="533600"/>
          </a:xfrm>
          <a:prstGeom prst="rect">
            <a:avLst/>
          </a:pr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Rectangle 151"/>
          <p:cNvSpPr/>
          <p:nvPr/>
        </p:nvSpPr>
        <p:spPr>
          <a:xfrm>
            <a:off x="3513231" y="3328657"/>
            <a:ext cx="3086503" cy="533600"/>
          </a:xfrm>
          <a:prstGeom prst="rect">
            <a:avLst/>
          </a:prstGeom>
          <a:solidFill>
            <a:srgbClr val="EC6E62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EC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Implementación de nuevos Megainfocentros </a:t>
            </a:r>
            <a:r>
              <a:rPr lang="es-EC" sz="1400" dirty="0" smtClean="0">
                <a:solidFill>
                  <a:srgbClr val="AF2415"/>
                </a:solidFill>
                <a:latin typeface="Calibri Light" panose="020F0302020204030204" pitchFamily="34" charset="0"/>
              </a:rPr>
              <a:t>-capitales </a:t>
            </a:r>
            <a:r>
              <a:rPr lang="es-EC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de Provincia.</a:t>
            </a:r>
            <a:r>
              <a:rPr lang="en-US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16" name="Oval 152"/>
          <p:cNvSpPr/>
          <p:nvPr/>
        </p:nvSpPr>
        <p:spPr>
          <a:xfrm>
            <a:off x="3071664" y="3272023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alibri"/>
              </a:rPr>
              <a:t>4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Rectangle 153"/>
          <p:cNvSpPr/>
          <p:nvPr/>
        </p:nvSpPr>
        <p:spPr>
          <a:xfrm>
            <a:off x="3134528" y="4016334"/>
            <a:ext cx="216024" cy="533600"/>
          </a:xfrm>
          <a:prstGeom prst="rect">
            <a:avLst/>
          </a:prstGeom>
          <a:solidFill>
            <a:srgbClr val="5DC3A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Rectangle 154"/>
          <p:cNvSpPr/>
          <p:nvPr/>
        </p:nvSpPr>
        <p:spPr>
          <a:xfrm>
            <a:off x="3513231" y="4020414"/>
            <a:ext cx="3086503" cy="533600"/>
          </a:xfrm>
          <a:prstGeom prst="rect">
            <a:avLst/>
          </a:prstGeom>
          <a:solidFill>
            <a:srgbClr val="5DC3AE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ES" sz="1400" dirty="0">
                <a:solidFill>
                  <a:srgbClr val="296D5E"/>
                </a:solidFill>
                <a:latin typeface="Calibri Light" panose="020F0302020204030204" pitchFamily="34" charset="0"/>
              </a:rPr>
              <a:t>Socialización y difusión de la implementación de los Infocentros</a:t>
            </a:r>
            <a:endParaRPr lang="en-US" sz="1400" dirty="0">
              <a:solidFill>
                <a:srgbClr val="296D5E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Oval 155"/>
          <p:cNvSpPr/>
          <p:nvPr/>
        </p:nvSpPr>
        <p:spPr>
          <a:xfrm>
            <a:off x="3071664" y="3963780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alibri"/>
              </a:rPr>
              <a:t>5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0" name="Rectangle 156"/>
          <p:cNvSpPr/>
          <p:nvPr/>
        </p:nvSpPr>
        <p:spPr>
          <a:xfrm>
            <a:off x="3134528" y="4708091"/>
            <a:ext cx="216024" cy="533600"/>
          </a:xfrm>
          <a:prstGeom prst="rect">
            <a:avLst/>
          </a:prstGeom>
          <a:solidFill>
            <a:srgbClr val="5FABD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1" name="Rectangle 157"/>
          <p:cNvSpPr/>
          <p:nvPr/>
        </p:nvSpPr>
        <p:spPr>
          <a:xfrm>
            <a:off x="3513231" y="4712171"/>
            <a:ext cx="3086503" cy="533600"/>
          </a:xfrm>
          <a:prstGeom prst="rect">
            <a:avLst/>
          </a:prstGeom>
          <a:solidFill>
            <a:srgbClr val="5FABDC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EC" sz="1400" dirty="0">
                <a:solidFill>
                  <a:srgbClr val="216A97"/>
                </a:solidFill>
                <a:latin typeface="Calibri Light" panose="020F0302020204030204" pitchFamily="34" charset="0"/>
              </a:rPr>
              <a:t>Incrementar</a:t>
            </a:r>
            <a:r>
              <a:rPr lang="es-ES" sz="1400" dirty="0">
                <a:solidFill>
                  <a:srgbClr val="216A97"/>
                </a:solidFill>
                <a:latin typeface="Calibri Light" panose="020F0302020204030204" pitchFamily="34" charset="0"/>
              </a:rPr>
              <a:t> el número de visitas de ciudadanos a Infocentros </a:t>
            </a:r>
            <a:r>
              <a:rPr lang="es-ES" sz="1400" dirty="0" smtClean="0">
                <a:solidFill>
                  <a:srgbClr val="216A97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>
                <a:solidFill>
                  <a:srgbClr val="216A97"/>
                </a:solidFill>
                <a:latin typeface="Calibri Light" panose="020F0302020204030204" pitchFamily="34" charset="0"/>
              </a:rPr>
              <a:t>nivel nacional. </a:t>
            </a:r>
            <a:endParaRPr lang="en-US" sz="1400" dirty="0">
              <a:solidFill>
                <a:srgbClr val="216A97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Oval 158"/>
          <p:cNvSpPr/>
          <p:nvPr/>
        </p:nvSpPr>
        <p:spPr>
          <a:xfrm>
            <a:off x="3071664" y="4655537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alibri"/>
              </a:rPr>
              <a:t>6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3" name="Rectangle 159"/>
          <p:cNvSpPr/>
          <p:nvPr/>
        </p:nvSpPr>
        <p:spPr>
          <a:xfrm>
            <a:off x="3134528" y="5399848"/>
            <a:ext cx="216024" cy="533600"/>
          </a:xfrm>
          <a:prstGeom prst="rect">
            <a:avLst/>
          </a:prstGeom>
          <a:solidFill>
            <a:srgbClr val="AAB5B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Rectangle 160"/>
          <p:cNvSpPr/>
          <p:nvPr/>
        </p:nvSpPr>
        <p:spPr>
          <a:xfrm>
            <a:off x="3513231" y="5403928"/>
            <a:ext cx="3086503" cy="533600"/>
          </a:xfrm>
          <a:prstGeom prst="rect">
            <a:avLst/>
          </a:prstGeom>
          <a:solidFill>
            <a:srgbClr val="AAB5B7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EC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Incrementar</a:t>
            </a:r>
            <a:r>
              <a:rPr lang="es-EC" sz="1400" dirty="0"/>
              <a:t> </a:t>
            </a:r>
            <a:r>
              <a:rPr lang="es-EC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# d</a:t>
            </a:r>
            <a:r>
              <a:rPr lang="es-EC" sz="1400" dirty="0" smtClean="0">
                <a:solidFill>
                  <a:srgbClr val="AF2415"/>
                </a:solidFill>
                <a:latin typeface="Calibri Light" panose="020F0302020204030204" pitchFamily="34" charset="0"/>
              </a:rPr>
              <a:t>e </a:t>
            </a:r>
            <a:r>
              <a:rPr lang="es-EC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personas capacitadas en el uso de las TIC a nivel </a:t>
            </a:r>
            <a:r>
              <a:rPr lang="es-EC" sz="1400" dirty="0" smtClean="0">
                <a:solidFill>
                  <a:srgbClr val="AF2415"/>
                </a:solidFill>
                <a:latin typeface="Calibri Light" panose="020F0302020204030204" pitchFamily="34" charset="0"/>
              </a:rPr>
              <a:t>nacional</a:t>
            </a:r>
            <a:endParaRPr lang="en-US" sz="1400" dirty="0">
              <a:solidFill>
                <a:srgbClr val="AF2415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Oval 161"/>
          <p:cNvSpPr/>
          <p:nvPr/>
        </p:nvSpPr>
        <p:spPr>
          <a:xfrm>
            <a:off x="3071664" y="5347294"/>
            <a:ext cx="341752" cy="341752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</a:rPr>
              <a:t>7</a:t>
            </a:r>
          </a:p>
        </p:txBody>
      </p:sp>
      <p:sp>
        <p:nvSpPr>
          <p:cNvPr id="26" name="Rectangle 162"/>
          <p:cNvSpPr/>
          <p:nvPr/>
        </p:nvSpPr>
        <p:spPr>
          <a:xfrm>
            <a:off x="3134528" y="6091602"/>
            <a:ext cx="216024" cy="533600"/>
          </a:xfrm>
          <a:prstGeom prst="rect">
            <a:avLst/>
          </a:prstGeom>
          <a:solidFill>
            <a:srgbClr val="A47B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2400" b="1" cap="small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Rectangle 163"/>
          <p:cNvSpPr/>
          <p:nvPr/>
        </p:nvSpPr>
        <p:spPr>
          <a:xfrm>
            <a:off x="3513231" y="6095682"/>
            <a:ext cx="3086503" cy="533600"/>
          </a:xfrm>
          <a:prstGeom prst="rect">
            <a:avLst/>
          </a:prstGeom>
          <a:solidFill>
            <a:srgbClr val="A47BB3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ES" sz="1400" dirty="0">
                <a:solidFill>
                  <a:srgbClr val="6F477D"/>
                </a:solidFill>
                <a:latin typeface="Calibri Light" panose="020F0302020204030204" pitchFamily="34" charset="0"/>
              </a:rPr>
              <a:t>Control y seguimiento de los Infocentros y Megainfocentros</a:t>
            </a:r>
            <a:endParaRPr lang="en-US" sz="1400" dirty="0">
              <a:solidFill>
                <a:srgbClr val="6F477D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Oval 164"/>
          <p:cNvSpPr/>
          <p:nvPr/>
        </p:nvSpPr>
        <p:spPr>
          <a:xfrm>
            <a:off x="3089182" y="6016650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alibri"/>
              </a:rPr>
              <a:t>8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9" name="Rectangle 141"/>
          <p:cNvSpPr/>
          <p:nvPr/>
        </p:nvSpPr>
        <p:spPr>
          <a:xfrm>
            <a:off x="7527016" y="1249306"/>
            <a:ext cx="216024" cy="533600"/>
          </a:xfrm>
          <a:prstGeom prst="rect">
            <a:avLst/>
          </a:pr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42"/>
          <p:cNvSpPr/>
          <p:nvPr/>
        </p:nvSpPr>
        <p:spPr>
          <a:xfrm>
            <a:off x="7905719" y="1253386"/>
            <a:ext cx="3086503" cy="533600"/>
          </a:xfrm>
          <a:prstGeom prst="rect">
            <a:avLst/>
          </a:prstGeom>
          <a:solidFill>
            <a:srgbClr val="EC6E62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Incrementar el </a:t>
            </a:r>
            <a:r>
              <a:rPr lang="es-ES" sz="1400" dirty="0" smtClean="0">
                <a:solidFill>
                  <a:srgbClr val="AF2415"/>
                </a:solidFill>
                <a:latin typeface="Calibri Light" panose="020F0302020204030204" pitchFamily="34" charset="0"/>
              </a:rPr>
              <a:t># </a:t>
            </a:r>
            <a:r>
              <a:rPr lang="es-ES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de ciudadanos a nivel nacional tienen acceso a </a:t>
            </a:r>
            <a:r>
              <a:rPr lang="es-ES" sz="1400" dirty="0" smtClean="0">
                <a:solidFill>
                  <a:srgbClr val="AF2415"/>
                </a:solidFill>
                <a:latin typeface="Calibri Light" panose="020F0302020204030204" pitchFamily="34" charset="0"/>
              </a:rPr>
              <a:t>las TIC`S</a:t>
            </a:r>
            <a:endParaRPr lang="en-US" sz="1400" dirty="0">
              <a:solidFill>
                <a:srgbClr val="AF2415"/>
              </a:solidFill>
              <a:latin typeface="Calibri Light" panose="020F0302020204030204" pitchFamily="34" charset="0"/>
            </a:endParaRPr>
          </a:p>
        </p:txBody>
      </p:sp>
      <p:sp>
        <p:nvSpPr>
          <p:cNvPr id="31" name="Oval 143"/>
          <p:cNvSpPr/>
          <p:nvPr/>
        </p:nvSpPr>
        <p:spPr>
          <a:xfrm>
            <a:off x="7464152" y="1196752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44"/>
          <p:cNvSpPr/>
          <p:nvPr/>
        </p:nvSpPr>
        <p:spPr>
          <a:xfrm>
            <a:off x="7527016" y="1941063"/>
            <a:ext cx="216024" cy="533600"/>
          </a:xfrm>
          <a:prstGeom prst="rect">
            <a:avLst/>
          </a:prstGeom>
          <a:solidFill>
            <a:srgbClr val="EA964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45"/>
          <p:cNvSpPr/>
          <p:nvPr/>
        </p:nvSpPr>
        <p:spPr>
          <a:xfrm>
            <a:off x="7905719" y="1945143"/>
            <a:ext cx="3086503" cy="533600"/>
          </a:xfrm>
          <a:prstGeom prst="rect">
            <a:avLst/>
          </a:prstGeom>
          <a:solidFill>
            <a:srgbClr val="EA964D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400" dirty="0">
                <a:solidFill>
                  <a:srgbClr val="965112"/>
                </a:solidFill>
                <a:latin typeface="Calibri Light" panose="020F0302020204030204" pitchFamily="34" charset="0"/>
              </a:rPr>
              <a:t>Realizar mantenimiento preventivo del equipamiento</a:t>
            </a:r>
            <a:endParaRPr lang="en-US" sz="1400" dirty="0">
              <a:solidFill>
                <a:srgbClr val="965112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Oval 146"/>
          <p:cNvSpPr/>
          <p:nvPr/>
        </p:nvSpPr>
        <p:spPr>
          <a:xfrm>
            <a:off x="7464152" y="1888509"/>
            <a:ext cx="341752" cy="341752"/>
          </a:xfrm>
          <a:prstGeom prst="ellipse">
            <a:avLst/>
          </a:prstGeom>
          <a:solidFill>
            <a:srgbClr val="96511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47"/>
          <p:cNvSpPr/>
          <p:nvPr/>
        </p:nvSpPr>
        <p:spPr>
          <a:xfrm>
            <a:off x="7527016" y="2632820"/>
            <a:ext cx="216024" cy="533600"/>
          </a:xfrm>
          <a:prstGeom prst="rect">
            <a:avLst/>
          </a:prstGeom>
          <a:solidFill>
            <a:srgbClr val="F4CF3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148"/>
          <p:cNvSpPr/>
          <p:nvPr/>
        </p:nvSpPr>
        <p:spPr>
          <a:xfrm>
            <a:off x="7905719" y="2636900"/>
            <a:ext cx="3086503" cy="533600"/>
          </a:xfrm>
          <a:prstGeom prst="rect">
            <a:avLst/>
          </a:prstGeom>
          <a:solidFill>
            <a:srgbClr val="F4CF3B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400" dirty="0">
                <a:solidFill>
                  <a:srgbClr val="967B08"/>
                </a:solidFill>
                <a:latin typeface="Calibri Light" panose="020F0302020204030204" pitchFamily="34" charset="0"/>
              </a:rPr>
              <a:t>Realizar mantenimiento correctivo del equipamiento</a:t>
            </a:r>
            <a:endParaRPr lang="en-US" sz="1400" dirty="0">
              <a:solidFill>
                <a:srgbClr val="967B08"/>
              </a:solidFill>
              <a:latin typeface="Calibri Light" panose="020F0302020204030204" pitchFamily="34" charset="0"/>
            </a:endParaRPr>
          </a:p>
        </p:txBody>
      </p:sp>
      <p:sp>
        <p:nvSpPr>
          <p:cNvPr id="37" name="Oval 149"/>
          <p:cNvSpPr/>
          <p:nvPr/>
        </p:nvSpPr>
        <p:spPr>
          <a:xfrm>
            <a:off x="7464152" y="2580266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Rectangle 150"/>
          <p:cNvSpPr/>
          <p:nvPr/>
        </p:nvSpPr>
        <p:spPr>
          <a:xfrm>
            <a:off x="7527016" y="3324577"/>
            <a:ext cx="216024" cy="533600"/>
          </a:xfrm>
          <a:prstGeom prst="rect">
            <a:avLst/>
          </a:pr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9" name="Rectangle 151"/>
          <p:cNvSpPr/>
          <p:nvPr/>
        </p:nvSpPr>
        <p:spPr>
          <a:xfrm>
            <a:off x="7905719" y="3328657"/>
            <a:ext cx="3086503" cy="533600"/>
          </a:xfrm>
          <a:prstGeom prst="rect">
            <a:avLst/>
          </a:prstGeom>
          <a:solidFill>
            <a:srgbClr val="EC6E62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Realizar reparación, reposición y/o cambio  de partes y </a:t>
            </a:r>
            <a:r>
              <a:rPr lang="es-ES" sz="1400" dirty="0" smtClean="0">
                <a:solidFill>
                  <a:srgbClr val="AF2415"/>
                </a:solidFill>
                <a:latin typeface="Calibri Light" panose="020F0302020204030204" pitchFamily="34" charset="0"/>
              </a:rPr>
              <a:t>piezas</a:t>
            </a:r>
            <a:endParaRPr lang="en-US" sz="1400" dirty="0">
              <a:solidFill>
                <a:srgbClr val="AF2415"/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Oval 152"/>
          <p:cNvSpPr/>
          <p:nvPr/>
        </p:nvSpPr>
        <p:spPr>
          <a:xfrm>
            <a:off x="7464152" y="3272023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1" name="Rectangle 153"/>
          <p:cNvSpPr/>
          <p:nvPr/>
        </p:nvSpPr>
        <p:spPr>
          <a:xfrm>
            <a:off x="7527016" y="4016334"/>
            <a:ext cx="216024" cy="533600"/>
          </a:xfrm>
          <a:prstGeom prst="rect">
            <a:avLst/>
          </a:prstGeom>
          <a:solidFill>
            <a:srgbClr val="5DC3A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54"/>
          <p:cNvSpPr/>
          <p:nvPr/>
        </p:nvSpPr>
        <p:spPr>
          <a:xfrm>
            <a:off x="7905719" y="4020414"/>
            <a:ext cx="3086503" cy="533600"/>
          </a:xfrm>
          <a:prstGeom prst="rect">
            <a:avLst/>
          </a:prstGeom>
          <a:solidFill>
            <a:srgbClr val="5DC3AE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400" dirty="0">
                <a:solidFill>
                  <a:srgbClr val="296D5E"/>
                </a:solidFill>
                <a:latin typeface="Calibri Light" panose="020F0302020204030204" pitchFamily="34" charset="0"/>
              </a:rPr>
              <a:t>Optimizar el uso de recursos tecnológicos de la infraestructura</a:t>
            </a:r>
            <a:endParaRPr lang="en-US" sz="1400" dirty="0">
              <a:solidFill>
                <a:srgbClr val="296D5E"/>
              </a:solidFill>
              <a:latin typeface="Calibri Light" panose="020F0302020204030204" pitchFamily="34" charset="0"/>
            </a:endParaRPr>
          </a:p>
        </p:txBody>
      </p:sp>
      <p:sp>
        <p:nvSpPr>
          <p:cNvPr id="43" name="Oval 155"/>
          <p:cNvSpPr/>
          <p:nvPr/>
        </p:nvSpPr>
        <p:spPr>
          <a:xfrm>
            <a:off x="7464152" y="3963780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4" name="Rectangle 156"/>
          <p:cNvSpPr/>
          <p:nvPr/>
        </p:nvSpPr>
        <p:spPr>
          <a:xfrm>
            <a:off x="7527016" y="4708091"/>
            <a:ext cx="216024" cy="533600"/>
          </a:xfrm>
          <a:prstGeom prst="rect">
            <a:avLst/>
          </a:prstGeom>
          <a:solidFill>
            <a:srgbClr val="5FABD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5" name="Rectangle 157"/>
          <p:cNvSpPr/>
          <p:nvPr/>
        </p:nvSpPr>
        <p:spPr>
          <a:xfrm>
            <a:off x="7905719" y="4712171"/>
            <a:ext cx="3086503" cy="533600"/>
          </a:xfrm>
          <a:prstGeom prst="rect">
            <a:avLst/>
          </a:prstGeom>
          <a:solidFill>
            <a:srgbClr val="5FABDC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400" dirty="0">
                <a:solidFill>
                  <a:srgbClr val="216A97"/>
                </a:solidFill>
                <a:latin typeface="Calibri Light" panose="020F0302020204030204" pitchFamily="34" charset="0"/>
              </a:rPr>
              <a:t>Brindar capacitaciones al personal que forman parte del Proyecto</a:t>
            </a:r>
            <a:endParaRPr lang="en-US" sz="1400" dirty="0">
              <a:solidFill>
                <a:srgbClr val="216A97"/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Oval 158"/>
          <p:cNvSpPr/>
          <p:nvPr/>
        </p:nvSpPr>
        <p:spPr>
          <a:xfrm>
            <a:off x="7464152" y="4655537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Rectangle 159"/>
          <p:cNvSpPr/>
          <p:nvPr/>
        </p:nvSpPr>
        <p:spPr>
          <a:xfrm>
            <a:off x="7527016" y="5399848"/>
            <a:ext cx="216024" cy="533600"/>
          </a:xfrm>
          <a:prstGeom prst="rect">
            <a:avLst/>
          </a:prstGeom>
          <a:solidFill>
            <a:srgbClr val="AAB5B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ectangle 160"/>
          <p:cNvSpPr/>
          <p:nvPr/>
        </p:nvSpPr>
        <p:spPr>
          <a:xfrm>
            <a:off x="7905719" y="5403928"/>
            <a:ext cx="3086503" cy="533600"/>
          </a:xfrm>
          <a:prstGeom prst="rect">
            <a:avLst/>
          </a:prstGeom>
          <a:solidFill>
            <a:srgbClr val="AAB5B7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400" dirty="0">
                <a:solidFill>
                  <a:srgbClr val="AF2415"/>
                </a:solidFill>
                <a:latin typeface="Calibri Light" panose="020F0302020204030204" pitchFamily="34" charset="0"/>
              </a:rPr>
              <a:t>Monitorear los niveles de calidad del servicio </a:t>
            </a:r>
            <a:endParaRPr lang="en-US" sz="1400" dirty="0">
              <a:solidFill>
                <a:srgbClr val="AF2415"/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Oval 161"/>
          <p:cNvSpPr/>
          <p:nvPr/>
        </p:nvSpPr>
        <p:spPr>
          <a:xfrm>
            <a:off x="7464152" y="5347294"/>
            <a:ext cx="341752" cy="341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0" name="Rectangle 162"/>
          <p:cNvSpPr/>
          <p:nvPr/>
        </p:nvSpPr>
        <p:spPr>
          <a:xfrm>
            <a:off x="7527016" y="6091602"/>
            <a:ext cx="216024" cy="533600"/>
          </a:xfrm>
          <a:prstGeom prst="rect">
            <a:avLst/>
          </a:prstGeom>
          <a:solidFill>
            <a:srgbClr val="A47B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1" name="Rectangle 163"/>
          <p:cNvSpPr/>
          <p:nvPr/>
        </p:nvSpPr>
        <p:spPr>
          <a:xfrm>
            <a:off x="7905719" y="6095682"/>
            <a:ext cx="3086503" cy="533600"/>
          </a:xfrm>
          <a:prstGeom prst="rect">
            <a:avLst/>
          </a:prstGeom>
          <a:solidFill>
            <a:srgbClr val="A47BB3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C" sz="1400" dirty="0" smtClean="0">
                <a:solidFill>
                  <a:srgbClr val="6F477D"/>
                </a:solidFill>
                <a:latin typeface="Calibri Light" panose="020F0302020204030204" pitchFamily="34" charset="0"/>
              </a:rPr>
              <a:t>Garantizar la disponibilidad de recursos tecnológicos</a:t>
            </a:r>
            <a:endParaRPr lang="es-EC" sz="1400" cap="small" dirty="0">
              <a:solidFill>
                <a:srgbClr val="6F477D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52" name="Oval 164"/>
          <p:cNvSpPr/>
          <p:nvPr/>
        </p:nvSpPr>
        <p:spPr>
          <a:xfrm>
            <a:off x="7464152" y="6039048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7421464" y="1861014"/>
            <a:ext cx="51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7421464" y="2542980"/>
            <a:ext cx="51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7421464" y="3229898"/>
            <a:ext cx="51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7421464" y="3937418"/>
            <a:ext cx="51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7421464" y="4637010"/>
            <a:ext cx="51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7421464" y="5307042"/>
            <a:ext cx="51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7428730" y="6016650"/>
            <a:ext cx="51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 rot="16200000">
            <a:off x="-1326841" y="2974513"/>
            <a:ext cx="5581617" cy="163121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500" b="1" kern="1200" cap="all" normalizeH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</a:rPr>
              <a:t>Meta de Infocentros</a:t>
            </a:r>
            <a:endParaRPr kumimoji="0" lang="es-ES" sz="50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67233" y="6525344"/>
            <a:ext cx="2868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11858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175057"/>
            <a:ext cx="1008112" cy="1008112"/>
          </a:xfrm>
          <a:prstGeom prst="rect">
            <a:avLst/>
          </a:prstGeom>
        </p:spPr>
      </p:pic>
      <p:sp>
        <p:nvSpPr>
          <p:cNvPr id="18" name="Título 1"/>
          <p:cNvSpPr>
            <a:spLocks noGrp="1"/>
          </p:cNvSpPr>
          <p:nvPr/>
        </p:nvSpPr>
        <p:spPr bwMode="auto">
          <a:xfrm>
            <a:off x="119336" y="1340768"/>
            <a:ext cx="11881320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92075" lvl="1" indent="-92075">
              <a:spcBef>
                <a:spcPts val="1800"/>
              </a:spcBef>
              <a:spcAft>
                <a:spcPts val="1800"/>
              </a:spcAft>
            </a:pPr>
            <a:r>
              <a:rPr lang="es-ES" sz="24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ROLES Y RESPONSABILIDADES DE LOS INFOCENTROS ADAPTADAS A COBIT</a:t>
            </a:r>
            <a:r>
              <a:rPr lang="es-ES_tradnl" sz="24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S" sz="24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AEEC0AD8-B4DE-4871-8504-4A239F952201}"/>
              </a:ext>
            </a:extLst>
          </p:cNvPr>
          <p:cNvCxnSpPr/>
          <p:nvPr/>
        </p:nvCxnSpPr>
        <p:spPr>
          <a:xfrm>
            <a:off x="523255" y="3327185"/>
            <a:ext cx="108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2388143" y="2386725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Director General Ejecutivo (CEO)</a:t>
            </a:r>
            <a:endParaRPr lang="es-ES" sz="1600" dirty="0"/>
          </a:p>
        </p:txBody>
      </p:sp>
      <p:sp>
        <p:nvSpPr>
          <p:cNvPr id="31" name="Flecha derecha 30"/>
          <p:cNvSpPr/>
          <p:nvPr/>
        </p:nvSpPr>
        <p:spPr>
          <a:xfrm>
            <a:off x="4188343" y="2329526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>
            <a:off x="5142426" y="2439152"/>
            <a:ext cx="1713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Gerente General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8064388" y="2272327"/>
            <a:ext cx="3144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El ejecutivo de más alto rango a cargo de la gerencia total de la empresa.</a:t>
            </a:r>
          </a:p>
        </p:txBody>
      </p:sp>
      <p:sp>
        <p:nvSpPr>
          <p:cNvPr id="35" name="Flecha derecha 34"/>
          <p:cNvSpPr/>
          <p:nvPr/>
        </p:nvSpPr>
        <p:spPr>
          <a:xfrm>
            <a:off x="7032104" y="2328428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1" t="8000" r="24800" b="6321"/>
          <a:stretch/>
        </p:blipFill>
        <p:spPr>
          <a:xfrm>
            <a:off x="911424" y="3470420"/>
            <a:ext cx="1080120" cy="1377153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2336895" y="3735712"/>
            <a:ext cx="1817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Director General Financiero (CFO)</a:t>
            </a:r>
          </a:p>
        </p:txBody>
      </p:sp>
      <p:sp>
        <p:nvSpPr>
          <p:cNvPr id="39" name="Flecha derecha 38"/>
          <p:cNvSpPr/>
          <p:nvPr/>
        </p:nvSpPr>
        <p:spPr>
          <a:xfrm>
            <a:off x="4153301" y="3766489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/>
          <p:cNvSpPr/>
          <p:nvPr/>
        </p:nvSpPr>
        <p:spPr>
          <a:xfrm>
            <a:off x="5169624" y="3883377"/>
            <a:ext cx="16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Líder Financiero</a:t>
            </a:r>
          </a:p>
        </p:txBody>
      </p:sp>
      <p:sp>
        <p:nvSpPr>
          <p:cNvPr id="41" name="Flecha derecha 40"/>
          <p:cNvSpPr/>
          <p:nvPr/>
        </p:nvSpPr>
        <p:spPr>
          <a:xfrm>
            <a:off x="7037346" y="3726576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8117560" y="3606378"/>
            <a:ext cx="337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</a:rPr>
              <a:t>El ejecutivo de mayor cargo responsable de todos los aspectos de la gestión financiera.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="" xmlns:a16="http://schemas.microsoft.com/office/drawing/2014/main" id="{AEEC0AD8-B4DE-4871-8504-4A239F952201}"/>
              </a:ext>
            </a:extLst>
          </p:cNvPr>
          <p:cNvCxnSpPr/>
          <p:nvPr/>
        </p:nvCxnSpPr>
        <p:spPr>
          <a:xfrm>
            <a:off x="551384" y="4983369"/>
            <a:ext cx="108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35" t="3811" r="10966" b="12491"/>
          <a:stretch/>
        </p:blipFill>
        <p:spPr>
          <a:xfrm>
            <a:off x="991217" y="5190748"/>
            <a:ext cx="877763" cy="1046564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2279576" y="5345150"/>
            <a:ext cx="178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Director General Operativo (COO)</a:t>
            </a:r>
          </a:p>
        </p:txBody>
      </p:sp>
      <p:sp>
        <p:nvSpPr>
          <p:cNvPr id="46" name="Flecha derecha 45"/>
          <p:cNvSpPr/>
          <p:nvPr/>
        </p:nvSpPr>
        <p:spPr>
          <a:xfrm>
            <a:off x="4151784" y="5334698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5071040" y="5400030"/>
            <a:ext cx="163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Líder Operativo</a:t>
            </a:r>
          </a:p>
        </p:txBody>
      </p:sp>
      <p:sp>
        <p:nvSpPr>
          <p:cNvPr id="48" name="Flecha derecha 47"/>
          <p:cNvSpPr/>
          <p:nvPr/>
        </p:nvSpPr>
        <p:spPr>
          <a:xfrm>
            <a:off x="7032104" y="5334698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8084494" y="5168942"/>
            <a:ext cx="3484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</a:rPr>
              <a:t>El ejecutivo de mayor cargo responsable de los aspectos de operación de la institución.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8199386" y="6465277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16429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18" name="Título 1"/>
          <p:cNvSpPr>
            <a:spLocks noGrp="1"/>
          </p:cNvSpPr>
          <p:nvPr/>
        </p:nvSpPr>
        <p:spPr bwMode="auto">
          <a:xfrm>
            <a:off x="119336" y="1340768"/>
            <a:ext cx="11881320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92075" lvl="1" indent="-92075">
              <a:spcBef>
                <a:spcPts val="1800"/>
              </a:spcBef>
              <a:spcAft>
                <a:spcPts val="1800"/>
              </a:spcAft>
            </a:pPr>
            <a:r>
              <a:rPr lang="es-ES" sz="24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ROLES Y RESPONSABILIDADES DE LOS INFOCENTROS ADAPTADAS A COBIT</a:t>
            </a:r>
            <a:r>
              <a:rPr lang="es-ES_tradnl" sz="24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S" sz="24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AEEC0AD8-B4DE-4871-8504-4A239F952201}"/>
              </a:ext>
            </a:extLst>
          </p:cNvPr>
          <p:cNvCxnSpPr/>
          <p:nvPr/>
        </p:nvCxnSpPr>
        <p:spPr>
          <a:xfrm>
            <a:off x="523255" y="3327185"/>
            <a:ext cx="111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2531049" y="2276872"/>
            <a:ext cx="1476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Director de Informática</a:t>
            </a:r>
            <a:r>
              <a:rPr lang="es-ES" sz="1600" dirty="0" smtClean="0"/>
              <a:t>/ Sistemas (CIO</a:t>
            </a:r>
            <a:r>
              <a:rPr lang="es-ES" sz="1600" dirty="0"/>
              <a:t>)</a:t>
            </a:r>
          </a:p>
        </p:txBody>
      </p:sp>
      <p:sp>
        <p:nvSpPr>
          <p:cNvPr id="31" name="Flecha derecha 30"/>
          <p:cNvSpPr/>
          <p:nvPr/>
        </p:nvSpPr>
        <p:spPr>
          <a:xfrm>
            <a:off x="4223792" y="2329526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>
            <a:off x="5269116" y="243915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Líder Técnico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8004415" y="1862125"/>
            <a:ext cx="3742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El ejecutivo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responsable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de alinear TI con las estrategias del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negocio.</a:t>
            </a:r>
          </a:p>
          <a:p>
            <a:pPr algn="just"/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Responsable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se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gestione la entrega de servicios y soluciones de TI para soportar los objetivos de la empresa.</a:t>
            </a:r>
          </a:p>
        </p:txBody>
      </p:sp>
      <p:sp>
        <p:nvSpPr>
          <p:cNvPr id="35" name="Flecha derecha 34"/>
          <p:cNvSpPr/>
          <p:nvPr/>
        </p:nvSpPr>
        <p:spPr>
          <a:xfrm>
            <a:off x="6960096" y="2328428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Rectángulo 37"/>
          <p:cNvSpPr/>
          <p:nvPr/>
        </p:nvSpPr>
        <p:spPr>
          <a:xfrm>
            <a:off x="2109935" y="3890052"/>
            <a:ext cx="2257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Ejecutivo de Negocio</a:t>
            </a:r>
            <a:endParaRPr lang="es-ES" dirty="0"/>
          </a:p>
        </p:txBody>
      </p:sp>
      <p:sp>
        <p:nvSpPr>
          <p:cNvPr id="39" name="Flecha derecha 38"/>
          <p:cNvSpPr/>
          <p:nvPr/>
        </p:nvSpPr>
        <p:spPr>
          <a:xfrm>
            <a:off x="4223792" y="3766489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/>
          <p:cNvSpPr/>
          <p:nvPr/>
        </p:nvSpPr>
        <p:spPr>
          <a:xfrm>
            <a:off x="5156657" y="3766489"/>
            <a:ext cx="1664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Administrador del Convenio</a:t>
            </a:r>
          </a:p>
        </p:txBody>
      </p:sp>
      <p:sp>
        <p:nvSpPr>
          <p:cNvPr id="41" name="Flecha derecha 40"/>
          <p:cNvSpPr/>
          <p:nvPr/>
        </p:nvSpPr>
        <p:spPr>
          <a:xfrm>
            <a:off x="7032104" y="3726576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8040216" y="3573016"/>
            <a:ext cx="33790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</a:rPr>
              <a:t>Un individuo de la gerencia responsable de la operación de una unidad de negocio específica o de una subsidiaria.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="" xmlns:a16="http://schemas.microsoft.com/office/drawing/2014/main" id="{AEEC0AD8-B4DE-4871-8504-4A239F952201}"/>
              </a:ext>
            </a:extLst>
          </p:cNvPr>
          <p:cNvCxnSpPr/>
          <p:nvPr/>
        </p:nvCxnSpPr>
        <p:spPr>
          <a:xfrm>
            <a:off x="551384" y="4983369"/>
            <a:ext cx="108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/>
          <p:cNvSpPr/>
          <p:nvPr/>
        </p:nvSpPr>
        <p:spPr>
          <a:xfrm>
            <a:off x="2279576" y="5345150"/>
            <a:ext cx="178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Jefe de recursos humanos</a:t>
            </a:r>
            <a:endParaRPr lang="es-ES" dirty="0"/>
          </a:p>
        </p:txBody>
      </p:sp>
      <p:sp>
        <p:nvSpPr>
          <p:cNvPr id="46" name="Flecha derecha 45"/>
          <p:cNvSpPr/>
          <p:nvPr/>
        </p:nvSpPr>
        <p:spPr>
          <a:xfrm>
            <a:off x="4151784" y="5334698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5029826" y="5400030"/>
            <a:ext cx="207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Líder </a:t>
            </a:r>
            <a:r>
              <a:rPr lang="es-EC" dirty="0" smtClean="0"/>
              <a:t>Administrativo</a:t>
            </a:r>
            <a:endParaRPr lang="es-ES" dirty="0"/>
          </a:p>
        </p:txBody>
      </p:sp>
      <p:sp>
        <p:nvSpPr>
          <p:cNvPr id="48" name="Flecha derecha 47"/>
          <p:cNvSpPr/>
          <p:nvPr/>
        </p:nvSpPr>
        <p:spPr>
          <a:xfrm>
            <a:off x="7032104" y="5334698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8040216" y="5085184"/>
            <a:ext cx="3662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</a:rPr>
              <a:t>El ejecutivo de mayor cargo responsable de todos los aspectos de planificación y políticas relacionadas con todos los recursos humanos de la empresa.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8199386" y="6465277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019192"/>
            <a:ext cx="1227691" cy="12276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20" t="9680" r="16401" b="9680"/>
          <a:stretch/>
        </p:blipFill>
        <p:spPr>
          <a:xfrm>
            <a:off x="889975" y="3466199"/>
            <a:ext cx="1080700" cy="12652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38" t="11151" r="9838" b="38450"/>
          <a:stretch/>
        </p:blipFill>
        <p:spPr>
          <a:xfrm>
            <a:off x="653805" y="5127051"/>
            <a:ext cx="1683914" cy="112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18" name="Título 1"/>
          <p:cNvSpPr>
            <a:spLocks noGrp="1"/>
          </p:cNvSpPr>
          <p:nvPr/>
        </p:nvSpPr>
        <p:spPr bwMode="auto">
          <a:xfrm>
            <a:off x="119336" y="1340768"/>
            <a:ext cx="11881320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92075" lvl="1" indent="-92075">
              <a:spcBef>
                <a:spcPts val="1800"/>
              </a:spcBef>
              <a:spcAft>
                <a:spcPts val="1800"/>
              </a:spcAft>
            </a:pPr>
            <a:r>
              <a:rPr lang="es-ES" sz="24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ROLES Y RESPONSABILIDADES DE LOS INFOCENTROS ADAPTADAS A COBIT</a:t>
            </a:r>
            <a:r>
              <a:rPr lang="es-ES_tradnl" sz="24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S" sz="24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423592" y="2276872"/>
            <a:ext cx="1476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Jefe de Operaciones de TI</a:t>
            </a:r>
          </a:p>
        </p:txBody>
      </p:sp>
      <p:sp>
        <p:nvSpPr>
          <p:cNvPr id="31" name="Flecha derecha 30"/>
          <p:cNvSpPr/>
          <p:nvPr/>
        </p:nvSpPr>
        <p:spPr>
          <a:xfrm>
            <a:off x="4079776" y="2329526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>
            <a:off x="5087888" y="2439152"/>
            <a:ext cx="171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Líder Monitoreo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940355" y="2217538"/>
            <a:ext cx="374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Un miembro responsable de los entornos y la infraestructura para las operaciones de TI.</a:t>
            </a:r>
          </a:p>
        </p:txBody>
      </p:sp>
      <p:sp>
        <p:nvSpPr>
          <p:cNvPr id="35" name="Flecha derecha 34"/>
          <p:cNvSpPr/>
          <p:nvPr/>
        </p:nvSpPr>
        <p:spPr>
          <a:xfrm>
            <a:off x="6888088" y="2328428"/>
            <a:ext cx="8640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991489"/>
            <a:ext cx="954559" cy="1274387"/>
          </a:xfrm>
          <a:prstGeom prst="rect">
            <a:avLst/>
          </a:prstGeom>
        </p:spPr>
      </p:pic>
      <p:sp>
        <p:nvSpPr>
          <p:cNvPr id="33" name="Título 1"/>
          <p:cNvSpPr>
            <a:spLocks noGrp="1"/>
          </p:cNvSpPr>
          <p:nvPr/>
        </p:nvSpPr>
        <p:spPr bwMode="auto">
          <a:xfrm>
            <a:off x="140965" y="3645024"/>
            <a:ext cx="11838061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4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ANÁLISIS DE LAS METAS INFOCENTROS CON METAS CORPORATIVAS </a:t>
            </a:r>
            <a:endParaRPr lang="es-ES" sz="24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36219" t="30050" r="34906" b="41600"/>
          <a:stretch/>
        </p:blipFill>
        <p:spPr>
          <a:xfrm>
            <a:off x="4000191" y="4213425"/>
            <a:ext cx="4119610" cy="2527943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8118631" y="3155863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33985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6" name="Título 1"/>
          <p:cNvSpPr>
            <a:spLocks noGrp="1"/>
          </p:cNvSpPr>
          <p:nvPr/>
        </p:nvSpPr>
        <p:spPr bwMode="auto">
          <a:xfrm>
            <a:off x="263352" y="1268760"/>
            <a:ext cx="11838061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4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ANÁLISIS DE LAS METAS INFOCENTROS CON METAS CORPORATIVAS </a:t>
            </a:r>
            <a:endParaRPr lang="es-ES" sz="24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880532"/>
            <a:ext cx="9946577" cy="457280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608168" y="6392361"/>
            <a:ext cx="3541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Fuente: Adaptación de COBIT 5 (ISACA, 2012, pág. 50)</a:t>
            </a:r>
          </a:p>
        </p:txBody>
      </p:sp>
    </p:spTree>
    <p:extLst>
      <p:ext uri="{BB962C8B-B14F-4D97-AF65-F5344CB8AC3E}">
        <p14:creationId xmlns:p14="http://schemas.microsoft.com/office/powerpoint/2010/main" val="8927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4229952" y="6096395"/>
            <a:ext cx="3873600" cy="701835"/>
          </a:xfrm>
          <a:custGeom>
            <a:avLst/>
            <a:gdLst>
              <a:gd name="T0" fmla="*/ 1549 w 1549"/>
              <a:gd name="T1" fmla="*/ 185 h 372"/>
              <a:gd name="T2" fmla="*/ 1355 w 1549"/>
              <a:gd name="T3" fmla="*/ 0 h 372"/>
              <a:gd name="T4" fmla="*/ 1508 w 1549"/>
              <a:gd name="T5" fmla="*/ 0 h 372"/>
              <a:gd name="T6" fmla="*/ 0 w 1549"/>
              <a:gd name="T7" fmla="*/ 0 h 372"/>
              <a:gd name="T8" fmla="*/ 0 w 1549"/>
              <a:gd name="T9" fmla="*/ 372 h 372"/>
              <a:gd name="T10" fmla="*/ 1355 w 1549"/>
              <a:gd name="T11" fmla="*/ 372 h 372"/>
              <a:gd name="T12" fmla="*/ 1355 w 1549"/>
              <a:gd name="T13" fmla="*/ 372 h 372"/>
              <a:gd name="T14" fmla="*/ 1549 w 1549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49" h="372">
                <a:moveTo>
                  <a:pt x="1549" y="185"/>
                </a:moveTo>
                <a:lnTo>
                  <a:pt x="1355" y="0"/>
                </a:lnTo>
                <a:lnTo>
                  <a:pt x="1508" y="0"/>
                </a:lnTo>
                <a:lnTo>
                  <a:pt x="0" y="0"/>
                </a:lnTo>
                <a:lnTo>
                  <a:pt x="0" y="372"/>
                </a:lnTo>
                <a:lnTo>
                  <a:pt x="1355" y="372"/>
                </a:lnTo>
                <a:lnTo>
                  <a:pt x="1355" y="372"/>
                </a:lnTo>
                <a:lnTo>
                  <a:pt x="1549" y="185"/>
                </a:lnTo>
                <a:close/>
              </a:path>
            </a:pathLst>
          </a:custGeom>
          <a:solidFill>
            <a:srgbClr val="6BC2ED">
              <a:lumMod val="40000"/>
              <a:lumOff val="6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Productividad operacional y de los empleados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4229953" y="5400218"/>
            <a:ext cx="3873600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rgbClr val="6BC2ED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Optimización de la funcionalidad de los procesos del negocio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229952" y="4697732"/>
            <a:ext cx="3873600" cy="703138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Optimización de costes de entrega del servicio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229952" y="3996547"/>
            <a:ext cx="3873600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rgbClr val="6BC2ED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Toma estratégica de decisiones basada en Información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229953" y="1897974"/>
            <a:ext cx="3870000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rgbClr val="6BC2ED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4229953" y="1196752"/>
            <a:ext cx="3873303" cy="699949"/>
          </a:xfrm>
          <a:custGeom>
            <a:avLst/>
            <a:gdLst>
              <a:gd name="T0" fmla="*/ 2053 w 2053"/>
              <a:gd name="T1" fmla="*/ 187 h 371"/>
              <a:gd name="T2" fmla="*/ 1859 w 2053"/>
              <a:gd name="T3" fmla="*/ 2 h 371"/>
              <a:gd name="T4" fmla="*/ 1859 w 2053"/>
              <a:gd name="T5" fmla="*/ 0 h 371"/>
              <a:gd name="T6" fmla="*/ 0 w 2053"/>
              <a:gd name="T7" fmla="*/ 0 h 371"/>
              <a:gd name="T8" fmla="*/ 0 w 2053"/>
              <a:gd name="T9" fmla="*/ 371 h 371"/>
              <a:gd name="T10" fmla="*/ 1859 w 2053"/>
              <a:gd name="T11" fmla="*/ 371 h 371"/>
              <a:gd name="T12" fmla="*/ 1859 w 2053"/>
              <a:gd name="T13" fmla="*/ 371 h 371"/>
              <a:gd name="T14" fmla="*/ 2053 w 2053"/>
              <a:gd name="T15" fmla="*/ 18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3" h="371">
                <a:moveTo>
                  <a:pt x="2053" y="187"/>
                </a:moveTo>
                <a:lnTo>
                  <a:pt x="1859" y="2"/>
                </a:lnTo>
                <a:lnTo>
                  <a:pt x="1859" y="0"/>
                </a:lnTo>
                <a:lnTo>
                  <a:pt x="0" y="0"/>
                </a:lnTo>
                <a:lnTo>
                  <a:pt x="0" y="371"/>
                </a:lnTo>
                <a:lnTo>
                  <a:pt x="1859" y="371"/>
                </a:lnTo>
                <a:lnTo>
                  <a:pt x="1859" y="371"/>
                </a:lnTo>
                <a:lnTo>
                  <a:pt x="2053" y="187"/>
                </a:lnTo>
                <a:close/>
              </a:path>
            </a:pathLst>
          </a:custGeom>
          <a:solidFill>
            <a:srgbClr val="6BC2ED">
              <a:lumMod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4229953" y="2598537"/>
            <a:ext cx="3873600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 smtClean="0">
                <a:solidFill>
                  <a:schemeClr val="bg2">
                    <a:lumMod val="25000"/>
                  </a:schemeClr>
                </a:solidFill>
              </a:rPr>
              <a:t>Cultura de servicio orientada al cliente</a:t>
            </a:r>
            <a:endParaRPr lang="es-EC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4229952" y="3294712"/>
            <a:ext cx="3873600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rgbClr val="6BC2ED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Continuidad y disponibilidad del servicio de negocio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024380" y="3290939"/>
            <a:ext cx="499964" cy="179233"/>
          </a:xfrm>
          <a:prstGeom prst="rect">
            <a:avLst/>
          </a:prstGeom>
          <a:solidFill>
            <a:srgbClr val="6BC2ED">
              <a:lumMod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3524344" y="1200525"/>
            <a:ext cx="711269" cy="2269646"/>
          </a:xfrm>
          <a:custGeom>
            <a:avLst/>
            <a:gdLst>
              <a:gd name="T0" fmla="*/ 0 w 377"/>
              <a:gd name="T1" fmla="*/ 1203 h 1203"/>
              <a:gd name="T2" fmla="*/ 377 w 377"/>
              <a:gd name="T3" fmla="*/ 369 h 1203"/>
              <a:gd name="T4" fmla="*/ 377 w 377"/>
              <a:gd name="T5" fmla="*/ 0 h 1203"/>
              <a:gd name="T6" fmla="*/ 0 w 377"/>
              <a:gd name="T7" fmla="*/ 1108 h 1203"/>
              <a:gd name="T8" fmla="*/ 0 w 377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203">
                <a:moveTo>
                  <a:pt x="0" y="1203"/>
                </a:moveTo>
                <a:lnTo>
                  <a:pt x="377" y="369"/>
                </a:lnTo>
                <a:lnTo>
                  <a:pt x="377" y="0"/>
                </a:lnTo>
                <a:lnTo>
                  <a:pt x="0" y="1108"/>
                </a:lnTo>
                <a:lnTo>
                  <a:pt x="0" y="1203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>
                  <a:lumMod val="50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024380" y="3470171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3524344" y="1902361"/>
            <a:ext cx="705609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024380" y="3643744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3524344" y="2598537"/>
            <a:ext cx="705609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gradFill>
            <a:gsLst>
              <a:gs pos="0">
                <a:srgbClr val="6BC2ED">
                  <a:lumMod val="40000"/>
                  <a:lumOff val="60000"/>
                </a:srgbClr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024380" y="3822975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3524344" y="3294712"/>
            <a:ext cx="705609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024380" y="3996547"/>
            <a:ext cx="499964" cy="179233"/>
          </a:xfrm>
          <a:prstGeom prst="rect">
            <a:avLst/>
          </a:prstGeom>
          <a:solidFill>
            <a:srgbClr val="6BC2E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3524344" y="3998697"/>
            <a:ext cx="711269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6BC2ED">
                  <a:lumMod val="20000"/>
                  <a:lumOff val="80000"/>
                </a:srgbClr>
              </a:gs>
              <a:gs pos="100000">
                <a:srgbClr val="6BC2ED">
                  <a:lumMod val="60000"/>
                  <a:lumOff val="40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3024380" y="4175780"/>
            <a:ext cx="499964" cy="173572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Freeform 24"/>
          <p:cNvSpPr>
            <a:spLocks/>
          </p:cNvSpPr>
          <p:nvPr/>
        </p:nvSpPr>
        <p:spPr bwMode="auto">
          <a:xfrm>
            <a:off x="3524344" y="4169190"/>
            <a:ext cx="705609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gradFill>
            <a:gsLst>
              <a:gs pos="0">
                <a:srgbClr val="6BC2ED">
                  <a:lumMod val="40000"/>
                  <a:lumOff val="60000"/>
                </a:srgbClr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3024380" y="4349352"/>
            <a:ext cx="499964" cy="179233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3524344" y="4349352"/>
            <a:ext cx="705609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3024380" y="4528584"/>
            <a:ext cx="499964" cy="173572"/>
          </a:xfrm>
          <a:prstGeom prst="rect">
            <a:avLst/>
          </a:prstGeom>
          <a:solidFill>
            <a:srgbClr val="6BC2ED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3524344" y="4528584"/>
            <a:ext cx="705609" cy="2263985"/>
          </a:xfrm>
          <a:custGeom>
            <a:avLst/>
            <a:gdLst>
              <a:gd name="T0" fmla="*/ 0 w 374"/>
              <a:gd name="T1" fmla="*/ 92 h 1200"/>
              <a:gd name="T2" fmla="*/ 374 w 374"/>
              <a:gd name="T3" fmla="*/ 1200 h 1200"/>
              <a:gd name="T4" fmla="*/ 374 w 374"/>
              <a:gd name="T5" fmla="*/ 831 h 1200"/>
              <a:gd name="T6" fmla="*/ 0 w 374"/>
              <a:gd name="T7" fmla="*/ 0 h 1200"/>
              <a:gd name="T8" fmla="*/ 0 w 374"/>
              <a:gd name="T9" fmla="*/ 92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1200">
                <a:moveTo>
                  <a:pt x="0" y="92"/>
                </a:moveTo>
                <a:lnTo>
                  <a:pt x="374" y="1200"/>
                </a:lnTo>
                <a:lnTo>
                  <a:pt x="374" y="831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gradFill flip="none" rotWithShape="1">
            <a:gsLst>
              <a:gs pos="0">
                <a:srgbClr val="6BC2ED">
                  <a:lumMod val="20000"/>
                  <a:lumOff val="80000"/>
                </a:srgbClr>
              </a:gs>
              <a:gs pos="100000">
                <a:srgbClr val="6BC2ED">
                  <a:lumMod val="60000"/>
                  <a:lumOff val="4000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0" name="TextBox 85"/>
          <p:cNvSpPr txBox="1"/>
          <p:nvPr/>
        </p:nvSpPr>
        <p:spPr>
          <a:xfrm>
            <a:off x="4236885" y="1268101"/>
            <a:ext cx="358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Valor para las partes interesadas de las Inversiones de Negocio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2" name="Rectángulo 91"/>
          <p:cNvSpPr/>
          <p:nvPr/>
        </p:nvSpPr>
        <p:spPr>
          <a:xfrm>
            <a:off x="4229953" y="1956245"/>
            <a:ext cx="3256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Cartera de productos y servicios competitivos</a:t>
            </a:r>
          </a:p>
        </p:txBody>
      </p:sp>
      <p:sp>
        <p:nvSpPr>
          <p:cNvPr id="94" name="Título 1"/>
          <p:cNvSpPr>
            <a:spLocks noGrp="1"/>
          </p:cNvSpPr>
          <p:nvPr/>
        </p:nvSpPr>
        <p:spPr bwMode="auto">
          <a:xfrm>
            <a:off x="153577" y="2906226"/>
            <a:ext cx="2745082" cy="1938992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4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ANÁLISIS DE LAS METAS INFOCENTROS CON METAS CORPORATIVAS </a:t>
            </a:r>
            <a:endParaRPr lang="es-ES" sz="24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5" name="Rectángulo 94"/>
          <p:cNvSpPr/>
          <p:nvPr/>
        </p:nvSpPr>
        <p:spPr>
          <a:xfrm>
            <a:off x="8351395" y="1814732"/>
            <a:ext cx="3456384" cy="401648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S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etas </a:t>
            </a:r>
            <a:r>
              <a:rPr lang="es-E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alcancen un valor total igual o mayor a la </a:t>
            </a:r>
            <a:r>
              <a:rPr lang="es-ES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identificaron  </a:t>
            </a:r>
            <a:r>
              <a:rPr lang="es-E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metas </a:t>
            </a:r>
            <a:r>
              <a:rPr lang="es-ES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 mayor relación con las necesidades de las partes </a:t>
            </a:r>
            <a:r>
              <a:rPr lang="es-ES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interesadas.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metas de Infocentros principales, mismas que son consideradas básicas y fundamentales para el negocio</a:t>
            </a:r>
          </a:p>
        </p:txBody>
      </p:sp>
      <p:sp>
        <p:nvSpPr>
          <p:cNvPr id="96" name="Rectángulo 95"/>
          <p:cNvSpPr/>
          <p:nvPr/>
        </p:nvSpPr>
        <p:spPr>
          <a:xfrm>
            <a:off x="7968208" y="6496112"/>
            <a:ext cx="4222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Adaptación COBIT 5  (ISACA, 2012, págs. 52-53)</a:t>
            </a:r>
          </a:p>
        </p:txBody>
      </p:sp>
    </p:spTree>
    <p:extLst>
      <p:ext uri="{BB962C8B-B14F-4D97-AF65-F5344CB8AC3E}">
        <p14:creationId xmlns:p14="http://schemas.microsoft.com/office/powerpoint/2010/main" val="21095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INTRODUCCIÓN  </a:t>
            </a:r>
            <a:endParaRPr lang="es-EC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9" name="Rectángulo 15"/>
          <p:cNvSpPr>
            <a:spLocks noChangeArrowheads="1"/>
          </p:cNvSpPr>
          <p:nvPr/>
        </p:nvSpPr>
        <p:spPr bwMode="auto">
          <a:xfrm>
            <a:off x="536501" y="3947572"/>
            <a:ext cx="28231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1600" dirty="0">
                <a:latin typeface="Helvetica Neue LT Std 45 Light"/>
                <a:ea typeface="Helvetica Neue LT Std 45 Light"/>
                <a:cs typeface="Helvetica Neue LT Std 45 Light"/>
              </a:rPr>
              <a:t>Herramienta indispensable para la vida cotidiana.</a:t>
            </a:r>
          </a:p>
          <a:p>
            <a:pPr algn="just" eaLnBrk="1" hangingPunct="1"/>
            <a:endParaRPr lang="es-EC" altLang="es-ES" sz="1600" dirty="0">
              <a:latin typeface="Helvetica Neue LT Std 45 Light"/>
              <a:ea typeface="Helvetica Neue LT Std 45 Light"/>
              <a:cs typeface="Helvetica Neue LT Std 45 Light"/>
            </a:endParaRPr>
          </a:p>
          <a:p>
            <a:pPr algn="just" eaLnBrk="1" hangingPunct="1"/>
            <a:r>
              <a:rPr lang="es-ES" altLang="es-ES" sz="1600" dirty="0">
                <a:latin typeface="Helvetica Neue LT Std 45 Light"/>
                <a:ea typeface="Helvetica Neue LT Std 45 Light"/>
                <a:cs typeface="Helvetica Neue LT Std 45 Light"/>
              </a:rPr>
              <a:t>Influenciando de manera positiva en el rendimiento y productividad empresarial</a:t>
            </a:r>
            <a:endParaRPr lang="es-EC" altLang="es-ES" sz="1600" dirty="0">
              <a:latin typeface="Helvetica Neue LT Std 45 Light"/>
              <a:ea typeface="Helvetica Neue LT Std 45 Light"/>
              <a:cs typeface="Helvetica Neue LT Std 45 Light"/>
            </a:endParaRPr>
          </a:p>
        </p:txBody>
      </p:sp>
      <p:pic>
        <p:nvPicPr>
          <p:cNvPr id="10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276872"/>
            <a:ext cx="4106238" cy="12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8"/>
          <p:cNvSpPr>
            <a:spLocks noChangeArrowheads="1"/>
          </p:cNvSpPr>
          <p:nvPr/>
        </p:nvSpPr>
        <p:spPr bwMode="auto">
          <a:xfrm>
            <a:off x="4588671" y="3960409"/>
            <a:ext cx="3019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1600">
                <a:latin typeface="Helvetica Neue LT Std 45 Light"/>
                <a:ea typeface="Helvetica Neue LT Std 45 Light"/>
                <a:cs typeface="Helvetica Neue LT Std 45 Light"/>
              </a:rPr>
              <a:t>MINTEL ha generado planes y proyectos qué fomentan el uso de TICs en localidades rurales y urbano marginales.</a:t>
            </a:r>
            <a:endParaRPr lang="es-EC" altLang="es-ES" sz="1600">
              <a:latin typeface="Helvetica Neue LT Std 45 Light"/>
              <a:ea typeface="Helvetica Neue LT Std 45 Light"/>
              <a:cs typeface="Helvetica Neue LT Std 45 Light"/>
            </a:endParaRPr>
          </a:p>
        </p:txBody>
      </p:sp>
      <p:pic>
        <p:nvPicPr>
          <p:cNvPr id="12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6"/>
          <a:stretch>
            <a:fillRect/>
          </a:stretch>
        </p:blipFill>
        <p:spPr bwMode="auto">
          <a:xfrm>
            <a:off x="8901630" y="1776995"/>
            <a:ext cx="2536698" cy="192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3"/>
          <p:cNvSpPr>
            <a:spLocks noChangeArrowheads="1"/>
          </p:cNvSpPr>
          <p:nvPr/>
        </p:nvSpPr>
        <p:spPr bwMode="auto">
          <a:xfrm>
            <a:off x="8637248" y="3931615"/>
            <a:ext cx="3065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C" altLang="es-ES" sz="1600" dirty="0">
                <a:latin typeface="Helvetica Neue LT Std 45 Light"/>
                <a:ea typeface="Helvetica Neue LT Std 45 Light"/>
                <a:cs typeface="Helvetica Neue LT Std 45 Light"/>
              </a:rPr>
              <a:t>Logrando que la población que habita en estas localidades puedan utilizar los servicios tecnológicos que estos espacios comunitarios ofrecen.</a:t>
            </a:r>
          </a:p>
        </p:txBody>
      </p:sp>
      <p:pic>
        <p:nvPicPr>
          <p:cNvPr id="14" name="Picture 2" descr="Resultado de imagen para plataformas digit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3868" r="9145"/>
          <a:stretch>
            <a:fillRect/>
          </a:stretch>
        </p:blipFill>
        <p:spPr bwMode="auto">
          <a:xfrm>
            <a:off x="191344" y="1368121"/>
            <a:ext cx="344654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8118631" y="6397853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12750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263352" y="1268760"/>
            <a:ext cx="11838061" cy="430887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200" b="1" dirty="0" smtClean="0">
                <a:latin typeface="Arial" panose="020B0604020202020204" pitchFamily="34" charset="0"/>
              </a:rPr>
              <a:t>METAS CORPORATIVAS DE COBIT 5 CON LAS METAS RELACIONADAS CON LAS TI</a:t>
            </a:r>
            <a:endParaRPr lang="es-ES" sz="2200" b="1" dirty="0"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6490782"/>
            <a:ext cx="4182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Adaptación COBIT 5 (ISACA, 2012, págs. 52-53)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844" t="26901" r="15876" b="19551"/>
          <a:stretch/>
        </p:blipFill>
        <p:spPr>
          <a:xfrm>
            <a:off x="1343472" y="1772816"/>
            <a:ext cx="9361040" cy="472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11491" y="2032637"/>
            <a:ext cx="3456384" cy="300082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ha obtenido 7 metas relacionadas con </a:t>
            </a:r>
            <a:r>
              <a:rPr lang="es-ES" dirty="0" smtClean="0"/>
              <a:t>TI.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Ayudar </a:t>
            </a:r>
            <a:r>
              <a:rPr lang="es-ES" dirty="0"/>
              <a:t>a los Infocentros a crear un valor óptimo con base en la </a:t>
            </a:r>
            <a:r>
              <a:rPr lang="es-ES" dirty="0" smtClean="0"/>
              <a:t>TI.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/>
              <a:t>S</a:t>
            </a:r>
            <a:r>
              <a:rPr lang="es-ES" dirty="0" smtClean="0"/>
              <a:t>irven </a:t>
            </a:r>
            <a:r>
              <a:rPr lang="es-ES" dirty="0"/>
              <a:t>como base para la selección de los procesos TI. </a:t>
            </a: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4051343" y="5685152"/>
            <a:ext cx="3873600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rgbClr val="6BC2ED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/>
              <a:t>Capacitación y soporte de procesos de negocio integrando aplicaciones y tecnología en procesos de </a:t>
            </a:r>
            <a:r>
              <a:rPr lang="es-ES" sz="1600" b="1" dirty="0" smtClean="0"/>
              <a:t>negocio.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051342" y="4982666"/>
            <a:ext cx="3873600" cy="703138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Optimización de activos, recursos y capacidades de la TI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051342" y="4281481"/>
            <a:ext cx="3873600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rgbClr val="6BC2ED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Agilidad de las TI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051343" y="2182908"/>
            <a:ext cx="3870000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rgbClr val="6BC2ED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4051343" y="1481686"/>
            <a:ext cx="3873303" cy="699949"/>
          </a:xfrm>
          <a:custGeom>
            <a:avLst/>
            <a:gdLst>
              <a:gd name="T0" fmla="*/ 2053 w 2053"/>
              <a:gd name="T1" fmla="*/ 187 h 371"/>
              <a:gd name="T2" fmla="*/ 1859 w 2053"/>
              <a:gd name="T3" fmla="*/ 2 h 371"/>
              <a:gd name="T4" fmla="*/ 1859 w 2053"/>
              <a:gd name="T5" fmla="*/ 0 h 371"/>
              <a:gd name="T6" fmla="*/ 0 w 2053"/>
              <a:gd name="T7" fmla="*/ 0 h 371"/>
              <a:gd name="T8" fmla="*/ 0 w 2053"/>
              <a:gd name="T9" fmla="*/ 371 h 371"/>
              <a:gd name="T10" fmla="*/ 1859 w 2053"/>
              <a:gd name="T11" fmla="*/ 371 h 371"/>
              <a:gd name="T12" fmla="*/ 1859 w 2053"/>
              <a:gd name="T13" fmla="*/ 371 h 371"/>
              <a:gd name="T14" fmla="*/ 2053 w 2053"/>
              <a:gd name="T15" fmla="*/ 18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3" h="371">
                <a:moveTo>
                  <a:pt x="2053" y="187"/>
                </a:moveTo>
                <a:lnTo>
                  <a:pt x="1859" y="2"/>
                </a:lnTo>
                <a:lnTo>
                  <a:pt x="1859" y="0"/>
                </a:lnTo>
                <a:lnTo>
                  <a:pt x="0" y="0"/>
                </a:lnTo>
                <a:lnTo>
                  <a:pt x="0" y="371"/>
                </a:lnTo>
                <a:lnTo>
                  <a:pt x="1859" y="371"/>
                </a:lnTo>
                <a:lnTo>
                  <a:pt x="1859" y="371"/>
                </a:lnTo>
                <a:lnTo>
                  <a:pt x="2053" y="187"/>
                </a:lnTo>
                <a:close/>
              </a:path>
            </a:pathLst>
          </a:custGeom>
          <a:solidFill>
            <a:srgbClr val="6BC2ED">
              <a:lumMod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4051343" y="2883471"/>
            <a:ext cx="3873600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4051342" y="3579646"/>
            <a:ext cx="3873600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rgbClr val="6BC2ED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b="1" dirty="0"/>
              <a:t>Uso adecuado de aplicaciones, información y soluciones </a:t>
            </a:r>
            <a:r>
              <a:rPr lang="es-ES" sz="1600" b="1" dirty="0" smtClean="0"/>
              <a:t>tecnológicas</a:t>
            </a:r>
            <a:r>
              <a:rPr lang="es-ES" sz="1600" dirty="0" smtClean="0"/>
              <a:t>.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845770" y="3575873"/>
            <a:ext cx="499964" cy="179233"/>
          </a:xfrm>
          <a:prstGeom prst="rect">
            <a:avLst/>
          </a:prstGeom>
          <a:solidFill>
            <a:srgbClr val="6BC2ED">
              <a:lumMod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3345734" y="1485459"/>
            <a:ext cx="711269" cy="2269646"/>
          </a:xfrm>
          <a:custGeom>
            <a:avLst/>
            <a:gdLst>
              <a:gd name="T0" fmla="*/ 0 w 377"/>
              <a:gd name="T1" fmla="*/ 1203 h 1203"/>
              <a:gd name="T2" fmla="*/ 377 w 377"/>
              <a:gd name="T3" fmla="*/ 369 h 1203"/>
              <a:gd name="T4" fmla="*/ 377 w 377"/>
              <a:gd name="T5" fmla="*/ 0 h 1203"/>
              <a:gd name="T6" fmla="*/ 0 w 377"/>
              <a:gd name="T7" fmla="*/ 1108 h 1203"/>
              <a:gd name="T8" fmla="*/ 0 w 377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203">
                <a:moveTo>
                  <a:pt x="0" y="1203"/>
                </a:moveTo>
                <a:lnTo>
                  <a:pt x="377" y="369"/>
                </a:lnTo>
                <a:lnTo>
                  <a:pt x="377" y="0"/>
                </a:lnTo>
                <a:lnTo>
                  <a:pt x="0" y="1108"/>
                </a:lnTo>
                <a:lnTo>
                  <a:pt x="0" y="1203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>
                  <a:lumMod val="50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845770" y="3755105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345734" y="2187295"/>
            <a:ext cx="705609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845770" y="3928678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3345734" y="2883471"/>
            <a:ext cx="705609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gradFill>
            <a:gsLst>
              <a:gs pos="0">
                <a:srgbClr val="6BC2ED">
                  <a:lumMod val="40000"/>
                  <a:lumOff val="60000"/>
                </a:srgbClr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845770" y="4107909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3345734" y="3579646"/>
            <a:ext cx="705609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2845770" y="4281481"/>
            <a:ext cx="499964" cy="179233"/>
          </a:xfrm>
          <a:prstGeom prst="rect">
            <a:avLst/>
          </a:prstGeom>
          <a:solidFill>
            <a:srgbClr val="6BC2E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3345734" y="4283631"/>
            <a:ext cx="711269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6BC2ED">
                  <a:lumMod val="20000"/>
                  <a:lumOff val="80000"/>
                </a:srgbClr>
              </a:gs>
              <a:gs pos="100000">
                <a:srgbClr val="6BC2ED">
                  <a:lumMod val="60000"/>
                  <a:lumOff val="40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845770" y="4460714"/>
            <a:ext cx="499964" cy="173572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345734" y="4454124"/>
            <a:ext cx="705609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gradFill>
            <a:gsLst>
              <a:gs pos="0">
                <a:srgbClr val="6BC2ED">
                  <a:lumMod val="40000"/>
                  <a:lumOff val="60000"/>
                </a:srgbClr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845770" y="4634286"/>
            <a:ext cx="499964" cy="179233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3345734" y="4634286"/>
            <a:ext cx="705609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Box 85"/>
          <p:cNvSpPr txBox="1"/>
          <p:nvPr/>
        </p:nvSpPr>
        <p:spPr>
          <a:xfrm>
            <a:off x="4022905" y="1636762"/>
            <a:ext cx="386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b="1" dirty="0"/>
              <a:t>Alineamiento de TI y estrategia de negocio.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051342" y="2132856"/>
            <a:ext cx="3628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Realización de beneficios del portafolio de inversiones y servicios relacionados con las </a:t>
            </a:r>
            <a:r>
              <a:rPr lang="es-ES" sz="1600" b="1" dirty="0" smtClean="0"/>
              <a:t>TI.</a:t>
            </a:r>
            <a:endParaRPr lang="es-ES" sz="1600" b="1" dirty="0"/>
          </a:p>
        </p:txBody>
      </p:sp>
      <p:sp>
        <p:nvSpPr>
          <p:cNvPr id="30" name="Título 1"/>
          <p:cNvSpPr>
            <a:spLocks noGrp="1"/>
          </p:cNvSpPr>
          <p:nvPr/>
        </p:nvSpPr>
        <p:spPr bwMode="auto">
          <a:xfrm>
            <a:off x="156902" y="3046080"/>
            <a:ext cx="2621590" cy="2123658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200" b="1" dirty="0">
                <a:latin typeface="Arial" panose="020B0604020202020204" pitchFamily="34" charset="0"/>
              </a:rPr>
              <a:t>METAS CORPORATIVAS DE COBIT 5 CON LAS METAS RELACIONADAS CON LAS TI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022905" y="2971482"/>
            <a:ext cx="3863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Entrega de servicios de TI de acuerdo a los requisitos del </a:t>
            </a:r>
            <a:r>
              <a:rPr lang="es-ES" sz="1600" b="1" dirty="0" smtClean="0"/>
              <a:t>negocio.</a:t>
            </a:r>
            <a:endParaRPr lang="es-ES" sz="1600" b="1" dirty="0"/>
          </a:p>
        </p:txBody>
      </p:sp>
      <p:sp>
        <p:nvSpPr>
          <p:cNvPr id="32" name="Rectángulo 31"/>
          <p:cNvSpPr/>
          <p:nvPr/>
        </p:nvSpPr>
        <p:spPr>
          <a:xfrm>
            <a:off x="6600056" y="6378471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Adaptación COBIT 5  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(ISACA, 2012, págs. 52-53)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263352" y="1268760"/>
            <a:ext cx="11838061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800" b="1" dirty="0" smtClean="0"/>
              <a:t>MAPEO DE </a:t>
            </a:r>
            <a:r>
              <a:rPr lang="es-ES_tradnl" sz="2800" b="1" dirty="0" smtClean="0"/>
              <a:t>LAS</a:t>
            </a:r>
            <a:r>
              <a:rPr lang="es-ES" sz="2800" b="1" dirty="0" smtClean="0"/>
              <a:t> METAS RELACIONADAS CON LAS TI Y LOS PROCESOS TI</a:t>
            </a:r>
            <a:endParaRPr lang="es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844" t="41600" r="17844" b="12201"/>
          <a:stretch/>
        </p:blipFill>
        <p:spPr>
          <a:xfrm>
            <a:off x="1321842" y="1791980"/>
            <a:ext cx="9721080" cy="436456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05412" y="600265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/>
              <a:t>	Fuente: Adaptación COBIT 5 (ISACA, 2012, págs. 52-53)</a:t>
            </a:r>
          </a:p>
        </p:txBody>
      </p:sp>
    </p:spTree>
    <p:extLst>
      <p:ext uri="{BB962C8B-B14F-4D97-AF65-F5344CB8AC3E}">
        <p14:creationId xmlns:p14="http://schemas.microsoft.com/office/powerpoint/2010/main" val="41174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="" xmlns:a16="http://schemas.microsoft.com/office/drawing/2014/main" id="{B196C1E7-C8D3-4025-9BE0-C408F03A32DD}"/>
              </a:ext>
            </a:extLst>
          </p:cNvPr>
          <p:cNvSpPr/>
          <p:nvPr/>
        </p:nvSpPr>
        <p:spPr>
          <a:xfrm>
            <a:off x="1377101" y="1805923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50FCECB9-B200-46DE-B13C-E90730F885EB}"/>
              </a:ext>
            </a:extLst>
          </p:cNvPr>
          <p:cNvGrpSpPr/>
          <p:nvPr/>
        </p:nvGrpSpPr>
        <p:grpSpPr>
          <a:xfrm>
            <a:off x="464162" y="2678048"/>
            <a:ext cx="822960" cy="822960"/>
            <a:chOff x="609600" y="1828800"/>
            <a:chExt cx="2895600" cy="2895600"/>
          </a:xfrm>
        </p:grpSpPr>
        <p:sp>
          <p:nvSpPr>
            <p:cNvPr id="5" name="Ellipse 58">
              <a:extLst>
                <a:ext uri="{FF2B5EF4-FFF2-40B4-BE49-F238E27FC236}">
                  <a16:creationId xmlns="" xmlns:a16="http://schemas.microsoft.com/office/drawing/2014/main" id="{57122223-96A5-4438-9ED1-4F75F17EBD35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6" name="Ellipse 6">
              <a:extLst>
                <a:ext uri="{FF2B5EF4-FFF2-40B4-BE49-F238E27FC236}">
                  <a16:creationId xmlns="" xmlns:a16="http://schemas.microsoft.com/office/drawing/2014/main" id="{4540FE16-F567-4C0C-BC6B-0B0F91E3AB20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" name="Ellipse 5">
              <a:extLst>
                <a:ext uri="{FF2B5EF4-FFF2-40B4-BE49-F238E27FC236}">
                  <a16:creationId xmlns="" xmlns:a16="http://schemas.microsoft.com/office/drawing/2014/main" id="{B51AC8EB-8465-4723-8BDC-AAE9A7F39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rgbClr val="F28E2B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Rounded Rectangle 16">
            <a:extLst>
              <a:ext uri="{FF2B5EF4-FFF2-40B4-BE49-F238E27FC236}">
                <a16:creationId xmlns="" xmlns:a16="http://schemas.microsoft.com/office/drawing/2014/main" id="{ECEFD520-2F49-4359-8A50-F528DBC7954C}"/>
              </a:ext>
            </a:extLst>
          </p:cNvPr>
          <p:cNvSpPr/>
          <p:nvPr/>
        </p:nvSpPr>
        <p:spPr>
          <a:xfrm>
            <a:off x="1400180" y="2769488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="" xmlns:a16="http://schemas.microsoft.com/office/drawing/2014/main" id="{5A83EF86-B62E-4DFB-91CC-C9EBBAA241D4}"/>
              </a:ext>
            </a:extLst>
          </p:cNvPr>
          <p:cNvGrpSpPr/>
          <p:nvPr/>
        </p:nvGrpSpPr>
        <p:grpSpPr>
          <a:xfrm>
            <a:off x="461055" y="3645024"/>
            <a:ext cx="822960" cy="822960"/>
            <a:chOff x="609600" y="1828800"/>
            <a:chExt cx="2895600" cy="2895600"/>
          </a:xfrm>
        </p:grpSpPr>
        <p:sp>
          <p:nvSpPr>
            <p:cNvPr id="10" name="Ellipse 58">
              <a:extLst>
                <a:ext uri="{FF2B5EF4-FFF2-40B4-BE49-F238E27FC236}">
                  <a16:creationId xmlns="" xmlns:a16="http://schemas.microsoft.com/office/drawing/2014/main" id="{262BE95B-8525-4C3D-BBAF-2767F9A75F00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1" name="Ellipse 6">
              <a:extLst>
                <a:ext uri="{FF2B5EF4-FFF2-40B4-BE49-F238E27FC236}">
                  <a16:creationId xmlns="" xmlns:a16="http://schemas.microsoft.com/office/drawing/2014/main" id="{4BF28EDD-C98D-4E83-A0C7-A29738CE82D7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2" name="Ellipse 5">
              <a:extLst>
                <a:ext uri="{FF2B5EF4-FFF2-40B4-BE49-F238E27FC236}">
                  <a16:creationId xmlns="" xmlns:a16="http://schemas.microsoft.com/office/drawing/2014/main" id="{8E51DC0D-5FFF-42D8-9C54-5D6E78CE3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3" name="Rounded Rectangle 21">
            <a:extLst>
              <a:ext uri="{FF2B5EF4-FFF2-40B4-BE49-F238E27FC236}">
                <a16:creationId xmlns="" xmlns:a16="http://schemas.microsoft.com/office/drawing/2014/main" id="{44D2C1FF-DB9C-4F09-9117-DE5C7F585096}"/>
              </a:ext>
            </a:extLst>
          </p:cNvPr>
          <p:cNvSpPr/>
          <p:nvPr/>
        </p:nvSpPr>
        <p:spPr>
          <a:xfrm>
            <a:off x="1377101" y="3736464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="" xmlns:a16="http://schemas.microsoft.com/office/drawing/2014/main" id="{941A68F2-DB2F-4CCA-A07E-F030056A4C17}"/>
              </a:ext>
            </a:extLst>
          </p:cNvPr>
          <p:cNvGrpSpPr/>
          <p:nvPr/>
        </p:nvGrpSpPr>
        <p:grpSpPr>
          <a:xfrm>
            <a:off x="407368" y="4622264"/>
            <a:ext cx="822960" cy="822960"/>
            <a:chOff x="609600" y="1828800"/>
            <a:chExt cx="2895600" cy="2895600"/>
          </a:xfrm>
        </p:grpSpPr>
        <p:sp>
          <p:nvSpPr>
            <p:cNvPr id="15" name="Ellipse 58">
              <a:extLst>
                <a:ext uri="{FF2B5EF4-FFF2-40B4-BE49-F238E27FC236}">
                  <a16:creationId xmlns="" xmlns:a16="http://schemas.microsoft.com/office/drawing/2014/main" id="{4822FCAB-43C4-46C1-A890-1720E6B35856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6" name="Ellipse 6">
              <a:extLst>
                <a:ext uri="{FF2B5EF4-FFF2-40B4-BE49-F238E27FC236}">
                  <a16:creationId xmlns="" xmlns:a16="http://schemas.microsoft.com/office/drawing/2014/main" id="{088C2BDA-6242-4066-BF4B-E87A3C8A5A2C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7" name="Ellipse 5">
              <a:extLst>
                <a:ext uri="{FF2B5EF4-FFF2-40B4-BE49-F238E27FC236}">
                  <a16:creationId xmlns="" xmlns:a16="http://schemas.microsoft.com/office/drawing/2014/main" id="{FA93E6FF-2592-4F0E-A8CF-D295C9232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rgbClr val="FF7C8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8" name="Rounded Rectangle 26">
            <a:extLst>
              <a:ext uri="{FF2B5EF4-FFF2-40B4-BE49-F238E27FC236}">
                <a16:creationId xmlns="" xmlns:a16="http://schemas.microsoft.com/office/drawing/2014/main" id="{6E5A5A07-BB07-4BE3-B5CC-3CD0792352A8}"/>
              </a:ext>
            </a:extLst>
          </p:cNvPr>
          <p:cNvSpPr/>
          <p:nvPr/>
        </p:nvSpPr>
        <p:spPr>
          <a:xfrm>
            <a:off x="1323414" y="4744576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="" xmlns:a16="http://schemas.microsoft.com/office/drawing/2014/main" id="{B2D771B7-6DB1-465D-8EF2-C1AA4A0DD3F5}"/>
              </a:ext>
            </a:extLst>
          </p:cNvPr>
          <p:cNvSpPr/>
          <p:nvPr/>
        </p:nvSpPr>
        <p:spPr>
          <a:xfrm>
            <a:off x="1415201" y="1833576"/>
            <a:ext cx="407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EDM01 Asegurar que se fija el Marco de Gobierno y su Mantenimiento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="" xmlns:a16="http://schemas.microsoft.com/office/drawing/2014/main" id="{B6C4A20F-C452-45B8-9C2D-5AFD26B94845}"/>
              </a:ext>
            </a:extLst>
          </p:cNvPr>
          <p:cNvSpPr/>
          <p:nvPr/>
        </p:nvSpPr>
        <p:spPr>
          <a:xfrm>
            <a:off x="1438280" y="2920251"/>
            <a:ext cx="429768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EDM02 Asegurar la Entrega de Valor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="" xmlns:a16="http://schemas.microsoft.com/office/drawing/2014/main" id="{20EE7A19-8D00-4993-B912-BC83E3E5AF44}"/>
              </a:ext>
            </a:extLst>
          </p:cNvPr>
          <p:cNvSpPr/>
          <p:nvPr/>
        </p:nvSpPr>
        <p:spPr>
          <a:xfrm>
            <a:off x="1415201" y="3764117"/>
            <a:ext cx="407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EDM04 Asegurar la Optimización de los Recursos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="" xmlns:a16="http://schemas.microsoft.com/office/drawing/2014/main" id="{38DA14DB-F9AD-4226-BA20-60CED073BDA7}"/>
              </a:ext>
            </a:extLst>
          </p:cNvPr>
          <p:cNvSpPr/>
          <p:nvPr/>
        </p:nvSpPr>
        <p:spPr>
          <a:xfrm>
            <a:off x="1399614" y="4772229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APO01 Administrar el Marco de la Administración de TI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23" name="TextBox 37">
            <a:extLst>
              <a:ext uri="{FF2B5EF4-FFF2-40B4-BE49-F238E27FC236}">
                <a16:creationId xmlns="" xmlns:a16="http://schemas.microsoft.com/office/drawing/2014/main" id="{2C871BCF-374E-4970-AB88-8BB02EF289E1}"/>
              </a:ext>
            </a:extLst>
          </p:cNvPr>
          <p:cNvSpPr txBox="1"/>
          <p:nvPr/>
        </p:nvSpPr>
        <p:spPr>
          <a:xfrm>
            <a:off x="677238" y="282631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2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="" xmlns:a16="http://schemas.microsoft.com/office/drawing/2014/main" id="{3314B6EB-D205-41FD-A8EF-6D284EB8CEA5}"/>
              </a:ext>
            </a:extLst>
          </p:cNvPr>
          <p:cNvSpPr txBox="1"/>
          <p:nvPr/>
        </p:nvSpPr>
        <p:spPr>
          <a:xfrm>
            <a:off x="688831" y="379489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3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="" xmlns:a16="http://schemas.microsoft.com/office/drawing/2014/main" id="{9B8FC2F4-3853-4EA6-87E6-0402E8FB765F}"/>
              </a:ext>
            </a:extLst>
          </p:cNvPr>
          <p:cNvSpPr txBox="1"/>
          <p:nvPr/>
        </p:nvSpPr>
        <p:spPr>
          <a:xfrm>
            <a:off x="624536" y="47668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4</a:t>
            </a:r>
          </a:p>
        </p:txBody>
      </p:sp>
      <p:grpSp>
        <p:nvGrpSpPr>
          <p:cNvPr id="26" name="Group 8">
            <a:extLst>
              <a:ext uri="{FF2B5EF4-FFF2-40B4-BE49-F238E27FC236}">
                <a16:creationId xmlns="" xmlns:a16="http://schemas.microsoft.com/office/drawing/2014/main" id="{EE7BA925-E095-4426-B541-F3770F3A0F6C}"/>
              </a:ext>
            </a:extLst>
          </p:cNvPr>
          <p:cNvGrpSpPr/>
          <p:nvPr/>
        </p:nvGrpSpPr>
        <p:grpSpPr>
          <a:xfrm>
            <a:off x="461055" y="1714483"/>
            <a:ext cx="822960" cy="822960"/>
            <a:chOff x="609600" y="1828800"/>
            <a:chExt cx="2895600" cy="2895600"/>
          </a:xfrm>
        </p:grpSpPr>
        <p:sp>
          <p:nvSpPr>
            <p:cNvPr id="27" name="Ellipse 58">
              <a:extLst>
                <a:ext uri="{FF2B5EF4-FFF2-40B4-BE49-F238E27FC236}">
                  <a16:creationId xmlns="" xmlns:a16="http://schemas.microsoft.com/office/drawing/2014/main" id="{ACB4150E-D8B1-4AA0-AD25-941FF451388B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28" name="Ellipse 6">
              <a:extLst>
                <a:ext uri="{FF2B5EF4-FFF2-40B4-BE49-F238E27FC236}">
                  <a16:creationId xmlns="" xmlns:a16="http://schemas.microsoft.com/office/drawing/2014/main" id="{939CE1AA-8E52-413A-885E-9CF69E8CDF75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29" name="Ellipse 5">
              <a:extLst>
                <a:ext uri="{FF2B5EF4-FFF2-40B4-BE49-F238E27FC236}">
                  <a16:creationId xmlns="" xmlns:a16="http://schemas.microsoft.com/office/drawing/2014/main" id="{84D8BF8D-2930-47B2-80AB-97752111A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069" y="2158795"/>
              <a:ext cx="2195089" cy="2196242"/>
            </a:xfrm>
            <a:prstGeom prst="ellipse">
              <a:avLst/>
            </a:prstGeom>
            <a:solidFill>
              <a:srgbClr val="F28E2B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30" name="TextBox 36">
            <a:extLst>
              <a:ext uri="{FF2B5EF4-FFF2-40B4-BE49-F238E27FC236}">
                <a16:creationId xmlns="" xmlns:a16="http://schemas.microsoft.com/office/drawing/2014/main" id="{7F6AE287-B437-45CB-928C-A0C3C25B57D5}"/>
              </a:ext>
            </a:extLst>
          </p:cNvPr>
          <p:cNvSpPr txBox="1"/>
          <p:nvPr/>
        </p:nvSpPr>
        <p:spPr>
          <a:xfrm>
            <a:off x="688831" y="18643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1</a:t>
            </a:r>
          </a:p>
        </p:txBody>
      </p:sp>
      <p:grpSp>
        <p:nvGrpSpPr>
          <p:cNvPr id="31" name="Group 22">
            <a:extLst>
              <a:ext uri="{FF2B5EF4-FFF2-40B4-BE49-F238E27FC236}">
                <a16:creationId xmlns="" xmlns:a16="http://schemas.microsoft.com/office/drawing/2014/main" id="{3F119E40-F542-46F9-BD0E-D116E49B91EF}"/>
              </a:ext>
            </a:extLst>
          </p:cNvPr>
          <p:cNvGrpSpPr/>
          <p:nvPr/>
        </p:nvGrpSpPr>
        <p:grpSpPr>
          <a:xfrm>
            <a:off x="407368" y="5589240"/>
            <a:ext cx="822960" cy="822960"/>
            <a:chOff x="609600" y="1828800"/>
            <a:chExt cx="2895600" cy="2895600"/>
          </a:xfrm>
        </p:grpSpPr>
        <p:sp>
          <p:nvSpPr>
            <p:cNvPr id="32" name="Ellipse 58">
              <a:extLst>
                <a:ext uri="{FF2B5EF4-FFF2-40B4-BE49-F238E27FC236}">
                  <a16:creationId xmlns="" xmlns:a16="http://schemas.microsoft.com/office/drawing/2014/main" id="{978202EF-C576-4A07-906C-008DA78DED44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33" name="Ellipse 6">
              <a:extLst>
                <a:ext uri="{FF2B5EF4-FFF2-40B4-BE49-F238E27FC236}">
                  <a16:creationId xmlns="" xmlns:a16="http://schemas.microsoft.com/office/drawing/2014/main" id="{3837598E-965B-4346-BF06-92678075C67A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34" name="Ellipse 5">
              <a:extLst>
                <a:ext uri="{FF2B5EF4-FFF2-40B4-BE49-F238E27FC236}">
                  <a16:creationId xmlns="" xmlns:a16="http://schemas.microsoft.com/office/drawing/2014/main" id="{BD3FDD7D-33F8-45F5-8D29-2496F1788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rgbClr val="FF7C8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35" name="Rounded Rectangle 26">
            <a:extLst>
              <a:ext uri="{FF2B5EF4-FFF2-40B4-BE49-F238E27FC236}">
                <a16:creationId xmlns="" xmlns:a16="http://schemas.microsoft.com/office/drawing/2014/main" id="{503881AB-5D34-49C0-B0E4-4F0095BD0982}"/>
              </a:ext>
            </a:extLst>
          </p:cNvPr>
          <p:cNvSpPr/>
          <p:nvPr/>
        </p:nvSpPr>
        <p:spPr>
          <a:xfrm>
            <a:off x="1323414" y="5680680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="" xmlns:a16="http://schemas.microsoft.com/office/drawing/2014/main" id="{35F9490B-5E51-4F1D-B14D-67C8B559C899}"/>
              </a:ext>
            </a:extLst>
          </p:cNvPr>
          <p:cNvSpPr/>
          <p:nvPr/>
        </p:nvSpPr>
        <p:spPr>
          <a:xfrm>
            <a:off x="1399614" y="5825685"/>
            <a:ext cx="3622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APO02 Administrar la Estrategia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37" name="TextBox 39">
            <a:extLst>
              <a:ext uri="{FF2B5EF4-FFF2-40B4-BE49-F238E27FC236}">
                <a16:creationId xmlns="" xmlns:a16="http://schemas.microsoft.com/office/drawing/2014/main" id="{4F4B81BC-4570-4214-8E04-CA5132BD622E}"/>
              </a:ext>
            </a:extLst>
          </p:cNvPr>
          <p:cNvSpPr txBox="1"/>
          <p:nvPr/>
        </p:nvSpPr>
        <p:spPr>
          <a:xfrm>
            <a:off x="635144" y="57391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2800" b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5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38" name="Rounded Rectangle 9">
            <a:extLst>
              <a:ext uri="{FF2B5EF4-FFF2-40B4-BE49-F238E27FC236}">
                <a16:creationId xmlns="" xmlns:a16="http://schemas.microsoft.com/office/drawing/2014/main" id="{40CD1D07-C015-400B-A3E4-4A5A80853323}"/>
              </a:ext>
            </a:extLst>
          </p:cNvPr>
          <p:cNvSpPr/>
          <p:nvPr/>
        </p:nvSpPr>
        <p:spPr>
          <a:xfrm>
            <a:off x="7304836" y="1720240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39" name="Group 12">
            <a:extLst>
              <a:ext uri="{FF2B5EF4-FFF2-40B4-BE49-F238E27FC236}">
                <a16:creationId xmlns="" xmlns:a16="http://schemas.microsoft.com/office/drawing/2014/main" id="{A94DFB77-78BC-4EC4-A4C7-882E3E1D5A12}"/>
              </a:ext>
            </a:extLst>
          </p:cNvPr>
          <p:cNvGrpSpPr/>
          <p:nvPr/>
        </p:nvGrpSpPr>
        <p:grpSpPr>
          <a:xfrm>
            <a:off x="6369733" y="2636912"/>
            <a:ext cx="822960" cy="822960"/>
            <a:chOff x="609600" y="1828800"/>
            <a:chExt cx="2895600" cy="2895600"/>
          </a:xfrm>
        </p:grpSpPr>
        <p:sp>
          <p:nvSpPr>
            <p:cNvPr id="40" name="Ellipse 58">
              <a:extLst>
                <a:ext uri="{FF2B5EF4-FFF2-40B4-BE49-F238E27FC236}">
                  <a16:creationId xmlns="" xmlns:a16="http://schemas.microsoft.com/office/drawing/2014/main" id="{0D6CA954-4270-4487-93C2-4915FD139D98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41" name="Ellipse 6">
              <a:extLst>
                <a:ext uri="{FF2B5EF4-FFF2-40B4-BE49-F238E27FC236}">
                  <a16:creationId xmlns="" xmlns:a16="http://schemas.microsoft.com/office/drawing/2014/main" id="{F000F50C-CCB4-448E-B05C-E5E6DB6ACF62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42" name="Ellipse 5">
              <a:extLst>
                <a:ext uri="{FF2B5EF4-FFF2-40B4-BE49-F238E27FC236}">
                  <a16:creationId xmlns="" xmlns:a16="http://schemas.microsoft.com/office/drawing/2014/main" id="{CD6DA699-63AE-4B81-8EED-1C560BF37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rgbClr val="FF7C8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43" name="Rounded Rectangle 16">
            <a:extLst>
              <a:ext uri="{FF2B5EF4-FFF2-40B4-BE49-F238E27FC236}">
                <a16:creationId xmlns="" xmlns:a16="http://schemas.microsoft.com/office/drawing/2014/main" id="{83B3955A-C09B-4386-96B8-06D8EABA29C2}"/>
              </a:ext>
            </a:extLst>
          </p:cNvPr>
          <p:cNvSpPr/>
          <p:nvPr/>
        </p:nvSpPr>
        <p:spPr>
          <a:xfrm>
            <a:off x="7304836" y="2728352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44" name="Group 17">
            <a:extLst>
              <a:ext uri="{FF2B5EF4-FFF2-40B4-BE49-F238E27FC236}">
                <a16:creationId xmlns="" xmlns:a16="http://schemas.microsoft.com/office/drawing/2014/main" id="{03F5C3AD-4563-4C92-BFF1-E0E32BB52C70}"/>
              </a:ext>
            </a:extLst>
          </p:cNvPr>
          <p:cNvGrpSpPr/>
          <p:nvPr/>
        </p:nvGrpSpPr>
        <p:grpSpPr>
          <a:xfrm>
            <a:off x="6369733" y="3645024"/>
            <a:ext cx="822960" cy="822960"/>
            <a:chOff x="609600" y="1828800"/>
            <a:chExt cx="2895600" cy="2895600"/>
          </a:xfrm>
        </p:grpSpPr>
        <p:sp>
          <p:nvSpPr>
            <p:cNvPr id="45" name="Ellipse 58">
              <a:extLst>
                <a:ext uri="{FF2B5EF4-FFF2-40B4-BE49-F238E27FC236}">
                  <a16:creationId xmlns="" xmlns:a16="http://schemas.microsoft.com/office/drawing/2014/main" id="{06CC2B6F-A76D-4B81-AFCC-F042C33FCD08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46" name="Ellipse 6">
              <a:extLst>
                <a:ext uri="{FF2B5EF4-FFF2-40B4-BE49-F238E27FC236}">
                  <a16:creationId xmlns="" xmlns:a16="http://schemas.microsoft.com/office/drawing/2014/main" id="{C937DF38-A15A-475D-BA39-3D029335A611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47" name="Ellipse 5">
              <a:extLst>
                <a:ext uri="{FF2B5EF4-FFF2-40B4-BE49-F238E27FC236}">
                  <a16:creationId xmlns="" xmlns:a16="http://schemas.microsoft.com/office/drawing/2014/main" id="{5783BEC2-99BE-4172-A23D-41543978F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rgbClr val="FF7C8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48" name="Rounded Rectangle 21">
            <a:extLst>
              <a:ext uri="{FF2B5EF4-FFF2-40B4-BE49-F238E27FC236}">
                <a16:creationId xmlns="" xmlns:a16="http://schemas.microsoft.com/office/drawing/2014/main" id="{30E82126-619A-476E-8473-08D2A3255FBD}"/>
              </a:ext>
            </a:extLst>
          </p:cNvPr>
          <p:cNvSpPr/>
          <p:nvPr/>
        </p:nvSpPr>
        <p:spPr>
          <a:xfrm>
            <a:off x="7331767" y="3736464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49" name="Group 22">
            <a:extLst>
              <a:ext uri="{FF2B5EF4-FFF2-40B4-BE49-F238E27FC236}">
                <a16:creationId xmlns="" xmlns:a16="http://schemas.microsoft.com/office/drawing/2014/main" id="{57BF29B9-F3CB-4C01-AB07-F20E14D300A0}"/>
              </a:ext>
            </a:extLst>
          </p:cNvPr>
          <p:cNvGrpSpPr/>
          <p:nvPr/>
        </p:nvGrpSpPr>
        <p:grpSpPr>
          <a:xfrm>
            <a:off x="6369733" y="4653136"/>
            <a:ext cx="822960" cy="822960"/>
            <a:chOff x="609600" y="1828800"/>
            <a:chExt cx="2895600" cy="2895600"/>
          </a:xfrm>
        </p:grpSpPr>
        <p:sp>
          <p:nvSpPr>
            <p:cNvPr id="50" name="Ellipse 58">
              <a:extLst>
                <a:ext uri="{FF2B5EF4-FFF2-40B4-BE49-F238E27FC236}">
                  <a16:creationId xmlns="" xmlns:a16="http://schemas.microsoft.com/office/drawing/2014/main" id="{3FF7B7CC-371B-4A85-AD48-1E534C276476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51" name="Ellipse 6">
              <a:extLst>
                <a:ext uri="{FF2B5EF4-FFF2-40B4-BE49-F238E27FC236}">
                  <a16:creationId xmlns="" xmlns:a16="http://schemas.microsoft.com/office/drawing/2014/main" id="{EEF9E138-DE6E-4451-A776-90072EDC7E94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52" name="Ellipse 5">
              <a:extLst>
                <a:ext uri="{FF2B5EF4-FFF2-40B4-BE49-F238E27FC236}">
                  <a16:creationId xmlns="" xmlns:a16="http://schemas.microsoft.com/office/drawing/2014/main" id="{8F5D56AD-71D2-4933-B34F-0A5E8D43E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rgbClr val="FF7C8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53" name="Rounded Rectangle 26">
            <a:extLst>
              <a:ext uri="{FF2B5EF4-FFF2-40B4-BE49-F238E27FC236}">
                <a16:creationId xmlns="" xmlns:a16="http://schemas.microsoft.com/office/drawing/2014/main" id="{E84A5E62-F32C-4A76-B734-2AAB9949FD36}"/>
              </a:ext>
            </a:extLst>
          </p:cNvPr>
          <p:cNvSpPr/>
          <p:nvPr/>
        </p:nvSpPr>
        <p:spPr>
          <a:xfrm>
            <a:off x="7304836" y="4744576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4" name="Rectangle 29">
            <a:extLst>
              <a:ext uri="{FF2B5EF4-FFF2-40B4-BE49-F238E27FC236}">
                <a16:creationId xmlns="" xmlns:a16="http://schemas.microsoft.com/office/drawing/2014/main" id="{AE632165-B8FD-4651-BB11-A546A6B65872}"/>
              </a:ext>
            </a:extLst>
          </p:cNvPr>
          <p:cNvSpPr/>
          <p:nvPr/>
        </p:nvSpPr>
        <p:spPr>
          <a:xfrm>
            <a:off x="7346232" y="1858873"/>
            <a:ext cx="4122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APO03 Administrar la Arquitectura Corporativa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55" name="Rectangle 30">
            <a:extLst>
              <a:ext uri="{FF2B5EF4-FFF2-40B4-BE49-F238E27FC236}">
                <a16:creationId xmlns="" xmlns:a16="http://schemas.microsoft.com/office/drawing/2014/main" id="{709D1D03-03E3-4FBE-A58F-073A836C791C}"/>
              </a:ext>
            </a:extLst>
          </p:cNvPr>
          <p:cNvSpPr/>
          <p:nvPr/>
        </p:nvSpPr>
        <p:spPr>
          <a:xfrm>
            <a:off x="7346232" y="2875612"/>
            <a:ext cx="429768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APO04 Administrar la Innovación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56" name="Rectangle 31">
            <a:extLst>
              <a:ext uri="{FF2B5EF4-FFF2-40B4-BE49-F238E27FC236}">
                <a16:creationId xmlns="" xmlns:a16="http://schemas.microsoft.com/office/drawing/2014/main" id="{87A43698-A342-4D5E-AD07-41BD72F4C8CC}"/>
              </a:ext>
            </a:extLst>
          </p:cNvPr>
          <p:cNvSpPr/>
          <p:nvPr/>
        </p:nvSpPr>
        <p:spPr>
          <a:xfrm>
            <a:off x="7342936" y="3864923"/>
            <a:ext cx="429768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APO05 Administrar el Portafolio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58" name="TextBox 37">
            <a:extLst>
              <a:ext uri="{FF2B5EF4-FFF2-40B4-BE49-F238E27FC236}">
                <a16:creationId xmlns="" xmlns:a16="http://schemas.microsoft.com/office/drawing/2014/main" id="{FB92B311-BC29-4E09-A0AF-3021EAC9AE19}"/>
              </a:ext>
            </a:extLst>
          </p:cNvPr>
          <p:cNvSpPr txBox="1"/>
          <p:nvPr/>
        </p:nvSpPr>
        <p:spPr>
          <a:xfrm>
            <a:off x="6614082" y="27867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2800" b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7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59" name="TextBox 38">
            <a:extLst>
              <a:ext uri="{FF2B5EF4-FFF2-40B4-BE49-F238E27FC236}">
                <a16:creationId xmlns="" xmlns:a16="http://schemas.microsoft.com/office/drawing/2014/main" id="{9B16E6D7-817F-4CDA-8B28-11B434494F00}"/>
              </a:ext>
            </a:extLst>
          </p:cNvPr>
          <p:cNvSpPr txBox="1"/>
          <p:nvPr/>
        </p:nvSpPr>
        <p:spPr>
          <a:xfrm>
            <a:off x="6597509" y="379489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2800" b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8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60" name="TextBox 39">
            <a:extLst>
              <a:ext uri="{FF2B5EF4-FFF2-40B4-BE49-F238E27FC236}">
                <a16:creationId xmlns="" xmlns:a16="http://schemas.microsoft.com/office/drawing/2014/main" id="{394BDBAA-BFE0-45B3-A6B9-C0C2E36CB1BD}"/>
              </a:ext>
            </a:extLst>
          </p:cNvPr>
          <p:cNvSpPr txBox="1"/>
          <p:nvPr/>
        </p:nvSpPr>
        <p:spPr>
          <a:xfrm>
            <a:off x="6614082" y="48030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2800" b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9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grpSp>
        <p:nvGrpSpPr>
          <p:cNvPr id="61" name="Group 8">
            <a:extLst>
              <a:ext uri="{FF2B5EF4-FFF2-40B4-BE49-F238E27FC236}">
                <a16:creationId xmlns="" xmlns:a16="http://schemas.microsoft.com/office/drawing/2014/main" id="{E311D80D-9EF2-4C91-8B56-353D864A4F6C}"/>
              </a:ext>
            </a:extLst>
          </p:cNvPr>
          <p:cNvGrpSpPr/>
          <p:nvPr/>
        </p:nvGrpSpPr>
        <p:grpSpPr>
          <a:xfrm>
            <a:off x="6369733" y="1628800"/>
            <a:ext cx="822960" cy="822960"/>
            <a:chOff x="609600" y="1828800"/>
            <a:chExt cx="2895600" cy="2895600"/>
          </a:xfrm>
        </p:grpSpPr>
        <p:sp>
          <p:nvSpPr>
            <p:cNvPr id="62" name="Ellipse 58">
              <a:extLst>
                <a:ext uri="{FF2B5EF4-FFF2-40B4-BE49-F238E27FC236}">
                  <a16:creationId xmlns="" xmlns:a16="http://schemas.microsoft.com/office/drawing/2014/main" id="{830900C4-0854-4669-99BC-561233A90628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63" name="Ellipse 6">
              <a:extLst>
                <a:ext uri="{FF2B5EF4-FFF2-40B4-BE49-F238E27FC236}">
                  <a16:creationId xmlns="" xmlns:a16="http://schemas.microsoft.com/office/drawing/2014/main" id="{BBF62CA4-5505-422E-B089-56BB1F43F731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64" name="Ellipse 5">
              <a:extLst>
                <a:ext uri="{FF2B5EF4-FFF2-40B4-BE49-F238E27FC236}">
                  <a16:creationId xmlns="" xmlns:a16="http://schemas.microsoft.com/office/drawing/2014/main" id="{B55D0E01-8FD6-4709-93E9-D902966BB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rgbClr val="FF7C8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65" name="TextBox 36">
            <a:extLst>
              <a:ext uri="{FF2B5EF4-FFF2-40B4-BE49-F238E27FC236}">
                <a16:creationId xmlns="" xmlns:a16="http://schemas.microsoft.com/office/drawing/2014/main" id="{DF88142C-3086-44AC-9615-458631A82EEA}"/>
              </a:ext>
            </a:extLst>
          </p:cNvPr>
          <p:cNvSpPr txBox="1"/>
          <p:nvPr/>
        </p:nvSpPr>
        <p:spPr>
          <a:xfrm>
            <a:off x="6614082" y="17786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2800" b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6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70" name="Rounded Rectangle 26">
            <a:extLst>
              <a:ext uri="{FF2B5EF4-FFF2-40B4-BE49-F238E27FC236}">
                <a16:creationId xmlns="" xmlns:a16="http://schemas.microsoft.com/office/drawing/2014/main" id="{41A8A701-3C04-4FD0-BBCC-F4D07A99712E}"/>
              </a:ext>
            </a:extLst>
          </p:cNvPr>
          <p:cNvSpPr/>
          <p:nvPr/>
        </p:nvSpPr>
        <p:spPr>
          <a:xfrm>
            <a:off x="7304836" y="5680680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1" name="Rectangle 34">
            <a:extLst>
              <a:ext uri="{FF2B5EF4-FFF2-40B4-BE49-F238E27FC236}">
                <a16:creationId xmlns="" xmlns:a16="http://schemas.microsoft.com/office/drawing/2014/main" id="{341BD31E-3574-4B0D-91C0-B9942A1366AB}"/>
              </a:ext>
            </a:extLst>
          </p:cNvPr>
          <p:cNvSpPr/>
          <p:nvPr/>
        </p:nvSpPr>
        <p:spPr>
          <a:xfrm>
            <a:off x="7464152" y="4878915"/>
            <a:ext cx="3657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APO08 Administrar las Relaciones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72" name="TextBox 39">
            <a:extLst>
              <a:ext uri="{FF2B5EF4-FFF2-40B4-BE49-F238E27FC236}">
                <a16:creationId xmlns="" xmlns:a16="http://schemas.microsoft.com/office/drawing/2014/main" id="{838D05A4-F375-4A53-AAE8-6C43F968A70D}"/>
              </a:ext>
            </a:extLst>
          </p:cNvPr>
          <p:cNvSpPr txBox="1"/>
          <p:nvPr/>
        </p:nvSpPr>
        <p:spPr>
          <a:xfrm>
            <a:off x="6522711" y="57391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2800" b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1</a:t>
            </a:r>
            <a:r>
              <a:rPr lang="en-US" sz="2800" b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0</a:t>
            </a:r>
          </a:p>
        </p:txBody>
      </p:sp>
      <p:grpSp>
        <p:nvGrpSpPr>
          <p:cNvPr id="74" name="Group 22">
            <a:extLst>
              <a:ext uri="{FF2B5EF4-FFF2-40B4-BE49-F238E27FC236}">
                <a16:creationId xmlns="" xmlns:a16="http://schemas.microsoft.com/office/drawing/2014/main" id="{57BF29B9-F3CB-4C01-AB07-F20E14D300A0}"/>
              </a:ext>
            </a:extLst>
          </p:cNvPr>
          <p:cNvGrpSpPr/>
          <p:nvPr/>
        </p:nvGrpSpPr>
        <p:grpSpPr>
          <a:xfrm>
            <a:off x="6369733" y="5661248"/>
            <a:ext cx="822960" cy="822960"/>
            <a:chOff x="609600" y="1828800"/>
            <a:chExt cx="2895600" cy="2895600"/>
          </a:xfrm>
        </p:grpSpPr>
        <p:sp>
          <p:nvSpPr>
            <p:cNvPr id="75" name="Ellipse 58">
              <a:extLst>
                <a:ext uri="{FF2B5EF4-FFF2-40B4-BE49-F238E27FC236}">
                  <a16:creationId xmlns="" xmlns:a16="http://schemas.microsoft.com/office/drawing/2014/main" id="{3FF7B7CC-371B-4A85-AD48-1E534C276476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6" name="Ellipse 6">
              <a:extLst>
                <a:ext uri="{FF2B5EF4-FFF2-40B4-BE49-F238E27FC236}">
                  <a16:creationId xmlns="" xmlns:a16="http://schemas.microsoft.com/office/drawing/2014/main" id="{EEF9E138-DE6E-4451-A776-90072EDC7E94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Calibri Light" panose="020F0302020204030204"/>
                  <a:ea typeface="ＭＳ Ｐゴシック" charset="-128"/>
                  <a:cs typeface="+mn-cs"/>
                </a:rPr>
                <a:t>10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7" name="Ellipse 5">
              <a:extLst>
                <a:ext uri="{FF2B5EF4-FFF2-40B4-BE49-F238E27FC236}">
                  <a16:creationId xmlns="" xmlns:a16="http://schemas.microsoft.com/office/drawing/2014/main" id="{8F5D56AD-71D2-4933-B34F-0A5E8D43E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rgbClr val="FF7C8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78" name="TextBox 39">
            <a:extLst>
              <a:ext uri="{FF2B5EF4-FFF2-40B4-BE49-F238E27FC236}">
                <a16:creationId xmlns="" xmlns:a16="http://schemas.microsoft.com/office/drawing/2014/main" id="{394BDBAA-BFE0-45B3-A6B9-C0C2E36CB1BD}"/>
              </a:ext>
            </a:extLst>
          </p:cNvPr>
          <p:cNvSpPr txBox="1"/>
          <p:nvPr/>
        </p:nvSpPr>
        <p:spPr>
          <a:xfrm>
            <a:off x="6495559" y="5795969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2800" b="1" dirty="0" smtClean="0">
                <a:solidFill>
                  <a:prstClr val="white"/>
                </a:solidFill>
                <a:latin typeface="Calibri Light" panose="020F0302020204030204"/>
                <a:cs typeface="+mn-cs"/>
              </a:rPr>
              <a:t>10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79" name="Rectangle 29">
            <a:extLst>
              <a:ext uri="{FF2B5EF4-FFF2-40B4-BE49-F238E27FC236}">
                <a16:creationId xmlns="" xmlns:a16="http://schemas.microsoft.com/office/drawing/2014/main" id="{B2D771B7-6DB1-465D-8EF2-C1AA4A0DD3F5}"/>
              </a:ext>
            </a:extLst>
          </p:cNvPr>
          <p:cNvSpPr/>
          <p:nvPr/>
        </p:nvSpPr>
        <p:spPr>
          <a:xfrm>
            <a:off x="7488197" y="5825685"/>
            <a:ext cx="4076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APO11 Administrar la Calidad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81" name="Título 1"/>
          <p:cNvSpPr>
            <a:spLocks noGrp="1"/>
          </p:cNvSpPr>
          <p:nvPr/>
        </p:nvSpPr>
        <p:spPr bwMode="auto">
          <a:xfrm>
            <a:off x="263353" y="1196752"/>
            <a:ext cx="3528392" cy="40011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000" b="1" dirty="0" smtClean="0">
                <a:latin typeface="Arial" panose="020B0604020202020204" pitchFamily="34" charset="0"/>
              </a:rPr>
              <a:t>PROCESOS TI</a:t>
            </a:r>
            <a:endParaRPr lang="es-ES" sz="2000" b="1" dirty="0">
              <a:latin typeface="Arial" panose="020B0604020202020204" pitchFamily="34" charset="0"/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2458511" y="6493576"/>
            <a:ext cx="2296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Evaluar, orientar y supervisar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2279576" y="6597352"/>
            <a:ext cx="178935" cy="1049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Rectángulo 84"/>
          <p:cNvSpPr/>
          <p:nvPr/>
        </p:nvSpPr>
        <p:spPr>
          <a:xfrm>
            <a:off x="8256240" y="6453336"/>
            <a:ext cx="2291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Alinear, planificar y organizar</a:t>
            </a:r>
          </a:p>
        </p:txBody>
      </p:sp>
      <p:sp>
        <p:nvSpPr>
          <p:cNvPr id="86" name="Rectángulo 85"/>
          <p:cNvSpPr/>
          <p:nvPr/>
        </p:nvSpPr>
        <p:spPr>
          <a:xfrm>
            <a:off x="7933289" y="6564383"/>
            <a:ext cx="178935" cy="104977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7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50FCECB9-B200-46DE-B13C-E90730F885EB}"/>
              </a:ext>
            </a:extLst>
          </p:cNvPr>
          <p:cNvGrpSpPr/>
          <p:nvPr/>
        </p:nvGrpSpPr>
        <p:grpSpPr>
          <a:xfrm>
            <a:off x="407368" y="1707483"/>
            <a:ext cx="822960" cy="822960"/>
            <a:chOff x="609600" y="1828800"/>
            <a:chExt cx="2895600" cy="2895600"/>
          </a:xfrm>
        </p:grpSpPr>
        <p:sp>
          <p:nvSpPr>
            <p:cNvPr id="5" name="Ellipse 58">
              <a:extLst>
                <a:ext uri="{FF2B5EF4-FFF2-40B4-BE49-F238E27FC236}">
                  <a16:creationId xmlns="" xmlns:a16="http://schemas.microsoft.com/office/drawing/2014/main" id="{57122223-96A5-4438-9ED1-4F75F17EBD35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6" name="Ellipse 6">
              <a:extLst>
                <a:ext uri="{FF2B5EF4-FFF2-40B4-BE49-F238E27FC236}">
                  <a16:creationId xmlns="" xmlns:a16="http://schemas.microsoft.com/office/drawing/2014/main" id="{4540FE16-F567-4C0C-BC6B-0B0F91E3AB20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" name="Ellipse 5">
              <a:extLst>
                <a:ext uri="{FF2B5EF4-FFF2-40B4-BE49-F238E27FC236}">
                  <a16:creationId xmlns="" xmlns:a16="http://schemas.microsoft.com/office/drawing/2014/main" id="{B51AC8EB-8465-4723-8BDC-AAE9A7F39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Rounded Rectangle 16">
            <a:extLst>
              <a:ext uri="{FF2B5EF4-FFF2-40B4-BE49-F238E27FC236}">
                <a16:creationId xmlns="" xmlns:a16="http://schemas.microsoft.com/office/drawing/2014/main" id="{ECEFD520-2F49-4359-8A50-F528DBC7954C}"/>
              </a:ext>
            </a:extLst>
          </p:cNvPr>
          <p:cNvSpPr/>
          <p:nvPr/>
        </p:nvSpPr>
        <p:spPr>
          <a:xfrm>
            <a:off x="1323414" y="1798923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="" xmlns:a16="http://schemas.microsoft.com/office/drawing/2014/main" id="{5A83EF86-B62E-4DFB-91CC-C9EBBAA241D4}"/>
              </a:ext>
            </a:extLst>
          </p:cNvPr>
          <p:cNvGrpSpPr/>
          <p:nvPr/>
        </p:nvGrpSpPr>
        <p:grpSpPr>
          <a:xfrm>
            <a:off x="407368" y="2674459"/>
            <a:ext cx="822960" cy="822960"/>
            <a:chOff x="609600" y="1828800"/>
            <a:chExt cx="2895600" cy="2895600"/>
          </a:xfrm>
        </p:grpSpPr>
        <p:sp>
          <p:nvSpPr>
            <p:cNvPr id="10" name="Ellipse 58">
              <a:extLst>
                <a:ext uri="{FF2B5EF4-FFF2-40B4-BE49-F238E27FC236}">
                  <a16:creationId xmlns="" xmlns:a16="http://schemas.microsoft.com/office/drawing/2014/main" id="{262BE95B-8525-4C3D-BBAF-2767F9A75F00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1" name="Ellipse 6">
              <a:extLst>
                <a:ext uri="{FF2B5EF4-FFF2-40B4-BE49-F238E27FC236}">
                  <a16:creationId xmlns="" xmlns:a16="http://schemas.microsoft.com/office/drawing/2014/main" id="{4BF28EDD-C98D-4E83-A0C7-A29738CE82D7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2" name="Ellipse 5">
              <a:extLst>
                <a:ext uri="{FF2B5EF4-FFF2-40B4-BE49-F238E27FC236}">
                  <a16:creationId xmlns="" xmlns:a16="http://schemas.microsoft.com/office/drawing/2014/main" id="{8E51DC0D-5FFF-42D8-9C54-5D6E78CE3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3" name="Rounded Rectangle 21">
            <a:extLst>
              <a:ext uri="{FF2B5EF4-FFF2-40B4-BE49-F238E27FC236}">
                <a16:creationId xmlns="" xmlns:a16="http://schemas.microsoft.com/office/drawing/2014/main" id="{44D2C1FF-DB9C-4F09-9117-DE5C7F585096}"/>
              </a:ext>
            </a:extLst>
          </p:cNvPr>
          <p:cNvSpPr/>
          <p:nvPr/>
        </p:nvSpPr>
        <p:spPr>
          <a:xfrm>
            <a:off x="1323414" y="2741889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="" xmlns:a16="http://schemas.microsoft.com/office/drawing/2014/main" id="{941A68F2-DB2F-4CCA-A07E-F030056A4C17}"/>
              </a:ext>
            </a:extLst>
          </p:cNvPr>
          <p:cNvGrpSpPr/>
          <p:nvPr/>
        </p:nvGrpSpPr>
        <p:grpSpPr>
          <a:xfrm>
            <a:off x="435403" y="3645024"/>
            <a:ext cx="822960" cy="822960"/>
            <a:chOff x="609600" y="1828800"/>
            <a:chExt cx="2895600" cy="2895600"/>
          </a:xfrm>
        </p:grpSpPr>
        <p:sp>
          <p:nvSpPr>
            <p:cNvPr id="15" name="Ellipse 58">
              <a:extLst>
                <a:ext uri="{FF2B5EF4-FFF2-40B4-BE49-F238E27FC236}">
                  <a16:creationId xmlns="" xmlns:a16="http://schemas.microsoft.com/office/drawing/2014/main" id="{4822FCAB-43C4-46C1-A890-1720E6B35856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6" name="Ellipse 6">
              <a:extLst>
                <a:ext uri="{FF2B5EF4-FFF2-40B4-BE49-F238E27FC236}">
                  <a16:creationId xmlns="" xmlns:a16="http://schemas.microsoft.com/office/drawing/2014/main" id="{088C2BDA-6242-4066-BF4B-E87A3C8A5A2C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7" name="Ellipse 5">
              <a:extLst>
                <a:ext uri="{FF2B5EF4-FFF2-40B4-BE49-F238E27FC236}">
                  <a16:creationId xmlns="" xmlns:a16="http://schemas.microsoft.com/office/drawing/2014/main" id="{FA93E6FF-2592-4F0E-A8CF-D295C9232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8" name="Rounded Rectangle 26">
            <a:extLst>
              <a:ext uri="{FF2B5EF4-FFF2-40B4-BE49-F238E27FC236}">
                <a16:creationId xmlns="" xmlns:a16="http://schemas.microsoft.com/office/drawing/2014/main" id="{6E5A5A07-BB07-4BE3-B5CC-3CD0792352A8}"/>
              </a:ext>
            </a:extLst>
          </p:cNvPr>
          <p:cNvSpPr/>
          <p:nvPr/>
        </p:nvSpPr>
        <p:spPr>
          <a:xfrm>
            <a:off x="1351449" y="3717032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="" xmlns:a16="http://schemas.microsoft.com/office/drawing/2014/main" id="{B6C4A20F-C452-45B8-9C2D-5AFD26B94845}"/>
              </a:ext>
            </a:extLst>
          </p:cNvPr>
          <p:cNvSpPr/>
          <p:nvPr/>
        </p:nvSpPr>
        <p:spPr>
          <a:xfrm>
            <a:off x="1360234" y="1830974"/>
            <a:ext cx="4077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BAI02 Administrar la Definición de Requerimientos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="" xmlns:a16="http://schemas.microsoft.com/office/drawing/2014/main" id="{20EE7A19-8D00-4993-B912-BC83E3E5AF44}"/>
              </a:ext>
            </a:extLst>
          </p:cNvPr>
          <p:cNvSpPr/>
          <p:nvPr/>
        </p:nvSpPr>
        <p:spPr>
          <a:xfrm>
            <a:off x="1337977" y="2887964"/>
            <a:ext cx="4076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BAI05 Administrar la Habilitación del Cambio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="" xmlns:a16="http://schemas.microsoft.com/office/drawing/2014/main" id="{38DA14DB-F9AD-4226-BA20-60CED073BDA7}"/>
              </a:ext>
            </a:extLst>
          </p:cNvPr>
          <p:cNvSpPr/>
          <p:nvPr/>
        </p:nvSpPr>
        <p:spPr>
          <a:xfrm>
            <a:off x="1388269" y="3861048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DSS03 Administrar Problemas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23" name="TextBox 37">
            <a:extLst>
              <a:ext uri="{FF2B5EF4-FFF2-40B4-BE49-F238E27FC236}">
                <a16:creationId xmlns="" xmlns:a16="http://schemas.microsoft.com/office/drawing/2014/main" id="{2C871BCF-374E-4970-AB88-8BB02EF289E1}"/>
              </a:ext>
            </a:extLst>
          </p:cNvPr>
          <p:cNvSpPr txBox="1"/>
          <p:nvPr/>
        </p:nvSpPr>
        <p:spPr>
          <a:xfrm>
            <a:off x="525584" y="1861751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libri Light" panose="020F0302020204030204"/>
                <a:cs typeface="+mn-cs"/>
              </a:rPr>
              <a:t>11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="" xmlns:a16="http://schemas.microsoft.com/office/drawing/2014/main" id="{3314B6EB-D205-41FD-A8EF-6D284EB8CEA5}"/>
              </a:ext>
            </a:extLst>
          </p:cNvPr>
          <p:cNvSpPr txBox="1"/>
          <p:nvPr/>
        </p:nvSpPr>
        <p:spPr>
          <a:xfrm>
            <a:off x="546904" y="2794561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libri Light" panose="020F0302020204030204"/>
                <a:cs typeface="+mn-cs"/>
              </a:rPr>
              <a:t>12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25" name="TextBox 39">
            <a:extLst>
              <a:ext uri="{FF2B5EF4-FFF2-40B4-BE49-F238E27FC236}">
                <a16:creationId xmlns="" xmlns:a16="http://schemas.microsoft.com/office/drawing/2014/main" id="{9B8FC2F4-3853-4EA6-87E6-0402E8FB765F}"/>
              </a:ext>
            </a:extLst>
          </p:cNvPr>
          <p:cNvSpPr txBox="1"/>
          <p:nvPr/>
        </p:nvSpPr>
        <p:spPr>
          <a:xfrm>
            <a:off x="553512" y="37821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libri Light" panose="020F0302020204030204"/>
                <a:cs typeface="+mn-cs"/>
              </a:rPr>
              <a:t>13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grpSp>
        <p:nvGrpSpPr>
          <p:cNvPr id="31" name="Group 22">
            <a:extLst>
              <a:ext uri="{FF2B5EF4-FFF2-40B4-BE49-F238E27FC236}">
                <a16:creationId xmlns="" xmlns:a16="http://schemas.microsoft.com/office/drawing/2014/main" id="{3F119E40-F542-46F9-BD0E-D116E49B91EF}"/>
              </a:ext>
            </a:extLst>
          </p:cNvPr>
          <p:cNvGrpSpPr/>
          <p:nvPr/>
        </p:nvGrpSpPr>
        <p:grpSpPr>
          <a:xfrm>
            <a:off x="6402353" y="1676611"/>
            <a:ext cx="822960" cy="822960"/>
            <a:chOff x="609600" y="1828800"/>
            <a:chExt cx="2895600" cy="2895600"/>
          </a:xfrm>
        </p:grpSpPr>
        <p:sp>
          <p:nvSpPr>
            <p:cNvPr id="32" name="Ellipse 58">
              <a:extLst>
                <a:ext uri="{FF2B5EF4-FFF2-40B4-BE49-F238E27FC236}">
                  <a16:creationId xmlns="" xmlns:a16="http://schemas.microsoft.com/office/drawing/2014/main" id="{978202EF-C576-4A07-906C-008DA78DED44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33" name="Ellipse 6">
              <a:extLst>
                <a:ext uri="{FF2B5EF4-FFF2-40B4-BE49-F238E27FC236}">
                  <a16:creationId xmlns="" xmlns:a16="http://schemas.microsoft.com/office/drawing/2014/main" id="{3837598E-965B-4346-BF06-92678075C67A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34" name="Ellipse 5">
              <a:extLst>
                <a:ext uri="{FF2B5EF4-FFF2-40B4-BE49-F238E27FC236}">
                  <a16:creationId xmlns="" xmlns:a16="http://schemas.microsoft.com/office/drawing/2014/main" id="{BD3FDD7D-33F8-45F5-8D29-2496F1788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35" name="Rounded Rectangle 26">
            <a:extLst>
              <a:ext uri="{FF2B5EF4-FFF2-40B4-BE49-F238E27FC236}">
                <a16:creationId xmlns="" xmlns:a16="http://schemas.microsoft.com/office/drawing/2014/main" id="{503881AB-5D34-49C0-B0E4-4F0095BD0982}"/>
              </a:ext>
            </a:extLst>
          </p:cNvPr>
          <p:cNvSpPr/>
          <p:nvPr/>
        </p:nvSpPr>
        <p:spPr>
          <a:xfrm>
            <a:off x="7318399" y="1768051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="" xmlns:a16="http://schemas.microsoft.com/office/drawing/2014/main" id="{35F9490B-5E51-4F1D-B14D-67C8B559C899}"/>
              </a:ext>
            </a:extLst>
          </p:cNvPr>
          <p:cNvSpPr/>
          <p:nvPr/>
        </p:nvSpPr>
        <p:spPr>
          <a:xfrm>
            <a:off x="7394599" y="1913056"/>
            <a:ext cx="3622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DSS04 Administrar la Continuidad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37" name="TextBox 39">
            <a:extLst>
              <a:ext uri="{FF2B5EF4-FFF2-40B4-BE49-F238E27FC236}">
                <a16:creationId xmlns="" xmlns:a16="http://schemas.microsoft.com/office/drawing/2014/main" id="{4F4B81BC-4570-4214-8E04-CA5132BD622E}"/>
              </a:ext>
            </a:extLst>
          </p:cNvPr>
          <p:cNvSpPr txBox="1"/>
          <p:nvPr/>
        </p:nvSpPr>
        <p:spPr>
          <a:xfrm>
            <a:off x="6520576" y="1831751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2800" b="1" dirty="0" smtClean="0">
                <a:solidFill>
                  <a:prstClr val="white"/>
                </a:solidFill>
                <a:latin typeface="Calibri Light" panose="020F0302020204030204"/>
                <a:cs typeface="+mn-cs"/>
              </a:rPr>
              <a:t>14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grpSp>
        <p:nvGrpSpPr>
          <p:cNvPr id="44" name="Group 22">
            <a:extLst>
              <a:ext uri="{FF2B5EF4-FFF2-40B4-BE49-F238E27FC236}">
                <a16:creationId xmlns="" xmlns:a16="http://schemas.microsoft.com/office/drawing/2014/main" id="{3F119E40-F542-46F9-BD0E-D116E49B91EF}"/>
              </a:ext>
            </a:extLst>
          </p:cNvPr>
          <p:cNvGrpSpPr/>
          <p:nvPr/>
        </p:nvGrpSpPr>
        <p:grpSpPr>
          <a:xfrm>
            <a:off x="6412067" y="2602451"/>
            <a:ext cx="822960" cy="822960"/>
            <a:chOff x="609600" y="1828800"/>
            <a:chExt cx="2895600" cy="2895600"/>
          </a:xfrm>
        </p:grpSpPr>
        <p:sp>
          <p:nvSpPr>
            <p:cNvPr id="45" name="Ellipse 58">
              <a:extLst>
                <a:ext uri="{FF2B5EF4-FFF2-40B4-BE49-F238E27FC236}">
                  <a16:creationId xmlns="" xmlns:a16="http://schemas.microsoft.com/office/drawing/2014/main" id="{978202EF-C576-4A07-906C-008DA78DED44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46" name="Ellipse 6">
              <a:extLst>
                <a:ext uri="{FF2B5EF4-FFF2-40B4-BE49-F238E27FC236}">
                  <a16:creationId xmlns="" xmlns:a16="http://schemas.microsoft.com/office/drawing/2014/main" id="{3837598E-965B-4346-BF06-92678075C67A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47" name="Ellipse 5">
              <a:extLst>
                <a:ext uri="{FF2B5EF4-FFF2-40B4-BE49-F238E27FC236}">
                  <a16:creationId xmlns="" xmlns:a16="http://schemas.microsoft.com/office/drawing/2014/main" id="{BD3FDD7D-33F8-45F5-8D29-2496F1788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48" name="Rounded Rectangle 26">
            <a:extLst>
              <a:ext uri="{FF2B5EF4-FFF2-40B4-BE49-F238E27FC236}">
                <a16:creationId xmlns="" xmlns:a16="http://schemas.microsoft.com/office/drawing/2014/main" id="{503881AB-5D34-49C0-B0E4-4F0095BD0982}"/>
              </a:ext>
            </a:extLst>
          </p:cNvPr>
          <p:cNvSpPr/>
          <p:nvPr/>
        </p:nvSpPr>
        <p:spPr>
          <a:xfrm>
            <a:off x="7328113" y="2693891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9" name="Rectangle 34">
            <a:extLst>
              <a:ext uri="{FF2B5EF4-FFF2-40B4-BE49-F238E27FC236}">
                <a16:creationId xmlns="" xmlns:a16="http://schemas.microsoft.com/office/drawing/2014/main" id="{35F9490B-5E51-4F1D-B14D-67C8B559C899}"/>
              </a:ext>
            </a:extLst>
          </p:cNvPr>
          <p:cNvSpPr/>
          <p:nvPr/>
        </p:nvSpPr>
        <p:spPr>
          <a:xfrm>
            <a:off x="7404313" y="2838896"/>
            <a:ext cx="4131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DSS05 Administrar los Servicios de Seguridad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50" name="TextBox 39">
            <a:extLst>
              <a:ext uri="{FF2B5EF4-FFF2-40B4-BE49-F238E27FC236}">
                <a16:creationId xmlns="" xmlns:a16="http://schemas.microsoft.com/office/drawing/2014/main" id="{4F4B81BC-4570-4214-8E04-CA5132BD622E}"/>
              </a:ext>
            </a:extLst>
          </p:cNvPr>
          <p:cNvSpPr txBox="1"/>
          <p:nvPr/>
        </p:nvSpPr>
        <p:spPr>
          <a:xfrm>
            <a:off x="6530290" y="2757591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2800" b="1" dirty="0" smtClean="0">
                <a:solidFill>
                  <a:prstClr val="white"/>
                </a:solidFill>
                <a:latin typeface="Calibri Light" panose="020F0302020204030204"/>
                <a:cs typeface="+mn-cs"/>
              </a:rPr>
              <a:t>15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grpSp>
        <p:nvGrpSpPr>
          <p:cNvPr id="51" name="Group 22">
            <a:extLst>
              <a:ext uri="{FF2B5EF4-FFF2-40B4-BE49-F238E27FC236}">
                <a16:creationId xmlns="" xmlns:a16="http://schemas.microsoft.com/office/drawing/2014/main" id="{3F119E40-F542-46F9-BD0E-D116E49B91EF}"/>
              </a:ext>
            </a:extLst>
          </p:cNvPr>
          <p:cNvGrpSpPr/>
          <p:nvPr/>
        </p:nvGrpSpPr>
        <p:grpSpPr>
          <a:xfrm>
            <a:off x="6402353" y="3573016"/>
            <a:ext cx="822960" cy="822960"/>
            <a:chOff x="609600" y="1828800"/>
            <a:chExt cx="2895600" cy="2895600"/>
          </a:xfrm>
        </p:grpSpPr>
        <p:sp>
          <p:nvSpPr>
            <p:cNvPr id="52" name="Ellipse 58">
              <a:extLst>
                <a:ext uri="{FF2B5EF4-FFF2-40B4-BE49-F238E27FC236}">
                  <a16:creationId xmlns="" xmlns:a16="http://schemas.microsoft.com/office/drawing/2014/main" id="{978202EF-C576-4A07-906C-008DA78DED44}"/>
                </a:ext>
              </a:extLst>
            </p:cNvPr>
            <p:cNvSpPr/>
            <p:nvPr/>
          </p:nvSpPr>
          <p:spPr>
            <a:xfrm>
              <a:off x="609600" y="1828800"/>
              <a:ext cx="2895600" cy="28956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53" name="Ellipse 6">
              <a:extLst>
                <a:ext uri="{FF2B5EF4-FFF2-40B4-BE49-F238E27FC236}">
                  <a16:creationId xmlns="" xmlns:a16="http://schemas.microsoft.com/office/drawing/2014/main" id="{3837598E-965B-4346-BF06-92678075C67A}"/>
                </a:ext>
              </a:extLst>
            </p:cNvPr>
            <p:cNvSpPr/>
            <p:nvPr/>
          </p:nvSpPr>
          <p:spPr>
            <a:xfrm>
              <a:off x="687500" y="1892340"/>
              <a:ext cx="2728001" cy="2728000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20000"/>
                    <a:lumOff val="80000"/>
                  </a:srgbClr>
                </a:gs>
                <a:gs pos="50000">
                  <a:srgbClr val="A5A5A5">
                    <a:lumMod val="40000"/>
                    <a:lumOff val="60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charset="0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54" name="Ellipse 5">
              <a:extLst>
                <a:ext uri="{FF2B5EF4-FFF2-40B4-BE49-F238E27FC236}">
                  <a16:creationId xmlns="" xmlns:a16="http://schemas.microsoft.com/office/drawing/2014/main" id="{BD3FDD7D-33F8-45F5-8D29-2496F1788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56" y="2158795"/>
              <a:ext cx="2195088" cy="21962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55" name="Rounded Rectangle 26">
            <a:extLst>
              <a:ext uri="{FF2B5EF4-FFF2-40B4-BE49-F238E27FC236}">
                <a16:creationId xmlns="" xmlns:a16="http://schemas.microsoft.com/office/drawing/2014/main" id="{503881AB-5D34-49C0-B0E4-4F0095BD0982}"/>
              </a:ext>
            </a:extLst>
          </p:cNvPr>
          <p:cNvSpPr/>
          <p:nvPr/>
        </p:nvSpPr>
        <p:spPr>
          <a:xfrm>
            <a:off x="7318399" y="3645024"/>
            <a:ext cx="4114800" cy="640080"/>
          </a:xfrm>
          <a:prstGeom prst="roundRect">
            <a:avLst/>
          </a:prstGeom>
          <a:noFill/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6" name="Rectangle 34">
            <a:extLst>
              <a:ext uri="{FF2B5EF4-FFF2-40B4-BE49-F238E27FC236}">
                <a16:creationId xmlns="" xmlns:a16="http://schemas.microsoft.com/office/drawing/2014/main" id="{35F9490B-5E51-4F1D-B14D-67C8B559C899}"/>
              </a:ext>
            </a:extLst>
          </p:cNvPr>
          <p:cNvSpPr/>
          <p:nvPr/>
        </p:nvSpPr>
        <p:spPr>
          <a:xfrm>
            <a:off x="7394599" y="3645024"/>
            <a:ext cx="4131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MEA02 Monitorear, Evaluar y Valorar el Sistema de Control Interno</a:t>
            </a:r>
            <a:endParaRPr lang="en-US" sz="16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57" name="TextBox 39">
            <a:extLst>
              <a:ext uri="{FF2B5EF4-FFF2-40B4-BE49-F238E27FC236}">
                <a16:creationId xmlns="" xmlns:a16="http://schemas.microsoft.com/office/drawing/2014/main" id="{4F4B81BC-4570-4214-8E04-CA5132BD622E}"/>
              </a:ext>
            </a:extLst>
          </p:cNvPr>
          <p:cNvSpPr txBox="1"/>
          <p:nvPr/>
        </p:nvSpPr>
        <p:spPr>
          <a:xfrm>
            <a:off x="6522309" y="3706579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C" sz="2800" b="1" dirty="0" smtClean="0">
                <a:solidFill>
                  <a:prstClr val="white"/>
                </a:solidFill>
                <a:latin typeface="Calibri Light" panose="020F0302020204030204"/>
                <a:cs typeface="+mn-cs"/>
              </a:rPr>
              <a:t>16</a:t>
            </a:r>
            <a:endParaRPr lang="en-US" sz="2800" b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59" name="Título 1"/>
          <p:cNvSpPr>
            <a:spLocks noGrp="1"/>
          </p:cNvSpPr>
          <p:nvPr/>
        </p:nvSpPr>
        <p:spPr bwMode="auto">
          <a:xfrm>
            <a:off x="439696" y="1196752"/>
            <a:ext cx="3528392" cy="430887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200" b="1" dirty="0" smtClean="0">
                <a:latin typeface="Arial" panose="020B0604020202020204" pitchFamily="34" charset="0"/>
              </a:rPr>
              <a:t>PROCESOS TI</a:t>
            </a:r>
            <a:endParaRPr lang="es-ES" sz="2200" b="1" dirty="0">
              <a:latin typeface="Arial" panose="020B0604020202020204" pitchFamily="34" charset="0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1487488" y="4509120"/>
            <a:ext cx="2622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Construir, adquirir e implementar</a:t>
            </a:r>
            <a:endParaRPr lang="es-ES" sz="1400" dirty="0"/>
          </a:p>
        </p:txBody>
      </p:sp>
      <p:sp>
        <p:nvSpPr>
          <p:cNvPr id="61" name="Rectángulo 60"/>
          <p:cNvSpPr/>
          <p:nvPr/>
        </p:nvSpPr>
        <p:spPr>
          <a:xfrm>
            <a:off x="1343472" y="4620167"/>
            <a:ext cx="178935" cy="1049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61"/>
          <p:cNvSpPr/>
          <p:nvPr/>
        </p:nvSpPr>
        <p:spPr>
          <a:xfrm>
            <a:off x="8544272" y="4620167"/>
            <a:ext cx="178935" cy="1049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Rectángulo 62"/>
          <p:cNvSpPr/>
          <p:nvPr/>
        </p:nvSpPr>
        <p:spPr>
          <a:xfrm>
            <a:off x="8976320" y="4489375"/>
            <a:ext cx="2311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Monitorear, Evaluar y Valorar</a:t>
            </a:r>
            <a:endParaRPr lang="es-ES" sz="1400" dirty="0"/>
          </a:p>
        </p:txBody>
      </p:sp>
      <p:sp>
        <p:nvSpPr>
          <p:cNvPr id="64" name="Rectángulo 63"/>
          <p:cNvSpPr/>
          <p:nvPr/>
        </p:nvSpPr>
        <p:spPr>
          <a:xfrm>
            <a:off x="4548913" y="4653136"/>
            <a:ext cx="178935" cy="104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/>
          <p:cNvSpPr/>
          <p:nvPr/>
        </p:nvSpPr>
        <p:spPr>
          <a:xfrm>
            <a:off x="4870934" y="4509120"/>
            <a:ext cx="2447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Entregar, dar soporte y servicio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502164" y="4869160"/>
            <a:ext cx="11282468" cy="147732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16 procesos TI están articulados con la necesidades de los </a:t>
            </a:r>
            <a:r>
              <a:rPr lang="es-ES" dirty="0" smtClean="0"/>
              <a:t>Infocentros.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13 de los 16 procesos pertenecen a la Gestión TI  y 3 a Gobierno  </a:t>
            </a:r>
            <a:r>
              <a:rPr lang="es-EC" dirty="0" smtClean="0"/>
              <a:t>TI.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3 </a:t>
            </a:r>
            <a:r>
              <a:rPr lang="es-EC" dirty="0"/>
              <a:t>procesos </a:t>
            </a:r>
            <a:r>
              <a:rPr lang="es-EC" dirty="0" smtClean="0"/>
              <a:t>del dominio </a:t>
            </a:r>
            <a:r>
              <a:rPr lang="es-EC" dirty="0"/>
              <a:t>E</a:t>
            </a:r>
            <a:r>
              <a:rPr lang="es-EC" dirty="0" smtClean="0"/>
              <a:t>valuar</a:t>
            </a:r>
            <a:r>
              <a:rPr lang="es-EC" dirty="0"/>
              <a:t>, orientar y </a:t>
            </a:r>
            <a:r>
              <a:rPr lang="es-EC" dirty="0" smtClean="0"/>
              <a:t>supervisar, 7 procesos </a:t>
            </a:r>
            <a:r>
              <a:rPr lang="es-EC" dirty="0"/>
              <a:t>del dominio Alinear, planificar y organizar, </a:t>
            </a:r>
            <a:r>
              <a:rPr lang="es-EC" dirty="0" smtClean="0"/>
              <a:t> 2 </a:t>
            </a:r>
            <a:r>
              <a:rPr lang="es-EC" dirty="0"/>
              <a:t>procesos al dominio Construir, adquirir e implementar, </a:t>
            </a:r>
            <a:r>
              <a:rPr lang="es-EC" dirty="0" smtClean="0"/>
              <a:t>3 </a:t>
            </a:r>
            <a:r>
              <a:rPr lang="es-EC" dirty="0"/>
              <a:t>procesos al dominio Entregar, dar soporte y </a:t>
            </a:r>
            <a:r>
              <a:rPr lang="es-EC" dirty="0" smtClean="0"/>
              <a:t>servicio</a:t>
            </a:r>
            <a:r>
              <a:rPr lang="es-ES" dirty="0"/>
              <a:t> </a:t>
            </a:r>
            <a:r>
              <a:rPr lang="es-EC" dirty="0" smtClean="0"/>
              <a:t>y uno del dominio </a:t>
            </a:r>
            <a:r>
              <a:rPr lang="es-EC" dirty="0"/>
              <a:t>Monitorear, Evaluar y Valorar</a:t>
            </a:r>
            <a:r>
              <a:rPr lang="es-EC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54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7"/>
          <p:cNvSpPr txBox="1"/>
          <p:nvPr/>
        </p:nvSpPr>
        <p:spPr>
          <a:xfrm>
            <a:off x="4943872" y="188640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4" name="Título 1"/>
          <p:cNvSpPr>
            <a:spLocks noGrp="1"/>
          </p:cNvSpPr>
          <p:nvPr/>
        </p:nvSpPr>
        <p:spPr bwMode="auto">
          <a:xfrm>
            <a:off x="119336" y="1268760"/>
            <a:ext cx="5616624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Niveles de Capacidad de Procesos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43673" y="1916832"/>
            <a:ext cx="8553852" cy="466281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dirty="0"/>
              <a:t>Determinar los niveles de capacidad es equivalente a establecer nivel de madurez 4.1.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COBIT 5, </a:t>
            </a:r>
            <a:r>
              <a:rPr lang="es-ES" dirty="0"/>
              <a:t>contempla el modelo de capacidad de los </a:t>
            </a:r>
            <a:r>
              <a:rPr lang="es-ES" dirty="0" smtClean="0"/>
              <a:t>procesos, misma que </a:t>
            </a:r>
            <a:r>
              <a:rPr lang="es-ES" dirty="0"/>
              <a:t>se encuentra basada en la norma  ISO/IEC 15504 de Ingeniería de Software- Evaluación de </a:t>
            </a:r>
            <a:r>
              <a:rPr lang="es-ES" dirty="0" smtClean="0"/>
              <a:t>Procesos.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dirty="0"/>
              <a:t>P</a:t>
            </a:r>
            <a:r>
              <a:rPr lang="es-ES_tradnl" dirty="0" smtClean="0"/>
              <a:t>ermite </a:t>
            </a:r>
            <a:r>
              <a:rPr lang="es-ES_tradnl" dirty="0"/>
              <a:t>realizar la </a:t>
            </a:r>
            <a:r>
              <a:rPr lang="es-ES_tradnl" dirty="0" smtClean="0"/>
              <a:t>evaluación de procesos e identificar </a:t>
            </a:r>
            <a:r>
              <a:rPr lang="es-ES_tradnl" dirty="0"/>
              <a:t>áreas de mejora</a:t>
            </a:r>
            <a:r>
              <a:rPr lang="es-ES_tradnl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Propone </a:t>
            </a:r>
            <a:r>
              <a:rPr lang="es-ES" dirty="0"/>
              <a:t>una escala de evaluación de la capacidad de los </a:t>
            </a:r>
            <a:r>
              <a:rPr lang="es-ES" dirty="0" smtClean="0"/>
              <a:t>procesos.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0" y="2636912"/>
            <a:ext cx="1933575" cy="23622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403333" y="6092174"/>
            <a:ext cx="20345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(ISACA, 2012)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21653" t="-2161" r="20049" b="18314"/>
          <a:stretch/>
        </p:blipFill>
        <p:spPr>
          <a:xfrm>
            <a:off x="4583832" y="4094668"/>
            <a:ext cx="5184576" cy="20162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5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7"/>
          <p:cNvSpPr txBox="1"/>
          <p:nvPr/>
        </p:nvSpPr>
        <p:spPr>
          <a:xfrm>
            <a:off x="4943872" y="188640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4" name="Título 1"/>
          <p:cNvSpPr>
            <a:spLocks noGrp="1"/>
          </p:cNvSpPr>
          <p:nvPr/>
        </p:nvSpPr>
        <p:spPr bwMode="auto">
          <a:xfrm>
            <a:off x="191344" y="1311151"/>
            <a:ext cx="11665296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REPORTES GRÁFICOS DE LOS NIVELES DE CAPACIDAD Y BRECHAS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2666219"/>
            <a:ext cx="6369720" cy="338437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51384" y="2185120"/>
            <a:ext cx="527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Dominio: Evaluar, Orientar y Supervisar (EDM)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456040" y="2046621"/>
            <a:ext cx="54833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20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Dominio: Alinear, Planificar y Organizar (APO)</a:t>
            </a:r>
            <a:endParaRPr lang="es-E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40" y="2572164"/>
            <a:ext cx="5483361" cy="35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/>
        </p:nvSpPr>
        <p:spPr bwMode="auto">
          <a:xfrm>
            <a:off x="191344" y="1311151"/>
            <a:ext cx="11665296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REPORTES GRÁFICOS DE LOS NIVELES DE CAPACIDAD Y BRECHAS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4943872" y="188640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6023" y="1894185"/>
            <a:ext cx="57099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20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Dominio: Entregar, dar Servicio y Soporte (DSS)</a:t>
            </a:r>
            <a:endParaRPr lang="es-E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523385"/>
            <a:ext cx="6120680" cy="356991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082834" y="1871970"/>
            <a:ext cx="57911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20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Dominio: Construir, Adquirir e Implementar (BAI)</a:t>
            </a:r>
            <a:endParaRPr lang="es-E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2379801"/>
            <a:ext cx="4154369" cy="407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4943872" y="188640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191344" y="1311151"/>
            <a:ext cx="11665296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REPORTES GRÁFICOS DE LOS NIVELES DE CAPACIDAD Y BRECHAS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75992" y="1897618"/>
            <a:ext cx="6096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_tradnl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Dominio</a:t>
            </a:r>
            <a:r>
              <a:rPr lang="es-ES_tradnl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Supervisar, Evaluar y Valorar (MEA)</a:t>
            </a:r>
            <a:endParaRPr lang="es-E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478955"/>
            <a:ext cx="510825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4943872" y="188640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5" name="Título 1"/>
          <p:cNvSpPr>
            <a:spLocks noGrp="1"/>
          </p:cNvSpPr>
          <p:nvPr/>
        </p:nvSpPr>
        <p:spPr bwMode="auto">
          <a:xfrm>
            <a:off x="209582" y="1182360"/>
            <a:ext cx="6336704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APLICACIÓN DEL MODELO PROPUESTO 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779909"/>
            <a:ext cx="10854970" cy="4694000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2637219" y="2083392"/>
            <a:ext cx="1116032" cy="439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821094" y="2914214"/>
            <a:ext cx="1112058" cy="453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/>
          <p:cNvSpPr/>
          <p:nvPr/>
        </p:nvSpPr>
        <p:spPr>
          <a:xfrm>
            <a:off x="2031614" y="4194049"/>
            <a:ext cx="1112058" cy="446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5664359" y="4201109"/>
            <a:ext cx="1121763" cy="446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/>
          <p:cNvSpPr/>
          <p:nvPr/>
        </p:nvSpPr>
        <p:spPr>
          <a:xfrm>
            <a:off x="3248526" y="5589240"/>
            <a:ext cx="1105666" cy="453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4619801" y="6445882"/>
            <a:ext cx="20345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(ISACA, 2012)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54" y="6557452"/>
            <a:ext cx="438950" cy="152413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7630459" y="6464382"/>
            <a:ext cx="2451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seleccionados 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4453070" y="2088498"/>
            <a:ext cx="1116032" cy="439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817120" y="2090326"/>
            <a:ext cx="1116032" cy="439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2031614" y="2939283"/>
            <a:ext cx="1112058" cy="453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3242134" y="2919901"/>
            <a:ext cx="1112058" cy="453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/>
          <p:cNvSpPr/>
          <p:nvPr/>
        </p:nvSpPr>
        <p:spPr>
          <a:xfrm>
            <a:off x="4431144" y="2934351"/>
            <a:ext cx="1112058" cy="453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/>
          <p:cNvSpPr/>
          <p:nvPr/>
        </p:nvSpPr>
        <p:spPr>
          <a:xfrm>
            <a:off x="5632014" y="2914214"/>
            <a:ext cx="1112058" cy="453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/>
          <p:cNvSpPr/>
          <p:nvPr/>
        </p:nvSpPr>
        <p:spPr>
          <a:xfrm>
            <a:off x="817120" y="3448205"/>
            <a:ext cx="1112058" cy="4608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/>
          <p:cNvSpPr/>
          <p:nvPr/>
        </p:nvSpPr>
        <p:spPr>
          <a:xfrm>
            <a:off x="4453070" y="3465711"/>
            <a:ext cx="1112058" cy="453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4434340" y="5589240"/>
            <a:ext cx="1130788" cy="453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 55"/>
          <p:cNvSpPr/>
          <p:nvPr/>
        </p:nvSpPr>
        <p:spPr>
          <a:xfrm>
            <a:off x="5655334" y="5581368"/>
            <a:ext cx="1130788" cy="453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Rectángulo 56"/>
          <p:cNvSpPr/>
          <p:nvPr/>
        </p:nvSpPr>
        <p:spPr>
          <a:xfrm>
            <a:off x="9480376" y="3284984"/>
            <a:ext cx="1316166" cy="5040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628800"/>
            <a:ext cx="4464496" cy="5106450"/>
          </a:xfrm>
          <a:prstGeom prst="rect">
            <a:avLst/>
          </a:prstGeom>
        </p:spPr>
      </p:pic>
      <p:sp>
        <p:nvSpPr>
          <p:cNvPr id="3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OBJETIVO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GENERAL </a:t>
            </a:r>
            <a:endParaRPr lang="es-EC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5" name="Rectangle 18"/>
          <p:cNvSpPr/>
          <p:nvPr/>
        </p:nvSpPr>
        <p:spPr>
          <a:xfrm>
            <a:off x="5623027" y="1833465"/>
            <a:ext cx="5914498" cy="3858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52400" sx="104000" sy="104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177800" marR="0" lvl="0" indent="0" algn="just" defTabSz="88265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Proponer un modelo de Gestión TI, en la Red Infocentros implementados a nivel nacional por el MINTEL, para definir guías y actividades necesarias con el fin de adoptar las mejores prácticas para la gestión TI, mismo que esté alineado con algún marco de referencia. </a:t>
            </a:r>
          </a:p>
        </p:txBody>
      </p:sp>
    </p:spTree>
    <p:extLst>
      <p:ext uri="{BB962C8B-B14F-4D97-AF65-F5344CB8AC3E}">
        <p14:creationId xmlns:p14="http://schemas.microsoft.com/office/powerpoint/2010/main" val="357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015880" y="154985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191344" y="1268760"/>
            <a:ext cx="5270400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PRIORIZACIÓN DE PROCESOS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2439" b="6603"/>
          <a:stretch/>
        </p:blipFill>
        <p:spPr>
          <a:xfrm>
            <a:off x="178750" y="1844824"/>
            <a:ext cx="5269178" cy="486692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6240014" y="3861048"/>
            <a:ext cx="5040559" cy="258532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El puntaje </a:t>
            </a:r>
            <a:r>
              <a:rPr lang="es-ES" dirty="0"/>
              <a:t>obtenido en la cascada de </a:t>
            </a:r>
            <a:r>
              <a:rPr lang="es-ES" dirty="0" smtClean="0"/>
              <a:t>metas.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nivel de </a:t>
            </a:r>
            <a:r>
              <a:rPr lang="es-ES" dirty="0" smtClean="0"/>
              <a:t>capacidad.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los procesos que tengan algunas actividades, criterios o logros en otros </a:t>
            </a:r>
            <a:r>
              <a:rPr lang="es-ES" dirty="0" smtClean="0"/>
              <a:t>niveles.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dirty="0"/>
              <a:t>1 donde se tiene mayor prioridad y 2 donde se existe menor prioridad. 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12" y="1499592"/>
            <a:ext cx="1980565" cy="19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015880" y="154985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119336" y="1268760"/>
            <a:ext cx="6912768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ROLES Y RESPONSABILIDADES 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2524064" y="2606982"/>
            <a:ext cx="576690" cy="576690"/>
          </a:xfrm>
          <a:prstGeom prst="rect">
            <a:avLst/>
          </a:prstGeom>
          <a:solidFill>
            <a:srgbClr val="2980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R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31"/>
          <p:cNvSpPr/>
          <p:nvPr/>
        </p:nvSpPr>
        <p:spPr>
          <a:xfrm>
            <a:off x="2524064" y="3513782"/>
            <a:ext cx="576690" cy="576690"/>
          </a:xfrm>
          <a:prstGeom prst="rect">
            <a:avLst/>
          </a:prstGeom>
          <a:solidFill>
            <a:srgbClr val="C0392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30"/>
          <p:cNvSpPr/>
          <p:nvPr/>
        </p:nvSpPr>
        <p:spPr>
          <a:xfrm>
            <a:off x="2503602" y="4551198"/>
            <a:ext cx="576690" cy="576690"/>
          </a:xfrm>
          <a:prstGeom prst="rect">
            <a:avLst/>
          </a:prstGeom>
          <a:solidFill>
            <a:srgbClr val="F39C1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Rectangle 33"/>
          <p:cNvSpPr/>
          <p:nvPr/>
        </p:nvSpPr>
        <p:spPr>
          <a:xfrm>
            <a:off x="2524064" y="5588614"/>
            <a:ext cx="576690" cy="576690"/>
          </a:xfrm>
          <a:prstGeom prst="rect">
            <a:avLst/>
          </a:prstGeom>
          <a:solidFill>
            <a:srgbClr val="16A085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I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32176" y="2687133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</a:rPr>
              <a:t>Responsable:  Persona </a:t>
            </a:r>
            <a:r>
              <a:rPr lang="es-ES" dirty="0">
                <a:latin typeface="Arial" panose="020B0604020202020204" pitchFamily="34" charset="0"/>
              </a:rPr>
              <a:t>encargada de hacer la tarea en cuestión.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532176" y="3437945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 a </a:t>
            </a:r>
            <a:r>
              <a:rPr lang="es-ES_tradn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cargo: Único </a:t>
            </a: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 de la correcta ejecución de la tarea.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3488632" y="4437025"/>
            <a:ext cx="699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</a:rPr>
              <a:t>Consultado: </a:t>
            </a:r>
            <a:r>
              <a:rPr lang="es-ES" dirty="0">
                <a:latin typeface="Arial" panose="020B0604020202020204" pitchFamily="34" charset="0"/>
              </a:rPr>
              <a:t>Personas que deben ser consultadas para la realización de la tarea.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532176" y="55189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Informado: Personas que deben ser informadas sobre el progreso de ejecución de la tarea.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91344" y="1891884"/>
            <a:ext cx="10464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Matriz </a:t>
            </a:r>
            <a:r>
              <a:rPr lang="es-ES" dirty="0"/>
              <a:t>RACI proporcionada por  COBIT 5 (ISACA, 2012</a:t>
            </a:r>
            <a:r>
              <a:rPr lang="es-ES" dirty="0" smtClean="0"/>
              <a:t>), con el fin </a:t>
            </a:r>
            <a:r>
              <a:rPr lang="es-ES_tradnl" dirty="0" smtClean="0"/>
              <a:t>lograr </a:t>
            </a:r>
            <a:r>
              <a:rPr lang="es-ES_tradnl" dirty="0"/>
              <a:t>realizar un trabajo eficiente y efectivo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8739965" y="6148576"/>
            <a:ext cx="20345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(ISACA, 2012)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/>
        </p:nvSpPr>
        <p:spPr bwMode="auto">
          <a:xfrm>
            <a:off x="19091" y="1190980"/>
            <a:ext cx="7848872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DESCRIPCIÓN DE LOS PROCESOS PROPUESTOS 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5087888" y="211287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89075"/>
          <a:stretch/>
        </p:blipFill>
        <p:spPr>
          <a:xfrm>
            <a:off x="5617097" y="2043006"/>
            <a:ext cx="5222526" cy="72008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784485" y="2249159"/>
            <a:ext cx="1854278" cy="30777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 smtClean="0"/>
              <a:t>ENCABEZADO</a:t>
            </a:r>
            <a:endParaRPr lang="es-EC" sz="1400" dirty="0">
              <a:solidFill>
                <a:prstClr val="black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 rot="16200000">
            <a:off x="4426123" y="2146009"/>
            <a:ext cx="478681" cy="514074"/>
          </a:xfrm>
          <a:prstGeom prst="down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10735" b="70108"/>
          <a:stretch/>
        </p:blipFill>
        <p:spPr>
          <a:xfrm>
            <a:off x="5617097" y="2996952"/>
            <a:ext cx="5222526" cy="12626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Flecha abajo 7"/>
          <p:cNvSpPr/>
          <p:nvPr/>
        </p:nvSpPr>
        <p:spPr>
          <a:xfrm rot="16200000">
            <a:off x="4426123" y="3292662"/>
            <a:ext cx="478681" cy="514074"/>
          </a:xfrm>
          <a:prstGeom prst="down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1559496" y="3409255"/>
            <a:ext cx="2304256" cy="30777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 smtClean="0"/>
              <a:t>DESCRIPCIÓN DEL PROCESO</a:t>
            </a:r>
            <a:endParaRPr lang="es-EC" sz="1400" dirty="0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t="30335" b="44538"/>
          <a:stretch/>
        </p:blipFill>
        <p:spPr>
          <a:xfrm>
            <a:off x="5617097" y="4509119"/>
            <a:ext cx="5222526" cy="16561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Flecha abajo 11"/>
          <p:cNvSpPr/>
          <p:nvPr/>
        </p:nvSpPr>
        <p:spPr>
          <a:xfrm rot="16200000">
            <a:off x="4426123" y="4948846"/>
            <a:ext cx="478681" cy="514074"/>
          </a:xfrm>
          <a:prstGeom prst="down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4 Rectángulo"/>
          <p:cNvSpPr/>
          <p:nvPr/>
        </p:nvSpPr>
        <p:spPr>
          <a:xfrm>
            <a:off x="1559496" y="5085184"/>
            <a:ext cx="2304256" cy="30777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 smtClean="0"/>
              <a:t>PROPÓSITO DEL PROCESO</a:t>
            </a:r>
            <a:endParaRPr lang="es-EC" sz="1400" dirty="0">
              <a:solidFill>
                <a:prstClr val="black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544272" y="6260907"/>
            <a:ext cx="2388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(ISACA, 2012, pág. 31)</a:t>
            </a:r>
          </a:p>
        </p:txBody>
      </p:sp>
    </p:spTree>
    <p:extLst>
      <p:ext uri="{BB962C8B-B14F-4D97-AF65-F5344CB8AC3E}">
        <p14:creationId xmlns:p14="http://schemas.microsoft.com/office/powerpoint/2010/main" val="41957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087888" y="211287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19091" y="1190980"/>
            <a:ext cx="7848872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DESCRIPCIÓN DE LOS PROCESOS PROPUESTOS 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79752" b="6576"/>
          <a:stretch/>
        </p:blipFill>
        <p:spPr>
          <a:xfrm>
            <a:off x="5766173" y="4077072"/>
            <a:ext cx="5222526" cy="90117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56555" b="20502"/>
          <a:stretch/>
        </p:blipFill>
        <p:spPr>
          <a:xfrm>
            <a:off x="5766173" y="2348880"/>
            <a:ext cx="5222526" cy="15121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4 Rectángulo"/>
          <p:cNvSpPr/>
          <p:nvPr/>
        </p:nvSpPr>
        <p:spPr>
          <a:xfrm>
            <a:off x="1326958" y="2905199"/>
            <a:ext cx="2608802" cy="30777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 smtClean="0"/>
              <a:t>META DEL PROCESO Y MÉTRICA </a:t>
            </a:r>
            <a:endParaRPr lang="es-EC" sz="1400" dirty="0">
              <a:solidFill>
                <a:prstClr val="black"/>
              </a:solidFill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1326958" y="4288314"/>
            <a:ext cx="2376264" cy="30777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 smtClean="0"/>
              <a:t>FÓRMULA DE CÁLCULO </a:t>
            </a:r>
            <a:endParaRPr lang="es-EC" sz="1400" dirty="0">
              <a:solidFill>
                <a:prstClr val="black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 rot="16200000">
            <a:off x="4459174" y="2763232"/>
            <a:ext cx="478681" cy="514074"/>
          </a:xfrm>
          <a:prstGeom prst="down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lecha abajo 12"/>
          <p:cNvSpPr/>
          <p:nvPr/>
        </p:nvSpPr>
        <p:spPr>
          <a:xfrm rot="16200000">
            <a:off x="4459174" y="4131384"/>
            <a:ext cx="478681" cy="514074"/>
          </a:xfrm>
          <a:prstGeom prst="down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717993" y="5378732"/>
            <a:ext cx="5318885" cy="5847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El proceso </a:t>
            </a:r>
            <a:r>
              <a:rPr lang="es-ES" sz="1600" dirty="0"/>
              <a:t>EDM01 contribuirá principalmente con la consecución de metas TI </a:t>
            </a:r>
          </a:p>
        </p:txBody>
      </p:sp>
      <p:sp>
        <p:nvSpPr>
          <p:cNvPr id="15" name="4 Rectángulo"/>
          <p:cNvSpPr/>
          <p:nvPr/>
        </p:nvSpPr>
        <p:spPr>
          <a:xfrm>
            <a:off x="1326958" y="5517232"/>
            <a:ext cx="2376264" cy="30777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 smtClean="0"/>
              <a:t>APLICABILIDAD </a:t>
            </a:r>
            <a:endParaRPr lang="es-EC" sz="1400" dirty="0">
              <a:solidFill>
                <a:prstClr val="black"/>
              </a:solidFill>
            </a:endParaRPr>
          </a:p>
        </p:txBody>
      </p:sp>
      <p:sp>
        <p:nvSpPr>
          <p:cNvPr id="16" name="Flecha abajo 15"/>
          <p:cNvSpPr/>
          <p:nvPr/>
        </p:nvSpPr>
        <p:spPr>
          <a:xfrm rot="16200000">
            <a:off x="4385505" y="5427528"/>
            <a:ext cx="478681" cy="514074"/>
          </a:xfrm>
          <a:prstGeom prst="down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544272" y="6260907"/>
            <a:ext cx="2388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(ISACA, 2012, pág. 31)</a:t>
            </a:r>
          </a:p>
        </p:txBody>
      </p:sp>
    </p:spTree>
    <p:extLst>
      <p:ext uri="{BB962C8B-B14F-4D97-AF65-F5344CB8AC3E}">
        <p14:creationId xmlns:p14="http://schemas.microsoft.com/office/powerpoint/2010/main" val="24022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087888" y="211287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4" name="Título 1"/>
          <p:cNvSpPr>
            <a:spLocks noGrp="1"/>
          </p:cNvSpPr>
          <p:nvPr/>
        </p:nvSpPr>
        <p:spPr bwMode="auto">
          <a:xfrm>
            <a:off x="91099" y="1268760"/>
            <a:ext cx="6508957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_tradn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DESCRIPCIÓN DE LOS RESPONSABLES </a:t>
            </a: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052918"/>
            <a:ext cx="7968163" cy="422489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8760296" y="6446416"/>
            <a:ext cx="2388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(ISACA, 2012, pág. 31)</a:t>
            </a:r>
          </a:p>
        </p:txBody>
      </p:sp>
    </p:spTree>
    <p:extLst>
      <p:ext uri="{BB962C8B-B14F-4D97-AF65-F5344CB8AC3E}">
        <p14:creationId xmlns:p14="http://schemas.microsoft.com/office/powerpoint/2010/main" val="8323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087888" y="211287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MODELO DE GESTIÓN PROPUESTO 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91099" y="1268760"/>
            <a:ext cx="5428837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344" y="2018457"/>
            <a:ext cx="11377264" cy="424731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Se pudo </a:t>
            </a:r>
            <a:r>
              <a:rPr lang="es-ES" dirty="0"/>
              <a:t>evidenciar que no cuentan con procesos esenciales que permitan una buena </a:t>
            </a:r>
            <a:r>
              <a:rPr lang="es-ES" dirty="0" smtClean="0"/>
              <a:t>gestión de los servicios, </a:t>
            </a:r>
            <a:r>
              <a:rPr lang="es-ES" dirty="0"/>
              <a:t>por lo que se determinó la importancia de contar con un modelo de gestión, el cual conlleve a la alineación de las </a:t>
            </a:r>
            <a:r>
              <a:rPr lang="es-ES" dirty="0" smtClean="0"/>
              <a:t>TI con </a:t>
            </a:r>
            <a:r>
              <a:rPr lang="es-ES" dirty="0"/>
              <a:t>los objetivos del negocio y de esta manera permita el mejoramiento de la gestión de servicios informáticos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_tradnl" dirty="0" smtClean="0"/>
              <a:t>Se </a:t>
            </a:r>
            <a:r>
              <a:rPr lang="es-ES_tradnl" dirty="0"/>
              <a:t>utilizó el mecanismo de la cascada de metas, donde se pudo identificar los procesos correspondientes a los </a:t>
            </a:r>
            <a:r>
              <a:rPr lang="es-ES_tradnl" dirty="0" smtClean="0"/>
              <a:t>dominios, ,mismos que </a:t>
            </a:r>
            <a:r>
              <a:rPr lang="es-ES_tradnl" dirty="0"/>
              <a:t>son prioritarios para los Centros Comunitarios, </a:t>
            </a:r>
            <a:r>
              <a:rPr lang="es-ES_tradnl" dirty="0" smtClean="0"/>
              <a:t>los cuales están </a:t>
            </a:r>
            <a:r>
              <a:rPr lang="es-ES_tradnl" dirty="0"/>
              <a:t>conformados por 16 procesos de los cuales 3 corresponden a la Gobierno TI y 13 a la Gestión de TI</a:t>
            </a:r>
            <a:r>
              <a:rPr lang="es-ES_tradnl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_tradnl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_tradnl" dirty="0"/>
              <a:t>Se elaboró la descripción de los procesos resultantes del </a:t>
            </a:r>
            <a:r>
              <a:rPr lang="es-ES_tradnl" dirty="0" smtClean="0"/>
              <a:t>análisis, </a:t>
            </a:r>
            <a:r>
              <a:rPr lang="es-ES_tradnl" dirty="0"/>
              <a:t>el cual contiene la descripción del proceso, propósito, métrica y respectiva forma de cálculo respectiva, mismos que permiten identificar de qué manera contribuyen con el funcionamiento de los Infocentro. </a:t>
            </a:r>
            <a:endParaRPr lang="es-ES_tradnl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_tradnl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_tradnl" dirty="0"/>
              <a:t>S</a:t>
            </a:r>
            <a:r>
              <a:rPr lang="es-ES_tradnl" dirty="0" smtClean="0"/>
              <a:t>e </a:t>
            </a:r>
            <a:r>
              <a:rPr lang="es-ES_tradnl" dirty="0"/>
              <a:t>realizó la adaptación de la matriz RACI de cada uno de los atributos, con el fin de determinar los responsables del cumplimiento del propósito de cada proceso.</a:t>
            </a: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30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087888" y="211287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CONCLUSIONES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91099" y="1268760"/>
            <a:ext cx="5428837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344" y="2018457"/>
            <a:ext cx="11377264" cy="452431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_tradnl" dirty="0"/>
              <a:t>El modelo de Gestión TI propuesto para el Proyecto Red Infocentros, permitirá delinear, definir y desarrollar los procesos TI seleccionados, de tal manera que cumplan con las metas </a:t>
            </a:r>
            <a:r>
              <a:rPr lang="es-ES_tradnl" dirty="0" smtClean="0"/>
              <a:t>planteadas.</a:t>
            </a:r>
          </a:p>
          <a:p>
            <a:pPr algn="just"/>
            <a:endParaRPr lang="es-ES_tradnl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_tradnl" dirty="0" smtClean="0"/>
              <a:t> Los procesos </a:t>
            </a:r>
            <a:r>
              <a:rPr lang="es-ES_tradnl" dirty="0"/>
              <a:t>han sido priorizadas con la finalidad de facilitar el orden de ejecución en caso de querer </a:t>
            </a:r>
            <a:r>
              <a:rPr lang="es-ES_tradnl" dirty="0" smtClean="0"/>
              <a:t>implementar.</a:t>
            </a:r>
          </a:p>
          <a:p>
            <a:pPr algn="just"/>
            <a:endParaRPr lang="es-ES_tradnl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dirty="0"/>
              <a:t>T</a:t>
            </a:r>
            <a:r>
              <a:rPr lang="es-EC" dirty="0" smtClean="0"/>
              <a:t>odos </a:t>
            </a:r>
            <a:r>
              <a:rPr lang="es-EC" dirty="0"/>
              <a:t>los procesos evaluados están en nivel de capacidad 0, es decir que los procesos no han sido desarrollados, aplicados, o a su vez se encontró poca o ninguna evidencia del cumplimiento del </a:t>
            </a:r>
            <a:r>
              <a:rPr lang="es-EC" dirty="0" smtClean="0"/>
              <a:t>proceso.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C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dirty="0" smtClean="0"/>
              <a:t>Los Infocentros tenían problemas </a:t>
            </a:r>
            <a:r>
              <a:rPr lang="es-EC" dirty="0"/>
              <a:t>como el </a:t>
            </a:r>
            <a:r>
              <a:rPr lang="es-ES_tradnl" dirty="0"/>
              <a:t>desconocimiento sobre los procedimientos de las actividades, procesos no definidos, f</a:t>
            </a:r>
            <a:r>
              <a:rPr lang="es-EC" dirty="0"/>
              <a:t>alta de comunicación entre funcionarios, gerentes y proveedores, falta de control y seguimiento de las funciones y responsabilidades </a:t>
            </a:r>
            <a:r>
              <a:rPr lang="es-EC" dirty="0" smtClean="0"/>
              <a:t>asignadas.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dirty="0" smtClean="0"/>
              <a:t>El </a:t>
            </a:r>
            <a:r>
              <a:rPr lang="es-EC" dirty="0"/>
              <a:t>modelo de Gestión propuesto define procesos tanto a nivel Corporativo como de Gestión y que en conjunto con la matriz RACI encargado de delegar los diferentes niveles de responsabilidades, permiten mantener comunicado o informado a todos los involucrados sobre el cumplimento del proceso.</a:t>
            </a:r>
            <a:endParaRPr lang="es-ES" dirty="0"/>
          </a:p>
          <a:p>
            <a:r>
              <a:rPr lang="es-EC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99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087888" y="211287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CONCLUSIONES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191344" y="1268760"/>
            <a:ext cx="5428837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344" y="2018457"/>
            <a:ext cx="11377264" cy="64633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dirty="0"/>
              <a:t>El modelo de</a:t>
            </a:r>
            <a:r>
              <a:rPr lang="es-ES_tradnl" dirty="0"/>
              <a:t> gestión </a:t>
            </a:r>
            <a:r>
              <a:rPr lang="es-ES_tradnl" dirty="0" smtClean="0"/>
              <a:t>define </a:t>
            </a:r>
            <a:r>
              <a:rPr lang="es-ES_tradnl" dirty="0"/>
              <a:t>una guía a través de actividades y procesos basados en buenas prácticas para la gestión eficiente de las TI, así como también contar con un control de las tecnologías de la Información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5" name="Título 1"/>
          <p:cNvSpPr>
            <a:spLocks noGrp="1"/>
          </p:cNvSpPr>
          <p:nvPr/>
        </p:nvSpPr>
        <p:spPr bwMode="auto">
          <a:xfrm>
            <a:off x="179657" y="2952820"/>
            <a:ext cx="5428837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  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2526" y="3573016"/>
            <a:ext cx="11377264" cy="313932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_tradnl" dirty="0"/>
              <a:t>Se recomienda realizar las acciones pertinentes para </a:t>
            </a:r>
            <a:r>
              <a:rPr lang="es-ES_tradnl" dirty="0" smtClean="0"/>
              <a:t>implementar el </a:t>
            </a:r>
            <a:r>
              <a:rPr lang="es-ES_tradnl" dirty="0"/>
              <a:t>presente Modelo de Gestión TI, mismo que puede ayudar con el desarrollo y mejoramiento de los procesos de tecnología. </a:t>
            </a:r>
            <a:endParaRPr lang="es-ES_tradnl" dirty="0" smtClean="0"/>
          </a:p>
          <a:p>
            <a:pPr algn="just"/>
            <a:endParaRPr lang="es-ES_tradnl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_tradnl" dirty="0" smtClean="0"/>
              <a:t>Se </a:t>
            </a:r>
            <a:r>
              <a:rPr lang="es-ES_tradnl" dirty="0"/>
              <a:t>sugiere que los procesos resultantes sean cubiertos en su totalidad con las actividades detalladas en los procesos de COBIT 5, para mejorar la eficiencia de los mismos y de esta manera también la de los </a:t>
            </a:r>
            <a:r>
              <a:rPr lang="es-ES_tradnl" dirty="0" smtClean="0"/>
              <a:t>Infocentros.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_tradnl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_tradnl" dirty="0"/>
              <a:t>D</a:t>
            </a:r>
            <a:r>
              <a:rPr lang="es-ES_tradnl" dirty="0" smtClean="0"/>
              <a:t>esarrollar </a:t>
            </a:r>
            <a:r>
              <a:rPr lang="es-ES_tradnl" dirty="0"/>
              <a:t>los procesos tanto de </a:t>
            </a:r>
            <a:r>
              <a:rPr lang="es-ES" dirty="0"/>
              <a:t>Gobierno TI como de Gestión TI, </a:t>
            </a:r>
            <a:r>
              <a:rPr lang="es-ES_tradnl" dirty="0"/>
              <a:t>identificados en </a:t>
            </a:r>
            <a:r>
              <a:rPr lang="es-ES" dirty="0"/>
              <a:t>el análisis desarrollado en este trabajo de Investigación para fortalecer los servicios que brindan los Centros </a:t>
            </a:r>
            <a:r>
              <a:rPr lang="es-ES" dirty="0" smtClean="0"/>
              <a:t>Comunitarios.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D</a:t>
            </a:r>
            <a:r>
              <a:rPr lang="es-ES" dirty="0" smtClean="0"/>
              <a:t>esarrollar </a:t>
            </a:r>
            <a:r>
              <a:rPr lang="es-ES" dirty="0"/>
              <a:t>las actividades y atributos puntualizados </a:t>
            </a:r>
            <a:r>
              <a:rPr lang="es-ES" dirty="0" smtClean="0"/>
              <a:t>en </a:t>
            </a:r>
            <a:r>
              <a:rPr lang="es-ES" dirty="0"/>
              <a:t>la descripción de los procesos puesto que contiene las recomendaciones para la mejora de los procesos de Gestión TI en el Proyecto Infocentros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4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087888" y="211287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RECOMENDACIONES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47328" y="1340768"/>
            <a:ext cx="5428837" cy="46166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ENTREGABLES  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3905"/>
          <a:stretch/>
        </p:blipFill>
        <p:spPr>
          <a:xfrm>
            <a:off x="4943872" y="2348880"/>
            <a:ext cx="129614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12" y="1177122"/>
            <a:ext cx="6866381" cy="45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703512" y="1196752"/>
            <a:ext cx="2952328" cy="5328592"/>
            <a:chOff x="2336362" y="1014413"/>
            <a:chExt cx="3377054" cy="5586490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336362" y="1014413"/>
              <a:ext cx="3377054" cy="5586490"/>
              <a:chOff x="2340172" y="1014413"/>
              <a:chExt cx="2971604" cy="4915777"/>
            </a:xfrm>
          </p:grpSpPr>
          <p:grpSp>
            <p:nvGrpSpPr>
              <p:cNvPr id="26" name="Group 16"/>
              <p:cNvGrpSpPr/>
              <p:nvPr/>
            </p:nvGrpSpPr>
            <p:grpSpPr>
              <a:xfrm>
                <a:off x="2340172" y="3525128"/>
                <a:ext cx="2971604" cy="2405062"/>
                <a:chOff x="2340172" y="4279900"/>
                <a:chExt cx="2971604" cy="2405062"/>
              </a:xfrm>
              <a:effectLst>
                <a:outerShdw blurRad="88900" dist="38100" sx="102000" sy="102000" algn="t" rotWithShape="0">
                  <a:prstClr val="black">
                    <a:alpha val="31000"/>
                  </a:prstClr>
                </a:outerShdw>
              </a:effectLst>
            </p:grpSpPr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>
                  <a:off x="2340172" y="4279900"/>
                  <a:ext cx="1408113" cy="1739900"/>
                </a:xfrm>
                <a:custGeom>
                  <a:avLst/>
                  <a:gdLst>
                    <a:gd name="T0" fmla="*/ 284 w 807"/>
                    <a:gd name="T1" fmla="*/ 0 h 998"/>
                    <a:gd name="T2" fmla="*/ 24 w 807"/>
                    <a:gd name="T3" fmla="*/ 454 h 998"/>
                    <a:gd name="T4" fmla="*/ 0 w 807"/>
                    <a:gd name="T5" fmla="*/ 545 h 998"/>
                    <a:gd name="T6" fmla="*/ 24 w 807"/>
                    <a:gd name="T7" fmla="*/ 636 h 998"/>
                    <a:gd name="T8" fmla="*/ 233 w 807"/>
                    <a:gd name="T9" fmla="*/ 998 h 998"/>
                    <a:gd name="T10" fmla="*/ 807 w 807"/>
                    <a:gd name="T11" fmla="*/ 0 h 998"/>
                    <a:gd name="T12" fmla="*/ 284 w 807"/>
                    <a:gd name="T13" fmla="*/ 0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7" h="998">
                      <a:moveTo>
                        <a:pt x="284" y="0"/>
                      </a:moveTo>
                      <a:cubicBezTo>
                        <a:pt x="246" y="66"/>
                        <a:pt x="24" y="454"/>
                        <a:pt x="24" y="454"/>
                      </a:cubicBezTo>
                      <a:cubicBezTo>
                        <a:pt x="9" y="481"/>
                        <a:pt x="0" y="512"/>
                        <a:pt x="0" y="545"/>
                      </a:cubicBezTo>
                      <a:cubicBezTo>
                        <a:pt x="0" y="578"/>
                        <a:pt x="9" y="609"/>
                        <a:pt x="24" y="636"/>
                      </a:cubicBezTo>
                      <a:cubicBezTo>
                        <a:pt x="233" y="998"/>
                        <a:pt x="233" y="998"/>
                        <a:pt x="233" y="998"/>
                      </a:cubicBezTo>
                      <a:cubicBezTo>
                        <a:pt x="233" y="998"/>
                        <a:pt x="667" y="242"/>
                        <a:pt x="807" y="0"/>
                      </a:cubicBezTo>
                      <a:lnTo>
                        <a:pt x="28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0000"/>
                    </a:gs>
                    <a:gs pos="3100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50000"/>
                        <a:lumOff val="50000"/>
                      </a:srgb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" name="Freeform 6"/>
                <p:cNvSpPr>
                  <a:spLocks/>
                </p:cNvSpPr>
                <p:nvPr/>
              </p:nvSpPr>
              <p:spPr bwMode="auto">
                <a:xfrm>
                  <a:off x="2374901" y="4943475"/>
                  <a:ext cx="2936875" cy="1741487"/>
                </a:xfrm>
                <a:custGeom>
                  <a:avLst/>
                  <a:gdLst>
                    <a:gd name="T0" fmla="*/ 785 w 1684"/>
                    <a:gd name="T1" fmla="*/ 999 h 999"/>
                    <a:gd name="T2" fmla="*/ 884 w 1684"/>
                    <a:gd name="T3" fmla="*/ 726 h 999"/>
                    <a:gd name="T4" fmla="*/ 865 w 1684"/>
                    <a:gd name="T5" fmla="*/ 726 h 999"/>
                    <a:gd name="T6" fmla="*/ 381 w 1684"/>
                    <a:gd name="T7" fmla="*/ 726 h 999"/>
                    <a:gd name="T8" fmla="*/ 290 w 1684"/>
                    <a:gd name="T9" fmla="*/ 702 h 999"/>
                    <a:gd name="T10" fmla="*/ 224 w 1684"/>
                    <a:gd name="T11" fmla="*/ 636 h 999"/>
                    <a:gd name="T12" fmla="*/ 0 w 1684"/>
                    <a:gd name="T13" fmla="*/ 246 h 999"/>
                    <a:gd name="T14" fmla="*/ 102 w 1684"/>
                    <a:gd name="T15" fmla="*/ 273 h 999"/>
                    <a:gd name="T16" fmla="*/ 865 w 1684"/>
                    <a:gd name="T17" fmla="*/ 273 h 999"/>
                    <a:gd name="T18" fmla="*/ 884 w 1684"/>
                    <a:gd name="T19" fmla="*/ 273 h 999"/>
                    <a:gd name="T20" fmla="*/ 785 w 1684"/>
                    <a:gd name="T21" fmla="*/ 0 h 999"/>
                    <a:gd name="T22" fmla="*/ 1683 w 1684"/>
                    <a:gd name="T23" fmla="*/ 500 h 999"/>
                    <a:gd name="T24" fmla="*/ 1684 w 1684"/>
                    <a:gd name="T25" fmla="*/ 500 h 999"/>
                    <a:gd name="T26" fmla="*/ 785 w 1684"/>
                    <a:gd name="T27" fmla="*/ 999 h 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4" h="999">
                      <a:moveTo>
                        <a:pt x="785" y="999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0"/>
                        <a:pt x="1015" y="799"/>
                        <a:pt x="785" y="999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F1AC24">
                        <a:lumMod val="50000"/>
                      </a:srgbClr>
                    </a:gs>
                    <a:gs pos="0">
                      <a:srgbClr val="F1AC24">
                        <a:lumMod val="20000"/>
                        <a:lumOff val="80000"/>
                      </a:srgbClr>
                    </a:gs>
                    <a:gs pos="55000">
                      <a:srgbClr val="F1AC24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15"/>
              <p:cNvGrpSpPr/>
              <p:nvPr/>
            </p:nvGrpSpPr>
            <p:grpSpPr>
              <a:xfrm>
                <a:off x="2345760" y="2133600"/>
                <a:ext cx="2966016" cy="2403475"/>
                <a:chOff x="2345760" y="2489200"/>
                <a:chExt cx="2966016" cy="2403475"/>
              </a:xfrm>
              <a:effectLst>
                <a:outerShdw blurRad="88900" dist="38100" sx="102000" sy="102000" algn="t" rotWithShape="0">
                  <a:prstClr val="black">
                    <a:alpha val="31000"/>
                  </a:prstClr>
                </a:outerShdw>
              </a:effectLst>
            </p:grpSpPr>
            <p:sp>
              <p:nvSpPr>
                <p:cNvPr id="31" name="Freeform 7"/>
                <p:cNvSpPr>
                  <a:spLocks/>
                </p:cNvSpPr>
                <p:nvPr/>
              </p:nvSpPr>
              <p:spPr bwMode="auto">
                <a:xfrm>
                  <a:off x="2345760" y="2489200"/>
                  <a:ext cx="1408113" cy="1738312"/>
                </a:xfrm>
                <a:custGeom>
                  <a:avLst/>
                  <a:gdLst>
                    <a:gd name="T0" fmla="*/ 284 w 807"/>
                    <a:gd name="T1" fmla="*/ 0 h 998"/>
                    <a:gd name="T2" fmla="*/ 24 w 807"/>
                    <a:gd name="T3" fmla="*/ 454 h 998"/>
                    <a:gd name="T4" fmla="*/ 0 w 807"/>
                    <a:gd name="T5" fmla="*/ 545 h 998"/>
                    <a:gd name="T6" fmla="*/ 24 w 807"/>
                    <a:gd name="T7" fmla="*/ 636 h 998"/>
                    <a:gd name="T8" fmla="*/ 233 w 807"/>
                    <a:gd name="T9" fmla="*/ 998 h 998"/>
                    <a:gd name="T10" fmla="*/ 807 w 807"/>
                    <a:gd name="T11" fmla="*/ 0 h 998"/>
                    <a:gd name="T12" fmla="*/ 284 w 807"/>
                    <a:gd name="T13" fmla="*/ 0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7" h="998">
                      <a:moveTo>
                        <a:pt x="284" y="0"/>
                      </a:moveTo>
                      <a:cubicBezTo>
                        <a:pt x="246" y="66"/>
                        <a:pt x="24" y="454"/>
                        <a:pt x="24" y="454"/>
                      </a:cubicBezTo>
                      <a:cubicBezTo>
                        <a:pt x="9" y="481"/>
                        <a:pt x="0" y="512"/>
                        <a:pt x="0" y="545"/>
                      </a:cubicBezTo>
                      <a:cubicBezTo>
                        <a:pt x="0" y="578"/>
                        <a:pt x="9" y="609"/>
                        <a:pt x="24" y="636"/>
                      </a:cubicBezTo>
                      <a:cubicBezTo>
                        <a:pt x="233" y="998"/>
                        <a:pt x="233" y="998"/>
                        <a:pt x="233" y="998"/>
                      </a:cubicBezTo>
                      <a:cubicBezTo>
                        <a:pt x="233" y="998"/>
                        <a:pt x="667" y="242"/>
                        <a:pt x="807" y="0"/>
                      </a:cubicBezTo>
                      <a:lnTo>
                        <a:pt x="28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0000"/>
                    </a:gs>
                    <a:gs pos="3100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50000"/>
                        <a:lumOff val="50000"/>
                      </a:srgb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" name="Freeform 8"/>
                <p:cNvSpPr>
                  <a:spLocks/>
                </p:cNvSpPr>
                <p:nvPr/>
              </p:nvSpPr>
              <p:spPr bwMode="auto">
                <a:xfrm>
                  <a:off x="2374901" y="3152775"/>
                  <a:ext cx="2936875" cy="1739900"/>
                </a:xfrm>
                <a:custGeom>
                  <a:avLst/>
                  <a:gdLst>
                    <a:gd name="T0" fmla="*/ 785 w 1684"/>
                    <a:gd name="T1" fmla="*/ 999 h 999"/>
                    <a:gd name="T2" fmla="*/ 884 w 1684"/>
                    <a:gd name="T3" fmla="*/ 726 h 999"/>
                    <a:gd name="T4" fmla="*/ 865 w 1684"/>
                    <a:gd name="T5" fmla="*/ 726 h 999"/>
                    <a:gd name="T6" fmla="*/ 381 w 1684"/>
                    <a:gd name="T7" fmla="*/ 726 h 999"/>
                    <a:gd name="T8" fmla="*/ 290 w 1684"/>
                    <a:gd name="T9" fmla="*/ 702 h 999"/>
                    <a:gd name="T10" fmla="*/ 224 w 1684"/>
                    <a:gd name="T11" fmla="*/ 636 h 999"/>
                    <a:gd name="T12" fmla="*/ 0 w 1684"/>
                    <a:gd name="T13" fmla="*/ 246 h 999"/>
                    <a:gd name="T14" fmla="*/ 102 w 1684"/>
                    <a:gd name="T15" fmla="*/ 273 h 999"/>
                    <a:gd name="T16" fmla="*/ 865 w 1684"/>
                    <a:gd name="T17" fmla="*/ 273 h 999"/>
                    <a:gd name="T18" fmla="*/ 884 w 1684"/>
                    <a:gd name="T19" fmla="*/ 273 h 999"/>
                    <a:gd name="T20" fmla="*/ 785 w 1684"/>
                    <a:gd name="T21" fmla="*/ 0 h 999"/>
                    <a:gd name="T22" fmla="*/ 1683 w 1684"/>
                    <a:gd name="T23" fmla="*/ 500 h 999"/>
                    <a:gd name="T24" fmla="*/ 1684 w 1684"/>
                    <a:gd name="T25" fmla="*/ 500 h 999"/>
                    <a:gd name="T26" fmla="*/ 785 w 1684"/>
                    <a:gd name="T27" fmla="*/ 999 h 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4" h="999">
                      <a:moveTo>
                        <a:pt x="785" y="999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0"/>
                        <a:pt x="1015" y="799"/>
                        <a:pt x="785" y="999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5B9BD5">
                        <a:lumMod val="50000"/>
                      </a:srgbClr>
                    </a:gs>
                    <a:gs pos="0">
                      <a:srgbClr val="26ABBF">
                        <a:lumMod val="20000"/>
                        <a:lumOff val="80000"/>
                      </a:srgbClr>
                    </a:gs>
                    <a:gs pos="51000">
                      <a:srgbClr val="26ABB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14"/>
              <p:cNvGrpSpPr/>
              <p:nvPr/>
            </p:nvGrpSpPr>
            <p:grpSpPr>
              <a:xfrm>
                <a:off x="2345686" y="1014413"/>
                <a:ext cx="2966090" cy="2112962"/>
                <a:chOff x="2345686" y="1014413"/>
                <a:chExt cx="2966090" cy="2112962"/>
              </a:xfrm>
              <a:effectLst>
                <a:outerShdw blurRad="88900" dist="38100" sx="102000" sy="102000" algn="t" rotWithShape="0">
                  <a:prstClr val="black">
                    <a:alpha val="31000"/>
                  </a:prstClr>
                </a:outerShdw>
              </a:effectLst>
            </p:grpSpPr>
            <p:sp>
              <p:nvSpPr>
                <p:cNvPr id="29" name="Freeform 9"/>
                <p:cNvSpPr>
                  <a:spLocks/>
                </p:cNvSpPr>
                <p:nvPr/>
              </p:nvSpPr>
              <p:spPr bwMode="auto">
                <a:xfrm>
                  <a:off x="2345686" y="1014413"/>
                  <a:ext cx="1236663" cy="1446212"/>
                </a:xfrm>
                <a:custGeom>
                  <a:avLst/>
                  <a:gdLst>
                    <a:gd name="T0" fmla="*/ 186 w 709"/>
                    <a:gd name="T1" fmla="*/ 0 h 830"/>
                    <a:gd name="T2" fmla="*/ 24 w 709"/>
                    <a:gd name="T3" fmla="*/ 286 h 830"/>
                    <a:gd name="T4" fmla="*/ 0 w 709"/>
                    <a:gd name="T5" fmla="*/ 377 h 830"/>
                    <a:gd name="T6" fmla="*/ 24 w 709"/>
                    <a:gd name="T7" fmla="*/ 468 h 830"/>
                    <a:gd name="T8" fmla="*/ 233 w 709"/>
                    <a:gd name="T9" fmla="*/ 830 h 830"/>
                    <a:gd name="T10" fmla="*/ 709 w 709"/>
                    <a:gd name="T11" fmla="*/ 0 h 830"/>
                    <a:gd name="T12" fmla="*/ 186 w 709"/>
                    <a:gd name="T13" fmla="*/ 0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9" h="830">
                      <a:moveTo>
                        <a:pt x="186" y="0"/>
                      </a:moveTo>
                      <a:cubicBezTo>
                        <a:pt x="148" y="66"/>
                        <a:pt x="24" y="286"/>
                        <a:pt x="24" y="286"/>
                      </a:cubicBezTo>
                      <a:cubicBezTo>
                        <a:pt x="9" y="313"/>
                        <a:pt x="0" y="344"/>
                        <a:pt x="0" y="377"/>
                      </a:cubicBezTo>
                      <a:cubicBezTo>
                        <a:pt x="0" y="410"/>
                        <a:pt x="9" y="441"/>
                        <a:pt x="24" y="468"/>
                      </a:cubicBezTo>
                      <a:cubicBezTo>
                        <a:pt x="233" y="830"/>
                        <a:pt x="233" y="830"/>
                        <a:pt x="233" y="830"/>
                      </a:cubicBezTo>
                      <a:cubicBezTo>
                        <a:pt x="233" y="830"/>
                        <a:pt x="569" y="242"/>
                        <a:pt x="709" y="0"/>
                      </a:cubicBezTo>
                      <a:lnTo>
                        <a:pt x="18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0000"/>
                    </a:gs>
                    <a:gs pos="3100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50000"/>
                        <a:lumOff val="50000"/>
                      </a:srgb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Freeform 10"/>
                <p:cNvSpPr>
                  <a:spLocks/>
                </p:cNvSpPr>
                <p:nvPr/>
              </p:nvSpPr>
              <p:spPr bwMode="auto">
                <a:xfrm>
                  <a:off x="2374901" y="1385888"/>
                  <a:ext cx="2936875" cy="1741487"/>
                </a:xfrm>
                <a:custGeom>
                  <a:avLst/>
                  <a:gdLst>
                    <a:gd name="T0" fmla="*/ 785 w 1684"/>
                    <a:gd name="T1" fmla="*/ 1000 h 1000"/>
                    <a:gd name="T2" fmla="*/ 884 w 1684"/>
                    <a:gd name="T3" fmla="*/ 726 h 1000"/>
                    <a:gd name="T4" fmla="*/ 865 w 1684"/>
                    <a:gd name="T5" fmla="*/ 726 h 1000"/>
                    <a:gd name="T6" fmla="*/ 381 w 1684"/>
                    <a:gd name="T7" fmla="*/ 726 h 1000"/>
                    <a:gd name="T8" fmla="*/ 290 w 1684"/>
                    <a:gd name="T9" fmla="*/ 702 h 1000"/>
                    <a:gd name="T10" fmla="*/ 224 w 1684"/>
                    <a:gd name="T11" fmla="*/ 636 h 1000"/>
                    <a:gd name="T12" fmla="*/ 0 w 1684"/>
                    <a:gd name="T13" fmla="*/ 246 h 1000"/>
                    <a:gd name="T14" fmla="*/ 102 w 1684"/>
                    <a:gd name="T15" fmla="*/ 273 h 1000"/>
                    <a:gd name="T16" fmla="*/ 865 w 1684"/>
                    <a:gd name="T17" fmla="*/ 273 h 1000"/>
                    <a:gd name="T18" fmla="*/ 884 w 1684"/>
                    <a:gd name="T19" fmla="*/ 273 h 1000"/>
                    <a:gd name="T20" fmla="*/ 785 w 1684"/>
                    <a:gd name="T21" fmla="*/ 0 h 1000"/>
                    <a:gd name="T22" fmla="*/ 1683 w 1684"/>
                    <a:gd name="T23" fmla="*/ 500 h 1000"/>
                    <a:gd name="T24" fmla="*/ 1684 w 1684"/>
                    <a:gd name="T25" fmla="*/ 500 h 1000"/>
                    <a:gd name="T26" fmla="*/ 785 w 1684"/>
                    <a:gd name="T27" fmla="*/ 1000 h 1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4" h="1000">
                      <a:moveTo>
                        <a:pt x="785" y="1000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1"/>
                        <a:pt x="1015" y="799"/>
                        <a:pt x="785" y="10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A6C4B"/>
                    </a:gs>
                    <a:gs pos="0">
                      <a:srgbClr val="3A6C4B"/>
                    </a:gs>
                    <a:gs pos="51000">
                      <a:srgbClr val="508E53"/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" name="TextBox 24"/>
            <p:cNvSpPr txBox="1"/>
            <p:nvPr/>
          </p:nvSpPr>
          <p:spPr>
            <a:xfrm>
              <a:off x="2524272" y="1198187"/>
              <a:ext cx="872117" cy="613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01</a:t>
              </a:r>
            </a:p>
          </p:txBody>
        </p:sp>
        <p:sp>
          <p:nvSpPr>
            <p:cNvPr id="5" name="TextBox 25"/>
            <p:cNvSpPr txBox="1"/>
            <p:nvPr/>
          </p:nvSpPr>
          <p:spPr>
            <a:xfrm>
              <a:off x="2524272" y="2861855"/>
              <a:ext cx="779003" cy="613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02</a:t>
              </a:r>
            </a:p>
          </p:txBody>
        </p:sp>
        <p:sp>
          <p:nvSpPr>
            <p:cNvPr id="6" name="TextBox 26"/>
            <p:cNvSpPr txBox="1"/>
            <p:nvPr/>
          </p:nvSpPr>
          <p:spPr>
            <a:xfrm>
              <a:off x="2441905" y="4465700"/>
              <a:ext cx="954484" cy="613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03</a:t>
              </a:r>
            </a:p>
          </p:txBody>
        </p:sp>
        <p:grpSp>
          <p:nvGrpSpPr>
            <p:cNvPr id="7" name="Group 30"/>
            <p:cNvGrpSpPr/>
            <p:nvPr/>
          </p:nvGrpSpPr>
          <p:grpSpPr>
            <a:xfrm>
              <a:off x="4243372" y="5353702"/>
              <a:ext cx="694930" cy="571082"/>
              <a:chOff x="7000875" y="2609851"/>
              <a:chExt cx="481013" cy="395288"/>
            </a:xfrm>
            <a:solidFill>
              <a:sysClr val="window" lastClr="FFFFFF"/>
            </a:solidFill>
          </p:grpSpPr>
          <p:sp>
            <p:nvSpPr>
              <p:cNvPr id="24" name="Freeform 39"/>
              <p:cNvSpPr>
                <a:spLocks/>
              </p:cNvSpPr>
              <p:nvPr/>
            </p:nvSpPr>
            <p:spPr bwMode="auto">
              <a:xfrm>
                <a:off x="7000875" y="2638426"/>
                <a:ext cx="419100" cy="366713"/>
              </a:xfrm>
              <a:custGeom>
                <a:avLst/>
                <a:gdLst>
                  <a:gd name="T0" fmla="*/ 2249 w 2905"/>
                  <a:gd name="T1" fmla="*/ 239 h 2540"/>
                  <a:gd name="T2" fmla="*/ 2885 w 2905"/>
                  <a:gd name="T3" fmla="*/ 968 h 2540"/>
                  <a:gd name="T4" fmla="*/ 2609 w 2905"/>
                  <a:gd name="T5" fmla="*/ 1645 h 2540"/>
                  <a:gd name="T6" fmla="*/ 2513 w 2905"/>
                  <a:gd name="T7" fmla="*/ 1837 h 2540"/>
                  <a:gd name="T8" fmla="*/ 2362 w 2905"/>
                  <a:gd name="T9" fmla="*/ 1977 h 2540"/>
                  <a:gd name="T10" fmla="*/ 2169 w 2905"/>
                  <a:gd name="T11" fmla="*/ 2102 h 2540"/>
                  <a:gd name="T12" fmla="*/ 2044 w 2905"/>
                  <a:gd name="T13" fmla="*/ 2294 h 2540"/>
                  <a:gd name="T14" fmla="*/ 1903 w 2905"/>
                  <a:gd name="T15" fmla="*/ 2444 h 2540"/>
                  <a:gd name="T16" fmla="*/ 1710 w 2905"/>
                  <a:gd name="T17" fmla="*/ 2540 h 2540"/>
                  <a:gd name="T18" fmla="*/ 1191 w 2905"/>
                  <a:gd name="T19" fmla="*/ 2359 h 2540"/>
                  <a:gd name="T20" fmla="*/ 1027 w 2905"/>
                  <a:gd name="T21" fmla="*/ 2380 h 2540"/>
                  <a:gd name="T22" fmla="*/ 934 w 2905"/>
                  <a:gd name="T23" fmla="*/ 2229 h 2540"/>
                  <a:gd name="T24" fmla="*/ 907 w 2905"/>
                  <a:gd name="T25" fmla="*/ 2175 h 2540"/>
                  <a:gd name="T26" fmla="*/ 745 w 2905"/>
                  <a:gd name="T27" fmla="*/ 2107 h 2540"/>
                  <a:gd name="T28" fmla="*/ 735 w 2905"/>
                  <a:gd name="T29" fmla="*/ 1941 h 2540"/>
                  <a:gd name="T30" fmla="*/ 612 w 2905"/>
                  <a:gd name="T31" fmla="*/ 1952 h 2540"/>
                  <a:gd name="T32" fmla="*/ 495 w 2905"/>
                  <a:gd name="T33" fmla="*/ 1816 h 2540"/>
                  <a:gd name="T34" fmla="*/ 490 w 2905"/>
                  <a:gd name="T35" fmla="*/ 1730 h 2540"/>
                  <a:gd name="T36" fmla="*/ 323 w 2905"/>
                  <a:gd name="T37" fmla="*/ 1690 h 2540"/>
                  <a:gd name="T38" fmla="*/ 284 w 2905"/>
                  <a:gd name="T39" fmla="*/ 1525 h 2540"/>
                  <a:gd name="T40" fmla="*/ 0 w 2905"/>
                  <a:gd name="T41" fmla="*/ 904 h 2540"/>
                  <a:gd name="T42" fmla="*/ 87 w 2905"/>
                  <a:gd name="T43" fmla="*/ 837 h 2540"/>
                  <a:gd name="T44" fmla="*/ 629 w 2905"/>
                  <a:gd name="T45" fmla="*/ 1240 h 2540"/>
                  <a:gd name="T46" fmla="*/ 771 w 2905"/>
                  <a:gd name="T47" fmla="*/ 1357 h 2540"/>
                  <a:gd name="T48" fmla="*/ 760 w 2905"/>
                  <a:gd name="T49" fmla="*/ 1479 h 2540"/>
                  <a:gd name="T50" fmla="*/ 927 w 2905"/>
                  <a:gd name="T51" fmla="*/ 1489 h 2540"/>
                  <a:gd name="T52" fmla="*/ 996 w 2905"/>
                  <a:gd name="T53" fmla="*/ 1649 h 2540"/>
                  <a:gd name="T54" fmla="*/ 1050 w 2905"/>
                  <a:gd name="T55" fmla="*/ 1676 h 2540"/>
                  <a:gd name="T56" fmla="*/ 1201 w 2905"/>
                  <a:gd name="T57" fmla="*/ 1769 h 2540"/>
                  <a:gd name="T58" fmla="*/ 1181 w 2905"/>
                  <a:gd name="T59" fmla="*/ 1932 h 2540"/>
                  <a:gd name="T60" fmla="*/ 1344 w 2905"/>
                  <a:gd name="T61" fmla="*/ 1912 h 2540"/>
                  <a:gd name="T62" fmla="*/ 1438 w 2905"/>
                  <a:gd name="T63" fmla="*/ 2062 h 2540"/>
                  <a:gd name="T64" fmla="*/ 1716 w 2905"/>
                  <a:gd name="T65" fmla="*/ 2402 h 2540"/>
                  <a:gd name="T66" fmla="*/ 1809 w 2905"/>
                  <a:gd name="T67" fmla="*/ 2325 h 2540"/>
                  <a:gd name="T68" fmla="*/ 1567 w 2905"/>
                  <a:gd name="T69" fmla="*/ 2025 h 2540"/>
                  <a:gd name="T70" fmla="*/ 1633 w 2905"/>
                  <a:gd name="T71" fmla="*/ 1939 h 2540"/>
                  <a:gd name="T72" fmla="*/ 1936 w 2905"/>
                  <a:gd name="T73" fmla="*/ 2183 h 2540"/>
                  <a:gd name="T74" fmla="*/ 2029 w 2905"/>
                  <a:gd name="T75" fmla="*/ 2106 h 2540"/>
                  <a:gd name="T76" fmla="*/ 1786 w 2905"/>
                  <a:gd name="T77" fmla="*/ 1806 h 2540"/>
                  <a:gd name="T78" fmla="*/ 1853 w 2905"/>
                  <a:gd name="T79" fmla="*/ 1720 h 2540"/>
                  <a:gd name="T80" fmla="*/ 2156 w 2905"/>
                  <a:gd name="T81" fmla="*/ 1965 h 2540"/>
                  <a:gd name="T82" fmla="*/ 2249 w 2905"/>
                  <a:gd name="T83" fmla="*/ 1887 h 2540"/>
                  <a:gd name="T84" fmla="*/ 2006 w 2905"/>
                  <a:gd name="T85" fmla="*/ 1587 h 2540"/>
                  <a:gd name="T86" fmla="*/ 2074 w 2905"/>
                  <a:gd name="T87" fmla="*/ 1501 h 2540"/>
                  <a:gd name="T88" fmla="*/ 2377 w 2905"/>
                  <a:gd name="T89" fmla="*/ 1746 h 2540"/>
                  <a:gd name="T90" fmla="*/ 2469 w 2905"/>
                  <a:gd name="T91" fmla="*/ 1669 h 2540"/>
                  <a:gd name="T92" fmla="*/ 2438 w 2905"/>
                  <a:gd name="T93" fmla="*/ 1591 h 2540"/>
                  <a:gd name="T94" fmla="*/ 2295 w 2905"/>
                  <a:gd name="T95" fmla="*/ 1449 h 2540"/>
                  <a:gd name="T96" fmla="*/ 2062 w 2905"/>
                  <a:gd name="T97" fmla="*/ 1218 h 2540"/>
                  <a:gd name="T98" fmla="*/ 1813 w 2905"/>
                  <a:gd name="T99" fmla="*/ 970 h 2540"/>
                  <a:gd name="T100" fmla="*/ 1616 w 2905"/>
                  <a:gd name="T101" fmla="*/ 775 h 2540"/>
                  <a:gd name="T102" fmla="*/ 1537 w 2905"/>
                  <a:gd name="T103" fmla="*/ 706 h 2540"/>
                  <a:gd name="T104" fmla="*/ 1428 w 2905"/>
                  <a:gd name="T105" fmla="*/ 754 h 2540"/>
                  <a:gd name="T106" fmla="*/ 1226 w 2905"/>
                  <a:gd name="T107" fmla="*/ 1069 h 2540"/>
                  <a:gd name="T108" fmla="*/ 976 w 2905"/>
                  <a:gd name="T109" fmla="*/ 1147 h 2540"/>
                  <a:gd name="T110" fmla="*/ 796 w 2905"/>
                  <a:gd name="T111" fmla="*/ 1004 h 2540"/>
                  <a:gd name="T112" fmla="*/ 1064 w 2905"/>
                  <a:gd name="T113" fmla="*/ 203 h 2540"/>
                  <a:gd name="T114" fmla="*/ 1158 w 2905"/>
                  <a:gd name="T115" fmla="*/ 94 h 2540"/>
                  <a:gd name="T116" fmla="*/ 1338 w 2905"/>
                  <a:gd name="T117" fmla="*/ 10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05" h="2540">
                    <a:moveTo>
                      <a:pt x="1451" y="0"/>
                    </a:moveTo>
                    <a:lnTo>
                      <a:pt x="1493" y="3"/>
                    </a:lnTo>
                    <a:lnTo>
                      <a:pt x="1538" y="11"/>
                    </a:lnTo>
                    <a:lnTo>
                      <a:pt x="1585" y="23"/>
                    </a:lnTo>
                    <a:lnTo>
                      <a:pt x="2221" y="222"/>
                    </a:lnTo>
                    <a:lnTo>
                      <a:pt x="2236" y="229"/>
                    </a:lnTo>
                    <a:lnTo>
                      <a:pt x="2249" y="239"/>
                    </a:lnTo>
                    <a:lnTo>
                      <a:pt x="2885" y="870"/>
                    </a:lnTo>
                    <a:lnTo>
                      <a:pt x="2896" y="886"/>
                    </a:lnTo>
                    <a:lnTo>
                      <a:pt x="2903" y="902"/>
                    </a:lnTo>
                    <a:lnTo>
                      <a:pt x="2905" y="919"/>
                    </a:lnTo>
                    <a:lnTo>
                      <a:pt x="2903" y="936"/>
                    </a:lnTo>
                    <a:lnTo>
                      <a:pt x="2896" y="954"/>
                    </a:lnTo>
                    <a:lnTo>
                      <a:pt x="2885" y="968"/>
                    </a:lnTo>
                    <a:lnTo>
                      <a:pt x="2445" y="1405"/>
                    </a:lnTo>
                    <a:lnTo>
                      <a:pt x="2552" y="1511"/>
                    </a:lnTo>
                    <a:lnTo>
                      <a:pt x="2572" y="1534"/>
                    </a:lnTo>
                    <a:lnTo>
                      <a:pt x="2588" y="1560"/>
                    </a:lnTo>
                    <a:lnTo>
                      <a:pt x="2599" y="1587"/>
                    </a:lnTo>
                    <a:lnTo>
                      <a:pt x="2606" y="1615"/>
                    </a:lnTo>
                    <a:lnTo>
                      <a:pt x="2609" y="1645"/>
                    </a:lnTo>
                    <a:lnTo>
                      <a:pt x="2608" y="1675"/>
                    </a:lnTo>
                    <a:lnTo>
                      <a:pt x="2603" y="1705"/>
                    </a:lnTo>
                    <a:lnTo>
                      <a:pt x="2594" y="1734"/>
                    </a:lnTo>
                    <a:lnTo>
                      <a:pt x="2580" y="1762"/>
                    </a:lnTo>
                    <a:lnTo>
                      <a:pt x="2562" y="1790"/>
                    </a:lnTo>
                    <a:lnTo>
                      <a:pt x="2540" y="1815"/>
                    </a:lnTo>
                    <a:lnTo>
                      <a:pt x="2513" y="1837"/>
                    </a:lnTo>
                    <a:lnTo>
                      <a:pt x="2484" y="1857"/>
                    </a:lnTo>
                    <a:lnTo>
                      <a:pt x="2453" y="1870"/>
                    </a:lnTo>
                    <a:lnTo>
                      <a:pt x="2421" y="1879"/>
                    </a:lnTo>
                    <a:lnTo>
                      <a:pt x="2389" y="1883"/>
                    </a:lnTo>
                    <a:lnTo>
                      <a:pt x="2385" y="1915"/>
                    </a:lnTo>
                    <a:lnTo>
                      <a:pt x="2376" y="1947"/>
                    </a:lnTo>
                    <a:lnTo>
                      <a:pt x="2362" y="1977"/>
                    </a:lnTo>
                    <a:lnTo>
                      <a:pt x="2343" y="2007"/>
                    </a:lnTo>
                    <a:lnTo>
                      <a:pt x="2319" y="2033"/>
                    </a:lnTo>
                    <a:lnTo>
                      <a:pt x="2293" y="2056"/>
                    </a:lnTo>
                    <a:lnTo>
                      <a:pt x="2263" y="2075"/>
                    </a:lnTo>
                    <a:lnTo>
                      <a:pt x="2233" y="2089"/>
                    </a:lnTo>
                    <a:lnTo>
                      <a:pt x="2201" y="2098"/>
                    </a:lnTo>
                    <a:lnTo>
                      <a:pt x="2169" y="2102"/>
                    </a:lnTo>
                    <a:lnTo>
                      <a:pt x="2164" y="2134"/>
                    </a:lnTo>
                    <a:lnTo>
                      <a:pt x="2155" y="2166"/>
                    </a:lnTo>
                    <a:lnTo>
                      <a:pt x="2142" y="2196"/>
                    </a:lnTo>
                    <a:lnTo>
                      <a:pt x="2123" y="2226"/>
                    </a:lnTo>
                    <a:lnTo>
                      <a:pt x="2100" y="2252"/>
                    </a:lnTo>
                    <a:lnTo>
                      <a:pt x="2073" y="2275"/>
                    </a:lnTo>
                    <a:lnTo>
                      <a:pt x="2044" y="2294"/>
                    </a:lnTo>
                    <a:lnTo>
                      <a:pt x="2012" y="2308"/>
                    </a:lnTo>
                    <a:lnTo>
                      <a:pt x="1981" y="2316"/>
                    </a:lnTo>
                    <a:lnTo>
                      <a:pt x="1948" y="2321"/>
                    </a:lnTo>
                    <a:lnTo>
                      <a:pt x="1944" y="2352"/>
                    </a:lnTo>
                    <a:lnTo>
                      <a:pt x="1935" y="2385"/>
                    </a:lnTo>
                    <a:lnTo>
                      <a:pt x="1922" y="2415"/>
                    </a:lnTo>
                    <a:lnTo>
                      <a:pt x="1903" y="2444"/>
                    </a:lnTo>
                    <a:lnTo>
                      <a:pt x="1880" y="2471"/>
                    </a:lnTo>
                    <a:lnTo>
                      <a:pt x="1854" y="2492"/>
                    </a:lnTo>
                    <a:lnTo>
                      <a:pt x="1828" y="2510"/>
                    </a:lnTo>
                    <a:lnTo>
                      <a:pt x="1799" y="2524"/>
                    </a:lnTo>
                    <a:lnTo>
                      <a:pt x="1770" y="2533"/>
                    </a:lnTo>
                    <a:lnTo>
                      <a:pt x="1739" y="2539"/>
                    </a:lnTo>
                    <a:lnTo>
                      <a:pt x="1710" y="2540"/>
                    </a:lnTo>
                    <a:lnTo>
                      <a:pt x="1680" y="2537"/>
                    </a:lnTo>
                    <a:lnTo>
                      <a:pt x="1650" y="2530"/>
                    </a:lnTo>
                    <a:lnTo>
                      <a:pt x="1623" y="2519"/>
                    </a:lnTo>
                    <a:lnTo>
                      <a:pt x="1597" y="2503"/>
                    </a:lnTo>
                    <a:lnTo>
                      <a:pt x="1574" y="2483"/>
                    </a:lnTo>
                    <a:lnTo>
                      <a:pt x="1320" y="2231"/>
                    </a:lnTo>
                    <a:lnTo>
                      <a:pt x="1191" y="2359"/>
                    </a:lnTo>
                    <a:lnTo>
                      <a:pt x="1172" y="2375"/>
                    </a:lnTo>
                    <a:lnTo>
                      <a:pt x="1150" y="2387"/>
                    </a:lnTo>
                    <a:lnTo>
                      <a:pt x="1127" y="2394"/>
                    </a:lnTo>
                    <a:lnTo>
                      <a:pt x="1102" y="2396"/>
                    </a:lnTo>
                    <a:lnTo>
                      <a:pt x="1077" y="2395"/>
                    </a:lnTo>
                    <a:lnTo>
                      <a:pt x="1052" y="2389"/>
                    </a:lnTo>
                    <a:lnTo>
                      <a:pt x="1027" y="2380"/>
                    </a:lnTo>
                    <a:lnTo>
                      <a:pt x="1005" y="2365"/>
                    </a:lnTo>
                    <a:lnTo>
                      <a:pt x="983" y="2347"/>
                    </a:lnTo>
                    <a:lnTo>
                      <a:pt x="965" y="2326"/>
                    </a:lnTo>
                    <a:lnTo>
                      <a:pt x="951" y="2303"/>
                    </a:lnTo>
                    <a:lnTo>
                      <a:pt x="941" y="2278"/>
                    </a:lnTo>
                    <a:lnTo>
                      <a:pt x="935" y="2254"/>
                    </a:lnTo>
                    <a:lnTo>
                      <a:pt x="934" y="2229"/>
                    </a:lnTo>
                    <a:lnTo>
                      <a:pt x="936" y="2204"/>
                    </a:lnTo>
                    <a:lnTo>
                      <a:pt x="944" y="2181"/>
                    </a:lnTo>
                    <a:lnTo>
                      <a:pt x="955" y="2160"/>
                    </a:lnTo>
                    <a:lnTo>
                      <a:pt x="971" y="2140"/>
                    </a:lnTo>
                    <a:lnTo>
                      <a:pt x="952" y="2157"/>
                    </a:lnTo>
                    <a:lnTo>
                      <a:pt x="930" y="2168"/>
                    </a:lnTo>
                    <a:lnTo>
                      <a:pt x="907" y="2175"/>
                    </a:lnTo>
                    <a:lnTo>
                      <a:pt x="882" y="2178"/>
                    </a:lnTo>
                    <a:lnTo>
                      <a:pt x="857" y="2176"/>
                    </a:lnTo>
                    <a:lnTo>
                      <a:pt x="832" y="2170"/>
                    </a:lnTo>
                    <a:lnTo>
                      <a:pt x="808" y="2161"/>
                    </a:lnTo>
                    <a:lnTo>
                      <a:pt x="784" y="2147"/>
                    </a:lnTo>
                    <a:lnTo>
                      <a:pt x="763" y="2128"/>
                    </a:lnTo>
                    <a:lnTo>
                      <a:pt x="745" y="2107"/>
                    </a:lnTo>
                    <a:lnTo>
                      <a:pt x="730" y="2084"/>
                    </a:lnTo>
                    <a:lnTo>
                      <a:pt x="721" y="2060"/>
                    </a:lnTo>
                    <a:lnTo>
                      <a:pt x="715" y="2035"/>
                    </a:lnTo>
                    <a:lnTo>
                      <a:pt x="714" y="2011"/>
                    </a:lnTo>
                    <a:lnTo>
                      <a:pt x="716" y="1986"/>
                    </a:lnTo>
                    <a:lnTo>
                      <a:pt x="723" y="1963"/>
                    </a:lnTo>
                    <a:lnTo>
                      <a:pt x="735" y="1941"/>
                    </a:lnTo>
                    <a:lnTo>
                      <a:pt x="751" y="1922"/>
                    </a:lnTo>
                    <a:lnTo>
                      <a:pt x="731" y="1938"/>
                    </a:lnTo>
                    <a:lnTo>
                      <a:pt x="710" y="1949"/>
                    </a:lnTo>
                    <a:lnTo>
                      <a:pt x="686" y="1956"/>
                    </a:lnTo>
                    <a:lnTo>
                      <a:pt x="662" y="1959"/>
                    </a:lnTo>
                    <a:lnTo>
                      <a:pt x="636" y="1957"/>
                    </a:lnTo>
                    <a:lnTo>
                      <a:pt x="612" y="1952"/>
                    </a:lnTo>
                    <a:lnTo>
                      <a:pt x="588" y="1942"/>
                    </a:lnTo>
                    <a:lnTo>
                      <a:pt x="564" y="1928"/>
                    </a:lnTo>
                    <a:lnTo>
                      <a:pt x="543" y="1909"/>
                    </a:lnTo>
                    <a:lnTo>
                      <a:pt x="524" y="1888"/>
                    </a:lnTo>
                    <a:lnTo>
                      <a:pt x="511" y="1866"/>
                    </a:lnTo>
                    <a:lnTo>
                      <a:pt x="501" y="1841"/>
                    </a:lnTo>
                    <a:lnTo>
                      <a:pt x="495" y="1816"/>
                    </a:lnTo>
                    <a:lnTo>
                      <a:pt x="494" y="1792"/>
                    </a:lnTo>
                    <a:lnTo>
                      <a:pt x="497" y="1767"/>
                    </a:lnTo>
                    <a:lnTo>
                      <a:pt x="504" y="1744"/>
                    </a:lnTo>
                    <a:lnTo>
                      <a:pt x="515" y="1722"/>
                    </a:lnTo>
                    <a:lnTo>
                      <a:pt x="530" y="1703"/>
                    </a:lnTo>
                    <a:lnTo>
                      <a:pt x="511" y="1719"/>
                    </a:lnTo>
                    <a:lnTo>
                      <a:pt x="490" y="1730"/>
                    </a:lnTo>
                    <a:lnTo>
                      <a:pt x="466" y="1737"/>
                    </a:lnTo>
                    <a:lnTo>
                      <a:pt x="442" y="1740"/>
                    </a:lnTo>
                    <a:lnTo>
                      <a:pt x="417" y="1738"/>
                    </a:lnTo>
                    <a:lnTo>
                      <a:pt x="392" y="1733"/>
                    </a:lnTo>
                    <a:lnTo>
                      <a:pt x="367" y="1723"/>
                    </a:lnTo>
                    <a:lnTo>
                      <a:pt x="344" y="1709"/>
                    </a:lnTo>
                    <a:lnTo>
                      <a:pt x="323" y="1690"/>
                    </a:lnTo>
                    <a:lnTo>
                      <a:pt x="305" y="1670"/>
                    </a:lnTo>
                    <a:lnTo>
                      <a:pt x="291" y="1647"/>
                    </a:lnTo>
                    <a:lnTo>
                      <a:pt x="281" y="1622"/>
                    </a:lnTo>
                    <a:lnTo>
                      <a:pt x="275" y="1597"/>
                    </a:lnTo>
                    <a:lnTo>
                      <a:pt x="273" y="1573"/>
                    </a:lnTo>
                    <a:lnTo>
                      <a:pt x="276" y="1549"/>
                    </a:lnTo>
                    <a:lnTo>
                      <a:pt x="284" y="1525"/>
                    </a:lnTo>
                    <a:lnTo>
                      <a:pt x="295" y="1504"/>
                    </a:lnTo>
                    <a:lnTo>
                      <a:pt x="311" y="1485"/>
                    </a:lnTo>
                    <a:lnTo>
                      <a:pt x="432" y="1363"/>
                    </a:lnTo>
                    <a:lnTo>
                      <a:pt x="20" y="952"/>
                    </a:lnTo>
                    <a:lnTo>
                      <a:pt x="9" y="938"/>
                    </a:lnTo>
                    <a:lnTo>
                      <a:pt x="2" y="921"/>
                    </a:lnTo>
                    <a:lnTo>
                      <a:pt x="0" y="904"/>
                    </a:lnTo>
                    <a:lnTo>
                      <a:pt x="2" y="887"/>
                    </a:lnTo>
                    <a:lnTo>
                      <a:pt x="9" y="870"/>
                    </a:lnTo>
                    <a:lnTo>
                      <a:pt x="20" y="855"/>
                    </a:lnTo>
                    <a:lnTo>
                      <a:pt x="35" y="844"/>
                    </a:lnTo>
                    <a:lnTo>
                      <a:pt x="51" y="837"/>
                    </a:lnTo>
                    <a:lnTo>
                      <a:pt x="69" y="835"/>
                    </a:lnTo>
                    <a:lnTo>
                      <a:pt x="87" y="837"/>
                    </a:lnTo>
                    <a:lnTo>
                      <a:pt x="103" y="844"/>
                    </a:lnTo>
                    <a:lnTo>
                      <a:pt x="118" y="855"/>
                    </a:lnTo>
                    <a:lnTo>
                      <a:pt x="531" y="1267"/>
                    </a:lnTo>
                    <a:lnTo>
                      <a:pt x="554" y="1253"/>
                    </a:lnTo>
                    <a:lnTo>
                      <a:pt x="577" y="1243"/>
                    </a:lnTo>
                    <a:lnTo>
                      <a:pt x="603" y="1239"/>
                    </a:lnTo>
                    <a:lnTo>
                      <a:pt x="629" y="1240"/>
                    </a:lnTo>
                    <a:lnTo>
                      <a:pt x="656" y="1245"/>
                    </a:lnTo>
                    <a:lnTo>
                      <a:pt x="681" y="1255"/>
                    </a:lnTo>
                    <a:lnTo>
                      <a:pt x="706" y="1269"/>
                    </a:lnTo>
                    <a:lnTo>
                      <a:pt x="728" y="1288"/>
                    </a:lnTo>
                    <a:lnTo>
                      <a:pt x="747" y="1309"/>
                    </a:lnTo>
                    <a:lnTo>
                      <a:pt x="761" y="1333"/>
                    </a:lnTo>
                    <a:lnTo>
                      <a:pt x="771" y="1357"/>
                    </a:lnTo>
                    <a:lnTo>
                      <a:pt x="776" y="1381"/>
                    </a:lnTo>
                    <a:lnTo>
                      <a:pt x="778" y="1407"/>
                    </a:lnTo>
                    <a:lnTo>
                      <a:pt x="775" y="1431"/>
                    </a:lnTo>
                    <a:lnTo>
                      <a:pt x="768" y="1454"/>
                    </a:lnTo>
                    <a:lnTo>
                      <a:pt x="757" y="1476"/>
                    </a:lnTo>
                    <a:lnTo>
                      <a:pt x="741" y="1495"/>
                    </a:lnTo>
                    <a:lnTo>
                      <a:pt x="760" y="1479"/>
                    </a:lnTo>
                    <a:lnTo>
                      <a:pt x="781" y="1467"/>
                    </a:lnTo>
                    <a:lnTo>
                      <a:pt x="805" y="1460"/>
                    </a:lnTo>
                    <a:lnTo>
                      <a:pt x="829" y="1457"/>
                    </a:lnTo>
                    <a:lnTo>
                      <a:pt x="855" y="1459"/>
                    </a:lnTo>
                    <a:lnTo>
                      <a:pt x="879" y="1464"/>
                    </a:lnTo>
                    <a:lnTo>
                      <a:pt x="904" y="1475"/>
                    </a:lnTo>
                    <a:lnTo>
                      <a:pt x="927" y="1489"/>
                    </a:lnTo>
                    <a:lnTo>
                      <a:pt x="949" y="1507"/>
                    </a:lnTo>
                    <a:lnTo>
                      <a:pt x="967" y="1528"/>
                    </a:lnTo>
                    <a:lnTo>
                      <a:pt x="981" y="1551"/>
                    </a:lnTo>
                    <a:lnTo>
                      <a:pt x="990" y="1575"/>
                    </a:lnTo>
                    <a:lnTo>
                      <a:pt x="997" y="1600"/>
                    </a:lnTo>
                    <a:lnTo>
                      <a:pt x="998" y="1625"/>
                    </a:lnTo>
                    <a:lnTo>
                      <a:pt x="996" y="1649"/>
                    </a:lnTo>
                    <a:lnTo>
                      <a:pt x="988" y="1672"/>
                    </a:lnTo>
                    <a:lnTo>
                      <a:pt x="977" y="1694"/>
                    </a:lnTo>
                    <a:lnTo>
                      <a:pt x="961" y="1714"/>
                    </a:lnTo>
                    <a:lnTo>
                      <a:pt x="980" y="1698"/>
                    </a:lnTo>
                    <a:lnTo>
                      <a:pt x="1002" y="1686"/>
                    </a:lnTo>
                    <a:lnTo>
                      <a:pt x="1025" y="1679"/>
                    </a:lnTo>
                    <a:lnTo>
                      <a:pt x="1050" y="1676"/>
                    </a:lnTo>
                    <a:lnTo>
                      <a:pt x="1075" y="1678"/>
                    </a:lnTo>
                    <a:lnTo>
                      <a:pt x="1100" y="1683"/>
                    </a:lnTo>
                    <a:lnTo>
                      <a:pt x="1124" y="1693"/>
                    </a:lnTo>
                    <a:lnTo>
                      <a:pt x="1148" y="1708"/>
                    </a:lnTo>
                    <a:lnTo>
                      <a:pt x="1169" y="1725"/>
                    </a:lnTo>
                    <a:lnTo>
                      <a:pt x="1187" y="1746"/>
                    </a:lnTo>
                    <a:lnTo>
                      <a:pt x="1201" y="1769"/>
                    </a:lnTo>
                    <a:lnTo>
                      <a:pt x="1211" y="1794"/>
                    </a:lnTo>
                    <a:lnTo>
                      <a:pt x="1217" y="1818"/>
                    </a:lnTo>
                    <a:lnTo>
                      <a:pt x="1218" y="1843"/>
                    </a:lnTo>
                    <a:lnTo>
                      <a:pt x="1215" y="1868"/>
                    </a:lnTo>
                    <a:lnTo>
                      <a:pt x="1208" y="1891"/>
                    </a:lnTo>
                    <a:lnTo>
                      <a:pt x="1196" y="1912"/>
                    </a:lnTo>
                    <a:lnTo>
                      <a:pt x="1181" y="1932"/>
                    </a:lnTo>
                    <a:lnTo>
                      <a:pt x="1201" y="1916"/>
                    </a:lnTo>
                    <a:lnTo>
                      <a:pt x="1222" y="1905"/>
                    </a:lnTo>
                    <a:lnTo>
                      <a:pt x="1245" y="1898"/>
                    </a:lnTo>
                    <a:lnTo>
                      <a:pt x="1270" y="1895"/>
                    </a:lnTo>
                    <a:lnTo>
                      <a:pt x="1294" y="1896"/>
                    </a:lnTo>
                    <a:lnTo>
                      <a:pt x="1320" y="1902"/>
                    </a:lnTo>
                    <a:lnTo>
                      <a:pt x="1344" y="1912"/>
                    </a:lnTo>
                    <a:lnTo>
                      <a:pt x="1367" y="1926"/>
                    </a:lnTo>
                    <a:lnTo>
                      <a:pt x="1388" y="1944"/>
                    </a:lnTo>
                    <a:lnTo>
                      <a:pt x="1407" y="1965"/>
                    </a:lnTo>
                    <a:lnTo>
                      <a:pt x="1421" y="1988"/>
                    </a:lnTo>
                    <a:lnTo>
                      <a:pt x="1431" y="2013"/>
                    </a:lnTo>
                    <a:lnTo>
                      <a:pt x="1436" y="2037"/>
                    </a:lnTo>
                    <a:lnTo>
                      <a:pt x="1438" y="2062"/>
                    </a:lnTo>
                    <a:lnTo>
                      <a:pt x="1435" y="2087"/>
                    </a:lnTo>
                    <a:lnTo>
                      <a:pt x="1428" y="2110"/>
                    </a:lnTo>
                    <a:lnTo>
                      <a:pt x="1416" y="2131"/>
                    </a:lnTo>
                    <a:lnTo>
                      <a:pt x="1672" y="2386"/>
                    </a:lnTo>
                    <a:lnTo>
                      <a:pt x="1685" y="2395"/>
                    </a:lnTo>
                    <a:lnTo>
                      <a:pt x="1699" y="2401"/>
                    </a:lnTo>
                    <a:lnTo>
                      <a:pt x="1716" y="2402"/>
                    </a:lnTo>
                    <a:lnTo>
                      <a:pt x="1733" y="2400"/>
                    </a:lnTo>
                    <a:lnTo>
                      <a:pt x="1750" y="2395"/>
                    </a:lnTo>
                    <a:lnTo>
                      <a:pt x="1767" y="2386"/>
                    </a:lnTo>
                    <a:lnTo>
                      <a:pt x="1782" y="2374"/>
                    </a:lnTo>
                    <a:lnTo>
                      <a:pt x="1794" y="2358"/>
                    </a:lnTo>
                    <a:lnTo>
                      <a:pt x="1803" y="2342"/>
                    </a:lnTo>
                    <a:lnTo>
                      <a:pt x="1809" y="2325"/>
                    </a:lnTo>
                    <a:lnTo>
                      <a:pt x="1811" y="2308"/>
                    </a:lnTo>
                    <a:lnTo>
                      <a:pt x="1809" y="2291"/>
                    </a:lnTo>
                    <a:lnTo>
                      <a:pt x="1803" y="2276"/>
                    </a:lnTo>
                    <a:lnTo>
                      <a:pt x="1794" y="2264"/>
                    </a:lnTo>
                    <a:lnTo>
                      <a:pt x="1584" y="2055"/>
                    </a:lnTo>
                    <a:lnTo>
                      <a:pt x="1573" y="2041"/>
                    </a:lnTo>
                    <a:lnTo>
                      <a:pt x="1567" y="2025"/>
                    </a:lnTo>
                    <a:lnTo>
                      <a:pt x="1564" y="2007"/>
                    </a:lnTo>
                    <a:lnTo>
                      <a:pt x="1567" y="1989"/>
                    </a:lnTo>
                    <a:lnTo>
                      <a:pt x="1573" y="1973"/>
                    </a:lnTo>
                    <a:lnTo>
                      <a:pt x="1584" y="1958"/>
                    </a:lnTo>
                    <a:lnTo>
                      <a:pt x="1599" y="1947"/>
                    </a:lnTo>
                    <a:lnTo>
                      <a:pt x="1616" y="1941"/>
                    </a:lnTo>
                    <a:lnTo>
                      <a:pt x="1633" y="1939"/>
                    </a:lnTo>
                    <a:lnTo>
                      <a:pt x="1650" y="1941"/>
                    </a:lnTo>
                    <a:lnTo>
                      <a:pt x="1668" y="1947"/>
                    </a:lnTo>
                    <a:lnTo>
                      <a:pt x="1682" y="1958"/>
                    </a:lnTo>
                    <a:lnTo>
                      <a:pt x="1892" y="2167"/>
                    </a:lnTo>
                    <a:lnTo>
                      <a:pt x="1904" y="2176"/>
                    </a:lnTo>
                    <a:lnTo>
                      <a:pt x="1920" y="2182"/>
                    </a:lnTo>
                    <a:lnTo>
                      <a:pt x="1936" y="2183"/>
                    </a:lnTo>
                    <a:lnTo>
                      <a:pt x="1953" y="2182"/>
                    </a:lnTo>
                    <a:lnTo>
                      <a:pt x="1971" y="2176"/>
                    </a:lnTo>
                    <a:lnTo>
                      <a:pt x="1987" y="2167"/>
                    </a:lnTo>
                    <a:lnTo>
                      <a:pt x="2002" y="2155"/>
                    </a:lnTo>
                    <a:lnTo>
                      <a:pt x="2015" y="2139"/>
                    </a:lnTo>
                    <a:lnTo>
                      <a:pt x="2024" y="2123"/>
                    </a:lnTo>
                    <a:lnTo>
                      <a:pt x="2029" y="2106"/>
                    </a:lnTo>
                    <a:lnTo>
                      <a:pt x="2031" y="2089"/>
                    </a:lnTo>
                    <a:lnTo>
                      <a:pt x="2029" y="2073"/>
                    </a:lnTo>
                    <a:lnTo>
                      <a:pt x="2024" y="2058"/>
                    </a:lnTo>
                    <a:lnTo>
                      <a:pt x="2015" y="2045"/>
                    </a:lnTo>
                    <a:lnTo>
                      <a:pt x="1804" y="1837"/>
                    </a:lnTo>
                    <a:lnTo>
                      <a:pt x="1793" y="1822"/>
                    </a:lnTo>
                    <a:lnTo>
                      <a:pt x="1786" y="1806"/>
                    </a:lnTo>
                    <a:lnTo>
                      <a:pt x="1784" y="1788"/>
                    </a:lnTo>
                    <a:lnTo>
                      <a:pt x="1786" y="1770"/>
                    </a:lnTo>
                    <a:lnTo>
                      <a:pt x="1793" y="1754"/>
                    </a:lnTo>
                    <a:lnTo>
                      <a:pt x="1804" y="1740"/>
                    </a:lnTo>
                    <a:lnTo>
                      <a:pt x="1820" y="1729"/>
                    </a:lnTo>
                    <a:lnTo>
                      <a:pt x="1836" y="1722"/>
                    </a:lnTo>
                    <a:lnTo>
                      <a:pt x="1853" y="1720"/>
                    </a:lnTo>
                    <a:lnTo>
                      <a:pt x="1871" y="1722"/>
                    </a:lnTo>
                    <a:lnTo>
                      <a:pt x="1887" y="1729"/>
                    </a:lnTo>
                    <a:lnTo>
                      <a:pt x="1902" y="1740"/>
                    </a:lnTo>
                    <a:lnTo>
                      <a:pt x="2112" y="1948"/>
                    </a:lnTo>
                    <a:lnTo>
                      <a:pt x="2125" y="1957"/>
                    </a:lnTo>
                    <a:lnTo>
                      <a:pt x="2140" y="1963"/>
                    </a:lnTo>
                    <a:lnTo>
                      <a:pt x="2156" y="1965"/>
                    </a:lnTo>
                    <a:lnTo>
                      <a:pt x="2174" y="1963"/>
                    </a:lnTo>
                    <a:lnTo>
                      <a:pt x="2190" y="1957"/>
                    </a:lnTo>
                    <a:lnTo>
                      <a:pt x="2207" y="1949"/>
                    </a:lnTo>
                    <a:lnTo>
                      <a:pt x="2223" y="1936"/>
                    </a:lnTo>
                    <a:lnTo>
                      <a:pt x="2235" y="1920"/>
                    </a:lnTo>
                    <a:lnTo>
                      <a:pt x="2244" y="1904"/>
                    </a:lnTo>
                    <a:lnTo>
                      <a:pt x="2249" y="1887"/>
                    </a:lnTo>
                    <a:lnTo>
                      <a:pt x="2251" y="1871"/>
                    </a:lnTo>
                    <a:lnTo>
                      <a:pt x="2249" y="1855"/>
                    </a:lnTo>
                    <a:lnTo>
                      <a:pt x="2244" y="1839"/>
                    </a:lnTo>
                    <a:lnTo>
                      <a:pt x="2234" y="1826"/>
                    </a:lnTo>
                    <a:lnTo>
                      <a:pt x="2025" y="1618"/>
                    </a:lnTo>
                    <a:lnTo>
                      <a:pt x="2013" y="1603"/>
                    </a:lnTo>
                    <a:lnTo>
                      <a:pt x="2006" y="1587"/>
                    </a:lnTo>
                    <a:lnTo>
                      <a:pt x="2004" y="1570"/>
                    </a:lnTo>
                    <a:lnTo>
                      <a:pt x="2006" y="1553"/>
                    </a:lnTo>
                    <a:lnTo>
                      <a:pt x="2013" y="1535"/>
                    </a:lnTo>
                    <a:lnTo>
                      <a:pt x="2025" y="1521"/>
                    </a:lnTo>
                    <a:lnTo>
                      <a:pt x="2039" y="1510"/>
                    </a:lnTo>
                    <a:lnTo>
                      <a:pt x="2055" y="1503"/>
                    </a:lnTo>
                    <a:lnTo>
                      <a:pt x="2074" y="1501"/>
                    </a:lnTo>
                    <a:lnTo>
                      <a:pt x="2091" y="1503"/>
                    </a:lnTo>
                    <a:lnTo>
                      <a:pt x="2107" y="1510"/>
                    </a:lnTo>
                    <a:lnTo>
                      <a:pt x="2122" y="1521"/>
                    </a:lnTo>
                    <a:lnTo>
                      <a:pt x="2332" y="1729"/>
                    </a:lnTo>
                    <a:lnTo>
                      <a:pt x="2345" y="1739"/>
                    </a:lnTo>
                    <a:lnTo>
                      <a:pt x="2359" y="1744"/>
                    </a:lnTo>
                    <a:lnTo>
                      <a:pt x="2377" y="1746"/>
                    </a:lnTo>
                    <a:lnTo>
                      <a:pt x="2393" y="1744"/>
                    </a:lnTo>
                    <a:lnTo>
                      <a:pt x="2410" y="1739"/>
                    </a:lnTo>
                    <a:lnTo>
                      <a:pt x="2427" y="1730"/>
                    </a:lnTo>
                    <a:lnTo>
                      <a:pt x="2442" y="1718"/>
                    </a:lnTo>
                    <a:lnTo>
                      <a:pt x="2455" y="1703"/>
                    </a:lnTo>
                    <a:lnTo>
                      <a:pt x="2463" y="1685"/>
                    </a:lnTo>
                    <a:lnTo>
                      <a:pt x="2469" y="1669"/>
                    </a:lnTo>
                    <a:lnTo>
                      <a:pt x="2471" y="1652"/>
                    </a:lnTo>
                    <a:lnTo>
                      <a:pt x="2469" y="1636"/>
                    </a:lnTo>
                    <a:lnTo>
                      <a:pt x="2463" y="1620"/>
                    </a:lnTo>
                    <a:lnTo>
                      <a:pt x="2454" y="1608"/>
                    </a:lnTo>
                    <a:lnTo>
                      <a:pt x="2452" y="1606"/>
                    </a:lnTo>
                    <a:lnTo>
                      <a:pt x="2447" y="1600"/>
                    </a:lnTo>
                    <a:lnTo>
                      <a:pt x="2438" y="1591"/>
                    </a:lnTo>
                    <a:lnTo>
                      <a:pt x="2426" y="1579"/>
                    </a:lnTo>
                    <a:lnTo>
                      <a:pt x="2410" y="1564"/>
                    </a:lnTo>
                    <a:lnTo>
                      <a:pt x="2392" y="1545"/>
                    </a:lnTo>
                    <a:lnTo>
                      <a:pt x="2372" y="1525"/>
                    </a:lnTo>
                    <a:lnTo>
                      <a:pt x="2348" y="1502"/>
                    </a:lnTo>
                    <a:lnTo>
                      <a:pt x="2323" y="1477"/>
                    </a:lnTo>
                    <a:lnTo>
                      <a:pt x="2295" y="1449"/>
                    </a:lnTo>
                    <a:lnTo>
                      <a:pt x="2265" y="1420"/>
                    </a:lnTo>
                    <a:lnTo>
                      <a:pt x="2235" y="1389"/>
                    </a:lnTo>
                    <a:lnTo>
                      <a:pt x="2202" y="1357"/>
                    </a:lnTo>
                    <a:lnTo>
                      <a:pt x="2169" y="1323"/>
                    </a:lnTo>
                    <a:lnTo>
                      <a:pt x="2134" y="1289"/>
                    </a:lnTo>
                    <a:lnTo>
                      <a:pt x="2099" y="1254"/>
                    </a:lnTo>
                    <a:lnTo>
                      <a:pt x="2062" y="1218"/>
                    </a:lnTo>
                    <a:lnTo>
                      <a:pt x="2027" y="1182"/>
                    </a:lnTo>
                    <a:lnTo>
                      <a:pt x="1990" y="1146"/>
                    </a:lnTo>
                    <a:lnTo>
                      <a:pt x="1954" y="1110"/>
                    </a:lnTo>
                    <a:lnTo>
                      <a:pt x="1918" y="1074"/>
                    </a:lnTo>
                    <a:lnTo>
                      <a:pt x="1882" y="1039"/>
                    </a:lnTo>
                    <a:lnTo>
                      <a:pt x="1847" y="1003"/>
                    </a:lnTo>
                    <a:lnTo>
                      <a:pt x="1813" y="970"/>
                    </a:lnTo>
                    <a:lnTo>
                      <a:pt x="1780" y="937"/>
                    </a:lnTo>
                    <a:lnTo>
                      <a:pt x="1748" y="906"/>
                    </a:lnTo>
                    <a:lnTo>
                      <a:pt x="1718" y="875"/>
                    </a:lnTo>
                    <a:lnTo>
                      <a:pt x="1689" y="847"/>
                    </a:lnTo>
                    <a:lnTo>
                      <a:pt x="1663" y="821"/>
                    </a:lnTo>
                    <a:lnTo>
                      <a:pt x="1638" y="797"/>
                    </a:lnTo>
                    <a:lnTo>
                      <a:pt x="1616" y="775"/>
                    </a:lnTo>
                    <a:lnTo>
                      <a:pt x="1596" y="756"/>
                    </a:lnTo>
                    <a:lnTo>
                      <a:pt x="1579" y="740"/>
                    </a:lnTo>
                    <a:lnTo>
                      <a:pt x="1565" y="725"/>
                    </a:lnTo>
                    <a:lnTo>
                      <a:pt x="1560" y="721"/>
                    </a:lnTo>
                    <a:lnTo>
                      <a:pt x="1553" y="715"/>
                    </a:lnTo>
                    <a:lnTo>
                      <a:pt x="1546" y="711"/>
                    </a:lnTo>
                    <a:lnTo>
                      <a:pt x="1537" y="706"/>
                    </a:lnTo>
                    <a:lnTo>
                      <a:pt x="1527" y="704"/>
                    </a:lnTo>
                    <a:lnTo>
                      <a:pt x="1515" y="703"/>
                    </a:lnTo>
                    <a:lnTo>
                      <a:pt x="1501" y="705"/>
                    </a:lnTo>
                    <a:lnTo>
                      <a:pt x="1485" y="711"/>
                    </a:lnTo>
                    <a:lnTo>
                      <a:pt x="1468" y="720"/>
                    </a:lnTo>
                    <a:lnTo>
                      <a:pt x="1449" y="735"/>
                    </a:lnTo>
                    <a:lnTo>
                      <a:pt x="1428" y="754"/>
                    </a:lnTo>
                    <a:lnTo>
                      <a:pt x="1405" y="779"/>
                    </a:lnTo>
                    <a:lnTo>
                      <a:pt x="1383" y="808"/>
                    </a:lnTo>
                    <a:lnTo>
                      <a:pt x="1366" y="837"/>
                    </a:lnTo>
                    <a:lnTo>
                      <a:pt x="1270" y="1012"/>
                    </a:lnTo>
                    <a:lnTo>
                      <a:pt x="1259" y="1031"/>
                    </a:lnTo>
                    <a:lnTo>
                      <a:pt x="1244" y="1050"/>
                    </a:lnTo>
                    <a:lnTo>
                      <a:pt x="1226" y="1069"/>
                    </a:lnTo>
                    <a:lnTo>
                      <a:pt x="1194" y="1096"/>
                    </a:lnTo>
                    <a:lnTo>
                      <a:pt x="1161" y="1119"/>
                    </a:lnTo>
                    <a:lnTo>
                      <a:pt x="1125" y="1136"/>
                    </a:lnTo>
                    <a:lnTo>
                      <a:pt x="1089" y="1147"/>
                    </a:lnTo>
                    <a:lnTo>
                      <a:pt x="1052" y="1153"/>
                    </a:lnTo>
                    <a:lnTo>
                      <a:pt x="1014" y="1153"/>
                    </a:lnTo>
                    <a:lnTo>
                      <a:pt x="976" y="1147"/>
                    </a:lnTo>
                    <a:lnTo>
                      <a:pt x="944" y="1137"/>
                    </a:lnTo>
                    <a:lnTo>
                      <a:pt x="913" y="1123"/>
                    </a:lnTo>
                    <a:lnTo>
                      <a:pt x="883" y="1106"/>
                    </a:lnTo>
                    <a:lnTo>
                      <a:pt x="858" y="1085"/>
                    </a:lnTo>
                    <a:lnTo>
                      <a:pt x="833" y="1061"/>
                    </a:lnTo>
                    <a:lnTo>
                      <a:pt x="813" y="1034"/>
                    </a:lnTo>
                    <a:lnTo>
                      <a:pt x="796" y="1004"/>
                    </a:lnTo>
                    <a:lnTo>
                      <a:pt x="784" y="980"/>
                    </a:lnTo>
                    <a:lnTo>
                      <a:pt x="777" y="955"/>
                    </a:lnTo>
                    <a:lnTo>
                      <a:pt x="772" y="930"/>
                    </a:lnTo>
                    <a:lnTo>
                      <a:pt x="772" y="908"/>
                    </a:lnTo>
                    <a:lnTo>
                      <a:pt x="774" y="886"/>
                    </a:lnTo>
                    <a:lnTo>
                      <a:pt x="781" y="866"/>
                    </a:lnTo>
                    <a:lnTo>
                      <a:pt x="1064" y="203"/>
                    </a:lnTo>
                    <a:lnTo>
                      <a:pt x="1074" y="185"/>
                    </a:lnTo>
                    <a:lnTo>
                      <a:pt x="1086" y="166"/>
                    </a:lnTo>
                    <a:lnTo>
                      <a:pt x="1102" y="147"/>
                    </a:lnTo>
                    <a:lnTo>
                      <a:pt x="1120" y="126"/>
                    </a:lnTo>
                    <a:lnTo>
                      <a:pt x="1130" y="117"/>
                    </a:lnTo>
                    <a:lnTo>
                      <a:pt x="1142" y="106"/>
                    </a:lnTo>
                    <a:lnTo>
                      <a:pt x="1158" y="94"/>
                    </a:lnTo>
                    <a:lnTo>
                      <a:pt x="1176" y="81"/>
                    </a:lnTo>
                    <a:lnTo>
                      <a:pt x="1196" y="67"/>
                    </a:lnTo>
                    <a:lnTo>
                      <a:pt x="1220" y="53"/>
                    </a:lnTo>
                    <a:lnTo>
                      <a:pt x="1245" y="40"/>
                    </a:lnTo>
                    <a:lnTo>
                      <a:pt x="1274" y="28"/>
                    </a:lnTo>
                    <a:lnTo>
                      <a:pt x="1305" y="18"/>
                    </a:lnTo>
                    <a:lnTo>
                      <a:pt x="1338" y="10"/>
                    </a:lnTo>
                    <a:lnTo>
                      <a:pt x="1373" y="3"/>
                    </a:lnTo>
                    <a:lnTo>
                      <a:pt x="1412" y="0"/>
                    </a:lnTo>
                    <a:lnTo>
                      <a:pt x="14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Freeform 40"/>
              <p:cNvSpPr>
                <a:spLocks noEditPoints="1"/>
              </p:cNvSpPr>
              <p:nvPr/>
            </p:nvSpPr>
            <p:spPr bwMode="auto">
              <a:xfrm>
                <a:off x="7332663" y="2609851"/>
                <a:ext cx="149225" cy="147638"/>
              </a:xfrm>
              <a:custGeom>
                <a:avLst/>
                <a:gdLst>
                  <a:gd name="T0" fmla="*/ 671 w 1031"/>
                  <a:gd name="T1" fmla="*/ 657 h 1025"/>
                  <a:gd name="T2" fmla="*/ 626 w 1031"/>
                  <a:gd name="T3" fmla="*/ 679 h 1025"/>
                  <a:gd name="T4" fmla="*/ 595 w 1031"/>
                  <a:gd name="T5" fmla="*/ 718 h 1025"/>
                  <a:gd name="T6" fmla="*/ 584 w 1031"/>
                  <a:gd name="T7" fmla="*/ 766 h 1025"/>
                  <a:gd name="T8" fmla="*/ 595 w 1031"/>
                  <a:gd name="T9" fmla="*/ 817 h 1025"/>
                  <a:gd name="T10" fmla="*/ 626 w 1031"/>
                  <a:gd name="T11" fmla="*/ 854 h 1025"/>
                  <a:gd name="T12" fmla="*/ 671 w 1031"/>
                  <a:gd name="T13" fmla="*/ 877 h 1025"/>
                  <a:gd name="T14" fmla="*/ 723 w 1031"/>
                  <a:gd name="T15" fmla="*/ 877 h 1025"/>
                  <a:gd name="T16" fmla="*/ 768 w 1031"/>
                  <a:gd name="T17" fmla="*/ 854 h 1025"/>
                  <a:gd name="T18" fmla="*/ 800 w 1031"/>
                  <a:gd name="T19" fmla="*/ 816 h 1025"/>
                  <a:gd name="T20" fmla="*/ 811 w 1031"/>
                  <a:gd name="T21" fmla="*/ 766 h 1025"/>
                  <a:gd name="T22" fmla="*/ 800 w 1031"/>
                  <a:gd name="T23" fmla="*/ 718 h 1025"/>
                  <a:gd name="T24" fmla="*/ 768 w 1031"/>
                  <a:gd name="T25" fmla="*/ 679 h 1025"/>
                  <a:gd name="T26" fmla="*/ 723 w 1031"/>
                  <a:gd name="T27" fmla="*/ 657 h 1025"/>
                  <a:gd name="T28" fmla="*/ 345 w 1031"/>
                  <a:gd name="T29" fmla="*/ 0 h 1025"/>
                  <a:gd name="T30" fmla="*/ 391 w 1031"/>
                  <a:gd name="T31" fmla="*/ 12 h 1025"/>
                  <a:gd name="T32" fmla="*/ 432 w 1031"/>
                  <a:gd name="T33" fmla="*/ 39 h 1025"/>
                  <a:gd name="T34" fmla="*/ 1007 w 1031"/>
                  <a:gd name="T35" fmla="*/ 615 h 1025"/>
                  <a:gd name="T36" fmla="*/ 1027 w 1031"/>
                  <a:gd name="T37" fmla="*/ 659 h 1025"/>
                  <a:gd name="T38" fmla="*/ 1031 w 1031"/>
                  <a:gd name="T39" fmla="*/ 705 h 1025"/>
                  <a:gd name="T40" fmla="*/ 1019 w 1031"/>
                  <a:gd name="T41" fmla="*/ 751 h 1025"/>
                  <a:gd name="T42" fmla="*/ 992 w 1031"/>
                  <a:gd name="T43" fmla="*/ 791 h 1025"/>
                  <a:gd name="T44" fmla="*/ 776 w 1031"/>
                  <a:gd name="T45" fmla="*/ 1001 h 1025"/>
                  <a:gd name="T46" fmla="*/ 732 w 1031"/>
                  <a:gd name="T47" fmla="*/ 1021 h 1025"/>
                  <a:gd name="T48" fmla="*/ 686 w 1031"/>
                  <a:gd name="T49" fmla="*/ 1025 h 1025"/>
                  <a:gd name="T50" fmla="*/ 640 w 1031"/>
                  <a:gd name="T51" fmla="*/ 1013 h 1025"/>
                  <a:gd name="T52" fmla="*/ 600 w 1031"/>
                  <a:gd name="T53" fmla="*/ 985 h 1025"/>
                  <a:gd name="T54" fmla="*/ 24 w 1031"/>
                  <a:gd name="T55" fmla="*/ 409 h 1025"/>
                  <a:gd name="T56" fmla="*/ 4 w 1031"/>
                  <a:gd name="T57" fmla="*/ 367 h 1025"/>
                  <a:gd name="T58" fmla="*/ 0 w 1031"/>
                  <a:gd name="T59" fmla="*/ 320 h 1025"/>
                  <a:gd name="T60" fmla="*/ 11 w 1031"/>
                  <a:gd name="T61" fmla="*/ 275 h 1025"/>
                  <a:gd name="T62" fmla="*/ 40 w 1031"/>
                  <a:gd name="T63" fmla="*/ 234 h 1025"/>
                  <a:gd name="T64" fmla="*/ 255 w 1031"/>
                  <a:gd name="T65" fmla="*/ 24 h 1025"/>
                  <a:gd name="T66" fmla="*/ 298 w 1031"/>
                  <a:gd name="T67" fmla="*/ 4 h 1025"/>
                  <a:gd name="T68" fmla="*/ 345 w 1031"/>
                  <a:gd name="T69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1" h="1025">
                    <a:moveTo>
                      <a:pt x="698" y="654"/>
                    </a:moveTo>
                    <a:lnTo>
                      <a:pt x="671" y="657"/>
                    </a:lnTo>
                    <a:lnTo>
                      <a:pt x="648" y="665"/>
                    </a:lnTo>
                    <a:lnTo>
                      <a:pt x="626" y="679"/>
                    </a:lnTo>
                    <a:lnTo>
                      <a:pt x="609" y="696"/>
                    </a:lnTo>
                    <a:lnTo>
                      <a:pt x="595" y="718"/>
                    </a:lnTo>
                    <a:lnTo>
                      <a:pt x="587" y="741"/>
                    </a:lnTo>
                    <a:lnTo>
                      <a:pt x="584" y="766"/>
                    </a:lnTo>
                    <a:lnTo>
                      <a:pt x="587" y="793"/>
                    </a:lnTo>
                    <a:lnTo>
                      <a:pt x="595" y="817"/>
                    </a:lnTo>
                    <a:lnTo>
                      <a:pt x="609" y="837"/>
                    </a:lnTo>
                    <a:lnTo>
                      <a:pt x="626" y="854"/>
                    </a:lnTo>
                    <a:lnTo>
                      <a:pt x="648" y="868"/>
                    </a:lnTo>
                    <a:lnTo>
                      <a:pt x="671" y="877"/>
                    </a:lnTo>
                    <a:lnTo>
                      <a:pt x="698" y="880"/>
                    </a:lnTo>
                    <a:lnTo>
                      <a:pt x="723" y="877"/>
                    </a:lnTo>
                    <a:lnTo>
                      <a:pt x="748" y="868"/>
                    </a:lnTo>
                    <a:lnTo>
                      <a:pt x="768" y="854"/>
                    </a:lnTo>
                    <a:lnTo>
                      <a:pt x="785" y="837"/>
                    </a:lnTo>
                    <a:lnTo>
                      <a:pt x="800" y="816"/>
                    </a:lnTo>
                    <a:lnTo>
                      <a:pt x="808" y="793"/>
                    </a:lnTo>
                    <a:lnTo>
                      <a:pt x="811" y="766"/>
                    </a:lnTo>
                    <a:lnTo>
                      <a:pt x="808" y="741"/>
                    </a:lnTo>
                    <a:lnTo>
                      <a:pt x="800" y="718"/>
                    </a:lnTo>
                    <a:lnTo>
                      <a:pt x="785" y="696"/>
                    </a:lnTo>
                    <a:lnTo>
                      <a:pt x="768" y="679"/>
                    </a:lnTo>
                    <a:lnTo>
                      <a:pt x="748" y="665"/>
                    </a:lnTo>
                    <a:lnTo>
                      <a:pt x="723" y="657"/>
                    </a:lnTo>
                    <a:lnTo>
                      <a:pt x="698" y="654"/>
                    </a:lnTo>
                    <a:close/>
                    <a:moveTo>
                      <a:pt x="345" y="0"/>
                    </a:moveTo>
                    <a:lnTo>
                      <a:pt x="368" y="4"/>
                    </a:lnTo>
                    <a:lnTo>
                      <a:pt x="391" y="12"/>
                    </a:lnTo>
                    <a:lnTo>
                      <a:pt x="412" y="24"/>
                    </a:lnTo>
                    <a:lnTo>
                      <a:pt x="432" y="39"/>
                    </a:lnTo>
                    <a:lnTo>
                      <a:pt x="992" y="596"/>
                    </a:lnTo>
                    <a:lnTo>
                      <a:pt x="1007" y="615"/>
                    </a:lnTo>
                    <a:lnTo>
                      <a:pt x="1019" y="637"/>
                    </a:lnTo>
                    <a:lnTo>
                      <a:pt x="1027" y="659"/>
                    </a:lnTo>
                    <a:lnTo>
                      <a:pt x="1031" y="682"/>
                    </a:lnTo>
                    <a:lnTo>
                      <a:pt x="1031" y="705"/>
                    </a:lnTo>
                    <a:lnTo>
                      <a:pt x="1027" y="729"/>
                    </a:lnTo>
                    <a:lnTo>
                      <a:pt x="1019" y="751"/>
                    </a:lnTo>
                    <a:lnTo>
                      <a:pt x="1007" y="771"/>
                    </a:lnTo>
                    <a:lnTo>
                      <a:pt x="992" y="791"/>
                    </a:lnTo>
                    <a:lnTo>
                      <a:pt x="796" y="985"/>
                    </a:lnTo>
                    <a:lnTo>
                      <a:pt x="776" y="1001"/>
                    </a:lnTo>
                    <a:lnTo>
                      <a:pt x="755" y="1013"/>
                    </a:lnTo>
                    <a:lnTo>
                      <a:pt x="732" y="1021"/>
                    </a:lnTo>
                    <a:lnTo>
                      <a:pt x="709" y="1025"/>
                    </a:lnTo>
                    <a:lnTo>
                      <a:pt x="686" y="1025"/>
                    </a:lnTo>
                    <a:lnTo>
                      <a:pt x="663" y="1021"/>
                    </a:lnTo>
                    <a:lnTo>
                      <a:pt x="640" y="1013"/>
                    </a:lnTo>
                    <a:lnTo>
                      <a:pt x="619" y="1001"/>
                    </a:lnTo>
                    <a:lnTo>
                      <a:pt x="600" y="985"/>
                    </a:lnTo>
                    <a:lnTo>
                      <a:pt x="40" y="429"/>
                    </a:lnTo>
                    <a:lnTo>
                      <a:pt x="24" y="409"/>
                    </a:lnTo>
                    <a:lnTo>
                      <a:pt x="11" y="389"/>
                    </a:lnTo>
                    <a:lnTo>
                      <a:pt x="4" y="367"/>
                    </a:lnTo>
                    <a:lnTo>
                      <a:pt x="0" y="344"/>
                    </a:lnTo>
                    <a:lnTo>
                      <a:pt x="0" y="320"/>
                    </a:lnTo>
                    <a:lnTo>
                      <a:pt x="4" y="297"/>
                    </a:lnTo>
                    <a:lnTo>
                      <a:pt x="11" y="275"/>
                    </a:lnTo>
                    <a:lnTo>
                      <a:pt x="24" y="253"/>
                    </a:lnTo>
                    <a:lnTo>
                      <a:pt x="40" y="234"/>
                    </a:lnTo>
                    <a:lnTo>
                      <a:pt x="236" y="39"/>
                    </a:lnTo>
                    <a:lnTo>
                      <a:pt x="255" y="24"/>
                    </a:lnTo>
                    <a:lnTo>
                      <a:pt x="275" y="12"/>
                    </a:lnTo>
                    <a:lnTo>
                      <a:pt x="298" y="4"/>
                    </a:lnTo>
                    <a:lnTo>
                      <a:pt x="321" y="0"/>
                    </a:lnTo>
                    <a:lnTo>
                      <a:pt x="3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33"/>
            <p:cNvGrpSpPr/>
            <p:nvPr/>
          </p:nvGrpSpPr>
          <p:grpSpPr>
            <a:xfrm>
              <a:off x="4289852" y="3708907"/>
              <a:ext cx="601970" cy="606064"/>
              <a:chOff x="7156450" y="2708275"/>
              <a:chExt cx="233363" cy="234950"/>
            </a:xfrm>
            <a:solidFill>
              <a:sysClr val="window" lastClr="FFFFFF"/>
            </a:solidFill>
          </p:grpSpPr>
          <p:sp>
            <p:nvSpPr>
              <p:cNvPr id="22" name="Rectangle 33"/>
              <p:cNvSpPr>
                <a:spLocks noChangeArrowheads="1"/>
              </p:cNvSpPr>
              <p:nvPr/>
            </p:nvSpPr>
            <p:spPr bwMode="auto">
              <a:xfrm>
                <a:off x="7156450" y="2803525"/>
                <a:ext cx="41275" cy="1238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7215188" y="2708275"/>
                <a:ext cx="174625" cy="234950"/>
              </a:xfrm>
              <a:custGeom>
                <a:avLst/>
                <a:gdLst>
                  <a:gd name="T0" fmla="*/ 790 w 2315"/>
                  <a:gd name="T1" fmla="*/ 1051 h 3103"/>
                  <a:gd name="T2" fmla="*/ 645 w 2315"/>
                  <a:gd name="T3" fmla="*/ 1093 h 3103"/>
                  <a:gd name="T4" fmla="*/ 513 w 2315"/>
                  <a:gd name="T5" fmla="*/ 1176 h 3103"/>
                  <a:gd name="T6" fmla="*/ 407 w 2315"/>
                  <a:gd name="T7" fmla="*/ 1297 h 3103"/>
                  <a:gd name="T8" fmla="*/ 338 w 2315"/>
                  <a:gd name="T9" fmla="*/ 1438 h 3103"/>
                  <a:gd name="T10" fmla="*/ 311 w 2315"/>
                  <a:gd name="T11" fmla="*/ 1590 h 3103"/>
                  <a:gd name="T12" fmla="*/ 324 w 2315"/>
                  <a:gd name="T13" fmla="*/ 1743 h 3103"/>
                  <a:gd name="T14" fmla="*/ 378 w 2315"/>
                  <a:gd name="T15" fmla="*/ 1890 h 3103"/>
                  <a:gd name="T16" fmla="*/ 473 w 2315"/>
                  <a:gd name="T17" fmla="*/ 2018 h 3103"/>
                  <a:gd name="T18" fmla="*/ 600 w 2315"/>
                  <a:gd name="T19" fmla="*/ 2115 h 3103"/>
                  <a:gd name="T20" fmla="*/ 741 w 2315"/>
                  <a:gd name="T21" fmla="*/ 2170 h 3103"/>
                  <a:gd name="T22" fmla="*/ 891 w 2315"/>
                  <a:gd name="T23" fmla="*/ 2184 h 3103"/>
                  <a:gd name="T24" fmla="*/ 1039 w 2315"/>
                  <a:gd name="T25" fmla="*/ 2157 h 3103"/>
                  <a:gd name="T26" fmla="*/ 1176 w 2315"/>
                  <a:gd name="T27" fmla="*/ 2087 h 3103"/>
                  <a:gd name="T28" fmla="*/ 1294 w 2315"/>
                  <a:gd name="T29" fmla="*/ 1977 h 3103"/>
                  <a:gd name="T30" fmla="*/ 1375 w 2315"/>
                  <a:gd name="T31" fmla="*/ 1842 h 3103"/>
                  <a:gd name="T32" fmla="*/ 1415 w 2315"/>
                  <a:gd name="T33" fmla="*/ 1693 h 3103"/>
                  <a:gd name="T34" fmla="*/ 1415 w 2315"/>
                  <a:gd name="T35" fmla="*/ 1539 h 3103"/>
                  <a:gd name="T36" fmla="*/ 1375 w 2315"/>
                  <a:gd name="T37" fmla="*/ 1390 h 3103"/>
                  <a:gd name="T38" fmla="*/ 1294 w 2315"/>
                  <a:gd name="T39" fmla="*/ 1253 h 3103"/>
                  <a:gd name="T40" fmla="*/ 1176 w 2315"/>
                  <a:gd name="T41" fmla="*/ 1143 h 3103"/>
                  <a:gd name="T42" fmla="*/ 1039 w 2315"/>
                  <a:gd name="T43" fmla="*/ 1074 h 3103"/>
                  <a:gd name="T44" fmla="*/ 891 w 2315"/>
                  <a:gd name="T45" fmla="*/ 1046 h 3103"/>
                  <a:gd name="T46" fmla="*/ 1320 w 2315"/>
                  <a:gd name="T47" fmla="*/ 1046 h 3103"/>
                  <a:gd name="T48" fmla="*/ 1417 w 2315"/>
                  <a:gd name="T49" fmla="*/ 1140 h 3103"/>
                  <a:gd name="T50" fmla="*/ 1515 w 2315"/>
                  <a:gd name="T51" fmla="*/ 1297 h 3103"/>
                  <a:gd name="T52" fmla="*/ 1571 w 2315"/>
                  <a:gd name="T53" fmla="*/ 1468 h 3103"/>
                  <a:gd name="T54" fmla="*/ 1584 w 2315"/>
                  <a:gd name="T55" fmla="*/ 1647 h 3103"/>
                  <a:gd name="T56" fmla="*/ 1555 w 2315"/>
                  <a:gd name="T57" fmla="*/ 1825 h 3103"/>
                  <a:gd name="T58" fmla="*/ 1484 w 2315"/>
                  <a:gd name="T59" fmla="*/ 1992 h 3103"/>
                  <a:gd name="T60" fmla="*/ 1664 w 2315"/>
                  <a:gd name="T61" fmla="*/ 2118 h 3103"/>
                  <a:gd name="T62" fmla="*/ 2315 w 2315"/>
                  <a:gd name="T63" fmla="*/ 2800 h 3103"/>
                  <a:gd name="T64" fmla="*/ 2307 w 2315"/>
                  <a:gd name="T65" fmla="*/ 2859 h 3103"/>
                  <a:gd name="T66" fmla="*/ 2276 w 2315"/>
                  <a:gd name="T67" fmla="*/ 2943 h 3103"/>
                  <a:gd name="T68" fmla="*/ 2209 w 2315"/>
                  <a:gd name="T69" fmla="*/ 3030 h 3103"/>
                  <a:gd name="T70" fmla="*/ 2128 w 2315"/>
                  <a:gd name="T71" fmla="*/ 3078 h 3103"/>
                  <a:gd name="T72" fmla="*/ 2053 w 2315"/>
                  <a:gd name="T73" fmla="*/ 3099 h 3103"/>
                  <a:gd name="T74" fmla="*/ 2010 w 2315"/>
                  <a:gd name="T75" fmla="*/ 3103 h 3103"/>
                  <a:gd name="T76" fmla="*/ 1403 w 2315"/>
                  <a:gd name="T77" fmla="*/ 2335 h 3103"/>
                  <a:gd name="T78" fmla="*/ 774 w 2315"/>
                  <a:gd name="T79" fmla="*/ 2903 h 3103"/>
                  <a:gd name="T80" fmla="*/ 657 w 2315"/>
                  <a:gd name="T81" fmla="*/ 2320 h 3103"/>
                  <a:gd name="T82" fmla="*/ 544 w 2315"/>
                  <a:gd name="T83" fmla="*/ 2903 h 3103"/>
                  <a:gd name="T84" fmla="*/ 545 w 2315"/>
                  <a:gd name="T85" fmla="*/ 687 h 3103"/>
                  <a:gd name="T86" fmla="*/ 657 w 2315"/>
                  <a:gd name="T87" fmla="*/ 911 h 3103"/>
                  <a:gd name="T88" fmla="*/ 774 w 2315"/>
                  <a:gd name="T89" fmla="*/ 0 h 3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15" h="3103">
                    <a:moveTo>
                      <a:pt x="891" y="1046"/>
                    </a:moveTo>
                    <a:lnTo>
                      <a:pt x="841" y="1046"/>
                    </a:lnTo>
                    <a:lnTo>
                      <a:pt x="790" y="1051"/>
                    </a:lnTo>
                    <a:lnTo>
                      <a:pt x="741" y="1061"/>
                    </a:lnTo>
                    <a:lnTo>
                      <a:pt x="693" y="1074"/>
                    </a:lnTo>
                    <a:lnTo>
                      <a:pt x="645" y="1093"/>
                    </a:lnTo>
                    <a:lnTo>
                      <a:pt x="600" y="1116"/>
                    </a:lnTo>
                    <a:lnTo>
                      <a:pt x="555" y="1143"/>
                    </a:lnTo>
                    <a:lnTo>
                      <a:pt x="513" y="1176"/>
                    </a:lnTo>
                    <a:lnTo>
                      <a:pt x="474" y="1213"/>
                    </a:lnTo>
                    <a:lnTo>
                      <a:pt x="438" y="1253"/>
                    </a:lnTo>
                    <a:lnTo>
                      <a:pt x="407" y="1297"/>
                    </a:lnTo>
                    <a:lnTo>
                      <a:pt x="379" y="1342"/>
                    </a:lnTo>
                    <a:lnTo>
                      <a:pt x="356" y="1390"/>
                    </a:lnTo>
                    <a:lnTo>
                      <a:pt x="338" y="1438"/>
                    </a:lnTo>
                    <a:lnTo>
                      <a:pt x="325" y="1487"/>
                    </a:lnTo>
                    <a:lnTo>
                      <a:pt x="316" y="1539"/>
                    </a:lnTo>
                    <a:lnTo>
                      <a:pt x="311" y="1590"/>
                    </a:lnTo>
                    <a:lnTo>
                      <a:pt x="311" y="1641"/>
                    </a:lnTo>
                    <a:lnTo>
                      <a:pt x="316" y="1693"/>
                    </a:lnTo>
                    <a:lnTo>
                      <a:pt x="324" y="1743"/>
                    </a:lnTo>
                    <a:lnTo>
                      <a:pt x="338" y="1794"/>
                    </a:lnTo>
                    <a:lnTo>
                      <a:pt x="356" y="1842"/>
                    </a:lnTo>
                    <a:lnTo>
                      <a:pt x="378" y="1890"/>
                    </a:lnTo>
                    <a:lnTo>
                      <a:pt x="406" y="1935"/>
                    </a:lnTo>
                    <a:lnTo>
                      <a:pt x="437" y="1977"/>
                    </a:lnTo>
                    <a:lnTo>
                      <a:pt x="473" y="2018"/>
                    </a:lnTo>
                    <a:lnTo>
                      <a:pt x="513" y="2054"/>
                    </a:lnTo>
                    <a:lnTo>
                      <a:pt x="554" y="2087"/>
                    </a:lnTo>
                    <a:lnTo>
                      <a:pt x="600" y="2115"/>
                    </a:lnTo>
                    <a:lnTo>
                      <a:pt x="645" y="2138"/>
                    </a:lnTo>
                    <a:lnTo>
                      <a:pt x="693" y="2157"/>
                    </a:lnTo>
                    <a:lnTo>
                      <a:pt x="741" y="2170"/>
                    </a:lnTo>
                    <a:lnTo>
                      <a:pt x="790" y="2179"/>
                    </a:lnTo>
                    <a:lnTo>
                      <a:pt x="841" y="2184"/>
                    </a:lnTo>
                    <a:lnTo>
                      <a:pt x="891" y="2184"/>
                    </a:lnTo>
                    <a:lnTo>
                      <a:pt x="941" y="2179"/>
                    </a:lnTo>
                    <a:lnTo>
                      <a:pt x="990" y="2170"/>
                    </a:lnTo>
                    <a:lnTo>
                      <a:pt x="1039" y="2157"/>
                    </a:lnTo>
                    <a:lnTo>
                      <a:pt x="1087" y="2138"/>
                    </a:lnTo>
                    <a:lnTo>
                      <a:pt x="1132" y="2115"/>
                    </a:lnTo>
                    <a:lnTo>
                      <a:pt x="1176" y="2087"/>
                    </a:lnTo>
                    <a:lnTo>
                      <a:pt x="1218" y="2054"/>
                    </a:lnTo>
                    <a:lnTo>
                      <a:pt x="1258" y="2018"/>
                    </a:lnTo>
                    <a:lnTo>
                      <a:pt x="1294" y="1977"/>
                    </a:lnTo>
                    <a:lnTo>
                      <a:pt x="1326" y="1934"/>
                    </a:lnTo>
                    <a:lnTo>
                      <a:pt x="1352" y="1888"/>
                    </a:lnTo>
                    <a:lnTo>
                      <a:pt x="1375" y="1842"/>
                    </a:lnTo>
                    <a:lnTo>
                      <a:pt x="1393" y="1793"/>
                    </a:lnTo>
                    <a:lnTo>
                      <a:pt x="1406" y="1743"/>
                    </a:lnTo>
                    <a:lnTo>
                      <a:pt x="1415" y="1693"/>
                    </a:lnTo>
                    <a:lnTo>
                      <a:pt x="1419" y="1641"/>
                    </a:lnTo>
                    <a:lnTo>
                      <a:pt x="1419" y="1590"/>
                    </a:lnTo>
                    <a:lnTo>
                      <a:pt x="1415" y="1539"/>
                    </a:lnTo>
                    <a:lnTo>
                      <a:pt x="1406" y="1487"/>
                    </a:lnTo>
                    <a:lnTo>
                      <a:pt x="1393" y="1438"/>
                    </a:lnTo>
                    <a:lnTo>
                      <a:pt x="1375" y="1390"/>
                    </a:lnTo>
                    <a:lnTo>
                      <a:pt x="1352" y="1342"/>
                    </a:lnTo>
                    <a:lnTo>
                      <a:pt x="1325" y="1297"/>
                    </a:lnTo>
                    <a:lnTo>
                      <a:pt x="1294" y="1253"/>
                    </a:lnTo>
                    <a:lnTo>
                      <a:pt x="1258" y="1213"/>
                    </a:lnTo>
                    <a:lnTo>
                      <a:pt x="1218" y="1176"/>
                    </a:lnTo>
                    <a:lnTo>
                      <a:pt x="1176" y="1143"/>
                    </a:lnTo>
                    <a:lnTo>
                      <a:pt x="1132" y="1115"/>
                    </a:lnTo>
                    <a:lnTo>
                      <a:pt x="1086" y="1093"/>
                    </a:lnTo>
                    <a:lnTo>
                      <a:pt x="1039" y="1074"/>
                    </a:lnTo>
                    <a:lnTo>
                      <a:pt x="990" y="1061"/>
                    </a:lnTo>
                    <a:lnTo>
                      <a:pt x="941" y="1051"/>
                    </a:lnTo>
                    <a:lnTo>
                      <a:pt x="891" y="1046"/>
                    </a:lnTo>
                    <a:close/>
                    <a:moveTo>
                      <a:pt x="774" y="0"/>
                    </a:moveTo>
                    <a:lnTo>
                      <a:pt x="1320" y="0"/>
                    </a:lnTo>
                    <a:lnTo>
                      <a:pt x="1320" y="1046"/>
                    </a:lnTo>
                    <a:lnTo>
                      <a:pt x="1348" y="1069"/>
                    </a:lnTo>
                    <a:lnTo>
                      <a:pt x="1375" y="1094"/>
                    </a:lnTo>
                    <a:lnTo>
                      <a:pt x="1417" y="1140"/>
                    </a:lnTo>
                    <a:lnTo>
                      <a:pt x="1455" y="1191"/>
                    </a:lnTo>
                    <a:lnTo>
                      <a:pt x="1488" y="1242"/>
                    </a:lnTo>
                    <a:lnTo>
                      <a:pt x="1515" y="1297"/>
                    </a:lnTo>
                    <a:lnTo>
                      <a:pt x="1538" y="1352"/>
                    </a:lnTo>
                    <a:lnTo>
                      <a:pt x="1557" y="1410"/>
                    </a:lnTo>
                    <a:lnTo>
                      <a:pt x="1571" y="1468"/>
                    </a:lnTo>
                    <a:lnTo>
                      <a:pt x="1580" y="1528"/>
                    </a:lnTo>
                    <a:lnTo>
                      <a:pt x="1584" y="1587"/>
                    </a:lnTo>
                    <a:lnTo>
                      <a:pt x="1584" y="1647"/>
                    </a:lnTo>
                    <a:lnTo>
                      <a:pt x="1579" y="1707"/>
                    </a:lnTo>
                    <a:lnTo>
                      <a:pt x="1569" y="1766"/>
                    </a:lnTo>
                    <a:lnTo>
                      <a:pt x="1555" y="1825"/>
                    </a:lnTo>
                    <a:lnTo>
                      <a:pt x="1536" y="1881"/>
                    </a:lnTo>
                    <a:lnTo>
                      <a:pt x="1512" y="1937"/>
                    </a:lnTo>
                    <a:lnTo>
                      <a:pt x="1484" y="1992"/>
                    </a:lnTo>
                    <a:lnTo>
                      <a:pt x="1451" y="2043"/>
                    </a:lnTo>
                    <a:lnTo>
                      <a:pt x="1579" y="2171"/>
                    </a:lnTo>
                    <a:lnTo>
                      <a:pt x="1664" y="2118"/>
                    </a:lnTo>
                    <a:lnTo>
                      <a:pt x="2315" y="2786"/>
                    </a:lnTo>
                    <a:lnTo>
                      <a:pt x="2315" y="2791"/>
                    </a:lnTo>
                    <a:lnTo>
                      <a:pt x="2315" y="2800"/>
                    </a:lnTo>
                    <a:lnTo>
                      <a:pt x="2314" y="2815"/>
                    </a:lnTo>
                    <a:lnTo>
                      <a:pt x="2311" y="2835"/>
                    </a:lnTo>
                    <a:lnTo>
                      <a:pt x="2307" y="2859"/>
                    </a:lnTo>
                    <a:lnTo>
                      <a:pt x="2300" y="2884"/>
                    </a:lnTo>
                    <a:lnTo>
                      <a:pt x="2290" y="2913"/>
                    </a:lnTo>
                    <a:lnTo>
                      <a:pt x="2276" y="2943"/>
                    </a:lnTo>
                    <a:lnTo>
                      <a:pt x="2257" y="2974"/>
                    </a:lnTo>
                    <a:lnTo>
                      <a:pt x="2234" y="3005"/>
                    </a:lnTo>
                    <a:lnTo>
                      <a:pt x="2209" y="3030"/>
                    </a:lnTo>
                    <a:lnTo>
                      <a:pt x="2183" y="3050"/>
                    </a:lnTo>
                    <a:lnTo>
                      <a:pt x="2156" y="3066"/>
                    </a:lnTo>
                    <a:lnTo>
                      <a:pt x="2128" y="3078"/>
                    </a:lnTo>
                    <a:lnTo>
                      <a:pt x="2101" y="3087"/>
                    </a:lnTo>
                    <a:lnTo>
                      <a:pt x="2076" y="3095"/>
                    </a:lnTo>
                    <a:lnTo>
                      <a:pt x="2053" y="3099"/>
                    </a:lnTo>
                    <a:lnTo>
                      <a:pt x="2034" y="3102"/>
                    </a:lnTo>
                    <a:lnTo>
                      <a:pt x="2019" y="3103"/>
                    </a:lnTo>
                    <a:lnTo>
                      <a:pt x="2010" y="3103"/>
                    </a:lnTo>
                    <a:lnTo>
                      <a:pt x="2006" y="3103"/>
                    </a:lnTo>
                    <a:lnTo>
                      <a:pt x="1355" y="2435"/>
                    </a:lnTo>
                    <a:lnTo>
                      <a:pt x="1403" y="2335"/>
                    </a:lnTo>
                    <a:lnTo>
                      <a:pt x="1320" y="2252"/>
                    </a:lnTo>
                    <a:lnTo>
                      <a:pt x="1320" y="2903"/>
                    </a:lnTo>
                    <a:lnTo>
                      <a:pt x="774" y="2903"/>
                    </a:lnTo>
                    <a:lnTo>
                      <a:pt x="774" y="2345"/>
                    </a:lnTo>
                    <a:lnTo>
                      <a:pt x="715" y="2336"/>
                    </a:lnTo>
                    <a:lnTo>
                      <a:pt x="657" y="2320"/>
                    </a:lnTo>
                    <a:lnTo>
                      <a:pt x="600" y="2300"/>
                    </a:lnTo>
                    <a:lnTo>
                      <a:pt x="544" y="2274"/>
                    </a:lnTo>
                    <a:lnTo>
                      <a:pt x="544" y="2903"/>
                    </a:lnTo>
                    <a:lnTo>
                      <a:pt x="0" y="2903"/>
                    </a:lnTo>
                    <a:lnTo>
                      <a:pt x="0" y="687"/>
                    </a:lnTo>
                    <a:lnTo>
                      <a:pt x="545" y="687"/>
                    </a:lnTo>
                    <a:lnTo>
                      <a:pt x="545" y="957"/>
                    </a:lnTo>
                    <a:lnTo>
                      <a:pt x="601" y="932"/>
                    </a:lnTo>
                    <a:lnTo>
                      <a:pt x="657" y="911"/>
                    </a:lnTo>
                    <a:lnTo>
                      <a:pt x="715" y="896"/>
                    </a:lnTo>
                    <a:lnTo>
                      <a:pt x="774" y="885"/>
                    </a:lnTo>
                    <a:lnTo>
                      <a:pt x="7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36"/>
            <p:cNvGrpSpPr/>
            <p:nvPr/>
          </p:nvGrpSpPr>
          <p:grpSpPr>
            <a:xfrm>
              <a:off x="4299577" y="2083569"/>
              <a:ext cx="582521" cy="639922"/>
              <a:chOff x="4776788" y="2243138"/>
              <a:chExt cx="434976" cy="477838"/>
            </a:xfrm>
            <a:solidFill>
              <a:sysClr val="window" lastClr="FFFFFF"/>
            </a:solidFill>
          </p:grpSpPr>
          <p:sp>
            <p:nvSpPr>
              <p:cNvPr id="10" name="Freeform 17"/>
              <p:cNvSpPr>
                <a:spLocks noEditPoints="1"/>
              </p:cNvSpPr>
              <p:nvPr/>
            </p:nvSpPr>
            <p:spPr bwMode="auto">
              <a:xfrm>
                <a:off x="4848226" y="2316163"/>
                <a:ext cx="292100" cy="404813"/>
              </a:xfrm>
              <a:custGeom>
                <a:avLst/>
                <a:gdLst>
                  <a:gd name="T0" fmla="*/ 750 w 2029"/>
                  <a:gd name="T1" fmla="*/ 299 h 2800"/>
                  <a:gd name="T2" fmla="*/ 479 w 2029"/>
                  <a:gd name="T3" fmla="*/ 466 h 2800"/>
                  <a:gd name="T4" fmla="*/ 304 w 2029"/>
                  <a:gd name="T5" fmla="*/ 723 h 2800"/>
                  <a:gd name="T6" fmla="*/ 259 w 2029"/>
                  <a:gd name="T7" fmla="*/ 1034 h 2800"/>
                  <a:gd name="T8" fmla="*/ 314 w 2029"/>
                  <a:gd name="T9" fmla="*/ 1283 h 2800"/>
                  <a:gd name="T10" fmla="*/ 414 w 2029"/>
                  <a:gd name="T11" fmla="*/ 1472 h 2800"/>
                  <a:gd name="T12" fmla="*/ 530 w 2029"/>
                  <a:gd name="T13" fmla="*/ 1646 h 2800"/>
                  <a:gd name="T14" fmla="*/ 603 w 2029"/>
                  <a:gd name="T15" fmla="*/ 1843 h 2800"/>
                  <a:gd name="T16" fmla="*/ 647 w 2029"/>
                  <a:gd name="T17" fmla="*/ 1978 h 2800"/>
                  <a:gd name="T18" fmla="*/ 1346 w 2029"/>
                  <a:gd name="T19" fmla="*/ 2011 h 2800"/>
                  <a:gd name="T20" fmla="*/ 1421 w 2029"/>
                  <a:gd name="T21" fmla="*/ 1912 h 2800"/>
                  <a:gd name="T22" fmla="*/ 1460 w 2029"/>
                  <a:gd name="T23" fmla="*/ 1721 h 2800"/>
                  <a:gd name="T24" fmla="*/ 1570 w 2029"/>
                  <a:gd name="T25" fmla="*/ 1538 h 2800"/>
                  <a:gd name="T26" fmla="*/ 1678 w 2029"/>
                  <a:gd name="T27" fmla="*/ 1364 h 2800"/>
                  <a:gd name="T28" fmla="*/ 1756 w 2029"/>
                  <a:gd name="T29" fmla="*/ 1143 h 2800"/>
                  <a:gd name="T30" fmla="*/ 1760 w 2029"/>
                  <a:gd name="T31" fmla="*/ 844 h 2800"/>
                  <a:gd name="T32" fmla="*/ 1634 w 2029"/>
                  <a:gd name="T33" fmla="*/ 559 h 2800"/>
                  <a:gd name="T34" fmla="*/ 1397 w 2029"/>
                  <a:gd name="T35" fmla="*/ 352 h 2800"/>
                  <a:gd name="T36" fmla="*/ 1084 w 2029"/>
                  <a:gd name="T37" fmla="*/ 258 h 2800"/>
                  <a:gd name="T38" fmla="*/ 1258 w 2029"/>
                  <a:gd name="T39" fmla="*/ 29 h 2800"/>
                  <a:gd name="T40" fmla="*/ 1613 w 2029"/>
                  <a:gd name="T41" fmla="*/ 188 h 2800"/>
                  <a:gd name="T42" fmla="*/ 1877 w 2029"/>
                  <a:gd name="T43" fmla="*/ 461 h 2800"/>
                  <a:gd name="T44" fmla="*/ 2015 w 2029"/>
                  <a:gd name="T45" fmla="*/ 815 h 2800"/>
                  <a:gd name="T46" fmla="*/ 2013 w 2029"/>
                  <a:gd name="T47" fmla="*/ 1166 h 2800"/>
                  <a:gd name="T48" fmla="*/ 1934 w 2029"/>
                  <a:gd name="T49" fmla="*/ 1424 h 2800"/>
                  <a:gd name="T50" fmla="*/ 1825 w 2029"/>
                  <a:gd name="T51" fmla="*/ 1617 h 2800"/>
                  <a:gd name="T52" fmla="*/ 1714 w 2029"/>
                  <a:gd name="T53" fmla="*/ 1785 h 2800"/>
                  <a:gd name="T54" fmla="*/ 1677 w 2029"/>
                  <a:gd name="T55" fmla="*/ 1934 h 2800"/>
                  <a:gd name="T56" fmla="*/ 1572 w 2029"/>
                  <a:gd name="T57" fmla="*/ 2150 h 2800"/>
                  <a:gd name="T58" fmla="*/ 1487 w 2029"/>
                  <a:gd name="T59" fmla="*/ 2294 h 2800"/>
                  <a:gd name="T60" fmla="*/ 1480 w 2029"/>
                  <a:gd name="T61" fmla="*/ 2429 h 2800"/>
                  <a:gd name="T62" fmla="*/ 1476 w 2029"/>
                  <a:gd name="T63" fmla="*/ 2492 h 2800"/>
                  <a:gd name="T64" fmla="*/ 1446 w 2029"/>
                  <a:gd name="T65" fmla="*/ 2575 h 2800"/>
                  <a:gd name="T66" fmla="*/ 1340 w 2029"/>
                  <a:gd name="T67" fmla="*/ 2666 h 2800"/>
                  <a:gd name="T68" fmla="*/ 1184 w 2029"/>
                  <a:gd name="T69" fmla="*/ 2779 h 2800"/>
                  <a:gd name="T70" fmla="*/ 891 w 2029"/>
                  <a:gd name="T71" fmla="*/ 2798 h 2800"/>
                  <a:gd name="T72" fmla="*/ 762 w 2029"/>
                  <a:gd name="T73" fmla="*/ 2698 h 2800"/>
                  <a:gd name="T74" fmla="*/ 607 w 2029"/>
                  <a:gd name="T75" fmla="*/ 2606 h 2800"/>
                  <a:gd name="T76" fmla="*/ 556 w 2029"/>
                  <a:gd name="T77" fmla="*/ 2509 h 2800"/>
                  <a:gd name="T78" fmla="*/ 551 w 2029"/>
                  <a:gd name="T79" fmla="*/ 2466 h 2800"/>
                  <a:gd name="T80" fmla="*/ 545 w 2029"/>
                  <a:gd name="T81" fmla="*/ 2350 h 2800"/>
                  <a:gd name="T82" fmla="*/ 538 w 2029"/>
                  <a:gd name="T83" fmla="*/ 2221 h 2800"/>
                  <a:gd name="T84" fmla="*/ 376 w 2029"/>
                  <a:gd name="T85" fmla="*/ 2025 h 2800"/>
                  <a:gd name="T86" fmla="*/ 340 w 2029"/>
                  <a:gd name="T87" fmla="*/ 1839 h 2800"/>
                  <a:gd name="T88" fmla="*/ 248 w 2029"/>
                  <a:gd name="T89" fmla="*/ 1682 h 2800"/>
                  <a:gd name="T90" fmla="*/ 138 w 2029"/>
                  <a:gd name="T91" fmla="*/ 1508 h 2800"/>
                  <a:gd name="T92" fmla="*/ 41 w 2029"/>
                  <a:gd name="T93" fmla="*/ 1278 h 2800"/>
                  <a:gd name="T94" fmla="*/ 0 w 2029"/>
                  <a:gd name="T95" fmla="*/ 973 h 2800"/>
                  <a:gd name="T96" fmla="*/ 80 w 2029"/>
                  <a:gd name="T97" fmla="*/ 595 h 2800"/>
                  <a:gd name="T98" fmla="*/ 298 w 2029"/>
                  <a:gd name="T99" fmla="*/ 286 h 2800"/>
                  <a:gd name="T100" fmla="*/ 621 w 2029"/>
                  <a:gd name="T101" fmla="*/ 77 h 2800"/>
                  <a:gd name="T102" fmla="*/ 1014 w 2029"/>
                  <a:gd name="T103" fmla="*/ 0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29" h="2800">
                    <a:moveTo>
                      <a:pt x="1014" y="255"/>
                    </a:moveTo>
                    <a:lnTo>
                      <a:pt x="945" y="258"/>
                    </a:lnTo>
                    <a:lnTo>
                      <a:pt x="878" y="266"/>
                    </a:lnTo>
                    <a:lnTo>
                      <a:pt x="813" y="281"/>
                    </a:lnTo>
                    <a:lnTo>
                      <a:pt x="750" y="299"/>
                    </a:lnTo>
                    <a:lnTo>
                      <a:pt x="690" y="324"/>
                    </a:lnTo>
                    <a:lnTo>
                      <a:pt x="632" y="354"/>
                    </a:lnTo>
                    <a:lnTo>
                      <a:pt x="578" y="387"/>
                    </a:lnTo>
                    <a:lnTo>
                      <a:pt x="527" y="424"/>
                    </a:lnTo>
                    <a:lnTo>
                      <a:pt x="479" y="466"/>
                    </a:lnTo>
                    <a:lnTo>
                      <a:pt x="435" y="511"/>
                    </a:lnTo>
                    <a:lnTo>
                      <a:pt x="396" y="559"/>
                    </a:lnTo>
                    <a:lnTo>
                      <a:pt x="361" y="611"/>
                    </a:lnTo>
                    <a:lnTo>
                      <a:pt x="330" y="666"/>
                    </a:lnTo>
                    <a:lnTo>
                      <a:pt x="304" y="723"/>
                    </a:lnTo>
                    <a:lnTo>
                      <a:pt x="284" y="783"/>
                    </a:lnTo>
                    <a:lnTo>
                      <a:pt x="270" y="844"/>
                    </a:lnTo>
                    <a:lnTo>
                      <a:pt x="260" y="908"/>
                    </a:lnTo>
                    <a:lnTo>
                      <a:pt x="257" y="973"/>
                    </a:lnTo>
                    <a:lnTo>
                      <a:pt x="259" y="1034"/>
                    </a:lnTo>
                    <a:lnTo>
                      <a:pt x="264" y="1090"/>
                    </a:lnTo>
                    <a:lnTo>
                      <a:pt x="273" y="1143"/>
                    </a:lnTo>
                    <a:lnTo>
                      <a:pt x="284" y="1193"/>
                    </a:lnTo>
                    <a:lnTo>
                      <a:pt x="298" y="1240"/>
                    </a:lnTo>
                    <a:lnTo>
                      <a:pt x="314" y="1283"/>
                    </a:lnTo>
                    <a:lnTo>
                      <a:pt x="331" y="1325"/>
                    </a:lnTo>
                    <a:lnTo>
                      <a:pt x="351" y="1364"/>
                    </a:lnTo>
                    <a:lnTo>
                      <a:pt x="371" y="1402"/>
                    </a:lnTo>
                    <a:lnTo>
                      <a:pt x="393" y="1437"/>
                    </a:lnTo>
                    <a:lnTo>
                      <a:pt x="414" y="1472"/>
                    </a:lnTo>
                    <a:lnTo>
                      <a:pt x="437" y="1505"/>
                    </a:lnTo>
                    <a:lnTo>
                      <a:pt x="458" y="1537"/>
                    </a:lnTo>
                    <a:lnTo>
                      <a:pt x="483" y="1573"/>
                    </a:lnTo>
                    <a:lnTo>
                      <a:pt x="507" y="1610"/>
                    </a:lnTo>
                    <a:lnTo>
                      <a:pt x="530" y="1646"/>
                    </a:lnTo>
                    <a:lnTo>
                      <a:pt x="551" y="1683"/>
                    </a:lnTo>
                    <a:lnTo>
                      <a:pt x="569" y="1721"/>
                    </a:lnTo>
                    <a:lnTo>
                      <a:pt x="584" y="1760"/>
                    </a:lnTo>
                    <a:lnTo>
                      <a:pt x="595" y="1800"/>
                    </a:lnTo>
                    <a:lnTo>
                      <a:pt x="603" y="1843"/>
                    </a:lnTo>
                    <a:lnTo>
                      <a:pt x="605" y="1888"/>
                    </a:lnTo>
                    <a:lnTo>
                      <a:pt x="608" y="1912"/>
                    </a:lnTo>
                    <a:lnTo>
                      <a:pt x="617" y="1936"/>
                    </a:lnTo>
                    <a:lnTo>
                      <a:pt x="630" y="1958"/>
                    </a:lnTo>
                    <a:lnTo>
                      <a:pt x="647" y="1978"/>
                    </a:lnTo>
                    <a:lnTo>
                      <a:pt x="665" y="1996"/>
                    </a:lnTo>
                    <a:lnTo>
                      <a:pt x="683" y="2011"/>
                    </a:lnTo>
                    <a:lnTo>
                      <a:pt x="701" y="2025"/>
                    </a:lnTo>
                    <a:lnTo>
                      <a:pt x="1328" y="2025"/>
                    </a:lnTo>
                    <a:lnTo>
                      <a:pt x="1346" y="2011"/>
                    </a:lnTo>
                    <a:lnTo>
                      <a:pt x="1364" y="1996"/>
                    </a:lnTo>
                    <a:lnTo>
                      <a:pt x="1383" y="1978"/>
                    </a:lnTo>
                    <a:lnTo>
                      <a:pt x="1399" y="1958"/>
                    </a:lnTo>
                    <a:lnTo>
                      <a:pt x="1412" y="1936"/>
                    </a:lnTo>
                    <a:lnTo>
                      <a:pt x="1421" y="1912"/>
                    </a:lnTo>
                    <a:lnTo>
                      <a:pt x="1424" y="1888"/>
                    </a:lnTo>
                    <a:lnTo>
                      <a:pt x="1426" y="1843"/>
                    </a:lnTo>
                    <a:lnTo>
                      <a:pt x="1434" y="1800"/>
                    </a:lnTo>
                    <a:lnTo>
                      <a:pt x="1445" y="1760"/>
                    </a:lnTo>
                    <a:lnTo>
                      <a:pt x="1460" y="1721"/>
                    </a:lnTo>
                    <a:lnTo>
                      <a:pt x="1478" y="1684"/>
                    </a:lnTo>
                    <a:lnTo>
                      <a:pt x="1498" y="1646"/>
                    </a:lnTo>
                    <a:lnTo>
                      <a:pt x="1520" y="1610"/>
                    </a:lnTo>
                    <a:lnTo>
                      <a:pt x="1545" y="1574"/>
                    </a:lnTo>
                    <a:lnTo>
                      <a:pt x="1570" y="1538"/>
                    </a:lnTo>
                    <a:lnTo>
                      <a:pt x="1592" y="1506"/>
                    </a:lnTo>
                    <a:lnTo>
                      <a:pt x="1614" y="1473"/>
                    </a:lnTo>
                    <a:lnTo>
                      <a:pt x="1636" y="1438"/>
                    </a:lnTo>
                    <a:lnTo>
                      <a:pt x="1658" y="1402"/>
                    </a:lnTo>
                    <a:lnTo>
                      <a:pt x="1678" y="1364"/>
                    </a:lnTo>
                    <a:lnTo>
                      <a:pt x="1698" y="1325"/>
                    </a:lnTo>
                    <a:lnTo>
                      <a:pt x="1715" y="1283"/>
                    </a:lnTo>
                    <a:lnTo>
                      <a:pt x="1731" y="1240"/>
                    </a:lnTo>
                    <a:lnTo>
                      <a:pt x="1745" y="1193"/>
                    </a:lnTo>
                    <a:lnTo>
                      <a:pt x="1756" y="1143"/>
                    </a:lnTo>
                    <a:lnTo>
                      <a:pt x="1765" y="1090"/>
                    </a:lnTo>
                    <a:lnTo>
                      <a:pt x="1770" y="1034"/>
                    </a:lnTo>
                    <a:lnTo>
                      <a:pt x="1772" y="973"/>
                    </a:lnTo>
                    <a:lnTo>
                      <a:pt x="1769" y="908"/>
                    </a:lnTo>
                    <a:lnTo>
                      <a:pt x="1760" y="844"/>
                    </a:lnTo>
                    <a:lnTo>
                      <a:pt x="1745" y="782"/>
                    </a:lnTo>
                    <a:lnTo>
                      <a:pt x="1725" y="723"/>
                    </a:lnTo>
                    <a:lnTo>
                      <a:pt x="1700" y="666"/>
                    </a:lnTo>
                    <a:lnTo>
                      <a:pt x="1668" y="610"/>
                    </a:lnTo>
                    <a:lnTo>
                      <a:pt x="1634" y="559"/>
                    </a:lnTo>
                    <a:lnTo>
                      <a:pt x="1594" y="511"/>
                    </a:lnTo>
                    <a:lnTo>
                      <a:pt x="1550" y="466"/>
                    </a:lnTo>
                    <a:lnTo>
                      <a:pt x="1503" y="424"/>
                    </a:lnTo>
                    <a:lnTo>
                      <a:pt x="1451" y="386"/>
                    </a:lnTo>
                    <a:lnTo>
                      <a:pt x="1397" y="352"/>
                    </a:lnTo>
                    <a:lnTo>
                      <a:pt x="1339" y="324"/>
                    </a:lnTo>
                    <a:lnTo>
                      <a:pt x="1278" y="299"/>
                    </a:lnTo>
                    <a:lnTo>
                      <a:pt x="1216" y="281"/>
                    </a:lnTo>
                    <a:lnTo>
                      <a:pt x="1151" y="266"/>
                    </a:lnTo>
                    <a:lnTo>
                      <a:pt x="1084" y="258"/>
                    </a:lnTo>
                    <a:lnTo>
                      <a:pt x="1014" y="255"/>
                    </a:lnTo>
                    <a:close/>
                    <a:moveTo>
                      <a:pt x="1014" y="0"/>
                    </a:moveTo>
                    <a:lnTo>
                      <a:pt x="1097" y="3"/>
                    </a:lnTo>
                    <a:lnTo>
                      <a:pt x="1179" y="13"/>
                    </a:lnTo>
                    <a:lnTo>
                      <a:pt x="1258" y="29"/>
                    </a:lnTo>
                    <a:lnTo>
                      <a:pt x="1335" y="50"/>
                    </a:lnTo>
                    <a:lnTo>
                      <a:pt x="1408" y="77"/>
                    </a:lnTo>
                    <a:lnTo>
                      <a:pt x="1480" y="109"/>
                    </a:lnTo>
                    <a:lnTo>
                      <a:pt x="1548" y="147"/>
                    </a:lnTo>
                    <a:lnTo>
                      <a:pt x="1613" y="188"/>
                    </a:lnTo>
                    <a:lnTo>
                      <a:pt x="1673" y="235"/>
                    </a:lnTo>
                    <a:lnTo>
                      <a:pt x="1731" y="286"/>
                    </a:lnTo>
                    <a:lnTo>
                      <a:pt x="1783" y="340"/>
                    </a:lnTo>
                    <a:lnTo>
                      <a:pt x="1833" y="399"/>
                    </a:lnTo>
                    <a:lnTo>
                      <a:pt x="1877" y="461"/>
                    </a:lnTo>
                    <a:lnTo>
                      <a:pt x="1915" y="526"/>
                    </a:lnTo>
                    <a:lnTo>
                      <a:pt x="1949" y="595"/>
                    </a:lnTo>
                    <a:lnTo>
                      <a:pt x="1976" y="667"/>
                    </a:lnTo>
                    <a:lnTo>
                      <a:pt x="1999" y="739"/>
                    </a:lnTo>
                    <a:lnTo>
                      <a:pt x="2015" y="815"/>
                    </a:lnTo>
                    <a:lnTo>
                      <a:pt x="2025" y="893"/>
                    </a:lnTo>
                    <a:lnTo>
                      <a:pt x="2029" y="973"/>
                    </a:lnTo>
                    <a:lnTo>
                      <a:pt x="2026" y="1041"/>
                    </a:lnTo>
                    <a:lnTo>
                      <a:pt x="2021" y="1105"/>
                    </a:lnTo>
                    <a:lnTo>
                      <a:pt x="2013" y="1166"/>
                    </a:lnTo>
                    <a:lnTo>
                      <a:pt x="2001" y="1224"/>
                    </a:lnTo>
                    <a:lnTo>
                      <a:pt x="1988" y="1278"/>
                    </a:lnTo>
                    <a:lnTo>
                      <a:pt x="1972" y="1329"/>
                    </a:lnTo>
                    <a:lnTo>
                      <a:pt x="1953" y="1378"/>
                    </a:lnTo>
                    <a:lnTo>
                      <a:pt x="1934" y="1424"/>
                    </a:lnTo>
                    <a:lnTo>
                      <a:pt x="1913" y="1466"/>
                    </a:lnTo>
                    <a:lnTo>
                      <a:pt x="1892" y="1507"/>
                    </a:lnTo>
                    <a:lnTo>
                      <a:pt x="1869" y="1546"/>
                    </a:lnTo>
                    <a:lnTo>
                      <a:pt x="1847" y="1583"/>
                    </a:lnTo>
                    <a:lnTo>
                      <a:pt x="1825" y="1617"/>
                    </a:lnTo>
                    <a:lnTo>
                      <a:pt x="1803" y="1649"/>
                    </a:lnTo>
                    <a:lnTo>
                      <a:pt x="1781" y="1681"/>
                    </a:lnTo>
                    <a:lnTo>
                      <a:pt x="1756" y="1719"/>
                    </a:lnTo>
                    <a:lnTo>
                      <a:pt x="1733" y="1753"/>
                    </a:lnTo>
                    <a:lnTo>
                      <a:pt x="1714" y="1785"/>
                    </a:lnTo>
                    <a:lnTo>
                      <a:pt x="1700" y="1813"/>
                    </a:lnTo>
                    <a:lnTo>
                      <a:pt x="1689" y="1839"/>
                    </a:lnTo>
                    <a:lnTo>
                      <a:pt x="1682" y="1864"/>
                    </a:lnTo>
                    <a:lnTo>
                      <a:pt x="1680" y="1888"/>
                    </a:lnTo>
                    <a:lnTo>
                      <a:pt x="1677" y="1934"/>
                    </a:lnTo>
                    <a:lnTo>
                      <a:pt x="1667" y="1980"/>
                    </a:lnTo>
                    <a:lnTo>
                      <a:pt x="1652" y="2025"/>
                    </a:lnTo>
                    <a:lnTo>
                      <a:pt x="1630" y="2068"/>
                    </a:lnTo>
                    <a:lnTo>
                      <a:pt x="1604" y="2110"/>
                    </a:lnTo>
                    <a:lnTo>
                      <a:pt x="1572" y="2150"/>
                    </a:lnTo>
                    <a:lnTo>
                      <a:pt x="1534" y="2187"/>
                    </a:lnTo>
                    <a:lnTo>
                      <a:pt x="1491" y="2221"/>
                    </a:lnTo>
                    <a:lnTo>
                      <a:pt x="1490" y="2242"/>
                    </a:lnTo>
                    <a:lnTo>
                      <a:pt x="1489" y="2267"/>
                    </a:lnTo>
                    <a:lnTo>
                      <a:pt x="1487" y="2294"/>
                    </a:lnTo>
                    <a:lnTo>
                      <a:pt x="1486" y="2322"/>
                    </a:lnTo>
                    <a:lnTo>
                      <a:pt x="1484" y="2350"/>
                    </a:lnTo>
                    <a:lnTo>
                      <a:pt x="1483" y="2378"/>
                    </a:lnTo>
                    <a:lnTo>
                      <a:pt x="1481" y="2405"/>
                    </a:lnTo>
                    <a:lnTo>
                      <a:pt x="1480" y="2429"/>
                    </a:lnTo>
                    <a:lnTo>
                      <a:pt x="1479" y="2449"/>
                    </a:lnTo>
                    <a:lnTo>
                      <a:pt x="1478" y="2466"/>
                    </a:lnTo>
                    <a:lnTo>
                      <a:pt x="1478" y="2476"/>
                    </a:lnTo>
                    <a:lnTo>
                      <a:pt x="1476" y="2479"/>
                    </a:lnTo>
                    <a:lnTo>
                      <a:pt x="1476" y="2492"/>
                    </a:lnTo>
                    <a:lnTo>
                      <a:pt x="1474" y="2506"/>
                    </a:lnTo>
                    <a:lnTo>
                      <a:pt x="1470" y="2522"/>
                    </a:lnTo>
                    <a:lnTo>
                      <a:pt x="1465" y="2539"/>
                    </a:lnTo>
                    <a:lnTo>
                      <a:pt x="1457" y="2557"/>
                    </a:lnTo>
                    <a:lnTo>
                      <a:pt x="1446" y="2575"/>
                    </a:lnTo>
                    <a:lnTo>
                      <a:pt x="1432" y="2594"/>
                    </a:lnTo>
                    <a:lnTo>
                      <a:pt x="1416" y="2613"/>
                    </a:lnTo>
                    <a:lnTo>
                      <a:pt x="1395" y="2631"/>
                    </a:lnTo>
                    <a:lnTo>
                      <a:pt x="1370" y="2650"/>
                    </a:lnTo>
                    <a:lnTo>
                      <a:pt x="1340" y="2666"/>
                    </a:lnTo>
                    <a:lnTo>
                      <a:pt x="1307" y="2683"/>
                    </a:lnTo>
                    <a:lnTo>
                      <a:pt x="1267" y="2698"/>
                    </a:lnTo>
                    <a:lnTo>
                      <a:pt x="1244" y="2727"/>
                    </a:lnTo>
                    <a:lnTo>
                      <a:pt x="1216" y="2754"/>
                    </a:lnTo>
                    <a:lnTo>
                      <a:pt x="1184" y="2779"/>
                    </a:lnTo>
                    <a:lnTo>
                      <a:pt x="1162" y="2790"/>
                    </a:lnTo>
                    <a:lnTo>
                      <a:pt x="1138" y="2798"/>
                    </a:lnTo>
                    <a:lnTo>
                      <a:pt x="1113" y="2800"/>
                    </a:lnTo>
                    <a:lnTo>
                      <a:pt x="916" y="2800"/>
                    </a:lnTo>
                    <a:lnTo>
                      <a:pt x="891" y="2798"/>
                    </a:lnTo>
                    <a:lnTo>
                      <a:pt x="867" y="2790"/>
                    </a:lnTo>
                    <a:lnTo>
                      <a:pt x="845" y="2779"/>
                    </a:lnTo>
                    <a:lnTo>
                      <a:pt x="813" y="2754"/>
                    </a:lnTo>
                    <a:lnTo>
                      <a:pt x="785" y="2727"/>
                    </a:lnTo>
                    <a:lnTo>
                      <a:pt x="762" y="2698"/>
                    </a:lnTo>
                    <a:lnTo>
                      <a:pt x="720" y="2681"/>
                    </a:lnTo>
                    <a:lnTo>
                      <a:pt x="684" y="2664"/>
                    </a:lnTo>
                    <a:lnTo>
                      <a:pt x="653" y="2646"/>
                    </a:lnTo>
                    <a:lnTo>
                      <a:pt x="628" y="2626"/>
                    </a:lnTo>
                    <a:lnTo>
                      <a:pt x="607" y="2606"/>
                    </a:lnTo>
                    <a:lnTo>
                      <a:pt x="590" y="2585"/>
                    </a:lnTo>
                    <a:lnTo>
                      <a:pt x="578" y="2566"/>
                    </a:lnTo>
                    <a:lnTo>
                      <a:pt x="567" y="2546"/>
                    </a:lnTo>
                    <a:lnTo>
                      <a:pt x="561" y="2527"/>
                    </a:lnTo>
                    <a:lnTo>
                      <a:pt x="556" y="2509"/>
                    </a:lnTo>
                    <a:lnTo>
                      <a:pt x="554" y="2494"/>
                    </a:lnTo>
                    <a:lnTo>
                      <a:pt x="552" y="2479"/>
                    </a:lnTo>
                    <a:lnTo>
                      <a:pt x="552" y="2479"/>
                    </a:lnTo>
                    <a:lnTo>
                      <a:pt x="552" y="2476"/>
                    </a:lnTo>
                    <a:lnTo>
                      <a:pt x="551" y="2466"/>
                    </a:lnTo>
                    <a:lnTo>
                      <a:pt x="550" y="2449"/>
                    </a:lnTo>
                    <a:lnTo>
                      <a:pt x="549" y="2429"/>
                    </a:lnTo>
                    <a:lnTo>
                      <a:pt x="548" y="2405"/>
                    </a:lnTo>
                    <a:lnTo>
                      <a:pt x="546" y="2378"/>
                    </a:lnTo>
                    <a:lnTo>
                      <a:pt x="545" y="2350"/>
                    </a:lnTo>
                    <a:lnTo>
                      <a:pt x="543" y="2322"/>
                    </a:lnTo>
                    <a:lnTo>
                      <a:pt x="542" y="2294"/>
                    </a:lnTo>
                    <a:lnTo>
                      <a:pt x="540" y="2267"/>
                    </a:lnTo>
                    <a:lnTo>
                      <a:pt x="539" y="2242"/>
                    </a:lnTo>
                    <a:lnTo>
                      <a:pt x="538" y="2221"/>
                    </a:lnTo>
                    <a:lnTo>
                      <a:pt x="495" y="2187"/>
                    </a:lnTo>
                    <a:lnTo>
                      <a:pt x="457" y="2150"/>
                    </a:lnTo>
                    <a:lnTo>
                      <a:pt x="425" y="2110"/>
                    </a:lnTo>
                    <a:lnTo>
                      <a:pt x="398" y="2068"/>
                    </a:lnTo>
                    <a:lnTo>
                      <a:pt x="376" y="2025"/>
                    </a:lnTo>
                    <a:lnTo>
                      <a:pt x="362" y="1980"/>
                    </a:lnTo>
                    <a:lnTo>
                      <a:pt x="352" y="1934"/>
                    </a:lnTo>
                    <a:lnTo>
                      <a:pt x="349" y="1888"/>
                    </a:lnTo>
                    <a:lnTo>
                      <a:pt x="347" y="1864"/>
                    </a:lnTo>
                    <a:lnTo>
                      <a:pt x="340" y="1839"/>
                    </a:lnTo>
                    <a:lnTo>
                      <a:pt x="329" y="1813"/>
                    </a:lnTo>
                    <a:lnTo>
                      <a:pt x="315" y="1785"/>
                    </a:lnTo>
                    <a:lnTo>
                      <a:pt x="296" y="1753"/>
                    </a:lnTo>
                    <a:lnTo>
                      <a:pt x="274" y="1719"/>
                    </a:lnTo>
                    <a:lnTo>
                      <a:pt x="248" y="1682"/>
                    </a:lnTo>
                    <a:lnTo>
                      <a:pt x="227" y="1650"/>
                    </a:lnTo>
                    <a:lnTo>
                      <a:pt x="205" y="1617"/>
                    </a:lnTo>
                    <a:lnTo>
                      <a:pt x="182" y="1583"/>
                    </a:lnTo>
                    <a:lnTo>
                      <a:pt x="160" y="1546"/>
                    </a:lnTo>
                    <a:lnTo>
                      <a:pt x="138" y="1508"/>
                    </a:lnTo>
                    <a:lnTo>
                      <a:pt x="116" y="1466"/>
                    </a:lnTo>
                    <a:lnTo>
                      <a:pt x="95" y="1424"/>
                    </a:lnTo>
                    <a:lnTo>
                      <a:pt x="76" y="1378"/>
                    </a:lnTo>
                    <a:lnTo>
                      <a:pt x="57" y="1329"/>
                    </a:lnTo>
                    <a:lnTo>
                      <a:pt x="41" y="1278"/>
                    </a:lnTo>
                    <a:lnTo>
                      <a:pt x="28" y="1224"/>
                    </a:lnTo>
                    <a:lnTo>
                      <a:pt x="16" y="1166"/>
                    </a:lnTo>
                    <a:lnTo>
                      <a:pt x="8" y="1105"/>
                    </a:lnTo>
                    <a:lnTo>
                      <a:pt x="2" y="1041"/>
                    </a:lnTo>
                    <a:lnTo>
                      <a:pt x="0" y="973"/>
                    </a:lnTo>
                    <a:lnTo>
                      <a:pt x="4" y="893"/>
                    </a:lnTo>
                    <a:lnTo>
                      <a:pt x="14" y="815"/>
                    </a:lnTo>
                    <a:lnTo>
                      <a:pt x="30" y="739"/>
                    </a:lnTo>
                    <a:lnTo>
                      <a:pt x="53" y="667"/>
                    </a:lnTo>
                    <a:lnTo>
                      <a:pt x="80" y="595"/>
                    </a:lnTo>
                    <a:lnTo>
                      <a:pt x="114" y="526"/>
                    </a:lnTo>
                    <a:lnTo>
                      <a:pt x="152" y="461"/>
                    </a:lnTo>
                    <a:lnTo>
                      <a:pt x="196" y="399"/>
                    </a:lnTo>
                    <a:lnTo>
                      <a:pt x="246" y="340"/>
                    </a:lnTo>
                    <a:lnTo>
                      <a:pt x="298" y="286"/>
                    </a:lnTo>
                    <a:lnTo>
                      <a:pt x="356" y="235"/>
                    </a:lnTo>
                    <a:lnTo>
                      <a:pt x="416" y="188"/>
                    </a:lnTo>
                    <a:lnTo>
                      <a:pt x="481" y="147"/>
                    </a:lnTo>
                    <a:lnTo>
                      <a:pt x="549" y="109"/>
                    </a:lnTo>
                    <a:lnTo>
                      <a:pt x="621" y="77"/>
                    </a:lnTo>
                    <a:lnTo>
                      <a:pt x="695" y="50"/>
                    </a:lnTo>
                    <a:lnTo>
                      <a:pt x="771" y="29"/>
                    </a:lnTo>
                    <a:lnTo>
                      <a:pt x="850" y="13"/>
                    </a:lnTo>
                    <a:lnTo>
                      <a:pt x="932" y="3"/>
                    </a:lnTo>
                    <a:lnTo>
                      <a:pt x="10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8"/>
              <p:cNvSpPr>
                <a:spLocks/>
              </p:cNvSpPr>
              <p:nvPr/>
            </p:nvSpPr>
            <p:spPr bwMode="auto">
              <a:xfrm>
                <a:off x="4984751" y="2243138"/>
                <a:ext cx="19050" cy="46038"/>
              </a:xfrm>
              <a:custGeom>
                <a:avLst/>
                <a:gdLst>
                  <a:gd name="T0" fmla="*/ 63 w 127"/>
                  <a:gd name="T1" fmla="*/ 0 h 318"/>
                  <a:gd name="T2" fmla="*/ 63 w 127"/>
                  <a:gd name="T3" fmla="*/ 0 h 318"/>
                  <a:gd name="T4" fmla="*/ 80 w 127"/>
                  <a:gd name="T5" fmla="*/ 2 h 318"/>
                  <a:gd name="T6" fmla="*/ 96 w 127"/>
                  <a:gd name="T7" fmla="*/ 9 h 318"/>
                  <a:gd name="T8" fmla="*/ 109 w 127"/>
                  <a:gd name="T9" fmla="*/ 19 h 318"/>
                  <a:gd name="T10" fmla="*/ 119 w 127"/>
                  <a:gd name="T11" fmla="*/ 32 h 318"/>
                  <a:gd name="T12" fmla="*/ 125 w 127"/>
                  <a:gd name="T13" fmla="*/ 47 h 318"/>
                  <a:gd name="T14" fmla="*/ 127 w 127"/>
                  <a:gd name="T15" fmla="*/ 64 h 318"/>
                  <a:gd name="T16" fmla="*/ 127 w 127"/>
                  <a:gd name="T17" fmla="*/ 254 h 318"/>
                  <a:gd name="T18" fmla="*/ 125 w 127"/>
                  <a:gd name="T19" fmla="*/ 272 h 318"/>
                  <a:gd name="T20" fmla="*/ 119 w 127"/>
                  <a:gd name="T21" fmla="*/ 286 h 318"/>
                  <a:gd name="T22" fmla="*/ 109 w 127"/>
                  <a:gd name="T23" fmla="*/ 300 h 318"/>
                  <a:gd name="T24" fmla="*/ 96 w 127"/>
                  <a:gd name="T25" fmla="*/ 309 h 318"/>
                  <a:gd name="T26" fmla="*/ 80 w 127"/>
                  <a:gd name="T27" fmla="*/ 315 h 318"/>
                  <a:gd name="T28" fmla="*/ 63 w 127"/>
                  <a:gd name="T29" fmla="*/ 318 h 318"/>
                  <a:gd name="T30" fmla="*/ 47 w 127"/>
                  <a:gd name="T31" fmla="*/ 315 h 318"/>
                  <a:gd name="T32" fmla="*/ 31 w 127"/>
                  <a:gd name="T33" fmla="*/ 309 h 318"/>
                  <a:gd name="T34" fmla="*/ 18 w 127"/>
                  <a:gd name="T35" fmla="*/ 300 h 318"/>
                  <a:gd name="T36" fmla="*/ 8 w 127"/>
                  <a:gd name="T37" fmla="*/ 286 h 318"/>
                  <a:gd name="T38" fmla="*/ 2 w 127"/>
                  <a:gd name="T39" fmla="*/ 272 h 318"/>
                  <a:gd name="T40" fmla="*/ 0 w 127"/>
                  <a:gd name="T41" fmla="*/ 254 h 318"/>
                  <a:gd name="T42" fmla="*/ 0 w 127"/>
                  <a:gd name="T43" fmla="*/ 64 h 318"/>
                  <a:gd name="T44" fmla="*/ 2 w 127"/>
                  <a:gd name="T45" fmla="*/ 47 h 318"/>
                  <a:gd name="T46" fmla="*/ 8 w 127"/>
                  <a:gd name="T47" fmla="*/ 32 h 318"/>
                  <a:gd name="T48" fmla="*/ 18 w 127"/>
                  <a:gd name="T49" fmla="*/ 19 h 318"/>
                  <a:gd name="T50" fmla="*/ 31 w 127"/>
                  <a:gd name="T51" fmla="*/ 9 h 318"/>
                  <a:gd name="T52" fmla="*/ 47 w 127"/>
                  <a:gd name="T53" fmla="*/ 2 h 318"/>
                  <a:gd name="T54" fmla="*/ 63 w 127"/>
                  <a:gd name="T55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7" h="318">
                    <a:moveTo>
                      <a:pt x="63" y="0"/>
                    </a:moveTo>
                    <a:lnTo>
                      <a:pt x="63" y="0"/>
                    </a:lnTo>
                    <a:lnTo>
                      <a:pt x="80" y="2"/>
                    </a:lnTo>
                    <a:lnTo>
                      <a:pt x="96" y="9"/>
                    </a:lnTo>
                    <a:lnTo>
                      <a:pt x="109" y="19"/>
                    </a:lnTo>
                    <a:lnTo>
                      <a:pt x="119" y="32"/>
                    </a:lnTo>
                    <a:lnTo>
                      <a:pt x="125" y="47"/>
                    </a:lnTo>
                    <a:lnTo>
                      <a:pt x="127" y="64"/>
                    </a:lnTo>
                    <a:lnTo>
                      <a:pt x="127" y="254"/>
                    </a:lnTo>
                    <a:lnTo>
                      <a:pt x="125" y="272"/>
                    </a:lnTo>
                    <a:lnTo>
                      <a:pt x="119" y="286"/>
                    </a:lnTo>
                    <a:lnTo>
                      <a:pt x="109" y="300"/>
                    </a:lnTo>
                    <a:lnTo>
                      <a:pt x="96" y="309"/>
                    </a:lnTo>
                    <a:lnTo>
                      <a:pt x="80" y="315"/>
                    </a:lnTo>
                    <a:lnTo>
                      <a:pt x="63" y="318"/>
                    </a:lnTo>
                    <a:lnTo>
                      <a:pt x="47" y="315"/>
                    </a:lnTo>
                    <a:lnTo>
                      <a:pt x="31" y="309"/>
                    </a:lnTo>
                    <a:lnTo>
                      <a:pt x="18" y="300"/>
                    </a:lnTo>
                    <a:lnTo>
                      <a:pt x="8" y="286"/>
                    </a:lnTo>
                    <a:lnTo>
                      <a:pt x="2" y="272"/>
                    </a:lnTo>
                    <a:lnTo>
                      <a:pt x="0" y="25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8" y="19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4881563" y="2271713"/>
                <a:ext cx="31750" cy="41275"/>
              </a:xfrm>
              <a:custGeom>
                <a:avLst/>
                <a:gdLst>
                  <a:gd name="T0" fmla="*/ 64 w 224"/>
                  <a:gd name="T1" fmla="*/ 0 h 293"/>
                  <a:gd name="T2" fmla="*/ 80 w 224"/>
                  <a:gd name="T3" fmla="*/ 2 h 293"/>
                  <a:gd name="T4" fmla="*/ 95 w 224"/>
                  <a:gd name="T5" fmla="*/ 8 h 293"/>
                  <a:gd name="T6" fmla="*/ 109 w 224"/>
                  <a:gd name="T7" fmla="*/ 18 h 293"/>
                  <a:gd name="T8" fmla="*/ 119 w 224"/>
                  <a:gd name="T9" fmla="*/ 32 h 293"/>
                  <a:gd name="T10" fmla="*/ 216 w 224"/>
                  <a:gd name="T11" fmla="*/ 197 h 293"/>
                  <a:gd name="T12" fmla="*/ 222 w 224"/>
                  <a:gd name="T13" fmla="*/ 213 h 293"/>
                  <a:gd name="T14" fmla="*/ 224 w 224"/>
                  <a:gd name="T15" fmla="*/ 230 h 293"/>
                  <a:gd name="T16" fmla="*/ 222 w 224"/>
                  <a:gd name="T17" fmla="*/ 245 h 293"/>
                  <a:gd name="T18" fmla="*/ 216 w 224"/>
                  <a:gd name="T19" fmla="*/ 261 h 293"/>
                  <a:gd name="T20" fmla="*/ 206 w 224"/>
                  <a:gd name="T21" fmla="*/ 274 h 293"/>
                  <a:gd name="T22" fmla="*/ 193 w 224"/>
                  <a:gd name="T23" fmla="*/ 285 h 293"/>
                  <a:gd name="T24" fmla="*/ 177 w 224"/>
                  <a:gd name="T25" fmla="*/ 291 h 293"/>
                  <a:gd name="T26" fmla="*/ 160 w 224"/>
                  <a:gd name="T27" fmla="*/ 293 h 293"/>
                  <a:gd name="T28" fmla="*/ 143 w 224"/>
                  <a:gd name="T29" fmla="*/ 291 h 293"/>
                  <a:gd name="T30" fmla="*/ 129 w 224"/>
                  <a:gd name="T31" fmla="*/ 285 h 293"/>
                  <a:gd name="T32" fmla="*/ 115 w 224"/>
                  <a:gd name="T33" fmla="*/ 274 h 293"/>
                  <a:gd name="T34" fmla="*/ 105 w 224"/>
                  <a:gd name="T35" fmla="*/ 261 h 293"/>
                  <a:gd name="T36" fmla="*/ 8 w 224"/>
                  <a:gd name="T37" fmla="*/ 95 h 293"/>
                  <a:gd name="T38" fmla="*/ 2 w 224"/>
                  <a:gd name="T39" fmla="*/ 80 h 293"/>
                  <a:gd name="T40" fmla="*/ 0 w 224"/>
                  <a:gd name="T41" fmla="*/ 63 h 293"/>
                  <a:gd name="T42" fmla="*/ 2 w 224"/>
                  <a:gd name="T43" fmla="*/ 48 h 293"/>
                  <a:gd name="T44" fmla="*/ 8 w 224"/>
                  <a:gd name="T45" fmla="*/ 32 h 293"/>
                  <a:gd name="T46" fmla="*/ 19 w 224"/>
                  <a:gd name="T47" fmla="*/ 19 h 293"/>
                  <a:gd name="T48" fmla="*/ 31 w 224"/>
                  <a:gd name="T49" fmla="*/ 9 h 293"/>
                  <a:gd name="T50" fmla="*/ 48 w 224"/>
                  <a:gd name="T51" fmla="*/ 2 h 293"/>
                  <a:gd name="T52" fmla="*/ 64 w 224"/>
                  <a:gd name="T5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3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9" y="18"/>
                    </a:lnTo>
                    <a:lnTo>
                      <a:pt x="119" y="32"/>
                    </a:lnTo>
                    <a:lnTo>
                      <a:pt x="216" y="197"/>
                    </a:lnTo>
                    <a:lnTo>
                      <a:pt x="222" y="213"/>
                    </a:lnTo>
                    <a:lnTo>
                      <a:pt x="224" y="230"/>
                    </a:lnTo>
                    <a:lnTo>
                      <a:pt x="222" y="245"/>
                    </a:lnTo>
                    <a:lnTo>
                      <a:pt x="216" y="261"/>
                    </a:lnTo>
                    <a:lnTo>
                      <a:pt x="206" y="274"/>
                    </a:lnTo>
                    <a:lnTo>
                      <a:pt x="193" y="285"/>
                    </a:lnTo>
                    <a:lnTo>
                      <a:pt x="177" y="291"/>
                    </a:lnTo>
                    <a:lnTo>
                      <a:pt x="160" y="293"/>
                    </a:lnTo>
                    <a:lnTo>
                      <a:pt x="143" y="291"/>
                    </a:lnTo>
                    <a:lnTo>
                      <a:pt x="129" y="285"/>
                    </a:lnTo>
                    <a:lnTo>
                      <a:pt x="115" y="274"/>
                    </a:lnTo>
                    <a:lnTo>
                      <a:pt x="105" y="261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8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1" y="9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4805363" y="2346325"/>
                <a:ext cx="41275" cy="33338"/>
              </a:xfrm>
              <a:custGeom>
                <a:avLst/>
                <a:gdLst>
                  <a:gd name="T0" fmla="*/ 64 w 294"/>
                  <a:gd name="T1" fmla="*/ 0 h 222"/>
                  <a:gd name="T2" fmla="*/ 79 w 294"/>
                  <a:gd name="T3" fmla="*/ 2 h 222"/>
                  <a:gd name="T4" fmla="*/ 96 w 294"/>
                  <a:gd name="T5" fmla="*/ 8 h 222"/>
                  <a:gd name="T6" fmla="*/ 263 w 294"/>
                  <a:gd name="T7" fmla="*/ 103 h 222"/>
                  <a:gd name="T8" fmla="*/ 276 w 294"/>
                  <a:gd name="T9" fmla="*/ 114 h 222"/>
                  <a:gd name="T10" fmla="*/ 286 w 294"/>
                  <a:gd name="T11" fmla="*/ 127 h 222"/>
                  <a:gd name="T12" fmla="*/ 292 w 294"/>
                  <a:gd name="T13" fmla="*/ 142 h 222"/>
                  <a:gd name="T14" fmla="*/ 294 w 294"/>
                  <a:gd name="T15" fmla="*/ 158 h 222"/>
                  <a:gd name="T16" fmla="*/ 292 w 294"/>
                  <a:gd name="T17" fmla="*/ 175 h 222"/>
                  <a:gd name="T18" fmla="*/ 286 w 294"/>
                  <a:gd name="T19" fmla="*/ 190 h 222"/>
                  <a:gd name="T20" fmla="*/ 275 w 294"/>
                  <a:gd name="T21" fmla="*/ 204 h 222"/>
                  <a:gd name="T22" fmla="*/ 262 w 294"/>
                  <a:gd name="T23" fmla="*/ 214 h 222"/>
                  <a:gd name="T24" fmla="*/ 246 w 294"/>
                  <a:gd name="T25" fmla="*/ 220 h 222"/>
                  <a:gd name="T26" fmla="*/ 230 w 294"/>
                  <a:gd name="T27" fmla="*/ 222 h 222"/>
                  <a:gd name="T28" fmla="*/ 213 w 294"/>
                  <a:gd name="T29" fmla="*/ 220 h 222"/>
                  <a:gd name="T30" fmla="*/ 198 w 294"/>
                  <a:gd name="T31" fmla="*/ 213 h 222"/>
                  <a:gd name="T32" fmla="*/ 31 w 294"/>
                  <a:gd name="T33" fmla="*/ 118 h 222"/>
                  <a:gd name="T34" fmla="*/ 18 w 294"/>
                  <a:gd name="T35" fmla="*/ 108 h 222"/>
                  <a:gd name="T36" fmla="*/ 8 w 294"/>
                  <a:gd name="T37" fmla="*/ 95 h 222"/>
                  <a:gd name="T38" fmla="*/ 2 w 294"/>
                  <a:gd name="T39" fmla="*/ 80 h 222"/>
                  <a:gd name="T40" fmla="*/ 0 w 294"/>
                  <a:gd name="T41" fmla="*/ 63 h 222"/>
                  <a:gd name="T42" fmla="*/ 2 w 294"/>
                  <a:gd name="T43" fmla="*/ 47 h 222"/>
                  <a:gd name="T44" fmla="*/ 8 w 294"/>
                  <a:gd name="T45" fmla="*/ 31 h 222"/>
                  <a:gd name="T46" fmla="*/ 19 w 294"/>
                  <a:gd name="T47" fmla="*/ 18 h 222"/>
                  <a:gd name="T48" fmla="*/ 32 w 294"/>
                  <a:gd name="T49" fmla="*/ 8 h 222"/>
                  <a:gd name="T50" fmla="*/ 47 w 294"/>
                  <a:gd name="T51" fmla="*/ 2 h 222"/>
                  <a:gd name="T52" fmla="*/ 64 w 294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2">
                    <a:moveTo>
                      <a:pt x="64" y="0"/>
                    </a:moveTo>
                    <a:lnTo>
                      <a:pt x="79" y="2"/>
                    </a:lnTo>
                    <a:lnTo>
                      <a:pt x="96" y="8"/>
                    </a:lnTo>
                    <a:lnTo>
                      <a:pt x="263" y="103"/>
                    </a:lnTo>
                    <a:lnTo>
                      <a:pt x="276" y="114"/>
                    </a:lnTo>
                    <a:lnTo>
                      <a:pt x="286" y="127"/>
                    </a:lnTo>
                    <a:lnTo>
                      <a:pt x="292" y="142"/>
                    </a:lnTo>
                    <a:lnTo>
                      <a:pt x="294" y="158"/>
                    </a:lnTo>
                    <a:lnTo>
                      <a:pt x="292" y="175"/>
                    </a:lnTo>
                    <a:lnTo>
                      <a:pt x="286" y="190"/>
                    </a:lnTo>
                    <a:lnTo>
                      <a:pt x="275" y="204"/>
                    </a:lnTo>
                    <a:lnTo>
                      <a:pt x="262" y="214"/>
                    </a:lnTo>
                    <a:lnTo>
                      <a:pt x="246" y="220"/>
                    </a:lnTo>
                    <a:lnTo>
                      <a:pt x="230" y="222"/>
                    </a:lnTo>
                    <a:lnTo>
                      <a:pt x="213" y="220"/>
                    </a:lnTo>
                    <a:lnTo>
                      <a:pt x="198" y="213"/>
                    </a:lnTo>
                    <a:lnTo>
                      <a:pt x="31" y="118"/>
                    </a:lnTo>
                    <a:lnTo>
                      <a:pt x="18" y="108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8" y="31"/>
                    </a:lnTo>
                    <a:lnTo>
                      <a:pt x="19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>
                <a:off x="4776788" y="2449513"/>
                <a:ext cx="46038" cy="19050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3 w 321"/>
                  <a:gd name="T5" fmla="*/ 4 h 128"/>
                  <a:gd name="T6" fmla="*/ 289 w 321"/>
                  <a:gd name="T7" fmla="*/ 10 h 128"/>
                  <a:gd name="T8" fmla="*/ 302 w 321"/>
                  <a:gd name="T9" fmla="*/ 19 h 128"/>
                  <a:gd name="T10" fmla="*/ 312 w 321"/>
                  <a:gd name="T11" fmla="*/ 33 h 128"/>
                  <a:gd name="T12" fmla="*/ 318 w 321"/>
                  <a:gd name="T13" fmla="*/ 47 h 128"/>
                  <a:gd name="T14" fmla="*/ 321 w 321"/>
                  <a:gd name="T15" fmla="*/ 65 h 128"/>
                  <a:gd name="T16" fmla="*/ 318 w 321"/>
                  <a:gd name="T17" fmla="*/ 82 h 128"/>
                  <a:gd name="T18" fmla="*/ 312 w 321"/>
                  <a:gd name="T19" fmla="*/ 96 h 128"/>
                  <a:gd name="T20" fmla="*/ 302 w 321"/>
                  <a:gd name="T21" fmla="*/ 110 h 128"/>
                  <a:gd name="T22" fmla="*/ 289 w 321"/>
                  <a:gd name="T23" fmla="*/ 119 h 128"/>
                  <a:gd name="T24" fmla="*/ 273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2 w 321"/>
                  <a:gd name="T33" fmla="*/ 119 h 128"/>
                  <a:gd name="T34" fmla="*/ 19 w 321"/>
                  <a:gd name="T35" fmla="*/ 110 h 128"/>
                  <a:gd name="T36" fmla="*/ 9 w 321"/>
                  <a:gd name="T37" fmla="*/ 96 h 128"/>
                  <a:gd name="T38" fmla="*/ 2 w 321"/>
                  <a:gd name="T39" fmla="*/ 82 h 128"/>
                  <a:gd name="T40" fmla="*/ 0 w 321"/>
                  <a:gd name="T41" fmla="*/ 65 h 128"/>
                  <a:gd name="T42" fmla="*/ 2 w 321"/>
                  <a:gd name="T43" fmla="*/ 47 h 128"/>
                  <a:gd name="T44" fmla="*/ 9 w 321"/>
                  <a:gd name="T45" fmla="*/ 33 h 128"/>
                  <a:gd name="T46" fmla="*/ 19 w 321"/>
                  <a:gd name="T47" fmla="*/ 19 h 128"/>
                  <a:gd name="T48" fmla="*/ 32 w 321"/>
                  <a:gd name="T49" fmla="*/ 10 h 128"/>
                  <a:gd name="T50" fmla="*/ 47 w 321"/>
                  <a:gd name="T51" fmla="*/ 4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3" y="4"/>
                    </a:lnTo>
                    <a:lnTo>
                      <a:pt x="289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8" y="47"/>
                    </a:lnTo>
                    <a:lnTo>
                      <a:pt x="321" y="65"/>
                    </a:lnTo>
                    <a:lnTo>
                      <a:pt x="318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89" y="119"/>
                    </a:lnTo>
                    <a:lnTo>
                      <a:pt x="273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7" y="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4805363" y="2540000"/>
                <a:ext cx="41275" cy="31750"/>
              </a:xfrm>
              <a:custGeom>
                <a:avLst/>
                <a:gdLst>
                  <a:gd name="T0" fmla="*/ 230 w 294"/>
                  <a:gd name="T1" fmla="*/ 0 h 224"/>
                  <a:gd name="T2" fmla="*/ 247 w 294"/>
                  <a:gd name="T3" fmla="*/ 3 h 224"/>
                  <a:gd name="T4" fmla="*/ 262 w 294"/>
                  <a:gd name="T5" fmla="*/ 9 h 224"/>
                  <a:gd name="T6" fmla="*/ 275 w 294"/>
                  <a:gd name="T7" fmla="*/ 19 h 224"/>
                  <a:gd name="T8" fmla="*/ 286 w 294"/>
                  <a:gd name="T9" fmla="*/ 33 h 224"/>
                  <a:gd name="T10" fmla="*/ 292 w 294"/>
                  <a:gd name="T11" fmla="*/ 48 h 224"/>
                  <a:gd name="T12" fmla="*/ 294 w 294"/>
                  <a:gd name="T13" fmla="*/ 65 h 224"/>
                  <a:gd name="T14" fmla="*/ 292 w 294"/>
                  <a:gd name="T15" fmla="*/ 80 h 224"/>
                  <a:gd name="T16" fmla="*/ 286 w 294"/>
                  <a:gd name="T17" fmla="*/ 96 h 224"/>
                  <a:gd name="T18" fmla="*/ 275 w 294"/>
                  <a:gd name="T19" fmla="*/ 110 h 224"/>
                  <a:gd name="T20" fmla="*/ 263 w 294"/>
                  <a:gd name="T21" fmla="*/ 120 h 224"/>
                  <a:gd name="T22" fmla="*/ 96 w 294"/>
                  <a:gd name="T23" fmla="*/ 215 h 224"/>
                  <a:gd name="T24" fmla="*/ 80 w 294"/>
                  <a:gd name="T25" fmla="*/ 221 h 224"/>
                  <a:gd name="T26" fmla="*/ 64 w 294"/>
                  <a:gd name="T27" fmla="*/ 224 h 224"/>
                  <a:gd name="T28" fmla="*/ 47 w 294"/>
                  <a:gd name="T29" fmla="*/ 221 h 224"/>
                  <a:gd name="T30" fmla="*/ 32 w 294"/>
                  <a:gd name="T31" fmla="*/ 216 h 224"/>
                  <a:gd name="T32" fmla="*/ 19 w 294"/>
                  <a:gd name="T33" fmla="*/ 205 h 224"/>
                  <a:gd name="T34" fmla="*/ 8 w 294"/>
                  <a:gd name="T35" fmla="*/ 192 h 224"/>
                  <a:gd name="T36" fmla="*/ 2 w 294"/>
                  <a:gd name="T37" fmla="*/ 176 h 224"/>
                  <a:gd name="T38" fmla="*/ 0 w 294"/>
                  <a:gd name="T39" fmla="*/ 159 h 224"/>
                  <a:gd name="T40" fmla="*/ 2 w 294"/>
                  <a:gd name="T41" fmla="*/ 144 h 224"/>
                  <a:gd name="T42" fmla="*/ 8 w 294"/>
                  <a:gd name="T43" fmla="*/ 128 h 224"/>
                  <a:gd name="T44" fmla="*/ 18 w 294"/>
                  <a:gd name="T45" fmla="*/ 116 h 224"/>
                  <a:gd name="T46" fmla="*/ 31 w 294"/>
                  <a:gd name="T47" fmla="*/ 105 h 224"/>
                  <a:gd name="T48" fmla="*/ 198 w 294"/>
                  <a:gd name="T49" fmla="*/ 10 h 224"/>
                  <a:gd name="T50" fmla="*/ 215 w 294"/>
                  <a:gd name="T51" fmla="*/ 2 h 224"/>
                  <a:gd name="T52" fmla="*/ 230 w 294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4">
                    <a:moveTo>
                      <a:pt x="230" y="0"/>
                    </a:moveTo>
                    <a:lnTo>
                      <a:pt x="247" y="3"/>
                    </a:lnTo>
                    <a:lnTo>
                      <a:pt x="262" y="9"/>
                    </a:lnTo>
                    <a:lnTo>
                      <a:pt x="275" y="19"/>
                    </a:lnTo>
                    <a:lnTo>
                      <a:pt x="286" y="33"/>
                    </a:lnTo>
                    <a:lnTo>
                      <a:pt x="292" y="48"/>
                    </a:lnTo>
                    <a:lnTo>
                      <a:pt x="294" y="65"/>
                    </a:lnTo>
                    <a:lnTo>
                      <a:pt x="292" y="80"/>
                    </a:lnTo>
                    <a:lnTo>
                      <a:pt x="286" y="96"/>
                    </a:lnTo>
                    <a:lnTo>
                      <a:pt x="275" y="110"/>
                    </a:lnTo>
                    <a:lnTo>
                      <a:pt x="263" y="120"/>
                    </a:lnTo>
                    <a:lnTo>
                      <a:pt x="96" y="215"/>
                    </a:lnTo>
                    <a:lnTo>
                      <a:pt x="80" y="221"/>
                    </a:lnTo>
                    <a:lnTo>
                      <a:pt x="64" y="224"/>
                    </a:lnTo>
                    <a:lnTo>
                      <a:pt x="47" y="221"/>
                    </a:lnTo>
                    <a:lnTo>
                      <a:pt x="32" y="216"/>
                    </a:lnTo>
                    <a:lnTo>
                      <a:pt x="19" y="205"/>
                    </a:lnTo>
                    <a:lnTo>
                      <a:pt x="8" y="192"/>
                    </a:lnTo>
                    <a:lnTo>
                      <a:pt x="2" y="176"/>
                    </a:lnTo>
                    <a:lnTo>
                      <a:pt x="0" y="159"/>
                    </a:lnTo>
                    <a:lnTo>
                      <a:pt x="2" y="144"/>
                    </a:lnTo>
                    <a:lnTo>
                      <a:pt x="8" y="128"/>
                    </a:lnTo>
                    <a:lnTo>
                      <a:pt x="18" y="116"/>
                    </a:lnTo>
                    <a:lnTo>
                      <a:pt x="31" y="105"/>
                    </a:lnTo>
                    <a:lnTo>
                      <a:pt x="198" y="10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5141913" y="2540000"/>
                <a:ext cx="41275" cy="31750"/>
              </a:xfrm>
              <a:custGeom>
                <a:avLst/>
                <a:gdLst>
                  <a:gd name="T0" fmla="*/ 64 w 294"/>
                  <a:gd name="T1" fmla="*/ 0 h 224"/>
                  <a:gd name="T2" fmla="*/ 80 w 294"/>
                  <a:gd name="T3" fmla="*/ 2 h 224"/>
                  <a:gd name="T4" fmla="*/ 96 w 294"/>
                  <a:gd name="T5" fmla="*/ 10 h 224"/>
                  <a:gd name="T6" fmla="*/ 263 w 294"/>
                  <a:gd name="T7" fmla="*/ 105 h 224"/>
                  <a:gd name="T8" fmla="*/ 276 w 294"/>
                  <a:gd name="T9" fmla="*/ 116 h 224"/>
                  <a:gd name="T10" fmla="*/ 286 w 294"/>
                  <a:gd name="T11" fmla="*/ 128 h 224"/>
                  <a:gd name="T12" fmla="*/ 292 w 294"/>
                  <a:gd name="T13" fmla="*/ 144 h 224"/>
                  <a:gd name="T14" fmla="*/ 294 w 294"/>
                  <a:gd name="T15" fmla="*/ 159 h 224"/>
                  <a:gd name="T16" fmla="*/ 292 w 294"/>
                  <a:gd name="T17" fmla="*/ 176 h 224"/>
                  <a:gd name="T18" fmla="*/ 286 w 294"/>
                  <a:gd name="T19" fmla="*/ 192 h 224"/>
                  <a:gd name="T20" fmla="*/ 275 w 294"/>
                  <a:gd name="T21" fmla="*/ 205 h 224"/>
                  <a:gd name="T22" fmla="*/ 262 w 294"/>
                  <a:gd name="T23" fmla="*/ 216 h 224"/>
                  <a:gd name="T24" fmla="*/ 247 w 294"/>
                  <a:gd name="T25" fmla="*/ 221 h 224"/>
                  <a:gd name="T26" fmla="*/ 230 w 294"/>
                  <a:gd name="T27" fmla="*/ 224 h 224"/>
                  <a:gd name="T28" fmla="*/ 214 w 294"/>
                  <a:gd name="T29" fmla="*/ 221 h 224"/>
                  <a:gd name="T30" fmla="*/ 198 w 294"/>
                  <a:gd name="T31" fmla="*/ 215 h 224"/>
                  <a:gd name="T32" fmla="*/ 31 w 294"/>
                  <a:gd name="T33" fmla="*/ 120 h 224"/>
                  <a:gd name="T34" fmla="*/ 19 w 294"/>
                  <a:gd name="T35" fmla="*/ 110 h 224"/>
                  <a:gd name="T36" fmla="*/ 8 w 294"/>
                  <a:gd name="T37" fmla="*/ 96 h 224"/>
                  <a:gd name="T38" fmla="*/ 2 w 294"/>
                  <a:gd name="T39" fmla="*/ 80 h 224"/>
                  <a:gd name="T40" fmla="*/ 0 w 294"/>
                  <a:gd name="T41" fmla="*/ 65 h 224"/>
                  <a:gd name="T42" fmla="*/ 2 w 294"/>
                  <a:gd name="T43" fmla="*/ 48 h 224"/>
                  <a:gd name="T44" fmla="*/ 8 w 294"/>
                  <a:gd name="T45" fmla="*/ 33 h 224"/>
                  <a:gd name="T46" fmla="*/ 19 w 294"/>
                  <a:gd name="T47" fmla="*/ 19 h 224"/>
                  <a:gd name="T48" fmla="*/ 32 w 294"/>
                  <a:gd name="T49" fmla="*/ 9 h 224"/>
                  <a:gd name="T50" fmla="*/ 47 w 294"/>
                  <a:gd name="T51" fmla="*/ 3 h 224"/>
                  <a:gd name="T52" fmla="*/ 64 w 294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4">
                    <a:moveTo>
                      <a:pt x="64" y="0"/>
                    </a:moveTo>
                    <a:lnTo>
                      <a:pt x="80" y="2"/>
                    </a:lnTo>
                    <a:lnTo>
                      <a:pt x="96" y="10"/>
                    </a:lnTo>
                    <a:lnTo>
                      <a:pt x="263" y="105"/>
                    </a:lnTo>
                    <a:lnTo>
                      <a:pt x="276" y="116"/>
                    </a:lnTo>
                    <a:lnTo>
                      <a:pt x="286" y="128"/>
                    </a:lnTo>
                    <a:lnTo>
                      <a:pt x="292" y="144"/>
                    </a:lnTo>
                    <a:lnTo>
                      <a:pt x="294" y="159"/>
                    </a:lnTo>
                    <a:lnTo>
                      <a:pt x="292" y="176"/>
                    </a:lnTo>
                    <a:lnTo>
                      <a:pt x="286" y="192"/>
                    </a:lnTo>
                    <a:lnTo>
                      <a:pt x="275" y="205"/>
                    </a:lnTo>
                    <a:lnTo>
                      <a:pt x="262" y="216"/>
                    </a:lnTo>
                    <a:lnTo>
                      <a:pt x="247" y="221"/>
                    </a:lnTo>
                    <a:lnTo>
                      <a:pt x="230" y="224"/>
                    </a:lnTo>
                    <a:lnTo>
                      <a:pt x="214" y="221"/>
                    </a:lnTo>
                    <a:lnTo>
                      <a:pt x="198" y="215"/>
                    </a:lnTo>
                    <a:lnTo>
                      <a:pt x="31" y="120"/>
                    </a:lnTo>
                    <a:lnTo>
                      <a:pt x="19" y="110"/>
                    </a:lnTo>
                    <a:lnTo>
                      <a:pt x="8" y="96"/>
                    </a:lnTo>
                    <a:lnTo>
                      <a:pt x="2" y="80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8" y="33"/>
                    </a:lnTo>
                    <a:lnTo>
                      <a:pt x="19" y="19"/>
                    </a:lnTo>
                    <a:lnTo>
                      <a:pt x="32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5165726" y="2449513"/>
                <a:ext cx="46038" cy="19050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4 h 128"/>
                  <a:gd name="T6" fmla="*/ 290 w 321"/>
                  <a:gd name="T7" fmla="*/ 10 h 128"/>
                  <a:gd name="T8" fmla="*/ 302 w 321"/>
                  <a:gd name="T9" fmla="*/ 19 h 128"/>
                  <a:gd name="T10" fmla="*/ 312 w 321"/>
                  <a:gd name="T11" fmla="*/ 33 h 128"/>
                  <a:gd name="T12" fmla="*/ 319 w 321"/>
                  <a:gd name="T13" fmla="*/ 47 h 128"/>
                  <a:gd name="T14" fmla="*/ 321 w 321"/>
                  <a:gd name="T15" fmla="*/ 65 h 128"/>
                  <a:gd name="T16" fmla="*/ 319 w 321"/>
                  <a:gd name="T17" fmla="*/ 82 h 128"/>
                  <a:gd name="T18" fmla="*/ 312 w 321"/>
                  <a:gd name="T19" fmla="*/ 96 h 128"/>
                  <a:gd name="T20" fmla="*/ 302 w 321"/>
                  <a:gd name="T21" fmla="*/ 110 h 128"/>
                  <a:gd name="T22" fmla="*/ 290 w 321"/>
                  <a:gd name="T23" fmla="*/ 119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8 w 321"/>
                  <a:gd name="T31" fmla="*/ 126 h 128"/>
                  <a:gd name="T32" fmla="*/ 32 w 321"/>
                  <a:gd name="T33" fmla="*/ 119 h 128"/>
                  <a:gd name="T34" fmla="*/ 19 w 321"/>
                  <a:gd name="T35" fmla="*/ 110 h 128"/>
                  <a:gd name="T36" fmla="*/ 9 w 321"/>
                  <a:gd name="T37" fmla="*/ 96 h 128"/>
                  <a:gd name="T38" fmla="*/ 3 w 321"/>
                  <a:gd name="T39" fmla="*/ 82 h 128"/>
                  <a:gd name="T40" fmla="*/ 0 w 321"/>
                  <a:gd name="T41" fmla="*/ 65 h 128"/>
                  <a:gd name="T42" fmla="*/ 3 w 321"/>
                  <a:gd name="T43" fmla="*/ 47 h 128"/>
                  <a:gd name="T44" fmla="*/ 9 w 321"/>
                  <a:gd name="T45" fmla="*/ 33 h 128"/>
                  <a:gd name="T46" fmla="*/ 19 w 321"/>
                  <a:gd name="T47" fmla="*/ 19 h 128"/>
                  <a:gd name="T48" fmla="*/ 32 w 321"/>
                  <a:gd name="T49" fmla="*/ 10 h 128"/>
                  <a:gd name="T50" fmla="*/ 48 w 321"/>
                  <a:gd name="T51" fmla="*/ 4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4"/>
                    </a:lnTo>
                    <a:lnTo>
                      <a:pt x="290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9" y="47"/>
                    </a:lnTo>
                    <a:lnTo>
                      <a:pt x="321" y="65"/>
                    </a:lnTo>
                    <a:lnTo>
                      <a:pt x="319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90" y="119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8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3" y="82"/>
                    </a:lnTo>
                    <a:lnTo>
                      <a:pt x="0" y="65"/>
                    </a:lnTo>
                    <a:lnTo>
                      <a:pt x="3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8" y="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5141913" y="2346325"/>
                <a:ext cx="41275" cy="33338"/>
              </a:xfrm>
              <a:custGeom>
                <a:avLst/>
                <a:gdLst>
                  <a:gd name="T0" fmla="*/ 230 w 294"/>
                  <a:gd name="T1" fmla="*/ 0 h 222"/>
                  <a:gd name="T2" fmla="*/ 247 w 294"/>
                  <a:gd name="T3" fmla="*/ 2 h 222"/>
                  <a:gd name="T4" fmla="*/ 262 w 294"/>
                  <a:gd name="T5" fmla="*/ 8 h 222"/>
                  <a:gd name="T6" fmla="*/ 275 w 294"/>
                  <a:gd name="T7" fmla="*/ 18 h 222"/>
                  <a:gd name="T8" fmla="*/ 286 w 294"/>
                  <a:gd name="T9" fmla="*/ 31 h 222"/>
                  <a:gd name="T10" fmla="*/ 292 w 294"/>
                  <a:gd name="T11" fmla="*/ 47 h 222"/>
                  <a:gd name="T12" fmla="*/ 294 w 294"/>
                  <a:gd name="T13" fmla="*/ 63 h 222"/>
                  <a:gd name="T14" fmla="*/ 292 w 294"/>
                  <a:gd name="T15" fmla="*/ 80 h 222"/>
                  <a:gd name="T16" fmla="*/ 286 w 294"/>
                  <a:gd name="T17" fmla="*/ 95 h 222"/>
                  <a:gd name="T18" fmla="*/ 276 w 294"/>
                  <a:gd name="T19" fmla="*/ 108 h 222"/>
                  <a:gd name="T20" fmla="*/ 263 w 294"/>
                  <a:gd name="T21" fmla="*/ 118 h 222"/>
                  <a:gd name="T22" fmla="*/ 96 w 294"/>
                  <a:gd name="T23" fmla="*/ 213 h 222"/>
                  <a:gd name="T24" fmla="*/ 80 w 294"/>
                  <a:gd name="T25" fmla="*/ 220 h 222"/>
                  <a:gd name="T26" fmla="*/ 64 w 294"/>
                  <a:gd name="T27" fmla="*/ 222 h 222"/>
                  <a:gd name="T28" fmla="*/ 48 w 294"/>
                  <a:gd name="T29" fmla="*/ 220 h 222"/>
                  <a:gd name="T30" fmla="*/ 32 w 294"/>
                  <a:gd name="T31" fmla="*/ 214 h 222"/>
                  <a:gd name="T32" fmla="*/ 19 w 294"/>
                  <a:gd name="T33" fmla="*/ 204 h 222"/>
                  <a:gd name="T34" fmla="*/ 8 w 294"/>
                  <a:gd name="T35" fmla="*/ 190 h 222"/>
                  <a:gd name="T36" fmla="*/ 2 w 294"/>
                  <a:gd name="T37" fmla="*/ 175 h 222"/>
                  <a:gd name="T38" fmla="*/ 0 w 294"/>
                  <a:gd name="T39" fmla="*/ 158 h 222"/>
                  <a:gd name="T40" fmla="*/ 2 w 294"/>
                  <a:gd name="T41" fmla="*/ 142 h 222"/>
                  <a:gd name="T42" fmla="*/ 8 w 294"/>
                  <a:gd name="T43" fmla="*/ 127 h 222"/>
                  <a:gd name="T44" fmla="*/ 19 w 294"/>
                  <a:gd name="T45" fmla="*/ 114 h 222"/>
                  <a:gd name="T46" fmla="*/ 31 w 294"/>
                  <a:gd name="T47" fmla="*/ 103 h 222"/>
                  <a:gd name="T48" fmla="*/ 198 w 294"/>
                  <a:gd name="T49" fmla="*/ 8 h 222"/>
                  <a:gd name="T50" fmla="*/ 215 w 294"/>
                  <a:gd name="T51" fmla="*/ 2 h 222"/>
                  <a:gd name="T52" fmla="*/ 230 w 294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2">
                    <a:moveTo>
                      <a:pt x="230" y="0"/>
                    </a:moveTo>
                    <a:lnTo>
                      <a:pt x="247" y="2"/>
                    </a:lnTo>
                    <a:lnTo>
                      <a:pt x="262" y="8"/>
                    </a:lnTo>
                    <a:lnTo>
                      <a:pt x="275" y="18"/>
                    </a:lnTo>
                    <a:lnTo>
                      <a:pt x="286" y="31"/>
                    </a:lnTo>
                    <a:lnTo>
                      <a:pt x="292" y="47"/>
                    </a:lnTo>
                    <a:lnTo>
                      <a:pt x="294" y="63"/>
                    </a:lnTo>
                    <a:lnTo>
                      <a:pt x="292" y="80"/>
                    </a:lnTo>
                    <a:lnTo>
                      <a:pt x="286" y="95"/>
                    </a:lnTo>
                    <a:lnTo>
                      <a:pt x="276" y="108"/>
                    </a:lnTo>
                    <a:lnTo>
                      <a:pt x="263" y="118"/>
                    </a:lnTo>
                    <a:lnTo>
                      <a:pt x="96" y="213"/>
                    </a:lnTo>
                    <a:lnTo>
                      <a:pt x="80" y="220"/>
                    </a:lnTo>
                    <a:lnTo>
                      <a:pt x="64" y="222"/>
                    </a:lnTo>
                    <a:lnTo>
                      <a:pt x="48" y="220"/>
                    </a:lnTo>
                    <a:lnTo>
                      <a:pt x="32" y="214"/>
                    </a:lnTo>
                    <a:lnTo>
                      <a:pt x="19" y="204"/>
                    </a:lnTo>
                    <a:lnTo>
                      <a:pt x="8" y="190"/>
                    </a:lnTo>
                    <a:lnTo>
                      <a:pt x="2" y="175"/>
                    </a:lnTo>
                    <a:lnTo>
                      <a:pt x="0" y="158"/>
                    </a:lnTo>
                    <a:lnTo>
                      <a:pt x="2" y="142"/>
                    </a:lnTo>
                    <a:lnTo>
                      <a:pt x="8" y="127"/>
                    </a:lnTo>
                    <a:lnTo>
                      <a:pt x="19" y="114"/>
                    </a:lnTo>
                    <a:lnTo>
                      <a:pt x="31" y="103"/>
                    </a:lnTo>
                    <a:lnTo>
                      <a:pt x="198" y="8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26"/>
              <p:cNvSpPr>
                <a:spLocks/>
              </p:cNvSpPr>
              <p:nvPr/>
            </p:nvSpPr>
            <p:spPr bwMode="auto">
              <a:xfrm>
                <a:off x="5075238" y="2271713"/>
                <a:ext cx="31750" cy="41275"/>
              </a:xfrm>
              <a:custGeom>
                <a:avLst/>
                <a:gdLst>
                  <a:gd name="T0" fmla="*/ 159 w 224"/>
                  <a:gd name="T1" fmla="*/ 0 h 292"/>
                  <a:gd name="T2" fmla="*/ 176 w 224"/>
                  <a:gd name="T3" fmla="*/ 2 h 292"/>
                  <a:gd name="T4" fmla="*/ 192 w 224"/>
                  <a:gd name="T5" fmla="*/ 9 h 292"/>
                  <a:gd name="T6" fmla="*/ 205 w 224"/>
                  <a:gd name="T7" fmla="*/ 19 h 292"/>
                  <a:gd name="T8" fmla="*/ 216 w 224"/>
                  <a:gd name="T9" fmla="*/ 32 h 292"/>
                  <a:gd name="T10" fmla="*/ 222 w 224"/>
                  <a:gd name="T11" fmla="*/ 48 h 292"/>
                  <a:gd name="T12" fmla="*/ 224 w 224"/>
                  <a:gd name="T13" fmla="*/ 63 h 292"/>
                  <a:gd name="T14" fmla="*/ 222 w 224"/>
                  <a:gd name="T15" fmla="*/ 80 h 292"/>
                  <a:gd name="T16" fmla="*/ 216 w 224"/>
                  <a:gd name="T17" fmla="*/ 95 h 292"/>
                  <a:gd name="T18" fmla="*/ 119 w 224"/>
                  <a:gd name="T19" fmla="*/ 261 h 292"/>
                  <a:gd name="T20" fmla="*/ 109 w 224"/>
                  <a:gd name="T21" fmla="*/ 274 h 292"/>
                  <a:gd name="T22" fmla="*/ 95 w 224"/>
                  <a:gd name="T23" fmla="*/ 285 h 292"/>
                  <a:gd name="T24" fmla="*/ 81 w 224"/>
                  <a:gd name="T25" fmla="*/ 290 h 292"/>
                  <a:gd name="T26" fmla="*/ 64 w 224"/>
                  <a:gd name="T27" fmla="*/ 292 h 292"/>
                  <a:gd name="T28" fmla="*/ 48 w 224"/>
                  <a:gd name="T29" fmla="*/ 290 h 292"/>
                  <a:gd name="T30" fmla="*/ 32 w 224"/>
                  <a:gd name="T31" fmla="*/ 284 h 292"/>
                  <a:gd name="T32" fmla="*/ 18 w 224"/>
                  <a:gd name="T33" fmla="*/ 273 h 292"/>
                  <a:gd name="T34" fmla="*/ 8 w 224"/>
                  <a:gd name="T35" fmla="*/ 261 h 292"/>
                  <a:gd name="T36" fmla="*/ 2 w 224"/>
                  <a:gd name="T37" fmla="*/ 245 h 292"/>
                  <a:gd name="T38" fmla="*/ 0 w 224"/>
                  <a:gd name="T39" fmla="*/ 230 h 292"/>
                  <a:gd name="T40" fmla="*/ 2 w 224"/>
                  <a:gd name="T41" fmla="*/ 213 h 292"/>
                  <a:gd name="T42" fmla="*/ 8 w 224"/>
                  <a:gd name="T43" fmla="*/ 197 h 292"/>
                  <a:gd name="T44" fmla="*/ 105 w 224"/>
                  <a:gd name="T45" fmla="*/ 32 h 292"/>
                  <a:gd name="T46" fmla="*/ 115 w 224"/>
                  <a:gd name="T47" fmla="*/ 18 h 292"/>
                  <a:gd name="T48" fmla="*/ 129 w 224"/>
                  <a:gd name="T49" fmla="*/ 8 h 292"/>
                  <a:gd name="T50" fmla="*/ 144 w 224"/>
                  <a:gd name="T51" fmla="*/ 2 h 292"/>
                  <a:gd name="T52" fmla="*/ 159 w 224"/>
                  <a:gd name="T5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2">
                    <a:moveTo>
                      <a:pt x="159" y="0"/>
                    </a:moveTo>
                    <a:lnTo>
                      <a:pt x="176" y="2"/>
                    </a:lnTo>
                    <a:lnTo>
                      <a:pt x="192" y="9"/>
                    </a:lnTo>
                    <a:lnTo>
                      <a:pt x="205" y="19"/>
                    </a:lnTo>
                    <a:lnTo>
                      <a:pt x="216" y="32"/>
                    </a:lnTo>
                    <a:lnTo>
                      <a:pt x="222" y="48"/>
                    </a:lnTo>
                    <a:lnTo>
                      <a:pt x="224" y="63"/>
                    </a:lnTo>
                    <a:lnTo>
                      <a:pt x="222" y="80"/>
                    </a:lnTo>
                    <a:lnTo>
                      <a:pt x="216" y="95"/>
                    </a:lnTo>
                    <a:lnTo>
                      <a:pt x="119" y="261"/>
                    </a:lnTo>
                    <a:lnTo>
                      <a:pt x="109" y="274"/>
                    </a:lnTo>
                    <a:lnTo>
                      <a:pt x="95" y="285"/>
                    </a:lnTo>
                    <a:lnTo>
                      <a:pt x="81" y="290"/>
                    </a:lnTo>
                    <a:lnTo>
                      <a:pt x="64" y="292"/>
                    </a:lnTo>
                    <a:lnTo>
                      <a:pt x="48" y="290"/>
                    </a:lnTo>
                    <a:lnTo>
                      <a:pt x="32" y="284"/>
                    </a:lnTo>
                    <a:lnTo>
                      <a:pt x="18" y="273"/>
                    </a:lnTo>
                    <a:lnTo>
                      <a:pt x="8" y="261"/>
                    </a:lnTo>
                    <a:lnTo>
                      <a:pt x="2" y="245"/>
                    </a:lnTo>
                    <a:lnTo>
                      <a:pt x="0" y="230"/>
                    </a:lnTo>
                    <a:lnTo>
                      <a:pt x="2" y="213"/>
                    </a:lnTo>
                    <a:lnTo>
                      <a:pt x="8" y="197"/>
                    </a:lnTo>
                    <a:lnTo>
                      <a:pt x="105" y="32"/>
                    </a:lnTo>
                    <a:lnTo>
                      <a:pt x="115" y="18"/>
                    </a:lnTo>
                    <a:lnTo>
                      <a:pt x="129" y="8"/>
                    </a:lnTo>
                    <a:lnTo>
                      <a:pt x="144" y="2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27"/>
              <p:cNvSpPr>
                <a:spLocks/>
              </p:cNvSpPr>
              <p:nvPr/>
            </p:nvSpPr>
            <p:spPr bwMode="auto">
              <a:xfrm>
                <a:off x="4972051" y="2382838"/>
                <a:ext cx="44450" cy="142875"/>
              </a:xfrm>
              <a:custGeom>
                <a:avLst/>
                <a:gdLst>
                  <a:gd name="T0" fmla="*/ 154 w 308"/>
                  <a:gd name="T1" fmla="*/ 0 h 991"/>
                  <a:gd name="T2" fmla="*/ 186 w 308"/>
                  <a:gd name="T3" fmla="*/ 2 h 991"/>
                  <a:gd name="T4" fmla="*/ 213 w 308"/>
                  <a:gd name="T5" fmla="*/ 8 h 991"/>
                  <a:gd name="T6" fmla="*/ 238 w 308"/>
                  <a:gd name="T7" fmla="*/ 17 h 991"/>
                  <a:gd name="T8" fmla="*/ 259 w 308"/>
                  <a:gd name="T9" fmla="*/ 30 h 991"/>
                  <a:gd name="T10" fmla="*/ 277 w 308"/>
                  <a:gd name="T11" fmla="*/ 47 h 991"/>
                  <a:gd name="T12" fmla="*/ 291 w 308"/>
                  <a:gd name="T13" fmla="*/ 67 h 991"/>
                  <a:gd name="T14" fmla="*/ 301 w 308"/>
                  <a:gd name="T15" fmla="*/ 91 h 991"/>
                  <a:gd name="T16" fmla="*/ 306 w 308"/>
                  <a:gd name="T17" fmla="*/ 119 h 991"/>
                  <a:gd name="T18" fmla="*/ 308 w 308"/>
                  <a:gd name="T19" fmla="*/ 150 h 991"/>
                  <a:gd name="T20" fmla="*/ 308 w 308"/>
                  <a:gd name="T21" fmla="*/ 375 h 991"/>
                  <a:gd name="T22" fmla="*/ 307 w 308"/>
                  <a:gd name="T23" fmla="*/ 405 h 991"/>
                  <a:gd name="T24" fmla="*/ 304 w 308"/>
                  <a:gd name="T25" fmla="*/ 435 h 991"/>
                  <a:gd name="T26" fmla="*/ 301 w 308"/>
                  <a:gd name="T27" fmla="*/ 466 h 991"/>
                  <a:gd name="T28" fmla="*/ 240 w 308"/>
                  <a:gd name="T29" fmla="*/ 920 h 991"/>
                  <a:gd name="T30" fmla="*/ 236 w 308"/>
                  <a:gd name="T31" fmla="*/ 942 h 991"/>
                  <a:gd name="T32" fmla="*/ 229 w 308"/>
                  <a:gd name="T33" fmla="*/ 959 h 991"/>
                  <a:gd name="T34" fmla="*/ 219 w 308"/>
                  <a:gd name="T35" fmla="*/ 972 h 991"/>
                  <a:gd name="T36" fmla="*/ 207 w 308"/>
                  <a:gd name="T37" fmla="*/ 981 h 991"/>
                  <a:gd name="T38" fmla="*/ 192 w 308"/>
                  <a:gd name="T39" fmla="*/ 987 h 991"/>
                  <a:gd name="T40" fmla="*/ 174 w 308"/>
                  <a:gd name="T41" fmla="*/ 990 h 991"/>
                  <a:gd name="T42" fmla="*/ 154 w 308"/>
                  <a:gd name="T43" fmla="*/ 991 h 991"/>
                  <a:gd name="T44" fmla="*/ 135 w 308"/>
                  <a:gd name="T45" fmla="*/ 990 h 991"/>
                  <a:gd name="T46" fmla="*/ 117 w 308"/>
                  <a:gd name="T47" fmla="*/ 987 h 991"/>
                  <a:gd name="T48" fmla="*/ 102 w 308"/>
                  <a:gd name="T49" fmla="*/ 981 h 991"/>
                  <a:gd name="T50" fmla="*/ 90 w 308"/>
                  <a:gd name="T51" fmla="*/ 972 h 991"/>
                  <a:gd name="T52" fmla="*/ 80 w 308"/>
                  <a:gd name="T53" fmla="*/ 959 h 991"/>
                  <a:gd name="T54" fmla="*/ 73 w 308"/>
                  <a:gd name="T55" fmla="*/ 942 h 991"/>
                  <a:gd name="T56" fmla="*/ 69 w 308"/>
                  <a:gd name="T57" fmla="*/ 920 h 991"/>
                  <a:gd name="T58" fmla="*/ 8 w 308"/>
                  <a:gd name="T59" fmla="*/ 466 h 991"/>
                  <a:gd name="T60" fmla="*/ 5 w 308"/>
                  <a:gd name="T61" fmla="*/ 435 h 991"/>
                  <a:gd name="T62" fmla="*/ 2 w 308"/>
                  <a:gd name="T63" fmla="*/ 405 h 991"/>
                  <a:gd name="T64" fmla="*/ 0 w 308"/>
                  <a:gd name="T65" fmla="*/ 375 h 991"/>
                  <a:gd name="T66" fmla="*/ 0 w 308"/>
                  <a:gd name="T67" fmla="*/ 150 h 991"/>
                  <a:gd name="T68" fmla="*/ 3 w 308"/>
                  <a:gd name="T69" fmla="*/ 119 h 991"/>
                  <a:gd name="T70" fmla="*/ 8 w 308"/>
                  <a:gd name="T71" fmla="*/ 91 h 991"/>
                  <a:gd name="T72" fmla="*/ 18 w 308"/>
                  <a:gd name="T73" fmla="*/ 67 h 991"/>
                  <a:gd name="T74" fmla="*/ 32 w 308"/>
                  <a:gd name="T75" fmla="*/ 47 h 991"/>
                  <a:gd name="T76" fmla="*/ 50 w 308"/>
                  <a:gd name="T77" fmla="*/ 30 h 991"/>
                  <a:gd name="T78" fmla="*/ 71 w 308"/>
                  <a:gd name="T79" fmla="*/ 17 h 991"/>
                  <a:gd name="T80" fmla="*/ 96 w 308"/>
                  <a:gd name="T81" fmla="*/ 8 h 991"/>
                  <a:gd name="T82" fmla="*/ 123 w 308"/>
                  <a:gd name="T83" fmla="*/ 2 h 991"/>
                  <a:gd name="T84" fmla="*/ 154 w 308"/>
                  <a:gd name="T85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8" h="991">
                    <a:moveTo>
                      <a:pt x="154" y="0"/>
                    </a:moveTo>
                    <a:lnTo>
                      <a:pt x="186" y="2"/>
                    </a:lnTo>
                    <a:lnTo>
                      <a:pt x="213" y="8"/>
                    </a:lnTo>
                    <a:lnTo>
                      <a:pt x="238" y="17"/>
                    </a:lnTo>
                    <a:lnTo>
                      <a:pt x="259" y="30"/>
                    </a:lnTo>
                    <a:lnTo>
                      <a:pt x="277" y="47"/>
                    </a:lnTo>
                    <a:lnTo>
                      <a:pt x="291" y="67"/>
                    </a:lnTo>
                    <a:lnTo>
                      <a:pt x="301" y="91"/>
                    </a:lnTo>
                    <a:lnTo>
                      <a:pt x="306" y="119"/>
                    </a:lnTo>
                    <a:lnTo>
                      <a:pt x="308" y="150"/>
                    </a:lnTo>
                    <a:lnTo>
                      <a:pt x="308" y="375"/>
                    </a:lnTo>
                    <a:lnTo>
                      <a:pt x="307" y="405"/>
                    </a:lnTo>
                    <a:lnTo>
                      <a:pt x="304" y="435"/>
                    </a:lnTo>
                    <a:lnTo>
                      <a:pt x="301" y="466"/>
                    </a:lnTo>
                    <a:lnTo>
                      <a:pt x="240" y="920"/>
                    </a:lnTo>
                    <a:lnTo>
                      <a:pt x="236" y="942"/>
                    </a:lnTo>
                    <a:lnTo>
                      <a:pt x="229" y="959"/>
                    </a:lnTo>
                    <a:lnTo>
                      <a:pt x="219" y="972"/>
                    </a:lnTo>
                    <a:lnTo>
                      <a:pt x="207" y="981"/>
                    </a:lnTo>
                    <a:lnTo>
                      <a:pt x="192" y="987"/>
                    </a:lnTo>
                    <a:lnTo>
                      <a:pt x="174" y="990"/>
                    </a:lnTo>
                    <a:lnTo>
                      <a:pt x="154" y="991"/>
                    </a:lnTo>
                    <a:lnTo>
                      <a:pt x="135" y="990"/>
                    </a:lnTo>
                    <a:lnTo>
                      <a:pt x="117" y="987"/>
                    </a:lnTo>
                    <a:lnTo>
                      <a:pt x="102" y="981"/>
                    </a:lnTo>
                    <a:lnTo>
                      <a:pt x="90" y="972"/>
                    </a:lnTo>
                    <a:lnTo>
                      <a:pt x="80" y="959"/>
                    </a:lnTo>
                    <a:lnTo>
                      <a:pt x="73" y="942"/>
                    </a:lnTo>
                    <a:lnTo>
                      <a:pt x="69" y="920"/>
                    </a:lnTo>
                    <a:lnTo>
                      <a:pt x="8" y="466"/>
                    </a:lnTo>
                    <a:lnTo>
                      <a:pt x="5" y="435"/>
                    </a:lnTo>
                    <a:lnTo>
                      <a:pt x="2" y="405"/>
                    </a:lnTo>
                    <a:lnTo>
                      <a:pt x="0" y="375"/>
                    </a:lnTo>
                    <a:lnTo>
                      <a:pt x="0" y="150"/>
                    </a:lnTo>
                    <a:lnTo>
                      <a:pt x="3" y="119"/>
                    </a:lnTo>
                    <a:lnTo>
                      <a:pt x="8" y="91"/>
                    </a:lnTo>
                    <a:lnTo>
                      <a:pt x="18" y="67"/>
                    </a:lnTo>
                    <a:lnTo>
                      <a:pt x="32" y="47"/>
                    </a:lnTo>
                    <a:lnTo>
                      <a:pt x="50" y="30"/>
                    </a:lnTo>
                    <a:lnTo>
                      <a:pt x="71" y="17"/>
                    </a:lnTo>
                    <a:lnTo>
                      <a:pt x="96" y="8"/>
                    </a:lnTo>
                    <a:lnTo>
                      <a:pt x="123" y="2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4970463" y="2543175"/>
                <a:ext cx="47625" cy="46038"/>
              </a:xfrm>
              <a:custGeom>
                <a:avLst/>
                <a:gdLst>
                  <a:gd name="T0" fmla="*/ 160 w 321"/>
                  <a:gd name="T1" fmla="*/ 0 h 319"/>
                  <a:gd name="T2" fmla="*/ 193 w 321"/>
                  <a:gd name="T3" fmla="*/ 4 h 319"/>
                  <a:gd name="T4" fmla="*/ 222 w 321"/>
                  <a:gd name="T5" fmla="*/ 14 h 319"/>
                  <a:gd name="T6" fmla="*/ 250 w 321"/>
                  <a:gd name="T7" fmla="*/ 28 h 319"/>
                  <a:gd name="T8" fmla="*/ 274 w 321"/>
                  <a:gd name="T9" fmla="*/ 47 h 319"/>
                  <a:gd name="T10" fmla="*/ 294 w 321"/>
                  <a:gd name="T11" fmla="*/ 71 h 319"/>
                  <a:gd name="T12" fmla="*/ 308 w 321"/>
                  <a:gd name="T13" fmla="*/ 98 h 319"/>
                  <a:gd name="T14" fmla="*/ 318 w 321"/>
                  <a:gd name="T15" fmla="*/ 128 h 319"/>
                  <a:gd name="T16" fmla="*/ 321 w 321"/>
                  <a:gd name="T17" fmla="*/ 159 h 319"/>
                  <a:gd name="T18" fmla="*/ 318 w 321"/>
                  <a:gd name="T19" fmla="*/ 192 h 319"/>
                  <a:gd name="T20" fmla="*/ 308 w 321"/>
                  <a:gd name="T21" fmla="*/ 222 h 319"/>
                  <a:gd name="T22" fmla="*/ 294 w 321"/>
                  <a:gd name="T23" fmla="*/ 249 h 319"/>
                  <a:gd name="T24" fmla="*/ 274 w 321"/>
                  <a:gd name="T25" fmla="*/ 272 h 319"/>
                  <a:gd name="T26" fmla="*/ 250 w 321"/>
                  <a:gd name="T27" fmla="*/ 291 h 319"/>
                  <a:gd name="T28" fmla="*/ 222 w 321"/>
                  <a:gd name="T29" fmla="*/ 306 h 319"/>
                  <a:gd name="T30" fmla="*/ 193 w 321"/>
                  <a:gd name="T31" fmla="*/ 315 h 319"/>
                  <a:gd name="T32" fmla="*/ 160 w 321"/>
                  <a:gd name="T33" fmla="*/ 319 h 319"/>
                  <a:gd name="T34" fmla="*/ 128 w 321"/>
                  <a:gd name="T35" fmla="*/ 315 h 319"/>
                  <a:gd name="T36" fmla="*/ 99 w 321"/>
                  <a:gd name="T37" fmla="*/ 306 h 319"/>
                  <a:gd name="T38" fmla="*/ 71 w 321"/>
                  <a:gd name="T39" fmla="*/ 291 h 319"/>
                  <a:gd name="T40" fmla="*/ 47 w 321"/>
                  <a:gd name="T41" fmla="*/ 272 h 319"/>
                  <a:gd name="T42" fmla="*/ 27 w 321"/>
                  <a:gd name="T43" fmla="*/ 249 h 319"/>
                  <a:gd name="T44" fmla="*/ 13 w 321"/>
                  <a:gd name="T45" fmla="*/ 222 h 319"/>
                  <a:gd name="T46" fmla="*/ 3 w 321"/>
                  <a:gd name="T47" fmla="*/ 192 h 319"/>
                  <a:gd name="T48" fmla="*/ 0 w 321"/>
                  <a:gd name="T49" fmla="*/ 159 h 319"/>
                  <a:gd name="T50" fmla="*/ 3 w 321"/>
                  <a:gd name="T51" fmla="*/ 128 h 319"/>
                  <a:gd name="T52" fmla="*/ 13 w 321"/>
                  <a:gd name="T53" fmla="*/ 98 h 319"/>
                  <a:gd name="T54" fmla="*/ 27 w 321"/>
                  <a:gd name="T55" fmla="*/ 71 h 319"/>
                  <a:gd name="T56" fmla="*/ 47 w 321"/>
                  <a:gd name="T57" fmla="*/ 47 h 319"/>
                  <a:gd name="T58" fmla="*/ 71 w 321"/>
                  <a:gd name="T59" fmla="*/ 28 h 319"/>
                  <a:gd name="T60" fmla="*/ 99 w 321"/>
                  <a:gd name="T61" fmla="*/ 14 h 319"/>
                  <a:gd name="T62" fmla="*/ 128 w 321"/>
                  <a:gd name="T63" fmla="*/ 4 h 319"/>
                  <a:gd name="T64" fmla="*/ 160 w 321"/>
                  <a:gd name="T65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319">
                    <a:moveTo>
                      <a:pt x="160" y="0"/>
                    </a:moveTo>
                    <a:lnTo>
                      <a:pt x="193" y="4"/>
                    </a:lnTo>
                    <a:lnTo>
                      <a:pt x="222" y="14"/>
                    </a:lnTo>
                    <a:lnTo>
                      <a:pt x="250" y="28"/>
                    </a:lnTo>
                    <a:lnTo>
                      <a:pt x="274" y="47"/>
                    </a:lnTo>
                    <a:lnTo>
                      <a:pt x="294" y="71"/>
                    </a:lnTo>
                    <a:lnTo>
                      <a:pt x="308" y="98"/>
                    </a:lnTo>
                    <a:lnTo>
                      <a:pt x="318" y="128"/>
                    </a:lnTo>
                    <a:lnTo>
                      <a:pt x="321" y="159"/>
                    </a:lnTo>
                    <a:lnTo>
                      <a:pt x="318" y="192"/>
                    </a:lnTo>
                    <a:lnTo>
                      <a:pt x="308" y="222"/>
                    </a:lnTo>
                    <a:lnTo>
                      <a:pt x="294" y="249"/>
                    </a:lnTo>
                    <a:lnTo>
                      <a:pt x="274" y="272"/>
                    </a:lnTo>
                    <a:lnTo>
                      <a:pt x="250" y="291"/>
                    </a:lnTo>
                    <a:lnTo>
                      <a:pt x="222" y="306"/>
                    </a:lnTo>
                    <a:lnTo>
                      <a:pt x="193" y="315"/>
                    </a:lnTo>
                    <a:lnTo>
                      <a:pt x="160" y="319"/>
                    </a:lnTo>
                    <a:lnTo>
                      <a:pt x="128" y="315"/>
                    </a:lnTo>
                    <a:lnTo>
                      <a:pt x="99" y="306"/>
                    </a:lnTo>
                    <a:lnTo>
                      <a:pt x="71" y="291"/>
                    </a:lnTo>
                    <a:lnTo>
                      <a:pt x="47" y="272"/>
                    </a:lnTo>
                    <a:lnTo>
                      <a:pt x="27" y="249"/>
                    </a:lnTo>
                    <a:lnTo>
                      <a:pt x="13" y="222"/>
                    </a:lnTo>
                    <a:lnTo>
                      <a:pt x="3" y="192"/>
                    </a:lnTo>
                    <a:lnTo>
                      <a:pt x="0" y="159"/>
                    </a:lnTo>
                    <a:lnTo>
                      <a:pt x="3" y="128"/>
                    </a:lnTo>
                    <a:lnTo>
                      <a:pt x="13" y="98"/>
                    </a:lnTo>
                    <a:lnTo>
                      <a:pt x="27" y="71"/>
                    </a:lnTo>
                    <a:lnTo>
                      <a:pt x="47" y="47"/>
                    </a:lnTo>
                    <a:lnTo>
                      <a:pt x="71" y="28"/>
                    </a:lnTo>
                    <a:lnTo>
                      <a:pt x="99" y="14"/>
                    </a:lnTo>
                    <a:lnTo>
                      <a:pt x="128" y="4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5" name="Rectángulo 48"/>
          <p:cNvSpPr>
            <a:spLocks noChangeArrowheads="1"/>
          </p:cNvSpPr>
          <p:nvPr/>
        </p:nvSpPr>
        <p:spPr bwMode="auto">
          <a:xfrm>
            <a:off x="5665238" y="1916832"/>
            <a:ext cx="4175178" cy="923330"/>
          </a:xfrm>
          <a:prstGeom prst="rect">
            <a:avLst/>
          </a:prstGeom>
          <a:noFill/>
          <a:ln w="28575">
            <a:solidFill>
              <a:srgbClr val="508E5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dirty="0" smtClean="0">
                <a:solidFill>
                  <a:prstClr val="black"/>
                </a:solidFill>
                <a:latin typeface="Helvetica Neue LT Std 45 Light"/>
                <a:ea typeface="Helvetica Neue LT Std 45 Light"/>
                <a:cs typeface="Helvetica Neue LT Std 45 Light"/>
              </a:rPr>
              <a:t>Elaborar un documento que detalle los procesos de TI actuales que manejan en el Proyecto de la Red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663952" y="3284984"/>
            <a:ext cx="4154358" cy="1200329"/>
          </a:xfrm>
          <a:prstGeom prst="rect">
            <a:avLst/>
          </a:prstGeom>
          <a:ln w="28575">
            <a:solidFill>
              <a:srgbClr val="5B9BD5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T Std 45 Light" charset="0"/>
                <a:ea typeface="Helvetica Neue LT Std 45 Light" charset="0"/>
                <a:cs typeface="Helvetica Neue LT Std 45 Light" charset="0"/>
              </a:rPr>
              <a:t>Elaborar una lista que permita identificar los procesos de los dominios de COBIT 5, que sean aplicables al Proyecto Red Infocentros.</a:t>
            </a:r>
          </a:p>
        </p:txBody>
      </p:sp>
      <p:sp>
        <p:nvSpPr>
          <p:cNvPr id="37" name="Rectángulo 50"/>
          <p:cNvSpPr>
            <a:spLocks noChangeArrowheads="1"/>
          </p:cNvSpPr>
          <p:nvPr/>
        </p:nvSpPr>
        <p:spPr bwMode="auto">
          <a:xfrm>
            <a:off x="5663952" y="4941168"/>
            <a:ext cx="4187670" cy="1200329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dirty="0" smtClean="0">
                <a:solidFill>
                  <a:prstClr val="black"/>
                </a:solidFill>
                <a:latin typeface="Helvetica Neue LT Std 45 Light"/>
                <a:ea typeface="Helvetica Neue LT Std 45 Light"/>
                <a:cs typeface="Helvetica Neue LT Std 45 Light"/>
              </a:rPr>
              <a:t>Desarrollar un documento que contenga recomendaciones para la mejora de los procesos de Gestión TI en el Proyecto Infocentros.</a:t>
            </a:r>
          </a:p>
        </p:txBody>
      </p:sp>
      <p:sp>
        <p:nvSpPr>
          <p:cNvPr id="38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OBJETIVOS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ESPECÍFICOS</a:t>
            </a:r>
            <a:endParaRPr lang="es-ES" sz="2000" b="1" kern="0" dirty="0">
              <a:latin typeface="Calibri Light" panose="020F03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17561"/>
          <a:stretch/>
        </p:blipFill>
        <p:spPr>
          <a:xfrm>
            <a:off x="623392" y="2564904"/>
            <a:ext cx="7023397" cy="3024336"/>
          </a:xfrm>
          <a:prstGeom prst="rect">
            <a:avLst/>
          </a:prstGeom>
        </p:spPr>
      </p:pic>
      <p:pic>
        <p:nvPicPr>
          <p:cNvPr id="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1"/>
          <a:stretch>
            <a:fillRect/>
          </a:stretch>
        </p:blipFill>
        <p:spPr bwMode="auto">
          <a:xfrm>
            <a:off x="8472264" y="3105522"/>
            <a:ext cx="2854325" cy="19431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latin typeface="Calibri Light" panose="020F0302020204030204" pitchFamily="34" charset="0"/>
                <a:cs typeface="Arial" charset="0"/>
              </a:rPr>
              <a:t>MARCO TEÓRICO</a:t>
            </a:r>
          </a:p>
        </p:txBody>
      </p:sp>
      <p:sp>
        <p:nvSpPr>
          <p:cNvPr id="6" name="Rectángulo 24"/>
          <p:cNvSpPr>
            <a:spLocks noChangeArrowheads="1"/>
          </p:cNvSpPr>
          <p:nvPr/>
        </p:nvSpPr>
        <p:spPr bwMode="auto">
          <a:xfrm>
            <a:off x="601146" y="1700808"/>
            <a:ext cx="7045643" cy="553998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3000" b="1" kern="0" dirty="0">
                <a:latin typeface="Calibri Light" panose="020F0302020204030204" pitchFamily="34" charset="0"/>
                <a:cs typeface="Arial" charset="0"/>
              </a:rPr>
              <a:t>COMPARACIÓN DE MODELOS DE GESTIÓN TI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1146" y="5745449"/>
            <a:ext cx="3231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Fuente: (Garbarino Alberti, 2014, pág. 62)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036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grpSp>
        <p:nvGrpSpPr>
          <p:cNvPr id="3" name="4101 Grupo"/>
          <p:cNvGrpSpPr>
            <a:grpSpLocks/>
          </p:cNvGrpSpPr>
          <p:nvPr/>
        </p:nvGrpSpPr>
        <p:grpSpPr bwMode="auto">
          <a:xfrm>
            <a:off x="5210323" y="1796932"/>
            <a:ext cx="6684284" cy="4009546"/>
            <a:chOff x="3251421" y="987029"/>
            <a:chExt cx="5508575" cy="2484244"/>
          </a:xfrm>
        </p:grpSpPr>
        <p:grpSp>
          <p:nvGrpSpPr>
            <p:cNvPr id="4" name="4096 Grupo"/>
            <p:cNvGrpSpPr>
              <a:grpSpLocks/>
            </p:cNvGrpSpPr>
            <p:nvPr/>
          </p:nvGrpSpPr>
          <p:grpSpPr bwMode="auto">
            <a:xfrm>
              <a:off x="3267869" y="2359877"/>
              <a:ext cx="5266563" cy="680635"/>
              <a:chOff x="3269457" y="2550377"/>
              <a:chExt cx="5266563" cy="680635"/>
            </a:xfrm>
          </p:grpSpPr>
          <p:sp>
            <p:nvSpPr>
              <p:cNvPr id="39" name="Rectangle 14"/>
              <p:cNvSpPr>
                <a:spLocks noChangeArrowheads="1"/>
              </p:cNvSpPr>
              <p:nvPr/>
            </p:nvSpPr>
            <p:spPr bwMode="auto">
              <a:xfrm>
                <a:off x="4053715" y="2579214"/>
                <a:ext cx="4482305" cy="651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es-ES" altLang="es-ES" sz="22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Mejorar su calidad de vida e impulsando el desarrollo productivo de su comunidad</a:t>
                </a:r>
              </a:p>
              <a:p>
                <a:pPr algn="just"/>
                <a:endParaRPr lang="es-ES" altLang="es-ES" sz="2200" dirty="0" smtClea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40" name="49 Grupo"/>
              <p:cNvGrpSpPr>
                <a:grpSpLocks/>
              </p:cNvGrpSpPr>
              <p:nvPr/>
            </p:nvGrpSpPr>
            <p:grpSpPr bwMode="auto">
              <a:xfrm>
                <a:off x="3269457" y="2550377"/>
                <a:ext cx="612271" cy="443083"/>
                <a:chOff x="2182813" y="2758858"/>
                <a:chExt cx="612271" cy="443083"/>
              </a:xfrm>
            </p:grpSpPr>
            <p:sp>
              <p:nvSpPr>
                <p:cNvPr id="41" name="Freeform 7"/>
                <p:cNvSpPr>
                  <a:spLocks noEditPoints="1"/>
                </p:cNvSpPr>
                <p:nvPr/>
              </p:nvSpPr>
              <p:spPr bwMode="auto">
                <a:xfrm>
                  <a:off x="2182813" y="2758858"/>
                  <a:ext cx="612271" cy="443083"/>
                </a:xfrm>
                <a:custGeom>
                  <a:avLst/>
                  <a:gdLst>
                    <a:gd name="T0" fmla="*/ 1 w 386"/>
                    <a:gd name="T1" fmla="*/ 152 h 344"/>
                    <a:gd name="T2" fmla="*/ 14 w 386"/>
                    <a:gd name="T3" fmla="*/ 103 h 344"/>
                    <a:gd name="T4" fmla="*/ 40 w 386"/>
                    <a:gd name="T5" fmla="*/ 60 h 344"/>
                    <a:gd name="T6" fmla="*/ 77 w 386"/>
                    <a:gd name="T7" fmla="*/ 27 h 344"/>
                    <a:gd name="T8" fmla="*/ 123 w 386"/>
                    <a:gd name="T9" fmla="*/ 7 h 344"/>
                    <a:gd name="T10" fmla="*/ 175 w 386"/>
                    <a:gd name="T11" fmla="*/ 0 h 344"/>
                    <a:gd name="T12" fmla="*/ 197 w 386"/>
                    <a:gd name="T13" fmla="*/ 3 h 344"/>
                    <a:gd name="T14" fmla="*/ 240 w 386"/>
                    <a:gd name="T15" fmla="*/ 17 h 344"/>
                    <a:gd name="T16" fmla="*/ 295 w 386"/>
                    <a:gd name="T17" fmla="*/ 55 h 344"/>
                    <a:gd name="T18" fmla="*/ 339 w 386"/>
                    <a:gd name="T19" fmla="*/ 103 h 344"/>
                    <a:gd name="T20" fmla="*/ 382 w 386"/>
                    <a:gd name="T21" fmla="*/ 166 h 344"/>
                    <a:gd name="T22" fmla="*/ 382 w 386"/>
                    <a:gd name="T23" fmla="*/ 186 h 344"/>
                    <a:gd name="T24" fmla="*/ 354 w 386"/>
                    <a:gd name="T25" fmla="*/ 232 h 344"/>
                    <a:gd name="T26" fmla="*/ 313 w 386"/>
                    <a:gd name="T27" fmla="*/ 279 h 344"/>
                    <a:gd name="T28" fmla="*/ 260 w 386"/>
                    <a:gd name="T29" fmla="*/ 321 h 344"/>
                    <a:gd name="T30" fmla="*/ 216 w 386"/>
                    <a:gd name="T31" fmla="*/ 339 h 344"/>
                    <a:gd name="T32" fmla="*/ 181 w 386"/>
                    <a:gd name="T33" fmla="*/ 344 h 344"/>
                    <a:gd name="T34" fmla="*/ 150 w 386"/>
                    <a:gd name="T35" fmla="*/ 343 h 344"/>
                    <a:gd name="T36" fmla="*/ 102 w 386"/>
                    <a:gd name="T37" fmla="*/ 328 h 344"/>
                    <a:gd name="T38" fmla="*/ 59 w 386"/>
                    <a:gd name="T39" fmla="*/ 302 h 344"/>
                    <a:gd name="T40" fmla="*/ 27 w 386"/>
                    <a:gd name="T41" fmla="*/ 265 h 344"/>
                    <a:gd name="T42" fmla="*/ 6 w 386"/>
                    <a:gd name="T43" fmla="*/ 221 h 344"/>
                    <a:gd name="T44" fmla="*/ 0 w 386"/>
                    <a:gd name="T45" fmla="*/ 169 h 344"/>
                    <a:gd name="T46" fmla="*/ 48 w 386"/>
                    <a:gd name="T47" fmla="*/ 170 h 344"/>
                    <a:gd name="T48" fmla="*/ 54 w 386"/>
                    <a:gd name="T49" fmla="*/ 134 h 344"/>
                    <a:gd name="T50" fmla="*/ 70 w 386"/>
                    <a:gd name="T51" fmla="*/ 103 h 344"/>
                    <a:gd name="T52" fmla="*/ 94 w 386"/>
                    <a:gd name="T53" fmla="*/ 77 h 344"/>
                    <a:gd name="T54" fmla="*/ 124 w 386"/>
                    <a:gd name="T55" fmla="*/ 59 h 344"/>
                    <a:gd name="T56" fmla="*/ 159 w 386"/>
                    <a:gd name="T57" fmla="*/ 51 h 344"/>
                    <a:gd name="T58" fmla="*/ 185 w 386"/>
                    <a:gd name="T59" fmla="*/ 51 h 344"/>
                    <a:gd name="T60" fmla="*/ 220 w 386"/>
                    <a:gd name="T61" fmla="*/ 60 h 344"/>
                    <a:gd name="T62" fmla="*/ 249 w 386"/>
                    <a:gd name="T63" fmla="*/ 79 h 344"/>
                    <a:gd name="T64" fmla="*/ 272 w 386"/>
                    <a:gd name="T65" fmla="*/ 105 h 344"/>
                    <a:gd name="T66" fmla="*/ 288 w 386"/>
                    <a:gd name="T67" fmla="*/ 138 h 344"/>
                    <a:gd name="T68" fmla="*/ 291 w 386"/>
                    <a:gd name="T69" fmla="*/ 174 h 344"/>
                    <a:gd name="T70" fmla="*/ 289 w 386"/>
                    <a:gd name="T71" fmla="*/ 199 h 344"/>
                    <a:gd name="T72" fmla="*/ 276 w 386"/>
                    <a:gd name="T73" fmla="*/ 232 h 344"/>
                    <a:gd name="T74" fmla="*/ 255 w 386"/>
                    <a:gd name="T75" fmla="*/ 260 h 344"/>
                    <a:gd name="T76" fmla="*/ 227 w 386"/>
                    <a:gd name="T77" fmla="*/ 280 h 344"/>
                    <a:gd name="T78" fmla="*/ 193 w 386"/>
                    <a:gd name="T79" fmla="*/ 292 h 344"/>
                    <a:gd name="T80" fmla="*/ 168 w 386"/>
                    <a:gd name="T81" fmla="*/ 295 h 344"/>
                    <a:gd name="T82" fmla="*/ 132 w 386"/>
                    <a:gd name="T83" fmla="*/ 288 h 344"/>
                    <a:gd name="T84" fmla="*/ 99 w 386"/>
                    <a:gd name="T85" fmla="*/ 273 h 344"/>
                    <a:gd name="T86" fmla="*/ 75 w 386"/>
                    <a:gd name="T87" fmla="*/ 248 h 344"/>
                    <a:gd name="T88" fmla="*/ 57 w 386"/>
                    <a:gd name="T89" fmla="*/ 218 h 344"/>
                    <a:gd name="T90" fmla="*/ 49 w 386"/>
                    <a:gd name="T91" fmla="*/ 182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86" h="344">
                      <a:moveTo>
                        <a:pt x="0" y="169"/>
                      </a:moveTo>
                      <a:lnTo>
                        <a:pt x="0" y="169"/>
                      </a:lnTo>
                      <a:lnTo>
                        <a:pt x="1" y="152"/>
                      </a:lnTo>
                      <a:lnTo>
                        <a:pt x="3" y="134"/>
                      </a:lnTo>
                      <a:lnTo>
                        <a:pt x="7" y="118"/>
                      </a:lnTo>
                      <a:lnTo>
                        <a:pt x="14" y="103"/>
                      </a:lnTo>
                      <a:lnTo>
                        <a:pt x="22" y="87"/>
                      </a:lnTo>
                      <a:lnTo>
                        <a:pt x="31" y="73"/>
                      </a:lnTo>
                      <a:lnTo>
                        <a:pt x="40" y="60"/>
                      </a:lnTo>
                      <a:lnTo>
                        <a:pt x="51" y="48"/>
                      </a:lnTo>
                      <a:lnTo>
                        <a:pt x="64" y="38"/>
                      </a:lnTo>
                      <a:lnTo>
                        <a:pt x="77" y="27"/>
                      </a:lnTo>
                      <a:lnTo>
                        <a:pt x="92" y="20"/>
                      </a:lnTo>
                      <a:lnTo>
                        <a:pt x="107" y="12"/>
                      </a:lnTo>
                      <a:lnTo>
                        <a:pt x="123" y="7"/>
                      </a:lnTo>
                      <a:lnTo>
                        <a:pt x="140" y="3"/>
                      </a:lnTo>
                      <a:lnTo>
                        <a:pt x="157" y="0"/>
                      </a:lnTo>
                      <a:lnTo>
                        <a:pt x="175" y="0"/>
                      </a:lnTo>
                      <a:lnTo>
                        <a:pt x="175" y="0"/>
                      </a:lnTo>
                      <a:lnTo>
                        <a:pt x="185" y="0"/>
                      </a:lnTo>
                      <a:lnTo>
                        <a:pt x="197" y="3"/>
                      </a:lnTo>
                      <a:lnTo>
                        <a:pt x="208" y="5"/>
                      </a:lnTo>
                      <a:lnTo>
                        <a:pt x="219" y="8"/>
                      </a:lnTo>
                      <a:lnTo>
                        <a:pt x="240" y="17"/>
                      </a:lnTo>
                      <a:lnTo>
                        <a:pt x="259" y="27"/>
                      </a:lnTo>
                      <a:lnTo>
                        <a:pt x="278" y="40"/>
                      </a:lnTo>
                      <a:lnTo>
                        <a:pt x="295" y="55"/>
                      </a:lnTo>
                      <a:lnTo>
                        <a:pt x="311" y="70"/>
                      </a:lnTo>
                      <a:lnTo>
                        <a:pt x="326" y="86"/>
                      </a:lnTo>
                      <a:lnTo>
                        <a:pt x="339" y="103"/>
                      </a:lnTo>
                      <a:lnTo>
                        <a:pt x="351" y="118"/>
                      </a:lnTo>
                      <a:lnTo>
                        <a:pt x="371" y="146"/>
                      </a:lnTo>
                      <a:lnTo>
                        <a:pt x="382" y="166"/>
                      </a:lnTo>
                      <a:lnTo>
                        <a:pt x="386" y="175"/>
                      </a:lnTo>
                      <a:lnTo>
                        <a:pt x="386" y="175"/>
                      </a:lnTo>
                      <a:lnTo>
                        <a:pt x="382" y="186"/>
                      </a:lnTo>
                      <a:lnTo>
                        <a:pt x="371" y="205"/>
                      </a:lnTo>
                      <a:lnTo>
                        <a:pt x="363" y="218"/>
                      </a:lnTo>
                      <a:lnTo>
                        <a:pt x="354" y="232"/>
                      </a:lnTo>
                      <a:lnTo>
                        <a:pt x="342" y="248"/>
                      </a:lnTo>
                      <a:lnTo>
                        <a:pt x="328" y="264"/>
                      </a:lnTo>
                      <a:lnTo>
                        <a:pt x="313" y="279"/>
                      </a:lnTo>
                      <a:lnTo>
                        <a:pt x="297" y="295"/>
                      </a:lnTo>
                      <a:lnTo>
                        <a:pt x="280" y="308"/>
                      </a:lnTo>
                      <a:lnTo>
                        <a:pt x="260" y="321"/>
                      </a:lnTo>
                      <a:lnTo>
                        <a:pt x="240" y="331"/>
                      </a:lnTo>
                      <a:lnTo>
                        <a:pt x="228" y="335"/>
                      </a:lnTo>
                      <a:lnTo>
                        <a:pt x="216" y="339"/>
                      </a:lnTo>
                      <a:lnTo>
                        <a:pt x="205" y="341"/>
                      </a:lnTo>
                      <a:lnTo>
                        <a:pt x="193" y="343"/>
                      </a:lnTo>
                      <a:lnTo>
                        <a:pt x="181" y="344"/>
                      </a:lnTo>
                      <a:lnTo>
                        <a:pt x="168" y="344"/>
                      </a:lnTo>
                      <a:lnTo>
                        <a:pt x="168" y="344"/>
                      </a:lnTo>
                      <a:lnTo>
                        <a:pt x="150" y="343"/>
                      </a:lnTo>
                      <a:lnTo>
                        <a:pt x="133" y="340"/>
                      </a:lnTo>
                      <a:lnTo>
                        <a:pt x="118" y="335"/>
                      </a:lnTo>
                      <a:lnTo>
                        <a:pt x="102" y="328"/>
                      </a:lnTo>
                      <a:lnTo>
                        <a:pt x="86" y="321"/>
                      </a:lnTo>
                      <a:lnTo>
                        <a:pt x="72" y="313"/>
                      </a:lnTo>
                      <a:lnTo>
                        <a:pt x="59" y="302"/>
                      </a:lnTo>
                      <a:lnTo>
                        <a:pt x="48" y="291"/>
                      </a:lnTo>
                      <a:lnTo>
                        <a:pt x="36" y="279"/>
                      </a:lnTo>
                      <a:lnTo>
                        <a:pt x="27" y="265"/>
                      </a:lnTo>
                      <a:lnTo>
                        <a:pt x="19" y="251"/>
                      </a:lnTo>
                      <a:lnTo>
                        <a:pt x="11" y="236"/>
                      </a:lnTo>
                      <a:lnTo>
                        <a:pt x="6" y="221"/>
                      </a:lnTo>
                      <a:lnTo>
                        <a:pt x="2" y="204"/>
                      </a:lnTo>
                      <a:lnTo>
                        <a:pt x="0" y="187"/>
                      </a:lnTo>
                      <a:lnTo>
                        <a:pt x="0" y="169"/>
                      </a:lnTo>
                      <a:lnTo>
                        <a:pt x="0" y="169"/>
                      </a:lnTo>
                      <a:close/>
                      <a:moveTo>
                        <a:pt x="48" y="170"/>
                      </a:moveTo>
                      <a:lnTo>
                        <a:pt x="48" y="170"/>
                      </a:lnTo>
                      <a:lnTo>
                        <a:pt x="49" y="157"/>
                      </a:lnTo>
                      <a:lnTo>
                        <a:pt x="51" y="146"/>
                      </a:lnTo>
                      <a:lnTo>
                        <a:pt x="54" y="134"/>
                      </a:lnTo>
                      <a:lnTo>
                        <a:pt x="58" y="122"/>
                      </a:lnTo>
                      <a:lnTo>
                        <a:pt x="63" y="112"/>
                      </a:lnTo>
                      <a:lnTo>
                        <a:pt x="70" y="103"/>
                      </a:lnTo>
                      <a:lnTo>
                        <a:pt x="77" y="92"/>
                      </a:lnTo>
                      <a:lnTo>
                        <a:pt x="85" y="85"/>
                      </a:lnTo>
                      <a:lnTo>
                        <a:pt x="94" y="77"/>
                      </a:lnTo>
                      <a:lnTo>
                        <a:pt x="103" y="70"/>
                      </a:lnTo>
                      <a:lnTo>
                        <a:pt x="114" y="64"/>
                      </a:lnTo>
                      <a:lnTo>
                        <a:pt x="124" y="59"/>
                      </a:lnTo>
                      <a:lnTo>
                        <a:pt x="136" y="55"/>
                      </a:lnTo>
                      <a:lnTo>
                        <a:pt x="147" y="52"/>
                      </a:lnTo>
                      <a:lnTo>
                        <a:pt x="159" y="51"/>
                      </a:lnTo>
                      <a:lnTo>
                        <a:pt x="172" y="50"/>
                      </a:lnTo>
                      <a:lnTo>
                        <a:pt x="172" y="50"/>
                      </a:lnTo>
                      <a:lnTo>
                        <a:pt x="185" y="51"/>
                      </a:lnTo>
                      <a:lnTo>
                        <a:pt x="197" y="53"/>
                      </a:lnTo>
                      <a:lnTo>
                        <a:pt x="208" y="56"/>
                      </a:lnTo>
                      <a:lnTo>
                        <a:pt x="220" y="60"/>
                      </a:lnTo>
                      <a:lnTo>
                        <a:pt x="230" y="66"/>
                      </a:lnTo>
                      <a:lnTo>
                        <a:pt x="240" y="72"/>
                      </a:lnTo>
                      <a:lnTo>
                        <a:pt x="249" y="79"/>
                      </a:lnTo>
                      <a:lnTo>
                        <a:pt x="258" y="87"/>
                      </a:lnTo>
                      <a:lnTo>
                        <a:pt x="265" y="96"/>
                      </a:lnTo>
                      <a:lnTo>
                        <a:pt x="272" y="105"/>
                      </a:lnTo>
                      <a:lnTo>
                        <a:pt x="278" y="116"/>
                      </a:lnTo>
                      <a:lnTo>
                        <a:pt x="284" y="126"/>
                      </a:lnTo>
                      <a:lnTo>
                        <a:pt x="288" y="138"/>
                      </a:lnTo>
                      <a:lnTo>
                        <a:pt x="290" y="149"/>
                      </a:lnTo>
                      <a:lnTo>
                        <a:pt x="291" y="162"/>
                      </a:lnTo>
                      <a:lnTo>
                        <a:pt x="291" y="174"/>
                      </a:lnTo>
                      <a:lnTo>
                        <a:pt x="291" y="174"/>
                      </a:lnTo>
                      <a:lnTo>
                        <a:pt x="291" y="187"/>
                      </a:lnTo>
                      <a:lnTo>
                        <a:pt x="289" y="199"/>
                      </a:lnTo>
                      <a:lnTo>
                        <a:pt x="286" y="210"/>
                      </a:lnTo>
                      <a:lnTo>
                        <a:pt x="281" y="222"/>
                      </a:lnTo>
                      <a:lnTo>
                        <a:pt x="276" y="232"/>
                      </a:lnTo>
                      <a:lnTo>
                        <a:pt x="269" y="242"/>
                      </a:lnTo>
                      <a:lnTo>
                        <a:pt x="263" y="252"/>
                      </a:lnTo>
                      <a:lnTo>
                        <a:pt x="255" y="260"/>
                      </a:lnTo>
                      <a:lnTo>
                        <a:pt x="246" y="267"/>
                      </a:lnTo>
                      <a:lnTo>
                        <a:pt x="237" y="274"/>
                      </a:lnTo>
                      <a:lnTo>
                        <a:pt x="227" y="280"/>
                      </a:lnTo>
                      <a:lnTo>
                        <a:pt x="215" y="286"/>
                      </a:lnTo>
                      <a:lnTo>
                        <a:pt x="205" y="290"/>
                      </a:lnTo>
                      <a:lnTo>
                        <a:pt x="193" y="292"/>
                      </a:lnTo>
                      <a:lnTo>
                        <a:pt x="180" y="293"/>
                      </a:lnTo>
                      <a:lnTo>
                        <a:pt x="168" y="295"/>
                      </a:lnTo>
                      <a:lnTo>
                        <a:pt x="168" y="295"/>
                      </a:lnTo>
                      <a:lnTo>
                        <a:pt x="155" y="293"/>
                      </a:lnTo>
                      <a:lnTo>
                        <a:pt x="144" y="291"/>
                      </a:lnTo>
                      <a:lnTo>
                        <a:pt x="132" y="288"/>
                      </a:lnTo>
                      <a:lnTo>
                        <a:pt x="120" y="283"/>
                      </a:lnTo>
                      <a:lnTo>
                        <a:pt x="110" y="278"/>
                      </a:lnTo>
                      <a:lnTo>
                        <a:pt x="99" y="273"/>
                      </a:lnTo>
                      <a:lnTo>
                        <a:pt x="90" y="265"/>
                      </a:lnTo>
                      <a:lnTo>
                        <a:pt x="83" y="257"/>
                      </a:lnTo>
                      <a:lnTo>
                        <a:pt x="75" y="248"/>
                      </a:lnTo>
                      <a:lnTo>
                        <a:pt x="67" y="239"/>
                      </a:lnTo>
                      <a:lnTo>
                        <a:pt x="62" y="229"/>
                      </a:lnTo>
                      <a:lnTo>
                        <a:pt x="57" y="218"/>
                      </a:lnTo>
                      <a:lnTo>
                        <a:pt x="53" y="206"/>
                      </a:lnTo>
                      <a:lnTo>
                        <a:pt x="50" y="195"/>
                      </a:lnTo>
                      <a:lnTo>
                        <a:pt x="49" y="182"/>
                      </a:lnTo>
                      <a:lnTo>
                        <a:pt x="48" y="170"/>
                      </a:lnTo>
                      <a:lnTo>
                        <a:pt x="48" y="170"/>
                      </a:lnTo>
                      <a:close/>
                    </a:path>
                  </a:pathLst>
                </a:custGeom>
                <a:solidFill>
                  <a:srgbClr val="4F5A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Rectangle 18"/>
                <p:cNvSpPr>
                  <a:spLocks noChangeArrowheads="1"/>
                </p:cNvSpPr>
                <p:nvPr/>
              </p:nvSpPr>
              <p:spPr bwMode="auto">
                <a:xfrm>
                  <a:off x="2401295" y="2914729"/>
                  <a:ext cx="95503" cy="9169"/>
                </a:xfrm>
                <a:prstGeom prst="rect">
                  <a:avLst/>
                </a:pr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2369896" y="2986043"/>
                  <a:ext cx="172692" cy="187454"/>
                </a:xfrm>
                <a:custGeom>
                  <a:avLst/>
                  <a:gdLst>
                    <a:gd name="T0" fmla="*/ 105 w 109"/>
                    <a:gd name="T1" fmla="*/ 44 h 118"/>
                    <a:gd name="T2" fmla="*/ 92 w 109"/>
                    <a:gd name="T3" fmla="*/ 0 h 118"/>
                    <a:gd name="T4" fmla="*/ 79 w 109"/>
                    <a:gd name="T5" fmla="*/ 41 h 118"/>
                    <a:gd name="T6" fmla="*/ 68 w 109"/>
                    <a:gd name="T7" fmla="*/ 52 h 118"/>
                    <a:gd name="T8" fmla="*/ 71 w 109"/>
                    <a:gd name="T9" fmla="*/ 58 h 118"/>
                    <a:gd name="T10" fmla="*/ 68 w 109"/>
                    <a:gd name="T11" fmla="*/ 69 h 118"/>
                    <a:gd name="T12" fmla="*/ 66 w 109"/>
                    <a:gd name="T13" fmla="*/ 75 h 118"/>
                    <a:gd name="T14" fmla="*/ 64 w 109"/>
                    <a:gd name="T15" fmla="*/ 86 h 118"/>
                    <a:gd name="T16" fmla="*/ 39 w 109"/>
                    <a:gd name="T17" fmla="*/ 73 h 118"/>
                    <a:gd name="T18" fmla="*/ 35 w 109"/>
                    <a:gd name="T19" fmla="*/ 61 h 118"/>
                    <a:gd name="T20" fmla="*/ 41 w 109"/>
                    <a:gd name="T21" fmla="*/ 47 h 118"/>
                    <a:gd name="T22" fmla="*/ 15 w 109"/>
                    <a:gd name="T23" fmla="*/ 14 h 118"/>
                    <a:gd name="T24" fmla="*/ 5 w 109"/>
                    <a:gd name="T25" fmla="*/ 45 h 118"/>
                    <a:gd name="T26" fmla="*/ 0 w 109"/>
                    <a:gd name="T27" fmla="*/ 118 h 118"/>
                    <a:gd name="T28" fmla="*/ 6 w 109"/>
                    <a:gd name="T29" fmla="*/ 51 h 118"/>
                    <a:gd name="T30" fmla="*/ 33 w 109"/>
                    <a:gd name="T31" fmla="*/ 53 h 118"/>
                    <a:gd name="T32" fmla="*/ 15 w 109"/>
                    <a:gd name="T33" fmla="*/ 58 h 118"/>
                    <a:gd name="T34" fmla="*/ 11 w 109"/>
                    <a:gd name="T35" fmla="*/ 62 h 118"/>
                    <a:gd name="T36" fmla="*/ 19 w 109"/>
                    <a:gd name="T37" fmla="*/ 65 h 118"/>
                    <a:gd name="T38" fmla="*/ 35 w 109"/>
                    <a:gd name="T39" fmla="*/ 82 h 118"/>
                    <a:gd name="T40" fmla="*/ 36 w 109"/>
                    <a:gd name="T41" fmla="*/ 91 h 118"/>
                    <a:gd name="T42" fmla="*/ 55 w 109"/>
                    <a:gd name="T43" fmla="*/ 96 h 118"/>
                    <a:gd name="T44" fmla="*/ 61 w 109"/>
                    <a:gd name="T45" fmla="*/ 105 h 118"/>
                    <a:gd name="T46" fmla="*/ 71 w 109"/>
                    <a:gd name="T47" fmla="*/ 106 h 118"/>
                    <a:gd name="T48" fmla="*/ 89 w 109"/>
                    <a:gd name="T49" fmla="*/ 105 h 118"/>
                    <a:gd name="T50" fmla="*/ 94 w 109"/>
                    <a:gd name="T51" fmla="*/ 96 h 118"/>
                    <a:gd name="T52" fmla="*/ 101 w 109"/>
                    <a:gd name="T53" fmla="*/ 88 h 118"/>
                    <a:gd name="T54" fmla="*/ 103 w 109"/>
                    <a:gd name="T55" fmla="*/ 78 h 118"/>
                    <a:gd name="T56" fmla="*/ 106 w 109"/>
                    <a:gd name="T57" fmla="*/ 71 h 118"/>
                    <a:gd name="T58" fmla="*/ 107 w 109"/>
                    <a:gd name="T59" fmla="*/ 62 h 118"/>
                    <a:gd name="T60" fmla="*/ 109 w 109"/>
                    <a:gd name="T61" fmla="*/ 52 h 118"/>
                    <a:gd name="T62" fmla="*/ 68 w 109"/>
                    <a:gd name="T63" fmla="*/ 100 h 118"/>
                    <a:gd name="T64" fmla="*/ 61 w 109"/>
                    <a:gd name="T65" fmla="*/ 96 h 118"/>
                    <a:gd name="T66" fmla="*/ 74 w 109"/>
                    <a:gd name="T67" fmla="*/ 92 h 118"/>
                    <a:gd name="T68" fmla="*/ 89 w 109"/>
                    <a:gd name="T69" fmla="*/ 96 h 118"/>
                    <a:gd name="T70" fmla="*/ 84 w 109"/>
                    <a:gd name="T71" fmla="*/ 100 h 118"/>
                    <a:gd name="T72" fmla="*/ 74 w 109"/>
                    <a:gd name="T73" fmla="*/ 86 h 118"/>
                    <a:gd name="T74" fmla="*/ 71 w 109"/>
                    <a:gd name="T75" fmla="*/ 78 h 118"/>
                    <a:gd name="T76" fmla="*/ 93 w 109"/>
                    <a:gd name="T77" fmla="*/ 76 h 118"/>
                    <a:gd name="T78" fmla="*/ 97 w 109"/>
                    <a:gd name="T79" fmla="*/ 84 h 118"/>
                    <a:gd name="T80" fmla="*/ 93 w 109"/>
                    <a:gd name="T81" fmla="*/ 71 h 118"/>
                    <a:gd name="T82" fmla="*/ 74 w 109"/>
                    <a:gd name="T83" fmla="*/ 66 h 118"/>
                    <a:gd name="T84" fmla="*/ 98 w 109"/>
                    <a:gd name="T85" fmla="*/ 62 h 118"/>
                    <a:gd name="T86" fmla="*/ 102 w 109"/>
                    <a:gd name="T87" fmla="*/ 66 h 118"/>
                    <a:gd name="T88" fmla="*/ 98 w 109"/>
                    <a:gd name="T89" fmla="*/ 56 h 118"/>
                    <a:gd name="T90" fmla="*/ 74 w 109"/>
                    <a:gd name="T91" fmla="*/ 52 h 118"/>
                    <a:gd name="T92" fmla="*/ 98 w 109"/>
                    <a:gd name="T93" fmla="*/ 47 h 118"/>
                    <a:gd name="T94" fmla="*/ 102 w 109"/>
                    <a:gd name="T95" fmla="*/ 52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9" h="118">
                      <a:moveTo>
                        <a:pt x="109" y="52"/>
                      </a:moveTo>
                      <a:lnTo>
                        <a:pt x="109" y="52"/>
                      </a:lnTo>
                      <a:lnTo>
                        <a:pt x="107" y="48"/>
                      </a:lnTo>
                      <a:lnTo>
                        <a:pt x="105" y="44"/>
                      </a:lnTo>
                      <a:lnTo>
                        <a:pt x="102" y="41"/>
                      </a:lnTo>
                      <a:lnTo>
                        <a:pt x="98" y="41"/>
                      </a:lnTo>
                      <a:lnTo>
                        <a:pt x="92" y="41"/>
                      </a:lnTo>
                      <a:lnTo>
                        <a:pt x="92" y="0"/>
                      </a:lnTo>
                      <a:lnTo>
                        <a:pt x="87" y="0"/>
                      </a:lnTo>
                      <a:lnTo>
                        <a:pt x="87" y="41"/>
                      </a:lnTo>
                      <a:lnTo>
                        <a:pt x="79" y="41"/>
                      </a:lnTo>
                      <a:lnTo>
                        <a:pt x="79" y="41"/>
                      </a:lnTo>
                      <a:lnTo>
                        <a:pt x="75" y="41"/>
                      </a:lnTo>
                      <a:lnTo>
                        <a:pt x="71" y="44"/>
                      </a:lnTo>
                      <a:lnTo>
                        <a:pt x="68" y="48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70" y="56"/>
                      </a:lnTo>
                      <a:lnTo>
                        <a:pt x="71" y="58"/>
                      </a:lnTo>
                      <a:lnTo>
                        <a:pt x="71" y="58"/>
                      </a:lnTo>
                      <a:lnTo>
                        <a:pt x="70" y="62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9"/>
                      </a:lnTo>
                      <a:lnTo>
                        <a:pt x="70" y="71"/>
                      </a:lnTo>
                      <a:lnTo>
                        <a:pt x="70" y="71"/>
                      </a:lnTo>
                      <a:lnTo>
                        <a:pt x="67" y="74"/>
                      </a:lnTo>
                      <a:lnTo>
                        <a:pt x="66" y="75"/>
                      </a:lnTo>
                      <a:lnTo>
                        <a:pt x="64" y="78"/>
                      </a:lnTo>
                      <a:lnTo>
                        <a:pt x="63" y="82"/>
                      </a:lnTo>
                      <a:lnTo>
                        <a:pt x="63" y="82"/>
                      </a:lnTo>
                      <a:lnTo>
                        <a:pt x="64" y="86"/>
                      </a:lnTo>
                      <a:lnTo>
                        <a:pt x="41" y="86"/>
                      </a:lnTo>
                      <a:lnTo>
                        <a:pt x="41" y="86"/>
                      </a:lnTo>
                      <a:lnTo>
                        <a:pt x="41" y="79"/>
                      </a:lnTo>
                      <a:lnTo>
                        <a:pt x="39" y="73"/>
                      </a:lnTo>
                      <a:lnTo>
                        <a:pt x="35" y="67"/>
                      </a:lnTo>
                      <a:lnTo>
                        <a:pt x="29" y="63"/>
                      </a:lnTo>
                      <a:lnTo>
                        <a:pt x="29" y="63"/>
                      </a:lnTo>
                      <a:lnTo>
                        <a:pt x="35" y="61"/>
                      </a:lnTo>
                      <a:lnTo>
                        <a:pt x="39" y="57"/>
                      </a:lnTo>
                      <a:lnTo>
                        <a:pt x="41" y="52"/>
                      </a:lnTo>
                      <a:lnTo>
                        <a:pt x="41" y="47"/>
                      </a:lnTo>
                      <a:lnTo>
                        <a:pt x="41" y="47"/>
                      </a:lnTo>
                      <a:lnTo>
                        <a:pt x="41" y="45"/>
                      </a:lnTo>
                      <a:lnTo>
                        <a:pt x="39" y="44"/>
                      </a:lnTo>
                      <a:lnTo>
                        <a:pt x="15" y="44"/>
                      </a:lnTo>
                      <a:lnTo>
                        <a:pt x="15" y="14"/>
                      </a:lnTo>
                      <a:lnTo>
                        <a:pt x="9" y="14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5" y="45"/>
                      </a:lnTo>
                      <a:lnTo>
                        <a:pt x="2" y="47"/>
                      </a:lnTo>
                      <a:lnTo>
                        <a:pt x="1" y="49"/>
                      </a:lnTo>
                      <a:lnTo>
                        <a:pt x="0" y="53"/>
                      </a:lnTo>
                      <a:lnTo>
                        <a:pt x="0" y="118"/>
                      </a:lnTo>
                      <a:lnTo>
                        <a:pt x="6" y="118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9" y="51"/>
                      </a:lnTo>
                      <a:lnTo>
                        <a:pt x="35" y="51"/>
                      </a:lnTo>
                      <a:lnTo>
                        <a:pt x="35" y="51"/>
                      </a:lnTo>
                      <a:lnTo>
                        <a:pt x="33" y="53"/>
                      </a:lnTo>
                      <a:lnTo>
                        <a:pt x="31" y="56"/>
                      </a:lnTo>
                      <a:lnTo>
                        <a:pt x="28" y="58"/>
                      </a:lnTo>
                      <a:lnTo>
                        <a:pt x="24" y="58"/>
                      </a:lnTo>
                      <a:lnTo>
                        <a:pt x="15" y="58"/>
                      </a:lnTo>
                      <a:lnTo>
                        <a:pt x="15" y="58"/>
                      </a:lnTo>
                      <a:lnTo>
                        <a:pt x="13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3" y="63"/>
                      </a:lnTo>
                      <a:lnTo>
                        <a:pt x="15" y="65"/>
                      </a:lnTo>
                      <a:lnTo>
                        <a:pt x="15" y="65"/>
                      </a:lnTo>
                      <a:lnTo>
                        <a:pt x="19" y="65"/>
                      </a:lnTo>
                      <a:lnTo>
                        <a:pt x="23" y="66"/>
                      </a:lnTo>
                      <a:lnTo>
                        <a:pt x="29" y="71"/>
                      </a:lnTo>
                      <a:lnTo>
                        <a:pt x="33" y="78"/>
                      </a:lnTo>
                      <a:lnTo>
                        <a:pt x="35" y="82"/>
                      </a:lnTo>
                      <a:lnTo>
                        <a:pt x="36" y="86"/>
                      </a:lnTo>
                      <a:lnTo>
                        <a:pt x="36" y="88"/>
                      </a:lnTo>
                      <a:lnTo>
                        <a:pt x="36" y="88"/>
                      </a:lnTo>
                      <a:lnTo>
                        <a:pt x="36" y="91"/>
                      </a:lnTo>
                      <a:lnTo>
                        <a:pt x="39" y="92"/>
                      </a:lnTo>
                      <a:lnTo>
                        <a:pt x="55" y="92"/>
                      </a:lnTo>
                      <a:lnTo>
                        <a:pt x="55" y="92"/>
                      </a:lnTo>
                      <a:lnTo>
                        <a:pt x="55" y="96"/>
                      </a:lnTo>
                      <a:lnTo>
                        <a:pt x="55" y="96"/>
                      </a:lnTo>
                      <a:lnTo>
                        <a:pt x="55" y="100"/>
                      </a:lnTo>
                      <a:lnTo>
                        <a:pt x="58" y="104"/>
                      </a:lnTo>
                      <a:lnTo>
                        <a:pt x="61" y="105"/>
                      </a:lnTo>
                      <a:lnTo>
                        <a:pt x="66" y="106"/>
                      </a:lnTo>
                      <a:lnTo>
                        <a:pt x="66" y="118"/>
                      </a:lnTo>
                      <a:lnTo>
                        <a:pt x="71" y="118"/>
                      </a:lnTo>
                      <a:lnTo>
                        <a:pt x="71" y="106"/>
                      </a:lnTo>
                      <a:lnTo>
                        <a:pt x="83" y="106"/>
                      </a:lnTo>
                      <a:lnTo>
                        <a:pt x="84" y="106"/>
                      </a:lnTo>
                      <a:lnTo>
                        <a:pt x="84" y="106"/>
                      </a:lnTo>
                      <a:lnTo>
                        <a:pt x="89" y="105"/>
                      </a:lnTo>
                      <a:lnTo>
                        <a:pt x="92" y="104"/>
                      </a:lnTo>
                      <a:lnTo>
                        <a:pt x="94" y="100"/>
                      </a:lnTo>
                      <a:lnTo>
                        <a:pt x="94" y="96"/>
                      </a:lnTo>
                      <a:lnTo>
                        <a:pt x="94" y="96"/>
                      </a:lnTo>
                      <a:lnTo>
                        <a:pt x="94" y="92"/>
                      </a:lnTo>
                      <a:lnTo>
                        <a:pt x="94" y="92"/>
                      </a:lnTo>
                      <a:lnTo>
                        <a:pt x="98" y="91"/>
                      </a:lnTo>
                      <a:lnTo>
                        <a:pt x="101" y="88"/>
                      </a:lnTo>
                      <a:lnTo>
                        <a:pt x="103" y="86"/>
                      </a:lnTo>
                      <a:lnTo>
                        <a:pt x="103" y="82"/>
                      </a:lnTo>
                      <a:lnTo>
                        <a:pt x="103" y="82"/>
                      </a:lnTo>
                      <a:lnTo>
                        <a:pt x="103" y="78"/>
                      </a:lnTo>
                      <a:lnTo>
                        <a:pt x="102" y="75"/>
                      </a:lnTo>
                      <a:lnTo>
                        <a:pt x="102" y="75"/>
                      </a:lnTo>
                      <a:lnTo>
                        <a:pt x="105" y="74"/>
                      </a:lnTo>
                      <a:lnTo>
                        <a:pt x="106" y="71"/>
                      </a:lnTo>
                      <a:lnTo>
                        <a:pt x="107" y="69"/>
                      </a:lnTo>
                      <a:lnTo>
                        <a:pt x="109" y="66"/>
                      </a:lnTo>
                      <a:lnTo>
                        <a:pt x="109" y="66"/>
                      </a:lnTo>
                      <a:lnTo>
                        <a:pt x="107" y="62"/>
                      </a:lnTo>
                      <a:lnTo>
                        <a:pt x="105" y="58"/>
                      </a:lnTo>
                      <a:lnTo>
                        <a:pt x="105" y="58"/>
                      </a:lnTo>
                      <a:lnTo>
                        <a:pt x="107" y="56"/>
                      </a:lnTo>
                      <a:lnTo>
                        <a:pt x="109" y="52"/>
                      </a:lnTo>
                      <a:lnTo>
                        <a:pt x="109" y="52"/>
                      </a:lnTo>
                      <a:close/>
                      <a:moveTo>
                        <a:pt x="84" y="100"/>
                      </a:moveTo>
                      <a:lnTo>
                        <a:pt x="83" y="100"/>
                      </a:lnTo>
                      <a:lnTo>
                        <a:pt x="68" y="100"/>
                      </a:lnTo>
                      <a:lnTo>
                        <a:pt x="66" y="100"/>
                      </a:lnTo>
                      <a:lnTo>
                        <a:pt x="66" y="100"/>
                      </a:lnTo>
                      <a:lnTo>
                        <a:pt x="62" y="99"/>
                      </a:lnTo>
                      <a:lnTo>
                        <a:pt x="61" y="96"/>
                      </a:lnTo>
                      <a:lnTo>
                        <a:pt x="61" y="96"/>
                      </a:lnTo>
                      <a:lnTo>
                        <a:pt x="62" y="93"/>
                      </a:lnTo>
                      <a:lnTo>
                        <a:pt x="66" y="92"/>
                      </a:lnTo>
                      <a:lnTo>
                        <a:pt x="74" y="92"/>
                      </a:lnTo>
                      <a:lnTo>
                        <a:pt x="84" y="92"/>
                      </a:lnTo>
                      <a:lnTo>
                        <a:pt x="84" y="92"/>
                      </a:lnTo>
                      <a:lnTo>
                        <a:pt x="88" y="93"/>
                      </a:lnTo>
                      <a:lnTo>
                        <a:pt x="89" y="96"/>
                      </a:lnTo>
                      <a:lnTo>
                        <a:pt x="89" y="96"/>
                      </a:lnTo>
                      <a:lnTo>
                        <a:pt x="88" y="99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close/>
                      <a:moveTo>
                        <a:pt x="93" y="86"/>
                      </a:moveTo>
                      <a:lnTo>
                        <a:pt x="84" y="86"/>
                      </a:lnTo>
                      <a:lnTo>
                        <a:pt x="74" y="86"/>
                      </a:lnTo>
                      <a:lnTo>
                        <a:pt x="74" y="86"/>
                      </a:lnTo>
                      <a:lnTo>
                        <a:pt x="71" y="84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1" y="78"/>
                      </a:lnTo>
                      <a:lnTo>
                        <a:pt x="74" y="76"/>
                      </a:lnTo>
                      <a:lnTo>
                        <a:pt x="79" y="76"/>
                      </a:lnTo>
                      <a:lnTo>
                        <a:pt x="93" y="76"/>
                      </a:lnTo>
                      <a:lnTo>
                        <a:pt x="93" y="76"/>
                      </a:lnTo>
                      <a:lnTo>
                        <a:pt x="97" y="78"/>
                      </a:lnTo>
                      <a:lnTo>
                        <a:pt x="98" y="82"/>
                      </a:lnTo>
                      <a:lnTo>
                        <a:pt x="98" y="82"/>
                      </a:lnTo>
                      <a:lnTo>
                        <a:pt x="97" y="84"/>
                      </a:lnTo>
                      <a:lnTo>
                        <a:pt x="93" y="86"/>
                      </a:lnTo>
                      <a:lnTo>
                        <a:pt x="93" y="86"/>
                      </a:lnTo>
                      <a:close/>
                      <a:moveTo>
                        <a:pt x="98" y="71"/>
                      </a:moveTo>
                      <a:lnTo>
                        <a:pt x="93" y="71"/>
                      </a:lnTo>
                      <a:lnTo>
                        <a:pt x="79" y="71"/>
                      </a:lnTo>
                      <a:lnTo>
                        <a:pt x="79" y="71"/>
                      </a:lnTo>
                      <a:lnTo>
                        <a:pt x="75" y="70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75" y="63"/>
                      </a:lnTo>
                      <a:lnTo>
                        <a:pt x="79" y="62"/>
                      </a:lnTo>
                      <a:lnTo>
                        <a:pt x="98" y="62"/>
                      </a:lnTo>
                      <a:lnTo>
                        <a:pt x="98" y="62"/>
                      </a:lnTo>
                      <a:lnTo>
                        <a:pt x="101" y="63"/>
                      </a:lnTo>
                      <a:lnTo>
                        <a:pt x="102" y="66"/>
                      </a:lnTo>
                      <a:lnTo>
                        <a:pt x="102" y="66"/>
                      </a:lnTo>
                      <a:lnTo>
                        <a:pt x="101" y="70"/>
                      </a:lnTo>
                      <a:lnTo>
                        <a:pt x="98" y="71"/>
                      </a:lnTo>
                      <a:lnTo>
                        <a:pt x="98" y="71"/>
                      </a:lnTo>
                      <a:close/>
                      <a:moveTo>
                        <a:pt x="98" y="56"/>
                      </a:moveTo>
                      <a:lnTo>
                        <a:pt x="79" y="56"/>
                      </a:lnTo>
                      <a:lnTo>
                        <a:pt x="79" y="56"/>
                      </a:lnTo>
                      <a:lnTo>
                        <a:pt x="75" y="54"/>
                      </a:lnTo>
                      <a:lnTo>
                        <a:pt x="74" y="52"/>
                      </a:lnTo>
                      <a:lnTo>
                        <a:pt x="74" y="52"/>
                      </a:lnTo>
                      <a:lnTo>
                        <a:pt x="75" y="48"/>
                      </a:lnTo>
                      <a:lnTo>
                        <a:pt x="79" y="47"/>
                      </a:lnTo>
                      <a:lnTo>
                        <a:pt x="98" y="47"/>
                      </a:lnTo>
                      <a:lnTo>
                        <a:pt x="98" y="47"/>
                      </a:lnTo>
                      <a:lnTo>
                        <a:pt x="101" y="48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1" y="54"/>
                      </a:lnTo>
                      <a:lnTo>
                        <a:pt x="98" y="56"/>
                      </a:lnTo>
                      <a:lnTo>
                        <a:pt x="98" y="56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2329340" y="2932048"/>
                  <a:ext cx="49714" cy="42788"/>
                </a:xfrm>
                <a:custGeom>
                  <a:avLst/>
                  <a:gdLst>
                    <a:gd name="T0" fmla="*/ 32 w 32"/>
                    <a:gd name="T1" fmla="*/ 12 h 27"/>
                    <a:gd name="T2" fmla="*/ 27 w 32"/>
                    <a:gd name="T3" fmla="*/ 8 h 27"/>
                    <a:gd name="T4" fmla="*/ 27 w 32"/>
                    <a:gd name="T5" fmla="*/ 5 h 27"/>
                    <a:gd name="T6" fmla="*/ 23 w 32"/>
                    <a:gd name="T7" fmla="*/ 2 h 27"/>
                    <a:gd name="T8" fmla="*/ 19 w 32"/>
                    <a:gd name="T9" fmla="*/ 0 h 27"/>
                    <a:gd name="T10" fmla="*/ 14 w 32"/>
                    <a:gd name="T11" fmla="*/ 3 h 27"/>
                    <a:gd name="T12" fmla="*/ 11 w 32"/>
                    <a:gd name="T13" fmla="*/ 9 h 27"/>
                    <a:gd name="T14" fmla="*/ 5 w 32"/>
                    <a:gd name="T15" fmla="*/ 7 h 27"/>
                    <a:gd name="T16" fmla="*/ 4 w 32"/>
                    <a:gd name="T17" fmla="*/ 5 h 27"/>
                    <a:gd name="T18" fmla="*/ 1 w 32"/>
                    <a:gd name="T19" fmla="*/ 5 h 27"/>
                    <a:gd name="T20" fmla="*/ 0 w 32"/>
                    <a:gd name="T21" fmla="*/ 7 h 27"/>
                    <a:gd name="T22" fmla="*/ 0 w 32"/>
                    <a:gd name="T23" fmla="*/ 11 h 27"/>
                    <a:gd name="T24" fmla="*/ 0 w 32"/>
                    <a:gd name="T25" fmla="*/ 16 h 27"/>
                    <a:gd name="T26" fmla="*/ 0 w 32"/>
                    <a:gd name="T27" fmla="*/ 22 h 27"/>
                    <a:gd name="T28" fmla="*/ 0 w 32"/>
                    <a:gd name="T29" fmla="*/ 24 h 27"/>
                    <a:gd name="T30" fmla="*/ 0 w 32"/>
                    <a:gd name="T31" fmla="*/ 26 h 27"/>
                    <a:gd name="T32" fmla="*/ 2 w 32"/>
                    <a:gd name="T33" fmla="*/ 27 h 27"/>
                    <a:gd name="T34" fmla="*/ 17 w 32"/>
                    <a:gd name="T35" fmla="*/ 27 h 27"/>
                    <a:gd name="T36" fmla="*/ 24 w 32"/>
                    <a:gd name="T37" fmla="*/ 25 h 27"/>
                    <a:gd name="T38" fmla="*/ 28 w 32"/>
                    <a:gd name="T39" fmla="*/ 17 h 27"/>
                    <a:gd name="T40" fmla="*/ 31 w 32"/>
                    <a:gd name="T41" fmla="*/ 14 h 27"/>
                    <a:gd name="T42" fmla="*/ 32 w 32"/>
                    <a:gd name="T43" fmla="*/ 12 h 27"/>
                    <a:gd name="T44" fmla="*/ 23 w 32"/>
                    <a:gd name="T45" fmla="*/ 14 h 27"/>
                    <a:gd name="T46" fmla="*/ 22 w 32"/>
                    <a:gd name="T47" fmla="*/ 16 h 27"/>
                    <a:gd name="T48" fmla="*/ 20 w 32"/>
                    <a:gd name="T49" fmla="*/ 20 h 27"/>
                    <a:gd name="T50" fmla="*/ 17 w 32"/>
                    <a:gd name="T51" fmla="*/ 21 h 27"/>
                    <a:gd name="T52" fmla="*/ 9 w 32"/>
                    <a:gd name="T53" fmla="*/ 21 h 27"/>
                    <a:gd name="T54" fmla="*/ 9 w 32"/>
                    <a:gd name="T55" fmla="*/ 18 h 27"/>
                    <a:gd name="T56" fmla="*/ 5 w 32"/>
                    <a:gd name="T57" fmla="*/ 13 h 27"/>
                    <a:gd name="T58" fmla="*/ 10 w 32"/>
                    <a:gd name="T59" fmla="*/ 14 h 27"/>
                    <a:gd name="T60" fmla="*/ 14 w 32"/>
                    <a:gd name="T61" fmla="*/ 14 h 27"/>
                    <a:gd name="T62" fmla="*/ 18 w 32"/>
                    <a:gd name="T63" fmla="*/ 12 h 27"/>
                    <a:gd name="T64" fmla="*/ 18 w 32"/>
                    <a:gd name="T65" fmla="*/ 9 h 27"/>
                    <a:gd name="T66" fmla="*/ 19 w 32"/>
                    <a:gd name="T67" fmla="*/ 7 h 27"/>
                    <a:gd name="T68" fmla="*/ 22 w 32"/>
                    <a:gd name="T69" fmla="*/ 8 h 27"/>
                    <a:gd name="T70" fmla="*/ 22 w 32"/>
                    <a:gd name="T71" fmla="*/ 9 h 27"/>
                    <a:gd name="T72" fmla="*/ 24 w 32"/>
                    <a:gd name="T73" fmla="*/ 1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" h="27">
                      <a:moveTo>
                        <a:pt x="32" y="12"/>
                      </a:moveTo>
                      <a:lnTo>
                        <a:pt x="32" y="12"/>
                      </a:lnTo>
                      <a:lnTo>
                        <a:pt x="31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5"/>
                      </a:lnTo>
                      <a:lnTo>
                        <a:pt x="24" y="3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3" y="5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5" y="7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7"/>
                      </a:lnTo>
                      <a:lnTo>
                        <a:pt x="2" y="27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20" y="26"/>
                      </a:lnTo>
                      <a:lnTo>
                        <a:pt x="24" y="25"/>
                      </a:lnTo>
                      <a:lnTo>
                        <a:pt x="27" y="21"/>
                      </a:lnTo>
                      <a:lnTo>
                        <a:pt x="28" y="17"/>
                      </a:lnTo>
                      <a:lnTo>
                        <a:pt x="31" y="14"/>
                      </a:lnTo>
                      <a:lnTo>
                        <a:pt x="31" y="14"/>
                      </a:lnTo>
                      <a:lnTo>
                        <a:pt x="32" y="12"/>
                      </a:lnTo>
                      <a:lnTo>
                        <a:pt x="32" y="12"/>
                      </a:lnTo>
                      <a:close/>
                      <a:moveTo>
                        <a:pt x="23" y="14"/>
                      </a:moveTo>
                      <a:lnTo>
                        <a:pt x="23" y="14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2" y="18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0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10" y="14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7" y="14"/>
                      </a:lnTo>
                      <a:lnTo>
                        <a:pt x="18" y="12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8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2" y="8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3" y="12"/>
                      </a:lnTo>
                      <a:lnTo>
                        <a:pt x="24" y="12"/>
                      </a:lnTo>
                      <a:lnTo>
                        <a:pt x="23" y="14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21"/>
                <p:cNvSpPr>
                  <a:spLocks/>
                </p:cNvSpPr>
                <p:nvPr/>
              </p:nvSpPr>
              <p:spPr bwMode="auto">
                <a:xfrm>
                  <a:off x="2435310" y="2960574"/>
                  <a:ext cx="28782" cy="47883"/>
                </a:xfrm>
                <a:custGeom>
                  <a:avLst/>
                  <a:gdLst>
                    <a:gd name="T0" fmla="*/ 18 w 18"/>
                    <a:gd name="T1" fmla="*/ 7 h 30"/>
                    <a:gd name="T2" fmla="*/ 18 w 18"/>
                    <a:gd name="T3" fmla="*/ 0 h 30"/>
                    <a:gd name="T4" fmla="*/ 9 w 18"/>
                    <a:gd name="T5" fmla="*/ 0 h 30"/>
                    <a:gd name="T6" fmla="*/ 9 w 18"/>
                    <a:gd name="T7" fmla="*/ 0 h 30"/>
                    <a:gd name="T8" fmla="*/ 8 w 18"/>
                    <a:gd name="T9" fmla="*/ 2 h 30"/>
                    <a:gd name="T10" fmla="*/ 7 w 18"/>
                    <a:gd name="T11" fmla="*/ 3 h 30"/>
                    <a:gd name="T12" fmla="*/ 7 w 18"/>
                    <a:gd name="T13" fmla="*/ 12 h 30"/>
                    <a:gd name="T14" fmla="*/ 0 w 18"/>
                    <a:gd name="T15" fmla="*/ 12 h 30"/>
                    <a:gd name="T16" fmla="*/ 0 w 18"/>
                    <a:gd name="T17" fmla="*/ 19 h 30"/>
                    <a:gd name="T18" fmla="*/ 7 w 18"/>
                    <a:gd name="T19" fmla="*/ 19 h 30"/>
                    <a:gd name="T20" fmla="*/ 7 w 18"/>
                    <a:gd name="T21" fmla="*/ 30 h 30"/>
                    <a:gd name="T22" fmla="*/ 12 w 18"/>
                    <a:gd name="T23" fmla="*/ 30 h 30"/>
                    <a:gd name="T24" fmla="*/ 12 w 18"/>
                    <a:gd name="T25" fmla="*/ 19 h 30"/>
                    <a:gd name="T26" fmla="*/ 18 w 18"/>
                    <a:gd name="T27" fmla="*/ 19 h 30"/>
                    <a:gd name="T28" fmla="*/ 18 w 18"/>
                    <a:gd name="T29" fmla="*/ 12 h 30"/>
                    <a:gd name="T30" fmla="*/ 12 w 18"/>
                    <a:gd name="T31" fmla="*/ 12 h 30"/>
                    <a:gd name="T32" fmla="*/ 12 w 18"/>
                    <a:gd name="T33" fmla="*/ 7 h 30"/>
                    <a:gd name="T34" fmla="*/ 18 w 18"/>
                    <a:gd name="T35" fmla="*/ 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30">
                      <a:moveTo>
                        <a:pt x="18" y="7"/>
                      </a:move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7" y="12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7" y="19"/>
                      </a:lnTo>
                      <a:lnTo>
                        <a:pt x="7" y="30"/>
                      </a:lnTo>
                      <a:lnTo>
                        <a:pt x="12" y="30"/>
                      </a:lnTo>
                      <a:lnTo>
                        <a:pt x="12" y="19"/>
                      </a:lnTo>
                      <a:lnTo>
                        <a:pt x="18" y="19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2" y="7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2407836" y="2943255"/>
                  <a:ext cx="83729" cy="83539"/>
                </a:xfrm>
                <a:custGeom>
                  <a:avLst/>
                  <a:gdLst>
                    <a:gd name="T0" fmla="*/ 44 w 53"/>
                    <a:gd name="T1" fmla="*/ 0 h 53"/>
                    <a:gd name="T2" fmla="*/ 8 w 53"/>
                    <a:gd name="T3" fmla="*/ 0 h 53"/>
                    <a:gd name="T4" fmla="*/ 8 w 53"/>
                    <a:gd name="T5" fmla="*/ 0 h 53"/>
                    <a:gd name="T6" fmla="*/ 5 w 53"/>
                    <a:gd name="T7" fmla="*/ 1 h 53"/>
                    <a:gd name="T8" fmla="*/ 3 w 53"/>
                    <a:gd name="T9" fmla="*/ 2 h 53"/>
                    <a:gd name="T10" fmla="*/ 0 w 53"/>
                    <a:gd name="T11" fmla="*/ 5 h 53"/>
                    <a:gd name="T12" fmla="*/ 0 w 53"/>
                    <a:gd name="T13" fmla="*/ 9 h 53"/>
                    <a:gd name="T14" fmla="*/ 0 w 53"/>
                    <a:gd name="T15" fmla="*/ 44 h 53"/>
                    <a:gd name="T16" fmla="*/ 0 w 53"/>
                    <a:gd name="T17" fmla="*/ 44 h 53"/>
                    <a:gd name="T18" fmla="*/ 0 w 53"/>
                    <a:gd name="T19" fmla="*/ 48 h 53"/>
                    <a:gd name="T20" fmla="*/ 3 w 53"/>
                    <a:gd name="T21" fmla="*/ 50 h 53"/>
                    <a:gd name="T22" fmla="*/ 5 w 53"/>
                    <a:gd name="T23" fmla="*/ 53 h 53"/>
                    <a:gd name="T24" fmla="*/ 8 w 53"/>
                    <a:gd name="T25" fmla="*/ 53 h 53"/>
                    <a:gd name="T26" fmla="*/ 44 w 53"/>
                    <a:gd name="T27" fmla="*/ 53 h 53"/>
                    <a:gd name="T28" fmla="*/ 44 w 53"/>
                    <a:gd name="T29" fmla="*/ 53 h 53"/>
                    <a:gd name="T30" fmla="*/ 48 w 53"/>
                    <a:gd name="T31" fmla="*/ 53 h 53"/>
                    <a:gd name="T32" fmla="*/ 51 w 53"/>
                    <a:gd name="T33" fmla="*/ 50 h 53"/>
                    <a:gd name="T34" fmla="*/ 52 w 53"/>
                    <a:gd name="T35" fmla="*/ 48 h 53"/>
                    <a:gd name="T36" fmla="*/ 53 w 53"/>
                    <a:gd name="T37" fmla="*/ 44 h 53"/>
                    <a:gd name="T38" fmla="*/ 53 w 53"/>
                    <a:gd name="T39" fmla="*/ 9 h 53"/>
                    <a:gd name="T40" fmla="*/ 53 w 53"/>
                    <a:gd name="T41" fmla="*/ 9 h 53"/>
                    <a:gd name="T42" fmla="*/ 52 w 53"/>
                    <a:gd name="T43" fmla="*/ 5 h 53"/>
                    <a:gd name="T44" fmla="*/ 51 w 53"/>
                    <a:gd name="T45" fmla="*/ 2 h 53"/>
                    <a:gd name="T46" fmla="*/ 48 w 53"/>
                    <a:gd name="T47" fmla="*/ 1 h 53"/>
                    <a:gd name="T48" fmla="*/ 44 w 53"/>
                    <a:gd name="T49" fmla="*/ 0 h 53"/>
                    <a:gd name="T50" fmla="*/ 44 w 53"/>
                    <a:gd name="T51" fmla="*/ 0 h 53"/>
                    <a:gd name="T52" fmla="*/ 47 w 53"/>
                    <a:gd name="T53" fmla="*/ 44 h 53"/>
                    <a:gd name="T54" fmla="*/ 47 w 53"/>
                    <a:gd name="T55" fmla="*/ 44 h 53"/>
                    <a:gd name="T56" fmla="*/ 46 w 53"/>
                    <a:gd name="T57" fmla="*/ 46 h 53"/>
                    <a:gd name="T58" fmla="*/ 44 w 53"/>
                    <a:gd name="T59" fmla="*/ 48 h 53"/>
                    <a:gd name="T60" fmla="*/ 8 w 53"/>
                    <a:gd name="T61" fmla="*/ 48 h 53"/>
                    <a:gd name="T62" fmla="*/ 8 w 53"/>
                    <a:gd name="T63" fmla="*/ 48 h 53"/>
                    <a:gd name="T64" fmla="*/ 7 w 53"/>
                    <a:gd name="T65" fmla="*/ 46 h 53"/>
                    <a:gd name="T66" fmla="*/ 5 w 53"/>
                    <a:gd name="T67" fmla="*/ 44 h 53"/>
                    <a:gd name="T68" fmla="*/ 5 w 53"/>
                    <a:gd name="T69" fmla="*/ 9 h 53"/>
                    <a:gd name="T70" fmla="*/ 5 w 53"/>
                    <a:gd name="T71" fmla="*/ 9 h 53"/>
                    <a:gd name="T72" fmla="*/ 7 w 53"/>
                    <a:gd name="T73" fmla="*/ 6 h 53"/>
                    <a:gd name="T74" fmla="*/ 8 w 53"/>
                    <a:gd name="T75" fmla="*/ 6 h 53"/>
                    <a:gd name="T76" fmla="*/ 44 w 53"/>
                    <a:gd name="T77" fmla="*/ 6 h 53"/>
                    <a:gd name="T78" fmla="*/ 44 w 53"/>
                    <a:gd name="T79" fmla="*/ 6 h 53"/>
                    <a:gd name="T80" fmla="*/ 46 w 53"/>
                    <a:gd name="T81" fmla="*/ 6 h 53"/>
                    <a:gd name="T82" fmla="*/ 47 w 53"/>
                    <a:gd name="T83" fmla="*/ 9 h 53"/>
                    <a:gd name="T84" fmla="*/ 47 w 53"/>
                    <a:gd name="T85" fmla="*/ 4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3" h="53">
                      <a:moveTo>
                        <a:pt x="44" y="0"/>
                      </a:move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3" y="50"/>
                      </a:lnTo>
                      <a:lnTo>
                        <a:pt x="5" y="53"/>
                      </a:lnTo>
                      <a:lnTo>
                        <a:pt x="8" y="53"/>
                      </a:lnTo>
                      <a:lnTo>
                        <a:pt x="44" y="53"/>
                      </a:lnTo>
                      <a:lnTo>
                        <a:pt x="44" y="53"/>
                      </a:lnTo>
                      <a:lnTo>
                        <a:pt x="48" y="53"/>
                      </a:lnTo>
                      <a:lnTo>
                        <a:pt x="51" y="50"/>
                      </a:lnTo>
                      <a:lnTo>
                        <a:pt x="52" y="48"/>
                      </a:lnTo>
                      <a:lnTo>
                        <a:pt x="53" y="44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2" y="5"/>
                      </a:lnTo>
                      <a:lnTo>
                        <a:pt x="51" y="2"/>
                      </a:lnTo>
                      <a:lnTo>
                        <a:pt x="48" y="1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  <a:moveTo>
                        <a:pt x="47" y="44"/>
                      </a:moveTo>
                      <a:lnTo>
                        <a:pt x="47" y="44"/>
                      </a:lnTo>
                      <a:lnTo>
                        <a:pt x="46" y="46"/>
                      </a:lnTo>
                      <a:lnTo>
                        <a:pt x="44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7" y="46"/>
                      </a:lnTo>
                      <a:lnTo>
                        <a:pt x="5" y="44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6" y="6"/>
                      </a:lnTo>
                      <a:lnTo>
                        <a:pt x="47" y="9"/>
                      </a:lnTo>
                      <a:lnTo>
                        <a:pt x="47" y="44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2308407" y="2914729"/>
                  <a:ext cx="85038" cy="83539"/>
                </a:xfrm>
                <a:custGeom>
                  <a:avLst/>
                  <a:gdLst>
                    <a:gd name="T0" fmla="*/ 45 w 54"/>
                    <a:gd name="T1" fmla="*/ 0 h 53"/>
                    <a:gd name="T2" fmla="*/ 9 w 54"/>
                    <a:gd name="T3" fmla="*/ 0 h 53"/>
                    <a:gd name="T4" fmla="*/ 9 w 54"/>
                    <a:gd name="T5" fmla="*/ 0 h 53"/>
                    <a:gd name="T6" fmla="*/ 6 w 54"/>
                    <a:gd name="T7" fmla="*/ 1 h 53"/>
                    <a:gd name="T8" fmla="*/ 2 w 54"/>
                    <a:gd name="T9" fmla="*/ 2 h 53"/>
                    <a:gd name="T10" fmla="*/ 1 w 54"/>
                    <a:gd name="T11" fmla="*/ 5 h 53"/>
                    <a:gd name="T12" fmla="*/ 0 w 54"/>
                    <a:gd name="T13" fmla="*/ 9 h 53"/>
                    <a:gd name="T14" fmla="*/ 0 w 54"/>
                    <a:gd name="T15" fmla="*/ 45 h 53"/>
                    <a:gd name="T16" fmla="*/ 0 w 54"/>
                    <a:gd name="T17" fmla="*/ 45 h 53"/>
                    <a:gd name="T18" fmla="*/ 1 w 54"/>
                    <a:gd name="T19" fmla="*/ 48 h 53"/>
                    <a:gd name="T20" fmla="*/ 2 w 54"/>
                    <a:gd name="T21" fmla="*/ 50 h 53"/>
                    <a:gd name="T22" fmla="*/ 6 w 54"/>
                    <a:gd name="T23" fmla="*/ 53 h 53"/>
                    <a:gd name="T24" fmla="*/ 9 w 54"/>
                    <a:gd name="T25" fmla="*/ 53 h 53"/>
                    <a:gd name="T26" fmla="*/ 45 w 54"/>
                    <a:gd name="T27" fmla="*/ 53 h 53"/>
                    <a:gd name="T28" fmla="*/ 45 w 54"/>
                    <a:gd name="T29" fmla="*/ 53 h 53"/>
                    <a:gd name="T30" fmla="*/ 48 w 54"/>
                    <a:gd name="T31" fmla="*/ 53 h 53"/>
                    <a:gd name="T32" fmla="*/ 52 w 54"/>
                    <a:gd name="T33" fmla="*/ 50 h 53"/>
                    <a:gd name="T34" fmla="*/ 53 w 54"/>
                    <a:gd name="T35" fmla="*/ 48 h 53"/>
                    <a:gd name="T36" fmla="*/ 54 w 54"/>
                    <a:gd name="T37" fmla="*/ 45 h 53"/>
                    <a:gd name="T38" fmla="*/ 54 w 54"/>
                    <a:gd name="T39" fmla="*/ 9 h 53"/>
                    <a:gd name="T40" fmla="*/ 54 w 54"/>
                    <a:gd name="T41" fmla="*/ 9 h 53"/>
                    <a:gd name="T42" fmla="*/ 53 w 54"/>
                    <a:gd name="T43" fmla="*/ 5 h 53"/>
                    <a:gd name="T44" fmla="*/ 52 w 54"/>
                    <a:gd name="T45" fmla="*/ 2 h 53"/>
                    <a:gd name="T46" fmla="*/ 48 w 54"/>
                    <a:gd name="T47" fmla="*/ 1 h 53"/>
                    <a:gd name="T48" fmla="*/ 45 w 54"/>
                    <a:gd name="T49" fmla="*/ 0 h 53"/>
                    <a:gd name="T50" fmla="*/ 45 w 54"/>
                    <a:gd name="T51" fmla="*/ 0 h 53"/>
                    <a:gd name="T52" fmla="*/ 48 w 54"/>
                    <a:gd name="T53" fmla="*/ 45 h 53"/>
                    <a:gd name="T54" fmla="*/ 48 w 54"/>
                    <a:gd name="T55" fmla="*/ 45 h 53"/>
                    <a:gd name="T56" fmla="*/ 46 w 54"/>
                    <a:gd name="T57" fmla="*/ 46 h 53"/>
                    <a:gd name="T58" fmla="*/ 45 w 54"/>
                    <a:gd name="T59" fmla="*/ 48 h 53"/>
                    <a:gd name="T60" fmla="*/ 9 w 54"/>
                    <a:gd name="T61" fmla="*/ 48 h 53"/>
                    <a:gd name="T62" fmla="*/ 9 w 54"/>
                    <a:gd name="T63" fmla="*/ 48 h 53"/>
                    <a:gd name="T64" fmla="*/ 7 w 54"/>
                    <a:gd name="T65" fmla="*/ 46 h 53"/>
                    <a:gd name="T66" fmla="*/ 6 w 54"/>
                    <a:gd name="T67" fmla="*/ 45 h 53"/>
                    <a:gd name="T68" fmla="*/ 6 w 54"/>
                    <a:gd name="T69" fmla="*/ 9 h 53"/>
                    <a:gd name="T70" fmla="*/ 6 w 54"/>
                    <a:gd name="T71" fmla="*/ 9 h 53"/>
                    <a:gd name="T72" fmla="*/ 7 w 54"/>
                    <a:gd name="T73" fmla="*/ 7 h 53"/>
                    <a:gd name="T74" fmla="*/ 9 w 54"/>
                    <a:gd name="T75" fmla="*/ 6 h 53"/>
                    <a:gd name="T76" fmla="*/ 45 w 54"/>
                    <a:gd name="T77" fmla="*/ 6 h 53"/>
                    <a:gd name="T78" fmla="*/ 45 w 54"/>
                    <a:gd name="T79" fmla="*/ 6 h 53"/>
                    <a:gd name="T80" fmla="*/ 46 w 54"/>
                    <a:gd name="T81" fmla="*/ 7 h 53"/>
                    <a:gd name="T82" fmla="*/ 48 w 54"/>
                    <a:gd name="T83" fmla="*/ 9 h 53"/>
                    <a:gd name="T84" fmla="*/ 48 w 54"/>
                    <a:gd name="T85" fmla="*/ 4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4" h="53">
                      <a:moveTo>
                        <a:pt x="45" y="0"/>
                      </a:move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" y="48"/>
                      </a:lnTo>
                      <a:lnTo>
                        <a:pt x="2" y="50"/>
                      </a:lnTo>
                      <a:lnTo>
                        <a:pt x="6" y="53"/>
                      </a:lnTo>
                      <a:lnTo>
                        <a:pt x="9" y="53"/>
                      </a:lnTo>
                      <a:lnTo>
                        <a:pt x="45" y="53"/>
                      </a:lnTo>
                      <a:lnTo>
                        <a:pt x="45" y="53"/>
                      </a:lnTo>
                      <a:lnTo>
                        <a:pt x="48" y="53"/>
                      </a:lnTo>
                      <a:lnTo>
                        <a:pt x="52" y="50"/>
                      </a:lnTo>
                      <a:lnTo>
                        <a:pt x="53" y="48"/>
                      </a:lnTo>
                      <a:lnTo>
                        <a:pt x="54" y="45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3" y="5"/>
                      </a:lnTo>
                      <a:lnTo>
                        <a:pt x="52" y="2"/>
                      </a:lnTo>
                      <a:lnTo>
                        <a:pt x="48" y="1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  <a:moveTo>
                        <a:pt x="48" y="45"/>
                      </a:moveTo>
                      <a:lnTo>
                        <a:pt x="48" y="45"/>
                      </a:lnTo>
                      <a:lnTo>
                        <a:pt x="46" y="46"/>
                      </a:lnTo>
                      <a:lnTo>
                        <a:pt x="45" y="48"/>
                      </a:lnTo>
                      <a:lnTo>
                        <a:pt x="9" y="48"/>
                      </a:lnTo>
                      <a:lnTo>
                        <a:pt x="9" y="48"/>
                      </a:lnTo>
                      <a:lnTo>
                        <a:pt x="7" y="46"/>
                      </a:lnTo>
                      <a:lnTo>
                        <a:pt x="6" y="45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6" y="7"/>
                      </a:lnTo>
                      <a:lnTo>
                        <a:pt x="48" y="9"/>
                      </a:lnTo>
                      <a:lnTo>
                        <a:pt x="48" y="45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2508573" y="2890279"/>
                  <a:ext cx="83729" cy="84558"/>
                </a:xfrm>
                <a:custGeom>
                  <a:avLst/>
                  <a:gdLst>
                    <a:gd name="T0" fmla="*/ 7 w 53"/>
                    <a:gd name="T1" fmla="*/ 0 h 53"/>
                    <a:gd name="T2" fmla="*/ 5 w 53"/>
                    <a:gd name="T3" fmla="*/ 0 h 53"/>
                    <a:gd name="T4" fmla="*/ 0 w 53"/>
                    <a:gd name="T5" fmla="*/ 5 h 53"/>
                    <a:gd name="T6" fmla="*/ 0 w 53"/>
                    <a:gd name="T7" fmla="*/ 44 h 53"/>
                    <a:gd name="T8" fmla="*/ 0 w 53"/>
                    <a:gd name="T9" fmla="*/ 48 h 53"/>
                    <a:gd name="T10" fmla="*/ 5 w 53"/>
                    <a:gd name="T11" fmla="*/ 53 h 53"/>
                    <a:gd name="T12" fmla="*/ 44 w 53"/>
                    <a:gd name="T13" fmla="*/ 53 h 53"/>
                    <a:gd name="T14" fmla="*/ 47 w 53"/>
                    <a:gd name="T15" fmla="*/ 53 h 53"/>
                    <a:gd name="T16" fmla="*/ 51 w 53"/>
                    <a:gd name="T17" fmla="*/ 48 h 53"/>
                    <a:gd name="T18" fmla="*/ 53 w 53"/>
                    <a:gd name="T19" fmla="*/ 9 h 53"/>
                    <a:gd name="T20" fmla="*/ 51 w 53"/>
                    <a:gd name="T21" fmla="*/ 5 h 53"/>
                    <a:gd name="T22" fmla="*/ 47 w 53"/>
                    <a:gd name="T23" fmla="*/ 0 h 53"/>
                    <a:gd name="T24" fmla="*/ 44 w 53"/>
                    <a:gd name="T25" fmla="*/ 0 h 53"/>
                    <a:gd name="T26" fmla="*/ 46 w 53"/>
                    <a:gd name="T27" fmla="*/ 44 h 53"/>
                    <a:gd name="T28" fmla="*/ 44 w 53"/>
                    <a:gd name="T29" fmla="*/ 47 h 53"/>
                    <a:gd name="T30" fmla="*/ 7 w 53"/>
                    <a:gd name="T31" fmla="*/ 47 h 53"/>
                    <a:gd name="T32" fmla="*/ 5 w 53"/>
                    <a:gd name="T33" fmla="*/ 44 h 53"/>
                    <a:gd name="T34" fmla="*/ 11 w 53"/>
                    <a:gd name="T35" fmla="*/ 30 h 53"/>
                    <a:gd name="T36" fmla="*/ 12 w 53"/>
                    <a:gd name="T37" fmla="*/ 34 h 53"/>
                    <a:gd name="T38" fmla="*/ 20 w 53"/>
                    <a:gd name="T39" fmla="*/ 40 h 53"/>
                    <a:gd name="T40" fmla="*/ 25 w 53"/>
                    <a:gd name="T41" fmla="*/ 42 h 53"/>
                    <a:gd name="T42" fmla="*/ 35 w 53"/>
                    <a:gd name="T43" fmla="*/ 38 h 53"/>
                    <a:gd name="T44" fmla="*/ 40 w 53"/>
                    <a:gd name="T45" fmla="*/ 30 h 53"/>
                    <a:gd name="T46" fmla="*/ 46 w 53"/>
                    <a:gd name="T47" fmla="*/ 44 h 53"/>
                    <a:gd name="T48" fmla="*/ 16 w 53"/>
                    <a:gd name="T49" fmla="*/ 26 h 53"/>
                    <a:gd name="T50" fmla="*/ 19 w 53"/>
                    <a:gd name="T51" fmla="*/ 21 h 53"/>
                    <a:gd name="T52" fmla="*/ 25 w 53"/>
                    <a:gd name="T53" fmla="*/ 18 h 53"/>
                    <a:gd name="T54" fmla="*/ 29 w 53"/>
                    <a:gd name="T55" fmla="*/ 18 h 53"/>
                    <a:gd name="T56" fmla="*/ 35 w 53"/>
                    <a:gd name="T57" fmla="*/ 24 h 53"/>
                    <a:gd name="T58" fmla="*/ 35 w 53"/>
                    <a:gd name="T59" fmla="*/ 26 h 53"/>
                    <a:gd name="T60" fmla="*/ 32 w 53"/>
                    <a:gd name="T61" fmla="*/ 33 h 53"/>
                    <a:gd name="T62" fmla="*/ 25 w 53"/>
                    <a:gd name="T63" fmla="*/ 35 h 53"/>
                    <a:gd name="T64" fmla="*/ 23 w 53"/>
                    <a:gd name="T65" fmla="*/ 35 h 53"/>
                    <a:gd name="T66" fmla="*/ 18 w 53"/>
                    <a:gd name="T67" fmla="*/ 30 h 53"/>
                    <a:gd name="T68" fmla="*/ 16 w 53"/>
                    <a:gd name="T69" fmla="*/ 26 h 53"/>
                    <a:gd name="T70" fmla="*/ 40 w 53"/>
                    <a:gd name="T71" fmla="*/ 24 h 53"/>
                    <a:gd name="T72" fmla="*/ 38 w 53"/>
                    <a:gd name="T73" fmla="*/ 20 h 53"/>
                    <a:gd name="T74" fmla="*/ 31 w 53"/>
                    <a:gd name="T75" fmla="*/ 13 h 53"/>
                    <a:gd name="T76" fmla="*/ 25 w 53"/>
                    <a:gd name="T77" fmla="*/ 12 h 53"/>
                    <a:gd name="T78" fmla="*/ 16 w 53"/>
                    <a:gd name="T79" fmla="*/ 16 h 53"/>
                    <a:gd name="T80" fmla="*/ 11 w 53"/>
                    <a:gd name="T81" fmla="*/ 24 h 53"/>
                    <a:gd name="T82" fmla="*/ 5 w 53"/>
                    <a:gd name="T83" fmla="*/ 9 h 53"/>
                    <a:gd name="T84" fmla="*/ 6 w 53"/>
                    <a:gd name="T85" fmla="*/ 7 h 53"/>
                    <a:gd name="T86" fmla="*/ 44 w 53"/>
                    <a:gd name="T87" fmla="*/ 5 h 53"/>
                    <a:gd name="T88" fmla="*/ 46 w 53"/>
                    <a:gd name="T89" fmla="*/ 7 h 53"/>
                    <a:gd name="T90" fmla="*/ 46 w 53"/>
                    <a:gd name="T91" fmla="*/ 2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3" h="53">
                      <a:moveTo>
                        <a:pt x="44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2" y="51"/>
                      </a:lnTo>
                      <a:lnTo>
                        <a:pt x="5" y="53"/>
                      </a:lnTo>
                      <a:lnTo>
                        <a:pt x="7" y="53"/>
                      </a:lnTo>
                      <a:lnTo>
                        <a:pt x="44" y="53"/>
                      </a:lnTo>
                      <a:lnTo>
                        <a:pt x="44" y="53"/>
                      </a:lnTo>
                      <a:lnTo>
                        <a:pt x="47" y="53"/>
                      </a:lnTo>
                      <a:lnTo>
                        <a:pt x="50" y="51"/>
                      </a:lnTo>
                      <a:lnTo>
                        <a:pt x="51" y="48"/>
                      </a:lnTo>
                      <a:lnTo>
                        <a:pt x="53" y="44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1" y="5"/>
                      </a:lnTo>
                      <a:lnTo>
                        <a:pt x="50" y="3"/>
                      </a:lnTo>
                      <a:lnTo>
                        <a:pt x="47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  <a:moveTo>
                        <a:pt x="46" y="44"/>
                      </a:moveTo>
                      <a:lnTo>
                        <a:pt x="46" y="44"/>
                      </a:lnTo>
                      <a:lnTo>
                        <a:pt x="46" y="47"/>
                      </a:lnTo>
                      <a:lnTo>
                        <a:pt x="44" y="47"/>
                      </a:lnTo>
                      <a:lnTo>
                        <a:pt x="7" y="47"/>
                      </a:lnTo>
                      <a:lnTo>
                        <a:pt x="7" y="47"/>
                      </a:lnTo>
                      <a:lnTo>
                        <a:pt x="6" y="47"/>
                      </a:lnTo>
                      <a:lnTo>
                        <a:pt x="5" y="44"/>
                      </a:lnTo>
                      <a:lnTo>
                        <a:pt x="5" y="30"/>
                      </a:lnTo>
                      <a:lnTo>
                        <a:pt x="11" y="30"/>
                      </a:lnTo>
                      <a:lnTo>
                        <a:pt x="11" y="30"/>
                      </a:lnTo>
                      <a:lnTo>
                        <a:pt x="12" y="34"/>
                      </a:lnTo>
                      <a:lnTo>
                        <a:pt x="16" y="38"/>
                      </a:lnTo>
                      <a:lnTo>
                        <a:pt x="20" y="40"/>
                      </a:lnTo>
                      <a:lnTo>
                        <a:pt x="25" y="42"/>
                      </a:lnTo>
                      <a:lnTo>
                        <a:pt x="25" y="42"/>
                      </a:lnTo>
                      <a:lnTo>
                        <a:pt x="31" y="40"/>
                      </a:lnTo>
                      <a:lnTo>
                        <a:pt x="35" y="38"/>
                      </a:lnTo>
                      <a:lnTo>
                        <a:pt x="38" y="34"/>
                      </a:lnTo>
                      <a:lnTo>
                        <a:pt x="40" y="30"/>
                      </a:lnTo>
                      <a:lnTo>
                        <a:pt x="46" y="30"/>
                      </a:lnTo>
                      <a:lnTo>
                        <a:pt x="46" y="44"/>
                      </a:lnTo>
                      <a:close/>
                      <a:moveTo>
                        <a:pt x="16" y="26"/>
                      </a:move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19" y="21"/>
                      </a:lnTo>
                      <a:lnTo>
                        <a:pt x="23" y="18"/>
                      </a:lnTo>
                      <a:lnTo>
                        <a:pt x="25" y="18"/>
                      </a:lnTo>
                      <a:lnTo>
                        <a:pt x="25" y="18"/>
                      </a:lnTo>
                      <a:lnTo>
                        <a:pt x="29" y="18"/>
                      </a:lnTo>
                      <a:lnTo>
                        <a:pt x="32" y="21"/>
                      </a:lnTo>
                      <a:lnTo>
                        <a:pt x="35" y="24"/>
                      </a:lnTo>
                      <a:lnTo>
                        <a:pt x="35" y="26"/>
                      </a:lnTo>
                      <a:lnTo>
                        <a:pt x="35" y="26"/>
                      </a:lnTo>
                      <a:lnTo>
                        <a:pt x="35" y="30"/>
                      </a:lnTo>
                      <a:lnTo>
                        <a:pt x="32" y="33"/>
                      </a:lnTo>
                      <a:lnTo>
                        <a:pt x="29" y="35"/>
                      </a:lnTo>
                      <a:lnTo>
                        <a:pt x="25" y="35"/>
                      </a:lnTo>
                      <a:lnTo>
                        <a:pt x="25" y="35"/>
                      </a:lnTo>
                      <a:lnTo>
                        <a:pt x="23" y="35"/>
                      </a:lnTo>
                      <a:lnTo>
                        <a:pt x="19" y="33"/>
                      </a:lnTo>
                      <a:lnTo>
                        <a:pt x="18" y="30"/>
                      </a:lnTo>
                      <a:lnTo>
                        <a:pt x="16" y="26"/>
                      </a:lnTo>
                      <a:lnTo>
                        <a:pt x="16" y="26"/>
                      </a:lnTo>
                      <a:close/>
                      <a:moveTo>
                        <a:pt x="46" y="24"/>
                      </a:move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38" y="20"/>
                      </a:lnTo>
                      <a:lnTo>
                        <a:pt x="35" y="16"/>
                      </a:lnTo>
                      <a:lnTo>
                        <a:pt x="31" y="13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0" y="13"/>
                      </a:lnTo>
                      <a:lnTo>
                        <a:pt x="16" y="16"/>
                      </a:lnTo>
                      <a:lnTo>
                        <a:pt x="12" y="20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44" y="5"/>
                      </a:lnTo>
                      <a:lnTo>
                        <a:pt x="44" y="5"/>
                      </a:lnTo>
                      <a:lnTo>
                        <a:pt x="46" y="7"/>
                      </a:lnTo>
                      <a:lnTo>
                        <a:pt x="46" y="9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2445776" y="3083846"/>
                  <a:ext cx="7850" cy="8150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5" name="4099 Grupo"/>
            <p:cNvGrpSpPr>
              <a:grpSpLocks/>
            </p:cNvGrpSpPr>
            <p:nvPr/>
          </p:nvGrpSpPr>
          <p:grpSpPr bwMode="auto">
            <a:xfrm>
              <a:off x="3267869" y="3000772"/>
              <a:ext cx="4806533" cy="470501"/>
              <a:chOff x="3269457" y="3153172"/>
              <a:chExt cx="4806533" cy="470501"/>
            </a:xfrm>
          </p:grpSpPr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4036403" y="3153172"/>
                <a:ext cx="4039587" cy="434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s-ES" altLang="es-ES" sz="22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Ofreciendo sus productos y servicios en línea a nivel nacional e internacional</a:t>
                </a:r>
              </a:p>
            </p:txBody>
          </p:sp>
          <p:grpSp>
            <p:nvGrpSpPr>
              <p:cNvPr id="24" name="73 Grupo"/>
              <p:cNvGrpSpPr>
                <a:grpSpLocks/>
              </p:cNvGrpSpPr>
              <p:nvPr/>
            </p:nvGrpSpPr>
            <p:grpSpPr bwMode="auto">
              <a:xfrm>
                <a:off x="3269457" y="3157159"/>
                <a:ext cx="612271" cy="466514"/>
                <a:chOff x="2182813" y="3479838"/>
                <a:chExt cx="612271" cy="466514"/>
              </a:xfrm>
            </p:grpSpPr>
            <p:sp>
              <p:nvSpPr>
                <p:cNvPr id="25" name="Freeform 8"/>
                <p:cNvSpPr>
                  <a:spLocks noEditPoints="1"/>
                </p:cNvSpPr>
                <p:nvPr/>
              </p:nvSpPr>
              <p:spPr bwMode="auto">
                <a:xfrm>
                  <a:off x="2182813" y="3479838"/>
                  <a:ext cx="612271" cy="466514"/>
                </a:xfrm>
                <a:custGeom>
                  <a:avLst/>
                  <a:gdLst>
                    <a:gd name="T0" fmla="*/ 1 w 386"/>
                    <a:gd name="T1" fmla="*/ 152 h 344"/>
                    <a:gd name="T2" fmla="*/ 14 w 386"/>
                    <a:gd name="T3" fmla="*/ 103 h 344"/>
                    <a:gd name="T4" fmla="*/ 40 w 386"/>
                    <a:gd name="T5" fmla="*/ 61 h 344"/>
                    <a:gd name="T6" fmla="*/ 77 w 386"/>
                    <a:gd name="T7" fmla="*/ 27 h 344"/>
                    <a:gd name="T8" fmla="*/ 123 w 386"/>
                    <a:gd name="T9" fmla="*/ 7 h 344"/>
                    <a:gd name="T10" fmla="*/ 175 w 386"/>
                    <a:gd name="T11" fmla="*/ 0 h 344"/>
                    <a:gd name="T12" fmla="*/ 197 w 386"/>
                    <a:gd name="T13" fmla="*/ 3 h 344"/>
                    <a:gd name="T14" fmla="*/ 240 w 386"/>
                    <a:gd name="T15" fmla="*/ 17 h 344"/>
                    <a:gd name="T16" fmla="*/ 295 w 386"/>
                    <a:gd name="T17" fmla="*/ 55 h 344"/>
                    <a:gd name="T18" fmla="*/ 339 w 386"/>
                    <a:gd name="T19" fmla="*/ 103 h 344"/>
                    <a:gd name="T20" fmla="*/ 382 w 386"/>
                    <a:gd name="T21" fmla="*/ 166 h 344"/>
                    <a:gd name="T22" fmla="*/ 382 w 386"/>
                    <a:gd name="T23" fmla="*/ 186 h 344"/>
                    <a:gd name="T24" fmla="*/ 354 w 386"/>
                    <a:gd name="T25" fmla="*/ 234 h 344"/>
                    <a:gd name="T26" fmla="*/ 313 w 386"/>
                    <a:gd name="T27" fmla="*/ 279 h 344"/>
                    <a:gd name="T28" fmla="*/ 260 w 386"/>
                    <a:gd name="T29" fmla="*/ 321 h 344"/>
                    <a:gd name="T30" fmla="*/ 216 w 386"/>
                    <a:gd name="T31" fmla="*/ 339 h 344"/>
                    <a:gd name="T32" fmla="*/ 181 w 386"/>
                    <a:gd name="T33" fmla="*/ 344 h 344"/>
                    <a:gd name="T34" fmla="*/ 150 w 386"/>
                    <a:gd name="T35" fmla="*/ 343 h 344"/>
                    <a:gd name="T36" fmla="*/ 102 w 386"/>
                    <a:gd name="T37" fmla="*/ 328 h 344"/>
                    <a:gd name="T38" fmla="*/ 59 w 386"/>
                    <a:gd name="T39" fmla="*/ 302 h 344"/>
                    <a:gd name="T40" fmla="*/ 27 w 386"/>
                    <a:gd name="T41" fmla="*/ 266 h 344"/>
                    <a:gd name="T42" fmla="*/ 6 w 386"/>
                    <a:gd name="T43" fmla="*/ 221 h 344"/>
                    <a:gd name="T44" fmla="*/ 0 w 386"/>
                    <a:gd name="T45" fmla="*/ 169 h 344"/>
                    <a:gd name="T46" fmla="*/ 48 w 386"/>
                    <a:gd name="T47" fmla="*/ 170 h 344"/>
                    <a:gd name="T48" fmla="*/ 54 w 386"/>
                    <a:gd name="T49" fmla="*/ 134 h 344"/>
                    <a:gd name="T50" fmla="*/ 70 w 386"/>
                    <a:gd name="T51" fmla="*/ 103 h 344"/>
                    <a:gd name="T52" fmla="*/ 94 w 386"/>
                    <a:gd name="T53" fmla="*/ 77 h 344"/>
                    <a:gd name="T54" fmla="*/ 124 w 386"/>
                    <a:gd name="T55" fmla="*/ 59 h 344"/>
                    <a:gd name="T56" fmla="*/ 159 w 386"/>
                    <a:gd name="T57" fmla="*/ 51 h 344"/>
                    <a:gd name="T58" fmla="*/ 185 w 386"/>
                    <a:gd name="T59" fmla="*/ 51 h 344"/>
                    <a:gd name="T60" fmla="*/ 220 w 386"/>
                    <a:gd name="T61" fmla="*/ 61 h 344"/>
                    <a:gd name="T62" fmla="*/ 249 w 386"/>
                    <a:gd name="T63" fmla="*/ 79 h 344"/>
                    <a:gd name="T64" fmla="*/ 272 w 386"/>
                    <a:gd name="T65" fmla="*/ 107 h 344"/>
                    <a:gd name="T66" fmla="*/ 288 w 386"/>
                    <a:gd name="T67" fmla="*/ 138 h 344"/>
                    <a:gd name="T68" fmla="*/ 291 w 386"/>
                    <a:gd name="T69" fmla="*/ 174 h 344"/>
                    <a:gd name="T70" fmla="*/ 289 w 386"/>
                    <a:gd name="T71" fmla="*/ 199 h 344"/>
                    <a:gd name="T72" fmla="*/ 276 w 386"/>
                    <a:gd name="T73" fmla="*/ 232 h 344"/>
                    <a:gd name="T74" fmla="*/ 255 w 386"/>
                    <a:gd name="T75" fmla="*/ 260 h 344"/>
                    <a:gd name="T76" fmla="*/ 227 w 386"/>
                    <a:gd name="T77" fmla="*/ 280 h 344"/>
                    <a:gd name="T78" fmla="*/ 193 w 386"/>
                    <a:gd name="T79" fmla="*/ 292 h 344"/>
                    <a:gd name="T80" fmla="*/ 168 w 386"/>
                    <a:gd name="T81" fmla="*/ 295 h 344"/>
                    <a:gd name="T82" fmla="*/ 132 w 386"/>
                    <a:gd name="T83" fmla="*/ 288 h 344"/>
                    <a:gd name="T84" fmla="*/ 99 w 386"/>
                    <a:gd name="T85" fmla="*/ 273 h 344"/>
                    <a:gd name="T86" fmla="*/ 75 w 386"/>
                    <a:gd name="T87" fmla="*/ 248 h 344"/>
                    <a:gd name="T88" fmla="*/ 57 w 386"/>
                    <a:gd name="T89" fmla="*/ 218 h 344"/>
                    <a:gd name="T90" fmla="*/ 49 w 386"/>
                    <a:gd name="T91" fmla="*/ 183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86" h="344">
                      <a:moveTo>
                        <a:pt x="0" y="169"/>
                      </a:moveTo>
                      <a:lnTo>
                        <a:pt x="0" y="169"/>
                      </a:lnTo>
                      <a:lnTo>
                        <a:pt x="1" y="152"/>
                      </a:lnTo>
                      <a:lnTo>
                        <a:pt x="3" y="135"/>
                      </a:lnTo>
                      <a:lnTo>
                        <a:pt x="7" y="118"/>
                      </a:lnTo>
                      <a:lnTo>
                        <a:pt x="14" y="103"/>
                      </a:lnTo>
                      <a:lnTo>
                        <a:pt x="22" y="87"/>
                      </a:lnTo>
                      <a:lnTo>
                        <a:pt x="31" y="74"/>
                      </a:lnTo>
                      <a:lnTo>
                        <a:pt x="40" y="61"/>
                      </a:lnTo>
                      <a:lnTo>
                        <a:pt x="51" y="48"/>
                      </a:lnTo>
                      <a:lnTo>
                        <a:pt x="64" y="38"/>
                      </a:lnTo>
                      <a:lnTo>
                        <a:pt x="77" y="27"/>
                      </a:lnTo>
                      <a:lnTo>
                        <a:pt x="92" y="20"/>
                      </a:lnTo>
                      <a:lnTo>
                        <a:pt x="107" y="13"/>
                      </a:lnTo>
                      <a:lnTo>
                        <a:pt x="123" y="7"/>
                      </a:lnTo>
                      <a:lnTo>
                        <a:pt x="140" y="3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175" y="0"/>
                      </a:lnTo>
                      <a:lnTo>
                        <a:pt x="185" y="2"/>
                      </a:lnTo>
                      <a:lnTo>
                        <a:pt x="197" y="3"/>
                      </a:lnTo>
                      <a:lnTo>
                        <a:pt x="208" y="5"/>
                      </a:lnTo>
                      <a:lnTo>
                        <a:pt x="219" y="8"/>
                      </a:lnTo>
                      <a:lnTo>
                        <a:pt x="240" y="17"/>
                      </a:lnTo>
                      <a:lnTo>
                        <a:pt x="259" y="27"/>
                      </a:lnTo>
                      <a:lnTo>
                        <a:pt x="278" y="40"/>
                      </a:lnTo>
                      <a:lnTo>
                        <a:pt x="295" y="55"/>
                      </a:lnTo>
                      <a:lnTo>
                        <a:pt x="311" y="70"/>
                      </a:lnTo>
                      <a:lnTo>
                        <a:pt x="326" y="87"/>
                      </a:lnTo>
                      <a:lnTo>
                        <a:pt x="339" y="103"/>
                      </a:lnTo>
                      <a:lnTo>
                        <a:pt x="351" y="118"/>
                      </a:lnTo>
                      <a:lnTo>
                        <a:pt x="371" y="147"/>
                      </a:lnTo>
                      <a:lnTo>
                        <a:pt x="382" y="166"/>
                      </a:lnTo>
                      <a:lnTo>
                        <a:pt x="386" y="177"/>
                      </a:lnTo>
                      <a:lnTo>
                        <a:pt x="386" y="177"/>
                      </a:lnTo>
                      <a:lnTo>
                        <a:pt x="382" y="186"/>
                      </a:lnTo>
                      <a:lnTo>
                        <a:pt x="371" y="205"/>
                      </a:lnTo>
                      <a:lnTo>
                        <a:pt x="363" y="219"/>
                      </a:lnTo>
                      <a:lnTo>
                        <a:pt x="354" y="234"/>
                      </a:lnTo>
                      <a:lnTo>
                        <a:pt x="342" y="248"/>
                      </a:lnTo>
                      <a:lnTo>
                        <a:pt x="328" y="265"/>
                      </a:lnTo>
                      <a:lnTo>
                        <a:pt x="313" y="279"/>
                      </a:lnTo>
                      <a:lnTo>
                        <a:pt x="297" y="295"/>
                      </a:lnTo>
                      <a:lnTo>
                        <a:pt x="280" y="309"/>
                      </a:lnTo>
                      <a:lnTo>
                        <a:pt x="260" y="321"/>
                      </a:lnTo>
                      <a:lnTo>
                        <a:pt x="240" y="331"/>
                      </a:lnTo>
                      <a:lnTo>
                        <a:pt x="228" y="335"/>
                      </a:lnTo>
                      <a:lnTo>
                        <a:pt x="216" y="339"/>
                      </a:lnTo>
                      <a:lnTo>
                        <a:pt x="205" y="341"/>
                      </a:lnTo>
                      <a:lnTo>
                        <a:pt x="193" y="343"/>
                      </a:lnTo>
                      <a:lnTo>
                        <a:pt x="181" y="344"/>
                      </a:lnTo>
                      <a:lnTo>
                        <a:pt x="168" y="344"/>
                      </a:lnTo>
                      <a:lnTo>
                        <a:pt x="168" y="344"/>
                      </a:lnTo>
                      <a:lnTo>
                        <a:pt x="150" y="343"/>
                      </a:lnTo>
                      <a:lnTo>
                        <a:pt x="133" y="340"/>
                      </a:lnTo>
                      <a:lnTo>
                        <a:pt x="118" y="335"/>
                      </a:lnTo>
                      <a:lnTo>
                        <a:pt x="102" y="328"/>
                      </a:lnTo>
                      <a:lnTo>
                        <a:pt x="86" y="322"/>
                      </a:lnTo>
                      <a:lnTo>
                        <a:pt x="72" y="313"/>
                      </a:lnTo>
                      <a:lnTo>
                        <a:pt x="59" y="302"/>
                      </a:lnTo>
                      <a:lnTo>
                        <a:pt x="48" y="291"/>
                      </a:lnTo>
                      <a:lnTo>
                        <a:pt x="36" y="279"/>
                      </a:lnTo>
                      <a:lnTo>
                        <a:pt x="27" y="266"/>
                      </a:lnTo>
                      <a:lnTo>
                        <a:pt x="19" y="252"/>
                      </a:lnTo>
                      <a:lnTo>
                        <a:pt x="11" y="236"/>
                      </a:lnTo>
                      <a:lnTo>
                        <a:pt x="6" y="221"/>
                      </a:lnTo>
                      <a:lnTo>
                        <a:pt x="2" y="204"/>
                      </a:lnTo>
                      <a:lnTo>
                        <a:pt x="0" y="187"/>
                      </a:lnTo>
                      <a:lnTo>
                        <a:pt x="0" y="169"/>
                      </a:lnTo>
                      <a:lnTo>
                        <a:pt x="0" y="169"/>
                      </a:lnTo>
                      <a:close/>
                      <a:moveTo>
                        <a:pt x="48" y="170"/>
                      </a:moveTo>
                      <a:lnTo>
                        <a:pt x="48" y="170"/>
                      </a:lnTo>
                      <a:lnTo>
                        <a:pt x="49" y="157"/>
                      </a:lnTo>
                      <a:lnTo>
                        <a:pt x="51" y="146"/>
                      </a:lnTo>
                      <a:lnTo>
                        <a:pt x="54" y="134"/>
                      </a:lnTo>
                      <a:lnTo>
                        <a:pt x="58" y="123"/>
                      </a:lnTo>
                      <a:lnTo>
                        <a:pt x="63" y="112"/>
                      </a:lnTo>
                      <a:lnTo>
                        <a:pt x="70" y="103"/>
                      </a:lnTo>
                      <a:lnTo>
                        <a:pt x="77" y="94"/>
                      </a:lnTo>
                      <a:lnTo>
                        <a:pt x="85" y="85"/>
                      </a:lnTo>
                      <a:lnTo>
                        <a:pt x="94" y="77"/>
                      </a:lnTo>
                      <a:lnTo>
                        <a:pt x="103" y="70"/>
                      </a:lnTo>
                      <a:lnTo>
                        <a:pt x="114" y="64"/>
                      </a:lnTo>
                      <a:lnTo>
                        <a:pt x="124" y="59"/>
                      </a:lnTo>
                      <a:lnTo>
                        <a:pt x="136" y="55"/>
                      </a:lnTo>
                      <a:lnTo>
                        <a:pt x="147" y="52"/>
                      </a:lnTo>
                      <a:lnTo>
                        <a:pt x="159" y="51"/>
                      </a:lnTo>
                      <a:lnTo>
                        <a:pt x="172" y="51"/>
                      </a:lnTo>
                      <a:lnTo>
                        <a:pt x="172" y="51"/>
                      </a:lnTo>
                      <a:lnTo>
                        <a:pt x="185" y="51"/>
                      </a:lnTo>
                      <a:lnTo>
                        <a:pt x="197" y="53"/>
                      </a:lnTo>
                      <a:lnTo>
                        <a:pt x="208" y="56"/>
                      </a:lnTo>
                      <a:lnTo>
                        <a:pt x="220" y="61"/>
                      </a:lnTo>
                      <a:lnTo>
                        <a:pt x="230" y="66"/>
                      </a:lnTo>
                      <a:lnTo>
                        <a:pt x="240" y="73"/>
                      </a:lnTo>
                      <a:lnTo>
                        <a:pt x="249" y="79"/>
                      </a:lnTo>
                      <a:lnTo>
                        <a:pt x="258" y="87"/>
                      </a:lnTo>
                      <a:lnTo>
                        <a:pt x="265" y="96"/>
                      </a:lnTo>
                      <a:lnTo>
                        <a:pt x="272" y="107"/>
                      </a:lnTo>
                      <a:lnTo>
                        <a:pt x="278" y="116"/>
                      </a:lnTo>
                      <a:lnTo>
                        <a:pt x="284" y="127"/>
                      </a:lnTo>
                      <a:lnTo>
                        <a:pt x="288" y="138"/>
                      </a:lnTo>
                      <a:lnTo>
                        <a:pt x="290" y="149"/>
                      </a:lnTo>
                      <a:lnTo>
                        <a:pt x="291" y="162"/>
                      </a:lnTo>
                      <a:lnTo>
                        <a:pt x="291" y="174"/>
                      </a:lnTo>
                      <a:lnTo>
                        <a:pt x="291" y="174"/>
                      </a:lnTo>
                      <a:lnTo>
                        <a:pt x="291" y="187"/>
                      </a:lnTo>
                      <a:lnTo>
                        <a:pt x="289" y="199"/>
                      </a:lnTo>
                      <a:lnTo>
                        <a:pt x="286" y="210"/>
                      </a:lnTo>
                      <a:lnTo>
                        <a:pt x="281" y="222"/>
                      </a:lnTo>
                      <a:lnTo>
                        <a:pt x="276" y="232"/>
                      </a:lnTo>
                      <a:lnTo>
                        <a:pt x="269" y="243"/>
                      </a:lnTo>
                      <a:lnTo>
                        <a:pt x="263" y="252"/>
                      </a:lnTo>
                      <a:lnTo>
                        <a:pt x="255" y="260"/>
                      </a:lnTo>
                      <a:lnTo>
                        <a:pt x="246" y="267"/>
                      </a:lnTo>
                      <a:lnTo>
                        <a:pt x="237" y="275"/>
                      </a:lnTo>
                      <a:lnTo>
                        <a:pt x="227" y="280"/>
                      </a:lnTo>
                      <a:lnTo>
                        <a:pt x="215" y="286"/>
                      </a:lnTo>
                      <a:lnTo>
                        <a:pt x="205" y="290"/>
                      </a:lnTo>
                      <a:lnTo>
                        <a:pt x="193" y="292"/>
                      </a:lnTo>
                      <a:lnTo>
                        <a:pt x="180" y="293"/>
                      </a:lnTo>
                      <a:lnTo>
                        <a:pt x="168" y="295"/>
                      </a:lnTo>
                      <a:lnTo>
                        <a:pt x="168" y="295"/>
                      </a:lnTo>
                      <a:lnTo>
                        <a:pt x="155" y="293"/>
                      </a:lnTo>
                      <a:lnTo>
                        <a:pt x="144" y="291"/>
                      </a:lnTo>
                      <a:lnTo>
                        <a:pt x="132" y="288"/>
                      </a:lnTo>
                      <a:lnTo>
                        <a:pt x="120" y="284"/>
                      </a:lnTo>
                      <a:lnTo>
                        <a:pt x="110" y="279"/>
                      </a:lnTo>
                      <a:lnTo>
                        <a:pt x="99" y="273"/>
                      </a:lnTo>
                      <a:lnTo>
                        <a:pt x="90" y="265"/>
                      </a:lnTo>
                      <a:lnTo>
                        <a:pt x="83" y="257"/>
                      </a:lnTo>
                      <a:lnTo>
                        <a:pt x="75" y="248"/>
                      </a:lnTo>
                      <a:lnTo>
                        <a:pt x="67" y="239"/>
                      </a:lnTo>
                      <a:lnTo>
                        <a:pt x="62" y="229"/>
                      </a:lnTo>
                      <a:lnTo>
                        <a:pt x="57" y="218"/>
                      </a:lnTo>
                      <a:lnTo>
                        <a:pt x="53" y="206"/>
                      </a:lnTo>
                      <a:lnTo>
                        <a:pt x="50" y="195"/>
                      </a:lnTo>
                      <a:lnTo>
                        <a:pt x="49" y="183"/>
                      </a:lnTo>
                      <a:lnTo>
                        <a:pt x="48" y="170"/>
                      </a:lnTo>
                      <a:lnTo>
                        <a:pt x="48" y="170"/>
                      </a:lnTo>
                      <a:close/>
                    </a:path>
                  </a:pathLst>
                </a:custGeom>
                <a:solidFill>
                  <a:srgbClr val="17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Freeform 38"/>
                <p:cNvSpPr>
                  <a:spLocks noEditPoints="1"/>
                </p:cNvSpPr>
                <p:nvPr/>
              </p:nvSpPr>
              <p:spPr bwMode="auto">
                <a:xfrm>
                  <a:off x="2487641" y="3775282"/>
                  <a:ext cx="58872" cy="88633"/>
                </a:xfrm>
                <a:custGeom>
                  <a:avLst/>
                  <a:gdLst>
                    <a:gd name="T0" fmla="*/ 11 w 37"/>
                    <a:gd name="T1" fmla="*/ 13 h 56"/>
                    <a:gd name="T2" fmla="*/ 11 w 37"/>
                    <a:gd name="T3" fmla="*/ 13 h 56"/>
                    <a:gd name="T4" fmla="*/ 11 w 37"/>
                    <a:gd name="T5" fmla="*/ 10 h 56"/>
                    <a:gd name="T6" fmla="*/ 13 w 37"/>
                    <a:gd name="T7" fmla="*/ 8 h 56"/>
                    <a:gd name="T8" fmla="*/ 15 w 37"/>
                    <a:gd name="T9" fmla="*/ 5 h 56"/>
                    <a:gd name="T10" fmla="*/ 19 w 37"/>
                    <a:gd name="T11" fmla="*/ 5 h 56"/>
                    <a:gd name="T12" fmla="*/ 19 w 37"/>
                    <a:gd name="T13" fmla="*/ 5 h 56"/>
                    <a:gd name="T14" fmla="*/ 22 w 37"/>
                    <a:gd name="T15" fmla="*/ 5 h 56"/>
                    <a:gd name="T16" fmla="*/ 24 w 37"/>
                    <a:gd name="T17" fmla="*/ 8 h 56"/>
                    <a:gd name="T18" fmla="*/ 25 w 37"/>
                    <a:gd name="T19" fmla="*/ 10 h 56"/>
                    <a:gd name="T20" fmla="*/ 27 w 37"/>
                    <a:gd name="T21" fmla="*/ 13 h 56"/>
                    <a:gd name="T22" fmla="*/ 27 w 37"/>
                    <a:gd name="T23" fmla="*/ 18 h 56"/>
                    <a:gd name="T24" fmla="*/ 32 w 37"/>
                    <a:gd name="T25" fmla="*/ 18 h 56"/>
                    <a:gd name="T26" fmla="*/ 32 w 37"/>
                    <a:gd name="T27" fmla="*/ 13 h 56"/>
                    <a:gd name="T28" fmla="*/ 32 w 37"/>
                    <a:gd name="T29" fmla="*/ 13 h 56"/>
                    <a:gd name="T30" fmla="*/ 31 w 37"/>
                    <a:gd name="T31" fmla="*/ 8 h 56"/>
                    <a:gd name="T32" fmla="*/ 28 w 37"/>
                    <a:gd name="T33" fmla="*/ 4 h 56"/>
                    <a:gd name="T34" fmla="*/ 24 w 37"/>
                    <a:gd name="T35" fmla="*/ 1 h 56"/>
                    <a:gd name="T36" fmla="*/ 19 w 37"/>
                    <a:gd name="T37" fmla="*/ 0 h 56"/>
                    <a:gd name="T38" fmla="*/ 19 w 37"/>
                    <a:gd name="T39" fmla="*/ 0 h 56"/>
                    <a:gd name="T40" fmla="*/ 14 w 37"/>
                    <a:gd name="T41" fmla="*/ 1 h 56"/>
                    <a:gd name="T42" fmla="*/ 10 w 37"/>
                    <a:gd name="T43" fmla="*/ 4 h 56"/>
                    <a:gd name="T44" fmla="*/ 6 w 37"/>
                    <a:gd name="T45" fmla="*/ 8 h 56"/>
                    <a:gd name="T46" fmla="*/ 6 w 37"/>
                    <a:gd name="T47" fmla="*/ 13 h 56"/>
                    <a:gd name="T48" fmla="*/ 6 w 37"/>
                    <a:gd name="T49" fmla="*/ 23 h 56"/>
                    <a:gd name="T50" fmla="*/ 0 w 37"/>
                    <a:gd name="T51" fmla="*/ 23 h 56"/>
                    <a:gd name="T52" fmla="*/ 0 w 37"/>
                    <a:gd name="T53" fmla="*/ 56 h 56"/>
                    <a:gd name="T54" fmla="*/ 37 w 37"/>
                    <a:gd name="T55" fmla="*/ 56 h 56"/>
                    <a:gd name="T56" fmla="*/ 37 w 37"/>
                    <a:gd name="T57" fmla="*/ 23 h 56"/>
                    <a:gd name="T58" fmla="*/ 11 w 37"/>
                    <a:gd name="T59" fmla="*/ 23 h 56"/>
                    <a:gd name="T60" fmla="*/ 11 w 37"/>
                    <a:gd name="T61" fmla="*/ 13 h 56"/>
                    <a:gd name="T62" fmla="*/ 32 w 37"/>
                    <a:gd name="T63" fmla="*/ 50 h 56"/>
                    <a:gd name="T64" fmla="*/ 6 w 37"/>
                    <a:gd name="T65" fmla="*/ 50 h 56"/>
                    <a:gd name="T66" fmla="*/ 6 w 37"/>
                    <a:gd name="T67" fmla="*/ 28 h 56"/>
                    <a:gd name="T68" fmla="*/ 32 w 37"/>
                    <a:gd name="T69" fmla="*/ 28 h 56"/>
                    <a:gd name="T70" fmla="*/ 32 w 37"/>
                    <a:gd name="T71" fmla="*/ 5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7" h="56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11" y="10"/>
                      </a:lnTo>
                      <a:lnTo>
                        <a:pt x="13" y="8"/>
                      </a:lnTo>
                      <a:lnTo>
                        <a:pt x="15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22" y="5"/>
                      </a:lnTo>
                      <a:lnTo>
                        <a:pt x="24" y="8"/>
                      </a:lnTo>
                      <a:lnTo>
                        <a:pt x="25" y="10"/>
                      </a:lnTo>
                      <a:lnTo>
                        <a:pt x="27" y="13"/>
                      </a:lnTo>
                      <a:lnTo>
                        <a:pt x="27" y="18"/>
                      </a:lnTo>
                      <a:lnTo>
                        <a:pt x="32" y="18"/>
                      </a:lnTo>
                      <a:lnTo>
                        <a:pt x="32" y="13"/>
                      </a:lnTo>
                      <a:lnTo>
                        <a:pt x="32" y="13"/>
                      </a:lnTo>
                      <a:lnTo>
                        <a:pt x="31" y="8"/>
                      </a:lnTo>
                      <a:lnTo>
                        <a:pt x="28" y="4"/>
                      </a:lnTo>
                      <a:lnTo>
                        <a:pt x="24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6" y="13"/>
                      </a:lnTo>
                      <a:lnTo>
                        <a:pt x="6" y="23"/>
                      </a:lnTo>
                      <a:lnTo>
                        <a:pt x="0" y="23"/>
                      </a:lnTo>
                      <a:lnTo>
                        <a:pt x="0" y="56"/>
                      </a:lnTo>
                      <a:lnTo>
                        <a:pt x="37" y="56"/>
                      </a:lnTo>
                      <a:lnTo>
                        <a:pt x="37" y="23"/>
                      </a:lnTo>
                      <a:lnTo>
                        <a:pt x="11" y="23"/>
                      </a:lnTo>
                      <a:lnTo>
                        <a:pt x="11" y="13"/>
                      </a:lnTo>
                      <a:close/>
                      <a:moveTo>
                        <a:pt x="32" y="50"/>
                      </a:moveTo>
                      <a:lnTo>
                        <a:pt x="6" y="50"/>
                      </a:lnTo>
                      <a:lnTo>
                        <a:pt x="6" y="28"/>
                      </a:lnTo>
                      <a:lnTo>
                        <a:pt x="32" y="28"/>
                      </a:lnTo>
                      <a:lnTo>
                        <a:pt x="32" y="50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Rectangle 39"/>
                <p:cNvSpPr>
                  <a:spLocks noChangeArrowheads="1"/>
                </p:cNvSpPr>
                <p:nvPr/>
              </p:nvSpPr>
              <p:spPr bwMode="auto">
                <a:xfrm>
                  <a:off x="2512498" y="3827239"/>
                  <a:ext cx="9158" cy="10188"/>
                </a:xfrm>
                <a:prstGeom prst="rect">
                  <a:avLst/>
                </a:pr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" name="Rectangle 40"/>
                <p:cNvSpPr>
                  <a:spLocks noChangeArrowheads="1"/>
                </p:cNvSpPr>
                <p:nvPr/>
              </p:nvSpPr>
              <p:spPr bwMode="auto">
                <a:xfrm>
                  <a:off x="2356814" y="3639785"/>
                  <a:ext cx="7850" cy="10188"/>
                </a:xfrm>
                <a:prstGeom prst="rect">
                  <a:avLst/>
                </a:pr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" name="Rectangle 41"/>
                <p:cNvSpPr>
                  <a:spLocks noChangeArrowheads="1"/>
                </p:cNvSpPr>
                <p:nvPr/>
              </p:nvSpPr>
              <p:spPr bwMode="auto">
                <a:xfrm>
                  <a:off x="2372513" y="3639785"/>
                  <a:ext cx="11774" cy="10188"/>
                </a:xfrm>
                <a:prstGeom prst="rect">
                  <a:avLst/>
                </a:pr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Rectangle 42"/>
                <p:cNvSpPr>
                  <a:spLocks noChangeArrowheads="1"/>
                </p:cNvSpPr>
                <p:nvPr/>
              </p:nvSpPr>
              <p:spPr bwMode="auto">
                <a:xfrm>
                  <a:off x="2339806" y="3639785"/>
                  <a:ext cx="9158" cy="10188"/>
                </a:xfrm>
                <a:prstGeom prst="rect">
                  <a:avLst/>
                </a:pr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Freeform 43"/>
                <p:cNvSpPr>
                  <a:spLocks noEditPoints="1"/>
                </p:cNvSpPr>
                <p:nvPr/>
              </p:nvSpPr>
              <p:spPr bwMode="auto">
                <a:xfrm>
                  <a:off x="2318873" y="3624504"/>
                  <a:ext cx="86346" cy="57051"/>
                </a:xfrm>
                <a:custGeom>
                  <a:avLst/>
                  <a:gdLst>
                    <a:gd name="T0" fmla="*/ 54 w 54"/>
                    <a:gd name="T1" fmla="*/ 36 h 36"/>
                    <a:gd name="T2" fmla="*/ 54 w 54"/>
                    <a:gd name="T3" fmla="*/ 8 h 36"/>
                    <a:gd name="T4" fmla="*/ 54 w 54"/>
                    <a:gd name="T5" fmla="*/ 8 h 36"/>
                    <a:gd name="T6" fmla="*/ 52 w 54"/>
                    <a:gd name="T7" fmla="*/ 4 h 36"/>
                    <a:gd name="T8" fmla="*/ 51 w 54"/>
                    <a:gd name="T9" fmla="*/ 1 h 36"/>
                    <a:gd name="T10" fmla="*/ 48 w 54"/>
                    <a:gd name="T11" fmla="*/ 0 h 36"/>
                    <a:gd name="T12" fmla="*/ 46 w 54"/>
                    <a:gd name="T13" fmla="*/ 0 h 36"/>
                    <a:gd name="T14" fmla="*/ 8 w 54"/>
                    <a:gd name="T15" fmla="*/ 0 h 36"/>
                    <a:gd name="T16" fmla="*/ 8 w 54"/>
                    <a:gd name="T17" fmla="*/ 0 h 36"/>
                    <a:gd name="T18" fmla="*/ 6 w 54"/>
                    <a:gd name="T19" fmla="*/ 0 h 36"/>
                    <a:gd name="T20" fmla="*/ 3 w 54"/>
                    <a:gd name="T21" fmla="*/ 1 h 36"/>
                    <a:gd name="T22" fmla="*/ 0 w 54"/>
                    <a:gd name="T23" fmla="*/ 4 h 36"/>
                    <a:gd name="T24" fmla="*/ 0 w 54"/>
                    <a:gd name="T25" fmla="*/ 8 h 36"/>
                    <a:gd name="T26" fmla="*/ 0 w 54"/>
                    <a:gd name="T27" fmla="*/ 18 h 36"/>
                    <a:gd name="T28" fmla="*/ 0 w 54"/>
                    <a:gd name="T29" fmla="*/ 18 h 36"/>
                    <a:gd name="T30" fmla="*/ 0 w 54"/>
                    <a:gd name="T31" fmla="*/ 21 h 36"/>
                    <a:gd name="T32" fmla="*/ 3 w 54"/>
                    <a:gd name="T33" fmla="*/ 23 h 36"/>
                    <a:gd name="T34" fmla="*/ 6 w 54"/>
                    <a:gd name="T35" fmla="*/ 25 h 36"/>
                    <a:gd name="T36" fmla="*/ 8 w 54"/>
                    <a:gd name="T37" fmla="*/ 26 h 36"/>
                    <a:gd name="T38" fmla="*/ 37 w 54"/>
                    <a:gd name="T39" fmla="*/ 26 h 36"/>
                    <a:gd name="T40" fmla="*/ 54 w 54"/>
                    <a:gd name="T41" fmla="*/ 36 h 36"/>
                    <a:gd name="T42" fmla="*/ 6 w 54"/>
                    <a:gd name="T43" fmla="*/ 18 h 36"/>
                    <a:gd name="T44" fmla="*/ 6 w 54"/>
                    <a:gd name="T45" fmla="*/ 8 h 36"/>
                    <a:gd name="T46" fmla="*/ 6 w 54"/>
                    <a:gd name="T47" fmla="*/ 8 h 36"/>
                    <a:gd name="T48" fmla="*/ 7 w 54"/>
                    <a:gd name="T49" fmla="*/ 5 h 36"/>
                    <a:gd name="T50" fmla="*/ 8 w 54"/>
                    <a:gd name="T51" fmla="*/ 5 h 36"/>
                    <a:gd name="T52" fmla="*/ 46 w 54"/>
                    <a:gd name="T53" fmla="*/ 5 h 36"/>
                    <a:gd name="T54" fmla="*/ 46 w 54"/>
                    <a:gd name="T55" fmla="*/ 5 h 36"/>
                    <a:gd name="T56" fmla="*/ 47 w 54"/>
                    <a:gd name="T57" fmla="*/ 5 h 36"/>
                    <a:gd name="T58" fmla="*/ 48 w 54"/>
                    <a:gd name="T59" fmla="*/ 8 h 36"/>
                    <a:gd name="T60" fmla="*/ 48 w 54"/>
                    <a:gd name="T61" fmla="*/ 26 h 36"/>
                    <a:gd name="T62" fmla="*/ 38 w 54"/>
                    <a:gd name="T63" fmla="*/ 21 h 36"/>
                    <a:gd name="T64" fmla="*/ 8 w 54"/>
                    <a:gd name="T65" fmla="*/ 21 h 36"/>
                    <a:gd name="T66" fmla="*/ 8 w 54"/>
                    <a:gd name="T67" fmla="*/ 21 h 36"/>
                    <a:gd name="T68" fmla="*/ 7 w 54"/>
                    <a:gd name="T69" fmla="*/ 20 h 36"/>
                    <a:gd name="T70" fmla="*/ 6 w 54"/>
                    <a:gd name="T71" fmla="*/ 18 h 36"/>
                    <a:gd name="T72" fmla="*/ 6 w 54"/>
                    <a:gd name="T73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4" h="36">
                      <a:moveTo>
                        <a:pt x="54" y="36"/>
                      </a:moveTo>
                      <a:lnTo>
                        <a:pt x="54" y="8"/>
                      </a:lnTo>
                      <a:lnTo>
                        <a:pt x="54" y="8"/>
                      </a:lnTo>
                      <a:lnTo>
                        <a:pt x="52" y="4"/>
                      </a:lnTo>
                      <a:lnTo>
                        <a:pt x="51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3" y="23"/>
                      </a:lnTo>
                      <a:lnTo>
                        <a:pt x="6" y="25"/>
                      </a:lnTo>
                      <a:lnTo>
                        <a:pt x="8" y="26"/>
                      </a:lnTo>
                      <a:lnTo>
                        <a:pt x="37" y="26"/>
                      </a:lnTo>
                      <a:lnTo>
                        <a:pt x="54" y="36"/>
                      </a:lnTo>
                      <a:close/>
                      <a:moveTo>
                        <a:pt x="6" y="18"/>
                      </a:move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7" y="5"/>
                      </a:lnTo>
                      <a:lnTo>
                        <a:pt x="48" y="8"/>
                      </a:lnTo>
                      <a:lnTo>
                        <a:pt x="48" y="26"/>
                      </a:lnTo>
                      <a:lnTo>
                        <a:pt x="3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0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" name="Freeform 44"/>
                <p:cNvSpPr>
                  <a:spLocks noEditPoints="1"/>
                </p:cNvSpPr>
                <p:nvPr/>
              </p:nvSpPr>
              <p:spPr bwMode="auto">
                <a:xfrm>
                  <a:off x="2496798" y="3624504"/>
                  <a:ext cx="82422" cy="57051"/>
                </a:xfrm>
                <a:custGeom>
                  <a:avLst/>
                  <a:gdLst>
                    <a:gd name="T0" fmla="*/ 44 w 52"/>
                    <a:gd name="T1" fmla="*/ 0 h 36"/>
                    <a:gd name="T2" fmla="*/ 8 w 52"/>
                    <a:gd name="T3" fmla="*/ 0 h 36"/>
                    <a:gd name="T4" fmla="*/ 8 w 52"/>
                    <a:gd name="T5" fmla="*/ 0 h 36"/>
                    <a:gd name="T6" fmla="*/ 4 w 52"/>
                    <a:gd name="T7" fmla="*/ 0 h 36"/>
                    <a:gd name="T8" fmla="*/ 1 w 52"/>
                    <a:gd name="T9" fmla="*/ 1 h 36"/>
                    <a:gd name="T10" fmla="*/ 0 w 52"/>
                    <a:gd name="T11" fmla="*/ 4 h 36"/>
                    <a:gd name="T12" fmla="*/ 0 w 52"/>
                    <a:gd name="T13" fmla="*/ 8 h 36"/>
                    <a:gd name="T14" fmla="*/ 0 w 52"/>
                    <a:gd name="T15" fmla="*/ 36 h 36"/>
                    <a:gd name="T16" fmla="*/ 16 w 52"/>
                    <a:gd name="T17" fmla="*/ 26 h 36"/>
                    <a:gd name="T18" fmla="*/ 44 w 52"/>
                    <a:gd name="T19" fmla="*/ 26 h 36"/>
                    <a:gd name="T20" fmla="*/ 44 w 52"/>
                    <a:gd name="T21" fmla="*/ 26 h 36"/>
                    <a:gd name="T22" fmla="*/ 48 w 52"/>
                    <a:gd name="T23" fmla="*/ 25 h 36"/>
                    <a:gd name="T24" fmla="*/ 49 w 52"/>
                    <a:gd name="T25" fmla="*/ 23 h 36"/>
                    <a:gd name="T26" fmla="*/ 52 w 52"/>
                    <a:gd name="T27" fmla="*/ 21 h 36"/>
                    <a:gd name="T28" fmla="*/ 52 w 52"/>
                    <a:gd name="T29" fmla="*/ 18 h 36"/>
                    <a:gd name="T30" fmla="*/ 52 w 52"/>
                    <a:gd name="T31" fmla="*/ 8 h 36"/>
                    <a:gd name="T32" fmla="*/ 52 w 52"/>
                    <a:gd name="T33" fmla="*/ 8 h 36"/>
                    <a:gd name="T34" fmla="*/ 52 w 52"/>
                    <a:gd name="T35" fmla="*/ 4 h 36"/>
                    <a:gd name="T36" fmla="*/ 49 w 52"/>
                    <a:gd name="T37" fmla="*/ 1 h 36"/>
                    <a:gd name="T38" fmla="*/ 48 w 52"/>
                    <a:gd name="T39" fmla="*/ 0 h 36"/>
                    <a:gd name="T40" fmla="*/ 44 w 52"/>
                    <a:gd name="T41" fmla="*/ 0 h 36"/>
                    <a:gd name="T42" fmla="*/ 44 w 52"/>
                    <a:gd name="T43" fmla="*/ 0 h 36"/>
                    <a:gd name="T44" fmla="*/ 47 w 52"/>
                    <a:gd name="T45" fmla="*/ 18 h 36"/>
                    <a:gd name="T46" fmla="*/ 47 w 52"/>
                    <a:gd name="T47" fmla="*/ 18 h 36"/>
                    <a:gd name="T48" fmla="*/ 47 w 52"/>
                    <a:gd name="T49" fmla="*/ 20 h 36"/>
                    <a:gd name="T50" fmla="*/ 44 w 52"/>
                    <a:gd name="T51" fmla="*/ 21 h 36"/>
                    <a:gd name="T52" fmla="*/ 14 w 52"/>
                    <a:gd name="T53" fmla="*/ 21 h 36"/>
                    <a:gd name="T54" fmla="*/ 5 w 52"/>
                    <a:gd name="T55" fmla="*/ 26 h 36"/>
                    <a:gd name="T56" fmla="*/ 5 w 52"/>
                    <a:gd name="T57" fmla="*/ 8 h 36"/>
                    <a:gd name="T58" fmla="*/ 5 w 52"/>
                    <a:gd name="T59" fmla="*/ 8 h 36"/>
                    <a:gd name="T60" fmla="*/ 5 w 52"/>
                    <a:gd name="T61" fmla="*/ 5 h 36"/>
                    <a:gd name="T62" fmla="*/ 8 w 52"/>
                    <a:gd name="T63" fmla="*/ 5 h 36"/>
                    <a:gd name="T64" fmla="*/ 44 w 52"/>
                    <a:gd name="T65" fmla="*/ 5 h 36"/>
                    <a:gd name="T66" fmla="*/ 44 w 52"/>
                    <a:gd name="T67" fmla="*/ 5 h 36"/>
                    <a:gd name="T68" fmla="*/ 47 w 52"/>
                    <a:gd name="T69" fmla="*/ 5 h 36"/>
                    <a:gd name="T70" fmla="*/ 47 w 52"/>
                    <a:gd name="T71" fmla="*/ 8 h 36"/>
                    <a:gd name="T72" fmla="*/ 47 w 52"/>
                    <a:gd name="T73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" h="36">
                      <a:moveTo>
                        <a:pt x="44" y="0"/>
                      </a:move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36"/>
                      </a:lnTo>
                      <a:lnTo>
                        <a:pt x="16" y="26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8" y="25"/>
                      </a:lnTo>
                      <a:lnTo>
                        <a:pt x="49" y="23"/>
                      </a:lnTo>
                      <a:lnTo>
                        <a:pt x="52" y="21"/>
                      </a:lnTo>
                      <a:lnTo>
                        <a:pt x="52" y="1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4"/>
                      </a:lnTo>
                      <a:lnTo>
                        <a:pt x="49" y="1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  <a:moveTo>
                        <a:pt x="47" y="18"/>
                      </a:moveTo>
                      <a:lnTo>
                        <a:pt x="47" y="18"/>
                      </a:lnTo>
                      <a:lnTo>
                        <a:pt x="47" y="20"/>
                      </a:lnTo>
                      <a:lnTo>
                        <a:pt x="44" y="21"/>
                      </a:lnTo>
                      <a:lnTo>
                        <a:pt x="14" y="21"/>
                      </a:lnTo>
                      <a:lnTo>
                        <a:pt x="5" y="26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44" y="5"/>
                      </a:lnTo>
                      <a:lnTo>
                        <a:pt x="44" y="5"/>
                      </a:lnTo>
                      <a:lnTo>
                        <a:pt x="47" y="5"/>
                      </a:lnTo>
                      <a:lnTo>
                        <a:pt x="47" y="8"/>
                      </a:lnTo>
                      <a:lnTo>
                        <a:pt x="47" y="18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Freeform 45"/>
                <p:cNvSpPr>
                  <a:spLocks noEditPoints="1"/>
                </p:cNvSpPr>
                <p:nvPr/>
              </p:nvSpPr>
              <p:spPr bwMode="auto">
                <a:xfrm>
                  <a:off x="2337189" y="3686648"/>
                  <a:ext cx="242031" cy="196623"/>
                </a:xfrm>
                <a:custGeom>
                  <a:avLst/>
                  <a:gdLst>
                    <a:gd name="T0" fmla="*/ 139 w 153"/>
                    <a:gd name="T1" fmla="*/ 4 h 124"/>
                    <a:gd name="T2" fmla="*/ 13 w 153"/>
                    <a:gd name="T3" fmla="*/ 0 h 124"/>
                    <a:gd name="T4" fmla="*/ 0 w 153"/>
                    <a:gd name="T5" fmla="*/ 13 h 124"/>
                    <a:gd name="T6" fmla="*/ 4 w 153"/>
                    <a:gd name="T7" fmla="*/ 113 h 124"/>
                    <a:gd name="T8" fmla="*/ 89 w 153"/>
                    <a:gd name="T9" fmla="*/ 117 h 124"/>
                    <a:gd name="T10" fmla="*/ 114 w 153"/>
                    <a:gd name="T11" fmla="*/ 124 h 124"/>
                    <a:gd name="T12" fmla="*/ 136 w 153"/>
                    <a:gd name="T13" fmla="*/ 118 h 124"/>
                    <a:gd name="T14" fmla="*/ 153 w 153"/>
                    <a:gd name="T15" fmla="*/ 92 h 124"/>
                    <a:gd name="T16" fmla="*/ 150 w 153"/>
                    <a:gd name="T17" fmla="*/ 70 h 124"/>
                    <a:gd name="T18" fmla="*/ 5 w 153"/>
                    <a:gd name="T19" fmla="*/ 13 h 124"/>
                    <a:gd name="T20" fmla="*/ 10 w 153"/>
                    <a:gd name="T21" fmla="*/ 6 h 124"/>
                    <a:gd name="T22" fmla="*/ 132 w 153"/>
                    <a:gd name="T23" fmla="*/ 6 h 124"/>
                    <a:gd name="T24" fmla="*/ 137 w 153"/>
                    <a:gd name="T25" fmla="*/ 53 h 124"/>
                    <a:gd name="T26" fmla="*/ 132 w 153"/>
                    <a:gd name="T27" fmla="*/ 16 h 124"/>
                    <a:gd name="T28" fmla="*/ 127 w 153"/>
                    <a:gd name="T29" fmla="*/ 10 h 124"/>
                    <a:gd name="T30" fmla="*/ 12 w 153"/>
                    <a:gd name="T31" fmla="*/ 12 h 124"/>
                    <a:gd name="T32" fmla="*/ 5 w 153"/>
                    <a:gd name="T33" fmla="*/ 89 h 124"/>
                    <a:gd name="T34" fmla="*/ 75 w 153"/>
                    <a:gd name="T35" fmla="*/ 95 h 124"/>
                    <a:gd name="T36" fmla="*/ 53 w 153"/>
                    <a:gd name="T37" fmla="*/ 100 h 124"/>
                    <a:gd name="T38" fmla="*/ 45 w 153"/>
                    <a:gd name="T39" fmla="*/ 89 h 124"/>
                    <a:gd name="T40" fmla="*/ 47 w 153"/>
                    <a:gd name="T41" fmla="*/ 70 h 124"/>
                    <a:gd name="T42" fmla="*/ 66 w 153"/>
                    <a:gd name="T43" fmla="*/ 57 h 124"/>
                    <a:gd name="T44" fmla="*/ 76 w 153"/>
                    <a:gd name="T45" fmla="*/ 57 h 124"/>
                    <a:gd name="T46" fmla="*/ 75 w 153"/>
                    <a:gd name="T47" fmla="*/ 74 h 124"/>
                    <a:gd name="T48" fmla="*/ 74 w 153"/>
                    <a:gd name="T49" fmla="*/ 89 h 124"/>
                    <a:gd name="T50" fmla="*/ 67 w 153"/>
                    <a:gd name="T51" fmla="*/ 52 h 124"/>
                    <a:gd name="T52" fmla="*/ 61 w 153"/>
                    <a:gd name="T53" fmla="*/ 38 h 124"/>
                    <a:gd name="T54" fmla="*/ 67 w 153"/>
                    <a:gd name="T55" fmla="*/ 27 h 124"/>
                    <a:gd name="T56" fmla="*/ 79 w 153"/>
                    <a:gd name="T57" fmla="*/ 30 h 124"/>
                    <a:gd name="T58" fmla="*/ 82 w 153"/>
                    <a:gd name="T59" fmla="*/ 43 h 124"/>
                    <a:gd name="T60" fmla="*/ 71 w 153"/>
                    <a:gd name="T61" fmla="*/ 53 h 124"/>
                    <a:gd name="T62" fmla="*/ 82 w 153"/>
                    <a:gd name="T63" fmla="*/ 54 h 124"/>
                    <a:gd name="T64" fmla="*/ 87 w 153"/>
                    <a:gd name="T65" fmla="*/ 38 h 124"/>
                    <a:gd name="T66" fmla="*/ 78 w 153"/>
                    <a:gd name="T67" fmla="*/ 22 h 124"/>
                    <a:gd name="T68" fmla="*/ 60 w 153"/>
                    <a:gd name="T69" fmla="*/ 26 h 124"/>
                    <a:gd name="T70" fmla="*/ 56 w 153"/>
                    <a:gd name="T71" fmla="*/ 43 h 124"/>
                    <a:gd name="T72" fmla="*/ 49 w 153"/>
                    <a:gd name="T73" fmla="*/ 62 h 124"/>
                    <a:gd name="T74" fmla="*/ 40 w 153"/>
                    <a:gd name="T75" fmla="*/ 70 h 124"/>
                    <a:gd name="T76" fmla="*/ 15 w 153"/>
                    <a:gd name="T77" fmla="*/ 16 h 124"/>
                    <a:gd name="T78" fmla="*/ 120 w 153"/>
                    <a:gd name="T79" fmla="*/ 45 h 124"/>
                    <a:gd name="T80" fmla="*/ 97 w 153"/>
                    <a:gd name="T81" fmla="*/ 49 h 124"/>
                    <a:gd name="T82" fmla="*/ 5 w 153"/>
                    <a:gd name="T83" fmla="*/ 104 h 124"/>
                    <a:gd name="T84" fmla="*/ 48 w 153"/>
                    <a:gd name="T85" fmla="*/ 97 h 124"/>
                    <a:gd name="T86" fmla="*/ 56 w 153"/>
                    <a:gd name="T87" fmla="*/ 106 h 124"/>
                    <a:gd name="T88" fmla="*/ 13 w 153"/>
                    <a:gd name="T89" fmla="*/ 112 h 124"/>
                    <a:gd name="T90" fmla="*/ 6 w 153"/>
                    <a:gd name="T91" fmla="*/ 106 h 124"/>
                    <a:gd name="T92" fmla="*/ 114 w 153"/>
                    <a:gd name="T93" fmla="*/ 119 h 124"/>
                    <a:gd name="T94" fmla="*/ 89 w 153"/>
                    <a:gd name="T95" fmla="*/ 109 h 124"/>
                    <a:gd name="T96" fmla="*/ 79 w 153"/>
                    <a:gd name="T97" fmla="*/ 84 h 124"/>
                    <a:gd name="T98" fmla="*/ 85 w 153"/>
                    <a:gd name="T99" fmla="*/ 66 h 124"/>
                    <a:gd name="T100" fmla="*/ 106 w 153"/>
                    <a:gd name="T101" fmla="*/ 51 h 124"/>
                    <a:gd name="T102" fmla="*/ 127 w 153"/>
                    <a:gd name="T103" fmla="*/ 53 h 124"/>
                    <a:gd name="T104" fmla="*/ 145 w 153"/>
                    <a:gd name="T105" fmla="*/ 71 h 124"/>
                    <a:gd name="T106" fmla="*/ 148 w 153"/>
                    <a:gd name="T107" fmla="*/ 92 h 124"/>
                    <a:gd name="T108" fmla="*/ 133 w 153"/>
                    <a:gd name="T109" fmla="*/ 113 h 124"/>
                    <a:gd name="T110" fmla="*/ 114 w 153"/>
                    <a:gd name="T111" fmla="*/ 119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53" h="124">
                      <a:moveTo>
                        <a:pt x="143" y="13"/>
                      </a:moveTo>
                      <a:lnTo>
                        <a:pt x="143" y="13"/>
                      </a:lnTo>
                      <a:lnTo>
                        <a:pt x="141" y="8"/>
                      </a:lnTo>
                      <a:lnTo>
                        <a:pt x="139" y="4"/>
                      </a:lnTo>
                      <a:lnTo>
                        <a:pt x="135" y="1"/>
                      </a:lnTo>
                      <a:lnTo>
                        <a:pt x="130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1" y="109"/>
                      </a:lnTo>
                      <a:lnTo>
                        <a:pt x="4" y="113"/>
                      </a:lnTo>
                      <a:lnTo>
                        <a:pt x="8" y="115"/>
                      </a:lnTo>
                      <a:lnTo>
                        <a:pt x="13" y="117"/>
                      </a:lnTo>
                      <a:lnTo>
                        <a:pt x="89" y="117"/>
                      </a:lnTo>
                      <a:lnTo>
                        <a:pt x="89" y="117"/>
                      </a:lnTo>
                      <a:lnTo>
                        <a:pt x="95" y="119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14" y="124"/>
                      </a:lnTo>
                      <a:lnTo>
                        <a:pt x="114" y="124"/>
                      </a:lnTo>
                      <a:lnTo>
                        <a:pt x="122" y="123"/>
                      </a:lnTo>
                      <a:lnTo>
                        <a:pt x="130" y="121"/>
                      </a:lnTo>
                      <a:lnTo>
                        <a:pt x="136" y="118"/>
                      </a:lnTo>
                      <a:lnTo>
                        <a:pt x="141" y="113"/>
                      </a:lnTo>
                      <a:lnTo>
                        <a:pt x="146" y="106"/>
                      </a:lnTo>
                      <a:lnTo>
                        <a:pt x="150" y="100"/>
                      </a:lnTo>
                      <a:lnTo>
                        <a:pt x="153" y="92"/>
                      </a:lnTo>
                      <a:lnTo>
                        <a:pt x="153" y="84"/>
                      </a:lnTo>
                      <a:lnTo>
                        <a:pt x="153" y="84"/>
                      </a:lnTo>
                      <a:lnTo>
                        <a:pt x="153" y="76"/>
                      </a:lnTo>
                      <a:lnTo>
                        <a:pt x="150" y="70"/>
                      </a:lnTo>
                      <a:lnTo>
                        <a:pt x="148" y="64"/>
                      </a:lnTo>
                      <a:lnTo>
                        <a:pt x="143" y="58"/>
                      </a:lnTo>
                      <a:lnTo>
                        <a:pt x="143" y="13"/>
                      </a:lnTo>
                      <a:close/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3" y="5"/>
                      </a:lnTo>
                      <a:lnTo>
                        <a:pt x="130" y="5"/>
                      </a:lnTo>
                      <a:lnTo>
                        <a:pt x="130" y="5"/>
                      </a:lnTo>
                      <a:lnTo>
                        <a:pt x="132" y="6"/>
                      </a:lnTo>
                      <a:lnTo>
                        <a:pt x="135" y="8"/>
                      </a:lnTo>
                      <a:lnTo>
                        <a:pt x="137" y="10"/>
                      </a:lnTo>
                      <a:lnTo>
                        <a:pt x="137" y="13"/>
                      </a:lnTo>
                      <a:lnTo>
                        <a:pt x="137" y="53"/>
                      </a:lnTo>
                      <a:lnTo>
                        <a:pt x="137" y="53"/>
                      </a:lnTo>
                      <a:lnTo>
                        <a:pt x="132" y="49"/>
                      </a:lnTo>
                      <a:lnTo>
                        <a:pt x="132" y="16"/>
                      </a:lnTo>
                      <a:lnTo>
                        <a:pt x="132" y="16"/>
                      </a:lnTo>
                      <a:lnTo>
                        <a:pt x="132" y="14"/>
                      </a:lnTo>
                      <a:lnTo>
                        <a:pt x="131" y="12"/>
                      </a:lnTo>
                      <a:lnTo>
                        <a:pt x="128" y="12"/>
                      </a:lnTo>
                      <a:lnTo>
                        <a:pt x="127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10" y="89"/>
                      </a:lnTo>
                      <a:lnTo>
                        <a:pt x="5" y="89"/>
                      </a:lnTo>
                      <a:lnTo>
                        <a:pt x="5" y="13"/>
                      </a:lnTo>
                      <a:close/>
                      <a:moveTo>
                        <a:pt x="53" y="95"/>
                      </a:moveTo>
                      <a:lnTo>
                        <a:pt x="75" y="95"/>
                      </a:lnTo>
                      <a:lnTo>
                        <a:pt x="75" y="95"/>
                      </a:lnTo>
                      <a:lnTo>
                        <a:pt x="78" y="101"/>
                      </a:lnTo>
                      <a:lnTo>
                        <a:pt x="56" y="101"/>
                      </a:lnTo>
                      <a:lnTo>
                        <a:pt x="56" y="101"/>
                      </a:lnTo>
                      <a:lnTo>
                        <a:pt x="53" y="100"/>
                      </a:lnTo>
                      <a:lnTo>
                        <a:pt x="53" y="97"/>
                      </a:lnTo>
                      <a:lnTo>
                        <a:pt x="53" y="95"/>
                      </a:lnTo>
                      <a:close/>
                      <a:moveTo>
                        <a:pt x="74" y="89"/>
                      </a:moveTo>
                      <a:lnTo>
                        <a:pt x="45" y="89"/>
                      </a:lnTo>
                      <a:lnTo>
                        <a:pt x="45" y="74"/>
                      </a:lnTo>
                      <a:lnTo>
                        <a:pt x="45" y="74"/>
                      </a:lnTo>
                      <a:lnTo>
                        <a:pt x="45" y="71"/>
                      </a:lnTo>
                      <a:lnTo>
                        <a:pt x="47" y="70"/>
                      </a:lnTo>
                      <a:lnTo>
                        <a:pt x="49" y="67"/>
                      </a:lnTo>
                      <a:lnTo>
                        <a:pt x="50" y="66"/>
                      </a:lnTo>
                      <a:lnTo>
                        <a:pt x="66" y="64"/>
                      </a:lnTo>
                      <a:lnTo>
                        <a:pt x="66" y="57"/>
                      </a:lnTo>
                      <a:lnTo>
                        <a:pt x="66" y="57"/>
                      </a:lnTo>
                      <a:lnTo>
                        <a:pt x="71" y="58"/>
                      </a:lnTo>
                      <a:lnTo>
                        <a:pt x="71" y="58"/>
                      </a:lnTo>
                      <a:lnTo>
                        <a:pt x="76" y="57"/>
                      </a:lnTo>
                      <a:lnTo>
                        <a:pt x="76" y="64"/>
                      </a:lnTo>
                      <a:lnTo>
                        <a:pt x="80" y="64"/>
                      </a:lnTo>
                      <a:lnTo>
                        <a:pt x="80" y="64"/>
                      </a:lnTo>
                      <a:lnTo>
                        <a:pt x="75" y="74"/>
                      </a:lnTo>
                      <a:lnTo>
                        <a:pt x="74" y="79"/>
                      </a:lnTo>
                      <a:lnTo>
                        <a:pt x="74" y="84"/>
                      </a:lnTo>
                      <a:lnTo>
                        <a:pt x="74" y="84"/>
                      </a:lnTo>
                      <a:lnTo>
                        <a:pt x="74" y="89"/>
                      </a:lnTo>
                      <a:lnTo>
                        <a:pt x="74" y="89"/>
                      </a:lnTo>
                      <a:close/>
                      <a:moveTo>
                        <a:pt x="71" y="53"/>
                      </a:moveTo>
                      <a:lnTo>
                        <a:pt x="71" y="53"/>
                      </a:lnTo>
                      <a:lnTo>
                        <a:pt x="67" y="52"/>
                      </a:lnTo>
                      <a:lnTo>
                        <a:pt x="63" y="49"/>
                      </a:lnTo>
                      <a:lnTo>
                        <a:pt x="62" y="47"/>
                      </a:lnTo>
                      <a:lnTo>
                        <a:pt x="61" y="43"/>
                      </a:lnTo>
                      <a:lnTo>
                        <a:pt x="61" y="38"/>
                      </a:lnTo>
                      <a:lnTo>
                        <a:pt x="61" y="38"/>
                      </a:lnTo>
                      <a:lnTo>
                        <a:pt x="62" y="32"/>
                      </a:lnTo>
                      <a:lnTo>
                        <a:pt x="63" y="30"/>
                      </a:lnTo>
                      <a:lnTo>
                        <a:pt x="67" y="27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75" y="27"/>
                      </a:lnTo>
                      <a:lnTo>
                        <a:pt x="79" y="30"/>
                      </a:lnTo>
                      <a:lnTo>
                        <a:pt x="82" y="32"/>
                      </a:lnTo>
                      <a:lnTo>
                        <a:pt x="82" y="38"/>
                      </a:lnTo>
                      <a:lnTo>
                        <a:pt x="82" y="43"/>
                      </a:lnTo>
                      <a:lnTo>
                        <a:pt x="82" y="43"/>
                      </a:lnTo>
                      <a:lnTo>
                        <a:pt x="82" y="47"/>
                      </a:lnTo>
                      <a:lnTo>
                        <a:pt x="79" y="49"/>
                      </a:lnTo>
                      <a:lnTo>
                        <a:pt x="75" y="52"/>
                      </a:lnTo>
                      <a:lnTo>
                        <a:pt x="71" y="53"/>
                      </a:lnTo>
                      <a:lnTo>
                        <a:pt x="71" y="53"/>
                      </a:lnTo>
                      <a:close/>
                      <a:moveTo>
                        <a:pt x="83" y="60"/>
                      </a:moveTo>
                      <a:lnTo>
                        <a:pt x="82" y="58"/>
                      </a:lnTo>
                      <a:lnTo>
                        <a:pt x="82" y="54"/>
                      </a:lnTo>
                      <a:lnTo>
                        <a:pt x="82" y="54"/>
                      </a:lnTo>
                      <a:lnTo>
                        <a:pt x="85" y="49"/>
                      </a:lnTo>
                      <a:lnTo>
                        <a:pt x="87" y="43"/>
                      </a:lnTo>
                      <a:lnTo>
                        <a:pt x="87" y="38"/>
                      </a:lnTo>
                      <a:lnTo>
                        <a:pt x="87" y="38"/>
                      </a:lnTo>
                      <a:lnTo>
                        <a:pt x="85" y="31"/>
                      </a:lnTo>
                      <a:lnTo>
                        <a:pt x="83" y="26"/>
                      </a:lnTo>
                      <a:lnTo>
                        <a:pt x="78" y="22"/>
                      </a:lnTo>
                      <a:lnTo>
                        <a:pt x="71" y="21"/>
                      </a:lnTo>
                      <a:lnTo>
                        <a:pt x="71" y="21"/>
                      </a:lnTo>
                      <a:lnTo>
                        <a:pt x="65" y="22"/>
                      </a:lnTo>
                      <a:lnTo>
                        <a:pt x="60" y="26"/>
                      </a:lnTo>
                      <a:lnTo>
                        <a:pt x="57" y="31"/>
                      </a:lnTo>
                      <a:lnTo>
                        <a:pt x="56" y="38"/>
                      </a:lnTo>
                      <a:lnTo>
                        <a:pt x="56" y="43"/>
                      </a:lnTo>
                      <a:lnTo>
                        <a:pt x="56" y="43"/>
                      </a:lnTo>
                      <a:lnTo>
                        <a:pt x="57" y="49"/>
                      </a:lnTo>
                      <a:lnTo>
                        <a:pt x="61" y="54"/>
                      </a:lnTo>
                      <a:lnTo>
                        <a:pt x="61" y="58"/>
                      </a:lnTo>
                      <a:lnTo>
                        <a:pt x="49" y="62"/>
                      </a:lnTo>
                      <a:lnTo>
                        <a:pt x="49" y="62"/>
                      </a:lnTo>
                      <a:lnTo>
                        <a:pt x="45" y="64"/>
                      </a:lnTo>
                      <a:lnTo>
                        <a:pt x="43" y="66"/>
                      </a:lnTo>
                      <a:lnTo>
                        <a:pt x="40" y="70"/>
                      </a:lnTo>
                      <a:lnTo>
                        <a:pt x="40" y="74"/>
                      </a:lnTo>
                      <a:lnTo>
                        <a:pt x="40" y="89"/>
                      </a:lnTo>
                      <a:lnTo>
                        <a:pt x="15" y="89"/>
                      </a:lnTo>
                      <a:lnTo>
                        <a:pt x="15" y="16"/>
                      </a:lnTo>
                      <a:lnTo>
                        <a:pt x="127" y="16"/>
                      </a:lnTo>
                      <a:lnTo>
                        <a:pt x="127" y="48"/>
                      </a:lnTo>
                      <a:lnTo>
                        <a:pt x="127" y="48"/>
                      </a:lnTo>
                      <a:lnTo>
                        <a:pt x="120" y="45"/>
                      </a:lnTo>
                      <a:lnTo>
                        <a:pt x="114" y="45"/>
                      </a:lnTo>
                      <a:lnTo>
                        <a:pt x="114" y="45"/>
                      </a:lnTo>
                      <a:lnTo>
                        <a:pt x="105" y="47"/>
                      </a:lnTo>
                      <a:lnTo>
                        <a:pt x="97" y="49"/>
                      </a:lnTo>
                      <a:lnTo>
                        <a:pt x="89" y="53"/>
                      </a:lnTo>
                      <a:lnTo>
                        <a:pt x="83" y="60"/>
                      </a:lnTo>
                      <a:lnTo>
                        <a:pt x="83" y="60"/>
                      </a:lnTo>
                      <a:close/>
                      <a:moveTo>
                        <a:pt x="5" y="104"/>
                      </a:moveTo>
                      <a:lnTo>
                        <a:pt x="5" y="95"/>
                      </a:lnTo>
                      <a:lnTo>
                        <a:pt x="48" y="95"/>
                      </a:lnTo>
                      <a:lnTo>
                        <a:pt x="48" y="97"/>
                      </a:lnTo>
                      <a:lnTo>
                        <a:pt x="48" y="97"/>
                      </a:lnTo>
                      <a:lnTo>
                        <a:pt x="48" y="101"/>
                      </a:lnTo>
                      <a:lnTo>
                        <a:pt x="50" y="104"/>
                      </a:lnTo>
                      <a:lnTo>
                        <a:pt x="53" y="105"/>
                      </a:lnTo>
                      <a:lnTo>
                        <a:pt x="56" y="106"/>
                      </a:lnTo>
                      <a:lnTo>
                        <a:pt x="80" y="106"/>
                      </a:lnTo>
                      <a:lnTo>
                        <a:pt x="80" y="106"/>
                      </a:lnTo>
                      <a:lnTo>
                        <a:pt x="84" y="112"/>
                      </a:lnTo>
                      <a:lnTo>
                        <a:pt x="13" y="112"/>
                      </a:lnTo>
                      <a:lnTo>
                        <a:pt x="13" y="112"/>
                      </a:lnTo>
                      <a:lnTo>
                        <a:pt x="10" y="110"/>
                      </a:lnTo>
                      <a:lnTo>
                        <a:pt x="8" y="109"/>
                      </a:lnTo>
                      <a:lnTo>
                        <a:pt x="6" y="106"/>
                      </a:lnTo>
                      <a:lnTo>
                        <a:pt x="5" y="104"/>
                      </a:lnTo>
                      <a:lnTo>
                        <a:pt x="5" y="104"/>
                      </a:lnTo>
                      <a:close/>
                      <a:moveTo>
                        <a:pt x="114" y="119"/>
                      </a:moveTo>
                      <a:lnTo>
                        <a:pt x="114" y="119"/>
                      </a:lnTo>
                      <a:lnTo>
                        <a:pt x="106" y="118"/>
                      </a:lnTo>
                      <a:lnTo>
                        <a:pt x="100" y="117"/>
                      </a:lnTo>
                      <a:lnTo>
                        <a:pt x="95" y="113"/>
                      </a:lnTo>
                      <a:lnTo>
                        <a:pt x="89" y="109"/>
                      </a:lnTo>
                      <a:lnTo>
                        <a:pt x="85" y="104"/>
                      </a:lnTo>
                      <a:lnTo>
                        <a:pt x="82" y="99"/>
                      </a:lnTo>
                      <a:lnTo>
                        <a:pt x="80" y="92"/>
                      </a:lnTo>
                      <a:lnTo>
                        <a:pt x="79" y="84"/>
                      </a:lnTo>
                      <a:lnTo>
                        <a:pt x="79" y="84"/>
                      </a:lnTo>
                      <a:lnTo>
                        <a:pt x="80" y="78"/>
                      </a:lnTo>
                      <a:lnTo>
                        <a:pt x="82" y="71"/>
                      </a:lnTo>
                      <a:lnTo>
                        <a:pt x="85" y="66"/>
                      </a:lnTo>
                      <a:lnTo>
                        <a:pt x="89" y="61"/>
                      </a:lnTo>
                      <a:lnTo>
                        <a:pt x="95" y="56"/>
                      </a:lnTo>
                      <a:lnTo>
                        <a:pt x="100" y="53"/>
                      </a:lnTo>
                      <a:lnTo>
                        <a:pt x="106" y="51"/>
                      </a:lnTo>
                      <a:lnTo>
                        <a:pt x="114" y="51"/>
                      </a:lnTo>
                      <a:lnTo>
                        <a:pt x="114" y="51"/>
                      </a:lnTo>
                      <a:lnTo>
                        <a:pt x="120" y="51"/>
                      </a:lnTo>
                      <a:lnTo>
                        <a:pt x="127" y="53"/>
                      </a:lnTo>
                      <a:lnTo>
                        <a:pt x="133" y="56"/>
                      </a:lnTo>
                      <a:lnTo>
                        <a:pt x="137" y="61"/>
                      </a:lnTo>
                      <a:lnTo>
                        <a:pt x="143" y="66"/>
                      </a:lnTo>
                      <a:lnTo>
                        <a:pt x="145" y="71"/>
                      </a:lnTo>
                      <a:lnTo>
                        <a:pt x="148" y="78"/>
                      </a:lnTo>
                      <a:lnTo>
                        <a:pt x="148" y="84"/>
                      </a:lnTo>
                      <a:lnTo>
                        <a:pt x="148" y="84"/>
                      </a:lnTo>
                      <a:lnTo>
                        <a:pt x="148" y="92"/>
                      </a:lnTo>
                      <a:lnTo>
                        <a:pt x="145" y="99"/>
                      </a:lnTo>
                      <a:lnTo>
                        <a:pt x="143" y="104"/>
                      </a:lnTo>
                      <a:lnTo>
                        <a:pt x="137" y="109"/>
                      </a:lnTo>
                      <a:lnTo>
                        <a:pt x="133" y="113"/>
                      </a:lnTo>
                      <a:lnTo>
                        <a:pt x="127" y="117"/>
                      </a:lnTo>
                      <a:lnTo>
                        <a:pt x="120" y="118"/>
                      </a:lnTo>
                      <a:lnTo>
                        <a:pt x="114" y="119"/>
                      </a:lnTo>
                      <a:lnTo>
                        <a:pt x="114" y="119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Rectangle 46"/>
                <p:cNvSpPr>
                  <a:spLocks noChangeArrowheads="1"/>
                </p:cNvSpPr>
                <p:nvPr/>
              </p:nvSpPr>
              <p:spPr bwMode="auto">
                <a:xfrm>
                  <a:off x="2512498" y="3639785"/>
                  <a:ext cx="9158" cy="10188"/>
                </a:xfrm>
                <a:prstGeom prst="rect">
                  <a:avLst/>
                </a:pr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Rectangle 47"/>
                <p:cNvSpPr>
                  <a:spLocks noChangeArrowheads="1"/>
                </p:cNvSpPr>
                <p:nvPr/>
              </p:nvSpPr>
              <p:spPr bwMode="auto">
                <a:xfrm>
                  <a:off x="2530813" y="3639785"/>
                  <a:ext cx="32707" cy="10188"/>
                </a:xfrm>
                <a:prstGeom prst="rect">
                  <a:avLst/>
                </a:pr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48"/>
                <p:cNvSpPr>
                  <a:spLocks/>
                </p:cNvSpPr>
                <p:nvPr/>
              </p:nvSpPr>
              <p:spPr bwMode="auto">
                <a:xfrm>
                  <a:off x="2414378" y="3624504"/>
                  <a:ext cx="69338" cy="20375"/>
                </a:xfrm>
                <a:custGeom>
                  <a:avLst/>
                  <a:gdLst>
                    <a:gd name="T0" fmla="*/ 22 w 44"/>
                    <a:gd name="T1" fmla="*/ 5 h 13"/>
                    <a:gd name="T2" fmla="*/ 22 w 44"/>
                    <a:gd name="T3" fmla="*/ 5 h 13"/>
                    <a:gd name="T4" fmla="*/ 27 w 44"/>
                    <a:gd name="T5" fmla="*/ 5 h 13"/>
                    <a:gd name="T6" fmla="*/ 33 w 44"/>
                    <a:gd name="T7" fmla="*/ 7 h 13"/>
                    <a:gd name="T8" fmla="*/ 36 w 44"/>
                    <a:gd name="T9" fmla="*/ 9 h 13"/>
                    <a:gd name="T10" fmla="*/ 42 w 44"/>
                    <a:gd name="T11" fmla="*/ 13 h 13"/>
                    <a:gd name="T12" fmla="*/ 44 w 44"/>
                    <a:gd name="T13" fmla="*/ 9 h 13"/>
                    <a:gd name="T14" fmla="*/ 44 w 44"/>
                    <a:gd name="T15" fmla="*/ 9 h 13"/>
                    <a:gd name="T16" fmla="*/ 40 w 44"/>
                    <a:gd name="T17" fmla="*/ 5 h 13"/>
                    <a:gd name="T18" fmla="*/ 34 w 44"/>
                    <a:gd name="T19" fmla="*/ 1 h 13"/>
                    <a:gd name="T20" fmla="*/ 29 w 44"/>
                    <a:gd name="T21" fmla="*/ 0 h 13"/>
                    <a:gd name="T22" fmla="*/ 22 w 44"/>
                    <a:gd name="T23" fmla="*/ 0 h 13"/>
                    <a:gd name="T24" fmla="*/ 22 w 44"/>
                    <a:gd name="T25" fmla="*/ 0 h 13"/>
                    <a:gd name="T26" fmla="*/ 16 w 44"/>
                    <a:gd name="T27" fmla="*/ 0 h 13"/>
                    <a:gd name="T28" fmla="*/ 11 w 44"/>
                    <a:gd name="T29" fmla="*/ 1 h 13"/>
                    <a:gd name="T30" fmla="*/ 5 w 44"/>
                    <a:gd name="T31" fmla="*/ 5 h 13"/>
                    <a:gd name="T32" fmla="*/ 0 w 44"/>
                    <a:gd name="T33" fmla="*/ 9 h 13"/>
                    <a:gd name="T34" fmla="*/ 4 w 44"/>
                    <a:gd name="T35" fmla="*/ 13 h 13"/>
                    <a:gd name="T36" fmla="*/ 4 w 44"/>
                    <a:gd name="T37" fmla="*/ 13 h 13"/>
                    <a:gd name="T38" fmla="*/ 8 w 44"/>
                    <a:gd name="T39" fmla="*/ 9 h 13"/>
                    <a:gd name="T40" fmla="*/ 12 w 44"/>
                    <a:gd name="T41" fmla="*/ 7 h 13"/>
                    <a:gd name="T42" fmla="*/ 17 w 44"/>
                    <a:gd name="T43" fmla="*/ 5 h 13"/>
                    <a:gd name="T44" fmla="*/ 22 w 44"/>
                    <a:gd name="T45" fmla="*/ 5 h 13"/>
                    <a:gd name="T46" fmla="*/ 22 w 44"/>
                    <a:gd name="T4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4" h="13">
                      <a:moveTo>
                        <a:pt x="22" y="5"/>
                      </a:moveTo>
                      <a:lnTo>
                        <a:pt x="22" y="5"/>
                      </a:lnTo>
                      <a:lnTo>
                        <a:pt x="27" y="5"/>
                      </a:lnTo>
                      <a:lnTo>
                        <a:pt x="33" y="7"/>
                      </a:lnTo>
                      <a:lnTo>
                        <a:pt x="36" y="9"/>
                      </a:lnTo>
                      <a:lnTo>
                        <a:pt x="42" y="13"/>
                      </a:lnTo>
                      <a:lnTo>
                        <a:pt x="44" y="9"/>
                      </a:lnTo>
                      <a:lnTo>
                        <a:pt x="44" y="9"/>
                      </a:lnTo>
                      <a:lnTo>
                        <a:pt x="40" y="5"/>
                      </a:lnTo>
                      <a:lnTo>
                        <a:pt x="34" y="1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8" y="9"/>
                      </a:lnTo>
                      <a:lnTo>
                        <a:pt x="12" y="7"/>
                      </a:lnTo>
                      <a:lnTo>
                        <a:pt x="17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Freeform 49"/>
                <p:cNvSpPr>
                  <a:spLocks/>
                </p:cNvSpPr>
                <p:nvPr/>
              </p:nvSpPr>
              <p:spPr bwMode="auto">
                <a:xfrm>
                  <a:off x="2427460" y="3639785"/>
                  <a:ext cx="47098" cy="16300"/>
                </a:xfrm>
                <a:custGeom>
                  <a:avLst/>
                  <a:gdLst>
                    <a:gd name="T0" fmla="*/ 30 w 30"/>
                    <a:gd name="T1" fmla="*/ 7 h 10"/>
                    <a:gd name="T2" fmla="*/ 30 w 30"/>
                    <a:gd name="T3" fmla="*/ 7 h 10"/>
                    <a:gd name="T4" fmla="*/ 26 w 30"/>
                    <a:gd name="T5" fmla="*/ 3 h 10"/>
                    <a:gd name="T6" fmla="*/ 22 w 30"/>
                    <a:gd name="T7" fmla="*/ 2 h 10"/>
                    <a:gd name="T8" fmla="*/ 18 w 30"/>
                    <a:gd name="T9" fmla="*/ 0 h 10"/>
                    <a:gd name="T10" fmla="*/ 14 w 30"/>
                    <a:gd name="T11" fmla="*/ 0 h 10"/>
                    <a:gd name="T12" fmla="*/ 14 w 30"/>
                    <a:gd name="T13" fmla="*/ 0 h 10"/>
                    <a:gd name="T14" fmla="*/ 10 w 30"/>
                    <a:gd name="T15" fmla="*/ 0 h 10"/>
                    <a:gd name="T16" fmla="*/ 6 w 30"/>
                    <a:gd name="T17" fmla="*/ 2 h 10"/>
                    <a:gd name="T18" fmla="*/ 3 w 30"/>
                    <a:gd name="T19" fmla="*/ 3 h 10"/>
                    <a:gd name="T20" fmla="*/ 0 w 30"/>
                    <a:gd name="T21" fmla="*/ 7 h 10"/>
                    <a:gd name="T22" fmla="*/ 3 w 30"/>
                    <a:gd name="T23" fmla="*/ 10 h 10"/>
                    <a:gd name="T24" fmla="*/ 3 w 30"/>
                    <a:gd name="T25" fmla="*/ 10 h 10"/>
                    <a:gd name="T26" fmla="*/ 8 w 30"/>
                    <a:gd name="T27" fmla="*/ 7 h 10"/>
                    <a:gd name="T28" fmla="*/ 14 w 30"/>
                    <a:gd name="T29" fmla="*/ 6 h 10"/>
                    <a:gd name="T30" fmla="*/ 14 w 30"/>
                    <a:gd name="T31" fmla="*/ 6 h 10"/>
                    <a:gd name="T32" fmla="*/ 21 w 30"/>
                    <a:gd name="T33" fmla="*/ 7 h 10"/>
                    <a:gd name="T34" fmla="*/ 26 w 30"/>
                    <a:gd name="T35" fmla="*/ 10 h 10"/>
                    <a:gd name="T36" fmla="*/ 30 w 30"/>
                    <a:gd name="T37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" h="10">
                      <a:moveTo>
                        <a:pt x="30" y="7"/>
                      </a:moveTo>
                      <a:lnTo>
                        <a:pt x="30" y="7"/>
                      </a:lnTo>
                      <a:lnTo>
                        <a:pt x="26" y="3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8" y="7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21" y="7"/>
                      </a:lnTo>
                      <a:lnTo>
                        <a:pt x="26" y="10"/>
                      </a:lnTo>
                      <a:lnTo>
                        <a:pt x="30" y="7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50"/>
                <p:cNvSpPr>
                  <a:spLocks/>
                </p:cNvSpPr>
                <p:nvPr/>
              </p:nvSpPr>
              <p:spPr bwMode="auto">
                <a:xfrm>
                  <a:off x="2436618" y="3658123"/>
                  <a:ext cx="24858" cy="9169"/>
                </a:xfrm>
                <a:custGeom>
                  <a:avLst/>
                  <a:gdLst>
                    <a:gd name="T0" fmla="*/ 0 w 16"/>
                    <a:gd name="T1" fmla="*/ 2 h 6"/>
                    <a:gd name="T2" fmla="*/ 4 w 16"/>
                    <a:gd name="T3" fmla="*/ 6 h 6"/>
                    <a:gd name="T4" fmla="*/ 4 w 16"/>
                    <a:gd name="T5" fmla="*/ 6 h 6"/>
                    <a:gd name="T6" fmla="*/ 7 w 16"/>
                    <a:gd name="T7" fmla="*/ 5 h 6"/>
                    <a:gd name="T8" fmla="*/ 8 w 16"/>
                    <a:gd name="T9" fmla="*/ 5 h 6"/>
                    <a:gd name="T10" fmla="*/ 11 w 16"/>
                    <a:gd name="T11" fmla="*/ 5 h 6"/>
                    <a:gd name="T12" fmla="*/ 12 w 16"/>
                    <a:gd name="T13" fmla="*/ 6 h 6"/>
                    <a:gd name="T14" fmla="*/ 16 w 16"/>
                    <a:gd name="T15" fmla="*/ 2 h 6"/>
                    <a:gd name="T16" fmla="*/ 16 w 16"/>
                    <a:gd name="T17" fmla="*/ 2 h 6"/>
                    <a:gd name="T18" fmla="*/ 12 w 16"/>
                    <a:gd name="T19" fmla="*/ 1 h 6"/>
                    <a:gd name="T20" fmla="*/ 8 w 16"/>
                    <a:gd name="T21" fmla="*/ 0 h 6"/>
                    <a:gd name="T22" fmla="*/ 4 w 16"/>
                    <a:gd name="T23" fmla="*/ 1 h 6"/>
                    <a:gd name="T24" fmla="*/ 0 w 16"/>
                    <a:gd name="T25" fmla="*/ 2 h 6"/>
                    <a:gd name="T26" fmla="*/ 0 w 16"/>
                    <a:gd name="T2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6">
                      <a:moveTo>
                        <a:pt x="0" y="2"/>
                      </a:move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2" y="6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6" name="4095 Grupo"/>
            <p:cNvGrpSpPr>
              <a:grpSpLocks/>
            </p:cNvGrpSpPr>
            <p:nvPr/>
          </p:nvGrpSpPr>
          <p:grpSpPr bwMode="auto">
            <a:xfrm>
              <a:off x="3251421" y="1721393"/>
              <a:ext cx="5508575" cy="521324"/>
              <a:chOff x="3253009" y="1921418"/>
              <a:chExt cx="5508575" cy="521324"/>
            </a:xfrm>
          </p:grpSpPr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4036402" y="1976681"/>
                <a:ext cx="4725182" cy="434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es-ES" altLang="es-ES" sz="220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Tienen como propósito reducir la brecha y el analfabetismo digital</a:t>
                </a:r>
              </a:p>
            </p:txBody>
          </p:sp>
          <p:grpSp>
            <p:nvGrpSpPr>
              <p:cNvPr id="20" name="88 Grupo"/>
              <p:cNvGrpSpPr>
                <a:grpSpLocks/>
              </p:cNvGrpSpPr>
              <p:nvPr/>
            </p:nvGrpSpPr>
            <p:grpSpPr bwMode="auto">
              <a:xfrm>
                <a:off x="3253009" y="1921418"/>
                <a:ext cx="628719" cy="521324"/>
                <a:chOff x="2166365" y="2107155"/>
                <a:chExt cx="628719" cy="521324"/>
              </a:xfrm>
            </p:grpSpPr>
            <p:sp>
              <p:nvSpPr>
                <p:cNvPr id="21" name="Freeform 6"/>
                <p:cNvSpPr>
                  <a:spLocks noEditPoints="1"/>
                </p:cNvSpPr>
                <p:nvPr/>
              </p:nvSpPr>
              <p:spPr bwMode="auto">
                <a:xfrm>
                  <a:off x="2166365" y="2107155"/>
                  <a:ext cx="628719" cy="521324"/>
                </a:xfrm>
                <a:custGeom>
                  <a:avLst/>
                  <a:gdLst>
                    <a:gd name="T0" fmla="*/ 1 w 386"/>
                    <a:gd name="T1" fmla="*/ 151 h 344"/>
                    <a:gd name="T2" fmla="*/ 14 w 386"/>
                    <a:gd name="T3" fmla="*/ 101 h 344"/>
                    <a:gd name="T4" fmla="*/ 40 w 386"/>
                    <a:gd name="T5" fmla="*/ 60 h 344"/>
                    <a:gd name="T6" fmla="*/ 77 w 386"/>
                    <a:gd name="T7" fmla="*/ 27 h 344"/>
                    <a:gd name="T8" fmla="*/ 123 w 386"/>
                    <a:gd name="T9" fmla="*/ 7 h 344"/>
                    <a:gd name="T10" fmla="*/ 175 w 386"/>
                    <a:gd name="T11" fmla="*/ 0 h 344"/>
                    <a:gd name="T12" fmla="*/ 197 w 386"/>
                    <a:gd name="T13" fmla="*/ 1 h 344"/>
                    <a:gd name="T14" fmla="*/ 240 w 386"/>
                    <a:gd name="T15" fmla="*/ 16 h 344"/>
                    <a:gd name="T16" fmla="*/ 295 w 386"/>
                    <a:gd name="T17" fmla="*/ 55 h 344"/>
                    <a:gd name="T18" fmla="*/ 339 w 386"/>
                    <a:gd name="T19" fmla="*/ 101 h 344"/>
                    <a:gd name="T20" fmla="*/ 382 w 386"/>
                    <a:gd name="T21" fmla="*/ 166 h 344"/>
                    <a:gd name="T22" fmla="*/ 382 w 386"/>
                    <a:gd name="T23" fmla="*/ 184 h 344"/>
                    <a:gd name="T24" fmla="*/ 354 w 386"/>
                    <a:gd name="T25" fmla="*/ 232 h 344"/>
                    <a:gd name="T26" fmla="*/ 313 w 386"/>
                    <a:gd name="T27" fmla="*/ 279 h 344"/>
                    <a:gd name="T28" fmla="*/ 260 w 386"/>
                    <a:gd name="T29" fmla="*/ 320 h 344"/>
                    <a:gd name="T30" fmla="*/ 216 w 386"/>
                    <a:gd name="T31" fmla="*/ 337 h 344"/>
                    <a:gd name="T32" fmla="*/ 181 w 386"/>
                    <a:gd name="T33" fmla="*/ 344 h 344"/>
                    <a:gd name="T34" fmla="*/ 150 w 386"/>
                    <a:gd name="T35" fmla="*/ 343 h 344"/>
                    <a:gd name="T36" fmla="*/ 102 w 386"/>
                    <a:gd name="T37" fmla="*/ 328 h 344"/>
                    <a:gd name="T38" fmla="*/ 59 w 386"/>
                    <a:gd name="T39" fmla="*/ 302 h 344"/>
                    <a:gd name="T40" fmla="*/ 27 w 386"/>
                    <a:gd name="T41" fmla="*/ 265 h 344"/>
                    <a:gd name="T42" fmla="*/ 6 w 386"/>
                    <a:gd name="T43" fmla="*/ 219 h 344"/>
                    <a:gd name="T44" fmla="*/ 0 w 386"/>
                    <a:gd name="T45" fmla="*/ 169 h 344"/>
                    <a:gd name="T46" fmla="*/ 48 w 386"/>
                    <a:gd name="T47" fmla="*/ 170 h 344"/>
                    <a:gd name="T48" fmla="*/ 54 w 386"/>
                    <a:gd name="T49" fmla="*/ 134 h 344"/>
                    <a:gd name="T50" fmla="*/ 70 w 386"/>
                    <a:gd name="T51" fmla="*/ 101 h 344"/>
                    <a:gd name="T52" fmla="*/ 94 w 386"/>
                    <a:gd name="T53" fmla="*/ 77 h 344"/>
                    <a:gd name="T54" fmla="*/ 124 w 386"/>
                    <a:gd name="T55" fmla="*/ 58 h 344"/>
                    <a:gd name="T56" fmla="*/ 159 w 386"/>
                    <a:gd name="T57" fmla="*/ 49 h 344"/>
                    <a:gd name="T58" fmla="*/ 185 w 386"/>
                    <a:gd name="T59" fmla="*/ 51 h 344"/>
                    <a:gd name="T60" fmla="*/ 220 w 386"/>
                    <a:gd name="T61" fmla="*/ 60 h 344"/>
                    <a:gd name="T62" fmla="*/ 249 w 386"/>
                    <a:gd name="T63" fmla="*/ 79 h 344"/>
                    <a:gd name="T64" fmla="*/ 272 w 386"/>
                    <a:gd name="T65" fmla="*/ 105 h 344"/>
                    <a:gd name="T66" fmla="*/ 288 w 386"/>
                    <a:gd name="T67" fmla="*/ 138 h 344"/>
                    <a:gd name="T68" fmla="*/ 291 w 386"/>
                    <a:gd name="T69" fmla="*/ 174 h 344"/>
                    <a:gd name="T70" fmla="*/ 289 w 386"/>
                    <a:gd name="T71" fmla="*/ 199 h 344"/>
                    <a:gd name="T72" fmla="*/ 276 w 386"/>
                    <a:gd name="T73" fmla="*/ 232 h 344"/>
                    <a:gd name="T74" fmla="*/ 255 w 386"/>
                    <a:gd name="T75" fmla="*/ 259 h 344"/>
                    <a:gd name="T76" fmla="*/ 227 w 386"/>
                    <a:gd name="T77" fmla="*/ 280 h 344"/>
                    <a:gd name="T78" fmla="*/ 193 w 386"/>
                    <a:gd name="T79" fmla="*/ 292 h 344"/>
                    <a:gd name="T80" fmla="*/ 168 w 386"/>
                    <a:gd name="T81" fmla="*/ 293 h 344"/>
                    <a:gd name="T82" fmla="*/ 132 w 386"/>
                    <a:gd name="T83" fmla="*/ 288 h 344"/>
                    <a:gd name="T84" fmla="*/ 99 w 386"/>
                    <a:gd name="T85" fmla="*/ 271 h 344"/>
                    <a:gd name="T86" fmla="*/ 75 w 386"/>
                    <a:gd name="T87" fmla="*/ 248 h 344"/>
                    <a:gd name="T88" fmla="*/ 57 w 386"/>
                    <a:gd name="T89" fmla="*/ 217 h 344"/>
                    <a:gd name="T90" fmla="*/ 49 w 386"/>
                    <a:gd name="T91" fmla="*/ 182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86" h="344">
                      <a:moveTo>
                        <a:pt x="0" y="169"/>
                      </a:moveTo>
                      <a:lnTo>
                        <a:pt x="0" y="169"/>
                      </a:lnTo>
                      <a:lnTo>
                        <a:pt x="1" y="151"/>
                      </a:lnTo>
                      <a:lnTo>
                        <a:pt x="3" y="134"/>
                      </a:lnTo>
                      <a:lnTo>
                        <a:pt x="7" y="118"/>
                      </a:lnTo>
                      <a:lnTo>
                        <a:pt x="14" y="101"/>
                      </a:lnTo>
                      <a:lnTo>
                        <a:pt x="22" y="87"/>
                      </a:lnTo>
                      <a:lnTo>
                        <a:pt x="31" y="73"/>
                      </a:lnTo>
                      <a:lnTo>
                        <a:pt x="40" y="60"/>
                      </a:lnTo>
                      <a:lnTo>
                        <a:pt x="51" y="48"/>
                      </a:lnTo>
                      <a:lnTo>
                        <a:pt x="64" y="36"/>
                      </a:lnTo>
                      <a:lnTo>
                        <a:pt x="77" y="27"/>
                      </a:lnTo>
                      <a:lnTo>
                        <a:pt x="92" y="20"/>
                      </a:lnTo>
                      <a:lnTo>
                        <a:pt x="107" y="12"/>
                      </a:lnTo>
                      <a:lnTo>
                        <a:pt x="123" y="7"/>
                      </a:lnTo>
                      <a:lnTo>
                        <a:pt x="140" y="3"/>
                      </a:lnTo>
                      <a:lnTo>
                        <a:pt x="157" y="0"/>
                      </a:lnTo>
                      <a:lnTo>
                        <a:pt x="175" y="0"/>
                      </a:lnTo>
                      <a:lnTo>
                        <a:pt x="175" y="0"/>
                      </a:lnTo>
                      <a:lnTo>
                        <a:pt x="185" y="0"/>
                      </a:lnTo>
                      <a:lnTo>
                        <a:pt x="197" y="1"/>
                      </a:lnTo>
                      <a:lnTo>
                        <a:pt x="208" y="4"/>
                      </a:lnTo>
                      <a:lnTo>
                        <a:pt x="219" y="8"/>
                      </a:lnTo>
                      <a:lnTo>
                        <a:pt x="240" y="16"/>
                      </a:lnTo>
                      <a:lnTo>
                        <a:pt x="259" y="27"/>
                      </a:lnTo>
                      <a:lnTo>
                        <a:pt x="278" y="40"/>
                      </a:lnTo>
                      <a:lnTo>
                        <a:pt x="295" y="55"/>
                      </a:lnTo>
                      <a:lnTo>
                        <a:pt x="311" y="70"/>
                      </a:lnTo>
                      <a:lnTo>
                        <a:pt x="326" y="86"/>
                      </a:lnTo>
                      <a:lnTo>
                        <a:pt x="339" y="101"/>
                      </a:lnTo>
                      <a:lnTo>
                        <a:pt x="351" y="118"/>
                      </a:lnTo>
                      <a:lnTo>
                        <a:pt x="371" y="145"/>
                      </a:lnTo>
                      <a:lnTo>
                        <a:pt x="382" y="166"/>
                      </a:lnTo>
                      <a:lnTo>
                        <a:pt x="386" y="175"/>
                      </a:lnTo>
                      <a:lnTo>
                        <a:pt x="386" y="175"/>
                      </a:lnTo>
                      <a:lnTo>
                        <a:pt x="382" y="184"/>
                      </a:lnTo>
                      <a:lnTo>
                        <a:pt x="371" y="205"/>
                      </a:lnTo>
                      <a:lnTo>
                        <a:pt x="363" y="218"/>
                      </a:lnTo>
                      <a:lnTo>
                        <a:pt x="354" y="232"/>
                      </a:lnTo>
                      <a:lnTo>
                        <a:pt x="342" y="248"/>
                      </a:lnTo>
                      <a:lnTo>
                        <a:pt x="328" y="263"/>
                      </a:lnTo>
                      <a:lnTo>
                        <a:pt x="313" y="279"/>
                      </a:lnTo>
                      <a:lnTo>
                        <a:pt x="297" y="295"/>
                      </a:lnTo>
                      <a:lnTo>
                        <a:pt x="280" y="307"/>
                      </a:lnTo>
                      <a:lnTo>
                        <a:pt x="260" y="320"/>
                      </a:lnTo>
                      <a:lnTo>
                        <a:pt x="240" y="330"/>
                      </a:lnTo>
                      <a:lnTo>
                        <a:pt x="228" y="335"/>
                      </a:lnTo>
                      <a:lnTo>
                        <a:pt x="216" y="337"/>
                      </a:lnTo>
                      <a:lnTo>
                        <a:pt x="205" y="340"/>
                      </a:lnTo>
                      <a:lnTo>
                        <a:pt x="193" y="343"/>
                      </a:lnTo>
                      <a:lnTo>
                        <a:pt x="181" y="344"/>
                      </a:lnTo>
                      <a:lnTo>
                        <a:pt x="168" y="344"/>
                      </a:lnTo>
                      <a:lnTo>
                        <a:pt x="168" y="344"/>
                      </a:lnTo>
                      <a:lnTo>
                        <a:pt x="150" y="343"/>
                      </a:lnTo>
                      <a:lnTo>
                        <a:pt x="133" y="339"/>
                      </a:lnTo>
                      <a:lnTo>
                        <a:pt x="118" y="335"/>
                      </a:lnTo>
                      <a:lnTo>
                        <a:pt x="102" y="328"/>
                      </a:lnTo>
                      <a:lnTo>
                        <a:pt x="86" y="320"/>
                      </a:lnTo>
                      <a:lnTo>
                        <a:pt x="72" y="311"/>
                      </a:lnTo>
                      <a:lnTo>
                        <a:pt x="59" y="302"/>
                      </a:lnTo>
                      <a:lnTo>
                        <a:pt x="48" y="291"/>
                      </a:lnTo>
                      <a:lnTo>
                        <a:pt x="36" y="278"/>
                      </a:lnTo>
                      <a:lnTo>
                        <a:pt x="27" y="265"/>
                      </a:lnTo>
                      <a:lnTo>
                        <a:pt x="19" y="250"/>
                      </a:lnTo>
                      <a:lnTo>
                        <a:pt x="11" y="235"/>
                      </a:lnTo>
                      <a:lnTo>
                        <a:pt x="6" y="219"/>
                      </a:lnTo>
                      <a:lnTo>
                        <a:pt x="2" y="204"/>
                      </a:lnTo>
                      <a:lnTo>
                        <a:pt x="0" y="186"/>
                      </a:lnTo>
                      <a:lnTo>
                        <a:pt x="0" y="169"/>
                      </a:lnTo>
                      <a:lnTo>
                        <a:pt x="0" y="169"/>
                      </a:lnTo>
                      <a:close/>
                      <a:moveTo>
                        <a:pt x="48" y="170"/>
                      </a:moveTo>
                      <a:lnTo>
                        <a:pt x="48" y="170"/>
                      </a:lnTo>
                      <a:lnTo>
                        <a:pt x="49" y="157"/>
                      </a:lnTo>
                      <a:lnTo>
                        <a:pt x="51" y="145"/>
                      </a:lnTo>
                      <a:lnTo>
                        <a:pt x="54" y="134"/>
                      </a:lnTo>
                      <a:lnTo>
                        <a:pt x="58" y="122"/>
                      </a:lnTo>
                      <a:lnTo>
                        <a:pt x="63" y="112"/>
                      </a:lnTo>
                      <a:lnTo>
                        <a:pt x="70" y="101"/>
                      </a:lnTo>
                      <a:lnTo>
                        <a:pt x="77" y="92"/>
                      </a:lnTo>
                      <a:lnTo>
                        <a:pt x="85" y="84"/>
                      </a:lnTo>
                      <a:lnTo>
                        <a:pt x="94" y="77"/>
                      </a:lnTo>
                      <a:lnTo>
                        <a:pt x="103" y="69"/>
                      </a:lnTo>
                      <a:lnTo>
                        <a:pt x="114" y="64"/>
                      </a:lnTo>
                      <a:lnTo>
                        <a:pt x="124" y="58"/>
                      </a:lnTo>
                      <a:lnTo>
                        <a:pt x="136" y="55"/>
                      </a:lnTo>
                      <a:lnTo>
                        <a:pt x="147" y="52"/>
                      </a:lnTo>
                      <a:lnTo>
                        <a:pt x="159" y="49"/>
                      </a:lnTo>
                      <a:lnTo>
                        <a:pt x="172" y="49"/>
                      </a:lnTo>
                      <a:lnTo>
                        <a:pt x="172" y="49"/>
                      </a:lnTo>
                      <a:lnTo>
                        <a:pt x="185" y="51"/>
                      </a:lnTo>
                      <a:lnTo>
                        <a:pt x="197" y="52"/>
                      </a:lnTo>
                      <a:lnTo>
                        <a:pt x="208" y="56"/>
                      </a:lnTo>
                      <a:lnTo>
                        <a:pt x="220" y="60"/>
                      </a:lnTo>
                      <a:lnTo>
                        <a:pt x="230" y="65"/>
                      </a:lnTo>
                      <a:lnTo>
                        <a:pt x="240" y="71"/>
                      </a:lnTo>
                      <a:lnTo>
                        <a:pt x="249" y="79"/>
                      </a:lnTo>
                      <a:lnTo>
                        <a:pt x="258" y="87"/>
                      </a:lnTo>
                      <a:lnTo>
                        <a:pt x="265" y="96"/>
                      </a:lnTo>
                      <a:lnTo>
                        <a:pt x="272" y="105"/>
                      </a:lnTo>
                      <a:lnTo>
                        <a:pt x="278" y="116"/>
                      </a:lnTo>
                      <a:lnTo>
                        <a:pt x="284" y="126"/>
                      </a:lnTo>
                      <a:lnTo>
                        <a:pt x="288" y="138"/>
                      </a:lnTo>
                      <a:lnTo>
                        <a:pt x="290" y="149"/>
                      </a:lnTo>
                      <a:lnTo>
                        <a:pt x="291" y="161"/>
                      </a:lnTo>
                      <a:lnTo>
                        <a:pt x="291" y="174"/>
                      </a:lnTo>
                      <a:lnTo>
                        <a:pt x="291" y="174"/>
                      </a:lnTo>
                      <a:lnTo>
                        <a:pt x="291" y="186"/>
                      </a:lnTo>
                      <a:lnTo>
                        <a:pt x="289" y="199"/>
                      </a:lnTo>
                      <a:lnTo>
                        <a:pt x="286" y="210"/>
                      </a:lnTo>
                      <a:lnTo>
                        <a:pt x="281" y="221"/>
                      </a:lnTo>
                      <a:lnTo>
                        <a:pt x="276" y="232"/>
                      </a:lnTo>
                      <a:lnTo>
                        <a:pt x="269" y="241"/>
                      </a:lnTo>
                      <a:lnTo>
                        <a:pt x="263" y="250"/>
                      </a:lnTo>
                      <a:lnTo>
                        <a:pt x="255" y="259"/>
                      </a:lnTo>
                      <a:lnTo>
                        <a:pt x="246" y="267"/>
                      </a:lnTo>
                      <a:lnTo>
                        <a:pt x="237" y="274"/>
                      </a:lnTo>
                      <a:lnTo>
                        <a:pt x="227" y="280"/>
                      </a:lnTo>
                      <a:lnTo>
                        <a:pt x="215" y="285"/>
                      </a:lnTo>
                      <a:lnTo>
                        <a:pt x="205" y="289"/>
                      </a:lnTo>
                      <a:lnTo>
                        <a:pt x="193" y="292"/>
                      </a:lnTo>
                      <a:lnTo>
                        <a:pt x="180" y="293"/>
                      </a:lnTo>
                      <a:lnTo>
                        <a:pt x="168" y="293"/>
                      </a:lnTo>
                      <a:lnTo>
                        <a:pt x="168" y="293"/>
                      </a:lnTo>
                      <a:lnTo>
                        <a:pt x="155" y="293"/>
                      </a:lnTo>
                      <a:lnTo>
                        <a:pt x="144" y="291"/>
                      </a:lnTo>
                      <a:lnTo>
                        <a:pt x="132" y="288"/>
                      </a:lnTo>
                      <a:lnTo>
                        <a:pt x="120" y="283"/>
                      </a:lnTo>
                      <a:lnTo>
                        <a:pt x="110" y="278"/>
                      </a:lnTo>
                      <a:lnTo>
                        <a:pt x="99" y="271"/>
                      </a:lnTo>
                      <a:lnTo>
                        <a:pt x="90" y="265"/>
                      </a:lnTo>
                      <a:lnTo>
                        <a:pt x="83" y="257"/>
                      </a:lnTo>
                      <a:lnTo>
                        <a:pt x="75" y="248"/>
                      </a:lnTo>
                      <a:lnTo>
                        <a:pt x="67" y="237"/>
                      </a:lnTo>
                      <a:lnTo>
                        <a:pt x="62" y="228"/>
                      </a:lnTo>
                      <a:lnTo>
                        <a:pt x="57" y="217"/>
                      </a:lnTo>
                      <a:lnTo>
                        <a:pt x="53" y="206"/>
                      </a:lnTo>
                      <a:lnTo>
                        <a:pt x="50" y="195"/>
                      </a:lnTo>
                      <a:lnTo>
                        <a:pt x="49" y="182"/>
                      </a:lnTo>
                      <a:lnTo>
                        <a:pt x="48" y="170"/>
                      </a:lnTo>
                      <a:lnTo>
                        <a:pt x="48" y="170"/>
                      </a:lnTo>
                      <a:close/>
                    </a:path>
                  </a:pathLst>
                </a:custGeom>
                <a:solidFill>
                  <a:srgbClr val="1290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Freeform 51"/>
                <p:cNvSpPr>
                  <a:spLocks noEditPoints="1"/>
                </p:cNvSpPr>
                <p:nvPr/>
              </p:nvSpPr>
              <p:spPr bwMode="auto">
                <a:xfrm>
                  <a:off x="2308407" y="2238290"/>
                  <a:ext cx="283896" cy="283219"/>
                </a:xfrm>
                <a:custGeom>
                  <a:avLst/>
                  <a:gdLst>
                    <a:gd name="T0" fmla="*/ 150 w 179"/>
                    <a:gd name="T1" fmla="*/ 70 h 178"/>
                    <a:gd name="T2" fmla="*/ 144 w 179"/>
                    <a:gd name="T3" fmla="*/ 33 h 178"/>
                    <a:gd name="T4" fmla="*/ 102 w 179"/>
                    <a:gd name="T5" fmla="*/ 10 h 178"/>
                    <a:gd name="T6" fmla="*/ 44 w 179"/>
                    <a:gd name="T7" fmla="*/ 31 h 178"/>
                    <a:gd name="T8" fmla="*/ 24 w 179"/>
                    <a:gd name="T9" fmla="*/ 43 h 178"/>
                    <a:gd name="T10" fmla="*/ 32 w 179"/>
                    <a:gd name="T11" fmla="*/ 75 h 178"/>
                    <a:gd name="T12" fmla="*/ 44 w 179"/>
                    <a:gd name="T13" fmla="*/ 140 h 178"/>
                    <a:gd name="T14" fmla="*/ 61 w 179"/>
                    <a:gd name="T15" fmla="*/ 157 h 178"/>
                    <a:gd name="T16" fmla="*/ 75 w 179"/>
                    <a:gd name="T17" fmla="*/ 174 h 178"/>
                    <a:gd name="T18" fmla="*/ 92 w 179"/>
                    <a:gd name="T19" fmla="*/ 178 h 178"/>
                    <a:gd name="T20" fmla="*/ 109 w 179"/>
                    <a:gd name="T21" fmla="*/ 164 h 178"/>
                    <a:gd name="T22" fmla="*/ 124 w 179"/>
                    <a:gd name="T23" fmla="*/ 149 h 178"/>
                    <a:gd name="T24" fmla="*/ 150 w 179"/>
                    <a:gd name="T25" fmla="*/ 57 h 178"/>
                    <a:gd name="T26" fmla="*/ 124 w 179"/>
                    <a:gd name="T27" fmla="*/ 92 h 178"/>
                    <a:gd name="T28" fmla="*/ 123 w 179"/>
                    <a:gd name="T29" fmla="*/ 64 h 178"/>
                    <a:gd name="T30" fmla="*/ 136 w 179"/>
                    <a:gd name="T31" fmla="*/ 36 h 178"/>
                    <a:gd name="T32" fmla="*/ 80 w 179"/>
                    <a:gd name="T33" fmla="*/ 93 h 178"/>
                    <a:gd name="T34" fmla="*/ 67 w 179"/>
                    <a:gd name="T35" fmla="*/ 83 h 178"/>
                    <a:gd name="T36" fmla="*/ 75 w 179"/>
                    <a:gd name="T37" fmla="*/ 51 h 178"/>
                    <a:gd name="T38" fmla="*/ 100 w 179"/>
                    <a:gd name="T39" fmla="*/ 42 h 178"/>
                    <a:gd name="T40" fmla="*/ 96 w 179"/>
                    <a:gd name="T41" fmla="*/ 70 h 178"/>
                    <a:gd name="T42" fmla="*/ 118 w 179"/>
                    <a:gd name="T43" fmla="*/ 103 h 178"/>
                    <a:gd name="T44" fmla="*/ 72 w 179"/>
                    <a:gd name="T45" fmla="*/ 30 h 178"/>
                    <a:gd name="T46" fmla="*/ 115 w 179"/>
                    <a:gd name="T47" fmla="*/ 47 h 178"/>
                    <a:gd name="T48" fmla="*/ 113 w 179"/>
                    <a:gd name="T49" fmla="*/ 78 h 178"/>
                    <a:gd name="T50" fmla="*/ 110 w 179"/>
                    <a:gd name="T51" fmla="*/ 52 h 178"/>
                    <a:gd name="T52" fmla="*/ 83 w 179"/>
                    <a:gd name="T53" fmla="*/ 33 h 178"/>
                    <a:gd name="T54" fmla="*/ 70 w 179"/>
                    <a:gd name="T55" fmla="*/ 57 h 178"/>
                    <a:gd name="T56" fmla="*/ 55 w 179"/>
                    <a:gd name="T57" fmla="*/ 74 h 178"/>
                    <a:gd name="T58" fmla="*/ 61 w 179"/>
                    <a:gd name="T59" fmla="*/ 43 h 178"/>
                    <a:gd name="T60" fmla="*/ 83 w 179"/>
                    <a:gd name="T61" fmla="*/ 5 h 178"/>
                    <a:gd name="T62" fmla="*/ 131 w 179"/>
                    <a:gd name="T63" fmla="*/ 25 h 178"/>
                    <a:gd name="T64" fmla="*/ 98 w 179"/>
                    <a:gd name="T65" fmla="*/ 21 h 178"/>
                    <a:gd name="T66" fmla="*/ 48 w 179"/>
                    <a:gd name="T67" fmla="*/ 25 h 178"/>
                    <a:gd name="T68" fmla="*/ 30 w 179"/>
                    <a:gd name="T69" fmla="*/ 51 h 178"/>
                    <a:gd name="T70" fmla="*/ 54 w 179"/>
                    <a:gd name="T71" fmla="*/ 42 h 178"/>
                    <a:gd name="T72" fmla="*/ 49 w 179"/>
                    <a:gd name="T73" fmla="*/ 70 h 178"/>
                    <a:gd name="T74" fmla="*/ 46 w 179"/>
                    <a:gd name="T75" fmla="*/ 90 h 178"/>
                    <a:gd name="T76" fmla="*/ 30 w 179"/>
                    <a:gd name="T77" fmla="*/ 131 h 178"/>
                    <a:gd name="T78" fmla="*/ 50 w 179"/>
                    <a:gd name="T79" fmla="*/ 138 h 178"/>
                    <a:gd name="T80" fmla="*/ 54 w 179"/>
                    <a:gd name="T81" fmla="*/ 143 h 178"/>
                    <a:gd name="T82" fmla="*/ 58 w 179"/>
                    <a:gd name="T83" fmla="*/ 147 h 178"/>
                    <a:gd name="T84" fmla="*/ 63 w 179"/>
                    <a:gd name="T85" fmla="*/ 151 h 178"/>
                    <a:gd name="T86" fmla="*/ 67 w 179"/>
                    <a:gd name="T87" fmla="*/ 154 h 178"/>
                    <a:gd name="T88" fmla="*/ 72 w 179"/>
                    <a:gd name="T89" fmla="*/ 160 h 178"/>
                    <a:gd name="T90" fmla="*/ 76 w 179"/>
                    <a:gd name="T91" fmla="*/ 169 h 178"/>
                    <a:gd name="T92" fmla="*/ 87 w 179"/>
                    <a:gd name="T93" fmla="*/ 161 h 178"/>
                    <a:gd name="T94" fmla="*/ 92 w 179"/>
                    <a:gd name="T95" fmla="*/ 171 h 178"/>
                    <a:gd name="T96" fmla="*/ 96 w 179"/>
                    <a:gd name="T97" fmla="*/ 169 h 178"/>
                    <a:gd name="T98" fmla="*/ 96 w 179"/>
                    <a:gd name="T99" fmla="*/ 136 h 178"/>
                    <a:gd name="T100" fmla="*/ 107 w 179"/>
                    <a:gd name="T101" fmla="*/ 154 h 178"/>
                    <a:gd name="T102" fmla="*/ 101 w 179"/>
                    <a:gd name="T103" fmla="*/ 164 h 178"/>
                    <a:gd name="T104" fmla="*/ 79 w 179"/>
                    <a:gd name="T105" fmla="*/ 144 h 178"/>
                    <a:gd name="T106" fmla="*/ 63 w 179"/>
                    <a:gd name="T107" fmla="*/ 128 h 178"/>
                    <a:gd name="T108" fmla="*/ 36 w 179"/>
                    <a:gd name="T109" fmla="*/ 130 h 178"/>
                    <a:gd name="T110" fmla="*/ 65 w 179"/>
                    <a:gd name="T111" fmla="*/ 110 h 178"/>
                    <a:gd name="T112" fmla="*/ 78 w 179"/>
                    <a:gd name="T113" fmla="*/ 125 h 178"/>
                    <a:gd name="T114" fmla="*/ 120 w 179"/>
                    <a:gd name="T115" fmla="*/ 145 h 178"/>
                    <a:gd name="T116" fmla="*/ 96 w 179"/>
                    <a:gd name="T117" fmla="*/ 113 h 178"/>
                    <a:gd name="T118" fmla="*/ 70 w 179"/>
                    <a:gd name="T119" fmla="*/ 119 h 178"/>
                    <a:gd name="T120" fmla="*/ 97 w 179"/>
                    <a:gd name="T121" fmla="*/ 10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79" h="178">
                      <a:moveTo>
                        <a:pt x="179" y="74"/>
                      </a:moveTo>
                      <a:lnTo>
                        <a:pt x="172" y="74"/>
                      </a:lnTo>
                      <a:lnTo>
                        <a:pt x="162" y="79"/>
                      </a:lnTo>
                      <a:lnTo>
                        <a:pt x="162" y="79"/>
                      </a:lnTo>
                      <a:lnTo>
                        <a:pt x="159" y="78"/>
                      </a:lnTo>
                      <a:lnTo>
                        <a:pt x="146" y="75"/>
                      </a:lnTo>
                      <a:lnTo>
                        <a:pt x="146" y="74"/>
                      </a:lnTo>
                      <a:lnTo>
                        <a:pt x="146" y="74"/>
                      </a:lnTo>
                      <a:lnTo>
                        <a:pt x="150" y="70"/>
                      </a:lnTo>
                      <a:lnTo>
                        <a:pt x="153" y="66"/>
                      </a:lnTo>
                      <a:lnTo>
                        <a:pt x="155" y="62"/>
                      </a:lnTo>
                      <a:lnTo>
                        <a:pt x="155" y="57"/>
                      </a:lnTo>
                      <a:lnTo>
                        <a:pt x="155" y="52"/>
                      </a:lnTo>
                      <a:lnTo>
                        <a:pt x="155" y="52"/>
                      </a:lnTo>
                      <a:lnTo>
                        <a:pt x="155" y="48"/>
                      </a:lnTo>
                      <a:lnTo>
                        <a:pt x="154" y="44"/>
                      </a:lnTo>
                      <a:lnTo>
                        <a:pt x="150" y="38"/>
                      </a:lnTo>
                      <a:lnTo>
                        <a:pt x="144" y="33"/>
                      </a:lnTo>
                      <a:lnTo>
                        <a:pt x="140" y="31"/>
                      </a:lnTo>
                      <a:lnTo>
                        <a:pt x="136" y="31"/>
                      </a:lnTo>
                      <a:lnTo>
                        <a:pt x="136" y="31"/>
                      </a:lnTo>
                      <a:lnTo>
                        <a:pt x="135" y="31"/>
                      </a:lnTo>
                      <a:lnTo>
                        <a:pt x="137" y="23"/>
                      </a:lnTo>
                      <a:lnTo>
                        <a:pt x="122" y="9"/>
                      </a:lnTo>
                      <a:lnTo>
                        <a:pt x="114" y="14"/>
                      </a:lnTo>
                      <a:lnTo>
                        <a:pt x="114" y="14"/>
                      </a:lnTo>
                      <a:lnTo>
                        <a:pt x="102" y="10"/>
                      </a:lnTo>
                      <a:lnTo>
                        <a:pt x="101" y="0"/>
                      </a:lnTo>
                      <a:lnTo>
                        <a:pt x="79" y="0"/>
                      </a:lnTo>
                      <a:lnTo>
                        <a:pt x="76" y="10"/>
                      </a:lnTo>
                      <a:lnTo>
                        <a:pt x="76" y="10"/>
                      </a:lnTo>
                      <a:lnTo>
                        <a:pt x="66" y="14"/>
                      </a:lnTo>
                      <a:lnTo>
                        <a:pt x="57" y="9"/>
                      </a:lnTo>
                      <a:lnTo>
                        <a:pt x="41" y="23"/>
                      </a:lnTo>
                      <a:lnTo>
                        <a:pt x="44" y="31"/>
                      </a:lnTo>
                      <a:lnTo>
                        <a:pt x="44" y="31"/>
                      </a:lnTo>
                      <a:lnTo>
                        <a:pt x="44" y="31"/>
                      </a:lnTo>
                      <a:lnTo>
                        <a:pt x="44" y="31"/>
                      </a:lnTo>
                      <a:lnTo>
                        <a:pt x="40" y="31"/>
                      </a:lnTo>
                      <a:lnTo>
                        <a:pt x="36" y="33"/>
                      </a:lnTo>
                      <a:lnTo>
                        <a:pt x="32" y="34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27" y="40"/>
                      </a:lnTo>
                      <a:lnTo>
                        <a:pt x="24" y="43"/>
                      </a:lnTo>
                      <a:lnTo>
                        <a:pt x="23" y="47"/>
                      </a:lnTo>
                      <a:lnTo>
                        <a:pt x="23" y="51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4" y="62"/>
                      </a:lnTo>
                      <a:lnTo>
                        <a:pt x="26" y="66"/>
                      </a:lnTo>
                      <a:lnTo>
                        <a:pt x="28" y="70"/>
                      </a:lnTo>
                      <a:lnTo>
                        <a:pt x="32" y="74"/>
                      </a:lnTo>
                      <a:lnTo>
                        <a:pt x="32" y="75"/>
                      </a:lnTo>
                      <a:lnTo>
                        <a:pt x="24" y="77"/>
                      </a:lnTo>
                      <a:lnTo>
                        <a:pt x="10" y="69"/>
                      </a:lnTo>
                      <a:lnTo>
                        <a:pt x="0" y="69"/>
                      </a:lnTo>
                      <a:lnTo>
                        <a:pt x="0" y="128"/>
                      </a:lnTo>
                      <a:lnTo>
                        <a:pt x="28" y="138"/>
                      </a:lnTo>
                      <a:lnTo>
                        <a:pt x="33" y="138"/>
                      </a:lnTo>
                      <a:lnTo>
                        <a:pt x="35" y="135"/>
                      </a:lnTo>
                      <a:lnTo>
                        <a:pt x="44" y="140"/>
                      </a:lnTo>
                      <a:lnTo>
                        <a:pt x="44" y="140"/>
                      </a:lnTo>
                      <a:lnTo>
                        <a:pt x="44" y="144"/>
                      </a:lnTo>
                      <a:lnTo>
                        <a:pt x="46" y="147"/>
                      </a:lnTo>
                      <a:lnTo>
                        <a:pt x="49" y="148"/>
                      </a:lnTo>
                      <a:lnTo>
                        <a:pt x="52" y="149"/>
                      </a:lnTo>
                      <a:lnTo>
                        <a:pt x="52" y="149"/>
                      </a:lnTo>
                      <a:lnTo>
                        <a:pt x="53" y="152"/>
                      </a:lnTo>
                      <a:lnTo>
                        <a:pt x="54" y="154"/>
                      </a:lnTo>
                      <a:lnTo>
                        <a:pt x="57" y="157"/>
                      </a:lnTo>
                      <a:lnTo>
                        <a:pt x="61" y="157"/>
                      </a:lnTo>
                      <a:lnTo>
                        <a:pt x="61" y="157"/>
                      </a:lnTo>
                      <a:lnTo>
                        <a:pt x="62" y="161"/>
                      </a:lnTo>
                      <a:lnTo>
                        <a:pt x="63" y="164"/>
                      </a:lnTo>
                      <a:lnTo>
                        <a:pt x="66" y="165"/>
                      </a:lnTo>
                      <a:lnTo>
                        <a:pt x="70" y="166"/>
                      </a:lnTo>
                      <a:lnTo>
                        <a:pt x="70" y="166"/>
                      </a:lnTo>
                      <a:lnTo>
                        <a:pt x="70" y="170"/>
                      </a:lnTo>
                      <a:lnTo>
                        <a:pt x="72" y="173"/>
                      </a:lnTo>
                      <a:lnTo>
                        <a:pt x="75" y="174"/>
                      </a:lnTo>
                      <a:lnTo>
                        <a:pt x="79" y="175"/>
                      </a:lnTo>
                      <a:lnTo>
                        <a:pt x="79" y="175"/>
                      </a:lnTo>
                      <a:lnTo>
                        <a:pt x="81" y="174"/>
                      </a:lnTo>
                      <a:lnTo>
                        <a:pt x="83" y="174"/>
                      </a:lnTo>
                      <a:lnTo>
                        <a:pt x="85" y="175"/>
                      </a:lnTo>
                      <a:lnTo>
                        <a:pt x="85" y="175"/>
                      </a:lnTo>
                      <a:lnTo>
                        <a:pt x="88" y="176"/>
                      </a:lnTo>
                      <a:lnTo>
                        <a:pt x="92" y="178"/>
                      </a:lnTo>
                      <a:lnTo>
                        <a:pt x="92" y="178"/>
                      </a:lnTo>
                      <a:lnTo>
                        <a:pt x="92" y="178"/>
                      </a:lnTo>
                      <a:lnTo>
                        <a:pt x="96" y="176"/>
                      </a:lnTo>
                      <a:lnTo>
                        <a:pt x="98" y="175"/>
                      </a:lnTo>
                      <a:lnTo>
                        <a:pt x="100" y="173"/>
                      </a:lnTo>
                      <a:lnTo>
                        <a:pt x="101" y="169"/>
                      </a:lnTo>
                      <a:lnTo>
                        <a:pt x="101" y="169"/>
                      </a:lnTo>
                      <a:lnTo>
                        <a:pt x="105" y="169"/>
                      </a:lnTo>
                      <a:lnTo>
                        <a:pt x="107" y="166"/>
                      </a:lnTo>
                      <a:lnTo>
                        <a:pt x="109" y="164"/>
                      </a:lnTo>
                      <a:lnTo>
                        <a:pt x="110" y="161"/>
                      </a:lnTo>
                      <a:lnTo>
                        <a:pt x="110" y="161"/>
                      </a:lnTo>
                      <a:lnTo>
                        <a:pt x="113" y="160"/>
                      </a:lnTo>
                      <a:lnTo>
                        <a:pt x="115" y="158"/>
                      </a:lnTo>
                      <a:lnTo>
                        <a:pt x="118" y="156"/>
                      </a:lnTo>
                      <a:lnTo>
                        <a:pt x="118" y="152"/>
                      </a:lnTo>
                      <a:lnTo>
                        <a:pt x="118" y="152"/>
                      </a:lnTo>
                      <a:lnTo>
                        <a:pt x="122" y="151"/>
                      </a:lnTo>
                      <a:lnTo>
                        <a:pt x="124" y="149"/>
                      </a:lnTo>
                      <a:lnTo>
                        <a:pt x="126" y="147"/>
                      </a:lnTo>
                      <a:lnTo>
                        <a:pt x="127" y="143"/>
                      </a:lnTo>
                      <a:lnTo>
                        <a:pt x="127" y="143"/>
                      </a:lnTo>
                      <a:lnTo>
                        <a:pt x="127" y="143"/>
                      </a:lnTo>
                      <a:lnTo>
                        <a:pt x="179" y="117"/>
                      </a:lnTo>
                      <a:lnTo>
                        <a:pt x="179" y="74"/>
                      </a:lnTo>
                      <a:close/>
                      <a:moveTo>
                        <a:pt x="150" y="52"/>
                      </a:moveTo>
                      <a:lnTo>
                        <a:pt x="150" y="57"/>
                      </a:lnTo>
                      <a:lnTo>
                        <a:pt x="150" y="57"/>
                      </a:lnTo>
                      <a:lnTo>
                        <a:pt x="149" y="61"/>
                      </a:lnTo>
                      <a:lnTo>
                        <a:pt x="148" y="64"/>
                      </a:lnTo>
                      <a:lnTo>
                        <a:pt x="145" y="68"/>
                      </a:lnTo>
                      <a:lnTo>
                        <a:pt x="142" y="69"/>
                      </a:lnTo>
                      <a:lnTo>
                        <a:pt x="141" y="70"/>
                      </a:lnTo>
                      <a:lnTo>
                        <a:pt x="141" y="79"/>
                      </a:lnTo>
                      <a:lnTo>
                        <a:pt x="155" y="83"/>
                      </a:lnTo>
                      <a:lnTo>
                        <a:pt x="124" y="100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3" y="87"/>
                      </a:lnTo>
                      <a:lnTo>
                        <a:pt x="120" y="82"/>
                      </a:lnTo>
                      <a:lnTo>
                        <a:pt x="129" y="79"/>
                      </a:lnTo>
                      <a:lnTo>
                        <a:pt x="129" y="70"/>
                      </a:lnTo>
                      <a:lnTo>
                        <a:pt x="128" y="69"/>
                      </a:lnTo>
                      <a:lnTo>
                        <a:pt x="128" y="69"/>
                      </a:lnTo>
                      <a:lnTo>
                        <a:pt x="126" y="68"/>
                      </a:lnTo>
                      <a:lnTo>
                        <a:pt x="123" y="64"/>
                      </a:lnTo>
                      <a:lnTo>
                        <a:pt x="122" y="61"/>
                      </a:lnTo>
                      <a:lnTo>
                        <a:pt x="120" y="57"/>
                      </a:lnTo>
                      <a:lnTo>
                        <a:pt x="120" y="51"/>
                      </a:lnTo>
                      <a:lnTo>
                        <a:pt x="120" y="51"/>
                      </a:lnTo>
                      <a:lnTo>
                        <a:pt x="122" y="45"/>
                      </a:lnTo>
                      <a:lnTo>
                        <a:pt x="126" y="40"/>
                      </a:lnTo>
                      <a:lnTo>
                        <a:pt x="126" y="40"/>
                      </a:lnTo>
                      <a:lnTo>
                        <a:pt x="131" y="38"/>
                      </a:lnTo>
                      <a:lnTo>
                        <a:pt x="136" y="36"/>
                      </a:lnTo>
                      <a:lnTo>
                        <a:pt x="136" y="36"/>
                      </a:lnTo>
                      <a:lnTo>
                        <a:pt x="141" y="38"/>
                      </a:lnTo>
                      <a:lnTo>
                        <a:pt x="145" y="42"/>
                      </a:lnTo>
                      <a:lnTo>
                        <a:pt x="149" y="47"/>
                      </a:lnTo>
                      <a:lnTo>
                        <a:pt x="150" y="52"/>
                      </a:lnTo>
                      <a:lnTo>
                        <a:pt x="150" y="52"/>
                      </a:lnTo>
                      <a:close/>
                      <a:moveTo>
                        <a:pt x="93" y="97"/>
                      </a:moveTo>
                      <a:lnTo>
                        <a:pt x="80" y="93"/>
                      </a:lnTo>
                      <a:lnTo>
                        <a:pt x="80" y="93"/>
                      </a:lnTo>
                      <a:lnTo>
                        <a:pt x="71" y="91"/>
                      </a:lnTo>
                      <a:lnTo>
                        <a:pt x="62" y="92"/>
                      </a:lnTo>
                      <a:lnTo>
                        <a:pt x="61" y="92"/>
                      </a:lnTo>
                      <a:lnTo>
                        <a:pt x="61" y="92"/>
                      </a:lnTo>
                      <a:lnTo>
                        <a:pt x="61" y="92"/>
                      </a:lnTo>
                      <a:lnTo>
                        <a:pt x="61" y="90"/>
                      </a:lnTo>
                      <a:lnTo>
                        <a:pt x="62" y="87"/>
                      </a:lnTo>
                      <a:lnTo>
                        <a:pt x="65" y="84"/>
                      </a:lnTo>
                      <a:lnTo>
                        <a:pt x="67" y="83"/>
                      </a:lnTo>
                      <a:lnTo>
                        <a:pt x="84" y="79"/>
                      </a:lnTo>
                      <a:lnTo>
                        <a:pt x="84" y="70"/>
                      </a:lnTo>
                      <a:lnTo>
                        <a:pt x="83" y="69"/>
                      </a:lnTo>
                      <a:lnTo>
                        <a:pt x="83" y="69"/>
                      </a:lnTo>
                      <a:lnTo>
                        <a:pt x="79" y="68"/>
                      </a:lnTo>
                      <a:lnTo>
                        <a:pt x="78" y="64"/>
                      </a:lnTo>
                      <a:lnTo>
                        <a:pt x="75" y="61"/>
                      </a:lnTo>
                      <a:lnTo>
                        <a:pt x="75" y="57"/>
                      </a:lnTo>
                      <a:lnTo>
                        <a:pt x="75" y="51"/>
                      </a:lnTo>
                      <a:lnTo>
                        <a:pt x="75" y="51"/>
                      </a:lnTo>
                      <a:lnTo>
                        <a:pt x="76" y="45"/>
                      </a:lnTo>
                      <a:lnTo>
                        <a:pt x="79" y="40"/>
                      </a:lnTo>
                      <a:lnTo>
                        <a:pt x="79" y="40"/>
                      </a:lnTo>
                      <a:lnTo>
                        <a:pt x="84" y="38"/>
                      </a:lnTo>
                      <a:lnTo>
                        <a:pt x="89" y="36"/>
                      </a:lnTo>
                      <a:lnTo>
                        <a:pt x="89" y="36"/>
                      </a:lnTo>
                      <a:lnTo>
                        <a:pt x="96" y="38"/>
                      </a:lnTo>
                      <a:lnTo>
                        <a:pt x="100" y="42"/>
                      </a:lnTo>
                      <a:lnTo>
                        <a:pt x="102" y="47"/>
                      </a:lnTo>
                      <a:lnTo>
                        <a:pt x="103" y="52"/>
                      </a:lnTo>
                      <a:lnTo>
                        <a:pt x="103" y="57"/>
                      </a:lnTo>
                      <a:lnTo>
                        <a:pt x="103" y="57"/>
                      </a:lnTo>
                      <a:lnTo>
                        <a:pt x="103" y="61"/>
                      </a:lnTo>
                      <a:lnTo>
                        <a:pt x="102" y="64"/>
                      </a:lnTo>
                      <a:lnTo>
                        <a:pt x="100" y="68"/>
                      </a:lnTo>
                      <a:lnTo>
                        <a:pt x="97" y="69"/>
                      </a:lnTo>
                      <a:lnTo>
                        <a:pt x="96" y="70"/>
                      </a:lnTo>
                      <a:lnTo>
                        <a:pt x="96" y="79"/>
                      </a:lnTo>
                      <a:lnTo>
                        <a:pt x="111" y="83"/>
                      </a:lnTo>
                      <a:lnTo>
                        <a:pt x="111" y="83"/>
                      </a:lnTo>
                      <a:lnTo>
                        <a:pt x="114" y="84"/>
                      </a:lnTo>
                      <a:lnTo>
                        <a:pt x="116" y="87"/>
                      </a:lnTo>
                      <a:lnTo>
                        <a:pt x="118" y="90"/>
                      </a:lnTo>
                      <a:lnTo>
                        <a:pt x="118" y="92"/>
                      </a:lnTo>
                      <a:lnTo>
                        <a:pt x="118" y="103"/>
                      </a:lnTo>
                      <a:lnTo>
                        <a:pt x="118" y="103"/>
                      </a:lnTo>
                      <a:lnTo>
                        <a:pt x="115" y="103"/>
                      </a:lnTo>
                      <a:lnTo>
                        <a:pt x="98" y="97"/>
                      </a:lnTo>
                      <a:lnTo>
                        <a:pt x="98" y="97"/>
                      </a:lnTo>
                      <a:lnTo>
                        <a:pt x="93" y="97"/>
                      </a:lnTo>
                      <a:lnTo>
                        <a:pt x="93" y="97"/>
                      </a:lnTo>
                      <a:close/>
                      <a:moveTo>
                        <a:pt x="61" y="43"/>
                      </a:moveTo>
                      <a:lnTo>
                        <a:pt x="61" y="43"/>
                      </a:lnTo>
                      <a:lnTo>
                        <a:pt x="66" y="35"/>
                      </a:lnTo>
                      <a:lnTo>
                        <a:pt x="72" y="30"/>
                      </a:lnTo>
                      <a:lnTo>
                        <a:pt x="80" y="26"/>
                      </a:lnTo>
                      <a:lnTo>
                        <a:pt x="89" y="26"/>
                      </a:lnTo>
                      <a:lnTo>
                        <a:pt x="89" y="26"/>
                      </a:lnTo>
                      <a:lnTo>
                        <a:pt x="98" y="26"/>
                      </a:lnTo>
                      <a:lnTo>
                        <a:pt x="106" y="30"/>
                      </a:lnTo>
                      <a:lnTo>
                        <a:pt x="113" y="35"/>
                      </a:lnTo>
                      <a:lnTo>
                        <a:pt x="118" y="43"/>
                      </a:lnTo>
                      <a:lnTo>
                        <a:pt x="118" y="43"/>
                      </a:lnTo>
                      <a:lnTo>
                        <a:pt x="115" y="47"/>
                      </a:lnTo>
                      <a:lnTo>
                        <a:pt x="115" y="51"/>
                      </a:lnTo>
                      <a:lnTo>
                        <a:pt x="115" y="57"/>
                      </a:lnTo>
                      <a:lnTo>
                        <a:pt x="115" y="57"/>
                      </a:lnTo>
                      <a:lnTo>
                        <a:pt x="116" y="62"/>
                      </a:lnTo>
                      <a:lnTo>
                        <a:pt x="118" y="66"/>
                      </a:lnTo>
                      <a:lnTo>
                        <a:pt x="120" y="70"/>
                      </a:lnTo>
                      <a:lnTo>
                        <a:pt x="124" y="74"/>
                      </a:lnTo>
                      <a:lnTo>
                        <a:pt x="124" y="75"/>
                      </a:lnTo>
                      <a:lnTo>
                        <a:pt x="113" y="78"/>
                      </a:lnTo>
                      <a:lnTo>
                        <a:pt x="101" y="75"/>
                      </a:lnTo>
                      <a:lnTo>
                        <a:pt x="101" y="74"/>
                      </a:lnTo>
                      <a:lnTo>
                        <a:pt x="101" y="74"/>
                      </a:lnTo>
                      <a:lnTo>
                        <a:pt x="105" y="70"/>
                      </a:lnTo>
                      <a:lnTo>
                        <a:pt x="107" y="66"/>
                      </a:lnTo>
                      <a:lnTo>
                        <a:pt x="109" y="62"/>
                      </a:lnTo>
                      <a:lnTo>
                        <a:pt x="110" y="57"/>
                      </a:lnTo>
                      <a:lnTo>
                        <a:pt x="110" y="52"/>
                      </a:lnTo>
                      <a:lnTo>
                        <a:pt x="110" y="52"/>
                      </a:lnTo>
                      <a:lnTo>
                        <a:pt x="109" y="48"/>
                      </a:lnTo>
                      <a:lnTo>
                        <a:pt x="107" y="44"/>
                      </a:lnTo>
                      <a:lnTo>
                        <a:pt x="103" y="38"/>
                      </a:lnTo>
                      <a:lnTo>
                        <a:pt x="97" y="33"/>
                      </a:lnTo>
                      <a:lnTo>
                        <a:pt x="94" y="31"/>
                      </a:lnTo>
                      <a:lnTo>
                        <a:pt x="90" y="31"/>
                      </a:lnTo>
                      <a:lnTo>
                        <a:pt x="90" y="31"/>
                      </a:lnTo>
                      <a:lnTo>
                        <a:pt x="85" y="31"/>
                      </a:lnTo>
                      <a:lnTo>
                        <a:pt x="83" y="33"/>
                      </a:lnTo>
                      <a:lnTo>
                        <a:pt x="79" y="34"/>
                      </a:lnTo>
                      <a:lnTo>
                        <a:pt x="75" y="36"/>
                      </a:lnTo>
                      <a:lnTo>
                        <a:pt x="75" y="36"/>
                      </a:lnTo>
                      <a:lnTo>
                        <a:pt x="72" y="40"/>
                      </a:lnTo>
                      <a:lnTo>
                        <a:pt x="71" y="43"/>
                      </a:ln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70" y="57"/>
                      </a:lnTo>
                      <a:lnTo>
                        <a:pt x="70" y="57"/>
                      </a:lnTo>
                      <a:lnTo>
                        <a:pt x="70" y="62"/>
                      </a:lnTo>
                      <a:lnTo>
                        <a:pt x="71" y="66"/>
                      </a:lnTo>
                      <a:lnTo>
                        <a:pt x="74" y="70"/>
                      </a:lnTo>
                      <a:lnTo>
                        <a:pt x="78" y="74"/>
                      </a:lnTo>
                      <a:lnTo>
                        <a:pt x="78" y="75"/>
                      </a:lnTo>
                      <a:lnTo>
                        <a:pt x="66" y="78"/>
                      </a:lnTo>
                      <a:lnTo>
                        <a:pt x="55" y="75"/>
                      </a:lnTo>
                      <a:lnTo>
                        <a:pt x="55" y="74"/>
                      </a:lnTo>
                      <a:lnTo>
                        <a:pt x="55" y="74"/>
                      </a:lnTo>
                      <a:lnTo>
                        <a:pt x="58" y="70"/>
                      </a:lnTo>
                      <a:lnTo>
                        <a:pt x="61" y="66"/>
                      </a:lnTo>
                      <a:lnTo>
                        <a:pt x="63" y="62"/>
                      </a:lnTo>
                      <a:lnTo>
                        <a:pt x="63" y="57"/>
                      </a:lnTo>
                      <a:lnTo>
                        <a:pt x="63" y="52"/>
                      </a:lnTo>
                      <a:lnTo>
                        <a:pt x="63" y="52"/>
                      </a:lnTo>
                      <a:lnTo>
                        <a:pt x="63" y="47"/>
                      </a:lnTo>
                      <a:lnTo>
                        <a:pt x="61" y="43"/>
                      </a:lnTo>
                      <a:lnTo>
                        <a:pt x="61" y="43"/>
                      </a:lnTo>
                      <a:close/>
                      <a:moveTo>
                        <a:pt x="48" y="25"/>
                      </a:moveTo>
                      <a:lnTo>
                        <a:pt x="57" y="16"/>
                      </a:lnTo>
                      <a:lnTo>
                        <a:pt x="66" y="21"/>
                      </a:lnTo>
                      <a:lnTo>
                        <a:pt x="67" y="21"/>
                      </a:lnTo>
                      <a:lnTo>
                        <a:pt x="67" y="21"/>
                      </a:lnTo>
                      <a:lnTo>
                        <a:pt x="72" y="17"/>
                      </a:lnTo>
                      <a:lnTo>
                        <a:pt x="79" y="16"/>
                      </a:lnTo>
                      <a:lnTo>
                        <a:pt x="81" y="14"/>
                      </a:lnTo>
                      <a:lnTo>
                        <a:pt x="83" y="5"/>
                      </a:lnTo>
                      <a:lnTo>
                        <a:pt x="96" y="5"/>
                      </a:lnTo>
                      <a:lnTo>
                        <a:pt x="98" y="14"/>
                      </a:lnTo>
                      <a:lnTo>
                        <a:pt x="100" y="16"/>
                      </a:lnTo>
                      <a:lnTo>
                        <a:pt x="100" y="16"/>
                      </a:lnTo>
                      <a:lnTo>
                        <a:pt x="106" y="17"/>
                      </a:lnTo>
                      <a:lnTo>
                        <a:pt x="111" y="21"/>
                      </a:lnTo>
                      <a:lnTo>
                        <a:pt x="114" y="21"/>
                      </a:lnTo>
                      <a:lnTo>
                        <a:pt x="122" y="16"/>
                      </a:lnTo>
                      <a:lnTo>
                        <a:pt x="131" y="25"/>
                      </a:lnTo>
                      <a:lnTo>
                        <a:pt x="127" y="33"/>
                      </a:lnTo>
                      <a:lnTo>
                        <a:pt x="127" y="33"/>
                      </a:lnTo>
                      <a:lnTo>
                        <a:pt x="122" y="36"/>
                      </a:lnTo>
                      <a:lnTo>
                        <a:pt x="122" y="36"/>
                      </a:lnTo>
                      <a:lnTo>
                        <a:pt x="122" y="38"/>
                      </a:lnTo>
                      <a:lnTo>
                        <a:pt x="122" y="38"/>
                      </a:lnTo>
                      <a:lnTo>
                        <a:pt x="115" y="30"/>
                      </a:lnTo>
                      <a:lnTo>
                        <a:pt x="107" y="25"/>
                      </a:lnTo>
                      <a:lnTo>
                        <a:pt x="98" y="21"/>
                      </a:lnTo>
                      <a:lnTo>
                        <a:pt x="89" y="20"/>
                      </a:lnTo>
                      <a:lnTo>
                        <a:pt x="89" y="20"/>
                      </a:lnTo>
                      <a:lnTo>
                        <a:pt x="80" y="21"/>
                      </a:lnTo>
                      <a:lnTo>
                        <a:pt x="71" y="25"/>
                      </a:lnTo>
                      <a:lnTo>
                        <a:pt x="63" y="30"/>
                      </a:lnTo>
                      <a:lnTo>
                        <a:pt x="58" y="38"/>
                      </a:lnTo>
                      <a:lnTo>
                        <a:pt x="58" y="38"/>
                      </a:lnTo>
                      <a:lnTo>
                        <a:pt x="52" y="33"/>
                      </a:lnTo>
                      <a:lnTo>
                        <a:pt x="48" y="25"/>
                      </a:lnTo>
                      <a:close/>
                      <a:moveTo>
                        <a:pt x="37" y="79"/>
                      </a:moveTo>
                      <a:lnTo>
                        <a:pt x="37" y="70"/>
                      </a:lnTo>
                      <a:lnTo>
                        <a:pt x="36" y="69"/>
                      </a:lnTo>
                      <a:lnTo>
                        <a:pt x="36" y="69"/>
                      </a:lnTo>
                      <a:lnTo>
                        <a:pt x="33" y="68"/>
                      </a:lnTo>
                      <a:lnTo>
                        <a:pt x="31" y="64"/>
                      </a:lnTo>
                      <a:lnTo>
                        <a:pt x="30" y="61"/>
                      </a:lnTo>
                      <a:lnTo>
                        <a:pt x="30" y="57"/>
                      </a:lnTo>
                      <a:lnTo>
                        <a:pt x="30" y="51"/>
                      </a:lnTo>
                      <a:lnTo>
                        <a:pt x="30" y="51"/>
                      </a:lnTo>
                      <a:lnTo>
                        <a:pt x="30" y="45"/>
                      </a:lnTo>
                      <a:lnTo>
                        <a:pt x="33" y="40"/>
                      </a:lnTo>
                      <a:lnTo>
                        <a:pt x="33" y="40"/>
                      </a:lnTo>
                      <a:lnTo>
                        <a:pt x="39" y="38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9" y="38"/>
                      </a:lnTo>
                      <a:lnTo>
                        <a:pt x="54" y="42"/>
                      </a:lnTo>
                      <a:lnTo>
                        <a:pt x="57" y="47"/>
                      </a:lnTo>
                      <a:lnTo>
                        <a:pt x="58" y="52"/>
                      </a:lnTo>
                      <a:lnTo>
                        <a:pt x="58" y="57"/>
                      </a:lnTo>
                      <a:lnTo>
                        <a:pt x="58" y="57"/>
                      </a:lnTo>
                      <a:lnTo>
                        <a:pt x="57" y="61"/>
                      </a:lnTo>
                      <a:lnTo>
                        <a:pt x="55" y="64"/>
                      </a:lnTo>
                      <a:lnTo>
                        <a:pt x="54" y="68"/>
                      </a:lnTo>
                      <a:lnTo>
                        <a:pt x="50" y="69"/>
                      </a:lnTo>
                      <a:lnTo>
                        <a:pt x="49" y="70"/>
                      </a:lnTo>
                      <a:lnTo>
                        <a:pt x="49" y="79"/>
                      </a:lnTo>
                      <a:lnTo>
                        <a:pt x="59" y="82"/>
                      </a:lnTo>
                      <a:lnTo>
                        <a:pt x="59" y="82"/>
                      </a:lnTo>
                      <a:lnTo>
                        <a:pt x="55" y="87"/>
                      </a:lnTo>
                      <a:lnTo>
                        <a:pt x="55" y="92"/>
                      </a:lnTo>
                      <a:lnTo>
                        <a:pt x="55" y="93"/>
                      </a:lnTo>
                      <a:lnTo>
                        <a:pt x="46" y="96"/>
                      </a:lnTo>
                      <a:lnTo>
                        <a:pt x="46" y="95"/>
                      </a:lnTo>
                      <a:lnTo>
                        <a:pt x="46" y="90"/>
                      </a:lnTo>
                      <a:lnTo>
                        <a:pt x="31" y="81"/>
                      </a:lnTo>
                      <a:lnTo>
                        <a:pt x="37" y="79"/>
                      </a:lnTo>
                      <a:close/>
                      <a:moveTo>
                        <a:pt x="6" y="74"/>
                      </a:moveTo>
                      <a:lnTo>
                        <a:pt x="7" y="74"/>
                      </a:lnTo>
                      <a:lnTo>
                        <a:pt x="28" y="86"/>
                      </a:lnTo>
                      <a:lnTo>
                        <a:pt x="18" y="128"/>
                      </a:lnTo>
                      <a:lnTo>
                        <a:pt x="6" y="123"/>
                      </a:lnTo>
                      <a:lnTo>
                        <a:pt x="6" y="74"/>
                      </a:lnTo>
                      <a:close/>
                      <a:moveTo>
                        <a:pt x="30" y="131"/>
                      </a:moveTo>
                      <a:lnTo>
                        <a:pt x="24" y="130"/>
                      </a:lnTo>
                      <a:lnTo>
                        <a:pt x="33" y="90"/>
                      </a:lnTo>
                      <a:lnTo>
                        <a:pt x="40" y="93"/>
                      </a:lnTo>
                      <a:lnTo>
                        <a:pt x="40" y="93"/>
                      </a:lnTo>
                      <a:lnTo>
                        <a:pt x="30" y="131"/>
                      </a:lnTo>
                      <a:lnTo>
                        <a:pt x="30" y="131"/>
                      </a:lnTo>
                      <a:close/>
                      <a:moveTo>
                        <a:pt x="49" y="140"/>
                      </a:moveTo>
                      <a:lnTo>
                        <a:pt x="49" y="140"/>
                      </a:lnTo>
                      <a:lnTo>
                        <a:pt x="50" y="138"/>
                      </a:lnTo>
                      <a:lnTo>
                        <a:pt x="55" y="132"/>
                      </a:lnTo>
                      <a:lnTo>
                        <a:pt x="55" y="132"/>
                      </a:lnTo>
                      <a:lnTo>
                        <a:pt x="57" y="131"/>
                      </a:lnTo>
                      <a:lnTo>
                        <a:pt x="57" y="131"/>
                      </a:lnTo>
                      <a:lnTo>
                        <a:pt x="59" y="132"/>
                      </a:lnTo>
                      <a:lnTo>
                        <a:pt x="61" y="135"/>
                      </a:lnTo>
                      <a:lnTo>
                        <a:pt x="61" y="135"/>
                      </a:lnTo>
                      <a:lnTo>
                        <a:pt x="59" y="138"/>
                      </a:lnTo>
                      <a:lnTo>
                        <a:pt x="54" y="143"/>
                      </a:lnTo>
                      <a:lnTo>
                        <a:pt x="54" y="143"/>
                      </a:lnTo>
                      <a:lnTo>
                        <a:pt x="53" y="143"/>
                      </a:lnTo>
                      <a:lnTo>
                        <a:pt x="53" y="143"/>
                      </a:lnTo>
                      <a:lnTo>
                        <a:pt x="50" y="143"/>
                      </a:lnTo>
                      <a:lnTo>
                        <a:pt x="49" y="140"/>
                      </a:lnTo>
                      <a:lnTo>
                        <a:pt x="49" y="140"/>
                      </a:lnTo>
                      <a:close/>
                      <a:moveTo>
                        <a:pt x="58" y="149"/>
                      </a:moveTo>
                      <a:lnTo>
                        <a:pt x="58" y="149"/>
                      </a:lnTo>
                      <a:lnTo>
                        <a:pt x="58" y="147"/>
                      </a:lnTo>
                      <a:lnTo>
                        <a:pt x="63" y="141"/>
                      </a:lnTo>
                      <a:lnTo>
                        <a:pt x="63" y="141"/>
                      </a:lnTo>
                      <a:lnTo>
                        <a:pt x="66" y="140"/>
                      </a:lnTo>
                      <a:lnTo>
                        <a:pt x="66" y="140"/>
                      </a:lnTo>
                      <a:lnTo>
                        <a:pt x="68" y="141"/>
                      </a:lnTo>
                      <a:lnTo>
                        <a:pt x="70" y="144"/>
                      </a:lnTo>
                      <a:lnTo>
                        <a:pt x="70" y="144"/>
                      </a:lnTo>
                      <a:lnTo>
                        <a:pt x="68" y="145"/>
                      </a:lnTo>
                      <a:lnTo>
                        <a:pt x="63" y="151"/>
                      </a:lnTo>
                      <a:lnTo>
                        <a:pt x="63" y="151"/>
                      </a:lnTo>
                      <a:lnTo>
                        <a:pt x="61" y="152"/>
                      </a:lnTo>
                      <a:lnTo>
                        <a:pt x="61" y="152"/>
                      </a:lnTo>
                      <a:lnTo>
                        <a:pt x="58" y="151"/>
                      </a:lnTo>
                      <a:lnTo>
                        <a:pt x="58" y="149"/>
                      </a:lnTo>
                      <a:lnTo>
                        <a:pt x="58" y="149"/>
                      </a:lnTo>
                      <a:close/>
                      <a:moveTo>
                        <a:pt x="66" y="157"/>
                      </a:moveTo>
                      <a:lnTo>
                        <a:pt x="66" y="157"/>
                      </a:lnTo>
                      <a:lnTo>
                        <a:pt x="67" y="154"/>
                      </a:lnTo>
                      <a:lnTo>
                        <a:pt x="72" y="149"/>
                      </a:lnTo>
                      <a:lnTo>
                        <a:pt x="72" y="149"/>
                      </a:lnTo>
                      <a:lnTo>
                        <a:pt x="75" y="149"/>
                      </a:lnTo>
                      <a:lnTo>
                        <a:pt x="75" y="149"/>
                      </a:lnTo>
                      <a:lnTo>
                        <a:pt x="78" y="149"/>
                      </a:lnTo>
                      <a:lnTo>
                        <a:pt x="78" y="152"/>
                      </a:lnTo>
                      <a:lnTo>
                        <a:pt x="78" y="152"/>
                      </a:lnTo>
                      <a:lnTo>
                        <a:pt x="78" y="154"/>
                      </a:lnTo>
                      <a:lnTo>
                        <a:pt x="72" y="160"/>
                      </a:lnTo>
                      <a:lnTo>
                        <a:pt x="72" y="160"/>
                      </a:lnTo>
                      <a:lnTo>
                        <a:pt x="70" y="161"/>
                      </a:lnTo>
                      <a:lnTo>
                        <a:pt x="70" y="161"/>
                      </a:lnTo>
                      <a:lnTo>
                        <a:pt x="67" y="160"/>
                      </a:lnTo>
                      <a:lnTo>
                        <a:pt x="66" y="157"/>
                      </a:lnTo>
                      <a:lnTo>
                        <a:pt x="66" y="157"/>
                      </a:lnTo>
                      <a:close/>
                      <a:moveTo>
                        <a:pt x="79" y="169"/>
                      </a:moveTo>
                      <a:lnTo>
                        <a:pt x="79" y="169"/>
                      </a:lnTo>
                      <a:lnTo>
                        <a:pt x="76" y="169"/>
                      </a:lnTo>
                      <a:lnTo>
                        <a:pt x="75" y="166"/>
                      </a:lnTo>
                      <a:lnTo>
                        <a:pt x="75" y="166"/>
                      </a:lnTo>
                      <a:lnTo>
                        <a:pt x="76" y="164"/>
                      </a:lnTo>
                      <a:lnTo>
                        <a:pt x="81" y="158"/>
                      </a:lnTo>
                      <a:lnTo>
                        <a:pt x="81" y="158"/>
                      </a:lnTo>
                      <a:lnTo>
                        <a:pt x="83" y="157"/>
                      </a:lnTo>
                      <a:lnTo>
                        <a:pt x="83" y="157"/>
                      </a:lnTo>
                      <a:lnTo>
                        <a:pt x="85" y="158"/>
                      </a:lnTo>
                      <a:lnTo>
                        <a:pt x="87" y="161"/>
                      </a:lnTo>
                      <a:lnTo>
                        <a:pt x="87" y="161"/>
                      </a:lnTo>
                      <a:lnTo>
                        <a:pt x="85" y="164"/>
                      </a:lnTo>
                      <a:lnTo>
                        <a:pt x="80" y="169"/>
                      </a:lnTo>
                      <a:lnTo>
                        <a:pt x="80" y="169"/>
                      </a:lnTo>
                      <a:lnTo>
                        <a:pt x="79" y="169"/>
                      </a:lnTo>
                      <a:lnTo>
                        <a:pt x="79" y="169"/>
                      </a:lnTo>
                      <a:close/>
                      <a:moveTo>
                        <a:pt x="92" y="171"/>
                      </a:moveTo>
                      <a:lnTo>
                        <a:pt x="92" y="171"/>
                      </a:lnTo>
                      <a:lnTo>
                        <a:pt x="92" y="171"/>
                      </a:lnTo>
                      <a:lnTo>
                        <a:pt x="89" y="171"/>
                      </a:lnTo>
                      <a:lnTo>
                        <a:pt x="88" y="169"/>
                      </a:lnTo>
                      <a:lnTo>
                        <a:pt x="89" y="167"/>
                      </a:lnTo>
                      <a:lnTo>
                        <a:pt x="89" y="167"/>
                      </a:lnTo>
                      <a:lnTo>
                        <a:pt x="92" y="165"/>
                      </a:lnTo>
                      <a:lnTo>
                        <a:pt x="94" y="166"/>
                      </a:lnTo>
                      <a:lnTo>
                        <a:pt x="94" y="166"/>
                      </a:lnTo>
                      <a:lnTo>
                        <a:pt x="96" y="169"/>
                      </a:lnTo>
                      <a:lnTo>
                        <a:pt x="96" y="169"/>
                      </a:lnTo>
                      <a:lnTo>
                        <a:pt x="94" y="171"/>
                      </a:lnTo>
                      <a:lnTo>
                        <a:pt x="92" y="171"/>
                      </a:lnTo>
                      <a:lnTo>
                        <a:pt x="92" y="171"/>
                      </a:lnTo>
                      <a:close/>
                      <a:moveTo>
                        <a:pt x="118" y="147"/>
                      </a:moveTo>
                      <a:lnTo>
                        <a:pt x="118" y="147"/>
                      </a:lnTo>
                      <a:lnTo>
                        <a:pt x="118" y="147"/>
                      </a:lnTo>
                      <a:lnTo>
                        <a:pt x="115" y="145"/>
                      </a:lnTo>
                      <a:lnTo>
                        <a:pt x="100" y="132"/>
                      </a:lnTo>
                      <a:lnTo>
                        <a:pt x="96" y="136"/>
                      </a:lnTo>
                      <a:lnTo>
                        <a:pt x="111" y="149"/>
                      </a:lnTo>
                      <a:lnTo>
                        <a:pt x="111" y="149"/>
                      </a:lnTo>
                      <a:lnTo>
                        <a:pt x="113" y="152"/>
                      </a:lnTo>
                      <a:lnTo>
                        <a:pt x="113" y="152"/>
                      </a:lnTo>
                      <a:lnTo>
                        <a:pt x="111" y="154"/>
                      </a:lnTo>
                      <a:lnTo>
                        <a:pt x="110" y="154"/>
                      </a:lnTo>
                      <a:lnTo>
                        <a:pt x="109" y="154"/>
                      </a:lnTo>
                      <a:lnTo>
                        <a:pt x="109" y="154"/>
                      </a:lnTo>
                      <a:lnTo>
                        <a:pt x="107" y="154"/>
                      </a:lnTo>
                      <a:lnTo>
                        <a:pt x="92" y="141"/>
                      </a:lnTo>
                      <a:lnTo>
                        <a:pt x="88" y="145"/>
                      </a:lnTo>
                      <a:lnTo>
                        <a:pt x="102" y="158"/>
                      </a:lnTo>
                      <a:lnTo>
                        <a:pt x="102" y="158"/>
                      </a:lnTo>
                      <a:lnTo>
                        <a:pt x="103" y="161"/>
                      </a:lnTo>
                      <a:lnTo>
                        <a:pt x="103" y="161"/>
                      </a:lnTo>
                      <a:lnTo>
                        <a:pt x="103" y="162"/>
                      </a:lnTo>
                      <a:lnTo>
                        <a:pt x="101" y="164"/>
                      </a:lnTo>
                      <a:lnTo>
                        <a:pt x="101" y="164"/>
                      </a:lnTo>
                      <a:lnTo>
                        <a:pt x="98" y="162"/>
                      </a:lnTo>
                      <a:lnTo>
                        <a:pt x="92" y="157"/>
                      </a:lnTo>
                      <a:lnTo>
                        <a:pt x="92" y="157"/>
                      </a:lnTo>
                      <a:lnTo>
                        <a:pt x="88" y="153"/>
                      </a:lnTo>
                      <a:lnTo>
                        <a:pt x="84" y="152"/>
                      </a:lnTo>
                      <a:lnTo>
                        <a:pt x="84" y="152"/>
                      </a:lnTo>
                      <a:lnTo>
                        <a:pt x="83" y="148"/>
                      </a:lnTo>
                      <a:lnTo>
                        <a:pt x="81" y="145"/>
                      </a:lnTo>
                      <a:lnTo>
                        <a:pt x="79" y="144"/>
                      </a:lnTo>
                      <a:lnTo>
                        <a:pt x="75" y="143"/>
                      </a:lnTo>
                      <a:lnTo>
                        <a:pt x="75" y="143"/>
                      </a:lnTo>
                      <a:lnTo>
                        <a:pt x="74" y="140"/>
                      </a:lnTo>
                      <a:lnTo>
                        <a:pt x="72" y="138"/>
                      </a:lnTo>
                      <a:lnTo>
                        <a:pt x="70" y="135"/>
                      </a:lnTo>
                      <a:lnTo>
                        <a:pt x="66" y="135"/>
                      </a:lnTo>
                      <a:lnTo>
                        <a:pt x="66" y="135"/>
                      </a:lnTo>
                      <a:lnTo>
                        <a:pt x="66" y="131"/>
                      </a:lnTo>
                      <a:lnTo>
                        <a:pt x="63" y="128"/>
                      </a:lnTo>
                      <a:lnTo>
                        <a:pt x="61" y="127"/>
                      </a:lnTo>
                      <a:lnTo>
                        <a:pt x="57" y="126"/>
                      </a:lnTo>
                      <a:lnTo>
                        <a:pt x="57" y="126"/>
                      </a:lnTo>
                      <a:lnTo>
                        <a:pt x="54" y="127"/>
                      </a:lnTo>
                      <a:lnTo>
                        <a:pt x="52" y="128"/>
                      </a:lnTo>
                      <a:lnTo>
                        <a:pt x="46" y="134"/>
                      </a:lnTo>
                      <a:lnTo>
                        <a:pt x="46" y="134"/>
                      </a:lnTo>
                      <a:lnTo>
                        <a:pt x="45" y="135"/>
                      </a:lnTo>
                      <a:lnTo>
                        <a:pt x="36" y="130"/>
                      </a:lnTo>
                      <a:lnTo>
                        <a:pt x="44" y="103"/>
                      </a:lnTo>
                      <a:lnTo>
                        <a:pt x="63" y="97"/>
                      </a:lnTo>
                      <a:lnTo>
                        <a:pt x="63" y="97"/>
                      </a:lnTo>
                      <a:lnTo>
                        <a:pt x="71" y="97"/>
                      </a:lnTo>
                      <a:lnTo>
                        <a:pt x="79" y="99"/>
                      </a:lnTo>
                      <a:lnTo>
                        <a:pt x="83" y="100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65" y="110"/>
                      </a:lnTo>
                      <a:lnTo>
                        <a:pt x="63" y="116"/>
                      </a:lnTo>
                      <a:lnTo>
                        <a:pt x="63" y="117"/>
                      </a:lnTo>
                      <a:lnTo>
                        <a:pt x="63" y="117"/>
                      </a:lnTo>
                      <a:lnTo>
                        <a:pt x="65" y="121"/>
                      </a:lnTo>
                      <a:lnTo>
                        <a:pt x="66" y="123"/>
                      </a:lnTo>
                      <a:lnTo>
                        <a:pt x="70" y="125"/>
                      </a:lnTo>
                      <a:lnTo>
                        <a:pt x="74" y="126"/>
                      </a:lnTo>
                      <a:lnTo>
                        <a:pt x="74" y="126"/>
                      </a:lnTo>
                      <a:lnTo>
                        <a:pt x="78" y="125"/>
                      </a:lnTo>
                      <a:lnTo>
                        <a:pt x="89" y="118"/>
                      </a:lnTo>
                      <a:lnTo>
                        <a:pt x="89" y="118"/>
                      </a:lnTo>
                      <a:lnTo>
                        <a:pt x="92" y="117"/>
                      </a:lnTo>
                      <a:lnTo>
                        <a:pt x="96" y="119"/>
                      </a:lnTo>
                      <a:lnTo>
                        <a:pt x="120" y="140"/>
                      </a:lnTo>
                      <a:lnTo>
                        <a:pt x="120" y="140"/>
                      </a:lnTo>
                      <a:lnTo>
                        <a:pt x="120" y="143"/>
                      </a:lnTo>
                      <a:lnTo>
                        <a:pt x="120" y="143"/>
                      </a:lnTo>
                      <a:lnTo>
                        <a:pt x="120" y="145"/>
                      </a:lnTo>
                      <a:lnTo>
                        <a:pt x="118" y="147"/>
                      </a:lnTo>
                      <a:lnTo>
                        <a:pt x="118" y="147"/>
                      </a:lnTo>
                      <a:close/>
                      <a:moveTo>
                        <a:pt x="172" y="113"/>
                      </a:moveTo>
                      <a:lnTo>
                        <a:pt x="124" y="136"/>
                      </a:lnTo>
                      <a:lnTo>
                        <a:pt x="124" y="136"/>
                      </a:lnTo>
                      <a:lnTo>
                        <a:pt x="124" y="136"/>
                      </a:lnTo>
                      <a:lnTo>
                        <a:pt x="100" y="114"/>
                      </a:lnTo>
                      <a:lnTo>
                        <a:pt x="100" y="114"/>
                      </a:lnTo>
                      <a:lnTo>
                        <a:pt x="96" y="113"/>
                      </a:lnTo>
                      <a:lnTo>
                        <a:pt x="92" y="112"/>
                      </a:lnTo>
                      <a:lnTo>
                        <a:pt x="92" y="112"/>
                      </a:lnTo>
                      <a:lnTo>
                        <a:pt x="89" y="112"/>
                      </a:lnTo>
                      <a:lnTo>
                        <a:pt x="85" y="113"/>
                      </a:lnTo>
                      <a:lnTo>
                        <a:pt x="75" y="119"/>
                      </a:lnTo>
                      <a:lnTo>
                        <a:pt x="75" y="119"/>
                      </a:lnTo>
                      <a:lnTo>
                        <a:pt x="74" y="121"/>
                      </a:lnTo>
                      <a:lnTo>
                        <a:pt x="74" y="121"/>
                      </a:lnTo>
                      <a:lnTo>
                        <a:pt x="70" y="119"/>
                      </a:lnTo>
                      <a:lnTo>
                        <a:pt x="70" y="117"/>
                      </a:lnTo>
                      <a:lnTo>
                        <a:pt x="70" y="116"/>
                      </a:lnTo>
                      <a:lnTo>
                        <a:pt x="70" y="116"/>
                      </a:lnTo>
                      <a:lnTo>
                        <a:pt x="70" y="114"/>
                      </a:lnTo>
                      <a:lnTo>
                        <a:pt x="71" y="113"/>
                      </a:lnTo>
                      <a:lnTo>
                        <a:pt x="88" y="104"/>
                      </a:lnTo>
                      <a:lnTo>
                        <a:pt x="88" y="104"/>
                      </a:lnTo>
                      <a:lnTo>
                        <a:pt x="92" y="103"/>
                      </a:lnTo>
                      <a:lnTo>
                        <a:pt x="97" y="104"/>
                      </a:lnTo>
                      <a:lnTo>
                        <a:pt x="114" y="109"/>
                      </a:lnTo>
                      <a:lnTo>
                        <a:pt x="119" y="109"/>
                      </a:lnTo>
                      <a:lnTo>
                        <a:pt x="172" y="81"/>
                      </a:lnTo>
                      <a:lnTo>
                        <a:pt x="172" y="113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7" name="48 Grupo"/>
            <p:cNvGrpSpPr>
              <a:grpSpLocks/>
            </p:cNvGrpSpPr>
            <p:nvPr/>
          </p:nvGrpSpPr>
          <p:grpSpPr bwMode="auto">
            <a:xfrm>
              <a:off x="3267869" y="987029"/>
              <a:ext cx="5460839" cy="651734"/>
              <a:chOff x="3269457" y="1082279"/>
              <a:chExt cx="5460839" cy="651734"/>
            </a:xfrm>
          </p:grpSpPr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4005114" y="1082279"/>
                <a:ext cx="4725182" cy="651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es-ES" altLang="es-ES" sz="220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Son espacios sociales que permiten a los  ciudadanos que habitan especialmente en las áreas rurales y urbano. </a:t>
                </a:r>
              </a:p>
            </p:txBody>
          </p:sp>
          <p:grpSp>
            <p:nvGrpSpPr>
              <p:cNvPr id="9" name="91 Grupo"/>
              <p:cNvGrpSpPr>
                <a:grpSpLocks/>
              </p:cNvGrpSpPr>
              <p:nvPr/>
            </p:nvGrpSpPr>
            <p:grpSpPr bwMode="auto">
              <a:xfrm>
                <a:off x="3269457" y="1185736"/>
                <a:ext cx="612271" cy="483917"/>
                <a:chOff x="2182813" y="1371473"/>
                <a:chExt cx="612271" cy="483917"/>
              </a:xfrm>
            </p:grpSpPr>
            <p:sp>
              <p:nvSpPr>
                <p:cNvPr id="10" name="Freeform 5"/>
                <p:cNvSpPr>
                  <a:spLocks noEditPoints="1"/>
                </p:cNvSpPr>
                <p:nvPr/>
              </p:nvSpPr>
              <p:spPr bwMode="auto">
                <a:xfrm>
                  <a:off x="2182813" y="1371473"/>
                  <a:ext cx="612271" cy="483917"/>
                </a:xfrm>
                <a:custGeom>
                  <a:avLst/>
                  <a:gdLst>
                    <a:gd name="T0" fmla="*/ 1 w 386"/>
                    <a:gd name="T1" fmla="*/ 150 h 344"/>
                    <a:gd name="T2" fmla="*/ 14 w 386"/>
                    <a:gd name="T3" fmla="*/ 101 h 344"/>
                    <a:gd name="T4" fmla="*/ 40 w 386"/>
                    <a:gd name="T5" fmla="*/ 60 h 344"/>
                    <a:gd name="T6" fmla="*/ 77 w 386"/>
                    <a:gd name="T7" fmla="*/ 27 h 344"/>
                    <a:gd name="T8" fmla="*/ 123 w 386"/>
                    <a:gd name="T9" fmla="*/ 6 h 344"/>
                    <a:gd name="T10" fmla="*/ 175 w 386"/>
                    <a:gd name="T11" fmla="*/ 0 h 344"/>
                    <a:gd name="T12" fmla="*/ 197 w 386"/>
                    <a:gd name="T13" fmla="*/ 1 h 344"/>
                    <a:gd name="T14" fmla="*/ 240 w 386"/>
                    <a:gd name="T15" fmla="*/ 16 h 344"/>
                    <a:gd name="T16" fmla="*/ 295 w 386"/>
                    <a:gd name="T17" fmla="*/ 54 h 344"/>
                    <a:gd name="T18" fmla="*/ 339 w 386"/>
                    <a:gd name="T19" fmla="*/ 101 h 344"/>
                    <a:gd name="T20" fmla="*/ 382 w 386"/>
                    <a:gd name="T21" fmla="*/ 166 h 344"/>
                    <a:gd name="T22" fmla="*/ 382 w 386"/>
                    <a:gd name="T23" fmla="*/ 184 h 344"/>
                    <a:gd name="T24" fmla="*/ 354 w 386"/>
                    <a:gd name="T25" fmla="*/ 232 h 344"/>
                    <a:gd name="T26" fmla="*/ 313 w 386"/>
                    <a:gd name="T27" fmla="*/ 279 h 344"/>
                    <a:gd name="T28" fmla="*/ 260 w 386"/>
                    <a:gd name="T29" fmla="*/ 320 h 344"/>
                    <a:gd name="T30" fmla="*/ 216 w 386"/>
                    <a:gd name="T31" fmla="*/ 337 h 344"/>
                    <a:gd name="T32" fmla="*/ 181 w 386"/>
                    <a:gd name="T33" fmla="*/ 344 h 344"/>
                    <a:gd name="T34" fmla="*/ 150 w 386"/>
                    <a:gd name="T35" fmla="*/ 342 h 344"/>
                    <a:gd name="T36" fmla="*/ 102 w 386"/>
                    <a:gd name="T37" fmla="*/ 328 h 344"/>
                    <a:gd name="T38" fmla="*/ 59 w 386"/>
                    <a:gd name="T39" fmla="*/ 301 h 344"/>
                    <a:gd name="T40" fmla="*/ 27 w 386"/>
                    <a:gd name="T41" fmla="*/ 265 h 344"/>
                    <a:gd name="T42" fmla="*/ 6 w 386"/>
                    <a:gd name="T43" fmla="*/ 219 h 344"/>
                    <a:gd name="T44" fmla="*/ 0 w 386"/>
                    <a:gd name="T45" fmla="*/ 169 h 344"/>
                    <a:gd name="T46" fmla="*/ 48 w 386"/>
                    <a:gd name="T47" fmla="*/ 169 h 344"/>
                    <a:gd name="T48" fmla="*/ 54 w 386"/>
                    <a:gd name="T49" fmla="*/ 134 h 344"/>
                    <a:gd name="T50" fmla="*/ 70 w 386"/>
                    <a:gd name="T51" fmla="*/ 101 h 344"/>
                    <a:gd name="T52" fmla="*/ 94 w 386"/>
                    <a:gd name="T53" fmla="*/ 75 h 344"/>
                    <a:gd name="T54" fmla="*/ 124 w 386"/>
                    <a:gd name="T55" fmla="*/ 58 h 344"/>
                    <a:gd name="T56" fmla="*/ 159 w 386"/>
                    <a:gd name="T57" fmla="*/ 49 h 344"/>
                    <a:gd name="T58" fmla="*/ 185 w 386"/>
                    <a:gd name="T59" fmla="*/ 51 h 344"/>
                    <a:gd name="T60" fmla="*/ 220 w 386"/>
                    <a:gd name="T61" fmla="*/ 60 h 344"/>
                    <a:gd name="T62" fmla="*/ 249 w 386"/>
                    <a:gd name="T63" fmla="*/ 79 h 344"/>
                    <a:gd name="T64" fmla="*/ 272 w 386"/>
                    <a:gd name="T65" fmla="*/ 105 h 344"/>
                    <a:gd name="T66" fmla="*/ 288 w 386"/>
                    <a:gd name="T67" fmla="*/ 137 h 344"/>
                    <a:gd name="T68" fmla="*/ 291 w 386"/>
                    <a:gd name="T69" fmla="*/ 174 h 344"/>
                    <a:gd name="T70" fmla="*/ 289 w 386"/>
                    <a:gd name="T71" fmla="*/ 198 h 344"/>
                    <a:gd name="T72" fmla="*/ 276 w 386"/>
                    <a:gd name="T73" fmla="*/ 231 h 344"/>
                    <a:gd name="T74" fmla="*/ 255 w 386"/>
                    <a:gd name="T75" fmla="*/ 259 h 344"/>
                    <a:gd name="T76" fmla="*/ 227 w 386"/>
                    <a:gd name="T77" fmla="*/ 280 h 344"/>
                    <a:gd name="T78" fmla="*/ 193 w 386"/>
                    <a:gd name="T79" fmla="*/ 292 h 344"/>
                    <a:gd name="T80" fmla="*/ 168 w 386"/>
                    <a:gd name="T81" fmla="*/ 293 h 344"/>
                    <a:gd name="T82" fmla="*/ 132 w 386"/>
                    <a:gd name="T83" fmla="*/ 287 h 344"/>
                    <a:gd name="T84" fmla="*/ 99 w 386"/>
                    <a:gd name="T85" fmla="*/ 271 h 344"/>
                    <a:gd name="T86" fmla="*/ 75 w 386"/>
                    <a:gd name="T87" fmla="*/ 248 h 344"/>
                    <a:gd name="T88" fmla="*/ 57 w 386"/>
                    <a:gd name="T89" fmla="*/ 217 h 344"/>
                    <a:gd name="T90" fmla="*/ 49 w 386"/>
                    <a:gd name="T91" fmla="*/ 182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86" h="344">
                      <a:moveTo>
                        <a:pt x="0" y="169"/>
                      </a:moveTo>
                      <a:lnTo>
                        <a:pt x="0" y="169"/>
                      </a:lnTo>
                      <a:lnTo>
                        <a:pt x="1" y="150"/>
                      </a:lnTo>
                      <a:lnTo>
                        <a:pt x="3" y="134"/>
                      </a:lnTo>
                      <a:lnTo>
                        <a:pt x="7" y="117"/>
                      </a:lnTo>
                      <a:lnTo>
                        <a:pt x="14" y="101"/>
                      </a:lnTo>
                      <a:lnTo>
                        <a:pt x="22" y="87"/>
                      </a:lnTo>
                      <a:lnTo>
                        <a:pt x="31" y="73"/>
                      </a:lnTo>
                      <a:lnTo>
                        <a:pt x="40" y="60"/>
                      </a:lnTo>
                      <a:lnTo>
                        <a:pt x="51" y="48"/>
                      </a:lnTo>
                      <a:lnTo>
                        <a:pt x="64" y="36"/>
                      </a:lnTo>
                      <a:lnTo>
                        <a:pt x="77" y="27"/>
                      </a:lnTo>
                      <a:lnTo>
                        <a:pt x="92" y="18"/>
                      </a:lnTo>
                      <a:lnTo>
                        <a:pt x="107" y="12"/>
                      </a:lnTo>
                      <a:lnTo>
                        <a:pt x="123" y="6"/>
                      </a:lnTo>
                      <a:lnTo>
                        <a:pt x="140" y="3"/>
                      </a:lnTo>
                      <a:lnTo>
                        <a:pt x="157" y="0"/>
                      </a:lnTo>
                      <a:lnTo>
                        <a:pt x="175" y="0"/>
                      </a:lnTo>
                      <a:lnTo>
                        <a:pt x="175" y="0"/>
                      </a:lnTo>
                      <a:lnTo>
                        <a:pt x="185" y="0"/>
                      </a:lnTo>
                      <a:lnTo>
                        <a:pt x="197" y="1"/>
                      </a:lnTo>
                      <a:lnTo>
                        <a:pt x="208" y="4"/>
                      </a:lnTo>
                      <a:lnTo>
                        <a:pt x="219" y="8"/>
                      </a:lnTo>
                      <a:lnTo>
                        <a:pt x="240" y="16"/>
                      </a:lnTo>
                      <a:lnTo>
                        <a:pt x="259" y="27"/>
                      </a:lnTo>
                      <a:lnTo>
                        <a:pt x="278" y="40"/>
                      </a:lnTo>
                      <a:lnTo>
                        <a:pt x="295" y="54"/>
                      </a:lnTo>
                      <a:lnTo>
                        <a:pt x="311" y="70"/>
                      </a:lnTo>
                      <a:lnTo>
                        <a:pt x="326" y="86"/>
                      </a:lnTo>
                      <a:lnTo>
                        <a:pt x="339" y="101"/>
                      </a:lnTo>
                      <a:lnTo>
                        <a:pt x="351" y="117"/>
                      </a:lnTo>
                      <a:lnTo>
                        <a:pt x="371" y="145"/>
                      </a:lnTo>
                      <a:lnTo>
                        <a:pt x="382" y="166"/>
                      </a:lnTo>
                      <a:lnTo>
                        <a:pt x="386" y="175"/>
                      </a:lnTo>
                      <a:lnTo>
                        <a:pt x="386" y="175"/>
                      </a:lnTo>
                      <a:lnTo>
                        <a:pt x="382" y="184"/>
                      </a:lnTo>
                      <a:lnTo>
                        <a:pt x="371" y="205"/>
                      </a:lnTo>
                      <a:lnTo>
                        <a:pt x="363" y="218"/>
                      </a:lnTo>
                      <a:lnTo>
                        <a:pt x="354" y="232"/>
                      </a:lnTo>
                      <a:lnTo>
                        <a:pt x="342" y="248"/>
                      </a:lnTo>
                      <a:lnTo>
                        <a:pt x="328" y="263"/>
                      </a:lnTo>
                      <a:lnTo>
                        <a:pt x="313" y="279"/>
                      </a:lnTo>
                      <a:lnTo>
                        <a:pt x="297" y="293"/>
                      </a:lnTo>
                      <a:lnTo>
                        <a:pt x="280" y="307"/>
                      </a:lnTo>
                      <a:lnTo>
                        <a:pt x="260" y="320"/>
                      </a:lnTo>
                      <a:lnTo>
                        <a:pt x="240" y="329"/>
                      </a:lnTo>
                      <a:lnTo>
                        <a:pt x="228" y="335"/>
                      </a:lnTo>
                      <a:lnTo>
                        <a:pt x="216" y="337"/>
                      </a:lnTo>
                      <a:lnTo>
                        <a:pt x="205" y="340"/>
                      </a:lnTo>
                      <a:lnTo>
                        <a:pt x="193" y="342"/>
                      </a:lnTo>
                      <a:lnTo>
                        <a:pt x="181" y="344"/>
                      </a:lnTo>
                      <a:lnTo>
                        <a:pt x="168" y="344"/>
                      </a:lnTo>
                      <a:lnTo>
                        <a:pt x="168" y="344"/>
                      </a:lnTo>
                      <a:lnTo>
                        <a:pt x="150" y="342"/>
                      </a:lnTo>
                      <a:lnTo>
                        <a:pt x="133" y="339"/>
                      </a:lnTo>
                      <a:lnTo>
                        <a:pt x="118" y="335"/>
                      </a:lnTo>
                      <a:lnTo>
                        <a:pt x="102" y="328"/>
                      </a:lnTo>
                      <a:lnTo>
                        <a:pt x="86" y="320"/>
                      </a:lnTo>
                      <a:lnTo>
                        <a:pt x="72" y="311"/>
                      </a:lnTo>
                      <a:lnTo>
                        <a:pt x="59" y="301"/>
                      </a:lnTo>
                      <a:lnTo>
                        <a:pt x="48" y="291"/>
                      </a:lnTo>
                      <a:lnTo>
                        <a:pt x="36" y="278"/>
                      </a:lnTo>
                      <a:lnTo>
                        <a:pt x="27" y="265"/>
                      </a:lnTo>
                      <a:lnTo>
                        <a:pt x="19" y="250"/>
                      </a:lnTo>
                      <a:lnTo>
                        <a:pt x="11" y="235"/>
                      </a:lnTo>
                      <a:lnTo>
                        <a:pt x="6" y="219"/>
                      </a:lnTo>
                      <a:lnTo>
                        <a:pt x="2" y="202"/>
                      </a:lnTo>
                      <a:lnTo>
                        <a:pt x="0" y="185"/>
                      </a:lnTo>
                      <a:lnTo>
                        <a:pt x="0" y="169"/>
                      </a:lnTo>
                      <a:lnTo>
                        <a:pt x="0" y="169"/>
                      </a:lnTo>
                      <a:close/>
                      <a:moveTo>
                        <a:pt x="48" y="169"/>
                      </a:moveTo>
                      <a:lnTo>
                        <a:pt x="48" y="169"/>
                      </a:lnTo>
                      <a:lnTo>
                        <a:pt x="49" y="157"/>
                      </a:lnTo>
                      <a:lnTo>
                        <a:pt x="51" y="145"/>
                      </a:lnTo>
                      <a:lnTo>
                        <a:pt x="54" y="134"/>
                      </a:lnTo>
                      <a:lnTo>
                        <a:pt x="58" y="122"/>
                      </a:lnTo>
                      <a:lnTo>
                        <a:pt x="63" y="112"/>
                      </a:lnTo>
                      <a:lnTo>
                        <a:pt x="70" y="101"/>
                      </a:lnTo>
                      <a:lnTo>
                        <a:pt x="77" y="92"/>
                      </a:lnTo>
                      <a:lnTo>
                        <a:pt x="85" y="83"/>
                      </a:lnTo>
                      <a:lnTo>
                        <a:pt x="94" y="75"/>
                      </a:lnTo>
                      <a:lnTo>
                        <a:pt x="103" y="69"/>
                      </a:lnTo>
                      <a:lnTo>
                        <a:pt x="114" y="64"/>
                      </a:lnTo>
                      <a:lnTo>
                        <a:pt x="124" y="58"/>
                      </a:lnTo>
                      <a:lnTo>
                        <a:pt x="136" y="54"/>
                      </a:lnTo>
                      <a:lnTo>
                        <a:pt x="147" y="52"/>
                      </a:lnTo>
                      <a:lnTo>
                        <a:pt x="159" y="49"/>
                      </a:lnTo>
                      <a:lnTo>
                        <a:pt x="172" y="49"/>
                      </a:lnTo>
                      <a:lnTo>
                        <a:pt x="172" y="49"/>
                      </a:lnTo>
                      <a:lnTo>
                        <a:pt x="185" y="51"/>
                      </a:lnTo>
                      <a:lnTo>
                        <a:pt x="197" y="52"/>
                      </a:lnTo>
                      <a:lnTo>
                        <a:pt x="208" y="56"/>
                      </a:lnTo>
                      <a:lnTo>
                        <a:pt x="220" y="60"/>
                      </a:lnTo>
                      <a:lnTo>
                        <a:pt x="230" y="65"/>
                      </a:lnTo>
                      <a:lnTo>
                        <a:pt x="240" y="71"/>
                      </a:lnTo>
                      <a:lnTo>
                        <a:pt x="249" y="79"/>
                      </a:lnTo>
                      <a:lnTo>
                        <a:pt x="258" y="87"/>
                      </a:lnTo>
                      <a:lnTo>
                        <a:pt x="265" y="96"/>
                      </a:lnTo>
                      <a:lnTo>
                        <a:pt x="272" y="105"/>
                      </a:lnTo>
                      <a:lnTo>
                        <a:pt x="278" y="115"/>
                      </a:lnTo>
                      <a:lnTo>
                        <a:pt x="284" y="126"/>
                      </a:lnTo>
                      <a:lnTo>
                        <a:pt x="288" y="137"/>
                      </a:lnTo>
                      <a:lnTo>
                        <a:pt x="290" y="149"/>
                      </a:lnTo>
                      <a:lnTo>
                        <a:pt x="291" y="161"/>
                      </a:lnTo>
                      <a:lnTo>
                        <a:pt x="291" y="174"/>
                      </a:lnTo>
                      <a:lnTo>
                        <a:pt x="291" y="174"/>
                      </a:lnTo>
                      <a:lnTo>
                        <a:pt x="291" y="185"/>
                      </a:lnTo>
                      <a:lnTo>
                        <a:pt x="289" y="198"/>
                      </a:lnTo>
                      <a:lnTo>
                        <a:pt x="286" y="210"/>
                      </a:lnTo>
                      <a:lnTo>
                        <a:pt x="281" y="221"/>
                      </a:lnTo>
                      <a:lnTo>
                        <a:pt x="276" y="231"/>
                      </a:lnTo>
                      <a:lnTo>
                        <a:pt x="269" y="241"/>
                      </a:lnTo>
                      <a:lnTo>
                        <a:pt x="263" y="250"/>
                      </a:lnTo>
                      <a:lnTo>
                        <a:pt x="255" y="259"/>
                      </a:lnTo>
                      <a:lnTo>
                        <a:pt x="246" y="267"/>
                      </a:lnTo>
                      <a:lnTo>
                        <a:pt x="237" y="274"/>
                      </a:lnTo>
                      <a:lnTo>
                        <a:pt x="227" y="280"/>
                      </a:lnTo>
                      <a:lnTo>
                        <a:pt x="215" y="284"/>
                      </a:lnTo>
                      <a:lnTo>
                        <a:pt x="205" y="288"/>
                      </a:lnTo>
                      <a:lnTo>
                        <a:pt x="193" y="292"/>
                      </a:lnTo>
                      <a:lnTo>
                        <a:pt x="180" y="293"/>
                      </a:lnTo>
                      <a:lnTo>
                        <a:pt x="168" y="293"/>
                      </a:lnTo>
                      <a:lnTo>
                        <a:pt x="168" y="293"/>
                      </a:lnTo>
                      <a:lnTo>
                        <a:pt x="155" y="292"/>
                      </a:lnTo>
                      <a:lnTo>
                        <a:pt x="144" y="291"/>
                      </a:lnTo>
                      <a:lnTo>
                        <a:pt x="132" y="287"/>
                      </a:lnTo>
                      <a:lnTo>
                        <a:pt x="120" y="283"/>
                      </a:lnTo>
                      <a:lnTo>
                        <a:pt x="110" y="278"/>
                      </a:lnTo>
                      <a:lnTo>
                        <a:pt x="99" y="271"/>
                      </a:lnTo>
                      <a:lnTo>
                        <a:pt x="90" y="265"/>
                      </a:lnTo>
                      <a:lnTo>
                        <a:pt x="83" y="256"/>
                      </a:lnTo>
                      <a:lnTo>
                        <a:pt x="75" y="248"/>
                      </a:lnTo>
                      <a:lnTo>
                        <a:pt x="67" y="237"/>
                      </a:lnTo>
                      <a:lnTo>
                        <a:pt x="62" y="227"/>
                      </a:lnTo>
                      <a:lnTo>
                        <a:pt x="57" y="217"/>
                      </a:lnTo>
                      <a:lnTo>
                        <a:pt x="53" y="205"/>
                      </a:lnTo>
                      <a:lnTo>
                        <a:pt x="50" y="193"/>
                      </a:lnTo>
                      <a:lnTo>
                        <a:pt x="49" y="182"/>
                      </a:lnTo>
                      <a:lnTo>
                        <a:pt x="48" y="169"/>
                      </a:lnTo>
                      <a:lnTo>
                        <a:pt x="48" y="169"/>
                      </a:lnTo>
                      <a:close/>
                    </a:path>
                  </a:pathLst>
                </a:custGeom>
                <a:solidFill>
                  <a:srgbClr val="4F7C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Freeform 52"/>
                <p:cNvSpPr>
                  <a:spLocks/>
                </p:cNvSpPr>
                <p:nvPr/>
              </p:nvSpPr>
              <p:spPr bwMode="auto">
                <a:xfrm>
                  <a:off x="2355505" y="1504932"/>
                  <a:ext cx="35324" cy="137534"/>
                </a:xfrm>
                <a:custGeom>
                  <a:avLst/>
                  <a:gdLst>
                    <a:gd name="T0" fmla="*/ 19 w 22"/>
                    <a:gd name="T1" fmla="*/ 87 h 87"/>
                    <a:gd name="T2" fmla="*/ 19 w 22"/>
                    <a:gd name="T3" fmla="*/ 87 h 87"/>
                    <a:gd name="T4" fmla="*/ 20 w 22"/>
                    <a:gd name="T5" fmla="*/ 87 h 87"/>
                    <a:gd name="T6" fmla="*/ 20 w 22"/>
                    <a:gd name="T7" fmla="*/ 87 h 87"/>
                    <a:gd name="T8" fmla="*/ 22 w 22"/>
                    <a:gd name="T9" fmla="*/ 85 h 87"/>
                    <a:gd name="T10" fmla="*/ 20 w 22"/>
                    <a:gd name="T11" fmla="*/ 83 h 87"/>
                    <a:gd name="T12" fmla="*/ 20 w 22"/>
                    <a:gd name="T13" fmla="*/ 83 h 87"/>
                    <a:gd name="T14" fmla="*/ 14 w 22"/>
                    <a:gd name="T15" fmla="*/ 74 h 87"/>
                    <a:gd name="T16" fmla="*/ 9 w 22"/>
                    <a:gd name="T17" fmla="*/ 65 h 87"/>
                    <a:gd name="T18" fmla="*/ 5 w 22"/>
                    <a:gd name="T19" fmla="*/ 55 h 87"/>
                    <a:gd name="T20" fmla="*/ 5 w 22"/>
                    <a:gd name="T21" fmla="*/ 43 h 87"/>
                    <a:gd name="T22" fmla="*/ 5 w 22"/>
                    <a:gd name="T23" fmla="*/ 33 h 87"/>
                    <a:gd name="T24" fmla="*/ 9 w 22"/>
                    <a:gd name="T25" fmla="*/ 22 h 87"/>
                    <a:gd name="T26" fmla="*/ 14 w 22"/>
                    <a:gd name="T27" fmla="*/ 13 h 87"/>
                    <a:gd name="T28" fmla="*/ 20 w 22"/>
                    <a:gd name="T29" fmla="*/ 4 h 87"/>
                    <a:gd name="T30" fmla="*/ 20 w 22"/>
                    <a:gd name="T31" fmla="*/ 4 h 87"/>
                    <a:gd name="T32" fmla="*/ 22 w 22"/>
                    <a:gd name="T33" fmla="*/ 3 h 87"/>
                    <a:gd name="T34" fmla="*/ 20 w 22"/>
                    <a:gd name="T35" fmla="*/ 0 h 87"/>
                    <a:gd name="T36" fmla="*/ 20 w 22"/>
                    <a:gd name="T37" fmla="*/ 0 h 87"/>
                    <a:gd name="T38" fmla="*/ 19 w 22"/>
                    <a:gd name="T39" fmla="*/ 0 h 87"/>
                    <a:gd name="T40" fmla="*/ 16 w 22"/>
                    <a:gd name="T41" fmla="*/ 0 h 87"/>
                    <a:gd name="T42" fmla="*/ 16 w 22"/>
                    <a:gd name="T43" fmla="*/ 0 h 87"/>
                    <a:gd name="T44" fmla="*/ 9 w 22"/>
                    <a:gd name="T45" fmla="*/ 11 h 87"/>
                    <a:gd name="T46" fmla="*/ 3 w 22"/>
                    <a:gd name="T47" fmla="*/ 21 h 87"/>
                    <a:gd name="T48" fmla="*/ 0 w 22"/>
                    <a:gd name="T49" fmla="*/ 33 h 87"/>
                    <a:gd name="T50" fmla="*/ 0 w 22"/>
                    <a:gd name="T51" fmla="*/ 43 h 87"/>
                    <a:gd name="T52" fmla="*/ 0 w 22"/>
                    <a:gd name="T53" fmla="*/ 55 h 87"/>
                    <a:gd name="T54" fmla="*/ 3 w 22"/>
                    <a:gd name="T55" fmla="*/ 66 h 87"/>
                    <a:gd name="T56" fmla="*/ 9 w 22"/>
                    <a:gd name="T57" fmla="*/ 77 h 87"/>
                    <a:gd name="T58" fmla="*/ 16 w 22"/>
                    <a:gd name="T59" fmla="*/ 87 h 87"/>
                    <a:gd name="T60" fmla="*/ 16 w 22"/>
                    <a:gd name="T61" fmla="*/ 87 h 87"/>
                    <a:gd name="T62" fmla="*/ 19 w 22"/>
                    <a:gd name="T63" fmla="*/ 87 h 87"/>
                    <a:gd name="T64" fmla="*/ 19 w 22"/>
                    <a:gd name="T65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87">
                      <a:moveTo>
                        <a:pt x="19" y="87"/>
                      </a:moveTo>
                      <a:lnTo>
                        <a:pt x="19" y="87"/>
                      </a:lnTo>
                      <a:lnTo>
                        <a:pt x="20" y="87"/>
                      </a:lnTo>
                      <a:lnTo>
                        <a:pt x="20" y="87"/>
                      </a:lnTo>
                      <a:lnTo>
                        <a:pt x="22" y="85"/>
                      </a:lnTo>
                      <a:lnTo>
                        <a:pt x="20" y="83"/>
                      </a:lnTo>
                      <a:lnTo>
                        <a:pt x="20" y="83"/>
                      </a:lnTo>
                      <a:lnTo>
                        <a:pt x="14" y="74"/>
                      </a:lnTo>
                      <a:lnTo>
                        <a:pt x="9" y="65"/>
                      </a:lnTo>
                      <a:lnTo>
                        <a:pt x="5" y="55"/>
                      </a:lnTo>
                      <a:lnTo>
                        <a:pt x="5" y="43"/>
                      </a:lnTo>
                      <a:lnTo>
                        <a:pt x="5" y="33"/>
                      </a:lnTo>
                      <a:lnTo>
                        <a:pt x="9" y="22"/>
                      </a:lnTo>
                      <a:lnTo>
                        <a:pt x="14" y="13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22" y="3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9" y="11"/>
                      </a:lnTo>
                      <a:lnTo>
                        <a:pt x="3" y="21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5"/>
                      </a:lnTo>
                      <a:lnTo>
                        <a:pt x="3" y="66"/>
                      </a:lnTo>
                      <a:lnTo>
                        <a:pt x="9" y="77"/>
                      </a:lnTo>
                      <a:lnTo>
                        <a:pt x="16" y="87"/>
                      </a:lnTo>
                      <a:lnTo>
                        <a:pt x="16" y="87"/>
                      </a:lnTo>
                      <a:lnTo>
                        <a:pt x="19" y="87"/>
                      </a:lnTo>
                      <a:lnTo>
                        <a:pt x="19" y="87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" name="Freeform 53"/>
                <p:cNvSpPr>
                  <a:spLocks/>
                </p:cNvSpPr>
                <p:nvPr/>
              </p:nvSpPr>
              <p:spPr bwMode="auto">
                <a:xfrm>
                  <a:off x="2511190" y="1504932"/>
                  <a:ext cx="35323" cy="137534"/>
                </a:xfrm>
                <a:custGeom>
                  <a:avLst/>
                  <a:gdLst>
                    <a:gd name="T0" fmla="*/ 1 w 22"/>
                    <a:gd name="T1" fmla="*/ 83 h 87"/>
                    <a:gd name="T2" fmla="*/ 1 w 22"/>
                    <a:gd name="T3" fmla="*/ 83 h 87"/>
                    <a:gd name="T4" fmla="*/ 0 w 22"/>
                    <a:gd name="T5" fmla="*/ 85 h 87"/>
                    <a:gd name="T6" fmla="*/ 1 w 22"/>
                    <a:gd name="T7" fmla="*/ 87 h 87"/>
                    <a:gd name="T8" fmla="*/ 1 w 22"/>
                    <a:gd name="T9" fmla="*/ 87 h 87"/>
                    <a:gd name="T10" fmla="*/ 3 w 22"/>
                    <a:gd name="T11" fmla="*/ 87 h 87"/>
                    <a:gd name="T12" fmla="*/ 3 w 22"/>
                    <a:gd name="T13" fmla="*/ 87 h 87"/>
                    <a:gd name="T14" fmla="*/ 5 w 22"/>
                    <a:gd name="T15" fmla="*/ 87 h 87"/>
                    <a:gd name="T16" fmla="*/ 5 w 22"/>
                    <a:gd name="T17" fmla="*/ 87 h 87"/>
                    <a:gd name="T18" fmla="*/ 13 w 22"/>
                    <a:gd name="T19" fmla="*/ 77 h 87"/>
                    <a:gd name="T20" fmla="*/ 18 w 22"/>
                    <a:gd name="T21" fmla="*/ 66 h 87"/>
                    <a:gd name="T22" fmla="*/ 22 w 22"/>
                    <a:gd name="T23" fmla="*/ 55 h 87"/>
                    <a:gd name="T24" fmla="*/ 22 w 22"/>
                    <a:gd name="T25" fmla="*/ 43 h 87"/>
                    <a:gd name="T26" fmla="*/ 22 w 22"/>
                    <a:gd name="T27" fmla="*/ 33 h 87"/>
                    <a:gd name="T28" fmla="*/ 18 w 22"/>
                    <a:gd name="T29" fmla="*/ 21 h 87"/>
                    <a:gd name="T30" fmla="*/ 13 w 22"/>
                    <a:gd name="T31" fmla="*/ 11 h 87"/>
                    <a:gd name="T32" fmla="*/ 5 w 22"/>
                    <a:gd name="T33" fmla="*/ 0 h 87"/>
                    <a:gd name="T34" fmla="*/ 5 w 22"/>
                    <a:gd name="T35" fmla="*/ 0 h 87"/>
                    <a:gd name="T36" fmla="*/ 3 w 22"/>
                    <a:gd name="T37" fmla="*/ 0 h 87"/>
                    <a:gd name="T38" fmla="*/ 1 w 22"/>
                    <a:gd name="T39" fmla="*/ 0 h 87"/>
                    <a:gd name="T40" fmla="*/ 1 w 22"/>
                    <a:gd name="T41" fmla="*/ 0 h 87"/>
                    <a:gd name="T42" fmla="*/ 0 w 22"/>
                    <a:gd name="T43" fmla="*/ 3 h 87"/>
                    <a:gd name="T44" fmla="*/ 1 w 22"/>
                    <a:gd name="T45" fmla="*/ 4 h 87"/>
                    <a:gd name="T46" fmla="*/ 1 w 22"/>
                    <a:gd name="T47" fmla="*/ 4 h 87"/>
                    <a:gd name="T48" fmla="*/ 8 w 22"/>
                    <a:gd name="T49" fmla="*/ 13 h 87"/>
                    <a:gd name="T50" fmla="*/ 13 w 22"/>
                    <a:gd name="T51" fmla="*/ 22 h 87"/>
                    <a:gd name="T52" fmla="*/ 17 w 22"/>
                    <a:gd name="T53" fmla="*/ 33 h 87"/>
                    <a:gd name="T54" fmla="*/ 17 w 22"/>
                    <a:gd name="T55" fmla="*/ 43 h 87"/>
                    <a:gd name="T56" fmla="*/ 17 w 22"/>
                    <a:gd name="T57" fmla="*/ 55 h 87"/>
                    <a:gd name="T58" fmla="*/ 13 w 22"/>
                    <a:gd name="T59" fmla="*/ 65 h 87"/>
                    <a:gd name="T60" fmla="*/ 8 w 22"/>
                    <a:gd name="T61" fmla="*/ 74 h 87"/>
                    <a:gd name="T62" fmla="*/ 1 w 22"/>
                    <a:gd name="T63" fmla="*/ 83 h 87"/>
                    <a:gd name="T64" fmla="*/ 1 w 22"/>
                    <a:gd name="T65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87">
                      <a:moveTo>
                        <a:pt x="1" y="83"/>
                      </a:moveTo>
                      <a:lnTo>
                        <a:pt x="1" y="83"/>
                      </a:lnTo>
                      <a:lnTo>
                        <a:pt x="0" y="85"/>
                      </a:lnTo>
                      <a:lnTo>
                        <a:pt x="1" y="87"/>
                      </a:lnTo>
                      <a:lnTo>
                        <a:pt x="1" y="87"/>
                      </a:lnTo>
                      <a:lnTo>
                        <a:pt x="3" y="87"/>
                      </a:lnTo>
                      <a:lnTo>
                        <a:pt x="3" y="87"/>
                      </a:lnTo>
                      <a:lnTo>
                        <a:pt x="5" y="87"/>
                      </a:lnTo>
                      <a:lnTo>
                        <a:pt x="5" y="87"/>
                      </a:lnTo>
                      <a:lnTo>
                        <a:pt x="13" y="77"/>
                      </a:lnTo>
                      <a:lnTo>
                        <a:pt x="18" y="66"/>
                      </a:lnTo>
                      <a:lnTo>
                        <a:pt x="22" y="55"/>
                      </a:lnTo>
                      <a:lnTo>
                        <a:pt x="22" y="43"/>
                      </a:lnTo>
                      <a:lnTo>
                        <a:pt x="22" y="33"/>
                      </a:lnTo>
                      <a:lnTo>
                        <a:pt x="18" y="21"/>
                      </a:lnTo>
                      <a:lnTo>
                        <a:pt x="13" y="1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8" y="13"/>
                      </a:lnTo>
                      <a:lnTo>
                        <a:pt x="13" y="22"/>
                      </a:lnTo>
                      <a:lnTo>
                        <a:pt x="17" y="33"/>
                      </a:lnTo>
                      <a:lnTo>
                        <a:pt x="17" y="43"/>
                      </a:lnTo>
                      <a:lnTo>
                        <a:pt x="17" y="55"/>
                      </a:lnTo>
                      <a:lnTo>
                        <a:pt x="13" y="65"/>
                      </a:lnTo>
                      <a:lnTo>
                        <a:pt x="8" y="74"/>
                      </a:lnTo>
                      <a:lnTo>
                        <a:pt x="1" y="83"/>
                      </a:lnTo>
                      <a:lnTo>
                        <a:pt x="1" y="83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" name="Freeform 54"/>
                <p:cNvSpPr>
                  <a:spLocks/>
                </p:cNvSpPr>
                <p:nvPr/>
              </p:nvSpPr>
              <p:spPr bwMode="auto">
                <a:xfrm>
                  <a:off x="2376437" y="1519195"/>
                  <a:ext cx="28782" cy="109008"/>
                </a:xfrm>
                <a:custGeom>
                  <a:avLst/>
                  <a:gdLst>
                    <a:gd name="T0" fmla="*/ 14 w 18"/>
                    <a:gd name="T1" fmla="*/ 68 h 69"/>
                    <a:gd name="T2" fmla="*/ 14 w 18"/>
                    <a:gd name="T3" fmla="*/ 68 h 69"/>
                    <a:gd name="T4" fmla="*/ 15 w 18"/>
                    <a:gd name="T5" fmla="*/ 69 h 69"/>
                    <a:gd name="T6" fmla="*/ 15 w 18"/>
                    <a:gd name="T7" fmla="*/ 69 h 69"/>
                    <a:gd name="T8" fmla="*/ 18 w 18"/>
                    <a:gd name="T9" fmla="*/ 68 h 69"/>
                    <a:gd name="T10" fmla="*/ 18 w 18"/>
                    <a:gd name="T11" fmla="*/ 68 h 69"/>
                    <a:gd name="T12" fmla="*/ 18 w 18"/>
                    <a:gd name="T13" fmla="*/ 67 h 69"/>
                    <a:gd name="T14" fmla="*/ 18 w 18"/>
                    <a:gd name="T15" fmla="*/ 64 h 69"/>
                    <a:gd name="T16" fmla="*/ 18 w 18"/>
                    <a:gd name="T17" fmla="*/ 64 h 69"/>
                    <a:gd name="T18" fmla="*/ 12 w 18"/>
                    <a:gd name="T19" fmla="*/ 57 h 69"/>
                    <a:gd name="T20" fmla="*/ 9 w 18"/>
                    <a:gd name="T21" fmla="*/ 51 h 69"/>
                    <a:gd name="T22" fmla="*/ 6 w 18"/>
                    <a:gd name="T23" fmla="*/ 43 h 69"/>
                    <a:gd name="T24" fmla="*/ 5 w 18"/>
                    <a:gd name="T25" fmla="*/ 34 h 69"/>
                    <a:gd name="T26" fmla="*/ 6 w 18"/>
                    <a:gd name="T27" fmla="*/ 26 h 69"/>
                    <a:gd name="T28" fmla="*/ 9 w 18"/>
                    <a:gd name="T29" fmla="*/ 19 h 69"/>
                    <a:gd name="T30" fmla="*/ 12 w 18"/>
                    <a:gd name="T31" fmla="*/ 12 h 69"/>
                    <a:gd name="T32" fmla="*/ 18 w 18"/>
                    <a:gd name="T33" fmla="*/ 6 h 69"/>
                    <a:gd name="T34" fmla="*/ 18 w 18"/>
                    <a:gd name="T35" fmla="*/ 6 h 69"/>
                    <a:gd name="T36" fmla="*/ 18 w 18"/>
                    <a:gd name="T37" fmla="*/ 3 h 69"/>
                    <a:gd name="T38" fmla="*/ 18 w 18"/>
                    <a:gd name="T39" fmla="*/ 2 h 69"/>
                    <a:gd name="T40" fmla="*/ 18 w 18"/>
                    <a:gd name="T41" fmla="*/ 2 h 69"/>
                    <a:gd name="T42" fmla="*/ 15 w 18"/>
                    <a:gd name="T43" fmla="*/ 0 h 69"/>
                    <a:gd name="T44" fmla="*/ 14 w 18"/>
                    <a:gd name="T45" fmla="*/ 2 h 69"/>
                    <a:gd name="T46" fmla="*/ 14 w 18"/>
                    <a:gd name="T47" fmla="*/ 2 h 69"/>
                    <a:gd name="T48" fmla="*/ 7 w 18"/>
                    <a:gd name="T49" fmla="*/ 9 h 69"/>
                    <a:gd name="T50" fmla="*/ 3 w 18"/>
                    <a:gd name="T51" fmla="*/ 17 h 69"/>
                    <a:gd name="T52" fmla="*/ 1 w 18"/>
                    <a:gd name="T53" fmla="*/ 26 h 69"/>
                    <a:gd name="T54" fmla="*/ 0 w 18"/>
                    <a:gd name="T55" fmla="*/ 34 h 69"/>
                    <a:gd name="T56" fmla="*/ 1 w 18"/>
                    <a:gd name="T57" fmla="*/ 43 h 69"/>
                    <a:gd name="T58" fmla="*/ 3 w 18"/>
                    <a:gd name="T59" fmla="*/ 52 h 69"/>
                    <a:gd name="T60" fmla="*/ 7 w 18"/>
                    <a:gd name="T61" fmla="*/ 60 h 69"/>
                    <a:gd name="T62" fmla="*/ 14 w 18"/>
                    <a:gd name="T63" fmla="*/ 68 h 69"/>
                    <a:gd name="T64" fmla="*/ 14 w 18"/>
                    <a:gd name="T65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69">
                      <a:moveTo>
                        <a:pt x="14" y="68"/>
                      </a:moveTo>
                      <a:lnTo>
                        <a:pt x="14" y="68"/>
                      </a:lnTo>
                      <a:lnTo>
                        <a:pt x="15" y="69"/>
                      </a:lnTo>
                      <a:lnTo>
                        <a:pt x="15" y="69"/>
                      </a:lnTo>
                      <a:lnTo>
                        <a:pt x="18" y="68"/>
                      </a:lnTo>
                      <a:lnTo>
                        <a:pt x="18" y="68"/>
                      </a:lnTo>
                      <a:lnTo>
                        <a:pt x="18" y="67"/>
                      </a:lnTo>
                      <a:lnTo>
                        <a:pt x="18" y="64"/>
                      </a:lnTo>
                      <a:lnTo>
                        <a:pt x="18" y="64"/>
                      </a:lnTo>
                      <a:lnTo>
                        <a:pt x="12" y="57"/>
                      </a:lnTo>
                      <a:lnTo>
                        <a:pt x="9" y="51"/>
                      </a:lnTo>
                      <a:lnTo>
                        <a:pt x="6" y="43"/>
                      </a:lnTo>
                      <a:lnTo>
                        <a:pt x="5" y="34"/>
                      </a:lnTo>
                      <a:lnTo>
                        <a:pt x="6" y="26"/>
                      </a:lnTo>
                      <a:lnTo>
                        <a:pt x="9" y="19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3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5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7" y="9"/>
                      </a:lnTo>
                      <a:lnTo>
                        <a:pt x="3" y="17"/>
                      </a:lnTo>
                      <a:lnTo>
                        <a:pt x="1" y="26"/>
                      </a:lnTo>
                      <a:lnTo>
                        <a:pt x="0" y="34"/>
                      </a:lnTo>
                      <a:lnTo>
                        <a:pt x="1" y="43"/>
                      </a:lnTo>
                      <a:lnTo>
                        <a:pt x="3" y="52"/>
                      </a:lnTo>
                      <a:lnTo>
                        <a:pt x="7" y="60"/>
                      </a:lnTo>
                      <a:lnTo>
                        <a:pt x="14" y="68"/>
                      </a:lnTo>
                      <a:lnTo>
                        <a:pt x="14" y="68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" name="Freeform 55"/>
                <p:cNvSpPr>
                  <a:spLocks/>
                </p:cNvSpPr>
                <p:nvPr/>
              </p:nvSpPr>
              <p:spPr bwMode="auto">
                <a:xfrm>
                  <a:off x="2496798" y="1519195"/>
                  <a:ext cx="28782" cy="109008"/>
                </a:xfrm>
                <a:custGeom>
                  <a:avLst/>
                  <a:gdLst>
                    <a:gd name="T0" fmla="*/ 13 w 18"/>
                    <a:gd name="T1" fmla="*/ 34 h 69"/>
                    <a:gd name="T2" fmla="*/ 13 w 18"/>
                    <a:gd name="T3" fmla="*/ 34 h 69"/>
                    <a:gd name="T4" fmla="*/ 12 w 18"/>
                    <a:gd name="T5" fmla="*/ 43 h 69"/>
                    <a:gd name="T6" fmla="*/ 9 w 18"/>
                    <a:gd name="T7" fmla="*/ 51 h 69"/>
                    <a:gd name="T8" fmla="*/ 5 w 18"/>
                    <a:gd name="T9" fmla="*/ 57 h 69"/>
                    <a:gd name="T10" fmla="*/ 0 w 18"/>
                    <a:gd name="T11" fmla="*/ 64 h 69"/>
                    <a:gd name="T12" fmla="*/ 0 w 18"/>
                    <a:gd name="T13" fmla="*/ 64 h 69"/>
                    <a:gd name="T14" fmla="*/ 0 w 18"/>
                    <a:gd name="T15" fmla="*/ 67 h 69"/>
                    <a:gd name="T16" fmla="*/ 0 w 18"/>
                    <a:gd name="T17" fmla="*/ 68 h 69"/>
                    <a:gd name="T18" fmla="*/ 0 w 18"/>
                    <a:gd name="T19" fmla="*/ 68 h 69"/>
                    <a:gd name="T20" fmla="*/ 3 w 18"/>
                    <a:gd name="T21" fmla="*/ 69 h 69"/>
                    <a:gd name="T22" fmla="*/ 3 w 18"/>
                    <a:gd name="T23" fmla="*/ 69 h 69"/>
                    <a:gd name="T24" fmla="*/ 4 w 18"/>
                    <a:gd name="T25" fmla="*/ 68 h 69"/>
                    <a:gd name="T26" fmla="*/ 4 w 18"/>
                    <a:gd name="T27" fmla="*/ 68 h 69"/>
                    <a:gd name="T28" fmla="*/ 10 w 18"/>
                    <a:gd name="T29" fmla="*/ 61 h 69"/>
                    <a:gd name="T30" fmla="*/ 14 w 18"/>
                    <a:gd name="T31" fmla="*/ 52 h 69"/>
                    <a:gd name="T32" fmla="*/ 17 w 18"/>
                    <a:gd name="T33" fmla="*/ 44 h 69"/>
                    <a:gd name="T34" fmla="*/ 18 w 18"/>
                    <a:gd name="T35" fmla="*/ 34 h 69"/>
                    <a:gd name="T36" fmla="*/ 18 w 18"/>
                    <a:gd name="T37" fmla="*/ 34 h 69"/>
                    <a:gd name="T38" fmla="*/ 17 w 18"/>
                    <a:gd name="T39" fmla="*/ 25 h 69"/>
                    <a:gd name="T40" fmla="*/ 14 w 18"/>
                    <a:gd name="T41" fmla="*/ 17 h 69"/>
                    <a:gd name="T42" fmla="*/ 10 w 18"/>
                    <a:gd name="T43" fmla="*/ 8 h 69"/>
                    <a:gd name="T44" fmla="*/ 4 w 18"/>
                    <a:gd name="T45" fmla="*/ 2 h 69"/>
                    <a:gd name="T46" fmla="*/ 4 w 18"/>
                    <a:gd name="T47" fmla="*/ 2 h 69"/>
                    <a:gd name="T48" fmla="*/ 3 w 18"/>
                    <a:gd name="T49" fmla="*/ 0 h 69"/>
                    <a:gd name="T50" fmla="*/ 0 w 18"/>
                    <a:gd name="T51" fmla="*/ 2 h 69"/>
                    <a:gd name="T52" fmla="*/ 0 w 18"/>
                    <a:gd name="T53" fmla="*/ 2 h 69"/>
                    <a:gd name="T54" fmla="*/ 0 w 18"/>
                    <a:gd name="T55" fmla="*/ 3 h 69"/>
                    <a:gd name="T56" fmla="*/ 0 w 18"/>
                    <a:gd name="T57" fmla="*/ 6 h 69"/>
                    <a:gd name="T58" fmla="*/ 0 w 18"/>
                    <a:gd name="T59" fmla="*/ 6 h 69"/>
                    <a:gd name="T60" fmla="*/ 5 w 18"/>
                    <a:gd name="T61" fmla="*/ 12 h 69"/>
                    <a:gd name="T62" fmla="*/ 9 w 18"/>
                    <a:gd name="T63" fmla="*/ 19 h 69"/>
                    <a:gd name="T64" fmla="*/ 12 w 18"/>
                    <a:gd name="T65" fmla="*/ 26 h 69"/>
                    <a:gd name="T66" fmla="*/ 13 w 18"/>
                    <a:gd name="T67" fmla="*/ 34 h 69"/>
                    <a:gd name="T68" fmla="*/ 13 w 18"/>
                    <a:gd name="T69" fmla="*/ 3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" h="69">
                      <a:moveTo>
                        <a:pt x="13" y="34"/>
                      </a:moveTo>
                      <a:lnTo>
                        <a:pt x="13" y="34"/>
                      </a:lnTo>
                      <a:lnTo>
                        <a:pt x="12" y="43"/>
                      </a:lnTo>
                      <a:lnTo>
                        <a:pt x="9" y="51"/>
                      </a:lnTo>
                      <a:lnTo>
                        <a:pt x="5" y="57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7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3" y="69"/>
                      </a:lnTo>
                      <a:lnTo>
                        <a:pt x="3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10" y="61"/>
                      </a:lnTo>
                      <a:lnTo>
                        <a:pt x="14" y="52"/>
                      </a:lnTo>
                      <a:lnTo>
                        <a:pt x="17" y="44"/>
                      </a:lnTo>
                      <a:lnTo>
                        <a:pt x="18" y="34"/>
                      </a:lnTo>
                      <a:lnTo>
                        <a:pt x="18" y="34"/>
                      </a:lnTo>
                      <a:lnTo>
                        <a:pt x="17" y="25"/>
                      </a:lnTo>
                      <a:lnTo>
                        <a:pt x="14" y="17"/>
                      </a:lnTo>
                      <a:lnTo>
                        <a:pt x="10" y="8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5" y="12"/>
                      </a:lnTo>
                      <a:lnTo>
                        <a:pt x="9" y="19"/>
                      </a:lnTo>
                      <a:lnTo>
                        <a:pt x="12" y="26"/>
                      </a:lnTo>
                      <a:lnTo>
                        <a:pt x="13" y="34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" name="Freeform 56"/>
                <p:cNvSpPr>
                  <a:spLocks/>
                </p:cNvSpPr>
                <p:nvPr/>
              </p:nvSpPr>
              <p:spPr bwMode="auto">
                <a:xfrm>
                  <a:off x="2398678" y="1536514"/>
                  <a:ext cx="22240" cy="76408"/>
                </a:xfrm>
                <a:custGeom>
                  <a:avLst/>
                  <a:gdLst>
                    <a:gd name="T0" fmla="*/ 9 w 14"/>
                    <a:gd name="T1" fmla="*/ 48 h 48"/>
                    <a:gd name="T2" fmla="*/ 9 w 14"/>
                    <a:gd name="T3" fmla="*/ 48 h 48"/>
                    <a:gd name="T4" fmla="*/ 11 w 14"/>
                    <a:gd name="T5" fmla="*/ 48 h 48"/>
                    <a:gd name="T6" fmla="*/ 11 w 14"/>
                    <a:gd name="T7" fmla="*/ 48 h 48"/>
                    <a:gd name="T8" fmla="*/ 13 w 14"/>
                    <a:gd name="T9" fmla="*/ 48 h 48"/>
                    <a:gd name="T10" fmla="*/ 13 w 14"/>
                    <a:gd name="T11" fmla="*/ 48 h 48"/>
                    <a:gd name="T12" fmla="*/ 14 w 14"/>
                    <a:gd name="T13" fmla="*/ 45 h 48"/>
                    <a:gd name="T14" fmla="*/ 13 w 14"/>
                    <a:gd name="T15" fmla="*/ 44 h 48"/>
                    <a:gd name="T16" fmla="*/ 13 w 14"/>
                    <a:gd name="T17" fmla="*/ 44 h 48"/>
                    <a:gd name="T18" fmla="*/ 9 w 14"/>
                    <a:gd name="T19" fmla="*/ 39 h 48"/>
                    <a:gd name="T20" fmla="*/ 8 w 14"/>
                    <a:gd name="T21" fmla="*/ 35 h 48"/>
                    <a:gd name="T22" fmla="*/ 5 w 14"/>
                    <a:gd name="T23" fmla="*/ 30 h 48"/>
                    <a:gd name="T24" fmla="*/ 5 w 14"/>
                    <a:gd name="T25" fmla="*/ 23 h 48"/>
                    <a:gd name="T26" fmla="*/ 5 w 14"/>
                    <a:gd name="T27" fmla="*/ 18 h 48"/>
                    <a:gd name="T28" fmla="*/ 8 w 14"/>
                    <a:gd name="T29" fmla="*/ 13 h 48"/>
                    <a:gd name="T30" fmla="*/ 9 w 14"/>
                    <a:gd name="T31" fmla="*/ 9 h 48"/>
                    <a:gd name="T32" fmla="*/ 13 w 14"/>
                    <a:gd name="T33" fmla="*/ 4 h 48"/>
                    <a:gd name="T34" fmla="*/ 13 w 14"/>
                    <a:gd name="T35" fmla="*/ 4 h 48"/>
                    <a:gd name="T36" fmla="*/ 14 w 14"/>
                    <a:gd name="T37" fmla="*/ 2 h 48"/>
                    <a:gd name="T38" fmla="*/ 13 w 14"/>
                    <a:gd name="T39" fmla="*/ 0 h 48"/>
                    <a:gd name="T40" fmla="*/ 13 w 14"/>
                    <a:gd name="T41" fmla="*/ 0 h 48"/>
                    <a:gd name="T42" fmla="*/ 11 w 14"/>
                    <a:gd name="T43" fmla="*/ 0 h 48"/>
                    <a:gd name="T44" fmla="*/ 9 w 14"/>
                    <a:gd name="T45" fmla="*/ 0 h 48"/>
                    <a:gd name="T46" fmla="*/ 9 w 14"/>
                    <a:gd name="T47" fmla="*/ 0 h 48"/>
                    <a:gd name="T48" fmla="*/ 5 w 14"/>
                    <a:gd name="T49" fmla="*/ 5 h 48"/>
                    <a:gd name="T50" fmla="*/ 2 w 14"/>
                    <a:gd name="T51" fmla="*/ 11 h 48"/>
                    <a:gd name="T52" fmla="*/ 0 w 14"/>
                    <a:gd name="T53" fmla="*/ 18 h 48"/>
                    <a:gd name="T54" fmla="*/ 0 w 14"/>
                    <a:gd name="T55" fmla="*/ 23 h 48"/>
                    <a:gd name="T56" fmla="*/ 0 w 14"/>
                    <a:gd name="T57" fmla="*/ 30 h 48"/>
                    <a:gd name="T58" fmla="*/ 2 w 14"/>
                    <a:gd name="T59" fmla="*/ 36 h 48"/>
                    <a:gd name="T60" fmla="*/ 5 w 14"/>
                    <a:gd name="T61" fmla="*/ 43 h 48"/>
                    <a:gd name="T62" fmla="*/ 9 w 14"/>
                    <a:gd name="T63" fmla="*/ 48 h 48"/>
                    <a:gd name="T64" fmla="*/ 9 w 14"/>
                    <a:gd name="T6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4" h="48">
                      <a:moveTo>
                        <a:pt x="9" y="48"/>
                      </a:moveTo>
                      <a:lnTo>
                        <a:pt x="9" y="48"/>
                      </a:lnTo>
                      <a:lnTo>
                        <a:pt x="11" y="48"/>
                      </a:lnTo>
                      <a:lnTo>
                        <a:pt x="11" y="48"/>
                      </a:lnTo>
                      <a:lnTo>
                        <a:pt x="13" y="48"/>
                      </a:lnTo>
                      <a:lnTo>
                        <a:pt x="13" y="48"/>
                      </a:lnTo>
                      <a:lnTo>
                        <a:pt x="14" y="45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9" y="39"/>
                      </a:lnTo>
                      <a:lnTo>
                        <a:pt x="8" y="35"/>
                      </a:lnTo>
                      <a:lnTo>
                        <a:pt x="5" y="30"/>
                      </a:lnTo>
                      <a:lnTo>
                        <a:pt x="5" y="23"/>
                      </a:lnTo>
                      <a:lnTo>
                        <a:pt x="5" y="18"/>
                      </a:lnTo>
                      <a:lnTo>
                        <a:pt x="8" y="13"/>
                      </a:lnTo>
                      <a:lnTo>
                        <a:pt x="9" y="9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5" y="43"/>
                      </a:lnTo>
                      <a:lnTo>
                        <a:pt x="9" y="48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" name="Freeform 57"/>
                <p:cNvSpPr>
                  <a:spLocks/>
                </p:cNvSpPr>
                <p:nvPr/>
              </p:nvSpPr>
              <p:spPr bwMode="auto">
                <a:xfrm>
                  <a:off x="2481099" y="1536514"/>
                  <a:ext cx="22241" cy="76408"/>
                </a:xfrm>
                <a:custGeom>
                  <a:avLst/>
                  <a:gdLst>
                    <a:gd name="T0" fmla="*/ 9 w 14"/>
                    <a:gd name="T1" fmla="*/ 23 h 48"/>
                    <a:gd name="T2" fmla="*/ 9 w 14"/>
                    <a:gd name="T3" fmla="*/ 23 h 48"/>
                    <a:gd name="T4" fmla="*/ 9 w 14"/>
                    <a:gd name="T5" fmla="*/ 30 h 48"/>
                    <a:gd name="T6" fmla="*/ 6 w 14"/>
                    <a:gd name="T7" fmla="*/ 35 h 48"/>
                    <a:gd name="T8" fmla="*/ 4 w 14"/>
                    <a:gd name="T9" fmla="*/ 39 h 48"/>
                    <a:gd name="T10" fmla="*/ 1 w 14"/>
                    <a:gd name="T11" fmla="*/ 44 h 48"/>
                    <a:gd name="T12" fmla="*/ 1 w 14"/>
                    <a:gd name="T13" fmla="*/ 44 h 48"/>
                    <a:gd name="T14" fmla="*/ 0 w 14"/>
                    <a:gd name="T15" fmla="*/ 45 h 48"/>
                    <a:gd name="T16" fmla="*/ 1 w 14"/>
                    <a:gd name="T17" fmla="*/ 48 h 48"/>
                    <a:gd name="T18" fmla="*/ 1 w 14"/>
                    <a:gd name="T19" fmla="*/ 48 h 48"/>
                    <a:gd name="T20" fmla="*/ 2 w 14"/>
                    <a:gd name="T21" fmla="*/ 48 h 48"/>
                    <a:gd name="T22" fmla="*/ 2 w 14"/>
                    <a:gd name="T23" fmla="*/ 48 h 48"/>
                    <a:gd name="T24" fmla="*/ 5 w 14"/>
                    <a:gd name="T25" fmla="*/ 48 h 48"/>
                    <a:gd name="T26" fmla="*/ 5 w 14"/>
                    <a:gd name="T27" fmla="*/ 48 h 48"/>
                    <a:gd name="T28" fmla="*/ 9 w 14"/>
                    <a:gd name="T29" fmla="*/ 43 h 48"/>
                    <a:gd name="T30" fmla="*/ 11 w 14"/>
                    <a:gd name="T31" fmla="*/ 36 h 48"/>
                    <a:gd name="T32" fmla="*/ 14 w 14"/>
                    <a:gd name="T33" fmla="*/ 31 h 48"/>
                    <a:gd name="T34" fmla="*/ 14 w 14"/>
                    <a:gd name="T35" fmla="*/ 23 h 48"/>
                    <a:gd name="T36" fmla="*/ 14 w 14"/>
                    <a:gd name="T37" fmla="*/ 23 h 48"/>
                    <a:gd name="T38" fmla="*/ 14 w 14"/>
                    <a:gd name="T39" fmla="*/ 17 h 48"/>
                    <a:gd name="T40" fmla="*/ 11 w 14"/>
                    <a:gd name="T41" fmla="*/ 11 h 48"/>
                    <a:gd name="T42" fmla="*/ 9 w 14"/>
                    <a:gd name="T43" fmla="*/ 5 h 48"/>
                    <a:gd name="T44" fmla="*/ 5 w 14"/>
                    <a:gd name="T45" fmla="*/ 0 h 48"/>
                    <a:gd name="T46" fmla="*/ 5 w 14"/>
                    <a:gd name="T47" fmla="*/ 0 h 48"/>
                    <a:gd name="T48" fmla="*/ 2 w 14"/>
                    <a:gd name="T49" fmla="*/ 0 h 48"/>
                    <a:gd name="T50" fmla="*/ 1 w 14"/>
                    <a:gd name="T51" fmla="*/ 0 h 48"/>
                    <a:gd name="T52" fmla="*/ 1 w 14"/>
                    <a:gd name="T53" fmla="*/ 0 h 48"/>
                    <a:gd name="T54" fmla="*/ 0 w 14"/>
                    <a:gd name="T55" fmla="*/ 2 h 48"/>
                    <a:gd name="T56" fmla="*/ 1 w 14"/>
                    <a:gd name="T57" fmla="*/ 4 h 48"/>
                    <a:gd name="T58" fmla="*/ 1 w 14"/>
                    <a:gd name="T59" fmla="*/ 4 h 48"/>
                    <a:gd name="T60" fmla="*/ 4 w 14"/>
                    <a:gd name="T61" fmla="*/ 9 h 48"/>
                    <a:gd name="T62" fmla="*/ 6 w 14"/>
                    <a:gd name="T63" fmla="*/ 13 h 48"/>
                    <a:gd name="T64" fmla="*/ 9 w 14"/>
                    <a:gd name="T65" fmla="*/ 18 h 48"/>
                    <a:gd name="T66" fmla="*/ 9 w 14"/>
                    <a:gd name="T67" fmla="*/ 23 h 48"/>
                    <a:gd name="T68" fmla="*/ 9 w 14"/>
                    <a:gd name="T69" fmla="*/ 2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" h="48">
                      <a:moveTo>
                        <a:pt x="9" y="23"/>
                      </a:moveTo>
                      <a:lnTo>
                        <a:pt x="9" y="23"/>
                      </a:lnTo>
                      <a:lnTo>
                        <a:pt x="9" y="30"/>
                      </a:lnTo>
                      <a:lnTo>
                        <a:pt x="6" y="35"/>
                      </a:lnTo>
                      <a:lnTo>
                        <a:pt x="4" y="39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5" y="48"/>
                      </a:lnTo>
                      <a:lnTo>
                        <a:pt x="5" y="48"/>
                      </a:lnTo>
                      <a:lnTo>
                        <a:pt x="9" y="43"/>
                      </a:lnTo>
                      <a:lnTo>
                        <a:pt x="11" y="36"/>
                      </a:lnTo>
                      <a:lnTo>
                        <a:pt x="14" y="31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4" y="17"/>
                      </a:lnTo>
                      <a:lnTo>
                        <a:pt x="11" y="11"/>
                      </a:lnTo>
                      <a:lnTo>
                        <a:pt x="9" y="5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4" y="9"/>
                      </a:lnTo>
                      <a:lnTo>
                        <a:pt x="6" y="13"/>
                      </a:lnTo>
                      <a:lnTo>
                        <a:pt x="9" y="18"/>
                      </a:lnTo>
                      <a:lnTo>
                        <a:pt x="9" y="23"/>
                      </a:lnTo>
                      <a:lnTo>
                        <a:pt x="9" y="23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" name="Freeform 58"/>
                <p:cNvSpPr>
                  <a:spLocks noEditPoints="1"/>
                </p:cNvSpPr>
                <p:nvPr/>
              </p:nvSpPr>
              <p:spPr bwMode="auto">
                <a:xfrm>
                  <a:off x="2338498" y="1544664"/>
                  <a:ext cx="225023" cy="238393"/>
                </a:xfrm>
                <a:custGeom>
                  <a:avLst/>
                  <a:gdLst>
                    <a:gd name="T0" fmla="*/ 91 w 142"/>
                    <a:gd name="T1" fmla="*/ 64 h 150"/>
                    <a:gd name="T2" fmla="*/ 87 w 142"/>
                    <a:gd name="T3" fmla="*/ 62 h 150"/>
                    <a:gd name="T4" fmla="*/ 86 w 142"/>
                    <a:gd name="T5" fmla="*/ 66 h 150"/>
                    <a:gd name="T6" fmla="*/ 66 w 142"/>
                    <a:gd name="T7" fmla="*/ 38 h 150"/>
                    <a:gd name="T8" fmla="*/ 70 w 142"/>
                    <a:gd name="T9" fmla="*/ 38 h 150"/>
                    <a:gd name="T10" fmla="*/ 82 w 142"/>
                    <a:gd name="T11" fmla="*/ 56 h 150"/>
                    <a:gd name="T12" fmla="*/ 84 w 142"/>
                    <a:gd name="T13" fmla="*/ 57 h 150"/>
                    <a:gd name="T14" fmla="*/ 87 w 142"/>
                    <a:gd name="T15" fmla="*/ 56 h 150"/>
                    <a:gd name="T16" fmla="*/ 81 w 142"/>
                    <a:gd name="T17" fmla="*/ 35 h 150"/>
                    <a:gd name="T18" fmla="*/ 90 w 142"/>
                    <a:gd name="T19" fmla="*/ 23 h 150"/>
                    <a:gd name="T20" fmla="*/ 90 w 142"/>
                    <a:gd name="T21" fmla="*/ 16 h 150"/>
                    <a:gd name="T22" fmla="*/ 78 w 142"/>
                    <a:gd name="T23" fmla="*/ 1 h 150"/>
                    <a:gd name="T24" fmla="*/ 70 w 142"/>
                    <a:gd name="T25" fmla="*/ 0 h 150"/>
                    <a:gd name="T26" fmla="*/ 57 w 142"/>
                    <a:gd name="T27" fmla="*/ 5 h 150"/>
                    <a:gd name="T28" fmla="*/ 52 w 142"/>
                    <a:gd name="T29" fmla="*/ 18 h 150"/>
                    <a:gd name="T30" fmla="*/ 55 w 142"/>
                    <a:gd name="T31" fmla="*/ 28 h 150"/>
                    <a:gd name="T32" fmla="*/ 27 w 142"/>
                    <a:gd name="T33" fmla="*/ 128 h 150"/>
                    <a:gd name="T34" fmla="*/ 7 w 142"/>
                    <a:gd name="T35" fmla="*/ 128 h 150"/>
                    <a:gd name="T36" fmla="*/ 0 w 142"/>
                    <a:gd name="T37" fmla="*/ 139 h 150"/>
                    <a:gd name="T38" fmla="*/ 3 w 142"/>
                    <a:gd name="T39" fmla="*/ 147 h 150"/>
                    <a:gd name="T40" fmla="*/ 17 w 142"/>
                    <a:gd name="T41" fmla="*/ 150 h 150"/>
                    <a:gd name="T42" fmla="*/ 20 w 142"/>
                    <a:gd name="T43" fmla="*/ 148 h 150"/>
                    <a:gd name="T44" fmla="*/ 17 w 142"/>
                    <a:gd name="T45" fmla="*/ 145 h 150"/>
                    <a:gd name="T46" fmla="*/ 8 w 142"/>
                    <a:gd name="T47" fmla="*/ 144 h 150"/>
                    <a:gd name="T48" fmla="*/ 5 w 142"/>
                    <a:gd name="T49" fmla="*/ 139 h 150"/>
                    <a:gd name="T50" fmla="*/ 7 w 142"/>
                    <a:gd name="T51" fmla="*/ 135 h 150"/>
                    <a:gd name="T52" fmla="*/ 130 w 142"/>
                    <a:gd name="T53" fmla="*/ 134 h 150"/>
                    <a:gd name="T54" fmla="*/ 134 w 142"/>
                    <a:gd name="T55" fmla="*/ 135 h 150"/>
                    <a:gd name="T56" fmla="*/ 136 w 142"/>
                    <a:gd name="T57" fmla="*/ 139 h 150"/>
                    <a:gd name="T58" fmla="*/ 132 w 142"/>
                    <a:gd name="T59" fmla="*/ 144 h 150"/>
                    <a:gd name="T60" fmla="*/ 27 w 142"/>
                    <a:gd name="T61" fmla="*/ 145 h 150"/>
                    <a:gd name="T62" fmla="*/ 25 w 142"/>
                    <a:gd name="T63" fmla="*/ 148 h 150"/>
                    <a:gd name="T64" fmla="*/ 130 w 142"/>
                    <a:gd name="T65" fmla="*/ 150 h 150"/>
                    <a:gd name="T66" fmla="*/ 138 w 142"/>
                    <a:gd name="T67" fmla="*/ 147 h 150"/>
                    <a:gd name="T68" fmla="*/ 142 w 142"/>
                    <a:gd name="T69" fmla="*/ 139 h 150"/>
                    <a:gd name="T70" fmla="*/ 134 w 142"/>
                    <a:gd name="T71" fmla="*/ 128 h 150"/>
                    <a:gd name="T72" fmla="*/ 57 w 142"/>
                    <a:gd name="T73" fmla="*/ 18 h 150"/>
                    <a:gd name="T74" fmla="*/ 61 w 142"/>
                    <a:gd name="T75" fmla="*/ 9 h 150"/>
                    <a:gd name="T76" fmla="*/ 70 w 142"/>
                    <a:gd name="T77" fmla="*/ 5 h 150"/>
                    <a:gd name="T78" fmla="*/ 83 w 142"/>
                    <a:gd name="T79" fmla="*/ 13 h 150"/>
                    <a:gd name="T80" fmla="*/ 83 w 142"/>
                    <a:gd name="T81" fmla="*/ 25 h 150"/>
                    <a:gd name="T82" fmla="*/ 70 w 142"/>
                    <a:gd name="T83" fmla="*/ 32 h 150"/>
                    <a:gd name="T84" fmla="*/ 61 w 142"/>
                    <a:gd name="T85" fmla="*/ 28 h 150"/>
                    <a:gd name="T86" fmla="*/ 57 w 142"/>
                    <a:gd name="T87" fmla="*/ 1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2" h="150">
                      <a:moveTo>
                        <a:pt x="130" y="128"/>
                      </a:moveTo>
                      <a:lnTo>
                        <a:pt x="114" y="128"/>
                      </a:lnTo>
                      <a:lnTo>
                        <a:pt x="91" y="64"/>
                      </a:lnTo>
                      <a:lnTo>
                        <a:pt x="91" y="64"/>
                      </a:lnTo>
                      <a:lnTo>
                        <a:pt x="90" y="62"/>
                      </a:lnTo>
                      <a:lnTo>
                        <a:pt x="87" y="62"/>
                      </a:lnTo>
                      <a:lnTo>
                        <a:pt x="87" y="62"/>
                      </a:lnTo>
                      <a:lnTo>
                        <a:pt x="86" y="64"/>
                      </a:lnTo>
                      <a:lnTo>
                        <a:pt x="86" y="66"/>
                      </a:lnTo>
                      <a:lnTo>
                        <a:pt x="109" y="128"/>
                      </a:lnTo>
                      <a:lnTo>
                        <a:pt x="33" y="128"/>
                      </a:lnTo>
                      <a:lnTo>
                        <a:pt x="66" y="38"/>
                      </a:lnTo>
                      <a:lnTo>
                        <a:pt x="66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75" y="38"/>
                      </a:lnTo>
                      <a:lnTo>
                        <a:pt x="82" y="56"/>
                      </a:lnTo>
                      <a:lnTo>
                        <a:pt x="82" y="56"/>
                      </a:lnTo>
                      <a:lnTo>
                        <a:pt x="83" y="57"/>
                      </a:lnTo>
                      <a:lnTo>
                        <a:pt x="84" y="57"/>
                      </a:lnTo>
                      <a:lnTo>
                        <a:pt x="84" y="57"/>
                      </a:lnTo>
                      <a:lnTo>
                        <a:pt x="86" y="57"/>
                      </a:lnTo>
                      <a:lnTo>
                        <a:pt x="86" y="57"/>
                      </a:lnTo>
                      <a:lnTo>
                        <a:pt x="87" y="56"/>
                      </a:lnTo>
                      <a:lnTo>
                        <a:pt x="87" y="54"/>
                      </a:lnTo>
                      <a:lnTo>
                        <a:pt x="81" y="35"/>
                      </a:lnTo>
                      <a:lnTo>
                        <a:pt x="81" y="35"/>
                      </a:lnTo>
                      <a:lnTo>
                        <a:pt x="84" y="32"/>
                      </a:lnTo>
                      <a:lnTo>
                        <a:pt x="87" y="28"/>
                      </a:lnTo>
                      <a:lnTo>
                        <a:pt x="90" y="23"/>
                      </a:lnTo>
                      <a:lnTo>
                        <a:pt x="90" y="18"/>
                      </a:lnTo>
                      <a:lnTo>
                        <a:pt x="90" y="18"/>
                      </a:lnTo>
                      <a:lnTo>
                        <a:pt x="90" y="16"/>
                      </a:lnTo>
                      <a:lnTo>
                        <a:pt x="88" y="12"/>
                      </a:lnTo>
                      <a:lnTo>
                        <a:pt x="84" y="5"/>
                      </a:lnTo>
                      <a:lnTo>
                        <a:pt x="78" y="1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66" y="0"/>
                      </a:lnTo>
                      <a:lnTo>
                        <a:pt x="64" y="1"/>
                      </a:lnTo>
                      <a:lnTo>
                        <a:pt x="57" y="5"/>
                      </a:lnTo>
                      <a:lnTo>
                        <a:pt x="53" y="12"/>
                      </a:lnTo>
                      <a:lnTo>
                        <a:pt x="52" y="16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23"/>
                      </a:lnTo>
                      <a:lnTo>
                        <a:pt x="55" y="28"/>
                      </a:lnTo>
                      <a:lnTo>
                        <a:pt x="57" y="32"/>
                      </a:lnTo>
                      <a:lnTo>
                        <a:pt x="61" y="35"/>
                      </a:lnTo>
                      <a:lnTo>
                        <a:pt x="27" y="128"/>
                      </a:lnTo>
                      <a:lnTo>
                        <a:pt x="11" y="128"/>
                      </a:lnTo>
                      <a:lnTo>
                        <a:pt x="11" y="128"/>
                      </a:lnTo>
                      <a:lnTo>
                        <a:pt x="7" y="128"/>
                      </a:lnTo>
                      <a:lnTo>
                        <a:pt x="3" y="131"/>
                      </a:lnTo>
                      <a:lnTo>
                        <a:pt x="0" y="135"/>
                      </a:lnTo>
                      <a:lnTo>
                        <a:pt x="0" y="139"/>
                      </a:lnTo>
                      <a:lnTo>
                        <a:pt x="0" y="139"/>
                      </a:lnTo>
                      <a:lnTo>
                        <a:pt x="0" y="143"/>
                      </a:lnTo>
                      <a:lnTo>
                        <a:pt x="3" y="147"/>
                      </a:lnTo>
                      <a:lnTo>
                        <a:pt x="7" y="149"/>
                      </a:lnTo>
                      <a:lnTo>
                        <a:pt x="11" y="150"/>
                      </a:lnTo>
                      <a:lnTo>
                        <a:pt x="17" y="150"/>
                      </a:lnTo>
                      <a:lnTo>
                        <a:pt x="17" y="150"/>
                      </a:lnTo>
                      <a:lnTo>
                        <a:pt x="18" y="149"/>
                      </a:lnTo>
                      <a:lnTo>
                        <a:pt x="20" y="148"/>
                      </a:lnTo>
                      <a:lnTo>
                        <a:pt x="20" y="148"/>
                      </a:lnTo>
                      <a:lnTo>
                        <a:pt x="18" y="145"/>
                      </a:lnTo>
                      <a:lnTo>
                        <a:pt x="17" y="145"/>
                      </a:lnTo>
                      <a:lnTo>
                        <a:pt x="11" y="145"/>
                      </a:lnTo>
                      <a:lnTo>
                        <a:pt x="11" y="145"/>
                      </a:lnTo>
                      <a:lnTo>
                        <a:pt x="8" y="144"/>
                      </a:lnTo>
                      <a:lnTo>
                        <a:pt x="7" y="143"/>
                      </a:lnTo>
                      <a:lnTo>
                        <a:pt x="5" y="141"/>
                      </a:lnTo>
                      <a:lnTo>
                        <a:pt x="5" y="139"/>
                      </a:lnTo>
                      <a:lnTo>
                        <a:pt x="5" y="139"/>
                      </a:lnTo>
                      <a:lnTo>
                        <a:pt x="5" y="136"/>
                      </a:lnTo>
                      <a:lnTo>
                        <a:pt x="7" y="135"/>
                      </a:lnTo>
                      <a:lnTo>
                        <a:pt x="8" y="134"/>
                      </a:lnTo>
                      <a:lnTo>
                        <a:pt x="11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32" y="134"/>
                      </a:lnTo>
                      <a:lnTo>
                        <a:pt x="134" y="135"/>
                      </a:lnTo>
                      <a:lnTo>
                        <a:pt x="135" y="136"/>
                      </a:lnTo>
                      <a:lnTo>
                        <a:pt x="136" y="139"/>
                      </a:lnTo>
                      <a:lnTo>
                        <a:pt x="136" y="139"/>
                      </a:lnTo>
                      <a:lnTo>
                        <a:pt x="135" y="141"/>
                      </a:lnTo>
                      <a:lnTo>
                        <a:pt x="134" y="143"/>
                      </a:lnTo>
                      <a:lnTo>
                        <a:pt x="132" y="144"/>
                      </a:lnTo>
                      <a:lnTo>
                        <a:pt x="130" y="145"/>
                      </a:lnTo>
                      <a:lnTo>
                        <a:pt x="27" y="145"/>
                      </a:lnTo>
                      <a:lnTo>
                        <a:pt x="27" y="145"/>
                      </a:lnTo>
                      <a:lnTo>
                        <a:pt x="25" y="145"/>
                      </a:lnTo>
                      <a:lnTo>
                        <a:pt x="25" y="148"/>
                      </a:lnTo>
                      <a:lnTo>
                        <a:pt x="25" y="148"/>
                      </a:lnTo>
                      <a:lnTo>
                        <a:pt x="25" y="149"/>
                      </a:lnTo>
                      <a:lnTo>
                        <a:pt x="27" y="150"/>
                      </a:lnTo>
                      <a:lnTo>
                        <a:pt x="130" y="150"/>
                      </a:lnTo>
                      <a:lnTo>
                        <a:pt x="130" y="150"/>
                      </a:lnTo>
                      <a:lnTo>
                        <a:pt x="134" y="149"/>
                      </a:lnTo>
                      <a:lnTo>
                        <a:pt x="138" y="147"/>
                      </a:lnTo>
                      <a:lnTo>
                        <a:pt x="140" y="143"/>
                      </a:lnTo>
                      <a:lnTo>
                        <a:pt x="142" y="139"/>
                      </a:lnTo>
                      <a:lnTo>
                        <a:pt x="142" y="139"/>
                      </a:lnTo>
                      <a:lnTo>
                        <a:pt x="140" y="135"/>
                      </a:lnTo>
                      <a:lnTo>
                        <a:pt x="138" y="131"/>
                      </a:lnTo>
                      <a:lnTo>
                        <a:pt x="134" y="128"/>
                      </a:lnTo>
                      <a:lnTo>
                        <a:pt x="130" y="128"/>
                      </a:lnTo>
                      <a:lnTo>
                        <a:pt x="130" y="128"/>
                      </a:lnTo>
                      <a:close/>
                      <a:moveTo>
                        <a:pt x="57" y="18"/>
                      </a:moveTo>
                      <a:lnTo>
                        <a:pt x="57" y="18"/>
                      </a:lnTo>
                      <a:lnTo>
                        <a:pt x="57" y="13"/>
                      </a:lnTo>
                      <a:lnTo>
                        <a:pt x="61" y="9"/>
                      </a:lnTo>
                      <a:lnTo>
                        <a:pt x="65" y="6"/>
                      </a:lnTo>
                      <a:lnTo>
                        <a:pt x="70" y="5"/>
                      </a:lnTo>
                      <a:lnTo>
                        <a:pt x="70" y="5"/>
                      </a:lnTo>
                      <a:lnTo>
                        <a:pt x="77" y="6"/>
                      </a:lnTo>
                      <a:lnTo>
                        <a:pt x="81" y="9"/>
                      </a:lnTo>
                      <a:lnTo>
                        <a:pt x="83" y="13"/>
                      </a:lnTo>
                      <a:lnTo>
                        <a:pt x="84" y="18"/>
                      </a:lnTo>
                      <a:lnTo>
                        <a:pt x="84" y="18"/>
                      </a:lnTo>
                      <a:lnTo>
                        <a:pt x="83" y="25"/>
                      </a:lnTo>
                      <a:lnTo>
                        <a:pt x="81" y="28"/>
                      </a:lnTo>
                      <a:lnTo>
                        <a:pt x="77" y="31"/>
                      </a:lnTo>
                      <a:lnTo>
                        <a:pt x="70" y="32"/>
                      </a:lnTo>
                      <a:lnTo>
                        <a:pt x="70" y="32"/>
                      </a:lnTo>
                      <a:lnTo>
                        <a:pt x="65" y="31"/>
                      </a:lnTo>
                      <a:lnTo>
                        <a:pt x="61" y="28"/>
                      </a:lnTo>
                      <a:lnTo>
                        <a:pt x="57" y="25"/>
                      </a:lnTo>
                      <a:lnTo>
                        <a:pt x="57" y="18"/>
                      </a:lnTo>
                      <a:lnTo>
                        <a:pt x="57" y="18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" name="Freeform 59"/>
                <p:cNvSpPr>
                  <a:spLocks noEditPoints="1"/>
                </p:cNvSpPr>
                <p:nvPr/>
              </p:nvSpPr>
              <p:spPr bwMode="auto">
                <a:xfrm>
                  <a:off x="2411761" y="1630241"/>
                  <a:ext cx="78496" cy="102896"/>
                </a:xfrm>
                <a:custGeom>
                  <a:avLst/>
                  <a:gdLst>
                    <a:gd name="T0" fmla="*/ 24 w 50"/>
                    <a:gd name="T1" fmla="*/ 0 h 65"/>
                    <a:gd name="T2" fmla="*/ 24 w 50"/>
                    <a:gd name="T3" fmla="*/ 0 h 65"/>
                    <a:gd name="T4" fmla="*/ 23 w 50"/>
                    <a:gd name="T5" fmla="*/ 0 h 65"/>
                    <a:gd name="T6" fmla="*/ 23 w 50"/>
                    <a:gd name="T7" fmla="*/ 2 h 65"/>
                    <a:gd name="T8" fmla="*/ 0 w 50"/>
                    <a:gd name="T9" fmla="*/ 61 h 65"/>
                    <a:gd name="T10" fmla="*/ 0 w 50"/>
                    <a:gd name="T11" fmla="*/ 61 h 65"/>
                    <a:gd name="T12" fmla="*/ 1 w 50"/>
                    <a:gd name="T13" fmla="*/ 64 h 65"/>
                    <a:gd name="T14" fmla="*/ 1 w 50"/>
                    <a:gd name="T15" fmla="*/ 64 h 65"/>
                    <a:gd name="T16" fmla="*/ 2 w 50"/>
                    <a:gd name="T17" fmla="*/ 65 h 65"/>
                    <a:gd name="T18" fmla="*/ 48 w 50"/>
                    <a:gd name="T19" fmla="*/ 65 h 65"/>
                    <a:gd name="T20" fmla="*/ 48 w 50"/>
                    <a:gd name="T21" fmla="*/ 65 h 65"/>
                    <a:gd name="T22" fmla="*/ 49 w 50"/>
                    <a:gd name="T23" fmla="*/ 64 h 65"/>
                    <a:gd name="T24" fmla="*/ 49 w 50"/>
                    <a:gd name="T25" fmla="*/ 64 h 65"/>
                    <a:gd name="T26" fmla="*/ 50 w 50"/>
                    <a:gd name="T27" fmla="*/ 61 h 65"/>
                    <a:gd name="T28" fmla="*/ 27 w 50"/>
                    <a:gd name="T29" fmla="*/ 2 h 65"/>
                    <a:gd name="T30" fmla="*/ 27 w 50"/>
                    <a:gd name="T31" fmla="*/ 2 h 65"/>
                    <a:gd name="T32" fmla="*/ 27 w 50"/>
                    <a:gd name="T33" fmla="*/ 0 h 65"/>
                    <a:gd name="T34" fmla="*/ 24 w 50"/>
                    <a:gd name="T35" fmla="*/ 0 h 65"/>
                    <a:gd name="T36" fmla="*/ 24 w 50"/>
                    <a:gd name="T37" fmla="*/ 0 h 65"/>
                    <a:gd name="T38" fmla="*/ 24 w 50"/>
                    <a:gd name="T39" fmla="*/ 11 h 65"/>
                    <a:gd name="T40" fmla="*/ 29 w 50"/>
                    <a:gd name="T41" fmla="*/ 22 h 65"/>
                    <a:gd name="T42" fmla="*/ 22 w 50"/>
                    <a:gd name="T43" fmla="*/ 19 h 65"/>
                    <a:gd name="T44" fmla="*/ 24 w 50"/>
                    <a:gd name="T45" fmla="*/ 11 h 65"/>
                    <a:gd name="T46" fmla="*/ 40 w 50"/>
                    <a:gd name="T47" fmla="*/ 51 h 65"/>
                    <a:gd name="T48" fmla="*/ 15 w 50"/>
                    <a:gd name="T49" fmla="*/ 45 h 65"/>
                    <a:gd name="T50" fmla="*/ 33 w 50"/>
                    <a:gd name="T51" fmla="*/ 32 h 65"/>
                    <a:gd name="T52" fmla="*/ 40 w 50"/>
                    <a:gd name="T53" fmla="*/ 51 h 65"/>
                    <a:gd name="T54" fmla="*/ 14 w 50"/>
                    <a:gd name="T55" fmla="*/ 39 h 65"/>
                    <a:gd name="T56" fmla="*/ 20 w 50"/>
                    <a:gd name="T57" fmla="*/ 24 h 65"/>
                    <a:gd name="T58" fmla="*/ 29 w 50"/>
                    <a:gd name="T59" fmla="*/ 29 h 65"/>
                    <a:gd name="T60" fmla="*/ 14 w 50"/>
                    <a:gd name="T61" fmla="*/ 39 h 65"/>
                    <a:gd name="T62" fmla="*/ 6 w 50"/>
                    <a:gd name="T63" fmla="*/ 60 h 65"/>
                    <a:gd name="T64" fmla="*/ 10 w 50"/>
                    <a:gd name="T65" fmla="*/ 50 h 65"/>
                    <a:gd name="T66" fmla="*/ 42 w 50"/>
                    <a:gd name="T67" fmla="*/ 58 h 65"/>
                    <a:gd name="T68" fmla="*/ 44 w 50"/>
                    <a:gd name="T69" fmla="*/ 60 h 65"/>
                    <a:gd name="T70" fmla="*/ 6 w 50"/>
                    <a:gd name="T71" fmla="*/ 6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0" h="6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1" y="64"/>
                      </a:lnTo>
                      <a:lnTo>
                        <a:pt x="1" y="64"/>
                      </a:lnTo>
                      <a:lnTo>
                        <a:pt x="2" y="65"/>
                      </a:lnTo>
                      <a:lnTo>
                        <a:pt x="48" y="65"/>
                      </a:lnTo>
                      <a:lnTo>
                        <a:pt x="48" y="65"/>
                      </a:lnTo>
                      <a:lnTo>
                        <a:pt x="49" y="64"/>
                      </a:lnTo>
                      <a:lnTo>
                        <a:pt x="49" y="64"/>
                      </a:lnTo>
                      <a:lnTo>
                        <a:pt x="50" y="61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  <a:moveTo>
                        <a:pt x="24" y="11"/>
                      </a:moveTo>
                      <a:lnTo>
                        <a:pt x="29" y="22"/>
                      </a:lnTo>
                      <a:lnTo>
                        <a:pt x="22" y="19"/>
                      </a:lnTo>
                      <a:lnTo>
                        <a:pt x="24" y="11"/>
                      </a:lnTo>
                      <a:close/>
                      <a:moveTo>
                        <a:pt x="40" y="51"/>
                      </a:moveTo>
                      <a:lnTo>
                        <a:pt x="15" y="45"/>
                      </a:lnTo>
                      <a:lnTo>
                        <a:pt x="33" y="32"/>
                      </a:lnTo>
                      <a:lnTo>
                        <a:pt x="40" y="51"/>
                      </a:lnTo>
                      <a:close/>
                      <a:moveTo>
                        <a:pt x="14" y="39"/>
                      </a:moveTo>
                      <a:lnTo>
                        <a:pt x="20" y="24"/>
                      </a:lnTo>
                      <a:lnTo>
                        <a:pt x="29" y="29"/>
                      </a:lnTo>
                      <a:lnTo>
                        <a:pt x="14" y="39"/>
                      </a:lnTo>
                      <a:close/>
                      <a:moveTo>
                        <a:pt x="6" y="60"/>
                      </a:moveTo>
                      <a:lnTo>
                        <a:pt x="10" y="50"/>
                      </a:lnTo>
                      <a:lnTo>
                        <a:pt x="42" y="58"/>
                      </a:lnTo>
                      <a:lnTo>
                        <a:pt x="44" y="60"/>
                      </a:lnTo>
                      <a:lnTo>
                        <a:pt x="6" y="60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C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pic>
        <p:nvPicPr>
          <p:cNvPr id="5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588145"/>
            <a:ext cx="35004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4106 Grupo"/>
          <p:cNvGrpSpPr>
            <a:grpSpLocks/>
          </p:cNvGrpSpPr>
          <p:nvPr/>
        </p:nvGrpSpPr>
        <p:grpSpPr bwMode="auto">
          <a:xfrm>
            <a:off x="3533775" y="2067148"/>
            <a:ext cx="1446213" cy="1136650"/>
            <a:chOff x="2933699" y="1489868"/>
            <a:chExt cx="1084269" cy="852083"/>
          </a:xfrm>
        </p:grpSpPr>
        <p:sp>
          <p:nvSpPr>
            <p:cNvPr id="52" name="4102 Elipse"/>
            <p:cNvSpPr/>
            <p:nvPr/>
          </p:nvSpPr>
          <p:spPr>
            <a:xfrm>
              <a:off x="3931083" y="1489868"/>
              <a:ext cx="86885" cy="98775"/>
            </a:xfrm>
            <a:prstGeom prst="ellipse">
              <a:avLst/>
            </a:prstGeom>
            <a:solidFill>
              <a:srgbClr val="4F7CA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3" name="4104 Conector angular"/>
            <p:cNvCxnSpPr>
              <a:cxnSpLocks noChangeShapeType="1"/>
              <a:stCxn id="52" idx="2"/>
            </p:cNvCxnSpPr>
            <p:nvPr/>
          </p:nvCxnSpPr>
          <p:spPr bwMode="auto">
            <a:xfrm rot="10800000" flipV="1">
              <a:off x="2933699" y="1539081"/>
              <a:ext cx="997750" cy="802870"/>
            </a:xfrm>
            <a:prstGeom prst="bentConnector3">
              <a:avLst>
                <a:gd name="adj1" fmla="val 79593"/>
              </a:avLst>
            </a:prstGeom>
            <a:noFill/>
            <a:ln w="6350" algn="ctr">
              <a:solidFill>
                <a:srgbClr val="4472C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" name="114 Grupo"/>
          <p:cNvGrpSpPr>
            <a:grpSpLocks/>
          </p:cNvGrpSpPr>
          <p:nvPr/>
        </p:nvGrpSpPr>
        <p:grpSpPr bwMode="auto">
          <a:xfrm>
            <a:off x="3503613" y="3086323"/>
            <a:ext cx="1512887" cy="763587"/>
            <a:chOff x="2883697" y="1489868"/>
            <a:chExt cx="1134271" cy="573023"/>
          </a:xfrm>
        </p:grpSpPr>
        <p:sp>
          <p:nvSpPr>
            <p:cNvPr id="55" name="115 Elipse"/>
            <p:cNvSpPr/>
            <p:nvPr/>
          </p:nvSpPr>
          <p:spPr>
            <a:xfrm>
              <a:off x="3931083" y="1489868"/>
              <a:ext cx="86885" cy="98879"/>
            </a:xfrm>
            <a:prstGeom prst="ellipse">
              <a:avLst/>
            </a:prstGeom>
            <a:solidFill>
              <a:srgbClr val="4F7CA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6" name="116 Conector angular"/>
            <p:cNvCxnSpPr>
              <a:cxnSpLocks noChangeShapeType="1"/>
              <a:stCxn id="55" idx="2"/>
            </p:cNvCxnSpPr>
            <p:nvPr/>
          </p:nvCxnSpPr>
          <p:spPr bwMode="auto">
            <a:xfrm rot="10800000" flipV="1">
              <a:off x="2883697" y="1539081"/>
              <a:ext cx="1047752" cy="523810"/>
            </a:xfrm>
            <a:prstGeom prst="bentConnector3">
              <a:avLst>
                <a:gd name="adj1" fmla="val 68181"/>
              </a:avLst>
            </a:prstGeom>
            <a:noFill/>
            <a:ln w="6350" algn="ctr">
              <a:solidFill>
                <a:srgbClr val="4472C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132 Grupo"/>
          <p:cNvGrpSpPr>
            <a:grpSpLocks/>
          </p:cNvGrpSpPr>
          <p:nvPr/>
        </p:nvGrpSpPr>
        <p:grpSpPr bwMode="auto">
          <a:xfrm>
            <a:off x="3527425" y="4987552"/>
            <a:ext cx="1446213" cy="536575"/>
            <a:chOff x="2932903" y="1185629"/>
            <a:chExt cx="1085065" cy="402664"/>
          </a:xfrm>
        </p:grpSpPr>
        <p:sp>
          <p:nvSpPr>
            <p:cNvPr id="58" name="133 Elipse"/>
            <p:cNvSpPr/>
            <p:nvPr/>
          </p:nvSpPr>
          <p:spPr>
            <a:xfrm>
              <a:off x="3931020" y="1489414"/>
              <a:ext cx="86948" cy="98879"/>
            </a:xfrm>
            <a:prstGeom prst="ellipse">
              <a:avLst/>
            </a:prstGeom>
            <a:solidFill>
              <a:srgbClr val="4F7CA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9" name="134 Conector angular"/>
            <p:cNvCxnSpPr>
              <a:cxnSpLocks noChangeShapeType="1"/>
              <a:stCxn id="58" idx="2"/>
            </p:cNvCxnSpPr>
            <p:nvPr/>
          </p:nvCxnSpPr>
          <p:spPr bwMode="auto">
            <a:xfrm rot="10800000">
              <a:off x="2932903" y="1185629"/>
              <a:ext cx="998547" cy="353453"/>
            </a:xfrm>
            <a:prstGeom prst="bentConnector3">
              <a:avLst>
                <a:gd name="adj1" fmla="val 65264"/>
              </a:avLst>
            </a:prstGeom>
            <a:noFill/>
            <a:ln w="6350" algn="ctr">
              <a:solidFill>
                <a:srgbClr val="4472C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119 Elipse"/>
          <p:cNvSpPr/>
          <p:nvPr/>
        </p:nvSpPr>
        <p:spPr>
          <a:xfrm>
            <a:off x="4787900" y="4127723"/>
            <a:ext cx="115888" cy="131762"/>
          </a:xfrm>
          <a:prstGeom prst="ellipse">
            <a:avLst/>
          </a:prstGeom>
          <a:solidFill>
            <a:srgbClr val="4F7C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1" name="4118 Conector recto"/>
          <p:cNvCxnSpPr>
            <a:cxnSpLocks noChangeShapeType="1"/>
            <a:stCxn id="60" idx="2"/>
          </p:cNvCxnSpPr>
          <p:nvPr/>
        </p:nvCxnSpPr>
        <p:spPr bwMode="auto">
          <a:xfrm flipH="1">
            <a:off x="3457575" y="4192810"/>
            <a:ext cx="1330325" cy="12700"/>
          </a:xfrm>
          <a:prstGeom prst="line">
            <a:avLst/>
          </a:prstGeom>
          <a:noFill/>
          <a:ln w="6350" algn="ctr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ángulo 61"/>
          <p:cNvSpPr/>
          <p:nvPr/>
        </p:nvSpPr>
        <p:spPr>
          <a:xfrm>
            <a:off x="7968208" y="6354000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6294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1 Diagrama"/>
          <p:cNvGraphicFramePr/>
          <p:nvPr>
            <p:extLst>
              <p:ext uri="{D42A27DB-BD31-4B8C-83A1-F6EECF244321}">
                <p14:modId xmlns:p14="http://schemas.microsoft.com/office/powerpoint/2010/main" val="503783505"/>
              </p:ext>
            </p:extLst>
          </p:nvPr>
        </p:nvGraphicFramePr>
        <p:xfrm>
          <a:off x="2892700" y="1974295"/>
          <a:ext cx="6136726" cy="426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9 Rectángulo"/>
          <p:cNvSpPr>
            <a:spLocks noChangeArrowheads="1"/>
          </p:cNvSpPr>
          <p:nvPr/>
        </p:nvSpPr>
        <p:spPr bwMode="auto">
          <a:xfrm>
            <a:off x="3912617" y="4677122"/>
            <a:ext cx="211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6" rIns="91372" bIns="4568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alt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Promoción y difusión del gobierno en territorio.</a:t>
            </a: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22 Rectángulo"/>
          <p:cNvSpPr>
            <a:spLocks noChangeArrowheads="1"/>
          </p:cNvSpPr>
          <p:nvPr/>
        </p:nvSpPr>
        <p:spPr bwMode="auto">
          <a:xfrm>
            <a:off x="5159896" y="2326590"/>
            <a:ext cx="1798413" cy="124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altLang="es-E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Capacitar en el uso de las </a:t>
            </a:r>
            <a:r>
              <a:rPr kumimoji="0" lang="es-EC" altLang="es-ES" sz="15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TIC´s</a:t>
            </a:r>
            <a:r>
              <a:rPr kumimoji="0" lang="es-EC" altLang="es-E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y promover emprendimientos    productivos.</a:t>
            </a:r>
            <a:endParaRPr kumimoji="0" lang="es-ES" altLang="es-ES" sz="15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22 Rectángulo"/>
          <p:cNvSpPr>
            <a:spLocks noChangeArrowheads="1"/>
          </p:cNvSpPr>
          <p:nvPr/>
        </p:nvSpPr>
        <p:spPr bwMode="auto">
          <a:xfrm>
            <a:off x="6509544" y="4797152"/>
            <a:ext cx="1860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6" rIns="91372" bIns="4568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alt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Promover el uso de los servicios gubernamentales en línea.</a:t>
            </a: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4437112"/>
            <a:ext cx="21558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5"/>
          <a:stretch/>
        </p:blipFill>
        <p:spPr>
          <a:xfrm>
            <a:off x="6591647" y="2112256"/>
            <a:ext cx="1988629" cy="18771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29" y="4064000"/>
            <a:ext cx="2162175" cy="2114550"/>
          </a:xfrm>
          <a:prstGeom prst="rect">
            <a:avLst/>
          </a:prstGeom>
        </p:spPr>
      </p:pic>
      <p:sp>
        <p:nvSpPr>
          <p:cNvPr id="11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12" name="Título 1"/>
          <p:cNvSpPr>
            <a:spLocks noGrp="1"/>
          </p:cNvSpPr>
          <p:nvPr/>
        </p:nvSpPr>
        <p:spPr bwMode="auto">
          <a:xfrm>
            <a:off x="47329" y="1332632"/>
            <a:ext cx="7416824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2800" b="1" kern="0" dirty="0">
                <a:solidFill>
                  <a:srgbClr val="000000"/>
                </a:solidFill>
              </a:rPr>
              <a:t>OBJETIVOS ESTRATÉGICOS DE LOS INFOCENTROS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968208" y="6452232"/>
            <a:ext cx="3810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(Gerencia del Proyecto Infocentros, 2017)</a:t>
            </a:r>
          </a:p>
        </p:txBody>
      </p:sp>
    </p:spTree>
    <p:extLst>
      <p:ext uri="{BB962C8B-B14F-4D97-AF65-F5344CB8AC3E}">
        <p14:creationId xmlns:p14="http://schemas.microsoft.com/office/powerpoint/2010/main" val="8717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5231904" y="229871"/>
            <a:ext cx="6696744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kern="0" dirty="0" smtClean="0">
                <a:latin typeface="Calibri Light" panose="020F0302020204030204" pitchFamily="34" charset="0"/>
                <a:cs typeface="Arial" charset="0"/>
              </a:rPr>
              <a:t>Modelo </a:t>
            </a:r>
            <a:r>
              <a:rPr lang="es-ES" altLang="es-ES" sz="2400" kern="0" dirty="0">
                <a:latin typeface="Calibri Light" panose="020F0302020204030204" pitchFamily="34" charset="0"/>
                <a:cs typeface="Arial" charset="0"/>
              </a:rPr>
              <a:t>de Gestión TI para la Red Infocentros</a:t>
            </a:r>
            <a:endParaRPr lang="es-EC" sz="2400" kern="0" dirty="0">
              <a:latin typeface="Calibri Light" panose="020F030202020403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kern="0" dirty="0">
                <a:latin typeface="Calibri Light" panose="020F0302020204030204" pitchFamily="34" charset="0"/>
                <a:cs typeface="Arial" charset="0"/>
              </a:rPr>
              <a:t>ANÁLISIS DE LA SITUACIÓN </a:t>
            </a:r>
            <a:r>
              <a:rPr lang="es-EC" sz="2000" b="1" kern="0" dirty="0" smtClean="0">
                <a:latin typeface="Calibri Light" panose="020F0302020204030204" pitchFamily="34" charset="0"/>
                <a:cs typeface="Arial" charset="0"/>
              </a:rPr>
              <a:t>ACTUAL</a:t>
            </a:r>
            <a:endParaRPr lang="es-EC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" name="Título 1"/>
          <p:cNvSpPr>
            <a:spLocks noGrp="1"/>
          </p:cNvSpPr>
          <p:nvPr/>
        </p:nvSpPr>
        <p:spPr bwMode="auto">
          <a:xfrm>
            <a:off x="47328" y="1188041"/>
            <a:ext cx="8737773" cy="58477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dirty="0" smtClean="0">
                <a:solidFill>
                  <a:srgbClr val="000000"/>
                </a:solidFill>
              </a:rPr>
              <a:t>ESTRUCTURA ORGANIZACIONAL </a:t>
            </a:r>
            <a:r>
              <a:rPr lang="es-ES" altLang="es-ES" sz="3200" b="1" kern="0" dirty="0" smtClean="0">
                <a:solidFill>
                  <a:srgbClr val="000000"/>
                </a:solidFill>
              </a:rPr>
              <a:t>INFOCENTROS</a:t>
            </a:r>
            <a:endParaRPr lang="es-ES" altLang="es-ES" sz="32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247210"/>
              </p:ext>
            </p:extLst>
          </p:nvPr>
        </p:nvGraphicFramePr>
        <p:xfrm>
          <a:off x="1055440" y="1916832"/>
          <a:ext cx="9365490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Visio" r:id="rId4" imgW="28375110" imgH="15678240" progId="Visio.Drawing.15">
                  <p:embed/>
                </p:oleObj>
              </mc:Choice>
              <mc:Fallback>
                <p:oleObj name="Visio" r:id="rId4" imgW="28375110" imgH="15678240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1916832"/>
                        <a:ext cx="9365490" cy="45365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/>
          <p:cNvSpPr/>
          <p:nvPr/>
        </p:nvSpPr>
        <p:spPr>
          <a:xfrm>
            <a:off x="5712296" y="6453336"/>
            <a:ext cx="6096000" cy="3395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200" b="1" dirty="0">
                <a:latin typeface="Arial" panose="020B0604020202020204" pitchFamily="34" charset="0"/>
                <a:ea typeface="Calibri" panose="020F0502020204030204" pitchFamily="34" charset="0"/>
              </a:rPr>
              <a:t>Fuente: (Gerencia del Proyecto Infocentros, 2017</a:t>
            </a: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1278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5">
                <a:lumMod val="50000"/>
                <a:tint val="66000"/>
                <a:satMod val="160000"/>
              </a:schemeClr>
            </a:gs>
            <a:gs pos="50000">
              <a:schemeClr val="accent5">
                <a:lumMod val="50000"/>
                <a:tint val="44500"/>
                <a:satMod val="160000"/>
              </a:schemeClr>
            </a:gs>
            <a:gs pos="100000">
              <a:schemeClr val="accent5">
                <a:lumMod val="50000"/>
                <a:tint val="23500"/>
                <a:satMod val="160000"/>
              </a:schemeClr>
            </a:gs>
          </a:gsLst>
          <a:lin ang="13500000" scaled="1"/>
          <a:tileRect/>
        </a:gradFill>
      </a:spPr>
      <a:bodyPr rtlCol="0" anchor="ctr"/>
      <a:lstStyle>
        <a:defPPr algn="ctr"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28458</TotalTime>
  <Words>3973</Words>
  <Application>Microsoft Office PowerPoint</Application>
  <PresentationFormat>Personalizado</PresentationFormat>
  <Paragraphs>493</Paragraphs>
  <Slides>49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54" baseType="lpstr">
      <vt:lpstr>2_Diseño personalizado</vt:lpstr>
      <vt:lpstr>Diseño personalizado</vt:lpstr>
      <vt:lpstr>Tema de Office</vt:lpstr>
      <vt:lpstr>CorelDRAW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DPI Nelson Cuasapáz</dc:creator>
  <cp:lastModifiedBy>Ines Betzabe  Mayorga Parra</cp:lastModifiedBy>
  <cp:revision>1515</cp:revision>
  <cp:lastPrinted>2017-10-25T20:34:02Z</cp:lastPrinted>
  <dcterms:created xsi:type="dcterms:W3CDTF">2013-01-14T23:42:54Z</dcterms:created>
  <dcterms:modified xsi:type="dcterms:W3CDTF">2019-09-19T17:05:57Z</dcterms:modified>
</cp:coreProperties>
</file>