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5"/>
  </p:notesMasterIdLst>
  <p:sldIdLst>
    <p:sldId id="387" r:id="rId2"/>
    <p:sldId id="388" r:id="rId3"/>
    <p:sldId id="303" r:id="rId4"/>
    <p:sldId id="262" r:id="rId5"/>
    <p:sldId id="264" r:id="rId6"/>
    <p:sldId id="343" r:id="rId7"/>
    <p:sldId id="344" r:id="rId8"/>
    <p:sldId id="345" r:id="rId9"/>
    <p:sldId id="346" r:id="rId10"/>
    <p:sldId id="353" r:id="rId11"/>
    <p:sldId id="347" r:id="rId12"/>
    <p:sldId id="348" r:id="rId13"/>
    <p:sldId id="352" r:id="rId14"/>
    <p:sldId id="389" r:id="rId15"/>
    <p:sldId id="354" r:id="rId16"/>
    <p:sldId id="361" r:id="rId17"/>
    <p:sldId id="390" r:id="rId18"/>
    <p:sldId id="265" r:id="rId19"/>
    <p:sldId id="391" r:id="rId20"/>
    <p:sldId id="349" r:id="rId21"/>
    <p:sldId id="351" r:id="rId22"/>
    <p:sldId id="331" r:id="rId23"/>
    <p:sldId id="33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2" d="100"/>
          <a:sy n="112" d="100"/>
        </p:scale>
        <p:origin x="516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C971F-D351-4E85-A827-38A716AD3AA1}" type="doc">
      <dgm:prSet loTypeId="urn:microsoft.com/office/officeart/2005/8/layout/hList7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F0D3732-B989-4AB6-894E-A6718A56D281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Las empresas no consideran </a:t>
          </a:r>
          <a:r>
            <a:rPr lang="es-EC" dirty="0">
              <a:latin typeface="Times New Roman" pitchFamily="18" charset="0"/>
              <a:cs typeface="Times New Roman" pitchFamily="18" charset="0"/>
            </a:rPr>
            <a:t>a la calidad como factor clave para generar una ventaja competitiva.</a:t>
          </a:r>
          <a:endParaRPr lang="es-ES" dirty="0"/>
        </a:p>
      </dgm:t>
    </dgm:pt>
    <dgm:pt modelId="{D960921D-64BD-4EFF-BAFF-14D742DA3602}" type="parTrans" cxnId="{A805572D-ED01-4E16-B064-5E519F1F23E5}">
      <dgm:prSet/>
      <dgm:spPr/>
      <dgm:t>
        <a:bodyPr/>
        <a:lstStyle/>
        <a:p>
          <a:endParaRPr lang="es-ES"/>
        </a:p>
      </dgm:t>
    </dgm:pt>
    <dgm:pt modelId="{A9378BDA-B539-4F90-9344-276C898D20BB}" type="sibTrans" cxnId="{A805572D-ED01-4E16-B064-5E519F1F23E5}">
      <dgm:prSet/>
      <dgm:spPr/>
      <dgm:t>
        <a:bodyPr/>
        <a:lstStyle/>
        <a:p>
          <a:endParaRPr lang="es-ES"/>
        </a:p>
      </dgm:t>
    </dgm:pt>
    <dgm:pt modelId="{8D5E4A1A-9EC4-47BC-B3EA-451AD6D4509F}">
      <dgm:prSet phldrT="[Texto]"/>
      <dgm:spPr/>
      <dgm:t>
        <a:bodyPr/>
        <a:lstStyle/>
        <a:p>
          <a:pPr algn="just"/>
          <a:r>
            <a: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Desconocimiento de métodos de medición de la madurez de la calidad.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E6AC39AE-56AA-4F58-A95B-670BF7CBEE85}" type="parTrans" cxnId="{CECCF577-6503-408E-97A9-EDF56B5790B6}">
      <dgm:prSet/>
      <dgm:spPr/>
      <dgm:t>
        <a:bodyPr/>
        <a:lstStyle/>
        <a:p>
          <a:endParaRPr lang="es-ES"/>
        </a:p>
      </dgm:t>
    </dgm:pt>
    <dgm:pt modelId="{E23A860F-A8C2-4135-BE54-328BA1792A8C}" type="sibTrans" cxnId="{CECCF577-6503-408E-97A9-EDF56B5790B6}">
      <dgm:prSet/>
      <dgm:spPr/>
      <dgm:t>
        <a:bodyPr/>
        <a:lstStyle/>
        <a:p>
          <a:endParaRPr lang="es-ES"/>
        </a:p>
      </dgm:t>
    </dgm:pt>
    <dgm:pt modelId="{ED846272-3E62-4AC1-B0CA-CABDB84C6E0A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La inadecuada planificación para medir la madurez de la calidad.</a:t>
          </a:r>
          <a:endParaRPr lang="es-ES" dirty="0"/>
        </a:p>
      </dgm:t>
    </dgm:pt>
    <dgm:pt modelId="{C6E37B6D-0644-456F-9F9C-1B7E8F7D3DAD}" type="parTrans" cxnId="{6228863B-B85D-4741-9462-A550D6F63F3F}">
      <dgm:prSet/>
      <dgm:spPr/>
      <dgm:t>
        <a:bodyPr/>
        <a:lstStyle/>
        <a:p>
          <a:endParaRPr lang="es-ES"/>
        </a:p>
      </dgm:t>
    </dgm:pt>
    <dgm:pt modelId="{7538947F-5504-4516-A7B3-32C855C1BBFD}" type="sibTrans" cxnId="{6228863B-B85D-4741-9462-A550D6F63F3F}">
      <dgm:prSet/>
      <dgm:spPr/>
      <dgm:t>
        <a:bodyPr/>
        <a:lstStyle/>
        <a:p>
          <a:endParaRPr lang="es-ES"/>
        </a:p>
      </dgm:t>
    </dgm:pt>
    <dgm:pt modelId="{283AC56B-4E54-433F-A701-4FCCB0791767}">
      <dgm:prSet phldrT="[Texto]"/>
      <dgm:spPr/>
      <dgm:t>
        <a:bodyPr/>
        <a:lstStyle/>
        <a:p>
          <a:r>
            <a:rPr lang="es-EC" dirty="0">
              <a:latin typeface="Times New Roman" pitchFamily="18" charset="0"/>
              <a:cs typeface="Times New Roman" pitchFamily="18" charset="0"/>
            </a:rPr>
            <a:t>Las empresas prestadoras de servicios no conozcan el porcentaje del nivel de madurez de calidad.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1EBADF77-BF4C-40E6-9249-40CF53EEBF4D}" type="parTrans" cxnId="{449E38E8-6DF0-4330-9599-292D04E61C29}">
      <dgm:prSet/>
      <dgm:spPr/>
      <dgm:t>
        <a:bodyPr/>
        <a:lstStyle/>
        <a:p>
          <a:endParaRPr lang="es-ES"/>
        </a:p>
      </dgm:t>
    </dgm:pt>
    <dgm:pt modelId="{17C025A8-7E52-427D-9C52-42396495D244}" type="sibTrans" cxnId="{449E38E8-6DF0-4330-9599-292D04E61C29}">
      <dgm:prSet/>
      <dgm:spPr/>
      <dgm:t>
        <a:bodyPr/>
        <a:lstStyle/>
        <a:p>
          <a:endParaRPr lang="es-ES"/>
        </a:p>
      </dgm:t>
    </dgm:pt>
    <dgm:pt modelId="{E87B7B51-8D66-469E-8193-E1AC0FBDE31C}" type="pres">
      <dgm:prSet presAssocID="{952C971F-D351-4E85-A827-38A716AD3AA1}" presName="Name0" presStyleCnt="0">
        <dgm:presLayoutVars>
          <dgm:dir/>
          <dgm:resizeHandles val="exact"/>
        </dgm:presLayoutVars>
      </dgm:prSet>
      <dgm:spPr/>
    </dgm:pt>
    <dgm:pt modelId="{D3F98318-3126-46C8-B1F1-254743F049D6}" type="pres">
      <dgm:prSet presAssocID="{952C971F-D351-4E85-A827-38A716AD3AA1}" presName="fgShape" presStyleLbl="fgShp" presStyleIdx="0" presStyleCnt="1"/>
      <dgm:spPr/>
    </dgm:pt>
    <dgm:pt modelId="{EE1ECB91-623A-48B8-B866-7BE2253C2EB0}" type="pres">
      <dgm:prSet presAssocID="{952C971F-D351-4E85-A827-38A716AD3AA1}" presName="linComp" presStyleCnt="0"/>
      <dgm:spPr/>
    </dgm:pt>
    <dgm:pt modelId="{41B23D0C-48FC-45F4-B0D3-268A141CA17D}" type="pres">
      <dgm:prSet presAssocID="{FF0D3732-B989-4AB6-894E-A6718A56D281}" presName="compNode" presStyleCnt="0"/>
      <dgm:spPr/>
    </dgm:pt>
    <dgm:pt modelId="{E74CE2C0-044D-436D-8B71-6595D76E45D9}" type="pres">
      <dgm:prSet presAssocID="{FF0D3732-B989-4AB6-894E-A6718A56D281}" presName="bkgdShape" presStyleLbl="node1" presStyleIdx="0" presStyleCnt="4"/>
      <dgm:spPr/>
    </dgm:pt>
    <dgm:pt modelId="{BAEDA67C-422F-47EF-8CCA-16E9215D9A52}" type="pres">
      <dgm:prSet presAssocID="{FF0D3732-B989-4AB6-894E-A6718A56D281}" presName="nodeTx" presStyleLbl="node1" presStyleIdx="0" presStyleCnt="4">
        <dgm:presLayoutVars>
          <dgm:bulletEnabled val="1"/>
        </dgm:presLayoutVars>
      </dgm:prSet>
      <dgm:spPr/>
    </dgm:pt>
    <dgm:pt modelId="{3BB2924D-18AE-489E-B652-D1869150F58B}" type="pres">
      <dgm:prSet presAssocID="{FF0D3732-B989-4AB6-894E-A6718A56D281}" presName="invisiNode" presStyleLbl="node1" presStyleIdx="0" presStyleCnt="4"/>
      <dgm:spPr/>
    </dgm:pt>
    <dgm:pt modelId="{6F0A0C79-2A01-452F-9121-7E6F3877B902}" type="pres">
      <dgm:prSet presAssocID="{FF0D3732-B989-4AB6-894E-A6718A56D281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EAC0C61A-0561-4D82-9D7D-5D6F678AD68A}" type="pres">
      <dgm:prSet presAssocID="{A9378BDA-B539-4F90-9344-276C898D20BB}" presName="sibTrans" presStyleLbl="sibTrans2D1" presStyleIdx="0" presStyleCnt="0"/>
      <dgm:spPr/>
    </dgm:pt>
    <dgm:pt modelId="{B6E9E9D2-3478-4326-9D2D-41F600DD8008}" type="pres">
      <dgm:prSet presAssocID="{8D5E4A1A-9EC4-47BC-B3EA-451AD6D4509F}" presName="compNode" presStyleCnt="0"/>
      <dgm:spPr/>
    </dgm:pt>
    <dgm:pt modelId="{F6EADB9A-F7BF-4B2E-81EC-AF16F4D3B8C2}" type="pres">
      <dgm:prSet presAssocID="{8D5E4A1A-9EC4-47BC-B3EA-451AD6D4509F}" presName="bkgdShape" presStyleLbl="node1" presStyleIdx="1" presStyleCnt="4"/>
      <dgm:spPr/>
    </dgm:pt>
    <dgm:pt modelId="{21E42845-13CC-4284-A32E-BB7E687D8AE3}" type="pres">
      <dgm:prSet presAssocID="{8D5E4A1A-9EC4-47BC-B3EA-451AD6D4509F}" presName="nodeTx" presStyleLbl="node1" presStyleIdx="1" presStyleCnt="4">
        <dgm:presLayoutVars>
          <dgm:bulletEnabled val="1"/>
        </dgm:presLayoutVars>
      </dgm:prSet>
      <dgm:spPr/>
    </dgm:pt>
    <dgm:pt modelId="{4564C80B-9693-4136-ACB8-DB254F6CD852}" type="pres">
      <dgm:prSet presAssocID="{8D5E4A1A-9EC4-47BC-B3EA-451AD6D4509F}" presName="invisiNode" presStyleLbl="node1" presStyleIdx="1" presStyleCnt="4"/>
      <dgm:spPr/>
    </dgm:pt>
    <dgm:pt modelId="{C759AE6A-00B4-4538-863D-AC40FB095D79}" type="pres">
      <dgm:prSet presAssocID="{8D5E4A1A-9EC4-47BC-B3EA-451AD6D4509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4409DBD-84EC-4E43-9097-B588083D646E}" type="pres">
      <dgm:prSet presAssocID="{E23A860F-A8C2-4135-BE54-328BA1792A8C}" presName="sibTrans" presStyleLbl="sibTrans2D1" presStyleIdx="0" presStyleCnt="0"/>
      <dgm:spPr/>
    </dgm:pt>
    <dgm:pt modelId="{F9CF653A-3AE2-42AA-BDEA-FEAA533F36FD}" type="pres">
      <dgm:prSet presAssocID="{ED846272-3E62-4AC1-B0CA-CABDB84C6E0A}" presName="compNode" presStyleCnt="0"/>
      <dgm:spPr/>
    </dgm:pt>
    <dgm:pt modelId="{7B2F93A7-54C1-4BED-A70D-47D02A6E165B}" type="pres">
      <dgm:prSet presAssocID="{ED846272-3E62-4AC1-B0CA-CABDB84C6E0A}" presName="bkgdShape" presStyleLbl="node1" presStyleIdx="2" presStyleCnt="4"/>
      <dgm:spPr/>
    </dgm:pt>
    <dgm:pt modelId="{8220B9CE-6F85-47D5-9246-1ECA86BAC1AF}" type="pres">
      <dgm:prSet presAssocID="{ED846272-3E62-4AC1-B0CA-CABDB84C6E0A}" presName="nodeTx" presStyleLbl="node1" presStyleIdx="2" presStyleCnt="4">
        <dgm:presLayoutVars>
          <dgm:bulletEnabled val="1"/>
        </dgm:presLayoutVars>
      </dgm:prSet>
      <dgm:spPr/>
    </dgm:pt>
    <dgm:pt modelId="{FF8B93C5-3C8A-4354-BB50-6EB139B0A0EB}" type="pres">
      <dgm:prSet presAssocID="{ED846272-3E62-4AC1-B0CA-CABDB84C6E0A}" presName="invisiNode" presStyleLbl="node1" presStyleIdx="2" presStyleCnt="4"/>
      <dgm:spPr/>
    </dgm:pt>
    <dgm:pt modelId="{9C267DFF-5C6F-4DAD-BAC4-2EBD1D7F41A1}" type="pres">
      <dgm:prSet presAssocID="{ED846272-3E62-4AC1-B0CA-CABDB84C6E0A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415F110E-4A5D-4CDF-BEA1-108F3D25D850}" type="pres">
      <dgm:prSet presAssocID="{7538947F-5504-4516-A7B3-32C855C1BBFD}" presName="sibTrans" presStyleLbl="sibTrans2D1" presStyleIdx="0" presStyleCnt="0"/>
      <dgm:spPr/>
    </dgm:pt>
    <dgm:pt modelId="{A3F9881E-4631-4FAC-B094-2A9EB5662D71}" type="pres">
      <dgm:prSet presAssocID="{283AC56B-4E54-433F-A701-4FCCB0791767}" presName="compNode" presStyleCnt="0"/>
      <dgm:spPr/>
    </dgm:pt>
    <dgm:pt modelId="{A7EBB10A-1F82-47C1-AB48-4584BF8193C1}" type="pres">
      <dgm:prSet presAssocID="{283AC56B-4E54-433F-A701-4FCCB0791767}" presName="bkgdShape" presStyleLbl="node1" presStyleIdx="3" presStyleCnt="4"/>
      <dgm:spPr/>
    </dgm:pt>
    <dgm:pt modelId="{CBE4EF38-F5EC-46A9-9A3E-5562F7534DDA}" type="pres">
      <dgm:prSet presAssocID="{283AC56B-4E54-433F-A701-4FCCB0791767}" presName="nodeTx" presStyleLbl="node1" presStyleIdx="3" presStyleCnt="4">
        <dgm:presLayoutVars>
          <dgm:bulletEnabled val="1"/>
        </dgm:presLayoutVars>
      </dgm:prSet>
      <dgm:spPr/>
    </dgm:pt>
    <dgm:pt modelId="{189DFCA3-393F-485F-BB47-7C1F874A3826}" type="pres">
      <dgm:prSet presAssocID="{283AC56B-4E54-433F-A701-4FCCB0791767}" presName="invisiNode" presStyleLbl="node1" presStyleIdx="3" presStyleCnt="4"/>
      <dgm:spPr/>
    </dgm:pt>
    <dgm:pt modelId="{5207DB5C-3A21-4502-956D-51CD9908CF51}" type="pres">
      <dgm:prSet presAssocID="{283AC56B-4E54-433F-A701-4FCCB0791767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DAB499D5-A241-4DAB-9EE6-A241EC831B9C}" type="presOf" srcId="{FF0D3732-B989-4AB6-894E-A6718A56D281}" destId="{E74CE2C0-044D-436D-8B71-6595D76E45D9}" srcOrd="0" destOrd="0" presId="urn:microsoft.com/office/officeart/2005/8/layout/hList7"/>
    <dgm:cxn modelId="{CECCF577-6503-408E-97A9-EDF56B5790B6}" srcId="{952C971F-D351-4E85-A827-38A716AD3AA1}" destId="{8D5E4A1A-9EC4-47BC-B3EA-451AD6D4509F}" srcOrd="1" destOrd="0" parTransId="{E6AC39AE-56AA-4F58-A95B-670BF7CBEE85}" sibTransId="{E23A860F-A8C2-4135-BE54-328BA1792A8C}"/>
    <dgm:cxn modelId="{06580331-4B36-48B1-BEA0-47889F7D4F40}" type="presOf" srcId="{ED846272-3E62-4AC1-B0CA-CABDB84C6E0A}" destId="{8220B9CE-6F85-47D5-9246-1ECA86BAC1AF}" srcOrd="1" destOrd="0" presId="urn:microsoft.com/office/officeart/2005/8/layout/hList7"/>
    <dgm:cxn modelId="{A805572D-ED01-4E16-B064-5E519F1F23E5}" srcId="{952C971F-D351-4E85-A827-38A716AD3AA1}" destId="{FF0D3732-B989-4AB6-894E-A6718A56D281}" srcOrd="0" destOrd="0" parTransId="{D960921D-64BD-4EFF-BAFF-14D742DA3602}" sibTransId="{A9378BDA-B539-4F90-9344-276C898D20BB}"/>
    <dgm:cxn modelId="{6DD12C35-8AD2-4E0A-9ACB-79037C6ED704}" type="presOf" srcId="{952C971F-D351-4E85-A827-38A716AD3AA1}" destId="{E87B7B51-8D66-469E-8193-E1AC0FBDE31C}" srcOrd="0" destOrd="0" presId="urn:microsoft.com/office/officeart/2005/8/layout/hList7"/>
    <dgm:cxn modelId="{5E33F08E-C120-4FF9-B514-8342B2732C33}" type="presOf" srcId="{283AC56B-4E54-433F-A701-4FCCB0791767}" destId="{CBE4EF38-F5EC-46A9-9A3E-5562F7534DDA}" srcOrd="1" destOrd="0" presId="urn:microsoft.com/office/officeart/2005/8/layout/hList7"/>
    <dgm:cxn modelId="{5E6BC7B5-685E-498A-A5F0-8B541291636C}" type="presOf" srcId="{ED846272-3E62-4AC1-B0CA-CABDB84C6E0A}" destId="{7B2F93A7-54C1-4BED-A70D-47D02A6E165B}" srcOrd="0" destOrd="0" presId="urn:microsoft.com/office/officeart/2005/8/layout/hList7"/>
    <dgm:cxn modelId="{C1172859-FEC8-4EA5-B257-FBA38BA4C61D}" type="presOf" srcId="{A9378BDA-B539-4F90-9344-276C898D20BB}" destId="{EAC0C61A-0561-4D82-9D7D-5D6F678AD68A}" srcOrd="0" destOrd="0" presId="urn:microsoft.com/office/officeart/2005/8/layout/hList7"/>
    <dgm:cxn modelId="{636C13F6-2934-4F1D-B86E-1072EA66999E}" type="presOf" srcId="{FF0D3732-B989-4AB6-894E-A6718A56D281}" destId="{BAEDA67C-422F-47EF-8CCA-16E9215D9A52}" srcOrd="1" destOrd="0" presId="urn:microsoft.com/office/officeart/2005/8/layout/hList7"/>
    <dgm:cxn modelId="{B10E9CC1-C651-4922-B195-96359F9EF1EA}" type="presOf" srcId="{E23A860F-A8C2-4135-BE54-328BA1792A8C}" destId="{C4409DBD-84EC-4E43-9097-B588083D646E}" srcOrd="0" destOrd="0" presId="urn:microsoft.com/office/officeart/2005/8/layout/hList7"/>
    <dgm:cxn modelId="{6228863B-B85D-4741-9462-A550D6F63F3F}" srcId="{952C971F-D351-4E85-A827-38A716AD3AA1}" destId="{ED846272-3E62-4AC1-B0CA-CABDB84C6E0A}" srcOrd="2" destOrd="0" parTransId="{C6E37B6D-0644-456F-9F9C-1B7E8F7D3DAD}" sibTransId="{7538947F-5504-4516-A7B3-32C855C1BBFD}"/>
    <dgm:cxn modelId="{EB24D5D3-461B-44F6-BFB7-DD44783F5EEA}" type="presOf" srcId="{7538947F-5504-4516-A7B3-32C855C1BBFD}" destId="{415F110E-4A5D-4CDF-BEA1-108F3D25D850}" srcOrd="0" destOrd="0" presId="urn:microsoft.com/office/officeart/2005/8/layout/hList7"/>
    <dgm:cxn modelId="{972142A2-C1DE-4F80-97DF-C3462A706016}" type="presOf" srcId="{8D5E4A1A-9EC4-47BC-B3EA-451AD6D4509F}" destId="{F6EADB9A-F7BF-4B2E-81EC-AF16F4D3B8C2}" srcOrd="0" destOrd="0" presId="urn:microsoft.com/office/officeart/2005/8/layout/hList7"/>
    <dgm:cxn modelId="{449E38E8-6DF0-4330-9599-292D04E61C29}" srcId="{952C971F-D351-4E85-A827-38A716AD3AA1}" destId="{283AC56B-4E54-433F-A701-4FCCB0791767}" srcOrd="3" destOrd="0" parTransId="{1EBADF77-BF4C-40E6-9249-40CF53EEBF4D}" sibTransId="{17C025A8-7E52-427D-9C52-42396495D244}"/>
    <dgm:cxn modelId="{21D3C821-4F90-4CA5-8840-0555D7EF054D}" type="presOf" srcId="{8D5E4A1A-9EC4-47BC-B3EA-451AD6D4509F}" destId="{21E42845-13CC-4284-A32E-BB7E687D8AE3}" srcOrd="1" destOrd="0" presId="urn:microsoft.com/office/officeart/2005/8/layout/hList7"/>
    <dgm:cxn modelId="{EF2EE3F5-4AC0-4BBB-B585-428F6349B91C}" type="presOf" srcId="{283AC56B-4E54-433F-A701-4FCCB0791767}" destId="{A7EBB10A-1F82-47C1-AB48-4584BF8193C1}" srcOrd="0" destOrd="0" presId="urn:microsoft.com/office/officeart/2005/8/layout/hList7"/>
    <dgm:cxn modelId="{CA257829-2B5F-4907-B214-D4AF8B7336F2}" type="presParOf" srcId="{E87B7B51-8D66-469E-8193-E1AC0FBDE31C}" destId="{D3F98318-3126-46C8-B1F1-254743F049D6}" srcOrd="0" destOrd="0" presId="urn:microsoft.com/office/officeart/2005/8/layout/hList7"/>
    <dgm:cxn modelId="{94E5E1A6-F9EE-4EE1-BD51-C06FD32D064F}" type="presParOf" srcId="{E87B7B51-8D66-469E-8193-E1AC0FBDE31C}" destId="{EE1ECB91-623A-48B8-B866-7BE2253C2EB0}" srcOrd="1" destOrd="0" presId="urn:microsoft.com/office/officeart/2005/8/layout/hList7"/>
    <dgm:cxn modelId="{DB495D7B-E263-4644-938A-5EFCE2CAFBAD}" type="presParOf" srcId="{EE1ECB91-623A-48B8-B866-7BE2253C2EB0}" destId="{41B23D0C-48FC-45F4-B0D3-268A141CA17D}" srcOrd="0" destOrd="0" presId="urn:microsoft.com/office/officeart/2005/8/layout/hList7"/>
    <dgm:cxn modelId="{DBE94C8C-F66C-43DF-9037-985807431711}" type="presParOf" srcId="{41B23D0C-48FC-45F4-B0D3-268A141CA17D}" destId="{E74CE2C0-044D-436D-8B71-6595D76E45D9}" srcOrd="0" destOrd="0" presId="urn:microsoft.com/office/officeart/2005/8/layout/hList7"/>
    <dgm:cxn modelId="{C9F3DFAA-72A5-4E73-B266-3A808DA13C75}" type="presParOf" srcId="{41B23D0C-48FC-45F4-B0D3-268A141CA17D}" destId="{BAEDA67C-422F-47EF-8CCA-16E9215D9A52}" srcOrd="1" destOrd="0" presId="urn:microsoft.com/office/officeart/2005/8/layout/hList7"/>
    <dgm:cxn modelId="{CE9823E8-87EA-4B45-9500-6AA15AEFC46F}" type="presParOf" srcId="{41B23D0C-48FC-45F4-B0D3-268A141CA17D}" destId="{3BB2924D-18AE-489E-B652-D1869150F58B}" srcOrd="2" destOrd="0" presId="urn:microsoft.com/office/officeart/2005/8/layout/hList7"/>
    <dgm:cxn modelId="{2797B864-95B8-4890-AA18-1603FFDF8CFD}" type="presParOf" srcId="{41B23D0C-48FC-45F4-B0D3-268A141CA17D}" destId="{6F0A0C79-2A01-452F-9121-7E6F3877B902}" srcOrd="3" destOrd="0" presId="urn:microsoft.com/office/officeart/2005/8/layout/hList7"/>
    <dgm:cxn modelId="{925C983E-8BC3-4C5F-8BB1-33C05461DEDA}" type="presParOf" srcId="{EE1ECB91-623A-48B8-B866-7BE2253C2EB0}" destId="{EAC0C61A-0561-4D82-9D7D-5D6F678AD68A}" srcOrd="1" destOrd="0" presId="urn:microsoft.com/office/officeart/2005/8/layout/hList7"/>
    <dgm:cxn modelId="{8851DF0A-0387-4FFD-98AE-B415BDA86E42}" type="presParOf" srcId="{EE1ECB91-623A-48B8-B866-7BE2253C2EB0}" destId="{B6E9E9D2-3478-4326-9D2D-41F600DD8008}" srcOrd="2" destOrd="0" presId="urn:microsoft.com/office/officeart/2005/8/layout/hList7"/>
    <dgm:cxn modelId="{77528ADE-A2B5-4633-9400-E03BB09FB307}" type="presParOf" srcId="{B6E9E9D2-3478-4326-9D2D-41F600DD8008}" destId="{F6EADB9A-F7BF-4B2E-81EC-AF16F4D3B8C2}" srcOrd="0" destOrd="0" presId="urn:microsoft.com/office/officeart/2005/8/layout/hList7"/>
    <dgm:cxn modelId="{754C2B57-873A-46B2-8187-0E4FE63C0FE2}" type="presParOf" srcId="{B6E9E9D2-3478-4326-9D2D-41F600DD8008}" destId="{21E42845-13CC-4284-A32E-BB7E687D8AE3}" srcOrd="1" destOrd="0" presId="urn:microsoft.com/office/officeart/2005/8/layout/hList7"/>
    <dgm:cxn modelId="{62110A71-9C69-4F22-A332-BE00485CF29C}" type="presParOf" srcId="{B6E9E9D2-3478-4326-9D2D-41F600DD8008}" destId="{4564C80B-9693-4136-ACB8-DB254F6CD852}" srcOrd="2" destOrd="0" presId="urn:microsoft.com/office/officeart/2005/8/layout/hList7"/>
    <dgm:cxn modelId="{888F09CB-DB41-41E5-BFD8-A3F39CF3CA2C}" type="presParOf" srcId="{B6E9E9D2-3478-4326-9D2D-41F600DD8008}" destId="{C759AE6A-00B4-4538-863D-AC40FB095D79}" srcOrd="3" destOrd="0" presId="urn:microsoft.com/office/officeart/2005/8/layout/hList7"/>
    <dgm:cxn modelId="{422A2B52-29FD-414B-A41D-64485449C572}" type="presParOf" srcId="{EE1ECB91-623A-48B8-B866-7BE2253C2EB0}" destId="{C4409DBD-84EC-4E43-9097-B588083D646E}" srcOrd="3" destOrd="0" presId="urn:microsoft.com/office/officeart/2005/8/layout/hList7"/>
    <dgm:cxn modelId="{AD641D7F-1BC3-4D1E-A2E3-F38991370C85}" type="presParOf" srcId="{EE1ECB91-623A-48B8-B866-7BE2253C2EB0}" destId="{F9CF653A-3AE2-42AA-BDEA-FEAA533F36FD}" srcOrd="4" destOrd="0" presId="urn:microsoft.com/office/officeart/2005/8/layout/hList7"/>
    <dgm:cxn modelId="{8F4AB04D-E4E4-4B83-BF6E-0BD640E2CFE4}" type="presParOf" srcId="{F9CF653A-3AE2-42AA-BDEA-FEAA533F36FD}" destId="{7B2F93A7-54C1-4BED-A70D-47D02A6E165B}" srcOrd="0" destOrd="0" presId="urn:microsoft.com/office/officeart/2005/8/layout/hList7"/>
    <dgm:cxn modelId="{ADCFE505-938F-4DF0-B592-E8C2AA2BB445}" type="presParOf" srcId="{F9CF653A-3AE2-42AA-BDEA-FEAA533F36FD}" destId="{8220B9CE-6F85-47D5-9246-1ECA86BAC1AF}" srcOrd="1" destOrd="0" presId="urn:microsoft.com/office/officeart/2005/8/layout/hList7"/>
    <dgm:cxn modelId="{A4CBF1C1-DD8A-488A-94A8-068C0DF1A300}" type="presParOf" srcId="{F9CF653A-3AE2-42AA-BDEA-FEAA533F36FD}" destId="{FF8B93C5-3C8A-4354-BB50-6EB139B0A0EB}" srcOrd="2" destOrd="0" presId="urn:microsoft.com/office/officeart/2005/8/layout/hList7"/>
    <dgm:cxn modelId="{965F4502-8031-463B-A67D-5AD1D03721F5}" type="presParOf" srcId="{F9CF653A-3AE2-42AA-BDEA-FEAA533F36FD}" destId="{9C267DFF-5C6F-4DAD-BAC4-2EBD1D7F41A1}" srcOrd="3" destOrd="0" presId="urn:microsoft.com/office/officeart/2005/8/layout/hList7"/>
    <dgm:cxn modelId="{3165AC86-6FB3-47BF-9601-EE6E3A25CEC3}" type="presParOf" srcId="{EE1ECB91-623A-48B8-B866-7BE2253C2EB0}" destId="{415F110E-4A5D-4CDF-BEA1-108F3D25D850}" srcOrd="5" destOrd="0" presId="urn:microsoft.com/office/officeart/2005/8/layout/hList7"/>
    <dgm:cxn modelId="{D392AAB6-9924-4660-98D1-7D6B478B1368}" type="presParOf" srcId="{EE1ECB91-623A-48B8-B866-7BE2253C2EB0}" destId="{A3F9881E-4631-4FAC-B094-2A9EB5662D71}" srcOrd="6" destOrd="0" presId="urn:microsoft.com/office/officeart/2005/8/layout/hList7"/>
    <dgm:cxn modelId="{62862769-B093-4F34-ADA0-FACC853D4C76}" type="presParOf" srcId="{A3F9881E-4631-4FAC-B094-2A9EB5662D71}" destId="{A7EBB10A-1F82-47C1-AB48-4584BF8193C1}" srcOrd="0" destOrd="0" presId="urn:microsoft.com/office/officeart/2005/8/layout/hList7"/>
    <dgm:cxn modelId="{AB6214AF-42D3-49FC-B510-9AF43BAD66B0}" type="presParOf" srcId="{A3F9881E-4631-4FAC-B094-2A9EB5662D71}" destId="{CBE4EF38-F5EC-46A9-9A3E-5562F7534DDA}" srcOrd="1" destOrd="0" presId="urn:microsoft.com/office/officeart/2005/8/layout/hList7"/>
    <dgm:cxn modelId="{C82943DF-235F-4E98-A780-CF0D90378A8A}" type="presParOf" srcId="{A3F9881E-4631-4FAC-B094-2A9EB5662D71}" destId="{189DFCA3-393F-485F-BB47-7C1F874A3826}" srcOrd="2" destOrd="0" presId="urn:microsoft.com/office/officeart/2005/8/layout/hList7"/>
    <dgm:cxn modelId="{463C20BE-5521-4C4D-B983-E8CDC9217C6D}" type="presParOf" srcId="{A3F9881E-4631-4FAC-B094-2A9EB5662D71}" destId="{5207DB5C-3A21-4502-956D-51CD9908CF5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7799D-D867-4338-887D-08F3ABC5D8B3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34B549A-D00D-49C1-9FE2-22AAF883138F}">
      <dgm:prSet phldrT="[Texto]"/>
      <dgm:spPr/>
      <dgm:t>
        <a:bodyPr/>
        <a:lstStyle/>
        <a:p>
          <a:pPr algn="just"/>
          <a:r>
            <a:rPr lang="es-EC" dirty="0">
              <a:latin typeface="Times New Roman" pitchFamily="18" charset="0"/>
              <a:cs typeface="Times New Roman" pitchFamily="18" charset="0"/>
            </a:rPr>
            <a:t>Con esta herramienta de medición, las empresas prestadoras de servicio podrán conocer el nivel de madurez de la calidad CMMi – SERVICE</a:t>
          </a:r>
          <a:r>
            <a:rPr lang="es-ES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AE28F78-A50A-49D9-9866-A6F2E4BA30F1}" type="parTrans" cxnId="{96153AE7-DB45-4C77-AEC0-035B7264316E}">
      <dgm:prSet/>
      <dgm:spPr/>
      <dgm:t>
        <a:bodyPr/>
        <a:lstStyle/>
        <a:p>
          <a:endParaRPr lang="es-ES"/>
        </a:p>
      </dgm:t>
    </dgm:pt>
    <dgm:pt modelId="{733ABF67-C1BE-400D-B224-DB8F1261A59C}" type="sibTrans" cxnId="{96153AE7-DB45-4C77-AEC0-035B7264316E}">
      <dgm:prSet/>
      <dgm:spPr/>
      <dgm:t>
        <a:bodyPr/>
        <a:lstStyle/>
        <a:p>
          <a:endParaRPr lang="es-ES"/>
        </a:p>
      </dgm:t>
    </dgm:pt>
    <dgm:pt modelId="{8B0E6678-0A15-42A5-9A53-6AC3F4024CDC}">
      <dgm:prSet phldrT="[Texto]"/>
      <dgm:spPr/>
      <dgm:t>
        <a:bodyPr/>
        <a:lstStyle/>
        <a:p>
          <a:pPr algn="just"/>
          <a:r>
            <a:rPr lang="es-EC" dirty="0">
              <a:latin typeface="Times New Roman" pitchFamily="18" charset="0"/>
              <a:cs typeface="Times New Roman" pitchFamily="18" charset="0"/>
            </a:rPr>
            <a:t>Identificar el nivel en el que se encuentran sus procesos y establecer los objetivos de mejora.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D5D701F3-39B6-4D1F-ACB4-0BCCAD7FB4BB}" type="parTrans" cxnId="{70A2DD32-F0F4-4E77-AFDE-3C9E58492C3F}">
      <dgm:prSet/>
      <dgm:spPr/>
      <dgm:t>
        <a:bodyPr/>
        <a:lstStyle/>
        <a:p>
          <a:endParaRPr lang="es-ES"/>
        </a:p>
      </dgm:t>
    </dgm:pt>
    <dgm:pt modelId="{97D83755-441F-442C-9C5F-BE34B956DB01}" type="sibTrans" cxnId="{70A2DD32-F0F4-4E77-AFDE-3C9E58492C3F}">
      <dgm:prSet/>
      <dgm:spPr/>
      <dgm:t>
        <a:bodyPr/>
        <a:lstStyle/>
        <a:p>
          <a:endParaRPr lang="es-ES"/>
        </a:p>
      </dgm:t>
    </dgm:pt>
    <dgm:pt modelId="{923D9899-6064-4B09-AF86-64CB52286D00}">
      <dgm:prSet phldrT="[Texto]"/>
      <dgm:spPr/>
      <dgm:t>
        <a:bodyPr/>
        <a:lstStyle/>
        <a:p>
          <a:pPr algn="just"/>
          <a:r>
            <a:rPr lang="es-ES" dirty="0">
              <a:latin typeface="Times New Roman" pitchFamily="18" charset="0"/>
              <a:cs typeface="Times New Roman" pitchFamily="18" charset="0"/>
            </a:rPr>
            <a:t>Determinar </a:t>
          </a:r>
          <a:r>
            <a:rPr lang="es-EC" dirty="0">
              <a:latin typeface="Times New Roman" pitchFamily="18" charset="0"/>
              <a:cs typeface="Times New Roman" pitchFamily="18" charset="0"/>
            </a:rPr>
            <a:t>los futuros nivel de madurez a alcanzar.</a:t>
          </a:r>
          <a:endParaRPr lang="es-ES" dirty="0">
            <a:latin typeface="Times New Roman" pitchFamily="18" charset="0"/>
            <a:cs typeface="Times New Roman" pitchFamily="18" charset="0"/>
          </a:endParaRPr>
        </a:p>
      </dgm:t>
    </dgm:pt>
    <dgm:pt modelId="{1A622C44-BC63-420E-A062-26E55957097C}" type="parTrans" cxnId="{E0849F9F-B0A0-4C99-ACE6-9165F5D88077}">
      <dgm:prSet/>
      <dgm:spPr/>
      <dgm:t>
        <a:bodyPr/>
        <a:lstStyle/>
        <a:p>
          <a:endParaRPr lang="es-ES"/>
        </a:p>
      </dgm:t>
    </dgm:pt>
    <dgm:pt modelId="{7846A725-4D33-405C-88ED-633B9CD45BD0}" type="sibTrans" cxnId="{E0849F9F-B0A0-4C99-ACE6-9165F5D88077}">
      <dgm:prSet/>
      <dgm:spPr/>
      <dgm:t>
        <a:bodyPr/>
        <a:lstStyle/>
        <a:p>
          <a:endParaRPr lang="es-ES"/>
        </a:p>
      </dgm:t>
    </dgm:pt>
    <dgm:pt modelId="{97E58338-A04C-4F63-B5EF-97443867D9DD}" type="pres">
      <dgm:prSet presAssocID="{9E07799D-D867-4338-887D-08F3ABC5D8B3}" presName="linearFlow" presStyleCnt="0">
        <dgm:presLayoutVars>
          <dgm:dir/>
          <dgm:resizeHandles val="exact"/>
        </dgm:presLayoutVars>
      </dgm:prSet>
      <dgm:spPr/>
    </dgm:pt>
    <dgm:pt modelId="{A54AE0E6-F8E1-4DC8-B002-69FBBE74F1B2}" type="pres">
      <dgm:prSet presAssocID="{434B549A-D00D-49C1-9FE2-22AAF883138F}" presName="composite" presStyleCnt="0"/>
      <dgm:spPr/>
    </dgm:pt>
    <dgm:pt modelId="{39C40012-3418-4CF1-8AC8-79FBFE1E2B90}" type="pres">
      <dgm:prSet presAssocID="{434B549A-D00D-49C1-9FE2-22AAF883138F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E3059F9-2099-4AB4-BABD-97BE3DE1B48D}" type="pres">
      <dgm:prSet presAssocID="{434B549A-D00D-49C1-9FE2-22AAF883138F}" presName="txShp" presStyleLbl="node1" presStyleIdx="0" presStyleCnt="3">
        <dgm:presLayoutVars>
          <dgm:bulletEnabled val="1"/>
        </dgm:presLayoutVars>
      </dgm:prSet>
      <dgm:spPr/>
    </dgm:pt>
    <dgm:pt modelId="{D464E5E2-6A39-474A-92B5-E8AA3321CBA8}" type="pres">
      <dgm:prSet presAssocID="{733ABF67-C1BE-400D-B224-DB8F1261A59C}" presName="spacing" presStyleCnt="0"/>
      <dgm:spPr/>
    </dgm:pt>
    <dgm:pt modelId="{8B0048D3-7CD1-4AEA-9396-0920A6DEA5A3}" type="pres">
      <dgm:prSet presAssocID="{8B0E6678-0A15-42A5-9A53-6AC3F4024CDC}" presName="composite" presStyleCnt="0"/>
      <dgm:spPr/>
    </dgm:pt>
    <dgm:pt modelId="{5ABAFBAB-EDE8-49AF-B5FC-8E894A0CB099}" type="pres">
      <dgm:prSet presAssocID="{8B0E6678-0A15-42A5-9A53-6AC3F4024CD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BA702BC-0A15-4692-BECF-ECC9658291EF}" type="pres">
      <dgm:prSet presAssocID="{8B0E6678-0A15-42A5-9A53-6AC3F4024CDC}" presName="txShp" presStyleLbl="node1" presStyleIdx="1" presStyleCnt="3">
        <dgm:presLayoutVars>
          <dgm:bulletEnabled val="1"/>
        </dgm:presLayoutVars>
      </dgm:prSet>
      <dgm:spPr/>
    </dgm:pt>
    <dgm:pt modelId="{A9956442-0AA7-4CCC-9EF3-C1BFB6E987BF}" type="pres">
      <dgm:prSet presAssocID="{97D83755-441F-442C-9C5F-BE34B956DB01}" presName="spacing" presStyleCnt="0"/>
      <dgm:spPr/>
    </dgm:pt>
    <dgm:pt modelId="{3BC9CA5F-2EC2-4B80-B80E-7FE49650C7C5}" type="pres">
      <dgm:prSet presAssocID="{923D9899-6064-4B09-AF86-64CB52286D00}" presName="composite" presStyleCnt="0"/>
      <dgm:spPr/>
    </dgm:pt>
    <dgm:pt modelId="{C2A0DFA6-5331-4D95-8B5C-911C1A37DAEE}" type="pres">
      <dgm:prSet presAssocID="{923D9899-6064-4B09-AF86-64CB52286D00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B1F52A9-EE06-43EA-A1D0-6B4503519D46}" type="pres">
      <dgm:prSet presAssocID="{923D9899-6064-4B09-AF86-64CB52286D00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A2DD32-F0F4-4E77-AFDE-3C9E58492C3F}" srcId="{9E07799D-D867-4338-887D-08F3ABC5D8B3}" destId="{8B0E6678-0A15-42A5-9A53-6AC3F4024CDC}" srcOrd="1" destOrd="0" parTransId="{D5D701F3-39B6-4D1F-ACB4-0BCCAD7FB4BB}" sibTransId="{97D83755-441F-442C-9C5F-BE34B956DB01}"/>
    <dgm:cxn modelId="{BCF5ACEA-B20B-499A-9ABC-42492C004A5A}" type="presOf" srcId="{434B549A-D00D-49C1-9FE2-22AAF883138F}" destId="{6E3059F9-2099-4AB4-BABD-97BE3DE1B48D}" srcOrd="0" destOrd="0" presId="urn:microsoft.com/office/officeart/2005/8/layout/vList3"/>
    <dgm:cxn modelId="{96153AE7-DB45-4C77-AEC0-035B7264316E}" srcId="{9E07799D-D867-4338-887D-08F3ABC5D8B3}" destId="{434B549A-D00D-49C1-9FE2-22AAF883138F}" srcOrd="0" destOrd="0" parTransId="{FAE28F78-A50A-49D9-9866-A6F2E4BA30F1}" sibTransId="{733ABF67-C1BE-400D-B224-DB8F1261A59C}"/>
    <dgm:cxn modelId="{CF69B17B-A589-4EF4-9E0D-372A96A0BB72}" type="presOf" srcId="{9E07799D-D867-4338-887D-08F3ABC5D8B3}" destId="{97E58338-A04C-4F63-B5EF-97443867D9DD}" srcOrd="0" destOrd="0" presId="urn:microsoft.com/office/officeart/2005/8/layout/vList3"/>
    <dgm:cxn modelId="{E0849F9F-B0A0-4C99-ACE6-9165F5D88077}" srcId="{9E07799D-D867-4338-887D-08F3ABC5D8B3}" destId="{923D9899-6064-4B09-AF86-64CB52286D00}" srcOrd="2" destOrd="0" parTransId="{1A622C44-BC63-420E-A062-26E55957097C}" sibTransId="{7846A725-4D33-405C-88ED-633B9CD45BD0}"/>
    <dgm:cxn modelId="{A8B66DE6-8DBF-4147-B378-B9BA160A78E7}" type="presOf" srcId="{923D9899-6064-4B09-AF86-64CB52286D00}" destId="{EB1F52A9-EE06-43EA-A1D0-6B4503519D46}" srcOrd="0" destOrd="0" presId="urn:microsoft.com/office/officeart/2005/8/layout/vList3"/>
    <dgm:cxn modelId="{A47914DE-3C88-4CBE-A13A-18DB58DEA71D}" type="presOf" srcId="{8B0E6678-0A15-42A5-9A53-6AC3F4024CDC}" destId="{1BA702BC-0A15-4692-BECF-ECC9658291EF}" srcOrd="0" destOrd="0" presId="urn:microsoft.com/office/officeart/2005/8/layout/vList3"/>
    <dgm:cxn modelId="{EF44DE6A-7163-4CC1-B2B7-704DCC296C8A}" type="presParOf" srcId="{97E58338-A04C-4F63-B5EF-97443867D9DD}" destId="{A54AE0E6-F8E1-4DC8-B002-69FBBE74F1B2}" srcOrd="0" destOrd="0" presId="urn:microsoft.com/office/officeart/2005/8/layout/vList3"/>
    <dgm:cxn modelId="{75E3BB27-60A6-46B3-8412-E3D97811C45A}" type="presParOf" srcId="{A54AE0E6-F8E1-4DC8-B002-69FBBE74F1B2}" destId="{39C40012-3418-4CF1-8AC8-79FBFE1E2B90}" srcOrd="0" destOrd="0" presId="urn:microsoft.com/office/officeart/2005/8/layout/vList3"/>
    <dgm:cxn modelId="{3D4FA971-39C5-41D9-B2AF-4AE1405423D1}" type="presParOf" srcId="{A54AE0E6-F8E1-4DC8-B002-69FBBE74F1B2}" destId="{6E3059F9-2099-4AB4-BABD-97BE3DE1B48D}" srcOrd="1" destOrd="0" presId="urn:microsoft.com/office/officeart/2005/8/layout/vList3"/>
    <dgm:cxn modelId="{B126D1DD-0FCC-4F85-BD1F-32E4A25B57EF}" type="presParOf" srcId="{97E58338-A04C-4F63-B5EF-97443867D9DD}" destId="{D464E5E2-6A39-474A-92B5-E8AA3321CBA8}" srcOrd="1" destOrd="0" presId="urn:microsoft.com/office/officeart/2005/8/layout/vList3"/>
    <dgm:cxn modelId="{68D233AC-CF57-478F-BFFB-230EB41AC860}" type="presParOf" srcId="{97E58338-A04C-4F63-B5EF-97443867D9DD}" destId="{8B0048D3-7CD1-4AEA-9396-0920A6DEA5A3}" srcOrd="2" destOrd="0" presId="urn:microsoft.com/office/officeart/2005/8/layout/vList3"/>
    <dgm:cxn modelId="{D330B4D9-BC91-4A7B-9AFD-FCC4C957F92D}" type="presParOf" srcId="{8B0048D3-7CD1-4AEA-9396-0920A6DEA5A3}" destId="{5ABAFBAB-EDE8-49AF-B5FC-8E894A0CB099}" srcOrd="0" destOrd="0" presId="urn:microsoft.com/office/officeart/2005/8/layout/vList3"/>
    <dgm:cxn modelId="{E915FDCA-E7BF-4D32-8D8D-68AFEAFBBE51}" type="presParOf" srcId="{8B0048D3-7CD1-4AEA-9396-0920A6DEA5A3}" destId="{1BA702BC-0A15-4692-BECF-ECC9658291EF}" srcOrd="1" destOrd="0" presId="urn:microsoft.com/office/officeart/2005/8/layout/vList3"/>
    <dgm:cxn modelId="{D23C4FE9-12A5-45E9-B7E8-31AF296F9B5B}" type="presParOf" srcId="{97E58338-A04C-4F63-B5EF-97443867D9DD}" destId="{A9956442-0AA7-4CCC-9EF3-C1BFB6E987BF}" srcOrd="3" destOrd="0" presId="urn:microsoft.com/office/officeart/2005/8/layout/vList3"/>
    <dgm:cxn modelId="{A02E03F6-E9C1-466F-81F7-A34E7E502FF5}" type="presParOf" srcId="{97E58338-A04C-4F63-B5EF-97443867D9DD}" destId="{3BC9CA5F-2EC2-4B80-B80E-7FE49650C7C5}" srcOrd="4" destOrd="0" presId="urn:microsoft.com/office/officeart/2005/8/layout/vList3"/>
    <dgm:cxn modelId="{0A704F13-F2D2-426C-80C0-5AEF29DA9739}" type="presParOf" srcId="{3BC9CA5F-2EC2-4B80-B80E-7FE49650C7C5}" destId="{C2A0DFA6-5331-4D95-8B5C-911C1A37DAEE}" srcOrd="0" destOrd="0" presId="urn:microsoft.com/office/officeart/2005/8/layout/vList3"/>
    <dgm:cxn modelId="{D60B28FC-E7E0-4806-8BBC-2F7463683B9C}" type="presParOf" srcId="{3BC9CA5F-2EC2-4B80-B80E-7FE49650C7C5}" destId="{EB1F52A9-EE06-43EA-A1D0-6B4503519D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CE2C0-044D-436D-8B71-6595D76E45D9}">
      <dsp:nvSpPr>
        <dsp:cNvPr id="0" name=""/>
        <dsp:cNvSpPr/>
      </dsp:nvSpPr>
      <dsp:spPr>
        <a:xfrm>
          <a:off x="2067" y="0"/>
          <a:ext cx="2166642" cy="5414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Las empresas no consideran </a:t>
          </a:r>
          <a:r>
            <a:rPr lang="es-EC" sz="2000" kern="1200" dirty="0">
              <a:latin typeface="Times New Roman" pitchFamily="18" charset="0"/>
              <a:cs typeface="Times New Roman" pitchFamily="18" charset="0"/>
            </a:rPr>
            <a:t>a la calidad como factor clave para generar una ventaja competitiva.</a:t>
          </a:r>
          <a:endParaRPr lang="es-ES" sz="2000" kern="1200" dirty="0"/>
        </a:p>
      </dsp:txBody>
      <dsp:txXfrm>
        <a:off x="2067" y="2165830"/>
        <a:ext cx="2166642" cy="2165830"/>
      </dsp:txXfrm>
    </dsp:sp>
    <dsp:sp modelId="{6F0A0C79-2A01-452F-9121-7E6F3877B902}">
      <dsp:nvSpPr>
        <dsp:cNvPr id="0" name=""/>
        <dsp:cNvSpPr/>
      </dsp:nvSpPr>
      <dsp:spPr>
        <a:xfrm>
          <a:off x="183861" y="324874"/>
          <a:ext cx="1803054" cy="18030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EADB9A-F7BF-4B2E-81EC-AF16F4D3B8C2}">
      <dsp:nvSpPr>
        <dsp:cNvPr id="0" name=""/>
        <dsp:cNvSpPr/>
      </dsp:nvSpPr>
      <dsp:spPr>
        <a:xfrm>
          <a:off x="2233709" y="0"/>
          <a:ext cx="2166642" cy="5414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Desconocimiento de métodos de medición de la madurez de la calidad.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33709" y="2165830"/>
        <a:ext cx="2166642" cy="2165830"/>
      </dsp:txXfrm>
    </dsp:sp>
    <dsp:sp modelId="{C759AE6A-00B4-4538-863D-AC40FB095D79}">
      <dsp:nvSpPr>
        <dsp:cNvPr id="0" name=""/>
        <dsp:cNvSpPr/>
      </dsp:nvSpPr>
      <dsp:spPr>
        <a:xfrm>
          <a:off x="2415503" y="324874"/>
          <a:ext cx="1803054" cy="18030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2F93A7-54C1-4BED-A70D-47D02A6E165B}">
      <dsp:nvSpPr>
        <dsp:cNvPr id="0" name=""/>
        <dsp:cNvSpPr/>
      </dsp:nvSpPr>
      <dsp:spPr>
        <a:xfrm>
          <a:off x="4465351" y="0"/>
          <a:ext cx="2166642" cy="5414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itchFamily="18" charset="0"/>
              <a:cs typeface="Times New Roman" pitchFamily="18" charset="0"/>
            </a:rPr>
            <a:t>La inadecuada planificación para medir la madurez de la calidad.</a:t>
          </a:r>
          <a:endParaRPr lang="es-ES" sz="2000" kern="1200" dirty="0"/>
        </a:p>
      </dsp:txBody>
      <dsp:txXfrm>
        <a:off x="4465351" y="2165830"/>
        <a:ext cx="2166642" cy="2165830"/>
      </dsp:txXfrm>
    </dsp:sp>
    <dsp:sp modelId="{9C267DFF-5C6F-4DAD-BAC4-2EBD1D7F41A1}">
      <dsp:nvSpPr>
        <dsp:cNvPr id="0" name=""/>
        <dsp:cNvSpPr/>
      </dsp:nvSpPr>
      <dsp:spPr>
        <a:xfrm>
          <a:off x="4647146" y="324874"/>
          <a:ext cx="1803054" cy="18030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EBB10A-1F82-47C1-AB48-4584BF8193C1}">
      <dsp:nvSpPr>
        <dsp:cNvPr id="0" name=""/>
        <dsp:cNvSpPr/>
      </dsp:nvSpPr>
      <dsp:spPr>
        <a:xfrm>
          <a:off x="6696993" y="0"/>
          <a:ext cx="2166642" cy="54145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latin typeface="Times New Roman" pitchFamily="18" charset="0"/>
              <a:cs typeface="Times New Roman" pitchFamily="18" charset="0"/>
            </a:rPr>
            <a:t>Las empresas prestadoras de servicios no conozcan el porcentaje del nivel de madurez de calidad.</a:t>
          </a:r>
          <a:endParaRPr lang="es-E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6993" y="2165830"/>
        <a:ext cx="2166642" cy="2165830"/>
      </dsp:txXfrm>
    </dsp:sp>
    <dsp:sp modelId="{5207DB5C-3A21-4502-956D-51CD9908CF51}">
      <dsp:nvSpPr>
        <dsp:cNvPr id="0" name=""/>
        <dsp:cNvSpPr/>
      </dsp:nvSpPr>
      <dsp:spPr>
        <a:xfrm>
          <a:off x="6878788" y="324874"/>
          <a:ext cx="1803054" cy="18030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952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F98318-3126-46C8-B1F1-254743F049D6}">
      <dsp:nvSpPr>
        <dsp:cNvPr id="0" name=""/>
        <dsp:cNvSpPr/>
      </dsp:nvSpPr>
      <dsp:spPr>
        <a:xfrm>
          <a:off x="354628" y="4331661"/>
          <a:ext cx="8156447" cy="812186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059F9-2099-4AB4-BABD-97BE3DE1B48D}">
      <dsp:nvSpPr>
        <dsp:cNvPr id="0" name=""/>
        <dsp:cNvSpPr/>
      </dsp:nvSpPr>
      <dsp:spPr>
        <a:xfrm rot="10800000">
          <a:off x="2057535" y="1986"/>
          <a:ext cx="6649263" cy="15308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78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Con esta herramienta de medición, las empresas prestadoras de servicio podrán conocer el nivel de madurez de la calidad CMMi – SERVICE</a:t>
          </a:r>
          <a:r>
            <a:rPr lang="es-ES" sz="25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10800000">
        <a:off x="2440256" y="1986"/>
        <a:ext cx="6266542" cy="1530885"/>
      </dsp:txXfrm>
    </dsp:sp>
    <dsp:sp modelId="{39C40012-3418-4CF1-8AC8-79FBFE1E2B90}">
      <dsp:nvSpPr>
        <dsp:cNvPr id="0" name=""/>
        <dsp:cNvSpPr/>
      </dsp:nvSpPr>
      <dsp:spPr>
        <a:xfrm>
          <a:off x="1292093" y="1986"/>
          <a:ext cx="1530885" cy="15308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702BC-0A15-4692-BECF-ECC9658291EF}">
      <dsp:nvSpPr>
        <dsp:cNvPr id="0" name=""/>
        <dsp:cNvSpPr/>
      </dsp:nvSpPr>
      <dsp:spPr>
        <a:xfrm rot="10800000">
          <a:off x="2057535" y="1989851"/>
          <a:ext cx="6649263" cy="15308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78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Identificar el nivel en el que se encuentran sus procesos y establecer los objetivos de mejora.</a:t>
          </a:r>
          <a:endParaRPr lang="es-ES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40256" y="1989851"/>
        <a:ext cx="6266542" cy="1530885"/>
      </dsp:txXfrm>
    </dsp:sp>
    <dsp:sp modelId="{5ABAFBAB-EDE8-49AF-B5FC-8E894A0CB099}">
      <dsp:nvSpPr>
        <dsp:cNvPr id="0" name=""/>
        <dsp:cNvSpPr/>
      </dsp:nvSpPr>
      <dsp:spPr>
        <a:xfrm>
          <a:off x="1292093" y="1989851"/>
          <a:ext cx="1530885" cy="15308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F52A9-EE06-43EA-A1D0-6B4503519D46}">
      <dsp:nvSpPr>
        <dsp:cNvPr id="0" name=""/>
        <dsp:cNvSpPr/>
      </dsp:nvSpPr>
      <dsp:spPr>
        <a:xfrm rot="10800000">
          <a:off x="2057535" y="3977717"/>
          <a:ext cx="6649263" cy="153088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78" tIns="95250" rIns="17780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latin typeface="Times New Roman" pitchFamily="18" charset="0"/>
              <a:cs typeface="Times New Roman" pitchFamily="18" charset="0"/>
            </a:rPr>
            <a:t>Determinar </a:t>
          </a:r>
          <a:r>
            <a:rPr lang="es-EC" sz="2500" kern="1200" dirty="0">
              <a:latin typeface="Times New Roman" pitchFamily="18" charset="0"/>
              <a:cs typeface="Times New Roman" pitchFamily="18" charset="0"/>
            </a:rPr>
            <a:t>los futuros nivel de madurez a alcanzar.</a:t>
          </a:r>
          <a:endParaRPr lang="es-ES" sz="25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440256" y="3977717"/>
        <a:ext cx="6266542" cy="1530885"/>
      </dsp:txXfrm>
    </dsp:sp>
    <dsp:sp modelId="{C2A0DFA6-5331-4D95-8B5C-911C1A37DAEE}">
      <dsp:nvSpPr>
        <dsp:cNvPr id="0" name=""/>
        <dsp:cNvSpPr/>
      </dsp:nvSpPr>
      <dsp:spPr>
        <a:xfrm>
          <a:off x="1292093" y="3977717"/>
          <a:ext cx="1530885" cy="15308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11F43-6F4C-45BA-A98F-DA7C70B6349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FAC8A-5769-4894-B39F-56AA0A1AE0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4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93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09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9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5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9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2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6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2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FAC8A-5769-4894-B39F-56AA0A1AE0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22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251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0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856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363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415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3162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7879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337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652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3036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430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78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339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3068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9DA4-EE4E-4C8E-B2BB-79B04787880E}" type="datetimeFigureOut">
              <a:rPr lang="es-EC" smtClean="0"/>
              <a:pPr/>
              <a:t>24/10/2019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0E2133-FBBB-4865-80D2-C0D8D2AAC66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24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image" Target="../media/image35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C78FEB-6C76-4C72-9619-678DF4BF530E}"/>
              </a:ext>
            </a:extLst>
          </p:cNvPr>
          <p:cNvSpPr/>
          <p:nvPr/>
        </p:nvSpPr>
        <p:spPr>
          <a:xfrm>
            <a:off x="2999565" y="2109762"/>
            <a:ext cx="6875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UNIVERSIDAD DE LAS FUERZAS ARMADAS ESPE</a:t>
            </a:r>
            <a:endParaRPr lang="es-EC" sz="24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305C243-12EE-4965-8A22-06A1A77AE922}"/>
              </a:ext>
            </a:extLst>
          </p:cNvPr>
          <p:cNvSpPr/>
          <p:nvPr/>
        </p:nvSpPr>
        <p:spPr>
          <a:xfrm>
            <a:off x="2437079" y="3301121"/>
            <a:ext cx="832711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“</a:t>
            </a:r>
            <a:r>
              <a:rPr lang="es-EC" sz="2400" b="1" dirty="0"/>
              <a:t>Medición del nivel de madurez de calidad CMMi – SERVICE a empresas de servicios con un Sistema de Gestión de Calidad</a:t>
            </a:r>
            <a:r>
              <a:rPr lang="es-ES" sz="2400" b="1" dirty="0"/>
              <a:t>”</a:t>
            </a:r>
            <a:endParaRPr lang="es-EC" sz="24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6621F89-E4E0-4A00-B175-FC23CB35137F}"/>
              </a:ext>
            </a:extLst>
          </p:cNvPr>
          <p:cNvSpPr/>
          <p:nvPr/>
        </p:nvSpPr>
        <p:spPr>
          <a:xfrm>
            <a:off x="4242195" y="2693263"/>
            <a:ext cx="422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s-ES" b="1" dirty="0"/>
              <a:t>FACULTAD DE CIENCIAS ADMINISTRATIVAS</a:t>
            </a:r>
            <a:endParaRPr lang="es-EC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4EE711-6496-4E08-AB99-BD097625607D}"/>
              </a:ext>
            </a:extLst>
          </p:cNvPr>
          <p:cNvSpPr/>
          <p:nvPr/>
        </p:nvSpPr>
        <p:spPr>
          <a:xfrm>
            <a:off x="2437079" y="4978503"/>
            <a:ext cx="8413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cap="all" dirty="0"/>
              <a:t>Trabajo de investigación previo a la obtención del Grado Académico de Magíster en GESTIÓN DE LA CALIDAD Y PRODUCTIVIDAD</a:t>
            </a:r>
            <a:endParaRPr lang="es-EC" sz="1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C00E22F-4427-4750-BC80-55B058F3BC1F}"/>
              </a:ext>
            </a:extLst>
          </p:cNvPr>
          <p:cNvSpPr/>
          <p:nvPr/>
        </p:nvSpPr>
        <p:spPr>
          <a:xfrm>
            <a:off x="2995126" y="5655611"/>
            <a:ext cx="671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AUTOR:</a:t>
            </a:r>
            <a:r>
              <a:rPr lang="es-ES_trad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Córdova Albán David Oswaldo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 descr="Resultado de imagen para ESPE LOG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884" y="385276"/>
            <a:ext cx="7007638" cy="14859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6C00E22F-4427-4750-BC80-55B058F3BC1F}"/>
              </a:ext>
            </a:extLst>
          </p:cNvPr>
          <p:cNvSpPr/>
          <p:nvPr/>
        </p:nvSpPr>
        <p:spPr>
          <a:xfrm>
            <a:off x="3078208" y="6055721"/>
            <a:ext cx="671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TUTOR:</a:t>
            </a:r>
            <a:r>
              <a:rPr lang="es-ES_tradnl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Guamán Guanopatín Milton Efraín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3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1352896" y="2286000"/>
            <a:ext cx="967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3200" b="1" dirty="0">
                <a:solidFill>
                  <a:schemeClr val="bg1"/>
                </a:solidFill>
              </a:rPr>
              <a:t>Ejemplo área de proceso, metas y prácticas específicas e interrogantes - PPQA</a:t>
            </a:r>
            <a:endParaRPr lang="es-EC" sz="3200" dirty="0"/>
          </a:p>
        </p:txBody>
      </p:sp>
    </p:spTree>
    <p:extLst>
      <p:ext uri="{BB962C8B-B14F-4D97-AF65-F5344CB8AC3E}">
        <p14:creationId xmlns:p14="http://schemas.microsoft.com/office/powerpoint/2010/main" val="79033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ángulo 3"/>
          <p:cNvSpPr/>
          <p:nvPr/>
        </p:nvSpPr>
        <p:spPr>
          <a:xfrm>
            <a:off x="0" y="685800"/>
            <a:ext cx="5867400" cy="6086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200000"/>
              </a:lnSpc>
              <a:spcBef>
                <a:spcPts val="2400"/>
              </a:spcBef>
            </a:pPr>
            <a:r>
              <a:rPr lang="es-EC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PA: PPQA (</a:t>
            </a:r>
            <a:r>
              <a:rPr lang="es-EC" sz="95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Process</a:t>
            </a:r>
            <a:r>
              <a:rPr lang="es-EC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es-EC" sz="95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Product</a:t>
            </a:r>
            <a:r>
              <a:rPr lang="es-EC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 Quality </a:t>
            </a:r>
            <a:r>
              <a:rPr lang="es-EC" sz="95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Assurance</a:t>
            </a:r>
            <a:r>
              <a:rPr lang="es-EC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 - Aseguramiento de Calidad de Procesos y Productos)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un área de proceso nivel 2 y de categoría Soporte.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vela por la ejecución de los procesos y sus productos (planificados) para otorgar información al personal y a gerencia (CMMI 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Institute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2013b).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SG 1: Evaluar objetivamente los procesos y productos de trabajo 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Las descripciones de procesos, estándares y procedimientos se deben cumplir para los procesos y sus productos.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200000"/>
              </a:lnSpc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SP 1.1: Evaluar objetivamente los procesos 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Evaluar objetivamente los procesos según las descripciones de procesos, estándares y procedimientos.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Interrogante: ¿Evalúan los procesos de manera objetiva?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200000"/>
              </a:lnSpc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SP 1.2: Evaluar objetivamente los productos de trabajo 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Evaluar objetivamente los productos de trabajo según las descripciones de procesos, estándares y procedimientos.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Interrogante: ¿Evalúan los productos de trabajo de manera objetiva?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SG 2: Proporcionar un conocimiento objetivo 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Las no conformidades se siguen, comunican y resuelven.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200000"/>
              </a:lnSpc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SP 2.1: Comunicar y resolver problemas de no conformidad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Comunicar y resolver las no conformidades y los análisis de tendencias, con las personas adecuadas (</a:t>
            </a:r>
            <a:r>
              <a:rPr lang="es-EC" sz="9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escalación</a:t>
            </a: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Interrogante: ¿Comunican y resuelven las no conformidades y los análisis de tendencias?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 lvl="1" algn="just">
              <a:lnSpc>
                <a:spcPct val="200000"/>
              </a:lnSpc>
            </a:pPr>
            <a:r>
              <a:rPr lang="es-419" sz="950" b="1" dirty="0">
                <a:latin typeface="Times New Roman" panose="02020603050405020304" pitchFamily="18" charset="0"/>
                <a:ea typeface="Calibri" panose="020F0502020204030204" pitchFamily="34" charset="0"/>
              </a:rPr>
              <a:t>SP 2.2: Establecer registros</a:t>
            </a:r>
            <a:endParaRPr lang="en-US" sz="95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914400" lvl="1" algn="just">
              <a:lnSpc>
                <a:spcPct val="150000"/>
              </a:lnSpc>
            </a:pPr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Registrar las actividades de aseguramiento de la calidad. </a:t>
            </a:r>
            <a:endParaRPr lang="en-US" sz="9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s-EC" sz="9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Interrogante: ¿Registran las actividades de aseguramiento de la calidad?</a:t>
            </a:r>
            <a:endParaRPr lang="en-US" sz="95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Ejemplo área de proceso, metas y prácticas específicas e interrogantes - PPQA</a:t>
            </a:r>
            <a:endParaRPr lang="es-EC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939" y="6212733"/>
            <a:ext cx="691662" cy="5571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593" y="797958"/>
            <a:ext cx="5981008" cy="5326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062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90284"/>
              </p:ext>
            </p:extLst>
          </p:nvPr>
        </p:nvGraphicFramePr>
        <p:xfrm>
          <a:off x="1287053" y="1396963"/>
          <a:ext cx="9809085" cy="4152501"/>
        </p:xfrm>
        <a:graphic>
          <a:graphicData uri="http://schemas.openxmlformats.org/drawingml/2006/table">
            <a:tbl>
              <a:tblPr firstRow="1" firstCol="1" bandRow="1"/>
              <a:tblGrid>
                <a:gridCol w="2568615">
                  <a:extLst>
                    <a:ext uri="{9D8B030D-6E8A-4147-A177-3AD203B41FA5}">
                      <a16:colId xmlns:a16="http://schemas.microsoft.com/office/drawing/2014/main" val="1220197552"/>
                    </a:ext>
                  </a:extLst>
                </a:gridCol>
                <a:gridCol w="5594651">
                  <a:extLst>
                    <a:ext uri="{9D8B030D-6E8A-4147-A177-3AD203B41FA5}">
                      <a16:colId xmlns:a16="http://schemas.microsoft.com/office/drawing/2014/main" val="3003350022"/>
                    </a:ext>
                  </a:extLst>
                </a:gridCol>
                <a:gridCol w="1645819">
                  <a:extLst>
                    <a:ext uri="{9D8B030D-6E8A-4147-A177-3AD203B41FA5}">
                      <a16:colId xmlns:a16="http://schemas.microsoft.com/office/drawing/2014/main" val="3916336182"/>
                    </a:ext>
                  </a:extLst>
                </a:gridCol>
              </a:tblGrid>
              <a:tr h="271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Práctica cumplida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cumplimiento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81267"/>
                  </a:ext>
                </a:extLst>
              </a:tr>
              <a:tr h="66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Completamente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implementado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directos presentes y adecuados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indirectos y/o afirmaciones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No se han notado debilidades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00717"/>
                  </a:ext>
                </a:extLst>
              </a:tr>
              <a:tr h="66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Mayormente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implementado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directos presentes y adecuados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indirectos y/o afirmaciones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han notado una o más debilidades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66,66%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775271"/>
                  </a:ext>
                </a:extLst>
              </a:tr>
              <a:tr h="1801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Parcialmente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directos no encontrados o inadecuados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indirectos y/o afirmaciones indican que parte de la práctica ha sido implementada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han notado una o más debilidades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ó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directos presentes y adecuados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No se encuentra otra evidencia que soporte la práctica</a:t>
                      </a:r>
                      <a:b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han notado una o más debilidades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33,33%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63739"/>
                  </a:ext>
                </a:extLst>
              </a:tr>
              <a:tr h="666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Nada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implementado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Artefactos directos no encontrados o inadecuados</a:t>
                      </a:r>
                      <a:b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No se encuentra otra evidencia que soporte la práctica</a:t>
                      </a:r>
                      <a:b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419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Se han notado una o más debilidades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644" marR="3964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250343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304800" y="5880737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/>
              <a:t>Fuente: </a:t>
            </a:r>
            <a:r>
              <a:rPr lang="es-EC" sz="1600" dirty="0"/>
              <a:t>Guía práctica de supervivencia en una auditoría CMMI, por </a:t>
            </a:r>
            <a:r>
              <a:rPr lang="es-EC" sz="1600" dirty="0" err="1"/>
              <a:t>Garzás</a:t>
            </a:r>
            <a:r>
              <a:rPr lang="es-EC" sz="1600" dirty="0"/>
              <a:t>, </a:t>
            </a:r>
            <a:r>
              <a:rPr lang="es-EC" sz="1600" dirty="0" err="1"/>
              <a:t>Irrazábal</a:t>
            </a:r>
            <a:r>
              <a:rPr lang="es-EC" sz="1600" dirty="0"/>
              <a:t>, &amp; Santa, 2011, documento electrónico </a:t>
            </a:r>
            <a:endParaRPr lang="en-US" sz="1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381000"/>
            <a:ext cx="5029200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Escala de práctica cumplida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18306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0"/>
            <a:ext cx="2133600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Herramienta</a:t>
            </a:r>
            <a:endParaRPr lang="es-EC" sz="24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Ejemplo área de proceso, metas y prácticas específicas e interrogantes - PPQA</a:t>
            </a:r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5806" y="5889039"/>
            <a:ext cx="703021" cy="5663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186"/>
          <a:stretch/>
        </p:blipFill>
        <p:spPr>
          <a:xfrm>
            <a:off x="213530" y="1261531"/>
            <a:ext cx="11785654" cy="4367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801122"/>
            <a:ext cx="2333625" cy="809625"/>
          </a:xfrm>
          <a:prstGeom prst="rect">
            <a:avLst/>
          </a:prstGeom>
        </p:spPr>
      </p:pic>
      <p:sp>
        <p:nvSpPr>
          <p:cNvPr id="8" name="19 Rectángulo"/>
          <p:cNvSpPr/>
          <p:nvPr/>
        </p:nvSpPr>
        <p:spPr>
          <a:xfrm>
            <a:off x="7095478" y="2296001"/>
            <a:ext cx="2658122" cy="34628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1201" dirty="0"/>
          </a:p>
        </p:txBody>
      </p:sp>
    </p:spTree>
    <p:extLst>
      <p:ext uri="{BB962C8B-B14F-4D97-AF65-F5344CB8AC3E}">
        <p14:creationId xmlns:p14="http://schemas.microsoft.com/office/powerpoint/2010/main" val="355156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1352896" y="2286000"/>
            <a:ext cx="9677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3200" b="1" dirty="0">
                <a:solidFill>
                  <a:schemeClr val="bg1"/>
                </a:solidFill>
              </a:rPr>
              <a:t>Medición del nivel de madurez de calidad CMMi – SERVICE </a:t>
            </a:r>
            <a:r>
              <a:rPr lang="es-EC" sz="3200" b="1" dirty="0">
                <a:solidFill>
                  <a:schemeClr val="bg1"/>
                </a:solidFill>
              </a:rPr>
              <a:t>– 24 áreas de proceso desde el Nivel 2 al Nivel 5</a:t>
            </a:r>
          </a:p>
        </p:txBody>
      </p:sp>
    </p:spTree>
    <p:extLst>
      <p:ext uri="{BB962C8B-B14F-4D97-AF65-F5344CB8AC3E}">
        <p14:creationId xmlns:p14="http://schemas.microsoft.com/office/powerpoint/2010/main" val="333658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93" y="0"/>
            <a:ext cx="5744815" cy="16495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6" y="1730834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ángulo 13"/>
          <p:cNvSpPr/>
          <p:nvPr/>
        </p:nvSpPr>
        <p:spPr>
          <a:xfrm>
            <a:off x="5257800" y="457200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36" y="3438639"/>
            <a:ext cx="5500014" cy="1646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36" y="5181600"/>
            <a:ext cx="5500014" cy="1597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3997" y="15008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3997" y="1729987"/>
            <a:ext cx="5500014" cy="1620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705" y="3438639"/>
            <a:ext cx="5506306" cy="16461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7705" y="5181600"/>
            <a:ext cx="5506306" cy="15977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45270" y="6400800"/>
            <a:ext cx="346730" cy="3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4194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36" y="1714354"/>
            <a:ext cx="549600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36" y="3409949"/>
            <a:ext cx="549600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36" y="5181599"/>
            <a:ext cx="549600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26" y="1"/>
            <a:ext cx="5500014" cy="1657492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299949" y="613931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N3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0887" y="0"/>
            <a:ext cx="5500014" cy="1625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0888" y="1709733"/>
            <a:ext cx="5500014" cy="1624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0888" y="3409949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887" y="5181599"/>
            <a:ext cx="5500014" cy="16195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45270" y="6422565"/>
            <a:ext cx="346730" cy="3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1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54" y="364406"/>
            <a:ext cx="5553797" cy="8260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104" y="364405"/>
            <a:ext cx="5553798" cy="82607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1277544" y="546608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N5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15417" y="574910"/>
            <a:ext cx="645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N4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54" y="1371600"/>
            <a:ext cx="5553797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54" y="3637386"/>
            <a:ext cx="5553797" cy="2051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7104" y="1371601"/>
            <a:ext cx="5553797" cy="20573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7104" y="3623404"/>
            <a:ext cx="5553797" cy="2065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93455"/>
              </p:ext>
            </p:extLst>
          </p:nvPr>
        </p:nvGraphicFramePr>
        <p:xfrm>
          <a:off x="10820344" y="5812597"/>
          <a:ext cx="1102350" cy="930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showAsIcon="1" r:id="rId10" imgW="914400" imgH="771480" progId="Excel.Sheet.12">
                  <p:embed/>
                </p:oleObj>
              </mc:Choice>
              <mc:Fallback>
                <p:oleObj name="Worksheet" showAsIcon="1" r:id="rId10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20344" y="5812597"/>
                        <a:ext cx="1102350" cy="930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406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693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</a:t>
            </a:r>
            <a:r>
              <a:rPr lang="es-ES" sz="2400" b="1" dirty="0"/>
              <a:t>medición del nivel de madurez de calidad CMMi – SERVICE</a:t>
            </a:r>
            <a:endParaRPr lang="es-EC" sz="2400" dirty="0"/>
          </a:p>
        </p:txBody>
      </p:sp>
      <p:pic>
        <p:nvPicPr>
          <p:cNvPr id="18" name="Imagen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799" y="762000"/>
            <a:ext cx="4859655" cy="26670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1780"/>
          <a:stretch/>
        </p:blipFill>
        <p:spPr bwMode="auto">
          <a:xfrm>
            <a:off x="6172200" y="762000"/>
            <a:ext cx="4859655" cy="26670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9" y="3706480"/>
            <a:ext cx="4780280" cy="269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Imagen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5681"/>
            <a:ext cx="4866005" cy="2745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4198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6934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/>
              <a:t>Resultados </a:t>
            </a:r>
            <a:r>
              <a:rPr lang="es-ES" sz="2400" b="1" dirty="0"/>
              <a:t>medición del nivel de madurez de calidad CMMi – SERVICE</a:t>
            </a:r>
            <a:endParaRPr lang="es-EC" sz="2400" dirty="0"/>
          </a:p>
        </p:txBody>
      </p:sp>
      <p:pic>
        <p:nvPicPr>
          <p:cNvPr id="18" name="Imagen 1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799" y="762000"/>
            <a:ext cx="4859655" cy="26670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1780"/>
          <a:stretch/>
        </p:blipFill>
        <p:spPr bwMode="auto">
          <a:xfrm>
            <a:off x="6172200" y="762000"/>
            <a:ext cx="4859655" cy="2667000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n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9" y="3706480"/>
            <a:ext cx="4780280" cy="269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Imagen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5681"/>
            <a:ext cx="4866005" cy="2745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14 Rectángulo"/>
          <p:cNvSpPr/>
          <p:nvPr/>
        </p:nvSpPr>
        <p:spPr>
          <a:xfrm rot="21367339">
            <a:off x="1588591" y="3234308"/>
            <a:ext cx="9008467" cy="846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CMMi-N5 se require “</a:t>
            </a:r>
            <a:r>
              <a:rPr lang="en-US" sz="2800" b="1" i="1" dirty="0" err="1">
                <a:solidFill>
                  <a:srgbClr val="C00000"/>
                </a:solidFill>
              </a:rPr>
              <a:t>cerrar</a:t>
            </a:r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los</a:t>
            </a:r>
            <a:r>
              <a:rPr lang="en-US" sz="2800" b="1" i="1" dirty="0">
                <a:solidFill>
                  <a:srgbClr val="C00000"/>
                </a:solidFill>
              </a:rPr>
              <a:t> GAPs (</a:t>
            </a:r>
            <a:r>
              <a:rPr lang="en-US" sz="2800" b="1" i="1" dirty="0" err="1">
                <a:solidFill>
                  <a:srgbClr val="C00000"/>
                </a:solidFill>
              </a:rPr>
              <a:t>brechas</a:t>
            </a:r>
            <a:r>
              <a:rPr lang="en-US" sz="2800" b="1" i="1" dirty="0">
                <a:solidFill>
                  <a:srgbClr val="C00000"/>
                </a:solidFill>
              </a:rPr>
              <a:t>)</a:t>
            </a:r>
            <a:r>
              <a:rPr lang="en-US" sz="2800" b="1" dirty="0">
                <a:solidFill>
                  <a:schemeClr val="tx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96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94DEAF66-C2A2-44CF-A22E-CEBC1CABC34C}"/>
              </a:ext>
            </a:extLst>
          </p:cNvPr>
          <p:cNvSpPr/>
          <p:nvPr/>
        </p:nvSpPr>
        <p:spPr>
          <a:xfrm>
            <a:off x="0" y="381000"/>
            <a:ext cx="4572000" cy="604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Planteamiento del problema</a:t>
            </a:r>
            <a:endParaRPr lang="es-EC" sz="2400" dirty="0"/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1663148" y="1138623"/>
          <a:ext cx="8865704" cy="5414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43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4059374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Conclusiones</a:t>
            </a:r>
            <a:endParaRPr lang="es-EC" sz="24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7A73D5D-34CB-4F73-A12A-ED22424477F0}"/>
              </a:ext>
            </a:extLst>
          </p:cNvPr>
          <p:cNvGrpSpPr/>
          <p:nvPr/>
        </p:nvGrpSpPr>
        <p:grpSpPr>
          <a:xfrm>
            <a:off x="204485" y="855967"/>
            <a:ext cx="4111691" cy="1314629"/>
            <a:chOff x="282322" y="1254308"/>
            <a:chExt cx="3309938" cy="1849424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6E153173-997C-4C04-A4E7-951D4D3E0667}"/>
                </a:ext>
              </a:extLst>
            </p:cNvPr>
            <p:cNvSpPr txBox="1"/>
            <p:nvPr/>
          </p:nvSpPr>
          <p:spPr>
            <a:xfrm>
              <a:off x="374485" y="1415106"/>
              <a:ext cx="3124199" cy="1688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fundamentación de la metodología CMMi – SERVICE se logró mediante el análisis de los conceptos y componentes del modelo.</a:t>
              </a:r>
              <a:endParaRPr lang="en-US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86BEAB3-A656-4183-8FFE-0A0C7E75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2" y="1254308"/>
              <a:ext cx="3309938" cy="152400"/>
            </a:xfrm>
            <a:prstGeom prst="rect">
              <a:avLst/>
            </a:prstGeom>
            <a:solidFill>
              <a:srgbClr val="0063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204485" y="3733559"/>
            <a:ext cx="4111691" cy="2157170"/>
            <a:chOff x="874179" y="3399463"/>
            <a:chExt cx="3309938" cy="2876224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85119" y="3567256"/>
              <a:ext cx="3124199" cy="2708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herramienta mide el porcentaje del nivel de madurez de calidad desde el NIVEL 2 hasta el NIVEL 5; el NIVEL 1 siempre será el 100% debido a que todas las empresas, son capaces de prestar servicios. 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rgbClr val="8338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21BED16C-28C9-4B6C-ADC4-35CCCEFBF1DB}"/>
              </a:ext>
            </a:extLst>
          </p:cNvPr>
          <p:cNvGrpSpPr/>
          <p:nvPr/>
        </p:nvGrpSpPr>
        <p:grpSpPr>
          <a:xfrm>
            <a:off x="4608965" y="855967"/>
            <a:ext cx="3667440" cy="2420942"/>
            <a:chOff x="4627563" y="1371601"/>
            <a:chExt cx="3395559" cy="3485395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83B4C7F-5F10-4317-90FA-9669C9D5142E}"/>
                </a:ext>
              </a:extLst>
            </p:cNvPr>
            <p:cNvSpPr txBox="1"/>
            <p:nvPr/>
          </p:nvSpPr>
          <p:spPr>
            <a:xfrm>
              <a:off x="4737099" y="1600200"/>
              <a:ext cx="3286023" cy="3256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El detalle de las metas y prácticas específicas por las 24 áreas de proceso del modelo CMMi – SERVICE, permitió el registro de las interrogantes, que facultarán cuantificar el nivel de madurez</a:t>
              </a:r>
              <a:endParaRPr lang="es-EC" sz="1500" dirty="0"/>
            </a:p>
            <a:p>
              <a:pPr marL="0" lvl="1" algn="just">
                <a:buClr>
                  <a:srgbClr val="4E84C4"/>
                </a:buClr>
              </a:pPr>
              <a:endParaRPr lang="es-EC" sz="1500" dirty="0"/>
            </a:p>
            <a:p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2EA8424-FD84-430F-8E20-68A4349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3" y="1371601"/>
              <a:ext cx="3309938" cy="152400"/>
            </a:xfrm>
            <a:prstGeom prst="rect">
              <a:avLst/>
            </a:prstGeom>
            <a:solidFill>
              <a:srgbClr val="55A5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2C0CAFF-7F44-4B79-983B-AECA932B4E86}"/>
              </a:ext>
            </a:extLst>
          </p:cNvPr>
          <p:cNvGrpSpPr/>
          <p:nvPr/>
        </p:nvGrpSpPr>
        <p:grpSpPr>
          <a:xfrm>
            <a:off x="4592646" y="3733559"/>
            <a:ext cx="3579737" cy="1933236"/>
            <a:chOff x="4366971" y="3641383"/>
            <a:chExt cx="3309938" cy="2085811"/>
          </a:xfrm>
        </p:grpSpPr>
        <p:sp>
          <p:nvSpPr>
            <p:cNvPr id="16" name="TextBox 14">
              <a:extLst>
                <a:ext uri="{FF2B5EF4-FFF2-40B4-BE49-F238E27FC236}">
                  <a16:creationId xmlns:a16="http://schemas.microsoft.com/office/drawing/2014/main" id="{9BB30A6F-B231-4F9E-A0E4-C3C572B09E17}"/>
                </a:ext>
              </a:extLst>
            </p:cNvPr>
            <p:cNvSpPr txBox="1"/>
            <p:nvPr/>
          </p:nvSpPr>
          <p:spPr>
            <a:xfrm>
              <a:off x="4374289" y="3834413"/>
              <a:ext cx="3124199" cy="1892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medición del porcentaje del nivel de madurez de calidad CMMi – SERVICE, permitirá a las empresas de servicios madurar y ser más rigurosas con sus Sistemas de Gestión de Calidad.</a:t>
              </a: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3ACBE506-DFE5-45C2-B6D3-764C47245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971" y="3641383"/>
              <a:ext cx="3309938" cy="123322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8659827" y="855968"/>
            <a:ext cx="3309939" cy="1591628"/>
            <a:chOff x="874179" y="3399463"/>
            <a:chExt cx="3309938" cy="2122170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48377" y="3551863"/>
              <a:ext cx="3124199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 herramienta se desarrolló en Microsoft Excel en función de las 24 áreas de proceso y sus respectivas metas y prácticas específicas.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8666555" y="3769232"/>
            <a:ext cx="3309939" cy="1555955"/>
            <a:chOff x="874179" y="3399463"/>
            <a:chExt cx="3309938" cy="2074607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41649" y="3504299"/>
              <a:ext cx="3124199" cy="1969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Las empresas de servicios que apliquen la herramienta, no necesitan tener implementada la metodología CMMi - SERVICE.</a:t>
              </a:r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rgbClr val="00B0F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89755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1DCFD2-5807-4A52-8311-55BC38AA6459}"/>
              </a:ext>
            </a:extLst>
          </p:cNvPr>
          <p:cNvSpPr/>
          <p:nvPr/>
        </p:nvSpPr>
        <p:spPr>
          <a:xfrm>
            <a:off x="0" y="0"/>
            <a:ext cx="4059374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Recomendaciones</a:t>
            </a:r>
            <a:endParaRPr lang="es-EC" sz="2400" dirty="0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17A73D5D-34CB-4F73-A12A-ED22424477F0}"/>
              </a:ext>
            </a:extLst>
          </p:cNvPr>
          <p:cNvGrpSpPr/>
          <p:nvPr/>
        </p:nvGrpSpPr>
        <p:grpSpPr>
          <a:xfrm>
            <a:off x="1371600" y="1142380"/>
            <a:ext cx="4111691" cy="1868626"/>
            <a:chOff x="282322" y="1254308"/>
            <a:chExt cx="3309938" cy="2628791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6E153173-997C-4C04-A4E7-951D4D3E0667}"/>
                </a:ext>
              </a:extLst>
            </p:cNvPr>
            <p:cNvSpPr txBox="1"/>
            <p:nvPr/>
          </p:nvSpPr>
          <p:spPr>
            <a:xfrm>
              <a:off x="374485" y="1415106"/>
              <a:ext cx="3124199" cy="2467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Se recomienda que un grupo de profesionales que tengan conocimiento de calidad y del manejo de la empresa, sean quienes otorguen la información al momento de responder las interrogantes de la herramienta.</a:t>
              </a:r>
              <a:endParaRPr lang="en-US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86BEAB3-A656-4183-8FFE-0A0C7E75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2" y="1254308"/>
              <a:ext cx="3309938" cy="152400"/>
            </a:xfrm>
            <a:prstGeom prst="rect">
              <a:avLst/>
            </a:prstGeom>
            <a:solidFill>
              <a:srgbClr val="0063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21BED16C-28C9-4B6C-ADC4-35CCCEFBF1DB}"/>
              </a:ext>
            </a:extLst>
          </p:cNvPr>
          <p:cNvGrpSpPr/>
          <p:nvPr/>
        </p:nvGrpSpPr>
        <p:grpSpPr>
          <a:xfrm>
            <a:off x="7239000" y="1142380"/>
            <a:ext cx="3667440" cy="1636112"/>
            <a:chOff x="4627563" y="1371601"/>
            <a:chExt cx="3395559" cy="2355486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83B4C7F-5F10-4317-90FA-9669C9D5142E}"/>
                </a:ext>
              </a:extLst>
            </p:cNvPr>
            <p:cNvSpPr txBox="1"/>
            <p:nvPr/>
          </p:nvSpPr>
          <p:spPr>
            <a:xfrm>
              <a:off x="4737099" y="1600200"/>
              <a:ext cx="3286023" cy="2126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Los </a:t>
              </a:r>
              <a:r>
                <a:rPr lang="es-EC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GAPs</a:t>
              </a:r>
              <a:r>
                <a:rPr lang="es-EC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(brechas) identificados 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a través de la herramienta, deben ser cerrados de acuerdo a los artefactos que la herramienta sugiera.</a:t>
              </a:r>
              <a:endParaRPr lang="es-EC" sz="1500" dirty="0"/>
            </a:p>
            <a:p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A2EA8424-FD84-430F-8E20-68A4349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3" y="1371601"/>
              <a:ext cx="3309938" cy="152400"/>
            </a:xfrm>
            <a:prstGeom prst="rect">
              <a:avLst/>
            </a:prstGeom>
            <a:solidFill>
              <a:srgbClr val="55A5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18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4572000" y="4343400"/>
            <a:ext cx="3733800" cy="1868626"/>
            <a:chOff x="874179" y="3399463"/>
            <a:chExt cx="3309938" cy="2491501"/>
          </a:xfrm>
        </p:grpSpPr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48377" y="3551863"/>
              <a:ext cx="3124199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Se sugiere que la medición del nivel de madurez de calidad CMMi – SERVICE a las empresas de servicios con un Sistema de Gestión de Calidad se realice al menos cada dos años.</a:t>
              </a:r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2192470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3 Título"/>
          <p:cNvSpPr txBox="1">
            <a:spLocks/>
          </p:cNvSpPr>
          <p:nvPr/>
        </p:nvSpPr>
        <p:spPr>
          <a:xfrm>
            <a:off x="4376305" y="3581400"/>
            <a:ext cx="542925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579100" algn="l"/>
              </a:tabLst>
              <a:defRPr/>
            </a:pPr>
            <a:r>
              <a:rPr lang="es-ES" altLang="es-EC" sz="5400" spc="16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¿</a:t>
            </a:r>
            <a:r>
              <a:rPr kumimoji="0" lang="es-ES" altLang="es-EC" sz="5400" b="0" i="0" u="none" strike="noStrike" kern="1200" cap="none" spc="16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Preguntas?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62050"/>
            <a:ext cx="2305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022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33600" y="2286000"/>
            <a:ext cx="8915399" cy="2262781"/>
          </a:xfrm>
        </p:spPr>
        <p:txBody>
          <a:bodyPr>
            <a:normAutofit/>
          </a:bodyPr>
          <a:lstStyle/>
          <a:p>
            <a:r>
              <a:rPr lang="es-EC" sz="13800" b="1" dirty="0"/>
              <a:t>	GRACIAS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8300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77263D1-A5D5-40D8-ACC2-72F7BBEECF75}"/>
              </a:ext>
            </a:extLst>
          </p:cNvPr>
          <p:cNvSpPr txBox="1">
            <a:spLocks/>
          </p:cNvSpPr>
          <p:nvPr/>
        </p:nvSpPr>
        <p:spPr>
          <a:xfrm>
            <a:off x="1682724" y="1509635"/>
            <a:ext cx="9594876" cy="13097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Medir el nivel de madurez de calidad CMMi – SERVICE a empresas de servicios con un Sistema de Gestión de Calidad.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C" sz="1200" dirty="0">
              <a:solidFill>
                <a:schemeClr val="tx1"/>
              </a:solidFill>
            </a:endParaRPr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5A4D058A-967F-435D-BF14-AB8D019967B8}"/>
              </a:ext>
            </a:extLst>
          </p:cNvPr>
          <p:cNvSpPr/>
          <p:nvPr/>
        </p:nvSpPr>
        <p:spPr>
          <a:xfrm>
            <a:off x="0" y="457200"/>
            <a:ext cx="3276600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Objetivo general</a:t>
            </a:r>
            <a:endParaRPr lang="es-EC" sz="2400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5A4D058A-967F-435D-BF14-AB8D019967B8}"/>
              </a:ext>
            </a:extLst>
          </p:cNvPr>
          <p:cNvSpPr/>
          <p:nvPr/>
        </p:nvSpPr>
        <p:spPr>
          <a:xfrm>
            <a:off x="0" y="3048000"/>
            <a:ext cx="350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Objetivos específicos</a:t>
            </a:r>
            <a:endParaRPr lang="es-EC" sz="2400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77263D1-A5D5-40D8-ACC2-72F7BBEECF75}"/>
              </a:ext>
            </a:extLst>
          </p:cNvPr>
          <p:cNvSpPr txBox="1">
            <a:spLocks/>
          </p:cNvSpPr>
          <p:nvPr/>
        </p:nvSpPr>
        <p:spPr>
          <a:xfrm>
            <a:off x="1769616" y="4103403"/>
            <a:ext cx="9507984" cy="24713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18288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Fundamentar la metodología CMMi – SERVICE.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Detallar las metas y prácticas específicas de las 24 áreas de proceso del modelo CMMi – SERVICE.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Desarrollar una herramienta de medición del porcentaje del nivel de madurez de calidad CMMi – SERVICE en Microsoft Excel.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-EC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6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A9BCE84-0EF3-40D8-88A0-388C80F9579F}"/>
              </a:ext>
            </a:extLst>
          </p:cNvPr>
          <p:cNvSpPr/>
          <p:nvPr/>
        </p:nvSpPr>
        <p:spPr>
          <a:xfrm>
            <a:off x="0" y="457200"/>
            <a:ext cx="2959071" cy="52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Justificación </a:t>
            </a:r>
            <a:endParaRPr lang="es-EC" sz="2400" dirty="0"/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624711503"/>
              </p:ext>
            </p:extLst>
          </p:nvPr>
        </p:nvGraphicFramePr>
        <p:xfrm>
          <a:off x="1219200" y="1066800"/>
          <a:ext cx="9998893" cy="551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46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381000"/>
            <a:ext cx="3223351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Sistema de Gestión de la Calidad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00200"/>
            <a:ext cx="4518750" cy="4267200"/>
          </a:xfrm>
          <a:prstGeom prst="rect">
            <a:avLst/>
          </a:prstGeom>
          <a:ln>
            <a:noFill/>
          </a:ln>
        </p:spPr>
      </p:pic>
      <p:sp>
        <p:nvSpPr>
          <p:cNvPr id="5" name="Flecha derecha 4"/>
          <p:cNvSpPr/>
          <p:nvPr/>
        </p:nvSpPr>
        <p:spPr>
          <a:xfrm>
            <a:off x="5486400" y="3124200"/>
            <a:ext cx="1447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600200"/>
            <a:ext cx="46482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34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228600"/>
            <a:ext cx="3223351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Constelación CMMi</a:t>
            </a:r>
            <a:endParaRPr lang="es-EC" sz="2400" dirty="0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11658600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35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3" y="0"/>
            <a:ext cx="11848407" cy="6858000"/>
          </a:xfrm>
          <a:prstGeom prst="rect">
            <a:avLst/>
          </a:prstGeom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228600"/>
            <a:ext cx="3223351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CMMi – SERVICE y áreas de proceso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58181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381000"/>
            <a:ext cx="3223351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Niveles de madurez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838200"/>
            <a:ext cx="8686800" cy="5867400"/>
          </a:xfrm>
          <a:prstGeom prst="rect">
            <a:avLst/>
          </a:prstGeom>
          <a:ln>
            <a:noFill/>
          </a:ln>
        </p:spPr>
      </p:pic>
      <p:grpSp>
        <p:nvGrpSpPr>
          <p:cNvPr id="5" name="Group 7">
            <a:extLst>
              <a:ext uri="{FF2B5EF4-FFF2-40B4-BE49-F238E27FC236}">
                <a16:creationId xmlns:a16="http://schemas.microsoft.com/office/drawing/2014/main" id="{21BED16C-28C9-4B6C-ADC4-35CCCEFBF1DB}"/>
              </a:ext>
            </a:extLst>
          </p:cNvPr>
          <p:cNvGrpSpPr/>
          <p:nvPr/>
        </p:nvGrpSpPr>
        <p:grpSpPr>
          <a:xfrm>
            <a:off x="8458200" y="5029200"/>
            <a:ext cx="3395559" cy="2097776"/>
            <a:chOff x="4627563" y="1371601"/>
            <a:chExt cx="3395559" cy="3020137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283B4C7F-5F10-4317-90FA-9669C9D5142E}"/>
                </a:ext>
              </a:extLst>
            </p:cNvPr>
            <p:cNvSpPr txBox="1"/>
            <p:nvPr/>
          </p:nvSpPr>
          <p:spPr>
            <a:xfrm>
              <a:off x="4737099" y="1600200"/>
              <a:ext cx="3286023" cy="2791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Nivel de madurez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 caracteriza el rendimiento global de la empresa y sirven de plataforma evolutiva para la mejora de procesos.</a:t>
              </a:r>
            </a:p>
            <a:p>
              <a:pPr marL="0" lvl="1" algn="just">
                <a:buClr>
                  <a:srgbClr val="4E84C4"/>
                </a:buClr>
              </a:pPr>
              <a:endParaRPr lang="es-EC" sz="1500" dirty="0"/>
            </a:p>
            <a:p>
              <a:pPr marL="0" lvl="1" algn="just">
                <a:buClr>
                  <a:srgbClr val="4E84C4"/>
                </a:buClr>
              </a:pPr>
              <a:endParaRPr lang="es-EC" sz="1500" dirty="0"/>
            </a:p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EA8424-FD84-430F-8E20-68A434908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563" y="1371601"/>
              <a:ext cx="3309938" cy="152400"/>
            </a:xfrm>
            <a:prstGeom prst="rect">
              <a:avLst/>
            </a:prstGeom>
            <a:solidFill>
              <a:srgbClr val="55A51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13328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91193" y="0"/>
            <a:ext cx="1200080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989E92-3438-40AE-B7D2-02BC0F6E0A96}"/>
              </a:ext>
            </a:extLst>
          </p:cNvPr>
          <p:cNvSpPr/>
          <p:nvPr/>
        </p:nvSpPr>
        <p:spPr>
          <a:xfrm>
            <a:off x="0" y="381000"/>
            <a:ext cx="3223351" cy="62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2400" b="1" dirty="0">
                <a:solidFill>
                  <a:schemeClr val="bg1"/>
                </a:solidFill>
              </a:rPr>
              <a:t>Metas y prácticas específicas</a:t>
            </a:r>
            <a:endParaRPr lang="es-EC" sz="24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1295400"/>
            <a:ext cx="7848600" cy="5105400"/>
          </a:xfrm>
          <a:prstGeom prst="rect">
            <a:avLst/>
          </a:prstGeom>
          <a:ln>
            <a:noFill/>
          </a:ln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17A73D5D-34CB-4F73-A12A-ED22424477F0}"/>
              </a:ext>
            </a:extLst>
          </p:cNvPr>
          <p:cNvGrpSpPr/>
          <p:nvPr/>
        </p:nvGrpSpPr>
        <p:grpSpPr>
          <a:xfrm>
            <a:off x="7965983" y="1256707"/>
            <a:ext cx="3449792" cy="2201473"/>
            <a:chOff x="282322" y="1254308"/>
            <a:chExt cx="3309938" cy="3097033"/>
          </a:xfrm>
        </p:grpSpPr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6E153173-997C-4C04-A4E7-951D4D3E0667}"/>
                </a:ext>
              </a:extLst>
            </p:cNvPr>
            <p:cNvSpPr txBox="1"/>
            <p:nvPr/>
          </p:nvSpPr>
          <p:spPr>
            <a:xfrm>
              <a:off x="415894" y="1493672"/>
              <a:ext cx="3124199" cy="2857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Metas específicas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describen las características propias y únicas que deben estar presentes para satisfacer el área de proceso. Cada área de proceso posee una o más metas específicas.</a:t>
              </a:r>
            </a:p>
            <a:p>
              <a:endParaRPr lang="en-US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F86BEAB3-A656-4183-8FFE-0A0C7E75B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322" y="1254308"/>
              <a:ext cx="3309938" cy="152400"/>
            </a:xfrm>
            <a:prstGeom prst="rect">
              <a:avLst/>
            </a:prstGeom>
            <a:solidFill>
              <a:srgbClr val="0063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7FF7BD60-E0A0-4ED3-AF9E-95A3FE5BB719}"/>
              </a:ext>
            </a:extLst>
          </p:cNvPr>
          <p:cNvGrpSpPr/>
          <p:nvPr/>
        </p:nvGrpSpPr>
        <p:grpSpPr>
          <a:xfrm>
            <a:off x="7965983" y="3657600"/>
            <a:ext cx="3309939" cy="2046593"/>
            <a:chOff x="874179" y="3399463"/>
            <a:chExt cx="3309938" cy="2728789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127845D8-2387-4055-BFFE-CBF059EF6599}"/>
                </a:ext>
              </a:extLst>
            </p:cNvPr>
            <p:cNvSpPr txBox="1"/>
            <p:nvPr/>
          </p:nvSpPr>
          <p:spPr>
            <a:xfrm>
              <a:off x="973777" y="3789152"/>
              <a:ext cx="3124199" cy="23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Prácticas especificas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s-EC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EC" dirty="0">
                  <a:latin typeface="Times New Roman" pitchFamily="18" charset="0"/>
                  <a:cs typeface="Times New Roman" pitchFamily="18" charset="0"/>
                </a:rPr>
                <a:t>son actividades que permiten alcanzar la meta especifica asociada. Cada meta específica posee varias prácticas específicas.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D7782AFF-5821-4178-ADC4-E74F538A8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179" y="3399463"/>
              <a:ext cx="3309938" cy="152400"/>
            </a:xfrm>
            <a:prstGeom prst="rect">
              <a:avLst/>
            </a:prstGeom>
            <a:solidFill>
              <a:srgbClr val="8338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u="sng" dirty="0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6205491" y="1235929"/>
            <a:ext cx="1295400" cy="1234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200000"/>
              </a:lnSpc>
              <a:spcBef>
                <a:spcPts val="2400"/>
              </a:spcBef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(SP)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en-U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6189216" y="2145003"/>
            <a:ext cx="129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200000"/>
              </a:lnSpc>
              <a:spcBef>
                <a:spcPts val="2400"/>
              </a:spcBef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(SG)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en-U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6172200" y="3068419"/>
            <a:ext cx="1295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>
              <a:lnSpc>
                <a:spcPct val="200000"/>
              </a:lnSpc>
              <a:spcBef>
                <a:spcPts val="2400"/>
              </a:spcBef>
            </a:pPr>
            <a:r>
              <a:rPr lang="es-EC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(PA)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925654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1987</TotalTime>
  <Words>1033</Words>
  <Application>Microsoft Office PowerPoint</Application>
  <PresentationFormat>Panorámica</PresentationFormat>
  <Paragraphs>110</Paragraphs>
  <Slides>23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 Guarnizo</dc:creator>
  <cp:lastModifiedBy>David</cp:lastModifiedBy>
  <cp:revision>148</cp:revision>
  <dcterms:modified xsi:type="dcterms:W3CDTF">2019-10-24T05:21:57Z</dcterms:modified>
</cp:coreProperties>
</file>