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76" r:id="rId4"/>
  </p:sldMasterIdLst>
  <p:notesMasterIdLst>
    <p:notesMasterId r:id="rId40"/>
  </p:notesMasterIdLst>
  <p:handoutMasterIdLst>
    <p:handoutMasterId r:id="rId41"/>
  </p:handoutMasterIdLst>
  <p:sldIdLst>
    <p:sldId id="324" r:id="rId5"/>
    <p:sldId id="270" r:id="rId6"/>
    <p:sldId id="274" r:id="rId7"/>
    <p:sldId id="272" r:id="rId8"/>
    <p:sldId id="325" r:id="rId9"/>
    <p:sldId id="279" r:id="rId10"/>
    <p:sldId id="280" r:id="rId11"/>
    <p:sldId id="326" r:id="rId12"/>
    <p:sldId id="332" r:id="rId13"/>
    <p:sldId id="333" r:id="rId14"/>
    <p:sldId id="336" r:id="rId15"/>
    <p:sldId id="337" r:id="rId16"/>
    <p:sldId id="338" r:id="rId17"/>
    <p:sldId id="339" r:id="rId18"/>
    <p:sldId id="340" r:id="rId19"/>
    <p:sldId id="341" r:id="rId20"/>
    <p:sldId id="342" r:id="rId21"/>
    <p:sldId id="343" r:id="rId22"/>
    <p:sldId id="345" r:id="rId23"/>
    <p:sldId id="346" r:id="rId24"/>
    <p:sldId id="348" r:id="rId25"/>
    <p:sldId id="349" r:id="rId26"/>
    <p:sldId id="350" r:id="rId27"/>
    <p:sldId id="351" r:id="rId28"/>
    <p:sldId id="352" r:id="rId29"/>
    <p:sldId id="353" r:id="rId30"/>
    <p:sldId id="354" r:id="rId31"/>
    <p:sldId id="355" r:id="rId32"/>
    <p:sldId id="356" r:id="rId33"/>
    <p:sldId id="357" r:id="rId34"/>
    <p:sldId id="361" r:id="rId35"/>
    <p:sldId id="359" r:id="rId36"/>
    <p:sldId id="363" r:id="rId37"/>
    <p:sldId id="360" r:id="rId38"/>
    <p:sldId id="362" r:id="rId39"/>
  </p:sldIdLst>
  <p:sldSz cx="12192000"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799"/>
    <a:srgbClr val="004182"/>
    <a:srgbClr val="00487E"/>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76654" autoAdjust="0"/>
  </p:normalViewPr>
  <p:slideViewPr>
    <p:cSldViewPr snapToGrid="0" showGuides="1">
      <p:cViewPr varScale="1">
        <p:scale>
          <a:sx n="86" d="100"/>
          <a:sy n="86" d="100"/>
        </p:scale>
        <p:origin x="557" y="62"/>
      </p:cViewPr>
      <p:guideLst>
        <p:guide orient="horz" pos="2160"/>
        <p:guide pos="3840"/>
      </p:guideLst>
    </p:cSldViewPr>
  </p:slideViewPr>
  <p:notesTextViewPr>
    <p:cViewPr>
      <p:scale>
        <a:sx n="1" d="1"/>
        <a:sy n="1" d="1"/>
      </p:scale>
      <p:origin x="0" y="0"/>
    </p:cViewPr>
  </p:notesTextViewPr>
  <p:notesViewPr>
    <p:cSldViewPr snapToGrid="0" showGuides="1">
      <p:cViewPr>
        <p:scale>
          <a:sx n="75" d="100"/>
          <a:sy n="75" d="100"/>
        </p:scale>
        <p:origin x="4092" y="51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E7ACE-D972-4B92-8C7F-BA5BC8486236}" type="doc">
      <dgm:prSet loTypeId="urn:microsoft.com/office/officeart/2005/8/layout/chart3" loCatId="cycle" qsTypeId="urn:microsoft.com/office/officeart/2005/8/quickstyle/simple1" qsCatId="simple" csTypeId="urn:microsoft.com/office/officeart/2005/8/colors/colorful5" csCatId="colorful" phldr="1"/>
      <dgm:spPr/>
    </dgm:pt>
    <dgm:pt modelId="{199CDD6F-B1F9-4804-9283-6E31554C158E}">
      <dgm:prSet phldrT="[Texto]"/>
      <dgm:spPr/>
      <dgm:t>
        <a:bodyPr/>
        <a:lstStyle/>
        <a:p>
          <a:r>
            <a:rPr lang="es-US" dirty="0"/>
            <a:t>LMS</a:t>
          </a:r>
        </a:p>
      </dgm:t>
    </dgm:pt>
    <dgm:pt modelId="{90C93B56-5A96-43D5-9E1A-411E6A98BD5A}" type="parTrans" cxnId="{ED82CF25-4632-48E9-9891-4973147B03C0}">
      <dgm:prSet/>
      <dgm:spPr/>
      <dgm:t>
        <a:bodyPr/>
        <a:lstStyle/>
        <a:p>
          <a:endParaRPr lang="es-US"/>
        </a:p>
      </dgm:t>
    </dgm:pt>
    <dgm:pt modelId="{C5BF393C-2D00-4241-81BD-B437023ECA1C}" type="sibTrans" cxnId="{ED82CF25-4632-48E9-9891-4973147B03C0}">
      <dgm:prSet/>
      <dgm:spPr/>
      <dgm:t>
        <a:bodyPr/>
        <a:lstStyle/>
        <a:p>
          <a:endParaRPr lang="es-US"/>
        </a:p>
      </dgm:t>
    </dgm:pt>
    <dgm:pt modelId="{4DF34EDE-77B1-45D7-B93B-B503D2748744}">
      <dgm:prSet phldrT="[Texto]"/>
      <dgm:spPr/>
      <dgm:t>
        <a:bodyPr/>
        <a:lstStyle/>
        <a:p>
          <a:r>
            <a:rPr lang="es-US" dirty="0"/>
            <a:t>RLS</a:t>
          </a:r>
        </a:p>
      </dgm:t>
    </dgm:pt>
    <dgm:pt modelId="{F7B74EF4-58D4-41C7-A4AB-29634539B1AF}" type="parTrans" cxnId="{716A17BC-1A3C-400C-8032-D6CAA6975F62}">
      <dgm:prSet/>
      <dgm:spPr/>
      <dgm:t>
        <a:bodyPr/>
        <a:lstStyle/>
        <a:p>
          <a:endParaRPr lang="es-US"/>
        </a:p>
      </dgm:t>
    </dgm:pt>
    <dgm:pt modelId="{F447DA74-9A4E-46B8-B153-68E1E477F399}" type="sibTrans" cxnId="{716A17BC-1A3C-400C-8032-D6CAA6975F62}">
      <dgm:prSet/>
      <dgm:spPr/>
      <dgm:t>
        <a:bodyPr/>
        <a:lstStyle/>
        <a:p>
          <a:endParaRPr lang="es-US"/>
        </a:p>
      </dgm:t>
    </dgm:pt>
    <dgm:pt modelId="{7B78037F-9CAE-4B4C-9891-13CE4EB00A90}" type="pres">
      <dgm:prSet presAssocID="{123E7ACE-D972-4B92-8C7F-BA5BC8486236}" presName="compositeShape" presStyleCnt="0">
        <dgm:presLayoutVars>
          <dgm:chMax val="7"/>
          <dgm:dir/>
          <dgm:resizeHandles val="exact"/>
        </dgm:presLayoutVars>
      </dgm:prSet>
      <dgm:spPr/>
    </dgm:pt>
    <dgm:pt modelId="{9FFF47B9-A9F7-447B-9693-2347002E5F80}" type="pres">
      <dgm:prSet presAssocID="{123E7ACE-D972-4B92-8C7F-BA5BC8486236}" presName="wedge1" presStyleLbl="node1" presStyleIdx="0" presStyleCnt="2"/>
      <dgm:spPr/>
    </dgm:pt>
    <dgm:pt modelId="{DFF01B4C-F367-46DF-95DC-55B9F6D63250}" type="pres">
      <dgm:prSet presAssocID="{123E7ACE-D972-4B92-8C7F-BA5BC8486236}" presName="wedge1Tx" presStyleLbl="node1" presStyleIdx="0" presStyleCnt="2">
        <dgm:presLayoutVars>
          <dgm:chMax val="0"/>
          <dgm:chPref val="0"/>
          <dgm:bulletEnabled val="1"/>
        </dgm:presLayoutVars>
      </dgm:prSet>
      <dgm:spPr/>
    </dgm:pt>
    <dgm:pt modelId="{600B5780-C1E7-40FD-B104-A61FF0EB94F8}" type="pres">
      <dgm:prSet presAssocID="{123E7ACE-D972-4B92-8C7F-BA5BC8486236}" presName="wedge2" presStyleLbl="node1" presStyleIdx="1" presStyleCnt="2"/>
      <dgm:spPr/>
    </dgm:pt>
    <dgm:pt modelId="{32AFA7E2-E241-48B6-833A-BE205928B5ED}" type="pres">
      <dgm:prSet presAssocID="{123E7ACE-D972-4B92-8C7F-BA5BC8486236}" presName="wedge2Tx" presStyleLbl="node1" presStyleIdx="1" presStyleCnt="2">
        <dgm:presLayoutVars>
          <dgm:chMax val="0"/>
          <dgm:chPref val="0"/>
          <dgm:bulletEnabled val="1"/>
        </dgm:presLayoutVars>
      </dgm:prSet>
      <dgm:spPr/>
    </dgm:pt>
  </dgm:ptLst>
  <dgm:cxnLst>
    <dgm:cxn modelId="{ED82CF25-4632-48E9-9891-4973147B03C0}" srcId="{123E7ACE-D972-4B92-8C7F-BA5BC8486236}" destId="{199CDD6F-B1F9-4804-9283-6E31554C158E}" srcOrd="0" destOrd="0" parTransId="{90C93B56-5A96-43D5-9E1A-411E6A98BD5A}" sibTransId="{C5BF393C-2D00-4241-81BD-B437023ECA1C}"/>
    <dgm:cxn modelId="{2F523784-B065-45B3-80A6-D9E0108A7D90}" type="presOf" srcId="{199CDD6F-B1F9-4804-9283-6E31554C158E}" destId="{DFF01B4C-F367-46DF-95DC-55B9F6D63250}" srcOrd="1" destOrd="0" presId="urn:microsoft.com/office/officeart/2005/8/layout/chart3"/>
    <dgm:cxn modelId="{99879A8A-DDBB-491F-B961-1F51E3EEC257}" type="presOf" srcId="{123E7ACE-D972-4B92-8C7F-BA5BC8486236}" destId="{7B78037F-9CAE-4B4C-9891-13CE4EB00A90}" srcOrd="0" destOrd="0" presId="urn:microsoft.com/office/officeart/2005/8/layout/chart3"/>
    <dgm:cxn modelId="{716A17BC-1A3C-400C-8032-D6CAA6975F62}" srcId="{123E7ACE-D972-4B92-8C7F-BA5BC8486236}" destId="{4DF34EDE-77B1-45D7-B93B-B503D2748744}" srcOrd="1" destOrd="0" parTransId="{F7B74EF4-58D4-41C7-A4AB-29634539B1AF}" sibTransId="{F447DA74-9A4E-46B8-B153-68E1E477F399}"/>
    <dgm:cxn modelId="{C0F8AAEA-772D-4C4A-9334-25AA360E44D6}" type="presOf" srcId="{4DF34EDE-77B1-45D7-B93B-B503D2748744}" destId="{32AFA7E2-E241-48B6-833A-BE205928B5ED}" srcOrd="1" destOrd="0" presId="urn:microsoft.com/office/officeart/2005/8/layout/chart3"/>
    <dgm:cxn modelId="{4040A0F7-EA1D-436B-8C98-F4C8007CFD25}" type="presOf" srcId="{4DF34EDE-77B1-45D7-B93B-B503D2748744}" destId="{600B5780-C1E7-40FD-B104-A61FF0EB94F8}" srcOrd="0" destOrd="0" presId="urn:microsoft.com/office/officeart/2005/8/layout/chart3"/>
    <dgm:cxn modelId="{E407D3FE-3E1E-408A-8954-738576973247}" type="presOf" srcId="{199CDD6F-B1F9-4804-9283-6E31554C158E}" destId="{9FFF47B9-A9F7-447B-9693-2347002E5F80}" srcOrd="0" destOrd="0" presId="urn:microsoft.com/office/officeart/2005/8/layout/chart3"/>
    <dgm:cxn modelId="{87A798A8-9046-42B3-9B7E-1155472E6DC5}" type="presParOf" srcId="{7B78037F-9CAE-4B4C-9891-13CE4EB00A90}" destId="{9FFF47B9-A9F7-447B-9693-2347002E5F80}" srcOrd="0" destOrd="0" presId="urn:microsoft.com/office/officeart/2005/8/layout/chart3"/>
    <dgm:cxn modelId="{CC4F6A79-B09B-4AC0-B449-D00D5AE3E7D2}" type="presParOf" srcId="{7B78037F-9CAE-4B4C-9891-13CE4EB00A90}" destId="{DFF01B4C-F367-46DF-95DC-55B9F6D63250}" srcOrd="1" destOrd="0" presId="urn:microsoft.com/office/officeart/2005/8/layout/chart3"/>
    <dgm:cxn modelId="{7F13A2A4-EDF8-42B4-ABEA-1342A70968B9}" type="presParOf" srcId="{7B78037F-9CAE-4B4C-9891-13CE4EB00A90}" destId="{600B5780-C1E7-40FD-B104-A61FF0EB94F8}" srcOrd="2" destOrd="0" presId="urn:microsoft.com/office/officeart/2005/8/layout/chart3"/>
    <dgm:cxn modelId="{E479139D-327A-442F-97FC-38F58DB2E449}" type="presParOf" srcId="{7B78037F-9CAE-4B4C-9891-13CE4EB00A90}" destId="{32AFA7E2-E241-48B6-833A-BE205928B5ED}" srcOrd="3"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F47B9-A9F7-447B-9693-2347002E5F80}">
      <dsp:nvSpPr>
        <dsp:cNvPr id="0" name=""/>
        <dsp:cNvSpPr/>
      </dsp:nvSpPr>
      <dsp:spPr>
        <a:xfrm>
          <a:off x="330743" y="144739"/>
          <a:ext cx="1519768" cy="1519768"/>
        </a:xfrm>
        <a:prstGeom prst="pie">
          <a:avLst>
            <a:gd name="adj1" fmla="val 16200000"/>
            <a:gd name="adj2" fmla="val 5400000"/>
          </a:avLst>
        </a:prstGeom>
        <a:solidFill>
          <a:schemeClr val="accent5">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US" sz="2100" kern="1200" dirty="0"/>
            <a:t>LMS</a:t>
          </a:r>
        </a:p>
      </dsp:txBody>
      <dsp:txXfrm>
        <a:off x="1090627" y="370895"/>
        <a:ext cx="533728" cy="1067456"/>
      </dsp:txXfrm>
    </dsp:sp>
    <dsp:sp modelId="{600B5780-C1E7-40FD-B104-A61FF0EB94F8}">
      <dsp:nvSpPr>
        <dsp:cNvPr id="0" name=""/>
        <dsp:cNvSpPr/>
      </dsp:nvSpPr>
      <dsp:spPr>
        <a:xfrm>
          <a:off x="294558" y="144739"/>
          <a:ext cx="1519768" cy="1519768"/>
        </a:xfrm>
        <a:prstGeom prst="pie">
          <a:avLst>
            <a:gd name="adj1" fmla="val 5400000"/>
            <a:gd name="adj2" fmla="val 16200000"/>
          </a:avLst>
        </a:prstGeom>
        <a:solidFill>
          <a:schemeClr val="accent5">
            <a:hueOff val="13548401"/>
            <a:satOff val="-34341"/>
            <a:lumOff val="5489"/>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US" sz="2100" kern="1200" dirty="0"/>
            <a:t>RLS</a:t>
          </a:r>
        </a:p>
      </dsp:txBody>
      <dsp:txXfrm>
        <a:off x="511668" y="370895"/>
        <a:ext cx="533728" cy="106745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90DC06B-AB08-4449-BBF2-D264D52BB5AA}" type="datetime1">
              <a:rPr lang="es-ES" smtClean="0"/>
              <a:pPr algn="r" rtl="0"/>
              <a:t>16/10/2019</a:t>
            </a:fld>
            <a:r>
              <a:rPr lang="es-ES" dirty="0"/>
              <a:t>​</a:t>
            </a:r>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s-ES" smtClean="0"/>
              <a:pPr algn="r" rtl="0"/>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093B6963-495A-4FE1-8B7F-59E549A2EEB6}" type="datetime1">
              <a:rPr lang="es-ES" smtClean="0"/>
              <a:pPr algn="r"/>
              <a:t>16/10/2019</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Haga clic para modificar el estilo de texto del patrón</a:t>
            </a:r>
          </a:p>
          <a:p>
            <a:pPr lvl="1" rtl="0"/>
            <a:r>
              <a:t>Segundo nivel</a:t>
            </a:r>
          </a:p>
          <a:p>
            <a:pPr lvl="2" rtl="0"/>
            <a:r>
              <a:t>Tercer nivel</a:t>
            </a:r>
          </a:p>
          <a:p>
            <a:pPr lvl="3" rtl="0"/>
            <a:r>
              <a:t>Cuarto nivel</a:t>
            </a:r>
          </a:p>
          <a:p>
            <a:pPr lvl="4" rtl="0"/>
            <a:r>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es-ES" smtClean="0"/>
              <a:pPr algn="r"/>
              <a:t>‹Nº›</a:t>
            </a:fld>
            <a:endParaRPr lang="es-E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Buenos días jurado, familia y compañeros, a continuación les expondré acerca de la “</a:t>
            </a:r>
            <a:r>
              <a:rPr lang="es-ES" dirty="0" err="1"/>
              <a:t>Ecualizacion</a:t>
            </a:r>
            <a:r>
              <a:rPr lang="es-ES" dirty="0"/>
              <a:t> de canal mediante filtros adaptativos para sistemas MIMO Masivo”</a:t>
            </a:r>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a:t>
            </a:fld>
            <a:endParaRPr lang="es-ES" dirty="0"/>
          </a:p>
        </p:txBody>
      </p:sp>
    </p:spTree>
    <p:extLst>
      <p:ext uri="{BB962C8B-B14F-4D97-AF65-F5344CB8AC3E}">
        <p14:creationId xmlns:p14="http://schemas.microsoft.com/office/powerpoint/2010/main" val="143266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err="1"/>
              <a:t>Cda</a:t>
            </a:r>
            <a:r>
              <a:rPr lang="es-US" dirty="0"/>
              <a:t> antena tiene un CSR propio, que es definido en Release 10. </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12</a:t>
            </a:fld>
            <a:endParaRPr lang="es-ES" dirty="0"/>
          </a:p>
        </p:txBody>
      </p:sp>
    </p:spTree>
    <p:extLst>
      <p:ext uri="{BB962C8B-B14F-4D97-AF65-F5344CB8AC3E}">
        <p14:creationId xmlns:p14="http://schemas.microsoft.com/office/powerpoint/2010/main" val="369000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Entonces se tendrán que combinar los canales de control con dos </a:t>
            </a:r>
            <a:r>
              <a:rPr lang="es-US" dirty="0" err="1"/>
              <a:t>simbolos</a:t>
            </a:r>
            <a:r>
              <a:rPr lang="es-US" dirty="0"/>
              <a:t> dedicados a control, </a:t>
            </a:r>
            <a:r>
              <a:rPr lang="es-US" dirty="0" err="1"/>
              <a:t>sncronizacion</a:t>
            </a:r>
            <a:r>
              <a:rPr lang="es-US" dirty="0"/>
              <a:t> y difusión.</a:t>
            </a:r>
          </a:p>
          <a:p>
            <a:endParaRPr lang="es-US" dirty="0"/>
          </a:p>
          <a:p>
            <a:r>
              <a:rPr lang="es-US" dirty="0"/>
              <a:t>Los subframe que se transmiten son diferentes para tener un control mas preciso, el subframe 0 tendrá …., el subframe 1,2,3,4,6,7,8,9 tendrá…  y el subframe 5 ….. </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13</a:t>
            </a:fld>
            <a:endParaRPr lang="es-ES" dirty="0"/>
          </a:p>
        </p:txBody>
      </p:sp>
    </p:spTree>
    <p:extLst>
      <p:ext uri="{BB962C8B-B14F-4D97-AF65-F5344CB8AC3E}">
        <p14:creationId xmlns:p14="http://schemas.microsoft.com/office/powerpoint/2010/main" val="47110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El canal mimo esta definido por la relación que hay entre los </a:t>
            </a:r>
            <a:r>
              <a:rPr lang="es-US" dirty="0" err="1"/>
              <a:t>tx</a:t>
            </a:r>
            <a:r>
              <a:rPr lang="es-US" dirty="0"/>
              <a:t> y </a:t>
            </a:r>
            <a:r>
              <a:rPr lang="es-US" dirty="0" err="1"/>
              <a:t>rx</a:t>
            </a:r>
            <a:r>
              <a:rPr lang="es-US" dirty="0"/>
              <a:t>, creando </a:t>
            </a:r>
            <a:r>
              <a:rPr lang="es-US" dirty="0" err="1"/>
              <a:t>asi</a:t>
            </a:r>
            <a:r>
              <a:rPr lang="es-US" dirty="0"/>
              <a:t> una matriz de canal H, de dimensión </a:t>
            </a:r>
            <a:r>
              <a:rPr lang="es-US" dirty="0" err="1"/>
              <a:t>tx</a:t>
            </a:r>
            <a:r>
              <a:rPr lang="es-US" dirty="0"/>
              <a:t> por </a:t>
            </a:r>
            <a:r>
              <a:rPr lang="es-US" dirty="0" err="1"/>
              <a:t>rx</a:t>
            </a:r>
            <a:r>
              <a:rPr lang="es-US" dirty="0"/>
              <a:t>.</a:t>
            </a:r>
          </a:p>
          <a:p>
            <a:r>
              <a:rPr lang="es-US" dirty="0"/>
              <a:t>El escenario en el que se </a:t>
            </a:r>
            <a:r>
              <a:rPr lang="es-US" dirty="0" err="1"/>
              <a:t>trbajara</a:t>
            </a:r>
            <a:r>
              <a:rPr lang="es-US" dirty="0"/>
              <a:t> </a:t>
            </a:r>
            <a:r>
              <a:rPr lang="es-US" dirty="0" err="1"/>
              <a:t>sera</a:t>
            </a:r>
            <a:r>
              <a:rPr lang="es-US" dirty="0"/>
              <a:t> de desvanecimiento por </a:t>
            </a:r>
            <a:r>
              <a:rPr lang="es-US" dirty="0" err="1"/>
              <a:t>multiples</a:t>
            </a:r>
            <a:r>
              <a:rPr lang="es-US" dirty="0"/>
              <a:t> trayectorias, efecto dopler y </a:t>
            </a:r>
            <a:r>
              <a:rPr lang="es-US" dirty="0" err="1"/>
              <a:t>awgn</a:t>
            </a:r>
            <a:r>
              <a:rPr lang="es-US" dirty="0"/>
              <a:t>.</a:t>
            </a:r>
          </a:p>
          <a:p>
            <a:endParaRPr lang="es-US" dirty="0"/>
          </a:p>
          <a:p>
            <a:r>
              <a:rPr lang="es-US" dirty="0"/>
              <a:t>Dentro de LTE se trabaja con anchos de </a:t>
            </a:r>
            <a:r>
              <a:rPr lang="es-US" dirty="0" err="1"/>
              <a:t>bande</a:t>
            </a:r>
            <a:r>
              <a:rPr lang="es-US" dirty="0"/>
              <a:t> de …., que pueden contener … numero de </a:t>
            </a:r>
            <a:r>
              <a:rPr lang="es-US" dirty="0" err="1"/>
              <a:t>reosurce</a:t>
            </a:r>
            <a:r>
              <a:rPr lang="es-US" dirty="0"/>
              <a:t> blocks.</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14</a:t>
            </a:fld>
            <a:endParaRPr lang="es-ES" dirty="0"/>
          </a:p>
        </p:txBody>
      </p:sp>
    </p:spTree>
    <p:extLst>
      <p:ext uri="{BB962C8B-B14F-4D97-AF65-F5344CB8AC3E}">
        <p14:creationId xmlns:p14="http://schemas.microsoft.com/office/powerpoint/2010/main" val="287514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Explicare cada bloque.</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15</a:t>
            </a:fld>
            <a:endParaRPr lang="es-ES" dirty="0"/>
          </a:p>
        </p:txBody>
      </p:sp>
    </p:spTree>
    <p:extLst>
      <p:ext uri="{BB962C8B-B14F-4D97-AF65-F5344CB8AC3E}">
        <p14:creationId xmlns:p14="http://schemas.microsoft.com/office/powerpoint/2010/main" val="256999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Los algoritmos utilizados son LMS, NLMS, APA que están basados en LMS y RLS.</a:t>
            </a:r>
          </a:p>
          <a:p>
            <a:r>
              <a:rPr lang="es-US" dirty="0"/>
              <a:t>Dado que estos </a:t>
            </a:r>
            <a:r>
              <a:rPr lang="es-US" dirty="0" err="1"/>
              <a:t>algorimos</a:t>
            </a:r>
            <a:r>
              <a:rPr lang="es-US" dirty="0"/>
              <a:t> </a:t>
            </a:r>
            <a:r>
              <a:rPr lang="es-US" dirty="0" err="1"/>
              <a:t>funcinan</a:t>
            </a:r>
            <a:r>
              <a:rPr lang="es-US" dirty="0"/>
              <a:t> en base a una señal de referencia, señal de entrada y el error. El MSE será el valor del error actual.</a:t>
            </a:r>
          </a:p>
          <a:p>
            <a:endParaRPr lang="es-US" dirty="0"/>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16</a:t>
            </a:fld>
            <a:endParaRPr lang="es-ES" dirty="0"/>
          </a:p>
        </p:txBody>
      </p:sp>
    </p:spTree>
    <p:extLst>
      <p:ext uri="{BB962C8B-B14F-4D97-AF65-F5344CB8AC3E}">
        <p14:creationId xmlns:p14="http://schemas.microsoft.com/office/powerpoint/2010/main" val="429169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Los algoritmos entonces se podrán comprar en base al valor del MSE. Teniendo </a:t>
            </a:r>
            <a:r>
              <a:rPr lang="es-US" dirty="0" err="1"/>
              <a:t>asi</a:t>
            </a:r>
            <a:r>
              <a:rPr lang="es-US" dirty="0"/>
              <a:t> como parámetros ….. Como se observa en la figura 1, se compara los </a:t>
            </a:r>
            <a:r>
              <a:rPr lang="es-US" dirty="0" err="1"/>
              <a:t>algorimos</a:t>
            </a:r>
            <a:r>
              <a:rPr lang="es-US" dirty="0"/>
              <a:t> a utilizar tras varias iteraciones pero al trabajar en tiempo real se hallara un </a:t>
            </a:r>
            <a:r>
              <a:rPr lang="es-US" dirty="0" err="1"/>
              <a:t>agrafica</a:t>
            </a:r>
            <a:r>
              <a:rPr lang="es-US" dirty="0"/>
              <a:t> como la de abajo que es tiempo real.</a:t>
            </a:r>
          </a:p>
          <a:p>
            <a:r>
              <a:rPr lang="es-US" dirty="0"/>
              <a:t>Los algoritmos a su vez arrojaran los coeficientes que mejor error arrojen en MSE.</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17</a:t>
            </a:fld>
            <a:endParaRPr lang="es-ES" dirty="0"/>
          </a:p>
        </p:txBody>
      </p:sp>
    </p:spTree>
    <p:extLst>
      <p:ext uri="{BB962C8B-B14F-4D97-AF65-F5344CB8AC3E}">
        <p14:creationId xmlns:p14="http://schemas.microsoft.com/office/powerpoint/2010/main" val="253704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Explicar cada bloque.</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18</a:t>
            </a:fld>
            <a:endParaRPr lang="es-ES" dirty="0"/>
          </a:p>
        </p:txBody>
      </p:sp>
    </p:spTree>
    <p:extLst>
      <p:ext uri="{BB962C8B-B14F-4D97-AF65-F5344CB8AC3E}">
        <p14:creationId xmlns:p14="http://schemas.microsoft.com/office/powerpoint/2010/main" val="152861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Dnetro</a:t>
            </a:r>
            <a:r>
              <a:rPr lang="es-ES" dirty="0"/>
              <a:t> de los resultados se tendrán las graficas y las tablas.</a:t>
            </a:r>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19</a:t>
            </a:fld>
            <a:endParaRPr lang="es-ES" dirty="0"/>
          </a:p>
        </p:txBody>
      </p:sp>
    </p:spTree>
    <p:extLst>
      <p:ext uri="{BB962C8B-B14F-4D97-AF65-F5344CB8AC3E}">
        <p14:creationId xmlns:p14="http://schemas.microsoft.com/office/powerpoint/2010/main" val="228588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31</a:t>
            </a:fld>
            <a:endParaRPr lang="es-ES" dirty="0"/>
          </a:p>
        </p:txBody>
      </p:sp>
    </p:spTree>
    <p:extLst>
      <p:ext uri="{BB962C8B-B14F-4D97-AF65-F5344CB8AC3E}">
        <p14:creationId xmlns:p14="http://schemas.microsoft.com/office/powerpoint/2010/main" val="34555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Dentro de temario a tratar tendremos la introducción, los objeticos, tanto general como específicos.  Como se desarrollo el </a:t>
            </a:r>
            <a:r>
              <a:rPr lang="es-US" dirty="0" err="1"/>
              <a:t>proyecyo</a:t>
            </a:r>
            <a:r>
              <a:rPr lang="es-US" dirty="0"/>
              <a:t>, los resultados obtenidos y las conclusiones</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302088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a:t>
            </a:fld>
            <a:endParaRPr lang="es-ES" dirty="0"/>
          </a:p>
        </p:txBody>
      </p:sp>
    </p:spTree>
    <p:extLst>
      <p:ext uri="{BB962C8B-B14F-4D97-AF65-F5344CB8AC3E}">
        <p14:creationId xmlns:p14="http://schemas.microsoft.com/office/powerpoint/2010/main" val="308031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La búsqueda de altas velocidades de transmisión ha llevado a los </a:t>
            </a:r>
            <a:r>
              <a:rPr lang="es-US" dirty="0" err="1"/>
              <a:t>sitemas</a:t>
            </a:r>
            <a:r>
              <a:rPr lang="es-US" dirty="0"/>
              <a:t> de comunicaciones inalámbricas a querer satisfaces estas tasas de </a:t>
            </a:r>
            <a:r>
              <a:rPr lang="es-US" dirty="0" err="1"/>
              <a:t>transmisicion</a:t>
            </a:r>
            <a:r>
              <a:rPr lang="es-US" dirty="0"/>
              <a:t>, que ocuparan servicios como voz, video y datos.</a:t>
            </a:r>
          </a:p>
          <a:p>
            <a:r>
              <a:rPr lang="es-US" dirty="0"/>
              <a:t>Para cumplir con estos </a:t>
            </a:r>
            <a:r>
              <a:rPr lang="es-US" dirty="0" err="1"/>
              <a:t>requrimientos</a:t>
            </a:r>
            <a:r>
              <a:rPr lang="es-US" dirty="0"/>
              <a:t> tenemos tanto redes fijas como </a:t>
            </a:r>
            <a:r>
              <a:rPr lang="es-US" dirty="0" err="1"/>
              <a:t>mobiles</a:t>
            </a:r>
            <a:r>
              <a:rPr lang="es-US" dirty="0"/>
              <a:t>.  Las redes </a:t>
            </a:r>
            <a:r>
              <a:rPr lang="es-US" dirty="0" err="1"/>
              <a:t>mobiles</a:t>
            </a:r>
            <a:r>
              <a:rPr lang="es-US" dirty="0"/>
              <a:t> están presentes desde la década de 80, con la aparición de la primera generación de comunicación móvil, 2g, 3g, pero actualmente las utilizadas con 4g y 5G que esta en desarrollo, estas dos ultimas generaciones están definidas en los </a:t>
            </a:r>
            <a:r>
              <a:rPr lang="es-US" dirty="0" err="1"/>
              <a:t>estandares</a:t>
            </a:r>
            <a:r>
              <a:rPr lang="es-US" dirty="0"/>
              <a:t> LTE y LTE </a:t>
            </a:r>
            <a:r>
              <a:rPr lang="es-US" dirty="0" err="1"/>
              <a:t>Advanded</a:t>
            </a:r>
            <a:r>
              <a:rPr lang="es-US" dirty="0"/>
              <a:t>. Y Como red fija tenemos a </a:t>
            </a:r>
            <a:r>
              <a:rPr lang="es-US" dirty="0" err="1"/>
              <a:t>WIFi</a:t>
            </a:r>
            <a:r>
              <a:rPr lang="es-US" dirty="0"/>
              <a:t>.</a:t>
            </a:r>
          </a:p>
          <a:p>
            <a:r>
              <a:rPr lang="es-US" dirty="0"/>
              <a:t>Estas utilizan MIMO que es una tecnología que provecha la propagación multicamino, esto debido a la </a:t>
            </a:r>
            <a:r>
              <a:rPr lang="es-US" dirty="0" err="1"/>
              <a:t>utlizacion</a:t>
            </a:r>
            <a:r>
              <a:rPr lang="es-US" dirty="0"/>
              <a:t> de </a:t>
            </a:r>
            <a:r>
              <a:rPr lang="es-US" dirty="0" err="1"/>
              <a:t>multiples</a:t>
            </a:r>
            <a:r>
              <a:rPr lang="es-US" dirty="0"/>
              <a:t> antenas, logrando una gran eficiencia espectral y tasas de </a:t>
            </a:r>
            <a:r>
              <a:rPr lang="es-US" dirty="0" err="1"/>
              <a:t>transmisicon</a:t>
            </a:r>
            <a:r>
              <a:rPr lang="es-US" dirty="0"/>
              <a:t> altas.  Nula presencia de ruido, ISI y combatiendo el desvanecimiento.  Pero dentro de los problemas presentes en esta tecnología los efectos de </a:t>
            </a:r>
            <a:r>
              <a:rPr lang="es-US" dirty="0" err="1"/>
              <a:t>distorsion</a:t>
            </a:r>
            <a:r>
              <a:rPr lang="es-US" dirty="0"/>
              <a:t>, interferencia entre portadoras no desaparece  y para solventar esto es necesario una ecualización de canal.</a:t>
            </a:r>
          </a:p>
          <a:p>
            <a:r>
              <a:rPr lang="es-US" dirty="0"/>
              <a:t>Que consiste en corregir todos los efectos negativos provocados por el propio canal. Estos pueden ser ecualizadores lineales o </a:t>
            </a:r>
            <a:r>
              <a:rPr lang="es-419" sz="1200" kern="1200" dirty="0">
                <a:solidFill>
                  <a:schemeClr val="tx1"/>
                </a:solidFill>
                <a:effectLst/>
                <a:latin typeface="+mn-lt"/>
                <a:ea typeface="+mn-ea"/>
                <a:cs typeface="+mn-cs"/>
              </a:rPr>
              <a:t>realizar una ecualización adaptativa utilizando diseños que se adapten a las circunstancias, es decir con referencia temporal (LMS (</a:t>
            </a:r>
            <a:r>
              <a:rPr lang="es-419" sz="1200" i="1" kern="1200" dirty="0" err="1">
                <a:solidFill>
                  <a:schemeClr val="tx1"/>
                </a:solidFill>
                <a:effectLst/>
                <a:latin typeface="+mn-lt"/>
                <a:ea typeface="+mn-ea"/>
                <a:cs typeface="+mn-cs"/>
              </a:rPr>
              <a:t>Least</a:t>
            </a:r>
            <a:r>
              <a:rPr lang="es-419" sz="1200" i="1" kern="1200" dirty="0">
                <a:solidFill>
                  <a:schemeClr val="tx1"/>
                </a:solidFill>
                <a:effectLst/>
                <a:latin typeface="+mn-lt"/>
                <a:ea typeface="+mn-ea"/>
                <a:cs typeface="+mn-cs"/>
              </a:rPr>
              <a:t> Mean </a:t>
            </a:r>
            <a:r>
              <a:rPr lang="es-419" sz="1200" i="1" kern="1200" dirty="0" err="1">
                <a:solidFill>
                  <a:schemeClr val="tx1"/>
                </a:solidFill>
                <a:effectLst/>
                <a:latin typeface="+mn-lt"/>
                <a:ea typeface="+mn-ea"/>
                <a:cs typeface="+mn-cs"/>
              </a:rPr>
              <a:t>Squared</a:t>
            </a:r>
            <a:r>
              <a:rPr lang="es-419" sz="1200" kern="1200" dirty="0">
                <a:solidFill>
                  <a:schemeClr val="tx1"/>
                </a:solidFill>
                <a:effectLst/>
                <a:latin typeface="+mn-lt"/>
                <a:ea typeface="+mn-ea"/>
                <a:cs typeface="+mn-cs"/>
              </a:rPr>
              <a:t>), RLS (</a:t>
            </a:r>
            <a:r>
              <a:rPr lang="es-419" sz="1200" i="1" kern="1200" dirty="0" err="1">
                <a:solidFill>
                  <a:schemeClr val="tx1"/>
                </a:solidFill>
                <a:effectLst/>
                <a:latin typeface="+mn-lt"/>
                <a:ea typeface="+mn-ea"/>
                <a:cs typeface="+mn-cs"/>
              </a:rPr>
              <a:t>Recursive</a:t>
            </a:r>
            <a:r>
              <a:rPr lang="es-419" sz="1200" i="1" kern="1200" dirty="0">
                <a:solidFill>
                  <a:schemeClr val="tx1"/>
                </a:solidFill>
                <a:effectLst/>
                <a:latin typeface="+mn-lt"/>
                <a:ea typeface="+mn-ea"/>
                <a:cs typeface="+mn-cs"/>
              </a:rPr>
              <a:t> </a:t>
            </a:r>
            <a:r>
              <a:rPr lang="es-419" sz="1200" i="1" kern="1200" dirty="0" err="1">
                <a:solidFill>
                  <a:schemeClr val="tx1"/>
                </a:solidFill>
                <a:effectLst/>
                <a:latin typeface="+mn-lt"/>
                <a:ea typeface="+mn-ea"/>
                <a:cs typeface="+mn-cs"/>
              </a:rPr>
              <a:t>Least</a:t>
            </a:r>
            <a:r>
              <a:rPr lang="es-419" sz="1200" i="1" kern="1200" dirty="0">
                <a:solidFill>
                  <a:schemeClr val="tx1"/>
                </a:solidFill>
                <a:effectLst/>
                <a:latin typeface="+mn-lt"/>
                <a:ea typeface="+mn-ea"/>
                <a:cs typeface="+mn-cs"/>
              </a:rPr>
              <a:t> </a:t>
            </a:r>
            <a:r>
              <a:rPr lang="es-419" sz="1200" i="1" kern="1200" dirty="0" err="1">
                <a:solidFill>
                  <a:schemeClr val="tx1"/>
                </a:solidFill>
                <a:effectLst/>
                <a:latin typeface="+mn-lt"/>
                <a:ea typeface="+mn-ea"/>
                <a:cs typeface="+mn-cs"/>
              </a:rPr>
              <a:t>Squared</a:t>
            </a:r>
            <a:r>
              <a:rPr lang="es-419" sz="1200" kern="1200" dirty="0">
                <a:solidFill>
                  <a:schemeClr val="tx1"/>
                </a:solidFill>
                <a:effectLst/>
                <a:latin typeface="+mn-lt"/>
                <a:ea typeface="+mn-ea"/>
                <a:cs typeface="+mn-cs"/>
              </a:rPr>
              <a:t>).</a:t>
            </a:r>
            <a:endParaRPr lang="es-US" dirty="0"/>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4</a:t>
            </a:fld>
            <a:endParaRPr lang="es-ES" dirty="0"/>
          </a:p>
        </p:txBody>
      </p:sp>
    </p:spTree>
    <p:extLst>
      <p:ext uri="{BB962C8B-B14F-4D97-AF65-F5344CB8AC3E}">
        <p14:creationId xmlns:p14="http://schemas.microsoft.com/office/powerpoint/2010/main" val="21235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5</a:t>
            </a:fld>
            <a:endParaRPr lang="es-ES" dirty="0"/>
          </a:p>
        </p:txBody>
      </p:sp>
    </p:spTree>
    <p:extLst>
      <p:ext uri="{BB962C8B-B14F-4D97-AF65-F5344CB8AC3E}">
        <p14:creationId xmlns:p14="http://schemas.microsoft.com/office/powerpoint/2010/main" val="101224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el desarrollo se tuvo que implementar 3 procesos, como son la transmisión, la ecualización y la recepción.</a:t>
            </a:r>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8</a:t>
            </a:fld>
            <a:endParaRPr lang="es-ES" dirty="0"/>
          </a:p>
        </p:txBody>
      </p:sp>
    </p:spTree>
    <p:extLst>
      <p:ext uri="{BB962C8B-B14F-4D97-AF65-F5344CB8AC3E}">
        <p14:creationId xmlns:p14="http://schemas.microsoft.com/office/powerpoint/2010/main" val="292615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Para la transmisión se utilizo el estándar LTE y LTE-A,  especificados en Release 8 con una velocidad de --- y Release 10 con una velocidad de ---.  Dentro de estos se especifica tanto el </a:t>
            </a:r>
            <a:r>
              <a:rPr lang="es-US" dirty="0" err="1"/>
              <a:t>procesi</a:t>
            </a:r>
            <a:r>
              <a:rPr lang="es-US" dirty="0"/>
              <a:t> de Uplink, que va desde el usuario hacia la estación base y Downlink desde la estación base hacia el usuario.  Las cuales utilizan técnicas que serán tomadas en cuenta mas </a:t>
            </a:r>
            <a:r>
              <a:rPr lang="es-US" dirty="0" err="1"/>
              <a:t>adlante</a:t>
            </a:r>
            <a:r>
              <a:rPr lang="es-US" dirty="0"/>
              <a:t>.</a:t>
            </a:r>
          </a:p>
          <a:p>
            <a:r>
              <a:rPr lang="es-US" dirty="0"/>
              <a:t>Procesamiento DLSCH </a:t>
            </a:r>
            <a:r>
              <a:rPr lang="es-US" dirty="0" err="1"/>
              <a:t>yÚLSCH</a:t>
            </a:r>
            <a:endParaRPr lang="es-US" dirty="0"/>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9</a:t>
            </a:fld>
            <a:endParaRPr lang="es-ES" dirty="0"/>
          </a:p>
        </p:txBody>
      </p:sp>
    </p:spTree>
    <p:extLst>
      <p:ext uri="{BB962C8B-B14F-4D97-AF65-F5344CB8AC3E}">
        <p14:creationId xmlns:p14="http://schemas.microsoft.com/office/powerpoint/2010/main" val="296211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La </a:t>
            </a:r>
            <a:r>
              <a:rPr lang="es-US" dirty="0" err="1"/>
              <a:t>Modulacion</a:t>
            </a:r>
            <a:r>
              <a:rPr lang="es-US" dirty="0"/>
              <a:t> por división ortogonal de frecuencia, consiste en enviar datos antes modulados mediante portadoras ortogonales a diferentes frecuencias. Se utiliza en sistemas que aprovechan el ancho de banda teniendo </a:t>
            </a:r>
            <a:r>
              <a:rPr lang="es-US" dirty="0" err="1"/>
              <a:t>asi</a:t>
            </a:r>
            <a:r>
              <a:rPr lang="es-US" dirty="0"/>
              <a:t> una eficiencia espectral alta.</a:t>
            </a:r>
          </a:p>
          <a:p>
            <a:r>
              <a:rPr lang="es-US" dirty="0"/>
              <a:t>Para el presente caso se utilizara 12 portadoras,  con 14 </a:t>
            </a:r>
            <a:r>
              <a:rPr lang="es-US" dirty="0" err="1"/>
              <a:t>simbolos</a:t>
            </a:r>
            <a:r>
              <a:rPr lang="es-US" dirty="0"/>
              <a:t> </a:t>
            </a:r>
            <a:r>
              <a:rPr lang="es-US" dirty="0" err="1"/>
              <a:t>ofdm</a:t>
            </a:r>
            <a:r>
              <a:rPr lang="es-US" dirty="0"/>
              <a:t>.</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10</a:t>
            </a:fld>
            <a:endParaRPr lang="es-ES" dirty="0"/>
          </a:p>
        </p:txBody>
      </p:sp>
    </p:spTree>
    <p:extLst>
      <p:ext uri="{BB962C8B-B14F-4D97-AF65-F5344CB8AC3E}">
        <p14:creationId xmlns:p14="http://schemas.microsoft.com/office/powerpoint/2010/main" val="81180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Se pueden combinar la estructura de transmisión OFDM con MIMO, con lo cual se especificara una estructura o Resource GRID. Tendremos entonces una representación 2D. Frame de 10 segundos, subframe 1 ms, slot 0.5 ms.</a:t>
            </a:r>
          </a:p>
          <a:p>
            <a:r>
              <a:rPr lang="es-US" dirty="0" err="1"/>
              <a:t>Cnales</a:t>
            </a:r>
            <a:r>
              <a:rPr lang="es-US" dirty="0"/>
              <a:t> de control, sincronización, difusión o broadcast, datos de usuarios y CSR de cada antena. Esto existe para 4 antenas, como la base del proyecto es de 8 antenas se rediseñara el </a:t>
            </a:r>
            <a:r>
              <a:rPr lang="es-US" dirty="0" err="1"/>
              <a:t>Repusrce</a:t>
            </a:r>
            <a:r>
              <a:rPr lang="es-US" dirty="0"/>
              <a:t> Grid.</a:t>
            </a:r>
          </a:p>
        </p:txBody>
      </p:sp>
      <p:sp>
        <p:nvSpPr>
          <p:cNvPr id="4" name="Marcador de número de diapositiva 3"/>
          <p:cNvSpPr>
            <a:spLocks noGrp="1"/>
          </p:cNvSpPr>
          <p:nvPr>
            <p:ph type="sldNum" sz="quarter" idx="5"/>
          </p:nvPr>
        </p:nvSpPr>
        <p:spPr/>
        <p:txBody>
          <a:bodyPr/>
          <a:lstStyle/>
          <a:p>
            <a:pPr algn="r"/>
            <a:fld id="{0A3C37BE-C303-496D-B5CD-85F2937540FC}" type="slidenum">
              <a:rPr lang="es-ES" smtClean="0"/>
              <a:pPr algn="r"/>
              <a:t>11</a:t>
            </a:fld>
            <a:endParaRPr lang="es-ES" dirty="0"/>
          </a:p>
        </p:txBody>
      </p:sp>
    </p:spTree>
    <p:extLst>
      <p:ext uri="{BB962C8B-B14F-4D97-AF65-F5344CB8AC3E}">
        <p14:creationId xmlns:p14="http://schemas.microsoft.com/office/powerpoint/2010/main" val="116294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7518401" y="4145282"/>
            <a:ext cx="4687338"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8918" y="6057150"/>
            <a:ext cx="5500158"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grpSp>
      <p:sp>
        <p:nvSpPr>
          <p:cNvPr id="2" name="Título 1"/>
          <p:cNvSpPr>
            <a:spLocks noGrp="1"/>
          </p:cNvSpPr>
          <p:nvPr>
            <p:ph type="ctrTitle"/>
          </p:nvPr>
        </p:nvSpPr>
        <p:spPr>
          <a:xfrm>
            <a:off x="1625600" y="584201"/>
            <a:ext cx="8737600" cy="2000251"/>
          </a:xfrm>
        </p:spPr>
        <p:txBody>
          <a:bodyPr rtlCol="0">
            <a:normAutofit/>
          </a:bodyPr>
          <a:lstStyle>
            <a:lvl1pPr algn="l" rtl="0">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625600" y="2616200"/>
            <a:ext cx="8737600"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r>
              <a:rPr lang="es-ES"/>
              <a:t>​</a:t>
            </a:r>
            <a:fld id="{934A2FF8-4559-4149-8B79-D85ED6F0B853}" type="datetime1">
              <a:rPr lang="es-ES" smtClean="0"/>
              <a:pPr/>
              <a:t>16/10/2019</a:t>
            </a:fld>
            <a:r>
              <a:rPr lang="es-ES"/>
              <a:t>​</a:t>
            </a:r>
            <a:endParaRPr lang="es-ES" dirty="0"/>
          </a:p>
        </p:txBody>
      </p:sp>
      <p:sp>
        <p:nvSpPr>
          <p:cNvPr id="23" name="Marcador de posición de pie de página 22"/>
          <p:cNvSpPr>
            <a:spLocks noGrp="1"/>
          </p:cNvSpPr>
          <p:nvPr>
            <p:ph type="ftr" sz="quarter" idx="11"/>
          </p:nvPr>
        </p:nvSpPr>
        <p:spPr/>
        <p:txBody>
          <a:bodyPr rtlCol="0"/>
          <a:lstStyle/>
          <a:p>
            <a:pPr rtl="0"/>
            <a:endParaRPr lang="es-ES" noProof="0" dirty="0"/>
          </a:p>
        </p:txBody>
      </p:sp>
      <p:sp>
        <p:nvSpPr>
          <p:cNvPr id="24" name="Marcador de posición de número de diapositiva 23"/>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117420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110694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584200"/>
            <a:ext cx="2743200" cy="55880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9200" y="584200"/>
            <a:ext cx="7416800"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20307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80151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7518401" y="4145282"/>
            <a:ext cx="4687338"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601" y="2209802"/>
            <a:ext cx="8940800" cy="2764335"/>
          </a:xfrm>
        </p:spPr>
        <p:txBody>
          <a:bodyPr rtlCol="0" anchor="b">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625600" y="4951267"/>
            <a:ext cx="7071361"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defRPr/>
            </a:lvl1pPr>
          </a:lstStyle>
          <a:p>
            <a:fld id="{2385DCDB-4A77-4170-9E07-5F1D7C0A0A5B}" type="datetime1">
              <a:rPr lang="es-ES" smtClean="0"/>
              <a:pPr/>
              <a:t>16/10/2019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9575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192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024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11855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19200"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2192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98336"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024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264042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r>
              <a:rPr lang="es-ES"/>
              <a:t>​</a:t>
            </a:r>
            <a:fld id="{FEAFC309-1B63-44A4-A9FC-29FA1501E26B}" type="datetime1">
              <a:rPr lang="es-ES" smtClean="0"/>
              <a:pPr/>
              <a:t>16/10/2019</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402521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87850802-155D-414A-A9FD-662B6F0E4656}" type="datetime1">
              <a:rPr lang="es-ES" smtClean="0"/>
              <a:pPr/>
              <a:t>16/10/2019</a:t>
            </a:fld>
            <a:r>
              <a:rPr lang="es-ES"/>
              <a:t>​</a:t>
            </a:r>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6845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los estilos de texto del patrón</a:t>
            </a:r>
          </a:p>
        </p:txBody>
      </p:sp>
      <p:sp>
        <p:nvSpPr>
          <p:cNvPr id="3" name="Marcador de posición de contenido 2"/>
          <p:cNvSpPr>
            <a:spLocks noGrp="1"/>
          </p:cNvSpPr>
          <p:nvPr>
            <p:ph idx="1"/>
          </p:nvPr>
        </p:nvSpPr>
        <p:spPr>
          <a:xfrm>
            <a:off x="5486400" y="584200"/>
            <a:ext cx="6096001"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193715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86400" y="584200"/>
            <a:ext cx="6096001"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B0EBC17-0101-4DBA-89EA-55E7A4727CA3}" type="datetime1">
              <a:rPr lang="es-ES" noProof="0" smtClean="0"/>
              <a:pPr/>
              <a:t>16/10/2019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374359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íneas a la izquierda"/>
          <p:cNvGrpSpPr/>
          <p:nvPr/>
        </p:nvGrpSpPr>
        <p:grpSpPr>
          <a:xfrm>
            <a:off x="-15874" y="-3174"/>
            <a:ext cx="820207"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2" name="Marcador de posición de título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EB0EBC17-0101-4DBA-89EA-55E7A4727CA3}" type="datetime1">
              <a:rPr lang="es-ES" noProof="0" smtClean="0"/>
              <a:pPr/>
              <a:t>16/10/2019</a:t>
            </a:fld>
            <a:endParaRPr lang="es-ES" noProof="0" dirty="0"/>
          </a:p>
        </p:txBody>
      </p:sp>
      <p:sp>
        <p:nvSpPr>
          <p:cNvPr id="5" name="Marcador de posición de pie de página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pPr algn="r"/>
            <a:fld id="{0FF54DE5-C571-48E8-A5BC-B369434E2F44}" type="slidenum">
              <a:rPr lang="es-ES" noProof="0" smtClean="0"/>
              <a:pPr algn="r"/>
              <a:t>‹Nº›</a:t>
            </a:fld>
            <a:endParaRPr lang="es-ES" noProof="0" dirty="0"/>
          </a:p>
        </p:txBody>
      </p:sp>
    </p:spTree>
    <p:extLst>
      <p:ext uri="{BB962C8B-B14F-4D97-AF65-F5344CB8AC3E}">
        <p14:creationId xmlns:p14="http://schemas.microsoft.com/office/powerpoint/2010/main" val="1579308310"/>
      </p:ext>
    </p:extLst>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0.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D7EBC13-2A20-402D-BCCF-8A847E7A6593}"/>
              </a:ext>
            </a:extLst>
          </p:cNvPr>
          <p:cNvSpPr txBox="1">
            <a:spLocks/>
          </p:cNvSpPr>
          <p:nvPr/>
        </p:nvSpPr>
        <p:spPr>
          <a:xfrm>
            <a:off x="1133729" y="2253118"/>
            <a:ext cx="10428737" cy="1041407"/>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algn="ctr"/>
            <a:r>
              <a:rPr lang="es-EC" sz="3000" dirty="0"/>
              <a:t>DEPARTAMENTO DE ELÉCTRICA Y ELECTRÓNICA</a:t>
            </a:r>
            <a:br>
              <a:rPr lang="es-EC" sz="3000" dirty="0"/>
            </a:br>
            <a:r>
              <a:rPr lang="es-EC" sz="3000" dirty="0"/>
              <a:t>CARRERA DE INGENIERÍA EN ELECTRÓNICA Y TELECOMUNCACIONES</a:t>
            </a:r>
            <a:endParaRPr lang="es-ES" sz="3000" dirty="0"/>
          </a:p>
        </p:txBody>
      </p:sp>
      <p:sp>
        <p:nvSpPr>
          <p:cNvPr id="7" name="Subtítulo 2">
            <a:extLst>
              <a:ext uri="{FF2B5EF4-FFF2-40B4-BE49-F238E27FC236}">
                <a16:creationId xmlns:a16="http://schemas.microsoft.com/office/drawing/2014/main" id="{70EB2746-9C90-466B-87D1-633FA3705478}"/>
              </a:ext>
            </a:extLst>
          </p:cNvPr>
          <p:cNvSpPr txBox="1">
            <a:spLocks/>
          </p:cNvSpPr>
          <p:nvPr/>
        </p:nvSpPr>
        <p:spPr>
          <a:xfrm>
            <a:off x="1385828" y="3425215"/>
            <a:ext cx="9924537" cy="735745"/>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es-EC" sz="2800" dirty="0"/>
              <a:t>“ECUALIZACIÓN DE CANAL MEDIANTE FILTROS ADAPTATIVOS PARA SISTEMAS MIMO MASIVO”</a:t>
            </a:r>
            <a:endParaRPr lang="es-ES" sz="2800" dirty="0"/>
          </a:p>
        </p:txBody>
      </p:sp>
      <p:sp>
        <p:nvSpPr>
          <p:cNvPr id="8" name="Rectángulo 7">
            <a:extLst>
              <a:ext uri="{FF2B5EF4-FFF2-40B4-BE49-F238E27FC236}">
                <a16:creationId xmlns:a16="http://schemas.microsoft.com/office/drawing/2014/main" id="{E16A6943-EC21-49F4-8B57-EFFA40A3CD53}"/>
              </a:ext>
            </a:extLst>
          </p:cNvPr>
          <p:cNvSpPr/>
          <p:nvPr/>
        </p:nvSpPr>
        <p:spPr>
          <a:xfrm>
            <a:off x="1385828" y="4535496"/>
            <a:ext cx="5200137" cy="830997"/>
          </a:xfrm>
          <a:prstGeom prst="rect">
            <a:avLst/>
          </a:prstGeom>
        </p:spPr>
        <p:txBody>
          <a:bodyPr wrap="square">
            <a:spAutoFit/>
          </a:bodyPr>
          <a:lstStyle/>
          <a:p>
            <a:r>
              <a:rPr lang="es-EC" sz="2300" dirty="0"/>
              <a:t>AUTOR:	DIAZ PUNINA, ARIEL MANUEL</a:t>
            </a:r>
          </a:p>
          <a:p>
            <a:r>
              <a:rPr lang="es-EC" sz="2300" dirty="0"/>
              <a:t>TUTOR:	ING. PAÚL BERNAL OÑATE</a:t>
            </a:r>
            <a:endParaRPr lang="es-ES" sz="2300" dirty="0"/>
          </a:p>
        </p:txBody>
      </p:sp>
      <p:pic>
        <p:nvPicPr>
          <p:cNvPr id="9" name="Picture 2" descr="Resultado de imagen para universidad de las fuerzas armadas espe">
            <a:extLst>
              <a:ext uri="{FF2B5EF4-FFF2-40B4-BE49-F238E27FC236}">
                <a16:creationId xmlns:a16="http://schemas.microsoft.com/office/drawing/2014/main" id="{A606F6D4-FF0C-458F-9990-D40D58B6A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31" y="375826"/>
            <a:ext cx="5832337"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026514B-E340-4EB6-8A3A-760AEA322EB8}"/>
              </a:ext>
            </a:extLst>
          </p:cNvPr>
          <p:cNvPicPr>
            <a:picLocks noChangeAspect="1"/>
          </p:cNvPicPr>
          <p:nvPr/>
        </p:nvPicPr>
        <p:blipFill>
          <a:blip r:embed="rId4"/>
          <a:stretch>
            <a:fillRect/>
          </a:stretch>
        </p:blipFill>
        <p:spPr>
          <a:xfrm>
            <a:off x="4697343" y="1401933"/>
            <a:ext cx="4314825" cy="285750"/>
          </a:xfrm>
          <a:prstGeom prst="rect">
            <a:avLst/>
          </a:prstGeom>
        </p:spPr>
      </p:pic>
      <p:pic>
        <p:nvPicPr>
          <p:cNvPr id="14" name="Imagen 13">
            <a:extLst>
              <a:ext uri="{FF2B5EF4-FFF2-40B4-BE49-F238E27FC236}">
                <a16:creationId xmlns:a16="http://schemas.microsoft.com/office/drawing/2014/main" id="{D3FF3676-B3A5-4F67-B74B-E8FCB98B13D3}"/>
              </a:ext>
            </a:extLst>
          </p:cNvPr>
          <p:cNvPicPr>
            <a:picLocks noChangeAspect="1"/>
          </p:cNvPicPr>
          <p:nvPr/>
        </p:nvPicPr>
        <p:blipFill>
          <a:blip r:embed="rId5"/>
          <a:stretch>
            <a:fillRect/>
          </a:stretch>
        </p:blipFill>
        <p:spPr>
          <a:xfrm>
            <a:off x="4697343" y="1797833"/>
            <a:ext cx="4314825" cy="193925"/>
          </a:xfrm>
          <a:prstGeom prst="rect">
            <a:avLst/>
          </a:prstGeom>
        </p:spPr>
      </p:pic>
      <p:sp>
        <p:nvSpPr>
          <p:cNvPr id="15" name="CuadroTexto 14">
            <a:extLst>
              <a:ext uri="{FF2B5EF4-FFF2-40B4-BE49-F238E27FC236}">
                <a16:creationId xmlns:a16="http://schemas.microsoft.com/office/drawing/2014/main" id="{F2EDAF92-F6AB-4378-A0BF-D3CC15C44A1C}"/>
              </a:ext>
            </a:extLst>
          </p:cNvPr>
          <p:cNvSpPr txBox="1"/>
          <p:nvPr/>
        </p:nvSpPr>
        <p:spPr>
          <a:xfrm>
            <a:off x="4726839" y="1347767"/>
            <a:ext cx="4314825" cy="384721"/>
          </a:xfrm>
          <a:prstGeom prst="rect">
            <a:avLst/>
          </a:prstGeom>
          <a:noFill/>
        </p:spPr>
        <p:txBody>
          <a:bodyPr wrap="square" rtlCol="0">
            <a:spAutoFit/>
          </a:bodyPr>
          <a:lstStyle/>
          <a:p>
            <a:r>
              <a:rPr lang="es-US" sz="1900" dirty="0">
                <a:latin typeface="Tw Cen MT" panose="020B0602020104020603" pitchFamily="34" charset="0"/>
              </a:rPr>
              <a:t>UNIVERSIDAD DE LAS FUERZAS ARMADAS</a:t>
            </a:r>
          </a:p>
        </p:txBody>
      </p:sp>
      <p:sp>
        <p:nvSpPr>
          <p:cNvPr id="16" name="CuadroTexto 15">
            <a:extLst>
              <a:ext uri="{FF2B5EF4-FFF2-40B4-BE49-F238E27FC236}">
                <a16:creationId xmlns:a16="http://schemas.microsoft.com/office/drawing/2014/main" id="{521D3F1C-93FC-4B6C-902E-8A49EC758FFF}"/>
              </a:ext>
            </a:extLst>
          </p:cNvPr>
          <p:cNvSpPr txBox="1"/>
          <p:nvPr/>
        </p:nvSpPr>
        <p:spPr>
          <a:xfrm>
            <a:off x="5061097" y="1710980"/>
            <a:ext cx="3646308" cy="369332"/>
          </a:xfrm>
          <a:prstGeom prst="rect">
            <a:avLst/>
          </a:prstGeom>
          <a:noFill/>
        </p:spPr>
        <p:txBody>
          <a:bodyPr wrap="square" rtlCol="0">
            <a:spAutoFit/>
          </a:bodyPr>
          <a:lstStyle/>
          <a:p>
            <a:r>
              <a:rPr lang="es-US" sz="1800" dirty="0"/>
              <a:t>INNOVACIÓN  PARA  LA  EXCELENCIA</a:t>
            </a:r>
          </a:p>
        </p:txBody>
      </p:sp>
    </p:spTree>
    <p:extLst>
      <p:ext uri="{BB962C8B-B14F-4D97-AF65-F5344CB8AC3E}">
        <p14:creationId xmlns:p14="http://schemas.microsoft.com/office/powerpoint/2010/main" val="16150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ítulo 12">
            <a:extLst>
              <a:ext uri="{FF2B5EF4-FFF2-40B4-BE49-F238E27FC236}">
                <a16:creationId xmlns:a16="http://schemas.microsoft.com/office/drawing/2014/main" id="{9760E2E2-282C-4CD7-B496-40FB5B8E8B09}"/>
              </a:ext>
            </a:extLst>
          </p:cNvPr>
          <p:cNvSpPr>
            <a:spLocks noGrp="1"/>
          </p:cNvSpPr>
          <p:nvPr>
            <p:ph type="title"/>
          </p:nvPr>
        </p:nvSpPr>
        <p:spPr>
          <a:xfrm>
            <a:off x="5367338" y="0"/>
            <a:ext cx="1457324" cy="727075"/>
          </a:xfrm>
        </p:spPr>
        <p:txBody>
          <a:bodyPr rtlCol="0">
            <a:noAutofit/>
          </a:bodyPr>
          <a:lstStyle/>
          <a:p>
            <a:pPr rtl="0"/>
            <a:r>
              <a:rPr lang="es-ES" sz="3600" dirty="0"/>
              <a:t>OFDM</a:t>
            </a:r>
          </a:p>
        </p:txBody>
      </p:sp>
      <p:pic>
        <p:nvPicPr>
          <p:cNvPr id="77" name="Picture 2" descr="Resultado de imagen para OFDM">
            <a:extLst>
              <a:ext uri="{FF2B5EF4-FFF2-40B4-BE49-F238E27FC236}">
                <a16:creationId xmlns:a16="http://schemas.microsoft.com/office/drawing/2014/main" id="{E05AA701-CCEE-410C-9A78-39B5953F1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5" r="16662"/>
          <a:stretch/>
        </p:blipFill>
        <p:spPr bwMode="auto">
          <a:xfrm>
            <a:off x="6063162" y="1828664"/>
            <a:ext cx="4800600" cy="33645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8" name="Tabla 77">
            <a:extLst>
              <a:ext uri="{FF2B5EF4-FFF2-40B4-BE49-F238E27FC236}">
                <a16:creationId xmlns:a16="http://schemas.microsoft.com/office/drawing/2014/main" id="{A3FE4548-5AC7-4265-AD76-6DB6BA9EE8E3}"/>
              </a:ext>
            </a:extLst>
          </p:cNvPr>
          <p:cNvGraphicFramePr>
            <a:graphicFrameLocks noGrp="1"/>
          </p:cNvGraphicFramePr>
          <p:nvPr>
            <p:extLst>
              <p:ext uri="{D42A27DB-BD31-4B8C-83A1-F6EECF244321}">
                <p14:modId xmlns:p14="http://schemas.microsoft.com/office/powerpoint/2010/main" val="897700044"/>
              </p:ext>
            </p:extLst>
          </p:nvPr>
        </p:nvGraphicFramePr>
        <p:xfrm>
          <a:off x="1328238" y="3614789"/>
          <a:ext cx="3911600" cy="1578398"/>
        </p:xfrm>
        <a:graphic>
          <a:graphicData uri="http://schemas.openxmlformats.org/drawingml/2006/table">
            <a:tbl>
              <a:tblPr firstRow="1" bandRow="1">
                <a:tableStyleId>{2D5ABB26-0587-4C30-8999-92F81FD0307C}</a:tableStyleId>
              </a:tblPr>
              <a:tblGrid>
                <a:gridCol w="1955800">
                  <a:extLst>
                    <a:ext uri="{9D8B030D-6E8A-4147-A177-3AD203B41FA5}">
                      <a16:colId xmlns:a16="http://schemas.microsoft.com/office/drawing/2014/main" val="2303462635"/>
                    </a:ext>
                  </a:extLst>
                </a:gridCol>
                <a:gridCol w="1955800">
                  <a:extLst>
                    <a:ext uri="{9D8B030D-6E8A-4147-A177-3AD203B41FA5}">
                      <a16:colId xmlns:a16="http://schemas.microsoft.com/office/drawing/2014/main" val="3065396390"/>
                    </a:ext>
                  </a:extLst>
                </a:gridCol>
              </a:tblGrid>
              <a:tr h="438679">
                <a:tc>
                  <a:txBody>
                    <a:bodyPr/>
                    <a:lstStyle/>
                    <a:p>
                      <a:pPr algn="ctr"/>
                      <a:r>
                        <a:rPr lang="es-US" sz="2000" dirty="0">
                          <a:solidFill>
                            <a:sysClr val="windowText" lastClr="000000"/>
                          </a:solidFill>
                        </a:rPr>
                        <a:t>Subportadoras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s-US" sz="2000" dirty="0">
                          <a:solidFill>
                            <a:sysClr val="windowText" lastClr="000000"/>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37935031"/>
                  </a:ext>
                </a:extLst>
              </a:tr>
              <a:tr h="438679">
                <a:tc>
                  <a:txBody>
                    <a:bodyPr/>
                    <a:lstStyle/>
                    <a:p>
                      <a:pPr algn="ctr"/>
                      <a:r>
                        <a:rPr lang="es-US" sz="2000" dirty="0">
                          <a:solidFill>
                            <a:sysClr val="windowText" lastClr="000000"/>
                          </a:solidFill>
                        </a:rPr>
                        <a:t>Separación entre subportadoras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s-US" sz="2000" dirty="0">
                          <a:solidFill>
                            <a:sysClr val="windowText" lastClr="000000"/>
                          </a:solidFill>
                        </a:rPr>
                        <a:t>15 kHz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54769850"/>
                  </a:ext>
                </a:extLst>
              </a:tr>
              <a:tr h="438679">
                <a:tc>
                  <a:txBody>
                    <a:bodyPr/>
                    <a:lstStyle/>
                    <a:p>
                      <a:pPr algn="ctr"/>
                      <a:r>
                        <a:rPr lang="es-US" sz="2000" dirty="0">
                          <a:solidFill>
                            <a:sysClr val="windowText" lastClr="000000"/>
                          </a:solidFill>
                        </a:rPr>
                        <a:t>Símbolos OFDM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s-US" sz="2000" dirty="0">
                          <a:solidFill>
                            <a:sysClr val="windowText" lastClr="000000"/>
                          </a:solidFill>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63306498"/>
                  </a:ext>
                </a:extLst>
              </a:tr>
            </a:tbl>
          </a:graphicData>
        </a:graphic>
      </p:graphicFrame>
      <p:sp>
        <p:nvSpPr>
          <p:cNvPr id="79" name="CuadroTexto 78">
            <a:extLst>
              <a:ext uri="{FF2B5EF4-FFF2-40B4-BE49-F238E27FC236}">
                <a16:creationId xmlns:a16="http://schemas.microsoft.com/office/drawing/2014/main" id="{E6EC394D-772D-4D39-82B6-781AB9F950BA}"/>
              </a:ext>
            </a:extLst>
          </p:cNvPr>
          <p:cNvSpPr txBox="1"/>
          <p:nvPr/>
        </p:nvSpPr>
        <p:spPr>
          <a:xfrm>
            <a:off x="2357380" y="815424"/>
            <a:ext cx="7477240" cy="523220"/>
          </a:xfrm>
          <a:prstGeom prst="rect">
            <a:avLst/>
          </a:prstGeom>
          <a:noFill/>
        </p:spPr>
        <p:txBody>
          <a:bodyPr wrap="none" rtlCol="0">
            <a:spAutoFit/>
          </a:bodyPr>
          <a:lstStyle/>
          <a:p>
            <a:r>
              <a:rPr lang="es-US" sz="2800" dirty="0"/>
              <a:t>Modulación por División Ortogonal de Frecuencia </a:t>
            </a:r>
            <a:endParaRPr lang="es-US" sz="3200" dirty="0"/>
          </a:p>
        </p:txBody>
      </p:sp>
      <p:sp>
        <p:nvSpPr>
          <p:cNvPr id="80" name="Pentágono 3">
            <a:extLst>
              <a:ext uri="{FF2B5EF4-FFF2-40B4-BE49-F238E27FC236}">
                <a16:creationId xmlns:a16="http://schemas.microsoft.com/office/drawing/2014/main" id="{2249141B-125B-4E4D-BA43-4DFC3DA5B81A}"/>
              </a:ext>
            </a:extLst>
          </p:cNvPr>
          <p:cNvSpPr/>
          <p:nvPr/>
        </p:nvSpPr>
        <p:spPr>
          <a:xfrm>
            <a:off x="1328238" y="2692391"/>
            <a:ext cx="291038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Utilizada junto a MIMO</a:t>
            </a:r>
            <a:endParaRPr lang="es-ES" sz="2000" dirty="0">
              <a:solidFill>
                <a:schemeClr val="tx1"/>
              </a:solidFill>
            </a:endParaRPr>
          </a:p>
        </p:txBody>
      </p:sp>
      <p:sp>
        <p:nvSpPr>
          <p:cNvPr id="81" name="Pentágono 3">
            <a:extLst>
              <a:ext uri="{FF2B5EF4-FFF2-40B4-BE49-F238E27FC236}">
                <a16:creationId xmlns:a16="http://schemas.microsoft.com/office/drawing/2014/main" id="{CD631091-6D85-4E0E-8523-E49858CEC658}"/>
              </a:ext>
            </a:extLst>
          </p:cNvPr>
          <p:cNvSpPr/>
          <p:nvPr/>
        </p:nvSpPr>
        <p:spPr>
          <a:xfrm>
            <a:off x="1328238" y="1828664"/>
            <a:ext cx="291038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Portadoras Ortogonales</a:t>
            </a:r>
            <a:endParaRPr lang="es-ES" sz="2000" dirty="0">
              <a:solidFill>
                <a:schemeClr val="tx1"/>
              </a:solidFill>
            </a:endParaRPr>
          </a:p>
        </p:txBody>
      </p:sp>
    </p:spTree>
    <p:extLst>
      <p:ext uri="{BB962C8B-B14F-4D97-AF65-F5344CB8AC3E}">
        <p14:creationId xmlns:p14="http://schemas.microsoft.com/office/powerpoint/2010/main" val="37738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FBB0964-67E3-4359-BE06-E61C3B5D06B8}"/>
              </a:ext>
            </a:extLst>
          </p:cNvPr>
          <p:cNvPicPr>
            <a:picLocks noChangeAspect="1"/>
          </p:cNvPicPr>
          <p:nvPr/>
        </p:nvPicPr>
        <p:blipFill>
          <a:blip r:embed="rId3"/>
          <a:stretch>
            <a:fillRect/>
          </a:stretch>
        </p:blipFill>
        <p:spPr>
          <a:xfrm>
            <a:off x="0" y="3048000"/>
            <a:ext cx="647700" cy="3371850"/>
          </a:xfrm>
          <a:prstGeom prst="rect">
            <a:avLst/>
          </a:prstGeom>
        </p:spPr>
      </p:pic>
      <p:pic>
        <p:nvPicPr>
          <p:cNvPr id="12" name="Imagen 11">
            <a:extLst>
              <a:ext uri="{FF2B5EF4-FFF2-40B4-BE49-F238E27FC236}">
                <a16:creationId xmlns:a16="http://schemas.microsoft.com/office/drawing/2014/main" id="{F64AB19A-06AE-4008-8DC3-2847EFFC0C52}"/>
              </a:ext>
            </a:extLst>
          </p:cNvPr>
          <p:cNvPicPr>
            <a:picLocks noChangeAspect="1"/>
          </p:cNvPicPr>
          <p:nvPr/>
        </p:nvPicPr>
        <p:blipFill>
          <a:blip r:embed="rId3"/>
          <a:stretch>
            <a:fillRect/>
          </a:stretch>
        </p:blipFill>
        <p:spPr>
          <a:xfrm>
            <a:off x="352425" y="3048000"/>
            <a:ext cx="647700" cy="3371850"/>
          </a:xfrm>
          <a:prstGeom prst="rect">
            <a:avLst/>
          </a:prstGeom>
        </p:spPr>
      </p:pic>
      <p:pic>
        <p:nvPicPr>
          <p:cNvPr id="8" name="Imagen 7">
            <a:extLst>
              <a:ext uri="{FF2B5EF4-FFF2-40B4-BE49-F238E27FC236}">
                <a16:creationId xmlns:a16="http://schemas.microsoft.com/office/drawing/2014/main" id="{17ED80C5-AA61-4B95-A263-F2083DF090AE}"/>
              </a:ext>
            </a:extLst>
          </p:cNvPr>
          <p:cNvPicPr>
            <a:picLocks noChangeAspect="1"/>
          </p:cNvPicPr>
          <p:nvPr/>
        </p:nvPicPr>
        <p:blipFill>
          <a:blip r:embed="rId4"/>
          <a:stretch>
            <a:fillRect/>
          </a:stretch>
        </p:blipFill>
        <p:spPr>
          <a:xfrm>
            <a:off x="0" y="0"/>
            <a:ext cx="1352550" cy="2200275"/>
          </a:xfrm>
          <a:prstGeom prst="rect">
            <a:avLst/>
          </a:prstGeom>
        </p:spPr>
      </p:pic>
      <p:pic>
        <p:nvPicPr>
          <p:cNvPr id="9" name="Imagen 8">
            <a:extLst>
              <a:ext uri="{FF2B5EF4-FFF2-40B4-BE49-F238E27FC236}">
                <a16:creationId xmlns:a16="http://schemas.microsoft.com/office/drawing/2014/main" id="{E1DD0498-451F-42F4-8D74-5C96B39BA0C2}"/>
              </a:ext>
            </a:extLst>
          </p:cNvPr>
          <p:cNvPicPr>
            <a:picLocks noChangeAspect="1"/>
          </p:cNvPicPr>
          <p:nvPr/>
        </p:nvPicPr>
        <p:blipFill>
          <a:blip r:embed="rId4"/>
          <a:stretch>
            <a:fillRect/>
          </a:stretch>
        </p:blipFill>
        <p:spPr>
          <a:xfrm>
            <a:off x="0" y="981075"/>
            <a:ext cx="1352550" cy="2200275"/>
          </a:xfrm>
          <a:prstGeom prst="rect">
            <a:avLst/>
          </a:prstGeom>
        </p:spPr>
      </p:pic>
      <p:sp>
        <p:nvSpPr>
          <p:cNvPr id="2" name="CuadroTexto 1">
            <a:extLst>
              <a:ext uri="{FF2B5EF4-FFF2-40B4-BE49-F238E27FC236}">
                <a16:creationId xmlns:a16="http://schemas.microsoft.com/office/drawing/2014/main" id="{08F39111-2672-4115-BB58-400BE41EF16A}"/>
              </a:ext>
            </a:extLst>
          </p:cNvPr>
          <p:cNvSpPr txBox="1"/>
          <p:nvPr/>
        </p:nvSpPr>
        <p:spPr>
          <a:xfrm>
            <a:off x="5011408" y="0"/>
            <a:ext cx="2169184" cy="523220"/>
          </a:xfrm>
          <a:prstGeom prst="rect">
            <a:avLst/>
          </a:prstGeom>
          <a:noFill/>
        </p:spPr>
        <p:txBody>
          <a:bodyPr wrap="none" rtlCol="0">
            <a:spAutoFit/>
          </a:bodyPr>
          <a:lstStyle/>
          <a:p>
            <a:r>
              <a:rPr lang="es-US" sz="2800" dirty="0"/>
              <a:t>MIMO-OFDM</a:t>
            </a:r>
          </a:p>
        </p:txBody>
      </p:sp>
      <p:pic>
        <p:nvPicPr>
          <p:cNvPr id="3" name="Imagen 2">
            <a:extLst>
              <a:ext uri="{FF2B5EF4-FFF2-40B4-BE49-F238E27FC236}">
                <a16:creationId xmlns:a16="http://schemas.microsoft.com/office/drawing/2014/main" id="{9B44EB01-07B1-47F3-ADF8-E2D3AB8DA2A7}"/>
              </a:ext>
            </a:extLst>
          </p:cNvPr>
          <p:cNvPicPr/>
          <p:nvPr/>
        </p:nvPicPr>
        <p:blipFill rotWithShape="1">
          <a:blip r:embed="rId5"/>
          <a:srcRect l="1090" r="1439"/>
          <a:stretch/>
        </p:blipFill>
        <p:spPr>
          <a:xfrm>
            <a:off x="130421" y="1504295"/>
            <a:ext cx="7611064" cy="4004840"/>
          </a:xfrm>
          <a:prstGeom prst="rect">
            <a:avLst/>
          </a:prstGeom>
        </p:spPr>
      </p:pic>
      <p:sp>
        <p:nvSpPr>
          <p:cNvPr id="13" name="Pentágono 3">
            <a:extLst>
              <a:ext uri="{FF2B5EF4-FFF2-40B4-BE49-F238E27FC236}">
                <a16:creationId xmlns:a16="http://schemas.microsoft.com/office/drawing/2014/main" id="{309D6420-1BA0-46A5-8A9B-4384B41DAF08}"/>
              </a:ext>
            </a:extLst>
          </p:cNvPr>
          <p:cNvSpPr/>
          <p:nvPr/>
        </p:nvSpPr>
        <p:spPr>
          <a:xfrm>
            <a:off x="2158705" y="592346"/>
            <a:ext cx="2285784"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Resource Grid LTE</a:t>
            </a:r>
            <a:endParaRPr lang="es-ES" sz="2000" dirty="0">
              <a:solidFill>
                <a:schemeClr val="tx1"/>
              </a:solidFill>
            </a:endParaRPr>
          </a:p>
        </p:txBody>
      </p:sp>
      <p:sp>
        <p:nvSpPr>
          <p:cNvPr id="14" name="Pentágono 3">
            <a:extLst>
              <a:ext uri="{FF2B5EF4-FFF2-40B4-BE49-F238E27FC236}">
                <a16:creationId xmlns:a16="http://schemas.microsoft.com/office/drawing/2014/main" id="{3C1B8CCF-2481-4E9C-82B4-8D79D8E0E41C}"/>
              </a:ext>
            </a:extLst>
          </p:cNvPr>
          <p:cNvSpPr/>
          <p:nvPr/>
        </p:nvSpPr>
        <p:spPr>
          <a:xfrm>
            <a:off x="4953107" y="592346"/>
            <a:ext cx="2285785"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Representación 2D</a:t>
            </a:r>
            <a:endParaRPr lang="es-ES" sz="2000" dirty="0">
              <a:solidFill>
                <a:schemeClr val="tx1"/>
              </a:solidFill>
            </a:endParaRPr>
          </a:p>
        </p:txBody>
      </p:sp>
      <p:sp>
        <p:nvSpPr>
          <p:cNvPr id="15" name="Pentágono 3">
            <a:extLst>
              <a:ext uri="{FF2B5EF4-FFF2-40B4-BE49-F238E27FC236}">
                <a16:creationId xmlns:a16="http://schemas.microsoft.com/office/drawing/2014/main" id="{3683B61B-19B2-4F47-8251-7B70EE5105AE}"/>
              </a:ext>
            </a:extLst>
          </p:cNvPr>
          <p:cNvSpPr/>
          <p:nvPr/>
        </p:nvSpPr>
        <p:spPr>
          <a:xfrm>
            <a:off x="7747510" y="592346"/>
            <a:ext cx="324843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Frame de 10 mili segundos</a:t>
            </a:r>
            <a:endParaRPr lang="es-ES" sz="2000" dirty="0">
              <a:solidFill>
                <a:schemeClr val="tx1"/>
              </a:solidFill>
            </a:endParaRPr>
          </a:p>
        </p:txBody>
      </p:sp>
      <p:sp>
        <p:nvSpPr>
          <p:cNvPr id="16" name="Pentágono 3">
            <a:extLst>
              <a:ext uri="{FF2B5EF4-FFF2-40B4-BE49-F238E27FC236}">
                <a16:creationId xmlns:a16="http://schemas.microsoft.com/office/drawing/2014/main" id="{BFD04B0A-42B2-4B27-8319-A06C4A2D19BD}"/>
              </a:ext>
            </a:extLst>
          </p:cNvPr>
          <p:cNvSpPr/>
          <p:nvPr/>
        </p:nvSpPr>
        <p:spPr>
          <a:xfrm>
            <a:off x="4640805" y="6033638"/>
            <a:ext cx="291038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Rediseño Resource Grid</a:t>
            </a:r>
            <a:endParaRPr lang="es-ES" sz="2000" dirty="0">
              <a:solidFill>
                <a:schemeClr val="tx1"/>
              </a:solidFill>
            </a:endParaRPr>
          </a:p>
        </p:txBody>
      </p:sp>
      <p:sp>
        <p:nvSpPr>
          <p:cNvPr id="22" name="CuadroTexto 21">
            <a:extLst>
              <a:ext uri="{FF2B5EF4-FFF2-40B4-BE49-F238E27FC236}">
                <a16:creationId xmlns:a16="http://schemas.microsoft.com/office/drawing/2014/main" id="{00069D5D-1798-46C2-951C-459BAC5DE537}"/>
              </a:ext>
            </a:extLst>
          </p:cNvPr>
          <p:cNvSpPr txBox="1"/>
          <p:nvPr/>
        </p:nvSpPr>
        <p:spPr>
          <a:xfrm>
            <a:off x="9362138" y="4797490"/>
            <a:ext cx="1790683" cy="369332"/>
          </a:xfrm>
          <a:prstGeom prst="rect">
            <a:avLst/>
          </a:prstGeom>
          <a:noFill/>
        </p:spPr>
        <p:txBody>
          <a:bodyPr wrap="square" rtlCol="0">
            <a:spAutoFit/>
          </a:bodyPr>
          <a:lstStyle/>
          <a:p>
            <a:r>
              <a:rPr lang="es-US" sz="1800" dirty="0"/>
              <a:t>Símbolos OFDM</a:t>
            </a:r>
          </a:p>
        </p:txBody>
      </p:sp>
      <p:cxnSp>
        <p:nvCxnSpPr>
          <p:cNvPr id="23" name="Conector recto de flecha 22">
            <a:extLst>
              <a:ext uri="{FF2B5EF4-FFF2-40B4-BE49-F238E27FC236}">
                <a16:creationId xmlns:a16="http://schemas.microsoft.com/office/drawing/2014/main" id="{61271F6E-6BB6-4FDA-8B76-8F4783E5A73C}"/>
              </a:ext>
            </a:extLst>
          </p:cNvPr>
          <p:cNvCxnSpPr>
            <a:cxnSpLocks/>
          </p:cNvCxnSpPr>
          <p:nvPr/>
        </p:nvCxnSpPr>
        <p:spPr>
          <a:xfrm>
            <a:off x="8748482" y="4729337"/>
            <a:ext cx="2996148" cy="0"/>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03A824A8-2D9B-4766-979C-A5EEE4EF781D}"/>
              </a:ext>
            </a:extLst>
          </p:cNvPr>
          <p:cNvCxnSpPr>
            <a:cxnSpLocks/>
          </p:cNvCxnSpPr>
          <p:nvPr/>
        </p:nvCxnSpPr>
        <p:spPr>
          <a:xfrm>
            <a:off x="11881144" y="2286000"/>
            <a:ext cx="0" cy="2286000"/>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25" name="CuadroTexto 24">
            <a:extLst>
              <a:ext uri="{FF2B5EF4-FFF2-40B4-BE49-F238E27FC236}">
                <a16:creationId xmlns:a16="http://schemas.microsoft.com/office/drawing/2014/main" id="{F05107F7-9461-4C3D-94CC-3E53B3B46AAD}"/>
              </a:ext>
            </a:extLst>
          </p:cNvPr>
          <p:cNvSpPr txBox="1"/>
          <p:nvPr/>
        </p:nvSpPr>
        <p:spPr>
          <a:xfrm>
            <a:off x="10839453" y="1882592"/>
            <a:ext cx="1352547" cy="369332"/>
          </a:xfrm>
          <a:prstGeom prst="rect">
            <a:avLst/>
          </a:prstGeom>
          <a:noFill/>
        </p:spPr>
        <p:txBody>
          <a:bodyPr wrap="square" rtlCol="0">
            <a:spAutoFit/>
          </a:bodyPr>
          <a:lstStyle/>
          <a:p>
            <a:r>
              <a:rPr lang="es-US" sz="1800" dirty="0"/>
              <a:t>Portadoras</a:t>
            </a:r>
          </a:p>
        </p:txBody>
      </p:sp>
      <p:pic>
        <p:nvPicPr>
          <p:cNvPr id="26" name="Imagen 25">
            <a:extLst>
              <a:ext uri="{FF2B5EF4-FFF2-40B4-BE49-F238E27FC236}">
                <a16:creationId xmlns:a16="http://schemas.microsoft.com/office/drawing/2014/main" id="{C51C49E5-3EF9-4836-B808-6F21733CD1E2}"/>
              </a:ext>
            </a:extLst>
          </p:cNvPr>
          <p:cNvPicPr>
            <a:picLocks noChangeAspect="1"/>
          </p:cNvPicPr>
          <p:nvPr/>
        </p:nvPicPr>
        <p:blipFill>
          <a:blip r:embed="rId6"/>
          <a:stretch>
            <a:fillRect/>
          </a:stretch>
        </p:blipFill>
        <p:spPr>
          <a:xfrm>
            <a:off x="8754507" y="2286000"/>
            <a:ext cx="2990123" cy="2286000"/>
          </a:xfrm>
          <a:prstGeom prst="rect">
            <a:avLst/>
          </a:prstGeom>
        </p:spPr>
      </p:pic>
      <p:sp>
        <p:nvSpPr>
          <p:cNvPr id="27" name="Flecha: a la derecha 26">
            <a:extLst>
              <a:ext uri="{FF2B5EF4-FFF2-40B4-BE49-F238E27FC236}">
                <a16:creationId xmlns:a16="http://schemas.microsoft.com/office/drawing/2014/main" id="{9EDE7B76-8914-4433-9568-10B54B87B09A}"/>
              </a:ext>
            </a:extLst>
          </p:cNvPr>
          <p:cNvSpPr/>
          <p:nvPr/>
        </p:nvSpPr>
        <p:spPr>
          <a:xfrm>
            <a:off x="7910031" y="3288785"/>
            <a:ext cx="669904" cy="4358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US" sz="2800" dirty="0"/>
          </a:p>
        </p:txBody>
      </p:sp>
    </p:spTree>
    <p:extLst>
      <p:ext uri="{BB962C8B-B14F-4D97-AF65-F5344CB8AC3E}">
        <p14:creationId xmlns:p14="http://schemas.microsoft.com/office/powerpoint/2010/main" val="344385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A58941F-2807-4695-8EE7-0AD59E91E77A}"/>
              </a:ext>
            </a:extLst>
          </p:cNvPr>
          <p:cNvPicPr/>
          <p:nvPr/>
        </p:nvPicPr>
        <p:blipFill>
          <a:blip r:embed="rId3"/>
          <a:stretch>
            <a:fillRect/>
          </a:stretch>
        </p:blipFill>
        <p:spPr>
          <a:xfrm>
            <a:off x="942656" y="800416"/>
            <a:ext cx="2560320" cy="2286000"/>
          </a:xfrm>
          <a:prstGeom prst="rect">
            <a:avLst/>
          </a:prstGeom>
        </p:spPr>
      </p:pic>
      <p:pic>
        <p:nvPicPr>
          <p:cNvPr id="5" name="Imagen 4">
            <a:extLst>
              <a:ext uri="{FF2B5EF4-FFF2-40B4-BE49-F238E27FC236}">
                <a16:creationId xmlns:a16="http://schemas.microsoft.com/office/drawing/2014/main" id="{257ACD4B-EF0A-406E-B8EF-7C3DFD3D0990}"/>
              </a:ext>
            </a:extLst>
          </p:cNvPr>
          <p:cNvPicPr/>
          <p:nvPr/>
        </p:nvPicPr>
        <p:blipFill>
          <a:blip r:embed="rId4"/>
          <a:stretch>
            <a:fillRect/>
          </a:stretch>
        </p:blipFill>
        <p:spPr>
          <a:xfrm>
            <a:off x="3790631" y="800416"/>
            <a:ext cx="2560320" cy="2286000"/>
          </a:xfrm>
          <a:prstGeom prst="rect">
            <a:avLst/>
          </a:prstGeom>
        </p:spPr>
      </p:pic>
      <p:pic>
        <p:nvPicPr>
          <p:cNvPr id="6" name="Imagen 5">
            <a:extLst>
              <a:ext uri="{FF2B5EF4-FFF2-40B4-BE49-F238E27FC236}">
                <a16:creationId xmlns:a16="http://schemas.microsoft.com/office/drawing/2014/main" id="{5CB788F9-61DF-4755-932E-3C22624D0DD9}"/>
              </a:ext>
            </a:extLst>
          </p:cNvPr>
          <p:cNvPicPr/>
          <p:nvPr/>
        </p:nvPicPr>
        <p:blipFill>
          <a:blip r:embed="rId5"/>
          <a:stretch>
            <a:fillRect/>
          </a:stretch>
        </p:blipFill>
        <p:spPr>
          <a:xfrm>
            <a:off x="6638606" y="788349"/>
            <a:ext cx="2560320" cy="2286000"/>
          </a:xfrm>
          <a:prstGeom prst="rect">
            <a:avLst/>
          </a:prstGeom>
        </p:spPr>
      </p:pic>
      <p:pic>
        <p:nvPicPr>
          <p:cNvPr id="7" name="Imagen 6">
            <a:extLst>
              <a:ext uri="{FF2B5EF4-FFF2-40B4-BE49-F238E27FC236}">
                <a16:creationId xmlns:a16="http://schemas.microsoft.com/office/drawing/2014/main" id="{49C42D88-5880-4B2F-B123-6FAEC14BD145}"/>
              </a:ext>
            </a:extLst>
          </p:cNvPr>
          <p:cNvPicPr/>
          <p:nvPr/>
        </p:nvPicPr>
        <p:blipFill>
          <a:blip r:embed="rId6"/>
          <a:stretch>
            <a:fillRect/>
          </a:stretch>
        </p:blipFill>
        <p:spPr>
          <a:xfrm>
            <a:off x="9492296" y="788349"/>
            <a:ext cx="2560320" cy="2286000"/>
          </a:xfrm>
          <a:prstGeom prst="rect">
            <a:avLst/>
          </a:prstGeom>
        </p:spPr>
      </p:pic>
      <p:pic>
        <p:nvPicPr>
          <p:cNvPr id="8" name="Imagen 7">
            <a:extLst>
              <a:ext uri="{FF2B5EF4-FFF2-40B4-BE49-F238E27FC236}">
                <a16:creationId xmlns:a16="http://schemas.microsoft.com/office/drawing/2014/main" id="{DBA24FAE-46F3-4720-9056-FE3DEB40AAC7}"/>
              </a:ext>
            </a:extLst>
          </p:cNvPr>
          <p:cNvPicPr/>
          <p:nvPr/>
        </p:nvPicPr>
        <p:blipFill>
          <a:blip r:embed="rId7"/>
          <a:stretch>
            <a:fillRect/>
          </a:stretch>
        </p:blipFill>
        <p:spPr>
          <a:xfrm>
            <a:off x="942656" y="3666808"/>
            <a:ext cx="2560320" cy="2286000"/>
          </a:xfrm>
          <a:prstGeom prst="rect">
            <a:avLst/>
          </a:prstGeom>
        </p:spPr>
      </p:pic>
      <p:pic>
        <p:nvPicPr>
          <p:cNvPr id="9" name="Imagen 8">
            <a:extLst>
              <a:ext uri="{FF2B5EF4-FFF2-40B4-BE49-F238E27FC236}">
                <a16:creationId xmlns:a16="http://schemas.microsoft.com/office/drawing/2014/main" id="{CE0FFD9B-D381-441E-BB3F-A55E7E77C08E}"/>
              </a:ext>
            </a:extLst>
          </p:cNvPr>
          <p:cNvPicPr/>
          <p:nvPr/>
        </p:nvPicPr>
        <p:blipFill>
          <a:blip r:embed="rId8"/>
          <a:stretch>
            <a:fillRect/>
          </a:stretch>
        </p:blipFill>
        <p:spPr>
          <a:xfrm>
            <a:off x="3790631" y="3666808"/>
            <a:ext cx="2560320" cy="2286000"/>
          </a:xfrm>
          <a:prstGeom prst="rect">
            <a:avLst/>
          </a:prstGeom>
        </p:spPr>
      </p:pic>
      <p:pic>
        <p:nvPicPr>
          <p:cNvPr id="10" name="Imagen 9">
            <a:extLst>
              <a:ext uri="{FF2B5EF4-FFF2-40B4-BE49-F238E27FC236}">
                <a16:creationId xmlns:a16="http://schemas.microsoft.com/office/drawing/2014/main" id="{9ADB9AF2-C7A7-4AE6-8C68-42DD4D8E4826}"/>
              </a:ext>
            </a:extLst>
          </p:cNvPr>
          <p:cNvPicPr/>
          <p:nvPr/>
        </p:nvPicPr>
        <p:blipFill>
          <a:blip r:embed="rId9"/>
          <a:stretch>
            <a:fillRect/>
          </a:stretch>
        </p:blipFill>
        <p:spPr>
          <a:xfrm>
            <a:off x="6638606" y="3666808"/>
            <a:ext cx="2560320" cy="2286000"/>
          </a:xfrm>
          <a:prstGeom prst="rect">
            <a:avLst/>
          </a:prstGeom>
        </p:spPr>
      </p:pic>
      <p:pic>
        <p:nvPicPr>
          <p:cNvPr id="11" name="Imagen 10">
            <a:extLst>
              <a:ext uri="{FF2B5EF4-FFF2-40B4-BE49-F238E27FC236}">
                <a16:creationId xmlns:a16="http://schemas.microsoft.com/office/drawing/2014/main" id="{1D080C03-66E8-4D42-93D1-A263F7CF7DCA}"/>
              </a:ext>
            </a:extLst>
          </p:cNvPr>
          <p:cNvPicPr/>
          <p:nvPr/>
        </p:nvPicPr>
        <p:blipFill>
          <a:blip r:embed="rId10"/>
          <a:stretch>
            <a:fillRect/>
          </a:stretch>
        </p:blipFill>
        <p:spPr>
          <a:xfrm>
            <a:off x="9492296" y="3666808"/>
            <a:ext cx="2560320" cy="2286000"/>
          </a:xfrm>
          <a:prstGeom prst="rect">
            <a:avLst/>
          </a:prstGeom>
        </p:spPr>
      </p:pic>
      <p:sp>
        <p:nvSpPr>
          <p:cNvPr id="12" name="CuadroTexto 11">
            <a:extLst>
              <a:ext uri="{FF2B5EF4-FFF2-40B4-BE49-F238E27FC236}">
                <a16:creationId xmlns:a16="http://schemas.microsoft.com/office/drawing/2014/main" id="{91432558-0D25-40AF-BFFA-9B1E6FB189E0}"/>
              </a:ext>
            </a:extLst>
          </p:cNvPr>
          <p:cNvSpPr txBox="1"/>
          <p:nvPr/>
        </p:nvSpPr>
        <p:spPr>
          <a:xfrm>
            <a:off x="1569182" y="403200"/>
            <a:ext cx="1307265" cy="384721"/>
          </a:xfrm>
          <a:prstGeom prst="rect">
            <a:avLst/>
          </a:prstGeom>
          <a:noFill/>
        </p:spPr>
        <p:txBody>
          <a:bodyPr wrap="square" rtlCol="0">
            <a:spAutoFit/>
          </a:bodyPr>
          <a:lstStyle/>
          <a:p>
            <a:pPr algn="ctr"/>
            <a:r>
              <a:rPr lang="es-US" sz="1900" dirty="0"/>
              <a:t>Antena #1</a:t>
            </a:r>
          </a:p>
        </p:txBody>
      </p:sp>
      <p:sp>
        <p:nvSpPr>
          <p:cNvPr id="20" name="CuadroTexto 19">
            <a:extLst>
              <a:ext uri="{FF2B5EF4-FFF2-40B4-BE49-F238E27FC236}">
                <a16:creationId xmlns:a16="http://schemas.microsoft.com/office/drawing/2014/main" id="{7B53D0C1-A8FC-4166-B2C9-22816B6B46B3}"/>
              </a:ext>
            </a:extLst>
          </p:cNvPr>
          <p:cNvSpPr txBox="1"/>
          <p:nvPr/>
        </p:nvSpPr>
        <p:spPr>
          <a:xfrm>
            <a:off x="4417159" y="403199"/>
            <a:ext cx="1307265" cy="384721"/>
          </a:xfrm>
          <a:prstGeom prst="rect">
            <a:avLst/>
          </a:prstGeom>
          <a:noFill/>
        </p:spPr>
        <p:txBody>
          <a:bodyPr wrap="square" rtlCol="0">
            <a:spAutoFit/>
          </a:bodyPr>
          <a:lstStyle/>
          <a:p>
            <a:pPr algn="ctr"/>
            <a:r>
              <a:rPr lang="es-US" sz="1900" dirty="0"/>
              <a:t>Antena #2</a:t>
            </a:r>
          </a:p>
        </p:txBody>
      </p:sp>
      <p:sp>
        <p:nvSpPr>
          <p:cNvPr id="21" name="CuadroTexto 20">
            <a:extLst>
              <a:ext uri="{FF2B5EF4-FFF2-40B4-BE49-F238E27FC236}">
                <a16:creationId xmlns:a16="http://schemas.microsoft.com/office/drawing/2014/main" id="{D78983CF-1EE3-4634-99FA-75F00DDB33DA}"/>
              </a:ext>
            </a:extLst>
          </p:cNvPr>
          <p:cNvSpPr txBox="1"/>
          <p:nvPr/>
        </p:nvSpPr>
        <p:spPr>
          <a:xfrm>
            <a:off x="7265136" y="403198"/>
            <a:ext cx="1307265" cy="384721"/>
          </a:xfrm>
          <a:prstGeom prst="rect">
            <a:avLst/>
          </a:prstGeom>
          <a:noFill/>
        </p:spPr>
        <p:txBody>
          <a:bodyPr wrap="square" rtlCol="0">
            <a:spAutoFit/>
          </a:bodyPr>
          <a:lstStyle/>
          <a:p>
            <a:pPr algn="ctr"/>
            <a:r>
              <a:rPr lang="es-US" sz="1900" dirty="0"/>
              <a:t>Antena #3</a:t>
            </a:r>
          </a:p>
        </p:txBody>
      </p:sp>
      <p:sp>
        <p:nvSpPr>
          <p:cNvPr id="22" name="CuadroTexto 21">
            <a:extLst>
              <a:ext uri="{FF2B5EF4-FFF2-40B4-BE49-F238E27FC236}">
                <a16:creationId xmlns:a16="http://schemas.microsoft.com/office/drawing/2014/main" id="{0832100B-37E7-41BF-AB9A-EBB9EA123763}"/>
              </a:ext>
            </a:extLst>
          </p:cNvPr>
          <p:cNvSpPr txBox="1"/>
          <p:nvPr/>
        </p:nvSpPr>
        <p:spPr>
          <a:xfrm>
            <a:off x="10113108" y="403197"/>
            <a:ext cx="1307265" cy="384721"/>
          </a:xfrm>
          <a:prstGeom prst="rect">
            <a:avLst/>
          </a:prstGeom>
          <a:noFill/>
        </p:spPr>
        <p:txBody>
          <a:bodyPr wrap="square" rtlCol="0">
            <a:spAutoFit/>
          </a:bodyPr>
          <a:lstStyle/>
          <a:p>
            <a:pPr algn="ctr"/>
            <a:r>
              <a:rPr lang="es-US" sz="1900" dirty="0"/>
              <a:t>Antena #4</a:t>
            </a:r>
          </a:p>
        </p:txBody>
      </p:sp>
      <p:sp>
        <p:nvSpPr>
          <p:cNvPr id="23" name="CuadroTexto 22">
            <a:extLst>
              <a:ext uri="{FF2B5EF4-FFF2-40B4-BE49-F238E27FC236}">
                <a16:creationId xmlns:a16="http://schemas.microsoft.com/office/drawing/2014/main" id="{C550EA66-F7F8-4982-9765-C37F29749D82}"/>
              </a:ext>
            </a:extLst>
          </p:cNvPr>
          <p:cNvSpPr txBox="1"/>
          <p:nvPr/>
        </p:nvSpPr>
        <p:spPr>
          <a:xfrm>
            <a:off x="1616706" y="3282088"/>
            <a:ext cx="1307265" cy="384721"/>
          </a:xfrm>
          <a:prstGeom prst="rect">
            <a:avLst/>
          </a:prstGeom>
          <a:noFill/>
        </p:spPr>
        <p:txBody>
          <a:bodyPr wrap="square" rtlCol="0">
            <a:spAutoFit/>
          </a:bodyPr>
          <a:lstStyle/>
          <a:p>
            <a:pPr algn="ctr"/>
            <a:r>
              <a:rPr lang="es-US" sz="1900" dirty="0"/>
              <a:t>Antena #5</a:t>
            </a:r>
          </a:p>
        </p:txBody>
      </p:sp>
      <p:sp>
        <p:nvSpPr>
          <p:cNvPr id="24" name="CuadroTexto 23">
            <a:extLst>
              <a:ext uri="{FF2B5EF4-FFF2-40B4-BE49-F238E27FC236}">
                <a16:creationId xmlns:a16="http://schemas.microsoft.com/office/drawing/2014/main" id="{3B11430C-C12F-462F-B602-B6A322D25A44}"/>
              </a:ext>
            </a:extLst>
          </p:cNvPr>
          <p:cNvSpPr txBox="1"/>
          <p:nvPr/>
        </p:nvSpPr>
        <p:spPr>
          <a:xfrm>
            <a:off x="4464683" y="3282087"/>
            <a:ext cx="1307265" cy="384721"/>
          </a:xfrm>
          <a:prstGeom prst="rect">
            <a:avLst/>
          </a:prstGeom>
          <a:noFill/>
        </p:spPr>
        <p:txBody>
          <a:bodyPr wrap="square" rtlCol="0">
            <a:spAutoFit/>
          </a:bodyPr>
          <a:lstStyle/>
          <a:p>
            <a:pPr algn="ctr"/>
            <a:r>
              <a:rPr lang="es-US" sz="1900" dirty="0"/>
              <a:t>Antena #6</a:t>
            </a:r>
          </a:p>
        </p:txBody>
      </p:sp>
      <p:sp>
        <p:nvSpPr>
          <p:cNvPr id="25" name="CuadroTexto 24">
            <a:extLst>
              <a:ext uri="{FF2B5EF4-FFF2-40B4-BE49-F238E27FC236}">
                <a16:creationId xmlns:a16="http://schemas.microsoft.com/office/drawing/2014/main" id="{E9529753-99D0-4FAC-9473-41780877B364}"/>
              </a:ext>
            </a:extLst>
          </p:cNvPr>
          <p:cNvSpPr txBox="1"/>
          <p:nvPr/>
        </p:nvSpPr>
        <p:spPr>
          <a:xfrm>
            <a:off x="7312660" y="3282086"/>
            <a:ext cx="1307265" cy="384721"/>
          </a:xfrm>
          <a:prstGeom prst="rect">
            <a:avLst/>
          </a:prstGeom>
          <a:noFill/>
        </p:spPr>
        <p:txBody>
          <a:bodyPr wrap="square" rtlCol="0">
            <a:spAutoFit/>
          </a:bodyPr>
          <a:lstStyle/>
          <a:p>
            <a:pPr algn="ctr"/>
            <a:r>
              <a:rPr lang="es-US" sz="1900" dirty="0"/>
              <a:t>Antena #7</a:t>
            </a:r>
          </a:p>
        </p:txBody>
      </p:sp>
      <p:sp>
        <p:nvSpPr>
          <p:cNvPr id="26" name="CuadroTexto 25">
            <a:extLst>
              <a:ext uri="{FF2B5EF4-FFF2-40B4-BE49-F238E27FC236}">
                <a16:creationId xmlns:a16="http://schemas.microsoft.com/office/drawing/2014/main" id="{8E780B95-8844-4C52-BEE5-837E97CB9C00}"/>
              </a:ext>
            </a:extLst>
          </p:cNvPr>
          <p:cNvSpPr txBox="1"/>
          <p:nvPr/>
        </p:nvSpPr>
        <p:spPr>
          <a:xfrm>
            <a:off x="10160632" y="3282085"/>
            <a:ext cx="1307265" cy="384721"/>
          </a:xfrm>
          <a:prstGeom prst="rect">
            <a:avLst/>
          </a:prstGeom>
          <a:noFill/>
        </p:spPr>
        <p:txBody>
          <a:bodyPr wrap="square" rtlCol="0">
            <a:spAutoFit/>
          </a:bodyPr>
          <a:lstStyle/>
          <a:p>
            <a:pPr algn="ctr"/>
            <a:r>
              <a:rPr lang="es-US" sz="1900" dirty="0"/>
              <a:t>Antena #8</a:t>
            </a:r>
          </a:p>
        </p:txBody>
      </p:sp>
    </p:spTree>
    <p:extLst>
      <p:ext uri="{BB962C8B-B14F-4D97-AF65-F5344CB8AC3E}">
        <p14:creationId xmlns:p14="http://schemas.microsoft.com/office/powerpoint/2010/main" val="49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D4A411-AEB6-47D4-B178-1F40F8F31BB3}"/>
              </a:ext>
            </a:extLst>
          </p:cNvPr>
          <p:cNvPicPr/>
          <p:nvPr/>
        </p:nvPicPr>
        <p:blipFill>
          <a:blip r:embed="rId3"/>
          <a:stretch>
            <a:fillRect/>
          </a:stretch>
        </p:blipFill>
        <p:spPr>
          <a:xfrm>
            <a:off x="1280160" y="2173605"/>
            <a:ext cx="2926080" cy="3200400"/>
          </a:xfrm>
          <a:prstGeom prst="rect">
            <a:avLst/>
          </a:prstGeom>
        </p:spPr>
      </p:pic>
      <p:pic>
        <p:nvPicPr>
          <p:cNvPr id="5" name="Imagen 4">
            <a:extLst>
              <a:ext uri="{FF2B5EF4-FFF2-40B4-BE49-F238E27FC236}">
                <a16:creationId xmlns:a16="http://schemas.microsoft.com/office/drawing/2014/main" id="{A4E7154B-6C6E-4539-B9E0-BD1985EA1F32}"/>
              </a:ext>
            </a:extLst>
          </p:cNvPr>
          <p:cNvPicPr/>
          <p:nvPr/>
        </p:nvPicPr>
        <p:blipFill>
          <a:blip r:embed="rId4"/>
          <a:stretch>
            <a:fillRect/>
          </a:stretch>
        </p:blipFill>
        <p:spPr>
          <a:xfrm>
            <a:off x="4632960" y="2173605"/>
            <a:ext cx="2926080" cy="3200400"/>
          </a:xfrm>
          <a:prstGeom prst="rect">
            <a:avLst/>
          </a:prstGeom>
        </p:spPr>
      </p:pic>
      <p:pic>
        <p:nvPicPr>
          <p:cNvPr id="6" name="Imagen 5">
            <a:extLst>
              <a:ext uri="{FF2B5EF4-FFF2-40B4-BE49-F238E27FC236}">
                <a16:creationId xmlns:a16="http://schemas.microsoft.com/office/drawing/2014/main" id="{C2259AE2-5BC8-4AAE-9D5B-39FB5C47C741}"/>
              </a:ext>
            </a:extLst>
          </p:cNvPr>
          <p:cNvPicPr/>
          <p:nvPr/>
        </p:nvPicPr>
        <p:blipFill>
          <a:blip r:embed="rId5"/>
          <a:stretch>
            <a:fillRect/>
          </a:stretch>
        </p:blipFill>
        <p:spPr>
          <a:xfrm>
            <a:off x="7985760" y="2173605"/>
            <a:ext cx="2926080" cy="3200400"/>
          </a:xfrm>
          <a:prstGeom prst="rect">
            <a:avLst/>
          </a:prstGeom>
        </p:spPr>
      </p:pic>
      <p:sp>
        <p:nvSpPr>
          <p:cNvPr id="7" name="CuadroTexto 6">
            <a:extLst>
              <a:ext uri="{FF2B5EF4-FFF2-40B4-BE49-F238E27FC236}">
                <a16:creationId xmlns:a16="http://schemas.microsoft.com/office/drawing/2014/main" id="{57D18309-DA47-4B54-8D18-0C2E393540BD}"/>
              </a:ext>
            </a:extLst>
          </p:cNvPr>
          <p:cNvSpPr txBox="1"/>
          <p:nvPr/>
        </p:nvSpPr>
        <p:spPr>
          <a:xfrm>
            <a:off x="2140682" y="1788885"/>
            <a:ext cx="1307265" cy="384721"/>
          </a:xfrm>
          <a:prstGeom prst="rect">
            <a:avLst/>
          </a:prstGeom>
          <a:noFill/>
        </p:spPr>
        <p:txBody>
          <a:bodyPr wrap="square" rtlCol="0">
            <a:spAutoFit/>
          </a:bodyPr>
          <a:lstStyle/>
          <a:p>
            <a:pPr algn="ctr"/>
            <a:r>
              <a:rPr lang="es-US" sz="1900" dirty="0"/>
              <a:t>Subframe 0</a:t>
            </a:r>
          </a:p>
        </p:txBody>
      </p:sp>
      <p:sp>
        <p:nvSpPr>
          <p:cNvPr id="8" name="CuadroTexto 7">
            <a:extLst>
              <a:ext uri="{FF2B5EF4-FFF2-40B4-BE49-F238E27FC236}">
                <a16:creationId xmlns:a16="http://schemas.microsoft.com/office/drawing/2014/main" id="{B39885B4-6D87-4FF4-B9A4-156D36A03376}"/>
              </a:ext>
            </a:extLst>
          </p:cNvPr>
          <p:cNvSpPr txBox="1"/>
          <p:nvPr/>
        </p:nvSpPr>
        <p:spPr>
          <a:xfrm>
            <a:off x="4756413" y="1788883"/>
            <a:ext cx="2679173" cy="384721"/>
          </a:xfrm>
          <a:prstGeom prst="rect">
            <a:avLst/>
          </a:prstGeom>
          <a:noFill/>
        </p:spPr>
        <p:txBody>
          <a:bodyPr wrap="square" rtlCol="0">
            <a:spAutoFit/>
          </a:bodyPr>
          <a:lstStyle/>
          <a:p>
            <a:pPr algn="ctr"/>
            <a:r>
              <a:rPr lang="es-US" sz="1900" dirty="0"/>
              <a:t>Subframe 1,2,3,4,6,7,8,9</a:t>
            </a:r>
          </a:p>
        </p:txBody>
      </p:sp>
      <p:sp>
        <p:nvSpPr>
          <p:cNvPr id="9" name="CuadroTexto 8">
            <a:extLst>
              <a:ext uri="{FF2B5EF4-FFF2-40B4-BE49-F238E27FC236}">
                <a16:creationId xmlns:a16="http://schemas.microsoft.com/office/drawing/2014/main" id="{13700FB0-F984-48EA-BD16-DE470CAE0109}"/>
              </a:ext>
            </a:extLst>
          </p:cNvPr>
          <p:cNvSpPr txBox="1"/>
          <p:nvPr/>
        </p:nvSpPr>
        <p:spPr>
          <a:xfrm>
            <a:off x="8818138" y="1788883"/>
            <a:ext cx="1307265" cy="384721"/>
          </a:xfrm>
          <a:prstGeom prst="rect">
            <a:avLst/>
          </a:prstGeom>
          <a:noFill/>
        </p:spPr>
        <p:txBody>
          <a:bodyPr wrap="square" rtlCol="0">
            <a:spAutoFit/>
          </a:bodyPr>
          <a:lstStyle/>
          <a:p>
            <a:pPr algn="ctr"/>
            <a:r>
              <a:rPr lang="es-US" sz="1900" dirty="0"/>
              <a:t>Subframe 5</a:t>
            </a:r>
          </a:p>
        </p:txBody>
      </p:sp>
      <p:sp>
        <p:nvSpPr>
          <p:cNvPr id="10" name="Pentágono 3">
            <a:extLst>
              <a:ext uri="{FF2B5EF4-FFF2-40B4-BE49-F238E27FC236}">
                <a16:creationId xmlns:a16="http://schemas.microsoft.com/office/drawing/2014/main" id="{1D0AB9FA-CC7B-48BE-9A03-B5F6E12B1608}"/>
              </a:ext>
            </a:extLst>
          </p:cNvPr>
          <p:cNvSpPr/>
          <p:nvPr/>
        </p:nvSpPr>
        <p:spPr>
          <a:xfrm>
            <a:off x="2614113" y="637208"/>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Control, Sincronización y Difusión.</a:t>
            </a:r>
            <a:endParaRPr lang="es-ES" sz="2000" dirty="0">
              <a:solidFill>
                <a:schemeClr val="tx1"/>
              </a:solidFill>
            </a:endParaRPr>
          </a:p>
        </p:txBody>
      </p:sp>
      <p:sp>
        <p:nvSpPr>
          <p:cNvPr id="11" name="Pentágono 3">
            <a:extLst>
              <a:ext uri="{FF2B5EF4-FFF2-40B4-BE49-F238E27FC236}">
                <a16:creationId xmlns:a16="http://schemas.microsoft.com/office/drawing/2014/main" id="{46AEFABD-B8BE-40AF-B40E-1F8391888E95}"/>
              </a:ext>
            </a:extLst>
          </p:cNvPr>
          <p:cNvSpPr/>
          <p:nvPr/>
        </p:nvSpPr>
        <p:spPr>
          <a:xfrm>
            <a:off x="6690813" y="637208"/>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2 Símbolos dedicados a control.</a:t>
            </a:r>
            <a:endParaRPr lang="es-ES" sz="2000" dirty="0">
              <a:solidFill>
                <a:schemeClr val="tx1"/>
              </a:solidFill>
            </a:endParaRPr>
          </a:p>
        </p:txBody>
      </p:sp>
    </p:spTree>
    <p:extLst>
      <p:ext uri="{BB962C8B-B14F-4D97-AF65-F5344CB8AC3E}">
        <p14:creationId xmlns:p14="http://schemas.microsoft.com/office/powerpoint/2010/main" val="39907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187BE699-5A45-4E39-9284-BD2ED54531C5}"/>
              </a:ext>
            </a:extLst>
          </p:cNvPr>
          <p:cNvSpPr>
            <a:spLocks noGrp="1"/>
          </p:cNvSpPr>
          <p:nvPr>
            <p:ph type="title"/>
          </p:nvPr>
        </p:nvSpPr>
        <p:spPr>
          <a:xfrm>
            <a:off x="4683918" y="-110822"/>
            <a:ext cx="2824163" cy="727075"/>
          </a:xfrm>
        </p:spPr>
        <p:txBody>
          <a:bodyPr rtlCol="0">
            <a:noAutofit/>
          </a:bodyPr>
          <a:lstStyle/>
          <a:p>
            <a:pPr rtl="0"/>
            <a:r>
              <a:rPr lang="es-ES" sz="3600" dirty="0"/>
              <a:t>CANAL MIMO</a:t>
            </a:r>
          </a:p>
        </p:txBody>
      </p:sp>
      <p:sp>
        <p:nvSpPr>
          <p:cNvPr id="6" name="Pentágono 3">
            <a:extLst>
              <a:ext uri="{FF2B5EF4-FFF2-40B4-BE49-F238E27FC236}">
                <a16:creationId xmlns:a16="http://schemas.microsoft.com/office/drawing/2014/main" id="{86CC3359-7B2C-4158-ABE4-FD98DE92C511}"/>
              </a:ext>
            </a:extLst>
          </p:cNvPr>
          <p:cNvSpPr/>
          <p:nvPr/>
        </p:nvSpPr>
        <p:spPr>
          <a:xfrm>
            <a:off x="1128213" y="877952"/>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Relación Tx y Rx.</a:t>
            </a:r>
            <a:endParaRPr lang="es-ES" sz="2000" dirty="0">
              <a:solidFill>
                <a:schemeClr val="tx1"/>
              </a:solidFill>
            </a:endParaRPr>
          </a:p>
        </p:txBody>
      </p:sp>
      <mc:AlternateContent xmlns:mc="http://schemas.openxmlformats.org/markup-compatibility/2006" xmlns:a14="http://schemas.microsoft.com/office/drawing/2010/main">
        <mc:Choice Requires="a14">
          <p:sp>
            <p:nvSpPr>
              <p:cNvPr id="7" name="Pentágono 3">
                <a:extLst>
                  <a:ext uri="{FF2B5EF4-FFF2-40B4-BE49-F238E27FC236}">
                    <a16:creationId xmlns:a16="http://schemas.microsoft.com/office/drawing/2014/main" id="{4A938F05-AB4D-4E57-92F1-D1752C6622EB}"/>
                  </a:ext>
                </a:extLst>
              </p:cNvPr>
              <p:cNvSpPr/>
              <p:nvPr/>
            </p:nvSpPr>
            <p:spPr>
              <a:xfrm>
                <a:off x="1128209" y="1989729"/>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Matriz de Canal </a:t>
                </a:r>
                <a14:m>
                  <m:oMath xmlns:m="http://schemas.openxmlformats.org/officeDocument/2006/math">
                    <m:r>
                      <a:rPr lang="es-US" b="1" i="1">
                        <a:latin typeface="Cambria Math" panose="02040503050406030204" pitchFamily="18" charset="0"/>
                      </a:rPr>
                      <m:t>𝑯</m:t>
                    </m:r>
                  </m:oMath>
                </a14:m>
                <a:r>
                  <a:rPr lang="es-EC" sz="2000" dirty="0">
                    <a:solidFill>
                      <a:schemeClr val="tx1"/>
                    </a:solidFill>
                  </a:rPr>
                  <a:t>.</a:t>
                </a:r>
                <a:endParaRPr lang="es-ES" sz="2000" dirty="0">
                  <a:solidFill>
                    <a:schemeClr val="tx1"/>
                  </a:solidFill>
                </a:endParaRPr>
              </a:p>
            </p:txBody>
          </p:sp>
        </mc:Choice>
        <mc:Fallback xmlns="">
          <p:sp>
            <p:nvSpPr>
              <p:cNvPr id="7" name="Pentágono 3">
                <a:extLst>
                  <a:ext uri="{FF2B5EF4-FFF2-40B4-BE49-F238E27FC236}">
                    <a16:creationId xmlns:a16="http://schemas.microsoft.com/office/drawing/2014/main" id="{4A938F05-AB4D-4E57-92F1-D1752C6622EB}"/>
                  </a:ext>
                </a:extLst>
              </p:cNvPr>
              <p:cNvSpPr>
                <a:spLocks noRot="1" noChangeAspect="1" noMove="1" noResize="1" noEditPoints="1" noAdjustHandles="1" noChangeArrowheads="1" noChangeShapeType="1" noTextEdit="1"/>
              </p:cNvSpPr>
              <p:nvPr/>
            </p:nvSpPr>
            <p:spPr>
              <a:xfrm>
                <a:off x="1128209" y="1989729"/>
                <a:ext cx="3218997" cy="626774"/>
              </a:xfrm>
              <a:prstGeom prst="homePlate">
                <a:avLst/>
              </a:prstGeom>
              <a:blipFill>
                <a:blip r:embed="rId4"/>
                <a:stretch>
                  <a:fillRect l="-1501" b="-1869"/>
                </a:stretch>
              </a:blipFill>
              <a:ln>
                <a:solidFill>
                  <a:schemeClr val="accent6"/>
                </a:solidFill>
              </a:ln>
            </p:spPr>
            <p:txBody>
              <a:bodyPr/>
              <a:lstStyle/>
              <a:p>
                <a:r>
                  <a:rPr lang="es-US">
                    <a:noFill/>
                  </a:rPr>
                  <a:t> </a:t>
                </a:r>
              </a:p>
            </p:txBody>
          </p:sp>
        </mc:Fallback>
      </mc:AlternateContent>
      <p:sp>
        <p:nvSpPr>
          <p:cNvPr id="8" name="Pentágono 3">
            <a:extLst>
              <a:ext uri="{FF2B5EF4-FFF2-40B4-BE49-F238E27FC236}">
                <a16:creationId xmlns:a16="http://schemas.microsoft.com/office/drawing/2014/main" id="{5DF9F7CD-97D3-4379-AC83-D6E856854618}"/>
              </a:ext>
            </a:extLst>
          </p:cNvPr>
          <p:cNvSpPr/>
          <p:nvPr/>
        </p:nvSpPr>
        <p:spPr>
          <a:xfrm>
            <a:off x="1128208" y="3101506"/>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Desvanecimiento por trayecto múltiple.</a:t>
            </a:r>
            <a:endParaRPr lang="es-ES" sz="2000" dirty="0">
              <a:solidFill>
                <a:schemeClr val="tx1"/>
              </a:solidFill>
            </a:endParaRPr>
          </a:p>
        </p:txBody>
      </p:sp>
      <p:sp>
        <p:nvSpPr>
          <p:cNvPr id="9" name="Pentágono 3">
            <a:extLst>
              <a:ext uri="{FF2B5EF4-FFF2-40B4-BE49-F238E27FC236}">
                <a16:creationId xmlns:a16="http://schemas.microsoft.com/office/drawing/2014/main" id="{E18BA0AC-0B9B-45C9-A4A7-903F5BA53053}"/>
              </a:ext>
            </a:extLst>
          </p:cNvPr>
          <p:cNvSpPr/>
          <p:nvPr/>
        </p:nvSpPr>
        <p:spPr>
          <a:xfrm>
            <a:off x="1128207" y="4213283"/>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Efecto Doppler.</a:t>
            </a:r>
            <a:endParaRPr lang="es-ES" sz="2000" dirty="0">
              <a:solidFill>
                <a:schemeClr val="tx1"/>
              </a:solidFill>
            </a:endParaRPr>
          </a:p>
        </p:txBody>
      </p:sp>
      <p:sp>
        <p:nvSpPr>
          <p:cNvPr id="10" name="Pentágono 3">
            <a:extLst>
              <a:ext uri="{FF2B5EF4-FFF2-40B4-BE49-F238E27FC236}">
                <a16:creationId xmlns:a16="http://schemas.microsoft.com/office/drawing/2014/main" id="{EBAC4F28-9EB4-47E2-8E0D-DB7F72104D27}"/>
              </a:ext>
            </a:extLst>
          </p:cNvPr>
          <p:cNvSpPr/>
          <p:nvPr/>
        </p:nvSpPr>
        <p:spPr>
          <a:xfrm>
            <a:off x="1128206" y="5325060"/>
            <a:ext cx="3218997"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AWGN (Additive White Gaussian Noise).</a:t>
            </a:r>
            <a:endParaRPr lang="es-ES" sz="2000" dirty="0">
              <a:solidFill>
                <a:schemeClr val="tx1"/>
              </a:solidFill>
            </a:endParaRPr>
          </a:p>
        </p:txBody>
      </p:sp>
      <p:pic>
        <p:nvPicPr>
          <p:cNvPr id="11" name="Imagen 10">
            <a:extLst>
              <a:ext uri="{FF2B5EF4-FFF2-40B4-BE49-F238E27FC236}">
                <a16:creationId xmlns:a16="http://schemas.microsoft.com/office/drawing/2014/main" id="{F8394F47-A809-4D2C-8435-084EABCF1C42}"/>
              </a:ext>
            </a:extLst>
          </p:cNvPr>
          <p:cNvPicPr/>
          <p:nvPr/>
        </p:nvPicPr>
        <p:blipFill>
          <a:blip r:embed="rId5"/>
          <a:stretch>
            <a:fillRect/>
          </a:stretch>
        </p:blipFill>
        <p:spPr>
          <a:xfrm>
            <a:off x="4683918" y="774166"/>
            <a:ext cx="7384257" cy="4065891"/>
          </a:xfrm>
          <a:prstGeom prst="rect">
            <a:avLst/>
          </a:prstGeom>
        </p:spPr>
      </p:pic>
      <p:pic>
        <p:nvPicPr>
          <p:cNvPr id="3" name="Imagen 2">
            <a:extLst>
              <a:ext uri="{FF2B5EF4-FFF2-40B4-BE49-F238E27FC236}">
                <a16:creationId xmlns:a16="http://schemas.microsoft.com/office/drawing/2014/main" id="{5999F6B4-9AC4-459E-A9F5-F557123E81C6}"/>
              </a:ext>
            </a:extLst>
          </p:cNvPr>
          <p:cNvPicPr>
            <a:picLocks noChangeAspect="1"/>
          </p:cNvPicPr>
          <p:nvPr/>
        </p:nvPicPr>
        <p:blipFill>
          <a:blip r:embed="rId6"/>
          <a:stretch>
            <a:fillRect/>
          </a:stretch>
        </p:blipFill>
        <p:spPr>
          <a:xfrm>
            <a:off x="6474691" y="4997970"/>
            <a:ext cx="3802710" cy="1813717"/>
          </a:xfrm>
          <a:prstGeom prst="rect">
            <a:avLst/>
          </a:prstGeom>
        </p:spPr>
      </p:pic>
      <p:sp>
        <p:nvSpPr>
          <p:cNvPr id="12" name="Rectángulo 11">
            <a:extLst>
              <a:ext uri="{FF2B5EF4-FFF2-40B4-BE49-F238E27FC236}">
                <a16:creationId xmlns:a16="http://schemas.microsoft.com/office/drawing/2014/main" id="{23D414FB-6D96-41B8-ABDF-7EADB8DD1F67}"/>
              </a:ext>
            </a:extLst>
          </p:cNvPr>
          <p:cNvSpPr/>
          <p:nvPr/>
        </p:nvSpPr>
        <p:spPr>
          <a:xfrm>
            <a:off x="7002683" y="6562847"/>
            <a:ext cx="2812649" cy="2835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800"/>
          </a:p>
        </p:txBody>
      </p:sp>
    </p:spTree>
    <p:extLst>
      <p:ext uri="{BB962C8B-B14F-4D97-AF65-F5344CB8AC3E}">
        <p14:creationId xmlns:p14="http://schemas.microsoft.com/office/powerpoint/2010/main" val="372730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332C1DB-8CE5-479A-BE33-8E803C5C385A}"/>
              </a:ext>
            </a:extLst>
          </p:cNvPr>
          <p:cNvSpPr/>
          <p:nvPr/>
        </p:nvSpPr>
        <p:spPr>
          <a:xfrm>
            <a:off x="924474" y="1181099"/>
            <a:ext cx="1486249" cy="105826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Bits de entrada (Carga Útil)</a:t>
            </a:r>
          </a:p>
        </p:txBody>
      </p:sp>
      <p:sp>
        <p:nvSpPr>
          <p:cNvPr id="10" name="Rectángulo 9">
            <a:extLst>
              <a:ext uri="{FF2B5EF4-FFF2-40B4-BE49-F238E27FC236}">
                <a16:creationId xmlns:a16="http://schemas.microsoft.com/office/drawing/2014/main" id="{4DB2BBA8-B47E-4A1F-8B9E-6BE768933695}"/>
              </a:ext>
            </a:extLst>
          </p:cNvPr>
          <p:cNvSpPr/>
          <p:nvPr/>
        </p:nvSpPr>
        <p:spPr>
          <a:xfrm>
            <a:off x="967516" y="2481430"/>
            <a:ext cx="1400164" cy="7854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Generación CRC</a:t>
            </a:r>
          </a:p>
        </p:txBody>
      </p:sp>
      <p:sp>
        <p:nvSpPr>
          <p:cNvPr id="11" name="Rectángulo 10">
            <a:extLst>
              <a:ext uri="{FF2B5EF4-FFF2-40B4-BE49-F238E27FC236}">
                <a16:creationId xmlns:a16="http://schemas.microsoft.com/office/drawing/2014/main" id="{51C4900E-95A1-4A66-A506-EBDDEC87670C}"/>
              </a:ext>
            </a:extLst>
          </p:cNvPr>
          <p:cNvSpPr/>
          <p:nvPr/>
        </p:nvSpPr>
        <p:spPr>
          <a:xfrm>
            <a:off x="866499" y="3502851"/>
            <a:ext cx="1602197" cy="7854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Codificación de Canal</a:t>
            </a:r>
          </a:p>
        </p:txBody>
      </p:sp>
      <p:sp>
        <p:nvSpPr>
          <p:cNvPr id="12" name="Rectángulo 11">
            <a:extLst>
              <a:ext uri="{FF2B5EF4-FFF2-40B4-BE49-F238E27FC236}">
                <a16:creationId xmlns:a16="http://schemas.microsoft.com/office/drawing/2014/main" id="{FB4152D8-C89D-4CF3-ACE5-0F91D3F2E2F2}"/>
              </a:ext>
            </a:extLst>
          </p:cNvPr>
          <p:cNvSpPr/>
          <p:nvPr/>
        </p:nvSpPr>
        <p:spPr>
          <a:xfrm>
            <a:off x="937652" y="4524272"/>
            <a:ext cx="1459891" cy="5550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Modulación</a:t>
            </a:r>
          </a:p>
        </p:txBody>
      </p:sp>
      <p:sp>
        <p:nvSpPr>
          <p:cNvPr id="13" name="Rectángulo 12">
            <a:extLst>
              <a:ext uri="{FF2B5EF4-FFF2-40B4-BE49-F238E27FC236}">
                <a16:creationId xmlns:a16="http://schemas.microsoft.com/office/drawing/2014/main" id="{90A6EBA3-E92C-4AC0-A62E-3CA0D476CADC}"/>
              </a:ext>
            </a:extLst>
          </p:cNvPr>
          <p:cNvSpPr/>
          <p:nvPr/>
        </p:nvSpPr>
        <p:spPr>
          <a:xfrm>
            <a:off x="2615394" y="4524272"/>
            <a:ext cx="878388" cy="5550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FSTD</a:t>
            </a:r>
          </a:p>
        </p:txBody>
      </p:sp>
      <p:sp>
        <p:nvSpPr>
          <p:cNvPr id="14" name="Rectángulo 13">
            <a:extLst>
              <a:ext uri="{FF2B5EF4-FFF2-40B4-BE49-F238E27FC236}">
                <a16:creationId xmlns:a16="http://schemas.microsoft.com/office/drawing/2014/main" id="{1C246203-5B01-4E45-B408-F31BE42226C3}"/>
              </a:ext>
            </a:extLst>
          </p:cNvPr>
          <p:cNvSpPr/>
          <p:nvPr/>
        </p:nvSpPr>
        <p:spPr>
          <a:xfrm>
            <a:off x="3711633" y="4409070"/>
            <a:ext cx="1811254" cy="7854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Mapeo Resource Grid</a:t>
            </a:r>
          </a:p>
        </p:txBody>
      </p:sp>
      <p:sp>
        <p:nvSpPr>
          <p:cNvPr id="15" name="Rectángulo 14">
            <a:extLst>
              <a:ext uri="{FF2B5EF4-FFF2-40B4-BE49-F238E27FC236}">
                <a16:creationId xmlns:a16="http://schemas.microsoft.com/office/drawing/2014/main" id="{BF73FA34-6A52-4DD6-8848-E78DBDD12252}"/>
              </a:ext>
            </a:extLst>
          </p:cNvPr>
          <p:cNvSpPr/>
          <p:nvPr/>
        </p:nvSpPr>
        <p:spPr>
          <a:xfrm>
            <a:off x="5740739" y="4409070"/>
            <a:ext cx="1400164" cy="7854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Transmisor OFDM</a:t>
            </a:r>
          </a:p>
        </p:txBody>
      </p:sp>
      <p:sp>
        <p:nvSpPr>
          <p:cNvPr id="16" name="Rectángulo 15">
            <a:extLst>
              <a:ext uri="{FF2B5EF4-FFF2-40B4-BE49-F238E27FC236}">
                <a16:creationId xmlns:a16="http://schemas.microsoft.com/office/drawing/2014/main" id="{DCEFD983-2881-4859-8D00-9CCAF3FF9C19}"/>
              </a:ext>
            </a:extLst>
          </p:cNvPr>
          <p:cNvSpPr/>
          <p:nvPr/>
        </p:nvSpPr>
        <p:spPr>
          <a:xfrm>
            <a:off x="7358754" y="4317189"/>
            <a:ext cx="1939484" cy="9691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Canal de desvanecimiento MIMO</a:t>
            </a:r>
          </a:p>
        </p:txBody>
      </p:sp>
      <p:sp>
        <p:nvSpPr>
          <p:cNvPr id="17" name="Diagrama de flujo: o 16">
            <a:extLst>
              <a:ext uri="{FF2B5EF4-FFF2-40B4-BE49-F238E27FC236}">
                <a16:creationId xmlns:a16="http://schemas.microsoft.com/office/drawing/2014/main" id="{03C0B870-0AD6-4AC8-B1BE-C795CD3BAB4B}"/>
              </a:ext>
            </a:extLst>
          </p:cNvPr>
          <p:cNvSpPr/>
          <p:nvPr/>
        </p:nvSpPr>
        <p:spPr>
          <a:xfrm>
            <a:off x="9734183" y="4397876"/>
            <a:ext cx="759990" cy="807064"/>
          </a:xfrm>
          <a:prstGeom prst="flowChartOr">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US">
              <a:solidFill>
                <a:schemeClr val="tx1"/>
              </a:solidFill>
            </a:endParaRPr>
          </a:p>
        </p:txBody>
      </p:sp>
      <p:sp>
        <p:nvSpPr>
          <p:cNvPr id="18" name="Rectángulo 17">
            <a:extLst>
              <a:ext uri="{FF2B5EF4-FFF2-40B4-BE49-F238E27FC236}">
                <a16:creationId xmlns:a16="http://schemas.microsoft.com/office/drawing/2014/main" id="{1971589C-8C0E-4C34-A6B3-7FEB036F7153}"/>
              </a:ext>
            </a:extLst>
          </p:cNvPr>
          <p:cNvSpPr/>
          <p:nvPr/>
        </p:nvSpPr>
        <p:spPr>
          <a:xfrm>
            <a:off x="10930118" y="4466298"/>
            <a:ext cx="1223782" cy="67022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Señal TX</a:t>
            </a:r>
          </a:p>
        </p:txBody>
      </p:sp>
      <p:cxnSp>
        <p:nvCxnSpPr>
          <p:cNvPr id="19" name="Conector recto de flecha 18">
            <a:extLst>
              <a:ext uri="{FF2B5EF4-FFF2-40B4-BE49-F238E27FC236}">
                <a16:creationId xmlns:a16="http://schemas.microsoft.com/office/drawing/2014/main" id="{58667271-7425-43C4-B425-AD422DF6BD7A}"/>
              </a:ext>
            </a:extLst>
          </p:cNvPr>
          <p:cNvCxnSpPr>
            <a:stCxn id="9" idx="2"/>
            <a:endCxn id="10" idx="0"/>
          </p:cNvCxnSpPr>
          <p:nvPr/>
        </p:nvCxnSpPr>
        <p:spPr>
          <a:xfrm>
            <a:off x="1667599" y="2239367"/>
            <a:ext cx="0" cy="242064"/>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0" name="Conector recto de flecha 19">
            <a:extLst>
              <a:ext uri="{FF2B5EF4-FFF2-40B4-BE49-F238E27FC236}">
                <a16:creationId xmlns:a16="http://schemas.microsoft.com/office/drawing/2014/main" id="{C17F402B-3341-4778-930E-85372E7DD1A1}"/>
              </a:ext>
            </a:extLst>
          </p:cNvPr>
          <p:cNvCxnSpPr>
            <a:stCxn id="10" idx="2"/>
            <a:endCxn id="11" idx="0"/>
          </p:cNvCxnSpPr>
          <p:nvPr/>
        </p:nvCxnSpPr>
        <p:spPr>
          <a:xfrm flipH="1">
            <a:off x="1667598" y="3266852"/>
            <a:ext cx="1" cy="235999"/>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1" name="Conector recto de flecha 20">
            <a:extLst>
              <a:ext uri="{FF2B5EF4-FFF2-40B4-BE49-F238E27FC236}">
                <a16:creationId xmlns:a16="http://schemas.microsoft.com/office/drawing/2014/main" id="{F1C4E5DB-B178-4C91-8392-14EA22ABB773}"/>
              </a:ext>
            </a:extLst>
          </p:cNvPr>
          <p:cNvCxnSpPr>
            <a:stCxn id="11" idx="2"/>
            <a:endCxn id="12" idx="0"/>
          </p:cNvCxnSpPr>
          <p:nvPr/>
        </p:nvCxnSpPr>
        <p:spPr>
          <a:xfrm>
            <a:off x="1667598" y="4288273"/>
            <a:ext cx="0" cy="235999"/>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2" name="Conector recto de flecha 21">
            <a:extLst>
              <a:ext uri="{FF2B5EF4-FFF2-40B4-BE49-F238E27FC236}">
                <a16:creationId xmlns:a16="http://schemas.microsoft.com/office/drawing/2014/main" id="{EE6BB481-09B2-45C5-B6FB-9957126A1EE8}"/>
              </a:ext>
            </a:extLst>
          </p:cNvPr>
          <p:cNvCxnSpPr>
            <a:stCxn id="12" idx="3"/>
            <a:endCxn id="13" idx="1"/>
          </p:cNvCxnSpPr>
          <p:nvPr/>
        </p:nvCxnSpPr>
        <p:spPr>
          <a:xfrm>
            <a:off x="2397543" y="4801781"/>
            <a:ext cx="217851"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3" name="Conector recto de flecha 22">
            <a:extLst>
              <a:ext uri="{FF2B5EF4-FFF2-40B4-BE49-F238E27FC236}">
                <a16:creationId xmlns:a16="http://schemas.microsoft.com/office/drawing/2014/main" id="{6FA5AB58-EC9F-446A-B3E5-EA591F8FA417}"/>
              </a:ext>
            </a:extLst>
          </p:cNvPr>
          <p:cNvCxnSpPr>
            <a:stCxn id="13" idx="3"/>
            <a:endCxn id="14" idx="1"/>
          </p:cNvCxnSpPr>
          <p:nvPr/>
        </p:nvCxnSpPr>
        <p:spPr>
          <a:xfrm>
            <a:off x="3493782" y="4801781"/>
            <a:ext cx="217851"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4" name="Conector recto de flecha 23">
            <a:extLst>
              <a:ext uri="{FF2B5EF4-FFF2-40B4-BE49-F238E27FC236}">
                <a16:creationId xmlns:a16="http://schemas.microsoft.com/office/drawing/2014/main" id="{E25DCA93-97A2-4F2C-A58E-D66769F96F2F}"/>
              </a:ext>
            </a:extLst>
          </p:cNvPr>
          <p:cNvCxnSpPr>
            <a:stCxn id="14" idx="3"/>
            <a:endCxn id="15" idx="1"/>
          </p:cNvCxnSpPr>
          <p:nvPr/>
        </p:nvCxnSpPr>
        <p:spPr>
          <a:xfrm>
            <a:off x="5522887" y="4801781"/>
            <a:ext cx="217851"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5" name="Conector recto de flecha 24">
            <a:extLst>
              <a:ext uri="{FF2B5EF4-FFF2-40B4-BE49-F238E27FC236}">
                <a16:creationId xmlns:a16="http://schemas.microsoft.com/office/drawing/2014/main" id="{43545D39-B5DC-447B-984B-845DF67F9153}"/>
              </a:ext>
            </a:extLst>
          </p:cNvPr>
          <p:cNvCxnSpPr>
            <a:stCxn id="15" idx="3"/>
            <a:endCxn id="16" idx="1"/>
          </p:cNvCxnSpPr>
          <p:nvPr/>
        </p:nvCxnSpPr>
        <p:spPr>
          <a:xfrm>
            <a:off x="7140903" y="4801781"/>
            <a:ext cx="217851"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6" name="Conector recto de flecha 25">
            <a:extLst>
              <a:ext uri="{FF2B5EF4-FFF2-40B4-BE49-F238E27FC236}">
                <a16:creationId xmlns:a16="http://schemas.microsoft.com/office/drawing/2014/main" id="{77C16131-862E-4720-BAE0-5E4A70184050}"/>
              </a:ext>
            </a:extLst>
          </p:cNvPr>
          <p:cNvCxnSpPr>
            <a:stCxn id="16" idx="3"/>
            <a:endCxn id="17" idx="2"/>
          </p:cNvCxnSpPr>
          <p:nvPr/>
        </p:nvCxnSpPr>
        <p:spPr>
          <a:xfrm flipV="1">
            <a:off x="9298237" y="4801408"/>
            <a:ext cx="435946" cy="37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7" name="Conector recto de flecha 26">
            <a:extLst>
              <a:ext uri="{FF2B5EF4-FFF2-40B4-BE49-F238E27FC236}">
                <a16:creationId xmlns:a16="http://schemas.microsoft.com/office/drawing/2014/main" id="{8E383114-B02A-4691-830C-214401EFB8EF}"/>
              </a:ext>
            </a:extLst>
          </p:cNvPr>
          <p:cNvCxnSpPr>
            <a:stCxn id="17" idx="6"/>
            <a:endCxn id="18" idx="1"/>
          </p:cNvCxnSpPr>
          <p:nvPr/>
        </p:nvCxnSpPr>
        <p:spPr>
          <a:xfrm>
            <a:off x="10494173" y="4801408"/>
            <a:ext cx="435946"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8" name="Conector recto de flecha 27">
            <a:extLst>
              <a:ext uri="{FF2B5EF4-FFF2-40B4-BE49-F238E27FC236}">
                <a16:creationId xmlns:a16="http://schemas.microsoft.com/office/drawing/2014/main" id="{A413DEF6-7D9B-4EAA-802C-08049585A01A}"/>
              </a:ext>
            </a:extLst>
          </p:cNvPr>
          <p:cNvCxnSpPr>
            <a:endCxn id="17" idx="0"/>
          </p:cNvCxnSpPr>
          <p:nvPr/>
        </p:nvCxnSpPr>
        <p:spPr>
          <a:xfrm>
            <a:off x="10114178" y="3266852"/>
            <a:ext cx="0" cy="1131024"/>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9" name="CuadroTexto 28">
            <a:extLst>
              <a:ext uri="{FF2B5EF4-FFF2-40B4-BE49-F238E27FC236}">
                <a16:creationId xmlns:a16="http://schemas.microsoft.com/office/drawing/2014/main" id="{3FDBD187-6123-420A-86CC-F968236FBF1C}"/>
              </a:ext>
            </a:extLst>
          </p:cNvPr>
          <p:cNvSpPr txBox="1"/>
          <p:nvPr/>
        </p:nvSpPr>
        <p:spPr>
          <a:xfrm>
            <a:off x="9613304" y="2820573"/>
            <a:ext cx="1001747" cy="44627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US" sz="1700" dirty="0">
                <a:solidFill>
                  <a:schemeClr val="tx1"/>
                </a:solidFill>
                <a:latin typeface="Times New Roman" panose="02020603050405020304" pitchFamily="18" charset="0"/>
                <a:cs typeface="Times New Roman" panose="02020603050405020304" pitchFamily="18" charset="0"/>
              </a:rPr>
              <a:t>AWGN</a:t>
            </a:r>
          </a:p>
        </p:txBody>
      </p:sp>
      <p:sp>
        <p:nvSpPr>
          <p:cNvPr id="30" name="Título 12">
            <a:extLst>
              <a:ext uri="{FF2B5EF4-FFF2-40B4-BE49-F238E27FC236}">
                <a16:creationId xmlns:a16="http://schemas.microsoft.com/office/drawing/2014/main" id="{66C72E95-DF9F-419A-B5F3-85AE23B8A6FD}"/>
              </a:ext>
            </a:extLst>
          </p:cNvPr>
          <p:cNvSpPr txBox="1">
            <a:spLocks/>
          </p:cNvSpPr>
          <p:nvPr/>
        </p:nvSpPr>
        <p:spPr>
          <a:xfrm>
            <a:off x="3790949" y="0"/>
            <a:ext cx="4610099"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Proceso de transmisión</a:t>
            </a:r>
          </a:p>
        </p:txBody>
      </p:sp>
    </p:spTree>
    <p:extLst>
      <p:ext uri="{BB962C8B-B14F-4D97-AF65-F5344CB8AC3E}">
        <p14:creationId xmlns:p14="http://schemas.microsoft.com/office/powerpoint/2010/main" val="2535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8D7C336D-616F-48EA-81C2-A778242C3508}"/>
              </a:ext>
            </a:extLst>
          </p:cNvPr>
          <p:cNvSpPr txBox="1">
            <a:spLocks/>
          </p:cNvSpPr>
          <p:nvPr/>
        </p:nvSpPr>
        <p:spPr>
          <a:xfrm>
            <a:off x="3739369" y="-57751"/>
            <a:ext cx="4702661"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Proceso de Ecualización</a:t>
            </a:r>
          </a:p>
        </p:txBody>
      </p:sp>
      <p:cxnSp>
        <p:nvCxnSpPr>
          <p:cNvPr id="10" name="Conector recto de flecha 9">
            <a:extLst>
              <a:ext uri="{FF2B5EF4-FFF2-40B4-BE49-F238E27FC236}">
                <a16:creationId xmlns:a16="http://schemas.microsoft.com/office/drawing/2014/main" id="{046C327C-1A05-4B64-90F5-0170E3EE60FE}"/>
              </a:ext>
            </a:extLst>
          </p:cNvPr>
          <p:cNvCxnSpPr>
            <a:cxnSpLocks/>
          </p:cNvCxnSpPr>
          <p:nvPr/>
        </p:nvCxnSpPr>
        <p:spPr>
          <a:xfrm flipV="1">
            <a:off x="7523325" y="2291164"/>
            <a:ext cx="1244397" cy="163039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Rectángulo 10">
            <a:extLst>
              <a:ext uri="{FF2B5EF4-FFF2-40B4-BE49-F238E27FC236}">
                <a16:creationId xmlns:a16="http://schemas.microsoft.com/office/drawing/2014/main" id="{184BA3CD-1D02-4704-8E16-433E9009688B}"/>
              </a:ext>
            </a:extLst>
          </p:cNvPr>
          <p:cNvSpPr/>
          <p:nvPr/>
        </p:nvSpPr>
        <p:spPr>
          <a:xfrm>
            <a:off x="7213242" y="2665814"/>
            <a:ext cx="1554480" cy="822960"/>
          </a:xfrm>
          <a:prstGeom prst="rect">
            <a:avLst/>
          </a:prstGeom>
          <a:solidFill>
            <a:schemeClr val="accent2">
              <a:lumMod val="40000"/>
              <a:lumOff val="6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dirty="0"/>
              <a:t>Filtro</a:t>
            </a:r>
          </a:p>
          <a:p>
            <a:pPr algn="ctr"/>
            <a:r>
              <a:rPr lang="es-US" dirty="0"/>
              <a:t>Adaptativo</a:t>
            </a:r>
          </a:p>
        </p:txBody>
      </p:sp>
      <p:sp>
        <p:nvSpPr>
          <p:cNvPr id="12" name="Rectángulo 11">
            <a:extLst>
              <a:ext uri="{FF2B5EF4-FFF2-40B4-BE49-F238E27FC236}">
                <a16:creationId xmlns:a16="http://schemas.microsoft.com/office/drawing/2014/main" id="{D5986A79-9EC0-458B-968B-23E4B56F5B08}"/>
              </a:ext>
            </a:extLst>
          </p:cNvPr>
          <p:cNvSpPr/>
          <p:nvPr/>
        </p:nvSpPr>
        <p:spPr>
          <a:xfrm>
            <a:off x="8698398" y="4314419"/>
            <a:ext cx="1554480" cy="822960"/>
          </a:xfrm>
          <a:prstGeom prst="rect">
            <a:avLst/>
          </a:prstGeom>
          <a:solidFill>
            <a:schemeClr val="accent2">
              <a:lumMod val="40000"/>
              <a:lumOff val="6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dirty="0"/>
              <a:t>Algoritmo</a:t>
            </a:r>
          </a:p>
          <a:p>
            <a:pPr algn="ctr"/>
            <a:r>
              <a:rPr lang="es-US" dirty="0"/>
              <a:t>Adaptativo</a:t>
            </a:r>
          </a:p>
        </p:txBody>
      </p:sp>
      <p:cxnSp>
        <p:nvCxnSpPr>
          <p:cNvPr id="13" name="Conector recto de flecha 12">
            <a:extLst>
              <a:ext uri="{FF2B5EF4-FFF2-40B4-BE49-F238E27FC236}">
                <a16:creationId xmlns:a16="http://schemas.microsoft.com/office/drawing/2014/main" id="{345AEC8E-339F-4DE8-BB72-3484CD04702C}"/>
              </a:ext>
            </a:extLst>
          </p:cNvPr>
          <p:cNvCxnSpPr>
            <a:cxnSpLocks/>
          </p:cNvCxnSpPr>
          <p:nvPr/>
        </p:nvCxnSpPr>
        <p:spPr>
          <a:xfrm>
            <a:off x="6058512" y="3077294"/>
            <a:ext cx="1154730" cy="0"/>
          </a:xfrm>
          <a:prstGeom prst="straightConnector1">
            <a:avLst/>
          </a:prstGeom>
          <a:ln w="28575">
            <a:solidFill>
              <a:schemeClr val="tx1"/>
            </a:solidFill>
            <a:tailEnd type="triangle"/>
          </a:ln>
        </p:spPr>
        <p:style>
          <a:lnRef idx="2">
            <a:schemeClr val="dk1"/>
          </a:lnRef>
          <a:fillRef idx="1">
            <a:schemeClr val="lt1"/>
          </a:fillRef>
          <a:effectRef idx="0">
            <a:schemeClr val="dk1"/>
          </a:effectRef>
          <a:fontRef idx="minor">
            <a:schemeClr val="dk1"/>
          </a:fontRef>
        </p:style>
      </p:cxnSp>
      <p:sp>
        <p:nvSpPr>
          <p:cNvPr id="14" name="Diagrama de flujo: o 13">
            <a:extLst>
              <a:ext uri="{FF2B5EF4-FFF2-40B4-BE49-F238E27FC236}">
                <a16:creationId xmlns:a16="http://schemas.microsoft.com/office/drawing/2014/main" id="{C0BB1E39-875C-475F-94F0-C3494D79AE94}"/>
              </a:ext>
            </a:extLst>
          </p:cNvPr>
          <p:cNvSpPr/>
          <p:nvPr/>
        </p:nvSpPr>
        <p:spPr>
          <a:xfrm>
            <a:off x="10670130" y="2894414"/>
            <a:ext cx="365760" cy="365760"/>
          </a:xfrm>
          <a:prstGeom prst="flowChartOr">
            <a:avLst/>
          </a:prstGeom>
          <a:solidFill>
            <a:schemeClr val="accent2"/>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cxnSp>
        <p:nvCxnSpPr>
          <p:cNvPr id="15" name="Conector recto de flecha 14">
            <a:extLst>
              <a:ext uri="{FF2B5EF4-FFF2-40B4-BE49-F238E27FC236}">
                <a16:creationId xmlns:a16="http://schemas.microsoft.com/office/drawing/2014/main" id="{70D4F7DC-D918-47D4-B158-512BEDBFC43D}"/>
              </a:ext>
            </a:extLst>
          </p:cNvPr>
          <p:cNvCxnSpPr>
            <a:stCxn id="11" idx="3"/>
            <a:endCxn id="14" idx="2"/>
          </p:cNvCxnSpPr>
          <p:nvPr/>
        </p:nvCxnSpPr>
        <p:spPr>
          <a:xfrm>
            <a:off x="8767722" y="3077294"/>
            <a:ext cx="1902408" cy="0"/>
          </a:xfrm>
          <a:prstGeom prst="straightConnector1">
            <a:avLst/>
          </a:prstGeom>
          <a:ln w="28575">
            <a:solidFill>
              <a:schemeClr val="tx1"/>
            </a:solidFill>
            <a:tailEnd type="triangle"/>
          </a:ln>
        </p:spPr>
        <p:style>
          <a:lnRef idx="2">
            <a:schemeClr val="dk1"/>
          </a:lnRef>
          <a:fillRef idx="1">
            <a:schemeClr val="lt1"/>
          </a:fillRef>
          <a:effectRef idx="0">
            <a:schemeClr val="dk1"/>
          </a:effectRef>
          <a:fontRef idx="minor">
            <a:schemeClr val="dk1"/>
          </a:fontRef>
        </p:style>
      </p:cxnSp>
      <p:cxnSp>
        <p:nvCxnSpPr>
          <p:cNvPr id="16" name="Conector recto de flecha 15">
            <a:extLst>
              <a:ext uri="{FF2B5EF4-FFF2-40B4-BE49-F238E27FC236}">
                <a16:creationId xmlns:a16="http://schemas.microsoft.com/office/drawing/2014/main" id="{C0A0C0A7-29F4-424C-878D-5744E9A14E32}"/>
              </a:ext>
            </a:extLst>
          </p:cNvPr>
          <p:cNvCxnSpPr>
            <a:endCxn id="14" idx="0"/>
          </p:cNvCxnSpPr>
          <p:nvPr/>
        </p:nvCxnSpPr>
        <p:spPr>
          <a:xfrm>
            <a:off x="10853010" y="2083883"/>
            <a:ext cx="0" cy="810531"/>
          </a:xfrm>
          <a:prstGeom prst="straightConnector1">
            <a:avLst/>
          </a:prstGeom>
          <a:ln w="28575">
            <a:solidFill>
              <a:schemeClr val="tx1"/>
            </a:solidFill>
            <a:tailEnd type="triangle"/>
          </a:ln>
        </p:spPr>
        <p:style>
          <a:lnRef idx="2">
            <a:schemeClr val="dk1"/>
          </a:lnRef>
          <a:fillRef idx="1">
            <a:schemeClr val="lt1"/>
          </a:fillRef>
          <a:effectRef idx="0">
            <a:schemeClr val="dk1"/>
          </a:effectRef>
          <a:fontRef idx="minor">
            <a:schemeClr val="dk1"/>
          </a:fontRef>
        </p:style>
      </p:cxnSp>
      <p:cxnSp>
        <p:nvCxnSpPr>
          <p:cNvPr id="17" name="Conector: angular 16">
            <a:extLst>
              <a:ext uri="{FF2B5EF4-FFF2-40B4-BE49-F238E27FC236}">
                <a16:creationId xmlns:a16="http://schemas.microsoft.com/office/drawing/2014/main" id="{711384E2-8044-4A93-812C-BEF970F8D2E0}"/>
              </a:ext>
            </a:extLst>
          </p:cNvPr>
          <p:cNvCxnSpPr>
            <a:stCxn id="14" idx="4"/>
            <a:endCxn id="12" idx="3"/>
          </p:cNvCxnSpPr>
          <p:nvPr/>
        </p:nvCxnSpPr>
        <p:spPr>
          <a:xfrm rot="5400000">
            <a:off x="9820082" y="3692970"/>
            <a:ext cx="1465725" cy="600132"/>
          </a:xfrm>
          <a:prstGeom prst="bentConnector2">
            <a:avLst/>
          </a:prstGeom>
          <a:ln w="28575">
            <a:solidFill>
              <a:schemeClr val="tx1"/>
            </a:solidFill>
            <a:tailEnd type="triangle"/>
          </a:ln>
        </p:spPr>
        <p:style>
          <a:lnRef idx="2">
            <a:schemeClr val="dk1"/>
          </a:lnRef>
          <a:fillRef idx="1">
            <a:schemeClr val="lt1"/>
          </a:fillRef>
          <a:effectRef idx="0">
            <a:schemeClr val="dk1"/>
          </a:effectRef>
          <a:fontRef idx="minor">
            <a:schemeClr val="dk1"/>
          </a:fontRef>
        </p:style>
      </p:cxnSp>
      <p:cxnSp>
        <p:nvCxnSpPr>
          <p:cNvPr id="18" name="Conector recto 17">
            <a:extLst>
              <a:ext uri="{FF2B5EF4-FFF2-40B4-BE49-F238E27FC236}">
                <a16:creationId xmlns:a16="http://schemas.microsoft.com/office/drawing/2014/main" id="{7FA4EFB3-2518-44FB-AD9B-37ADB35CEFE6}"/>
              </a:ext>
            </a:extLst>
          </p:cNvPr>
          <p:cNvCxnSpPr>
            <a:cxnSpLocks/>
            <a:stCxn id="12" idx="1"/>
          </p:cNvCxnSpPr>
          <p:nvPr/>
        </p:nvCxnSpPr>
        <p:spPr>
          <a:xfrm flipH="1">
            <a:off x="7523325" y="4725899"/>
            <a:ext cx="1175073" cy="0"/>
          </a:xfrm>
          <a:prstGeom prst="line">
            <a:avLst/>
          </a:prstGeom>
          <a:ln w="28575">
            <a:solidFill>
              <a:schemeClr val="tx1"/>
            </a:solidFill>
          </a:ln>
        </p:spPr>
        <p:style>
          <a:lnRef idx="2">
            <a:schemeClr val="dk1"/>
          </a:lnRef>
          <a:fillRef idx="1">
            <a:schemeClr val="lt1"/>
          </a:fillRef>
          <a:effectRef idx="0">
            <a:schemeClr val="dk1"/>
          </a:effectRef>
          <a:fontRef idx="minor">
            <a:schemeClr val="dk1"/>
          </a:fontRef>
        </p:style>
      </p:cxnSp>
      <p:cxnSp>
        <p:nvCxnSpPr>
          <p:cNvPr id="19" name="Conector recto 18">
            <a:extLst>
              <a:ext uri="{FF2B5EF4-FFF2-40B4-BE49-F238E27FC236}">
                <a16:creationId xmlns:a16="http://schemas.microsoft.com/office/drawing/2014/main" id="{B197FB0C-329E-4862-A048-02B40E5C7F36}"/>
              </a:ext>
            </a:extLst>
          </p:cNvPr>
          <p:cNvCxnSpPr>
            <a:cxnSpLocks/>
          </p:cNvCxnSpPr>
          <p:nvPr/>
        </p:nvCxnSpPr>
        <p:spPr>
          <a:xfrm flipV="1">
            <a:off x="7523325" y="3921560"/>
            <a:ext cx="0" cy="804340"/>
          </a:xfrm>
          <a:prstGeom prst="line">
            <a:avLst/>
          </a:prstGeom>
          <a:ln w="28575">
            <a:solidFill>
              <a:schemeClr val="tx1"/>
            </a:solidFill>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F4832F9E-10EE-4445-995E-A4F9CF0C8181}"/>
                  </a:ext>
                </a:extLst>
              </p:cNvPr>
              <p:cNvSpPr txBox="1"/>
              <p:nvPr/>
            </p:nvSpPr>
            <p:spPr>
              <a:xfrm>
                <a:off x="10670130" y="1773149"/>
                <a:ext cx="51898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𝑑</m:t>
                      </m:r>
                      <m:r>
                        <a:rPr lang="es-US" b="0" i="1" smtClean="0">
                          <a:latin typeface="Cambria Math" panose="02040503050406030204" pitchFamily="18" charset="0"/>
                        </a:rPr>
                        <m:t>(</m:t>
                      </m:r>
                      <m:r>
                        <a:rPr lang="es-US" b="0" i="1" smtClean="0">
                          <a:latin typeface="Cambria Math" panose="02040503050406030204" pitchFamily="18" charset="0"/>
                        </a:rPr>
                        <m:t>𝑘</m:t>
                      </m:r>
                      <m:r>
                        <a:rPr lang="es-US" b="0" i="1" smtClean="0">
                          <a:latin typeface="Cambria Math" panose="02040503050406030204" pitchFamily="18" charset="0"/>
                        </a:rPr>
                        <m:t>)</m:t>
                      </m:r>
                    </m:oMath>
                  </m:oMathPara>
                </a14:m>
                <a:endParaRPr lang="es-US" dirty="0"/>
              </a:p>
            </p:txBody>
          </p:sp>
        </mc:Choice>
        <mc:Fallback xmlns="">
          <p:sp>
            <p:nvSpPr>
              <p:cNvPr id="20" name="CuadroTexto 19">
                <a:extLst>
                  <a:ext uri="{FF2B5EF4-FFF2-40B4-BE49-F238E27FC236}">
                    <a16:creationId xmlns:a16="http://schemas.microsoft.com/office/drawing/2014/main" id="{F4832F9E-10EE-4445-995E-A4F9CF0C8181}"/>
                  </a:ext>
                </a:extLst>
              </p:cNvPr>
              <p:cNvSpPr txBox="1">
                <a:spLocks noRot="1" noChangeAspect="1" noMove="1" noResize="1" noEditPoints="1" noAdjustHandles="1" noChangeArrowheads="1" noChangeShapeType="1" noTextEdit="1"/>
              </p:cNvSpPr>
              <p:nvPr/>
            </p:nvSpPr>
            <p:spPr>
              <a:xfrm>
                <a:off x="10670130" y="1773149"/>
                <a:ext cx="518988" cy="276999"/>
              </a:xfrm>
              <a:prstGeom prst="rect">
                <a:avLst/>
              </a:prstGeom>
              <a:blipFill>
                <a:blip r:embed="rId3"/>
                <a:stretch>
                  <a:fillRect l="-21176" r="-47059" b="-80000"/>
                </a:stretch>
              </a:blipFill>
              <a:ln>
                <a:noFill/>
              </a:ln>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71793F4-F46D-44B5-9D06-7CAE1D61956A}"/>
                  </a:ext>
                </a:extLst>
              </p:cNvPr>
              <p:cNvSpPr txBox="1"/>
              <p:nvPr/>
            </p:nvSpPr>
            <p:spPr>
              <a:xfrm>
                <a:off x="10917755" y="3350274"/>
                <a:ext cx="49750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𝑒</m:t>
                      </m:r>
                      <m:r>
                        <a:rPr lang="es-US" b="0" i="1" smtClean="0">
                          <a:latin typeface="Cambria Math" panose="02040503050406030204" pitchFamily="18" charset="0"/>
                        </a:rPr>
                        <m:t>(</m:t>
                      </m:r>
                      <m:r>
                        <a:rPr lang="es-US" b="0" i="1" smtClean="0">
                          <a:latin typeface="Cambria Math" panose="02040503050406030204" pitchFamily="18" charset="0"/>
                        </a:rPr>
                        <m:t>𝑘</m:t>
                      </m:r>
                      <m:r>
                        <a:rPr lang="es-US" b="0" i="1" smtClean="0">
                          <a:latin typeface="Cambria Math" panose="02040503050406030204" pitchFamily="18" charset="0"/>
                        </a:rPr>
                        <m:t>)</m:t>
                      </m:r>
                    </m:oMath>
                  </m:oMathPara>
                </a14:m>
                <a:endParaRPr lang="es-US" dirty="0"/>
              </a:p>
            </p:txBody>
          </p:sp>
        </mc:Choice>
        <mc:Fallback xmlns="">
          <p:sp>
            <p:nvSpPr>
              <p:cNvPr id="21" name="CuadroTexto 20">
                <a:extLst>
                  <a:ext uri="{FF2B5EF4-FFF2-40B4-BE49-F238E27FC236}">
                    <a16:creationId xmlns:a16="http://schemas.microsoft.com/office/drawing/2014/main" id="{171793F4-F46D-44B5-9D06-7CAE1D61956A}"/>
                  </a:ext>
                </a:extLst>
              </p:cNvPr>
              <p:cNvSpPr txBox="1">
                <a:spLocks noRot="1" noChangeAspect="1" noMove="1" noResize="1" noEditPoints="1" noAdjustHandles="1" noChangeArrowheads="1" noChangeShapeType="1" noTextEdit="1"/>
              </p:cNvSpPr>
              <p:nvPr/>
            </p:nvSpPr>
            <p:spPr>
              <a:xfrm>
                <a:off x="10917755" y="3350274"/>
                <a:ext cx="497508" cy="276999"/>
              </a:xfrm>
              <a:prstGeom prst="rect">
                <a:avLst/>
              </a:prstGeom>
              <a:blipFill>
                <a:blip r:embed="rId4"/>
                <a:stretch>
                  <a:fillRect l="-15854" r="-46341" b="-80000"/>
                </a:stretch>
              </a:blipFill>
              <a:ln>
                <a:noFill/>
              </a:ln>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16AE0BD3-17D8-49B1-B5D3-180D1BFC2ABF}"/>
                  </a:ext>
                </a:extLst>
              </p:cNvPr>
              <p:cNvSpPr txBox="1"/>
              <p:nvPr/>
            </p:nvSpPr>
            <p:spPr>
              <a:xfrm>
                <a:off x="9221418" y="2694955"/>
                <a:ext cx="51244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𝑦</m:t>
                      </m:r>
                      <m:r>
                        <a:rPr lang="es-US" b="0" i="1" smtClean="0">
                          <a:latin typeface="Cambria Math" panose="02040503050406030204" pitchFamily="18" charset="0"/>
                        </a:rPr>
                        <m:t>(</m:t>
                      </m:r>
                      <m:r>
                        <a:rPr lang="es-US" b="0" i="1" smtClean="0">
                          <a:latin typeface="Cambria Math" panose="02040503050406030204" pitchFamily="18" charset="0"/>
                        </a:rPr>
                        <m:t>𝑘</m:t>
                      </m:r>
                      <m:r>
                        <a:rPr lang="es-US" b="0" i="1" smtClean="0">
                          <a:latin typeface="Cambria Math" panose="02040503050406030204" pitchFamily="18" charset="0"/>
                        </a:rPr>
                        <m:t>)</m:t>
                      </m:r>
                    </m:oMath>
                  </m:oMathPara>
                </a14:m>
                <a:endParaRPr lang="es-US" dirty="0"/>
              </a:p>
            </p:txBody>
          </p:sp>
        </mc:Choice>
        <mc:Fallback xmlns="">
          <p:sp>
            <p:nvSpPr>
              <p:cNvPr id="22" name="CuadroTexto 21">
                <a:extLst>
                  <a:ext uri="{FF2B5EF4-FFF2-40B4-BE49-F238E27FC236}">
                    <a16:creationId xmlns:a16="http://schemas.microsoft.com/office/drawing/2014/main" id="{16AE0BD3-17D8-49B1-B5D3-180D1BFC2ABF}"/>
                  </a:ext>
                </a:extLst>
              </p:cNvPr>
              <p:cNvSpPr txBox="1">
                <a:spLocks noRot="1" noChangeAspect="1" noMove="1" noResize="1" noEditPoints="1" noAdjustHandles="1" noChangeArrowheads="1" noChangeShapeType="1" noTextEdit="1"/>
              </p:cNvSpPr>
              <p:nvPr/>
            </p:nvSpPr>
            <p:spPr>
              <a:xfrm>
                <a:off x="9221418" y="2694955"/>
                <a:ext cx="512448" cy="276999"/>
              </a:xfrm>
              <a:prstGeom prst="rect">
                <a:avLst/>
              </a:prstGeom>
              <a:blipFill>
                <a:blip r:embed="rId5"/>
                <a:stretch>
                  <a:fillRect l="-21429" r="-46429" b="-78261"/>
                </a:stretch>
              </a:blipFill>
              <a:ln>
                <a:noFill/>
              </a:ln>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71EC0BA6-93B6-4E3C-8172-E615489F4A3C}"/>
                  </a:ext>
                </a:extLst>
              </p:cNvPr>
              <p:cNvSpPr txBox="1"/>
              <p:nvPr/>
            </p:nvSpPr>
            <p:spPr>
              <a:xfrm>
                <a:off x="5581650" y="2720441"/>
                <a:ext cx="509050"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S" b="0" i="1" smtClean="0">
                          <a:latin typeface="Cambria Math" panose="02040503050406030204" pitchFamily="18" charset="0"/>
                        </a:rPr>
                        <m:t>𝑥</m:t>
                      </m:r>
                      <m:r>
                        <a:rPr lang="es-US" b="0" i="1" smtClean="0">
                          <a:latin typeface="Cambria Math" panose="02040503050406030204" pitchFamily="18" charset="0"/>
                        </a:rPr>
                        <m:t>(</m:t>
                      </m:r>
                      <m:r>
                        <a:rPr lang="es-US" b="0" i="1" smtClean="0">
                          <a:latin typeface="Cambria Math" panose="02040503050406030204" pitchFamily="18" charset="0"/>
                        </a:rPr>
                        <m:t>𝑘</m:t>
                      </m:r>
                      <m:r>
                        <a:rPr lang="es-US" b="0" i="1" smtClean="0">
                          <a:latin typeface="Cambria Math" panose="02040503050406030204" pitchFamily="18" charset="0"/>
                        </a:rPr>
                        <m:t>)</m:t>
                      </m:r>
                    </m:oMath>
                  </m:oMathPara>
                </a14:m>
                <a:endParaRPr lang="es-US" dirty="0"/>
              </a:p>
            </p:txBody>
          </p:sp>
        </mc:Choice>
        <mc:Fallback xmlns="">
          <p:sp>
            <p:nvSpPr>
              <p:cNvPr id="23" name="CuadroTexto 22">
                <a:extLst>
                  <a:ext uri="{FF2B5EF4-FFF2-40B4-BE49-F238E27FC236}">
                    <a16:creationId xmlns:a16="http://schemas.microsoft.com/office/drawing/2014/main" id="{71EC0BA6-93B6-4E3C-8172-E615489F4A3C}"/>
                  </a:ext>
                </a:extLst>
              </p:cNvPr>
              <p:cNvSpPr txBox="1">
                <a:spLocks noRot="1" noChangeAspect="1" noMove="1" noResize="1" noEditPoints="1" noAdjustHandles="1" noChangeArrowheads="1" noChangeShapeType="1" noTextEdit="1"/>
              </p:cNvSpPr>
              <p:nvPr/>
            </p:nvSpPr>
            <p:spPr>
              <a:xfrm>
                <a:off x="5581650" y="2720441"/>
                <a:ext cx="509050" cy="276999"/>
              </a:xfrm>
              <a:prstGeom prst="rect">
                <a:avLst/>
              </a:prstGeom>
              <a:blipFill>
                <a:blip r:embed="rId6"/>
                <a:stretch>
                  <a:fillRect l="-15663" r="-46988" b="-78261"/>
                </a:stretch>
              </a:blipFill>
              <a:ln>
                <a:noFill/>
              </a:ln>
            </p:spPr>
            <p:txBody>
              <a:bodyPr/>
              <a:lstStyle/>
              <a:p>
                <a:r>
                  <a:rPr lang="es-US">
                    <a:noFill/>
                  </a:rPr>
                  <a:t> </a:t>
                </a:r>
              </a:p>
            </p:txBody>
          </p:sp>
        </mc:Fallback>
      </mc:AlternateContent>
      <p:cxnSp>
        <p:nvCxnSpPr>
          <p:cNvPr id="24" name="Conector recto 23">
            <a:extLst>
              <a:ext uri="{FF2B5EF4-FFF2-40B4-BE49-F238E27FC236}">
                <a16:creationId xmlns:a16="http://schemas.microsoft.com/office/drawing/2014/main" id="{702807D4-620D-42DD-9018-5152FBBC5E97}"/>
              </a:ext>
            </a:extLst>
          </p:cNvPr>
          <p:cNvCxnSpPr/>
          <p:nvPr/>
        </p:nvCxnSpPr>
        <p:spPr>
          <a:xfrm flipH="1">
            <a:off x="10544066" y="3288128"/>
            <a:ext cx="1171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7" name="Pentágono 3">
            <a:extLst>
              <a:ext uri="{FF2B5EF4-FFF2-40B4-BE49-F238E27FC236}">
                <a16:creationId xmlns:a16="http://schemas.microsoft.com/office/drawing/2014/main" id="{F2D35DF8-ECB1-4A04-9E04-30B0CEBD128F}"/>
              </a:ext>
            </a:extLst>
          </p:cNvPr>
          <p:cNvSpPr/>
          <p:nvPr/>
        </p:nvSpPr>
        <p:spPr>
          <a:xfrm>
            <a:off x="1148517" y="727075"/>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LMS </a:t>
            </a:r>
            <a:r>
              <a:rPr lang="en-US" sz="2000" dirty="0">
                <a:solidFill>
                  <a:schemeClr val="tx1"/>
                </a:solidFill>
              </a:rPr>
              <a:t>(Least Mean Squared</a:t>
            </a:r>
            <a:r>
              <a:rPr lang="es-EC" sz="2000" dirty="0">
                <a:solidFill>
                  <a:schemeClr val="tx1"/>
                </a:solidFill>
              </a:rPr>
              <a:t>).</a:t>
            </a:r>
            <a:endParaRPr lang="es-ES" sz="2000" dirty="0">
              <a:solidFill>
                <a:schemeClr val="tx1"/>
              </a:solidFill>
            </a:endParaRPr>
          </a:p>
        </p:txBody>
      </p:sp>
      <p:sp>
        <p:nvSpPr>
          <p:cNvPr id="28" name="Pentágono 3">
            <a:extLst>
              <a:ext uri="{FF2B5EF4-FFF2-40B4-BE49-F238E27FC236}">
                <a16:creationId xmlns:a16="http://schemas.microsoft.com/office/drawing/2014/main" id="{46258993-7814-46DD-AD69-8EF95D9C805D}"/>
              </a:ext>
            </a:extLst>
          </p:cNvPr>
          <p:cNvSpPr/>
          <p:nvPr/>
        </p:nvSpPr>
        <p:spPr>
          <a:xfrm>
            <a:off x="1148505" y="2450519"/>
            <a:ext cx="352016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RLS (</a:t>
            </a:r>
            <a:r>
              <a:rPr lang="es-EC" sz="2000" dirty="0" err="1">
                <a:solidFill>
                  <a:schemeClr val="tx1"/>
                </a:solidFill>
              </a:rPr>
              <a:t>Recursive</a:t>
            </a:r>
            <a:r>
              <a:rPr lang="es-EC" sz="2000" dirty="0">
                <a:solidFill>
                  <a:schemeClr val="tx1"/>
                </a:solidFill>
              </a:rPr>
              <a:t> </a:t>
            </a:r>
            <a:r>
              <a:rPr lang="es-EC" sz="2000" dirty="0" err="1">
                <a:solidFill>
                  <a:schemeClr val="tx1"/>
                </a:solidFill>
              </a:rPr>
              <a:t>Least</a:t>
            </a:r>
            <a:r>
              <a:rPr lang="es-EC" sz="2000" dirty="0">
                <a:solidFill>
                  <a:schemeClr val="tx1"/>
                </a:solidFill>
              </a:rPr>
              <a:t> </a:t>
            </a:r>
            <a:r>
              <a:rPr lang="es-EC" sz="2000" dirty="0" err="1">
                <a:solidFill>
                  <a:schemeClr val="tx1"/>
                </a:solidFill>
              </a:rPr>
              <a:t>Squared</a:t>
            </a:r>
            <a:r>
              <a:rPr lang="es-EC" sz="2000" dirty="0">
                <a:solidFill>
                  <a:schemeClr val="tx1"/>
                </a:solidFill>
              </a:rPr>
              <a:t>).</a:t>
            </a:r>
            <a:endParaRPr lang="es-ES" sz="2000" dirty="0">
              <a:solidFill>
                <a:schemeClr val="tx1"/>
              </a:solidFill>
            </a:endParaRPr>
          </a:p>
        </p:txBody>
      </p:sp>
      <p:sp>
        <p:nvSpPr>
          <p:cNvPr id="30" name="Pentágono 3">
            <a:extLst>
              <a:ext uri="{FF2B5EF4-FFF2-40B4-BE49-F238E27FC236}">
                <a16:creationId xmlns:a16="http://schemas.microsoft.com/office/drawing/2014/main" id="{55398106-F489-4D81-8019-3781F044F008}"/>
              </a:ext>
            </a:extLst>
          </p:cNvPr>
          <p:cNvSpPr/>
          <p:nvPr/>
        </p:nvSpPr>
        <p:spPr>
          <a:xfrm>
            <a:off x="1148505" y="1588797"/>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LMS Normalizado.</a:t>
            </a:r>
            <a:endParaRPr lang="es-ES" sz="2000" dirty="0">
              <a:solidFill>
                <a:schemeClr val="tx1"/>
              </a:solidFill>
            </a:endParaRPr>
          </a:p>
        </p:txBody>
      </p:sp>
      <p:sp>
        <p:nvSpPr>
          <p:cNvPr id="31" name="Pentágono 3">
            <a:extLst>
              <a:ext uri="{FF2B5EF4-FFF2-40B4-BE49-F238E27FC236}">
                <a16:creationId xmlns:a16="http://schemas.microsoft.com/office/drawing/2014/main" id="{86D5853B-F8D5-4518-B8C9-86BA4228D937}"/>
              </a:ext>
            </a:extLst>
          </p:cNvPr>
          <p:cNvSpPr/>
          <p:nvPr/>
        </p:nvSpPr>
        <p:spPr>
          <a:xfrm>
            <a:off x="1148504" y="3313886"/>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Affine Projection.</a:t>
            </a:r>
            <a:endParaRPr lang="es-ES" sz="2000" dirty="0">
              <a:solidFill>
                <a:schemeClr val="tx1"/>
              </a:solidFill>
            </a:endParaRPr>
          </a:p>
        </p:txBody>
      </p:sp>
      <p:sp>
        <p:nvSpPr>
          <p:cNvPr id="32" name="Pentágono 3">
            <a:extLst>
              <a:ext uri="{FF2B5EF4-FFF2-40B4-BE49-F238E27FC236}">
                <a16:creationId xmlns:a16="http://schemas.microsoft.com/office/drawing/2014/main" id="{709E5190-4AC1-4758-9F64-361D8DD36986}"/>
              </a:ext>
            </a:extLst>
          </p:cNvPr>
          <p:cNvSpPr/>
          <p:nvPr/>
        </p:nvSpPr>
        <p:spPr>
          <a:xfrm>
            <a:off x="1148503" y="4173963"/>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chemeClr val="tx1"/>
                </a:solidFill>
              </a:rPr>
              <a:t>MSE (Mean Square Error)</a:t>
            </a:r>
          </a:p>
        </p:txBody>
      </p:sp>
      <mc:AlternateContent xmlns:mc="http://schemas.openxmlformats.org/markup-compatibility/2006" xmlns:a14="http://schemas.microsoft.com/office/drawing/2010/main">
        <mc:Choice Requires="a14">
          <p:sp>
            <p:nvSpPr>
              <p:cNvPr id="33" name="Pentágono 3">
                <a:extLst>
                  <a:ext uri="{FF2B5EF4-FFF2-40B4-BE49-F238E27FC236}">
                    <a16:creationId xmlns:a16="http://schemas.microsoft.com/office/drawing/2014/main" id="{AB95947A-1C9D-4394-91BE-A2E76DA45296}"/>
                  </a:ext>
                </a:extLst>
              </p:cNvPr>
              <p:cNvSpPr/>
              <p:nvPr/>
            </p:nvSpPr>
            <p:spPr>
              <a:xfrm>
                <a:off x="1148502" y="5034040"/>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Señal deseada </a:t>
                </a:r>
                <a14:m>
                  <m:oMath xmlns:m="http://schemas.openxmlformats.org/officeDocument/2006/math">
                    <m:r>
                      <a:rPr lang="es-EC" sz="2000" i="1">
                        <a:solidFill>
                          <a:schemeClr val="tx1"/>
                        </a:solidFill>
                        <a:latin typeface="Cambria Math" panose="02040503050406030204" pitchFamily="18" charset="0"/>
                        <a:ea typeface="Cambria Math" panose="02040503050406030204" pitchFamily="18" charset="0"/>
                      </a:rPr>
                      <m:t>→</m:t>
                    </m:r>
                  </m:oMath>
                </a14:m>
                <a:r>
                  <a:rPr lang="es-EC" sz="2000" dirty="0">
                    <a:solidFill>
                      <a:schemeClr val="tx1"/>
                    </a:solidFill>
                  </a:rPr>
                  <a:t> CSR antes del canal.</a:t>
                </a:r>
                <a:endParaRPr lang="es-ES" sz="2000" dirty="0">
                  <a:solidFill>
                    <a:schemeClr val="tx1"/>
                  </a:solidFill>
                </a:endParaRPr>
              </a:p>
            </p:txBody>
          </p:sp>
        </mc:Choice>
        <mc:Fallback xmlns="">
          <p:sp>
            <p:nvSpPr>
              <p:cNvPr id="33" name="Pentágono 3">
                <a:extLst>
                  <a:ext uri="{FF2B5EF4-FFF2-40B4-BE49-F238E27FC236}">
                    <a16:creationId xmlns:a16="http://schemas.microsoft.com/office/drawing/2014/main" id="{AB95947A-1C9D-4394-91BE-A2E76DA45296}"/>
                  </a:ext>
                </a:extLst>
              </p:cNvPr>
              <p:cNvSpPr>
                <a:spLocks noRot="1" noChangeAspect="1" noMove="1" noResize="1" noEditPoints="1" noAdjustHandles="1" noChangeArrowheads="1" noChangeShapeType="1" noTextEdit="1"/>
              </p:cNvSpPr>
              <p:nvPr/>
            </p:nvSpPr>
            <p:spPr>
              <a:xfrm>
                <a:off x="1148502" y="5034040"/>
                <a:ext cx="3520159" cy="626774"/>
              </a:xfrm>
              <a:prstGeom prst="homePlate">
                <a:avLst/>
              </a:prstGeom>
              <a:blipFill>
                <a:blip r:embed="rId7"/>
                <a:stretch>
                  <a:fillRect l="-1372" t="-9346" b="-20561"/>
                </a:stretch>
              </a:blipFill>
              <a:ln>
                <a:solidFill>
                  <a:schemeClr val="accent6"/>
                </a:solidFill>
              </a:ln>
            </p:spPr>
            <p:txBody>
              <a:bodyPr/>
              <a:lstStyle/>
              <a:p>
                <a:r>
                  <a:rPr lang="es-US">
                    <a:noFill/>
                  </a:rPr>
                  <a:t> </a:t>
                </a:r>
              </a:p>
            </p:txBody>
          </p:sp>
        </mc:Fallback>
      </mc:AlternateContent>
      <p:sp>
        <p:nvSpPr>
          <p:cNvPr id="34" name="Pentágono 3">
            <a:extLst>
              <a:ext uri="{FF2B5EF4-FFF2-40B4-BE49-F238E27FC236}">
                <a16:creationId xmlns:a16="http://schemas.microsoft.com/office/drawing/2014/main" id="{BDB3D2D2-D061-4ACE-ADB2-AEBD9310818D}"/>
              </a:ext>
            </a:extLst>
          </p:cNvPr>
          <p:cNvSpPr/>
          <p:nvPr/>
        </p:nvSpPr>
        <p:spPr>
          <a:xfrm>
            <a:off x="7461338" y="5485650"/>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CRS diferente por cada antena.</a:t>
            </a:r>
            <a:endParaRPr lang="es-ES" sz="2000" dirty="0">
              <a:solidFill>
                <a:schemeClr val="tx1"/>
              </a:solidFill>
            </a:endParaRPr>
          </a:p>
        </p:txBody>
      </p:sp>
      <mc:AlternateContent xmlns:mc="http://schemas.openxmlformats.org/markup-compatibility/2006" xmlns:a14="http://schemas.microsoft.com/office/drawing/2010/main">
        <mc:Choice Requires="a14">
          <p:sp>
            <p:nvSpPr>
              <p:cNvPr id="35" name="Pentágono 3">
                <a:extLst>
                  <a:ext uri="{FF2B5EF4-FFF2-40B4-BE49-F238E27FC236}">
                    <a16:creationId xmlns:a16="http://schemas.microsoft.com/office/drawing/2014/main" id="{791565FE-58E8-4B14-97AB-071DACE59638}"/>
                  </a:ext>
                </a:extLst>
              </p:cNvPr>
              <p:cNvSpPr/>
              <p:nvPr/>
            </p:nvSpPr>
            <p:spPr>
              <a:xfrm>
                <a:off x="1148501" y="5900697"/>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tx1"/>
                    </a:solidFill>
                  </a:rPr>
                  <a:t>Señal de entrada </a:t>
                </a:r>
                <a14:m>
                  <m:oMath xmlns:m="http://schemas.openxmlformats.org/officeDocument/2006/math">
                    <m:r>
                      <a:rPr lang="es-EC" sz="2000" i="1" smtClean="0">
                        <a:solidFill>
                          <a:schemeClr val="tx1"/>
                        </a:solidFill>
                        <a:latin typeface="Cambria Math" panose="02040503050406030204" pitchFamily="18" charset="0"/>
                        <a:ea typeface="Cambria Math" panose="02040503050406030204" pitchFamily="18" charset="0"/>
                      </a:rPr>
                      <m:t>→</m:t>
                    </m:r>
                  </m:oMath>
                </a14:m>
                <a:r>
                  <a:rPr lang="es-EC" sz="2000" dirty="0">
                    <a:solidFill>
                      <a:schemeClr val="tx1"/>
                    </a:solidFill>
                  </a:rPr>
                  <a:t> CSR después del canal.</a:t>
                </a:r>
                <a:endParaRPr lang="es-ES" sz="2000" dirty="0">
                  <a:solidFill>
                    <a:schemeClr val="tx1"/>
                  </a:solidFill>
                </a:endParaRPr>
              </a:p>
            </p:txBody>
          </p:sp>
        </mc:Choice>
        <mc:Fallback xmlns="">
          <p:sp>
            <p:nvSpPr>
              <p:cNvPr id="35" name="Pentágono 3">
                <a:extLst>
                  <a:ext uri="{FF2B5EF4-FFF2-40B4-BE49-F238E27FC236}">
                    <a16:creationId xmlns:a16="http://schemas.microsoft.com/office/drawing/2014/main" id="{791565FE-58E8-4B14-97AB-071DACE59638}"/>
                  </a:ext>
                </a:extLst>
              </p:cNvPr>
              <p:cNvSpPr>
                <a:spLocks noRot="1" noChangeAspect="1" noMove="1" noResize="1" noEditPoints="1" noAdjustHandles="1" noChangeArrowheads="1" noChangeShapeType="1" noTextEdit="1"/>
              </p:cNvSpPr>
              <p:nvPr/>
            </p:nvSpPr>
            <p:spPr>
              <a:xfrm>
                <a:off x="1148501" y="5900697"/>
                <a:ext cx="3520159" cy="626774"/>
              </a:xfrm>
              <a:prstGeom prst="homePlate">
                <a:avLst/>
              </a:prstGeom>
              <a:blipFill>
                <a:blip r:embed="rId8"/>
                <a:stretch>
                  <a:fillRect l="-1372" t="-9346" b="-20561"/>
                </a:stretch>
              </a:blipFill>
              <a:ln>
                <a:solidFill>
                  <a:schemeClr val="accent6"/>
                </a:solidFill>
              </a:ln>
            </p:spPr>
            <p:txBody>
              <a:bodyPr/>
              <a:lstStyle/>
              <a:p>
                <a:r>
                  <a:rPr lang="es-US">
                    <a:noFill/>
                  </a:rPr>
                  <a:t> </a:t>
                </a:r>
              </a:p>
            </p:txBody>
          </p:sp>
        </mc:Fallback>
      </mc:AlternateContent>
    </p:spTree>
    <p:extLst>
      <p:ext uri="{BB962C8B-B14F-4D97-AF65-F5344CB8AC3E}">
        <p14:creationId xmlns:p14="http://schemas.microsoft.com/office/powerpoint/2010/main" val="14265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06C045A1-67E2-48DE-B2D7-B4C813B0599D}"/>
              </a:ext>
            </a:extLst>
          </p:cNvPr>
          <p:cNvSpPr txBox="1">
            <a:spLocks/>
          </p:cNvSpPr>
          <p:nvPr/>
        </p:nvSpPr>
        <p:spPr>
          <a:xfrm>
            <a:off x="5893593" y="0"/>
            <a:ext cx="4881563"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Comparación Algoritmos</a:t>
            </a:r>
          </a:p>
        </p:txBody>
      </p:sp>
      <p:pic>
        <p:nvPicPr>
          <p:cNvPr id="5" name="Imagen 4">
            <a:extLst>
              <a:ext uri="{FF2B5EF4-FFF2-40B4-BE49-F238E27FC236}">
                <a16:creationId xmlns:a16="http://schemas.microsoft.com/office/drawing/2014/main" id="{02152CD5-C082-4DA1-B919-202B766DA2FD}"/>
              </a:ext>
            </a:extLst>
          </p:cNvPr>
          <p:cNvPicPr/>
          <p:nvPr/>
        </p:nvPicPr>
        <p:blipFill rotWithShape="1">
          <a:blip r:embed="rId3">
            <a:extLst>
              <a:ext uri="{28A0092B-C50C-407E-A947-70E740481C1C}">
                <a14:useLocalDpi xmlns:a14="http://schemas.microsoft.com/office/drawing/2010/main" val="0"/>
              </a:ext>
            </a:extLst>
          </a:blip>
          <a:srcRect l="3921" r="6311"/>
          <a:stretch/>
        </p:blipFill>
        <p:spPr bwMode="auto">
          <a:xfrm>
            <a:off x="920210" y="355600"/>
            <a:ext cx="3840480" cy="32004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2582E2D-96DF-44C5-9C74-8AB153DA6DFE}"/>
              </a:ext>
            </a:extLst>
          </p:cNvPr>
          <p:cNvPicPr/>
          <p:nvPr/>
        </p:nvPicPr>
        <p:blipFill rotWithShape="1">
          <a:blip r:embed="rId4">
            <a:extLst>
              <a:ext uri="{28A0092B-C50C-407E-A947-70E740481C1C}">
                <a14:useLocalDpi xmlns:a14="http://schemas.microsoft.com/office/drawing/2010/main" val="0"/>
              </a:ext>
            </a:extLst>
          </a:blip>
          <a:srcRect l="4466" r="6369"/>
          <a:stretch/>
        </p:blipFill>
        <p:spPr bwMode="auto">
          <a:xfrm>
            <a:off x="920210" y="3622675"/>
            <a:ext cx="3840480" cy="3200400"/>
          </a:xfrm>
          <a:prstGeom prst="rect">
            <a:avLst/>
          </a:prstGeom>
          <a:noFill/>
          <a:ln>
            <a:noFill/>
          </a:ln>
          <a:extLst>
            <a:ext uri="{53640926-AAD7-44D8-BBD7-CCE9431645EC}">
              <a14:shadowObscured xmlns:a14="http://schemas.microsoft.com/office/drawing/2010/main"/>
            </a:ext>
          </a:extLst>
        </p:spPr>
      </p:pic>
      <p:sp>
        <p:nvSpPr>
          <p:cNvPr id="7" name="Pentágono 3">
            <a:extLst>
              <a:ext uri="{FF2B5EF4-FFF2-40B4-BE49-F238E27FC236}">
                <a16:creationId xmlns:a16="http://schemas.microsoft.com/office/drawing/2014/main" id="{F7481170-2756-43D9-821B-6F5815CF24A0}"/>
              </a:ext>
            </a:extLst>
          </p:cNvPr>
          <p:cNvSpPr/>
          <p:nvPr/>
        </p:nvSpPr>
        <p:spPr>
          <a:xfrm flipH="1">
            <a:off x="6372223" y="1718613"/>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Tiempo Real.</a:t>
            </a:r>
            <a:endParaRPr lang="es-ES" sz="2000" dirty="0">
              <a:solidFill>
                <a:schemeClr val="tx1"/>
              </a:solidFill>
            </a:endParaRPr>
          </a:p>
        </p:txBody>
      </p:sp>
      <p:sp>
        <p:nvSpPr>
          <p:cNvPr id="8" name="Pentágono 3">
            <a:extLst>
              <a:ext uri="{FF2B5EF4-FFF2-40B4-BE49-F238E27FC236}">
                <a16:creationId xmlns:a16="http://schemas.microsoft.com/office/drawing/2014/main" id="{1607F56C-491D-42DB-8E8C-0BBE5D019E7C}"/>
              </a:ext>
            </a:extLst>
          </p:cNvPr>
          <p:cNvSpPr/>
          <p:nvPr/>
        </p:nvSpPr>
        <p:spPr>
          <a:xfrm flipH="1">
            <a:off x="6372224" y="860425"/>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Convergencia.</a:t>
            </a:r>
            <a:endParaRPr lang="es-ES" sz="2000" dirty="0">
              <a:solidFill>
                <a:schemeClr val="tx1"/>
              </a:solidFill>
            </a:endParaRPr>
          </a:p>
        </p:txBody>
      </p:sp>
      <p:sp>
        <p:nvSpPr>
          <p:cNvPr id="9" name="Pentágono 3">
            <a:extLst>
              <a:ext uri="{FF2B5EF4-FFF2-40B4-BE49-F238E27FC236}">
                <a16:creationId xmlns:a16="http://schemas.microsoft.com/office/drawing/2014/main" id="{CFAD5EE2-27DC-49D2-81A2-437AD06558C1}"/>
              </a:ext>
            </a:extLst>
          </p:cNvPr>
          <p:cNvSpPr/>
          <p:nvPr/>
        </p:nvSpPr>
        <p:spPr>
          <a:xfrm flipH="1">
            <a:off x="6372223" y="2470150"/>
            <a:ext cx="3520159" cy="626774"/>
          </a:xfrm>
          <a:prstGeom prst="homePlat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Coeficientes.</a:t>
            </a:r>
            <a:endParaRPr lang="es-ES" sz="2000" dirty="0">
              <a:solidFill>
                <a:schemeClr val="tx1"/>
              </a:solidFill>
            </a:endParaRPr>
          </a:p>
        </p:txBody>
      </p:sp>
      <p:pic>
        <p:nvPicPr>
          <p:cNvPr id="10" name="Imagen 9">
            <a:extLst>
              <a:ext uri="{FF2B5EF4-FFF2-40B4-BE49-F238E27FC236}">
                <a16:creationId xmlns:a16="http://schemas.microsoft.com/office/drawing/2014/main" id="{D7E91F4C-ECA1-42C0-A5F3-A8299C0A0223}"/>
              </a:ext>
            </a:extLst>
          </p:cNvPr>
          <p:cNvPicPr>
            <a:picLocks noChangeAspect="1"/>
          </p:cNvPicPr>
          <p:nvPr/>
        </p:nvPicPr>
        <p:blipFill>
          <a:blip r:embed="rId5"/>
          <a:stretch>
            <a:fillRect/>
          </a:stretch>
        </p:blipFill>
        <p:spPr>
          <a:xfrm>
            <a:off x="6096000" y="3761077"/>
            <a:ext cx="4644894" cy="2426638"/>
          </a:xfrm>
          <a:prstGeom prst="rect">
            <a:avLst/>
          </a:prstGeom>
        </p:spPr>
      </p:pic>
    </p:spTree>
    <p:extLst>
      <p:ext uri="{BB962C8B-B14F-4D97-AF65-F5344CB8AC3E}">
        <p14:creationId xmlns:p14="http://schemas.microsoft.com/office/powerpoint/2010/main" val="2550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76A6DAB5-BB90-4FAC-AF7B-053167C26EB6}"/>
              </a:ext>
            </a:extLst>
          </p:cNvPr>
          <p:cNvSpPr txBox="1">
            <a:spLocks/>
          </p:cNvSpPr>
          <p:nvPr/>
        </p:nvSpPr>
        <p:spPr>
          <a:xfrm>
            <a:off x="2609849" y="0"/>
            <a:ext cx="6972301"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Proceso de Ecualización y Recepción</a:t>
            </a:r>
          </a:p>
        </p:txBody>
      </p:sp>
      <p:sp>
        <p:nvSpPr>
          <p:cNvPr id="5" name="Rectángulo 4">
            <a:extLst>
              <a:ext uri="{FF2B5EF4-FFF2-40B4-BE49-F238E27FC236}">
                <a16:creationId xmlns:a16="http://schemas.microsoft.com/office/drawing/2014/main" id="{1E5D46FD-935B-4F38-97FE-DB5563889441}"/>
              </a:ext>
            </a:extLst>
          </p:cNvPr>
          <p:cNvSpPr/>
          <p:nvPr/>
        </p:nvSpPr>
        <p:spPr>
          <a:xfrm>
            <a:off x="9086424" y="4377331"/>
            <a:ext cx="1251752" cy="839309"/>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Bits de salida (Carga Útil)</a:t>
            </a:r>
          </a:p>
        </p:txBody>
      </p:sp>
      <p:sp>
        <p:nvSpPr>
          <p:cNvPr id="6" name="Rectángulo 5">
            <a:extLst>
              <a:ext uri="{FF2B5EF4-FFF2-40B4-BE49-F238E27FC236}">
                <a16:creationId xmlns:a16="http://schemas.microsoft.com/office/drawing/2014/main" id="{09CF7066-BF69-405E-9F03-E2115F3C8D4D}"/>
              </a:ext>
            </a:extLst>
          </p:cNvPr>
          <p:cNvSpPr/>
          <p:nvPr/>
        </p:nvSpPr>
        <p:spPr>
          <a:xfrm>
            <a:off x="2016293" y="1931176"/>
            <a:ext cx="1030696" cy="531550"/>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Señal TX</a:t>
            </a:r>
          </a:p>
        </p:txBody>
      </p:sp>
      <p:sp>
        <p:nvSpPr>
          <p:cNvPr id="7" name="Rectángulo 6">
            <a:extLst>
              <a:ext uri="{FF2B5EF4-FFF2-40B4-BE49-F238E27FC236}">
                <a16:creationId xmlns:a16="http://schemas.microsoft.com/office/drawing/2014/main" id="{68DCD437-9962-492B-B572-B495DB05B212}"/>
              </a:ext>
            </a:extLst>
          </p:cNvPr>
          <p:cNvSpPr/>
          <p:nvPr/>
        </p:nvSpPr>
        <p:spPr>
          <a:xfrm>
            <a:off x="3255619" y="1884197"/>
            <a:ext cx="1322021" cy="622916"/>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Ecualización de Canal</a:t>
            </a:r>
          </a:p>
        </p:txBody>
      </p:sp>
      <p:sp>
        <p:nvSpPr>
          <p:cNvPr id="8" name="Rectángulo 7">
            <a:extLst>
              <a:ext uri="{FF2B5EF4-FFF2-40B4-BE49-F238E27FC236}">
                <a16:creationId xmlns:a16="http://schemas.microsoft.com/office/drawing/2014/main" id="{E1721EA4-5DFC-40D7-AD5D-7E1BC6DA24CE}"/>
              </a:ext>
            </a:extLst>
          </p:cNvPr>
          <p:cNvSpPr/>
          <p:nvPr/>
        </p:nvSpPr>
        <p:spPr>
          <a:xfrm>
            <a:off x="4786270" y="1884197"/>
            <a:ext cx="1025367" cy="622916"/>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Receptor OFDM</a:t>
            </a:r>
          </a:p>
        </p:txBody>
      </p:sp>
      <p:sp>
        <p:nvSpPr>
          <p:cNvPr id="9" name="Rectángulo 8">
            <a:extLst>
              <a:ext uri="{FF2B5EF4-FFF2-40B4-BE49-F238E27FC236}">
                <a16:creationId xmlns:a16="http://schemas.microsoft.com/office/drawing/2014/main" id="{028838B2-2168-49A4-B8C4-10FAB17B3B74}"/>
              </a:ext>
            </a:extLst>
          </p:cNvPr>
          <p:cNvSpPr/>
          <p:nvPr/>
        </p:nvSpPr>
        <p:spPr>
          <a:xfrm>
            <a:off x="6020268" y="1811326"/>
            <a:ext cx="1633476" cy="768658"/>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Obtención</a:t>
            </a:r>
          </a:p>
          <a:p>
            <a:pPr algn="ctr"/>
            <a:r>
              <a:rPr lang="es-US" sz="1700" dirty="0">
                <a:solidFill>
                  <a:schemeClr val="tx1"/>
                </a:solidFill>
                <a:latin typeface="Times New Roman" panose="02020603050405020304" pitchFamily="18" charset="0"/>
                <a:cs typeface="Times New Roman" panose="02020603050405020304" pitchFamily="18" charset="0"/>
              </a:rPr>
              <a:t>Resource Grid(Demapeo)</a:t>
            </a:r>
          </a:p>
        </p:txBody>
      </p:sp>
      <p:sp>
        <p:nvSpPr>
          <p:cNvPr id="10" name="Rectángulo 9">
            <a:extLst>
              <a:ext uri="{FF2B5EF4-FFF2-40B4-BE49-F238E27FC236}">
                <a16:creationId xmlns:a16="http://schemas.microsoft.com/office/drawing/2014/main" id="{86DA6644-56FE-4ECA-B02F-10043D67789A}"/>
              </a:ext>
            </a:extLst>
          </p:cNvPr>
          <p:cNvSpPr/>
          <p:nvPr/>
        </p:nvSpPr>
        <p:spPr>
          <a:xfrm>
            <a:off x="7862375" y="1975563"/>
            <a:ext cx="887770" cy="440184"/>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OSTBC</a:t>
            </a:r>
          </a:p>
        </p:txBody>
      </p:sp>
      <p:sp>
        <p:nvSpPr>
          <p:cNvPr id="11" name="Rectángulo 10">
            <a:extLst>
              <a:ext uri="{FF2B5EF4-FFF2-40B4-BE49-F238E27FC236}">
                <a16:creationId xmlns:a16="http://schemas.microsoft.com/office/drawing/2014/main" id="{98A292D1-49D9-4E9B-A359-BADA3D3EE5E3}"/>
              </a:ext>
            </a:extLst>
          </p:cNvPr>
          <p:cNvSpPr/>
          <p:nvPr/>
        </p:nvSpPr>
        <p:spPr>
          <a:xfrm>
            <a:off x="8958776" y="1975563"/>
            <a:ext cx="1507053" cy="440184"/>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Demodulación</a:t>
            </a:r>
          </a:p>
        </p:txBody>
      </p:sp>
      <p:sp>
        <p:nvSpPr>
          <p:cNvPr id="12" name="Rectángulo 11">
            <a:extLst>
              <a:ext uri="{FF2B5EF4-FFF2-40B4-BE49-F238E27FC236}">
                <a16:creationId xmlns:a16="http://schemas.microsoft.com/office/drawing/2014/main" id="{A1D59ACD-8482-4640-92BA-A70F716A52CB}"/>
              </a:ext>
            </a:extLst>
          </p:cNvPr>
          <p:cNvSpPr/>
          <p:nvPr/>
        </p:nvSpPr>
        <p:spPr>
          <a:xfrm>
            <a:off x="8958777" y="2636575"/>
            <a:ext cx="1507052" cy="622916"/>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Decodificación de Canal</a:t>
            </a:r>
          </a:p>
        </p:txBody>
      </p:sp>
      <p:sp>
        <p:nvSpPr>
          <p:cNvPr id="13" name="Rectángulo 12">
            <a:extLst>
              <a:ext uri="{FF2B5EF4-FFF2-40B4-BE49-F238E27FC236}">
                <a16:creationId xmlns:a16="http://schemas.microsoft.com/office/drawing/2014/main" id="{73F6F81A-ADE4-42A2-AE2D-D095E7D30074}"/>
              </a:ext>
            </a:extLst>
          </p:cNvPr>
          <p:cNvSpPr/>
          <p:nvPr/>
        </p:nvSpPr>
        <p:spPr>
          <a:xfrm>
            <a:off x="9122676" y="3506953"/>
            <a:ext cx="1179249" cy="622916"/>
          </a:xfrm>
          <a:prstGeom prst="rect">
            <a:avLst/>
          </a:prstGeom>
          <a:solidFill>
            <a:schemeClr val="accent2"/>
          </a:solidFill>
          <a:ln w="2857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sz="1700" dirty="0">
                <a:solidFill>
                  <a:schemeClr val="tx1"/>
                </a:solidFill>
                <a:latin typeface="Times New Roman" panose="02020603050405020304" pitchFamily="18" charset="0"/>
                <a:cs typeface="Times New Roman" panose="02020603050405020304" pitchFamily="18" charset="0"/>
              </a:rPr>
              <a:t>Detección CRC</a:t>
            </a:r>
          </a:p>
        </p:txBody>
      </p:sp>
      <p:cxnSp>
        <p:nvCxnSpPr>
          <p:cNvPr id="14" name="Conector recto de flecha 13">
            <a:extLst>
              <a:ext uri="{FF2B5EF4-FFF2-40B4-BE49-F238E27FC236}">
                <a16:creationId xmlns:a16="http://schemas.microsoft.com/office/drawing/2014/main" id="{9A5F8730-73B9-450D-979A-4B8E5CB08868}"/>
              </a:ext>
            </a:extLst>
          </p:cNvPr>
          <p:cNvCxnSpPr>
            <a:stCxn id="6" idx="3"/>
            <a:endCxn id="7" idx="1"/>
          </p:cNvCxnSpPr>
          <p:nvPr/>
        </p:nvCxnSpPr>
        <p:spPr>
          <a:xfrm flipV="1">
            <a:off x="3046989" y="2195655"/>
            <a:ext cx="208630" cy="1296"/>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2AD196AE-07E7-4F7E-B127-92526770522A}"/>
              </a:ext>
            </a:extLst>
          </p:cNvPr>
          <p:cNvCxnSpPr>
            <a:stCxn id="7" idx="3"/>
            <a:endCxn id="8" idx="1"/>
          </p:cNvCxnSpPr>
          <p:nvPr/>
        </p:nvCxnSpPr>
        <p:spPr>
          <a:xfrm>
            <a:off x="4577640" y="2195655"/>
            <a:ext cx="208630"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C5C6DAB9-0408-4E78-AB21-FE0CE5D20BAC}"/>
              </a:ext>
            </a:extLst>
          </p:cNvPr>
          <p:cNvCxnSpPr>
            <a:stCxn id="8" idx="3"/>
            <a:endCxn id="9" idx="1"/>
          </p:cNvCxnSpPr>
          <p:nvPr/>
        </p:nvCxnSpPr>
        <p:spPr>
          <a:xfrm>
            <a:off x="5811637" y="2195655"/>
            <a:ext cx="208631"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A2711461-EE14-4123-8FA8-A6663C0604AA}"/>
              </a:ext>
            </a:extLst>
          </p:cNvPr>
          <p:cNvCxnSpPr>
            <a:stCxn id="9" idx="3"/>
            <a:endCxn id="10" idx="1"/>
          </p:cNvCxnSpPr>
          <p:nvPr/>
        </p:nvCxnSpPr>
        <p:spPr>
          <a:xfrm>
            <a:off x="7653744" y="2195655"/>
            <a:ext cx="208631"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2B12214B-2243-4618-B76E-413FB06CF33A}"/>
              </a:ext>
            </a:extLst>
          </p:cNvPr>
          <p:cNvCxnSpPr>
            <a:stCxn id="10" idx="3"/>
            <a:endCxn id="11" idx="1"/>
          </p:cNvCxnSpPr>
          <p:nvPr/>
        </p:nvCxnSpPr>
        <p:spPr>
          <a:xfrm>
            <a:off x="8750145" y="2195655"/>
            <a:ext cx="208631"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197D2D84-8E29-4AAB-8597-82607D5F341A}"/>
              </a:ext>
            </a:extLst>
          </p:cNvPr>
          <p:cNvCxnSpPr>
            <a:stCxn id="11" idx="2"/>
            <a:endCxn id="12" idx="0"/>
          </p:cNvCxnSpPr>
          <p:nvPr/>
        </p:nvCxnSpPr>
        <p:spPr>
          <a:xfrm>
            <a:off x="9712303" y="2415747"/>
            <a:ext cx="0" cy="220828"/>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B7C3E21-A726-460E-8D20-0A0E5FCE6CFD}"/>
              </a:ext>
            </a:extLst>
          </p:cNvPr>
          <p:cNvCxnSpPr>
            <a:stCxn id="12" idx="2"/>
            <a:endCxn id="13" idx="0"/>
          </p:cNvCxnSpPr>
          <p:nvPr/>
        </p:nvCxnSpPr>
        <p:spPr>
          <a:xfrm flipH="1">
            <a:off x="9712301" y="3259491"/>
            <a:ext cx="2" cy="24746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797B5361-D696-44DB-95FD-52C9E191B079}"/>
              </a:ext>
            </a:extLst>
          </p:cNvPr>
          <p:cNvCxnSpPr>
            <a:stCxn id="13" idx="2"/>
            <a:endCxn id="5" idx="0"/>
          </p:cNvCxnSpPr>
          <p:nvPr/>
        </p:nvCxnSpPr>
        <p:spPr>
          <a:xfrm flipH="1">
            <a:off x="9712300" y="4129869"/>
            <a:ext cx="1" cy="24746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6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5930" y="2400300"/>
            <a:ext cx="6815443" cy="904335"/>
          </a:xfrm>
        </p:spPr>
        <p:txBody>
          <a:bodyPr rtlCol="0">
            <a:noAutofit/>
          </a:bodyPr>
          <a:lstStyle/>
          <a:p>
            <a:pPr rtl="0"/>
            <a:r>
              <a:rPr lang="es-EC" sz="5000" dirty="0"/>
              <a:t>PRUEBAS Y RESULTADOS</a:t>
            </a:r>
            <a:endParaRPr lang="es-ES" sz="5000" dirty="0"/>
          </a:p>
        </p:txBody>
      </p:sp>
      <p:cxnSp>
        <p:nvCxnSpPr>
          <p:cNvPr id="4" name="Conector recto 3">
            <a:extLst>
              <a:ext uri="{FF2B5EF4-FFF2-40B4-BE49-F238E27FC236}">
                <a16:creationId xmlns:a16="http://schemas.microsoft.com/office/drawing/2014/main" id="{F3D7BAFF-A30E-4323-8B79-BBC25D3D140D}"/>
              </a:ext>
            </a:extLst>
          </p:cNvPr>
          <p:cNvCxnSpPr/>
          <p:nvPr/>
        </p:nvCxnSpPr>
        <p:spPr>
          <a:xfrm>
            <a:off x="666750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C17E916-AEDF-4E57-9F50-7CBFF33F5A4E}"/>
              </a:ext>
            </a:extLst>
          </p:cNvPr>
          <p:cNvCxnSpPr/>
          <p:nvPr/>
        </p:nvCxnSpPr>
        <p:spPr>
          <a:xfrm>
            <a:off x="719137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62BC2E0-B364-4F1D-B08A-18A290CC2DE2}"/>
              </a:ext>
            </a:extLst>
          </p:cNvPr>
          <p:cNvCxnSpPr/>
          <p:nvPr/>
        </p:nvCxnSpPr>
        <p:spPr>
          <a:xfrm>
            <a:off x="770065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CECAA0E-B615-48EB-90CE-AE4BB27F4825}"/>
              </a:ext>
            </a:extLst>
          </p:cNvPr>
          <p:cNvCxnSpPr/>
          <p:nvPr/>
        </p:nvCxnSpPr>
        <p:spPr>
          <a:xfrm>
            <a:off x="822453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508B6AD-7B4C-4977-BFE3-52F8A848DB5C}"/>
              </a:ext>
            </a:extLst>
          </p:cNvPr>
          <p:cNvCxnSpPr/>
          <p:nvPr/>
        </p:nvCxnSpPr>
        <p:spPr>
          <a:xfrm>
            <a:off x="666750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77C1140-11E4-47D2-A090-AC18B76C69C4}"/>
              </a:ext>
            </a:extLst>
          </p:cNvPr>
          <p:cNvCxnSpPr/>
          <p:nvPr/>
        </p:nvCxnSpPr>
        <p:spPr>
          <a:xfrm>
            <a:off x="719137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8B5ABEC-84C9-4D83-8066-61BA056BDD7F}"/>
              </a:ext>
            </a:extLst>
          </p:cNvPr>
          <p:cNvCxnSpPr/>
          <p:nvPr/>
        </p:nvCxnSpPr>
        <p:spPr>
          <a:xfrm>
            <a:off x="770065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2C48881-6629-4D50-8D45-787F30FF2548}"/>
              </a:ext>
            </a:extLst>
          </p:cNvPr>
          <p:cNvCxnSpPr/>
          <p:nvPr/>
        </p:nvCxnSpPr>
        <p:spPr>
          <a:xfrm>
            <a:off x="822453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D2EE352-FCBD-49EE-BFC2-79C99FB1CBCA}"/>
              </a:ext>
            </a:extLst>
          </p:cNvPr>
          <p:cNvCxnSpPr>
            <a:cxnSpLocks/>
          </p:cNvCxnSpPr>
          <p:nvPr/>
        </p:nvCxnSpPr>
        <p:spPr>
          <a:xfrm flipH="1">
            <a:off x="232463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5DC7D23-8CF6-42F1-901A-1694E188C871}"/>
              </a:ext>
            </a:extLst>
          </p:cNvPr>
          <p:cNvCxnSpPr>
            <a:cxnSpLocks/>
          </p:cNvCxnSpPr>
          <p:nvPr/>
        </p:nvCxnSpPr>
        <p:spPr>
          <a:xfrm flipH="1">
            <a:off x="2848512"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BE99603-6AC6-462F-B4DF-56AAEEE202BD}"/>
              </a:ext>
            </a:extLst>
          </p:cNvPr>
          <p:cNvCxnSpPr>
            <a:cxnSpLocks/>
          </p:cNvCxnSpPr>
          <p:nvPr/>
        </p:nvCxnSpPr>
        <p:spPr>
          <a:xfrm flipH="1">
            <a:off x="3357792" y="4219035"/>
            <a:ext cx="4342863"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DD91417-ABDD-435A-8A4C-605FB510023C}"/>
              </a:ext>
            </a:extLst>
          </p:cNvPr>
          <p:cNvCxnSpPr>
            <a:cxnSpLocks/>
          </p:cNvCxnSpPr>
          <p:nvPr/>
        </p:nvCxnSpPr>
        <p:spPr>
          <a:xfrm flipH="1">
            <a:off x="388166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933F16F-C6E2-43CA-A028-E1DCA4D9F25B}"/>
              </a:ext>
            </a:extLst>
          </p:cNvPr>
          <p:cNvCxnSpPr>
            <a:cxnSpLocks/>
          </p:cNvCxnSpPr>
          <p:nvPr/>
        </p:nvCxnSpPr>
        <p:spPr>
          <a:xfrm flipH="1">
            <a:off x="6981825" y="3838575"/>
            <a:ext cx="5210175" cy="30194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40DC203C-6EA1-4F11-A654-D74C504C7ADB}"/>
              </a:ext>
            </a:extLst>
          </p:cNvPr>
          <p:cNvCxnSpPr/>
          <p:nvPr/>
        </p:nvCxnSpPr>
        <p:spPr>
          <a:xfrm>
            <a:off x="1104900" y="0"/>
            <a:ext cx="0" cy="42190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ACA6747-0C86-476E-B1B9-84A9B202067B}"/>
              </a:ext>
            </a:extLst>
          </p:cNvPr>
          <p:cNvCxnSpPr/>
          <p:nvPr/>
        </p:nvCxnSpPr>
        <p:spPr>
          <a:xfrm flipH="1">
            <a:off x="0" y="4219035"/>
            <a:ext cx="1104900" cy="15626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8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115" y="570271"/>
            <a:ext cx="2015560" cy="638854"/>
          </a:xfrm>
        </p:spPr>
        <p:txBody>
          <a:bodyPr>
            <a:noAutofit/>
          </a:bodyPr>
          <a:lstStyle/>
          <a:p>
            <a:r>
              <a:rPr lang="es-EC" dirty="0"/>
              <a:t>TEMARIO</a:t>
            </a:r>
            <a:endParaRPr lang="es-ES" dirty="0"/>
          </a:p>
        </p:txBody>
      </p:sp>
      <p:sp>
        <p:nvSpPr>
          <p:cNvPr id="7" name="Pentágono 6"/>
          <p:cNvSpPr/>
          <p:nvPr/>
        </p:nvSpPr>
        <p:spPr>
          <a:xfrm>
            <a:off x="5859889" y="2150768"/>
            <a:ext cx="4979829" cy="626774"/>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solidFill>
                  <a:schemeClr val="tx1"/>
                </a:solidFill>
              </a:rPr>
              <a:t>	Introducción</a:t>
            </a:r>
            <a:endParaRPr lang="es-ES" sz="2800" dirty="0">
              <a:solidFill>
                <a:schemeClr val="tx1"/>
              </a:solidFill>
            </a:endParaRPr>
          </a:p>
        </p:txBody>
      </p:sp>
      <p:sp>
        <p:nvSpPr>
          <p:cNvPr id="6" name="Hexágono 5"/>
          <p:cNvSpPr/>
          <p:nvPr/>
        </p:nvSpPr>
        <p:spPr>
          <a:xfrm>
            <a:off x="5348840" y="2150768"/>
            <a:ext cx="796950" cy="626774"/>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Pentágono 7"/>
          <p:cNvSpPr/>
          <p:nvPr/>
        </p:nvSpPr>
        <p:spPr>
          <a:xfrm>
            <a:off x="6012289" y="2895596"/>
            <a:ext cx="4979829" cy="626774"/>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solidFill>
                  <a:schemeClr val="tx1"/>
                </a:solidFill>
              </a:rPr>
              <a:t>	Objetivos</a:t>
            </a:r>
            <a:endParaRPr lang="es-ES" sz="2800" dirty="0">
              <a:solidFill>
                <a:schemeClr val="tx1"/>
              </a:solidFill>
            </a:endParaRPr>
          </a:p>
        </p:txBody>
      </p:sp>
      <p:sp>
        <p:nvSpPr>
          <p:cNvPr id="9" name="Hexágono 8"/>
          <p:cNvSpPr/>
          <p:nvPr/>
        </p:nvSpPr>
        <p:spPr>
          <a:xfrm>
            <a:off x="5501240" y="2895596"/>
            <a:ext cx="796950" cy="626774"/>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Pentágono 9"/>
          <p:cNvSpPr/>
          <p:nvPr/>
        </p:nvSpPr>
        <p:spPr>
          <a:xfrm>
            <a:off x="6164689" y="3640430"/>
            <a:ext cx="4979829" cy="626774"/>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solidFill>
                  <a:schemeClr val="tx1"/>
                </a:solidFill>
              </a:rPr>
              <a:t>	Desarrollo</a:t>
            </a:r>
            <a:endParaRPr lang="es-ES" sz="2800" dirty="0">
              <a:solidFill>
                <a:schemeClr val="tx1"/>
              </a:solidFill>
            </a:endParaRPr>
          </a:p>
        </p:txBody>
      </p:sp>
      <p:sp>
        <p:nvSpPr>
          <p:cNvPr id="11" name="Hexágono 10"/>
          <p:cNvSpPr/>
          <p:nvPr/>
        </p:nvSpPr>
        <p:spPr>
          <a:xfrm>
            <a:off x="5653640" y="3640430"/>
            <a:ext cx="796950" cy="626774"/>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Pentágono 11"/>
          <p:cNvSpPr/>
          <p:nvPr/>
        </p:nvSpPr>
        <p:spPr>
          <a:xfrm>
            <a:off x="6317089" y="4385254"/>
            <a:ext cx="4979829" cy="626774"/>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solidFill>
                  <a:schemeClr val="tx1"/>
                </a:solidFill>
              </a:rPr>
              <a:t>	Resultados</a:t>
            </a:r>
            <a:endParaRPr lang="es-ES" sz="2800" dirty="0">
              <a:solidFill>
                <a:schemeClr val="tx1"/>
              </a:solidFill>
            </a:endParaRPr>
          </a:p>
        </p:txBody>
      </p:sp>
      <p:sp>
        <p:nvSpPr>
          <p:cNvPr id="13" name="Hexágono 12"/>
          <p:cNvSpPr/>
          <p:nvPr/>
        </p:nvSpPr>
        <p:spPr>
          <a:xfrm>
            <a:off x="5806040" y="4385254"/>
            <a:ext cx="796950" cy="626774"/>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Pentágono 13"/>
          <p:cNvSpPr/>
          <p:nvPr/>
        </p:nvSpPr>
        <p:spPr>
          <a:xfrm>
            <a:off x="6469489" y="5155843"/>
            <a:ext cx="4979829" cy="626774"/>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solidFill>
                  <a:schemeClr val="tx1"/>
                </a:solidFill>
              </a:rPr>
              <a:t>	Conclusiones</a:t>
            </a:r>
            <a:endParaRPr lang="es-ES" sz="2800" dirty="0">
              <a:solidFill>
                <a:schemeClr val="tx1"/>
              </a:solidFill>
            </a:endParaRPr>
          </a:p>
        </p:txBody>
      </p:sp>
      <p:sp>
        <p:nvSpPr>
          <p:cNvPr id="15" name="Hexágono 14"/>
          <p:cNvSpPr/>
          <p:nvPr/>
        </p:nvSpPr>
        <p:spPr>
          <a:xfrm>
            <a:off x="5958440" y="5155843"/>
            <a:ext cx="796950" cy="626774"/>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AutoShape 4" descr="Resultado de imagen para plc en la industr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Resultado de imagen para telecomunicaciones">
            <a:extLst>
              <a:ext uri="{FF2B5EF4-FFF2-40B4-BE49-F238E27FC236}">
                <a16:creationId xmlns:a16="http://schemas.microsoft.com/office/drawing/2014/main" id="{EE973D5E-96D8-4BD2-AE79-5634B5B1C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174"/>
          <a:stretch/>
        </p:blipFill>
        <p:spPr bwMode="auto">
          <a:xfrm>
            <a:off x="1099116" y="1329055"/>
            <a:ext cx="4021530" cy="511107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3">
            <a:extLst>
              <a:ext uri="{FF2B5EF4-FFF2-40B4-BE49-F238E27FC236}">
                <a16:creationId xmlns:a16="http://schemas.microsoft.com/office/drawing/2014/main" id="{6439F6A1-6503-479E-A126-820233319CC3}"/>
              </a:ext>
            </a:extLst>
          </p:cNvPr>
          <p:cNvCxnSpPr/>
          <p:nvPr/>
        </p:nvCxnSpPr>
        <p:spPr>
          <a:xfrm>
            <a:off x="1099115" y="1199293"/>
            <a:ext cx="402153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2">
            <a:extLst>
              <a:ext uri="{FF2B5EF4-FFF2-40B4-BE49-F238E27FC236}">
                <a16:creationId xmlns:a16="http://schemas.microsoft.com/office/drawing/2014/main" id="{35176BEA-884A-408B-9863-2411C7ABEE59}"/>
              </a:ext>
            </a:extLst>
          </p:cNvPr>
          <p:cNvSpPr txBox="1">
            <a:spLocks/>
          </p:cNvSpPr>
          <p:nvPr/>
        </p:nvSpPr>
        <p:spPr>
          <a:xfrm>
            <a:off x="3440663" y="0"/>
            <a:ext cx="4733926" cy="603250"/>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Sin Ecualización</a:t>
            </a:r>
          </a:p>
        </p:txBody>
      </p:sp>
      <p:pic>
        <p:nvPicPr>
          <p:cNvPr id="24" name="Imagen 23">
            <a:extLst>
              <a:ext uri="{FF2B5EF4-FFF2-40B4-BE49-F238E27FC236}">
                <a16:creationId xmlns:a16="http://schemas.microsoft.com/office/drawing/2014/main" id="{F1698D01-B980-42E7-BC8A-B2CA596ED956}"/>
              </a:ext>
            </a:extLst>
          </p:cNvPr>
          <p:cNvPicPr/>
          <p:nvPr/>
        </p:nvPicPr>
        <p:blipFill rotWithShape="1">
          <a:blip r:embed="rId2">
            <a:extLst>
              <a:ext uri="{28A0092B-C50C-407E-A947-70E740481C1C}">
                <a14:useLocalDpi xmlns:a14="http://schemas.microsoft.com/office/drawing/2010/main" val="0"/>
              </a:ext>
            </a:extLst>
          </a:blip>
          <a:srcRect l="3780" t="2835" r="8576"/>
          <a:stretch/>
        </p:blipFill>
        <p:spPr bwMode="auto">
          <a:xfrm>
            <a:off x="2352583" y="810306"/>
            <a:ext cx="6910086" cy="54149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810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2">
            <a:extLst>
              <a:ext uri="{FF2B5EF4-FFF2-40B4-BE49-F238E27FC236}">
                <a16:creationId xmlns:a16="http://schemas.microsoft.com/office/drawing/2014/main" id="{68325AB3-1369-492A-8BED-9034C3A1A854}"/>
              </a:ext>
            </a:extLst>
          </p:cNvPr>
          <p:cNvSpPr txBox="1">
            <a:spLocks/>
          </p:cNvSpPr>
          <p:nvPr/>
        </p:nvSpPr>
        <p:spPr>
          <a:xfrm>
            <a:off x="2947743" y="371289"/>
            <a:ext cx="6296514"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t>Curva de Aprendizaje MSE (LMS)</a:t>
            </a:r>
          </a:p>
        </p:txBody>
      </p:sp>
      <p:pic>
        <p:nvPicPr>
          <p:cNvPr id="6" name="Imagen 5">
            <a:extLst>
              <a:ext uri="{FF2B5EF4-FFF2-40B4-BE49-F238E27FC236}">
                <a16:creationId xmlns:a16="http://schemas.microsoft.com/office/drawing/2014/main" id="{0240647B-75B8-4549-9D86-21A13504FD1B}"/>
              </a:ext>
            </a:extLst>
          </p:cNvPr>
          <p:cNvPicPr>
            <a:picLocks noChangeAspect="1"/>
          </p:cNvPicPr>
          <p:nvPr/>
        </p:nvPicPr>
        <p:blipFill>
          <a:blip r:embed="rId2"/>
          <a:stretch>
            <a:fillRect/>
          </a:stretch>
        </p:blipFill>
        <p:spPr>
          <a:xfrm>
            <a:off x="6511001" y="1563394"/>
            <a:ext cx="5330952" cy="4029414"/>
          </a:xfrm>
          <a:prstGeom prst="rect">
            <a:avLst/>
          </a:prstGeom>
        </p:spPr>
      </p:pic>
      <p:pic>
        <p:nvPicPr>
          <p:cNvPr id="7" name="Imagen 6">
            <a:extLst>
              <a:ext uri="{FF2B5EF4-FFF2-40B4-BE49-F238E27FC236}">
                <a16:creationId xmlns:a16="http://schemas.microsoft.com/office/drawing/2014/main" id="{A38BDEB0-70C5-4D25-9933-2AA3078CDAE0}"/>
              </a:ext>
            </a:extLst>
          </p:cNvPr>
          <p:cNvPicPr/>
          <p:nvPr/>
        </p:nvPicPr>
        <p:blipFill rotWithShape="1">
          <a:blip r:embed="rId3" cstate="print">
            <a:extLst>
              <a:ext uri="{28A0092B-C50C-407E-A947-70E740481C1C}">
                <a14:useLocalDpi xmlns:a14="http://schemas.microsoft.com/office/drawing/2010/main" val="0"/>
              </a:ext>
            </a:extLst>
          </a:blip>
          <a:srcRect l="9704" t="6728" r="69887" b="55049"/>
          <a:stretch/>
        </p:blipFill>
        <p:spPr bwMode="auto">
          <a:xfrm>
            <a:off x="882871" y="1670365"/>
            <a:ext cx="4751490" cy="3443658"/>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55B638A4-AC95-4A37-88CC-DC875DB77D8E}"/>
              </a:ext>
            </a:extLst>
          </p:cNvPr>
          <p:cNvSpPr/>
          <p:nvPr/>
        </p:nvSpPr>
        <p:spPr>
          <a:xfrm>
            <a:off x="7002947" y="2014954"/>
            <a:ext cx="2762490" cy="3577854"/>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US" sz="2800"/>
          </a:p>
        </p:txBody>
      </p:sp>
    </p:spTree>
    <p:extLst>
      <p:ext uri="{BB962C8B-B14F-4D97-AF65-F5344CB8AC3E}">
        <p14:creationId xmlns:p14="http://schemas.microsoft.com/office/powerpoint/2010/main" val="22912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2">
            <a:extLst>
              <a:ext uri="{FF2B5EF4-FFF2-40B4-BE49-F238E27FC236}">
                <a16:creationId xmlns:a16="http://schemas.microsoft.com/office/drawing/2014/main" id="{4539700E-2162-4680-ABE8-51D46797FB57}"/>
              </a:ext>
            </a:extLst>
          </p:cNvPr>
          <p:cNvSpPr txBox="1">
            <a:spLocks/>
          </p:cNvSpPr>
          <p:nvPr/>
        </p:nvSpPr>
        <p:spPr>
          <a:xfrm>
            <a:off x="2729883" y="266319"/>
            <a:ext cx="6732233"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t>Curva de Aprendizaje MSE (NLMS)</a:t>
            </a:r>
          </a:p>
        </p:txBody>
      </p:sp>
      <p:pic>
        <p:nvPicPr>
          <p:cNvPr id="6" name="Imagen 5">
            <a:extLst>
              <a:ext uri="{FF2B5EF4-FFF2-40B4-BE49-F238E27FC236}">
                <a16:creationId xmlns:a16="http://schemas.microsoft.com/office/drawing/2014/main" id="{38A972EF-06F9-4F35-A2D4-661D21F0738D}"/>
              </a:ext>
            </a:extLst>
          </p:cNvPr>
          <p:cNvPicPr/>
          <p:nvPr/>
        </p:nvPicPr>
        <p:blipFill rotWithShape="1">
          <a:blip r:embed="rId2" cstate="print">
            <a:extLst>
              <a:ext uri="{28A0092B-C50C-407E-A947-70E740481C1C}">
                <a14:useLocalDpi xmlns:a14="http://schemas.microsoft.com/office/drawing/2010/main" val="0"/>
              </a:ext>
            </a:extLst>
          </a:blip>
          <a:srcRect l="9756" t="54141" r="69812" b="7921"/>
          <a:stretch/>
        </p:blipFill>
        <p:spPr bwMode="auto">
          <a:xfrm>
            <a:off x="1012647" y="1705356"/>
            <a:ext cx="4754880" cy="3447288"/>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F2304516-211E-4530-BA6C-6C53A5A631EB}"/>
              </a:ext>
            </a:extLst>
          </p:cNvPr>
          <p:cNvPicPr>
            <a:picLocks noChangeAspect="1"/>
          </p:cNvPicPr>
          <p:nvPr/>
        </p:nvPicPr>
        <p:blipFill>
          <a:blip r:embed="rId3"/>
          <a:stretch>
            <a:fillRect/>
          </a:stretch>
        </p:blipFill>
        <p:spPr>
          <a:xfrm>
            <a:off x="6416142" y="1528762"/>
            <a:ext cx="5329015" cy="3800475"/>
          </a:xfrm>
          <a:prstGeom prst="rect">
            <a:avLst/>
          </a:prstGeom>
        </p:spPr>
      </p:pic>
      <p:sp>
        <p:nvSpPr>
          <p:cNvPr id="10" name="Rectángulo 9">
            <a:extLst>
              <a:ext uri="{FF2B5EF4-FFF2-40B4-BE49-F238E27FC236}">
                <a16:creationId xmlns:a16="http://schemas.microsoft.com/office/drawing/2014/main" id="{EA0C5827-A12A-4DC1-9E91-560646D71946}"/>
              </a:ext>
            </a:extLst>
          </p:cNvPr>
          <p:cNvSpPr/>
          <p:nvPr/>
        </p:nvSpPr>
        <p:spPr>
          <a:xfrm>
            <a:off x="6918202" y="1947861"/>
            <a:ext cx="2737773" cy="3381375"/>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US" sz="2800"/>
          </a:p>
        </p:txBody>
      </p:sp>
    </p:spTree>
    <p:extLst>
      <p:ext uri="{BB962C8B-B14F-4D97-AF65-F5344CB8AC3E}">
        <p14:creationId xmlns:p14="http://schemas.microsoft.com/office/powerpoint/2010/main" val="20254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D82816-2EB9-4097-BD32-7AA99BF8D226}"/>
              </a:ext>
            </a:extLst>
          </p:cNvPr>
          <p:cNvPicPr/>
          <p:nvPr/>
        </p:nvPicPr>
        <p:blipFill rotWithShape="1">
          <a:blip r:embed="rId2" cstate="print">
            <a:extLst>
              <a:ext uri="{28A0092B-C50C-407E-A947-70E740481C1C}">
                <a14:useLocalDpi xmlns:a14="http://schemas.microsoft.com/office/drawing/2010/main" val="0"/>
              </a:ext>
            </a:extLst>
          </a:blip>
          <a:srcRect l="29970" t="6647" r="49142" b="51064"/>
          <a:stretch/>
        </p:blipFill>
        <p:spPr bwMode="auto">
          <a:xfrm>
            <a:off x="988114" y="1597684"/>
            <a:ext cx="4754880" cy="3447288"/>
          </a:xfrm>
          <a:prstGeom prst="rect">
            <a:avLst/>
          </a:prstGeom>
          <a:noFill/>
          <a:ln>
            <a:noFill/>
          </a:ln>
          <a:extLst>
            <a:ext uri="{53640926-AAD7-44D8-BBD7-CCE9431645EC}">
              <a14:shadowObscured xmlns:a14="http://schemas.microsoft.com/office/drawing/2010/main"/>
            </a:ext>
          </a:extLst>
        </p:spPr>
      </p:pic>
      <p:sp>
        <p:nvSpPr>
          <p:cNvPr id="5" name="Título 12">
            <a:extLst>
              <a:ext uri="{FF2B5EF4-FFF2-40B4-BE49-F238E27FC236}">
                <a16:creationId xmlns:a16="http://schemas.microsoft.com/office/drawing/2014/main" id="{8EF355F4-CEE2-48CA-9A3F-758F1825A721}"/>
              </a:ext>
            </a:extLst>
          </p:cNvPr>
          <p:cNvSpPr txBox="1">
            <a:spLocks/>
          </p:cNvSpPr>
          <p:nvPr/>
        </p:nvSpPr>
        <p:spPr>
          <a:xfrm>
            <a:off x="3009530" y="258215"/>
            <a:ext cx="6172940"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t>Curva de Aprendizaje MSE (RLS)</a:t>
            </a:r>
          </a:p>
        </p:txBody>
      </p:sp>
      <p:pic>
        <p:nvPicPr>
          <p:cNvPr id="2" name="Imagen 1">
            <a:extLst>
              <a:ext uri="{FF2B5EF4-FFF2-40B4-BE49-F238E27FC236}">
                <a16:creationId xmlns:a16="http://schemas.microsoft.com/office/drawing/2014/main" id="{A33935D6-E2B2-4801-A34E-0499A0B38038}"/>
              </a:ext>
            </a:extLst>
          </p:cNvPr>
          <p:cNvPicPr>
            <a:picLocks noChangeAspect="1"/>
          </p:cNvPicPr>
          <p:nvPr/>
        </p:nvPicPr>
        <p:blipFill>
          <a:blip r:embed="rId3"/>
          <a:stretch>
            <a:fillRect/>
          </a:stretch>
        </p:blipFill>
        <p:spPr>
          <a:xfrm>
            <a:off x="6516994" y="1412629"/>
            <a:ext cx="5330952" cy="4032741"/>
          </a:xfrm>
          <a:prstGeom prst="rect">
            <a:avLst/>
          </a:prstGeom>
        </p:spPr>
      </p:pic>
    </p:spTree>
    <p:extLst>
      <p:ext uri="{BB962C8B-B14F-4D97-AF65-F5344CB8AC3E}">
        <p14:creationId xmlns:p14="http://schemas.microsoft.com/office/powerpoint/2010/main" val="385417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2">
            <a:extLst>
              <a:ext uri="{FF2B5EF4-FFF2-40B4-BE49-F238E27FC236}">
                <a16:creationId xmlns:a16="http://schemas.microsoft.com/office/drawing/2014/main" id="{F42C65DB-9860-482F-9A7D-7EAD4E33C566}"/>
              </a:ext>
            </a:extLst>
          </p:cNvPr>
          <p:cNvSpPr txBox="1">
            <a:spLocks/>
          </p:cNvSpPr>
          <p:nvPr/>
        </p:nvSpPr>
        <p:spPr>
          <a:xfrm>
            <a:off x="2185654" y="232376"/>
            <a:ext cx="8607194"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s-ES" dirty="0"/>
              <a:t>Curva de Aprendizaje MSE (Affine Projection)</a:t>
            </a:r>
          </a:p>
        </p:txBody>
      </p:sp>
      <p:pic>
        <p:nvPicPr>
          <p:cNvPr id="7" name="Imagen 6">
            <a:extLst>
              <a:ext uri="{FF2B5EF4-FFF2-40B4-BE49-F238E27FC236}">
                <a16:creationId xmlns:a16="http://schemas.microsoft.com/office/drawing/2014/main" id="{7CB88B48-E010-4C9B-80FF-BD9FF7D4F3A5}"/>
              </a:ext>
            </a:extLst>
          </p:cNvPr>
          <p:cNvPicPr/>
          <p:nvPr/>
        </p:nvPicPr>
        <p:blipFill rotWithShape="1">
          <a:blip r:embed="rId2" cstate="print">
            <a:extLst>
              <a:ext uri="{28A0092B-C50C-407E-A947-70E740481C1C}">
                <a14:useLocalDpi xmlns:a14="http://schemas.microsoft.com/office/drawing/2010/main" val="0"/>
              </a:ext>
            </a:extLst>
          </a:blip>
          <a:srcRect l="50855" t="54207" r="28630" b="4224"/>
          <a:stretch/>
        </p:blipFill>
        <p:spPr bwMode="auto">
          <a:xfrm>
            <a:off x="993557" y="1580225"/>
            <a:ext cx="4754880" cy="3447288"/>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51D66E2B-FD57-441A-9230-9DF1C3E946B7}"/>
              </a:ext>
            </a:extLst>
          </p:cNvPr>
          <p:cNvPicPr>
            <a:picLocks noChangeAspect="1"/>
          </p:cNvPicPr>
          <p:nvPr/>
        </p:nvPicPr>
        <p:blipFill>
          <a:blip r:embed="rId3"/>
          <a:stretch>
            <a:fillRect/>
          </a:stretch>
        </p:blipFill>
        <p:spPr>
          <a:xfrm>
            <a:off x="6311697" y="1284243"/>
            <a:ext cx="5468970" cy="4039251"/>
          </a:xfrm>
          <a:prstGeom prst="rect">
            <a:avLst/>
          </a:prstGeom>
        </p:spPr>
      </p:pic>
    </p:spTree>
    <p:extLst>
      <p:ext uri="{BB962C8B-B14F-4D97-AF65-F5344CB8AC3E}">
        <p14:creationId xmlns:p14="http://schemas.microsoft.com/office/powerpoint/2010/main" val="11204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157981DE-E6A3-4C8F-B838-3B4A40C1685A}"/>
              </a:ext>
            </a:extLst>
          </p:cNvPr>
          <p:cNvSpPr txBox="1">
            <a:spLocks/>
          </p:cNvSpPr>
          <p:nvPr/>
        </p:nvSpPr>
        <p:spPr>
          <a:xfrm>
            <a:off x="3806428" y="275207"/>
            <a:ext cx="4579144"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8x8</a:t>
            </a:r>
          </a:p>
        </p:txBody>
      </p:sp>
      <p:pic>
        <p:nvPicPr>
          <p:cNvPr id="5" name="Imagen 4">
            <a:extLst>
              <a:ext uri="{FF2B5EF4-FFF2-40B4-BE49-F238E27FC236}">
                <a16:creationId xmlns:a16="http://schemas.microsoft.com/office/drawing/2014/main" id="{1AE9C3DA-D284-4D67-AF5A-139ACA577B6F}"/>
              </a:ext>
            </a:extLst>
          </p:cNvPr>
          <p:cNvPicPr/>
          <p:nvPr/>
        </p:nvPicPr>
        <p:blipFill rotWithShape="1">
          <a:blip r:embed="rId2">
            <a:extLst>
              <a:ext uri="{28A0092B-C50C-407E-A947-70E740481C1C}">
                <a14:useLocalDpi xmlns:a14="http://schemas.microsoft.com/office/drawing/2010/main" val="0"/>
              </a:ext>
            </a:extLst>
          </a:blip>
          <a:srcRect l="3765" t="2509" r="5854"/>
          <a:stretch/>
        </p:blipFill>
        <p:spPr bwMode="auto">
          <a:xfrm>
            <a:off x="60960" y="1091953"/>
            <a:ext cx="6035040" cy="50292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3BA1A3BD-76E8-43C6-9FE9-5887DE97A526}"/>
              </a:ext>
            </a:extLst>
          </p:cNvPr>
          <p:cNvPicPr/>
          <p:nvPr/>
        </p:nvPicPr>
        <p:blipFill rotWithShape="1">
          <a:blip r:embed="rId3">
            <a:extLst>
              <a:ext uri="{28A0092B-C50C-407E-A947-70E740481C1C}">
                <a14:useLocalDpi xmlns:a14="http://schemas.microsoft.com/office/drawing/2010/main" val="0"/>
              </a:ext>
            </a:extLst>
          </a:blip>
          <a:srcRect l="3764" t="2509" r="5827"/>
          <a:stretch/>
        </p:blipFill>
        <p:spPr bwMode="auto">
          <a:xfrm>
            <a:off x="6096000" y="1091953"/>
            <a:ext cx="603504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56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296BC046-71FA-41CF-BEA5-7D34CED5C6B2}"/>
              </a:ext>
            </a:extLst>
          </p:cNvPr>
          <p:cNvSpPr txBox="1">
            <a:spLocks/>
          </p:cNvSpPr>
          <p:nvPr/>
        </p:nvSpPr>
        <p:spPr>
          <a:xfrm>
            <a:off x="3806428" y="337351"/>
            <a:ext cx="4579144"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8x8</a:t>
            </a:r>
          </a:p>
        </p:txBody>
      </p:sp>
      <p:pic>
        <p:nvPicPr>
          <p:cNvPr id="5" name="Imagen 4">
            <a:extLst>
              <a:ext uri="{FF2B5EF4-FFF2-40B4-BE49-F238E27FC236}">
                <a16:creationId xmlns:a16="http://schemas.microsoft.com/office/drawing/2014/main" id="{F5D3DE6D-3CFA-4A49-BA23-678E89CDBE1E}"/>
              </a:ext>
            </a:extLst>
          </p:cNvPr>
          <p:cNvPicPr/>
          <p:nvPr/>
        </p:nvPicPr>
        <p:blipFill rotWithShape="1">
          <a:blip r:embed="rId2">
            <a:extLst>
              <a:ext uri="{28A0092B-C50C-407E-A947-70E740481C1C}">
                <a14:useLocalDpi xmlns:a14="http://schemas.microsoft.com/office/drawing/2010/main" val="0"/>
              </a:ext>
            </a:extLst>
          </a:blip>
          <a:srcRect l="3765" t="2823" r="5998" b="-1"/>
          <a:stretch/>
        </p:blipFill>
        <p:spPr bwMode="auto">
          <a:xfrm>
            <a:off x="60960" y="1125090"/>
            <a:ext cx="6035040" cy="50292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F8390239-9C26-4348-BDCF-859F254C793E}"/>
              </a:ext>
            </a:extLst>
          </p:cNvPr>
          <p:cNvPicPr/>
          <p:nvPr/>
        </p:nvPicPr>
        <p:blipFill rotWithShape="1">
          <a:blip r:embed="rId3">
            <a:extLst>
              <a:ext uri="{28A0092B-C50C-407E-A947-70E740481C1C}">
                <a14:useLocalDpi xmlns:a14="http://schemas.microsoft.com/office/drawing/2010/main" val="0"/>
              </a:ext>
            </a:extLst>
          </a:blip>
          <a:srcRect l="3765" t="2823" r="5550" b="-1"/>
          <a:stretch/>
        </p:blipFill>
        <p:spPr bwMode="auto">
          <a:xfrm>
            <a:off x="6096000" y="1125090"/>
            <a:ext cx="603504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51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980896-4733-4F10-9178-79974B62C8D0}"/>
              </a:ext>
            </a:extLst>
          </p:cNvPr>
          <p:cNvPicPr/>
          <p:nvPr/>
        </p:nvPicPr>
        <p:blipFill rotWithShape="1">
          <a:blip r:embed="rId2">
            <a:extLst>
              <a:ext uri="{28A0092B-C50C-407E-A947-70E740481C1C}">
                <a14:useLocalDpi xmlns:a14="http://schemas.microsoft.com/office/drawing/2010/main" val="0"/>
              </a:ext>
            </a:extLst>
          </a:blip>
          <a:srcRect l="3765" t="2195" r="8257"/>
          <a:stretch/>
        </p:blipFill>
        <p:spPr bwMode="auto">
          <a:xfrm>
            <a:off x="60960" y="1281658"/>
            <a:ext cx="6035040" cy="5029200"/>
          </a:xfrm>
          <a:prstGeom prst="rect">
            <a:avLst/>
          </a:prstGeom>
          <a:noFill/>
          <a:ln>
            <a:noFill/>
          </a:ln>
          <a:extLst>
            <a:ext uri="{53640926-AAD7-44D8-BBD7-CCE9431645EC}">
              <a14:shadowObscured xmlns:a14="http://schemas.microsoft.com/office/drawing/2010/main"/>
            </a:ext>
          </a:extLst>
        </p:spPr>
      </p:pic>
      <p:sp>
        <p:nvSpPr>
          <p:cNvPr id="5" name="Título 12">
            <a:extLst>
              <a:ext uri="{FF2B5EF4-FFF2-40B4-BE49-F238E27FC236}">
                <a16:creationId xmlns:a16="http://schemas.microsoft.com/office/drawing/2014/main" id="{483A8274-B5A5-414D-8456-BA4E757D5B15}"/>
              </a:ext>
            </a:extLst>
          </p:cNvPr>
          <p:cNvSpPr txBox="1">
            <a:spLocks/>
          </p:cNvSpPr>
          <p:nvPr/>
        </p:nvSpPr>
        <p:spPr>
          <a:xfrm>
            <a:off x="3598664" y="373510"/>
            <a:ext cx="4994672"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16x16</a:t>
            </a:r>
          </a:p>
        </p:txBody>
      </p:sp>
      <p:pic>
        <p:nvPicPr>
          <p:cNvPr id="6" name="Imagen 5">
            <a:extLst>
              <a:ext uri="{FF2B5EF4-FFF2-40B4-BE49-F238E27FC236}">
                <a16:creationId xmlns:a16="http://schemas.microsoft.com/office/drawing/2014/main" id="{D0373262-23D2-4386-806F-9C4FA4DAF9B4}"/>
              </a:ext>
            </a:extLst>
          </p:cNvPr>
          <p:cNvPicPr/>
          <p:nvPr/>
        </p:nvPicPr>
        <p:blipFill rotWithShape="1">
          <a:blip r:embed="rId3">
            <a:extLst>
              <a:ext uri="{28A0092B-C50C-407E-A947-70E740481C1C}">
                <a14:useLocalDpi xmlns:a14="http://schemas.microsoft.com/office/drawing/2010/main" val="0"/>
              </a:ext>
            </a:extLst>
          </a:blip>
          <a:srcRect l="3765" t="2509" r="8492"/>
          <a:stretch/>
        </p:blipFill>
        <p:spPr bwMode="auto">
          <a:xfrm>
            <a:off x="6096000" y="1281658"/>
            <a:ext cx="603504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758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6BC86A-2CF6-455A-9135-C69AB1EB1F50}"/>
              </a:ext>
            </a:extLst>
          </p:cNvPr>
          <p:cNvPicPr/>
          <p:nvPr/>
        </p:nvPicPr>
        <p:blipFill rotWithShape="1">
          <a:blip r:embed="rId2">
            <a:extLst>
              <a:ext uri="{28A0092B-C50C-407E-A947-70E740481C1C}">
                <a14:useLocalDpi xmlns:a14="http://schemas.microsoft.com/office/drawing/2010/main" val="0"/>
              </a:ext>
            </a:extLst>
          </a:blip>
          <a:srcRect l="3765" t="2509" r="8492"/>
          <a:stretch/>
        </p:blipFill>
        <p:spPr bwMode="auto">
          <a:xfrm>
            <a:off x="60960" y="1196673"/>
            <a:ext cx="6035040" cy="502920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FDC20830-18F1-4AAF-945B-AF1110DA69C0}"/>
              </a:ext>
            </a:extLst>
          </p:cNvPr>
          <p:cNvPicPr/>
          <p:nvPr/>
        </p:nvPicPr>
        <p:blipFill rotWithShape="1">
          <a:blip r:embed="rId3">
            <a:extLst>
              <a:ext uri="{28A0092B-C50C-407E-A947-70E740481C1C}">
                <a14:useLocalDpi xmlns:a14="http://schemas.microsoft.com/office/drawing/2010/main" val="0"/>
              </a:ext>
            </a:extLst>
          </a:blip>
          <a:srcRect l="3631" t="2822" r="8492"/>
          <a:stretch/>
        </p:blipFill>
        <p:spPr bwMode="auto">
          <a:xfrm>
            <a:off x="6096000" y="1196673"/>
            <a:ext cx="6035040" cy="5029200"/>
          </a:xfrm>
          <a:prstGeom prst="rect">
            <a:avLst/>
          </a:prstGeom>
          <a:noFill/>
          <a:ln>
            <a:noFill/>
          </a:ln>
          <a:extLst>
            <a:ext uri="{53640926-AAD7-44D8-BBD7-CCE9431645EC}">
              <a14:shadowObscured xmlns:a14="http://schemas.microsoft.com/office/drawing/2010/main"/>
            </a:ext>
          </a:extLst>
        </p:spPr>
      </p:pic>
      <p:sp>
        <p:nvSpPr>
          <p:cNvPr id="6" name="Título 12">
            <a:extLst>
              <a:ext uri="{FF2B5EF4-FFF2-40B4-BE49-F238E27FC236}">
                <a16:creationId xmlns:a16="http://schemas.microsoft.com/office/drawing/2014/main" id="{093DF79A-DEA8-423A-A369-EC634019A60A}"/>
              </a:ext>
            </a:extLst>
          </p:cNvPr>
          <p:cNvSpPr txBox="1">
            <a:spLocks/>
          </p:cNvSpPr>
          <p:nvPr/>
        </p:nvSpPr>
        <p:spPr>
          <a:xfrm>
            <a:off x="3598664" y="344789"/>
            <a:ext cx="4994672"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16x16</a:t>
            </a:r>
          </a:p>
        </p:txBody>
      </p:sp>
    </p:spTree>
    <p:extLst>
      <p:ext uri="{BB962C8B-B14F-4D97-AF65-F5344CB8AC3E}">
        <p14:creationId xmlns:p14="http://schemas.microsoft.com/office/powerpoint/2010/main" val="30542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5CFAC384-0833-4FBC-876B-953D52130DF3}"/>
              </a:ext>
            </a:extLst>
          </p:cNvPr>
          <p:cNvSpPr txBox="1">
            <a:spLocks/>
          </p:cNvSpPr>
          <p:nvPr/>
        </p:nvSpPr>
        <p:spPr>
          <a:xfrm>
            <a:off x="3598664" y="186431"/>
            <a:ext cx="4994672"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32x32</a:t>
            </a:r>
          </a:p>
        </p:txBody>
      </p:sp>
      <p:pic>
        <p:nvPicPr>
          <p:cNvPr id="5" name="Imagen 4">
            <a:extLst>
              <a:ext uri="{FF2B5EF4-FFF2-40B4-BE49-F238E27FC236}">
                <a16:creationId xmlns:a16="http://schemas.microsoft.com/office/drawing/2014/main" id="{4C0E101D-D6FE-423C-A5A6-21298B1903E0}"/>
              </a:ext>
            </a:extLst>
          </p:cNvPr>
          <p:cNvPicPr/>
          <p:nvPr/>
        </p:nvPicPr>
        <p:blipFill rotWithShape="1">
          <a:blip r:embed="rId2">
            <a:extLst>
              <a:ext uri="{28A0092B-C50C-407E-A947-70E740481C1C}">
                <a14:useLocalDpi xmlns:a14="http://schemas.microsoft.com/office/drawing/2010/main" val="0"/>
              </a:ext>
            </a:extLst>
          </a:blip>
          <a:srcRect t="2823" r="8727" b="1"/>
          <a:stretch/>
        </p:blipFill>
        <p:spPr bwMode="auto">
          <a:xfrm>
            <a:off x="88801" y="951871"/>
            <a:ext cx="6035040" cy="50292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2A770F7A-B3B6-4CB3-90D4-A862B925E90E}"/>
              </a:ext>
            </a:extLst>
          </p:cNvPr>
          <p:cNvPicPr/>
          <p:nvPr/>
        </p:nvPicPr>
        <p:blipFill rotWithShape="1">
          <a:blip r:embed="rId3">
            <a:extLst>
              <a:ext uri="{28A0092B-C50C-407E-A947-70E740481C1C}">
                <a14:useLocalDpi xmlns:a14="http://schemas.microsoft.com/office/drawing/2010/main" val="0"/>
              </a:ext>
            </a:extLst>
          </a:blip>
          <a:srcRect l="-60" t="2509" r="8492"/>
          <a:stretch/>
        </p:blipFill>
        <p:spPr bwMode="auto">
          <a:xfrm>
            <a:off x="6096000" y="951871"/>
            <a:ext cx="603504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129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0830" y="2400300"/>
            <a:ext cx="4353539" cy="904335"/>
          </a:xfrm>
        </p:spPr>
        <p:txBody>
          <a:bodyPr rtlCol="0">
            <a:noAutofit/>
          </a:bodyPr>
          <a:lstStyle/>
          <a:p>
            <a:pPr rtl="0"/>
            <a:r>
              <a:rPr lang="es-EC" sz="5000" dirty="0"/>
              <a:t>INTRODUCCIÓN</a:t>
            </a:r>
            <a:endParaRPr lang="es-ES" sz="5000" dirty="0"/>
          </a:p>
        </p:txBody>
      </p:sp>
      <p:cxnSp>
        <p:nvCxnSpPr>
          <p:cNvPr id="4" name="Conector recto 3">
            <a:extLst>
              <a:ext uri="{FF2B5EF4-FFF2-40B4-BE49-F238E27FC236}">
                <a16:creationId xmlns:a16="http://schemas.microsoft.com/office/drawing/2014/main" id="{F3D7BAFF-A30E-4323-8B79-BBC25D3D140D}"/>
              </a:ext>
            </a:extLst>
          </p:cNvPr>
          <p:cNvCxnSpPr/>
          <p:nvPr/>
        </p:nvCxnSpPr>
        <p:spPr>
          <a:xfrm>
            <a:off x="666750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C17E916-AEDF-4E57-9F50-7CBFF33F5A4E}"/>
              </a:ext>
            </a:extLst>
          </p:cNvPr>
          <p:cNvCxnSpPr/>
          <p:nvPr/>
        </p:nvCxnSpPr>
        <p:spPr>
          <a:xfrm>
            <a:off x="719137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62BC2E0-B364-4F1D-B08A-18A290CC2DE2}"/>
              </a:ext>
            </a:extLst>
          </p:cNvPr>
          <p:cNvCxnSpPr/>
          <p:nvPr/>
        </p:nvCxnSpPr>
        <p:spPr>
          <a:xfrm>
            <a:off x="770065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CECAA0E-B615-48EB-90CE-AE4BB27F4825}"/>
              </a:ext>
            </a:extLst>
          </p:cNvPr>
          <p:cNvCxnSpPr/>
          <p:nvPr/>
        </p:nvCxnSpPr>
        <p:spPr>
          <a:xfrm>
            <a:off x="822453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508B6AD-7B4C-4977-BFE3-52F8A848DB5C}"/>
              </a:ext>
            </a:extLst>
          </p:cNvPr>
          <p:cNvCxnSpPr/>
          <p:nvPr/>
        </p:nvCxnSpPr>
        <p:spPr>
          <a:xfrm>
            <a:off x="666750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77C1140-11E4-47D2-A090-AC18B76C69C4}"/>
              </a:ext>
            </a:extLst>
          </p:cNvPr>
          <p:cNvCxnSpPr/>
          <p:nvPr/>
        </p:nvCxnSpPr>
        <p:spPr>
          <a:xfrm>
            <a:off x="719137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8B5ABEC-84C9-4D83-8066-61BA056BDD7F}"/>
              </a:ext>
            </a:extLst>
          </p:cNvPr>
          <p:cNvCxnSpPr/>
          <p:nvPr/>
        </p:nvCxnSpPr>
        <p:spPr>
          <a:xfrm>
            <a:off x="770065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2C48881-6629-4D50-8D45-787F30FF2548}"/>
              </a:ext>
            </a:extLst>
          </p:cNvPr>
          <p:cNvCxnSpPr/>
          <p:nvPr/>
        </p:nvCxnSpPr>
        <p:spPr>
          <a:xfrm>
            <a:off x="822453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D2EE352-FCBD-49EE-BFC2-79C99FB1CBCA}"/>
              </a:ext>
            </a:extLst>
          </p:cNvPr>
          <p:cNvCxnSpPr>
            <a:cxnSpLocks/>
          </p:cNvCxnSpPr>
          <p:nvPr/>
        </p:nvCxnSpPr>
        <p:spPr>
          <a:xfrm flipH="1">
            <a:off x="232463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5DC7D23-8CF6-42F1-901A-1694E188C871}"/>
              </a:ext>
            </a:extLst>
          </p:cNvPr>
          <p:cNvCxnSpPr>
            <a:cxnSpLocks/>
          </p:cNvCxnSpPr>
          <p:nvPr/>
        </p:nvCxnSpPr>
        <p:spPr>
          <a:xfrm flipH="1">
            <a:off x="2848512"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BE99603-6AC6-462F-B4DF-56AAEEE202BD}"/>
              </a:ext>
            </a:extLst>
          </p:cNvPr>
          <p:cNvCxnSpPr>
            <a:cxnSpLocks/>
          </p:cNvCxnSpPr>
          <p:nvPr/>
        </p:nvCxnSpPr>
        <p:spPr>
          <a:xfrm flipH="1">
            <a:off x="3357792" y="4219035"/>
            <a:ext cx="4342863"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DD91417-ABDD-435A-8A4C-605FB510023C}"/>
              </a:ext>
            </a:extLst>
          </p:cNvPr>
          <p:cNvCxnSpPr>
            <a:cxnSpLocks/>
          </p:cNvCxnSpPr>
          <p:nvPr/>
        </p:nvCxnSpPr>
        <p:spPr>
          <a:xfrm flipH="1">
            <a:off x="388166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933F16F-C6E2-43CA-A028-E1DCA4D9F25B}"/>
              </a:ext>
            </a:extLst>
          </p:cNvPr>
          <p:cNvCxnSpPr>
            <a:cxnSpLocks/>
          </p:cNvCxnSpPr>
          <p:nvPr/>
        </p:nvCxnSpPr>
        <p:spPr>
          <a:xfrm flipH="1">
            <a:off x="6981825" y="3838575"/>
            <a:ext cx="5210175" cy="30194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40DC203C-6EA1-4F11-A654-D74C504C7ADB}"/>
              </a:ext>
            </a:extLst>
          </p:cNvPr>
          <p:cNvCxnSpPr/>
          <p:nvPr/>
        </p:nvCxnSpPr>
        <p:spPr>
          <a:xfrm>
            <a:off x="1104900" y="0"/>
            <a:ext cx="0" cy="42190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ACA6747-0C86-476E-B1B9-84A9B202067B}"/>
              </a:ext>
            </a:extLst>
          </p:cNvPr>
          <p:cNvCxnSpPr/>
          <p:nvPr/>
        </p:nvCxnSpPr>
        <p:spPr>
          <a:xfrm flipH="1">
            <a:off x="0" y="4219035"/>
            <a:ext cx="1104900" cy="15626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1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2">
            <a:extLst>
              <a:ext uri="{FF2B5EF4-FFF2-40B4-BE49-F238E27FC236}">
                <a16:creationId xmlns:a16="http://schemas.microsoft.com/office/drawing/2014/main" id="{682284DB-768C-420E-B2D6-49F4033EB2F8}"/>
              </a:ext>
            </a:extLst>
          </p:cNvPr>
          <p:cNvSpPr txBox="1">
            <a:spLocks/>
          </p:cNvSpPr>
          <p:nvPr/>
        </p:nvSpPr>
        <p:spPr>
          <a:xfrm>
            <a:off x="3598664" y="0"/>
            <a:ext cx="4994672" cy="5746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dirty="0"/>
              <a:t>Sistema Ecualizado 32x32</a:t>
            </a:r>
          </a:p>
        </p:txBody>
      </p:sp>
      <p:pic>
        <p:nvPicPr>
          <p:cNvPr id="5" name="Imagen 4">
            <a:extLst>
              <a:ext uri="{FF2B5EF4-FFF2-40B4-BE49-F238E27FC236}">
                <a16:creationId xmlns:a16="http://schemas.microsoft.com/office/drawing/2014/main" id="{0DD32919-D58C-45F4-A645-9240E67AC451}"/>
              </a:ext>
            </a:extLst>
          </p:cNvPr>
          <p:cNvPicPr/>
          <p:nvPr/>
        </p:nvPicPr>
        <p:blipFill rotWithShape="1">
          <a:blip r:embed="rId2">
            <a:extLst>
              <a:ext uri="{28A0092B-C50C-407E-A947-70E740481C1C}">
                <a14:useLocalDpi xmlns:a14="http://schemas.microsoft.com/office/drawing/2010/main" val="0"/>
              </a:ext>
            </a:extLst>
          </a:blip>
          <a:srcRect l="3765" t="2823" r="6956" b="-1"/>
          <a:stretch/>
        </p:blipFill>
        <p:spPr bwMode="auto">
          <a:xfrm>
            <a:off x="72342" y="914400"/>
            <a:ext cx="6035040" cy="502920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5C42E81-AB40-4E96-82AB-FFA03742A2E7}"/>
              </a:ext>
            </a:extLst>
          </p:cNvPr>
          <p:cNvPicPr/>
          <p:nvPr/>
        </p:nvPicPr>
        <p:blipFill rotWithShape="1">
          <a:blip r:embed="rId3">
            <a:extLst>
              <a:ext uri="{28A0092B-C50C-407E-A947-70E740481C1C}">
                <a14:useLocalDpi xmlns:a14="http://schemas.microsoft.com/office/drawing/2010/main" val="0"/>
              </a:ext>
            </a:extLst>
          </a:blip>
          <a:srcRect l="3765" t="2823" r="8257" b="1"/>
          <a:stretch/>
        </p:blipFill>
        <p:spPr bwMode="auto">
          <a:xfrm>
            <a:off x="6107382" y="914400"/>
            <a:ext cx="603504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71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6427" y="2410365"/>
            <a:ext cx="10210795" cy="904335"/>
          </a:xfrm>
        </p:spPr>
        <p:txBody>
          <a:bodyPr rtlCol="0">
            <a:noAutofit/>
          </a:bodyPr>
          <a:lstStyle/>
          <a:p>
            <a:pPr rtl="0"/>
            <a:r>
              <a:rPr lang="es-EC" sz="5000" dirty="0"/>
              <a:t>CONCLUSIONES Y RECOMENDACIONES</a:t>
            </a:r>
            <a:endParaRPr lang="es-ES" sz="5000" dirty="0"/>
          </a:p>
        </p:txBody>
      </p:sp>
      <p:cxnSp>
        <p:nvCxnSpPr>
          <p:cNvPr id="4" name="Conector recto 3">
            <a:extLst>
              <a:ext uri="{FF2B5EF4-FFF2-40B4-BE49-F238E27FC236}">
                <a16:creationId xmlns:a16="http://schemas.microsoft.com/office/drawing/2014/main" id="{F3D7BAFF-A30E-4323-8B79-BBC25D3D140D}"/>
              </a:ext>
            </a:extLst>
          </p:cNvPr>
          <p:cNvCxnSpPr/>
          <p:nvPr/>
        </p:nvCxnSpPr>
        <p:spPr>
          <a:xfrm>
            <a:off x="666750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C17E916-AEDF-4E57-9F50-7CBFF33F5A4E}"/>
              </a:ext>
            </a:extLst>
          </p:cNvPr>
          <p:cNvCxnSpPr/>
          <p:nvPr/>
        </p:nvCxnSpPr>
        <p:spPr>
          <a:xfrm>
            <a:off x="719137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62BC2E0-B364-4F1D-B08A-18A290CC2DE2}"/>
              </a:ext>
            </a:extLst>
          </p:cNvPr>
          <p:cNvCxnSpPr/>
          <p:nvPr/>
        </p:nvCxnSpPr>
        <p:spPr>
          <a:xfrm>
            <a:off x="770065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CECAA0E-B615-48EB-90CE-AE4BB27F4825}"/>
              </a:ext>
            </a:extLst>
          </p:cNvPr>
          <p:cNvCxnSpPr/>
          <p:nvPr/>
        </p:nvCxnSpPr>
        <p:spPr>
          <a:xfrm>
            <a:off x="822453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508B6AD-7B4C-4977-BFE3-52F8A848DB5C}"/>
              </a:ext>
            </a:extLst>
          </p:cNvPr>
          <p:cNvCxnSpPr/>
          <p:nvPr/>
        </p:nvCxnSpPr>
        <p:spPr>
          <a:xfrm>
            <a:off x="666750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77C1140-11E4-47D2-A090-AC18B76C69C4}"/>
              </a:ext>
            </a:extLst>
          </p:cNvPr>
          <p:cNvCxnSpPr/>
          <p:nvPr/>
        </p:nvCxnSpPr>
        <p:spPr>
          <a:xfrm>
            <a:off x="719137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8B5ABEC-84C9-4D83-8066-61BA056BDD7F}"/>
              </a:ext>
            </a:extLst>
          </p:cNvPr>
          <p:cNvCxnSpPr/>
          <p:nvPr/>
        </p:nvCxnSpPr>
        <p:spPr>
          <a:xfrm>
            <a:off x="770065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2C48881-6629-4D50-8D45-787F30FF2548}"/>
              </a:ext>
            </a:extLst>
          </p:cNvPr>
          <p:cNvCxnSpPr/>
          <p:nvPr/>
        </p:nvCxnSpPr>
        <p:spPr>
          <a:xfrm>
            <a:off x="822453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D2EE352-FCBD-49EE-BFC2-79C99FB1CBCA}"/>
              </a:ext>
            </a:extLst>
          </p:cNvPr>
          <p:cNvCxnSpPr>
            <a:cxnSpLocks/>
          </p:cNvCxnSpPr>
          <p:nvPr/>
        </p:nvCxnSpPr>
        <p:spPr>
          <a:xfrm flipH="1">
            <a:off x="232463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5DC7D23-8CF6-42F1-901A-1694E188C871}"/>
              </a:ext>
            </a:extLst>
          </p:cNvPr>
          <p:cNvCxnSpPr>
            <a:cxnSpLocks/>
          </p:cNvCxnSpPr>
          <p:nvPr/>
        </p:nvCxnSpPr>
        <p:spPr>
          <a:xfrm flipH="1">
            <a:off x="2848512"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BE99603-6AC6-462F-B4DF-56AAEEE202BD}"/>
              </a:ext>
            </a:extLst>
          </p:cNvPr>
          <p:cNvCxnSpPr>
            <a:cxnSpLocks/>
          </p:cNvCxnSpPr>
          <p:nvPr/>
        </p:nvCxnSpPr>
        <p:spPr>
          <a:xfrm flipH="1">
            <a:off x="3357792" y="4219035"/>
            <a:ext cx="4342863"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DD91417-ABDD-435A-8A4C-605FB510023C}"/>
              </a:ext>
            </a:extLst>
          </p:cNvPr>
          <p:cNvCxnSpPr>
            <a:cxnSpLocks/>
          </p:cNvCxnSpPr>
          <p:nvPr/>
        </p:nvCxnSpPr>
        <p:spPr>
          <a:xfrm flipH="1">
            <a:off x="388166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933F16F-C6E2-43CA-A028-E1DCA4D9F25B}"/>
              </a:ext>
            </a:extLst>
          </p:cNvPr>
          <p:cNvCxnSpPr>
            <a:cxnSpLocks/>
          </p:cNvCxnSpPr>
          <p:nvPr/>
        </p:nvCxnSpPr>
        <p:spPr>
          <a:xfrm flipH="1">
            <a:off x="6981825" y="3838575"/>
            <a:ext cx="5210175" cy="30194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40DC203C-6EA1-4F11-A654-D74C504C7ADB}"/>
              </a:ext>
            </a:extLst>
          </p:cNvPr>
          <p:cNvCxnSpPr/>
          <p:nvPr/>
        </p:nvCxnSpPr>
        <p:spPr>
          <a:xfrm>
            <a:off x="1104900" y="0"/>
            <a:ext cx="0" cy="42190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ACA6747-0C86-476E-B1B9-84A9B202067B}"/>
              </a:ext>
            </a:extLst>
          </p:cNvPr>
          <p:cNvCxnSpPr/>
          <p:nvPr/>
        </p:nvCxnSpPr>
        <p:spPr>
          <a:xfrm flipH="1">
            <a:off x="0" y="4219035"/>
            <a:ext cx="1104900" cy="15626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6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6EE401-F442-4FF8-B70D-361C88FC2642}"/>
              </a:ext>
            </a:extLst>
          </p:cNvPr>
          <p:cNvSpPr/>
          <p:nvPr/>
        </p:nvSpPr>
        <p:spPr>
          <a:xfrm>
            <a:off x="842962" y="581360"/>
            <a:ext cx="10672763" cy="5538504"/>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La implementación de los algoritmos adaptativos en la ecualización del canal MIMO mejoró el desempeño del sistema MIMO 8x8 en un 4%, 16x16 en un 6% y 32x32 en un 5% como se evidencio al momento de obtener las gráficas del BER.</a:t>
            </a:r>
          </a:p>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El algoritmo Affine Projection presenta ventajas sobre los algoritmos LMS, NLMS y RLS debido a que los valores del MSE y BER al momento de la ecualización disminuyen con todos los coeficientes (N =1,2, …,10) propuestos en el trabajo.</a:t>
            </a:r>
          </a:p>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El algoritmo RLS mostró desventajas al momento de la implementación, dado que el valor medio del MSE con todos los coeficientes fue de 9.12 [dB], aumentando el valor del BER y empeorando el desempeño del sistema.</a:t>
            </a:r>
          </a:p>
        </p:txBody>
      </p:sp>
      <p:sp>
        <p:nvSpPr>
          <p:cNvPr id="5" name="Rectángulo 4">
            <a:extLst>
              <a:ext uri="{FF2B5EF4-FFF2-40B4-BE49-F238E27FC236}">
                <a16:creationId xmlns:a16="http://schemas.microsoft.com/office/drawing/2014/main" id="{DDDF3C6A-6564-42B7-AEAC-CD83943561FC}"/>
              </a:ext>
            </a:extLst>
          </p:cNvPr>
          <p:cNvSpPr/>
          <p:nvPr/>
        </p:nvSpPr>
        <p:spPr>
          <a:xfrm>
            <a:off x="4779184" y="114300"/>
            <a:ext cx="2800318" cy="584775"/>
          </a:xfrm>
          <a:prstGeom prst="rect">
            <a:avLst/>
          </a:prstGeom>
        </p:spPr>
        <p:txBody>
          <a:bodyPr wrap="none">
            <a:spAutoFit/>
          </a:bodyPr>
          <a:lstStyle/>
          <a:p>
            <a:r>
              <a:rPr lang="es-EC" sz="3200" dirty="0"/>
              <a:t>CONCLUSIONES</a:t>
            </a:r>
            <a:endParaRPr lang="es-US" sz="3200" dirty="0"/>
          </a:p>
        </p:txBody>
      </p:sp>
    </p:spTree>
    <p:extLst>
      <p:ext uri="{BB962C8B-B14F-4D97-AF65-F5344CB8AC3E}">
        <p14:creationId xmlns:p14="http://schemas.microsoft.com/office/powerpoint/2010/main" val="39843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1406D2-00EA-4703-9B29-F3B2F42E0455}"/>
              </a:ext>
            </a:extLst>
          </p:cNvPr>
          <p:cNvSpPr/>
          <p:nvPr/>
        </p:nvSpPr>
        <p:spPr>
          <a:xfrm>
            <a:off x="1076325" y="457033"/>
            <a:ext cx="10677526" cy="3691844"/>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Los sistemas 16x16 y 32x32 tienen un valor del BER menor con respecto al sistema 8x8 debido al mayor número de antenas, que provee a los sistemas de mayor robustez y confiabilidad.</a:t>
            </a:r>
          </a:p>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Los sistemas MIMO utilizados en el presente trabajo tienen un rendimiento óptimo antes de ser ecualizados, mitigando la mayoría de efectos creados por el canal, con lo cual la ecualización mediante filtros adaptativos es más sencilla de implementar.</a:t>
            </a:r>
          </a:p>
          <a:p>
            <a:pPr lvl="0" algn="just">
              <a:lnSpc>
                <a:spcPct val="200000"/>
              </a:lnSpc>
              <a:spcAft>
                <a:spcPts val="0"/>
              </a:spcAft>
            </a:pPr>
            <a:endParaRPr lang="es-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40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01112A-E212-458A-A073-19494B552655}"/>
              </a:ext>
            </a:extLst>
          </p:cNvPr>
          <p:cNvSpPr/>
          <p:nvPr/>
        </p:nvSpPr>
        <p:spPr>
          <a:xfrm>
            <a:off x="952500" y="803055"/>
            <a:ext cx="10744200" cy="3691844"/>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Se recomienda utilizar algoritmos de la familia QR, lo que permitirá compararlos con los utilizados en este trabajo y verificar si estos son igual de eficientes para el sistema de comunicaciones o varían en sus resultados.</a:t>
            </a:r>
          </a:p>
          <a:p>
            <a:pPr marL="342900" lvl="0" indent="-342900" algn="just">
              <a:lnSpc>
                <a:spcPct val="200000"/>
              </a:lnSpc>
              <a:spcAft>
                <a:spcPts val="0"/>
              </a:spcAft>
              <a:buFont typeface="Symbol" panose="05050102010706020507" pitchFamily="18"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Se recomienda en trabajos futuros la implementación de sistemas con un mayor número de antenas (32 en adelante) con lo que se podrá determinar si tienen un desempeño igual o más óptimo que los utilizados en el presente trabajo.</a:t>
            </a:r>
          </a:p>
        </p:txBody>
      </p:sp>
      <p:sp>
        <p:nvSpPr>
          <p:cNvPr id="5" name="Rectángulo 4">
            <a:extLst>
              <a:ext uri="{FF2B5EF4-FFF2-40B4-BE49-F238E27FC236}">
                <a16:creationId xmlns:a16="http://schemas.microsoft.com/office/drawing/2014/main" id="{8C2C66EB-D656-41EF-90CA-BF2327F9D645}"/>
              </a:ext>
            </a:extLst>
          </p:cNvPr>
          <p:cNvSpPr/>
          <p:nvPr/>
        </p:nvSpPr>
        <p:spPr>
          <a:xfrm>
            <a:off x="4602204" y="102543"/>
            <a:ext cx="3635291" cy="584775"/>
          </a:xfrm>
          <a:prstGeom prst="rect">
            <a:avLst/>
          </a:prstGeom>
        </p:spPr>
        <p:txBody>
          <a:bodyPr wrap="none">
            <a:spAutoFit/>
          </a:bodyPr>
          <a:lstStyle/>
          <a:p>
            <a:r>
              <a:rPr lang="es-EC" sz="3200" dirty="0"/>
              <a:t>RECOMENDACIONES</a:t>
            </a:r>
            <a:endParaRPr lang="es-US" sz="3200" dirty="0"/>
          </a:p>
        </p:txBody>
      </p:sp>
    </p:spTree>
    <p:extLst>
      <p:ext uri="{BB962C8B-B14F-4D97-AF65-F5344CB8AC3E}">
        <p14:creationId xmlns:p14="http://schemas.microsoft.com/office/powerpoint/2010/main" val="335531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4236F-6A80-43DE-8A98-173D370B1DF1}"/>
              </a:ext>
            </a:extLst>
          </p:cNvPr>
          <p:cNvSpPr>
            <a:spLocks noGrp="1"/>
          </p:cNvSpPr>
          <p:nvPr>
            <p:ph type="title"/>
          </p:nvPr>
        </p:nvSpPr>
        <p:spPr>
          <a:xfrm>
            <a:off x="3629025" y="2628900"/>
            <a:ext cx="4933949" cy="1600200"/>
          </a:xfrm>
        </p:spPr>
        <p:txBody>
          <a:bodyPr>
            <a:noAutofit/>
          </a:bodyPr>
          <a:lstStyle/>
          <a:p>
            <a:r>
              <a:rPr lang="es-US" sz="10300" dirty="0"/>
              <a:t>GRACIAS</a:t>
            </a:r>
          </a:p>
        </p:txBody>
      </p:sp>
    </p:spTree>
    <p:extLst>
      <p:ext uri="{BB962C8B-B14F-4D97-AF65-F5344CB8AC3E}">
        <p14:creationId xmlns:p14="http://schemas.microsoft.com/office/powerpoint/2010/main" val="247982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4398" y="73748"/>
            <a:ext cx="3263203" cy="461665"/>
          </a:xfrm>
        </p:spPr>
        <p:txBody>
          <a:bodyPr>
            <a:noAutofit/>
          </a:bodyPr>
          <a:lstStyle/>
          <a:p>
            <a:r>
              <a:rPr lang="es-EC" dirty="0"/>
              <a:t>INTRODUCCIÓN</a:t>
            </a:r>
            <a:endParaRPr lang="es-ES" dirty="0"/>
          </a:p>
        </p:txBody>
      </p:sp>
      <p:sp>
        <p:nvSpPr>
          <p:cNvPr id="13" name="Rectángulo 12">
            <a:extLst>
              <a:ext uri="{FF2B5EF4-FFF2-40B4-BE49-F238E27FC236}">
                <a16:creationId xmlns:a16="http://schemas.microsoft.com/office/drawing/2014/main" id="{93D0BDC6-879F-40E7-96E7-F192CC8E67EF}"/>
              </a:ext>
            </a:extLst>
          </p:cNvPr>
          <p:cNvSpPr/>
          <p:nvPr/>
        </p:nvSpPr>
        <p:spPr>
          <a:xfrm>
            <a:off x="1654502" y="1289045"/>
            <a:ext cx="1220641" cy="5334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800" dirty="0"/>
          </a:p>
        </p:txBody>
      </p:sp>
      <p:sp>
        <p:nvSpPr>
          <p:cNvPr id="14" name="CuadroTexto 13">
            <a:extLst>
              <a:ext uri="{FF2B5EF4-FFF2-40B4-BE49-F238E27FC236}">
                <a16:creationId xmlns:a16="http://schemas.microsoft.com/office/drawing/2014/main" id="{A9C4F8EC-39B7-4FAF-B3D9-30C73C1D033D}"/>
              </a:ext>
            </a:extLst>
          </p:cNvPr>
          <p:cNvSpPr txBox="1"/>
          <p:nvPr/>
        </p:nvSpPr>
        <p:spPr>
          <a:xfrm>
            <a:off x="1625927" y="1289045"/>
            <a:ext cx="593432" cy="523220"/>
          </a:xfrm>
          <a:prstGeom prst="rect">
            <a:avLst/>
          </a:prstGeom>
          <a:noFill/>
        </p:spPr>
        <p:txBody>
          <a:bodyPr wrap="none" rtlCol="0">
            <a:spAutoFit/>
          </a:bodyPr>
          <a:lstStyle/>
          <a:p>
            <a:r>
              <a:rPr lang="es-US" sz="2800" dirty="0"/>
              <a:t>4G</a:t>
            </a:r>
          </a:p>
        </p:txBody>
      </p:sp>
      <p:sp>
        <p:nvSpPr>
          <p:cNvPr id="15" name="CuadroTexto 14">
            <a:extLst>
              <a:ext uri="{FF2B5EF4-FFF2-40B4-BE49-F238E27FC236}">
                <a16:creationId xmlns:a16="http://schemas.microsoft.com/office/drawing/2014/main" id="{85C5EB15-E1B9-44E1-B3B8-D0153BA35BD6}"/>
              </a:ext>
            </a:extLst>
          </p:cNvPr>
          <p:cNvSpPr txBox="1"/>
          <p:nvPr/>
        </p:nvSpPr>
        <p:spPr>
          <a:xfrm>
            <a:off x="2046468" y="1425341"/>
            <a:ext cx="893909" cy="307777"/>
          </a:xfrm>
          <a:prstGeom prst="rect">
            <a:avLst/>
          </a:prstGeom>
          <a:noFill/>
        </p:spPr>
        <p:txBody>
          <a:bodyPr wrap="square" rtlCol="0">
            <a:spAutoFit/>
          </a:bodyPr>
          <a:lstStyle/>
          <a:p>
            <a:r>
              <a:rPr lang="es-US" sz="1400" dirty="0"/>
              <a:t>100 Mb/s</a:t>
            </a:r>
          </a:p>
        </p:txBody>
      </p:sp>
      <p:sp>
        <p:nvSpPr>
          <p:cNvPr id="16" name="Rectángulo 15">
            <a:extLst>
              <a:ext uri="{FF2B5EF4-FFF2-40B4-BE49-F238E27FC236}">
                <a16:creationId xmlns:a16="http://schemas.microsoft.com/office/drawing/2014/main" id="{B6334F4F-2CE3-4941-B8DC-482864F29611}"/>
              </a:ext>
            </a:extLst>
          </p:cNvPr>
          <p:cNvSpPr/>
          <p:nvPr/>
        </p:nvSpPr>
        <p:spPr>
          <a:xfrm>
            <a:off x="1673552" y="1959992"/>
            <a:ext cx="1220641" cy="5334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800" dirty="0"/>
          </a:p>
        </p:txBody>
      </p:sp>
      <p:sp>
        <p:nvSpPr>
          <p:cNvPr id="17" name="CuadroTexto 16">
            <a:extLst>
              <a:ext uri="{FF2B5EF4-FFF2-40B4-BE49-F238E27FC236}">
                <a16:creationId xmlns:a16="http://schemas.microsoft.com/office/drawing/2014/main" id="{21BF101C-5591-4257-A68F-82033DDB8D80}"/>
              </a:ext>
            </a:extLst>
          </p:cNvPr>
          <p:cNvSpPr txBox="1"/>
          <p:nvPr/>
        </p:nvSpPr>
        <p:spPr>
          <a:xfrm>
            <a:off x="1654502" y="1959992"/>
            <a:ext cx="593432" cy="523220"/>
          </a:xfrm>
          <a:prstGeom prst="rect">
            <a:avLst/>
          </a:prstGeom>
          <a:noFill/>
        </p:spPr>
        <p:txBody>
          <a:bodyPr wrap="none" rtlCol="0">
            <a:spAutoFit/>
          </a:bodyPr>
          <a:lstStyle/>
          <a:p>
            <a:r>
              <a:rPr lang="es-US" sz="2800" dirty="0"/>
              <a:t>5G</a:t>
            </a:r>
          </a:p>
        </p:txBody>
      </p:sp>
      <p:sp>
        <p:nvSpPr>
          <p:cNvPr id="18" name="CuadroTexto 17">
            <a:extLst>
              <a:ext uri="{FF2B5EF4-FFF2-40B4-BE49-F238E27FC236}">
                <a16:creationId xmlns:a16="http://schemas.microsoft.com/office/drawing/2014/main" id="{F880BCB0-1680-427A-864F-3D720475EA60}"/>
              </a:ext>
            </a:extLst>
          </p:cNvPr>
          <p:cNvSpPr txBox="1"/>
          <p:nvPr/>
        </p:nvSpPr>
        <p:spPr>
          <a:xfrm>
            <a:off x="2189343" y="2096288"/>
            <a:ext cx="700527" cy="307777"/>
          </a:xfrm>
          <a:prstGeom prst="rect">
            <a:avLst/>
          </a:prstGeom>
          <a:noFill/>
        </p:spPr>
        <p:txBody>
          <a:bodyPr wrap="square" rtlCol="0">
            <a:spAutoFit/>
          </a:bodyPr>
          <a:lstStyle/>
          <a:p>
            <a:r>
              <a:rPr lang="es-US" sz="1400" dirty="0"/>
              <a:t>1 Gb/s</a:t>
            </a:r>
          </a:p>
        </p:txBody>
      </p:sp>
      <p:pic>
        <p:nvPicPr>
          <p:cNvPr id="1030" name="Picture 6" descr="Resultado de imagen para lte">
            <a:extLst>
              <a:ext uri="{FF2B5EF4-FFF2-40B4-BE49-F238E27FC236}">
                <a16:creationId xmlns:a16="http://schemas.microsoft.com/office/drawing/2014/main" id="{51622431-3031-4D36-8921-7F01B46200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78" b="9674"/>
          <a:stretch/>
        </p:blipFill>
        <p:spPr bwMode="auto">
          <a:xfrm>
            <a:off x="3544211" y="1367990"/>
            <a:ext cx="1260761"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lte advanced">
            <a:extLst>
              <a:ext uri="{FF2B5EF4-FFF2-40B4-BE49-F238E27FC236}">
                <a16:creationId xmlns:a16="http://schemas.microsoft.com/office/drawing/2014/main" id="{A2D2D346-6A78-4435-A6DA-D4D70C9D4DC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1065" t="79317" r="37210" b="7960"/>
          <a:stretch/>
        </p:blipFill>
        <p:spPr bwMode="auto">
          <a:xfrm>
            <a:off x="4822364" y="1438116"/>
            <a:ext cx="1487127" cy="870940"/>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10CC29AE-A1D9-4A64-B58E-6EC97D1CAAB2}"/>
              </a:ext>
            </a:extLst>
          </p:cNvPr>
          <p:cNvSpPr txBox="1"/>
          <p:nvPr/>
        </p:nvSpPr>
        <p:spPr>
          <a:xfrm>
            <a:off x="8436168" y="609175"/>
            <a:ext cx="1182371" cy="523220"/>
          </a:xfrm>
          <a:prstGeom prst="rect">
            <a:avLst/>
          </a:prstGeom>
          <a:noFill/>
          <a:ln>
            <a:noFill/>
          </a:ln>
        </p:spPr>
        <p:txBody>
          <a:bodyPr wrap="square" rtlCol="0">
            <a:spAutoFit/>
          </a:bodyPr>
          <a:lstStyle/>
          <a:p>
            <a:r>
              <a:rPr lang="es-US" sz="2800" b="1" dirty="0"/>
              <a:t>MIMO</a:t>
            </a:r>
          </a:p>
        </p:txBody>
      </p:sp>
      <p:grpSp>
        <p:nvGrpSpPr>
          <p:cNvPr id="69" name="Grupo 68">
            <a:extLst>
              <a:ext uri="{FF2B5EF4-FFF2-40B4-BE49-F238E27FC236}">
                <a16:creationId xmlns:a16="http://schemas.microsoft.com/office/drawing/2014/main" id="{C78B0A66-4E1A-4615-BBB5-263549F6DA3F}"/>
              </a:ext>
            </a:extLst>
          </p:cNvPr>
          <p:cNvGrpSpPr/>
          <p:nvPr/>
        </p:nvGrpSpPr>
        <p:grpSpPr>
          <a:xfrm>
            <a:off x="7073060" y="1181961"/>
            <a:ext cx="3903674" cy="1369439"/>
            <a:chOff x="7911816" y="1207956"/>
            <a:chExt cx="3903674" cy="1369439"/>
          </a:xfrm>
        </p:grpSpPr>
        <p:sp>
          <p:nvSpPr>
            <p:cNvPr id="23" name="Rectángulo 22">
              <a:extLst>
                <a:ext uri="{FF2B5EF4-FFF2-40B4-BE49-F238E27FC236}">
                  <a16:creationId xmlns:a16="http://schemas.microsoft.com/office/drawing/2014/main" id="{AA19A8AD-E2B2-40B5-91FC-3A5244209F77}"/>
                </a:ext>
              </a:extLst>
            </p:cNvPr>
            <p:cNvSpPr/>
            <p:nvPr/>
          </p:nvSpPr>
          <p:spPr>
            <a:xfrm>
              <a:off x="8236045" y="2183161"/>
              <a:ext cx="639762" cy="394234"/>
            </a:xfrm>
            <a:prstGeom prst="rect">
              <a:avLst/>
            </a:prstGeom>
            <a:solidFill>
              <a:schemeClr val="accent2">
                <a:lumMod val="40000"/>
                <a:lumOff val="60000"/>
              </a:schemeClr>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dirty="0"/>
                <a:t>TX</a:t>
              </a:r>
            </a:p>
          </p:txBody>
        </p:sp>
        <p:sp>
          <p:nvSpPr>
            <p:cNvPr id="24" name="Rectángulo 23">
              <a:extLst>
                <a:ext uri="{FF2B5EF4-FFF2-40B4-BE49-F238E27FC236}">
                  <a16:creationId xmlns:a16="http://schemas.microsoft.com/office/drawing/2014/main" id="{DC3F9820-E780-48A6-ADC7-65B91A70B9D0}"/>
                </a:ext>
              </a:extLst>
            </p:cNvPr>
            <p:cNvSpPr/>
            <p:nvPr/>
          </p:nvSpPr>
          <p:spPr>
            <a:xfrm>
              <a:off x="10811884" y="2183161"/>
              <a:ext cx="639762" cy="394234"/>
            </a:xfrm>
            <a:prstGeom prst="rect">
              <a:avLst/>
            </a:prstGeom>
            <a:solidFill>
              <a:schemeClr val="accent2">
                <a:lumMod val="40000"/>
                <a:lumOff val="60000"/>
              </a:schemeClr>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r>
                <a:rPr lang="es-US" dirty="0"/>
                <a:t>RX</a:t>
              </a:r>
            </a:p>
          </p:txBody>
        </p:sp>
        <p:cxnSp>
          <p:nvCxnSpPr>
            <p:cNvPr id="25" name="Conector recto 24">
              <a:extLst>
                <a:ext uri="{FF2B5EF4-FFF2-40B4-BE49-F238E27FC236}">
                  <a16:creationId xmlns:a16="http://schemas.microsoft.com/office/drawing/2014/main" id="{9696F5D8-218D-4F17-88D0-4478852ECE96}"/>
                </a:ext>
              </a:extLst>
            </p:cNvPr>
            <p:cNvCxnSpPr/>
            <p:nvPr/>
          </p:nvCxnSpPr>
          <p:spPr>
            <a:xfrm>
              <a:off x="8880806" y="2226903"/>
              <a:ext cx="236028" cy="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26" name="Conector recto 25">
              <a:extLst>
                <a:ext uri="{FF2B5EF4-FFF2-40B4-BE49-F238E27FC236}">
                  <a16:creationId xmlns:a16="http://schemas.microsoft.com/office/drawing/2014/main" id="{E7C9BDBD-62E7-44A5-9DC3-D8DDF2D662B7}"/>
                </a:ext>
              </a:extLst>
            </p:cNvPr>
            <p:cNvCxnSpPr>
              <a:cxnSpLocks/>
            </p:cNvCxnSpPr>
            <p:nvPr/>
          </p:nvCxnSpPr>
          <p:spPr>
            <a:xfrm flipV="1">
              <a:off x="9111836" y="1639705"/>
              <a:ext cx="0" cy="595999"/>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27" name="Conector recto 26">
              <a:extLst>
                <a:ext uri="{FF2B5EF4-FFF2-40B4-BE49-F238E27FC236}">
                  <a16:creationId xmlns:a16="http://schemas.microsoft.com/office/drawing/2014/main" id="{702F33D5-B616-48D2-82A3-A012C75FC968}"/>
                </a:ext>
              </a:extLst>
            </p:cNvPr>
            <p:cNvCxnSpPr>
              <a:cxnSpLocks/>
            </p:cNvCxnSpPr>
            <p:nvPr/>
          </p:nvCxnSpPr>
          <p:spPr>
            <a:xfrm>
              <a:off x="8875630" y="2523080"/>
              <a:ext cx="478269" cy="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28" name="Conector recto 27">
              <a:extLst>
                <a:ext uri="{FF2B5EF4-FFF2-40B4-BE49-F238E27FC236}">
                  <a16:creationId xmlns:a16="http://schemas.microsoft.com/office/drawing/2014/main" id="{60551F68-028A-4642-AE43-5EDA7071DC13}"/>
                </a:ext>
              </a:extLst>
            </p:cNvPr>
            <p:cNvCxnSpPr>
              <a:cxnSpLocks/>
            </p:cNvCxnSpPr>
            <p:nvPr/>
          </p:nvCxnSpPr>
          <p:spPr>
            <a:xfrm flipV="1">
              <a:off x="9348901" y="1849620"/>
              <a:ext cx="0" cy="67346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29" name="Conector recto 28">
              <a:extLst>
                <a:ext uri="{FF2B5EF4-FFF2-40B4-BE49-F238E27FC236}">
                  <a16:creationId xmlns:a16="http://schemas.microsoft.com/office/drawing/2014/main" id="{3277D74C-0445-47A4-8235-28D21B06011B}"/>
                </a:ext>
              </a:extLst>
            </p:cNvPr>
            <p:cNvCxnSpPr/>
            <p:nvPr/>
          </p:nvCxnSpPr>
          <p:spPr>
            <a:xfrm flipH="1" flipV="1">
              <a:off x="8950342" y="1486605"/>
              <a:ext cx="159424"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0" name="Conector recto 29">
              <a:extLst>
                <a:ext uri="{FF2B5EF4-FFF2-40B4-BE49-F238E27FC236}">
                  <a16:creationId xmlns:a16="http://schemas.microsoft.com/office/drawing/2014/main" id="{DBD5572B-7C7F-4F9D-B8F7-86D638D9817F}"/>
                </a:ext>
              </a:extLst>
            </p:cNvPr>
            <p:cNvCxnSpPr/>
            <p:nvPr/>
          </p:nvCxnSpPr>
          <p:spPr>
            <a:xfrm flipV="1">
              <a:off x="9109766" y="1486605"/>
              <a:ext cx="175986"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1" name="Conector recto 30">
              <a:extLst>
                <a:ext uri="{FF2B5EF4-FFF2-40B4-BE49-F238E27FC236}">
                  <a16:creationId xmlns:a16="http://schemas.microsoft.com/office/drawing/2014/main" id="{3423D2D9-19DD-4915-BD9E-6AA578243D95}"/>
                </a:ext>
              </a:extLst>
            </p:cNvPr>
            <p:cNvCxnSpPr/>
            <p:nvPr/>
          </p:nvCxnSpPr>
          <p:spPr>
            <a:xfrm flipH="1" flipV="1">
              <a:off x="9188442" y="1696520"/>
              <a:ext cx="159424"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2" name="Conector recto 31">
              <a:extLst>
                <a:ext uri="{FF2B5EF4-FFF2-40B4-BE49-F238E27FC236}">
                  <a16:creationId xmlns:a16="http://schemas.microsoft.com/office/drawing/2014/main" id="{65A0D9A7-3111-48E5-8643-385D4304281B}"/>
                </a:ext>
              </a:extLst>
            </p:cNvPr>
            <p:cNvCxnSpPr/>
            <p:nvPr/>
          </p:nvCxnSpPr>
          <p:spPr>
            <a:xfrm flipV="1">
              <a:off x="9347865" y="1696520"/>
              <a:ext cx="175986"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3" name="Conector recto 32">
              <a:extLst>
                <a:ext uri="{FF2B5EF4-FFF2-40B4-BE49-F238E27FC236}">
                  <a16:creationId xmlns:a16="http://schemas.microsoft.com/office/drawing/2014/main" id="{0E7E4212-FB7D-45FF-9125-8EAF4B2706DE}"/>
                </a:ext>
              </a:extLst>
            </p:cNvPr>
            <p:cNvCxnSpPr/>
            <p:nvPr/>
          </p:nvCxnSpPr>
          <p:spPr>
            <a:xfrm>
              <a:off x="10572757" y="2229636"/>
              <a:ext cx="236028" cy="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4" name="Conector recto 33">
              <a:extLst>
                <a:ext uri="{FF2B5EF4-FFF2-40B4-BE49-F238E27FC236}">
                  <a16:creationId xmlns:a16="http://schemas.microsoft.com/office/drawing/2014/main" id="{50B3B85C-691C-4142-B968-E93EAA6EDB7D}"/>
                </a:ext>
              </a:extLst>
            </p:cNvPr>
            <p:cNvCxnSpPr>
              <a:cxnSpLocks/>
            </p:cNvCxnSpPr>
            <p:nvPr/>
          </p:nvCxnSpPr>
          <p:spPr>
            <a:xfrm flipV="1">
              <a:off x="10572755" y="1638038"/>
              <a:ext cx="0" cy="595999"/>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5" name="Conector recto 34">
              <a:extLst>
                <a:ext uri="{FF2B5EF4-FFF2-40B4-BE49-F238E27FC236}">
                  <a16:creationId xmlns:a16="http://schemas.microsoft.com/office/drawing/2014/main" id="{C175BBAE-13FE-4AE5-BD9B-09AE43A22969}"/>
                </a:ext>
              </a:extLst>
            </p:cNvPr>
            <p:cNvCxnSpPr>
              <a:cxnSpLocks/>
            </p:cNvCxnSpPr>
            <p:nvPr/>
          </p:nvCxnSpPr>
          <p:spPr>
            <a:xfrm>
              <a:off x="10331550" y="2525813"/>
              <a:ext cx="478269" cy="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6" name="Conector recto 35">
              <a:extLst>
                <a:ext uri="{FF2B5EF4-FFF2-40B4-BE49-F238E27FC236}">
                  <a16:creationId xmlns:a16="http://schemas.microsoft.com/office/drawing/2014/main" id="{BC5EC6AC-979B-491B-9D81-F5B60E79D35A}"/>
                </a:ext>
              </a:extLst>
            </p:cNvPr>
            <p:cNvCxnSpPr>
              <a:cxnSpLocks/>
            </p:cNvCxnSpPr>
            <p:nvPr/>
          </p:nvCxnSpPr>
          <p:spPr>
            <a:xfrm flipV="1">
              <a:off x="10329618" y="1863887"/>
              <a:ext cx="0" cy="67346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7" name="Conector recto 36">
              <a:extLst>
                <a:ext uri="{FF2B5EF4-FFF2-40B4-BE49-F238E27FC236}">
                  <a16:creationId xmlns:a16="http://schemas.microsoft.com/office/drawing/2014/main" id="{B2E89A4B-BDFC-4B1F-88B5-8ECA7709970D}"/>
                </a:ext>
              </a:extLst>
            </p:cNvPr>
            <p:cNvCxnSpPr/>
            <p:nvPr/>
          </p:nvCxnSpPr>
          <p:spPr>
            <a:xfrm flipH="1" flipV="1">
              <a:off x="10416259" y="1484938"/>
              <a:ext cx="159424"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8" name="Conector recto 37">
              <a:extLst>
                <a:ext uri="{FF2B5EF4-FFF2-40B4-BE49-F238E27FC236}">
                  <a16:creationId xmlns:a16="http://schemas.microsoft.com/office/drawing/2014/main" id="{32764066-D7BD-46F1-9EFA-FC81A657D223}"/>
                </a:ext>
              </a:extLst>
            </p:cNvPr>
            <p:cNvCxnSpPr/>
            <p:nvPr/>
          </p:nvCxnSpPr>
          <p:spPr>
            <a:xfrm flipV="1">
              <a:off x="10575683" y="1484938"/>
              <a:ext cx="175986"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39" name="Conector recto 38">
              <a:extLst>
                <a:ext uri="{FF2B5EF4-FFF2-40B4-BE49-F238E27FC236}">
                  <a16:creationId xmlns:a16="http://schemas.microsoft.com/office/drawing/2014/main" id="{AB7E04B7-1C94-4D38-9A5D-046A7C2A0A2D}"/>
                </a:ext>
              </a:extLst>
            </p:cNvPr>
            <p:cNvCxnSpPr/>
            <p:nvPr/>
          </p:nvCxnSpPr>
          <p:spPr>
            <a:xfrm flipH="1" flipV="1">
              <a:off x="10169159" y="1710787"/>
              <a:ext cx="159424"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cxnSp>
          <p:nvCxnSpPr>
            <p:cNvPr id="40" name="Conector recto 39">
              <a:extLst>
                <a:ext uri="{FF2B5EF4-FFF2-40B4-BE49-F238E27FC236}">
                  <a16:creationId xmlns:a16="http://schemas.microsoft.com/office/drawing/2014/main" id="{DDF3937A-976F-4BF0-8F53-48A3E1637381}"/>
                </a:ext>
              </a:extLst>
            </p:cNvPr>
            <p:cNvCxnSpPr/>
            <p:nvPr/>
          </p:nvCxnSpPr>
          <p:spPr>
            <a:xfrm flipV="1">
              <a:off x="10328582" y="1710787"/>
              <a:ext cx="175986" cy="153100"/>
            </a:xfrm>
            <a:prstGeom prst="line">
              <a:avLst/>
            </a:prstGeom>
            <a:ln w="28575">
              <a:solidFill>
                <a:srgbClr val="659799"/>
              </a:solidFill>
            </a:ln>
          </p:spPr>
          <p:style>
            <a:lnRef idx="2">
              <a:schemeClr val="dk1"/>
            </a:lnRef>
            <a:fillRef idx="1">
              <a:schemeClr val="lt1"/>
            </a:fillRef>
            <a:effectRef idx="0">
              <a:schemeClr val="dk1"/>
            </a:effectRef>
            <a:fontRef idx="minor">
              <a:schemeClr val="dk1"/>
            </a:fontRef>
          </p:style>
        </p:cxnSp>
        <p:sp>
          <p:nvSpPr>
            <p:cNvPr id="41" name="Rayo 40">
              <a:extLst>
                <a:ext uri="{FF2B5EF4-FFF2-40B4-BE49-F238E27FC236}">
                  <a16:creationId xmlns:a16="http://schemas.microsoft.com/office/drawing/2014/main" id="{CEB26678-D826-449E-897A-51FA4C2C4FCA}"/>
                </a:ext>
              </a:extLst>
            </p:cNvPr>
            <p:cNvSpPr/>
            <p:nvPr/>
          </p:nvSpPr>
          <p:spPr>
            <a:xfrm>
              <a:off x="9285752" y="1207956"/>
              <a:ext cx="175986" cy="269849"/>
            </a:xfrm>
            <a:prstGeom prst="lightningBolt">
              <a:avLst/>
            </a:prstGeom>
            <a:solidFill>
              <a:srgbClr val="FFFF00"/>
            </a:solidFill>
            <a:ln w="28575">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2" name="Rayo 41">
              <a:extLst>
                <a:ext uri="{FF2B5EF4-FFF2-40B4-BE49-F238E27FC236}">
                  <a16:creationId xmlns:a16="http://schemas.microsoft.com/office/drawing/2014/main" id="{96AAF197-62AE-4EB0-BD5C-5DFA2FA08668}"/>
                </a:ext>
              </a:extLst>
            </p:cNvPr>
            <p:cNvSpPr/>
            <p:nvPr/>
          </p:nvSpPr>
          <p:spPr>
            <a:xfrm>
              <a:off x="9551803" y="1516325"/>
              <a:ext cx="175986" cy="269849"/>
            </a:xfrm>
            <a:prstGeom prst="lightningBolt">
              <a:avLst/>
            </a:prstGeom>
            <a:solidFill>
              <a:srgbClr val="FFFF00"/>
            </a:solidFill>
            <a:ln w="28575">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3" name="Rayo 42">
              <a:extLst>
                <a:ext uri="{FF2B5EF4-FFF2-40B4-BE49-F238E27FC236}">
                  <a16:creationId xmlns:a16="http://schemas.microsoft.com/office/drawing/2014/main" id="{8AB14844-6A1B-4BF6-B30E-BD4284349561}"/>
                </a:ext>
              </a:extLst>
            </p:cNvPr>
            <p:cNvSpPr/>
            <p:nvPr/>
          </p:nvSpPr>
          <p:spPr>
            <a:xfrm flipH="1">
              <a:off x="10235838" y="1207956"/>
              <a:ext cx="175986" cy="269849"/>
            </a:xfrm>
            <a:prstGeom prst="lightningBolt">
              <a:avLst/>
            </a:prstGeom>
            <a:solidFill>
              <a:srgbClr val="FFFF00"/>
            </a:solidFill>
            <a:ln w="28575">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4" name="Rayo 43">
              <a:extLst>
                <a:ext uri="{FF2B5EF4-FFF2-40B4-BE49-F238E27FC236}">
                  <a16:creationId xmlns:a16="http://schemas.microsoft.com/office/drawing/2014/main" id="{9C4F0520-4501-45E6-BDEE-5AD74E9B2466}"/>
                </a:ext>
              </a:extLst>
            </p:cNvPr>
            <p:cNvSpPr/>
            <p:nvPr/>
          </p:nvSpPr>
          <p:spPr>
            <a:xfrm flipH="1">
              <a:off x="9967082" y="1516325"/>
              <a:ext cx="175986" cy="269849"/>
            </a:xfrm>
            <a:prstGeom prst="lightningBolt">
              <a:avLst/>
            </a:prstGeom>
            <a:solidFill>
              <a:srgbClr val="FFFF00"/>
            </a:solidFill>
            <a:ln w="28575">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5" name="Elipse 44">
              <a:extLst>
                <a:ext uri="{FF2B5EF4-FFF2-40B4-BE49-F238E27FC236}">
                  <a16:creationId xmlns:a16="http://schemas.microsoft.com/office/drawing/2014/main" id="{2585678F-30B3-4203-8B8B-DE9A6201CE57}"/>
                </a:ext>
              </a:extLst>
            </p:cNvPr>
            <p:cNvSpPr/>
            <p:nvPr/>
          </p:nvSpPr>
          <p:spPr>
            <a:xfrm>
              <a:off x="8924153" y="2260130"/>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solidFill>
                  <a:sysClr val="windowText" lastClr="000000"/>
                </a:solidFill>
              </a:endParaRPr>
            </a:p>
          </p:txBody>
        </p:sp>
        <p:sp>
          <p:nvSpPr>
            <p:cNvPr id="46" name="Elipse 45">
              <a:extLst>
                <a:ext uri="{FF2B5EF4-FFF2-40B4-BE49-F238E27FC236}">
                  <a16:creationId xmlns:a16="http://schemas.microsoft.com/office/drawing/2014/main" id="{F465C9B5-9035-4129-8534-990E1105D251}"/>
                </a:ext>
              </a:extLst>
            </p:cNvPr>
            <p:cNvSpPr/>
            <p:nvPr/>
          </p:nvSpPr>
          <p:spPr>
            <a:xfrm>
              <a:off x="8925587" y="2352992"/>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7" name="Elipse 46">
              <a:extLst>
                <a:ext uri="{FF2B5EF4-FFF2-40B4-BE49-F238E27FC236}">
                  <a16:creationId xmlns:a16="http://schemas.microsoft.com/office/drawing/2014/main" id="{E9992FA5-9214-433B-817A-8BD0246DB1DB}"/>
                </a:ext>
              </a:extLst>
            </p:cNvPr>
            <p:cNvSpPr/>
            <p:nvPr/>
          </p:nvSpPr>
          <p:spPr>
            <a:xfrm>
              <a:off x="8929151" y="2446766"/>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8" name="Elipse 47">
              <a:extLst>
                <a:ext uri="{FF2B5EF4-FFF2-40B4-BE49-F238E27FC236}">
                  <a16:creationId xmlns:a16="http://schemas.microsoft.com/office/drawing/2014/main" id="{F24DC837-D457-46D2-A986-475BF568B1D7}"/>
                </a:ext>
              </a:extLst>
            </p:cNvPr>
            <p:cNvSpPr/>
            <p:nvPr/>
          </p:nvSpPr>
          <p:spPr>
            <a:xfrm>
              <a:off x="10705999" y="2260130"/>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9" name="Elipse 48">
              <a:extLst>
                <a:ext uri="{FF2B5EF4-FFF2-40B4-BE49-F238E27FC236}">
                  <a16:creationId xmlns:a16="http://schemas.microsoft.com/office/drawing/2014/main" id="{3B622676-D6A8-46DA-9672-CF051889BBBC}"/>
                </a:ext>
              </a:extLst>
            </p:cNvPr>
            <p:cNvSpPr/>
            <p:nvPr/>
          </p:nvSpPr>
          <p:spPr>
            <a:xfrm>
              <a:off x="10707433" y="2352992"/>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50" name="Elipse 49">
              <a:extLst>
                <a:ext uri="{FF2B5EF4-FFF2-40B4-BE49-F238E27FC236}">
                  <a16:creationId xmlns:a16="http://schemas.microsoft.com/office/drawing/2014/main" id="{28584583-2777-4DB6-93AB-ADAEE0169091}"/>
                </a:ext>
              </a:extLst>
            </p:cNvPr>
            <p:cNvSpPr/>
            <p:nvPr/>
          </p:nvSpPr>
          <p:spPr>
            <a:xfrm>
              <a:off x="10710998" y="2446766"/>
              <a:ext cx="51181" cy="44000"/>
            </a:xfrm>
            <a:prstGeom prst="ellipse">
              <a:avLst/>
            </a:prstGeom>
            <a:solidFill>
              <a:schemeClr val="tx1"/>
            </a:solidFill>
            <a:ln w="28575">
              <a:solidFill>
                <a:srgbClr val="6597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cxnSp>
          <p:nvCxnSpPr>
            <p:cNvPr id="52" name="Conector recto de flecha 51">
              <a:extLst>
                <a:ext uri="{FF2B5EF4-FFF2-40B4-BE49-F238E27FC236}">
                  <a16:creationId xmlns:a16="http://schemas.microsoft.com/office/drawing/2014/main" id="{8C66CE22-5AB2-424E-8E14-1E4FCF60B32E}"/>
                </a:ext>
              </a:extLst>
            </p:cNvPr>
            <p:cNvCxnSpPr>
              <a:endCxn id="23" idx="1"/>
            </p:cNvCxnSpPr>
            <p:nvPr/>
          </p:nvCxnSpPr>
          <p:spPr>
            <a:xfrm>
              <a:off x="7911816" y="2380278"/>
              <a:ext cx="324229" cy="0"/>
            </a:xfrm>
            <a:prstGeom prst="straightConnector1">
              <a:avLst/>
            </a:prstGeom>
            <a:ln w="28575">
              <a:solidFill>
                <a:srgbClr val="659799"/>
              </a:solidFill>
              <a:tailEnd type="triangle"/>
            </a:ln>
          </p:spPr>
          <p:style>
            <a:lnRef idx="1">
              <a:schemeClr val="dk1"/>
            </a:lnRef>
            <a:fillRef idx="0">
              <a:schemeClr val="dk1"/>
            </a:fillRef>
            <a:effectRef idx="0">
              <a:schemeClr val="dk1"/>
            </a:effectRef>
            <a:fontRef idx="minor">
              <a:schemeClr val="tx1"/>
            </a:fontRef>
          </p:style>
        </p:cxnSp>
        <p:cxnSp>
          <p:nvCxnSpPr>
            <p:cNvPr id="53" name="Conector recto de flecha 52">
              <a:extLst>
                <a:ext uri="{FF2B5EF4-FFF2-40B4-BE49-F238E27FC236}">
                  <a16:creationId xmlns:a16="http://schemas.microsoft.com/office/drawing/2014/main" id="{B11B8585-979D-4C14-8964-6092EE084E3A}"/>
                </a:ext>
              </a:extLst>
            </p:cNvPr>
            <p:cNvCxnSpPr>
              <a:cxnSpLocks/>
              <a:stCxn id="24" idx="3"/>
            </p:cNvCxnSpPr>
            <p:nvPr/>
          </p:nvCxnSpPr>
          <p:spPr>
            <a:xfrm>
              <a:off x="11451646" y="2380278"/>
              <a:ext cx="363844" cy="0"/>
            </a:xfrm>
            <a:prstGeom prst="straightConnector1">
              <a:avLst/>
            </a:prstGeom>
            <a:ln w="28575">
              <a:solidFill>
                <a:srgbClr val="659799"/>
              </a:solidFill>
              <a:tailEnd type="triangle"/>
            </a:ln>
          </p:spPr>
          <p:style>
            <a:lnRef idx="1">
              <a:schemeClr val="dk1"/>
            </a:lnRef>
            <a:fillRef idx="0">
              <a:schemeClr val="dk1"/>
            </a:fillRef>
            <a:effectRef idx="0">
              <a:schemeClr val="dk1"/>
            </a:effectRef>
            <a:fontRef idx="minor">
              <a:schemeClr val="tx1"/>
            </a:fontRef>
          </p:style>
        </p:cxnSp>
      </p:grpSp>
      <p:sp>
        <p:nvSpPr>
          <p:cNvPr id="20" name="Elipse 19">
            <a:extLst>
              <a:ext uri="{FF2B5EF4-FFF2-40B4-BE49-F238E27FC236}">
                <a16:creationId xmlns:a16="http://schemas.microsoft.com/office/drawing/2014/main" id="{410481FA-BB89-46C9-B357-45165CC2E305}"/>
              </a:ext>
            </a:extLst>
          </p:cNvPr>
          <p:cNvSpPr/>
          <p:nvPr/>
        </p:nvSpPr>
        <p:spPr>
          <a:xfrm>
            <a:off x="6172200" y="4257675"/>
            <a:ext cx="2647950" cy="1095373"/>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Canal</a:t>
            </a:r>
          </a:p>
        </p:txBody>
      </p:sp>
      <p:sp>
        <p:nvSpPr>
          <p:cNvPr id="71" name="Elipse 70">
            <a:extLst>
              <a:ext uri="{FF2B5EF4-FFF2-40B4-BE49-F238E27FC236}">
                <a16:creationId xmlns:a16="http://schemas.microsoft.com/office/drawing/2014/main" id="{CD0BCEF5-E298-4F6D-801B-1077B953713C}"/>
              </a:ext>
            </a:extLst>
          </p:cNvPr>
          <p:cNvSpPr/>
          <p:nvPr/>
        </p:nvSpPr>
        <p:spPr>
          <a:xfrm>
            <a:off x="8961607" y="4439152"/>
            <a:ext cx="1270204" cy="73241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800" dirty="0"/>
              <a:t>Ruido</a:t>
            </a:r>
          </a:p>
        </p:txBody>
      </p:sp>
      <p:sp>
        <p:nvSpPr>
          <p:cNvPr id="72" name="Elipse 71">
            <a:extLst>
              <a:ext uri="{FF2B5EF4-FFF2-40B4-BE49-F238E27FC236}">
                <a16:creationId xmlns:a16="http://schemas.microsoft.com/office/drawing/2014/main" id="{D5E1B4B8-FAE3-4E11-A98D-1624247EE10B}"/>
              </a:ext>
            </a:extLst>
          </p:cNvPr>
          <p:cNvSpPr/>
          <p:nvPr/>
        </p:nvSpPr>
        <p:spPr>
          <a:xfrm>
            <a:off x="6179420" y="5570755"/>
            <a:ext cx="1270204" cy="751832"/>
          </a:xfrm>
          <a:prstGeom prst="ellipse">
            <a:avLst/>
          </a:prstGeom>
          <a:solidFill>
            <a:srgbClr val="659799"/>
          </a:solidFill>
          <a:ln>
            <a:solidFill>
              <a:srgbClr val="659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800" dirty="0"/>
              <a:t>ISI</a:t>
            </a:r>
          </a:p>
        </p:txBody>
      </p:sp>
      <p:sp>
        <p:nvSpPr>
          <p:cNvPr id="73" name="Elipse 72">
            <a:extLst>
              <a:ext uri="{FF2B5EF4-FFF2-40B4-BE49-F238E27FC236}">
                <a16:creationId xmlns:a16="http://schemas.microsoft.com/office/drawing/2014/main" id="{497C5541-88B5-442C-AF9D-2D1E160116A1}"/>
              </a:ext>
            </a:extLst>
          </p:cNvPr>
          <p:cNvSpPr/>
          <p:nvPr/>
        </p:nvSpPr>
        <p:spPr>
          <a:xfrm>
            <a:off x="7666169" y="5510947"/>
            <a:ext cx="2565642" cy="871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800" dirty="0"/>
              <a:t>Desvanecimiento</a:t>
            </a:r>
          </a:p>
        </p:txBody>
      </p:sp>
      <p:sp>
        <p:nvSpPr>
          <p:cNvPr id="21" name="Flecha: a la derecha 20">
            <a:extLst>
              <a:ext uri="{FF2B5EF4-FFF2-40B4-BE49-F238E27FC236}">
                <a16:creationId xmlns:a16="http://schemas.microsoft.com/office/drawing/2014/main" id="{5B39650A-F6E5-49FF-B4F3-666E42723B7F}"/>
              </a:ext>
            </a:extLst>
          </p:cNvPr>
          <p:cNvSpPr/>
          <p:nvPr/>
        </p:nvSpPr>
        <p:spPr>
          <a:xfrm>
            <a:off x="6344275" y="1707601"/>
            <a:ext cx="556334" cy="4358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US" sz="2800" dirty="0"/>
          </a:p>
        </p:txBody>
      </p:sp>
      <p:sp>
        <p:nvSpPr>
          <p:cNvPr id="76" name="Flecha: a la derecha 75">
            <a:extLst>
              <a:ext uri="{FF2B5EF4-FFF2-40B4-BE49-F238E27FC236}">
                <a16:creationId xmlns:a16="http://schemas.microsoft.com/office/drawing/2014/main" id="{D0CE20D1-294A-4D6D-8108-81CF68EAF06C}"/>
              </a:ext>
            </a:extLst>
          </p:cNvPr>
          <p:cNvSpPr/>
          <p:nvPr/>
        </p:nvSpPr>
        <p:spPr>
          <a:xfrm rot="5400000">
            <a:off x="9119850" y="3324282"/>
            <a:ext cx="943169" cy="44896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US" sz="2800"/>
          </a:p>
        </p:txBody>
      </p:sp>
      <p:sp>
        <p:nvSpPr>
          <p:cNvPr id="77" name="Flecha: a la derecha 76">
            <a:extLst>
              <a:ext uri="{FF2B5EF4-FFF2-40B4-BE49-F238E27FC236}">
                <a16:creationId xmlns:a16="http://schemas.microsoft.com/office/drawing/2014/main" id="{24B3D39E-BA0A-4531-9835-6B98F4453DC1}"/>
              </a:ext>
            </a:extLst>
          </p:cNvPr>
          <p:cNvSpPr/>
          <p:nvPr/>
        </p:nvSpPr>
        <p:spPr>
          <a:xfrm flipH="1">
            <a:off x="5474409" y="4953640"/>
            <a:ext cx="556334" cy="4358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US" sz="2800"/>
          </a:p>
        </p:txBody>
      </p:sp>
      <p:graphicFrame>
        <p:nvGraphicFramePr>
          <p:cNvPr id="22" name="Diagrama 21">
            <a:extLst>
              <a:ext uri="{FF2B5EF4-FFF2-40B4-BE49-F238E27FC236}">
                <a16:creationId xmlns:a16="http://schemas.microsoft.com/office/drawing/2014/main" id="{0F4DBE96-93E2-4836-B2F3-575512699BEC}"/>
              </a:ext>
            </a:extLst>
          </p:cNvPr>
          <p:cNvGraphicFramePr/>
          <p:nvPr>
            <p:extLst>
              <p:ext uri="{D42A27DB-BD31-4B8C-83A1-F6EECF244321}">
                <p14:modId xmlns:p14="http://schemas.microsoft.com/office/powerpoint/2010/main" val="1693680143"/>
              </p:ext>
            </p:extLst>
          </p:nvPr>
        </p:nvGraphicFramePr>
        <p:xfrm>
          <a:off x="450659" y="4266945"/>
          <a:ext cx="2145070" cy="1809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4" name="Rectángulo 53">
            <a:extLst>
              <a:ext uri="{FF2B5EF4-FFF2-40B4-BE49-F238E27FC236}">
                <a16:creationId xmlns:a16="http://schemas.microsoft.com/office/drawing/2014/main" id="{FF2B3FF1-F95A-4ED9-9093-C63C57C84E3A}"/>
              </a:ext>
            </a:extLst>
          </p:cNvPr>
          <p:cNvSpPr/>
          <p:nvPr/>
        </p:nvSpPr>
        <p:spPr>
          <a:xfrm>
            <a:off x="3187883" y="4852231"/>
            <a:ext cx="2145069" cy="6386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US" sz="2800" dirty="0"/>
              <a:t>Ecualización</a:t>
            </a:r>
          </a:p>
        </p:txBody>
      </p:sp>
      <p:cxnSp>
        <p:nvCxnSpPr>
          <p:cNvPr id="55" name="Conector recto 54">
            <a:extLst>
              <a:ext uri="{FF2B5EF4-FFF2-40B4-BE49-F238E27FC236}">
                <a16:creationId xmlns:a16="http://schemas.microsoft.com/office/drawing/2014/main" id="{75CEB6C2-4B3C-4C7F-AE31-B4368F469A89}"/>
              </a:ext>
            </a:extLst>
          </p:cNvPr>
          <p:cNvCxnSpPr>
            <a:cxnSpLocks/>
          </p:cNvCxnSpPr>
          <p:nvPr/>
        </p:nvCxnSpPr>
        <p:spPr>
          <a:xfrm>
            <a:off x="2937373" y="1398626"/>
            <a:ext cx="524978" cy="46850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7" name="Conector recto 56">
            <a:extLst>
              <a:ext uri="{FF2B5EF4-FFF2-40B4-BE49-F238E27FC236}">
                <a16:creationId xmlns:a16="http://schemas.microsoft.com/office/drawing/2014/main" id="{D6EB5227-9B6E-4DB3-8C5D-462C27CEB8BD}"/>
              </a:ext>
            </a:extLst>
          </p:cNvPr>
          <p:cNvCxnSpPr>
            <a:cxnSpLocks/>
          </p:cNvCxnSpPr>
          <p:nvPr/>
        </p:nvCxnSpPr>
        <p:spPr>
          <a:xfrm flipH="1">
            <a:off x="2960555" y="1867135"/>
            <a:ext cx="487445" cy="437527"/>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0" name="Rectángulo 69">
            <a:extLst>
              <a:ext uri="{FF2B5EF4-FFF2-40B4-BE49-F238E27FC236}">
                <a16:creationId xmlns:a16="http://schemas.microsoft.com/office/drawing/2014/main" id="{0E6B18D3-9380-431C-AD88-60006C057747}"/>
              </a:ext>
            </a:extLst>
          </p:cNvPr>
          <p:cNvSpPr/>
          <p:nvPr/>
        </p:nvSpPr>
        <p:spPr>
          <a:xfrm>
            <a:off x="7003821" y="1072121"/>
            <a:ext cx="4047066" cy="17176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US" sz="2800"/>
          </a:p>
        </p:txBody>
      </p:sp>
      <p:sp>
        <p:nvSpPr>
          <p:cNvPr id="66" name="Flecha: a la derecha 65">
            <a:extLst>
              <a:ext uri="{FF2B5EF4-FFF2-40B4-BE49-F238E27FC236}">
                <a16:creationId xmlns:a16="http://schemas.microsoft.com/office/drawing/2014/main" id="{0D33BD84-6153-41EE-B3A7-B3EDE2461D7E}"/>
              </a:ext>
            </a:extLst>
          </p:cNvPr>
          <p:cNvSpPr/>
          <p:nvPr/>
        </p:nvSpPr>
        <p:spPr>
          <a:xfrm flipH="1">
            <a:off x="2490092" y="4953640"/>
            <a:ext cx="556334" cy="4358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US" sz="2800"/>
          </a:p>
        </p:txBody>
      </p:sp>
    </p:spTree>
    <p:extLst>
      <p:ext uri="{BB962C8B-B14F-4D97-AF65-F5344CB8AC3E}">
        <p14:creationId xmlns:p14="http://schemas.microsoft.com/office/powerpoint/2010/main" val="21470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8531" y="2410365"/>
            <a:ext cx="3110220" cy="904335"/>
          </a:xfrm>
        </p:spPr>
        <p:txBody>
          <a:bodyPr rtlCol="0">
            <a:noAutofit/>
          </a:bodyPr>
          <a:lstStyle/>
          <a:p>
            <a:pPr rtl="0"/>
            <a:r>
              <a:rPr lang="es-EC" sz="5000" dirty="0"/>
              <a:t>OBJETIVOS</a:t>
            </a:r>
            <a:endParaRPr lang="es-ES" sz="5000" dirty="0"/>
          </a:p>
        </p:txBody>
      </p:sp>
      <p:cxnSp>
        <p:nvCxnSpPr>
          <p:cNvPr id="4" name="Conector recto 3">
            <a:extLst>
              <a:ext uri="{FF2B5EF4-FFF2-40B4-BE49-F238E27FC236}">
                <a16:creationId xmlns:a16="http://schemas.microsoft.com/office/drawing/2014/main" id="{F3D7BAFF-A30E-4323-8B79-BBC25D3D140D}"/>
              </a:ext>
            </a:extLst>
          </p:cNvPr>
          <p:cNvCxnSpPr/>
          <p:nvPr/>
        </p:nvCxnSpPr>
        <p:spPr>
          <a:xfrm>
            <a:off x="666750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C17E916-AEDF-4E57-9F50-7CBFF33F5A4E}"/>
              </a:ext>
            </a:extLst>
          </p:cNvPr>
          <p:cNvCxnSpPr/>
          <p:nvPr/>
        </p:nvCxnSpPr>
        <p:spPr>
          <a:xfrm>
            <a:off x="719137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62BC2E0-B364-4F1D-B08A-18A290CC2DE2}"/>
              </a:ext>
            </a:extLst>
          </p:cNvPr>
          <p:cNvCxnSpPr/>
          <p:nvPr/>
        </p:nvCxnSpPr>
        <p:spPr>
          <a:xfrm>
            <a:off x="770065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CECAA0E-B615-48EB-90CE-AE4BB27F4825}"/>
              </a:ext>
            </a:extLst>
          </p:cNvPr>
          <p:cNvCxnSpPr/>
          <p:nvPr/>
        </p:nvCxnSpPr>
        <p:spPr>
          <a:xfrm>
            <a:off x="822453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508B6AD-7B4C-4977-BFE3-52F8A848DB5C}"/>
              </a:ext>
            </a:extLst>
          </p:cNvPr>
          <p:cNvCxnSpPr/>
          <p:nvPr/>
        </p:nvCxnSpPr>
        <p:spPr>
          <a:xfrm>
            <a:off x="666750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77C1140-11E4-47D2-A090-AC18B76C69C4}"/>
              </a:ext>
            </a:extLst>
          </p:cNvPr>
          <p:cNvCxnSpPr/>
          <p:nvPr/>
        </p:nvCxnSpPr>
        <p:spPr>
          <a:xfrm>
            <a:off x="719137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8B5ABEC-84C9-4D83-8066-61BA056BDD7F}"/>
              </a:ext>
            </a:extLst>
          </p:cNvPr>
          <p:cNvCxnSpPr/>
          <p:nvPr/>
        </p:nvCxnSpPr>
        <p:spPr>
          <a:xfrm>
            <a:off x="770065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2C48881-6629-4D50-8D45-787F30FF2548}"/>
              </a:ext>
            </a:extLst>
          </p:cNvPr>
          <p:cNvCxnSpPr/>
          <p:nvPr/>
        </p:nvCxnSpPr>
        <p:spPr>
          <a:xfrm>
            <a:off x="822453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D2EE352-FCBD-49EE-BFC2-79C99FB1CBCA}"/>
              </a:ext>
            </a:extLst>
          </p:cNvPr>
          <p:cNvCxnSpPr>
            <a:cxnSpLocks/>
          </p:cNvCxnSpPr>
          <p:nvPr/>
        </p:nvCxnSpPr>
        <p:spPr>
          <a:xfrm flipH="1">
            <a:off x="232463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5DC7D23-8CF6-42F1-901A-1694E188C871}"/>
              </a:ext>
            </a:extLst>
          </p:cNvPr>
          <p:cNvCxnSpPr>
            <a:cxnSpLocks/>
          </p:cNvCxnSpPr>
          <p:nvPr/>
        </p:nvCxnSpPr>
        <p:spPr>
          <a:xfrm flipH="1">
            <a:off x="2848512"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BE99603-6AC6-462F-B4DF-56AAEEE202BD}"/>
              </a:ext>
            </a:extLst>
          </p:cNvPr>
          <p:cNvCxnSpPr>
            <a:cxnSpLocks/>
          </p:cNvCxnSpPr>
          <p:nvPr/>
        </p:nvCxnSpPr>
        <p:spPr>
          <a:xfrm flipH="1">
            <a:off x="3357792" y="4219035"/>
            <a:ext cx="4342863"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DD91417-ABDD-435A-8A4C-605FB510023C}"/>
              </a:ext>
            </a:extLst>
          </p:cNvPr>
          <p:cNvCxnSpPr>
            <a:cxnSpLocks/>
          </p:cNvCxnSpPr>
          <p:nvPr/>
        </p:nvCxnSpPr>
        <p:spPr>
          <a:xfrm flipH="1">
            <a:off x="388166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933F16F-C6E2-43CA-A028-E1DCA4D9F25B}"/>
              </a:ext>
            </a:extLst>
          </p:cNvPr>
          <p:cNvCxnSpPr>
            <a:cxnSpLocks/>
          </p:cNvCxnSpPr>
          <p:nvPr/>
        </p:nvCxnSpPr>
        <p:spPr>
          <a:xfrm flipH="1">
            <a:off x="6981825" y="3838575"/>
            <a:ext cx="5210175" cy="30194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40DC203C-6EA1-4F11-A654-D74C504C7ADB}"/>
              </a:ext>
            </a:extLst>
          </p:cNvPr>
          <p:cNvCxnSpPr/>
          <p:nvPr/>
        </p:nvCxnSpPr>
        <p:spPr>
          <a:xfrm>
            <a:off x="1104900" y="0"/>
            <a:ext cx="0" cy="42190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ACA6747-0C86-476E-B1B9-84A9B202067B}"/>
              </a:ext>
            </a:extLst>
          </p:cNvPr>
          <p:cNvCxnSpPr/>
          <p:nvPr/>
        </p:nvCxnSpPr>
        <p:spPr>
          <a:xfrm flipH="1">
            <a:off x="0" y="4219035"/>
            <a:ext cx="1104900" cy="15626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02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General</a:t>
            </a:r>
            <a:endParaRPr lang="es-ES" dirty="0"/>
          </a:p>
        </p:txBody>
      </p:sp>
      <p:sp>
        <p:nvSpPr>
          <p:cNvPr id="7" name="Marcador de contenido 6"/>
          <p:cNvSpPr>
            <a:spLocks noGrp="1"/>
          </p:cNvSpPr>
          <p:nvPr>
            <p:ph idx="1"/>
          </p:nvPr>
        </p:nvSpPr>
        <p:spPr>
          <a:xfrm>
            <a:off x="1485900" y="2524782"/>
            <a:ext cx="9070211" cy="1025087"/>
          </a:xfrm>
        </p:spPr>
        <p:txBody>
          <a:bodyPr>
            <a:normAutofit/>
          </a:bodyPr>
          <a:lstStyle/>
          <a:p>
            <a:pPr algn="just"/>
            <a:r>
              <a:rPr lang="es-ES" sz="3000" dirty="0"/>
              <a:t>Analizar el desempeño de un sistema MIMO Masivo aplicando una ecualización adaptiva del canal.</a:t>
            </a:r>
            <a:endParaRPr lang="es-ES" dirty="0"/>
          </a:p>
        </p:txBody>
      </p:sp>
    </p:spTree>
    <p:extLst>
      <p:ext uri="{BB962C8B-B14F-4D97-AF65-F5344CB8AC3E}">
        <p14:creationId xmlns:p14="http://schemas.microsoft.com/office/powerpoint/2010/main" val="35459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1" y="871826"/>
            <a:ext cx="4219574" cy="626774"/>
          </a:xfrm>
        </p:spPr>
        <p:txBody>
          <a:bodyPr/>
          <a:lstStyle/>
          <a:p>
            <a:r>
              <a:rPr lang="es-EC" dirty="0"/>
              <a:t>Objetivos Específicos</a:t>
            </a:r>
            <a:endParaRPr lang="es-ES" dirty="0"/>
          </a:p>
        </p:txBody>
      </p:sp>
      <p:sp>
        <p:nvSpPr>
          <p:cNvPr id="4" name="Pentágono 3"/>
          <p:cNvSpPr/>
          <p:nvPr/>
        </p:nvSpPr>
        <p:spPr>
          <a:xfrm>
            <a:off x="1615948" y="2066925"/>
            <a:ext cx="9152400" cy="789448"/>
          </a:xfrm>
          <a:prstGeom prst="homePlate">
            <a:avLst/>
          </a:prstGeom>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endParaRPr lang="es-ES" dirty="0">
              <a:solidFill>
                <a:schemeClr val="tx1"/>
              </a:solidFill>
            </a:endParaRPr>
          </a:p>
        </p:txBody>
      </p:sp>
      <p:sp>
        <p:nvSpPr>
          <p:cNvPr id="5" name="Hexágono 4"/>
          <p:cNvSpPr/>
          <p:nvPr/>
        </p:nvSpPr>
        <p:spPr>
          <a:xfrm>
            <a:off x="981075" y="2066925"/>
            <a:ext cx="920775" cy="789448"/>
          </a:xfrm>
          <a:prstGeom prst="hexagon">
            <a:avLst/>
          </a:prstGeom>
          <a:solidFill>
            <a:srgbClr val="00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487E"/>
              </a:solidFill>
            </a:endParaRPr>
          </a:p>
        </p:txBody>
      </p:sp>
      <p:sp>
        <p:nvSpPr>
          <p:cNvPr id="6" name="Pentágono 5"/>
          <p:cNvSpPr/>
          <p:nvPr/>
        </p:nvSpPr>
        <p:spPr>
          <a:xfrm>
            <a:off x="1615948" y="3132087"/>
            <a:ext cx="9152400" cy="786384"/>
          </a:xfrm>
          <a:prstGeom prst="homePlate">
            <a:avLst/>
          </a:prstGeom>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endParaRPr lang="es-ES" dirty="0">
              <a:solidFill>
                <a:schemeClr val="tx1"/>
              </a:solidFill>
            </a:endParaRPr>
          </a:p>
        </p:txBody>
      </p:sp>
      <p:sp>
        <p:nvSpPr>
          <p:cNvPr id="7" name="Hexágono 6"/>
          <p:cNvSpPr/>
          <p:nvPr/>
        </p:nvSpPr>
        <p:spPr>
          <a:xfrm>
            <a:off x="984262" y="3132087"/>
            <a:ext cx="920775" cy="786384"/>
          </a:xfrm>
          <a:prstGeom prst="hexagon">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C0"/>
              </a:solidFill>
            </a:endParaRPr>
          </a:p>
        </p:txBody>
      </p:sp>
      <p:sp>
        <p:nvSpPr>
          <p:cNvPr id="8" name="Pentágono 7"/>
          <p:cNvSpPr/>
          <p:nvPr/>
        </p:nvSpPr>
        <p:spPr>
          <a:xfrm>
            <a:off x="1615948" y="4189227"/>
            <a:ext cx="9152400" cy="1061294"/>
          </a:xfrm>
          <a:prstGeom prst="homePlate">
            <a:avLst/>
          </a:prstGeom>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endParaRPr lang="es-ES" dirty="0">
              <a:solidFill>
                <a:schemeClr val="tx1"/>
              </a:solidFill>
            </a:endParaRPr>
          </a:p>
        </p:txBody>
      </p:sp>
      <p:sp>
        <p:nvSpPr>
          <p:cNvPr id="9" name="Hexágono 8"/>
          <p:cNvSpPr/>
          <p:nvPr/>
        </p:nvSpPr>
        <p:spPr>
          <a:xfrm>
            <a:off x="981075" y="4211533"/>
            <a:ext cx="920774" cy="1038988"/>
          </a:xfrm>
          <a:prstGeom prst="hexagon">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C0"/>
              </a:solidFill>
            </a:endParaRPr>
          </a:p>
        </p:txBody>
      </p:sp>
      <p:sp>
        <p:nvSpPr>
          <p:cNvPr id="14" name="CuadroTexto 13">
            <a:extLst>
              <a:ext uri="{FF2B5EF4-FFF2-40B4-BE49-F238E27FC236}">
                <a16:creationId xmlns:a16="http://schemas.microsoft.com/office/drawing/2014/main" id="{E4F2B86B-D424-459A-BAA5-F5C9895473C1}"/>
              </a:ext>
            </a:extLst>
          </p:cNvPr>
          <p:cNvSpPr txBox="1"/>
          <p:nvPr/>
        </p:nvSpPr>
        <p:spPr>
          <a:xfrm>
            <a:off x="1901850" y="2066925"/>
            <a:ext cx="8775827" cy="830997"/>
          </a:xfrm>
          <a:prstGeom prst="rect">
            <a:avLst/>
          </a:prstGeom>
          <a:noFill/>
        </p:spPr>
        <p:txBody>
          <a:bodyPr wrap="square" rtlCol="0">
            <a:spAutoFit/>
          </a:bodyPr>
          <a:lstStyle/>
          <a:p>
            <a:r>
              <a:rPr lang="es-ES" dirty="0"/>
              <a:t>Identificar el tipo de filtro adaptativo para el cual el Sistema MIMO Masivo obtiene el mayor desempeño.</a:t>
            </a:r>
            <a:endParaRPr lang="es-US" dirty="0"/>
          </a:p>
        </p:txBody>
      </p:sp>
      <p:sp>
        <p:nvSpPr>
          <p:cNvPr id="15" name="CuadroTexto 14">
            <a:extLst>
              <a:ext uri="{FF2B5EF4-FFF2-40B4-BE49-F238E27FC236}">
                <a16:creationId xmlns:a16="http://schemas.microsoft.com/office/drawing/2014/main" id="{6A21A4BF-6ECE-42F6-B929-679072304670}"/>
              </a:ext>
            </a:extLst>
          </p:cNvPr>
          <p:cNvSpPr txBox="1"/>
          <p:nvPr/>
        </p:nvSpPr>
        <p:spPr>
          <a:xfrm>
            <a:off x="1901850" y="3109780"/>
            <a:ext cx="8775827" cy="830997"/>
          </a:xfrm>
          <a:prstGeom prst="rect">
            <a:avLst/>
          </a:prstGeom>
          <a:noFill/>
        </p:spPr>
        <p:txBody>
          <a:bodyPr wrap="square" rtlCol="0">
            <a:spAutoFit/>
          </a:bodyPr>
          <a:lstStyle/>
          <a:p>
            <a:r>
              <a:rPr lang="es-ES" dirty="0"/>
              <a:t>Analizar la velocidad de transmisión de un Sistema MIMO Masivo variando el arreglo de antenas (8 en adelante).</a:t>
            </a:r>
          </a:p>
        </p:txBody>
      </p:sp>
      <p:sp>
        <p:nvSpPr>
          <p:cNvPr id="16" name="CuadroTexto 15">
            <a:extLst>
              <a:ext uri="{FF2B5EF4-FFF2-40B4-BE49-F238E27FC236}">
                <a16:creationId xmlns:a16="http://schemas.microsoft.com/office/drawing/2014/main" id="{5CDB6DA4-719E-4A13-8C2C-2F496ADFF9F9}"/>
              </a:ext>
            </a:extLst>
          </p:cNvPr>
          <p:cNvSpPr txBox="1"/>
          <p:nvPr/>
        </p:nvSpPr>
        <p:spPr>
          <a:xfrm>
            <a:off x="1901849" y="4119709"/>
            <a:ext cx="8105775" cy="1200329"/>
          </a:xfrm>
          <a:prstGeom prst="rect">
            <a:avLst/>
          </a:prstGeom>
          <a:noFill/>
        </p:spPr>
        <p:txBody>
          <a:bodyPr wrap="square" rtlCol="0">
            <a:spAutoFit/>
          </a:bodyPr>
          <a:lstStyle/>
          <a:p>
            <a:pPr algn="just"/>
            <a:r>
              <a:rPr lang="es-ES" dirty="0"/>
              <a:t>Medir el error cuadrático medio, BER (Bit Error Rate) y SNR(Signal-to-Noise Ratio) de un sistema MIMO Masivo cuando se emplea ecualización de canal adaptativa.</a:t>
            </a:r>
          </a:p>
        </p:txBody>
      </p:sp>
    </p:spTree>
    <p:extLst>
      <p:ext uri="{BB962C8B-B14F-4D97-AF65-F5344CB8AC3E}">
        <p14:creationId xmlns:p14="http://schemas.microsoft.com/office/powerpoint/2010/main" val="240482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4681" y="2410365"/>
            <a:ext cx="3672194" cy="904335"/>
          </a:xfrm>
        </p:spPr>
        <p:txBody>
          <a:bodyPr rtlCol="0">
            <a:noAutofit/>
          </a:bodyPr>
          <a:lstStyle/>
          <a:p>
            <a:pPr rtl="0"/>
            <a:r>
              <a:rPr lang="es-EC" sz="5000" dirty="0"/>
              <a:t>DESARROLLO</a:t>
            </a:r>
            <a:endParaRPr lang="es-ES" sz="5000" dirty="0"/>
          </a:p>
        </p:txBody>
      </p:sp>
      <p:cxnSp>
        <p:nvCxnSpPr>
          <p:cNvPr id="4" name="Conector recto 3">
            <a:extLst>
              <a:ext uri="{FF2B5EF4-FFF2-40B4-BE49-F238E27FC236}">
                <a16:creationId xmlns:a16="http://schemas.microsoft.com/office/drawing/2014/main" id="{F3D7BAFF-A30E-4323-8B79-BBC25D3D140D}"/>
              </a:ext>
            </a:extLst>
          </p:cNvPr>
          <p:cNvCxnSpPr/>
          <p:nvPr/>
        </p:nvCxnSpPr>
        <p:spPr>
          <a:xfrm>
            <a:off x="666750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C17E916-AEDF-4E57-9F50-7CBFF33F5A4E}"/>
              </a:ext>
            </a:extLst>
          </p:cNvPr>
          <p:cNvCxnSpPr/>
          <p:nvPr/>
        </p:nvCxnSpPr>
        <p:spPr>
          <a:xfrm>
            <a:off x="719137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62BC2E0-B364-4F1D-B08A-18A290CC2DE2}"/>
              </a:ext>
            </a:extLst>
          </p:cNvPr>
          <p:cNvCxnSpPr/>
          <p:nvPr/>
        </p:nvCxnSpPr>
        <p:spPr>
          <a:xfrm>
            <a:off x="7700655"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CECAA0E-B615-48EB-90CE-AE4BB27F4825}"/>
              </a:ext>
            </a:extLst>
          </p:cNvPr>
          <p:cNvCxnSpPr/>
          <p:nvPr/>
        </p:nvCxnSpPr>
        <p:spPr>
          <a:xfrm>
            <a:off x="8224530" y="0"/>
            <a:ext cx="0" cy="2400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508B6AD-7B4C-4977-BFE3-52F8A848DB5C}"/>
              </a:ext>
            </a:extLst>
          </p:cNvPr>
          <p:cNvCxnSpPr/>
          <p:nvPr/>
        </p:nvCxnSpPr>
        <p:spPr>
          <a:xfrm>
            <a:off x="666750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77C1140-11E4-47D2-A090-AC18B76C69C4}"/>
              </a:ext>
            </a:extLst>
          </p:cNvPr>
          <p:cNvCxnSpPr/>
          <p:nvPr/>
        </p:nvCxnSpPr>
        <p:spPr>
          <a:xfrm>
            <a:off x="719137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8B5ABEC-84C9-4D83-8066-61BA056BDD7F}"/>
              </a:ext>
            </a:extLst>
          </p:cNvPr>
          <p:cNvCxnSpPr/>
          <p:nvPr/>
        </p:nvCxnSpPr>
        <p:spPr>
          <a:xfrm>
            <a:off x="7700655"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2C48881-6629-4D50-8D45-787F30FF2548}"/>
              </a:ext>
            </a:extLst>
          </p:cNvPr>
          <p:cNvCxnSpPr/>
          <p:nvPr/>
        </p:nvCxnSpPr>
        <p:spPr>
          <a:xfrm>
            <a:off x="8224530" y="3304635"/>
            <a:ext cx="0" cy="914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D2EE352-FCBD-49EE-BFC2-79C99FB1CBCA}"/>
              </a:ext>
            </a:extLst>
          </p:cNvPr>
          <p:cNvCxnSpPr>
            <a:cxnSpLocks/>
          </p:cNvCxnSpPr>
          <p:nvPr/>
        </p:nvCxnSpPr>
        <p:spPr>
          <a:xfrm flipH="1">
            <a:off x="232463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05DC7D23-8CF6-42F1-901A-1694E188C871}"/>
              </a:ext>
            </a:extLst>
          </p:cNvPr>
          <p:cNvCxnSpPr>
            <a:cxnSpLocks/>
          </p:cNvCxnSpPr>
          <p:nvPr/>
        </p:nvCxnSpPr>
        <p:spPr>
          <a:xfrm flipH="1">
            <a:off x="2848512"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BE99603-6AC6-462F-B4DF-56AAEEE202BD}"/>
              </a:ext>
            </a:extLst>
          </p:cNvPr>
          <p:cNvCxnSpPr>
            <a:cxnSpLocks/>
          </p:cNvCxnSpPr>
          <p:nvPr/>
        </p:nvCxnSpPr>
        <p:spPr>
          <a:xfrm flipH="1">
            <a:off x="3357792" y="4219035"/>
            <a:ext cx="4342863"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4DD91417-ABDD-435A-8A4C-605FB510023C}"/>
              </a:ext>
            </a:extLst>
          </p:cNvPr>
          <p:cNvCxnSpPr>
            <a:cxnSpLocks/>
          </p:cNvCxnSpPr>
          <p:nvPr/>
        </p:nvCxnSpPr>
        <p:spPr>
          <a:xfrm flipH="1">
            <a:off x="3881667" y="4219035"/>
            <a:ext cx="4342864" cy="2638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933F16F-C6E2-43CA-A028-E1DCA4D9F25B}"/>
              </a:ext>
            </a:extLst>
          </p:cNvPr>
          <p:cNvCxnSpPr>
            <a:cxnSpLocks/>
          </p:cNvCxnSpPr>
          <p:nvPr/>
        </p:nvCxnSpPr>
        <p:spPr>
          <a:xfrm flipH="1">
            <a:off x="6981825" y="3838575"/>
            <a:ext cx="5210175" cy="30194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40DC203C-6EA1-4F11-A654-D74C504C7ADB}"/>
              </a:ext>
            </a:extLst>
          </p:cNvPr>
          <p:cNvCxnSpPr/>
          <p:nvPr/>
        </p:nvCxnSpPr>
        <p:spPr>
          <a:xfrm>
            <a:off x="1104900" y="0"/>
            <a:ext cx="0" cy="42190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ACA6747-0C86-476E-B1B9-84A9B202067B}"/>
              </a:ext>
            </a:extLst>
          </p:cNvPr>
          <p:cNvCxnSpPr/>
          <p:nvPr/>
        </p:nvCxnSpPr>
        <p:spPr>
          <a:xfrm flipH="1">
            <a:off x="0" y="4219035"/>
            <a:ext cx="1104900" cy="156264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1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2">
            <a:extLst>
              <a:ext uri="{FF2B5EF4-FFF2-40B4-BE49-F238E27FC236}">
                <a16:creationId xmlns:a16="http://schemas.microsoft.com/office/drawing/2014/main" id="{C6669E44-5421-475F-9618-2B57CBB1D0DF}"/>
              </a:ext>
            </a:extLst>
          </p:cNvPr>
          <p:cNvSpPr txBox="1">
            <a:spLocks/>
          </p:cNvSpPr>
          <p:nvPr/>
        </p:nvSpPr>
        <p:spPr>
          <a:xfrm>
            <a:off x="8635800" y="650324"/>
            <a:ext cx="2276474" cy="727075"/>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a:t>LTE y LTE-A</a:t>
            </a:r>
            <a:endParaRPr lang="es-ES" dirty="0"/>
          </a:p>
        </p:txBody>
      </p:sp>
      <p:sp>
        <p:nvSpPr>
          <p:cNvPr id="18" name="Título 12">
            <a:extLst>
              <a:ext uri="{FF2B5EF4-FFF2-40B4-BE49-F238E27FC236}">
                <a16:creationId xmlns:a16="http://schemas.microsoft.com/office/drawing/2014/main" id="{35B95079-FA81-437B-8A7E-A53EAF24C8D8}"/>
              </a:ext>
            </a:extLst>
          </p:cNvPr>
          <p:cNvSpPr txBox="1">
            <a:spLocks/>
          </p:cNvSpPr>
          <p:nvPr/>
        </p:nvSpPr>
        <p:spPr>
          <a:xfrm>
            <a:off x="3784929" y="-30150"/>
            <a:ext cx="4610099" cy="616327"/>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5400" b="0" kern="1200" cap="none" baseline="0">
                <a:solidFill>
                  <a:schemeClr val="tx1"/>
                </a:solidFill>
                <a:latin typeface="+mj-lt"/>
                <a:ea typeface="+mj-ea"/>
                <a:cs typeface="+mj-cs"/>
              </a:defRPr>
            </a:lvl1pPr>
          </a:lstStyle>
          <a:p>
            <a:r>
              <a:rPr lang="es-ES" sz="3600" dirty="0"/>
              <a:t>Proceso de transmisión</a:t>
            </a:r>
          </a:p>
        </p:txBody>
      </p:sp>
      <p:graphicFrame>
        <p:nvGraphicFramePr>
          <p:cNvPr id="19" name="Tabla 18">
            <a:extLst>
              <a:ext uri="{FF2B5EF4-FFF2-40B4-BE49-F238E27FC236}">
                <a16:creationId xmlns:a16="http://schemas.microsoft.com/office/drawing/2014/main" id="{0CC0AFD9-B514-4929-ACA7-AB144D3BA05E}"/>
              </a:ext>
            </a:extLst>
          </p:cNvPr>
          <p:cNvGraphicFramePr>
            <a:graphicFrameLocks noGrp="1"/>
          </p:cNvGraphicFramePr>
          <p:nvPr>
            <p:extLst>
              <p:ext uri="{D42A27DB-BD31-4B8C-83A1-F6EECF244321}">
                <p14:modId xmlns:p14="http://schemas.microsoft.com/office/powerpoint/2010/main" val="1204363371"/>
              </p:ext>
            </p:extLst>
          </p:nvPr>
        </p:nvGraphicFramePr>
        <p:xfrm>
          <a:off x="8005271" y="1812587"/>
          <a:ext cx="4110525" cy="4296432"/>
        </p:xfrm>
        <a:graphic>
          <a:graphicData uri="http://schemas.openxmlformats.org/drawingml/2006/table">
            <a:tbl>
              <a:tblPr firstRow="1" firstCol="1" bandRow="1">
                <a:tableStyleId>{5940675A-B579-460E-94D1-54222C63F5DA}</a:tableStyleId>
              </a:tblPr>
              <a:tblGrid>
                <a:gridCol w="1848104">
                  <a:extLst>
                    <a:ext uri="{9D8B030D-6E8A-4147-A177-3AD203B41FA5}">
                      <a16:colId xmlns:a16="http://schemas.microsoft.com/office/drawing/2014/main" val="3470316402"/>
                    </a:ext>
                  </a:extLst>
                </a:gridCol>
                <a:gridCol w="2262421">
                  <a:extLst>
                    <a:ext uri="{9D8B030D-6E8A-4147-A177-3AD203B41FA5}">
                      <a16:colId xmlns:a16="http://schemas.microsoft.com/office/drawing/2014/main" val="2682797411"/>
                    </a:ext>
                  </a:extLst>
                </a:gridCol>
              </a:tblGrid>
              <a:tr h="306888">
                <a:tc>
                  <a:txBody>
                    <a:bodyPr/>
                    <a:lstStyle/>
                    <a:p>
                      <a:pPr>
                        <a:lnSpc>
                          <a:spcPct val="200000"/>
                        </a:lnSpc>
                        <a:spcAft>
                          <a:spcPts val="0"/>
                        </a:spcAft>
                      </a:pPr>
                      <a:r>
                        <a:rPr lang="es-US" sz="1100" b="1">
                          <a:solidFill>
                            <a:sysClr val="windowText" lastClr="000000"/>
                          </a:solidFill>
                          <a:effectLst/>
                        </a:rPr>
                        <a:t>Tecnología</a:t>
                      </a:r>
                      <a:endParaRPr lang="es-US" sz="16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b="1" dirty="0">
                          <a:solidFill>
                            <a:sysClr val="windowText" lastClr="000000"/>
                          </a:solidFill>
                          <a:effectLst/>
                        </a:rPr>
                        <a:t>Pico teórico de velocidad de datos</a:t>
                      </a:r>
                      <a:endParaRPr lang="es-US" sz="16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56695387"/>
                  </a:ext>
                </a:extLst>
              </a:tr>
              <a:tr h="306888">
                <a:tc>
                  <a:txBody>
                    <a:bodyPr/>
                    <a:lstStyle/>
                    <a:p>
                      <a:pPr>
                        <a:lnSpc>
                          <a:spcPct val="200000"/>
                        </a:lnSpc>
                        <a:spcAft>
                          <a:spcPts val="0"/>
                        </a:spcAft>
                      </a:pPr>
                      <a:r>
                        <a:rPr lang="es-US" sz="1100">
                          <a:solidFill>
                            <a:sysClr val="windowText" lastClr="000000"/>
                          </a:solidFill>
                          <a:effectLst/>
                        </a:rPr>
                        <a:t>GSM</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dirty="0">
                          <a:solidFill>
                            <a:sysClr val="windowText" lastClr="000000"/>
                          </a:solidFill>
                          <a:effectLst/>
                        </a:rPr>
                        <a:t>9.6 kbps</a:t>
                      </a:r>
                      <a:endParaRPr lang="es-US"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63664478"/>
                  </a:ext>
                </a:extLst>
              </a:tr>
              <a:tr h="306888">
                <a:tc>
                  <a:txBody>
                    <a:bodyPr/>
                    <a:lstStyle/>
                    <a:p>
                      <a:pPr>
                        <a:lnSpc>
                          <a:spcPct val="200000"/>
                        </a:lnSpc>
                        <a:spcAft>
                          <a:spcPts val="0"/>
                        </a:spcAft>
                      </a:pPr>
                      <a:r>
                        <a:rPr lang="es-US" sz="1100" dirty="0">
                          <a:solidFill>
                            <a:sysClr val="windowText" lastClr="000000"/>
                          </a:solidFill>
                          <a:effectLst/>
                        </a:rPr>
                        <a:t>IS-95</a:t>
                      </a:r>
                      <a:endParaRPr lang="es-US"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14.4 kbps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91312650"/>
                  </a:ext>
                </a:extLst>
              </a:tr>
              <a:tr h="306888">
                <a:tc>
                  <a:txBody>
                    <a:bodyPr/>
                    <a:lstStyle/>
                    <a:p>
                      <a:pPr>
                        <a:lnSpc>
                          <a:spcPct val="200000"/>
                        </a:lnSpc>
                        <a:spcAft>
                          <a:spcPts val="0"/>
                        </a:spcAft>
                      </a:pPr>
                      <a:r>
                        <a:rPr lang="es-US" sz="1100">
                          <a:solidFill>
                            <a:sysClr val="windowText" lastClr="000000"/>
                          </a:solidFill>
                          <a:effectLst/>
                        </a:rPr>
                        <a:t>GPRS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171.2 kbps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263671400"/>
                  </a:ext>
                </a:extLst>
              </a:tr>
              <a:tr h="306888">
                <a:tc>
                  <a:txBody>
                    <a:bodyPr/>
                    <a:lstStyle/>
                    <a:p>
                      <a:pPr>
                        <a:lnSpc>
                          <a:spcPct val="200000"/>
                        </a:lnSpc>
                        <a:spcAft>
                          <a:spcPts val="0"/>
                        </a:spcAft>
                      </a:pPr>
                      <a:r>
                        <a:rPr lang="es-US" sz="1100">
                          <a:solidFill>
                            <a:sysClr val="windowText" lastClr="000000"/>
                          </a:solidFill>
                          <a:effectLst/>
                        </a:rPr>
                        <a:t>EDGE</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473 kbps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49305008"/>
                  </a:ext>
                </a:extLst>
              </a:tr>
              <a:tr h="306888">
                <a:tc>
                  <a:txBody>
                    <a:bodyPr/>
                    <a:lstStyle/>
                    <a:p>
                      <a:pPr>
                        <a:lnSpc>
                          <a:spcPct val="200000"/>
                        </a:lnSpc>
                        <a:spcAft>
                          <a:spcPts val="0"/>
                        </a:spcAft>
                      </a:pPr>
                      <a:r>
                        <a:rPr lang="es-US" sz="1100">
                          <a:solidFill>
                            <a:sysClr val="windowText" lastClr="000000"/>
                          </a:solidFill>
                          <a:effectLst/>
                        </a:rPr>
                        <a:t>CDMA-2000 (1XRTT)</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307 kbps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82033900"/>
                  </a:ext>
                </a:extLst>
              </a:tr>
              <a:tr h="306888">
                <a:tc>
                  <a:txBody>
                    <a:bodyPr/>
                    <a:lstStyle/>
                    <a:p>
                      <a:pPr>
                        <a:lnSpc>
                          <a:spcPct val="200000"/>
                        </a:lnSpc>
                        <a:spcAft>
                          <a:spcPts val="0"/>
                        </a:spcAft>
                      </a:pPr>
                      <a:r>
                        <a:rPr lang="es-US" sz="1100">
                          <a:solidFill>
                            <a:sysClr val="windowText" lastClr="000000"/>
                          </a:solidFill>
                          <a:effectLst/>
                        </a:rPr>
                        <a:t>WCDMA (UMTS)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1.92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96992930"/>
                  </a:ext>
                </a:extLst>
              </a:tr>
              <a:tr h="306888">
                <a:tc>
                  <a:txBody>
                    <a:bodyPr/>
                    <a:lstStyle/>
                    <a:p>
                      <a:pPr>
                        <a:lnSpc>
                          <a:spcPct val="200000"/>
                        </a:lnSpc>
                        <a:spcAft>
                          <a:spcPts val="0"/>
                        </a:spcAft>
                      </a:pPr>
                      <a:r>
                        <a:rPr lang="es-US" sz="1100">
                          <a:solidFill>
                            <a:sysClr val="windowText" lastClr="000000"/>
                          </a:solidFill>
                          <a:effectLst/>
                        </a:rPr>
                        <a:t>HSDPA (Release 5)</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14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15504630"/>
                  </a:ext>
                </a:extLst>
              </a:tr>
              <a:tr h="306888">
                <a:tc>
                  <a:txBody>
                    <a:bodyPr/>
                    <a:lstStyle/>
                    <a:p>
                      <a:pPr>
                        <a:lnSpc>
                          <a:spcPct val="200000"/>
                        </a:lnSpc>
                        <a:spcAft>
                          <a:spcPts val="0"/>
                        </a:spcAft>
                      </a:pPr>
                      <a:r>
                        <a:rPr lang="es-US" sz="1100">
                          <a:solidFill>
                            <a:sysClr val="windowText" lastClr="000000"/>
                          </a:solidFill>
                          <a:effectLst/>
                        </a:rPr>
                        <a:t>CDMA-2000 (1xEV-DO)</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3.1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31329694"/>
                  </a:ext>
                </a:extLst>
              </a:tr>
              <a:tr h="306888">
                <a:tc>
                  <a:txBody>
                    <a:bodyPr/>
                    <a:lstStyle/>
                    <a:p>
                      <a:pPr>
                        <a:lnSpc>
                          <a:spcPct val="200000"/>
                        </a:lnSpc>
                        <a:spcAft>
                          <a:spcPts val="0"/>
                        </a:spcAft>
                      </a:pPr>
                      <a:r>
                        <a:rPr lang="es-US" sz="1100">
                          <a:solidFill>
                            <a:sysClr val="windowText" lastClr="000000"/>
                          </a:solidFill>
                          <a:effectLst/>
                        </a:rPr>
                        <a:t>HSPA + (Release 6)</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84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202789598"/>
                  </a:ext>
                </a:extLst>
              </a:tr>
              <a:tr h="306888">
                <a:tc>
                  <a:txBody>
                    <a:bodyPr/>
                    <a:lstStyle/>
                    <a:p>
                      <a:pPr>
                        <a:lnSpc>
                          <a:spcPct val="200000"/>
                        </a:lnSpc>
                        <a:spcAft>
                          <a:spcPts val="0"/>
                        </a:spcAft>
                      </a:pPr>
                      <a:r>
                        <a:rPr lang="es-US" sz="1100">
                          <a:solidFill>
                            <a:sysClr val="windowText" lastClr="000000"/>
                          </a:solidFill>
                          <a:effectLst/>
                        </a:rPr>
                        <a:t>WiMAX (802.16e)</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26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337987"/>
                  </a:ext>
                </a:extLst>
              </a:tr>
              <a:tr h="306888">
                <a:tc>
                  <a:txBody>
                    <a:bodyPr/>
                    <a:lstStyle/>
                    <a:p>
                      <a:pPr>
                        <a:lnSpc>
                          <a:spcPct val="200000"/>
                        </a:lnSpc>
                        <a:spcAft>
                          <a:spcPts val="0"/>
                        </a:spcAft>
                      </a:pPr>
                      <a:r>
                        <a:rPr lang="es-US" sz="1100">
                          <a:solidFill>
                            <a:sysClr val="windowText" lastClr="000000"/>
                          </a:solidFill>
                          <a:effectLst/>
                        </a:rPr>
                        <a:t>LTE (Release 8)</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300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36307321"/>
                  </a:ext>
                </a:extLst>
              </a:tr>
              <a:tr h="306888">
                <a:tc>
                  <a:txBody>
                    <a:bodyPr/>
                    <a:lstStyle/>
                    <a:p>
                      <a:pPr>
                        <a:lnSpc>
                          <a:spcPct val="200000"/>
                        </a:lnSpc>
                        <a:spcAft>
                          <a:spcPts val="0"/>
                        </a:spcAft>
                      </a:pPr>
                      <a:r>
                        <a:rPr lang="es-US" sz="1100">
                          <a:solidFill>
                            <a:sysClr val="windowText" lastClr="000000"/>
                          </a:solidFill>
                          <a:effectLst/>
                        </a:rPr>
                        <a:t>WiMAX (802.16m)</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a:solidFill>
                            <a:sysClr val="windowText" lastClr="000000"/>
                          </a:solidFill>
                          <a:effectLst/>
                        </a:rPr>
                        <a:t>303 Mbps</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01254966"/>
                  </a:ext>
                </a:extLst>
              </a:tr>
              <a:tr h="306888">
                <a:tc>
                  <a:txBody>
                    <a:bodyPr/>
                    <a:lstStyle/>
                    <a:p>
                      <a:pPr>
                        <a:lnSpc>
                          <a:spcPct val="200000"/>
                        </a:lnSpc>
                        <a:spcAft>
                          <a:spcPts val="0"/>
                        </a:spcAft>
                      </a:pPr>
                      <a:r>
                        <a:rPr lang="es-US" sz="1100">
                          <a:solidFill>
                            <a:sysClr val="windowText" lastClr="000000"/>
                          </a:solidFill>
                          <a:effectLst/>
                        </a:rPr>
                        <a:t>LTE-Advanced (Release 10)</a:t>
                      </a:r>
                      <a:endParaRPr lang="es-US" sz="16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200000"/>
                        </a:lnSpc>
                        <a:spcAft>
                          <a:spcPts val="0"/>
                        </a:spcAft>
                      </a:pPr>
                      <a:r>
                        <a:rPr lang="es-US" sz="1100" dirty="0">
                          <a:solidFill>
                            <a:sysClr val="windowText" lastClr="000000"/>
                          </a:solidFill>
                          <a:effectLst/>
                        </a:rPr>
                        <a:t>1 Gbps</a:t>
                      </a:r>
                      <a:endParaRPr lang="es-US"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204169354"/>
                  </a:ext>
                </a:extLst>
              </a:tr>
            </a:tbl>
          </a:graphicData>
        </a:graphic>
      </p:graphicFrame>
      <p:grpSp>
        <p:nvGrpSpPr>
          <p:cNvPr id="20" name="Grupo 19">
            <a:extLst>
              <a:ext uri="{FF2B5EF4-FFF2-40B4-BE49-F238E27FC236}">
                <a16:creationId xmlns:a16="http://schemas.microsoft.com/office/drawing/2014/main" id="{386FD1CF-3DA4-4B0A-8863-126197BDFC4B}"/>
              </a:ext>
            </a:extLst>
          </p:cNvPr>
          <p:cNvGrpSpPr/>
          <p:nvPr/>
        </p:nvGrpSpPr>
        <p:grpSpPr>
          <a:xfrm>
            <a:off x="895350" y="450269"/>
            <a:ext cx="6998114" cy="2996020"/>
            <a:chOff x="293155" y="233484"/>
            <a:chExt cx="12115159" cy="6134200"/>
          </a:xfrm>
        </p:grpSpPr>
        <p:sp>
          <p:nvSpPr>
            <p:cNvPr id="21" name="Rectángulo 20">
              <a:extLst>
                <a:ext uri="{FF2B5EF4-FFF2-40B4-BE49-F238E27FC236}">
                  <a16:creationId xmlns:a16="http://schemas.microsoft.com/office/drawing/2014/main" id="{D88676D2-5BF6-488B-B4F9-DCAC8033FA23}"/>
                </a:ext>
              </a:extLst>
            </p:cNvPr>
            <p:cNvSpPr/>
            <p:nvPr/>
          </p:nvSpPr>
          <p:spPr>
            <a:xfrm>
              <a:off x="293155" y="1421352"/>
              <a:ext cx="3449319" cy="3187083"/>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1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id="{B86D1A80-DB97-48CB-92DF-F744CAA1DCFE}"/>
                </a:ext>
              </a:extLst>
            </p:cNvPr>
            <p:cNvSpPr/>
            <p:nvPr/>
          </p:nvSpPr>
          <p:spPr>
            <a:xfrm>
              <a:off x="426320" y="1541940"/>
              <a:ext cx="1686758" cy="284085"/>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Accesorio CRC</a:t>
              </a:r>
            </a:p>
          </p:txBody>
        </p:sp>
        <p:sp>
          <p:nvSpPr>
            <p:cNvPr id="23" name="Rectángulo 22">
              <a:extLst>
                <a:ext uri="{FF2B5EF4-FFF2-40B4-BE49-F238E27FC236}">
                  <a16:creationId xmlns:a16="http://schemas.microsoft.com/office/drawing/2014/main" id="{2D49DE51-AFF3-4540-A982-1B50CB28DF0E}"/>
                </a:ext>
              </a:extLst>
            </p:cNvPr>
            <p:cNvSpPr/>
            <p:nvPr/>
          </p:nvSpPr>
          <p:spPr>
            <a:xfrm>
              <a:off x="426320" y="1912583"/>
              <a:ext cx="1686758"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Segmentación de subbloques</a:t>
              </a:r>
            </a:p>
          </p:txBody>
        </p:sp>
        <p:sp>
          <p:nvSpPr>
            <p:cNvPr id="24" name="Rectángulo 23">
              <a:extLst>
                <a:ext uri="{FF2B5EF4-FFF2-40B4-BE49-F238E27FC236}">
                  <a16:creationId xmlns:a16="http://schemas.microsoft.com/office/drawing/2014/main" id="{F16CA9B0-1D74-4B81-9E5E-598628C5721B}"/>
                </a:ext>
              </a:extLst>
            </p:cNvPr>
            <p:cNvSpPr/>
            <p:nvPr/>
          </p:nvSpPr>
          <p:spPr>
            <a:xfrm>
              <a:off x="426320" y="2506648"/>
              <a:ext cx="1686758"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Codificación de canal</a:t>
              </a:r>
            </a:p>
          </p:txBody>
        </p:sp>
        <p:sp>
          <p:nvSpPr>
            <p:cNvPr id="25" name="Rectángulo 24">
              <a:extLst>
                <a:ext uri="{FF2B5EF4-FFF2-40B4-BE49-F238E27FC236}">
                  <a16:creationId xmlns:a16="http://schemas.microsoft.com/office/drawing/2014/main" id="{47973E12-BEBC-4316-AF12-DFC654F85A67}"/>
                </a:ext>
              </a:extLst>
            </p:cNvPr>
            <p:cNvSpPr/>
            <p:nvPr/>
          </p:nvSpPr>
          <p:spPr>
            <a:xfrm>
              <a:off x="426320" y="3100713"/>
              <a:ext cx="1686758"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Tasa de coincidencia</a:t>
              </a:r>
            </a:p>
          </p:txBody>
        </p:sp>
        <p:sp>
          <p:nvSpPr>
            <p:cNvPr id="26" name="Rectángulo 25">
              <a:extLst>
                <a:ext uri="{FF2B5EF4-FFF2-40B4-BE49-F238E27FC236}">
                  <a16:creationId xmlns:a16="http://schemas.microsoft.com/office/drawing/2014/main" id="{0AAE538F-0F49-4CDC-910B-1D0FB563F749}"/>
                </a:ext>
              </a:extLst>
            </p:cNvPr>
            <p:cNvSpPr/>
            <p:nvPr/>
          </p:nvSpPr>
          <p:spPr>
            <a:xfrm>
              <a:off x="426320" y="3694778"/>
              <a:ext cx="1686758"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Reconstrucción de Codeword</a:t>
              </a:r>
            </a:p>
          </p:txBody>
        </p:sp>
        <p:sp>
          <p:nvSpPr>
            <p:cNvPr id="27" name="CuadroTexto 26">
              <a:extLst>
                <a:ext uri="{FF2B5EF4-FFF2-40B4-BE49-F238E27FC236}">
                  <a16:creationId xmlns:a16="http://schemas.microsoft.com/office/drawing/2014/main" id="{E75C53F8-82C2-4727-AFB4-5724FF1F7FBC}"/>
                </a:ext>
              </a:extLst>
            </p:cNvPr>
            <p:cNvSpPr txBox="1"/>
            <p:nvPr/>
          </p:nvSpPr>
          <p:spPr>
            <a:xfrm>
              <a:off x="2140182" y="1589416"/>
              <a:ext cx="1646203" cy="819205"/>
            </a:xfrm>
            <a:prstGeom prst="rect">
              <a:avLst/>
            </a:prstGeom>
            <a:noFill/>
            <a:ln w="9525">
              <a:noFill/>
            </a:ln>
          </p:spPr>
          <p:txBody>
            <a:bodyPr wrap="none" rtlCol="0">
              <a:spAutoFit/>
            </a:bodyPr>
            <a:lstStyle/>
            <a:p>
              <a:pPr algn="ctr"/>
              <a:r>
                <a:rPr lang="es-US" sz="1000" dirty="0"/>
                <a:t>Procedimiento</a:t>
              </a:r>
            </a:p>
            <a:p>
              <a:pPr algn="ctr"/>
              <a:r>
                <a:rPr lang="es-US" sz="1000" dirty="0"/>
                <a:t>DLSCH</a:t>
              </a:r>
            </a:p>
          </p:txBody>
        </p:sp>
        <p:sp>
          <p:nvSpPr>
            <p:cNvPr id="28" name="Rectángulo 27">
              <a:extLst>
                <a:ext uri="{FF2B5EF4-FFF2-40B4-BE49-F238E27FC236}">
                  <a16:creationId xmlns:a16="http://schemas.microsoft.com/office/drawing/2014/main" id="{663E27B0-A059-4A68-9596-5489E156B084}"/>
                </a:ext>
              </a:extLst>
            </p:cNvPr>
            <p:cNvSpPr/>
            <p:nvPr/>
          </p:nvSpPr>
          <p:spPr>
            <a:xfrm>
              <a:off x="962026" y="4740993"/>
              <a:ext cx="10102789" cy="1626691"/>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1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9" name="Rectángulo 28">
              <a:extLst>
                <a:ext uri="{FF2B5EF4-FFF2-40B4-BE49-F238E27FC236}">
                  <a16:creationId xmlns:a16="http://schemas.microsoft.com/office/drawing/2014/main" id="{2E11152B-5CC0-4840-B3CE-2F2D9DB23F04}"/>
                </a:ext>
              </a:extLst>
            </p:cNvPr>
            <p:cNvSpPr/>
            <p:nvPr/>
          </p:nvSpPr>
          <p:spPr>
            <a:xfrm>
              <a:off x="1608059" y="5700891"/>
              <a:ext cx="1371600" cy="284085"/>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Scrambling</a:t>
              </a:r>
            </a:p>
          </p:txBody>
        </p:sp>
        <p:sp>
          <p:nvSpPr>
            <p:cNvPr id="30" name="Rectángulo 29">
              <a:extLst>
                <a:ext uri="{FF2B5EF4-FFF2-40B4-BE49-F238E27FC236}">
                  <a16:creationId xmlns:a16="http://schemas.microsoft.com/office/drawing/2014/main" id="{A629FA2E-6DD9-47A4-A834-9C6B4001325D}"/>
                </a:ext>
              </a:extLst>
            </p:cNvPr>
            <p:cNvSpPr/>
            <p:nvPr/>
          </p:nvSpPr>
          <p:spPr>
            <a:xfrm>
              <a:off x="3077313" y="5588810"/>
              <a:ext cx="1371600"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de Modulación</a:t>
              </a:r>
            </a:p>
          </p:txBody>
        </p:sp>
        <p:sp>
          <p:nvSpPr>
            <p:cNvPr id="31" name="Rectángulo 30">
              <a:extLst>
                <a:ext uri="{FF2B5EF4-FFF2-40B4-BE49-F238E27FC236}">
                  <a16:creationId xmlns:a16="http://schemas.microsoft.com/office/drawing/2014/main" id="{CE2C42EB-A3A0-4731-AB36-F9254DD116BB}"/>
                </a:ext>
              </a:extLst>
            </p:cNvPr>
            <p:cNvSpPr/>
            <p:nvPr/>
          </p:nvSpPr>
          <p:spPr>
            <a:xfrm>
              <a:off x="4546567" y="5701512"/>
              <a:ext cx="1686758" cy="283464"/>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Precodificación</a:t>
              </a:r>
            </a:p>
          </p:txBody>
        </p:sp>
        <p:sp>
          <p:nvSpPr>
            <p:cNvPr id="32" name="Rectángulo 31">
              <a:extLst>
                <a:ext uri="{FF2B5EF4-FFF2-40B4-BE49-F238E27FC236}">
                  <a16:creationId xmlns:a16="http://schemas.microsoft.com/office/drawing/2014/main" id="{2D8DBED3-B89B-4D5C-A9D1-7A26E2D0DBAD}"/>
                </a:ext>
              </a:extLst>
            </p:cNvPr>
            <p:cNvSpPr/>
            <p:nvPr/>
          </p:nvSpPr>
          <p:spPr>
            <a:xfrm>
              <a:off x="6330979" y="5588500"/>
              <a:ext cx="1231083"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de capas</a:t>
              </a:r>
            </a:p>
          </p:txBody>
        </p:sp>
        <p:sp>
          <p:nvSpPr>
            <p:cNvPr id="33" name="Rectángulo 32">
              <a:extLst>
                <a:ext uri="{FF2B5EF4-FFF2-40B4-BE49-F238E27FC236}">
                  <a16:creationId xmlns:a16="http://schemas.microsoft.com/office/drawing/2014/main" id="{E1D2F1A8-93F2-4D30-97A7-3AE3EFA1E092}"/>
                </a:ext>
              </a:extLst>
            </p:cNvPr>
            <p:cNvSpPr/>
            <p:nvPr/>
          </p:nvSpPr>
          <p:spPr>
            <a:xfrm>
              <a:off x="7656153" y="5588500"/>
              <a:ext cx="1686758"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Resource Element</a:t>
              </a:r>
            </a:p>
          </p:txBody>
        </p:sp>
        <p:sp>
          <p:nvSpPr>
            <p:cNvPr id="34" name="CuadroTexto 33">
              <a:extLst>
                <a:ext uri="{FF2B5EF4-FFF2-40B4-BE49-F238E27FC236}">
                  <a16:creationId xmlns:a16="http://schemas.microsoft.com/office/drawing/2014/main" id="{637BE517-0DC3-4F5B-B599-C66080D1ED4A}"/>
                </a:ext>
              </a:extLst>
            </p:cNvPr>
            <p:cNvSpPr txBox="1"/>
            <p:nvPr/>
          </p:nvSpPr>
          <p:spPr>
            <a:xfrm>
              <a:off x="1360997" y="4787299"/>
              <a:ext cx="1646203" cy="819205"/>
            </a:xfrm>
            <a:prstGeom prst="rect">
              <a:avLst/>
            </a:prstGeom>
            <a:noFill/>
            <a:ln w="9525">
              <a:noFill/>
            </a:ln>
          </p:spPr>
          <p:txBody>
            <a:bodyPr wrap="none" rtlCol="0">
              <a:spAutoFit/>
            </a:bodyPr>
            <a:lstStyle/>
            <a:p>
              <a:pPr algn="ctr"/>
              <a:r>
                <a:rPr lang="es-US" sz="1000" dirty="0"/>
                <a:t>Procedimiento</a:t>
              </a:r>
            </a:p>
            <a:p>
              <a:pPr algn="ctr"/>
              <a:r>
                <a:rPr lang="es-US" sz="1000" dirty="0"/>
                <a:t>PDSCH</a:t>
              </a:r>
            </a:p>
          </p:txBody>
        </p:sp>
        <p:sp>
          <p:nvSpPr>
            <p:cNvPr id="35" name="Rectángulo 34">
              <a:extLst>
                <a:ext uri="{FF2B5EF4-FFF2-40B4-BE49-F238E27FC236}">
                  <a16:creationId xmlns:a16="http://schemas.microsoft.com/office/drawing/2014/main" id="{65CCE16A-AE8B-44C7-8C34-7073AAD5BFCB}"/>
                </a:ext>
              </a:extLst>
            </p:cNvPr>
            <p:cNvSpPr/>
            <p:nvPr/>
          </p:nvSpPr>
          <p:spPr>
            <a:xfrm>
              <a:off x="9437002" y="5588500"/>
              <a:ext cx="1494409" cy="50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Generación señales OFDM</a:t>
              </a:r>
            </a:p>
          </p:txBody>
        </p:sp>
        <p:cxnSp>
          <p:nvCxnSpPr>
            <p:cNvPr id="36" name="Conector: angular 35">
              <a:extLst>
                <a:ext uri="{FF2B5EF4-FFF2-40B4-BE49-F238E27FC236}">
                  <a16:creationId xmlns:a16="http://schemas.microsoft.com/office/drawing/2014/main" id="{0E5D8964-6930-4FDF-AC07-5BC470D8E2A3}"/>
                </a:ext>
              </a:extLst>
            </p:cNvPr>
            <p:cNvCxnSpPr>
              <a:stCxn id="26" idx="2"/>
              <a:endCxn id="29" idx="1"/>
            </p:cNvCxnSpPr>
            <p:nvPr/>
          </p:nvCxnSpPr>
          <p:spPr>
            <a:xfrm rot="16200000" flipH="1">
              <a:off x="618924" y="4853799"/>
              <a:ext cx="1639910" cy="338360"/>
            </a:xfrm>
            <a:prstGeom prst="bentConnector2">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7C18E74-6808-4C8A-8636-E11B6CB0E54D}"/>
                </a:ext>
              </a:extLst>
            </p:cNvPr>
            <p:cNvCxnSpPr>
              <a:cxnSpLocks/>
              <a:endCxn id="22" idx="0"/>
            </p:cNvCxnSpPr>
            <p:nvPr/>
          </p:nvCxnSpPr>
          <p:spPr>
            <a:xfrm>
              <a:off x="1269699" y="959954"/>
              <a:ext cx="0" cy="581986"/>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1B03F33F-B747-435F-87F8-56A80CFF4F71}"/>
                </a:ext>
              </a:extLst>
            </p:cNvPr>
            <p:cNvCxnSpPr>
              <a:cxnSpLocks/>
              <a:stCxn id="35" idx="3"/>
            </p:cNvCxnSpPr>
            <p:nvPr/>
          </p:nvCxnSpPr>
          <p:spPr>
            <a:xfrm>
              <a:off x="10931411" y="5842623"/>
              <a:ext cx="1394932" cy="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33BFC2C1-486E-495D-95B4-71DB5EE29548}"/>
                </a:ext>
              </a:extLst>
            </p:cNvPr>
            <p:cNvCxnSpPr>
              <a:cxnSpLocks/>
            </p:cNvCxnSpPr>
            <p:nvPr/>
          </p:nvCxnSpPr>
          <p:spPr>
            <a:xfrm flipH="1">
              <a:off x="5445249" y="3995876"/>
              <a:ext cx="683580" cy="1509204"/>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B3AB2211-D187-467E-81F5-BA1C857FDBA5}"/>
                </a:ext>
              </a:extLst>
            </p:cNvPr>
            <p:cNvCxnSpPr>
              <a:cxnSpLocks/>
            </p:cNvCxnSpPr>
            <p:nvPr/>
          </p:nvCxnSpPr>
          <p:spPr>
            <a:xfrm>
              <a:off x="6128829" y="3995876"/>
              <a:ext cx="807868" cy="1500326"/>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5D56B353-9BF8-4383-A3CA-68CD523008B8}"/>
                </a:ext>
              </a:extLst>
            </p:cNvPr>
            <p:cNvSpPr txBox="1"/>
            <p:nvPr/>
          </p:nvSpPr>
          <p:spPr>
            <a:xfrm>
              <a:off x="5678981" y="3538502"/>
              <a:ext cx="899696" cy="504125"/>
            </a:xfrm>
            <a:prstGeom prst="rect">
              <a:avLst/>
            </a:prstGeom>
            <a:noFill/>
            <a:ln w="9525">
              <a:noFill/>
            </a:ln>
          </p:spPr>
          <p:txBody>
            <a:bodyPr wrap="none" rtlCol="0">
              <a:spAutoFit/>
            </a:bodyPr>
            <a:lstStyle/>
            <a:p>
              <a:pPr algn="ctr"/>
              <a:r>
                <a:rPr lang="es-US" sz="1000" dirty="0"/>
                <a:t>MIMO</a:t>
              </a:r>
            </a:p>
          </p:txBody>
        </p:sp>
        <p:cxnSp>
          <p:nvCxnSpPr>
            <p:cNvPr id="42" name="Conector recto de flecha 41">
              <a:extLst>
                <a:ext uri="{FF2B5EF4-FFF2-40B4-BE49-F238E27FC236}">
                  <a16:creationId xmlns:a16="http://schemas.microsoft.com/office/drawing/2014/main" id="{25BBE34C-3774-48FA-90A5-4B4454968F1A}"/>
                </a:ext>
              </a:extLst>
            </p:cNvPr>
            <p:cNvCxnSpPr>
              <a:cxnSpLocks/>
            </p:cNvCxnSpPr>
            <p:nvPr/>
          </p:nvCxnSpPr>
          <p:spPr>
            <a:xfrm flipH="1">
              <a:off x="8474571" y="3989960"/>
              <a:ext cx="683580" cy="1509204"/>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A67952C6-6752-4B96-A087-75B1B7632173}"/>
                </a:ext>
              </a:extLst>
            </p:cNvPr>
            <p:cNvCxnSpPr>
              <a:cxnSpLocks/>
            </p:cNvCxnSpPr>
            <p:nvPr/>
          </p:nvCxnSpPr>
          <p:spPr>
            <a:xfrm>
              <a:off x="9158151" y="3989960"/>
              <a:ext cx="807868" cy="1500326"/>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0B1B9F1E-EE92-4C6B-A775-313E7F7455C8}"/>
                </a:ext>
              </a:extLst>
            </p:cNvPr>
            <p:cNvSpPr txBox="1"/>
            <p:nvPr/>
          </p:nvSpPr>
          <p:spPr>
            <a:xfrm>
              <a:off x="8711078" y="3590135"/>
              <a:ext cx="894144" cy="504125"/>
            </a:xfrm>
            <a:prstGeom prst="rect">
              <a:avLst/>
            </a:prstGeom>
            <a:noFill/>
            <a:ln w="9525">
              <a:noFill/>
            </a:ln>
          </p:spPr>
          <p:txBody>
            <a:bodyPr wrap="none" rtlCol="0">
              <a:spAutoFit/>
            </a:bodyPr>
            <a:lstStyle/>
            <a:p>
              <a:pPr algn="ctr"/>
              <a:r>
                <a:rPr lang="es-US" sz="1000" dirty="0"/>
                <a:t>OFDM</a:t>
              </a:r>
            </a:p>
          </p:txBody>
        </p:sp>
        <p:sp>
          <p:nvSpPr>
            <p:cNvPr id="45" name="CuadroTexto 44">
              <a:extLst>
                <a:ext uri="{FF2B5EF4-FFF2-40B4-BE49-F238E27FC236}">
                  <a16:creationId xmlns:a16="http://schemas.microsoft.com/office/drawing/2014/main" id="{3DDCE27B-4E5F-4D7A-B36C-B429B823AAD6}"/>
                </a:ext>
              </a:extLst>
            </p:cNvPr>
            <p:cNvSpPr txBox="1"/>
            <p:nvPr/>
          </p:nvSpPr>
          <p:spPr>
            <a:xfrm>
              <a:off x="293963" y="233484"/>
              <a:ext cx="1951468" cy="819205"/>
            </a:xfrm>
            <a:prstGeom prst="rect">
              <a:avLst/>
            </a:prstGeom>
            <a:noFill/>
            <a:ln w="9525">
              <a:noFill/>
            </a:ln>
          </p:spPr>
          <p:txBody>
            <a:bodyPr wrap="none" rtlCol="0">
              <a:spAutoFit/>
            </a:bodyPr>
            <a:lstStyle/>
            <a:p>
              <a:pPr algn="ctr"/>
              <a:r>
                <a:rPr lang="es-US" sz="1000" dirty="0"/>
                <a:t>Carga Útil</a:t>
              </a:r>
            </a:p>
            <a:p>
              <a:pPr algn="ctr"/>
              <a:r>
                <a:rPr lang="es-US" sz="1000" dirty="0"/>
                <a:t>0100101001101…</a:t>
              </a:r>
            </a:p>
          </p:txBody>
        </p:sp>
        <p:sp>
          <p:nvSpPr>
            <p:cNvPr id="46" name="CuadroTexto 45">
              <a:extLst>
                <a:ext uri="{FF2B5EF4-FFF2-40B4-BE49-F238E27FC236}">
                  <a16:creationId xmlns:a16="http://schemas.microsoft.com/office/drawing/2014/main" id="{CAEDABA5-5D98-45B4-9C2E-F1405E4FEA77}"/>
                </a:ext>
              </a:extLst>
            </p:cNvPr>
            <p:cNvSpPr txBox="1"/>
            <p:nvPr/>
          </p:nvSpPr>
          <p:spPr>
            <a:xfrm>
              <a:off x="11013381" y="4433571"/>
              <a:ext cx="1394933" cy="1449361"/>
            </a:xfrm>
            <a:prstGeom prst="rect">
              <a:avLst/>
            </a:prstGeom>
            <a:noFill/>
            <a:ln w="9525">
              <a:noFill/>
            </a:ln>
          </p:spPr>
          <p:txBody>
            <a:bodyPr wrap="square" rtlCol="0">
              <a:spAutoFit/>
            </a:bodyPr>
            <a:lstStyle/>
            <a:p>
              <a:pPr algn="ctr"/>
              <a:r>
                <a:rPr lang="es-US" sz="1000" dirty="0"/>
                <a:t>Símbolos OFDM para múltiples antenas</a:t>
              </a:r>
            </a:p>
          </p:txBody>
        </p:sp>
      </p:grpSp>
      <p:grpSp>
        <p:nvGrpSpPr>
          <p:cNvPr id="47" name="Grupo 46">
            <a:extLst>
              <a:ext uri="{FF2B5EF4-FFF2-40B4-BE49-F238E27FC236}">
                <a16:creationId xmlns:a16="http://schemas.microsoft.com/office/drawing/2014/main" id="{A45E584A-27E3-4E8C-9A59-04BED77E42A0}"/>
              </a:ext>
            </a:extLst>
          </p:cNvPr>
          <p:cNvGrpSpPr/>
          <p:nvPr/>
        </p:nvGrpSpPr>
        <p:grpSpPr>
          <a:xfrm>
            <a:off x="892000" y="3623463"/>
            <a:ext cx="7001464" cy="2999232"/>
            <a:chOff x="62134" y="598527"/>
            <a:chExt cx="12120998" cy="6016807"/>
          </a:xfrm>
        </p:grpSpPr>
        <p:sp>
          <p:nvSpPr>
            <p:cNvPr id="48" name="Rectángulo 47">
              <a:extLst>
                <a:ext uri="{FF2B5EF4-FFF2-40B4-BE49-F238E27FC236}">
                  <a16:creationId xmlns:a16="http://schemas.microsoft.com/office/drawing/2014/main" id="{25FE34A0-20AC-4F9F-846A-1AF3CDB1F2C5}"/>
                </a:ext>
              </a:extLst>
            </p:cNvPr>
            <p:cNvSpPr/>
            <p:nvPr/>
          </p:nvSpPr>
          <p:spPr>
            <a:xfrm>
              <a:off x="67973" y="1669002"/>
              <a:ext cx="3449319" cy="318708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1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9" name="Rectángulo 48">
              <a:extLst>
                <a:ext uri="{FF2B5EF4-FFF2-40B4-BE49-F238E27FC236}">
                  <a16:creationId xmlns:a16="http://schemas.microsoft.com/office/drawing/2014/main" id="{21FCE75F-4FC8-42B3-8DF1-B3DD7E7760E7}"/>
                </a:ext>
              </a:extLst>
            </p:cNvPr>
            <p:cNvSpPr/>
            <p:nvPr/>
          </p:nvSpPr>
          <p:spPr>
            <a:xfrm>
              <a:off x="201138" y="1789590"/>
              <a:ext cx="1686758" cy="28408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Accesorio CRC</a:t>
              </a:r>
            </a:p>
          </p:txBody>
        </p:sp>
        <p:sp>
          <p:nvSpPr>
            <p:cNvPr id="50" name="Rectángulo 49">
              <a:extLst>
                <a:ext uri="{FF2B5EF4-FFF2-40B4-BE49-F238E27FC236}">
                  <a16:creationId xmlns:a16="http://schemas.microsoft.com/office/drawing/2014/main" id="{9BD08D92-AF18-4E55-B480-7D641042E7EF}"/>
                </a:ext>
              </a:extLst>
            </p:cNvPr>
            <p:cNvSpPr/>
            <p:nvPr/>
          </p:nvSpPr>
          <p:spPr>
            <a:xfrm>
              <a:off x="201138" y="2160233"/>
              <a:ext cx="1686758"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Segmentación de subbloques</a:t>
              </a:r>
            </a:p>
          </p:txBody>
        </p:sp>
        <p:sp>
          <p:nvSpPr>
            <p:cNvPr id="51" name="Rectángulo 50">
              <a:extLst>
                <a:ext uri="{FF2B5EF4-FFF2-40B4-BE49-F238E27FC236}">
                  <a16:creationId xmlns:a16="http://schemas.microsoft.com/office/drawing/2014/main" id="{EDFA0508-7CC0-4944-B3B6-FBB2D72B0D83}"/>
                </a:ext>
              </a:extLst>
            </p:cNvPr>
            <p:cNvSpPr/>
            <p:nvPr/>
          </p:nvSpPr>
          <p:spPr>
            <a:xfrm>
              <a:off x="201138" y="2754298"/>
              <a:ext cx="1686758"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Codificación de canal</a:t>
              </a:r>
            </a:p>
          </p:txBody>
        </p:sp>
        <p:sp>
          <p:nvSpPr>
            <p:cNvPr id="52" name="Rectángulo 51">
              <a:extLst>
                <a:ext uri="{FF2B5EF4-FFF2-40B4-BE49-F238E27FC236}">
                  <a16:creationId xmlns:a16="http://schemas.microsoft.com/office/drawing/2014/main" id="{669CE6C4-508A-4B2F-B3DA-DB72C39442A7}"/>
                </a:ext>
              </a:extLst>
            </p:cNvPr>
            <p:cNvSpPr/>
            <p:nvPr/>
          </p:nvSpPr>
          <p:spPr>
            <a:xfrm>
              <a:off x="201138" y="3348363"/>
              <a:ext cx="1686758"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Tasa de coincidencia</a:t>
              </a:r>
            </a:p>
          </p:txBody>
        </p:sp>
        <p:sp>
          <p:nvSpPr>
            <p:cNvPr id="53" name="Rectángulo 52">
              <a:extLst>
                <a:ext uri="{FF2B5EF4-FFF2-40B4-BE49-F238E27FC236}">
                  <a16:creationId xmlns:a16="http://schemas.microsoft.com/office/drawing/2014/main" id="{1B13A0AC-D09C-45CE-8046-E0EB38865FD1}"/>
                </a:ext>
              </a:extLst>
            </p:cNvPr>
            <p:cNvSpPr/>
            <p:nvPr/>
          </p:nvSpPr>
          <p:spPr>
            <a:xfrm>
              <a:off x="201138" y="3942428"/>
              <a:ext cx="1686758"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Reconstrucción de Codeword</a:t>
              </a:r>
            </a:p>
          </p:txBody>
        </p:sp>
        <p:sp>
          <p:nvSpPr>
            <p:cNvPr id="54" name="CuadroTexto 53">
              <a:extLst>
                <a:ext uri="{FF2B5EF4-FFF2-40B4-BE49-F238E27FC236}">
                  <a16:creationId xmlns:a16="http://schemas.microsoft.com/office/drawing/2014/main" id="{3A0A5B05-DFC6-4367-A064-160527F92A20}"/>
                </a:ext>
              </a:extLst>
            </p:cNvPr>
            <p:cNvSpPr txBox="1"/>
            <p:nvPr/>
          </p:nvSpPr>
          <p:spPr>
            <a:xfrm>
              <a:off x="1909395" y="1837067"/>
              <a:ext cx="1657417" cy="802667"/>
            </a:xfrm>
            <a:prstGeom prst="rect">
              <a:avLst/>
            </a:prstGeom>
            <a:noFill/>
            <a:ln w="12700">
              <a:noFill/>
            </a:ln>
          </p:spPr>
          <p:txBody>
            <a:bodyPr wrap="none" rtlCol="0">
              <a:spAutoFit/>
            </a:bodyPr>
            <a:lstStyle/>
            <a:p>
              <a:pPr algn="ctr"/>
              <a:r>
                <a:rPr lang="es-US" sz="1000" dirty="0"/>
                <a:t>Procedimiento</a:t>
              </a:r>
            </a:p>
            <a:p>
              <a:pPr algn="ctr"/>
              <a:r>
                <a:rPr lang="es-US" sz="1000" dirty="0"/>
                <a:t>ULSCH</a:t>
              </a:r>
            </a:p>
          </p:txBody>
        </p:sp>
        <p:sp>
          <p:nvSpPr>
            <p:cNvPr id="55" name="Rectángulo 54">
              <a:extLst>
                <a:ext uri="{FF2B5EF4-FFF2-40B4-BE49-F238E27FC236}">
                  <a16:creationId xmlns:a16="http://schemas.microsoft.com/office/drawing/2014/main" id="{DB06277F-AF3D-4EF4-9EB8-AE48A59989B8}"/>
                </a:ext>
              </a:extLst>
            </p:cNvPr>
            <p:cNvSpPr/>
            <p:nvPr/>
          </p:nvSpPr>
          <p:spPr>
            <a:xfrm>
              <a:off x="736844" y="4988643"/>
              <a:ext cx="10102789" cy="1626691"/>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1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Rectángulo 55">
              <a:extLst>
                <a:ext uri="{FF2B5EF4-FFF2-40B4-BE49-F238E27FC236}">
                  <a16:creationId xmlns:a16="http://schemas.microsoft.com/office/drawing/2014/main" id="{2712EC00-5526-4199-806D-5B48506D6837}"/>
                </a:ext>
              </a:extLst>
            </p:cNvPr>
            <p:cNvSpPr/>
            <p:nvPr/>
          </p:nvSpPr>
          <p:spPr>
            <a:xfrm>
              <a:off x="1382877" y="5948541"/>
              <a:ext cx="1371600" cy="28408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Scrambling</a:t>
              </a:r>
            </a:p>
          </p:txBody>
        </p:sp>
        <p:sp>
          <p:nvSpPr>
            <p:cNvPr id="57" name="Rectángulo 56">
              <a:extLst>
                <a:ext uri="{FF2B5EF4-FFF2-40B4-BE49-F238E27FC236}">
                  <a16:creationId xmlns:a16="http://schemas.microsoft.com/office/drawing/2014/main" id="{279D9CEE-D3E4-4135-993B-C93F4E789B07}"/>
                </a:ext>
              </a:extLst>
            </p:cNvPr>
            <p:cNvSpPr/>
            <p:nvPr/>
          </p:nvSpPr>
          <p:spPr>
            <a:xfrm>
              <a:off x="2852131" y="5836460"/>
              <a:ext cx="1371600"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de Modulación</a:t>
              </a:r>
            </a:p>
          </p:txBody>
        </p:sp>
        <p:sp>
          <p:nvSpPr>
            <p:cNvPr id="58" name="Rectángulo 57">
              <a:extLst>
                <a:ext uri="{FF2B5EF4-FFF2-40B4-BE49-F238E27FC236}">
                  <a16:creationId xmlns:a16="http://schemas.microsoft.com/office/drawing/2014/main" id="{79453E99-0D24-417C-A06B-D0E57FFF3065}"/>
                </a:ext>
              </a:extLst>
            </p:cNvPr>
            <p:cNvSpPr/>
            <p:nvPr/>
          </p:nvSpPr>
          <p:spPr>
            <a:xfrm>
              <a:off x="4321385" y="5949162"/>
              <a:ext cx="1686758" cy="28346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Precodificación</a:t>
              </a:r>
            </a:p>
          </p:txBody>
        </p:sp>
        <p:sp>
          <p:nvSpPr>
            <p:cNvPr id="59" name="Rectángulo 58">
              <a:extLst>
                <a:ext uri="{FF2B5EF4-FFF2-40B4-BE49-F238E27FC236}">
                  <a16:creationId xmlns:a16="http://schemas.microsoft.com/office/drawing/2014/main" id="{A1A640D5-9A67-4555-8EF9-776B02A9E941}"/>
                </a:ext>
              </a:extLst>
            </p:cNvPr>
            <p:cNvSpPr/>
            <p:nvPr/>
          </p:nvSpPr>
          <p:spPr>
            <a:xfrm>
              <a:off x="6105797" y="5836150"/>
              <a:ext cx="1231083"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de capas</a:t>
              </a:r>
            </a:p>
          </p:txBody>
        </p:sp>
        <p:sp>
          <p:nvSpPr>
            <p:cNvPr id="60" name="Rectángulo 59">
              <a:extLst>
                <a:ext uri="{FF2B5EF4-FFF2-40B4-BE49-F238E27FC236}">
                  <a16:creationId xmlns:a16="http://schemas.microsoft.com/office/drawing/2014/main" id="{336114ED-D9BB-415F-A5CC-0756A97D4D07}"/>
                </a:ext>
              </a:extLst>
            </p:cNvPr>
            <p:cNvSpPr/>
            <p:nvPr/>
          </p:nvSpPr>
          <p:spPr>
            <a:xfrm>
              <a:off x="7430971" y="5836150"/>
              <a:ext cx="1686758"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Mapeo Resource Element</a:t>
              </a:r>
            </a:p>
          </p:txBody>
        </p:sp>
        <p:sp>
          <p:nvSpPr>
            <p:cNvPr id="61" name="CuadroTexto 60">
              <a:extLst>
                <a:ext uri="{FF2B5EF4-FFF2-40B4-BE49-F238E27FC236}">
                  <a16:creationId xmlns:a16="http://schemas.microsoft.com/office/drawing/2014/main" id="{29764021-8ABD-43FC-9D92-42C5D1175483}"/>
                </a:ext>
              </a:extLst>
            </p:cNvPr>
            <p:cNvSpPr txBox="1"/>
            <p:nvPr/>
          </p:nvSpPr>
          <p:spPr>
            <a:xfrm>
              <a:off x="1130207" y="5034948"/>
              <a:ext cx="1657417" cy="802667"/>
            </a:xfrm>
            <a:prstGeom prst="rect">
              <a:avLst/>
            </a:prstGeom>
            <a:noFill/>
            <a:ln w="12700">
              <a:noFill/>
            </a:ln>
          </p:spPr>
          <p:txBody>
            <a:bodyPr wrap="none" rtlCol="0">
              <a:spAutoFit/>
            </a:bodyPr>
            <a:lstStyle/>
            <a:p>
              <a:pPr algn="ctr"/>
              <a:r>
                <a:rPr lang="es-US" sz="1000" dirty="0"/>
                <a:t>Procedimiento</a:t>
              </a:r>
            </a:p>
            <a:p>
              <a:pPr algn="ctr"/>
              <a:r>
                <a:rPr lang="es-US" sz="1000" dirty="0"/>
                <a:t>PUSCH</a:t>
              </a:r>
            </a:p>
          </p:txBody>
        </p:sp>
        <p:sp>
          <p:nvSpPr>
            <p:cNvPr id="62" name="Rectángulo 61">
              <a:extLst>
                <a:ext uri="{FF2B5EF4-FFF2-40B4-BE49-F238E27FC236}">
                  <a16:creationId xmlns:a16="http://schemas.microsoft.com/office/drawing/2014/main" id="{70269839-6C9D-468F-8695-6DDE049E4ACF}"/>
                </a:ext>
              </a:extLst>
            </p:cNvPr>
            <p:cNvSpPr/>
            <p:nvPr/>
          </p:nvSpPr>
          <p:spPr>
            <a:xfrm>
              <a:off x="9211820" y="5836150"/>
              <a:ext cx="1494409" cy="50824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a:solidFill>
                    <a:schemeClr val="tx1"/>
                  </a:solidFill>
                  <a:latin typeface="Times New Roman" panose="02020603050405020304" pitchFamily="18" charset="0"/>
                  <a:cs typeface="Times New Roman" panose="02020603050405020304" pitchFamily="18" charset="0"/>
                </a:rPr>
                <a:t>Generación señales OFDM</a:t>
              </a:r>
            </a:p>
          </p:txBody>
        </p:sp>
        <p:cxnSp>
          <p:nvCxnSpPr>
            <p:cNvPr id="63" name="Conector: angular 62">
              <a:extLst>
                <a:ext uri="{FF2B5EF4-FFF2-40B4-BE49-F238E27FC236}">
                  <a16:creationId xmlns:a16="http://schemas.microsoft.com/office/drawing/2014/main" id="{A77E5E48-C9EB-4A1F-834F-B8DEAEB4B5E3}"/>
                </a:ext>
              </a:extLst>
            </p:cNvPr>
            <p:cNvCxnSpPr>
              <a:stCxn id="53" idx="2"/>
              <a:endCxn id="56" idx="1"/>
            </p:cNvCxnSpPr>
            <p:nvPr/>
          </p:nvCxnSpPr>
          <p:spPr>
            <a:xfrm rot="16200000" flipH="1">
              <a:off x="393742" y="5101449"/>
              <a:ext cx="1639910" cy="33836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A11ACF5D-D8A4-454B-8EF2-71F0BA784327}"/>
                </a:ext>
              </a:extLst>
            </p:cNvPr>
            <p:cNvCxnSpPr>
              <a:cxnSpLocks/>
              <a:endCxn id="49" idx="0"/>
            </p:cNvCxnSpPr>
            <p:nvPr/>
          </p:nvCxnSpPr>
          <p:spPr>
            <a:xfrm>
              <a:off x="1044517" y="1207604"/>
              <a:ext cx="0" cy="58198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A5721204-E7EC-43D3-8531-143BD6C6E12B}"/>
                </a:ext>
              </a:extLst>
            </p:cNvPr>
            <p:cNvCxnSpPr>
              <a:cxnSpLocks/>
              <a:stCxn id="62" idx="3"/>
            </p:cNvCxnSpPr>
            <p:nvPr/>
          </p:nvCxnSpPr>
          <p:spPr>
            <a:xfrm>
              <a:off x="10706229" y="6090273"/>
              <a:ext cx="139493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87B423D4-617C-4261-A426-8B51070848E2}"/>
                </a:ext>
              </a:extLst>
            </p:cNvPr>
            <p:cNvCxnSpPr>
              <a:cxnSpLocks/>
            </p:cNvCxnSpPr>
            <p:nvPr/>
          </p:nvCxnSpPr>
          <p:spPr>
            <a:xfrm flipH="1">
              <a:off x="5220067" y="4243526"/>
              <a:ext cx="683580" cy="150920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A62DD574-66FB-495E-BB3C-1EC93AE5D31B}"/>
                </a:ext>
              </a:extLst>
            </p:cNvPr>
            <p:cNvCxnSpPr>
              <a:cxnSpLocks/>
            </p:cNvCxnSpPr>
            <p:nvPr/>
          </p:nvCxnSpPr>
          <p:spPr>
            <a:xfrm>
              <a:off x="5903647" y="4243526"/>
              <a:ext cx="807868" cy="150032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id="{4979D396-C991-4A6A-A237-58BEE20A8B0B}"/>
                </a:ext>
              </a:extLst>
            </p:cNvPr>
            <p:cNvSpPr txBox="1"/>
            <p:nvPr/>
          </p:nvSpPr>
          <p:spPr>
            <a:xfrm>
              <a:off x="5488335" y="3791240"/>
              <a:ext cx="905825" cy="493948"/>
            </a:xfrm>
            <a:prstGeom prst="rect">
              <a:avLst/>
            </a:prstGeom>
            <a:noFill/>
            <a:ln w="12700">
              <a:noFill/>
            </a:ln>
          </p:spPr>
          <p:txBody>
            <a:bodyPr wrap="none" rtlCol="0">
              <a:spAutoFit/>
            </a:bodyPr>
            <a:lstStyle/>
            <a:p>
              <a:pPr algn="ctr"/>
              <a:r>
                <a:rPr lang="es-US" sz="1000" dirty="0"/>
                <a:t>MIMO</a:t>
              </a:r>
            </a:p>
          </p:txBody>
        </p:sp>
        <p:cxnSp>
          <p:nvCxnSpPr>
            <p:cNvPr id="69" name="Conector recto de flecha 68">
              <a:extLst>
                <a:ext uri="{FF2B5EF4-FFF2-40B4-BE49-F238E27FC236}">
                  <a16:creationId xmlns:a16="http://schemas.microsoft.com/office/drawing/2014/main" id="{9603C952-E7A7-41DB-9630-590066C6B938}"/>
                </a:ext>
              </a:extLst>
            </p:cNvPr>
            <p:cNvCxnSpPr>
              <a:cxnSpLocks/>
            </p:cNvCxnSpPr>
            <p:nvPr/>
          </p:nvCxnSpPr>
          <p:spPr>
            <a:xfrm flipH="1">
              <a:off x="8249389" y="4237610"/>
              <a:ext cx="683580" cy="150920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0F271287-F557-4FC3-86F6-BE49894AB4AA}"/>
                </a:ext>
              </a:extLst>
            </p:cNvPr>
            <p:cNvCxnSpPr>
              <a:cxnSpLocks/>
            </p:cNvCxnSpPr>
            <p:nvPr/>
          </p:nvCxnSpPr>
          <p:spPr>
            <a:xfrm>
              <a:off x="8932969" y="4237610"/>
              <a:ext cx="807868" cy="150032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CuadroTexto 70">
              <a:extLst>
                <a:ext uri="{FF2B5EF4-FFF2-40B4-BE49-F238E27FC236}">
                  <a16:creationId xmlns:a16="http://schemas.microsoft.com/office/drawing/2014/main" id="{2C831D44-917D-43F9-B924-3642E098F62B}"/>
                </a:ext>
              </a:extLst>
            </p:cNvPr>
            <p:cNvSpPr txBox="1"/>
            <p:nvPr/>
          </p:nvSpPr>
          <p:spPr>
            <a:xfrm>
              <a:off x="8499807" y="3823968"/>
              <a:ext cx="900235" cy="493948"/>
            </a:xfrm>
            <a:prstGeom prst="rect">
              <a:avLst/>
            </a:prstGeom>
            <a:noFill/>
            <a:ln w="12700">
              <a:noFill/>
            </a:ln>
          </p:spPr>
          <p:txBody>
            <a:bodyPr wrap="none" rtlCol="0">
              <a:spAutoFit/>
            </a:bodyPr>
            <a:lstStyle/>
            <a:p>
              <a:pPr algn="ctr"/>
              <a:r>
                <a:rPr lang="es-US" sz="1000" dirty="0"/>
                <a:t>OFDM</a:t>
              </a:r>
            </a:p>
          </p:txBody>
        </p:sp>
        <p:sp>
          <p:nvSpPr>
            <p:cNvPr id="72" name="CuadroTexto 71">
              <a:extLst>
                <a:ext uri="{FF2B5EF4-FFF2-40B4-BE49-F238E27FC236}">
                  <a16:creationId xmlns:a16="http://schemas.microsoft.com/office/drawing/2014/main" id="{D0E42593-CD37-46EC-96D4-FCC9E67DF7DD}"/>
                </a:ext>
              </a:extLst>
            </p:cNvPr>
            <p:cNvSpPr txBox="1"/>
            <p:nvPr/>
          </p:nvSpPr>
          <p:spPr>
            <a:xfrm>
              <a:off x="62134" y="598527"/>
              <a:ext cx="1964761" cy="802667"/>
            </a:xfrm>
            <a:prstGeom prst="rect">
              <a:avLst/>
            </a:prstGeom>
            <a:noFill/>
            <a:ln w="12700">
              <a:noFill/>
            </a:ln>
          </p:spPr>
          <p:txBody>
            <a:bodyPr wrap="none" rtlCol="0">
              <a:spAutoFit/>
            </a:bodyPr>
            <a:lstStyle/>
            <a:p>
              <a:pPr algn="ctr"/>
              <a:r>
                <a:rPr lang="es-US" sz="1000" dirty="0"/>
                <a:t>Carga Útil</a:t>
              </a:r>
            </a:p>
            <a:p>
              <a:pPr algn="ctr"/>
              <a:r>
                <a:rPr lang="es-US" sz="1000" dirty="0"/>
                <a:t>0100101001101…</a:t>
              </a:r>
            </a:p>
          </p:txBody>
        </p:sp>
        <p:sp>
          <p:nvSpPr>
            <p:cNvPr id="73" name="CuadroTexto 72">
              <a:extLst>
                <a:ext uri="{FF2B5EF4-FFF2-40B4-BE49-F238E27FC236}">
                  <a16:creationId xmlns:a16="http://schemas.microsoft.com/office/drawing/2014/main" id="{D40F5588-A62E-4248-971F-2BAE2328DD51}"/>
                </a:ext>
              </a:extLst>
            </p:cNvPr>
            <p:cNvSpPr txBox="1"/>
            <p:nvPr/>
          </p:nvSpPr>
          <p:spPr>
            <a:xfrm>
              <a:off x="10788200" y="4670172"/>
              <a:ext cx="1394932" cy="1420101"/>
            </a:xfrm>
            <a:prstGeom prst="rect">
              <a:avLst/>
            </a:prstGeom>
            <a:noFill/>
            <a:ln w="12700">
              <a:noFill/>
            </a:ln>
          </p:spPr>
          <p:txBody>
            <a:bodyPr wrap="square" rtlCol="0">
              <a:spAutoFit/>
            </a:bodyPr>
            <a:lstStyle/>
            <a:p>
              <a:pPr algn="ctr"/>
              <a:r>
                <a:rPr lang="es-US" sz="1000" dirty="0"/>
                <a:t>Símbolos OFDM para múltiples antenas</a:t>
              </a:r>
            </a:p>
          </p:txBody>
        </p:sp>
      </p:grpSp>
      <p:sp>
        <p:nvSpPr>
          <p:cNvPr id="74" name="CuadroTexto 73">
            <a:extLst>
              <a:ext uri="{FF2B5EF4-FFF2-40B4-BE49-F238E27FC236}">
                <a16:creationId xmlns:a16="http://schemas.microsoft.com/office/drawing/2014/main" id="{9C318D1A-1BBF-4484-A7A7-9C1FAFB889E5}"/>
              </a:ext>
            </a:extLst>
          </p:cNvPr>
          <p:cNvSpPr txBox="1"/>
          <p:nvPr/>
        </p:nvSpPr>
        <p:spPr>
          <a:xfrm>
            <a:off x="3448050" y="942975"/>
            <a:ext cx="1120820" cy="523220"/>
          </a:xfrm>
          <a:prstGeom prst="rect">
            <a:avLst/>
          </a:prstGeom>
          <a:noFill/>
        </p:spPr>
        <p:txBody>
          <a:bodyPr wrap="none" rtlCol="0">
            <a:spAutoFit/>
          </a:bodyPr>
          <a:lstStyle/>
          <a:p>
            <a:r>
              <a:rPr lang="es-US" sz="2800" dirty="0"/>
              <a:t>Uplink</a:t>
            </a:r>
          </a:p>
        </p:txBody>
      </p:sp>
      <p:sp>
        <p:nvSpPr>
          <p:cNvPr id="75" name="CuadroTexto 74">
            <a:extLst>
              <a:ext uri="{FF2B5EF4-FFF2-40B4-BE49-F238E27FC236}">
                <a16:creationId xmlns:a16="http://schemas.microsoft.com/office/drawing/2014/main" id="{9DB3B33C-243B-4B04-BD8E-C220C68626DF}"/>
              </a:ext>
            </a:extLst>
          </p:cNvPr>
          <p:cNvSpPr txBox="1"/>
          <p:nvPr/>
        </p:nvSpPr>
        <p:spPr>
          <a:xfrm>
            <a:off x="3419662" y="4350748"/>
            <a:ext cx="1555426" cy="523220"/>
          </a:xfrm>
          <a:prstGeom prst="rect">
            <a:avLst/>
          </a:prstGeom>
          <a:noFill/>
        </p:spPr>
        <p:txBody>
          <a:bodyPr wrap="none" rtlCol="0">
            <a:spAutoFit/>
          </a:bodyPr>
          <a:lstStyle/>
          <a:p>
            <a:r>
              <a:rPr lang="es-US" sz="2800" dirty="0"/>
              <a:t>Downlink</a:t>
            </a:r>
          </a:p>
        </p:txBody>
      </p:sp>
    </p:spTree>
    <p:extLst>
      <p:ext uri="{BB962C8B-B14F-4D97-AF65-F5344CB8AC3E}">
        <p14:creationId xmlns:p14="http://schemas.microsoft.com/office/powerpoint/2010/main" val="133885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nología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60_TF02787990_TF02787990.potx" id="{711CCDD4-BD90-4388-A31E-EA977055FCFF}" vid="{C5F9FE6A-8390-4E5A-B0DB-91EA047CC61C}"/>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TF02787990</Template>
  <TotalTime>0</TotalTime>
  <Words>1707</Words>
  <Application>Microsoft Office PowerPoint</Application>
  <PresentationFormat>Panorámica</PresentationFormat>
  <Paragraphs>256</Paragraphs>
  <Slides>35</Slides>
  <Notes>18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Calibri</vt:lpstr>
      <vt:lpstr>Cambria Math</vt:lpstr>
      <vt:lpstr>Euphemia</vt:lpstr>
      <vt:lpstr>Symbol</vt:lpstr>
      <vt:lpstr>Times New Roman</vt:lpstr>
      <vt:lpstr>Tw Cen MT</vt:lpstr>
      <vt:lpstr>Wingdings</vt:lpstr>
      <vt:lpstr>Tecnología 16x9</vt:lpstr>
      <vt:lpstr>Presentación de PowerPoint</vt:lpstr>
      <vt:lpstr>TEMARIO</vt:lpstr>
      <vt:lpstr>INTRODUCCIÓN</vt:lpstr>
      <vt:lpstr>INTRODUCCIÓN</vt:lpstr>
      <vt:lpstr>OBJETIVOS</vt:lpstr>
      <vt:lpstr>Objetivo General</vt:lpstr>
      <vt:lpstr>Objetivos Específicos</vt:lpstr>
      <vt:lpstr>DESARROLLO</vt:lpstr>
      <vt:lpstr>Presentación de PowerPoint</vt:lpstr>
      <vt:lpstr>OFDM</vt:lpstr>
      <vt:lpstr>Presentación de PowerPoint</vt:lpstr>
      <vt:lpstr>Presentación de PowerPoint</vt:lpstr>
      <vt:lpstr>Presentación de PowerPoint</vt:lpstr>
      <vt:lpstr>CANAL MIMO</vt:lpstr>
      <vt:lpstr>Presentación de PowerPoint</vt:lpstr>
      <vt:lpstr>Presentación de PowerPoint</vt:lpstr>
      <vt:lpstr>Presentación de PowerPoint</vt:lpstr>
      <vt:lpstr>Presentación de PowerPoint</vt:lpstr>
      <vt:lpstr>PRUEBAS Y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2019-07-21T23:56:17Z</dcterms:created>
  <dcterms:modified xsi:type="dcterms:W3CDTF">2019-10-17T04:50:05Z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