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5" r:id="rId3"/>
    <p:sldId id="455" r:id="rId4"/>
    <p:sldId id="267" r:id="rId5"/>
    <p:sldId id="282" r:id="rId6"/>
    <p:sldId id="443" r:id="rId7"/>
    <p:sldId id="444" r:id="rId8"/>
    <p:sldId id="280" r:id="rId9"/>
    <p:sldId id="448" r:id="rId10"/>
    <p:sldId id="449" r:id="rId11"/>
    <p:sldId id="454" r:id="rId12"/>
    <p:sldId id="450" r:id="rId13"/>
    <p:sldId id="291" r:id="rId14"/>
    <p:sldId id="458" r:id="rId15"/>
    <p:sldId id="460" r:id="rId16"/>
    <p:sldId id="459" r:id="rId17"/>
    <p:sldId id="463" r:id="rId18"/>
    <p:sldId id="466" r:id="rId19"/>
    <p:sldId id="470" r:id="rId20"/>
    <p:sldId id="471" r:id="rId21"/>
    <p:sldId id="270" r:id="rId22"/>
    <p:sldId id="472" r:id="rId23"/>
    <p:sldId id="510" r:id="rId24"/>
    <p:sldId id="511" r:id="rId25"/>
    <p:sldId id="512" r:id="rId26"/>
    <p:sldId id="475" r:id="rId27"/>
    <p:sldId id="474" r:id="rId28"/>
    <p:sldId id="266" r:id="rId29"/>
    <p:sldId id="290" r:id="rId30"/>
    <p:sldId id="476" r:id="rId31"/>
    <p:sldId id="477" r:id="rId32"/>
    <p:sldId id="271" r:id="rId33"/>
    <p:sldId id="479" r:id="rId34"/>
    <p:sldId id="480" r:id="rId35"/>
    <p:sldId id="457" r:id="rId36"/>
    <p:sldId id="481" r:id="rId37"/>
    <p:sldId id="482" r:id="rId38"/>
    <p:sldId id="378" r:id="rId39"/>
    <p:sldId id="353" r:id="rId40"/>
    <p:sldId id="484" r:id="rId41"/>
    <p:sldId id="485" r:id="rId42"/>
    <p:sldId id="486" r:id="rId43"/>
    <p:sldId id="286" r:id="rId44"/>
    <p:sldId id="287" r:id="rId45"/>
    <p:sldId id="513" r:id="rId46"/>
    <p:sldId id="517" r:id="rId47"/>
    <p:sldId id="516" r:id="rId48"/>
    <p:sldId id="500" r:id="rId49"/>
    <p:sldId id="490" r:id="rId50"/>
    <p:sldId id="491" r:id="rId51"/>
    <p:sldId id="492" r:id="rId52"/>
    <p:sldId id="506" r:id="rId53"/>
    <p:sldId id="505" r:id="rId54"/>
    <p:sldId id="507" r:id="rId55"/>
    <p:sldId id="508" r:id="rId56"/>
    <p:sldId id="509" r:id="rId57"/>
    <p:sldId id="502" r:id="rId58"/>
    <p:sldId id="494" r:id="rId59"/>
    <p:sldId id="489" r:id="rId60"/>
    <p:sldId id="361" r:id="rId61"/>
    <p:sldId id="519" r:id="rId62"/>
    <p:sldId id="496" r:id="rId63"/>
    <p:sldId id="497" r:id="rId64"/>
    <p:sldId id="515" r:id="rId65"/>
    <p:sldId id="498" r:id="rId66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75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25E5076-3810-47DD-B79F-674D7AD40C01}" styleName="Estilo oscuro 1 - Énfasis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52" y="10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53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778465367545189E-2"/>
          <c:y val="5.4031015427266592E-2"/>
          <c:w val="0.94844306926490962"/>
          <c:h val="0.7392026925004795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TABULACIÓN!$A$22</c:f>
              <c:strCache>
                <c:ptCount val="1"/>
                <c:pt idx="0">
                  <c:v>Área perimetral</c:v>
                </c:pt>
              </c:strCache>
            </c:strRef>
          </c:tx>
          <c:spPr>
            <a:solidFill>
              <a:schemeClr val="accent1">
                <a:shade val="53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TABULACIÓN!$AH$22</c:f>
              <c:numCache>
                <c:formatCode>0.00</c:formatCode>
                <c:ptCount val="1"/>
                <c:pt idx="0">
                  <c:v>0.57999999999999996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D4-413E-9349-F4A99456EDB3}"/>
            </c:ext>
          </c:extLst>
        </c:ser>
        <c:ser>
          <c:idx val="1"/>
          <c:order val="1"/>
          <c:tx>
            <c:strRef>
              <c:f>TABULACIÓN!$A$23</c:f>
              <c:strCache>
                <c:ptCount val="1"/>
                <c:pt idx="0">
                  <c:v>Puertas de acceso</c:v>
                </c:pt>
              </c:strCache>
            </c:strRef>
          </c:tx>
          <c:spPr>
            <a:solidFill>
              <a:schemeClr val="accent1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TABULACIÓN!$AH$23</c:f>
              <c:numCache>
                <c:formatCode>0.00</c:formatCode>
                <c:ptCount val="1"/>
                <c:pt idx="0">
                  <c:v>0.55000000000000004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4D4-413E-9349-F4A99456EDB3}"/>
            </c:ext>
          </c:extLst>
        </c:ser>
        <c:ser>
          <c:idx val="2"/>
          <c:order val="2"/>
          <c:tx>
            <c:strRef>
              <c:f>TABULACIÓN!$A$24</c:f>
              <c:strCache>
                <c:ptCount val="1"/>
                <c:pt idx="0">
                  <c:v>Iluminación protectiva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TABULACIÓN!$AH$24</c:f>
              <c:numCache>
                <c:formatCode>0.00</c:formatCode>
                <c:ptCount val="1"/>
                <c:pt idx="0">
                  <c:v>0.52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4D4-413E-9349-F4A99456EDB3}"/>
            </c:ext>
          </c:extLst>
        </c:ser>
        <c:ser>
          <c:idx val="3"/>
          <c:order val="3"/>
          <c:tx>
            <c:strRef>
              <c:f>TABULACIÓN!$A$25</c:f>
              <c:strCache>
                <c:ptCount val="1"/>
                <c:pt idx="0">
                  <c:v>Garitas de acceso</c:v>
                </c:pt>
              </c:strCache>
            </c:strRef>
          </c:tx>
          <c:spPr>
            <a:solidFill>
              <a:schemeClr val="accent1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TABULACIÓN!$AH$25</c:f>
              <c:numCache>
                <c:formatCode>0.00</c:formatCode>
                <c:ptCount val="1"/>
                <c:pt idx="0">
                  <c:v>0.57000000000000006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4D4-413E-9349-F4A99456EDB3}"/>
            </c:ext>
          </c:extLst>
        </c:ser>
        <c:ser>
          <c:idx val="4"/>
          <c:order val="4"/>
          <c:tx>
            <c:strRef>
              <c:f>TABULACIÓN!$A$26</c:f>
              <c:strCache>
                <c:ptCount val="1"/>
                <c:pt idx="0">
                  <c:v>Comunicación interna y externa</c:v>
                </c:pt>
              </c:strCache>
            </c:strRef>
          </c:tx>
          <c:spPr>
            <a:solidFill>
              <a:schemeClr val="accent1">
                <a:tint val="54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TABULACIÓN!$AH$26</c:f>
              <c:numCache>
                <c:formatCode>0.00</c:formatCode>
                <c:ptCount val="1"/>
                <c:pt idx="0">
                  <c:v>0.48000000000000004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4D4-413E-9349-F4A99456EDB3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7331584"/>
        <c:axId val="67333120"/>
      </c:barChart>
      <c:catAx>
        <c:axId val="673315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7333120"/>
        <c:crosses val="autoZero"/>
        <c:auto val="1"/>
        <c:lblAlgn val="ctr"/>
        <c:lblOffset val="100"/>
        <c:noMultiLvlLbl val="0"/>
      </c:catAx>
      <c:valAx>
        <c:axId val="6733312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crossAx val="67331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1779326039468558"/>
          <c:w val="0.98066412117391866"/>
          <c:h val="0.1822067396053144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bg1"/>
          </a:solidFill>
        </a:defRPr>
      </a:pPr>
      <a:endParaRPr lang="es-EC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 w="6350" cap="flat" cmpd="sng" algn="ctr">
          <a:noFill/>
          <a:prstDash val="solid"/>
          <a:round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037133399338317E-2"/>
          <c:y val="4.3021441873882002E-2"/>
          <c:w val="0.8995433789954338"/>
          <c:h val="0.83093184750222071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>
                  <a:shade val="76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AB3E-4160-BB46-A022A8A81E57}"/>
              </c:ext>
            </c:extLst>
          </c:dPt>
          <c:dPt>
            <c:idx val="1"/>
            <c:bubble3D val="0"/>
            <c:explosion val="4"/>
            <c:spPr>
              <a:solidFill>
                <a:schemeClr val="accent1">
                  <a:tint val="77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AB3E-4160-BB46-A022A8A81E57}"/>
              </c:ext>
            </c:extLst>
          </c:dPt>
          <c:dPt>
            <c:idx val="2"/>
            <c:bubble3D val="0"/>
            <c:explosion val="8"/>
            <c:spPr>
              <a:solidFill>
                <a:schemeClr val="accent1">
                  <a:tint val="3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AB3E-4160-BB46-A022A8A81E57}"/>
              </c:ext>
            </c:extLst>
          </c:dPt>
          <c:dPt>
            <c:idx val="3"/>
            <c:bubble3D val="0"/>
            <c:explosion val="6"/>
            <c:spPr>
              <a:solidFill>
                <a:schemeClr val="accent1">
                  <a:tint val="84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AB3E-4160-BB46-A022A8A81E57}"/>
              </c:ext>
            </c:extLst>
          </c:dPt>
          <c:dLbls>
            <c:dLbl>
              <c:idx val="0"/>
              <c:layout>
                <c:manualLayout>
                  <c:x val="-0.19865226695249116"/>
                  <c:y val="8.806865383580836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139287383597599"/>
                      <c:h val="0.3044382507920909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AB3E-4160-BB46-A022A8A81E57}"/>
                </c:ext>
              </c:extLst>
            </c:dLbl>
            <c:dLbl>
              <c:idx val="1"/>
              <c:layout>
                <c:manualLayout>
                  <c:x val="0.109003780972094"/>
                  <c:y val="-0.14182610024522627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662100456621007"/>
                      <c:h val="0.3044382507920909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AB3E-4160-BB46-A022A8A81E57}"/>
                </c:ext>
              </c:extLst>
            </c:dLbl>
            <c:dLbl>
              <c:idx val="2"/>
              <c:layout>
                <c:manualLayout>
                  <c:x val="0.16130334735555313"/>
                  <c:y val="-0.13535739095285698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B3E-4160-BB46-A022A8A81E57}"/>
                </c:ext>
              </c:extLst>
            </c:dLbl>
            <c:dLbl>
              <c:idx val="3"/>
              <c:layout>
                <c:manualLayout>
                  <c:x val="9.9174846294898034E-2"/>
                  <c:y val="6.516445720288419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B3E-4160-BB46-A022A8A81E5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TABULACIÓN!$A$32:$A$33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TABULACIÓN!$C$32:$C$33</c:f>
              <c:numCache>
                <c:formatCode>0%</c:formatCode>
                <c:ptCount val="2"/>
                <c:pt idx="0">
                  <c:v>0.44</c:v>
                </c:pt>
                <c:pt idx="1">
                  <c:v>0.56000000000000005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B3E-4160-BB46-A022A8A81E57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b="0">
          <a:solidFill>
            <a:schemeClr val="bg1"/>
          </a:solidFill>
        </a:defRPr>
      </a:pPr>
      <a:endParaRPr lang="es-EC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 w="6350" cap="flat" cmpd="sng" algn="ctr">
          <a:noFill/>
          <a:prstDash val="solid"/>
          <a:round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6529680365296802E-2"/>
          <c:y val="8.4534076248889617E-2"/>
          <c:w val="0.8995433789954338"/>
          <c:h val="0.83093184750222071"/>
        </c:manualLayout>
      </c:layout>
      <c:pie3DChart>
        <c:varyColors val="1"/>
        <c:ser>
          <c:idx val="0"/>
          <c:order val="0"/>
          <c:explosion val="4"/>
          <c:dPt>
            <c:idx val="0"/>
            <c:bubble3D val="0"/>
            <c:spPr>
              <a:solidFill>
                <a:schemeClr val="accent1">
                  <a:shade val="47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1940-4B4E-AEB7-1F27FA4D96E6}"/>
              </c:ext>
            </c:extLst>
          </c:dPt>
          <c:dPt>
            <c:idx val="1"/>
            <c:bubble3D val="0"/>
            <c:spPr>
              <a:solidFill>
                <a:schemeClr val="accent1">
                  <a:shade val="65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1940-4B4E-AEB7-1F27FA4D96E6}"/>
              </c:ext>
            </c:extLst>
          </c:dPt>
          <c:dPt>
            <c:idx val="2"/>
            <c:bubble3D val="0"/>
            <c:spPr>
              <a:solidFill>
                <a:schemeClr val="accent1">
                  <a:shade val="82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1940-4B4E-AEB7-1F27FA4D96E6}"/>
              </c:ext>
            </c:extLst>
          </c:dPt>
          <c:dPt>
            <c:idx val="3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1940-4B4E-AEB7-1F27FA4D96E6}"/>
              </c:ext>
            </c:extLst>
          </c:dPt>
          <c:dPt>
            <c:idx val="4"/>
            <c:bubble3D val="0"/>
            <c:spPr>
              <a:solidFill>
                <a:schemeClr val="accent1">
                  <a:tint val="83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8-1940-4B4E-AEB7-1F27FA4D96E6}"/>
              </c:ext>
            </c:extLst>
          </c:dPt>
          <c:dPt>
            <c:idx val="5"/>
            <c:bubble3D val="0"/>
            <c:spPr>
              <a:solidFill>
                <a:schemeClr val="accent1">
                  <a:tint val="65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1940-4B4E-AEB7-1F27FA4D96E6}"/>
              </c:ext>
            </c:extLst>
          </c:dPt>
          <c:dPt>
            <c:idx val="6"/>
            <c:bubble3D val="0"/>
            <c:spPr>
              <a:solidFill>
                <a:schemeClr val="accent1">
                  <a:tint val="48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A-1940-4B4E-AEB7-1F27FA4D96E6}"/>
              </c:ext>
            </c:extLst>
          </c:dPt>
          <c:dLbls>
            <c:dLbl>
              <c:idx val="0"/>
              <c:layout>
                <c:manualLayout>
                  <c:x val="-0.22259120440310287"/>
                  <c:y val="4.902890922566878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275792060124913"/>
                      <c:h val="0.3044381518168409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1940-4B4E-AEB7-1F27FA4D96E6}"/>
                </c:ext>
              </c:extLst>
            </c:dLbl>
            <c:dLbl>
              <c:idx val="1"/>
              <c:layout>
                <c:manualLayout>
                  <c:x val="-2.5413382428408928E-2"/>
                  <c:y val="4.355407568519736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202162453618636"/>
                      <c:h val="0.3044381518168409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1940-4B4E-AEB7-1F27FA4D96E6}"/>
                </c:ext>
              </c:extLst>
            </c:dLbl>
            <c:dLbl>
              <c:idx val="2"/>
              <c:layout>
                <c:manualLayout>
                  <c:x val="-0.10355935341096205"/>
                  <c:y val="-0.2650819994982541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104042066628357"/>
                      <c:h val="0.2852548362474421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1940-4B4E-AEB7-1F27FA4D96E6}"/>
                </c:ext>
              </c:extLst>
            </c:dLbl>
            <c:dLbl>
              <c:idx val="3"/>
              <c:layout>
                <c:manualLayout>
                  <c:x val="0.16429125362823149"/>
                  <c:y val="-0.2163950783140357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8424854234209765"/>
                      <c:h val="0.3054655981276869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1940-4B4E-AEB7-1F27FA4D96E6}"/>
                </c:ext>
              </c:extLst>
            </c:dLbl>
            <c:dLbl>
              <c:idx val="4"/>
              <c:layout>
                <c:manualLayout>
                  <c:x val="2.8804391645307487E-3"/>
                  <c:y val="-0.19459977593041591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0208121971465255"/>
                      <c:h val="0.2180698874652216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1940-4B4E-AEB7-1F27FA4D96E6}"/>
                </c:ext>
              </c:extLst>
            </c:dLbl>
            <c:dLbl>
              <c:idx val="5"/>
              <c:layout>
                <c:manualLayout>
                  <c:x val="6.2393380917624296E-4"/>
                  <c:y val="5.237034077044961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5248200911427849"/>
                      <c:h val="0.2180698874652216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1940-4B4E-AEB7-1F27FA4D96E6}"/>
                </c:ext>
              </c:extLst>
            </c:dLbl>
            <c:dLbl>
              <c:idx val="6"/>
              <c:layout>
                <c:manualLayout>
                  <c:x val="0.20535803324393598"/>
                  <c:y val="0.1124801528445478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856953835020684"/>
                      <c:h val="0.2180698874652216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A-1940-4B4E-AEB7-1F27FA4D96E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TABULACIÓN!$A$38:$A$44</c:f>
              <c:strCache>
                <c:ptCount val="7"/>
                <c:pt idx="0">
                  <c:v>Daño a la infraestructura</c:v>
                </c:pt>
                <c:pt idx="1">
                  <c:v>Robo de petróleo</c:v>
                </c:pt>
                <c:pt idx="2">
                  <c:v>Derrame de petróleo</c:v>
                </c:pt>
                <c:pt idx="3">
                  <c:v>Paros ocasionados por comunidades</c:v>
                </c:pt>
                <c:pt idx="4">
                  <c:v>Asaltos y robos</c:v>
                </c:pt>
                <c:pt idx="5">
                  <c:v>Actos de terrorismo</c:v>
                </c:pt>
                <c:pt idx="6">
                  <c:v>Delincuencia común</c:v>
                </c:pt>
              </c:strCache>
            </c:strRef>
          </c:cat>
          <c:val>
            <c:numRef>
              <c:f>TABULACIÓN!$E$38:$E$44</c:f>
              <c:numCache>
                <c:formatCode>0%</c:formatCode>
                <c:ptCount val="7"/>
                <c:pt idx="0">
                  <c:v>0.68</c:v>
                </c:pt>
                <c:pt idx="1">
                  <c:v>0.44</c:v>
                </c:pt>
                <c:pt idx="2">
                  <c:v>0.6</c:v>
                </c:pt>
                <c:pt idx="3">
                  <c:v>0.64</c:v>
                </c:pt>
                <c:pt idx="4">
                  <c:v>0.52</c:v>
                </c:pt>
                <c:pt idx="5">
                  <c:v>0.4</c:v>
                </c:pt>
                <c:pt idx="6">
                  <c:v>0.64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1940-4B4E-AEB7-1F27FA4D96E6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b="0">
          <a:solidFill>
            <a:schemeClr val="tx1"/>
          </a:solidFill>
        </a:defRPr>
      </a:pPr>
      <a:endParaRPr lang="es-EC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6529680365296802E-2"/>
          <c:y val="8.4534076248889617E-2"/>
          <c:w val="0.8995433789954338"/>
          <c:h val="0.83093184750222071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>
                  <a:shade val="76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D1A1-4D74-B61F-6FFB7605230B}"/>
              </c:ext>
            </c:extLst>
          </c:dPt>
          <c:dPt>
            <c:idx val="1"/>
            <c:bubble3D val="0"/>
            <c:explosion val="4"/>
            <c:spPr>
              <a:solidFill>
                <a:schemeClr val="accent1">
                  <a:tint val="77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D1A1-4D74-B61F-6FFB7605230B}"/>
              </c:ext>
            </c:extLst>
          </c:dPt>
          <c:dPt>
            <c:idx val="2"/>
            <c:bubble3D val="0"/>
            <c:explosion val="8"/>
            <c:spPr>
              <a:solidFill>
                <a:schemeClr val="accent1">
                  <a:tint val="3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D1A1-4D74-B61F-6FFB7605230B}"/>
              </c:ext>
            </c:extLst>
          </c:dPt>
          <c:dPt>
            <c:idx val="3"/>
            <c:bubble3D val="0"/>
            <c:explosion val="6"/>
            <c:spPr>
              <a:solidFill>
                <a:schemeClr val="accent1">
                  <a:tint val="84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D1A1-4D74-B61F-6FFB7605230B}"/>
              </c:ext>
            </c:extLst>
          </c:dPt>
          <c:dLbls>
            <c:dLbl>
              <c:idx val="0"/>
              <c:layout>
                <c:manualLayout>
                  <c:x val="-0.24246123030217681"/>
                  <c:y val="-1.395317665490717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1A1-4D74-B61F-6FFB7605230B}"/>
                </c:ext>
              </c:extLst>
            </c:dLbl>
            <c:dLbl>
              <c:idx val="1"/>
              <c:layout>
                <c:manualLayout>
                  <c:x val="0.26233510163842078"/>
                  <c:y val="3.488294163726794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1A1-4D74-B61F-6FFB7605230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spc="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TABULACIÓN!$A$77:$A$78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TABULACIÓN!$C$77:$C$78</c:f>
              <c:numCache>
                <c:formatCode>0%</c:formatCode>
                <c:ptCount val="2"/>
                <c:pt idx="0">
                  <c:v>0.56000000000000005</c:v>
                </c:pt>
                <c:pt idx="1">
                  <c:v>0.44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D1A1-4D74-B61F-6FFB7605230B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886482939632541E-2"/>
          <c:y val="5.0925925925925923E-2"/>
          <c:w val="0.89655796150481193"/>
          <c:h val="0.721641878098571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TABULACIÓN!$T$85</c:f>
              <c:strCache>
                <c:ptCount val="1"/>
                <c:pt idx="0">
                  <c:v>Daños a la infraestructura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3000"/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hade val="53000"/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shade val="53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TABULACIÓN!$AK$85</c:f>
              <c:numCache>
                <c:formatCode>0.00</c:formatCode>
                <c:ptCount val="1"/>
                <c:pt idx="0">
                  <c:v>0.59199999999999997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09-4A0F-B330-E5ABDC1EEB22}"/>
            </c:ext>
          </c:extLst>
        </c:ser>
        <c:ser>
          <c:idx val="1"/>
          <c:order val="1"/>
          <c:tx>
            <c:strRef>
              <c:f>TABULACIÓN!$T$86</c:f>
              <c:strCache>
                <c:ptCount val="1"/>
                <c:pt idx="0">
                  <c:v>Pérdida y derrames de petróleo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76000"/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hade val="76000"/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shade val="76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TABULACIÓN!$AK$86</c:f>
              <c:numCache>
                <c:formatCode>0.00</c:formatCode>
                <c:ptCount val="1"/>
                <c:pt idx="0">
                  <c:v>0.64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209-4A0F-B330-E5ABDC1EEB22}"/>
            </c:ext>
          </c:extLst>
        </c:ser>
        <c:ser>
          <c:idx val="2"/>
          <c:order val="2"/>
          <c:tx>
            <c:strRef>
              <c:f>TABULACIÓN!$T$87</c:f>
              <c:strCache>
                <c:ptCount val="1"/>
                <c:pt idx="0">
                  <c:v>Daño ambiental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TABULACIÓN!$AK$87</c:f>
              <c:numCache>
                <c:formatCode>0.00</c:formatCode>
                <c:ptCount val="1"/>
                <c:pt idx="0">
                  <c:v>0.624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209-4A0F-B330-E5ABDC1EEB22}"/>
            </c:ext>
          </c:extLst>
        </c:ser>
        <c:ser>
          <c:idx val="3"/>
          <c:order val="3"/>
          <c:tx>
            <c:strRef>
              <c:f>TABULACIÓN!$T$88</c:f>
              <c:strCache>
                <c:ptCount val="1"/>
                <c:pt idx="0">
                  <c:v>Suspensión laboral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77000"/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tint val="77000"/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tint val="77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TABULACIÓN!$AK$88</c:f>
              <c:numCache>
                <c:formatCode>0.00</c:formatCode>
                <c:ptCount val="1"/>
                <c:pt idx="0">
                  <c:v>0.73599999999999999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209-4A0F-B330-E5ABDC1EEB22}"/>
            </c:ext>
          </c:extLst>
        </c:ser>
        <c:ser>
          <c:idx val="4"/>
          <c:order val="4"/>
          <c:tx>
            <c:strRef>
              <c:f>TABULACIÓN!$T$89</c:f>
              <c:strCache>
                <c:ptCount val="1"/>
                <c:pt idx="0">
                  <c:v>Daños psicológico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54000"/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tint val="54000"/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tint val="54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TABULACIÓN!$AK$89</c:f>
              <c:numCache>
                <c:formatCode>0.00</c:formatCode>
                <c:ptCount val="1"/>
                <c:pt idx="0">
                  <c:v>0.42400000000000004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209-4A0F-B330-E5ABDC1EEB22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67086592"/>
        <c:axId val="67092480"/>
      </c:barChart>
      <c:catAx>
        <c:axId val="670865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7092480"/>
        <c:crosses val="autoZero"/>
        <c:auto val="1"/>
        <c:lblAlgn val="ctr"/>
        <c:lblOffset val="100"/>
        <c:noMultiLvlLbl val="0"/>
      </c:catAx>
      <c:valAx>
        <c:axId val="67092480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crossAx val="67086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3630796150480923E-4"/>
          <c:y val="0.8327529892096821"/>
          <c:w val="0.99946366124870667"/>
          <c:h val="0.1672470107903178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ysClr val="windowText" lastClr="000000"/>
          </a:solidFill>
        </a:defRPr>
      </a:pPr>
      <a:endParaRPr lang="es-EC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3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4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5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104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104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3" Type="http://schemas.microsoft.com/office/2007/relationships/hdphoto" Target="../media/hdphoto1.wdp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8BE93D-177D-4E77-B012-82EBF5F20C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DE84A9-6078-437C-839F-4CB7B36680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89D697B-B6DB-4F9D-9143-8490F1311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B2CA1-16E6-4DA3-BBE5-85B5B0C2BE93}" type="datetimeFigureOut">
              <a:rPr lang="es-EC" smtClean="0"/>
              <a:t>8/11/2019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2A677D4-9E09-4DCE-96B3-8D45119BA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5AE85D-8C5E-442D-8274-07793A219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FED74-B35A-4BB8-AC19-CF67250EAB6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0243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598D7A-3575-4C4E-9CDC-534A49CF4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25E7A5C-0D66-408A-92E7-DDD3F73112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5C40B0-FE97-496B-9058-F6794C674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B2CA1-16E6-4DA3-BBE5-85B5B0C2BE93}" type="datetimeFigureOut">
              <a:rPr lang="es-EC" smtClean="0"/>
              <a:t>8/11/2019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F4C31F4-1933-483A-B9C7-5D18B6303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636DE93-7B0A-4B98-B441-02097654D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FED74-B35A-4BB8-AC19-CF67250EAB6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7233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3759D88-BA2E-4053-A739-5AA0E14796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27AC5AB-5CBE-4743-B4E9-BBAC483BCB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7294B4E-5F65-4CE0-9BD4-24CCA203F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B2CA1-16E6-4DA3-BBE5-85B5B0C2BE93}" type="datetimeFigureOut">
              <a:rPr lang="es-EC" smtClean="0"/>
              <a:t>8/11/2019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0DE238F-0AA6-4300-898E-72EE145C5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B13C6BC-6CA1-4803-9873-763B96834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FED74-B35A-4BB8-AC19-CF67250EAB6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5530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3618063"/>
            <a:ext cx="2342351" cy="1449009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2318157" y="3497181"/>
            <a:ext cx="9144000" cy="939589"/>
          </a:xfrm>
        </p:spPr>
        <p:txBody>
          <a:bodyPr anchor="b">
            <a:normAutofit/>
          </a:bodyPr>
          <a:lstStyle>
            <a:lvl1pPr algn="l">
              <a:defRPr sz="5334">
                <a:solidFill>
                  <a:schemeClr val="tx1"/>
                </a:solidFill>
              </a:defRPr>
            </a:lvl1pPr>
          </a:lstStyle>
          <a:p>
            <a:r>
              <a:rPr lang="en-US" altLang="ja-JP" dirty="0"/>
              <a:t>Master Title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66313" y="4343267"/>
            <a:ext cx="9144000" cy="397175"/>
          </a:xfrm>
        </p:spPr>
        <p:txBody>
          <a:bodyPr>
            <a:normAutofit/>
          </a:bodyPr>
          <a:lstStyle>
            <a:lvl1pPr marL="0" indent="0" algn="l">
              <a:buNone/>
              <a:defRPr sz="1600" baseline="0">
                <a:solidFill>
                  <a:schemeClr val="tx1"/>
                </a:solidFill>
                <a:latin typeface="+mn-lt"/>
              </a:defRPr>
            </a:lvl1pPr>
            <a:lvl2pPr marL="457192" indent="0" algn="ctr">
              <a:buNone/>
              <a:defRPr sz="2000"/>
            </a:lvl2pPr>
            <a:lvl3pPr marL="914385" indent="0" algn="ctr">
              <a:buNone/>
              <a:defRPr sz="1800"/>
            </a:lvl3pPr>
            <a:lvl4pPr marL="1371577" indent="0" algn="ctr">
              <a:buNone/>
              <a:defRPr sz="1600"/>
            </a:lvl4pPr>
            <a:lvl5pPr marL="1828769" indent="0" algn="ctr">
              <a:buNone/>
              <a:defRPr sz="1600"/>
            </a:lvl5pPr>
            <a:lvl6pPr marL="2285962" indent="0" algn="ctr">
              <a:buNone/>
              <a:defRPr sz="1600"/>
            </a:lvl6pPr>
            <a:lvl7pPr marL="2743154" indent="0" algn="ctr">
              <a:buNone/>
              <a:defRPr sz="1600"/>
            </a:lvl7pPr>
            <a:lvl8pPr marL="3200347" indent="0" algn="ctr">
              <a:buNone/>
              <a:defRPr sz="1600"/>
            </a:lvl8pPr>
            <a:lvl9pPr marL="3657539" indent="0" algn="ctr">
              <a:buNone/>
              <a:defRPr sz="1600"/>
            </a:lvl9pPr>
          </a:lstStyle>
          <a:p>
            <a:r>
              <a:rPr lang="en-US" dirty="0"/>
              <a:t>Master Subtitle</a:t>
            </a:r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233022" y="4193985"/>
            <a:ext cx="1916807" cy="441547"/>
          </a:xfrm>
        </p:spPr>
        <p:txBody>
          <a:bodyPr/>
          <a:lstStyle>
            <a:lvl1pPr algn="r">
              <a:defRPr baseline="0">
                <a:solidFill>
                  <a:schemeClr val="accent1"/>
                </a:solidFill>
                <a:latin typeface="Aileron Thin" pitchFamily="50" charset="0"/>
              </a:defRPr>
            </a:lvl1pPr>
          </a:lstStyle>
          <a:p>
            <a:pPr lvl="0"/>
            <a:r>
              <a:rPr lang="en-US" dirty="0"/>
              <a:t>Section 00</a:t>
            </a:r>
          </a:p>
        </p:txBody>
      </p:sp>
    </p:spTree>
    <p:extLst>
      <p:ext uri="{BB962C8B-B14F-4D97-AF65-F5344CB8AC3E}">
        <p14:creationId xmlns:p14="http://schemas.microsoft.com/office/powerpoint/2010/main" val="350948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5">
            <a:extLst>
              <a:ext uri="{FF2B5EF4-FFF2-40B4-BE49-F238E27FC236}">
                <a16:creationId xmlns:a16="http://schemas.microsoft.com/office/drawing/2014/main" id="{9BE0FC45-F15D-42DA-B0D4-F255EAD55A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78" y="3866553"/>
            <a:ext cx="2366313" cy="1537957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2318157" y="3497181"/>
            <a:ext cx="9144000" cy="939589"/>
          </a:xfrm>
        </p:spPr>
        <p:txBody>
          <a:bodyPr anchor="b">
            <a:normAutofit/>
          </a:bodyPr>
          <a:lstStyle>
            <a:lvl1pPr algn="l">
              <a:defRPr sz="5334">
                <a:solidFill>
                  <a:schemeClr val="tx1"/>
                </a:solidFill>
              </a:defRPr>
            </a:lvl1pPr>
          </a:lstStyle>
          <a:p>
            <a:r>
              <a:rPr lang="en-US" altLang="ja-JP" dirty="0"/>
              <a:t>Master Title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66313" y="4343267"/>
            <a:ext cx="9144000" cy="397175"/>
          </a:xfrm>
        </p:spPr>
        <p:txBody>
          <a:bodyPr>
            <a:normAutofit/>
          </a:bodyPr>
          <a:lstStyle>
            <a:lvl1pPr marL="0" indent="0" algn="l">
              <a:buNone/>
              <a:defRPr sz="1600" baseline="0">
                <a:solidFill>
                  <a:schemeClr val="tx1"/>
                </a:solidFill>
                <a:latin typeface="+mn-lt"/>
              </a:defRPr>
            </a:lvl1pPr>
            <a:lvl2pPr marL="457192" indent="0" algn="ctr">
              <a:buNone/>
              <a:defRPr sz="2000"/>
            </a:lvl2pPr>
            <a:lvl3pPr marL="914385" indent="0" algn="ctr">
              <a:buNone/>
              <a:defRPr sz="1800"/>
            </a:lvl3pPr>
            <a:lvl4pPr marL="1371577" indent="0" algn="ctr">
              <a:buNone/>
              <a:defRPr sz="1600"/>
            </a:lvl4pPr>
            <a:lvl5pPr marL="1828769" indent="0" algn="ctr">
              <a:buNone/>
              <a:defRPr sz="1600"/>
            </a:lvl5pPr>
            <a:lvl6pPr marL="2285962" indent="0" algn="ctr">
              <a:buNone/>
              <a:defRPr sz="1600"/>
            </a:lvl6pPr>
            <a:lvl7pPr marL="2743154" indent="0" algn="ctr">
              <a:buNone/>
              <a:defRPr sz="1600"/>
            </a:lvl7pPr>
            <a:lvl8pPr marL="3200347" indent="0" algn="ctr">
              <a:buNone/>
              <a:defRPr sz="1600"/>
            </a:lvl8pPr>
            <a:lvl9pPr marL="3657539" indent="0" algn="ctr">
              <a:buNone/>
              <a:defRPr sz="1600"/>
            </a:lvl9pPr>
          </a:lstStyle>
          <a:p>
            <a:r>
              <a:rPr lang="en-US" dirty="0"/>
              <a:t>Master Subtitle</a:t>
            </a:r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449506" y="4100307"/>
            <a:ext cx="1916807" cy="441547"/>
          </a:xfrm>
        </p:spPr>
        <p:txBody>
          <a:bodyPr/>
          <a:lstStyle>
            <a:lvl1pPr algn="r">
              <a:defRPr baseline="0">
                <a:solidFill>
                  <a:schemeClr val="accent1"/>
                </a:solidFill>
                <a:latin typeface="Aileron Thin" pitchFamily="50" charset="0"/>
              </a:defRPr>
            </a:lvl1pPr>
          </a:lstStyle>
          <a:p>
            <a:pPr lvl="0"/>
            <a:r>
              <a:rPr lang="en-US" dirty="0"/>
              <a:t>Section 00</a:t>
            </a:r>
          </a:p>
        </p:txBody>
      </p:sp>
    </p:spTree>
    <p:extLst>
      <p:ext uri="{BB962C8B-B14F-4D97-AF65-F5344CB8AC3E}">
        <p14:creationId xmlns:p14="http://schemas.microsoft.com/office/powerpoint/2010/main" val="382115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Column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375"/>
            <a:ext cx="8797617" cy="153795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300747" y="357104"/>
            <a:ext cx="8282524" cy="669117"/>
          </a:xfrm>
        </p:spPr>
        <p:txBody>
          <a:bodyPr/>
          <a:lstStyle>
            <a:lvl1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altLang="ja-JP" dirty="0"/>
              <a:t>Slide Title</a:t>
            </a:r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-8022" y="6380415"/>
            <a:ext cx="12200022" cy="365125"/>
          </a:xfrm>
        </p:spPr>
        <p:txBody>
          <a:bodyPr/>
          <a:lstStyle>
            <a:lvl1pPr>
              <a:defRPr sz="13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The Power of PowerPoint  |  http://thepopp.com</a:t>
            </a:r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3" hasCustomPrompt="1"/>
          </p:nvPr>
        </p:nvSpPr>
        <p:spPr>
          <a:xfrm>
            <a:off x="321204" y="938354"/>
            <a:ext cx="8229980" cy="304909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666196" y="2349780"/>
            <a:ext cx="3825983" cy="3128599"/>
          </a:xfrm>
        </p:spPr>
        <p:txBody>
          <a:bodyPr anchor="ctr"/>
          <a:lstStyle>
            <a:lvl1pPr algn="l">
              <a:defRPr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508223" y="2350169"/>
            <a:ext cx="6874639" cy="3128210"/>
          </a:xfrm>
        </p:spPr>
        <p:txBody>
          <a:bodyPr anchor="ctr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38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 Column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9375"/>
            <a:ext cx="1904999" cy="825793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300747" y="357104"/>
            <a:ext cx="2093990" cy="3592768"/>
          </a:xfrm>
        </p:spPr>
        <p:txBody>
          <a:bodyPr/>
          <a:lstStyle>
            <a:lvl1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altLang="ja-JP" dirty="0"/>
              <a:t>Slide Title</a:t>
            </a:r>
            <a:endParaRPr lang="en-US" dirty="0"/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3" hasCustomPrompt="1"/>
          </p:nvPr>
        </p:nvSpPr>
        <p:spPr>
          <a:xfrm>
            <a:off x="321205" y="938354"/>
            <a:ext cx="2080706" cy="1637184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en-US" dirty="0"/>
              <a:t>Short Description</a:t>
            </a:r>
          </a:p>
        </p:txBody>
      </p:sp>
    </p:spTree>
    <p:extLst>
      <p:ext uri="{BB962C8B-B14F-4D97-AF65-F5344CB8AC3E}">
        <p14:creationId xmlns:p14="http://schemas.microsoft.com/office/powerpoint/2010/main" val="391244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 Column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375"/>
            <a:ext cx="8797617" cy="153795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300747" y="357104"/>
            <a:ext cx="8282524" cy="669117"/>
          </a:xfrm>
        </p:spPr>
        <p:txBody>
          <a:bodyPr/>
          <a:lstStyle>
            <a:lvl1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altLang="ja-JP" dirty="0"/>
              <a:t>Slide Title</a:t>
            </a:r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-8022" y="6380415"/>
            <a:ext cx="12200022" cy="365125"/>
          </a:xfrm>
        </p:spPr>
        <p:txBody>
          <a:bodyPr/>
          <a:lstStyle>
            <a:lvl1pPr>
              <a:defRPr sz="13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The Power of PowerPoint  |  http://thepopp.com</a:t>
            </a:r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3" hasCustomPrompt="1"/>
          </p:nvPr>
        </p:nvSpPr>
        <p:spPr>
          <a:xfrm>
            <a:off x="321204" y="938354"/>
            <a:ext cx="8229980" cy="304909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666196" y="2349780"/>
            <a:ext cx="3825983" cy="3128599"/>
          </a:xfrm>
        </p:spPr>
        <p:txBody>
          <a:bodyPr anchor="ctr"/>
          <a:lstStyle>
            <a:lvl1pPr algn="l">
              <a:defRPr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508223" y="2350169"/>
            <a:ext cx="6874639" cy="3128210"/>
          </a:xfrm>
        </p:spPr>
        <p:txBody>
          <a:bodyPr anchor="ctr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982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EÑO CORR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955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図プレースホルダー 14"/>
          <p:cNvSpPr>
            <a:spLocks noGrp="1"/>
          </p:cNvSpPr>
          <p:nvPr>
            <p:ph type="pic" sz="quarter" idx="13" hasCustomPrompt="1"/>
          </p:nvPr>
        </p:nvSpPr>
        <p:spPr>
          <a:xfrm>
            <a:off x="5375858" y="2138857"/>
            <a:ext cx="1064405" cy="373335"/>
          </a:xfrm>
          <a:custGeom>
            <a:avLst/>
            <a:gdLst/>
            <a:ahLst/>
            <a:cxnLst/>
            <a:rect l="l" t="t" r="r" b="b"/>
            <a:pathLst>
              <a:path w="1596469" h="560002">
                <a:moveTo>
                  <a:pt x="0" y="0"/>
                </a:moveTo>
                <a:lnTo>
                  <a:pt x="515556" y="0"/>
                </a:lnTo>
                <a:lnTo>
                  <a:pt x="850109" y="0"/>
                </a:lnTo>
                <a:lnTo>
                  <a:pt x="1316468" y="0"/>
                </a:lnTo>
                <a:lnTo>
                  <a:pt x="1596469" y="280001"/>
                </a:lnTo>
                <a:lnTo>
                  <a:pt x="1316468" y="560002"/>
                </a:lnTo>
                <a:lnTo>
                  <a:pt x="990110" y="560002"/>
                </a:lnTo>
                <a:lnTo>
                  <a:pt x="515556" y="560002"/>
                </a:lnTo>
                <a:lnTo>
                  <a:pt x="140000" y="560002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525887" y="2138857"/>
            <a:ext cx="720142" cy="36004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</a:t>
            </a:r>
            <a:endParaRPr 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6456070" y="2108854"/>
            <a:ext cx="4590908" cy="455769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576095" y="2438890"/>
            <a:ext cx="4590908" cy="39004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図プレースホルダー 14"/>
          <p:cNvSpPr>
            <a:spLocks noGrp="1"/>
          </p:cNvSpPr>
          <p:nvPr>
            <p:ph type="pic" sz="quarter" idx="18" hasCustomPrompt="1"/>
          </p:nvPr>
        </p:nvSpPr>
        <p:spPr>
          <a:xfrm>
            <a:off x="5615905" y="3098963"/>
            <a:ext cx="1064405" cy="373335"/>
          </a:xfrm>
          <a:custGeom>
            <a:avLst/>
            <a:gdLst/>
            <a:ahLst/>
            <a:cxnLst/>
            <a:rect l="l" t="t" r="r" b="b"/>
            <a:pathLst>
              <a:path w="1596469" h="560002">
                <a:moveTo>
                  <a:pt x="0" y="0"/>
                </a:moveTo>
                <a:lnTo>
                  <a:pt x="515556" y="0"/>
                </a:lnTo>
                <a:lnTo>
                  <a:pt x="850109" y="0"/>
                </a:lnTo>
                <a:lnTo>
                  <a:pt x="1316468" y="0"/>
                </a:lnTo>
                <a:lnTo>
                  <a:pt x="1596469" y="280001"/>
                </a:lnTo>
                <a:lnTo>
                  <a:pt x="1316468" y="560002"/>
                </a:lnTo>
                <a:lnTo>
                  <a:pt x="990110" y="560002"/>
                </a:lnTo>
                <a:lnTo>
                  <a:pt x="515556" y="560002"/>
                </a:lnTo>
                <a:lnTo>
                  <a:pt x="140000" y="560002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5765935" y="3098963"/>
            <a:ext cx="720142" cy="36004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6696118" y="3068960"/>
            <a:ext cx="4590908" cy="455769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6816143" y="3398996"/>
            <a:ext cx="4590908" cy="39004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4" name="図プレースホルダー 14"/>
          <p:cNvSpPr>
            <a:spLocks noGrp="1"/>
          </p:cNvSpPr>
          <p:nvPr>
            <p:ph type="pic" sz="quarter" idx="23" hasCustomPrompt="1"/>
          </p:nvPr>
        </p:nvSpPr>
        <p:spPr>
          <a:xfrm>
            <a:off x="5855953" y="4059071"/>
            <a:ext cx="1064405" cy="373335"/>
          </a:xfrm>
          <a:custGeom>
            <a:avLst/>
            <a:gdLst/>
            <a:ahLst/>
            <a:cxnLst/>
            <a:rect l="l" t="t" r="r" b="b"/>
            <a:pathLst>
              <a:path w="1596469" h="560002">
                <a:moveTo>
                  <a:pt x="0" y="0"/>
                </a:moveTo>
                <a:lnTo>
                  <a:pt x="515556" y="0"/>
                </a:lnTo>
                <a:lnTo>
                  <a:pt x="850109" y="0"/>
                </a:lnTo>
                <a:lnTo>
                  <a:pt x="1316468" y="0"/>
                </a:lnTo>
                <a:lnTo>
                  <a:pt x="1596469" y="280001"/>
                </a:lnTo>
                <a:lnTo>
                  <a:pt x="1316468" y="560002"/>
                </a:lnTo>
                <a:lnTo>
                  <a:pt x="990110" y="560002"/>
                </a:lnTo>
                <a:lnTo>
                  <a:pt x="515556" y="560002"/>
                </a:lnTo>
                <a:lnTo>
                  <a:pt x="140000" y="560002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6005982" y="4059071"/>
            <a:ext cx="720142" cy="36004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</a:t>
            </a:r>
            <a:endParaRPr 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6936165" y="4029068"/>
            <a:ext cx="4590908" cy="455769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7056190" y="4359104"/>
            <a:ext cx="4590908" cy="39004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図プレースホルダー 14"/>
          <p:cNvSpPr>
            <a:spLocks noGrp="1"/>
          </p:cNvSpPr>
          <p:nvPr>
            <p:ph type="pic" sz="quarter" idx="27" hasCustomPrompt="1"/>
          </p:nvPr>
        </p:nvSpPr>
        <p:spPr>
          <a:xfrm>
            <a:off x="6096000" y="5019177"/>
            <a:ext cx="1064405" cy="373335"/>
          </a:xfrm>
          <a:custGeom>
            <a:avLst/>
            <a:gdLst/>
            <a:ahLst/>
            <a:cxnLst/>
            <a:rect l="l" t="t" r="r" b="b"/>
            <a:pathLst>
              <a:path w="1596469" h="560002">
                <a:moveTo>
                  <a:pt x="0" y="0"/>
                </a:moveTo>
                <a:lnTo>
                  <a:pt x="515556" y="0"/>
                </a:lnTo>
                <a:lnTo>
                  <a:pt x="850109" y="0"/>
                </a:lnTo>
                <a:lnTo>
                  <a:pt x="1316468" y="0"/>
                </a:lnTo>
                <a:lnTo>
                  <a:pt x="1596469" y="280001"/>
                </a:lnTo>
                <a:lnTo>
                  <a:pt x="1316468" y="560002"/>
                </a:lnTo>
                <a:lnTo>
                  <a:pt x="990110" y="560002"/>
                </a:lnTo>
                <a:lnTo>
                  <a:pt x="515556" y="560002"/>
                </a:lnTo>
                <a:lnTo>
                  <a:pt x="140000" y="560002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6246030" y="5019177"/>
            <a:ext cx="720142" cy="36004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7176213" y="4989174"/>
            <a:ext cx="4590908" cy="455769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7296238" y="5319210"/>
            <a:ext cx="4590908" cy="39004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5855952" y="338657"/>
            <a:ext cx="5911170" cy="785806"/>
          </a:xfrm>
        </p:spPr>
        <p:txBody>
          <a:bodyPr anchor="b">
            <a:noAutofit/>
          </a:bodyPr>
          <a:lstStyle>
            <a:lvl1pPr algn="l">
              <a:defRPr sz="3600" spc="10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5855952" y="1088741"/>
            <a:ext cx="5911170" cy="75008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pic>
        <p:nvPicPr>
          <p:cNvPr id="23" name="図 5">
            <a:extLst>
              <a:ext uri="{FF2B5EF4-FFF2-40B4-BE49-F238E27FC236}">
                <a16:creationId xmlns:a16="http://schemas.microsoft.com/office/drawing/2014/main" id="{E62CD8B4-DF77-4521-AE47-82FE642DE2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40"/>
            <a:ext cx="8797617" cy="1537957"/>
          </a:xfrm>
          <a:prstGeom prst="rect">
            <a:avLst/>
          </a:prstGeom>
        </p:spPr>
      </p:pic>
      <p:sp>
        <p:nvSpPr>
          <p:cNvPr id="32" name="CuadroTexto 31">
            <a:extLst>
              <a:ext uri="{FF2B5EF4-FFF2-40B4-BE49-F238E27FC236}">
                <a16:creationId xmlns:a16="http://schemas.microsoft.com/office/drawing/2014/main" id="{89FA793F-B0F2-4356-B53D-4AAB1C91EFB7}"/>
              </a:ext>
            </a:extLst>
          </p:cNvPr>
          <p:cNvSpPr txBox="1"/>
          <p:nvPr userDrawn="1"/>
        </p:nvSpPr>
        <p:spPr>
          <a:xfrm>
            <a:off x="402956" y="294801"/>
            <a:ext cx="6323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dirty="0">
                <a:solidFill>
                  <a:schemeClr val="bg1"/>
                </a:solidFill>
              </a:rPr>
              <a:t>Objetivos específicos</a:t>
            </a:r>
          </a:p>
        </p:txBody>
      </p:sp>
      <p:sp>
        <p:nvSpPr>
          <p:cNvPr id="37" name="テキスト プレースホルダー 20">
            <a:extLst>
              <a:ext uri="{FF2B5EF4-FFF2-40B4-BE49-F238E27FC236}">
                <a16:creationId xmlns:a16="http://schemas.microsoft.com/office/drawing/2014/main" id="{1454383B-54E3-4EDA-AD5C-3F1E7340D7F4}"/>
              </a:ext>
            </a:extLst>
          </p:cNvPr>
          <p:cNvSpPr txBox="1">
            <a:spLocks/>
          </p:cNvSpPr>
          <p:nvPr userDrawn="1"/>
        </p:nvSpPr>
        <p:spPr>
          <a:xfrm>
            <a:off x="6086539" y="5703172"/>
            <a:ext cx="5896135" cy="4557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133" kern="1200" spc="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s-EC" sz="1800" dirty="0">
                <a:solidFill>
                  <a:schemeClr val="accent6">
                    <a:lumMod val="75000"/>
                  </a:schemeClr>
                </a:solidFill>
              </a:rPr>
              <a:t>Diseñar un sistema de protección física para el campo maduro VHR</a:t>
            </a:r>
            <a:r>
              <a:rPr lang="es-EC" sz="1700" dirty="0"/>
              <a:t>. con estrategias a seguir para disminuir al menor grado posible el riesgo de pérdidas y materiales, antes, durante y después de estos.</a:t>
            </a:r>
            <a:endParaRPr lang="es-EC" sz="1700" dirty="0">
              <a:effectLst/>
            </a:endParaRPr>
          </a:p>
        </p:txBody>
      </p:sp>
      <p:sp>
        <p:nvSpPr>
          <p:cNvPr id="10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-40310" y="-11940"/>
            <a:ext cx="7000972" cy="6858000"/>
          </a:xfrm>
          <a:custGeom>
            <a:avLst/>
            <a:gdLst/>
            <a:ahLst/>
            <a:cxnLst/>
            <a:rect l="l" t="t" r="r" b="b"/>
            <a:pathLst>
              <a:path w="10500547" h="10287000">
                <a:moveTo>
                  <a:pt x="0" y="0"/>
                </a:moveTo>
                <a:lnTo>
                  <a:pt x="7928797" y="0"/>
                </a:lnTo>
                <a:lnTo>
                  <a:pt x="10500547" y="10287000"/>
                </a:lnTo>
                <a:lnTo>
                  <a:pt x="0" y="10287000"/>
                </a:lnTo>
                <a:close/>
              </a:path>
            </a:pathLst>
          </a:cu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pic>
        <p:nvPicPr>
          <p:cNvPr id="35" name="図プレースホルダー 36">
            <a:extLst>
              <a:ext uri="{FF2B5EF4-FFF2-40B4-BE49-F238E27FC236}">
                <a16:creationId xmlns:a16="http://schemas.microsoft.com/office/drawing/2014/main" id="{EFA79785-C02B-4FE6-9ED8-4C78616D70C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05" b="32505"/>
          <a:stretch>
            <a:fillRect/>
          </a:stretch>
        </p:blipFill>
        <p:spPr>
          <a:xfrm>
            <a:off x="5323750" y="5592653"/>
            <a:ext cx="1064405" cy="373335"/>
          </a:xfrm>
          <a:custGeom>
            <a:avLst/>
            <a:gdLst/>
            <a:ahLst/>
            <a:cxnLst/>
            <a:rect l="l" t="t" r="r" b="b"/>
            <a:pathLst>
              <a:path w="1596469" h="560002">
                <a:moveTo>
                  <a:pt x="0" y="0"/>
                </a:moveTo>
                <a:lnTo>
                  <a:pt x="515556" y="0"/>
                </a:lnTo>
                <a:lnTo>
                  <a:pt x="850109" y="0"/>
                </a:lnTo>
                <a:lnTo>
                  <a:pt x="1316468" y="0"/>
                </a:lnTo>
                <a:lnTo>
                  <a:pt x="1596469" y="280001"/>
                </a:lnTo>
                <a:lnTo>
                  <a:pt x="1316468" y="560002"/>
                </a:lnTo>
                <a:lnTo>
                  <a:pt x="990110" y="560002"/>
                </a:lnTo>
                <a:lnTo>
                  <a:pt x="515556" y="560002"/>
                </a:lnTo>
                <a:lnTo>
                  <a:pt x="140000" y="560002"/>
                </a:lnTo>
                <a:close/>
              </a:path>
            </a:pathLst>
          </a:cu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9995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5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5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5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55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05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/>
      <p:bldP spid="18" grpId="0"/>
      <p:bldP spid="19" grpId="0" animBg="1"/>
      <p:bldP spid="2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/>
      <p:bldP spid="22" grpId="0"/>
      <p:bldP spid="24" grpId="0" animBg="1"/>
      <p:bldP spid="2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/>
      <p:bldP spid="27" grpId="0"/>
      <p:bldP spid="28" grpId="0" animBg="1"/>
      <p:bldP spid="2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/>
      <p:bldP spid="31" grpId="0"/>
      <p:bldP spid="33" grpId="0"/>
      <p:bldP spid="34" grpId="0"/>
      <p:bldP spid="32" grpId="0"/>
      <p:bldP spid="37" grpId="0"/>
      <p:bldP spid="10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514895" y="2498897"/>
            <a:ext cx="3900772" cy="3900433"/>
          </a:xfrm>
          <a:prstGeom prst="ellipse">
            <a:avLst/>
          </a:prstGeom>
          <a:solidFill>
            <a:schemeClr val="accent1">
              <a:alpha val="69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1805194" y="3189017"/>
            <a:ext cx="1380230" cy="1380110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8" name="タイトル 1"/>
          <p:cNvSpPr>
            <a:spLocks noGrp="1"/>
          </p:cNvSpPr>
          <p:nvPr>
            <p:ph type="ctrTitle" hasCustomPrompt="1"/>
          </p:nvPr>
        </p:nvSpPr>
        <p:spPr>
          <a:xfrm>
            <a:off x="604913" y="4539124"/>
            <a:ext cx="3720736" cy="793171"/>
          </a:xfrm>
          <a:prstGeom prst="rect">
            <a:avLst/>
          </a:prstGeom>
        </p:spPr>
        <p:txBody>
          <a:bodyPr anchor="t"/>
          <a:lstStyle>
            <a:lvl1pPr algn="ctr">
              <a:lnSpc>
                <a:spcPct val="100000"/>
              </a:lnSpc>
              <a:defRPr sz="2667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altLang="ja-JP" dirty="0"/>
              <a:t>SECTION TITLE</a:t>
            </a:r>
            <a:endParaRPr lang="en-US" dirty="0"/>
          </a:p>
        </p:txBody>
      </p:sp>
      <p:pic>
        <p:nvPicPr>
          <p:cNvPr id="9" name="図 5">
            <a:extLst>
              <a:ext uri="{FF2B5EF4-FFF2-40B4-BE49-F238E27FC236}">
                <a16:creationId xmlns:a16="http://schemas.microsoft.com/office/drawing/2014/main" id="{F40E73F9-C3E1-4151-B027-186EF843B4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461"/>
            <a:ext cx="8797617" cy="153795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34CEBF33-14A7-4B75-B424-1EA623FD986C}"/>
              </a:ext>
            </a:extLst>
          </p:cNvPr>
          <p:cNvSpPr txBox="1"/>
          <p:nvPr userDrawn="1"/>
        </p:nvSpPr>
        <p:spPr>
          <a:xfrm>
            <a:off x="589633" y="281391"/>
            <a:ext cx="4889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4000" dirty="0">
                <a:solidFill>
                  <a:schemeClr val="bg1"/>
                </a:solidFill>
              </a:rPr>
              <a:t>Justificación</a:t>
            </a:r>
          </a:p>
        </p:txBody>
      </p:sp>
    </p:spTree>
    <p:extLst>
      <p:ext uri="{BB962C8B-B14F-4D97-AF65-F5344CB8AC3E}">
        <p14:creationId xmlns:p14="http://schemas.microsoft.com/office/powerpoint/2010/main" val="288138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uild="p" animBg="1">
        <p:tmplLst>
          <p:tmpl>
            <p:tnLst>
              <p:par>
                <p:cTn presetID="14" presetClass="entr" presetSubtype="1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4" presetClass="entr" presetSubtype="1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/>
      <p:bldP spid="8" grpId="0"/>
      <p:bldP spid="10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C850A1-E359-47B8-8717-D79E0D37C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30752E-D0DC-4580-A5DC-FC56D768D0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472307C-3B3C-4D60-9B44-E5991E53B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B2CA1-16E6-4DA3-BBE5-85B5B0C2BE93}" type="datetimeFigureOut">
              <a:rPr lang="es-EC" smtClean="0"/>
              <a:t>8/11/2019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76AF3B0-98B5-4089-A3C0-8C06FDDE0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392B7BC-8760-4736-9585-FC43E6A01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FED74-B35A-4BB8-AC19-CF67250EAB6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5641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4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4111443" y="5925921"/>
            <a:ext cx="5185026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9417700" y="5925921"/>
            <a:ext cx="604913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0" name="フローチャート: データ 19"/>
          <p:cNvSpPr/>
          <p:nvPr userDrawn="1"/>
        </p:nvSpPr>
        <p:spPr>
          <a:xfrm>
            <a:off x="2335412" y="2960675"/>
            <a:ext cx="3655610" cy="361534"/>
          </a:xfrm>
          <a:prstGeom prst="flowChartInputOutput">
            <a:avLst/>
          </a:prstGeom>
          <a:solidFill>
            <a:schemeClr val="bg2">
              <a:lumMod val="9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7" name="平行四辺形 6"/>
          <p:cNvSpPr/>
          <p:nvPr userDrawn="1"/>
        </p:nvSpPr>
        <p:spPr>
          <a:xfrm flipH="1">
            <a:off x="322740" y="1910559"/>
            <a:ext cx="5659111" cy="1050117"/>
          </a:xfrm>
          <a:prstGeom prst="parallelogram">
            <a:avLst>
              <a:gd name="adj" fmla="val 45396"/>
            </a:avLst>
          </a:prstGeom>
          <a:solidFill>
            <a:schemeClr val="bg1">
              <a:lumMod val="7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26" name="平行四辺形 25"/>
          <p:cNvSpPr/>
          <p:nvPr userDrawn="1"/>
        </p:nvSpPr>
        <p:spPr>
          <a:xfrm flipH="1">
            <a:off x="2345149" y="3322209"/>
            <a:ext cx="5659111" cy="1050117"/>
          </a:xfrm>
          <a:prstGeom prst="parallelogram">
            <a:avLst>
              <a:gd name="adj" fmla="val 45396"/>
            </a:avLst>
          </a:prstGeom>
          <a:solidFill>
            <a:schemeClr val="bg1">
              <a:lumMod val="7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27" name="フローチャート: データ 26"/>
          <p:cNvSpPr/>
          <p:nvPr userDrawn="1"/>
        </p:nvSpPr>
        <p:spPr>
          <a:xfrm>
            <a:off x="4348651" y="4372326"/>
            <a:ext cx="3655610" cy="361534"/>
          </a:xfrm>
          <a:prstGeom prst="flowChartInputOutput">
            <a:avLst/>
          </a:prstGeom>
          <a:solidFill>
            <a:schemeClr val="bg2">
              <a:lumMod val="9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28" name="平行四辺形 27"/>
          <p:cNvSpPr/>
          <p:nvPr userDrawn="1"/>
        </p:nvSpPr>
        <p:spPr>
          <a:xfrm flipH="1">
            <a:off x="4363502" y="4733860"/>
            <a:ext cx="5659111" cy="1050117"/>
          </a:xfrm>
          <a:prstGeom prst="parallelogram">
            <a:avLst>
              <a:gd name="adj" fmla="val 45396"/>
            </a:avLst>
          </a:prstGeom>
          <a:solidFill>
            <a:schemeClr val="bg1">
              <a:lumMod val="7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31" name="平行四辺形 30"/>
          <p:cNvSpPr/>
          <p:nvPr userDrawn="1"/>
        </p:nvSpPr>
        <p:spPr>
          <a:xfrm flipH="1">
            <a:off x="322740" y="1910559"/>
            <a:ext cx="1350268" cy="1050117"/>
          </a:xfrm>
          <a:prstGeom prst="parallelogram">
            <a:avLst>
              <a:gd name="adj" fmla="val 45396"/>
            </a:avLst>
          </a:prstGeom>
          <a:solidFill>
            <a:schemeClr val="tx1">
              <a:lumMod val="65000"/>
              <a:lumOff val="3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32" name="平行四辺形 31"/>
          <p:cNvSpPr/>
          <p:nvPr userDrawn="1"/>
        </p:nvSpPr>
        <p:spPr>
          <a:xfrm flipH="1">
            <a:off x="2345149" y="3322209"/>
            <a:ext cx="1350268" cy="1050117"/>
          </a:xfrm>
          <a:prstGeom prst="parallelogram">
            <a:avLst>
              <a:gd name="adj" fmla="val 45396"/>
            </a:avLst>
          </a:prstGeom>
          <a:solidFill>
            <a:schemeClr val="bg2">
              <a:lumMod val="5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33" name="平行四辺形 32"/>
          <p:cNvSpPr/>
          <p:nvPr userDrawn="1"/>
        </p:nvSpPr>
        <p:spPr>
          <a:xfrm flipH="1">
            <a:off x="4363502" y="4733859"/>
            <a:ext cx="1350268" cy="1050117"/>
          </a:xfrm>
          <a:prstGeom prst="parallelogram">
            <a:avLst>
              <a:gd name="adj" fmla="val 45396"/>
            </a:avLst>
          </a:prstGeom>
          <a:solidFill>
            <a:schemeClr val="bg2">
              <a:lumMod val="7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692688" y="2028133"/>
            <a:ext cx="590242" cy="810090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32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</a:t>
            </a:r>
            <a:endParaRPr lang="en-US" dirty="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2725162" y="3437741"/>
            <a:ext cx="590242" cy="810090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32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</a:t>
            </a:r>
            <a:endParaRPr lang="en-US" dirty="0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4743515" y="4849393"/>
            <a:ext cx="590242" cy="810090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32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</a:t>
            </a:r>
            <a:endParaRPr lang="en-US" dirty="0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1497579" y="1850152"/>
            <a:ext cx="4080807" cy="565983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24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1678274" y="2330607"/>
            <a:ext cx="3982326" cy="6300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3532717" y="3261802"/>
            <a:ext cx="4080807" cy="565983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24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2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3713412" y="3742257"/>
            <a:ext cx="3982326" cy="6300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5524224" y="4673453"/>
            <a:ext cx="4080807" cy="565983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24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4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5704919" y="5153908"/>
            <a:ext cx="3982326" cy="6300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pic>
        <p:nvPicPr>
          <p:cNvPr id="50" name="図 5">
            <a:extLst>
              <a:ext uri="{FF2B5EF4-FFF2-40B4-BE49-F238E27FC236}">
                <a16:creationId xmlns:a16="http://schemas.microsoft.com/office/drawing/2014/main" id="{FD2F9098-25A0-4DDF-AF39-68ED25C08C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438"/>
            <a:ext cx="8797617" cy="1537957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0EB5FB5C-0FE3-4FF9-9D7F-607B67E61C3E}"/>
              </a:ext>
            </a:extLst>
          </p:cNvPr>
          <p:cNvSpPr txBox="1"/>
          <p:nvPr userDrawn="1"/>
        </p:nvSpPr>
        <p:spPr>
          <a:xfrm>
            <a:off x="322740" y="312195"/>
            <a:ext cx="63233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4000" dirty="0">
                <a:solidFill>
                  <a:schemeClr val="bg1"/>
                </a:solidFill>
              </a:rPr>
              <a:t>Fundamentación legal</a:t>
            </a:r>
          </a:p>
        </p:txBody>
      </p:sp>
    </p:spTree>
    <p:extLst>
      <p:ext uri="{BB962C8B-B14F-4D97-AF65-F5344CB8AC3E}">
        <p14:creationId xmlns:p14="http://schemas.microsoft.com/office/powerpoint/2010/main" val="146351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7" grpId="0" animBg="1"/>
      <p:bldP spid="26" grpId="0" animBg="1"/>
      <p:bldP spid="27" grpId="0" animBg="1"/>
      <p:bldP spid="28" grpId="0" animBg="1"/>
      <p:bldP spid="31" grpId="0" animBg="1"/>
      <p:bldP spid="32" grpId="0" animBg="1"/>
      <p:bldP spid="33" grpId="0" animBg="1"/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4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図 5">
            <a:extLst>
              <a:ext uri="{FF2B5EF4-FFF2-40B4-BE49-F238E27FC236}">
                <a16:creationId xmlns:a16="http://schemas.microsoft.com/office/drawing/2014/main" id="{FD2F9098-25A0-4DDF-AF39-68ED25C08C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438"/>
            <a:ext cx="8797617" cy="1537957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0EB5FB5C-0FE3-4FF9-9D7F-607B67E61C3E}"/>
              </a:ext>
            </a:extLst>
          </p:cNvPr>
          <p:cNvSpPr txBox="1"/>
          <p:nvPr userDrawn="1"/>
        </p:nvSpPr>
        <p:spPr>
          <a:xfrm>
            <a:off x="322740" y="312195"/>
            <a:ext cx="6323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dirty="0">
                <a:solidFill>
                  <a:schemeClr val="bg1"/>
                </a:solidFill>
              </a:rPr>
              <a:t>Campo Maduro</a:t>
            </a:r>
          </a:p>
        </p:txBody>
      </p:sp>
      <p:sp>
        <p:nvSpPr>
          <p:cNvPr id="24" name="フリーフォーム 10">
            <a:extLst>
              <a:ext uri="{FF2B5EF4-FFF2-40B4-BE49-F238E27FC236}">
                <a16:creationId xmlns:a16="http://schemas.microsoft.com/office/drawing/2014/main" id="{7287CADB-58EA-47F6-B169-237BFDC07542}"/>
              </a:ext>
            </a:extLst>
          </p:cNvPr>
          <p:cNvSpPr/>
          <p:nvPr userDrawn="1"/>
        </p:nvSpPr>
        <p:spPr>
          <a:xfrm>
            <a:off x="-330229" y="3081867"/>
            <a:ext cx="12709570" cy="1557867"/>
          </a:xfrm>
          <a:custGeom>
            <a:avLst/>
            <a:gdLst>
              <a:gd name="connsiteX0" fmla="*/ 0 w 19062700"/>
              <a:gd name="connsiteY0" fmla="*/ 0 h 2336800"/>
              <a:gd name="connsiteX1" fmla="*/ 2730500 w 19062700"/>
              <a:gd name="connsiteY1" fmla="*/ 1524000 h 2336800"/>
              <a:gd name="connsiteX2" fmla="*/ 5384800 w 19062700"/>
              <a:gd name="connsiteY2" fmla="*/ 749300 h 2336800"/>
              <a:gd name="connsiteX3" fmla="*/ 7264400 w 19062700"/>
              <a:gd name="connsiteY3" fmla="*/ 2336800 h 2336800"/>
              <a:gd name="connsiteX4" fmla="*/ 9740900 w 19062700"/>
              <a:gd name="connsiteY4" fmla="*/ 965200 h 2336800"/>
              <a:gd name="connsiteX5" fmla="*/ 12700000 w 19062700"/>
              <a:gd name="connsiteY5" fmla="*/ 1663700 h 2336800"/>
              <a:gd name="connsiteX6" fmla="*/ 15316200 w 19062700"/>
              <a:gd name="connsiteY6" fmla="*/ 584200 h 2336800"/>
              <a:gd name="connsiteX7" fmla="*/ 19062700 w 19062700"/>
              <a:gd name="connsiteY7" fmla="*/ 2159000 h 2336800"/>
              <a:gd name="connsiteX8" fmla="*/ 19037300 w 19062700"/>
              <a:gd name="connsiteY8" fmla="*/ 2159000 h 2336800"/>
              <a:gd name="connsiteX9" fmla="*/ 19037300 w 19062700"/>
              <a:gd name="connsiteY9" fmla="*/ 2159000 h 233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062700" h="2336800">
                <a:moveTo>
                  <a:pt x="0" y="0"/>
                </a:moveTo>
                <a:lnTo>
                  <a:pt x="2730500" y="1524000"/>
                </a:lnTo>
                <a:lnTo>
                  <a:pt x="5384800" y="749300"/>
                </a:lnTo>
                <a:lnTo>
                  <a:pt x="7264400" y="2336800"/>
                </a:lnTo>
                <a:lnTo>
                  <a:pt x="9740900" y="965200"/>
                </a:lnTo>
                <a:lnTo>
                  <a:pt x="12700000" y="1663700"/>
                </a:lnTo>
                <a:lnTo>
                  <a:pt x="15316200" y="584200"/>
                </a:lnTo>
                <a:lnTo>
                  <a:pt x="19062700" y="2159000"/>
                </a:lnTo>
                <a:lnTo>
                  <a:pt x="19037300" y="2159000"/>
                </a:lnTo>
                <a:lnTo>
                  <a:pt x="19037300" y="2159000"/>
                </a:lnTo>
              </a:path>
            </a:pathLst>
          </a:custGeom>
          <a:noFill/>
          <a:ln>
            <a:solidFill>
              <a:srgbClr val="F83B2C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5" name="円/楕円 45">
            <a:extLst>
              <a:ext uri="{FF2B5EF4-FFF2-40B4-BE49-F238E27FC236}">
                <a16:creationId xmlns:a16="http://schemas.microsoft.com/office/drawing/2014/main" id="{02301398-41F5-4F5F-8E5E-C197E0BE2736}"/>
              </a:ext>
            </a:extLst>
          </p:cNvPr>
          <p:cNvSpPr/>
          <p:nvPr userDrawn="1"/>
        </p:nvSpPr>
        <p:spPr>
          <a:xfrm>
            <a:off x="9789641" y="3385148"/>
            <a:ext cx="205001" cy="204983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50000"/>
                  <a:shade val="30000"/>
                  <a:satMod val="115000"/>
                </a:schemeClr>
              </a:gs>
              <a:gs pos="50000">
                <a:schemeClr val="bg2">
                  <a:lumMod val="50000"/>
                  <a:shade val="67500"/>
                  <a:satMod val="115000"/>
                </a:schemeClr>
              </a:gs>
              <a:gs pos="100000">
                <a:schemeClr val="bg2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3600" dirty="0">
              <a:solidFill>
                <a:schemeClr val="bg1">
                  <a:lumMod val="10000"/>
                  <a:lumOff val="90000"/>
                </a:schemeClr>
              </a:solidFill>
              <a:latin typeface="+mj-lt"/>
            </a:endParaRPr>
          </a:p>
        </p:txBody>
      </p:sp>
      <p:sp>
        <p:nvSpPr>
          <p:cNvPr id="29" name="円/楕円 40">
            <a:extLst>
              <a:ext uri="{FF2B5EF4-FFF2-40B4-BE49-F238E27FC236}">
                <a16:creationId xmlns:a16="http://schemas.microsoft.com/office/drawing/2014/main" id="{E4C3292A-8B46-43FB-B18E-1D9D4F4C78B2}"/>
              </a:ext>
            </a:extLst>
          </p:cNvPr>
          <p:cNvSpPr/>
          <p:nvPr userDrawn="1"/>
        </p:nvSpPr>
        <p:spPr>
          <a:xfrm>
            <a:off x="1398904" y="4005269"/>
            <a:ext cx="205001" cy="204983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50000"/>
                  <a:shade val="30000"/>
                  <a:satMod val="115000"/>
                </a:schemeClr>
              </a:gs>
              <a:gs pos="33000">
                <a:schemeClr val="bg2">
                  <a:lumMod val="50000"/>
                  <a:shade val="67500"/>
                  <a:satMod val="115000"/>
                </a:schemeClr>
              </a:gs>
              <a:gs pos="100000">
                <a:schemeClr val="bg2">
                  <a:lumMod val="5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3600" dirty="0">
              <a:solidFill>
                <a:schemeClr val="bg1">
                  <a:lumMod val="10000"/>
                  <a:lumOff val="90000"/>
                </a:schemeClr>
              </a:solidFill>
              <a:latin typeface="+mj-lt"/>
            </a:endParaRPr>
          </a:p>
        </p:txBody>
      </p:sp>
      <p:sp>
        <p:nvSpPr>
          <p:cNvPr id="30" name="円/楕円 41">
            <a:extLst>
              <a:ext uri="{FF2B5EF4-FFF2-40B4-BE49-F238E27FC236}">
                <a16:creationId xmlns:a16="http://schemas.microsoft.com/office/drawing/2014/main" id="{E1A291CB-C019-4BB9-A45C-1CBFCE68C7CB}"/>
              </a:ext>
            </a:extLst>
          </p:cNvPr>
          <p:cNvSpPr/>
          <p:nvPr userDrawn="1"/>
        </p:nvSpPr>
        <p:spPr>
          <a:xfrm>
            <a:off x="3154327" y="3487640"/>
            <a:ext cx="205001" cy="204983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50000"/>
                  <a:shade val="30000"/>
                  <a:satMod val="115000"/>
                </a:schemeClr>
              </a:gs>
              <a:gs pos="50000">
                <a:schemeClr val="bg2">
                  <a:lumMod val="50000"/>
                  <a:shade val="67500"/>
                  <a:satMod val="115000"/>
                </a:schemeClr>
              </a:gs>
              <a:gs pos="100000">
                <a:schemeClr val="bg2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3600" dirty="0">
              <a:solidFill>
                <a:schemeClr val="bg1">
                  <a:lumMod val="10000"/>
                  <a:lumOff val="90000"/>
                </a:schemeClr>
              </a:solidFill>
              <a:latin typeface="+mj-lt"/>
            </a:endParaRPr>
          </a:p>
        </p:txBody>
      </p:sp>
      <p:sp>
        <p:nvSpPr>
          <p:cNvPr id="34" name="円/楕円 42">
            <a:extLst>
              <a:ext uri="{FF2B5EF4-FFF2-40B4-BE49-F238E27FC236}">
                <a16:creationId xmlns:a16="http://schemas.microsoft.com/office/drawing/2014/main" id="{7A7AAFF6-ED61-47C6-AA16-EDEAADBC05A8}"/>
              </a:ext>
            </a:extLst>
          </p:cNvPr>
          <p:cNvSpPr/>
          <p:nvPr userDrawn="1"/>
        </p:nvSpPr>
        <p:spPr>
          <a:xfrm>
            <a:off x="4412406" y="4542634"/>
            <a:ext cx="205001" cy="204983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50000"/>
                  <a:shade val="30000"/>
                  <a:satMod val="115000"/>
                </a:schemeClr>
              </a:gs>
              <a:gs pos="50000">
                <a:schemeClr val="bg2">
                  <a:lumMod val="50000"/>
                  <a:shade val="67500"/>
                  <a:satMod val="115000"/>
                </a:schemeClr>
              </a:gs>
              <a:gs pos="100000">
                <a:schemeClr val="bg2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3600" dirty="0">
              <a:solidFill>
                <a:schemeClr val="bg1">
                  <a:lumMod val="10000"/>
                  <a:lumOff val="90000"/>
                </a:schemeClr>
              </a:solidFill>
              <a:latin typeface="+mj-lt"/>
            </a:endParaRPr>
          </a:p>
        </p:txBody>
      </p:sp>
      <p:sp>
        <p:nvSpPr>
          <p:cNvPr id="38" name="円/楕円 43">
            <a:extLst>
              <a:ext uri="{FF2B5EF4-FFF2-40B4-BE49-F238E27FC236}">
                <a16:creationId xmlns:a16="http://schemas.microsoft.com/office/drawing/2014/main" id="{0FBA3DAA-944E-4B13-A873-1172044EF545}"/>
              </a:ext>
            </a:extLst>
          </p:cNvPr>
          <p:cNvSpPr/>
          <p:nvPr userDrawn="1"/>
        </p:nvSpPr>
        <p:spPr>
          <a:xfrm>
            <a:off x="6055082" y="3619767"/>
            <a:ext cx="205001" cy="204983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50000"/>
                  <a:shade val="30000"/>
                  <a:satMod val="115000"/>
                </a:schemeClr>
              </a:gs>
              <a:gs pos="50000">
                <a:schemeClr val="bg2">
                  <a:lumMod val="50000"/>
                  <a:shade val="67500"/>
                  <a:satMod val="115000"/>
                </a:schemeClr>
              </a:gs>
              <a:gs pos="100000">
                <a:schemeClr val="bg2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3600" dirty="0">
              <a:solidFill>
                <a:schemeClr val="bg1">
                  <a:lumMod val="10000"/>
                  <a:lumOff val="90000"/>
                </a:schemeClr>
              </a:solidFill>
              <a:latin typeface="+mj-lt"/>
            </a:endParaRPr>
          </a:p>
        </p:txBody>
      </p:sp>
      <p:sp>
        <p:nvSpPr>
          <p:cNvPr id="45" name="円/楕円 44">
            <a:extLst>
              <a:ext uri="{FF2B5EF4-FFF2-40B4-BE49-F238E27FC236}">
                <a16:creationId xmlns:a16="http://schemas.microsoft.com/office/drawing/2014/main" id="{EBA8FDD0-7EFB-46C4-BF06-13CF203930E0}"/>
              </a:ext>
            </a:extLst>
          </p:cNvPr>
          <p:cNvSpPr/>
          <p:nvPr userDrawn="1"/>
        </p:nvSpPr>
        <p:spPr>
          <a:xfrm>
            <a:off x="8020844" y="4082852"/>
            <a:ext cx="205001" cy="204983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50000"/>
                  <a:shade val="30000"/>
                  <a:satMod val="115000"/>
                </a:schemeClr>
              </a:gs>
              <a:gs pos="50000">
                <a:schemeClr val="bg2">
                  <a:lumMod val="50000"/>
                  <a:shade val="67500"/>
                  <a:satMod val="115000"/>
                </a:schemeClr>
              </a:gs>
              <a:gs pos="100000">
                <a:schemeClr val="bg2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3600" dirty="0">
              <a:solidFill>
                <a:schemeClr val="bg1">
                  <a:lumMod val="10000"/>
                  <a:lumOff val="90000"/>
                </a:schemeClr>
              </a:solidFill>
              <a:latin typeface="+mj-lt"/>
            </a:endParaRPr>
          </a:p>
        </p:txBody>
      </p:sp>
      <p:sp>
        <p:nvSpPr>
          <p:cNvPr id="46" name="テキスト プレースホルダー 11">
            <a:extLst>
              <a:ext uri="{FF2B5EF4-FFF2-40B4-BE49-F238E27FC236}">
                <a16:creationId xmlns:a16="http://schemas.microsoft.com/office/drawing/2014/main" id="{5D90643D-DB80-4E6A-BC10-C9CA490BD2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2820" y="4645125"/>
            <a:ext cx="2630346" cy="564561"/>
          </a:xfrm>
        </p:spPr>
        <p:txBody>
          <a:bodyPr anchor="b">
            <a:normAutofit/>
          </a:bodyPr>
          <a:lstStyle>
            <a:lvl1pPr algn="l">
              <a:defRPr sz="1600" baseline="0">
                <a:solidFill>
                  <a:srgbClr val="3A75FB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47" name="テキスト プレースホルダー 11">
            <a:extLst>
              <a:ext uri="{FF2B5EF4-FFF2-40B4-BE49-F238E27FC236}">
                <a16:creationId xmlns:a16="http://schemas.microsoft.com/office/drawing/2014/main" id="{E2B49E5A-73EA-4C60-8EA8-729D3C67F79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5028" y="5230378"/>
            <a:ext cx="2632243" cy="936430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  <a:br>
              <a:rPr lang="en-US" dirty="0"/>
            </a:br>
            <a:endParaRPr lang="en-US" dirty="0"/>
          </a:p>
        </p:txBody>
      </p:sp>
      <p:sp>
        <p:nvSpPr>
          <p:cNvPr id="48" name="テキスト プレースホルダー 11">
            <a:extLst>
              <a:ext uri="{FF2B5EF4-FFF2-40B4-BE49-F238E27FC236}">
                <a16:creationId xmlns:a16="http://schemas.microsoft.com/office/drawing/2014/main" id="{B07554F3-12C2-4712-B129-DA159D91835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8982" y="1624322"/>
            <a:ext cx="2630346" cy="564561"/>
          </a:xfrm>
        </p:spPr>
        <p:txBody>
          <a:bodyPr anchor="b">
            <a:normAutofit/>
          </a:bodyPr>
          <a:lstStyle>
            <a:lvl1pPr algn="l">
              <a:defRPr sz="1600" baseline="0">
                <a:solidFill>
                  <a:srgbClr val="3A75FB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49" name="テキスト プレースホルダー 11">
            <a:extLst>
              <a:ext uri="{FF2B5EF4-FFF2-40B4-BE49-F238E27FC236}">
                <a16:creationId xmlns:a16="http://schemas.microsoft.com/office/drawing/2014/main" id="{A003D465-24A0-43FE-B4C5-703037E1987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1191" y="2209576"/>
            <a:ext cx="2632243" cy="936430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  <a:br>
              <a:rPr lang="en-US" dirty="0"/>
            </a:br>
            <a:endParaRPr lang="en-US" dirty="0"/>
          </a:p>
        </p:txBody>
      </p:sp>
      <p:sp>
        <p:nvSpPr>
          <p:cNvPr id="51" name="テキスト プレースホルダー 11">
            <a:extLst>
              <a:ext uri="{FF2B5EF4-FFF2-40B4-BE49-F238E27FC236}">
                <a16:creationId xmlns:a16="http://schemas.microsoft.com/office/drawing/2014/main" id="{EA57A71B-865E-4E15-873D-402D3724BAE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916441" y="4796166"/>
            <a:ext cx="2630346" cy="564561"/>
          </a:xfrm>
        </p:spPr>
        <p:txBody>
          <a:bodyPr anchor="b">
            <a:normAutofit/>
          </a:bodyPr>
          <a:lstStyle>
            <a:lvl1pPr algn="l">
              <a:defRPr sz="1600" baseline="0">
                <a:solidFill>
                  <a:srgbClr val="3A75FB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52" name="テキスト プレースホルダー 11">
            <a:extLst>
              <a:ext uri="{FF2B5EF4-FFF2-40B4-BE49-F238E27FC236}">
                <a16:creationId xmlns:a16="http://schemas.microsoft.com/office/drawing/2014/main" id="{2ACB5573-C079-4A01-BD73-06A11CC9B02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908649" y="5381419"/>
            <a:ext cx="2632243" cy="936430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  <a:br>
              <a:rPr lang="en-US" dirty="0"/>
            </a:br>
            <a:endParaRPr lang="en-US" dirty="0"/>
          </a:p>
        </p:txBody>
      </p:sp>
      <p:sp>
        <p:nvSpPr>
          <p:cNvPr id="53" name="テキスト プレースホルダー 11">
            <a:extLst>
              <a:ext uri="{FF2B5EF4-FFF2-40B4-BE49-F238E27FC236}">
                <a16:creationId xmlns:a16="http://schemas.microsoft.com/office/drawing/2014/main" id="{6055A20A-0041-40D5-9C09-4EAC51E1F18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022950" y="1771136"/>
            <a:ext cx="2630346" cy="564561"/>
          </a:xfrm>
        </p:spPr>
        <p:txBody>
          <a:bodyPr anchor="b">
            <a:normAutofit/>
          </a:bodyPr>
          <a:lstStyle>
            <a:lvl1pPr algn="l">
              <a:defRPr sz="1600" baseline="0">
                <a:solidFill>
                  <a:srgbClr val="3A75FB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54" name="テキスト プレースホルダー 11">
            <a:extLst>
              <a:ext uri="{FF2B5EF4-FFF2-40B4-BE49-F238E27FC236}">
                <a16:creationId xmlns:a16="http://schemas.microsoft.com/office/drawing/2014/main" id="{7A794117-BA14-43B3-86D7-2815C375B29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015158" y="2356390"/>
            <a:ext cx="2632243" cy="936430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  <a:br>
              <a:rPr lang="en-US" dirty="0"/>
            </a:br>
            <a:endParaRPr lang="en-US" dirty="0"/>
          </a:p>
        </p:txBody>
      </p:sp>
      <p:sp>
        <p:nvSpPr>
          <p:cNvPr id="55" name="テキスト プレースホルダー 11">
            <a:extLst>
              <a:ext uri="{FF2B5EF4-FFF2-40B4-BE49-F238E27FC236}">
                <a16:creationId xmlns:a16="http://schemas.microsoft.com/office/drawing/2014/main" id="{9F9E8FDB-AF4A-4AA0-801F-D2BF4B98447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540830" y="4465336"/>
            <a:ext cx="2630346" cy="564561"/>
          </a:xfrm>
        </p:spPr>
        <p:txBody>
          <a:bodyPr anchor="b">
            <a:normAutofit/>
          </a:bodyPr>
          <a:lstStyle>
            <a:lvl1pPr algn="l">
              <a:defRPr sz="1600" baseline="0">
                <a:solidFill>
                  <a:srgbClr val="3A75FB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56" name="テキスト プレースホルダー 11">
            <a:extLst>
              <a:ext uri="{FF2B5EF4-FFF2-40B4-BE49-F238E27FC236}">
                <a16:creationId xmlns:a16="http://schemas.microsoft.com/office/drawing/2014/main" id="{48E3EDDB-3439-4855-8716-B52C28188D0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533038" y="5050590"/>
            <a:ext cx="2632243" cy="936430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  <a:br>
              <a:rPr lang="en-US" dirty="0"/>
            </a:br>
            <a:endParaRPr lang="en-US" dirty="0"/>
          </a:p>
        </p:txBody>
      </p:sp>
      <p:sp>
        <p:nvSpPr>
          <p:cNvPr id="57" name="テキスト プレースホルダー 11">
            <a:extLst>
              <a:ext uri="{FF2B5EF4-FFF2-40B4-BE49-F238E27FC236}">
                <a16:creationId xmlns:a16="http://schemas.microsoft.com/office/drawing/2014/main" id="{CA7D127C-65AB-4BB8-87C2-9B337F36766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412519" y="1637808"/>
            <a:ext cx="2630346" cy="564561"/>
          </a:xfrm>
        </p:spPr>
        <p:txBody>
          <a:bodyPr anchor="b">
            <a:normAutofit/>
          </a:bodyPr>
          <a:lstStyle>
            <a:lvl1pPr algn="l">
              <a:defRPr sz="1600" baseline="0">
                <a:solidFill>
                  <a:srgbClr val="3A75FB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58" name="テキスト プレースホルダー 11">
            <a:extLst>
              <a:ext uri="{FF2B5EF4-FFF2-40B4-BE49-F238E27FC236}">
                <a16:creationId xmlns:a16="http://schemas.microsoft.com/office/drawing/2014/main" id="{6FEECF6D-D50E-40DF-A1D6-D2BC7A890E1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404727" y="2223062"/>
            <a:ext cx="2632243" cy="936430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  <a:br>
              <a:rPr lang="en-US" dirty="0"/>
            </a:br>
            <a:endParaRPr lang="en-US" dirty="0"/>
          </a:p>
        </p:txBody>
      </p:sp>
      <p:cxnSp>
        <p:nvCxnSpPr>
          <p:cNvPr id="59" name="直線コネクタ 12">
            <a:extLst>
              <a:ext uri="{FF2B5EF4-FFF2-40B4-BE49-F238E27FC236}">
                <a16:creationId xmlns:a16="http://schemas.microsoft.com/office/drawing/2014/main" id="{00A4D8FB-35D1-4056-9F6C-CD388996C2C7}"/>
              </a:ext>
            </a:extLst>
          </p:cNvPr>
          <p:cNvCxnSpPr/>
          <p:nvPr userDrawn="1"/>
        </p:nvCxnSpPr>
        <p:spPr>
          <a:xfrm flipV="1">
            <a:off x="1252260" y="4287835"/>
            <a:ext cx="249144" cy="45978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60">
            <a:extLst>
              <a:ext uri="{FF2B5EF4-FFF2-40B4-BE49-F238E27FC236}">
                <a16:creationId xmlns:a16="http://schemas.microsoft.com/office/drawing/2014/main" id="{03A5E61C-B8AC-426F-8384-EE64ACC35D95}"/>
              </a:ext>
            </a:extLst>
          </p:cNvPr>
          <p:cNvCxnSpPr/>
          <p:nvPr userDrawn="1"/>
        </p:nvCxnSpPr>
        <p:spPr>
          <a:xfrm flipH="1" flipV="1">
            <a:off x="2912786" y="2917743"/>
            <a:ext cx="266552" cy="47587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1">
            <a:extLst>
              <a:ext uri="{FF2B5EF4-FFF2-40B4-BE49-F238E27FC236}">
                <a16:creationId xmlns:a16="http://schemas.microsoft.com/office/drawing/2014/main" id="{49639220-CB34-4A0E-AE93-5655641C88B4}"/>
              </a:ext>
            </a:extLst>
          </p:cNvPr>
          <p:cNvCxnSpPr/>
          <p:nvPr userDrawn="1"/>
        </p:nvCxnSpPr>
        <p:spPr>
          <a:xfrm>
            <a:off x="4617407" y="4840750"/>
            <a:ext cx="176533" cy="39165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2">
            <a:extLst>
              <a:ext uri="{FF2B5EF4-FFF2-40B4-BE49-F238E27FC236}">
                <a16:creationId xmlns:a16="http://schemas.microsoft.com/office/drawing/2014/main" id="{C2C42F18-A5A8-4A37-AAE7-5CF26C9B427D}"/>
              </a:ext>
            </a:extLst>
          </p:cNvPr>
          <p:cNvCxnSpPr/>
          <p:nvPr userDrawn="1"/>
        </p:nvCxnSpPr>
        <p:spPr>
          <a:xfrm flipH="1" flipV="1">
            <a:off x="5944116" y="3081867"/>
            <a:ext cx="213466" cy="47587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64">
            <a:extLst>
              <a:ext uri="{FF2B5EF4-FFF2-40B4-BE49-F238E27FC236}">
                <a16:creationId xmlns:a16="http://schemas.microsoft.com/office/drawing/2014/main" id="{06C535CF-3758-4DA4-828E-8722F9E2D8FC}"/>
              </a:ext>
            </a:extLst>
          </p:cNvPr>
          <p:cNvCxnSpPr/>
          <p:nvPr userDrawn="1"/>
        </p:nvCxnSpPr>
        <p:spPr>
          <a:xfrm flipH="1" flipV="1">
            <a:off x="8261495" y="4295673"/>
            <a:ext cx="434526" cy="24696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コネクタ 66">
            <a:extLst>
              <a:ext uri="{FF2B5EF4-FFF2-40B4-BE49-F238E27FC236}">
                <a16:creationId xmlns:a16="http://schemas.microsoft.com/office/drawing/2014/main" id="{2ED11C5A-1563-4049-86EB-340C360DED29}"/>
              </a:ext>
            </a:extLst>
          </p:cNvPr>
          <p:cNvCxnSpPr/>
          <p:nvPr userDrawn="1"/>
        </p:nvCxnSpPr>
        <p:spPr>
          <a:xfrm flipH="1">
            <a:off x="9899718" y="2917744"/>
            <a:ext cx="94924" cy="402059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804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500"/>
                            </p:stCondLst>
                            <p:childTnLst>
                              <p:par>
                                <p:cTn id="7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0"/>
                            </p:stCondLst>
                            <p:childTnLst>
                              <p:par>
                                <p:cTn id="7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500"/>
                            </p:stCondLst>
                            <p:childTnLst>
                              <p:par>
                                <p:cTn id="8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000"/>
                            </p:stCondLst>
                            <p:childTnLst>
                              <p:par>
                                <p:cTn id="8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500"/>
                            </p:stCondLst>
                            <p:childTnLst>
                              <p:par>
                                <p:cTn id="9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000"/>
                            </p:stCondLst>
                            <p:childTnLst>
                              <p:par>
                                <p:cTn id="10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25" grpId="0" animBg="1"/>
      <p:bldP spid="29" grpId="0" animBg="1"/>
      <p:bldP spid="30" grpId="0" animBg="1"/>
      <p:bldP spid="34" grpId="0" animBg="1"/>
      <p:bldP spid="38" grpId="0" animBg="1"/>
      <p:bldP spid="45" grpId="0" animBg="1"/>
      <p:bldP spid="46" grpId="0" build="p">
        <p:tmplLst>
          <p:tmpl lvl="1">
            <p:tnLst>
              <p:par>
                <p:cTn presetID="14" presetClass="entr" presetSubtype="1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14" presetClass="entr" presetSubtype="1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build="p">
        <p:tmplLst>
          <p:tmpl lvl="1">
            <p:tnLst>
              <p:par>
                <p:cTn presetID="14" presetClass="entr" presetSubtype="1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14" presetClass="entr" presetSubtype="1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14" presetClass="entr" presetSubtype="1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presetID="14" presetClass="entr" presetSubtype="1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1 Column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図 5">
            <a:extLst>
              <a:ext uri="{FF2B5EF4-FFF2-40B4-BE49-F238E27FC236}">
                <a16:creationId xmlns:a16="http://schemas.microsoft.com/office/drawing/2014/main" id="{11ADFB52-1FDC-4317-8B21-A616C65484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5" y="305715"/>
            <a:ext cx="8797617" cy="153795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300747" y="357104"/>
            <a:ext cx="8282524" cy="669117"/>
          </a:xfrm>
        </p:spPr>
        <p:txBody>
          <a:bodyPr/>
          <a:lstStyle>
            <a:lvl1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altLang="ja-JP" dirty="0"/>
              <a:t>Slide Title</a:t>
            </a:r>
            <a:endParaRPr lang="en-US" dirty="0"/>
          </a:p>
        </p:txBody>
      </p:sp>
      <p:sp>
        <p:nvSpPr>
          <p:cNvPr id="14" name="正方形/長方形 13"/>
          <p:cNvSpPr>
            <a:spLocks/>
          </p:cNvSpPr>
          <p:nvPr userDrawn="1"/>
        </p:nvSpPr>
        <p:spPr>
          <a:xfrm>
            <a:off x="386214" y="2072450"/>
            <a:ext cx="2934832" cy="101216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7" name="図 16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-124885" y="3095570"/>
            <a:ext cx="3466017" cy="311063"/>
          </a:xfrm>
          <a:prstGeom prst="rect">
            <a:avLst/>
          </a:prstGeom>
        </p:spPr>
      </p:pic>
      <p:sp>
        <p:nvSpPr>
          <p:cNvPr id="23" name="正方形/長方形 22"/>
          <p:cNvSpPr>
            <a:spLocks/>
          </p:cNvSpPr>
          <p:nvPr userDrawn="1"/>
        </p:nvSpPr>
        <p:spPr>
          <a:xfrm flipH="1">
            <a:off x="8122394" y="2072450"/>
            <a:ext cx="2934832" cy="101216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4" name="図 23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 flipH="1">
            <a:off x="4359728" y="3123684"/>
            <a:ext cx="3466017" cy="280708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 flipH="1">
            <a:off x="8051080" y="3094392"/>
            <a:ext cx="3466017" cy="280708"/>
          </a:xfrm>
          <a:prstGeom prst="rect">
            <a:avLst/>
          </a:prstGeom>
        </p:spPr>
      </p:pic>
      <p:sp>
        <p:nvSpPr>
          <p:cNvPr id="2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68219" y="2335862"/>
            <a:ext cx="2785666" cy="457843"/>
          </a:xfrm>
        </p:spPr>
        <p:txBody>
          <a:bodyPr anchor="ctr">
            <a:noAutofit/>
          </a:bodyPr>
          <a:lstStyle>
            <a:lvl1pPr marL="0" marR="0" indent="0" algn="ctr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67" baseline="0">
                <a:solidFill>
                  <a:schemeClr val="bg1">
                    <a:lumMod val="10000"/>
                    <a:lumOff val="9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239833" y="2317144"/>
            <a:ext cx="2785666" cy="457843"/>
          </a:xfrm>
        </p:spPr>
        <p:txBody>
          <a:bodyPr anchor="ctr">
            <a:noAutofit/>
          </a:bodyPr>
          <a:lstStyle>
            <a:lvl1pPr marL="0" marR="0" indent="0" algn="ctr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67" baseline="0">
                <a:solidFill>
                  <a:schemeClr val="bg1">
                    <a:lumMod val="10000"/>
                    <a:lumOff val="9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386214" y="3389531"/>
            <a:ext cx="2443820" cy="1008195"/>
          </a:xfrm>
        </p:spPr>
        <p:txBody>
          <a:bodyPr anchor="ctr">
            <a:normAutofit/>
          </a:bodyPr>
          <a:lstStyle>
            <a:lvl1pPr marL="0" marR="0" indent="0" algn="r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4610859" y="3419253"/>
            <a:ext cx="2443820" cy="1008195"/>
          </a:xfrm>
        </p:spPr>
        <p:txBody>
          <a:bodyPr anchor="ctr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9" name="正方形/長方形 24">
            <a:extLst>
              <a:ext uri="{FF2B5EF4-FFF2-40B4-BE49-F238E27FC236}">
                <a16:creationId xmlns:a16="http://schemas.microsoft.com/office/drawing/2014/main" id="{8988385F-4858-45CE-81A2-D30F566B723B}"/>
              </a:ext>
            </a:extLst>
          </p:cNvPr>
          <p:cNvSpPr>
            <a:spLocks/>
          </p:cNvSpPr>
          <p:nvPr userDrawn="1"/>
        </p:nvSpPr>
        <p:spPr>
          <a:xfrm flipH="1">
            <a:off x="4335199" y="2096654"/>
            <a:ext cx="2934832" cy="1012169"/>
          </a:xfrm>
          <a:prstGeom prst="rect">
            <a:avLst/>
          </a:prstGeom>
          <a:gradFill flip="none" rotWithShape="1">
            <a:gsLst>
              <a:gs pos="36500">
                <a:schemeClr val="bg1">
                  <a:lumMod val="65000"/>
                </a:schemeClr>
              </a:gs>
              <a:gs pos="0">
                <a:schemeClr val="bg1">
                  <a:lumMod val="50000"/>
                </a:schemeClr>
              </a:gs>
              <a:gs pos="60000">
                <a:schemeClr val="bg1">
                  <a:lumMod val="7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4439936" y="2316522"/>
            <a:ext cx="2785666" cy="457843"/>
          </a:xfrm>
        </p:spPr>
        <p:txBody>
          <a:bodyPr anchor="ctr">
            <a:noAutofit/>
          </a:bodyPr>
          <a:lstStyle>
            <a:lvl1pPr marL="0" marR="0" indent="0" algn="ctr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67" baseline="0">
                <a:solidFill>
                  <a:schemeClr val="bg1">
                    <a:lumMod val="10000"/>
                    <a:lumOff val="9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42" name="テキスト プレースホルダー 11">
            <a:extLst>
              <a:ext uri="{FF2B5EF4-FFF2-40B4-BE49-F238E27FC236}">
                <a16:creationId xmlns:a16="http://schemas.microsoft.com/office/drawing/2014/main" id="{66BC65E9-6B38-4160-A101-CFE89FE0913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410756" y="3375100"/>
            <a:ext cx="2443820" cy="1008195"/>
          </a:xfrm>
        </p:spPr>
        <p:txBody>
          <a:bodyPr anchor="ctr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4093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 animBg="1"/>
      <p:bldP spid="23" grpId="0" animBg="1"/>
      <p:bldP spid="28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animBg="1"/>
      <p:bldP spid="30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22">
            <a:extLst>
              <a:ext uri="{FF2B5EF4-FFF2-40B4-BE49-F238E27FC236}">
                <a16:creationId xmlns:a16="http://schemas.microsoft.com/office/drawing/2014/main" id="{3D9081AE-CDBD-43A8-97FA-E3D5B426E8D2}"/>
              </a:ext>
            </a:extLst>
          </p:cNvPr>
          <p:cNvSpPr>
            <a:spLocks/>
          </p:cNvSpPr>
          <p:nvPr userDrawn="1"/>
        </p:nvSpPr>
        <p:spPr>
          <a:xfrm flipH="1">
            <a:off x="4621225" y="2422925"/>
            <a:ext cx="2934832" cy="101216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0" name="正方形/長方形 24">
            <a:extLst>
              <a:ext uri="{FF2B5EF4-FFF2-40B4-BE49-F238E27FC236}">
                <a16:creationId xmlns:a16="http://schemas.microsoft.com/office/drawing/2014/main" id="{32F07778-444C-449A-8522-F2A853343A68}"/>
              </a:ext>
            </a:extLst>
          </p:cNvPr>
          <p:cNvSpPr>
            <a:spLocks/>
          </p:cNvSpPr>
          <p:nvPr userDrawn="1"/>
        </p:nvSpPr>
        <p:spPr>
          <a:xfrm flipH="1">
            <a:off x="8656946" y="2416831"/>
            <a:ext cx="2934832" cy="1012169"/>
          </a:xfrm>
          <a:prstGeom prst="rect">
            <a:avLst/>
          </a:prstGeom>
          <a:gradFill flip="none" rotWithShape="1">
            <a:gsLst>
              <a:gs pos="36500">
                <a:schemeClr val="bg1">
                  <a:lumMod val="65000"/>
                </a:schemeClr>
              </a:gs>
              <a:gs pos="0">
                <a:schemeClr val="bg1">
                  <a:lumMod val="50000"/>
                </a:schemeClr>
              </a:gs>
              <a:gs pos="60000">
                <a:schemeClr val="bg1">
                  <a:lumMod val="7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6" name="正方形/長方形 24">
            <a:extLst>
              <a:ext uri="{FF2B5EF4-FFF2-40B4-BE49-F238E27FC236}">
                <a16:creationId xmlns:a16="http://schemas.microsoft.com/office/drawing/2014/main" id="{8BF64E9F-1081-4D72-B2D3-BC177498F786}"/>
              </a:ext>
            </a:extLst>
          </p:cNvPr>
          <p:cNvSpPr>
            <a:spLocks/>
          </p:cNvSpPr>
          <p:nvPr userDrawn="1"/>
        </p:nvSpPr>
        <p:spPr>
          <a:xfrm flipH="1">
            <a:off x="623315" y="2431163"/>
            <a:ext cx="2934832" cy="1012169"/>
          </a:xfrm>
          <a:prstGeom prst="rect">
            <a:avLst/>
          </a:prstGeom>
          <a:gradFill flip="none" rotWithShape="1">
            <a:gsLst>
              <a:gs pos="36500">
                <a:schemeClr val="bg1">
                  <a:lumMod val="65000"/>
                </a:schemeClr>
              </a:gs>
              <a:gs pos="0">
                <a:schemeClr val="bg1">
                  <a:lumMod val="50000"/>
                </a:schemeClr>
              </a:gs>
              <a:gs pos="60000">
                <a:schemeClr val="bg1">
                  <a:lumMod val="7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5" name="図 5">
            <a:extLst>
              <a:ext uri="{FF2B5EF4-FFF2-40B4-BE49-F238E27FC236}">
                <a16:creationId xmlns:a16="http://schemas.microsoft.com/office/drawing/2014/main" id="{1AD859E7-17FE-42D3-BC19-20326E71F0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5" y="305715"/>
            <a:ext cx="8797617" cy="153795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300747" y="403599"/>
            <a:ext cx="8282524" cy="669117"/>
          </a:xfrm>
        </p:spPr>
        <p:txBody>
          <a:bodyPr/>
          <a:lstStyle>
            <a:lvl1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altLang="ja-JP" dirty="0"/>
              <a:t>Slide Title</a:t>
            </a:r>
            <a:endParaRPr lang="en-US" dirty="0"/>
          </a:p>
        </p:txBody>
      </p:sp>
      <p:pic>
        <p:nvPicPr>
          <p:cNvPr id="17" name="図 1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92130" y="3450574"/>
            <a:ext cx="3466017" cy="280708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3936354" y="3450574"/>
            <a:ext cx="3466017" cy="280708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7956599" y="3450574"/>
            <a:ext cx="3466017" cy="280708"/>
          </a:xfrm>
          <a:prstGeom prst="rect">
            <a:avLst/>
          </a:prstGeom>
        </p:spPr>
      </p:pic>
      <p:sp>
        <p:nvSpPr>
          <p:cNvPr id="2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66904" y="2715568"/>
            <a:ext cx="2785666" cy="457843"/>
          </a:xfrm>
        </p:spPr>
        <p:txBody>
          <a:bodyPr anchor="ctr">
            <a:noAutofit/>
          </a:bodyPr>
          <a:lstStyle>
            <a:lvl1pPr marL="0" marR="0" indent="0" algn="ctr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67" baseline="0">
                <a:solidFill>
                  <a:schemeClr val="bg1">
                    <a:lumMod val="10000"/>
                    <a:lumOff val="9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4695808" y="2715568"/>
            <a:ext cx="2785666" cy="457843"/>
          </a:xfrm>
        </p:spPr>
        <p:txBody>
          <a:bodyPr anchor="ctr">
            <a:noAutofit/>
          </a:bodyPr>
          <a:lstStyle>
            <a:lvl1pPr marL="0" marR="0" indent="0" algn="ctr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67" baseline="0">
                <a:solidFill>
                  <a:schemeClr val="bg1">
                    <a:lumMod val="10000"/>
                    <a:lumOff val="9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762567" y="2715568"/>
            <a:ext cx="2785666" cy="457843"/>
          </a:xfrm>
        </p:spPr>
        <p:txBody>
          <a:bodyPr anchor="ctr">
            <a:noAutofit/>
          </a:bodyPr>
          <a:lstStyle>
            <a:lvl1pPr marL="0" marR="0" indent="0" algn="ctr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67" baseline="0">
                <a:solidFill>
                  <a:schemeClr val="bg1">
                    <a:lumMod val="10000"/>
                    <a:lumOff val="9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603228" y="3509880"/>
            <a:ext cx="2934832" cy="2297903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4632196" y="3515231"/>
            <a:ext cx="2934832" cy="2297903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8641077" y="3472148"/>
            <a:ext cx="2934832" cy="2297903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02882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0" grpId="0" animBg="1"/>
      <p:bldP spid="26" grpId="0" animBg="1"/>
      <p:bldP spid="2" grpId="0"/>
      <p:bldP spid="28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図 5">
            <a:extLst>
              <a:ext uri="{FF2B5EF4-FFF2-40B4-BE49-F238E27FC236}">
                <a16:creationId xmlns:a16="http://schemas.microsoft.com/office/drawing/2014/main" id="{1AD859E7-17FE-42D3-BC19-20326E71F0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5" y="305715"/>
            <a:ext cx="8797617" cy="153795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300747" y="403599"/>
            <a:ext cx="8282524" cy="669117"/>
          </a:xfrm>
        </p:spPr>
        <p:txBody>
          <a:bodyPr/>
          <a:lstStyle>
            <a:lvl1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altLang="ja-JP" dirty="0"/>
              <a:t>Slide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52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hf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 Imag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7006968" y="6309600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-225007" y="5989320"/>
            <a:ext cx="5999981" cy="6858000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6384057" y="909562"/>
            <a:ext cx="5327768" cy="2064657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6396517" y="3135085"/>
            <a:ext cx="5331292" cy="2012647"/>
          </a:xfrm>
        </p:spPr>
        <p:txBody>
          <a:bodyPr anchor="t">
            <a:noAutofit/>
          </a:bodyPr>
          <a:lstStyle>
            <a:lvl1pPr algn="l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1425054" y="6288526"/>
            <a:ext cx="720142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867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77BD7FB-53F5-424C-9331-F638B2064B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91" y="139923"/>
            <a:ext cx="5224725" cy="657815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293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3" decel="100000" fill="hold" grpId="0" nodeType="withEffect">
                                  <p:stCondLst>
                                    <p:cond delay="1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g Imag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7006968" y="6309600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-385027" y="2859526"/>
            <a:ext cx="5999981" cy="6858000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6384057" y="909562"/>
            <a:ext cx="5327768" cy="2064657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6396517" y="3135085"/>
            <a:ext cx="5331292" cy="2012647"/>
          </a:xfrm>
        </p:spPr>
        <p:txBody>
          <a:bodyPr anchor="t">
            <a:noAutofit/>
          </a:bodyPr>
          <a:lstStyle>
            <a:lvl1pPr algn="l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1425054" y="6288526"/>
            <a:ext cx="720142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867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DF0EF55E-EB7A-4D78-B495-BE1C739FAB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15" y="0"/>
            <a:ext cx="5615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43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3" decel="100000" fill="hold" grpId="0" nodeType="withEffect">
                                  <p:stCondLst>
                                    <p:cond delay="1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 Imag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正方形/長方形 40"/>
          <p:cNvSpPr/>
          <p:nvPr userDrawn="1"/>
        </p:nvSpPr>
        <p:spPr>
          <a:xfrm>
            <a:off x="0" y="1"/>
            <a:ext cx="7006968" cy="685799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7006968" y="6309600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117893" y="712408"/>
            <a:ext cx="5999981" cy="6858000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6384057" y="909562"/>
            <a:ext cx="5327768" cy="2064657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6396517" y="3135085"/>
            <a:ext cx="5331292" cy="2012647"/>
          </a:xfrm>
        </p:spPr>
        <p:txBody>
          <a:bodyPr anchor="t">
            <a:noAutofit/>
          </a:bodyPr>
          <a:lstStyle>
            <a:lvl1pPr algn="l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1425054" y="6288526"/>
            <a:ext cx="720142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867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2277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3" decel="100000" fill="hold" grpId="0" nodeType="withEffect">
                                  <p:stCondLst>
                                    <p:cond delay="1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5" grpId="0"/>
      <p:bldP spid="6" grpId="0"/>
      <p:bldP spid="1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istory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1" y="1028734"/>
            <a:ext cx="9553890" cy="336037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5" name="アーチ 4"/>
          <p:cNvSpPr/>
          <p:nvPr userDrawn="1"/>
        </p:nvSpPr>
        <p:spPr>
          <a:xfrm rot="4617169">
            <a:off x="392594" y="3606090"/>
            <a:ext cx="707119" cy="719757"/>
          </a:xfrm>
          <a:custGeom>
            <a:avLst/>
            <a:gdLst/>
            <a:ahLst/>
            <a:cxnLst/>
            <a:rect l="l" t="t" r="r" b="b"/>
            <a:pathLst>
              <a:path w="1060678" h="1079542">
                <a:moveTo>
                  <a:pt x="0" y="403821"/>
                </a:moveTo>
                <a:cubicBezTo>
                  <a:pt x="49928" y="204954"/>
                  <a:pt x="212205" y="48210"/>
                  <a:pt x="421631" y="9189"/>
                </a:cubicBezTo>
                <a:cubicBezTo>
                  <a:pt x="677346" y="-38457"/>
                  <a:pt x="930695" y="102950"/>
                  <a:pt x="1024375" y="345611"/>
                </a:cubicBezTo>
                <a:cubicBezTo>
                  <a:pt x="1118055" y="588272"/>
                  <a:pt x="1025447" y="863236"/>
                  <a:pt x="804051" y="999780"/>
                </a:cubicBezTo>
                <a:cubicBezTo>
                  <a:pt x="679200" y="1076781"/>
                  <a:pt x="533398" y="1097424"/>
                  <a:pt x="399074" y="1064336"/>
                </a:cubicBezTo>
                <a:lnTo>
                  <a:pt x="409963" y="1017346"/>
                </a:lnTo>
                <a:cubicBezTo>
                  <a:pt x="532246" y="1047467"/>
                  <a:pt x="664978" y="1028674"/>
                  <a:pt x="778638" y="958576"/>
                </a:cubicBezTo>
                <a:cubicBezTo>
                  <a:pt x="980188" y="834272"/>
                  <a:pt x="1064494" y="583956"/>
                  <a:pt x="979212" y="363047"/>
                </a:cubicBezTo>
                <a:cubicBezTo>
                  <a:pt x="893930" y="142138"/>
                  <a:pt x="663291" y="13407"/>
                  <a:pt x="430498" y="56782"/>
                </a:cubicBezTo>
                <a:cubicBezTo>
                  <a:pt x="240313" y="92218"/>
                  <a:pt x="92840" y="234299"/>
                  <a:pt x="47020" y="414718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>
              <a:solidFill>
                <a:schemeClr val="tx1"/>
              </a:solidFill>
            </a:endParaRPr>
          </a:p>
        </p:txBody>
      </p:sp>
      <p:sp>
        <p:nvSpPr>
          <p:cNvPr id="6" name="正方形/長方形 5"/>
          <p:cNvSpPr/>
          <p:nvPr userDrawn="1"/>
        </p:nvSpPr>
        <p:spPr>
          <a:xfrm>
            <a:off x="0" y="3948192"/>
            <a:ext cx="418276" cy="30479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6" name="正方形/長方形 35"/>
          <p:cNvSpPr/>
          <p:nvPr userDrawn="1"/>
        </p:nvSpPr>
        <p:spPr>
          <a:xfrm rot="5400000">
            <a:off x="125748" y="2982608"/>
            <a:ext cx="1271293" cy="30482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7" name="円/楕円 36"/>
          <p:cNvSpPr/>
          <p:nvPr userDrawn="1"/>
        </p:nvSpPr>
        <p:spPr>
          <a:xfrm>
            <a:off x="676719" y="2277536"/>
            <a:ext cx="169348" cy="169333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8" name="円/楕円 37"/>
          <p:cNvSpPr/>
          <p:nvPr userDrawn="1"/>
        </p:nvSpPr>
        <p:spPr>
          <a:xfrm flipV="1">
            <a:off x="605769" y="3823734"/>
            <a:ext cx="279422" cy="27939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9" name="正方形/長方形 38"/>
          <p:cNvSpPr/>
          <p:nvPr userDrawn="1"/>
        </p:nvSpPr>
        <p:spPr>
          <a:xfrm flipV="1">
            <a:off x="885191" y="3948192"/>
            <a:ext cx="1697367" cy="3047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40" name="アーチ 4"/>
          <p:cNvSpPr/>
          <p:nvPr userDrawn="1"/>
        </p:nvSpPr>
        <p:spPr>
          <a:xfrm rot="16982831" flipV="1">
            <a:off x="2558131" y="3597475"/>
            <a:ext cx="707119" cy="719757"/>
          </a:xfrm>
          <a:custGeom>
            <a:avLst/>
            <a:gdLst/>
            <a:ahLst/>
            <a:cxnLst/>
            <a:rect l="l" t="t" r="r" b="b"/>
            <a:pathLst>
              <a:path w="1060678" h="1079542">
                <a:moveTo>
                  <a:pt x="0" y="403821"/>
                </a:moveTo>
                <a:cubicBezTo>
                  <a:pt x="49928" y="204954"/>
                  <a:pt x="212205" y="48210"/>
                  <a:pt x="421631" y="9189"/>
                </a:cubicBezTo>
                <a:cubicBezTo>
                  <a:pt x="677346" y="-38457"/>
                  <a:pt x="930695" y="102950"/>
                  <a:pt x="1024375" y="345611"/>
                </a:cubicBezTo>
                <a:cubicBezTo>
                  <a:pt x="1118055" y="588272"/>
                  <a:pt x="1025447" y="863236"/>
                  <a:pt x="804051" y="999780"/>
                </a:cubicBezTo>
                <a:cubicBezTo>
                  <a:pt x="679200" y="1076781"/>
                  <a:pt x="533398" y="1097424"/>
                  <a:pt x="399074" y="1064336"/>
                </a:cubicBezTo>
                <a:lnTo>
                  <a:pt x="409963" y="1017346"/>
                </a:lnTo>
                <a:cubicBezTo>
                  <a:pt x="532246" y="1047467"/>
                  <a:pt x="664978" y="1028674"/>
                  <a:pt x="778638" y="958576"/>
                </a:cubicBezTo>
                <a:cubicBezTo>
                  <a:pt x="980188" y="834272"/>
                  <a:pt x="1064494" y="583956"/>
                  <a:pt x="979212" y="363047"/>
                </a:cubicBezTo>
                <a:cubicBezTo>
                  <a:pt x="893930" y="142138"/>
                  <a:pt x="663291" y="13407"/>
                  <a:pt x="430498" y="56782"/>
                </a:cubicBezTo>
                <a:cubicBezTo>
                  <a:pt x="240313" y="92218"/>
                  <a:pt x="92840" y="234299"/>
                  <a:pt x="47020" y="41471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>
              <a:solidFill>
                <a:schemeClr val="tx1"/>
              </a:solidFill>
            </a:endParaRPr>
          </a:p>
        </p:txBody>
      </p:sp>
      <p:sp>
        <p:nvSpPr>
          <p:cNvPr id="41" name="正方形/長方形 40"/>
          <p:cNvSpPr/>
          <p:nvPr userDrawn="1"/>
        </p:nvSpPr>
        <p:spPr>
          <a:xfrm rot="16200000" flipV="1">
            <a:off x="2291285" y="4910233"/>
            <a:ext cx="1271293" cy="3048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42" name="円/楕円 41"/>
          <p:cNvSpPr/>
          <p:nvPr userDrawn="1"/>
        </p:nvSpPr>
        <p:spPr>
          <a:xfrm flipV="1">
            <a:off x="2842257" y="5476454"/>
            <a:ext cx="169348" cy="16933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48" name="円/楕円 47"/>
          <p:cNvSpPr/>
          <p:nvPr userDrawn="1"/>
        </p:nvSpPr>
        <p:spPr>
          <a:xfrm>
            <a:off x="2774518" y="3823072"/>
            <a:ext cx="279422" cy="279398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49" name="正方形/長方形 48"/>
          <p:cNvSpPr/>
          <p:nvPr userDrawn="1"/>
        </p:nvSpPr>
        <p:spPr>
          <a:xfrm>
            <a:off x="3053940" y="3947533"/>
            <a:ext cx="1697367" cy="3047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50" name="アーチ 4"/>
          <p:cNvSpPr/>
          <p:nvPr userDrawn="1"/>
        </p:nvSpPr>
        <p:spPr>
          <a:xfrm rot="4617169">
            <a:off x="4726880" y="3608972"/>
            <a:ext cx="707119" cy="719757"/>
          </a:xfrm>
          <a:custGeom>
            <a:avLst/>
            <a:gdLst/>
            <a:ahLst/>
            <a:cxnLst/>
            <a:rect l="l" t="t" r="r" b="b"/>
            <a:pathLst>
              <a:path w="1060678" h="1079542">
                <a:moveTo>
                  <a:pt x="0" y="403821"/>
                </a:moveTo>
                <a:cubicBezTo>
                  <a:pt x="49928" y="204954"/>
                  <a:pt x="212205" y="48210"/>
                  <a:pt x="421631" y="9189"/>
                </a:cubicBezTo>
                <a:cubicBezTo>
                  <a:pt x="677346" y="-38457"/>
                  <a:pt x="930695" y="102950"/>
                  <a:pt x="1024375" y="345611"/>
                </a:cubicBezTo>
                <a:cubicBezTo>
                  <a:pt x="1118055" y="588272"/>
                  <a:pt x="1025447" y="863236"/>
                  <a:pt x="804051" y="999780"/>
                </a:cubicBezTo>
                <a:cubicBezTo>
                  <a:pt x="679200" y="1076781"/>
                  <a:pt x="533398" y="1097424"/>
                  <a:pt x="399074" y="1064336"/>
                </a:cubicBezTo>
                <a:lnTo>
                  <a:pt x="409963" y="1017346"/>
                </a:lnTo>
                <a:cubicBezTo>
                  <a:pt x="532246" y="1047467"/>
                  <a:pt x="664978" y="1028674"/>
                  <a:pt x="778638" y="958576"/>
                </a:cubicBezTo>
                <a:cubicBezTo>
                  <a:pt x="980188" y="834272"/>
                  <a:pt x="1064494" y="583956"/>
                  <a:pt x="979212" y="363047"/>
                </a:cubicBezTo>
                <a:cubicBezTo>
                  <a:pt x="893930" y="142138"/>
                  <a:pt x="663291" y="13407"/>
                  <a:pt x="430498" y="56782"/>
                </a:cubicBezTo>
                <a:cubicBezTo>
                  <a:pt x="240313" y="92218"/>
                  <a:pt x="92840" y="234299"/>
                  <a:pt x="47020" y="414718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>
              <a:solidFill>
                <a:schemeClr val="tx1"/>
              </a:solidFill>
            </a:endParaRPr>
          </a:p>
        </p:txBody>
      </p:sp>
      <p:sp>
        <p:nvSpPr>
          <p:cNvPr id="51" name="正方形/長方形 50"/>
          <p:cNvSpPr/>
          <p:nvPr userDrawn="1"/>
        </p:nvSpPr>
        <p:spPr>
          <a:xfrm rot="5400000">
            <a:off x="4460034" y="2985489"/>
            <a:ext cx="1271293" cy="30482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52" name="円/楕円 51"/>
          <p:cNvSpPr/>
          <p:nvPr userDrawn="1"/>
        </p:nvSpPr>
        <p:spPr>
          <a:xfrm>
            <a:off x="5011006" y="2280417"/>
            <a:ext cx="169348" cy="169333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54" name="円/楕円 53"/>
          <p:cNvSpPr/>
          <p:nvPr userDrawn="1"/>
        </p:nvSpPr>
        <p:spPr>
          <a:xfrm flipV="1">
            <a:off x="4947484" y="3823734"/>
            <a:ext cx="279422" cy="27939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55" name="正方形/長方形 54"/>
          <p:cNvSpPr/>
          <p:nvPr userDrawn="1"/>
        </p:nvSpPr>
        <p:spPr>
          <a:xfrm flipV="1">
            <a:off x="5226906" y="3948192"/>
            <a:ext cx="1697367" cy="3047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56" name="アーチ 4"/>
          <p:cNvSpPr/>
          <p:nvPr userDrawn="1"/>
        </p:nvSpPr>
        <p:spPr>
          <a:xfrm rot="16982831" flipV="1">
            <a:off x="6899846" y="3597475"/>
            <a:ext cx="707119" cy="719757"/>
          </a:xfrm>
          <a:custGeom>
            <a:avLst/>
            <a:gdLst/>
            <a:ahLst/>
            <a:cxnLst/>
            <a:rect l="l" t="t" r="r" b="b"/>
            <a:pathLst>
              <a:path w="1060678" h="1079542">
                <a:moveTo>
                  <a:pt x="0" y="403821"/>
                </a:moveTo>
                <a:cubicBezTo>
                  <a:pt x="49928" y="204954"/>
                  <a:pt x="212205" y="48210"/>
                  <a:pt x="421631" y="9189"/>
                </a:cubicBezTo>
                <a:cubicBezTo>
                  <a:pt x="677346" y="-38457"/>
                  <a:pt x="930695" y="102950"/>
                  <a:pt x="1024375" y="345611"/>
                </a:cubicBezTo>
                <a:cubicBezTo>
                  <a:pt x="1118055" y="588272"/>
                  <a:pt x="1025447" y="863236"/>
                  <a:pt x="804051" y="999780"/>
                </a:cubicBezTo>
                <a:cubicBezTo>
                  <a:pt x="679200" y="1076781"/>
                  <a:pt x="533398" y="1097424"/>
                  <a:pt x="399074" y="1064336"/>
                </a:cubicBezTo>
                <a:lnTo>
                  <a:pt x="409963" y="1017346"/>
                </a:lnTo>
                <a:cubicBezTo>
                  <a:pt x="532246" y="1047467"/>
                  <a:pt x="664978" y="1028674"/>
                  <a:pt x="778638" y="958576"/>
                </a:cubicBezTo>
                <a:cubicBezTo>
                  <a:pt x="980188" y="834272"/>
                  <a:pt x="1064494" y="583956"/>
                  <a:pt x="979212" y="363047"/>
                </a:cubicBezTo>
                <a:cubicBezTo>
                  <a:pt x="893930" y="142138"/>
                  <a:pt x="663291" y="13407"/>
                  <a:pt x="430498" y="56782"/>
                </a:cubicBezTo>
                <a:cubicBezTo>
                  <a:pt x="240313" y="92218"/>
                  <a:pt x="92840" y="234299"/>
                  <a:pt x="47020" y="414718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>
              <a:solidFill>
                <a:schemeClr val="tx1"/>
              </a:solidFill>
            </a:endParaRPr>
          </a:p>
        </p:txBody>
      </p:sp>
      <p:sp>
        <p:nvSpPr>
          <p:cNvPr id="57" name="正方形/長方形 56"/>
          <p:cNvSpPr/>
          <p:nvPr userDrawn="1"/>
        </p:nvSpPr>
        <p:spPr>
          <a:xfrm rot="16200000" flipV="1">
            <a:off x="6633000" y="4910233"/>
            <a:ext cx="1271293" cy="3048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58" name="円/楕円 57"/>
          <p:cNvSpPr/>
          <p:nvPr userDrawn="1"/>
        </p:nvSpPr>
        <p:spPr>
          <a:xfrm flipV="1">
            <a:off x="7183971" y="5476454"/>
            <a:ext cx="169348" cy="16933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60" name="円/楕円 59"/>
          <p:cNvSpPr/>
          <p:nvPr userDrawn="1"/>
        </p:nvSpPr>
        <p:spPr>
          <a:xfrm>
            <a:off x="7116233" y="3823072"/>
            <a:ext cx="279422" cy="279398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61" name="正方形/長方形 60"/>
          <p:cNvSpPr/>
          <p:nvPr userDrawn="1"/>
        </p:nvSpPr>
        <p:spPr>
          <a:xfrm>
            <a:off x="7395655" y="3947533"/>
            <a:ext cx="1697367" cy="30479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62" name="アーチ 4"/>
          <p:cNvSpPr/>
          <p:nvPr userDrawn="1"/>
        </p:nvSpPr>
        <p:spPr>
          <a:xfrm rot="4617169">
            <a:off x="9068595" y="3608972"/>
            <a:ext cx="707119" cy="719757"/>
          </a:xfrm>
          <a:custGeom>
            <a:avLst/>
            <a:gdLst/>
            <a:ahLst/>
            <a:cxnLst/>
            <a:rect l="l" t="t" r="r" b="b"/>
            <a:pathLst>
              <a:path w="1060678" h="1079542">
                <a:moveTo>
                  <a:pt x="0" y="403821"/>
                </a:moveTo>
                <a:cubicBezTo>
                  <a:pt x="49928" y="204954"/>
                  <a:pt x="212205" y="48210"/>
                  <a:pt x="421631" y="9189"/>
                </a:cubicBezTo>
                <a:cubicBezTo>
                  <a:pt x="677346" y="-38457"/>
                  <a:pt x="930695" y="102950"/>
                  <a:pt x="1024375" y="345611"/>
                </a:cubicBezTo>
                <a:cubicBezTo>
                  <a:pt x="1118055" y="588272"/>
                  <a:pt x="1025447" y="863236"/>
                  <a:pt x="804051" y="999780"/>
                </a:cubicBezTo>
                <a:cubicBezTo>
                  <a:pt x="679200" y="1076781"/>
                  <a:pt x="533398" y="1097424"/>
                  <a:pt x="399074" y="1064336"/>
                </a:cubicBezTo>
                <a:lnTo>
                  <a:pt x="409963" y="1017346"/>
                </a:lnTo>
                <a:cubicBezTo>
                  <a:pt x="532246" y="1047467"/>
                  <a:pt x="664978" y="1028674"/>
                  <a:pt x="778638" y="958576"/>
                </a:cubicBezTo>
                <a:cubicBezTo>
                  <a:pt x="980188" y="834272"/>
                  <a:pt x="1064494" y="583956"/>
                  <a:pt x="979212" y="363047"/>
                </a:cubicBezTo>
                <a:cubicBezTo>
                  <a:pt x="893930" y="142138"/>
                  <a:pt x="663291" y="13407"/>
                  <a:pt x="430498" y="56782"/>
                </a:cubicBezTo>
                <a:cubicBezTo>
                  <a:pt x="240313" y="92218"/>
                  <a:pt x="92840" y="234299"/>
                  <a:pt x="47020" y="414718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>
              <a:solidFill>
                <a:schemeClr val="tx1"/>
              </a:solidFill>
            </a:endParaRPr>
          </a:p>
        </p:txBody>
      </p:sp>
      <p:sp>
        <p:nvSpPr>
          <p:cNvPr id="63" name="正方形/長方形 62"/>
          <p:cNvSpPr/>
          <p:nvPr userDrawn="1"/>
        </p:nvSpPr>
        <p:spPr>
          <a:xfrm rot="5400000">
            <a:off x="8801748" y="2985489"/>
            <a:ext cx="1271293" cy="30482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64" name="円/楕円 63"/>
          <p:cNvSpPr/>
          <p:nvPr userDrawn="1"/>
        </p:nvSpPr>
        <p:spPr>
          <a:xfrm>
            <a:off x="9352720" y="2280417"/>
            <a:ext cx="169348" cy="169333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66" name="円/楕円 65"/>
          <p:cNvSpPr/>
          <p:nvPr userDrawn="1"/>
        </p:nvSpPr>
        <p:spPr>
          <a:xfrm flipV="1">
            <a:off x="9286174" y="3823734"/>
            <a:ext cx="279422" cy="279398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71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885191" y="2180232"/>
            <a:ext cx="2452425" cy="480053"/>
          </a:xfrm>
        </p:spPr>
        <p:txBody>
          <a:bodyPr anchor="b">
            <a:noAutofit/>
          </a:bodyPr>
          <a:lstStyle>
            <a:lvl1pPr algn="l">
              <a:defRPr sz="1867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2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889678" y="2683994"/>
            <a:ext cx="2452425" cy="823041"/>
          </a:xfrm>
        </p:spPr>
        <p:txBody>
          <a:bodyPr anchor="t">
            <a:noAutofit/>
          </a:bodyPr>
          <a:lstStyle>
            <a:lvl1pPr algn="l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3" name="正方形/長方形 72"/>
          <p:cNvSpPr/>
          <p:nvPr userDrawn="1"/>
        </p:nvSpPr>
        <p:spPr>
          <a:xfrm>
            <a:off x="985155" y="2619056"/>
            <a:ext cx="2160427" cy="4800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74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194448" y="1792545"/>
            <a:ext cx="1164374" cy="480053"/>
          </a:xfrm>
        </p:spPr>
        <p:txBody>
          <a:bodyPr anchor="t">
            <a:noAutofit/>
          </a:bodyPr>
          <a:lstStyle>
            <a:lvl1pPr algn="ctr">
              <a:defRPr sz="2133" i="1" baseline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9999</a:t>
            </a:r>
            <a:endParaRPr kumimoji="1" lang="ja-JP" altLang="en-US" dirty="0"/>
          </a:p>
        </p:txBody>
      </p:sp>
      <p:sp>
        <p:nvSpPr>
          <p:cNvPr id="75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5209971" y="2180232"/>
            <a:ext cx="2452425" cy="480053"/>
          </a:xfrm>
        </p:spPr>
        <p:txBody>
          <a:bodyPr anchor="b">
            <a:noAutofit/>
          </a:bodyPr>
          <a:lstStyle>
            <a:lvl1pPr algn="l">
              <a:defRPr sz="1867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6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5214458" y="2683994"/>
            <a:ext cx="2452425" cy="823041"/>
          </a:xfrm>
        </p:spPr>
        <p:txBody>
          <a:bodyPr anchor="t">
            <a:noAutofit/>
          </a:bodyPr>
          <a:lstStyle>
            <a:lvl1pPr algn="l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7" name="正方形/長方形 76"/>
          <p:cNvSpPr/>
          <p:nvPr userDrawn="1"/>
        </p:nvSpPr>
        <p:spPr>
          <a:xfrm>
            <a:off x="5309935" y="2619056"/>
            <a:ext cx="2160427" cy="4800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78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4519228" y="1792545"/>
            <a:ext cx="1164374" cy="480053"/>
          </a:xfrm>
        </p:spPr>
        <p:txBody>
          <a:bodyPr anchor="t">
            <a:noAutofit/>
          </a:bodyPr>
          <a:lstStyle>
            <a:lvl1pPr algn="ctr">
              <a:defRPr sz="2133" i="1" baseline="0">
                <a:solidFill>
                  <a:schemeClr val="accent2">
                    <a:lumMod val="50000"/>
                  </a:schemeClr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9999</a:t>
            </a:r>
            <a:endParaRPr kumimoji="1" lang="ja-JP" altLang="en-US" dirty="0"/>
          </a:p>
        </p:txBody>
      </p:sp>
      <p:sp>
        <p:nvSpPr>
          <p:cNvPr id="79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9550722" y="2180232"/>
            <a:ext cx="2452425" cy="480053"/>
          </a:xfrm>
        </p:spPr>
        <p:txBody>
          <a:bodyPr anchor="b">
            <a:noAutofit/>
          </a:bodyPr>
          <a:lstStyle>
            <a:lvl1pPr algn="l">
              <a:defRPr sz="1867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0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9555209" y="2683994"/>
            <a:ext cx="2452425" cy="823041"/>
          </a:xfrm>
        </p:spPr>
        <p:txBody>
          <a:bodyPr anchor="t">
            <a:noAutofit/>
          </a:bodyPr>
          <a:lstStyle>
            <a:lvl1pPr algn="l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1" name="正方形/長方形 80"/>
          <p:cNvSpPr/>
          <p:nvPr userDrawn="1"/>
        </p:nvSpPr>
        <p:spPr>
          <a:xfrm>
            <a:off x="9650686" y="2619056"/>
            <a:ext cx="2160427" cy="4800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82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8859978" y="1792545"/>
            <a:ext cx="1164374" cy="480053"/>
          </a:xfrm>
        </p:spPr>
        <p:txBody>
          <a:bodyPr anchor="t">
            <a:noAutofit/>
          </a:bodyPr>
          <a:lstStyle>
            <a:lvl1pPr algn="ctr">
              <a:defRPr sz="2133" i="1" baseline="0">
                <a:solidFill>
                  <a:schemeClr val="accent5">
                    <a:lumMod val="50000"/>
                  </a:schemeClr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9999</a:t>
            </a:r>
            <a:endParaRPr kumimoji="1" lang="ja-JP" altLang="en-US" dirty="0"/>
          </a:p>
        </p:txBody>
      </p:sp>
      <p:sp>
        <p:nvSpPr>
          <p:cNvPr id="83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3053940" y="4421711"/>
            <a:ext cx="2452425" cy="480053"/>
          </a:xfrm>
        </p:spPr>
        <p:txBody>
          <a:bodyPr anchor="b">
            <a:noAutofit/>
          </a:bodyPr>
          <a:lstStyle>
            <a:lvl1pPr algn="l">
              <a:defRPr sz="1867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4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3058427" y="4925474"/>
            <a:ext cx="2452425" cy="823041"/>
          </a:xfrm>
        </p:spPr>
        <p:txBody>
          <a:bodyPr anchor="t">
            <a:noAutofit/>
          </a:bodyPr>
          <a:lstStyle>
            <a:lvl1pPr algn="l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5" name="正方形/長方形 84"/>
          <p:cNvSpPr/>
          <p:nvPr userDrawn="1"/>
        </p:nvSpPr>
        <p:spPr>
          <a:xfrm>
            <a:off x="3153904" y="4860535"/>
            <a:ext cx="216042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86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2346262" y="5641924"/>
            <a:ext cx="1164374" cy="480053"/>
          </a:xfrm>
        </p:spPr>
        <p:txBody>
          <a:bodyPr anchor="t">
            <a:noAutofit/>
          </a:bodyPr>
          <a:lstStyle>
            <a:lvl1pPr algn="ctr">
              <a:defRPr sz="2133" i="1" baseline="0">
                <a:solidFill>
                  <a:schemeClr val="accent3">
                    <a:lumMod val="50000"/>
                  </a:schemeClr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9999</a:t>
            </a:r>
            <a:endParaRPr kumimoji="1" lang="ja-JP" altLang="en-US" dirty="0"/>
          </a:p>
        </p:txBody>
      </p:sp>
      <p:sp>
        <p:nvSpPr>
          <p:cNvPr id="87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7398137" y="4421711"/>
            <a:ext cx="2452425" cy="480053"/>
          </a:xfrm>
        </p:spPr>
        <p:txBody>
          <a:bodyPr anchor="b">
            <a:noAutofit/>
          </a:bodyPr>
          <a:lstStyle>
            <a:lvl1pPr algn="l">
              <a:defRPr sz="1867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8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7402624" y="4925474"/>
            <a:ext cx="2452425" cy="823041"/>
          </a:xfrm>
        </p:spPr>
        <p:txBody>
          <a:bodyPr anchor="t">
            <a:noAutofit/>
          </a:bodyPr>
          <a:lstStyle>
            <a:lvl1pPr algn="l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9" name="正方形/長方形 88"/>
          <p:cNvSpPr/>
          <p:nvPr userDrawn="1"/>
        </p:nvSpPr>
        <p:spPr>
          <a:xfrm>
            <a:off x="7490259" y="4847211"/>
            <a:ext cx="2160427" cy="4800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90" name="テキスト プレースホルダー 6"/>
          <p:cNvSpPr>
            <a:spLocks noGrp="1"/>
          </p:cNvSpPr>
          <p:nvPr>
            <p:ph type="body" sz="quarter" idx="36" hasCustomPrompt="1"/>
          </p:nvPr>
        </p:nvSpPr>
        <p:spPr>
          <a:xfrm>
            <a:off x="6690458" y="5641924"/>
            <a:ext cx="1164374" cy="480053"/>
          </a:xfrm>
        </p:spPr>
        <p:txBody>
          <a:bodyPr anchor="t">
            <a:noAutofit/>
          </a:bodyPr>
          <a:lstStyle>
            <a:lvl1pPr algn="ctr">
              <a:defRPr sz="2133" i="1" baseline="0">
                <a:solidFill>
                  <a:schemeClr val="accent4">
                    <a:lumMod val="50000"/>
                  </a:schemeClr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9999</a:t>
            </a:r>
            <a:endParaRPr kumimoji="1" lang="ja-JP" altLang="en-US" dirty="0"/>
          </a:p>
        </p:txBody>
      </p:sp>
      <p:sp>
        <p:nvSpPr>
          <p:cNvPr id="67" name="正方形/長方形 66"/>
          <p:cNvSpPr/>
          <p:nvPr userDrawn="1"/>
        </p:nvSpPr>
        <p:spPr>
          <a:xfrm flipV="1">
            <a:off x="9565595" y="3948191"/>
            <a:ext cx="2626405" cy="3048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pic>
        <p:nvPicPr>
          <p:cNvPr id="53" name="図 5">
            <a:extLst>
              <a:ext uri="{FF2B5EF4-FFF2-40B4-BE49-F238E27FC236}">
                <a16:creationId xmlns:a16="http://schemas.microsoft.com/office/drawing/2014/main" id="{7367D846-08EB-469B-8920-A5CA8AAFDC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198"/>
            <a:ext cx="8797617" cy="1537957"/>
          </a:xfrm>
          <a:prstGeom prst="rect">
            <a:avLst/>
          </a:prstGeom>
        </p:spPr>
      </p:pic>
      <p:sp>
        <p:nvSpPr>
          <p:cNvPr id="59" name="CuadroTexto 58">
            <a:extLst>
              <a:ext uri="{FF2B5EF4-FFF2-40B4-BE49-F238E27FC236}">
                <a16:creationId xmlns:a16="http://schemas.microsoft.com/office/drawing/2014/main" id="{AFECBFA3-8C86-4C0F-AF5D-7CF7F8926EE0}"/>
              </a:ext>
            </a:extLst>
          </p:cNvPr>
          <p:cNvSpPr txBox="1"/>
          <p:nvPr userDrawn="1"/>
        </p:nvSpPr>
        <p:spPr>
          <a:xfrm>
            <a:off x="281301" y="312380"/>
            <a:ext cx="7815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dirty="0">
                <a:solidFill>
                  <a:schemeClr val="bg1"/>
                </a:solidFill>
              </a:rPr>
              <a:t>Análisis y evaluación de riesgo</a:t>
            </a:r>
            <a:endParaRPr lang="es-EC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55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650"/>
                            </p:stCondLst>
                            <p:childTnLst>
                              <p:par>
                                <p:cTn id="3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4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9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4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900"/>
                            </p:stCondLst>
                            <p:childTnLst>
                              <p:par>
                                <p:cTn id="5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400"/>
                            </p:stCondLst>
                            <p:childTnLst>
                              <p:par>
                                <p:cTn id="6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9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400"/>
                            </p:stCondLst>
                            <p:childTnLst>
                              <p:par>
                                <p:cTn id="7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050"/>
                            </p:stCondLst>
                            <p:childTnLst>
                              <p:par>
                                <p:cTn id="76" presetID="2" presetClass="entr" presetSubtype="2" decel="98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75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75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2" decel="9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8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3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8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300"/>
                            </p:stCondLst>
                            <p:childTnLst>
                              <p:par>
                                <p:cTn id="9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800"/>
                            </p:stCondLst>
                            <p:childTnLst>
                              <p:par>
                                <p:cTn id="10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130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1800"/>
                            </p:stCondLst>
                            <p:childTnLst>
                              <p:par>
                                <p:cTn id="1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2450"/>
                            </p:stCondLst>
                            <p:childTnLst>
                              <p:par>
                                <p:cTn id="116" presetID="2" presetClass="entr" presetSubtype="2" decel="98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75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75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2" decel="9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3200"/>
                            </p:stCondLst>
                            <p:childTnLst>
                              <p:par>
                                <p:cTn id="1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370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4200"/>
                            </p:stCondLst>
                            <p:childTnLst>
                              <p:par>
                                <p:cTn id="1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4700"/>
                            </p:stCondLst>
                            <p:childTnLst>
                              <p:par>
                                <p:cTn id="13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5200"/>
                            </p:stCondLst>
                            <p:childTnLst>
                              <p:par>
                                <p:cTn id="1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5700"/>
                            </p:stCondLst>
                            <p:childTnLst>
                              <p:par>
                                <p:cTn id="1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6200"/>
                            </p:stCondLst>
                            <p:childTnLst>
                              <p:par>
                                <p:cTn id="1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6850"/>
                            </p:stCondLst>
                            <p:childTnLst>
                              <p:par>
                                <p:cTn id="156" presetID="2" presetClass="entr" presetSubtype="2" decel="98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750" fill="hold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750" fill="hold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2" presetClass="entr" presetSubtype="2" decel="9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7600"/>
                            </p:stCondLst>
                            <p:childTnLst>
                              <p:par>
                                <p:cTn id="1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8100"/>
                            </p:stCondLst>
                            <p:childTnLst>
                              <p:par>
                                <p:cTn id="1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8600"/>
                            </p:stCondLst>
                            <p:childTnLst>
                              <p:par>
                                <p:cTn id="1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9100"/>
                            </p:stCondLst>
                            <p:childTnLst>
                              <p:par>
                                <p:cTn id="17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9600"/>
                            </p:stCondLst>
                            <p:childTnLst>
                              <p:par>
                                <p:cTn id="18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0100"/>
                            </p:stCondLst>
                            <p:childTnLst>
                              <p:par>
                                <p:cTn id="1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20600"/>
                            </p:stCondLst>
                            <p:childTnLst>
                              <p:par>
                                <p:cTn id="19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21250"/>
                            </p:stCondLst>
                            <p:childTnLst>
                              <p:par>
                                <p:cTn id="196" presetID="2" presetClass="entr" presetSubtype="2" decel="98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" dur="75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75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2" presetClass="entr" presetSubtype="2" decel="9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2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2000"/>
                            </p:stCondLst>
                            <p:childTnLst>
                              <p:par>
                                <p:cTn id="2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7" dur="5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22500"/>
                            </p:stCondLst>
                            <p:childTnLst>
                              <p:par>
                                <p:cTn id="2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23000"/>
                            </p:stCondLst>
                            <p:childTnLst>
                              <p:par>
                                <p:cTn id="2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6" grpId="0" animBg="1"/>
      <p:bldP spid="71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3" grpId="0" animBg="1"/>
      <p:bldP spid="7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5" grpId="0" build="p">
        <p:tmplLst>
          <p:tmpl lvl="1">
            <p:tnLst>
              <p:par>
                <p:cTn presetID="2" presetClass="entr" presetSubtype="2" decel="98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7" grpId="0" animBg="1"/>
      <p:bldP spid="78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7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9" grpId="0" build="p">
        <p:tmplLst>
          <p:tmpl lvl="1">
            <p:tnLst>
              <p:par>
                <p:cTn presetID="2" presetClass="entr" presetSubtype="2" decel="98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1" grpId="0" animBg="1"/>
      <p:bldP spid="82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8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3" grpId="0" build="p">
        <p:tmplLst>
          <p:tmpl lvl="1">
            <p:tnLst>
              <p:par>
                <p:cTn presetID="2" presetClass="entr" presetSubtype="2" decel="98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5" grpId="0" animBg="1"/>
      <p:bldP spid="86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8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7" grpId="0" build="p">
        <p:tmplLst>
          <p:tmpl lvl="1">
            <p:tnLst>
              <p:par>
                <p:cTn presetID="2" presetClass="entr" presetSubtype="2" decel="98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9" grpId="0" animBg="1"/>
      <p:bldP spid="90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9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7" grpId="0" animBg="1"/>
      <p:bldP spid="59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Images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図 3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 flipH="1">
            <a:off x="904912" y="4544853"/>
            <a:ext cx="3616085" cy="292862"/>
          </a:xfrm>
          <a:prstGeom prst="rect">
            <a:avLst/>
          </a:prstGeom>
        </p:spPr>
      </p:pic>
      <p:pic>
        <p:nvPicPr>
          <p:cNvPr id="34" name="図 3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 flipH="1">
            <a:off x="6311054" y="4555870"/>
            <a:ext cx="3616085" cy="292862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2310264" y="4544367"/>
            <a:ext cx="3616085" cy="292862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7716406" y="4555384"/>
            <a:ext cx="3616085" cy="292862"/>
          </a:xfrm>
          <a:prstGeom prst="rect">
            <a:avLst/>
          </a:prstGeom>
        </p:spPr>
      </p:pic>
      <p:sp>
        <p:nvSpPr>
          <p:cNvPr id="16" name="正方形/長方形 15"/>
          <p:cNvSpPr>
            <a:spLocks/>
          </p:cNvSpPr>
          <p:nvPr userDrawn="1"/>
        </p:nvSpPr>
        <p:spPr>
          <a:xfrm>
            <a:off x="904912" y="1877341"/>
            <a:ext cx="5021437" cy="2640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6" hasCustomPrompt="1"/>
          </p:nvPr>
        </p:nvSpPr>
        <p:spPr>
          <a:xfrm>
            <a:off x="961777" y="1960520"/>
            <a:ext cx="4907706" cy="2527713"/>
          </a:xfrm>
        </p:spPr>
        <p:txBody>
          <a:bodyPr>
            <a:normAutofit/>
          </a:bodyPr>
          <a:lstStyle>
            <a:lvl1pPr>
              <a:defRPr sz="1333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9" name="正方形/長方形 18"/>
          <p:cNvSpPr>
            <a:spLocks/>
          </p:cNvSpPr>
          <p:nvPr userDrawn="1"/>
        </p:nvSpPr>
        <p:spPr>
          <a:xfrm>
            <a:off x="6351131" y="1889513"/>
            <a:ext cx="5021437" cy="2640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" name="図プレースホルダー 8"/>
          <p:cNvSpPr>
            <a:spLocks noGrp="1"/>
          </p:cNvSpPr>
          <p:nvPr>
            <p:ph type="pic" sz="quarter" idx="18" hasCustomPrompt="1"/>
          </p:nvPr>
        </p:nvSpPr>
        <p:spPr>
          <a:xfrm>
            <a:off x="6392446" y="2179595"/>
            <a:ext cx="4911093" cy="2519680"/>
          </a:xfrm>
        </p:spPr>
        <p:txBody>
          <a:bodyPr>
            <a:normAutofit/>
          </a:bodyPr>
          <a:lstStyle>
            <a:lvl1pPr>
              <a:defRPr sz="1333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6366773" y="5135418"/>
            <a:ext cx="4991939" cy="960582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942341" y="5140258"/>
            <a:ext cx="4991939" cy="960582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932624" y="4673598"/>
            <a:ext cx="4993725" cy="504242"/>
          </a:xfrm>
        </p:spPr>
        <p:txBody>
          <a:bodyPr anchor="b">
            <a:normAutofit/>
          </a:bodyPr>
          <a:lstStyle>
            <a:lvl1pPr algn="l">
              <a:defRPr sz="24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6364988" y="4664362"/>
            <a:ext cx="4993725" cy="504242"/>
          </a:xfrm>
        </p:spPr>
        <p:txBody>
          <a:bodyPr anchor="b">
            <a:normAutofit/>
          </a:bodyPr>
          <a:lstStyle>
            <a:lvl1pPr algn="l">
              <a:defRPr sz="24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pic>
        <p:nvPicPr>
          <p:cNvPr id="21" name="図 5">
            <a:extLst>
              <a:ext uri="{FF2B5EF4-FFF2-40B4-BE49-F238E27FC236}">
                <a16:creationId xmlns:a16="http://schemas.microsoft.com/office/drawing/2014/main" id="{9C8DBDF5-ED8B-46F8-B03D-FCC8ECC17F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372"/>
            <a:ext cx="8797617" cy="1537957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1C86B985-ED1E-43C7-A213-3DA748229FE7}"/>
              </a:ext>
            </a:extLst>
          </p:cNvPr>
          <p:cNvSpPr txBox="1"/>
          <p:nvPr userDrawn="1"/>
        </p:nvSpPr>
        <p:spPr>
          <a:xfrm>
            <a:off x="406006" y="312380"/>
            <a:ext cx="77538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dirty="0">
                <a:solidFill>
                  <a:schemeClr val="bg1"/>
                </a:solidFill>
              </a:rPr>
              <a:t>Nivel perimetral</a:t>
            </a:r>
            <a:endParaRPr lang="es-EC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36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9" grpId="0"/>
      <p:bldP spid="19" grpId="0" animBg="1"/>
      <p:bldP spid="20" grpId="0"/>
      <p:bldP spid="30" grpId="0" build="allAtOnce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allAtOnce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/>
    </p:bldLst>
  </p:timing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FFC03A-657B-4243-9152-41C4308F7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E8B091B-4996-4E3E-B5F2-E3A6266A05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5719D47-578F-46A4-B41F-A805D18F1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B2CA1-16E6-4DA3-BBE5-85B5B0C2BE93}" type="datetimeFigureOut">
              <a:rPr lang="es-EC" smtClean="0"/>
              <a:t>8/11/2019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06668DA-0E87-46B2-AC94-7AF3D0DC3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3C553C-F7F5-4C45-8EC1-F02FD1264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FED74-B35A-4BB8-AC19-CF67250EAB6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8747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2 Images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図 3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 flipH="1">
            <a:off x="904912" y="4544853"/>
            <a:ext cx="3616085" cy="292862"/>
          </a:xfrm>
          <a:prstGeom prst="rect">
            <a:avLst/>
          </a:prstGeom>
        </p:spPr>
      </p:pic>
      <p:pic>
        <p:nvPicPr>
          <p:cNvPr id="34" name="図 3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 flipH="1">
            <a:off x="6311054" y="4555870"/>
            <a:ext cx="3616085" cy="292862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2310264" y="4544367"/>
            <a:ext cx="3616085" cy="292862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7716406" y="4555384"/>
            <a:ext cx="3616085" cy="292862"/>
          </a:xfrm>
          <a:prstGeom prst="rect">
            <a:avLst/>
          </a:prstGeom>
        </p:spPr>
      </p:pic>
      <p:sp>
        <p:nvSpPr>
          <p:cNvPr id="16" name="正方形/長方形 15"/>
          <p:cNvSpPr>
            <a:spLocks/>
          </p:cNvSpPr>
          <p:nvPr userDrawn="1"/>
        </p:nvSpPr>
        <p:spPr>
          <a:xfrm>
            <a:off x="904912" y="1877341"/>
            <a:ext cx="5021437" cy="2640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6" hasCustomPrompt="1"/>
          </p:nvPr>
        </p:nvSpPr>
        <p:spPr>
          <a:xfrm>
            <a:off x="961777" y="1960520"/>
            <a:ext cx="4907706" cy="2527713"/>
          </a:xfrm>
        </p:spPr>
        <p:txBody>
          <a:bodyPr>
            <a:normAutofit/>
          </a:bodyPr>
          <a:lstStyle>
            <a:lvl1pPr>
              <a:defRPr sz="1333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9" name="正方形/長方形 18"/>
          <p:cNvSpPr>
            <a:spLocks/>
          </p:cNvSpPr>
          <p:nvPr userDrawn="1"/>
        </p:nvSpPr>
        <p:spPr>
          <a:xfrm>
            <a:off x="6351131" y="1889513"/>
            <a:ext cx="5021437" cy="2640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" name="図プレースホルダー 8"/>
          <p:cNvSpPr>
            <a:spLocks noGrp="1"/>
          </p:cNvSpPr>
          <p:nvPr>
            <p:ph type="pic" sz="quarter" idx="18" hasCustomPrompt="1"/>
          </p:nvPr>
        </p:nvSpPr>
        <p:spPr>
          <a:xfrm>
            <a:off x="6392446" y="2179595"/>
            <a:ext cx="4911093" cy="2519680"/>
          </a:xfrm>
        </p:spPr>
        <p:txBody>
          <a:bodyPr>
            <a:normAutofit/>
          </a:bodyPr>
          <a:lstStyle>
            <a:lvl1pPr>
              <a:defRPr sz="1333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6366773" y="5135418"/>
            <a:ext cx="4991939" cy="960582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942341" y="5140258"/>
            <a:ext cx="4991939" cy="960582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932624" y="4673598"/>
            <a:ext cx="4993725" cy="504242"/>
          </a:xfrm>
        </p:spPr>
        <p:txBody>
          <a:bodyPr anchor="b">
            <a:normAutofit/>
          </a:bodyPr>
          <a:lstStyle>
            <a:lvl1pPr algn="l">
              <a:defRPr sz="24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6364988" y="4664362"/>
            <a:ext cx="4993725" cy="504242"/>
          </a:xfrm>
        </p:spPr>
        <p:txBody>
          <a:bodyPr anchor="b">
            <a:normAutofit/>
          </a:bodyPr>
          <a:lstStyle>
            <a:lvl1pPr algn="l">
              <a:defRPr sz="24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pic>
        <p:nvPicPr>
          <p:cNvPr id="21" name="図 5">
            <a:extLst>
              <a:ext uri="{FF2B5EF4-FFF2-40B4-BE49-F238E27FC236}">
                <a16:creationId xmlns:a16="http://schemas.microsoft.com/office/drawing/2014/main" id="{9C8DBDF5-ED8B-46F8-B03D-FCC8ECC17F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372"/>
            <a:ext cx="8797617" cy="1537957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1C86B985-ED1E-43C7-A213-3DA748229FE7}"/>
              </a:ext>
            </a:extLst>
          </p:cNvPr>
          <p:cNvSpPr txBox="1"/>
          <p:nvPr userDrawn="1"/>
        </p:nvSpPr>
        <p:spPr>
          <a:xfrm>
            <a:off x="406006" y="312380"/>
            <a:ext cx="77538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dirty="0">
                <a:solidFill>
                  <a:schemeClr val="bg1"/>
                </a:solidFill>
              </a:rPr>
              <a:t>Nivel interno</a:t>
            </a:r>
            <a:endParaRPr lang="es-EC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18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9" grpId="0"/>
      <p:bldP spid="19" grpId="0" animBg="1"/>
      <p:bldP spid="20" grpId="0"/>
      <p:bldP spid="30" grpId="0" build="allAtOnce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allAtOnce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/>
    </p:bldLst>
  </p:timing>
  <p:hf hd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Images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図 3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 flipH="1">
            <a:off x="904912" y="4544853"/>
            <a:ext cx="3616085" cy="292862"/>
          </a:xfrm>
          <a:prstGeom prst="rect">
            <a:avLst/>
          </a:prstGeom>
        </p:spPr>
      </p:pic>
      <p:pic>
        <p:nvPicPr>
          <p:cNvPr id="34" name="図 3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 flipH="1">
            <a:off x="6311054" y="4555870"/>
            <a:ext cx="3616085" cy="292862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2310264" y="4544367"/>
            <a:ext cx="3616085" cy="292862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7716406" y="4555384"/>
            <a:ext cx="3616085" cy="292862"/>
          </a:xfrm>
          <a:prstGeom prst="rect">
            <a:avLst/>
          </a:prstGeom>
        </p:spPr>
      </p:pic>
      <p:sp>
        <p:nvSpPr>
          <p:cNvPr id="16" name="正方形/長方形 15"/>
          <p:cNvSpPr>
            <a:spLocks/>
          </p:cNvSpPr>
          <p:nvPr userDrawn="1"/>
        </p:nvSpPr>
        <p:spPr>
          <a:xfrm>
            <a:off x="904912" y="1877341"/>
            <a:ext cx="5021437" cy="2640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6" hasCustomPrompt="1"/>
          </p:nvPr>
        </p:nvSpPr>
        <p:spPr>
          <a:xfrm>
            <a:off x="961777" y="1960520"/>
            <a:ext cx="4907706" cy="2527713"/>
          </a:xfrm>
        </p:spPr>
        <p:txBody>
          <a:bodyPr>
            <a:normAutofit/>
          </a:bodyPr>
          <a:lstStyle>
            <a:lvl1pPr>
              <a:defRPr sz="1333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9" name="正方形/長方形 18"/>
          <p:cNvSpPr>
            <a:spLocks/>
          </p:cNvSpPr>
          <p:nvPr userDrawn="1"/>
        </p:nvSpPr>
        <p:spPr>
          <a:xfrm>
            <a:off x="6351131" y="1889513"/>
            <a:ext cx="5021437" cy="2640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" name="図プレースホルダー 8"/>
          <p:cNvSpPr>
            <a:spLocks noGrp="1"/>
          </p:cNvSpPr>
          <p:nvPr>
            <p:ph type="pic" sz="quarter" idx="18" hasCustomPrompt="1"/>
          </p:nvPr>
        </p:nvSpPr>
        <p:spPr>
          <a:xfrm>
            <a:off x="6392446" y="2179595"/>
            <a:ext cx="4911093" cy="2519680"/>
          </a:xfrm>
        </p:spPr>
        <p:txBody>
          <a:bodyPr>
            <a:normAutofit/>
          </a:bodyPr>
          <a:lstStyle>
            <a:lvl1pPr>
              <a:defRPr sz="1333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6366773" y="5135418"/>
            <a:ext cx="4991939" cy="960582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942341" y="5140258"/>
            <a:ext cx="4991939" cy="960582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932624" y="4673598"/>
            <a:ext cx="4993725" cy="504242"/>
          </a:xfrm>
        </p:spPr>
        <p:txBody>
          <a:bodyPr anchor="b">
            <a:normAutofit/>
          </a:bodyPr>
          <a:lstStyle>
            <a:lvl1pPr algn="l">
              <a:defRPr sz="24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6364988" y="4664362"/>
            <a:ext cx="4993725" cy="504242"/>
          </a:xfrm>
        </p:spPr>
        <p:txBody>
          <a:bodyPr anchor="b">
            <a:normAutofit/>
          </a:bodyPr>
          <a:lstStyle>
            <a:lvl1pPr algn="l">
              <a:defRPr sz="24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pic>
        <p:nvPicPr>
          <p:cNvPr id="21" name="図 5">
            <a:extLst>
              <a:ext uri="{FF2B5EF4-FFF2-40B4-BE49-F238E27FC236}">
                <a16:creationId xmlns:a16="http://schemas.microsoft.com/office/drawing/2014/main" id="{9C8DBDF5-ED8B-46F8-B03D-FCC8ECC17F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372"/>
            <a:ext cx="8797617" cy="1537957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1C86B985-ED1E-43C7-A213-3DA748229FE7}"/>
              </a:ext>
            </a:extLst>
          </p:cNvPr>
          <p:cNvSpPr txBox="1"/>
          <p:nvPr userDrawn="1"/>
        </p:nvSpPr>
        <p:spPr>
          <a:xfrm>
            <a:off x="406006" y="312380"/>
            <a:ext cx="77538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dirty="0">
                <a:solidFill>
                  <a:schemeClr val="bg1"/>
                </a:solidFill>
              </a:rPr>
              <a:t>Nivel perimetral</a:t>
            </a:r>
            <a:endParaRPr lang="es-EC" sz="4000" dirty="0">
              <a:solidFill>
                <a:schemeClr val="bg1"/>
              </a:solidFill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9900FBAB-AA57-4EA4-A1D8-396B0245401F}"/>
              </a:ext>
            </a:extLst>
          </p:cNvPr>
          <p:cNvSpPr txBox="1"/>
          <p:nvPr userDrawn="1"/>
        </p:nvSpPr>
        <p:spPr>
          <a:xfrm>
            <a:off x="848391" y="1384619"/>
            <a:ext cx="4809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/>
              <a:t>Medidas de protección activas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5AD59D9E-B9D1-4162-A962-DC34FF2E013E}"/>
              </a:ext>
            </a:extLst>
          </p:cNvPr>
          <p:cNvSpPr txBox="1"/>
          <p:nvPr userDrawn="1"/>
        </p:nvSpPr>
        <p:spPr>
          <a:xfrm>
            <a:off x="6570293" y="1363771"/>
            <a:ext cx="4991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/>
              <a:t>Medidas de protección pasivas</a:t>
            </a:r>
          </a:p>
        </p:txBody>
      </p:sp>
    </p:spTree>
    <p:extLst>
      <p:ext uri="{BB962C8B-B14F-4D97-AF65-F5344CB8AC3E}">
        <p14:creationId xmlns:p14="http://schemas.microsoft.com/office/powerpoint/2010/main" val="241646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9" grpId="0"/>
      <p:bldP spid="19" grpId="0" animBg="1"/>
      <p:bldP spid="20" grpId="0"/>
      <p:bldP spid="30" grpId="0" build="allAtOnce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allAtOnce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/>
      <p:bldP spid="17" grpId="0"/>
      <p:bldP spid="18" grpId="0"/>
    </p:bldLst>
  </p:timing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2 Images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図 3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 flipH="1">
            <a:off x="904912" y="4544853"/>
            <a:ext cx="3616085" cy="292862"/>
          </a:xfrm>
          <a:prstGeom prst="rect">
            <a:avLst/>
          </a:prstGeom>
        </p:spPr>
      </p:pic>
      <p:pic>
        <p:nvPicPr>
          <p:cNvPr id="34" name="図 3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 flipH="1">
            <a:off x="6311054" y="4555870"/>
            <a:ext cx="3616085" cy="292862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2310264" y="4544367"/>
            <a:ext cx="3616085" cy="292862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7716406" y="4555384"/>
            <a:ext cx="3616085" cy="292862"/>
          </a:xfrm>
          <a:prstGeom prst="rect">
            <a:avLst/>
          </a:prstGeom>
        </p:spPr>
      </p:pic>
      <p:sp>
        <p:nvSpPr>
          <p:cNvPr id="16" name="正方形/長方形 15"/>
          <p:cNvSpPr>
            <a:spLocks/>
          </p:cNvSpPr>
          <p:nvPr userDrawn="1"/>
        </p:nvSpPr>
        <p:spPr>
          <a:xfrm>
            <a:off x="904912" y="1877341"/>
            <a:ext cx="5021437" cy="2640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6" hasCustomPrompt="1"/>
          </p:nvPr>
        </p:nvSpPr>
        <p:spPr>
          <a:xfrm>
            <a:off x="961777" y="1960520"/>
            <a:ext cx="4907706" cy="2527713"/>
          </a:xfrm>
        </p:spPr>
        <p:txBody>
          <a:bodyPr>
            <a:normAutofit/>
          </a:bodyPr>
          <a:lstStyle>
            <a:lvl1pPr>
              <a:defRPr sz="1333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9" name="正方形/長方形 18"/>
          <p:cNvSpPr>
            <a:spLocks/>
          </p:cNvSpPr>
          <p:nvPr userDrawn="1"/>
        </p:nvSpPr>
        <p:spPr>
          <a:xfrm>
            <a:off x="6351131" y="1889513"/>
            <a:ext cx="5021437" cy="2640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" name="図プレースホルダー 8"/>
          <p:cNvSpPr>
            <a:spLocks noGrp="1"/>
          </p:cNvSpPr>
          <p:nvPr>
            <p:ph type="pic" sz="quarter" idx="18" hasCustomPrompt="1"/>
          </p:nvPr>
        </p:nvSpPr>
        <p:spPr>
          <a:xfrm>
            <a:off x="6392446" y="2179595"/>
            <a:ext cx="4911093" cy="2519680"/>
          </a:xfrm>
        </p:spPr>
        <p:txBody>
          <a:bodyPr>
            <a:normAutofit/>
          </a:bodyPr>
          <a:lstStyle>
            <a:lvl1pPr>
              <a:defRPr sz="1333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6366773" y="5135418"/>
            <a:ext cx="4991939" cy="960582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942341" y="5140258"/>
            <a:ext cx="4991939" cy="960582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932624" y="4673598"/>
            <a:ext cx="4993725" cy="504242"/>
          </a:xfrm>
        </p:spPr>
        <p:txBody>
          <a:bodyPr anchor="b">
            <a:normAutofit/>
          </a:bodyPr>
          <a:lstStyle>
            <a:lvl1pPr algn="l">
              <a:defRPr sz="24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6364988" y="4664362"/>
            <a:ext cx="4993725" cy="504242"/>
          </a:xfrm>
        </p:spPr>
        <p:txBody>
          <a:bodyPr anchor="b">
            <a:normAutofit/>
          </a:bodyPr>
          <a:lstStyle>
            <a:lvl1pPr algn="l">
              <a:defRPr sz="24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pic>
        <p:nvPicPr>
          <p:cNvPr id="21" name="図 5">
            <a:extLst>
              <a:ext uri="{FF2B5EF4-FFF2-40B4-BE49-F238E27FC236}">
                <a16:creationId xmlns:a16="http://schemas.microsoft.com/office/drawing/2014/main" id="{9C8DBDF5-ED8B-46F8-B03D-FCC8ECC17F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372"/>
            <a:ext cx="8797617" cy="1537957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1C86B985-ED1E-43C7-A213-3DA748229FE7}"/>
              </a:ext>
            </a:extLst>
          </p:cNvPr>
          <p:cNvSpPr txBox="1"/>
          <p:nvPr userDrawn="1"/>
        </p:nvSpPr>
        <p:spPr>
          <a:xfrm>
            <a:off x="406006" y="312380"/>
            <a:ext cx="77538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dirty="0">
                <a:solidFill>
                  <a:schemeClr val="bg1"/>
                </a:solidFill>
              </a:rPr>
              <a:t>Nivel medio</a:t>
            </a:r>
            <a:endParaRPr lang="es-EC" sz="4000" dirty="0">
              <a:solidFill>
                <a:schemeClr val="bg1"/>
              </a:solidFill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9900FBAB-AA57-4EA4-A1D8-396B0245401F}"/>
              </a:ext>
            </a:extLst>
          </p:cNvPr>
          <p:cNvSpPr txBox="1"/>
          <p:nvPr userDrawn="1"/>
        </p:nvSpPr>
        <p:spPr>
          <a:xfrm>
            <a:off x="848391" y="1384619"/>
            <a:ext cx="4809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/>
              <a:t>Medidas de protección activas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5AD59D9E-B9D1-4162-A962-DC34FF2E013E}"/>
              </a:ext>
            </a:extLst>
          </p:cNvPr>
          <p:cNvSpPr txBox="1"/>
          <p:nvPr userDrawn="1"/>
        </p:nvSpPr>
        <p:spPr>
          <a:xfrm>
            <a:off x="6570293" y="1363771"/>
            <a:ext cx="4991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/>
              <a:t>Medidas de protección pasivas</a:t>
            </a:r>
          </a:p>
        </p:txBody>
      </p:sp>
    </p:spTree>
    <p:extLst>
      <p:ext uri="{BB962C8B-B14F-4D97-AF65-F5344CB8AC3E}">
        <p14:creationId xmlns:p14="http://schemas.microsoft.com/office/powerpoint/2010/main" val="296314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9" grpId="0"/>
      <p:bldP spid="19" grpId="0" animBg="1"/>
      <p:bldP spid="20" grpId="0"/>
      <p:bldP spid="30" grpId="0" build="allAtOnce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allAtOnce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/>
      <p:bldP spid="17" grpId="0"/>
      <p:bldP spid="18" grpId="0"/>
    </p:bldLst>
  </p:timing>
  <p:hf hd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 Images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図 3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 flipH="1">
            <a:off x="904912" y="4544853"/>
            <a:ext cx="3616085" cy="292862"/>
          </a:xfrm>
          <a:prstGeom prst="rect">
            <a:avLst/>
          </a:prstGeom>
        </p:spPr>
      </p:pic>
      <p:pic>
        <p:nvPicPr>
          <p:cNvPr id="34" name="図 3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 flipH="1">
            <a:off x="6311054" y="4555870"/>
            <a:ext cx="3616085" cy="292862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2310264" y="4544367"/>
            <a:ext cx="3616085" cy="292862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7716406" y="4555384"/>
            <a:ext cx="3616085" cy="292862"/>
          </a:xfrm>
          <a:prstGeom prst="rect">
            <a:avLst/>
          </a:prstGeom>
        </p:spPr>
      </p:pic>
      <p:sp>
        <p:nvSpPr>
          <p:cNvPr id="16" name="正方形/長方形 15"/>
          <p:cNvSpPr>
            <a:spLocks/>
          </p:cNvSpPr>
          <p:nvPr userDrawn="1"/>
        </p:nvSpPr>
        <p:spPr>
          <a:xfrm>
            <a:off x="904912" y="1877341"/>
            <a:ext cx="5021437" cy="2640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6" hasCustomPrompt="1"/>
          </p:nvPr>
        </p:nvSpPr>
        <p:spPr>
          <a:xfrm>
            <a:off x="961777" y="1960520"/>
            <a:ext cx="4907706" cy="2527713"/>
          </a:xfrm>
        </p:spPr>
        <p:txBody>
          <a:bodyPr>
            <a:normAutofit/>
          </a:bodyPr>
          <a:lstStyle>
            <a:lvl1pPr>
              <a:defRPr sz="1333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9" name="正方形/長方形 18"/>
          <p:cNvSpPr>
            <a:spLocks/>
          </p:cNvSpPr>
          <p:nvPr userDrawn="1"/>
        </p:nvSpPr>
        <p:spPr>
          <a:xfrm>
            <a:off x="6351131" y="1889513"/>
            <a:ext cx="5021437" cy="2640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" name="図プレースホルダー 8"/>
          <p:cNvSpPr>
            <a:spLocks noGrp="1"/>
          </p:cNvSpPr>
          <p:nvPr>
            <p:ph type="pic" sz="quarter" idx="18" hasCustomPrompt="1"/>
          </p:nvPr>
        </p:nvSpPr>
        <p:spPr>
          <a:xfrm>
            <a:off x="6392446" y="2179595"/>
            <a:ext cx="4911093" cy="2519680"/>
          </a:xfrm>
        </p:spPr>
        <p:txBody>
          <a:bodyPr>
            <a:normAutofit/>
          </a:bodyPr>
          <a:lstStyle>
            <a:lvl1pPr>
              <a:defRPr sz="1333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6366773" y="5135418"/>
            <a:ext cx="4991939" cy="960582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942341" y="5140258"/>
            <a:ext cx="4991939" cy="960582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932624" y="4673598"/>
            <a:ext cx="4993725" cy="504242"/>
          </a:xfrm>
        </p:spPr>
        <p:txBody>
          <a:bodyPr anchor="b">
            <a:normAutofit/>
          </a:bodyPr>
          <a:lstStyle>
            <a:lvl1pPr algn="l">
              <a:defRPr sz="24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6364988" y="4664362"/>
            <a:ext cx="4993725" cy="504242"/>
          </a:xfrm>
        </p:spPr>
        <p:txBody>
          <a:bodyPr anchor="b">
            <a:normAutofit/>
          </a:bodyPr>
          <a:lstStyle>
            <a:lvl1pPr algn="l">
              <a:defRPr sz="24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pic>
        <p:nvPicPr>
          <p:cNvPr id="21" name="図 5">
            <a:extLst>
              <a:ext uri="{FF2B5EF4-FFF2-40B4-BE49-F238E27FC236}">
                <a16:creationId xmlns:a16="http://schemas.microsoft.com/office/drawing/2014/main" id="{9C8DBDF5-ED8B-46F8-B03D-FCC8ECC17F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372"/>
            <a:ext cx="8797617" cy="1537957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1C86B985-ED1E-43C7-A213-3DA748229FE7}"/>
              </a:ext>
            </a:extLst>
          </p:cNvPr>
          <p:cNvSpPr txBox="1"/>
          <p:nvPr userDrawn="1"/>
        </p:nvSpPr>
        <p:spPr>
          <a:xfrm>
            <a:off x="406006" y="312380"/>
            <a:ext cx="77538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dirty="0">
                <a:solidFill>
                  <a:schemeClr val="bg1"/>
                </a:solidFill>
              </a:rPr>
              <a:t>Nivel interno</a:t>
            </a:r>
            <a:endParaRPr lang="es-EC" sz="4000" dirty="0">
              <a:solidFill>
                <a:schemeClr val="bg1"/>
              </a:solidFill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5AD59D9E-B9D1-4162-A962-DC34FF2E013E}"/>
              </a:ext>
            </a:extLst>
          </p:cNvPr>
          <p:cNvSpPr txBox="1"/>
          <p:nvPr userDrawn="1"/>
        </p:nvSpPr>
        <p:spPr>
          <a:xfrm>
            <a:off x="3543956" y="1347562"/>
            <a:ext cx="8344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/>
              <a:t>Medidas de protección pasivas</a:t>
            </a:r>
          </a:p>
        </p:txBody>
      </p:sp>
    </p:spTree>
    <p:extLst>
      <p:ext uri="{BB962C8B-B14F-4D97-AF65-F5344CB8AC3E}">
        <p14:creationId xmlns:p14="http://schemas.microsoft.com/office/powerpoint/2010/main" val="77665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9" grpId="0"/>
      <p:bldP spid="19" grpId="0" animBg="1"/>
      <p:bldP spid="20" grpId="0"/>
      <p:bldP spid="30" grpId="0" build="allAtOnce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allAtOnce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/>
      <p:bldP spid="18" grpId="0"/>
    </p:bldLst>
  </p:timing>
  <p:hf hd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Images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図 3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 flipH="1">
            <a:off x="904912" y="4544853"/>
            <a:ext cx="3616085" cy="292862"/>
          </a:xfrm>
          <a:prstGeom prst="rect">
            <a:avLst/>
          </a:prstGeom>
        </p:spPr>
      </p:pic>
      <p:pic>
        <p:nvPicPr>
          <p:cNvPr id="34" name="図 3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 flipH="1">
            <a:off x="6311054" y="4555870"/>
            <a:ext cx="3616085" cy="292862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2310264" y="4544367"/>
            <a:ext cx="3616085" cy="292862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7716406" y="4555384"/>
            <a:ext cx="3616085" cy="292862"/>
          </a:xfrm>
          <a:prstGeom prst="rect">
            <a:avLst/>
          </a:prstGeom>
        </p:spPr>
      </p:pic>
      <p:sp>
        <p:nvSpPr>
          <p:cNvPr id="16" name="正方形/長方形 15"/>
          <p:cNvSpPr>
            <a:spLocks/>
          </p:cNvSpPr>
          <p:nvPr userDrawn="1"/>
        </p:nvSpPr>
        <p:spPr>
          <a:xfrm>
            <a:off x="904912" y="1877341"/>
            <a:ext cx="5021437" cy="2640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6" hasCustomPrompt="1"/>
          </p:nvPr>
        </p:nvSpPr>
        <p:spPr>
          <a:xfrm>
            <a:off x="953472" y="2003141"/>
            <a:ext cx="4907706" cy="2527713"/>
          </a:xfrm>
        </p:spPr>
        <p:txBody>
          <a:bodyPr>
            <a:normAutofit/>
          </a:bodyPr>
          <a:lstStyle>
            <a:lvl1pPr>
              <a:defRPr sz="1333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9" name="正方形/長方形 18"/>
          <p:cNvSpPr>
            <a:spLocks/>
          </p:cNvSpPr>
          <p:nvPr userDrawn="1"/>
        </p:nvSpPr>
        <p:spPr>
          <a:xfrm>
            <a:off x="6351131" y="1889513"/>
            <a:ext cx="5021437" cy="2640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" name="図プレースホルダー 8"/>
          <p:cNvSpPr>
            <a:spLocks noGrp="1"/>
          </p:cNvSpPr>
          <p:nvPr>
            <p:ph type="pic" sz="quarter" idx="18" hasCustomPrompt="1"/>
          </p:nvPr>
        </p:nvSpPr>
        <p:spPr>
          <a:xfrm>
            <a:off x="6392446" y="2179595"/>
            <a:ext cx="4911093" cy="2519680"/>
          </a:xfrm>
        </p:spPr>
        <p:txBody>
          <a:bodyPr>
            <a:normAutofit/>
          </a:bodyPr>
          <a:lstStyle>
            <a:lvl1pPr>
              <a:defRPr sz="1333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6366773" y="5135418"/>
            <a:ext cx="4991939" cy="960582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942341" y="5140258"/>
            <a:ext cx="4991939" cy="960582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932624" y="4673598"/>
            <a:ext cx="4993725" cy="504242"/>
          </a:xfrm>
        </p:spPr>
        <p:txBody>
          <a:bodyPr anchor="b">
            <a:normAutofit/>
          </a:bodyPr>
          <a:lstStyle>
            <a:lvl1pPr algn="l">
              <a:defRPr sz="24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6364988" y="4664362"/>
            <a:ext cx="4993725" cy="504242"/>
          </a:xfrm>
        </p:spPr>
        <p:txBody>
          <a:bodyPr anchor="b">
            <a:normAutofit/>
          </a:bodyPr>
          <a:lstStyle>
            <a:lvl1pPr algn="l">
              <a:defRPr sz="24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305775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9" grpId="0"/>
      <p:bldP spid="19" grpId="0" animBg="1"/>
      <p:bldP spid="20" grpId="0"/>
      <p:bldP spid="30" grpId="0" build="allAtOnce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allAtOnce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 userDrawn="1"/>
        </p:nvSpPr>
        <p:spPr>
          <a:xfrm rot="151728">
            <a:off x="7014829" y="2269106"/>
            <a:ext cx="538395" cy="1926477"/>
          </a:xfrm>
          <a:custGeom>
            <a:avLst/>
            <a:gdLst/>
            <a:ahLst/>
            <a:cxnLst/>
            <a:rect l="l" t="t" r="r" b="b"/>
            <a:pathLst>
              <a:path w="807522" h="2889715">
                <a:moveTo>
                  <a:pt x="0" y="0"/>
                </a:moveTo>
                <a:lnTo>
                  <a:pt x="716529" y="829386"/>
                </a:lnTo>
                <a:lnTo>
                  <a:pt x="807522" y="2889715"/>
                </a:lnTo>
                <a:lnTo>
                  <a:pt x="0" y="1956432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8" name="正方形/長方形 7"/>
          <p:cNvSpPr/>
          <p:nvPr userDrawn="1"/>
        </p:nvSpPr>
        <p:spPr>
          <a:xfrm rot="257370">
            <a:off x="3457140" y="3913279"/>
            <a:ext cx="490445" cy="1795635"/>
          </a:xfrm>
          <a:custGeom>
            <a:avLst/>
            <a:gdLst/>
            <a:ahLst/>
            <a:cxnLst/>
            <a:rect l="l" t="t" r="r" b="b"/>
            <a:pathLst>
              <a:path w="735604" h="2693452">
                <a:moveTo>
                  <a:pt x="1" y="0"/>
                </a:moveTo>
                <a:lnTo>
                  <a:pt x="581518" y="639162"/>
                </a:lnTo>
                <a:lnTo>
                  <a:pt x="735604" y="2693452"/>
                </a:lnTo>
                <a:lnTo>
                  <a:pt x="0" y="1884931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上矢印 4"/>
          <p:cNvSpPr/>
          <p:nvPr userDrawn="1"/>
        </p:nvSpPr>
        <p:spPr>
          <a:xfrm rot="3102645">
            <a:off x="8091902" y="457908"/>
            <a:ext cx="1651978" cy="4238406"/>
          </a:xfrm>
          <a:prstGeom prst="upArrow">
            <a:avLst/>
          </a:prstGeom>
          <a:solidFill>
            <a:schemeClr val="tx1">
              <a:lumMod val="75000"/>
              <a:lumOff val="2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6" name="二等辺三角形 5"/>
          <p:cNvSpPr/>
          <p:nvPr userDrawn="1"/>
        </p:nvSpPr>
        <p:spPr>
          <a:xfrm rot="13925698">
            <a:off x="2070446" y="3462211"/>
            <a:ext cx="582709" cy="3415147"/>
          </a:xfrm>
          <a:prstGeom prst="triangle">
            <a:avLst/>
          </a:prstGeom>
          <a:solidFill>
            <a:schemeClr val="bg1">
              <a:lumMod val="7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7" name="正方形/長方形 6"/>
          <p:cNvSpPr/>
          <p:nvPr userDrawn="1"/>
        </p:nvSpPr>
        <p:spPr>
          <a:xfrm rot="19289162">
            <a:off x="3142702" y="3624833"/>
            <a:ext cx="4646233" cy="72869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8" name="円/楕円 17"/>
          <p:cNvSpPr/>
          <p:nvPr userDrawn="1"/>
        </p:nvSpPr>
        <p:spPr>
          <a:xfrm>
            <a:off x="2838684" y="4103401"/>
            <a:ext cx="551983" cy="551935"/>
          </a:xfrm>
          <a:prstGeom prst="ellipse">
            <a:avLst/>
          </a:prstGeom>
          <a:solidFill>
            <a:srgbClr val="FF0000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altLang="ja-JP" sz="1200" dirty="0"/>
              <a:t>1</a:t>
            </a:r>
            <a:endParaRPr kumimoji="1" lang="ja-JP" altLang="en-US" sz="1200" dirty="0"/>
          </a:p>
        </p:txBody>
      </p:sp>
      <p:sp>
        <p:nvSpPr>
          <p:cNvPr id="19" name="円/楕円 18"/>
          <p:cNvSpPr/>
          <p:nvPr userDrawn="1"/>
        </p:nvSpPr>
        <p:spPr>
          <a:xfrm>
            <a:off x="4913836" y="4214803"/>
            <a:ext cx="551983" cy="551935"/>
          </a:xfrm>
          <a:prstGeom prst="ellipse">
            <a:avLst/>
          </a:prstGeom>
          <a:solidFill>
            <a:srgbClr val="FF0000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altLang="ja-JP" sz="1200" dirty="0"/>
              <a:t>2</a:t>
            </a:r>
            <a:endParaRPr kumimoji="1" lang="ja-JP" altLang="en-US" sz="1200" dirty="0"/>
          </a:p>
        </p:txBody>
      </p:sp>
      <p:sp>
        <p:nvSpPr>
          <p:cNvPr id="20" name="円/楕円 19"/>
          <p:cNvSpPr/>
          <p:nvPr userDrawn="1"/>
        </p:nvSpPr>
        <p:spPr>
          <a:xfrm>
            <a:off x="6371108" y="2456973"/>
            <a:ext cx="551983" cy="551935"/>
          </a:xfrm>
          <a:prstGeom prst="ellipse">
            <a:avLst/>
          </a:prstGeom>
          <a:solidFill>
            <a:srgbClr val="FF0000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altLang="ja-JP" sz="1200" dirty="0"/>
              <a:t>3</a:t>
            </a:r>
            <a:endParaRPr kumimoji="1" lang="ja-JP" altLang="en-US" sz="1200" dirty="0"/>
          </a:p>
        </p:txBody>
      </p:sp>
      <p:sp>
        <p:nvSpPr>
          <p:cNvPr id="21" name="円/楕円 20"/>
          <p:cNvSpPr/>
          <p:nvPr userDrawn="1"/>
        </p:nvSpPr>
        <p:spPr>
          <a:xfrm>
            <a:off x="8917891" y="2405516"/>
            <a:ext cx="551983" cy="551935"/>
          </a:xfrm>
          <a:prstGeom prst="ellipse">
            <a:avLst/>
          </a:prstGeom>
          <a:solidFill>
            <a:srgbClr val="FF0000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altLang="ja-JP" sz="1200" dirty="0"/>
              <a:t>4</a:t>
            </a:r>
            <a:endParaRPr kumimoji="1" lang="ja-JP" altLang="en-US" sz="1200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310491" y="3035200"/>
            <a:ext cx="2874933" cy="10838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310491" y="2674361"/>
            <a:ext cx="2874933" cy="430015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5555893" y="4740208"/>
            <a:ext cx="2874933" cy="10838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5555893" y="4379368"/>
            <a:ext cx="2874933" cy="430015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5765935" y="1089540"/>
            <a:ext cx="2874933" cy="10838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5765935" y="728701"/>
            <a:ext cx="2874933" cy="430015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9012212" y="3429800"/>
            <a:ext cx="2874933" cy="10838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9012212" y="3068961"/>
            <a:ext cx="2874933" cy="430015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391080" y="385356"/>
            <a:ext cx="4020796" cy="147542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pic>
        <p:nvPicPr>
          <p:cNvPr id="30" name="図 5">
            <a:extLst>
              <a:ext uri="{FF2B5EF4-FFF2-40B4-BE49-F238E27FC236}">
                <a16:creationId xmlns:a16="http://schemas.microsoft.com/office/drawing/2014/main" id="{495BCF24-AD3C-4080-9C7E-68C826733A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461"/>
            <a:ext cx="8797617" cy="1537957"/>
          </a:xfrm>
          <a:prstGeom prst="rect">
            <a:avLst/>
          </a:prstGeom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id="{0996289C-F6F2-48B8-8A02-C75542357FB9}"/>
              </a:ext>
            </a:extLst>
          </p:cNvPr>
          <p:cNvSpPr txBox="1"/>
          <p:nvPr userDrawn="1"/>
        </p:nvSpPr>
        <p:spPr>
          <a:xfrm>
            <a:off x="512618" y="318655"/>
            <a:ext cx="7815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b="1" dirty="0">
                <a:solidFill>
                  <a:schemeClr val="bg1"/>
                </a:solidFill>
              </a:rPr>
              <a:t>Recomendaciones</a:t>
            </a:r>
            <a:endParaRPr lang="es-EC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97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5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5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5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5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5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8" grpId="0" animBg="1"/>
      <p:bldP spid="5" grpId="0" animBg="1"/>
      <p:bldP spid="6" grpId="0" animBg="1"/>
      <p:bldP spid="7" grpId="0" animBg="1"/>
      <p:bldP spid="18" grpId="0" animBg="1"/>
      <p:bldP spid="19" grpId="0" animBg="1"/>
      <p:bldP spid="20" grpId="0" animBg="1"/>
      <p:bldP spid="21" grpId="0" animBg="1"/>
      <p:bldP spid="22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 userDrawn="1"/>
        </p:nvSpPr>
        <p:spPr>
          <a:xfrm rot="257370">
            <a:off x="3457140" y="3913279"/>
            <a:ext cx="490445" cy="1795635"/>
          </a:xfrm>
          <a:custGeom>
            <a:avLst/>
            <a:gdLst/>
            <a:ahLst/>
            <a:cxnLst/>
            <a:rect l="l" t="t" r="r" b="b"/>
            <a:pathLst>
              <a:path w="735604" h="2693452">
                <a:moveTo>
                  <a:pt x="1" y="0"/>
                </a:moveTo>
                <a:lnTo>
                  <a:pt x="581518" y="639162"/>
                </a:lnTo>
                <a:lnTo>
                  <a:pt x="735604" y="2693452"/>
                </a:lnTo>
                <a:lnTo>
                  <a:pt x="0" y="1884931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上矢印 4"/>
          <p:cNvSpPr/>
          <p:nvPr userDrawn="1"/>
        </p:nvSpPr>
        <p:spPr>
          <a:xfrm rot="3102645">
            <a:off x="4478883" y="1960027"/>
            <a:ext cx="1651978" cy="4238406"/>
          </a:xfrm>
          <a:prstGeom prst="upArrow">
            <a:avLst/>
          </a:prstGeom>
          <a:solidFill>
            <a:schemeClr val="tx1">
              <a:lumMod val="75000"/>
              <a:lumOff val="2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6" name="二等辺三角形 5"/>
          <p:cNvSpPr/>
          <p:nvPr userDrawn="1"/>
        </p:nvSpPr>
        <p:spPr>
          <a:xfrm rot="13925698">
            <a:off x="2070446" y="3462211"/>
            <a:ext cx="582709" cy="3415147"/>
          </a:xfrm>
          <a:prstGeom prst="triangle">
            <a:avLst/>
          </a:prstGeom>
          <a:solidFill>
            <a:schemeClr val="bg1">
              <a:lumMod val="7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8" name="円/楕円 17"/>
          <p:cNvSpPr/>
          <p:nvPr userDrawn="1"/>
        </p:nvSpPr>
        <p:spPr>
          <a:xfrm>
            <a:off x="2838684" y="4103401"/>
            <a:ext cx="551983" cy="551935"/>
          </a:xfrm>
          <a:prstGeom prst="ellipse">
            <a:avLst/>
          </a:prstGeom>
          <a:solidFill>
            <a:srgbClr val="FF0000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altLang="ja-JP" sz="1200" dirty="0"/>
              <a:t>5</a:t>
            </a:r>
            <a:endParaRPr kumimoji="1" lang="ja-JP" altLang="en-US" sz="1200" dirty="0"/>
          </a:p>
        </p:txBody>
      </p:sp>
      <p:sp>
        <p:nvSpPr>
          <p:cNvPr id="19" name="円/楕円 18"/>
          <p:cNvSpPr/>
          <p:nvPr userDrawn="1"/>
        </p:nvSpPr>
        <p:spPr>
          <a:xfrm>
            <a:off x="4913836" y="4214803"/>
            <a:ext cx="551983" cy="551935"/>
          </a:xfrm>
          <a:prstGeom prst="ellipse">
            <a:avLst/>
          </a:prstGeom>
          <a:solidFill>
            <a:srgbClr val="FF0000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altLang="ja-JP" sz="1200" dirty="0"/>
              <a:t>6</a:t>
            </a:r>
            <a:endParaRPr kumimoji="1" lang="ja-JP" altLang="en-US" sz="1200" dirty="0"/>
          </a:p>
        </p:txBody>
      </p:sp>
      <p:sp>
        <p:nvSpPr>
          <p:cNvPr id="20" name="円/楕円 19"/>
          <p:cNvSpPr/>
          <p:nvPr userDrawn="1"/>
        </p:nvSpPr>
        <p:spPr>
          <a:xfrm>
            <a:off x="6371108" y="2456973"/>
            <a:ext cx="551983" cy="551935"/>
          </a:xfrm>
          <a:prstGeom prst="ellipse">
            <a:avLst/>
          </a:prstGeom>
          <a:solidFill>
            <a:srgbClr val="FF0000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altLang="ja-JP" sz="1200" dirty="0"/>
              <a:t>7</a:t>
            </a:r>
            <a:endParaRPr kumimoji="1" lang="ja-JP" altLang="en-US" sz="1200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310491" y="3035200"/>
            <a:ext cx="2874933" cy="10838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310491" y="2674361"/>
            <a:ext cx="2874933" cy="430015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5555893" y="4740208"/>
            <a:ext cx="2874933" cy="10838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5555893" y="4379368"/>
            <a:ext cx="2874933" cy="430015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5765935" y="1089540"/>
            <a:ext cx="2874933" cy="10838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5765935" y="728701"/>
            <a:ext cx="2874933" cy="430015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9012212" y="3429800"/>
            <a:ext cx="2874933" cy="10838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9012212" y="3068961"/>
            <a:ext cx="2874933" cy="430015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391080" y="385356"/>
            <a:ext cx="4020796" cy="147542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pic>
        <p:nvPicPr>
          <p:cNvPr id="30" name="図 5">
            <a:extLst>
              <a:ext uri="{FF2B5EF4-FFF2-40B4-BE49-F238E27FC236}">
                <a16:creationId xmlns:a16="http://schemas.microsoft.com/office/drawing/2014/main" id="{495BCF24-AD3C-4080-9C7E-68C826733A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461"/>
            <a:ext cx="8797617" cy="1537957"/>
          </a:xfrm>
          <a:prstGeom prst="rect">
            <a:avLst/>
          </a:prstGeom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id="{0996289C-F6F2-48B8-8A02-C75542357FB9}"/>
              </a:ext>
            </a:extLst>
          </p:cNvPr>
          <p:cNvSpPr txBox="1"/>
          <p:nvPr userDrawn="1"/>
        </p:nvSpPr>
        <p:spPr>
          <a:xfrm>
            <a:off x="512618" y="318655"/>
            <a:ext cx="7815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b="1" dirty="0">
                <a:solidFill>
                  <a:schemeClr val="bg1"/>
                </a:solidFill>
              </a:rPr>
              <a:t>Recomendaciones</a:t>
            </a:r>
            <a:endParaRPr lang="es-EC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2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5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5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6" grpId="0" animBg="1"/>
      <p:bldP spid="18" grpId="0" animBg="1"/>
      <p:bldP spid="19" grpId="0" animBg="1"/>
      <p:bldP spid="20" grpId="0" animBg="1"/>
      <p:bldP spid="22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meline -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線コネクタ 7"/>
          <p:cNvCxnSpPr/>
          <p:nvPr userDrawn="1"/>
        </p:nvCxnSpPr>
        <p:spPr>
          <a:xfrm>
            <a:off x="6095470" y="0"/>
            <a:ext cx="1" cy="6858000"/>
          </a:xfrm>
          <a:prstGeom prst="line">
            <a:avLst/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円/楕円 9"/>
          <p:cNvSpPr/>
          <p:nvPr userDrawn="1"/>
        </p:nvSpPr>
        <p:spPr>
          <a:xfrm>
            <a:off x="5982855" y="1868826"/>
            <a:ext cx="240047" cy="240027"/>
          </a:xfrm>
          <a:prstGeom prst="ellipse">
            <a:avLst/>
          </a:prstGeom>
          <a:solidFill>
            <a:srgbClr val="FF0000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grpSp>
        <p:nvGrpSpPr>
          <p:cNvPr id="17" name="グループ化 16"/>
          <p:cNvGrpSpPr/>
          <p:nvPr userDrawn="1"/>
        </p:nvGrpSpPr>
        <p:grpSpPr>
          <a:xfrm>
            <a:off x="6306041" y="1568793"/>
            <a:ext cx="4620914" cy="420047"/>
            <a:chOff x="9458241" y="1768125"/>
            <a:chExt cx="6930769" cy="630070"/>
          </a:xfrm>
        </p:grpSpPr>
        <p:sp>
          <p:nvSpPr>
            <p:cNvPr id="13" name="平行四辺形 12"/>
            <p:cNvSpPr/>
            <p:nvPr userDrawn="1"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chemeClr val="bg1">
                <a:lumMod val="9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12" name="平行四辺形 11"/>
            <p:cNvSpPr/>
            <p:nvPr userDrawn="1"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chemeClr val="bg2">
                <a:lumMod val="2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</p:grpSp>
      <p:sp>
        <p:nvSpPr>
          <p:cNvPr id="14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7176214" y="1499797"/>
            <a:ext cx="3450683" cy="565983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7146207" y="1988841"/>
            <a:ext cx="3413979" cy="9301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altLang="ja-JP" dirty="0"/>
          </a:p>
          <a:p>
            <a:pPr lvl="0"/>
            <a:endParaRPr lang="en-US" altLang="ja-JP" dirty="0"/>
          </a:p>
        </p:txBody>
      </p:sp>
      <p:sp>
        <p:nvSpPr>
          <p:cNvPr id="16" name="円/楕円 15"/>
          <p:cNvSpPr/>
          <p:nvPr userDrawn="1"/>
        </p:nvSpPr>
        <p:spPr>
          <a:xfrm>
            <a:off x="5982855" y="3155532"/>
            <a:ext cx="240047" cy="240027"/>
          </a:xfrm>
          <a:prstGeom prst="ellipse">
            <a:avLst/>
          </a:prstGeom>
          <a:solidFill>
            <a:srgbClr val="FF0000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grpSp>
        <p:nvGrpSpPr>
          <p:cNvPr id="18" name="グループ化 17"/>
          <p:cNvGrpSpPr/>
          <p:nvPr userDrawn="1"/>
        </p:nvGrpSpPr>
        <p:grpSpPr>
          <a:xfrm rot="10800000" flipV="1">
            <a:off x="1235039" y="2885502"/>
            <a:ext cx="4620914" cy="420047"/>
            <a:chOff x="9458241" y="1768125"/>
            <a:chExt cx="6930769" cy="630070"/>
          </a:xfrm>
        </p:grpSpPr>
        <p:sp>
          <p:nvSpPr>
            <p:cNvPr id="19" name="平行四辺形 18"/>
            <p:cNvSpPr/>
            <p:nvPr userDrawn="1"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chemeClr val="bg1">
                <a:lumMod val="9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20" name="平行四辺形 19"/>
            <p:cNvSpPr/>
            <p:nvPr userDrawn="1"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chemeClr val="bg2">
                <a:lumMod val="2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</p:grpSp>
      <p:sp>
        <p:nvSpPr>
          <p:cNvPr id="21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1505092" y="2825496"/>
            <a:ext cx="3450683" cy="565983"/>
          </a:xfrm>
        </p:spPr>
        <p:txBody>
          <a:bodyPr anchor="ctr">
            <a:noAutofit/>
          </a:bodyPr>
          <a:lstStyle>
            <a:lvl1pPr algn="r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1535098" y="3314539"/>
            <a:ext cx="3390670" cy="9301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altLang="ja-JP" dirty="0"/>
          </a:p>
          <a:p>
            <a:pPr lvl="0"/>
            <a:endParaRPr lang="en-US" altLang="ja-JP" dirty="0"/>
          </a:p>
        </p:txBody>
      </p:sp>
      <p:sp>
        <p:nvSpPr>
          <p:cNvPr id="23" name="円/楕円 22"/>
          <p:cNvSpPr/>
          <p:nvPr userDrawn="1"/>
        </p:nvSpPr>
        <p:spPr>
          <a:xfrm>
            <a:off x="6012860" y="4426627"/>
            <a:ext cx="240047" cy="240027"/>
          </a:xfrm>
          <a:prstGeom prst="ellipse">
            <a:avLst/>
          </a:prstGeom>
          <a:solidFill>
            <a:srgbClr val="FF0000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grpSp>
        <p:nvGrpSpPr>
          <p:cNvPr id="24" name="グループ化 23"/>
          <p:cNvGrpSpPr/>
          <p:nvPr userDrawn="1"/>
        </p:nvGrpSpPr>
        <p:grpSpPr>
          <a:xfrm>
            <a:off x="6336046" y="4126593"/>
            <a:ext cx="4620914" cy="420047"/>
            <a:chOff x="9458241" y="1768125"/>
            <a:chExt cx="6930769" cy="630070"/>
          </a:xfrm>
        </p:grpSpPr>
        <p:sp>
          <p:nvSpPr>
            <p:cNvPr id="25" name="平行四辺形 24"/>
            <p:cNvSpPr/>
            <p:nvPr userDrawn="1"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chemeClr val="bg1">
                <a:lumMod val="9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26" name="平行四辺形 25"/>
            <p:cNvSpPr/>
            <p:nvPr userDrawn="1"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chemeClr val="bg2">
                <a:lumMod val="2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</p:grpSp>
      <p:sp>
        <p:nvSpPr>
          <p:cNvPr id="27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7206219" y="4057597"/>
            <a:ext cx="3450683" cy="565983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7176212" y="4546641"/>
            <a:ext cx="3413979" cy="9301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altLang="ja-JP" dirty="0"/>
          </a:p>
          <a:p>
            <a:pPr lvl="0"/>
            <a:endParaRPr lang="en-US" altLang="ja-JP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424878" y="248647"/>
            <a:ext cx="4697679" cy="905819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3600" spc="10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24878" y="1178750"/>
            <a:ext cx="4697679" cy="150016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pic>
        <p:nvPicPr>
          <p:cNvPr id="32" name="図 5">
            <a:extLst>
              <a:ext uri="{FF2B5EF4-FFF2-40B4-BE49-F238E27FC236}">
                <a16:creationId xmlns:a16="http://schemas.microsoft.com/office/drawing/2014/main" id="{9BCF3E65-84DA-416D-B7A6-6BB99FAC77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405"/>
            <a:ext cx="8797617" cy="1537957"/>
          </a:xfrm>
          <a:prstGeom prst="rect">
            <a:avLst/>
          </a:prstGeom>
        </p:spPr>
      </p:pic>
      <p:sp>
        <p:nvSpPr>
          <p:cNvPr id="35" name="CuadroTexto 34">
            <a:extLst>
              <a:ext uri="{FF2B5EF4-FFF2-40B4-BE49-F238E27FC236}">
                <a16:creationId xmlns:a16="http://schemas.microsoft.com/office/drawing/2014/main" id="{AD060EB7-AF73-46C3-A104-ED9D1E5784A7}"/>
              </a:ext>
            </a:extLst>
          </p:cNvPr>
          <p:cNvSpPr txBox="1"/>
          <p:nvPr userDrawn="1"/>
        </p:nvSpPr>
        <p:spPr>
          <a:xfrm>
            <a:off x="130872" y="350850"/>
            <a:ext cx="7815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dirty="0">
                <a:solidFill>
                  <a:schemeClr val="bg1"/>
                </a:solidFill>
              </a:rPr>
              <a:t>Objetivos de la propuesta</a:t>
            </a:r>
            <a:endParaRPr lang="es-EC" sz="4000" dirty="0">
              <a:solidFill>
                <a:schemeClr val="bg1"/>
              </a:solidFill>
            </a:endParaRPr>
          </a:p>
        </p:txBody>
      </p:sp>
      <p:sp>
        <p:nvSpPr>
          <p:cNvPr id="42" name="円/楕円 9">
            <a:extLst>
              <a:ext uri="{FF2B5EF4-FFF2-40B4-BE49-F238E27FC236}">
                <a16:creationId xmlns:a16="http://schemas.microsoft.com/office/drawing/2014/main" id="{87D74614-C7D3-4130-B586-B47B7D8224BC}"/>
              </a:ext>
            </a:extLst>
          </p:cNvPr>
          <p:cNvSpPr/>
          <p:nvPr userDrawn="1"/>
        </p:nvSpPr>
        <p:spPr>
          <a:xfrm>
            <a:off x="5982855" y="5790272"/>
            <a:ext cx="240047" cy="240027"/>
          </a:xfrm>
          <a:prstGeom prst="ellipse">
            <a:avLst/>
          </a:prstGeom>
          <a:solidFill>
            <a:srgbClr val="FF0000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grpSp>
        <p:nvGrpSpPr>
          <p:cNvPr id="43" name="グループ化 34">
            <a:extLst>
              <a:ext uri="{FF2B5EF4-FFF2-40B4-BE49-F238E27FC236}">
                <a16:creationId xmlns:a16="http://schemas.microsoft.com/office/drawing/2014/main" id="{B96B4CD3-1D64-4FBE-80EF-D2E3C57BB2D1}"/>
              </a:ext>
            </a:extLst>
          </p:cNvPr>
          <p:cNvGrpSpPr/>
          <p:nvPr userDrawn="1"/>
        </p:nvGrpSpPr>
        <p:grpSpPr>
          <a:xfrm rot="10800000" flipV="1">
            <a:off x="1235039" y="5499229"/>
            <a:ext cx="4620914" cy="420047"/>
            <a:chOff x="9458241" y="1768125"/>
            <a:chExt cx="6930769" cy="630070"/>
          </a:xfrm>
        </p:grpSpPr>
        <p:sp>
          <p:nvSpPr>
            <p:cNvPr id="44" name="平行四辺形 35">
              <a:extLst>
                <a:ext uri="{FF2B5EF4-FFF2-40B4-BE49-F238E27FC236}">
                  <a16:creationId xmlns:a16="http://schemas.microsoft.com/office/drawing/2014/main" id="{662B936A-3580-4851-991E-A32A00E52C0E}"/>
                </a:ext>
              </a:extLst>
            </p:cNvPr>
            <p:cNvSpPr/>
            <p:nvPr userDrawn="1"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chemeClr val="bg1">
                <a:lumMod val="9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45" name="平行四辺形 36">
              <a:extLst>
                <a:ext uri="{FF2B5EF4-FFF2-40B4-BE49-F238E27FC236}">
                  <a16:creationId xmlns:a16="http://schemas.microsoft.com/office/drawing/2014/main" id="{2EB7CA27-AC98-4E3E-AD10-A8ABB8828C37}"/>
                </a:ext>
              </a:extLst>
            </p:cNvPr>
            <p:cNvSpPr/>
            <p:nvPr userDrawn="1"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chemeClr val="bg2">
                <a:lumMod val="2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</p:grpSp>
      <p:sp>
        <p:nvSpPr>
          <p:cNvPr id="46" name="テキスト プレースホルダー 11">
            <a:extLst>
              <a:ext uri="{FF2B5EF4-FFF2-40B4-BE49-F238E27FC236}">
                <a16:creationId xmlns:a16="http://schemas.microsoft.com/office/drawing/2014/main" id="{36AEC3EC-FAB7-4631-8EAF-CC9FE03E3F2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505092" y="5430233"/>
            <a:ext cx="3450683" cy="565983"/>
          </a:xfrm>
        </p:spPr>
        <p:txBody>
          <a:bodyPr anchor="ctr">
            <a:noAutofit/>
          </a:bodyPr>
          <a:lstStyle>
            <a:lvl1pPr algn="r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7" name="テキスト プレースホルダー 11">
            <a:extLst>
              <a:ext uri="{FF2B5EF4-FFF2-40B4-BE49-F238E27FC236}">
                <a16:creationId xmlns:a16="http://schemas.microsoft.com/office/drawing/2014/main" id="{F26A9480-AAF9-42ED-A2DF-F9EE6F3B38B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535098" y="5919277"/>
            <a:ext cx="3390670" cy="9301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altLang="ja-JP" dirty="0"/>
          </a:p>
          <a:p>
            <a:pPr lvl="0"/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8893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50"/>
                            </p:stCondLst>
                            <p:childTnLst>
                              <p:par>
                                <p:cTn id="18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5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800"/>
                            </p:stCondLst>
                            <p:childTnLst>
                              <p:par>
                                <p:cTn id="27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300"/>
                            </p:stCondLst>
                            <p:childTnLst>
                              <p:par>
                                <p:cTn id="44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300"/>
                            </p:stCondLst>
                            <p:childTnLst>
                              <p:par>
                                <p:cTn id="61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300"/>
                            </p:stCondLst>
                            <p:childTnLst>
                              <p:par>
                                <p:cTn id="78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/>
      <p:bldP spid="21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/>
      <p:bldP spid="27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/>
      <p:bldP spid="42" grpId="0" animBg="1"/>
      <p:bldP spid="46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7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meline -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5810414" y="338657"/>
            <a:ext cx="570113" cy="570063"/>
          </a:xfrm>
          <a:prstGeom prst="ellipse">
            <a:avLst/>
          </a:prstGeom>
          <a:solidFill>
            <a:srgbClr val="FF0000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cxnSp>
        <p:nvCxnSpPr>
          <p:cNvPr id="8" name="直線コネクタ 7"/>
          <p:cNvCxnSpPr/>
          <p:nvPr userDrawn="1"/>
        </p:nvCxnSpPr>
        <p:spPr>
          <a:xfrm>
            <a:off x="6095470" y="0"/>
            <a:ext cx="1" cy="6858000"/>
          </a:xfrm>
          <a:prstGeom prst="line">
            <a:avLst/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円/楕円 9"/>
          <p:cNvSpPr/>
          <p:nvPr userDrawn="1"/>
        </p:nvSpPr>
        <p:spPr>
          <a:xfrm>
            <a:off x="5982855" y="1868826"/>
            <a:ext cx="240047" cy="240027"/>
          </a:xfrm>
          <a:prstGeom prst="ellipse">
            <a:avLst/>
          </a:prstGeom>
          <a:solidFill>
            <a:srgbClr val="FF0000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grpSp>
        <p:nvGrpSpPr>
          <p:cNvPr id="17" name="グループ化 16"/>
          <p:cNvGrpSpPr/>
          <p:nvPr userDrawn="1"/>
        </p:nvGrpSpPr>
        <p:grpSpPr>
          <a:xfrm>
            <a:off x="6306041" y="3038957"/>
            <a:ext cx="4620914" cy="420047"/>
            <a:chOff x="9458241" y="1768125"/>
            <a:chExt cx="6930769" cy="630070"/>
          </a:xfrm>
        </p:grpSpPr>
        <p:sp>
          <p:nvSpPr>
            <p:cNvPr id="13" name="平行四辺形 12"/>
            <p:cNvSpPr/>
            <p:nvPr userDrawn="1"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chemeClr val="bg1">
                <a:lumMod val="9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12" name="平行四辺形 11"/>
            <p:cNvSpPr/>
            <p:nvPr userDrawn="1"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chemeClr val="bg2">
                <a:lumMod val="2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 dirty="0"/>
            </a:p>
          </p:txBody>
        </p:sp>
      </p:grpSp>
      <p:sp>
        <p:nvSpPr>
          <p:cNvPr id="14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7176214" y="2969961"/>
            <a:ext cx="3450683" cy="565983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7146207" y="3459004"/>
            <a:ext cx="3413979" cy="9301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altLang="ja-JP" dirty="0"/>
          </a:p>
          <a:p>
            <a:pPr lvl="0"/>
            <a:endParaRPr lang="en-US" altLang="ja-JP" dirty="0"/>
          </a:p>
        </p:txBody>
      </p:sp>
      <p:sp>
        <p:nvSpPr>
          <p:cNvPr id="16" name="円/楕円 15"/>
          <p:cNvSpPr/>
          <p:nvPr userDrawn="1"/>
        </p:nvSpPr>
        <p:spPr>
          <a:xfrm>
            <a:off x="5982855" y="3338990"/>
            <a:ext cx="240047" cy="240027"/>
          </a:xfrm>
          <a:prstGeom prst="ellipse">
            <a:avLst/>
          </a:prstGeom>
          <a:solidFill>
            <a:srgbClr val="FF0000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grpSp>
        <p:nvGrpSpPr>
          <p:cNvPr id="18" name="グループ化 17"/>
          <p:cNvGrpSpPr/>
          <p:nvPr userDrawn="1"/>
        </p:nvGrpSpPr>
        <p:grpSpPr>
          <a:xfrm rot="10800000" flipV="1">
            <a:off x="1235039" y="4467233"/>
            <a:ext cx="4620914" cy="420047"/>
            <a:chOff x="9458241" y="1768125"/>
            <a:chExt cx="6930769" cy="630070"/>
          </a:xfrm>
        </p:grpSpPr>
        <p:sp>
          <p:nvSpPr>
            <p:cNvPr id="19" name="平行四辺形 18"/>
            <p:cNvSpPr/>
            <p:nvPr userDrawn="1"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chemeClr val="bg1">
                <a:lumMod val="9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20" name="平行四辺形 19"/>
            <p:cNvSpPr/>
            <p:nvPr userDrawn="1"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chemeClr val="bg2">
                <a:lumMod val="2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</p:grpSp>
      <p:sp>
        <p:nvSpPr>
          <p:cNvPr id="21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1505092" y="4398237"/>
            <a:ext cx="3450683" cy="565983"/>
          </a:xfrm>
        </p:spPr>
        <p:txBody>
          <a:bodyPr anchor="ctr">
            <a:noAutofit/>
          </a:bodyPr>
          <a:lstStyle>
            <a:lvl1pPr algn="r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1535098" y="4887281"/>
            <a:ext cx="3390670" cy="9301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altLang="ja-JP" dirty="0"/>
          </a:p>
          <a:p>
            <a:pPr lvl="0"/>
            <a:endParaRPr lang="en-US" altLang="ja-JP" dirty="0"/>
          </a:p>
        </p:txBody>
      </p:sp>
      <p:sp>
        <p:nvSpPr>
          <p:cNvPr id="23" name="円/楕円 22"/>
          <p:cNvSpPr/>
          <p:nvPr userDrawn="1"/>
        </p:nvSpPr>
        <p:spPr>
          <a:xfrm>
            <a:off x="5982855" y="4749147"/>
            <a:ext cx="240047" cy="240027"/>
          </a:xfrm>
          <a:prstGeom prst="ellipse">
            <a:avLst/>
          </a:prstGeom>
          <a:solidFill>
            <a:srgbClr val="FF0000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33" name="円/楕円 32"/>
          <p:cNvSpPr/>
          <p:nvPr userDrawn="1"/>
        </p:nvSpPr>
        <p:spPr>
          <a:xfrm>
            <a:off x="5810414" y="5889274"/>
            <a:ext cx="570113" cy="570063"/>
          </a:xfrm>
          <a:prstGeom prst="ellipse">
            <a:avLst/>
          </a:prstGeom>
          <a:solidFill>
            <a:srgbClr val="FF0000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grpSp>
        <p:nvGrpSpPr>
          <p:cNvPr id="35" name="グループ化 34"/>
          <p:cNvGrpSpPr/>
          <p:nvPr userDrawn="1"/>
        </p:nvGrpSpPr>
        <p:grpSpPr>
          <a:xfrm rot="10800000" flipV="1">
            <a:off x="1235039" y="1577783"/>
            <a:ext cx="4620914" cy="420047"/>
            <a:chOff x="9458241" y="1768125"/>
            <a:chExt cx="6930769" cy="630070"/>
          </a:xfrm>
        </p:grpSpPr>
        <p:sp>
          <p:nvSpPr>
            <p:cNvPr id="36" name="平行四辺形 35"/>
            <p:cNvSpPr/>
            <p:nvPr userDrawn="1"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chemeClr val="bg1">
                <a:lumMod val="9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37" name="平行四辺形 36"/>
            <p:cNvSpPr/>
            <p:nvPr userDrawn="1"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chemeClr val="bg2">
                <a:lumMod val="2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</p:grpSp>
      <p:sp>
        <p:nvSpPr>
          <p:cNvPr id="38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1505092" y="1508787"/>
            <a:ext cx="3450683" cy="565983"/>
          </a:xfrm>
        </p:spPr>
        <p:txBody>
          <a:bodyPr anchor="ctr">
            <a:noAutofit/>
          </a:bodyPr>
          <a:lstStyle>
            <a:lvl1pPr algn="r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1535098" y="1997831"/>
            <a:ext cx="3390670" cy="9301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altLang="ja-JP" dirty="0"/>
          </a:p>
          <a:p>
            <a:pPr lvl="0"/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67768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50"/>
                            </p:stCondLst>
                            <p:childTnLst>
                              <p:par>
                                <p:cTn id="31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250"/>
                            </p:stCondLst>
                            <p:childTnLst>
                              <p:par>
                                <p:cTn id="48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250"/>
                            </p:stCondLst>
                            <p:childTnLst>
                              <p:par>
                                <p:cTn id="65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/>
      <p:bldP spid="21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/>
      <p:bldP spid="33" grpId="0" animBg="1"/>
      <p:bldP spid="38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Image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 userDrawn="1"/>
        </p:nvSpPr>
        <p:spPr>
          <a:xfrm>
            <a:off x="484889" y="1939354"/>
            <a:ext cx="4740938" cy="3379856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2" hasCustomPrompt="1"/>
          </p:nvPr>
        </p:nvSpPr>
        <p:spPr>
          <a:xfrm>
            <a:off x="590174" y="2042584"/>
            <a:ext cx="4530368" cy="317339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1" name="ホームベース 10"/>
          <p:cNvSpPr/>
          <p:nvPr userDrawn="1"/>
        </p:nvSpPr>
        <p:spPr>
          <a:xfrm>
            <a:off x="6441959" y="1752817"/>
            <a:ext cx="319824" cy="239649"/>
          </a:xfrm>
          <a:prstGeom prst="homePlate">
            <a:avLst/>
          </a:prstGeom>
          <a:solidFill>
            <a:schemeClr val="bg2">
              <a:lumMod val="2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915964" y="2075094"/>
            <a:ext cx="5881164" cy="6900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5915964" y="1688807"/>
            <a:ext cx="5881164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ホームベース 13"/>
          <p:cNvSpPr/>
          <p:nvPr userDrawn="1"/>
        </p:nvSpPr>
        <p:spPr>
          <a:xfrm>
            <a:off x="6441959" y="3077884"/>
            <a:ext cx="319824" cy="239649"/>
          </a:xfrm>
          <a:prstGeom prst="homePlate">
            <a:avLst/>
          </a:prstGeom>
          <a:solidFill>
            <a:schemeClr val="bg2">
              <a:lumMod val="2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5915964" y="3400160"/>
            <a:ext cx="5881164" cy="6900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915964" y="3013874"/>
            <a:ext cx="5881164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ホームベース 16"/>
          <p:cNvSpPr/>
          <p:nvPr userDrawn="1"/>
        </p:nvSpPr>
        <p:spPr>
          <a:xfrm>
            <a:off x="6441957" y="4426871"/>
            <a:ext cx="319824" cy="239649"/>
          </a:xfrm>
          <a:prstGeom prst="homePlate">
            <a:avLst/>
          </a:prstGeom>
          <a:solidFill>
            <a:schemeClr val="bg2">
              <a:lumMod val="2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5915963" y="4749147"/>
            <a:ext cx="5881164" cy="6900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5915963" y="4362860"/>
            <a:ext cx="5881164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pic>
        <p:nvPicPr>
          <p:cNvPr id="20" name="図 5">
            <a:extLst>
              <a:ext uri="{FF2B5EF4-FFF2-40B4-BE49-F238E27FC236}">
                <a16:creationId xmlns:a16="http://schemas.microsoft.com/office/drawing/2014/main" id="{E3DED87D-3F7F-48B7-BA6F-FBE036CA74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84"/>
            <a:ext cx="8797617" cy="1537957"/>
          </a:xfrm>
          <a:prstGeom prst="rect">
            <a:avLst/>
          </a:prstGeom>
        </p:spPr>
      </p:pic>
      <p:sp>
        <p:nvSpPr>
          <p:cNvPr id="23" name="タイトル 1">
            <a:extLst>
              <a:ext uri="{FF2B5EF4-FFF2-40B4-BE49-F238E27FC236}">
                <a16:creationId xmlns:a16="http://schemas.microsoft.com/office/drawing/2014/main" id="{1D5D8FDF-F307-49F7-80DD-F8B22BAFC7FD}"/>
              </a:ext>
            </a:extLst>
          </p:cNvPr>
          <p:cNvSpPr txBox="1">
            <a:spLocks/>
          </p:cNvSpPr>
          <p:nvPr userDrawn="1"/>
        </p:nvSpPr>
        <p:spPr>
          <a:xfrm>
            <a:off x="247274" y="360780"/>
            <a:ext cx="8282524" cy="6691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>
                    <a:lumMod val="10000"/>
                    <a:lumOff val="9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altLang="ja-JP" b="1" dirty="0"/>
              <a:t>Tratamiento del riesgo</a:t>
            </a:r>
            <a:endParaRPr lang="es-EC" b="1" dirty="0"/>
          </a:p>
        </p:txBody>
      </p:sp>
      <p:sp>
        <p:nvSpPr>
          <p:cNvPr id="24" name="テキスト プレースホルダー 11">
            <a:extLst>
              <a:ext uri="{FF2B5EF4-FFF2-40B4-BE49-F238E27FC236}">
                <a16:creationId xmlns:a16="http://schemas.microsoft.com/office/drawing/2014/main" id="{A61DBA36-6BF3-4439-8091-A57BCEBBECB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57035" y="5558744"/>
            <a:ext cx="5881164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ホームベース 16">
            <a:extLst>
              <a:ext uri="{FF2B5EF4-FFF2-40B4-BE49-F238E27FC236}">
                <a16:creationId xmlns:a16="http://schemas.microsoft.com/office/drawing/2014/main" id="{D5DC2309-A519-4DEF-976E-CEB0FAFAF814}"/>
              </a:ext>
            </a:extLst>
          </p:cNvPr>
          <p:cNvSpPr/>
          <p:nvPr userDrawn="1"/>
        </p:nvSpPr>
        <p:spPr>
          <a:xfrm>
            <a:off x="6441957" y="5696653"/>
            <a:ext cx="319824" cy="239649"/>
          </a:xfrm>
          <a:prstGeom prst="homePlate">
            <a:avLst/>
          </a:prstGeom>
          <a:solidFill>
            <a:schemeClr val="bg2">
              <a:lumMod val="2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</p:spTree>
    <p:extLst>
      <p:ext uri="{BB962C8B-B14F-4D97-AF65-F5344CB8AC3E}">
        <p14:creationId xmlns:p14="http://schemas.microsoft.com/office/powerpoint/2010/main" val="174619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/>
      <p:bldP spid="11" grpId="0" animBg="1"/>
      <p:bldP spid="12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animBg="1"/>
      <p:bldP spid="15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animBg="1"/>
      <p:bldP spid="18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/>
      <p:bldP spid="24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299E63-478C-48AA-8880-B0EE624FC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3F3BA7E-92F1-4C68-865C-CD42EE359E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7651FC0-873E-46DA-AAC4-7764C2678F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E694AFC-0A35-4A7D-BF30-4A83539ED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B2CA1-16E6-4DA3-BBE5-85B5B0C2BE93}" type="datetimeFigureOut">
              <a:rPr lang="es-EC" smtClean="0"/>
              <a:t>8/11/2019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723E292-EDA3-4D01-A02C-8CD8008BF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7554BF3-AE2A-4E64-8EB0-7E8435544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FED74-B35A-4BB8-AC19-CF67250EAB6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9433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Image - 1 Column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886945" y="5693364"/>
            <a:ext cx="4912890" cy="397889"/>
          </a:xfrm>
          <a:prstGeom prst="rect">
            <a:avLst/>
          </a:prstGeom>
        </p:spPr>
      </p:pic>
      <p:sp>
        <p:nvSpPr>
          <p:cNvPr id="16" name="正方形/長方形 15"/>
          <p:cNvSpPr/>
          <p:nvPr userDrawn="1"/>
        </p:nvSpPr>
        <p:spPr>
          <a:xfrm>
            <a:off x="-8023" y="1796309"/>
            <a:ext cx="5703464" cy="380197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5909648" y="1828798"/>
            <a:ext cx="5574899" cy="504242"/>
          </a:xfrm>
        </p:spPr>
        <p:txBody>
          <a:bodyPr anchor="b">
            <a:normAutofit/>
          </a:bodyPr>
          <a:lstStyle>
            <a:lvl1pPr algn="l">
              <a:defRPr sz="24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913547" y="2355804"/>
            <a:ext cx="5589640" cy="3281411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6" hasCustomPrompt="1"/>
          </p:nvPr>
        </p:nvSpPr>
        <p:spPr>
          <a:xfrm>
            <a:off x="64172" y="1898737"/>
            <a:ext cx="5631269" cy="3654258"/>
          </a:xfrm>
        </p:spPr>
        <p:txBody>
          <a:bodyPr>
            <a:normAutofit/>
          </a:bodyPr>
          <a:lstStyle>
            <a:lvl1pPr>
              <a:defRPr sz="1333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pic>
        <p:nvPicPr>
          <p:cNvPr id="14" name="図 5">
            <a:extLst>
              <a:ext uri="{FF2B5EF4-FFF2-40B4-BE49-F238E27FC236}">
                <a16:creationId xmlns:a16="http://schemas.microsoft.com/office/drawing/2014/main" id="{373CE345-D275-4FE6-B676-2A0AE98794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84"/>
            <a:ext cx="8797617" cy="1537957"/>
          </a:xfrm>
          <a:prstGeom prst="rect">
            <a:avLst/>
          </a:prstGeom>
        </p:spPr>
      </p:pic>
      <p:sp>
        <p:nvSpPr>
          <p:cNvPr id="17" name="タイトル 1">
            <a:extLst>
              <a:ext uri="{FF2B5EF4-FFF2-40B4-BE49-F238E27FC236}">
                <a16:creationId xmlns:a16="http://schemas.microsoft.com/office/drawing/2014/main" id="{E325AFBB-9A3E-4828-A174-97373DDFD77C}"/>
              </a:ext>
            </a:extLst>
          </p:cNvPr>
          <p:cNvSpPr txBox="1">
            <a:spLocks/>
          </p:cNvSpPr>
          <p:nvPr userDrawn="1"/>
        </p:nvSpPr>
        <p:spPr>
          <a:xfrm>
            <a:off x="257546" y="432188"/>
            <a:ext cx="8282524" cy="6691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>
                    <a:lumMod val="10000"/>
                    <a:lumOff val="9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es-EC" altLang="ja-JP" sz="17600" b="1" dirty="0"/>
              <a:t>DISEÑO</a:t>
            </a:r>
          </a:p>
          <a:p>
            <a:pPr>
              <a:lnSpc>
                <a:spcPct val="70000"/>
              </a:lnSpc>
            </a:pPr>
            <a:endParaRPr lang="es-EC" altLang="ja-JP" sz="12000" b="1" dirty="0"/>
          </a:p>
          <a:p>
            <a:pPr>
              <a:lnSpc>
                <a:spcPct val="70000"/>
              </a:lnSpc>
            </a:pPr>
            <a:r>
              <a:rPr lang="es-EC" altLang="ja-JP" sz="12800" b="1" dirty="0"/>
              <a:t>Tratamiento del riesgo</a:t>
            </a:r>
            <a:endParaRPr lang="es-EC" sz="12800" b="1" dirty="0"/>
          </a:p>
        </p:txBody>
      </p:sp>
    </p:spTree>
    <p:extLst>
      <p:ext uri="{BB962C8B-B14F-4D97-AF65-F5344CB8AC3E}">
        <p14:creationId xmlns:p14="http://schemas.microsoft.com/office/powerpoint/2010/main" val="3809560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2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allAtOnce"/>
      <p:bldP spid="9" grpId="0"/>
      <p:bldP spid="17" grpId="0"/>
    </p:bldLst>
  </p:timing>
  <p:hf hd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rcle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円/楕円 4"/>
          <p:cNvSpPr/>
          <p:nvPr userDrawn="1"/>
        </p:nvSpPr>
        <p:spPr>
          <a:xfrm>
            <a:off x="3995584" y="1628800"/>
            <a:ext cx="4200831" cy="4200467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1" name="円/楕円 10"/>
          <p:cNvSpPr>
            <a:spLocks noChangeAspect="1"/>
          </p:cNvSpPr>
          <p:nvPr userDrawn="1"/>
        </p:nvSpPr>
        <p:spPr>
          <a:xfrm>
            <a:off x="3995584" y="1628800"/>
            <a:ext cx="4200831" cy="4200467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0" name="円/楕円 9"/>
          <p:cNvSpPr>
            <a:spLocks noChangeAspect="1"/>
          </p:cNvSpPr>
          <p:nvPr userDrawn="1"/>
        </p:nvSpPr>
        <p:spPr>
          <a:xfrm>
            <a:off x="4266606" y="2170796"/>
            <a:ext cx="3658788" cy="3658471"/>
          </a:xfrm>
          <a:prstGeom prst="ellipse">
            <a:avLst/>
          </a:prstGeom>
          <a:solidFill>
            <a:schemeClr val="bg2">
              <a:lumMod val="25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9" name="円/楕円 8"/>
          <p:cNvSpPr>
            <a:spLocks noChangeAspect="1"/>
          </p:cNvSpPr>
          <p:nvPr userDrawn="1"/>
        </p:nvSpPr>
        <p:spPr>
          <a:xfrm>
            <a:off x="4537627" y="2712792"/>
            <a:ext cx="3116746" cy="3116475"/>
          </a:xfrm>
          <a:prstGeom prst="ellipse">
            <a:avLst/>
          </a:prstGeom>
          <a:solidFill>
            <a:schemeClr val="bg2">
              <a:lumMod val="5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8" name="円/楕円 7"/>
          <p:cNvSpPr>
            <a:spLocks noChangeAspect="1"/>
          </p:cNvSpPr>
          <p:nvPr userDrawn="1"/>
        </p:nvSpPr>
        <p:spPr>
          <a:xfrm>
            <a:off x="4808649" y="3254788"/>
            <a:ext cx="2574703" cy="2574479"/>
          </a:xfrm>
          <a:prstGeom prst="ellipse">
            <a:avLst/>
          </a:prstGeom>
          <a:solidFill>
            <a:schemeClr val="bg2">
              <a:lumMod val="75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7" name="円/楕円 6"/>
          <p:cNvSpPr/>
          <p:nvPr userDrawn="1"/>
        </p:nvSpPr>
        <p:spPr>
          <a:xfrm>
            <a:off x="5079670" y="3796783"/>
            <a:ext cx="2032660" cy="2032484"/>
          </a:xfrm>
          <a:prstGeom prst="ellipse">
            <a:avLst/>
          </a:prstGeom>
          <a:solidFill>
            <a:schemeClr val="bg2">
              <a:lumMod val="9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6" name="円/楕円 5"/>
          <p:cNvSpPr/>
          <p:nvPr userDrawn="1"/>
        </p:nvSpPr>
        <p:spPr>
          <a:xfrm>
            <a:off x="5350691" y="4338779"/>
            <a:ext cx="1490617" cy="1490488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342982" y="4891421"/>
            <a:ext cx="1506037" cy="39004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5342982" y="3880986"/>
            <a:ext cx="1506037" cy="39004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5342982" y="3338991"/>
            <a:ext cx="1506037" cy="39004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5342982" y="2761185"/>
            <a:ext cx="1506037" cy="39004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5342982" y="2221125"/>
            <a:ext cx="1506037" cy="39004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5342982" y="1681065"/>
            <a:ext cx="1506037" cy="39004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19" name="直線コネクタ 18"/>
          <p:cNvCxnSpPr/>
          <p:nvPr userDrawn="1"/>
        </p:nvCxnSpPr>
        <p:spPr>
          <a:xfrm flipH="1">
            <a:off x="6846149" y="1891087"/>
            <a:ext cx="1745183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 userDrawn="1"/>
        </p:nvCxnSpPr>
        <p:spPr>
          <a:xfrm flipH="1">
            <a:off x="3660679" y="2461151"/>
            <a:ext cx="1685172" cy="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 userDrawn="1"/>
        </p:nvCxnSpPr>
        <p:spPr>
          <a:xfrm flipH="1">
            <a:off x="6906160" y="3189542"/>
            <a:ext cx="1685172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 userDrawn="1"/>
        </p:nvCxnSpPr>
        <p:spPr>
          <a:xfrm flipH="1">
            <a:off x="3665519" y="3571274"/>
            <a:ext cx="1685172" cy="0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 userDrawn="1"/>
        </p:nvCxnSpPr>
        <p:spPr>
          <a:xfrm flipH="1">
            <a:off x="6942242" y="4449681"/>
            <a:ext cx="1780028" cy="0"/>
          </a:xfrm>
          <a:prstGeom prst="line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/>
          <p:cNvCxnSpPr/>
          <p:nvPr userDrawn="1"/>
        </p:nvCxnSpPr>
        <p:spPr>
          <a:xfrm flipH="1">
            <a:off x="3665519" y="4651394"/>
            <a:ext cx="1950386" cy="0"/>
          </a:xfrm>
          <a:prstGeom prst="line">
            <a:avLst/>
          </a:prstGeom>
          <a:ln w="12700">
            <a:solidFill>
              <a:schemeClr val="accent1">
                <a:lumMod val="20000"/>
                <a:lumOff val="80000"/>
              </a:schemeClr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8676510" y="2011901"/>
            <a:ext cx="3240641" cy="59926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8676510" y="1651061"/>
            <a:ext cx="3240641" cy="430015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8676510" y="3122025"/>
            <a:ext cx="3240641" cy="59926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8676510" y="2761185"/>
            <a:ext cx="3240641" cy="430015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8676510" y="4232147"/>
            <a:ext cx="3240641" cy="59926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8676510" y="3871307"/>
            <a:ext cx="3240641" cy="430015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424878" y="2590275"/>
            <a:ext cx="3240641" cy="599267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424878" y="2229435"/>
            <a:ext cx="3240641" cy="430015"/>
          </a:xfrm>
        </p:spPr>
        <p:txBody>
          <a:bodyPr anchor="b">
            <a:noAutofit/>
          </a:bodyPr>
          <a:lstStyle>
            <a:lvl1pPr algn="r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424878" y="3700398"/>
            <a:ext cx="3240641" cy="599267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424878" y="3339558"/>
            <a:ext cx="3240641" cy="430015"/>
          </a:xfrm>
        </p:spPr>
        <p:txBody>
          <a:bodyPr anchor="b">
            <a:noAutofit/>
          </a:bodyPr>
          <a:lstStyle>
            <a:lvl1pPr algn="r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2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424878" y="4810521"/>
            <a:ext cx="3240641" cy="599267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424878" y="4449681"/>
            <a:ext cx="3240641" cy="430015"/>
          </a:xfrm>
        </p:spPr>
        <p:txBody>
          <a:bodyPr anchor="b">
            <a:noAutofit/>
          </a:bodyPr>
          <a:lstStyle>
            <a:lvl1pPr algn="r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pic>
        <p:nvPicPr>
          <p:cNvPr id="44" name="図 5">
            <a:extLst>
              <a:ext uri="{FF2B5EF4-FFF2-40B4-BE49-F238E27FC236}">
                <a16:creationId xmlns:a16="http://schemas.microsoft.com/office/drawing/2014/main" id="{57BD0FFA-7CB9-4EB4-8973-A9A9536E55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461"/>
            <a:ext cx="8797617" cy="1537957"/>
          </a:xfrm>
          <a:prstGeom prst="rect">
            <a:avLst/>
          </a:prstGeom>
        </p:spPr>
      </p:pic>
      <p:sp>
        <p:nvSpPr>
          <p:cNvPr id="45" name="CuadroTexto 44">
            <a:extLst>
              <a:ext uri="{FF2B5EF4-FFF2-40B4-BE49-F238E27FC236}">
                <a16:creationId xmlns:a16="http://schemas.microsoft.com/office/drawing/2014/main" id="{BC33D534-7DD3-4643-90BB-3CF61657CB69}"/>
              </a:ext>
            </a:extLst>
          </p:cNvPr>
          <p:cNvSpPr txBox="1"/>
          <p:nvPr userDrawn="1"/>
        </p:nvSpPr>
        <p:spPr>
          <a:xfrm>
            <a:off x="512618" y="318655"/>
            <a:ext cx="7815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b="1" dirty="0">
                <a:solidFill>
                  <a:schemeClr val="bg1"/>
                </a:solidFill>
              </a:rPr>
              <a:t>Conclusiones </a:t>
            </a:r>
            <a:endParaRPr lang="es-EC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13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5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0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5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8000"/>
                            </p:stCondLst>
                            <p:childTnLst>
                              <p:par>
                                <p:cTn id="9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85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90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9500"/>
                            </p:stCondLst>
                            <p:childTnLst>
                              <p:par>
                                <p:cTn id="1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0" grpId="0" animBg="1"/>
      <p:bldP spid="9" grpId="0" animBg="1"/>
      <p:bldP spid="8" grpId="0" animBg="1"/>
      <p:bldP spid="7" grpId="0" animBg="1"/>
      <p:bldP spid="6" grpId="0" animBg="1"/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/>
      <p:bldP spid="33" grpId="0"/>
      <p:bldP spid="34" grpId="0"/>
      <p:bldP spid="35" grpId="0"/>
      <p:bldP spid="36" grpId="0"/>
      <p:bldP spid="37" grpId="0"/>
      <p:bldP spid="38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re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角丸四角形 22">
            <a:extLst>
              <a:ext uri="{FF2B5EF4-FFF2-40B4-BE49-F238E27FC236}">
                <a16:creationId xmlns:a16="http://schemas.microsoft.com/office/drawing/2014/main" id="{43014D1A-DED6-4223-ADB6-C8A6E0C2EEBE}"/>
              </a:ext>
            </a:extLst>
          </p:cNvPr>
          <p:cNvSpPr/>
          <p:nvPr userDrawn="1"/>
        </p:nvSpPr>
        <p:spPr>
          <a:xfrm>
            <a:off x="4868094" y="1661895"/>
            <a:ext cx="2626917" cy="1161531"/>
          </a:xfrm>
          <a:prstGeom prst="roundRect">
            <a:avLst>
              <a:gd name="adj" fmla="val 10000"/>
            </a:avLst>
          </a:prstGeom>
          <a:solidFill>
            <a:schemeClr val="accent1">
              <a:lumMod val="7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角丸四角形 4"/>
          <p:cNvSpPr/>
          <p:nvPr userDrawn="1"/>
        </p:nvSpPr>
        <p:spPr>
          <a:xfrm>
            <a:off x="627117" y="3747744"/>
            <a:ext cx="2320068" cy="1016000"/>
          </a:xfrm>
          <a:prstGeom prst="roundRect">
            <a:avLst>
              <a:gd name="adj" fmla="val 10000"/>
            </a:avLst>
          </a:prstGeom>
          <a:solidFill>
            <a:schemeClr val="bg1">
              <a:lumMod val="5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6" name="角丸四角形 5"/>
          <p:cNvSpPr/>
          <p:nvPr userDrawn="1"/>
        </p:nvSpPr>
        <p:spPr>
          <a:xfrm>
            <a:off x="3463696" y="3747744"/>
            <a:ext cx="2320068" cy="1016000"/>
          </a:xfrm>
          <a:prstGeom prst="roundRect">
            <a:avLst>
              <a:gd name="adj" fmla="val 10000"/>
            </a:avLst>
          </a:prstGeom>
          <a:solidFill>
            <a:schemeClr val="bg1">
              <a:lumMod val="6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7" name="角丸四角形 6"/>
          <p:cNvSpPr/>
          <p:nvPr userDrawn="1"/>
        </p:nvSpPr>
        <p:spPr>
          <a:xfrm>
            <a:off x="6300276" y="3747744"/>
            <a:ext cx="2320068" cy="1016000"/>
          </a:xfrm>
          <a:prstGeom prst="roundRect">
            <a:avLst>
              <a:gd name="adj" fmla="val 10000"/>
            </a:avLst>
          </a:prstGeom>
          <a:solidFill>
            <a:schemeClr val="bg2">
              <a:lumMod val="7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8" name="角丸四角形 7"/>
          <p:cNvSpPr/>
          <p:nvPr userDrawn="1"/>
        </p:nvSpPr>
        <p:spPr>
          <a:xfrm>
            <a:off x="9136855" y="3747744"/>
            <a:ext cx="2320068" cy="1016000"/>
          </a:xfrm>
          <a:prstGeom prst="roundRect">
            <a:avLst>
              <a:gd name="adj" fmla="val 10000"/>
            </a:avLst>
          </a:prstGeom>
          <a:solidFill>
            <a:schemeClr val="bg1">
              <a:lumMod val="7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439852" y="4910964"/>
            <a:ext cx="2730738" cy="48005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3270408" y="4910964"/>
            <a:ext cx="2730738" cy="48005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6100965" y="4910964"/>
            <a:ext cx="2730738" cy="48005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8931520" y="4910964"/>
            <a:ext cx="2730738" cy="48005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449262" y="5344091"/>
            <a:ext cx="2709608" cy="124985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3270408" y="5344091"/>
            <a:ext cx="2709608" cy="124985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6100965" y="5344091"/>
            <a:ext cx="2709608" cy="124985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8931520" y="5344091"/>
            <a:ext cx="2709608" cy="124985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25" name="直線コネクタ 24"/>
          <p:cNvCxnSpPr>
            <a:cxnSpLocks/>
            <a:endCxn id="5" idx="0"/>
          </p:cNvCxnSpPr>
          <p:nvPr userDrawn="1"/>
        </p:nvCxnSpPr>
        <p:spPr>
          <a:xfrm flipH="1">
            <a:off x="1787151" y="2843531"/>
            <a:ext cx="4308849" cy="904213"/>
          </a:xfrm>
          <a:prstGeom prst="line">
            <a:avLst/>
          </a:prstGeom>
          <a:ln w="28575">
            <a:solidFill>
              <a:schemeClr val="accent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>
            <a:cxnSpLocks/>
            <a:endCxn id="6" idx="0"/>
          </p:cNvCxnSpPr>
          <p:nvPr userDrawn="1"/>
        </p:nvCxnSpPr>
        <p:spPr>
          <a:xfrm flipH="1">
            <a:off x="4623730" y="2843531"/>
            <a:ext cx="1472270" cy="904213"/>
          </a:xfrm>
          <a:prstGeom prst="line">
            <a:avLst/>
          </a:prstGeom>
          <a:ln w="28575">
            <a:solidFill>
              <a:schemeClr val="accent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/>
          <p:cNvCxnSpPr>
            <a:cxnSpLocks/>
            <a:stCxn id="7" idx="0"/>
          </p:cNvCxnSpPr>
          <p:nvPr userDrawn="1"/>
        </p:nvCxnSpPr>
        <p:spPr>
          <a:xfrm flipH="1" flipV="1">
            <a:off x="6096000" y="2843531"/>
            <a:ext cx="1364310" cy="904213"/>
          </a:xfrm>
          <a:prstGeom prst="line">
            <a:avLst/>
          </a:prstGeom>
          <a:ln w="28575">
            <a:solidFill>
              <a:schemeClr val="accent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/>
          <p:cNvCxnSpPr>
            <a:cxnSpLocks/>
            <a:stCxn id="8" idx="0"/>
          </p:cNvCxnSpPr>
          <p:nvPr userDrawn="1"/>
        </p:nvCxnSpPr>
        <p:spPr>
          <a:xfrm flipH="1" flipV="1">
            <a:off x="6096000" y="2843531"/>
            <a:ext cx="4200889" cy="904213"/>
          </a:xfrm>
          <a:prstGeom prst="line">
            <a:avLst/>
          </a:prstGeom>
          <a:ln w="28575">
            <a:solidFill>
              <a:schemeClr val="accent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図 5">
            <a:extLst>
              <a:ext uri="{FF2B5EF4-FFF2-40B4-BE49-F238E27FC236}">
                <a16:creationId xmlns:a16="http://schemas.microsoft.com/office/drawing/2014/main" id="{3D9BE1ED-04E0-4E47-A164-C71E296D87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38"/>
            <a:ext cx="8797617" cy="1537957"/>
          </a:xfrm>
          <a:prstGeom prst="rect">
            <a:avLst/>
          </a:prstGeom>
        </p:spPr>
      </p:pic>
      <p:sp>
        <p:nvSpPr>
          <p:cNvPr id="28" name="タイトル 1">
            <a:extLst>
              <a:ext uri="{FF2B5EF4-FFF2-40B4-BE49-F238E27FC236}">
                <a16:creationId xmlns:a16="http://schemas.microsoft.com/office/drawing/2014/main" id="{C9244C1A-ED47-4581-8DF1-605828FF6FE9}"/>
              </a:ext>
            </a:extLst>
          </p:cNvPr>
          <p:cNvSpPr txBox="1">
            <a:spLocks/>
          </p:cNvSpPr>
          <p:nvPr userDrawn="1"/>
        </p:nvSpPr>
        <p:spPr>
          <a:xfrm>
            <a:off x="439323" y="374634"/>
            <a:ext cx="8282524" cy="6691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>
                    <a:lumMod val="10000"/>
                    <a:lumOff val="9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altLang="ja-JP" b="1" dirty="0"/>
              <a:t>Monitoreo</a:t>
            </a:r>
            <a:endParaRPr lang="es-EC" b="1" dirty="0"/>
          </a:p>
        </p:txBody>
      </p:sp>
      <p:pic>
        <p:nvPicPr>
          <p:cNvPr id="30" name="Gráfico 29" descr="Engranajes">
            <a:extLst>
              <a:ext uri="{FF2B5EF4-FFF2-40B4-BE49-F238E27FC236}">
                <a16:creationId xmlns:a16="http://schemas.microsoft.com/office/drawing/2014/main" id="{1630FA79-473A-40E6-A2D6-734E1571471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43176" y="3780001"/>
            <a:ext cx="914400" cy="914400"/>
          </a:xfrm>
          <a:prstGeom prst="rect">
            <a:avLst/>
          </a:prstGeom>
        </p:spPr>
      </p:pic>
      <p:pic>
        <p:nvPicPr>
          <p:cNvPr id="31" name="Gráfico 30" descr="Documento">
            <a:extLst>
              <a:ext uri="{FF2B5EF4-FFF2-40B4-BE49-F238E27FC236}">
                <a16:creationId xmlns:a16="http://schemas.microsoft.com/office/drawing/2014/main" id="{17CCB6DB-8450-45B9-8F0B-4FFD329799E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93673" y="3798544"/>
            <a:ext cx="914400" cy="914400"/>
          </a:xfrm>
          <a:prstGeom prst="rect">
            <a:avLst/>
          </a:prstGeom>
        </p:spPr>
      </p:pic>
      <p:pic>
        <p:nvPicPr>
          <p:cNvPr id="33" name="Gráfico 32" descr="Marca de verificación">
            <a:extLst>
              <a:ext uri="{FF2B5EF4-FFF2-40B4-BE49-F238E27FC236}">
                <a16:creationId xmlns:a16="http://schemas.microsoft.com/office/drawing/2014/main" id="{55ECFCCD-099C-4E6B-B90C-8ABC889C094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839689" y="3798544"/>
            <a:ext cx="914400" cy="914400"/>
          </a:xfrm>
          <a:prstGeom prst="rect">
            <a:avLst/>
          </a:prstGeom>
        </p:spPr>
      </p:pic>
      <p:pic>
        <p:nvPicPr>
          <p:cNvPr id="34" name="Gráfico 33" descr="Cabeza con engranajes">
            <a:extLst>
              <a:ext uri="{FF2B5EF4-FFF2-40B4-BE49-F238E27FC236}">
                <a16:creationId xmlns:a16="http://schemas.microsoft.com/office/drawing/2014/main" id="{1D0F3694-3A25-4449-8E22-A514E8C9225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329951" y="3824720"/>
            <a:ext cx="914400" cy="914400"/>
          </a:xfrm>
          <a:prstGeom prst="rect">
            <a:avLst/>
          </a:prstGeom>
        </p:spPr>
      </p:pic>
      <p:pic>
        <p:nvPicPr>
          <p:cNvPr id="35" name="Gráfico 34" descr="Presentación con organigrama ">
            <a:extLst>
              <a:ext uri="{FF2B5EF4-FFF2-40B4-BE49-F238E27FC236}">
                <a16:creationId xmlns:a16="http://schemas.microsoft.com/office/drawing/2014/main" id="{D9A5086B-AB82-49FC-B969-5871D38376F3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638800" y="177065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8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500"/>
                            </p:stCondLst>
                            <p:childTnLst>
                              <p:par>
                                <p:cTn id="7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50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500"/>
                            </p:stCondLst>
                            <p:childTnLst>
                              <p:par>
                                <p:cTn id="9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5" grpId="0" animBg="1"/>
      <p:bldP spid="6" grpId="0" animBg="1"/>
      <p:bldP spid="7" grpId="0" animBg="1"/>
      <p:bldP spid="8" grpId="0" animBg="1"/>
      <p:bldP spid="14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355A59-6BAA-453C-9700-C57F231F1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7ECE1A6-986B-4AA7-96E6-B08F5668B4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EF7AD21-75D9-4F81-ABC0-1EC7CEBDF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3EB4B61-4F19-4F45-BC11-9B6AF0CC5E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5574DF3-CCDC-4470-BF40-2F3384BB22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B3C2133-3F33-4605-BF26-DED388D39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B2CA1-16E6-4DA3-BBE5-85B5B0C2BE93}" type="datetimeFigureOut">
              <a:rPr lang="es-EC" smtClean="0"/>
              <a:t>8/11/2019</a:t>
            </a:fld>
            <a:endParaRPr lang="es-EC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5CB768F-B26B-4630-A929-32A40EC93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73147BA-8C6C-4820-8F50-5C7324A4D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FED74-B35A-4BB8-AC19-CF67250EAB6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9266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539C1F-4AD5-4793-B65B-08122EC6E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D611B4F-E3DA-4EB0-9455-8C355F322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B2CA1-16E6-4DA3-BBE5-85B5B0C2BE93}" type="datetimeFigureOut">
              <a:rPr lang="es-EC" smtClean="0"/>
              <a:t>8/11/2019</a:t>
            </a:fld>
            <a:endParaRPr lang="es-EC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DC371F5-AB21-47C4-9697-1754FD4F3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0D0D2E9-5646-48FA-8DF5-DD6D5D317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FED74-B35A-4BB8-AC19-CF67250EAB6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8438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F9B232D-4A3F-4CBF-8B4F-5282BED2E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B2CA1-16E6-4DA3-BBE5-85B5B0C2BE93}" type="datetimeFigureOut">
              <a:rPr lang="es-EC" smtClean="0"/>
              <a:t>8/11/2019</a:t>
            </a:fld>
            <a:endParaRPr lang="es-EC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CE67A5A-05F6-45F6-AF94-B6C798664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C16F550-3E92-41ED-A513-64E0CEB1B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FED74-B35A-4BB8-AC19-CF67250EAB6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1164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6C402B-E4F4-46D4-BE45-41315CB53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3029CAA-DC2A-429B-BCEF-82398A21FC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E48A269-70E8-4CB9-B05F-D5CB70903D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FA9575A-958A-4C47-BEF3-85523983D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B2CA1-16E6-4DA3-BBE5-85B5B0C2BE93}" type="datetimeFigureOut">
              <a:rPr lang="es-EC" smtClean="0"/>
              <a:t>8/11/2019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DE601A9-BF82-4F93-B6C6-A2E6B82A1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16D3C97-0D84-4733-9472-6532C1DCC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FED74-B35A-4BB8-AC19-CF67250EAB6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9105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217D57-F3E8-47A1-84F4-BD0BC5173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515F9E0-84F5-4B55-888F-D93915BF5B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DD63D42-4C55-4BEF-B500-08161A5A70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20371BD-5B2A-40F9-8164-44ACABE38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B2CA1-16E6-4DA3-BBE5-85B5B0C2BE93}" type="datetimeFigureOut">
              <a:rPr lang="es-EC" smtClean="0"/>
              <a:t>8/11/2019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0DA500E-D25C-4EBF-BEC5-A838D637D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E65178A-EAF1-4EE3-90DD-36F0A53BC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FED74-B35A-4BB8-AC19-CF67250EAB6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3320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D0DC659-37E5-4BDD-8892-4BAFF08EC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5D8C7EA-65B2-4F7B-BEF9-F264D95176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F943AFD-C13B-4A62-8FAE-9DC6EF9785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B2CA1-16E6-4DA3-BBE5-85B5B0C2BE93}" type="datetimeFigureOut">
              <a:rPr lang="es-EC" smtClean="0"/>
              <a:t>8/11/2019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310CFE8-9D5B-40EB-957E-3764A41943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CE0DE0-B9D4-4354-8126-679EEBF4E6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CFED74-B35A-4BB8-AC19-CF67250EAB6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02117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9" r:id="rId13"/>
    <p:sldLayoutId id="2147483661" r:id="rId14"/>
    <p:sldLayoutId id="2147483691" r:id="rId15"/>
    <p:sldLayoutId id="2147483690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670" r:id="rId22"/>
    <p:sldLayoutId id="2147483671" r:id="rId23"/>
    <p:sldLayoutId id="2147483693" r:id="rId24"/>
    <p:sldLayoutId id="2147483673" r:id="rId25"/>
    <p:sldLayoutId id="2147483686" r:id="rId26"/>
    <p:sldLayoutId id="2147483674" r:id="rId27"/>
    <p:sldLayoutId id="2147483675" r:id="rId28"/>
    <p:sldLayoutId id="2147483677" r:id="rId29"/>
    <p:sldLayoutId id="2147483687" r:id="rId30"/>
    <p:sldLayoutId id="2147483684" r:id="rId31"/>
    <p:sldLayoutId id="2147483688" r:id="rId32"/>
    <p:sldLayoutId id="2147483685" r:id="rId33"/>
    <p:sldLayoutId id="2147483678" r:id="rId34"/>
    <p:sldLayoutId id="2147483679" r:id="rId35"/>
    <p:sldLayoutId id="2147483681" r:id="rId36"/>
    <p:sldLayoutId id="2147483682" r:id="rId37"/>
    <p:sldLayoutId id="2147483683" r:id="rId38"/>
    <p:sldLayoutId id="2147483689" r:id="rId39"/>
    <p:sldLayoutId id="2147483692" r:id="rId40"/>
    <p:sldLayoutId id="2147483694" r:id="rId41"/>
    <p:sldLayoutId id="2147483695" r:id="rId4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32.emf"/><Relationship Id="rId7" Type="http://schemas.openxmlformats.org/officeDocument/2006/relationships/image" Target="../media/image36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Relationship Id="rId9" Type="http://schemas.openxmlformats.org/officeDocument/2006/relationships/image" Target="../media/image38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4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3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2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3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3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4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4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4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40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hdphoto" Target="../media/hdphoto2.wdp"/><Relationship Id="rId7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microsoft.com/office/2007/relationships/hdphoto" Target="../media/hdphoto1.wdp"/><Relationship Id="rId7" Type="http://schemas.openxmlformats.org/officeDocument/2006/relationships/image" Target="../media/image7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g"/><Relationship Id="rId4" Type="http://schemas.openxmlformats.org/officeDocument/2006/relationships/image" Target="../media/image65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7" Type="http://schemas.openxmlformats.org/officeDocument/2006/relationships/image" Target="../media/image76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5.jpg"/><Relationship Id="rId5" Type="http://schemas.openxmlformats.org/officeDocument/2006/relationships/image" Target="../media/image20.jpg"/><Relationship Id="rId4" Type="http://schemas.openxmlformats.org/officeDocument/2006/relationships/image" Target="../media/image7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.png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16E6751-8F3D-47EA-ABFD-46A636B87D6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775" y="0"/>
            <a:ext cx="6111421" cy="611142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9382F4C-654A-49D5-8CC5-98BE92AD1FC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774" y="0"/>
            <a:ext cx="6111421" cy="611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22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posición de imagen 6">
            <a:extLst>
              <a:ext uri="{FF2B5EF4-FFF2-40B4-BE49-F238E27FC236}">
                <a16:creationId xmlns:a16="http://schemas.microsoft.com/office/drawing/2014/main" id="{FF4AD004-1925-4E4F-8203-F809616EBC0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1422400"/>
            <a:ext cx="6438900" cy="5435600"/>
          </a:xfrm>
          <a:custGeom>
            <a:avLst/>
            <a:gdLst>
              <a:gd name="connsiteX0" fmla="*/ 3397813 w 6170914"/>
              <a:gd name="connsiteY0" fmla="*/ 0 h 6313225"/>
              <a:gd name="connsiteX1" fmla="*/ 6019731 w 6170914"/>
              <a:gd name="connsiteY1" fmla="*/ 1236489 h 6313225"/>
              <a:gd name="connsiteX2" fmla="*/ 6170914 w 6170914"/>
              <a:gd name="connsiteY2" fmla="*/ 1438663 h 6313225"/>
              <a:gd name="connsiteX3" fmla="*/ 6170914 w 6170914"/>
              <a:gd name="connsiteY3" fmla="*/ 5356963 h 6313225"/>
              <a:gd name="connsiteX4" fmla="*/ 6019731 w 6170914"/>
              <a:gd name="connsiteY4" fmla="*/ 5559138 h 6313225"/>
              <a:gd name="connsiteX5" fmla="*/ 5194591 w 6170914"/>
              <a:gd name="connsiteY5" fmla="*/ 6282226 h 6313225"/>
              <a:gd name="connsiteX6" fmla="*/ 5141791 w 6170914"/>
              <a:gd name="connsiteY6" fmla="*/ 6313225 h 6313225"/>
              <a:gd name="connsiteX7" fmla="*/ 1659199 w 6170914"/>
              <a:gd name="connsiteY7" fmla="*/ 6313225 h 6313225"/>
              <a:gd name="connsiteX8" fmla="*/ 1498064 w 6170914"/>
              <a:gd name="connsiteY8" fmla="*/ 6215333 h 6313225"/>
              <a:gd name="connsiteX9" fmla="*/ 0 w 6170914"/>
              <a:gd name="connsiteY9" fmla="*/ 3397813 h 6313225"/>
              <a:gd name="connsiteX10" fmla="*/ 3397813 w 6170914"/>
              <a:gd name="connsiteY10" fmla="*/ 0 h 631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71C3512-8264-47F2-9C93-F47F34E145A8}"/>
              </a:ext>
            </a:extLst>
          </p:cNvPr>
          <p:cNvSpPr txBox="1"/>
          <p:nvPr/>
        </p:nvSpPr>
        <p:spPr>
          <a:xfrm>
            <a:off x="6438900" y="1772781"/>
            <a:ext cx="56833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s-EC" altLang="ja-JP" sz="2400" dirty="0">
                <a:solidFill>
                  <a:schemeClr val="bg2">
                    <a:lumMod val="25000"/>
                  </a:schemeClr>
                </a:solidFill>
              </a:rPr>
              <a:t>Las plataformas a cargo de Halliburton se encuentran con una protección MEDIA.</a:t>
            </a:r>
            <a:endParaRPr lang="es-EC" sz="2400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67289F54-B9C6-4B71-8984-D86A6216A1CD}"/>
              </a:ext>
            </a:extLst>
          </p:cNvPr>
          <p:cNvSpPr/>
          <p:nvPr/>
        </p:nvSpPr>
        <p:spPr>
          <a:xfrm>
            <a:off x="6471747" y="2940344"/>
            <a:ext cx="46926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s-EC" altLang="ja-JP" sz="2400" dirty="0">
                <a:solidFill>
                  <a:schemeClr val="bg2">
                    <a:lumMod val="25000"/>
                  </a:schemeClr>
                </a:solidFill>
              </a:rPr>
              <a:t>Falta de comunicación móvil.</a:t>
            </a:r>
            <a:endParaRPr lang="es-EC" sz="2400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25CEBC1C-61FD-4F4E-B073-02FC69AB0D98}"/>
              </a:ext>
            </a:extLst>
          </p:cNvPr>
          <p:cNvSpPr/>
          <p:nvPr/>
        </p:nvSpPr>
        <p:spPr>
          <a:xfrm>
            <a:off x="6471747" y="3784296"/>
            <a:ext cx="54441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s-EC" altLang="ja-JP" sz="2400" dirty="0"/>
              <a:t>Dificultad de respuesta inmediata.</a:t>
            </a:r>
            <a:endParaRPr lang="es-EC" sz="2400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885FEAD1-7706-4118-9821-D99FB10482E7}"/>
              </a:ext>
            </a:extLst>
          </p:cNvPr>
          <p:cNvSpPr/>
          <p:nvPr/>
        </p:nvSpPr>
        <p:spPr>
          <a:xfrm>
            <a:off x="6471747" y="4646396"/>
            <a:ext cx="60960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s-EC" altLang="ja-JP" sz="2400" dirty="0"/>
              <a:t>Prioriza un sistema de protección que refuerce la seguridad física en el campo maduro VHR.</a:t>
            </a:r>
            <a:endParaRPr lang="es-EC" sz="2400" dirty="0"/>
          </a:p>
        </p:txBody>
      </p:sp>
    </p:spTree>
    <p:extLst>
      <p:ext uri="{BB962C8B-B14F-4D97-AF65-F5344CB8AC3E}">
        <p14:creationId xmlns:p14="http://schemas.microsoft.com/office/powerpoint/2010/main" val="353249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/>
          <p:cNvSpPr>
            <a:spLocks noGrp="1"/>
          </p:cNvSpPr>
          <p:nvPr>
            <p:ph type="ctrTitle"/>
          </p:nvPr>
        </p:nvSpPr>
        <p:spPr>
          <a:xfrm>
            <a:off x="2366313" y="3851285"/>
            <a:ext cx="9144000" cy="939589"/>
          </a:xfrm>
        </p:spPr>
        <p:txBody>
          <a:bodyPr/>
          <a:lstStyle/>
          <a:p>
            <a:r>
              <a:rPr lang="es-EC" dirty="0">
                <a:solidFill>
                  <a:schemeClr val="bg1"/>
                </a:solidFill>
              </a:rPr>
              <a:t>Marco referencial</a:t>
            </a:r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14"/>
          </p:nvPr>
        </p:nvSpPr>
        <p:spPr>
          <a:xfrm>
            <a:off x="0" y="4214607"/>
            <a:ext cx="1916807" cy="441547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/>
                </a:solidFill>
                <a:latin typeface="+mn-lt"/>
              </a:rPr>
              <a:t>Capítulo 2</a:t>
            </a:r>
          </a:p>
        </p:txBody>
      </p:sp>
    </p:spTree>
    <p:extLst>
      <p:ext uri="{BB962C8B-B14F-4D97-AF65-F5344CB8AC3E}">
        <p14:creationId xmlns:p14="http://schemas.microsoft.com/office/powerpoint/2010/main" val="404436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/>
          <p:cNvSpPr>
            <a:spLocks noGrp="1"/>
          </p:cNvSpPr>
          <p:nvPr>
            <p:ph type="title"/>
          </p:nvPr>
        </p:nvSpPr>
        <p:spPr>
          <a:xfrm>
            <a:off x="300747" y="446004"/>
            <a:ext cx="8282524" cy="669117"/>
          </a:xfrm>
        </p:spPr>
        <p:txBody>
          <a:bodyPr>
            <a:normAutofit fontScale="90000"/>
          </a:bodyPr>
          <a:lstStyle/>
          <a:p>
            <a:r>
              <a:rPr lang="es-EC" b="1" dirty="0"/>
              <a:t>Fundamentación legal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964940C-A72C-4CB9-82C8-F05067D4CB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256" y="2163153"/>
            <a:ext cx="2801025" cy="2801025"/>
          </a:xfrm>
          <a:prstGeom prst="rect">
            <a:avLst/>
          </a:prstGeom>
        </p:spPr>
      </p:pic>
      <p:sp>
        <p:nvSpPr>
          <p:cNvPr id="15" name="テキスト プレースホルダー 10">
            <a:extLst>
              <a:ext uri="{FF2B5EF4-FFF2-40B4-BE49-F238E27FC236}">
                <a16:creationId xmlns:a16="http://schemas.microsoft.com/office/drawing/2014/main" id="{D868745B-0396-4803-B086-261FC72CE584}"/>
              </a:ext>
            </a:extLst>
          </p:cNvPr>
          <p:cNvSpPr txBox="1">
            <a:spLocks/>
          </p:cNvSpPr>
          <p:nvPr/>
        </p:nvSpPr>
        <p:spPr>
          <a:xfrm>
            <a:off x="4442009" y="3994236"/>
            <a:ext cx="6705895" cy="6691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000" dirty="0">
                <a:solidFill>
                  <a:schemeClr val="bg2">
                    <a:lumMod val="10000"/>
                  </a:schemeClr>
                </a:solidFill>
              </a:rPr>
              <a:t>Es una empresa Estadunidense de prestación de servicios en los yacimientos petroleros.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000" dirty="0">
                <a:solidFill>
                  <a:schemeClr val="bg2">
                    <a:lumMod val="10000"/>
                  </a:schemeClr>
                </a:solidFill>
              </a:rPr>
              <a:t>Posee cerca de 300 empresas subsidiarias, afiladas, sucursales, marca y divisiones en todo el mundo.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000" dirty="0">
                <a:solidFill>
                  <a:schemeClr val="bg2">
                    <a:lumMod val="10000"/>
                  </a:schemeClr>
                </a:solidFill>
              </a:rPr>
              <a:t>Las oficinas centrales se encuentran en Houston, Texas – EE.UU.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000" dirty="0">
                <a:solidFill>
                  <a:schemeClr val="bg2">
                    <a:lumMod val="10000"/>
                  </a:schemeClr>
                </a:solidFill>
              </a:rPr>
              <a:t>En el Ecuador tiene presencia en dos períodos desde 1975 hasta 1999, con el incremento de las actividades petroleras reabrió sus operaciones a finales del año 2002.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000" dirty="0">
                <a:solidFill>
                  <a:schemeClr val="bg2">
                    <a:lumMod val="10000"/>
                  </a:schemeClr>
                </a:solidFill>
              </a:rPr>
              <a:t>Durante el 2010, Petroecuador entró en un proceso de licitaciones convocando a las empresas interesadas para la intervención en campos maduros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C" sz="2000" dirty="0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C" sz="20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46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テキスト プレースホルダー 13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15" name="テキスト プレースホルダー 14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kumimoji="1" lang="en-US" altLang="ja-JP" dirty="0"/>
              <a:t>B</a:t>
            </a:r>
            <a:endParaRPr kumimoji="1" lang="ja-JP" altLang="en-US" dirty="0"/>
          </a:p>
        </p:txBody>
      </p:sp>
      <p:sp>
        <p:nvSpPr>
          <p:cNvPr id="16" name="テキスト プレースホルダー 15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kumimoji="1" lang="en-US" altLang="ja-JP" dirty="0"/>
              <a:t>C</a:t>
            </a:r>
            <a:endParaRPr kumimoji="1" lang="ja-JP" altLang="en-US" dirty="0"/>
          </a:p>
        </p:txBody>
      </p:sp>
      <p:sp>
        <p:nvSpPr>
          <p:cNvPr id="18" name="テキスト プレースホルダー 17"/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LEY DE HIDROCARBUROS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9" name="テキスト プレースホルダー 18"/>
          <p:cNvSpPr>
            <a:spLocks noGrp="1"/>
          </p:cNvSpPr>
          <p:nvPr>
            <p:ph type="body" sz="quarter" idx="29"/>
          </p:nvPr>
        </p:nvSpPr>
        <p:spPr>
          <a:xfrm>
            <a:off x="1571248" y="2343799"/>
            <a:ext cx="5921510" cy="630069"/>
          </a:xfrm>
        </p:spPr>
        <p:txBody>
          <a:bodyPr/>
          <a:lstStyle/>
          <a:p>
            <a:r>
              <a:rPr lang="es-EC" sz="1600" dirty="0"/>
              <a:t>Los contratos de prestación de servicios que se encuentran tipificados en el artículo 16 de la Ley de Hidrocarburos.</a:t>
            </a:r>
            <a:endParaRPr kumimoji="1" lang="es-EC" altLang="ja-JP" sz="1600" dirty="0"/>
          </a:p>
        </p:txBody>
      </p:sp>
      <p:sp>
        <p:nvSpPr>
          <p:cNvPr id="20" name="テキスト プレースホルダー 19"/>
          <p:cNvSpPr>
            <a:spLocks noGrp="1"/>
          </p:cNvSpPr>
          <p:nvPr>
            <p:ph type="body" sz="quarter" idx="30"/>
          </p:nvPr>
        </p:nvSpPr>
        <p:spPr>
          <a:xfrm>
            <a:off x="3480074" y="3298728"/>
            <a:ext cx="7802791" cy="565983"/>
          </a:xfrm>
        </p:spPr>
        <p:txBody>
          <a:bodyPr/>
          <a:lstStyle/>
          <a:p>
            <a:r>
              <a:rPr kumimoji="1" lang="es-EC" altLang="ja-JP" dirty="0">
                <a:solidFill>
                  <a:srgbClr val="FF0000"/>
                </a:solidFill>
              </a:rPr>
              <a:t>Reglamento de Operaciones Hidrocarburíferas</a:t>
            </a:r>
          </a:p>
        </p:txBody>
      </p:sp>
      <p:sp>
        <p:nvSpPr>
          <p:cNvPr id="21" name="テキスト プレースホルダー 20"/>
          <p:cNvSpPr>
            <a:spLocks noGrp="1"/>
          </p:cNvSpPr>
          <p:nvPr>
            <p:ph type="body" sz="quarter" idx="31"/>
          </p:nvPr>
        </p:nvSpPr>
        <p:spPr>
          <a:xfrm>
            <a:off x="3591362" y="3749402"/>
            <a:ext cx="7580213" cy="630069"/>
          </a:xfrm>
        </p:spPr>
        <p:txBody>
          <a:bodyPr/>
          <a:lstStyle/>
          <a:p>
            <a:r>
              <a:rPr lang="es-EC" sz="1600" dirty="0"/>
              <a:t>Art. 8.- Seguridad: PETROECUADOR y las contratistas deberán conducir las operaciones petroleras observando las disposiciones y regulaciones que la ley y los reglamentos señalan sobre seguridad industrial y medidas de control vigentes en el Ecuador </a:t>
            </a:r>
            <a:endParaRPr kumimoji="1" lang="ja-JP" altLang="en-US" sz="1600" dirty="0"/>
          </a:p>
        </p:txBody>
      </p:sp>
      <p:sp>
        <p:nvSpPr>
          <p:cNvPr id="22" name="テキスト プレースホルダー 21"/>
          <p:cNvSpPr>
            <a:spLocks noGrp="1"/>
          </p:cNvSpPr>
          <p:nvPr>
            <p:ph type="body" sz="quarter" idx="32"/>
          </p:nvPr>
        </p:nvSpPr>
        <p:spPr>
          <a:xfrm>
            <a:off x="5428249" y="4688455"/>
            <a:ext cx="6370084" cy="565983"/>
          </a:xfrm>
        </p:spPr>
        <p:txBody>
          <a:bodyPr/>
          <a:lstStyle/>
          <a:p>
            <a:r>
              <a:rPr kumimoji="1" lang="es-EC" altLang="ja-JP" dirty="0">
                <a:solidFill>
                  <a:srgbClr val="FF0000"/>
                </a:solidFill>
              </a:rPr>
              <a:t>Normas Técnicas Ecuatorianas INEN-ISO</a:t>
            </a:r>
          </a:p>
        </p:txBody>
      </p:sp>
      <p:sp>
        <p:nvSpPr>
          <p:cNvPr id="23" name="テキスト プレースホルダー 22"/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kumimoji="1" lang="es-EC" altLang="ja-JP" sz="1600" dirty="0"/>
              <a:t>ISO 31000-2014 - ´Gestión de riesgos</a:t>
            </a:r>
          </a:p>
        </p:txBody>
      </p:sp>
    </p:spTree>
    <p:extLst>
      <p:ext uri="{BB962C8B-B14F-4D97-AF65-F5344CB8AC3E}">
        <p14:creationId xmlns:p14="http://schemas.microsoft.com/office/powerpoint/2010/main" val="85452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5">
            <a:extLst>
              <a:ext uri="{FF2B5EF4-FFF2-40B4-BE49-F238E27FC236}">
                <a16:creationId xmlns:a16="http://schemas.microsoft.com/office/drawing/2014/main" id="{F4312EA6-A484-4097-92BF-FF8DBAF9BE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461"/>
            <a:ext cx="8797617" cy="153795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397C70E-DC7D-4F6B-9775-3938A6C71577}"/>
              </a:ext>
            </a:extLst>
          </p:cNvPr>
          <p:cNvSpPr txBox="1"/>
          <p:nvPr/>
        </p:nvSpPr>
        <p:spPr>
          <a:xfrm>
            <a:off x="401510" y="368287"/>
            <a:ext cx="63233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4000" dirty="0">
                <a:solidFill>
                  <a:schemeClr val="bg1"/>
                </a:solidFill>
              </a:rPr>
              <a:t>Fundamentación teórica</a:t>
            </a:r>
          </a:p>
        </p:txBody>
      </p:sp>
      <p:sp>
        <p:nvSpPr>
          <p:cNvPr id="10" name="Freeform 1">
            <a:extLst>
              <a:ext uri="{FF2B5EF4-FFF2-40B4-BE49-F238E27FC236}">
                <a16:creationId xmlns:a16="http://schemas.microsoft.com/office/drawing/2014/main" id="{A9B1AAAC-4D7E-4AEA-89C4-9897C63ACFFE}"/>
              </a:ext>
            </a:extLst>
          </p:cNvPr>
          <p:cNvSpPr/>
          <p:nvPr/>
        </p:nvSpPr>
        <p:spPr>
          <a:xfrm rot="19514151">
            <a:off x="5631381" y="2509148"/>
            <a:ext cx="2877312" cy="2946400"/>
          </a:xfrm>
          <a:custGeom>
            <a:avLst/>
            <a:gdLst>
              <a:gd name="connsiteX0" fmla="*/ 2138776 w 2877312"/>
              <a:gd name="connsiteY0" fmla="*/ 1570120 h 2946400"/>
              <a:gd name="connsiteX1" fmla="*/ 1495051 w 2877312"/>
              <a:gd name="connsiteY1" fmla="*/ 2213845 h 2946400"/>
              <a:gd name="connsiteX2" fmla="*/ 2138776 w 2877312"/>
              <a:gd name="connsiteY2" fmla="*/ 2857570 h 2946400"/>
              <a:gd name="connsiteX3" fmla="*/ 2782501 w 2877312"/>
              <a:gd name="connsiteY3" fmla="*/ 2213845 h 2946400"/>
              <a:gd name="connsiteX4" fmla="*/ 2138776 w 2877312"/>
              <a:gd name="connsiteY4" fmla="*/ 1570120 h 2946400"/>
              <a:gd name="connsiteX5" fmla="*/ 739597 w 2877312"/>
              <a:gd name="connsiteY5" fmla="*/ 99708 h 2946400"/>
              <a:gd name="connsiteX6" fmla="*/ 95872 w 2877312"/>
              <a:gd name="connsiteY6" fmla="*/ 743433 h 2946400"/>
              <a:gd name="connsiteX7" fmla="*/ 739597 w 2877312"/>
              <a:gd name="connsiteY7" fmla="*/ 1387158 h 2946400"/>
              <a:gd name="connsiteX8" fmla="*/ 1383322 w 2877312"/>
              <a:gd name="connsiteY8" fmla="*/ 743433 h 2946400"/>
              <a:gd name="connsiteX9" fmla="*/ 739597 w 2877312"/>
              <a:gd name="connsiteY9" fmla="*/ 99708 h 2946400"/>
              <a:gd name="connsiteX10" fmla="*/ 736600 w 2877312"/>
              <a:gd name="connsiteY10" fmla="*/ 0 h 2946400"/>
              <a:gd name="connsiteX11" fmla="*/ 1473200 w 2877312"/>
              <a:gd name="connsiteY11" fmla="*/ 736600 h 2946400"/>
              <a:gd name="connsiteX12" fmla="*/ 1415315 w 2877312"/>
              <a:gd name="connsiteY12" fmla="*/ 1023318 h 2946400"/>
              <a:gd name="connsiteX13" fmla="*/ 1383747 w 2877312"/>
              <a:gd name="connsiteY13" fmla="*/ 1081478 h 2946400"/>
              <a:gd name="connsiteX14" fmla="*/ 1378374 w 2877312"/>
              <a:gd name="connsiteY14" fmla="*/ 1112269 h 2946400"/>
              <a:gd name="connsiteX15" fmla="*/ 1458846 w 2877312"/>
              <a:gd name="connsiteY15" fmla="*/ 1402231 h 2946400"/>
              <a:gd name="connsiteX16" fmla="*/ 1717030 w 2877312"/>
              <a:gd name="connsiteY16" fmla="*/ 1556812 h 2946400"/>
              <a:gd name="connsiteX17" fmla="*/ 1793097 w 2877312"/>
              <a:gd name="connsiteY17" fmla="*/ 1564140 h 2946400"/>
              <a:gd name="connsiteX18" fmla="*/ 1853994 w 2877312"/>
              <a:gd name="connsiteY18" fmla="*/ 1531086 h 2946400"/>
              <a:gd name="connsiteX19" fmla="*/ 2140712 w 2877312"/>
              <a:gd name="connsiteY19" fmla="*/ 1473200 h 2946400"/>
              <a:gd name="connsiteX20" fmla="*/ 2877312 w 2877312"/>
              <a:gd name="connsiteY20" fmla="*/ 2209800 h 2946400"/>
              <a:gd name="connsiteX21" fmla="*/ 2140712 w 2877312"/>
              <a:gd name="connsiteY21" fmla="*/ 2946400 h 2946400"/>
              <a:gd name="connsiteX22" fmla="*/ 1404112 w 2877312"/>
              <a:gd name="connsiteY22" fmla="*/ 2209800 h 2946400"/>
              <a:gd name="connsiteX23" fmla="*/ 1461998 w 2877312"/>
              <a:gd name="connsiteY23" fmla="*/ 1923082 h 2946400"/>
              <a:gd name="connsiteX24" fmla="*/ 1515984 w 2877312"/>
              <a:gd name="connsiteY24" fmla="*/ 1823620 h 2946400"/>
              <a:gd name="connsiteX25" fmla="*/ 1515729 w 2877312"/>
              <a:gd name="connsiteY25" fmla="*/ 1781695 h 2946400"/>
              <a:gd name="connsiteX26" fmla="*/ 1435735 w 2877312"/>
              <a:gd name="connsiteY26" fmla="*/ 1570258 h 2946400"/>
              <a:gd name="connsiteX27" fmla="*/ 1069201 w 2877312"/>
              <a:gd name="connsiteY27" fmla="*/ 1405240 h 2946400"/>
              <a:gd name="connsiteX28" fmla="*/ 1036539 w 2877312"/>
              <a:gd name="connsiteY28" fmla="*/ 1408139 h 2946400"/>
              <a:gd name="connsiteX29" fmla="*/ 1023318 w 2877312"/>
              <a:gd name="connsiteY29" fmla="*/ 1415315 h 2946400"/>
              <a:gd name="connsiteX30" fmla="*/ 736600 w 2877312"/>
              <a:gd name="connsiteY30" fmla="*/ 1473200 h 2946400"/>
              <a:gd name="connsiteX31" fmla="*/ 0 w 2877312"/>
              <a:gd name="connsiteY31" fmla="*/ 736600 h 2946400"/>
              <a:gd name="connsiteX32" fmla="*/ 736600 w 2877312"/>
              <a:gd name="connsiteY32" fmla="*/ 0 h 294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877312" h="2946400">
                <a:moveTo>
                  <a:pt x="2138776" y="1570120"/>
                </a:moveTo>
                <a:cubicBezTo>
                  <a:pt x="1783256" y="1570120"/>
                  <a:pt x="1495051" y="1858325"/>
                  <a:pt x="1495051" y="2213845"/>
                </a:cubicBezTo>
                <a:cubicBezTo>
                  <a:pt x="1495051" y="2569365"/>
                  <a:pt x="1783256" y="2857570"/>
                  <a:pt x="2138776" y="2857570"/>
                </a:cubicBezTo>
                <a:cubicBezTo>
                  <a:pt x="2494296" y="2857570"/>
                  <a:pt x="2782501" y="2569365"/>
                  <a:pt x="2782501" y="2213845"/>
                </a:cubicBezTo>
                <a:cubicBezTo>
                  <a:pt x="2782501" y="1858325"/>
                  <a:pt x="2494296" y="1570120"/>
                  <a:pt x="2138776" y="1570120"/>
                </a:cubicBezTo>
                <a:close/>
                <a:moveTo>
                  <a:pt x="739597" y="99708"/>
                </a:moveTo>
                <a:cubicBezTo>
                  <a:pt x="384077" y="99708"/>
                  <a:pt x="95872" y="387913"/>
                  <a:pt x="95872" y="743433"/>
                </a:cubicBezTo>
                <a:cubicBezTo>
                  <a:pt x="95872" y="1098953"/>
                  <a:pt x="384077" y="1387158"/>
                  <a:pt x="739597" y="1387158"/>
                </a:cubicBezTo>
                <a:cubicBezTo>
                  <a:pt x="1095117" y="1387158"/>
                  <a:pt x="1383322" y="1098953"/>
                  <a:pt x="1383322" y="743433"/>
                </a:cubicBezTo>
                <a:cubicBezTo>
                  <a:pt x="1383322" y="387913"/>
                  <a:pt x="1095117" y="99708"/>
                  <a:pt x="739597" y="99708"/>
                </a:cubicBezTo>
                <a:close/>
                <a:moveTo>
                  <a:pt x="736600" y="0"/>
                </a:moveTo>
                <a:cubicBezTo>
                  <a:pt x="1143413" y="0"/>
                  <a:pt x="1473200" y="329787"/>
                  <a:pt x="1473200" y="736600"/>
                </a:cubicBezTo>
                <a:cubicBezTo>
                  <a:pt x="1473200" y="838303"/>
                  <a:pt x="1452589" y="935192"/>
                  <a:pt x="1415315" y="1023318"/>
                </a:cubicBezTo>
                <a:lnTo>
                  <a:pt x="1383747" y="1081478"/>
                </a:lnTo>
                <a:lnTo>
                  <a:pt x="1378374" y="1112269"/>
                </a:lnTo>
                <a:cubicBezTo>
                  <a:pt x="1370611" y="1218454"/>
                  <a:pt x="1396124" y="1319897"/>
                  <a:pt x="1458846" y="1402231"/>
                </a:cubicBezTo>
                <a:cubicBezTo>
                  <a:pt x="1521569" y="1484566"/>
                  <a:pt x="1612595" y="1536100"/>
                  <a:pt x="1717030" y="1556812"/>
                </a:cubicBezTo>
                <a:lnTo>
                  <a:pt x="1793097" y="1564140"/>
                </a:lnTo>
                <a:lnTo>
                  <a:pt x="1853994" y="1531086"/>
                </a:lnTo>
                <a:cubicBezTo>
                  <a:pt x="1942120" y="1493812"/>
                  <a:pt x="2039009" y="1473200"/>
                  <a:pt x="2140712" y="1473200"/>
                </a:cubicBezTo>
                <a:cubicBezTo>
                  <a:pt x="2547525" y="1473200"/>
                  <a:pt x="2877312" y="1802987"/>
                  <a:pt x="2877312" y="2209800"/>
                </a:cubicBezTo>
                <a:cubicBezTo>
                  <a:pt x="2877312" y="2616613"/>
                  <a:pt x="2547525" y="2946400"/>
                  <a:pt x="2140712" y="2946400"/>
                </a:cubicBezTo>
                <a:cubicBezTo>
                  <a:pt x="1733899" y="2946400"/>
                  <a:pt x="1404112" y="2616613"/>
                  <a:pt x="1404112" y="2209800"/>
                </a:cubicBezTo>
                <a:cubicBezTo>
                  <a:pt x="1404112" y="2108097"/>
                  <a:pt x="1424724" y="2011208"/>
                  <a:pt x="1461998" y="1923082"/>
                </a:cubicBezTo>
                <a:lnTo>
                  <a:pt x="1515984" y="1823620"/>
                </a:lnTo>
                <a:lnTo>
                  <a:pt x="1515729" y="1781695"/>
                </a:lnTo>
                <a:cubicBezTo>
                  <a:pt x="1508889" y="1704508"/>
                  <a:pt x="1482778" y="1632009"/>
                  <a:pt x="1435735" y="1570258"/>
                </a:cubicBezTo>
                <a:cubicBezTo>
                  <a:pt x="1352105" y="1460480"/>
                  <a:pt x="1218158" y="1405456"/>
                  <a:pt x="1069201" y="1405240"/>
                </a:cubicBezTo>
                <a:lnTo>
                  <a:pt x="1036539" y="1408139"/>
                </a:lnTo>
                <a:lnTo>
                  <a:pt x="1023318" y="1415315"/>
                </a:lnTo>
                <a:cubicBezTo>
                  <a:pt x="935192" y="1452589"/>
                  <a:pt x="838303" y="1473200"/>
                  <a:pt x="736600" y="1473200"/>
                </a:cubicBezTo>
                <a:cubicBezTo>
                  <a:pt x="329787" y="1473200"/>
                  <a:pt x="0" y="1143413"/>
                  <a:pt x="0" y="736600"/>
                </a:cubicBezTo>
                <a:cubicBezTo>
                  <a:pt x="0" y="329787"/>
                  <a:pt x="329787" y="0"/>
                  <a:pt x="736600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>
            <a:outerShdw blurRad="177800" dist="482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4DA6AE2C-FC3C-4570-92D1-CE5EFE1D9CFB}"/>
              </a:ext>
            </a:extLst>
          </p:cNvPr>
          <p:cNvSpPr/>
          <p:nvPr/>
        </p:nvSpPr>
        <p:spPr>
          <a:xfrm rot="19514151">
            <a:off x="5630680" y="2509148"/>
            <a:ext cx="2877312" cy="2946400"/>
          </a:xfrm>
          <a:custGeom>
            <a:avLst/>
            <a:gdLst>
              <a:gd name="connsiteX0" fmla="*/ 736600 w 2877312"/>
              <a:gd name="connsiteY0" fmla="*/ 0 h 2946400"/>
              <a:gd name="connsiteX1" fmla="*/ 1473200 w 2877312"/>
              <a:gd name="connsiteY1" fmla="*/ 736600 h 2946400"/>
              <a:gd name="connsiteX2" fmla="*/ 1415315 w 2877312"/>
              <a:gd name="connsiteY2" fmla="*/ 1023318 h 2946400"/>
              <a:gd name="connsiteX3" fmla="*/ 1383747 w 2877312"/>
              <a:gd name="connsiteY3" fmla="*/ 1081478 h 2946400"/>
              <a:gd name="connsiteX4" fmla="*/ 1378374 w 2877312"/>
              <a:gd name="connsiteY4" fmla="*/ 1112269 h 2946400"/>
              <a:gd name="connsiteX5" fmla="*/ 1458846 w 2877312"/>
              <a:gd name="connsiteY5" fmla="*/ 1402231 h 2946400"/>
              <a:gd name="connsiteX6" fmla="*/ 1717030 w 2877312"/>
              <a:gd name="connsiteY6" fmla="*/ 1556812 h 2946400"/>
              <a:gd name="connsiteX7" fmla="*/ 1793097 w 2877312"/>
              <a:gd name="connsiteY7" fmla="*/ 1564140 h 2946400"/>
              <a:gd name="connsiteX8" fmla="*/ 1853994 w 2877312"/>
              <a:gd name="connsiteY8" fmla="*/ 1531086 h 2946400"/>
              <a:gd name="connsiteX9" fmla="*/ 2140712 w 2877312"/>
              <a:gd name="connsiteY9" fmla="*/ 1473200 h 2946400"/>
              <a:gd name="connsiteX10" fmla="*/ 2877312 w 2877312"/>
              <a:gd name="connsiteY10" fmla="*/ 2209800 h 2946400"/>
              <a:gd name="connsiteX11" fmla="*/ 2140712 w 2877312"/>
              <a:gd name="connsiteY11" fmla="*/ 2946400 h 2946400"/>
              <a:gd name="connsiteX12" fmla="*/ 1404112 w 2877312"/>
              <a:gd name="connsiteY12" fmla="*/ 2209800 h 2946400"/>
              <a:gd name="connsiteX13" fmla="*/ 1461998 w 2877312"/>
              <a:gd name="connsiteY13" fmla="*/ 1923082 h 2946400"/>
              <a:gd name="connsiteX14" fmla="*/ 1515984 w 2877312"/>
              <a:gd name="connsiteY14" fmla="*/ 1823620 h 2946400"/>
              <a:gd name="connsiteX15" fmla="*/ 1515729 w 2877312"/>
              <a:gd name="connsiteY15" fmla="*/ 1781695 h 2946400"/>
              <a:gd name="connsiteX16" fmla="*/ 1435735 w 2877312"/>
              <a:gd name="connsiteY16" fmla="*/ 1570258 h 2946400"/>
              <a:gd name="connsiteX17" fmla="*/ 1069201 w 2877312"/>
              <a:gd name="connsiteY17" fmla="*/ 1405240 h 2946400"/>
              <a:gd name="connsiteX18" fmla="*/ 1036539 w 2877312"/>
              <a:gd name="connsiteY18" fmla="*/ 1408139 h 2946400"/>
              <a:gd name="connsiteX19" fmla="*/ 1023318 w 2877312"/>
              <a:gd name="connsiteY19" fmla="*/ 1415315 h 2946400"/>
              <a:gd name="connsiteX20" fmla="*/ 736600 w 2877312"/>
              <a:gd name="connsiteY20" fmla="*/ 1473200 h 2946400"/>
              <a:gd name="connsiteX21" fmla="*/ 0 w 2877312"/>
              <a:gd name="connsiteY21" fmla="*/ 736600 h 2946400"/>
              <a:gd name="connsiteX22" fmla="*/ 736600 w 2877312"/>
              <a:gd name="connsiteY22" fmla="*/ 0 h 294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877312" h="2946400">
                <a:moveTo>
                  <a:pt x="736600" y="0"/>
                </a:moveTo>
                <a:cubicBezTo>
                  <a:pt x="1143413" y="0"/>
                  <a:pt x="1473200" y="329787"/>
                  <a:pt x="1473200" y="736600"/>
                </a:cubicBezTo>
                <a:cubicBezTo>
                  <a:pt x="1473200" y="838303"/>
                  <a:pt x="1452589" y="935192"/>
                  <a:pt x="1415315" y="1023318"/>
                </a:cubicBezTo>
                <a:lnTo>
                  <a:pt x="1383747" y="1081478"/>
                </a:lnTo>
                <a:lnTo>
                  <a:pt x="1378374" y="1112269"/>
                </a:lnTo>
                <a:cubicBezTo>
                  <a:pt x="1370611" y="1218454"/>
                  <a:pt x="1396124" y="1319897"/>
                  <a:pt x="1458846" y="1402231"/>
                </a:cubicBezTo>
                <a:cubicBezTo>
                  <a:pt x="1521569" y="1484566"/>
                  <a:pt x="1612595" y="1536100"/>
                  <a:pt x="1717030" y="1556812"/>
                </a:cubicBezTo>
                <a:lnTo>
                  <a:pt x="1793097" y="1564140"/>
                </a:lnTo>
                <a:lnTo>
                  <a:pt x="1853994" y="1531086"/>
                </a:lnTo>
                <a:cubicBezTo>
                  <a:pt x="1942120" y="1493812"/>
                  <a:pt x="2039009" y="1473200"/>
                  <a:pt x="2140712" y="1473200"/>
                </a:cubicBezTo>
                <a:cubicBezTo>
                  <a:pt x="2547525" y="1473200"/>
                  <a:pt x="2877312" y="1802987"/>
                  <a:pt x="2877312" y="2209800"/>
                </a:cubicBezTo>
                <a:cubicBezTo>
                  <a:pt x="2877312" y="2616613"/>
                  <a:pt x="2547525" y="2946400"/>
                  <a:pt x="2140712" y="2946400"/>
                </a:cubicBezTo>
                <a:cubicBezTo>
                  <a:pt x="1733899" y="2946400"/>
                  <a:pt x="1404112" y="2616613"/>
                  <a:pt x="1404112" y="2209800"/>
                </a:cubicBezTo>
                <a:cubicBezTo>
                  <a:pt x="1404112" y="2108097"/>
                  <a:pt x="1424724" y="2011208"/>
                  <a:pt x="1461998" y="1923082"/>
                </a:cubicBezTo>
                <a:lnTo>
                  <a:pt x="1515984" y="1823620"/>
                </a:lnTo>
                <a:lnTo>
                  <a:pt x="1515729" y="1781695"/>
                </a:lnTo>
                <a:cubicBezTo>
                  <a:pt x="1508889" y="1704508"/>
                  <a:pt x="1482778" y="1632009"/>
                  <a:pt x="1435735" y="1570258"/>
                </a:cubicBezTo>
                <a:cubicBezTo>
                  <a:pt x="1352105" y="1460480"/>
                  <a:pt x="1218158" y="1405456"/>
                  <a:pt x="1069201" y="1405240"/>
                </a:cubicBezTo>
                <a:lnTo>
                  <a:pt x="1036539" y="1408139"/>
                </a:lnTo>
                <a:lnTo>
                  <a:pt x="1023318" y="1415315"/>
                </a:lnTo>
                <a:cubicBezTo>
                  <a:pt x="935192" y="1452589"/>
                  <a:pt x="838303" y="1473200"/>
                  <a:pt x="736600" y="1473200"/>
                </a:cubicBezTo>
                <a:cubicBezTo>
                  <a:pt x="329787" y="1473200"/>
                  <a:pt x="0" y="1143413"/>
                  <a:pt x="0" y="736600"/>
                </a:cubicBezTo>
                <a:cubicBezTo>
                  <a:pt x="0" y="329787"/>
                  <a:pt x="329787" y="0"/>
                  <a:pt x="736600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4">
            <a:extLst>
              <a:ext uri="{FF2B5EF4-FFF2-40B4-BE49-F238E27FC236}">
                <a16:creationId xmlns:a16="http://schemas.microsoft.com/office/drawing/2014/main" id="{9FED0BC8-D1C4-474B-AADF-8F037ACA5A44}"/>
              </a:ext>
            </a:extLst>
          </p:cNvPr>
          <p:cNvSpPr>
            <a:spLocks noChangeAspect="1"/>
          </p:cNvSpPr>
          <p:nvPr/>
        </p:nvSpPr>
        <p:spPr>
          <a:xfrm rot="19514151">
            <a:off x="7458055" y="3526259"/>
            <a:ext cx="1274728" cy="12747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C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73A63C08-2190-4C50-80FF-DD691FA2802D}"/>
              </a:ext>
            </a:extLst>
          </p:cNvPr>
          <p:cNvSpPr/>
          <p:nvPr/>
        </p:nvSpPr>
        <p:spPr>
          <a:xfrm>
            <a:off x="7367142" y="4968906"/>
            <a:ext cx="4388664" cy="1489921"/>
          </a:xfrm>
          <a:prstGeom prst="rect">
            <a:avLst/>
          </a:prstGeom>
          <a:noFill/>
        </p:spPr>
        <p:txBody>
          <a:bodyPr wrap="square" lIns="42953" tIns="21476" rIns="42953" bIns="21476">
            <a:spAutoFit/>
          </a:bodyPr>
          <a:lstStyle/>
          <a:p>
            <a:pPr defTabSz="214761"/>
            <a:r>
              <a:rPr lang="es-ES" dirty="0"/>
              <a:t>Las tuberías son también blanco fácil para las organizaciones terroristas con el objetivo de </a:t>
            </a:r>
            <a:r>
              <a:rPr lang="es-ES" sz="2000" dirty="0">
                <a:solidFill>
                  <a:schemeClr val="accent2">
                    <a:lumMod val="75000"/>
                  </a:schemeClr>
                </a:solidFill>
              </a:rPr>
              <a:t>dañar los intereses económicos y políticos </a:t>
            </a:r>
            <a:r>
              <a:rPr lang="es-ES" dirty="0"/>
              <a:t>sobre todo en la zona que limita con Colombia. </a:t>
            </a:r>
            <a:endParaRPr lang="es-EC" dirty="0">
              <a:ln w="0"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id="{6424FB64-0CD7-4D76-8057-3D2E64048809}"/>
              </a:ext>
            </a:extLst>
          </p:cNvPr>
          <p:cNvSpPr/>
          <p:nvPr/>
        </p:nvSpPr>
        <p:spPr>
          <a:xfrm rot="4997899">
            <a:off x="5286863" y="1509208"/>
            <a:ext cx="2877312" cy="2946400"/>
          </a:xfrm>
          <a:custGeom>
            <a:avLst/>
            <a:gdLst>
              <a:gd name="connsiteX0" fmla="*/ 2138776 w 2877312"/>
              <a:gd name="connsiteY0" fmla="*/ 1570120 h 2946400"/>
              <a:gd name="connsiteX1" fmla="*/ 1495051 w 2877312"/>
              <a:gd name="connsiteY1" fmla="*/ 2213845 h 2946400"/>
              <a:gd name="connsiteX2" fmla="*/ 2138776 w 2877312"/>
              <a:gd name="connsiteY2" fmla="*/ 2857570 h 2946400"/>
              <a:gd name="connsiteX3" fmla="*/ 2782501 w 2877312"/>
              <a:gd name="connsiteY3" fmla="*/ 2213845 h 2946400"/>
              <a:gd name="connsiteX4" fmla="*/ 2138776 w 2877312"/>
              <a:gd name="connsiteY4" fmla="*/ 1570120 h 2946400"/>
              <a:gd name="connsiteX5" fmla="*/ 739597 w 2877312"/>
              <a:gd name="connsiteY5" fmla="*/ 99708 h 2946400"/>
              <a:gd name="connsiteX6" fmla="*/ 95872 w 2877312"/>
              <a:gd name="connsiteY6" fmla="*/ 743433 h 2946400"/>
              <a:gd name="connsiteX7" fmla="*/ 739597 w 2877312"/>
              <a:gd name="connsiteY7" fmla="*/ 1387158 h 2946400"/>
              <a:gd name="connsiteX8" fmla="*/ 1383322 w 2877312"/>
              <a:gd name="connsiteY8" fmla="*/ 743433 h 2946400"/>
              <a:gd name="connsiteX9" fmla="*/ 739597 w 2877312"/>
              <a:gd name="connsiteY9" fmla="*/ 99708 h 2946400"/>
              <a:gd name="connsiteX10" fmla="*/ 736600 w 2877312"/>
              <a:gd name="connsiteY10" fmla="*/ 0 h 2946400"/>
              <a:gd name="connsiteX11" fmla="*/ 1473200 w 2877312"/>
              <a:gd name="connsiteY11" fmla="*/ 736600 h 2946400"/>
              <a:gd name="connsiteX12" fmla="*/ 1415315 w 2877312"/>
              <a:gd name="connsiteY12" fmla="*/ 1023318 h 2946400"/>
              <a:gd name="connsiteX13" fmla="*/ 1383747 w 2877312"/>
              <a:gd name="connsiteY13" fmla="*/ 1081478 h 2946400"/>
              <a:gd name="connsiteX14" fmla="*/ 1378374 w 2877312"/>
              <a:gd name="connsiteY14" fmla="*/ 1112269 h 2946400"/>
              <a:gd name="connsiteX15" fmla="*/ 1458846 w 2877312"/>
              <a:gd name="connsiteY15" fmla="*/ 1402231 h 2946400"/>
              <a:gd name="connsiteX16" fmla="*/ 1717030 w 2877312"/>
              <a:gd name="connsiteY16" fmla="*/ 1556812 h 2946400"/>
              <a:gd name="connsiteX17" fmla="*/ 1793097 w 2877312"/>
              <a:gd name="connsiteY17" fmla="*/ 1564140 h 2946400"/>
              <a:gd name="connsiteX18" fmla="*/ 1853994 w 2877312"/>
              <a:gd name="connsiteY18" fmla="*/ 1531086 h 2946400"/>
              <a:gd name="connsiteX19" fmla="*/ 2140712 w 2877312"/>
              <a:gd name="connsiteY19" fmla="*/ 1473200 h 2946400"/>
              <a:gd name="connsiteX20" fmla="*/ 2877312 w 2877312"/>
              <a:gd name="connsiteY20" fmla="*/ 2209800 h 2946400"/>
              <a:gd name="connsiteX21" fmla="*/ 2140712 w 2877312"/>
              <a:gd name="connsiteY21" fmla="*/ 2946400 h 2946400"/>
              <a:gd name="connsiteX22" fmla="*/ 1404112 w 2877312"/>
              <a:gd name="connsiteY22" fmla="*/ 2209800 h 2946400"/>
              <a:gd name="connsiteX23" fmla="*/ 1461998 w 2877312"/>
              <a:gd name="connsiteY23" fmla="*/ 1923082 h 2946400"/>
              <a:gd name="connsiteX24" fmla="*/ 1515984 w 2877312"/>
              <a:gd name="connsiteY24" fmla="*/ 1823620 h 2946400"/>
              <a:gd name="connsiteX25" fmla="*/ 1515729 w 2877312"/>
              <a:gd name="connsiteY25" fmla="*/ 1781695 h 2946400"/>
              <a:gd name="connsiteX26" fmla="*/ 1435735 w 2877312"/>
              <a:gd name="connsiteY26" fmla="*/ 1570258 h 2946400"/>
              <a:gd name="connsiteX27" fmla="*/ 1069201 w 2877312"/>
              <a:gd name="connsiteY27" fmla="*/ 1405240 h 2946400"/>
              <a:gd name="connsiteX28" fmla="*/ 1036539 w 2877312"/>
              <a:gd name="connsiteY28" fmla="*/ 1408139 h 2946400"/>
              <a:gd name="connsiteX29" fmla="*/ 1023318 w 2877312"/>
              <a:gd name="connsiteY29" fmla="*/ 1415315 h 2946400"/>
              <a:gd name="connsiteX30" fmla="*/ 736600 w 2877312"/>
              <a:gd name="connsiteY30" fmla="*/ 1473200 h 2946400"/>
              <a:gd name="connsiteX31" fmla="*/ 0 w 2877312"/>
              <a:gd name="connsiteY31" fmla="*/ 736600 h 2946400"/>
              <a:gd name="connsiteX32" fmla="*/ 736600 w 2877312"/>
              <a:gd name="connsiteY32" fmla="*/ 0 h 294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877312" h="2946400">
                <a:moveTo>
                  <a:pt x="2138776" y="1570120"/>
                </a:moveTo>
                <a:cubicBezTo>
                  <a:pt x="1783256" y="1570120"/>
                  <a:pt x="1495051" y="1858325"/>
                  <a:pt x="1495051" y="2213845"/>
                </a:cubicBezTo>
                <a:cubicBezTo>
                  <a:pt x="1495051" y="2569365"/>
                  <a:pt x="1783256" y="2857570"/>
                  <a:pt x="2138776" y="2857570"/>
                </a:cubicBezTo>
                <a:cubicBezTo>
                  <a:pt x="2494296" y="2857570"/>
                  <a:pt x="2782501" y="2569365"/>
                  <a:pt x="2782501" y="2213845"/>
                </a:cubicBezTo>
                <a:cubicBezTo>
                  <a:pt x="2782501" y="1858325"/>
                  <a:pt x="2494296" y="1570120"/>
                  <a:pt x="2138776" y="1570120"/>
                </a:cubicBezTo>
                <a:close/>
                <a:moveTo>
                  <a:pt x="739597" y="99708"/>
                </a:moveTo>
                <a:cubicBezTo>
                  <a:pt x="384077" y="99708"/>
                  <a:pt x="95872" y="387913"/>
                  <a:pt x="95872" y="743433"/>
                </a:cubicBezTo>
                <a:cubicBezTo>
                  <a:pt x="95872" y="1098953"/>
                  <a:pt x="384077" y="1387158"/>
                  <a:pt x="739597" y="1387158"/>
                </a:cubicBezTo>
                <a:cubicBezTo>
                  <a:pt x="1095117" y="1387158"/>
                  <a:pt x="1383322" y="1098953"/>
                  <a:pt x="1383322" y="743433"/>
                </a:cubicBezTo>
                <a:cubicBezTo>
                  <a:pt x="1383322" y="387913"/>
                  <a:pt x="1095117" y="99708"/>
                  <a:pt x="739597" y="99708"/>
                </a:cubicBezTo>
                <a:close/>
                <a:moveTo>
                  <a:pt x="736600" y="0"/>
                </a:moveTo>
                <a:cubicBezTo>
                  <a:pt x="1143413" y="0"/>
                  <a:pt x="1473200" y="329787"/>
                  <a:pt x="1473200" y="736600"/>
                </a:cubicBezTo>
                <a:cubicBezTo>
                  <a:pt x="1473200" y="838303"/>
                  <a:pt x="1452589" y="935192"/>
                  <a:pt x="1415315" y="1023318"/>
                </a:cubicBezTo>
                <a:lnTo>
                  <a:pt x="1383747" y="1081478"/>
                </a:lnTo>
                <a:lnTo>
                  <a:pt x="1378374" y="1112269"/>
                </a:lnTo>
                <a:cubicBezTo>
                  <a:pt x="1370611" y="1218454"/>
                  <a:pt x="1396124" y="1319897"/>
                  <a:pt x="1458846" y="1402231"/>
                </a:cubicBezTo>
                <a:cubicBezTo>
                  <a:pt x="1521569" y="1484566"/>
                  <a:pt x="1612595" y="1536100"/>
                  <a:pt x="1717030" y="1556812"/>
                </a:cubicBezTo>
                <a:lnTo>
                  <a:pt x="1793097" y="1564140"/>
                </a:lnTo>
                <a:lnTo>
                  <a:pt x="1853994" y="1531086"/>
                </a:lnTo>
                <a:cubicBezTo>
                  <a:pt x="1942120" y="1493812"/>
                  <a:pt x="2039009" y="1473200"/>
                  <a:pt x="2140712" y="1473200"/>
                </a:cubicBezTo>
                <a:cubicBezTo>
                  <a:pt x="2547525" y="1473200"/>
                  <a:pt x="2877312" y="1802987"/>
                  <a:pt x="2877312" y="2209800"/>
                </a:cubicBezTo>
                <a:cubicBezTo>
                  <a:pt x="2877312" y="2616613"/>
                  <a:pt x="2547525" y="2946400"/>
                  <a:pt x="2140712" y="2946400"/>
                </a:cubicBezTo>
                <a:cubicBezTo>
                  <a:pt x="1733899" y="2946400"/>
                  <a:pt x="1404112" y="2616613"/>
                  <a:pt x="1404112" y="2209800"/>
                </a:cubicBezTo>
                <a:cubicBezTo>
                  <a:pt x="1404112" y="2108097"/>
                  <a:pt x="1424724" y="2011208"/>
                  <a:pt x="1461998" y="1923082"/>
                </a:cubicBezTo>
                <a:lnTo>
                  <a:pt x="1515984" y="1823620"/>
                </a:lnTo>
                <a:lnTo>
                  <a:pt x="1515729" y="1781695"/>
                </a:lnTo>
                <a:cubicBezTo>
                  <a:pt x="1508889" y="1704508"/>
                  <a:pt x="1482778" y="1632009"/>
                  <a:pt x="1435735" y="1570258"/>
                </a:cubicBezTo>
                <a:cubicBezTo>
                  <a:pt x="1352105" y="1460480"/>
                  <a:pt x="1218158" y="1405456"/>
                  <a:pt x="1069201" y="1405240"/>
                </a:cubicBezTo>
                <a:lnTo>
                  <a:pt x="1036539" y="1408139"/>
                </a:lnTo>
                <a:lnTo>
                  <a:pt x="1023318" y="1415315"/>
                </a:lnTo>
                <a:cubicBezTo>
                  <a:pt x="935192" y="1452589"/>
                  <a:pt x="838303" y="1473200"/>
                  <a:pt x="736600" y="1473200"/>
                </a:cubicBezTo>
                <a:cubicBezTo>
                  <a:pt x="329787" y="1473200"/>
                  <a:pt x="0" y="1143413"/>
                  <a:pt x="0" y="736600"/>
                </a:cubicBezTo>
                <a:cubicBezTo>
                  <a:pt x="0" y="329787"/>
                  <a:pt x="329787" y="0"/>
                  <a:pt x="736600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>
            <a:outerShdw blurRad="177800" dist="482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F504E8BA-7AAD-4E04-9D39-1441D4628F60}"/>
              </a:ext>
            </a:extLst>
          </p:cNvPr>
          <p:cNvSpPr/>
          <p:nvPr/>
        </p:nvSpPr>
        <p:spPr>
          <a:xfrm rot="4997899">
            <a:off x="5286162" y="1509208"/>
            <a:ext cx="2877312" cy="2946400"/>
          </a:xfrm>
          <a:custGeom>
            <a:avLst/>
            <a:gdLst>
              <a:gd name="connsiteX0" fmla="*/ 736600 w 2877312"/>
              <a:gd name="connsiteY0" fmla="*/ 0 h 2946400"/>
              <a:gd name="connsiteX1" fmla="*/ 1473200 w 2877312"/>
              <a:gd name="connsiteY1" fmla="*/ 736600 h 2946400"/>
              <a:gd name="connsiteX2" fmla="*/ 1415315 w 2877312"/>
              <a:gd name="connsiteY2" fmla="*/ 1023318 h 2946400"/>
              <a:gd name="connsiteX3" fmla="*/ 1383747 w 2877312"/>
              <a:gd name="connsiteY3" fmla="*/ 1081478 h 2946400"/>
              <a:gd name="connsiteX4" fmla="*/ 1378374 w 2877312"/>
              <a:gd name="connsiteY4" fmla="*/ 1112269 h 2946400"/>
              <a:gd name="connsiteX5" fmla="*/ 1458846 w 2877312"/>
              <a:gd name="connsiteY5" fmla="*/ 1402231 h 2946400"/>
              <a:gd name="connsiteX6" fmla="*/ 1717030 w 2877312"/>
              <a:gd name="connsiteY6" fmla="*/ 1556812 h 2946400"/>
              <a:gd name="connsiteX7" fmla="*/ 1793097 w 2877312"/>
              <a:gd name="connsiteY7" fmla="*/ 1564140 h 2946400"/>
              <a:gd name="connsiteX8" fmla="*/ 1853994 w 2877312"/>
              <a:gd name="connsiteY8" fmla="*/ 1531086 h 2946400"/>
              <a:gd name="connsiteX9" fmla="*/ 2140712 w 2877312"/>
              <a:gd name="connsiteY9" fmla="*/ 1473200 h 2946400"/>
              <a:gd name="connsiteX10" fmla="*/ 2877312 w 2877312"/>
              <a:gd name="connsiteY10" fmla="*/ 2209800 h 2946400"/>
              <a:gd name="connsiteX11" fmla="*/ 2140712 w 2877312"/>
              <a:gd name="connsiteY11" fmla="*/ 2946400 h 2946400"/>
              <a:gd name="connsiteX12" fmla="*/ 1404112 w 2877312"/>
              <a:gd name="connsiteY12" fmla="*/ 2209800 h 2946400"/>
              <a:gd name="connsiteX13" fmla="*/ 1461998 w 2877312"/>
              <a:gd name="connsiteY13" fmla="*/ 1923082 h 2946400"/>
              <a:gd name="connsiteX14" fmla="*/ 1515984 w 2877312"/>
              <a:gd name="connsiteY14" fmla="*/ 1823620 h 2946400"/>
              <a:gd name="connsiteX15" fmla="*/ 1515729 w 2877312"/>
              <a:gd name="connsiteY15" fmla="*/ 1781695 h 2946400"/>
              <a:gd name="connsiteX16" fmla="*/ 1435735 w 2877312"/>
              <a:gd name="connsiteY16" fmla="*/ 1570258 h 2946400"/>
              <a:gd name="connsiteX17" fmla="*/ 1069201 w 2877312"/>
              <a:gd name="connsiteY17" fmla="*/ 1405240 h 2946400"/>
              <a:gd name="connsiteX18" fmla="*/ 1036539 w 2877312"/>
              <a:gd name="connsiteY18" fmla="*/ 1408139 h 2946400"/>
              <a:gd name="connsiteX19" fmla="*/ 1023318 w 2877312"/>
              <a:gd name="connsiteY19" fmla="*/ 1415315 h 2946400"/>
              <a:gd name="connsiteX20" fmla="*/ 736600 w 2877312"/>
              <a:gd name="connsiteY20" fmla="*/ 1473200 h 2946400"/>
              <a:gd name="connsiteX21" fmla="*/ 0 w 2877312"/>
              <a:gd name="connsiteY21" fmla="*/ 736600 h 2946400"/>
              <a:gd name="connsiteX22" fmla="*/ 736600 w 2877312"/>
              <a:gd name="connsiteY22" fmla="*/ 0 h 294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877312" h="2946400">
                <a:moveTo>
                  <a:pt x="736600" y="0"/>
                </a:moveTo>
                <a:cubicBezTo>
                  <a:pt x="1143413" y="0"/>
                  <a:pt x="1473200" y="329787"/>
                  <a:pt x="1473200" y="736600"/>
                </a:cubicBezTo>
                <a:cubicBezTo>
                  <a:pt x="1473200" y="838303"/>
                  <a:pt x="1452589" y="935192"/>
                  <a:pt x="1415315" y="1023318"/>
                </a:cubicBezTo>
                <a:lnTo>
                  <a:pt x="1383747" y="1081478"/>
                </a:lnTo>
                <a:lnTo>
                  <a:pt x="1378374" y="1112269"/>
                </a:lnTo>
                <a:cubicBezTo>
                  <a:pt x="1370611" y="1218454"/>
                  <a:pt x="1396124" y="1319897"/>
                  <a:pt x="1458846" y="1402231"/>
                </a:cubicBezTo>
                <a:cubicBezTo>
                  <a:pt x="1521569" y="1484566"/>
                  <a:pt x="1612595" y="1536100"/>
                  <a:pt x="1717030" y="1556812"/>
                </a:cubicBezTo>
                <a:lnTo>
                  <a:pt x="1793097" y="1564140"/>
                </a:lnTo>
                <a:lnTo>
                  <a:pt x="1853994" y="1531086"/>
                </a:lnTo>
                <a:cubicBezTo>
                  <a:pt x="1942120" y="1493812"/>
                  <a:pt x="2039009" y="1473200"/>
                  <a:pt x="2140712" y="1473200"/>
                </a:cubicBezTo>
                <a:cubicBezTo>
                  <a:pt x="2547525" y="1473200"/>
                  <a:pt x="2877312" y="1802987"/>
                  <a:pt x="2877312" y="2209800"/>
                </a:cubicBezTo>
                <a:cubicBezTo>
                  <a:pt x="2877312" y="2616613"/>
                  <a:pt x="2547525" y="2946400"/>
                  <a:pt x="2140712" y="2946400"/>
                </a:cubicBezTo>
                <a:cubicBezTo>
                  <a:pt x="1733899" y="2946400"/>
                  <a:pt x="1404112" y="2616613"/>
                  <a:pt x="1404112" y="2209800"/>
                </a:cubicBezTo>
                <a:cubicBezTo>
                  <a:pt x="1404112" y="2108097"/>
                  <a:pt x="1424724" y="2011208"/>
                  <a:pt x="1461998" y="1923082"/>
                </a:cubicBezTo>
                <a:lnTo>
                  <a:pt x="1515984" y="1823620"/>
                </a:lnTo>
                <a:lnTo>
                  <a:pt x="1515729" y="1781695"/>
                </a:lnTo>
                <a:cubicBezTo>
                  <a:pt x="1508889" y="1704508"/>
                  <a:pt x="1482778" y="1632009"/>
                  <a:pt x="1435735" y="1570258"/>
                </a:cubicBezTo>
                <a:cubicBezTo>
                  <a:pt x="1352105" y="1460480"/>
                  <a:pt x="1218158" y="1405456"/>
                  <a:pt x="1069201" y="1405240"/>
                </a:cubicBezTo>
                <a:lnTo>
                  <a:pt x="1036539" y="1408139"/>
                </a:lnTo>
                <a:lnTo>
                  <a:pt x="1023318" y="1415315"/>
                </a:lnTo>
                <a:cubicBezTo>
                  <a:pt x="935192" y="1452589"/>
                  <a:pt x="838303" y="1473200"/>
                  <a:pt x="736600" y="1473200"/>
                </a:cubicBezTo>
                <a:cubicBezTo>
                  <a:pt x="329787" y="1473200"/>
                  <a:pt x="0" y="1143413"/>
                  <a:pt x="0" y="736600"/>
                </a:cubicBezTo>
                <a:cubicBezTo>
                  <a:pt x="0" y="329787"/>
                  <a:pt x="329787" y="0"/>
                  <a:pt x="736600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13">
            <a:extLst>
              <a:ext uri="{FF2B5EF4-FFF2-40B4-BE49-F238E27FC236}">
                <a16:creationId xmlns:a16="http://schemas.microsoft.com/office/drawing/2014/main" id="{EE8B4FC5-661B-401B-80BB-3AA44EC8554E}"/>
              </a:ext>
            </a:extLst>
          </p:cNvPr>
          <p:cNvSpPr>
            <a:spLocks noChangeAspect="1"/>
          </p:cNvSpPr>
          <p:nvPr/>
        </p:nvSpPr>
        <p:spPr>
          <a:xfrm rot="4997899">
            <a:off x="6769242" y="1558873"/>
            <a:ext cx="1274728" cy="12747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7">
            <a:extLst>
              <a:ext uri="{FF2B5EF4-FFF2-40B4-BE49-F238E27FC236}">
                <a16:creationId xmlns:a16="http://schemas.microsoft.com/office/drawing/2014/main" id="{B38D0A3D-CF56-41CC-89BD-0ECF6D83CF05}"/>
              </a:ext>
            </a:extLst>
          </p:cNvPr>
          <p:cNvSpPr/>
          <p:nvPr/>
        </p:nvSpPr>
        <p:spPr>
          <a:xfrm>
            <a:off x="8355843" y="1796870"/>
            <a:ext cx="3881686" cy="1489921"/>
          </a:xfrm>
          <a:prstGeom prst="rect">
            <a:avLst/>
          </a:prstGeom>
          <a:noFill/>
        </p:spPr>
        <p:txBody>
          <a:bodyPr wrap="square" lIns="42953" tIns="21476" rIns="42953" bIns="21476">
            <a:spAutoFit/>
          </a:bodyPr>
          <a:lstStyle/>
          <a:p>
            <a:pPr defTabSz="214761"/>
            <a:r>
              <a:rPr lang="es-ES" dirty="0"/>
              <a:t>La vulnerabilidad al que se encuentra expuesto estos campos obliga al personal a </a:t>
            </a:r>
            <a:r>
              <a:rPr lang="es-ES" sz="2000" dirty="0">
                <a:solidFill>
                  <a:srgbClr val="FF0000"/>
                </a:solidFill>
              </a:rPr>
              <a:t>estar en una constante actualización tecnológica </a:t>
            </a:r>
            <a:r>
              <a:rPr lang="es-ES" dirty="0"/>
              <a:t>de la información y la comunicación.</a:t>
            </a:r>
            <a:endParaRPr lang="es-EC" sz="1600" dirty="0">
              <a:ln w="0"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Freeform 19">
            <a:extLst>
              <a:ext uri="{FF2B5EF4-FFF2-40B4-BE49-F238E27FC236}">
                <a16:creationId xmlns:a16="http://schemas.microsoft.com/office/drawing/2014/main" id="{76DF9BF9-988B-4336-8648-AD13D14C9F82}"/>
              </a:ext>
            </a:extLst>
          </p:cNvPr>
          <p:cNvSpPr/>
          <p:nvPr/>
        </p:nvSpPr>
        <p:spPr>
          <a:xfrm rot="3768284">
            <a:off x="4299102" y="3256839"/>
            <a:ext cx="2877312" cy="2946400"/>
          </a:xfrm>
          <a:custGeom>
            <a:avLst/>
            <a:gdLst>
              <a:gd name="connsiteX0" fmla="*/ 2138776 w 2877312"/>
              <a:gd name="connsiteY0" fmla="*/ 1570120 h 2946400"/>
              <a:gd name="connsiteX1" fmla="*/ 1495051 w 2877312"/>
              <a:gd name="connsiteY1" fmla="*/ 2213845 h 2946400"/>
              <a:gd name="connsiteX2" fmla="*/ 2138776 w 2877312"/>
              <a:gd name="connsiteY2" fmla="*/ 2857570 h 2946400"/>
              <a:gd name="connsiteX3" fmla="*/ 2782501 w 2877312"/>
              <a:gd name="connsiteY3" fmla="*/ 2213845 h 2946400"/>
              <a:gd name="connsiteX4" fmla="*/ 2138776 w 2877312"/>
              <a:gd name="connsiteY4" fmla="*/ 1570120 h 2946400"/>
              <a:gd name="connsiteX5" fmla="*/ 739597 w 2877312"/>
              <a:gd name="connsiteY5" fmla="*/ 99708 h 2946400"/>
              <a:gd name="connsiteX6" fmla="*/ 95872 w 2877312"/>
              <a:gd name="connsiteY6" fmla="*/ 743433 h 2946400"/>
              <a:gd name="connsiteX7" fmla="*/ 739597 w 2877312"/>
              <a:gd name="connsiteY7" fmla="*/ 1387158 h 2946400"/>
              <a:gd name="connsiteX8" fmla="*/ 1383322 w 2877312"/>
              <a:gd name="connsiteY8" fmla="*/ 743433 h 2946400"/>
              <a:gd name="connsiteX9" fmla="*/ 739597 w 2877312"/>
              <a:gd name="connsiteY9" fmla="*/ 99708 h 2946400"/>
              <a:gd name="connsiteX10" fmla="*/ 736600 w 2877312"/>
              <a:gd name="connsiteY10" fmla="*/ 0 h 2946400"/>
              <a:gd name="connsiteX11" fmla="*/ 1473200 w 2877312"/>
              <a:gd name="connsiteY11" fmla="*/ 736600 h 2946400"/>
              <a:gd name="connsiteX12" fmla="*/ 1415315 w 2877312"/>
              <a:gd name="connsiteY12" fmla="*/ 1023318 h 2946400"/>
              <a:gd name="connsiteX13" fmla="*/ 1383747 w 2877312"/>
              <a:gd name="connsiteY13" fmla="*/ 1081478 h 2946400"/>
              <a:gd name="connsiteX14" fmla="*/ 1378374 w 2877312"/>
              <a:gd name="connsiteY14" fmla="*/ 1112269 h 2946400"/>
              <a:gd name="connsiteX15" fmla="*/ 1458846 w 2877312"/>
              <a:gd name="connsiteY15" fmla="*/ 1402231 h 2946400"/>
              <a:gd name="connsiteX16" fmla="*/ 1717030 w 2877312"/>
              <a:gd name="connsiteY16" fmla="*/ 1556812 h 2946400"/>
              <a:gd name="connsiteX17" fmla="*/ 1793097 w 2877312"/>
              <a:gd name="connsiteY17" fmla="*/ 1564140 h 2946400"/>
              <a:gd name="connsiteX18" fmla="*/ 1853994 w 2877312"/>
              <a:gd name="connsiteY18" fmla="*/ 1531086 h 2946400"/>
              <a:gd name="connsiteX19" fmla="*/ 2140712 w 2877312"/>
              <a:gd name="connsiteY19" fmla="*/ 1473200 h 2946400"/>
              <a:gd name="connsiteX20" fmla="*/ 2877312 w 2877312"/>
              <a:gd name="connsiteY20" fmla="*/ 2209800 h 2946400"/>
              <a:gd name="connsiteX21" fmla="*/ 2140712 w 2877312"/>
              <a:gd name="connsiteY21" fmla="*/ 2946400 h 2946400"/>
              <a:gd name="connsiteX22" fmla="*/ 1404112 w 2877312"/>
              <a:gd name="connsiteY22" fmla="*/ 2209800 h 2946400"/>
              <a:gd name="connsiteX23" fmla="*/ 1461998 w 2877312"/>
              <a:gd name="connsiteY23" fmla="*/ 1923082 h 2946400"/>
              <a:gd name="connsiteX24" fmla="*/ 1515984 w 2877312"/>
              <a:gd name="connsiteY24" fmla="*/ 1823620 h 2946400"/>
              <a:gd name="connsiteX25" fmla="*/ 1515729 w 2877312"/>
              <a:gd name="connsiteY25" fmla="*/ 1781695 h 2946400"/>
              <a:gd name="connsiteX26" fmla="*/ 1435735 w 2877312"/>
              <a:gd name="connsiteY26" fmla="*/ 1570258 h 2946400"/>
              <a:gd name="connsiteX27" fmla="*/ 1069201 w 2877312"/>
              <a:gd name="connsiteY27" fmla="*/ 1405240 h 2946400"/>
              <a:gd name="connsiteX28" fmla="*/ 1036539 w 2877312"/>
              <a:gd name="connsiteY28" fmla="*/ 1408139 h 2946400"/>
              <a:gd name="connsiteX29" fmla="*/ 1023318 w 2877312"/>
              <a:gd name="connsiteY29" fmla="*/ 1415315 h 2946400"/>
              <a:gd name="connsiteX30" fmla="*/ 736600 w 2877312"/>
              <a:gd name="connsiteY30" fmla="*/ 1473200 h 2946400"/>
              <a:gd name="connsiteX31" fmla="*/ 0 w 2877312"/>
              <a:gd name="connsiteY31" fmla="*/ 736600 h 2946400"/>
              <a:gd name="connsiteX32" fmla="*/ 736600 w 2877312"/>
              <a:gd name="connsiteY32" fmla="*/ 0 h 294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877312" h="2946400">
                <a:moveTo>
                  <a:pt x="2138776" y="1570120"/>
                </a:moveTo>
                <a:cubicBezTo>
                  <a:pt x="1783256" y="1570120"/>
                  <a:pt x="1495051" y="1858325"/>
                  <a:pt x="1495051" y="2213845"/>
                </a:cubicBezTo>
                <a:cubicBezTo>
                  <a:pt x="1495051" y="2569365"/>
                  <a:pt x="1783256" y="2857570"/>
                  <a:pt x="2138776" y="2857570"/>
                </a:cubicBezTo>
                <a:cubicBezTo>
                  <a:pt x="2494296" y="2857570"/>
                  <a:pt x="2782501" y="2569365"/>
                  <a:pt x="2782501" y="2213845"/>
                </a:cubicBezTo>
                <a:cubicBezTo>
                  <a:pt x="2782501" y="1858325"/>
                  <a:pt x="2494296" y="1570120"/>
                  <a:pt x="2138776" y="1570120"/>
                </a:cubicBezTo>
                <a:close/>
                <a:moveTo>
                  <a:pt x="739597" y="99708"/>
                </a:moveTo>
                <a:cubicBezTo>
                  <a:pt x="384077" y="99708"/>
                  <a:pt x="95872" y="387913"/>
                  <a:pt x="95872" y="743433"/>
                </a:cubicBezTo>
                <a:cubicBezTo>
                  <a:pt x="95872" y="1098953"/>
                  <a:pt x="384077" y="1387158"/>
                  <a:pt x="739597" y="1387158"/>
                </a:cubicBezTo>
                <a:cubicBezTo>
                  <a:pt x="1095117" y="1387158"/>
                  <a:pt x="1383322" y="1098953"/>
                  <a:pt x="1383322" y="743433"/>
                </a:cubicBezTo>
                <a:cubicBezTo>
                  <a:pt x="1383322" y="387913"/>
                  <a:pt x="1095117" y="99708"/>
                  <a:pt x="739597" y="99708"/>
                </a:cubicBezTo>
                <a:close/>
                <a:moveTo>
                  <a:pt x="736600" y="0"/>
                </a:moveTo>
                <a:cubicBezTo>
                  <a:pt x="1143413" y="0"/>
                  <a:pt x="1473200" y="329787"/>
                  <a:pt x="1473200" y="736600"/>
                </a:cubicBezTo>
                <a:cubicBezTo>
                  <a:pt x="1473200" y="838303"/>
                  <a:pt x="1452589" y="935192"/>
                  <a:pt x="1415315" y="1023318"/>
                </a:cubicBezTo>
                <a:lnTo>
                  <a:pt x="1383747" y="1081478"/>
                </a:lnTo>
                <a:lnTo>
                  <a:pt x="1378374" y="1112269"/>
                </a:lnTo>
                <a:cubicBezTo>
                  <a:pt x="1370611" y="1218454"/>
                  <a:pt x="1396124" y="1319897"/>
                  <a:pt x="1458846" y="1402231"/>
                </a:cubicBezTo>
                <a:cubicBezTo>
                  <a:pt x="1521569" y="1484566"/>
                  <a:pt x="1612595" y="1536100"/>
                  <a:pt x="1717030" y="1556812"/>
                </a:cubicBezTo>
                <a:lnTo>
                  <a:pt x="1793097" y="1564140"/>
                </a:lnTo>
                <a:lnTo>
                  <a:pt x="1853994" y="1531086"/>
                </a:lnTo>
                <a:cubicBezTo>
                  <a:pt x="1942120" y="1493812"/>
                  <a:pt x="2039009" y="1473200"/>
                  <a:pt x="2140712" y="1473200"/>
                </a:cubicBezTo>
                <a:cubicBezTo>
                  <a:pt x="2547525" y="1473200"/>
                  <a:pt x="2877312" y="1802987"/>
                  <a:pt x="2877312" y="2209800"/>
                </a:cubicBezTo>
                <a:cubicBezTo>
                  <a:pt x="2877312" y="2616613"/>
                  <a:pt x="2547525" y="2946400"/>
                  <a:pt x="2140712" y="2946400"/>
                </a:cubicBezTo>
                <a:cubicBezTo>
                  <a:pt x="1733899" y="2946400"/>
                  <a:pt x="1404112" y="2616613"/>
                  <a:pt x="1404112" y="2209800"/>
                </a:cubicBezTo>
                <a:cubicBezTo>
                  <a:pt x="1404112" y="2108097"/>
                  <a:pt x="1424724" y="2011208"/>
                  <a:pt x="1461998" y="1923082"/>
                </a:cubicBezTo>
                <a:lnTo>
                  <a:pt x="1515984" y="1823620"/>
                </a:lnTo>
                <a:lnTo>
                  <a:pt x="1515729" y="1781695"/>
                </a:lnTo>
                <a:cubicBezTo>
                  <a:pt x="1508889" y="1704508"/>
                  <a:pt x="1482778" y="1632009"/>
                  <a:pt x="1435735" y="1570258"/>
                </a:cubicBezTo>
                <a:cubicBezTo>
                  <a:pt x="1352105" y="1460480"/>
                  <a:pt x="1218158" y="1405456"/>
                  <a:pt x="1069201" y="1405240"/>
                </a:cubicBezTo>
                <a:lnTo>
                  <a:pt x="1036539" y="1408139"/>
                </a:lnTo>
                <a:lnTo>
                  <a:pt x="1023318" y="1415315"/>
                </a:lnTo>
                <a:cubicBezTo>
                  <a:pt x="935192" y="1452589"/>
                  <a:pt x="838303" y="1473200"/>
                  <a:pt x="736600" y="1473200"/>
                </a:cubicBezTo>
                <a:cubicBezTo>
                  <a:pt x="329787" y="1473200"/>
                  <a:pt x="0" y="1143413"/>
                  <a:pt x="0" y="736600"/>
                </a:cubicBezTo>
                <a:cubicBezTo>
                  <a:pt x="0" y="329787"/>
                  <a:pt x="329787" y="0"/>
                  <a:pt x="736600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>
            <a:outerShdw blurRad="177800" dist="482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Freeform 20">
            <a:extLst>
              <a:ext uri="{FF2B5EF4-FFF2-40B4-BE49-F238E27FC236}">
                <a16:creationId xmlns:a16="http://schemas.microsoft.com/office/drawing/2014/main" id="{DDAD0451-92D9-4126-BCCE-0A136A0BDA86}"/>
              </a:ext>
            </a:extLst>
          </p:cNvPr>
          <p:cNvSpPr/>
          <p:nvPr/>
        </p:nvSpPr>
        <p:spPr>
          <a:xfrm rot="3768284">
            <a:off x="4298401" y="3256839"/>
            <a:ext cx="2877312" cy="2946400"/>
          </a:xfrm>
          <a:custGeom>
            <a:avLst/>
            <a:gdLst>
              <a:gd name="connsiteX0" fmla="*/ 736600 w 2877312"/>
              <a:gd name="connsiteY0" fmla="*/ 0 h 2946400"/>
              <a:gd name="connsiteX1" fmla="*/ 1473200 w 2877312"/>
              <a:gd name="connsiteY1" fmla="*/ 736600 h 2946400"/>
              <a:gd name="connsiteX2" fmla="*/ 1415315 w 2877312"/>
              <a:gd name="connsiteY2" fmla="*/ 1023318 h 2946400"/>
              <a:gd name="connsiteX3" fmla="*/ 1383747 w 2877312"/>
              <a:gd name="connsiteY3" fmla="*/ 1081478 h 2946400"/>
              <a:gd name="connsiteX4" fmla="*/ 1378374 w 2877312"/>
              <a:gd name="connsiteY4" fmla="*/ 1112269 h 2946400"/>
              <a:gd name="connsiteX5" fmla="*/ 1458846 w 2877312"/>
              <a:gd name="connsiteY5" fmla="*/ 1402231 h 2946400"/>
              <a:gd name="connsiteX6" fmla="*/ 1717030 w 2877312"/>
              <a:gd name="connsiteY6" fmla="*/ 1556812 h 2946400"/>
              <a:gd name="connsiteX7" fmla="*/ 1793097 w 2877312"/>
              <a:gd name="connsiteY7" fmla="*/ 1564140 h 2946400"/>
              <a:gd name="connsiteX8" fmla="*/ 1853994 w 2877312"/>
              <a:gd name="connsiteY8" fmla="*/ 1531086 h 2946400"/>
              <a:gd name="connsiteX9" fmla="*/ 2140712 w 2877312"/>
              <a:gd name="connsiteY9" fmla="*/ 1473200 h 2946400"/>
              <a:gd name="connsiteX10" fmla="*/ 2877312 w 2877312"/>
              <a:gd name="connsiteY10" fmla="*/ 2209800 h 2946400"/>
              <a:gd name="connsiteX11" fmla="*/ 2140712 w 2877312"/>
              <a:gd name="connsiteY11" fmla="*/ 2946400 h 2946400"/>
              <a:gd name="connsiteX12" fmla="*/ 1404112 w 2877312"/>
              <a:gd name="connsiteY12" fmla="*/ 2209800 h 2946400"/>
              <a:gd name="connsiteX13" fmla="*/ 1461998 w 2877312"/>
              <a:gd name="connsiteY13" fmla="*/ 1923082 h 2946400"/>
              <a:gd name="connsiteX14" fmla="*/ 1515984 w 2877312"/>
              <a:gd name="connsiteY14" fmla="*/ 1823620 h 2946400"/>
              <a:gd name="connsiteX15" fmla="*/ 1515729 w 2877312"/>
              <a:gd name="connsiteY15" fmla="*/ 1781695 h 2946400"/>
              <a:gd name="connsiteX16" fmla="*/ 1435735 w 2877312"/>
              <a:gd name="connsiteY16" fmla="*/ 1570258 h 2946400"/>
              <a:gd name="connsiteX17" fmla="*/ 1069201 w 2877312"/>
              <a:gd name="connsiteY17" fmla="*/ 1405240 h 2946400"/>
              <a:gd name="connsiteX18" fmla="*/ 1036539 w 2877312"/>
              <a:gd name="connsiteY18" fmla="*/ 1408139 h 2946400"/>
              <a:gd name="connsiteX19" fmla="*/ 1023318 w 2877312"/>
              <a:gd name="connsiteY19" fmla="*/ 1415315 h 2946400"/>
              <a:gd name="connsiteX20" fmla="*/ 736600 w 2877312"/>
              <a:gd name="connsiteY20" fmla="*/ 1473200 h 2946400"/>
              <a:gd name="connsiteX21" fmla="*/ 0 w 2877312"/>
              <a:gd name="connsiteY21" fmla="*/ 736600 h 2946400"/>
              <a:gd name="connsiteX22" fmla="*/ 736600 w 2877312"/>
              <a:gd name="connsiteY22" fmla="*/ 0 h 294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877312" h="2946400">
                <a:moveTo>
                  <a:pt x="736600" y="0"/>
                </a:moveTo>
                <a:cubicBezTo>
                  <a:pt x="1143413" y="0"/>
                  <a:pt x="1473200" y="329787"/>
                  <a:pt x="1473200" y="736600"/>
                </a:cubicBezTo>
                <a:cubicBezTo>
                  <a:pt x="1473200" y="838303"/>
                  <a:pt x="1452589" y="935192"/>
                  <a:pt x="1415315" y="1023318"/>
                </a:cubicBezTo>
                <a:lnTo>
                  <a:pt x="1383747" y="1081478"/>
                </a:lnTo>
                <a:lnTo>
                  <a:pt x="1378374" y="1112269"/>
                </a:lnTo>
                <a:cubicBezTo>
                  <a:pt x="1370611" y="1218454"/>
                  <a:pt x="1396124" y="1319897"/>
                  <a:pt x="1458846" y="1402231"/>
                </a:cubicBezTo>
                <a:cubicBezTo>
                  <a:pt x="1521569" y="1484566"/>
                  <a:pt x="1612595" y="1536100"/>
                  <a:pt x="1717030" y="1556812"/>
                </a:cubicBezTo>
                <a:lnTo>
                  <a:pt x="1793097" y="1564140"/>
                </a:lnTo>
                <a:lnTo>
                  <a:pt x="1853994" y="1531086"/>
                </a:lnTo>
                <a:cubicBezTo>
                  <a:pt x="1942120" y="1493812"/>
                  <a:pt x="2039009" y="1473200"/>
                  <a:pt x="2140712" y="1473200"/>
                </a:cubicBezTo>
                <a:cubicBezTo>
                  <a:pt x="2547525" y="1473200"/>
                  <a:pt x="2877312" y="1802987"/>
                  <a:pt x="2877312" y="2209800"/>
                </a:cubicBezTo>
                <a:cubicBezTo>
                  <a:pt x="2877312" y="2616613"/>
                  <a:pt x="2547525" y="2946400"/>
                  <a:pt x="2140712" y="2946400"/>
                </a:cubicBezTo>
                <a:cubicBezTo>
                  <a:pt x="1733899" y="2946400"/>
                  <a:pt x="1404112" y="2616613"/>
                  <a:pt x="1404112" y="2209800"/>
                </a:cubicBezTo>
                <a:cubicBezTo>
                  <a:pt x="1404112" y="2108097"/>
                  <a:pt x="1424724" y="2011208"/>
                  <a:pt x="1461998" y="1923082"/>
                </a:cubicBezTo>
                <a:lnTo>
                  <a:pt x="1515984" y="1823620"/>
                </a:lnTo>
                <a:lnTo>
                  <a:pt x="1515729" y="1781695"/>
                </a:lnTo>
                <a:cubicBezTo>
                  <a:pt x="1508889" y="1704508"/>
                  <a:pt x="1482778" y="1632009"/>
                  <a:pt x="1435735" y="1570258"/>
                </a:cubicBezTo>
                <a:cubicBezTo>
                  <a:pt x="1352105" y="1460480"/>
                  <a:pt x="1218158" y="1405456"/>
                  <a:pt x="1069201" y="1405240"/>
                </a:cubicBezTo>
                <a:lnTo>
                  <a:pt x="1036539" y="1408139"/>
                </a:lnTo>
                <a:lnTo>
                  <a:pt x="1023318" y="1415315"/>
                </a:lnTo>
                <a:cubicBezTo>
                  <a:pt x="935192" y="1452589"/>
                  <a:pt x="838303" y="1473200"/>
                  <a:pt x="736600" y="1473200"/>
                </a:cubicBezTo>
                <a:cubicBezTo>
                  <a:pt x="329787" y="1473200"/>
                  <a:pt x="0" y="1143413"/>
                  <a:pt x="0" y="736600"/>
                </a:cubicBezTo>
                <a:cubicBezTo>
                  <a:pt x="0" y="329787"/>
                  <a:pt x="329787" y="0"/>
                  <a:pt x="736600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val 22">
            <a:extLst>
              <a:ext uri="{FF2B5EF4-FFF2-40B4-BE49-F238E27FC236}">
                <a16:creationId xmlns:a16="http://schemas.microsoft.com/office/drawing/2014/main" id="{14210A32-5DEA-41A5-B6F7-687A0916F13F}"/>
              </a:ext>
            </a:extLst>
          </p:cNvPr>
          <p:cNvSpPr>
            <a:spLocks noChangeAspect="1"/>
          </p:cNvSpPr>
          <p:nvPr/>
        </p:nvSpPr>
        <p:spPr>
          <a:xfrm rot="3768284">
            <a:off x="5447258" y="3097391"/>
            <a:ext cx="1274728" cy="12747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C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Freeform 23">
            <a:extLst>
              <a:ext uri="{FF2B5EF4-FFF2-40B4-BE49-F238E27FC236}">
                <a16:creationId xmlns:a16="http://schemas.microsoft.com/office/drawing/2014/main" id="{E19E6B4B-6ACE-48CA-B2C2-F8265646E739}"/>
              </a:ext>
            </a:extLst>
          </p:cNvPr>
          <p:cNvSpPr/>
          <p:nvPr/>
        </p:nvSpPr>
        <p:spPr>
          <a:xfrm>
            <a:off x="3264386" y="3473430"/>
            <a:ext cx="2877312" cy="2946400"/>
          </a:xfrm>
          <a:custGeom>
            <a:avLst/>
            <a:gdLst>
              <a:gd name="connsiteX0" fmla="*/ 2138776 w 2877312"/>
              <a:gd name="connsiteY0" fmla="*/ 1570120 h 2946400"/>
              <a:gd name="connsiteX1" fmla="*/ 1495051 w 2877312"/>
              <a:gd name="connsiteY1" fmla="*/ 2213845 h 2946400"/>
              <a:gd name="connsiteX2" fmla="*/ 2138776 w 2877312"/>
              <a:gd name="connsiteY2" fmla="*/ 2857570 h 2946400"/>
              <a:gd name="connsiteX3" fmla="*/ 2782501 w 2877312"/>
              <a:gd name="connsiteY3" fmla="*/ 2213845 h 2946400"/>
              <a:gd name="connsiteX4" fmla="*/ 2138776 w 2877312"/>
              <a:gd name="connsiteY4" fmla="*/ 1570120 h 2946400"/>
              <a:gd name="connsiteX5" fmla="*/ 739597 w 2877312"/>
              <a:gd name="connsiteY5" fmla="*/ 99708 h 2946400"/>
              <a:gd name="connsiteX6" fmla="*/ 95872 w 2877312"/>
              <a:gd name="connsiteY6" fmla="*/ 743433 h 2946400"/>
              <a:gd name="connsiteX7" fmla="*/ 739597 w 2877312"/>
              <a:gd name="connsiteY7" fmla="*/ 1387158 h 2946400"/>
              <a:gd name="connsiteX8" fmla="*/ 1383322 w 2877312"/>
              <a:gd name="connsiteY8" fmla="*/ 743433 h 2946400"/>
              <a:gd name="connsiteX9" fmla="*/ 739597 w 2877312"/>
              <a:gd name="connsiteY9" fmla="*/ 99708 h 2946400"/>
              <a:gd name="connsiteX10" fmla="*/ 736600 w 2877312"/>
              <a:gd name="connsiteY10" fmla="*/ 0 h 2946400"/>
              <a:gd name="connsiteX11" fmla="*/ 1473200 w 2877312"/>
              <a:gd name="connsiteY11" fmla="*/ 736600 h 2946400"/>
              <a:gd name="connsiteX12" fmla="*/ 1415315 w 2877312"/>
              <a:gd name="connsiteY12" fmla="*/ 1023318 h 2946400"/>
              <a:gd name="connsiteX13" fmla="*/ 1383747 w 2877312"/>
              <a:gd name="connsiteY13" fmla="*/ 1081478 h 2946400"/>
              <a:gd name="connsiteX14" fmla="*/ 1378374 w 2877312"/>
              <a:gd name="connsiteY14" fmla="*/ 1112269 h 2946400"/>
              <a:gd name="connsiteX15" fmla="*/ 1458846 w 2877312"/>
              <a:gd name="connsiteY15" fmla="*/ 1402231 h 2946400"/>
              <a:gd name="connsiteX16" fmla="*/ 1717030 w 2877312"/>
              <a:gd name="connsiteY16" fmla="*/ 1556812 h 2946400"/>
              <a:gd name="connsiteX17" fmla="*/ 1793097 w 2877312"/>
              <a:gd name="connsiteY17" fmla="*/ 1564140 h 2946400"/>
              <a:gd name="connsiteX18" fmla="*/ 1853994 w 2877312"/>
              <a:gd name="connsiteY18" fmla="*/ 1531086 h 2946400"/>
              <a:gd name="connsiteX19" fmla="*/ 2140712 w 2877312"/>
              <a:gd name="connsiteY19" fmla="*/ 1473200 h 2946400"/>
              <a:gd name="connsiteX20" fmla="*/ 2877312 w 2877312"/>
              <a:gd name="connsiteY20" fmla="*/ 2209800 h 2946400"/>
              <a:gd name="connsiteX21" fmla="*/ 2140712 w 2877312"/>
              <a:gd name="connsiteY21" fmla="*/ 2946400 h 2946400"/>
              <a:gd name="connsiteX22" fmla="*/ 1404112 w 2877312"/>
              <a:gd name="connsiteY22" fmla="*/ 2209800 h 2946400"/>
              <a:gd name="connsiteX23" fmla="*/ 1461998 w 2877312"/>
              <a:gd name="connsiteY23" fmla="*/ 1923082 h 2946400"/>
              <a:gd name="connsiteX24" fmla="*/ 1515984 w 2877312"/>
              <a:gd name="connsiteY24" fmla="*/ 1823620 h 2946400"/>
              <a:gd name="connsiteX25" fmla="*/ 1515729 w 2877312"/>
              <a:gd name="connsiteY25" fmla="*/ 1781695 h 2946400"/>
              <a:gd name="connsiteX26" fmla="*/ 1435735 w 2877312"/>
              <a:gd name="connsiteY26" fmla="*/ 1570258 h 2946400"/>
              <a:gd name="connsiteX27" fmla="*/ 1069201 w 2877312"/>
              <a:gd name="connsiteY27" fmla="*/ 1405240 h 2946400"/>
              <a:gd name="connsiteX28" fmla="*/ 1036539 w 2877312"/>
              <a:gd name="connsiteY28" fmla="*/ 1408139 h 2946400"/>
              <a:gd name="connsiteX29" fmla="*/ 1023318 w 2877312"/>
              <a:gd name="connsiteY29" fmla="*/ 1415315 h 2946400"/>
              <a:gd name="connsiteX30" fmla="*/ 736600 w 2877312"/>
              <a:gd name="connsiteY30" fmla="*/ 1473200 h 2946400"/>
              <a:gd name="connsiteX31" fmla="*/ 0 w 2877312"/>
              <a:gd name="connsiteY31" fmla="*/ 736600 h 2946400"/>
              <a:gd name="connsiteX32" fmla="*/ 736600 w 2877312"/>
              <a:gd name="connsiteY32" fmla="*/ 0 h 294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877312" h="2946400">
                <a:moveTo>
                  <a:pt x="2138776" y="1570120"/>
                </a:moveTo>
                <a:cubicBezTo>
                  <a:pt x="1783256" y="1570120"/>
                  <a:pt x="1495051" y="1858325"/>
                  <a:pt x="1495051" y="2213845"/>
                </a:cubicBezTo>
                <a:cubicBezTo>
                  <a:pt x="1495051" y="2569365"/>
                  <a:pt x="1783256" y="2857570"/>
                  <a:pt x="2138776" y="2857570"/>
                </a:cubicBezTo>
                <a:cubicBezTo>
                  <a:pt x="2494296" y="2857570"/>
                  <a:pt x="2782501" y="2569365"/>
                  <a:pt x="2782501" y="2213845"/>
                </a:cubicBezTo>
                <a:cubicBezTo>
                  <a:pt x="2782501" y="1858325"/>
                  <a:pt x="2494296" y="1570120"/>
                  <a:pt x="2138776" y="1570120"/>
                </a:cubicBezTo>
                <a:close/>
                <a:moveTo>
                  <a:pt x="739597" y="99708"/>
                </a:moveTo>
                <a:cubicBezTo>
                  <a:pt x="384077" y="99708"/>
                  <a:pt x="95872" y="387913"/>
                  <a:pt x="95872" y="743433"/>
                </a:cubicBezTo>
                <a:cubicBezTo>
                  <a:pt x="95872" y="1098953"/>
                  <a:pt x="384077" y="1387158"/>
                  <a:pt x="739597" y="1387158"/>
                </a:cubicBezTo>
                <a:cubicBezTo>
                  <a:pt x="1095117" y="1387158"/>
                  <a:pt x="1383322" y="1098953"/>
                  <a:pt x="1383322" y="743433"/>
                </a:cubicBezTo>
                <a:cubicBezTo>
                  <a:pt x="1383322" y="387913"/>
                  <a:pt x="1095117" y="99708"/>
                  <a:pt x="739597" y="99708"/>
                </a:cubicBezTo>
                <a:close/>
                <a:moveTo>
                  <a:pt x="736600" y="0"/>
                </a:moveTo>
                <a:cubicBezTo>
                  <a:pt x="1143413" y="0"/>
                  <a:pt x="1473200" y="329787"/>
                  <a:pt x="1473200" y="736600"/>
                </a:cubicBezTo>
                <a:cubicBezTo>
                  <a:pt x="1473200" y="838303"/>
                  <a:pt x="1452589" y="935192"/>
                  <a:pt x="1415315" y="1023318"/>
                </a:cubicBezTo>
                <a:lnTo>
                  <a:pt x="1383747" y="1081478"/>
                </a:lnTo>
                <a:lnTo>
                  <a:pt x="1378374" y="1112269"/>
                </a:lnTo>
                <a:cubicBezTo>
                  <a:pt x="1370611" y="1218454"/>
                  <a:pt x="1396124" y="1319897"/>
                  <a:pt x="1458846" y="1402231"/>
                </a:cubicBezTo>
                <a:cubicBezTo>
                  <a:pt x="1521569" y="1484566"/>
                  <a:pt x="1612595" y="1536100"/>
                  <a:pt x="1717030" y="1556812"/>
                </a:cubicBezTo>
                <a:lnTo>
                  <a:pt x="1793097" y="1564140"/>
                </a:lnTo>
                <a:lnTo>
                  <a:pt x="1853994" y="1531086"/>
                </a:lnTo>
                <a:cubicBezTo>
                  <a:pt x="1942120" y="1493812"/>
                  <a:pt x="2039009" y="1473200"/>
                  <a:pt x="2140712" y="1473200"/>
                </a:cubicBezTo>
                <a:cubicBezTo>
                  <a:pt x="2547525" y="1473200"/>
                  <a:pt x="2877312" y="1802987"/>
                  <a:pt x="2877312" y="2209800"/>
                </a:cubicBezTo>
                <a:cubicBezTo>
                  <a:pt x="2877312" y="2616613"/>
                  <a:pt x="2547525" y="2946400"/>
                  <a:pt x="2140712" y="2946400"/>
                </a:cubicBezTo>
                <a:cubicBezTo>
                  <a:pt x="1733899" y="2946400"/>
                  <a:pt x="1404112" y="2616613"/>
                  <a:pt x="1404112" y="2209800"/>
                </a:cubicBezTo>
                <a:cubicBezTo>
                  <a:pt x="1404112" y="2108097"/>
                  <a:pt x="1424724" y="2011208"/>
                  <a:pt x="1461998" y="1923082"/>
                </a:cubicBezTo>
                <a:lnTo>
                  <a:pt x="1515984" y="1823620"/>
                </a:lnTo>
                <a:lnTo>
                  <a:pt x="1515729" y="1781695"/>
                </a:lnTo>
                <a:cubicBezTo>
                  <a:pt x="1508889" y="1704508"/>
                  <a:pt x="1482778" y="1632009"/>
                  <a:pt x="1435735" y="1570258"/>
                </a:cubicBezTo>
                <a:cubicBezTo>
                  <a:pt x="1352105" y="1460480"/>
                  <a:pt x="1218158" y="1405456"/>
                  <a:pt x="1069201" y="1405240"/>
                </a:cubicBezTo>
                <a:lnTo>
                  <a:pt x="1036539" y="1408139"/>
                </a:lnTo>
                <a:lnTo>
                  <a:pt x="1023318" y="1415315"/>
                </a:lnTo>
                <a:cubicBezTo>
                  <a:pt x="935192" y="1452589"/>
                  <a:pt x="838303" y="1473200"/>
                  <a:pt x="736600" y="1473200"/>
                </a:cubicBezTo>
                <a:cubicBezTo>
                  <a:pt x="329787" y="1473200"/>
                  <a:pt x="0" y="1143413"/>
                  <a:pt x="0" y="736600"/>
                </a:cubicBezTo>
                <a:cubicBezTo>
                  <a:pt x="0" y="329787"/>
                  <a:pt x="329787" y="0"/>
                  <a:pt x="736600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>
            <a:outerShdw blurRad="177800" dist="482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Freeform 24">
            <a:extLst>
              <a:ext uri="{FF2B5EF4-FFF2-40B4-BE49-F238E27FC236}">
                <a16:creationId xmlns:a16="http://schemas.microsoft.com/office/drawing/2014/main" id="{D2B544AD-2211-4790-8CEA-760803FE5B5A}"/>
              </a:ext>
            </a:extLst>
          </p:cNvPr>
          <p:cNvSpPr/>
          <p:nvPr/>
        </p:nvSpPr>
        <p:spPr>
          <a:xfrm>
            <a:off x="3263685" y="3473430"/>
            <a:ext cx="2877312" cy="2946400"/>
          </a:xfrm>
          <a:custGeom>
            <a:avLst/>
            <a:gdLst>
              <a:gd name="connsiteX0" fmla="*/ 736600 w 2877312"/>
              <a:gd name="connsiteY0" fmla="*/ 0 h 2946400"/>
              <a:gd name="connsiteX1" fmla="*/ 1473200 w 2877312"/>
              <a:gd name="connsiteY1" fmla="*/ 736600 h 2946400"/>
              <a:gd name="connsiteX2" fmla="*/ 1415315 w 2877312"/>
              <a:gd name="connsiteY2" fmla="*/ 1023318 h 2946400"/>
              <a:gd name="connsiteX3" fmla="*/ 1383747 w 2877312"/>
              <a:gd name="connsiteY3" fmla="*/ 1081478 h 2946400"/>
              <a:gd name="connsiteX4" fmla="*/ 1378374 w 2877312"/>
              <a:gd name="connsiteY4" fmla="*/ 1112269 h 2946400"/>
              <a:gd name="connsiteX5" fmla="*/ 1458846 w 2877312"/>
              <a:gd name="connsiteY5" fmla="*/ 1402231 h 2946400"/>
              <a:gd name="connsiteX6" fmla="*/ 1717030 w 2877312"/>
              <a:gd name="connsiteY6" fmla="*/ 1556812 h 2946400"/>
              <a:gd name="connsiteX7" fmla="*/ 1793097 w 2877312"/>
              <a:gd name="connsiteY7" fmla="*/ 1564140 h 2946400"/>
              <a:gd name="connsiteX8" fmla="*/ 1853994 w 2877312"/>
              <a:gd name="connsiteY8" fmla="*/ 1531086 h 2946400"/>
              <a:gd name="connsiteX9" fmla="*/ 2140712 w 2877312"/>
              <a:gd name="connsiteY9" fmla="*/ 1473200 h 2946400"/>
              <a:gd name="connsiteX10" fmla="*/ 2877312 w 2877312"/>
              <a:gd name="connsiteY10" fmla="*/ 2209800 h 2946400"/>
              <a:gd name="connsiteX11" fmla="*/ 2140712 w 2877312"/>
              <a:gd name="connsiteY11" fmla="*/ 2946400 h 2946400"/>
              <a:gd name="connsiteX12" fmla="*/ 1404112 w 2877312"/>
              <a:gd name="connsiteY12" fmla="*/ 2209800 h 2946400"/>
              <a:gd name="connsiteX13" fmla="*/ 1461998 w 2877312"/>
              <a:gd name="connsiteY13" fmla="*/ 1923082 h 2946400"/>
              <a:gd name="connsiteX14" fmla="*/ 1515984 w 2877312"/>
              <a:gd name="connsiteY14" fmla="*/ 1823620 h 2946400"/>
              <a:gd name="connsiteX15" fmla="*/ 1515729 w 2877312"/>
              <a:gd name="connsiteY15" fmla="*/ 1781695 h 2946400"/>
              <a:gd name="connsiteX16" fmla="*/ 1435735 w 2877312"/>
              <a:gd name="connsiteY16" fmla="*/ 1570258 h 2946400"/>
              <a:gd name="connsiteX17" fmla="*/ 1069201 w 2877312"/>
              <a:gd name="connsiteY17" fmla="*/ 1405240 h 2946400"/>
              <a:gd name="connsiteX18" fmla="*/ 1036539 w 2877312"/>
              <a:gd name="connsiteY18" fmla="*/ 1408139 h 2946400"/>
              <a:gd name="connsiteX19" fmla="*/ 1023318 w 2877312"/>
              <a:gd name="connsiteY19" fmla="*/ 1415315 h 2946400"/>
              <a:gd name="connsiteX20" fmla="*/ 736600 w 2877312"/>
              <a:gd name="connsiteY20" fmla="*/ 1473200 h 2946400"/>
              <a:gd name="connsiteX21" fmla="*/ 0 w 2877312"/>
              <a:gd name="connsiteY21" fmla="*/ 736600 h 2946400"/>
              <a:gd name="connsiteX22" fmla="*/ 736600 w 2877312"/>
              <a:gd name="connsiteY22" fmla="*/ 0 h 294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877312" h="2946400">
                <a:moveTo>
                  <a:pt x="736600" y="0"/>
                </a:moveTo>
                <a:cubicBezTo>
                  <a:pt x="1143413" y="0"/>
                  <a:pt x="1473200" y="329787"/>
                  <a:pt x="1473200" y="736600"/>
                </a:cubicBezTo>
                <a:cubicBezTo>
                  <a:pt x="1473200" y="838303"/>
                  <a:pt x="1452589" y="935192"/>
                  <a:pt x="1415315" y="1023318"/>
                </a:cubicBezTo>
                <a:lnTo>
                  <a:pt x="1383747" y="1081478"/>
                </a:lnTo>
                <a:lnTo>
                  <a:pt x="1378374" y="1112269"/>
                </a:lnTo>
                <a:cubicBezTo>
                  <a:pt x="1370611" y="1218454"/>
                  <a:pt x="1396124" y="1319897"/>
                  <a:pt x="1458846" y="1402231"/>
                </a:cubicBezTo>
                <a:cubicBezTo>
                  <a:pt x="1521569" y="1484566"/>
                  <a:pt x="1612595" y="1536100"/>
                  <a:pt x="1717030" y="1556812"/>
                </a:cubicBezTo>
                <a:lnTo>
                  <a:pt x="1793097" y="1564140"/>
                </a:lnTo>
                <a:lnTo>
                  <a:pt x="1853994" y="1531086"/>
                </a:lnTo>
                <a:cubicBezTo>
                  <a:pt x="1942120" y="1493812"/>
                  <a:pt x="2039009" y="1473200"/>
                  <a:pt x="2140712" y="1473200"/>
                </a:cubicBezTo>
                <a:cubicBezTo>
                  <a:pt x="2547525" y="1473200"/>
                  <a:pt x="2877312" y="1802987"/>
                  <a:pt x="2877312" y="2209800"/>
                </a:cubicBezTo>
                <a:cubicBezTo>
                  <a:pt x="2877312" y="2616613"/>
                  <a:pt x="2547525" y="2946400"/>
                  <a:pt x="2140712" y="2946400"/>
                </a:cubicBezTo>
                <a:cubicBezTo>
                  <a:pt x="1733899" y="2946400"/>
                  <a:pt x="1404112" y="2616613"/>
                  <a:pt x="1404112" y="2209800"/>
                </a:cubicBezTo>
                <a:cubicBezTo>
                  <a:pt x="1404112" y="2108097"/>
                  <a:pt x="1424724" y="2011208"/>
                  <a:pt x="1461998" y="1923082"/>
                </a:cubicBezTo>
                <a:lnTo>
                  <a:pt x="1515984" y="1823620"/>
                </a:lnTo>
                <a:lnTo>
                  <a:pt x="1515729" y="1781695"/>
                </a:lnTo>
                <a:cubicBezTo>
                  <a:pt x="1508889" y="1704508"/>
                  <a:pt x="1482778" y="1632009"/>
                  <a:pt x="1435735" y="1570258"/>
                </a:cubicBezTo>
                <a:cubicBezTo>
                  <a:pt x="1352105" y="1460480"/>
                  <a:pt x="1218158" y="1405456"/>
                  <a:pt x="1069201" y="1405240"/>
                </a:cubicBezTo>
                <a:lnTo>
                  <a:pt x="1036539" y="1408139"/>
                </a:lnTo>
                <a:lnTo>
                  <a:pt x="1023318" y="1415315"/>
                </a:lnTo>
                <a:cubicBezTo>
                  <a:pt x="935192" y="1452589"/>
                  <a:pt x="838303" y="1473200"/>
                  <a:pt x="736600" y="1473200"/>
                </a:cubicBezTo>
                <a:cubicBezTo>
                  <a:pt x="329787" y="1473200"/>
                  <a:pt x="0" y="1143413"/>
                  <a:pt x="0" y="736600"/>
                </a:cubicBezTo>
                <a:cubicBezTo>
                  <a:pt x="0" y="329787"/>
                  <a:pt x="329787" y="0"/>
                  <a:pt x="736600" y="0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26">
            <a:extLst>
              <a:ext uri="{FF2B5EF4-FFF2-40B4-BE49-F238E27FC236}">
                <a16:creationId xmlns:a16="http://schemas.microsoft.com/office/drawing/2014/main" id="{3FAF9DA4-F597-4BD9-B14D-023EB501DEFE}"/>
              </a:ext>
            </a:extLst>
          </p:cNvPr>
          <p:cNvSpPr>
            <a:spLocks noChangeAspect="1"/>
          </p:cNvSpPr>
          <p:nvPr/>
        </p:nvSpPr>
        <p:spPr>
          <a:xfrm>
            <a:off x="3367081" y="3590052"/>
            <a:ext cx="1274728" cy="12747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C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30">
            <a:extLst>
              <a:ext uri="{FF2B5EF4-FFF2-40B4-BE49-F238E27FC236}">
                <a16:creationId xmlns:a16="http://schemas.microsoft.com/office/drawing/2014/main" id="{130CC664-D53A-4877-9269-33E17D0849ED}"/>
              </a:ext>
            </a:extLst>
          </p:cNvPr>
          <p:cNvSpPr/>
          <p:nvPr/>
        </p:nvSpPr>
        <p:spPr>
          <a:xfrm>
            <a:off x="230197" y="3244352"/>
            <a:ext cx="2877312" cy="1151367"/>
          </a:xfrm>
          <a:prstGeom prst="rect">
            <a:avLst/>
          </a:prstGeom>
          <a:noFill/>
        </p:spPr>
        <p:txBody>
          <a:bodyPr wrap="square" lIns="42953" tIns="21476" rIns="42953" bIns="21476">
            <a:spAutoFit/>
          </a:bodyPr>
          <a:lstStyle/>
          <a:p>
            <a:r>
              <a:rPr lang="es-ES" dirty="0"/>
              <a:t>En 1989 se creó la empresa hoy EP Petroecuador con sus filiales que operan en la amazonía.</a:t>
            </a:r>
            <a:endParaRPr lang="es-EC" dirty="0">
              <a:effectLst/>
            </a:endParaRPr>
          </a:p>
        </p:txBody>
      </p:sp>
      <p:sp>
        <p:nvSpPr>
          <p:cNvPr id="25" name="Oval 33">
            <a:extLst>
              <a:ext uri="{FF2B5EF4-FFF2-40B4-BE49-F238E27FC236}">
                <a16:creationId xmlns:a16="http://schemas.microsoft.com/office/drawing/2014/main" id="{5F75A9C2-3133-4B93-B902-FC3E356809FD}"/>
              </a:ext>
            </a:extLst>
          </p:cNvPr>
          <p:cNvSpPr>
            <a:spLocks noChangeAspect="1"/>
          </p:cNvSpPr>
          <p:nvPr/>
        </p:nvSpPr>
        <p:spPr>
          <a:xfrm>
            <a:off x="4798177" y="5014246"/>
            <a:ext cx="1274728" cy="12747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C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37">
            <a:extLst>
              <a:ext uri="{FF2B5EF4-FFF2-40B4-BE49-F238E27FC236}">
                <a16:creationId xmlns:a16="http://schemas.microsoft.com/office/drawing/2014/main" id="{2AB5AFB8-175F-4E90-8433-9EDB5106A4A3}"/>
              </a:ext>
            </a:extLst>
          </p:cNvPr>
          <p:cNvSpPr/>
          <p:nvPr/>
        </p:nvSpPr>
        <p:spPr>
          <a:xfrm>
            <a:off x="105946" y="5092017"/>
            <a:ext cx="4117633" cy="1243700"/>
          </a:xfrm>
          <a:prstGeom prst="rect">
            <a:avLst/>
          </a:prstGeom>
          <a:noFill/>
        </p:spPr>
        <p:txBody>
          <a:bodyPr wrap="square" lIns="42953" tIns="21476" rIns="42953" bIns="21476">
            <a:spAutoFit/>
          </a:bodyPr>
          <a:lstStyle/>
          <a:p>
            <a:pPr defTabSz="214761"/>
            <a:r>
              <a:rPr lang="es-ES" dirty="0"/>
              <a:t>Las diferentes operadoras presentes en Ecuador para la extracción de petróleo </a:t>
            </a:r>
            <a:r>
              <a:rPr lang="es-ES" sz="2000" dirty="0">
                <a:solidFill>
                  <a:schemeClr val="accent4">
                    <a:lumMod val="75000"/>
                  </a:schemeClr>
                </a:solidFill>
              </a:rPr>
              <a:t>han sufrido derrames, vertidos, accidentes, sabotajes, robos, atentados terroristas.</a:t>
            </a:r>
            <a:endParaRPr lang="es-EC" sz="2000" dirty="0">
              <a:ln w="0"/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42">
            <a:extLst>
              <a:ext uri="{FF2B5EF4-FFF2-40B4-BE49-F238E27FC236}">
                <a16:creationId xmlns:a16="http://schemas.microsoft.com/office/drawing/2014/main" id="{D3E7CE97-58DB-4937-8E42-E41243C5B2F7}"/>
              </a:ext>
            </a:extLst>
          </p:cNvPr>
          <p:cNvSpPr/>
          <p:nvPr/>
        </p:nvSpPr>
        <p:spPr>
          <a:xfrm>
            <a:off x="1558884" y="1220961"/>
            <a:ext cx="4394602" cy="1212922"/>
          </a:xfrm>
          <a:prstGeom prst="rect">
            <a:avLst/>
          </a:prstGeom>
          <a:noFill/>
        </p:spPr>
        <p:txBody>
          <a:bodyPr wrap="square" lIns="42953" tIns="21476" rIns="42953" bIns="21476">
            <a:spAutoFit/>
          </a:bodyPr>
          <a:lstStyle/>
          <a:p>
            <a:pPr defTabSz="214761"/>
            <a:r>
              <a:rPr lang="es-ES" dirty="0"/>
              <a:t>Para el Ecuador la </a:t>
            </a:r>
            <a:r>
              <a:rPr lang="es-ES" sz="2000" dirty="0">
                <a:solidFill>
                  <a:schemeClr val="accent6">
                    <a:lumMod val="75000"/>
                  </a:schemeClr>
                </a:solidFill>
              </a:rPr>
              <a:t>industria petrolera es la base fundamental de su economía </a:t>
            </a:r>
            <a:r>
              <a:rPr lang="es-ES" dirty="0"/>
              <a:t>en la última década ha constituido el 43 y 66% del total de sus exportaciones.</a:t>
            </a:r>
            <a:endParaRPr lang="es-EC" dirty="0">
              <a:ln w="0"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Elipse 27" descr="Imagen que contiene martillo&#10;&#10;Descripción generada automáticamente">
            <a:extLst>
              <a:ext uri="{FF2B5EF4-FFF2-40B4-BE49-F238E27FC236}">
                <a16:creationId xmlns:a16="http://schemas.microsoft.com/office/drawing/2014/main" id="{0F8DBE11-53CA-41B5-98FC-AD08863EB98C}"/>
              </a:ext>
            </a:extLst>
          </p:cNvPr>
          <p:cNvSpPr/>
          <p:nvPr/>
        </p:nvSpPr>
        <p:spPr>
          <a:xfrm>
            <a:off x="4975560" y="5241761"/>
            <a:ext cx="829069" cy="875052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9" name="Elipse 28" descr="Imagen que contiene mesa, sentado&#10;&#10;Descripción generada automáticamente">
            <a:extLst>
              <a:ext uri="{FF2B5EF4-FFF2-40B4-BE49-F238E27FC236}">
                <a16:creationId xmlns:a16="http://schemas.microsoft.com/office/drawing/2014/main" id="{E864185D-E73C-48A5-8E68-22A589A6BEEC}"/>
              </a:ext>
            </a:extLst>
          </p:cNvPr>
          <p:cNvSpPr/>
          <p:nvPr/>
        </p:nvSpPr>
        <p:spPr>
          <a:xfrm>
            <a:off x="3632471" y="3753352"/>
            <a:ext cx="829069" cy="875052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EC5BBD22-7590-4657-B0F6-5167A50FE4AE}"/>
              </a:ext>
            </a:extLst>
          </p:cNvPr>
          <p:cNvSpPr/>
          <p:nvPr/>
        </p:nvSpPr>
        <p:spPr>
          <a:xfrm>
            <a:off x="5692969" y="3281357"/>
            <a:ext cx="829069" cy="87505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4DD1AAC6-8AFD-469A-90BF-9CAE788CEC16}"/>
              </a:ext>
            </a:extLst>
          </p:cNvPr>
          <p:cNvSpPr/>
          <p:nvPr/>
        </p:nvSpPr>
        <p:spPr>
          <a:xfrm>
            <a:off x="7015345" y="1739139"/>
            <a:ext cx="829069" cy="875052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7CF9FB34-04A3-4C17-B8BD-7D367A6FDAA6}"/>
              </a:ext>
            </a:extLst>
          </p:cNvPr>
          <p:cNvSpPr/>
          <p:nvPr/>
        </p:nvSpPr>
        <p:spPr>
          <a:xfrm>
            <a:off x="7671409" y="3732705"/>
            <a:ext cx="829069" cy="875052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83089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50"/>
                            </p:stCondLst>
                            <p:childTnLst>
                              <p:par>
                                <p:cTn id="3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25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750"/>
                            </p:stCondLst>
                            <p:childTnLst>
                              <p:par>
                                <p:cTn id="6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75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  <p:bldP spid="11" grpId="0" animBg="1"/>
      <p:bldP spid="13" grpId="0"/>
      <p:bldP spid="14" grpId="0" animBg="1"/>
      <p:bldP spid="15" grpId="0" animBg="1"/>
      <p:bldP spid="17" grpId="0"/>
      <p:bldP spid="18" grpId="0" animBg="1"/>
      <p:bldP spid="19" grpId="0" animBg="1"/>
      <p:bldP spid="21" grpId="0" animBg="1"/>
      <p:bldP spid="22" grpId="0" animBg="1"/>
      <p:bldP spid="24" grpId="0"/>
      <p:bldP spid="26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C48484D-B4B9-476B-B8B5-B14D41E51BB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95563" y="4681752"/>
            <a:ext cx="3578385" cy="936430"/>
          </a:xfrm>
        </p:spPr>
        <p:txBody>
          <a:bodyPr>
            <a:noAutofit/>
          </a:bodyPr>
          <a:lstStyle/>
          <a:p>
            <a:r>
              <a:rPr lang="es-EC" sz="2000" dirty="0">
                <a:solidFill>
                  <a:srgbClr val="FF0000"/>
                </a:solidFill>
              </a:rPr>
              <a:t>Promueve la búsqueda de oportunidades</a:t>
            </a:r>
            <a:r>
              <a:rPr lang="es-EC" sz="1800" dirty="0">
                <a:solidFill>
                  <a:schemeClr val="tx1"/>
                </a:solidFill>
              </a:rPr>
              <a:t>:</a:t>
            </a:r>
          </a:p>
          <a:p>
            <a:r>
              <a:rPr lang="es-EC" sz="1800" dirty="0">
                <a:solidFill>
                  <a:schemeClr val="tx1"/>
                </a:solidFill>
              </a:rPr>
              <a:t>Infraestructura y recursos humanos, Información y estudios técnicos Oportunidades nuevas para incrementar reservas.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A9D808B-BE38-4C4D-89CC-73E268D6E78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95563" y="1512854"/>
            <a:ext cx="3578385" cy="936430"/>
          </a:xfrm>
        </p:spPr>
        <p:txBody>
          <a:bodyPr>
            <a:noAutofit/>
          </a:bodyPr>
          <a:lstStyle/>
          <a:p>
            <a:r>
              <a:rPr lang="es-EC" sz="1800" dirty="0">
                <a:solidFill>
                  <a:schemeClr val="tx1"/>
                </a:solidFill>
              </a:rPr>
              <a:t>Los campos petroleros son calificados como maduros </a:t>
            </a:r>
            <a:r>
              <a:rPr lang="es-EC" sz="2000" dirty="0">
                <a:solidFill>
                  <a:srgbClr val="FF0000"/>
                </a:solidFill>
              </a:rPr>
              <a:t>después de alcanzar su pico de producción </a:t>
            </a:r>
            <a:r>
              <a:rPr lang="es-EC" sz="1800" dirty="0">
                <a:solidFill>
                  <a:schemeClr val="tx1"/>
                </a:solidFill>
              </a:rPr>
              <a:t>y empieza la etapa de declinación.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AC1BC46E-7846-4C63-8DEE-76CB784875E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306807" y="5149967"/>
            <a:ext cx="3578385" cy="936430"/>
          </a:xfrm>
        </p:spPr>
        <p:txBody>
          <a:bodyPr>
            <a:noAutofit/>
          </a:bodyPr>
          <a:lstStyle/>
          <a:p>
            <a:r>
              <a:rPr lang="es-EC" sz="1800" dirty="0">
                <a:solidFill>
                  <a:srgbClr val="FF0000"/>
                </a:solidFill>
              </a:rPr>
              <a:t>Enfrentan el mismo tipo de riesgos </a:t>
            </a:r>
            <a:r>
              <a:rPr lang="es-EC" sz="1800" dirty="0">
                <a:solidFill>
                  <a:schemeClr val="tx1"/>
                </a:solidFill>
              </a:rPr>
              <a:t>que los campos nuevos.</a:t>
            </a:r>
          </a:p>
          <a:p>
            <a:r>
              <a:rPr lang="es-EC" sz="1800" dirty="0">
                <a:solidFill>
                  <a:srgbClr val="FF0000"/>
                </a:solidFill>
              </a:rPr>
              <a:t>Deben estar preparados con sistemas de seguridad física.</a:t>
            </a:r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77D8F4BE-7D27-4A0B-B73A-989BF0906D8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734959" y="1981069"/>
            <a:ext cx="3578385" cy="936430"/>
          </a:xfrm>
        </p:spPr>
        <p:txBody>
          <a:bodyPr>
            <a:normAutofit/>
          </a:bodyPr>
          <a:lstStyle/>
          <a:p>
            <a:r>
              <a:rPr lang="es-EC" sz="1800" dirty="0">
                <a:solidFill>
                  <a:schemeClr val="tx1"/>
                </a:solidFill>
              </a:rPr>
              <a:t>La producción mundial </a:t>
            </a:r>
            <a:r>
              <a:rPr lang="es-EC" sz="2000" dirty="0">
                <a:solidFill>
                  <a:srgbClr val="FF0000"/>
                </a:solidFill>
              </a:rPr>
              <a:t>provienen un 50% de campos maduros.</a:t>
            </a:r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31FD3AEA-1645-4DDF-9FB4-93840A180B7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029991" y="5037352"/>
            <a:ext cx="4162009" cy="936430"/>
          </a:xfrm>
        </p:spPr>
        <p:txBody>
          <a:bodyPr>
            <a:noAutofit/>
          </a:bodyPr>
          <a:lstStyle/>
          <a:p>
            <a:r>
              <a:rPr lang="es-EC" sz="1800" dirty="0">
                <a:solidFill>
                  <a:schemeClr val="tx1"/>
                </a:solidFill>
              </a:rPr>
              <a:t>En Ecuador a partir de 2012 se suscriben siete contratos con 15 operadoras de servicios para la </a:t>
            </a:r>
            <a:r>
              <a:rPr lang="es-EC" sz="2000" dirty="0">
                <a:solidFill>
                  <a:srgbClr val="FF0000"/>
                </a:solidFill>
              </a:rPr>
              <a:t>implementación de nuevas tecnologías.</a:t>
            </a:r>
          </a:p>
        </p:txBody>
      </p:sp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AD2422AF-1250-4519-B9B8-37507F7E59BF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491144" y="1203001"/>
            <a:ext cx="3578385" cy="936430"/>
          </a:xfrm>
        </p:spPr>
        <p:txBody>
          <a:bodyPr>
            <a:noAutofit/>
          </a:bodyPr>
          <a:lstStyle/>
          <a:p>
            <a:r>
              <a:rPr lang="es-EC" sz="1800" dirty="0">
                <a:solidFill>
                  <a:schemeClr val="tx1"/>
                </a:solidFill>
              </a:rPr>
              <a:t>En cualquier campo petrolero en el desarrollo de la explotación y de la producción petrolera, </a:t>
            </a:r>
            <a:r>
              <a:rPr lang="es-EC" sz="2000" dirty="0">
                <a:solidFill>
                  <a:srgbClr val="FF0000"/>
                </a:solidFill>
              </a:rPr>
              <a:t>todos deben aplicar tecnología adecuada.</a:t>
            </a:r>
          </a:p>
        </p:txBody>
      </p:sp>
    </p:spTree>
    <p:extLst>
      <p:ext uri="{BB962C8B-B14F-4D97-AF65-F5344CB8AC3E}">
        <p14:creationId xmlns:p14="http://schemas.microsoft.com/office/powerpoint/2010/main" val="75389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6">
            <a:extLst>
              <a:ext uri="{FF2B5EF4-FFF2-40B4-BE49-F238E27FC236}">
                <a16:creationId xmlns:a16="http://schemas.microsoft.com/office/drawing/2014/main" id="{836AB63C-2B4A-424D-9EBE-39E2E870F5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171" y="1619035"/>
            <a:ext cx="12206514" cy="6067449"/>
          </a:xfrm>
          <a:prstGeom prst="rect">
            <a:avLst/>
          </a:prstGeom>
          <a:ln>
            <a:noFill/>
          </a:ln>
        </p:spPr>
      </p:pic>
      <p:pic>
        <p:nvPicPr>
          <p:cNvPr id="2" name="図 5">
            <a:extLst>
              <a:ext uri="{FF2B5EF4-FFF2-40B4-BE49-F238E27FC236}">
                <a16:creationId xmlns:a16="http://schemas.microsoft.com/office/drawing/2014/main" id="{F4312EA6-A484-4097-92BF-FF8DBAF9BE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461"/>
            <a:ext cx="8797617" cy="153795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397C70E-DC7D-4F6B-9775-3938A6C71577}"/>
              </a:ext>
            </a:extLst>
          </p:cNvPr>
          <p:cNvSpPr txBox="1"/>
          <p:nvPr/>
        </p:nvSpPr>
        <p:spPr>
          <a:xfrm>
            <a:off x="300775" y="418706"/>
            <a:ext cx="76803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3600" dirty="0">
                <a:solidFill>
                  <a:schemeClr val="bg1"/>
                </a:solidFill>
              </a:rPr>
              <a:t>Campo maduro Víctor Hugo Ruales</a:t>
            </a:r>
          </a:p>
          <a:p>
            <a:pPr algn="just"/>
            <a:endParaRPr lang="es-EC" sz="3600" dirty="0">
              <a:solidFill>
                <a:schemeClr val="bg1"/>
              </a:solidFill>
            </a:endParaRPr>
          </a:p>
        </p:txBody>
      </p:sp>
      <p:sp>
        <p:nvSpPr>
          <p:cNvPr id="59" name="Rectángulo 58">
            <a:extLst>
              <a:ext uri="{FF2B5EF4-FFF2-40B4-BE49-F238E27FC236}">
                <a16:creationId xmlns:a16="http://schemas.microsoft.com/office/drawing/2014/main" id="{9C56D677-1558-4BE7-9EFC-8CCB1225CF50}"/>
              </a:ext>
            </a:extLst>
          </p:cNvPr>
          <p:cNvSpPr/>
          <p:nvPr/>
        </p:nvSpPr>
        <p:spPr>
          <a:xfrm>
            <a:off x="1307241" y="1900250"/>
            <a:ext cx="462184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C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Cerca de la frontera con Colombia a 16 Km al norte del campo Sansahuari entre los ríos San Miguel y Putumayo en la Provincia de Sucumbíos, al norte de la población de Tarapoa entre las coordenadas 00º 15´ y 00º 24´ de latitud norte y entre los 76º 17´ y 76º 19´de longitud Oeste (Velasco, 2016, pág. 27).</a:t>
            </a:r>
          </a:p>
          <a:p>
            <a:pPr indent="180340" algn="just">
              <a:spcAft>
                <a:spcPts val="0"/>
              </a:spcAft>
            </a:pPr>
            <a:r>
              <a:rPr lang="es-EC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 campo VHR forma parte del bloque 58 de esta provincia, los estudios técnicos han determinado que posee una reserva de 34 millones de barriles de petróleo.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5567F85-738F-4508-97FA-7D344B0D057D}"/>
              </a:ext>
            </a:extLst>
          </p:cNvPr>
          <p:cNvPicPr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088" y="1924265"/>
            <a:ext cx="5302885" cy="33147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4772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9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5">
            <a:extLst>
              <a:ext uri="{FF2B5EF4-FFF2-40B4-BE49-F238E27FC236}">
                <a16:creationId xmlns:a16="http://schemas.microsoft.com/office/drawing/2014/main" id="{F4312EA6-A484-4097-92BF-FF8DBAF9BE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461"/>
            <a:ext cx="8797617" cy="153795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397C70E-DC7D-4F6B-9775-3938A6C71577}"/>
              </a:ext>
            </a:extLst>
          </p:cNvPr>
          <p:cNvSpPr txBox="1"/>
          <p:nvPr/>
        </p:nvSpPr>
        <p:spPr>
          <a:xfrm>
            <a:off x="887189" y="318979"/>
            <a:ext cx="76803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4000" dirty="0">
                <a:solidFill>
                  <a:schemeClr val="bg1"/>
                </a:solidFill>
              </a:rPr>
              <a:t>Seguridad</a:t>
            </a:r>
          </a:p>
          <a:p>
            <a:pPr algn="just"/>
            <a:endParaRPr lang="es-EC" sz="4000" dirty="0">
              <a:solidFill>
                <a:schemeClr val="bg1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F58FAB4-FEE8-4EEA-B447-D866BC0005C8}"/>
              </a:ext>
            </a:extLst>
          </p:cNvPr>
          <p:cNvSpPr txBox="1"/>
          <p:nvPr/>
        </p:nvSpPr>
        <p:spPr>
          <a:xfrm>
            <a:off x="1617784" y="1856936"/>
            <a:ext cx="835621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2400" dirty="0"/>
              <a:t>La seguridad es </a:t>
            </a:r>
            <a:r>
              <a:rPr lang="es-EC" sz="3200" dirty="0">
                <a:solidFill>
                  <a:schemeClr val="accent3">
                    <a:lumMod val="75000"/>
                  </a:schemeClr>
                </a:solidFill>
              </a:rPr>
              <a:t>la ausencia de riesgos</a:t>
            </a:r>
            <a:r>
              <a:rPr lang="es-EC" sz="2400" dirty="0"/>
              <a:t>, englobando a </a:t>
            </a:r>
            <a:r>
              <a:rPr lang="es-EC" sz="2800" dirty="0">
                <a:solidFill>
                  <a:schemeClr val="accent1">
                    <a:lumMod val="75000"/>
                  </a:schemeClr>
                </a:solidFill>
              </a:rPr>
              <a:t>todos los campos </a:t>
            </a:r>
            <a:r>
              <a:rPr lang="es-EC" sz="2400" dirty="0"/>
              <a:t>donde se incluye la Seguridad Nacional donde </a:t>
            </a:r>
            <a:r>
              <a:rPr lang="es-EC" sz="2800" dirty="0">
                <a:solidFill>
                  <a:schemeClr val="accent2">
                    <a:lumMod val="75000"/>
                  </a:schemeClr>
                </a:solidFill>
              </a:rPr>
              <a:t>el Estado es el encargado de su protección</a:t>
            </a:r>
            <a:r>
              <a:rPr lang="es-EC" sz="2400" dirty="0"/>
              <a:t>, la seguridad del ser humano, del medio ambiente y de todo lo que le rodea. Estos conceptos con el tiempo </a:t>
            </a:r>
            <a:r>
              <a:rPr lang="es-EC" sz="2800" dirty="0">
                <a:solidFill>
                  <a:schemeClr val="accent2">
                    <a:lumMod val="75000"/>
                  </a:schemeClr>
                </a:solidFill>
              </a:rPr>
              <a:t>se han ido adaptando a los cambios y al incremento de nuevas amenazas</a:t>
            </a:r>
            <a:r>
              <a:rPr lang="es-EC" sz="2400" dirty="0"/>
              <a:t>, de tal manera que el hombre pueda hacer frente a todos los riesgos y reforzar vulnerabilidades evitando además pérdidas y daños humanas y estructurales.</a:t>
            </a:r>
          </a:p>
        </p:txBody>
      </p:sp>
    </p:spTree>
    <p:extLst>
      <p:ext uri="{BB962C8B-B14F-4D97-AF65-F5344CB8AC3E}">
        <p14:creationId xmlns:p14="http://schemas.microsoft.com/office/powerpoint/2010/main" val="246518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図 6">
            <a:extLst>
              <a:ext uri="{FF2B5EF4-FFF2-40B4-BE49-F238E27FC236}">
                <a16:creationId xmlns:a16="http://schemas.microsoft.com/office/drawing/2014/main" id="{D24AA41D-64A8-4D1E-9408-AB836B0C09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179" y="73005"/>
            <a:ext cx="12569056" cy="9203634"/>
          </a:xfrm>
          <a:prstGeom prst="rect">
            <a:avLst/>
          </a:prstGeom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397C70E-DC7D-4F6B-9775-3938A6C71577}"/>
              </a:ext>
            </a:extLst>
          </p:cNvPr>
          <p:cNvSpPr txBox="1"/>
          <p:nvPr/>
        </p:nvSpPr>
        <p:spPr>
          <a:xfrm>
            <a:off x="474585" y="285039"/>
            <a:ext cx="96646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3600" dirty="0">
                <a:solidFill>
                  <a:srgbClr val="FF0000"/>
                </a:solidFill>
              </a:rPr>
              <a:t>Etapas formales de la gestión de seguridad física</a:t>
            </a:r>
          </a:p>
          <a:p>
            <a:pPr algn="just"/>
            <a:endParaRPr lang="es-EC" sz="3600" dirty="0">
              <a:solidFill>
                <a:srgbClr val="FF0000"/>
              </a:solidFill>
            </a:endParaRP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FDEA03D8-9255-4721-ADF8-27DC9C7A24CF}"/>
              </a:ext>
            </a:extLst>
          </p:cNvPr>
          <p:cNvSpPr/>
          <p:nvPr/>
        </p:nvSpPr>
        <p:spPr>
          <a:xfrm>
            <a:off x="7744492" y="3590771"/>
            <a:ext cx="2429888" cy="2693010"/>
          </a:xfrm>
          <a:prstGeom prst="ellipse">
            <a:avLst/>
          </a:prstGeom>
          <a:solidFill>
            <a:srgbClr val="843C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EDB9E89B-3CF2-43CE-B720-9BA3E020ECD3}"/>
              </a:ext>
            </a:extLst>
          </p:cNvPr>
          <p:cNvSpPr/>
          <p:nvPr/>
        </p:nvSpPr>
        <p:spPr>
          <a:xfrm>
            <a:off x="8099546" y="4012981"/>
            <a:ext cx="1741974" cy="189423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D4ADA465-84F5-413C-B422-2870120F6773}"/>
              </a:ext>
            </a:extLst>
          </p:cNvPr>
          <p:cNvSpPr/>
          <p:nvPr/>
        </p:nvSpPr>
        <p:spPr>
          <a:xfrm>
            <a:off x="8476787" y="4446600"/>
            <a:ext cx="1009680" cy="103840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0" name="Flecha: a la derecha 19">
            <a:extLst>
              <a:ext uri="{FF2B5EF4-FFF2-40B4-BE49-F238E27FC236}">
                <a16:creationId xmlns:a16="http://schemas.microsoft.com/office/drawing/2014/main" id="{353B72A9-326B-4487-82FD-199F89B3EE00}"/>
              </a:ext>
            </a:extLst>
          </p:cNvPr>
          <p:cNvSpPr/>
          <p:nvPr/>
        </p:nvSpPr>
        <p:spPr>
          <a:xfrm>
            <a:off x="4665526" y="3662090"/>
            <a:ext cx="4293910" cy="2795709"/>
          </a:xfrm>
          <a:prstGeom prst="rightArrow">
            <a:avLst>
              <a:gd name="adj1" fmla="val 88488"/>
              <a:gd name="adj2" fmla="val 49656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489B44EC-A925-4532-8E15-D9127BDC1F24}"/>
              </a:ext>
            </a:extLst>
          </p:cNvPr>
          <p:cNvSpPr/>
          <p:nvPr/>
        </p:nvSpPr>
        <p:spPr>
          <a:xfrm>
            <a:off x="893099" y="3602182"/>
            <a:ext cx="1775260" cy="193988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400" dirty="0"/>
              <a:t>Amenaza</a:t>
            </a:r>
            <a:endParaRPr lang="es-EC" sz="1400" dirty="0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3A543998-6CB2-492E-9638-80222882075F}"/>
              </a:ext>
            </a:extLst>
          </p:cNvPr>
          <p:cNvSpPr/>
          <p:nvPr/>
        </p:nvSpPr>
        <p:spPr>
          <a:xfrm>
            <a:off x="1586560" y="4674822"/>
            <a:ext cx="1775260" cy="1939880"/>
          </a:xfrm>
          <a:prstGeom prst="ellipse">
            <a:avLst/>
          </a:prstGeom>
          <a:solidFill>
            <a:srgbClr val="BE8E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400" dirty="0"/>
              <a:t>Consecuencia </a:t>
            </a:r>
            <a:endParaRPr lang="es-EC" sz="1400" dirty="0"/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BAF7E132-DFBE-4F5B-A3C4-82D34F2053C7}"/>
              </a:ext>
            </a:extLst>
          </p:cNvPr>
          <p:cNvSpPr/>
          <p:nvPr/>
        </p:nvSpPr>
        <p:spPr>
          <a:xfrm>
            <a:off x="2280021" y="3499482"/>
            <a:ext cx="1775260" cy="19398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400" dirty="0"/>
              <a:t>Vulnerabilidad</a:t>
            </a:r>
            <a:endParaRPr lang="es-EC" sz="1400" dirty="0"/>
          </a:p>
        </p:txBody>
      </p:sp>
      <p:sp>
        <p:nvSpPr>
          <p:cNvPr id="24" name="Flecha: hacia la izquierda 23">
            <a:extLst>
              <a:ext uri="{FF2B5EF4-FFF2-40B4-BE49-F238E27FC236}">
                <a16:creationId xmlns:a16="http://schemas.microsoft.com/office/drawing/2014/main" id="{275824BC-4C9A-4EA3-80F7-AC782CB9144D}"/>
              </a:ext>
            </a:extLst>
          </p:cNvPr>
          <p:cNvSpPr/>
          <p:nvPr/>
        </p:nvSpPr>
        <p:spPr>
          <a:xfrm>
            <a:off x="4316022" y="3910279"/>
            <a:ext cx="2984655" cy="570553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/>
              <a:t>Detección</a:t>
            </a:r>
            <a:endParaRPr lang="es-EC" dirty="0"/>
          </a:p>
        </p:txBody>
      </p:sp>
      <p:sp>
        <p:nvSpPr>
          <p:cNvPr id="25" name="Flecha: hacia la izquierda 24">
            <a:extLst>
              <a:ext uri="{FF2B5EF4-FFF2-40B4-BE49-F238E27FC236}">
                <a16:creationId xmlns:a16="http://schemas.microsoft.com/office/drawing/2014/main" id="{F02C198A-38E4-42D7-9009-B90B540B1FD9}"/>
              </a:ext>
            </a:extLst>
          </p:cNvPr>
          <p:cNvSpPr/>
          <p:nvPr/>
        </p:nvSpPr>
        <p:spPr>
          <a:xfrm>
            <a:off x="4316022" y="4823164"/>
            <a:ext cx="2984655" cy="570553"/>
          </a:xfrm>
          <a:prstGeom prst="leftArrow">
            <a:avLst/>
          </a:prstGeom>
          <a:solidFill>
            <a:srgbClr val="843C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/>
              <a:t>Demora</a:t>
            </a:r>
            <a:endParaRPr lang="es-EC" dirty="0"/>
          </a:p>
        </p:txBody>
      </p:sp>
      <p:sp>
        <p:nvSpPr>
          <p:cNvPr id="26" name="Flecha: hacia la izquierda 25">
            <a:extLst>
              <a:ext uri="{FF2B5EF4-FFF2-40B4-BE49-F238E27FC236}">
                <a16:creationId xmlns:a16="http://schemas.microsoft.com/office/drawing/2014/main" id="{3D5ABAEF-94F9-4B53-A419-51C89BE1F6DA}"/>
              </a:ext>
            </a:extLst>
          </p:cNvPr>
          <p:cNvSpPr/>
          <p:nvPr/>
        </p:nvSpPr>
        <p:spPr>
          <a:xfrm>
            <a:off x="4316022" y="5713227"/>
            <a:ext cx="2984655" cy="570553"/>
          </a:xfrm>
          <a:prstGeom prst="lef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/>
              <a:t>Respuesta</a:t>
            </a:r>
            <a:endParaRPr lang="es-EC" dirty="0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23D43586-AA95-4371-B19F-D08E3BE808CB}"/>
              </a:ext>
            </a:extLst>
          </p:cNvPr>
          <p:cNvSpPr txBox="1"/>
          <p:nvPr/>
        </p:nvSpPr>
        <p:spPr>
          <a:xfrm>
            <a:off x="9694506" y="3517678"/>
            <a:ext cx="981940" cy="318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/>
              <a:t>Externa</a:t>
            </a:r>
            <a:endParaRPr lang="es-EC" dirty="0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E4B8145B-F7F6-475B-AC3D-224C0AB49857}"/>
              </a:ext>
            </a:extLst>
          </p:cNvPr>
          <p:cNvSpPr txBox="1"/>
          <p:nvPr/>
        </p:nvSpPr>
        <p:spPr>
          <a:xfrm>
            <a:off x="9315154" y="3122606"/>
            <a:ext cx="981940" cy="318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/>
              <a:t>Media </a:t>
            </a:r>
            <a:endParaRPr lang="es-EC" dirty="0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0B64B98A-AD5E-45EC-8B5F-357436A255D3}"/>
              </a:ext>
            </a:extLst>
          </p:cNvPr>
          <p:cNvSpPr txBox="1"/>
          <p:nvPr/>
        </p:nvSpPr>
        <p:spPr>
          <a:xfrm>
            <a:off x="8906466" y="2724552"/>
            <a:ext cx="876535" cy="3180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x-none" dirty="0"/>
              <a:t>Interna</a:t>
            </a:r>
            <a:endParaRPr lang="es-EC" dirty="0"/>
          </a:p>
        </p:txBody>
      </p:sp>
      <p:cxnSp>
        <p:nvCxnSpPr>
          <p:cNvPr id="30" name="Conector: angular 29">
            <a:extLst>
              <a:ext uri="{FF2B5EF4-FFF2-40B4-BE49-F238E27FC236}">
                <a16:creationId xmlns:a16="http://schemas.microsoft.com/office/drawing/2014/main" id="{A48C2BA3-236F-424B-8120-7DD7D6485D97}"/>
              </a:ext>
            </a:extLst>
          </p:cNvPr>
          <p:cNvCxnSpPr>
            <a:cxnSpLocks/>
          </p:cNvCxnSpPr>
          <p:nvPr/>
        </p:nvCxnSpPr>
        <p:spPr>
          <a:xfrm flipV="1">
            <a:off x="9785165" y="3836252"/>
            <a:ext cx="630299" cy="450245"/>
          </a:xfrm>
          <a:prstGeom prst="bentConnector3">
            <a:avLst>
              <a:gd name="adj1" fmla="val -4665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: angular 30">
            <a:extLst>
              <a:ext uri="{FF2B5EF4-FFF2-40B4-BE49-F238E27FC236}">
                <a16:creationId xmlns:a16="http://schemas.microsoft.com/office/drawing/2014/main" id="{BB16A6C2-B80A-46DE-BFCC-85C830FA1A78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9333115" y="3539404"/>
            <a:ext cx="963633" cy="850759"/>
          </a:xfrm>
          <a:prstGeom prst="bentConnector3">
            <a:avLst>
              <a:gd name="adj1" fmla="val 102259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: angular 31">
            <a:extLst>
              <a:ext uri="{FF2B5EF4-FFF2-40B4-BE49-F238E27FC236}">
                <a16:creationId xmlns:a16="http://schemas.microsoft.com/office/drawing/2014/main" id="{E2D54E52-9DC9-47CB-B372-20012738F5F0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8583640" y="3482828"/>
            <a:ext cx="1860612" cy="1086827"/>
          </a:xfrm>
          <a:prstGeom prst="bentConnector3">
            <a:avLst>
              <a:gd name="adj1" fmla="val 10057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uadroTexto 32">
            <a:extLst>
              <a:ext uri="{FF2B5EF4-FFF2-40B4-BE49-F238E27FC236}">
                <a16:creationId xmlns:a16="http://schemas.microsoft.com/office/drawing/2014/main" id="{3137A51B-A92A-475A-945A-A979CBA8691E}"/>
              </a:ext>
            </a:extLst>
          </p:cNvPr>
          <p:cNvSpPr txBox="1"/>
          <p:nvPr/>
        </p:nvSpPr>
        <p:spPr>
          <a:xfrm>
            <a:off x="199638" y="3368254"/>
            <a:ext cx="549894" cy="2407735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x-none" sz="2000" b="1" dirty="0">
                <a:solidFill>
                  <a:srgbClr val="FF0000"/>
                </a:solidFill>
              </a:rPr>
              <a:t>RIESGO</a:t>
            </a:r>
            <a:endParaRPr lang="es-EC" sz="2000" b="1" dirty="0">
              <a:solidFill>
                <a:srgbClr val="FF0000"/>
              </a:solidFill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34D230F7-9F2E-4CB3-B12F-81D1AD58978C}"/>
              </a:ext>
            </a:extLst>
          </p:cNvPr>
          <p:cNvSpPr txBox="1"/>
          <p:nvPr/>
        </p:nvSpPr>
        <p:spPr>
          <a:xfrm>
            <a:off x="11049591" y="2754536"/>
            <a:ext cx="476862" cy="3452591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x-none" sz="1600" b="1" dirty="0">
                <a:solidFill>
                  <a:srgbClr val="FF0000"/>
                </a:solidFill>
              </a:rPr>
              <a:t>PROFUNDIDAD</a:t>
            </a:r>
            <a:endParaRPr lang="es-EC" sz="1600" b="1" dirty="0">
              <a:solidFill>
                <a:srgbClr val="FF0000"/>
              </a:solidFill>
            </a:endParaRPr>
          </a:p>
        </p:txBody>
      </p:sp>
      <p:sp>
        <p:nvSpPr>
          <p:cNvPr id="40" name="Flecha: pentágono 39">
            <a:extLst>
              <a:ext uri="{FF2B5EF4-FFF2-40B4-BE49-F238E27FC236}">
                <a16:creationId xmlns:a16="http://schemas.microsoft.com/office/drawing/2014/main" id="{D54B92C0-2A27-4A7C-B7D9-2A5CD1310B83}"/>
              </a:ext>
            </a:extLst>
          </p:cNvPr>
          <p:cNvSpPr/>
          <p:nvPr/>
        </p:nvSpPr>
        <p:spPr>
          <a:xfrm>
            <a:off x="8345423" y="1436242"/>
            <a:ext cx="3228928" cy="887900"/>
          </a:xfrm>
          <a:prstGeom prst="homePlate">
            <a:avLst>
              <a:gd name="adj" fmla="val 40298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/>
              <a:t>EVALUACIÓN</a:t>
            </a:r>
            <a:endParaRPr lang="es-EC" dirty="0"/>
          </a:p>
        </p:txBody>
      </p:sp>
      <p:sp>
        <p:nvSpPr>
          <p:cNvPr id="41" name="Flecha: pentágono 40">
            <a:extLst>
              <a:ext uri="{FF2B5EF4-FFF2-40B4-BE49-F238E27FC236}">
                <a16:creationId xmlns:a16="http://schemas.microsoft.com/office/drawing/2014/main" id="{C809B114-9A17-479D-9EE1-F86A22A32A4E}"/>
              </a:ext>
            </a:extLst>
          </p:cNvPr>
          <p:cNvSpPr/>
          <p:nvPr/>
        </p:nvSpPr>
        <p:spPr>
          <a:xfrm>
            <a:off x="5698604" y="1436242"/>
            <a:ext cx="3228928" cy="887900"/>
          </a:xfrm>
          <a:prstGeom prst="homePlat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/>
              <a:t>IMPLEMENTACIÓN</a:t>
            </a:r>
            <a:endParaRPr lang="es-EC" dirty="0"/>
          </a:p>
        </p:txBody>
      </p:sp>
      <p:sp>
        <p:nvSpPr>
          <p:cNvPr id="42" name="Flecha: pentágono 41">
            <a:extLst>
              <a:ext uri="{FF2B5EF4-FFF2-40B4-BE49-F238E27FC236}">
                <a16:creationId xmlns:a16="http://schemas.microsoft.com/office/drawing/2014/main" id="{EFE8AACC-533C-4C2F-B7B0-F0A7951E77F1}"/>
              </a:ext>
            </a:extLst>
          </p:cNvPr>
          <p:cNvSpPr/>
          <p:nvPr/>
        </p:nvSpPr>
        <p:spPr>
          <a:xfrm>
            <a:off x="3096702" y="1436242"/>
            <a:ext cx="3228928" cy="88790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/>
              <a:t>DISEÑO</a:t>
            </a:r>
            <a:endParaRPr lang="es-EC" dirty="0"/>
          </a:p>
        </p:txBody>
      </p:sp>
      <p:sp>
        <p:nvSpPr>
          <p:cNvPr id="43" name="Flecha: pentágono 42">
            <a:extLst>
              <a:ext uri="{FF2B5EF4-FFF2-40B4-BE49-F238E27FC236}">
                <a16:creationId xmlns:a16="http://schemas.microsoft.com/office/drawing/2014/main" id="{8B224D7E-8D46-4352-AA72-11AA574096A6}"/>
              </a:ext>
            </a:extLst>
          </p:cNvPr>
          <p:cNvSpPr/>
          <p:nvPr/>
        </p:nvSpPr>
        <p:spPr>
          <a:xfrm>
            <a:off x="449883" y="1436242"/>
            <a:ext cx="3228928" cy="887900"/>
          </a:xfrm>
          <a:prstGeom prst="homePlat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/>
              <a:t>DIAGNÓSTICO</a:t>
            </a:r>
            <a:endParaRPr lang="es-EC" dirty="0"/>
          </a:p>
        </p:txBody>
      </p:sp>
      <p:sp>
        <p:nvSpPr>
          <p:cNvPr id="36" name="Flecha: arriba y abajo 35">
            <a:extLst>
              <a:ext uri="{FF2B5EF4-FFF2-40B4-BE49-F238E27FC236}">
                <a16:creationId xmlns:a16="http://schemas.microsoft.com/office/drawing/2014/main" id="{5D8CFDF9-D80D-455D-B6A0-ACA3A4EA11EA}"/>
              </a:ext>
            </a:extLst>
          </p:cNvPr>
          <p:cNvSpPr/>
          <p:nvPr/>
        </p:nvSpPr>
        <p:spPr>
          <a:xfrm>
            <a:off x="1726625" y="2428559"/>
            <a:ext cx="185531" cy="547949"/>
          </a:xfrm>
          <a:prstGeom prst="upDownArrow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7" name="Flecha: arriba y abajo 36">
            <a:extLst>
              <a:ext uri="{FF2B5EF4-FFF2-40B4-BE49-F238E27FC236}">
                <a16:creationId xmlns:a16="http://schemas.microsoft.com/office/drawing/2014/main" id="{B829E829-5465-45B8-A5BB-AE15EB83C519}"/>
              </a:ext>
            </a:extLst>
          </p:cNvPr>
          <p:cNvSpPr/>
          <p:nvPr/>
        </p:nvSpPr>
        <p:spPr>
          <a:xfrm>
            <a:off x="4479995" y="2369677"/>
            <a:ext cx="185531" cy="547949"/>
          </a:xfrm>
          <a:prstGeom prst="upDown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8" name="Flecha: arriba y abajo 37">
            <a:extLst>
              <a:ext uri="{FF2B5EF4-FFF2-40B4-BE49-F238E27FC236}">
                <a16:creationId xmlns:a16="http://schemas.microsoft.com/office/drawing/2014/main" id="{F20EF497-3DBE-4CA4-9D8F-BBAB314C7A21}"/>
              </a:ext>
            </a:extLst>
          </p:cNvPr>
          <p:cNvSpPr/>
          <p:nvPr/>
        </p:nvSpPr>
        <p:spPr>
          <a:xfrm>
            <a:off x="7220302" y="2369677"/>
            <a:ext cx="185531" cy="547949"/>
          </a:xfrm>
          <a:prstGeom prst="upDownArrow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9" name="Flecha: arriba y abajo 38">
            <a:extLst>
              <a:ext uri="{FF2B5EF4-FFF2-40B4-BE49-F238E27FC236}">
                <a16:creationId xmlns:a16="http://schemas.microsoft.com/office/drawing/2014/main" id="{729FE2DE-8FAB-4E47-8EC1-54AD58B72141}"/>
              </a:ext>
            </a:extLst>
          </p:cNvPr>
          <p:cNvSpPr/>
          <p:nvPr/>
        </p:nvSpPr>
        <p:spPr>
          <a:xfrm>
            <a:off x="9748754" y="2356559"/>
            <a:ext cx="185531" cy="547949"/>
          </a:xfrm>
          <a:prstGeom prst="up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6822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5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750"/>
                            </p:stCondLst>
                            <p:childTnLst>
                              <p:par>
                                <p:cTn id="7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250"/>
                            </p:stCondLst>
                            <p:childTnLst>
                              <p:par>
                                <p:cTn id="7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000"/>
                            </p:stCondLst>
                            <p:childTnLst>
                              <p:par>
                                <p:cTn id="10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250"/>
                            </p:stCondLst>
                            <p:childTnLst>
                              <p:par>
                                <p:cTn id="1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/>
      <p:bldP spid="28" grpId="0"/>
      <p:bldP spid="29" grpId="0"/>
      <p:bldP spid="33" grpId="0"/>
      <p:bldP spid="34" grpId="0"/>
      <p:bldP spid="40" grpId="0" animBg="1"/>
      <p:bldP spid="41" grpId="0" animBg="1"/>
      <p:bldP spid="42" grpId="0" animBg="1"/>
      <p:bldP spid="43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>
            <a:extLst>
              <a:ext uri="{FF2B5EF4-FFF2-40B4-BE49-F238E27FC236}">
                <a16:creationId xmlns:a16="http://schemas.microsoft.com/office/drawing/2014/main" id="{12AB863C-7D53-4551-9519-A9DBBCEBDFC6}"/>
              </a:ext>
            </a:extLst>
          </p:cNvPr>
          <p:cNvGrpSpPr/>
          <p:nvPr/>
        </p:nvGrpSpPr>
        <p:grpSpPr>
          <a:xfrm>
            <a:off x="178002" y="402956"/>
            <a:ext cx="11835996" cy="6455044"/>
            <a:chOff x="261996" y="357037"/>
            <a:chExt cx="11835996" cy="6318166"/>
          </a:xfrm>
        </p:grpSpPr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B81E3893-80B4-4456-B5C4-CF239B70B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3980076" y="357037"/>
              <a:ext cx="3980389" cy="5861251"/>
            </a:xfrm>
            <a:prstGeom prst="rect">
              <a:avLst/>
            </a:prstGeom>
          </p:spPr>
        </p:pic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378464BE-1A88-4714-AD18-C1DA2D1DC67A}"/>
                </a:ext>
              </a:extLst>
            </p:cNvPr>
            <p:cNvSpPr/>
            <p:nvPr/>
          </p:nvSpPr>
          <p:spPr>
            <a:xfrm>
              <a:off x="5002946" y="6271032"/>
              <a:ext cx="24279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C" dirty="0"/>
                <a:t>MARCO DE REFERENCIA</a:t>
              </a:r>
            </a:p>
          </p:txBody>
        </p:sp>
        <p:sp>
          <p:nvSpPr>
            <p:cNvPr id="20" name="Rectángulo 19">
              <a:extLst>
                <a:ext uri="{FF2B5EF4-FFF2-40B4-BE49-F238E27FC236}">
                  <a16:creationId xmlns:a16="http://schemas.microsoft.com/office/drawing/2014/main" id="{BCFC4DCC-37F7-437B-B823-4C8D009913F8}"/>
                </a:ext>
              </a:extLst>
            </p:cNvPr>
            <p:cNvSpPr/>
            <p:nvPr/>
          </p:nvSpPr>
          <p:spPr>
            <a:xfrm rot="10800000" flipH="1" flipV="1">
              <a:off x="8287231" y="431700"/>
              <a:ext cx="3810761" cy="571192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9391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3600" dirty="0">
                <a:solidFill>
                  <a:schemeClr val="tx1"/>
                </a:solidFill>
              </a:endParaRPr>
            </a:p>
          </p:txBody>
        </p:sp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AB90B917-493A-46DE-AD2E-FA52932D64CF}"/>
                </a:ext>
              </a:extLst>
            </p:cNvPr>
            <p:cNvSpPr/>
            <p:nvPr/>
          </p:nvSpPr>
          <p:spPr>
            <a:xfrm flipH="1">
              <a:off x="261996" y="357037"/>
              <a:ext cx="3454438" cy="571192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28B32E73-22EA-47DC-8C6A-F237D23740E0}"/>
                </a:ext>
              </a:extLst>
            </p:cNvPr>
            <p:cNvSpPr/>
            <p:nvPr/>
          </p:nvSpPr>
          <p:spPr>
            <a:xfrm>
              <a:off x="604755" y="704622"/>
              <a:ext cx="2789245" cy="50167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Crear valor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 parte integral de los procesos de la organización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Aborda especialmente la incertidumbre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 sistemática, estructurada y oportuna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 basa en la mejor información disponible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Está adaptado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Toma en consideración a los factores humanos y culturales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 transparente e inclusiva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 dinámica, reiterativa y receptiva al cambio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Facilita la mejora y realza a la organización</a:t>
              </a:r>
            </a:p>
          </p:txBody>
        </p:sp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id="{86E18325-6C9C-4A36-AC5D-CD5A45120CC0}"/>
                </a:ext>
              </a:extLst>
            </p:cNvPr>
            <p:cNvSpPr/>
            <p:nvPr/>
          </p:nvSpPr>
          <p:spPr>
            <a:xfrm>
              <a:off x="1142645" y="6305871"/>
              <a:ext cx="12506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C" dirty="0"/>
                <a:t>PRINCIPIOS</a:t>
              </a:r>
            </a:p>
          </p:txBody>
        </p:sp>
        <p:pic>
          <p:nvPicPr>
            <p:cNvPr id="24" name="Imagen 23">
              <a:extLst>
                <a:ext uri="{FF2B5EF4-FFF2-40B4-BE49-F238E27FC236}">
                  <a16:creationId xmlns:a16="http://schemas.microsoft.com/office/drawing/2014/main" id="{E9A3EBD1-69DA-41E6-9BC4-9BF19FC6E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080061" y="926803"/>
              <a:ext cx="3791227" cy="4387500"/>
            </a:xfrm>
            <a:prstGeom prst="rect">
              <a:avLst/>
            </a:prstGeom>
          </p:spPr>
        </p:pic>
        <p:pic>
          <p:nvPicPr>
            <p:cNvPr id="25" name="Imagen 24">
              <a:extLst>
                <a:ext uri="{FF2B5EF4-FFF2-40B4-BE49-F238E27FC236}">
                  <a16:creationId xmlns:a16="http://schemas.microsoft.com/office/drawing/2014/main" id="{B5039C69-8A0E-4BFD-9E5C-950D1E0B6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16249" y="1326178"/>
              <a:ext cx="2504715" cy="3588750"/>
            </a:xfrm>
            <a:prstGeom prst="rect">
              <a:avLst/>
            </a:prstGeom>
          </p:spPr>
        </p:pic>
        <p:pic>
          <p:nvPicPr>
            <p:cNvPr id="26" name="Imagen 25">
              <a:extLst>
                <a:ext uri="{FF2B5EF4-FFF2-40B4-BE49-F238E27FC236}">
                  <a16:creationId xmlns:a16="http://schemas.microsoft.com/office/drawing/2014/main" id="{E3B0F743-1F87-4E7C-9312-720AE215EA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80537" y="1742428"/>
              <a:ext cx="2709646" cy="2756250"/>
            </a:xfrm>
            <a:prstGeom prst="rect">
              <a:avLst/>
            </a:prstGeom>
          </p:spPr>
        </p:pic>
        <p:pic>
          <p:nvPicPr>
            <p:cNvPr id="27" name="Imagen 26">
              <a:extLst>
                <a:ext uri="{FF2B5EF4-FFF2-40B4-BE49-F238E27FC236}">
                  <a16:creationId xmlns:a16="http://schemas.microsoft.com/office/drawing/2014/main" id="{DCCF25C0-C6BA-4265-B23E-8E4894D19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72540" y="1035821"/>
              <a:ext cx="2493330" cy="4376250"/>
            </a:xfrm>
            <a:prstGeom prst="rect">
              <a:avLst/>
            </a:prstGeom>
          </p:spPr>
        </p:pic>
        <p:pic>
          <p:nvPicPr>
            <p:cNvPr id="28" name="Imagen 27">
              <a:extLst>
                <a:ext uri="{FF2B5EF4-FFF2-40B4-BE49-F238E27FC236}">
                  <a16:creationId xmlns:a16="http://schemas.microsoft.com/office/drawing/2014/main" id="{C26D6D31-AD42-4CD3-8EB4-E8C823123E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443385" y="1055879"/>
              <a:ext cx="3654606" cy="4376250"/>
            </a:xfrm>
            <a:prstGeom prst="rect">
              <a:avLst/>
            </a:prstGeom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24DD95D2-540A-43CA-9B8D-49B08BF8A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0208330" y="704622"/>
              <a:ext cx="1810226" cy="5017501"/>
            </a:xfrm>
            <a:prstGeom prst="rect">
              <a:avLst/>
            </a:prstGeom>
          </p:spPr>
        </p:pic>
        <p:pic>
          <p:nvPicPr>
            <p:cNvPr id="30" name="Imagen 29">
              <a:extLst>
                <a:ext uri="{FF2B5EF4-FFF2-40B4-BE49-F238E27FC236}">
                  <a16:creationId xmlns:a16="http://schemas.microsoft.com/office/drawing/2014/main" id="{E90AD873-8212-44CF-8370-1FA63A450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688164" y="1221750"/>
              <a:ext cx="3165049" cy="3982500"/>
            </a:xfrm>
            <a:prstGeom prst="rect">
              <a:avLst/>
            </a:prstGeom>
          </p:spPr>
        </p:pic>
        <p:sp>
          <p:nvSpPr>
            <p:cNvPr id="31" name="Rectángulo 30">
              <a:extLst>
                <a:ext uri="{FF2B5EF4-FFF2-40B4-BE49-F238E27FC236}">
                  <a16:creationId xmlns:a16="http://schemas.microsoft.com/office/drawing/2014/main" id="{47F23669-9224-4C21-B0DE-05562ED90967}"/>
                </a:ext>
              </a:extLst>
            </p:cNvPr>
            <p:cNvSpPr/>
            <p:nvPr/>
          </p:nvSpPr>
          <p:spPr>
            <a:xfrm>
              <a:off x="9829774" y="6250715"/>
              <a:ext cx="106984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C" dirty="0"/>
                <a:t>PROCESO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857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AA44D3FB-A8D6-4CE7-B078-A9A2819854D0}"/>
              </a:ext>
            </a:extLst>
          </p:cNvPr>
          <p:cNvSpPr/>
          <p:nvPr/>
        </p:nvSpPr>
        <p:spPr>
          <a:xfrm>
            <a:off x="2138289" y="809560"/>
            <a:ext cx="7596554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ctr">
              <a:lnSpc>
                <a:spcPct val="150000"/>
              </a:lnSpc>
              <a:spcAft>
                <a:spcPts val="0"/>
              </a:spcAft>
            </a:pPr>
            <a:r>
              <a:rPr lang="es-EC" sz="1400" b="1" dirty="0">
                <a:latin typeface="Times New Roman" panose="02020603050405020304" pitchFamily="18" charset="0"/>
                <a:ea typeface="Calibri" panose="020F0502020204030204" pitchFamily="34" charset="0"/>
              </a:rPr>
              <a:t>DEPARTAMENTO DE SEGURIDAD Y DEFENSA</a:t>
            </a:r>
            <a:endParaRPr lang="es-EC" sz="1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180340" algn="ctr">
              <a:lnSpc>
                <a:spcPct val="150000"/>
              </a:lnSpc>
              <a:spcAft>
                <a:spcPts val="0"/>
              </a:spcAft>
            </a:pPr>
            <a:r>
              <a:rPr lang="es-EC" sz="1400" b="1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es-EC" sz="1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180340" algn="ctr">
              <a:lnSpc>
                <a:spcPct val="150000"/>
              </a:lnSpc>
              <a:spcAft>
                <a:spcPts val="0"/>
              </a:spcAft>
            </a:pPr>
            <a:r>
              <a:rPr lang="es-EC" sz="1400" b="1" dirty="0">
                <a:latin typeface="Times New Roman" panose="02020603050405020304" pitchFamily="18" charset="0"/>
                <a:ea typeface="Calibri" panose="020F0502020204030204" pitchFamily="34" charset="0"/>
              </a:rPr>
              <a:t>CARRERA DE INGENIERÍA EN SEGURIDAD</a:t>
            </a:r>
            <a:endParaRPr lang="es-EC" sz="1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180340" algn="ctr">
              <a:lnSpc>
                <a:spcPct val="150000"/>
              </a:lnSpc>
              <a:spcAft>
                <a:spcPts val="0"/>
              </a:spcAft>
            </a:pPr>
            <a:r>
              <a:rPr lang="es-EC" sz="1400" b="1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es-EC" sz="1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180340" algn="ctr">
              <a:lnSpc>
                <a:spcPct val="150000"/>
              </a:lnSpc>
              <a:spcAft>
                <a:spcPts val="0"/>
              </a:spcAft>
            </a:pPr>
            <a:r>
              <a:rPr lang="es-EC" sz="1400" b="1" dirty="0">
                <a:latin typeface="Times New Roman" panose="02020603050405020304" pitchFamily="18" charset="0"/>
                <a:ea typeface="Calibri" panose="020F0502020204030204" pitchFamily="34" charset="0"/>
              </a:rPr>
              <a:t>TRABAJO DE TITULACIÓN, PREVIO A LA OBTENCIÓN DEL TÍTULO DE INGENIERO EN SEGURIDAD MENCIÓN PÚBLICA Y PRIVADA</a:t>
            </a:r>
            <a:endParaRPr lang="es-EC" sz="1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180340" algn="ctr">
              <a:lnSpc>
                <a:spcPct val="150000"/>
              </a:lnSpc>
              <a:spcAft>
                <a:spcPts val="0"/>
              </a:spcAft>
            </a:pPr>
            <a:r>
              <a:rPr lang="es-EC" sz="1400" b="1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es-EC" sz="1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180340" algn="ctr">
              <a:lnSpc>
                <a:spcPct val="150000"/>
              </a:lnSpc>
              <a:spcAft>
                <a:spcPts val="0"/>
              </a:spcAft>
            </a:pPr>
            <a:r>
              <a:rPr lang="es-EC" sz="1400" b="1" dirty="0">
                <a:latin typeface="Times New Roman" panose="02020603050405020304" pitchFamily="18" charset="0"/>
                <a:ea typeface="Calibri" panose="020F0502020204030204" pitchFamily="34" charset="0"/>
              </a:rPr>
              <a:t>TEMA: SISTEMA DE PROTECCIÓN FÍSICA DEL CAMPO MADURO VICTOR HUGO RUALES DEL SISTEMA PETROLERO PROVINCIA DE SUCUMBÍOS: PROPUESTA</a:t>
            </a:r>
            <a:endParaRPr lang="es-EC" sz="1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180340" algn="ctr">
              <a:lnSpc>
                <a:spcPct val="150000"/>
              </a:lnSpc>
              <a:spcAft>
                <a:spcPts val="0"/>
              </a:spcAft>
            </a:pPr>
            <a:r>
              <a:rPr lang="es-EC" sz="1400" b="1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es-EC" sz="1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180340" algn="ctr">
              <a:lnSpc>
                <a:spcPct val="150000"/>
              </a:lnSpc>
              <a:spcAft>
                <a:spcPts val="0"/>
              </a:spcAft>
            </a:pPr>
            <a:r>
              <a:rPr lang="es-EC" sz="1400" b="1" dirty="0">
                <a:latin typeface="Times New Roman" panose="02020603050405020304" pitchFamily="18" charset="0"/>
                <a:ea typeface="Calibri" panose="020F0502020204030204" pitchFamily="34" charset="0"/>
              </a:rPr>
              <a:t>AUTOR: GALLEGOS RUÍZ, CARLOS NAPOLÉON</a:t>
            </a:r>
            <a:endParaRPr lang="es-EC" sz="1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180340" algn="ctr">
              <a:lnSpc>
                <a:spcPct val="150000"/>
              </a:lnSpc>
              <a:spcAft>
                <a:spcPts val="0"/>
              </a:spcAft>
            </a:pPr>
            <a:r>
              <a:rPr lang="es-EC" sz="1400" b="1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es-EC" sz="1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180340" algn="ctr">
              <a:lnSpc>
                <a:spcPct val="150000"/>
              </a:lnSpc>
              <a:spcAft>
                <a:spcPts val="0"/>
              </a:spcAft>
            </a:pPr>
            <a:r>
              <a:rPr lang="es-EC" sz="1400" b="1" dirty="0">
                <a:latin typeface="Times New Roman" panose="02020603050405020304" pitchFamily="18" charset="0"/>
                <a:ea typeface="Calibri" panose="020F0502020204030204" pitchFamily="34" charset="0"/>
              </a:rPr>
              <a:t>DIRECTOR: CRNL. (S.P.) DR. RECALDE GALARZA, LENIN ALEJANDRO </a:t>
            </a:r>
            <a:endParaRPr lang="es-EC" sz="1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180340" algn="ctr">
              <a:lnSpc>
                <a:spcPct val="150000"/>
              </a:lnSpc>
              <a:spcAft>
                <a:spcPts val="0"/>
              </a:spcAft>
            </a:pPr>
            <a:r>
              <a:rPr lang="es-EC" sz="1400" b="1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es-EC" sz="1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180340" algn="ctr">
              <a:lnSpc>
                <a:spcPct val="150000"/>
              </a:lnSpc>
              <a:spcAft>
                <a:spcPts val="0"/>
              </a:spcAft>
            </a:pPr>
            <a:r>
              <a:rPr lang="es-EC" sz="1400" b="1" dirty="0">
                <a:latin typeface="Times New Roman" panose="02020603050405020304" pitchFamily="18" charset="0"/>
                <a:ea typeface="Calibri" panose="020F0502020204030204" pitchFamily="34" charset="0"/>
              </a:rPr>
              <a:t>SANGOLQUI</a:t>
            </a:r>
            <a:endParaRPr lang="es-EC" sz="1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180340" algn="ctr">
              <a:lnSpc>
                <a:spcPct val="150000"/>
              </a:lnSpc>
              <a:spcAft>
                <a:spcPts val="0"/>
              </a:spcAft>
            </a:pPr>
            <a:r>
              <a:rPr lang="es-EC" sz="1400" b="1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es-EC" sz="1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es-EC" sz="1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2019</a:t>
            </a:r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193114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C" b="1" dirty="0">
                <a:solidFill>
                  <a:schemeClr val="bg1"/>
                </a:solidFill>
              </a:rPr>
              <a:t>Metodología</a:t>
            </a:r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14"/>
          </p:nvPr>
        </p:nvSpPr>
        <p:spPr>
          <a:xfrm>
            <a:off x="118722" y="3966975"/>
            <a:ext cx="1916807" cy="441547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/>
                </a:solidFill>
                <a:latin typeface="+mn-lt"/>
              </a:rPr>
              <a:t>Capítulo 3</a:t>
            </a:r>
          </a:p>
        </p:txBody>
      </p:sp>
    </p:spTree>
    <p:extLst>
      <p:ext uri="{BB962C8B-B14F-4D97-AF65-F5344CB8AC3E}">
        <p14:creationId xmlns:p14="http://schemas.microsoft.com/office/powerpoint/2010/main" val="187421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9"/>
          <p:cNvSpPr>
            <a:spLocks noGrp="1"/>
          </p:cNvSpPr>
          <p:nvPr>
            <p:ph type="title"/>
          </p:nvPr>
        </p:nvSpPr>
        <p:spPr>
          <a:xfrm>
            <a:off x="218466" y="596476"/>
            <a:ext cx="8282524" cy="669117"/>
          </a:xfrm>
        </p:spPr>
        <p:txBody>
          <a:bodyPr>
            <a:normAutofit fontScale="90000"/>
          </a:bodyPr>
          <a:lstStyle/>
          <a:p>
            <a:r>
              <a:rPr lang="es-EC" b="1" dirty="0"/>
              <a:t>Metodología</a:t>
            </a:r>
          </a:p>
        </p:txBody>
      </p:sp>
      <p:sp>
        <p:nvSpPr>
          <p:cNvPr id="13" name="テキスト プレースホルダー 1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s-EC" b="1"/>
              <a:t>Exploratoria</a:t>
            </a:r>
          </a:p>
        </p:txBody>
      </p:sp>
      <p:sp>
        <p:nvSpPr>
          <p:cNvPr id="14" name="テキスト プレースホルダー 13"/>
          <p:cNvSpPr>
            <a:spLocks noGrp="1"/>
          </p:cNvSpPr>
          <p:nvPr>
            <p:ph type="body" sz="quarter" idx="4294967295"/>
          </p:nvPr>
        </p:nvSpPr>
        <p:spPr>
          <a:xfrm>
            <a:off x="8683870" y="2316522"/>
            <a:ext cx="1854590" cy="45784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C" b="1" dirty="0">
                <a:solidFill>
                  <a:schemeClr val="bg1"/>
                </a:solidFill>
              </a:rPr>
              <a:t>De campo</a:t>
            </a:r>
          </a:p>
        </p:txBody>
      </p:sp>
      <p:sp>
        <p:nvSpPr>
          <p:cNvPr id="15" name="テキスト プレースホルダー 14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s-EC" b="1"/>
              <a:t>Descriptiva</a:t>
            </a:r>
          </a:p>
        </p:txBody>
      </p:sp>
      <p:sp>
        <p:nvSpPr>
          <p:cNvPr id="18" name="テキスト プレースホルダー 17"/>
          <p:cNvSpPr>
            <a:spLocks noGrp="1"/>
          </p:cNvSpPr>
          <p:nvPr>
            <p:ph type="body" sz="quarter" idx="20"/>
          </p:nvPr>
        </p:nvSpPr>
        <p:spPr>
          <a:xfrm>
            <a:off x="218466" y="3686533"/>
            <a:ext cx="2443820" cy="1008195"/>
          </a:xfrm>
        </p:spPr>
        <p:txBody>
          <a:bodyPr>
            <a:noAutofit/>
          </a:bodyPr>
          <a:lstStyle/>
          <a:p>
            <a:r>
              <a:rPr lang="es-EC" sz="2000" dirty="0">
                <a:solidFill>
                  <a:schemeClr val="bg2">
                    <a:lumMod val="25000"/>
                  </a:schemeClr>
                </a:solidFill>
              </a:rPr>
              <a:t>Examinar o explorar un tema o problema de investigación poco estudiado o que no ha sido abordado nunca. </a:t>
            </a:r>
            <a:endParaRPr lang="en-US" sz="20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0" name="テキスト プレースホルダー 19"/>
          <p:cNvSpPr>
            <a:spLocks noGrp="1"/>
          </p:cNvSpPr>
          <p:nvPr>
            <p:ph type="body" sz="quarter" idx="22"/>
          </p:nvPr>
        </p:nvSpPr>
        <p:spPr>
          <a:xfrm>
            <a:off x="4254363" y="4181881"/>
            <a:ext cx="3310693" cy="1008195"/>
          </a:xfrm>
        </p:spPr>
        <p:txBody>
          <a:bodyPr>
            <a:noAutofit/>
          </a:bodyPr>
          <a:lstStyle/>
          <a:p>
            <a:r>
              <a:rPr lang="es-ES" sz="2000" dirty="0">
                <a:solidFill>
                  <a:schemeClr val="bg2">
                    <a:lumMod val="25000"/>
                  </a:schemeClr>
                </a:solidFill>
              </a:rPr>
              <a:t>El método descriptivo que ayudó a describir las características fundamentales del tema a tratar, para lo que se recopiló información teórica de fuentes tanto primarias como secundarias, así como trabajos relacionados.</a:t>
            </a:r>
            <a:endParaRPr lang="es-EC" sz="20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4" name="テキスト プレースホルダー 19">
            <a:extLst>
              <a:ext uri="{FF2B5EF4-FFF2-40B4-BE49-F238E27FC236}">
                <a16:creationId xmlns:a16="http://schemas.microsoft.com/office/drawing/2014/main" id="{2488A38D-0595-466C-961B-DB9F50F4F276}"/>
              </a:ext>
            </a:extLst>
          </p:cNvPr>
          <p:cNvSpPr txBox="1">
            <a:spLocks/>
          </p:cNvSpPr>
          <p:nvPr/>
        </p:nvSpPr>
        <p:spPr>
          <a:xfrm>
            <a:off x="8241527" y="4083636"/>
            <a:ext cx="2785665" cy="1008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 baseline="0">
                <a:solidFill>
                  <a:schemeClr val="bg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2000" dirty="0">
                <a:solidFill>
                  <a:schemeClr val="bg2">
                    <a:lumMod val="25000"/>
                  </a:schemeClr>
                </a:solidFill>
              </a:rPr>
              <a:t>Permite el conocimiento más a fondo del investigador, puede manejar los datos con más seguridad y podrá soportarse en diseños exploratorios, descriptivos y experimentales.</a:t>
            </a:r>
            <a:endParaRPr lang="en-US" sz="20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65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タイトル 14"/>
          <p:cNvSpPr>
            <a:spLocks noGrp="1"/>
          </p:cNvSpPr>
          <p:nvPr>
            <p:ph type="title"/>
          </p:nvPr>
        </p:nvSpPr>
        <p:spPr>
          <a:xfrm>
            <a:off x="300747" y="574818"/>
            <a:ext cx="8282524" cy="669117"/>
          </a:xfrm>
        </p:spPr>
        <p:txBody>
          <a:bodyPr>
            <a:noAutofit/>
          </a:bodyPr>
          <a:lstStyle/>
          <a:p>
            <a:r>
              <a:rPr lang="es-EC" b="1" dirty="0"/>
              <a:t>Técnicas de recolección de datos</a:t>
            </a:r>
          </a:p>
        </p:txBody>
      </p:sp>
      <p:sp>
        <p:nvSpPr>
          <p:cNvPr id="17" name="テキスト プレースホルダー 1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s-EC" b="1"/>
              <a:t>Enfoque cualitativo</a:t>
            </a:r>
          </a:p>
        </p:txBody>
      </p:sp>
      <p:sp>
        <p:nvSpPr>
          <p:cNvPr id="18" name="テキスト プレースホルダー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s-EC" b="1" dirty="0"/>
              <a:t>Enfoque cuantitativo</a:t>
            </a:r>
          </a:p>
        </p:txBody>
      </p:sp>
      <p:sp>
        <p:nvSpPr>
          <p:cNvPr id="19" name="テキスト プレースホルダー 18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s-EC" b="1"/>
              <a:t>Observación</a:t>
            </a:r>
          </a:p>
        </p:txBody>
      </p:sp>
      <p:sp>
        <p:nvSpPr>
          <p:cNvPr id="20" name="テキスト プレースホルダー 19"/>
          <p:cNvSpPr>
            <a:spLocks noGrp="1"/>
          </p:cNvSpPr>
          <p:nvPr>
            <p:ph type="body" sz="quarter" idx="19"/>
          </p:nvPr>
        </p:nvSpPr>
        <p:spPr>
          <a:xfrm>
            <a:off x="517738" y="3739571"/>
            <a:ext cx="3504016" cy="2297903"/>
          </a:xfrm>
        </p:spPr>
        <p:txBody>
          <a:bodyPr>
            <a:normAutofit/>
          </a:bodyPr>
          <a:lstStyle/>
          <a:p>
            <a:r>
              <a:rPr lang="es-EC" sz="2000" dirty="0">
                <a:solidFill>
                  <a:schemeClr val="tx1"/>
                </a:solidFill>
              </a:rPr>
              <a:t>El enfoque cualitativo utiliza la recolección de datos sin medición numérica para descubrir o afirmar preguntas de investigación en el proceso de interpretación.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1" name="テキスト プレースホルダー 20"/>
          <p:cNvSpPr>
            <a:spLocks noGrp="1"/>
          </p:cNvSpPr>
          <p:nvPr>
            <p:ph type="body" sz="quarter" idx="20"/>
          </p:nvPr>
        </p:nvSpPr>
        <p:spPr>
          <a:xfrm>
            <a:off x="4621225" y="3729011"/>
            <a:ext cx="3504016" cy="2297903"/>
          </a:xfrm>
        </p:spPr>
        <p:txBody>
          <a:bodyPr>
            <a:noAutofit/>
          </a:bodyPr>
          <a:lstStyle/>
          <a:p>
            <a:r>
              <a:rPr lang="es-EC" sz="2000" dirty="0">
                <a:solidFill>
                  <a:schemeClr val="tx1"/>
                </a:solidFill>
              </a:rPr>
              <a:t>El enfoque cuantitativo usa la recolección de datos con base en la medición numérica y el análisis estadístico.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2" name="テキスト プレースホルダー 21"/>
          <p:cNvSpPr>
            <a:spLocks noGrp="1"/>
          </p:cNvSpPr>
          <p:nvPr>
            <p:ph type="body" sz="quarter" idx="22"/>
          </p:nvPr>
        </p:nvSpPr>
        <p:spPr>
          <a:xfrm>
            <a:off x="8687984" y="3660780"/>
            <a:ext cx="3504016" cy="2297903"/>
          </a:xfrm>
        </p:spPr>
        <p:txBody>
          <a:bodyPr>
            <a:noAutofit/>
          </a:bodyPr>
          <a:lstStyle/>
          <a:p>
            <a:r>
              <a:rPr lang="es-ES" sz="2000" dirty="0">
                <a:solidFill>
                  <a:schemeClr val="tx1"/>
                </a:solidFill>
              </a:rPr>
              <a:t>Describen un fenómeno dentro de una población o lugar de estudio</a:t>
            </a:r>
          </a:p>
          <a:p>
            <a:r>
              <a:rPr lang="es-ES" sz="2000" dirty="0">
                <a:solidFill>
                  <a:schemeClr val="tx1"/>
                </a:solidFill>
              </a:rPr>
              <a:t>Analizarán los factores de riesgo o agente causal que ocasionen efectos relacionados con los fenómenos naturales o antrópicos.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23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タイトル 14"/>
          <p:cNvSpPr>
            <a:spLocks noGrp="1"/>
          </p:cNvSpPr>
          <p:nvPr>
            <p:ph type="title"/>
          </p:nvPr>
        </p:nvSpPr>
        <p:spPr>
          <a:xfrm>
            <a:off x="738897" y="536949"/>
            <a:ext cx="8282524" cy="669117"/>
          </a:xfrm>
        </p:spPr>
        <p:txBody>
          <a:bodyPr>
            <a:noAutofit/>
          </a:bodyPr>
          <a:lstStyle/>
          <a:p>
            <a:r>
              <a:rPr lang="es-EC" b="1" dirty="0"/>
              <a:t>Tabulación - encuestas</a:t>
            </a:r>
          </a:p>
        </p:txBody>
      </p:sp>
      <p:graphicFrame>
        <p:nvGraphicFramePr>
          <p:cNvPr id="26" name="Tabla 25">
            <a:extLst>
              <a:ext uri="{FF2B5EF4-FFF2-40B4-BE49-F238E27FC236}">
                <a16:creationId xmlns:a16="http://schemas.microsoft.com/office/drawing/2014/main" id="{B0CB5CB9-D86D-4260-B8E4-50BD0D14AA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6494555"/>
              </p:ext>
            </p:extLst>
          </p:nvPr>
        </p:nvGraphicFramePr>
        <p:xfrm>
          <a:off x="738897" y="2717530"/>
          <a:ext cx="2844800" cy="254889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2844800">
                  <a:extLst>
                    <a:ext uri="{9D8B030D-6E8A-4147-A177-3AD203B41FA5}">
                      <a16:colId xmlns:a16="http://schemas.microsoft.com/office/drawing/2014/main" val="978549174"/>
                    </a:ext>
                  </a:extLst>
                </a:gridCol>
              </a:tblGrid>
              <a:tr h="40005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1" u="none" strike="noStrike" dirty="0">
                          <a:effectLst/>
                        </a:rPr>
                        <a:t>Áreas</a:t>
                      </a:r>
                      <a:endParaRPr lang="es-EC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4938784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800" u="none" strike="noStrike" dirty="0">
                          <a:effectLst/>
                        </a:rPr>
                        <a:t>Área perimetral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7188208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800" u="none" strike="noStrike" dirty="0">
                          <a:effectLst/>
                        </a:rPr>
                        <a:t>Puertas de acceso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7838793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800" u="none" strike="noStrike" dirty="0">
                          <a:effectLst/>
                        </a:rPr>
                        <a:t>Iluminación protectiva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0396355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800" u="none" strike="noStrike" dirty="0">
                          <a:effectLst/>
                        </a:rPr>
                        <a:t>Garitas de acceso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8088610"/>
                  </a:ext>
                </a:extLst>
              </a:tr>
              <a:tr h="44767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800" u="none" strike="noStrike" dirty="0">
                          <a:effectLst/>
                        </a:rPr>
                        <a:t>Comunicación interna y externa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3334438"/>
                  </a:ext>
                </a:extLst>
              </a:tr>
            </a:tbl>
          </a:graphicData>
        </a:graphic>
      </p:graphicFrame>
      <p:graphicFrame>
        <p:nvGraphicFramePr>
          <p:cNvPr id="27" name="Tabla 26">
            <a:extLst>
              <a:ext uri="{FF2B5EF4-FFF2-40B4-BE49-F238E27FC236}">
                <a16:creationId xmlns:a16="http://schemas.microsoft.com/office/drawing/2014/main" id="{12E7E7C2-B475-4DB5-8EA9-0C432C53E3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9608698"/>
              </p:ext>
            </p:extLst>
          </p:nvPr>
        </p:nvGraphicFramePr>
        <p:xfrm>
          <a:off x="3583697" y="2717529"/>
          <a:ext cx="1597904" cy="2548891"/>
        </p:xfrm>
        <a:graphic>
          <a:graphicData uri="http://schemas.openxmlformats.org/drawingml/2006/table">
            <a:tbl>
              <a:tblPr/>
              <a:tblGrid>
                <a:gridCol w="1597904">
                  <a:extLst>
                    <a:ext uri="{9D8B030D-6E8A-4147-A177-3AD203B41FA5}">
                      <a16:colId xmlns:a16="http://schemas.microsoft.com/office/drawing/2014/main" val="392936606"/>
                    </a:ext>
                  </a:extLst>
                </a:gridCol>
              </a:tblGrid>
              <a:tr h="396744"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s-EC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ÍNDICE PONDERADO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7260026"/>
                  </a:ext>
                </a:extLst>
              </a:tr>
              <a:tr h="397447"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8237253"/>
                  </a:ext>
                </a:extLst>
              </a:tr>
              <a:tr h="429673"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2091555"/>
                  </a:ext>
                </a:extLst>
              </a:tr>
              <a:tr h="397448"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3474786"/>
                  </a:ext>
                </a:extLst>
              </a:tr>
              <a:tr h="407525"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0849698"/>
                  </a:ext>
                </a:extLst>
              </a:tr>
              <a:tr h="520054"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7399902"/>
                  </a:ext>
                </a:extLst>
              </a:tr>
            </a:tbl>
          </a:graphicData>
        </a:graphic>
      </p:graphicFrame>
      <p:graphicFrame>
        <p:nvGraphicFramePr>
          <p:cNvPr id="28" name="Gráfico 27">
            <a:extLst>
              <a:ext uri="{FF2B5EF4-FFF2-40B4-BE49-F238E27FC236}">
                <a16:creationId xmlns:a16="http://schemas.microsoft.com/office/drawing/2014/main" id="{00000000-0008-0000-03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3810684"/>
              </p:ext>
            </p:extLst>
          </p:nvPr>
        </p:nvGraphicFramePr>
        <p:xfrm>
          <a:off x="5558487" y="2327717"/>
          <a:ext cx="5419252" cy="31256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9" name="Rectángulo 28">
            <a:extLst>
              <a:ext uri="{FF2B5EF4-FFF2-40B4-BE49-F238E27FC236}">
                <a16:creationId xmlns:a16="http://schemas.microsoft.com/office/drawing/2014/main" id="{868E60A4-D8AD-4AD0-8207-731091907590}"/>
              </a:ext>
            </a:extLst>
          </p:cNvPr>
          <p:cNvSpPr/>
          <p:nvPr/>
        </p:nvSpPr>
        <p:spPr>
          <a:xfrm>
            <a:off x="535696" y="1582226"/>
            <a:ext cx="75572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>
                <a:solidFill>
                  <a:srgbClr val="000000"/>
                </a:solidFill>
                <a:latin typeface="Times New Roman" panose="02020603050405020304" pitchFamily="18" charset="0"/>
              </a:rPr>
              <a:t> Califique en valores porcentuales la seguridad física de las siguientes áreas.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45696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8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chart seriesIdx="1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8">
                                            <p:graphicEl>
                                              <a:chart seriesIdx="1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chart seriesIdx="2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8">
                                            <p:graphicEl>
                                              <a:chart seriesIdx="2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chart seriesIdx="3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8">
                                            <p:graphicEl>
                                              <a:chart seriesIdx="3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chart seriesIdx="4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8">
                                            <p:graphicEl>
                                              <a:chart seriesIdx="4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8" grpId="0">
        <p:bldSub>
          <a:bldChart bld="seriesEl"/>
        </p:bldSub>
      </p:bldGraphic>
      <p:bldP spid="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タイトル 14"/>
          <p:cNvSpPr>
            <a:spLocks noGrp="1"/>
          </p:cNvSpPr>
          <p:nvPr>
            <p:ph type="title"/>
          </p:nvPr>
        </p:nvSpPr>
        <p:spPr>
          <a:xfrm>
            <a:off x="738897" y="536949"/>
            <a:ext cx="8282524" cy="669117"/>
          </a:xfrm>
        </p:spPr>
        <p:txBody>
          <a:bodyPr>
            <a:noAutofit/>
          </a:bodyPr>
          <a:lstStyle/>
          <a:p>
            <a:r>
              <a:rPr lang="es-EC" b="1" dirty="0"/>
              <a:t>Tabulación - encuestas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88F9D01B-2513-4ABF-8AC8-83D3FE422F13}"/>
              </a:ext>
            </a:extLst>
          </p:cNvPr>
          <p:cNvSpPr/>
          <p:nvPr/>
        </p:nvSpPr>
        <p:spPr>
          <a:xfrm>
            <a:off x="839197" y="159133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dirty="0">
                <a:solidFill>
                  <a:srgbClr val="000000"/>
                </a:solidFill>
              </a:rPr>
              <a:t>¿El campo maduro V.H.R. se encuentra preparado para enfrenar amenazas físicas que se le puedan presentar?</a:t>
            </a:r>
            <a:r>
              <a:rPr lang="es-MX" dirty="0"/>
              <a:t> </a:t>
            </a:r>
            <a:endParaRPr lang="es-EC" dirty="0"/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AFC8EA8-FEBD-48A5-9A9C-22A5648EF1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6906997"/>
              </p:ext>
            </p:extLst>
          </p:nvPr>
        </p:nvGraphicFramePr>
        <p:xfrm>
          <a:off x="877953" y="2476734"/>
          <a:ext cx="4550576" cy="600075"/>
        </p:xfrm>
        <a:graphic>
          <a:graphicData uri="http://schemas.openxmlformats.org/drawingml/2006/table">
            <a:tbl>
              <a:tblPr/>
              <a:tblGrid>
                <a:gridCol w="1333789">
                  <a:extLst>
                    <a:ext uri="{9D8B030D-6E8A-4147-A177-3AD203B41FA5}">
                      <a16:colId xmlns:a16="http://schemas.microsoft.com/office/drawing/2014/main" val="2510051830"/>
                    </a:ext>
                  </a:extLst>
                </a:gridCol>
                <a:gridCol w="1248032">
                  <a:extLst>
                    <a:ext uri="{9D8B030D-6E8A-4147-A177-3AD203B41FA5}">
                      <a16:colId xmlns:a16="http://schemas.microsoft.com/office/drawing/2014/main" val="1792870370"/>
                    </a:ext>
                  </a:extLst>
                </a:gridCol>
                <a:gridCol w="1968755">
                  <a:extLst>
                    <a:ext uri="{9D8B030D-6E8A-4147-A177-3AD203B41FA5}">
                      <a16:colId xmlns:a16="http://schemas.microsoft.com/office/drawing/2014/main" val="859023313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077531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425513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TOTAL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7850225"/>
                  </a:ext>
                </a:extLst>
              </a:tr>
            </a:tbl>
          </a:graphicData>
        </a:graphic>
      </p:graphicFrame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00000000-0008-0000-0300-000007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7263060"/>
              </p:ext>
            </p:extLst>
          </p:nvPr>
        </p:nvGraphicFramePr>
        <p:xfrm>
          <a:off x="7368515" y="1591338"/>
          <a:ext cx="3305811" cy="244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5A678112-7462-49DC-8F5F-8C7C791DF6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497696"/>
              </p:ext>
            </p:extLst>
          </p:nvPr>
        </p:nvGraphicFramePr>
        <p:xfrm>
          <a:off x="877953" y="4256548"/>
          <a:ext cx="3589187" cy="1965382"/>
        </p:xfrm>
        <a:graphic>
          <a:graphicData uri="http://schemas.openxmlformats.org/drawingml/2006/table">
            <a:tbl>
              <a:tblPr/>
              <a:tblGrid>
                <a:gridCol w="3589187">
                  <a:extLst>
                    <a:ext uri="{9D8B030D-6E8A-4147-A177-3AD203B41FA5}">
                      <a16:colId xmlns:a16="http://schemas.microsoft.com/office/drawing/2014/main" val="1756848206"/>
                    </a:ext>
                  </a:extLst>
                </a:gridCol>
              </a:tblGrid>
              <a:tr h="351301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Amenaza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307771"/>
                  </a:ext>
                </a:extLst>
              </a:tr>
              <a:tr h="230583"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Daño a la infraestructura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306943"/>
                  </a:ext>
                </a:extLst>
              </a:tr>
              <a:tr h="230583"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Robo de petróleo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391722"/>
                  </a:ext>
                </a:extLst>
              </a:tr>
              <a:tr h="230583"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Derrame de petróleo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3044580"/>
                  </a:ext>
                </a:extLst>
              </a:tr>
              <a:tr h="230583"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Paros ocasionados por comunidades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0846111"/>
                  </a:ext>
                </a:extLst>
              </a:tr>
              <a:tr h="230583"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Asaltos y robos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3215415"/>
                  </a:ext>
                </a:extLst>
              </a:tr>
              <a:tr h="230583"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Actos de terrorismo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4235833"/>
                  </a:ext>
                </a:extLst>
              </a:tr>
              <a:tr h="230583"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Delincuencia común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5870186"/>
                  </a:ext>
                </a:extLst>
              </a:tr>
            </a:tbl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41C60B86-2E5C-4F94-A168-01EB57907CEE}"/>
              </a:ext>
            </a:extLst>
          </p:cNvPr>
          <p:cNvSpPr txBox="1"/>
          <p:nvPr/>
        </p:nvSpPr>
        <p:spPr>
          <a:xfrm>
            <a:off x="1178943" y="3639039"/>
            <a:ext cx="3305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Identifique la amenaza</a:t>
            </a:r>
          </a:p>
        </p:txBody>
      </p:sp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00000000-0008-0000-0300-000010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2039991"/>
              </p:ext>
            </p:extLst>
          </p:nvPr>
        </p:nvGraphicFramePr>
        <p:xfrm>
          <a:off x="7242625" y="4178334"/>
          <a:ext cx="3770432" cy="244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33E09214-7F76-438F-9F82-A3FAE69049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5181966"/>
              </p:ext>
            </p:extLst>
          </p:nvPr>
        </p:nvGraphicFramePr>
        <p:xfrm>
          <a:off x="4484754" y="4256548"/>
          <a:ext cx="961390" cy="1965382"/>
        </p:xfrm>
        <a:graphic>
          <a:graphicData uri="http://schemas.openxmlformats.org/drawingml/2006/table">
            <a:tbl>
              <a:tblPr/>
              <a:tblGrid>
                <a:gridCol w="961390">
                  <a:extLst>
                    <a:ext uri="{9D8B030D-6E8A-4147-A177-3AD203B41FA5}">
                      <a16:colId xmlns:a16="http://schemas.microsoft.com/office/drawing/2014/main" val="2062169801"/>
                    </a:ext>
                  </a:extLst>
                </a:gridCol>
              </a:tblGrid>
              <a:tr h="351301"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TOTAL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7395143"/>
                  </a:ext>
                </a:extLst>
              </a:tr>
              <a:tr h="230583"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2189156"/>
                  </a:ext>
                </a:extLst>
              </a:tr>
              <a:tr h="230583"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5667098"/>
                  </a:ext>
                </a:extLst>
              </a:tr>
              <a:tr h="230583"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0828796"/>
                  </a:ext>
                </a:extLst>
              </a:tr>
              <a:tr h="230583"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5062605"/>
                  </a:ext>
                </a:extLst>
              </a:tr>
              <a:tr h="230583"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863942"/>
                  </a:ext>
                </a:extLst>
              </a:tr>
              <a:tr h="230583"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2437841"/>
                  </a:ext>
                </a:extLst>
              </a:tr>
              <a:tr h="230583"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1626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935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2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500"/>
                            </p:stCondLst>
                            <p:childTnLst>
                              <p:par>
                                <p:cTn id="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2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2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500"/>
                            </p:stCondLst>
                            <p:childTnLst>
                              <p:par>
                                <p:cTn id="6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2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0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2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9" grpId="0">
        <p:bldSub>
          <a:bldChart bld="category"/>
        </p:bldSub>
      </p:bldGraphic>
      <p:bldP spid="5" grpId="0"/>
      <p:bldGraphic spid="12" grpId="0">
        <p:bldSub>
          <a:bldChart bld="category"/>
        </p:bldSub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タイトル 14"/>
          <p:cNvSpPr>
            <a:spLocks noGrp="1"/>
          </p:cNvSpPr>
          <p:nvPr>
            <p:ph type="title"/>
          </p:nvPr>
        </p:nvSpPr>
        <p:spPr>
          <a:xfrm>
            <a:off x="738897" y="536949"/>
            <a:ext cx="8282524" cy="669117"/>
          </a:xfrm>
        </p:spPr>
        <p:txBody>
          <a:bodyPr>
            <a:noAutofit/>
          </a:bodyPr>
          <a:lstStyle/>
          <a:p>
            <a:r>
              <a:rPr lang="es-EC" b="1" dirty="0"/>
              <a:t>Tabulación - encuestas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88482543-D3AD-409C-8941-922E86CC92E7}"/>
              </a:ext>
            </a:extLst>
          </p:cNvPr>
          <p:cNvSpPr/>
          <p:nvPr/>
        </p:nvSpPr>
        <p:spPr>
          <a:xfrm>
            <a:off x="411657" y="1754611"/>
            <a:ext cx="71224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El personal se encuentra capacitado para el manejo de equipos de protección física?</a:t>
            </a:r>
            <a:r>
              <a:rPr lang="es-MX" sz="1600" dirty="0"/>
              <a:t> </a:t>
            </a:r>
            <a:endParaRPr lang="es-EC" sz="1600" dirty="0"/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0A3A47C8-050E-4087-A379-E3A0548A38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3668315"/>
              </p:ext>
            </p:extLst>
          </p:nvPr>
        </p:nvGraphicFramePr>
        <p:xfrm>
          <a:off x="977199" y="2486401"/>
          <a:ext cx="4368800" cy="600075"/>
        </p:xfrm>
        <a:graphic>
          <a:graphicData uri="http://schemas.openxmlformats.org/drawingml/2006/table">
            <a:tbl>
              <a:tblPr/>
              <a:tblGrid>
                <a:gridCol w="2844800">
                  <a:extLst>
                    <a:ext uri="{9D8B030D-6E8A-4147-A177-3AD203B41FA5}">
                      <a16:colId xmlns:a16="http://schemas.microsoft.com/office/drawing/2014/main" val="272830518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821009459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267734417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544990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658550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TOTAL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7050553"/>
                  </a:ext>
                </a:extLst>
              </a:tr>
            </a:tbl>
          </a:graphicData>
        </a:graphic>
      </p:graphicFrame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00000000-0008-0000-0300-00000B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0273193"/>
              </p:ext>
            </p:extLst>
          </p:nvPr>
        </p:nvGraphicFramePr>
        <p:xfrm>
          <a:off x="7859058" y="1645086"/>
          <a:ext cx="3567458" cy="21628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A1D8B3C6-2E81-4391-8D99-F003D841C1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7186913"/>
              </p:ext>
            </p:extLst>
          </p:nvPr>
        </p:nvGraphicFramePr>
        <p:xfrm>
          <a:off x="977199" y="4091950"/>
          <a:ext cx="2896096" cy="2159914"/>
        </p:xfrm>
        <a:graphic>
          <a:graphicData uri="http://schemas.openxmlformats.org/drawingml/2006/table">
            <a:tbl>
              <a:tblPr/>
              <a:tblGrid>
                <a:gridCol w="2896096">
                  <a:extLst>
                    <a:ext uri="{9D8B030D-6E8A-4147-A177-3AD203B41FA5}">
                      <a16:colId xmlns:a16="http://schemas.microsoft.com/office/drawing/2014/main" val="462834367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Impacto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2064025"/>
                  </a:ext>
                </a:extLst>
              </a:tr>
              <a:tr h="369214"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Daños a la infraestructura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4936974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Pérdida y derrames de petróleo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4231009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Daño ambiental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2125185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Suspensión laboral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3328494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Daños psicológico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0117372"/>
                  </a:ext>
                </a:extLst>
              </a:tr>
            </a:tbl>
          </a:graphicData>
        </a:graphic>
      </p:graphicFrame>
      <p:graphicFrame>
        <p:nvGraphicFramePr>
          <p:cNvPr id="14" name="Gráfico 13">
            <a:extLst>
              <a:ext uri="{FF2B5EF4-FFF2-40B4-BE49-F238E27FC236}">
                <a16:creationId xmlns:a16="http://schemas.microsoft.com/office/drawing/2014/main" id="{00000000-0008-0000-0300-00001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2250589"/>
              </p:ext>
            </p:extLst>
          </p:nvPr>
        </p:nvGraphicFramePr>
        <p:xfrm>
          <a:off x="6492174" y="3775728"/>
          <a:ext cx="5058493" cy="27305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Rectángulo 12">
            <a:extLst>
              <a:ext uri="{FF2B5EF4-FFF2-40B4-BE49-F238E27FC236}">
                <a16:creationId xmlns:a16="http://schemas.microsoft.com/office/drawing/2014/main" id="{AF2CBE92-CE4E-46FC-8B6E-3A3A097BBFAA}"/>
              </a:ext>
            </a:extLst>
          </p:cNvPr>
          <p:cNvSpPr/>
          <p:nvPr/>
        </p:nvSpPr>
        <p:spPr>
          <a:xfrm>
            <a:off x="411657" y="3469354"/>
            <a:ext cx="72939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Según su opinión cual sería el impacto más relevante que haya afectado a la estación?</a:t>
            </a:r>
            <a:r>
              <a:rPr lang="es-MX" sz="1600" dirty="0"/>
              <a:t> </a:t>
            </a:r>
            <a:endParaRPr lang="es-EC" sz="1600" dirty="0"/>
          </a:p>
        </p:txBody>
      </p:sp>
      <p:graphicFrame>
        <p:nvGraphicFramePr>
          <p:cNvPr id="16" name="Tabla 15">
            <a:extLst>
              <a:ext uri="{FF2B5EF4-FFF2-40B4-BE49-F238E27FC236}">
                <a16:creationId xmlns:a16="http://schemas.microsoft.com/office/drawing/2014/main" id="{96D4955A-27F6-4625-AF91-36B679BD77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8352078"/>
              </p:ext>
            </p:extLst>
          </p:nvPr>
        </p:nvGraphicFramePr>
        <p:xfrm>
          <a:off x="3873295" y="4091950"/>
          <a:ext cx="1602088" cy="2159913"/>
        </p:xfrm>
        <a:graphic>
          <a:graphicData uri="http://schemas.openxmlformats.org/drawingml/2006/table">
            <a:tbl>
              <a:tblPr/>
              <a:tblGrid>
                <a:gridCol w="1602088">
                  <a:extLst>
                    <a:ext uri="{9D8B030D-6E8A-4147-A177-3AD203B41FA5}">
                      <a16:colId xmlns:a16="http://schemas.microsoft.com/office/drawing/2014/main" val="3992248933"/>
                    </a:ext>
                  </a:extLst>
                </a:gridCol>
              </a:tblGrid>
              <a:tr h="321850">
                <a:tc>
                  <a:txBody>
                    <a:bodyPr/>
                    <a:lstStyle/>
                    <a:p>
                      <a:pPr algn="ctr" fontAlgn="b"/>
                      <a:r>
                        <a:rPr lang="x-non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ÍNDICE </a:t>
                      </a:r>
                      <a:r>
                        <a:rPr lang="x-non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PONDERADO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178827"/>
                  </a:ext>
                </a:extLst>
              </a:tr>
              <a:tr h="307636"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9097962"/>
                  </a:ext>
                </a:extLst>
              </a:tr>
              <a:tr h="329554"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8105329"/>
                  </a:ext>
                </a:extLst>
              </a:tr>
              <a:tr h="400291"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7503025"/>
                  </a:ext>
                </a:extLst>
              </a:tr>
              <a:tr h="400291"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373585"/>
                  </a:ext>
                </a:extLst>
              </a:tr>
              <a:tr h="400291"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06573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142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4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4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2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4">
                                            <p:graphicEl>
                                              <a:chart seriesIdx="2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3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4">
                                            <p:graphicEl>
                                              <a:chart seriesIdx="3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4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4">
                                            <p:graphicEl>
                                              <a:chart seriesIdx="4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Graphic spid="11" grpId="0">
        <p:bldSub>
          <a:bldChart bld="category"/>
        </p:bldSub>
      </p:bldGraphic>
      <p:bldGraphic spid="14" grpId="0">
        <p:bldSub>
          <a:bldChart bld="categoryEl"/>
        </p:bldSub>
      </p:bldGraphic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図 5">
            <a:extLst>
              <a:ext uri="{FF2B5EF4-FFF2-40B4-BE49-F238E27FC236}">
                <a16:creationId xmlns:a16="http://schemas.microsoft.com/office/drawing/2014/main" id="{43103090-E7BB-4986-A1F0-C337AF2298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461"/>
            <a:ext cx="8797617" cy="1537957"/>
          </a:xfrm>
          <a:prstGeom prst="rect">
            <a:avLst/>
          </a:prstGeom>
        </p:spPr>
      </p:pic>
      <p:sp>
        <p:nvSpPr>
          <p:cNvPr id="34" name="CuadroTexto 33">
            <a:extLst>
              <a:ext uri="{FF2B5EF4-FFF2-40B4-BE49-F238E27FC236}">
                <a16:creationId xmlns:a16="http://schemas.microsoft.com/office/drawing/2014/main" id="{DA8384C6-6533-437C-AEC5-DCE49280AD33}"/>
              </a:ext>
            </a:extLst>
          </p:cNvPr>
          <p:cNvSpPr txBox="1"/>
          <p:nvPr/>
        </p:nvSpPr>
        <p:spPr>
          <a:xfrm>
            <a:off x="512618" y="318655"/>
            <a:ext cx="7815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dirty="0">
                <a:solidFill>
                  <a:schemeClr val="bg1"/>
                </a:solidFill>
              </a:rPr>
              <a:t>Entrevistas </a:t>
            </a:r>
            <a:endParaRPr lang="es-EC" sz="4000" dirty="0">
              <a:solidFill>
                <a:schemeClr val="bg1"/>
              </a:solidFill>
            </a:endParaRPr>
          </a:p>
        </p:txBody>
      </p:sp>
      <p:sp>
        <p:nvSpPr>
          <p:cNvPr id="25" name="正方形/長方形 4">
            <a:extLst>
              <a:ext uri="{FF2B5EF4-FFF2-40B4-BE49-F238E27FC236}">
                <a16:creationId xmlns:a16="http://schemas.microsoft.com/office/drawing/2014/main" id="{0F68BD6D-3F46-451F-A5D6-6941240920FF}"/>
              </a:ext>
            </a:extLst>
          </p:cNvPr>
          <p:cNvSpPr/>
          <p:nvPr/>
        </p:nvSpPr>
        <p:spPr>
          <a:xfrm>
            <a:off x="1" y="3037606"/>
            <a:ext cx="9585400" cy="510055"/>
          </a:xfrm>
          <a:prstGeom prst="rect">
            <a:avLst/>
          </a:prstGeom>
          <a:solidFill>
            <a:schemeClr val="bg2">
              <a:lumMod val="50000"/>
            </a:schemeClr>
          </a:solidFill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100"/>
          </a:p>
        </p:txBody>
      </p:sp>
      <p:sp>
        <p:nvSpPr>
          <p:cNvPr id="26" name="平行四辺形 5">
            <a:extLst>
              <a:ext uri="{FF2B5EF4-FFF2-40B4-BE49-F238E27FC236}">
                <a16:creationId xmlns:a16="http://schemas.microsoft.com/office/drawing/2014/main" id="{25AAA31A-894B-4E48-ADF3-0F2F8FAA8290}"/>
              </a:ext>
            </a:extLst>
          </p:cNvPr>
          <p:cNvSpPr/>
          <p:nvPr/>
        </p:nvSpPr>
        <p:spPr>
          <a:xfrm rot="9974668">
            <a:off x="3456480" y="3745343"/>
            <a:ext cx="6285593" cy="479817"/>
          </a:xfrm>
          <a:prstGeom prst="parallelogram">
            <a:avLst>
              <a:gd name="adj" fmla="val 25874"/>
            </a:avLst>
          </a:prstGeom>
          <a:solidFill>
            <a:schemeClr val="bg1">
              <a:lumMod val="75000"/>
            </a:schemeClr>
          </a:solidFill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100"/>
          </a:p>
        </p:txBody>
      </p:sp>
      <p:sp>
        <p:nvSpPr>
          <p:cNvPr id="27" name="正方形/長方形 6">
            <a:extLst>
              <a:ext uri="{FF2B5EF4-FFF2-40B4-BE49-F238E27FC236}">
                <a16:creationId xmlns:a16="http://schemas.microsoft.com/office/drawing/2014/main" id="{56CB3D05-5D2E-41F2-BCA4-6AFB77D5238E}"/>
              </a:ext>
            </a:extLst>
          </p:cNvPr>
          <p:cNvSpPr/>
          <p:nvPr/>
        </p:nvSpPr>
        <p:spPr>
          <a:xfrm>
            <a:off x="3521413" y="4392895"/>
            <a:ext cx="8680507" cy="520800"/>
          </a:xfrm>
          <a:prstGeom prst="rect">
            <a:avLst/>
          </a:prstGeom>
          <a:solidFill>
            <a:schemeClr val="bg2">
              <a:lumMod val="50000"/>
            </a:schemeClr>
          </a:solidFill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100"/>
          </a:p>
        </p:txBody>
      </p:sp>
      <p:grpSp>
        <p:nvGrpSpPr>
          <p:cNvPr id="40" name="グループ化 17">
            <a:extLst>
              <a:ext uri="{FF2B5EF4-FFF2-40B4-BE49-F238E27FC236}">
                <a16:creationId xmlns:a16="http://schemas.microsoft.com/office/drawing/2014/main" id="{9E4EBC28-089B-4BCF-B92C-290CCC5B43C9}"/>
              </a:ext>
            </a:extLst>
          </p:cNvPr>
          <p:cNvGrpSpPr/>
          <p:nvPr/>
        </p:nvGrpSpPr>
        <p:grpSpPr>
          <a:xfrm>
            <a:off x="740061" y="1918751"/>
            <a:ext cx="1950386" cy="1137801"/>
            <a:chOff x="817281" y="2038155"/>
            <a:chExt cx="2925325" cy="1706701"/>
          </a:xfrm>
          <a:solidFill>
            <a:schemeClr val="bg1">
              <a:lumMod val="75000"/>
            </a:schemeClr>
          </a:solidFill>
        </p:grpSpPr>
        <p:sp>
          <p:nvSpPr>
            <p:cNvPr id="41" name="正方形/長方形 18">
              <a:extLst>
                <a:ext uri="{FF2B5EF4-FFF2-40B4-BE49-F238E27FC236}">
                  <a16:creationId xmlns:a16="http://schemas.microsoft.com/office/drawing/2014/main" id="{6C722FB8-8AE9-4379-A1DF-D54310FC2980}"/>
                </a:ext>
              </a:extLst>
            </p:cNvPr>
            <p:cNvSpPr/>
            <p:nvPr userDrawn="1"/>
          </p:nvSpPr>
          <p:spPr>
            <a:xfrm>
              <a:off x="817281" y="2038155"/>
              <a:ext cx="2925325" cy="1485165"/>
            </a:xfrm>
            <a:prstGeom prst="rect">
              <a:avLst/>
            </a:prstGeom>
            <a:no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100"/>
            </a:p>
          </p:txBody>
        </p:sp>
        <p:sp>
          <p:nvSpPr>
            <p:cNvPr id="42" name="二等辺三角形 19">
              <a:extLst>
                <a:ext uri="{FF2B5EF4-FFF2-40B4-BE49-F238E27FC236}">
                  <a16:creationId xmlns:a16="http://schemas.microsoft.com/office/drawing/2014/main" id="{2876C301-ACA3-4557-9BDF-12572C4EF8ED}"/>
                </a:ext>
              </a:extLst>
            </p:cNvPr>
            <p:cNvSpPr/>
            <p:nvPr userDrawn="1"/>
          </p:nvSpPr>
          <p:spPr>
            <a:xfrm rot="10800000">
              <a:off x="2022961" y="3301784"/>
              <a:ext cx="513963" cy="443072"/>
            </a:xfrm>
            <a:prstGeom prst="triangle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100"/>
            </a:p>
          </p:txBody>
        </p:sp>
      </p:grpSp>
      <p:sp>
        <p:nvSpPr>
          <p:cNvPr id="43" name="テキスト プレースホルダー 11">
            <a:extLst>
              <a:ext uri="{FF2B5EF4-FFF2-40B4-BE49-F238E27FC236}">
                <a16:creationId xmlns:a16="http://schemas.microsoft.com/office/drawing/2014/main" id="{51E6C5EF-F5A2-4BBC-8F4F-CEA5DAC20C43}"/>
              </a:ext>
            </a:extLst>
          </p:cNvPr>
          <p:cNvSpPr txBox="1">
            <a:spLocks/>
          </p:cNvSpPr>
          <p:nvPr/>
        </p:nvSpPr>
        <p:spPr>
          <a:xfrm>
            <a:off x="724193" y="2005488"/>
            <a:ext cx="1926245" cy="84009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0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C" sz="1100" dirty="0"/>
              <a:t>El campo </a:t>
            </a:r>
            <a:r>
              <a:rPr lang="es-EC" sz="1200" dirty="0">
                <a:solidFill>
                  <a:schemeClr val="accent2">
                    <a:lumMod val="75000"/>
                  </a:schemeClr>
                </a:solidFill>
              </a:rPr>
              <a:t>no está preparado para enfrentar amenazas </a:t>
            </a:r>
            <a:r>
              <a:rPr lang="es-EC" sz="1100" dirty="0"/>
              <a:t>relacionadas con cierres y bloqueos de vías.</a:t>
            </a:r>
            <a:endParaRPr lang="en-US" sz="1100" dirty="0"/>
          </a:p>
        </p:txBody>
      </p:sp>
      <p:grpSp>
        <p:nvGrpSpPr>
          <p:cNvPr id="44" name="グループ化 21">
            <a:extLst>
              <a:ext uri="{FF2B5EF4-FFF2-40B4-BE49-F238E27FC236}">
                <a16:creationId xmlns:a16="http://schemas.microsoft.com/office/drawing/2014/main" id="{F44CBC51-E4A0-43EA-A1E1-64ADD604F667}"/>
              </a:ext>
            </a:extLst>
          </p:cNvPr>
          <p:cNvGrpSpPr/>
          <p:nvPr/>
        </p:nvGrpSpPr>
        <p:grpSpPr>
          <a:xfrm>
            <a:off x="3647306" y="1925001"/>
            <a:ext cx="1950386" cy="1137801"/>
            <a:chOff x="817281" y="2038155"/>
            <a:chExt cx="2925325" cy="1706701"/>
          </a:xfrm>
          <a:solidFill>
            <a:schemeClr val="bg1">
              <a:lumMod val="75000"/>
            </a:schemeClr>
          </a:solidFill>
        </p:grpSpPr>
        <p:sp>
          <p:nvSpPr>
            <p:cNvPr id="45" name="正方形/長方形 22">
              <a:extLst>
                <a:ext uri="{FF2B5EF4-FFF2-40B4-BE49-F238E27FC236}">
                  <a16:creationId xmlns:a16="http://schemas.microsoft.com/office/drawing/2014/main" id="{3508AD29-6527-4C63-8ABD-36DC5E89FA56}"/>
                </a:ext>
              </a:extLst>
            </p:cNvPr>
            <p:cNvSpPr/>
            <p:nvPr userDrawn="1"/>
          </p:nvSpPr>
          <p:spPr>
            <a:xfrm>
              <a:off x="817281" y="2038155"/>
              <a:ext cx="2925325" cy="1485165"/>
            </a:xfrm>
            <a:prstGeom prst="rect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100"/>
            </a:p>
          </p:txBody>
        </p:sp>
        <p:sp>
          <p:nvSpPr>
            <p:cNvPr id="46" name="二等辺三角形 23">
              <a:extLst>
                <a:ext uri="{FF2B5EF4-FFF2-40B4-BE49-F238E27FC236}">
                  <a16:creationId xmlns:a16="http://schemas.microsoft.com/office/drawing/2014/main" id="{AA9F5DA9-7952-4F45-8F1D-F7FB1109DB85}"/>
                </a:ext>
              </a:extLst>
            </p:cNvPr>
            <p:cNvSpPr/>
            <p:nvPr userDrawn="1"/>
          </p:nvSpPr>
          <p:spPr>
            <a:xfrm rot="10800000">
              <a:off x="2022961" y="3301784"/>
              <a:ext cx="513963" cy="443072"/>
            </a:xfrm>
            <a:prstGeom prst="triangle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100"/>
            </a:p>
          </p:txBody>
        </p:sp>
      </p:grpSp>
      <p:sp>
        <p:nvSpPr>
          <p:cNvPr id="47" name="テキスト プレースホルダー 11">
            <a:extLst>
              <a:ext uri="{FF2B5EF4-FFF2-40B4-BE49-F238E27FC236}">
                <a16:creationId xmlns:a16="http://schemas.microsoft.com/office/drawing/2014/main" id="{380B8B76-D63A-4E51-B734-8CF2BE521077}"/>
              </a:ext>
            </a:extLst>
          </p:cNvPr>
          <p:cNvSpPr txBox="1">
            <a:spLocks/>
          </p:cNvSpPr>
          <p:nvPr/>
        </p:nvSpPr>
        <p:spPr>
          <a:xfrm>
            <a:off x="3583396" y="1989721"/>
            <a:ext cx="2092004" cy="840093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0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C" sz="1100" dirty="0"/>
              <a:t>El monitoreo del campo para enfrentar las amenazas se encuentra en un nivel </a:t>
            </a:r>
            <a:r>
              <a:rPr lang="es-EC" sz="1100" dirty="0">
                <a:solidFill>
                  <a:schemeClr val="accent4">
                    <a:lumMod val="75000"/>
                  </a:schemeClr>
                </a:solidFill>
              </a:rPr>
              <a:t>MEDIANO</a:t>
            </a:r>
            <a:r>
              <a:rPr lang="es-EC" sz="1100" dirty="0"/>
              <a:t> en cuanto a su efectividad.</a:t>
            </a:r>
            <a:endParaRPr lang="en-US" sz="1100" dirty="0"/>
          </a:p>
        </p:txBody>
      </p:sp>
      <p:grpSp>
        <p:nvGrpSpPr>
          <p:cNvPr id="48" name="グループ化 25">
            <a:extLst>
              <a:ext uri="{FF2B5EF4-FFF2-40B4-BE49-F238E27FC236}">
                <a16:creationId xmlns:a16="http://schemas.microsoft.com/office/drawing/2014/main" id="{0909FEB7-6460-4A86-B25D-64DD92E292F8}"/>
              </a:ext>
            </a:extLst>
          </p:cNvPr>
          <p:cNvGrpSpPr/>
          <p:nvPr/>
        </p:nvGrpSpPr>
        <p:grpSpPr>
          <a:xfrm rot="10800000">
            <a:off x="4206792" y="4942849"/>
            <a:ext cx="1950386" cy="1137801"/>
            <a:chOff x="817281" y="2038155"/>
            <a:chExt cx="2925325" cy="1706701"/>
          </a:xfrm>
          <a:solidFill>
            <a:schemeClr val="bg1">
              <a:lumMod val="75000"/>
            </a:schemeClr>
          </a:solidFill>
        </p:grpSpPr>
        <p:sp>
          <p:nvSpPr>
            <p:cNvPr id="49" name="正方形/長方形 26">
              <a:extLst>
                <a:ext uri="{FF2B5EF4-FFF2-40B4-BE49-F238E27FC236}">
                  <a16:creationId xmlns:a16="http://schemas.microsoft.com/office/drawing/2014/main" id="{806ABBC9-B969-4F37-9FB5-DD54CF807F47}"/>
                </a:ext>
              </a:extLst>
            </p:cNvPr>
            <p:cNvSpPr/>
            <p:nvPr userDrawn="1"/>
          </p:nvSpPr>
          <p:spPr>
            <a:xfrm>
              <a:off x="817281" y="2038155"/>
              <a:ext cx="2925325" cy="1485165"/>
            </a:xfrm>
            <a:prstGeom prst="rect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100"/>
            </a:p>
          </p:txBody>
        </p:sp>
        <p:sp>
          <p:nvSpPr>
            <p:cNvPr id="50" name="二等辺三角形 27">
              <a:extLst>
                <a:ext uri="{FF2B5EF4-FFF2-40B4-BE49-F238E27FC236}">
                  <a16:creationId xmlns:a16="http://schemas.microsoft.com/office/drawing/2014/main" id="{A385EB71-CA88-4D11-8EDB-992A78156789}"/>
                </a:ext>
              </a:extLst>
            </p:cNvPr>
            <p:cNvSpPr/>
            <p:nvPr userDrawn="1"/>
          </p:nvSpPr>
          <p:spPr>
            <a:xfrm rot="10800000">
              <a:off x="2022961" y="3301784"/>
              <a:ext cx="513963" cy="443072"/>
            </a:xfrm>
            <a:prstGeom prst="triangle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100"/>
            </a:p>
          </p:txBody>
        </p:sp>
      </p:grpSp>
      <p:sp>
        <p:nvSpPr>
          <p:cNvPr id="51" name="テキスト プレースホルダー 11">
            <a:extLst>
              <a:ext uri="{FF2B5EF4-FFF2-40B4-BE49-F238E27FC236}">
                <a16:creationId xmlns:a16="http://schemas.microsoft.com/office/drawing/2014/main" id="{74F09A2F-DBC7-4A3F-AB7A-1935C5D966CD}"/>
              </a:ext>
            </a:extLst>
          </p:cNvPr>
          <p:cNvSpPr txBox="1">
            <a:spLocks/>
          </p:cNvSpPr>
          <p:nvPr/>
        </p:nvSpPr>
        <p:spPr>
          <a:xfrm>
            <a:off x="4260350" y="5160253"/>
            <a:ext cx="1742168" cy="84009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0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C" sz="1100" dirty="0"/>
              <a:t>El personal se encuentra </a:t>
            </a:r>
            <a:r>
              <a:rPr lang="es-EC" sz="1100" dirty="0">
                <a:solidFill>
                  <a:schemeClr val="accent4">
                    <a:lumMod val="75000"/>
                  </a:schemeClr>
                </a:solidFill>
              </a:rPr>
              <a:t>MEDIANAMENTE</a:t>
            </a:r>
            <a:r>
              <a:rPr lang="es-EC" sz="1100" dirty="0"/>
              <a:t> capacitado para enfrentar las amenazas.</a:t>
            </a:r>
            <a:endParaRPr lang="en-US" sz="1100" dirty="0"/>
          </a:p>
        </p:txBody>
      </p:sp>
      <p:grpSp>
        <p:nvGrpSpPr>
          <p:cNvPr id="56" name="グループ化 33">
            <a:extLst>
              <a:ext uri="{FF2B5EF4-FFF2-40B4-BE49-F238E27FC236}">
                <a16:creationId xmlns:a16="http://schemas.microsoft.com/office/drawing/2014/main" id="{68404967-25C5-4D44-89FD-8E3878815128}"/>
              </a:ext>
            </a:extLst>
          </p:cNvPr>
          <p:cNvGrpSpPr/>
          <p:nvPr/>
        </p:nvGrpSpPr>
        <p:grpSpPr>
          <a:xfrm rot="10800000">
            <a:off x="7010016" y="4985964"/>
            <a:ext cx="1950386" cy="1137801"/>
            <a:chOff x="817281" y="2038155"/>
            <a:chExt cx="2925325" cy="1706701"/>
          </a:xfrm>
          <a:solidFill>
            <a:schemeClr val="bg1">
              <a:lumMod val="75000"/>
            </a:schemeClr>
          </a:solidFill>
        </p:grpSpPr>
        <p:sp>
          <p:nvSpPr>
            <p:cNvPr id="57" name="正方形/長方形 34">
              <a:extLst>
                <a:ext uri="{FF2B5EF4-FFF2-40B4-BE49-F238E27FC236}">
                  <a16:creationId xmlns:a16="http://schemas.microsoft.com/office/drawing/2014/main" id="{D8C2E180-BA0E-43F7-A850-1569B044812E}"/>
                </a:ext>
              </a:extLst>
            </p:cNvPr>
            <p:cNvSpPr/>
            <p:nvPr userDrawn="1"/>
          </p:nvSpPr>
          <p:spPr>
            <a:xfrm>
              <a:off x="817281" y="2038155"/>
              <a:ext cx="2925325" cy="1485165"/>
            </a:xfrm>
            <a:prstGeom prst="rect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100"/>
            </a:p>
          </p:txBody>
        </p:sp>
        <p:sp>
          <p:nvSpPr>
            <p:cNvPr id="58" name="二等辺三角形 35">
              <a:extLst>
                <a:ext uri="{FF2B5EF4-FFF2-40B4-BE49-F238E27FC236}">
                  <a16:creationId xmlns:a16="http://schemas.microsoft.com/office/drawing/2014/main" id="{77F2C3DD-1717-44EF-9917-3E5E3DA2EB83}"/>
                </a:ext>
              </a:extLst>
            </p:cNvPr>
            <p:cNvSpPr/>
            <p:nvPr userDrawn="1"/>
          </p:nvSpPr>
          <p:spPr>
            <a:xfrm rot="10800000">
              <a:off x="2022961" y="3301784"/>
              <a:ext cx="513963" cy="443072"/>
            </a:xfrm>
            <a:prstGeom prst="triangle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100"/>
            </a:p>
          </p:txBody>
        </p:sp>
      </p:grpSp>
      <p:sp>
        <p:nvSpPr>
          <p:cNvPr id="59" name="テキスト プレースホルダー 11">
            <a:extLst>
              <a:ext uri="{FF2B5EF4-FFF2-40B4-BE49-F238E27FC236}">
                <a16:creationId xmlns:a16="http://schemas.microsoft.com/office/drawing/2014/main" id="{622FF0E8-9FD4-4F37-83F3-8A9B9843D8F4}"/>
              </a:ext>
            </a:extLst>
          </p:cNvPr>
          <p:cNvSpPr txBox="1">
            <a:spLocks/>
          </p:cNvSpPr>
          <p:nvPr/>
        </p:nvSpPr>
        <p:spPr>
          <a:xfrm>
            <a:off x="7070028" y="5195987"/>
            <a:ext cx="1991984" cy="840093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0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C" sz="1100" dirty="0"/>
              <a:t>Las políticas normas y procedimientos  de prevención y mitigación se encuentran vigentes.</a:t>
            </a:r>
            <a:endParaRPr lang="en-US" sz="1100" dirty="0"/>
          </a:p>
        </p:txBody>
      </p:sp>
      <p:grpSp>
        <p:nvGrpSpPr>
          <p:cNvPr id="61" name="グループ化 33">
            <a:extLst>
              <a:ext uri="{FF2B5EF4-FFF2-40B4-BE49-F238E27FC236}">
                <a16:creationId xmlns:a16="http://schemas.microsoft.com/office/drawing/2014/main" id="{2209490E-ABF3-48F2-8EF7-6CFF465008D1}"/>
              </a:ext>
            </a:extLst>
          </p:cNvPr>
          <p:cNvGrpSpPr/>
          <p:nvPr/>
        </p:nvGrpSpPr>
        <p:grpSpPr>
          <a:xfrm rot="10800000">
            <a:off x="9704248" y="4940158"/>
            <a:ext cx="1950386" cy="1137801"/>
            <a:chOff x="817281" y="2038155"/>
            <a:chExt cx="2925325" cy="1706701"/>
          </a:xfrm>
          <a:solidFill>
            <a:schemeClr val="bg1">
              <a:lumMod val="75000"/>
            </a:schemeClr>
          </a:solidFill>
        </p:grpSpPr>
        <p:sp>
          <p:nvSpPr>
            <p:cNvPr id="62" name="正方形/長方形 34">
              <a:extLst>
                <a:ext uri="{FF2B5EF4-FFF2-40B4-BE49-F238E27FC236}">
                  <a16:creationId xmlns:a16="http://schemas.microsoft.com/office/drawing/2014/main" id="{F56FD695-9001-43C7-8C51-30681C3A5FFC}"/>
                </a:ext>
              </a:extLst>
            </p:cNvPr>
            <p:cNvSpPr/>
            <p:nvPr userDrawn="1"/>
          </p:nvSpPr>
          <p:spPr>
            <a:xfrm>
              <a:off x="817281" y="2038155"/>
              <a:ext cx="2925325" cy="1485165"/>
            </a:xfrm>
            <a:prstGeom prst="rect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100"/>
            </a:p>
          </p:txBody>
        </p:sp>
        <p:sp>
          <p:nvSpPr>
            <p:cNvPr id="63" name="二等辺三角形 35">
              <a:extLst>
                <a:ext uri="{FF2B5EF4-FFF2-40B4-BE49-F238E27FC236}">
                  <a16:creationId xmlns:a16="http://schemas.microsoft.com/office/drawing/2014/main" id="{31DFE75F-870D-45B9-91E0-15B687DABD1D}"/>
                </a:ext>
              </a:extLst>
            </p:cNvPr>
            <p:cNvSpPr/>
            <p:nvPr userDrawn="1"/>
          </p:nvSpPr>
          <p:spPr>
            <a:xfrm rot="10800000">
              <a:off x="2022961" y="3301784"/>
              <a:ext cx="513963" cy="443072"/>
            </a:xfrm>
            <a:prstGeom prst="triangle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100"/>
            </a:p>
          </p:txBody>
        </p:sp>
      </p:grpSp>
      <p:sp>
        <p:nvSpPr>
          <p:cNvPr id="64" name="テキスト プレースホルダー 11">
            <a:extLst>
              <a:ext uri="{FF2B5EF4-FFF2-40B4-BE49-F238E27FC236}">
                <a16:creationId xmlns:a16="http://schemas.microsoft.com/office/drawing/2014/main" id="{87B367BC-E560-47F4-A278-DDBE6C2DD732}"/>
              </a:ext>
            </a:extLst>
          </p:cNvPr>
          <p:cNvSpPr txBox="1">
            <a:spLocks/>
          </p:cNvSpPr>
          <p:nvPr/>
        </p:nvSpPr>
        <p:spPr>
          <a:xfrm>
            <a:off x="9708549" y="5144478"/>
            <a:ext cx="1946086" cy="840093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0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C" sz="1100" dirty="0"/>
              <a:t>El personal de seguridad es ubicado en las operaciones de perforación, por lo cual es limitado</a:t>
            </a:r>
            <a:endParaRPr lang="en-US" sz="1100" dirty="0"/>
          </a:p>
        </p:txBody>
      </p:sp>
      <p:grpSp>
        <p:nvGrpSpPr>
          <p:cNvPr id="65" name="グループ化 21">
            <a:extLst>
              <a:ext uri="{FF2B5EF4-FFF2-40B4-BE49-F238E27FC236}">
                <a16:creationId xmlns:a16="http://schemas.microsoft.com/office/drawing/2014/main" id="{36FE38C7-95D8-4426-BF18-4F90189E7F64}"/>
              </a:ext>
            </a:extLst>
          </p:cNvPr>
          <p:cNvGrpSpPr/>
          <p:nvPr/>
        </p:nvGrpSpPr>
        <p:grpSpPr>
          <a:xfrm>
            <a:off x="6648367" y="1918296"/>
            <a:ext cx="1950386" cy="1137801"/>
            <a:chOff x="817281" y="2038155"/>
            <a:chExt cx="2925325" cy="1706701"/>
          </a:xfrm>
          <a:solidFill>
            <a:schemeClr val="bg1">
              <a:lumMod val="75000"/>
            </a:schemeClr>
          </a:solidFill>
        </p:grpSpPr>
        <p:sp>
          <p:nvSpPr>
            <p:cNvPr id="66" name="正方形/長方形 22">
              <a:extLst>
                <a:ext uri="{FF2B5EF4-FFF2-40B4-BE49-F238E27FC236}">
                  <a16:creationId xmlns:a16="http://schemas.microsoft.com/office/drawing/2014/main" id="{1C6C248A-9850-4C83-BA18-DD40BE112110}"/>
                </a:ext>
              </a:extLst>
            </p:cNvPr>
            <p:cNvSpPr/>
            <p:nvPr userDrawn="1"/>
          </p:nvSpPr>
          <p:spPr>
            <a:xfrm>
              <a:off x="817281" y="2038155"/>
              <a:ext cx="2925325" cy="1485165"/>
            </a:xfrm>
            <a:prstGeom prst="rect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100"/>
            </a:p>
          </p:txBody>
        </p:sp>
        <p:sp>
          <p:nvSpPr>
            <p:cNvPr id="67" name="二等辺三角形 23">
              <a:extLst>
                <a:ext uri="{FF2B5EF4-FFF2-40B4-BE49-F238E27FC236}">
                  <a16:creationId xmlns:a16="http://schemas.microsoft.com/office/drawing/2014/main" id="{F864DD07-8816-4F7A-9009-4D0EAB9FFD40}"/>
                </a:ext>
              </a:extLst>
            </p:cNvPr>
            <p:cNvSpPr/>
            <p:nvPr userDrawn="1"/>
          </p:nvSpPr>
          <p:spPr>
            <a:xfrm rot="10800000">
              <a:off x="2022961" y="3301784"/>
              <a:ext cx="513963" cy="443072"/>
            </a:xfrm>
            <a:prstGeom prst="triangle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100"/>
            </a:p>
          </p:txBody>
        </p:sp>
      </p:grpSp>
      <p:sp>
        <p:nvSpPr>
          <p:cNvPr id="68" name="テキスト プレースホルダー 11">
            <a:extLst>
              <a:ext uri="{FF2B5EF4-FFF2-40B4-BE49-F238E27FC236}">
                <a16:creationId xmlns:a16="http://schemas.microsoft.com/office/drawing/2014/main" id="{A6626BA7-A0D8-492E-AA44-7D78F527BFF2}"/>
              </a:ext>
            </a:extLst>
          </p:cNvPr>
          <p:cNvSpPr txBox="1">
            <a:spLocks/>
          </p:cNvSpPr>
          <p:nvPr/>
        </p:nvSpPr>
        <p:spPr>
          <a:xfrm>
            <a:off x="6622498" y="1979582"/>
            <a:ext cx="2042121" cy="840093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0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C" sz="1100" dirty="0"/>
              <a:t>La vía de acceso al campo es de segundo orden con un obstáculo natural en el río San Miguel utilizando necesariamente la gabarra.</a:t>
            </a:r>
          </a:p>
        </p:txBody>
      </p:sp>
    </p:spTree>
    <p:extLst>
      <p:ext uri="{BB962C8B-B14F-4D97-AF65-F5344CB8AC3E}">
        <p14:creationId xmlns:p14="http://schemas.microsoft.com/office/powerpoint/2010/main" val="177410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1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1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5" grpId="0" animBg="1"/>
      <p:bldP spid="26" grpId="0" animBg="1"/>
      <p:bldP spid="27" grpId="0" animBg="1"/>
      <p:bldP spid="43" grpId="0" animBg="1">
        <p:tmplLst>
          <p:tmpl>
            <p:tnLst>
              <p:par>
                <p:cTn presetID="2" presetClass="entr" presetSubtype="1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7" grpId="0">
        <p:tmplLst>
          <p:tmpl>
            <p:tnLst>
              <p:par>
                <p:cTn presetID="2" presetClass="entr" presetSubtype="1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1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9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4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8" grpId="0">
        <p:tmplLst>
          <p:tmpl>
            <p:tnLst>
              <p:par>
                <p:cTn presetID="2" presetClass="entr" presetSubtype="1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/>
          <p:cNvSpPr>
            <a:spLocks noGrp="1"/>
          </p:cNvSpPr>
          <p:nvPr>
            <p:ph type="ctrTitle"/>
          </p:nvPr>
        </p:nvSpPr>
        <p:spPr>
          <a:xfrm>
            <a:off x="2455317" y="3944963"/>
            <a:ext cx="9144000" cy="939589"/>
          </a:xfrm>
        </p:spPr>
        <p:txBody>
          <a:bodyPr/>
          <a:lstStyle/>
          <a:p>
            <a:r>
              <a:rPr lang="es-EC" dirty="0">
                <a:solidFill>
                  <a:schemeClr val="bg1"/>
                </a:solidFill>
              </a:rPr>
              <a:t>Desarrollo de la investigación</a:t>
            </a:r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14"/>
          </p:nvPr>
        </p:nvSpPr>
        <p:spPr>
          <a:xfrm>
            <a:off x="0" y="4193983"/>
            <a:ext cx="1916807" cy="441547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/>
                </a:solidFill>
                <a:latin typeface="+mn-lt"/>
              </a:rPr>
              <a:t>Capítulo 4</a:t>
            </a:r>
          </a:p>
        </p:txBody>
      </p:sp>
    </p:spTree>
    <p:extLst>
      <p:ext uri="{BB962C8B-B14F-4D97-AF65-F5344CB8AC3E}">
        <p14:creationId xmlns:p14="http://schemas.microsoft.com/office/powerpoint/2010/main" val="297356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texto, mapa&#10;&#10;Descripción generada automáticamente">
            <a:extLst>
              <a:ext uri="{FF2B5EF4-FFF2-40B4-BE49-F238E27FC236}">
                <a16:creationId xmlns:a16="http://schemas.microsoft.com/office/drawing/2014/main" id="{6FD64152-77E9-4613-85AC-C177050AC4F9}"/>
              </a:ext>
            </a:extLst>
          </p:cNvPr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81" y="2479963"/>
            <a:ext cx="5500255" cy="333639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E477607-2A3B-4CAD-827F-A70E01AFF54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499" y="1422400"/>
            <a:ext cx="4064001" cy="5092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51AF429B-3652-4DBA-90CA-6CE4860E3F23}"/>
              </a:ext>
            </a:extLst>
          </p:cNvPr>
          <p:cNvCxnSpPr>
            <a:cxnSpLocks/>
          </p:cNvCxnSpPr>
          <p:nvPr/>
        </p:nvCxnSpPr>
        <p:spPr>
          <a:xfrm flipV="1">
            <a:off x="4003964" y="2479963"/>
            <a:ext cx="2701636" cy="1205346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3779902C-35C5-41D9-ACA7-FF1FFB15E92F}"/>
              </a:ext>
            </a:extLst>
          </p:cNvPr>
          <p:cNvCxnSpPr>
            <a:cxnSpLocks/>
          </p:cNvCxnSpPr>
          <p:nvPr/>
        </p:nvCxnSpPr>
        <p:spPr>
          <a:xfrm>
            <a:off x="4003964" y="3851564"/>
            <a:ext cx="2701636" cy="1136072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図 5">
            <a:extLst>
              <a:ext uri="{FF2B5EF4-FFF2-40B4-BE49-F238E27FC236}">
                <a16:creationId xmlns:a16="http://schemas.microsoft.com/office/drawing/2014/main" id="{43103090-E7BB-4986-A1F0-C337AF2298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461"/>
            <a:ext cx="8797617" cy="1537957"/>
          </a:xfrm>
          <a:prstGeom prst="rect">
            <a:avLst/>
          </a:prstGeom>
        </p:spPr>
      </p:pic>
      <p:sp>
        <p:nvSpPr>
          <p:cNvPr id="34" name="CuadroTexto 33">
            <a:extLst>
              <a:ext uri="{FF2B5EF4-FFF2-40B4-BE49-F238E27FC236}">
                <a16:creationId xmlns:a16="http://schemas.microsoft.com/office/drawing/2014/main" id="{DA8384C6-6533-437C-AEC5-DCE49280AD33}"/>
              </a:ext>
            </a:extLst>
          </p:cNvPr>
          <p:cNvSpPr txBox="1"/>
          <p:nvPr/>
        </p:nvSpPr>
        <p:spPr>
          <a:xfrm>
            <a:off x="512618" y="318655"/>
            <a:ext cx="4668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dirty="0">
                <a:solidFill>
                  <a:schemeClr val="bg1"/>
                </a:solidFill>
              </a:rPr>
              <a:t>Contexto </a:t>
            </a:r>
            <a:endParaRPr lang="es-EC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79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スライド番号プレースホルダー 3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29</a:t>
            </a:fld>
            <a:endParaRPr lang="ja-JP" altLang="en-US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2262187F-ADAD-4350-B994-BAFD26885F81}"/>
              </a:ext>
            </a:extLst>
          </p:cNvPr>
          <p:cNvSpPr/>
          <p:nvPr/>
        </p:nvSpPr>
        <p:spPr>
          <a:xfrm>
            <a:off x="6271962" y="484106"/>
            <a:ext cx="56996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Ubicado en la provincia de Sucumbíos, cantón Putumayo, parroquia Santa Elena.</a:t>
            </a:r>
            <a:endParaRPr lang="es-EC" sz="2000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F2E60152-11C2-419A-AFD1-5195C9F25535}"/>
              </a:ext>
            </a:extLst>
          </p:cNvPr>
          <p:cNvSpPr/>
          <p:nvPr/>
        </p:nvSpPr>
        <p:spPr>
          <a:xfrm>
            <a:off x="6313317" y="1353694"/>
            <a:ext cx="569964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Dentro de un área aproximada de 3.466 Has. en una extensión de 21km. de largo y 4 km. de ancho. </a:t>
            </a:r>
          </a:p>
          <a:p>
            <a:pPr algn="just"/>
            <a:endParaRPr lang="es-EC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Cuenta con 31 pozos: 23 están activos, 2 de re-inyectores y 1 pozo apagado. </a:t>
            </a:r>
          </a:p>
          <a:p>
            <a:pPr algn="just"/>
            <a:endParaRPr lang="es-EC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12 pozos asignados a Halliburton.</a:t>
            </a:r>
            <a:endParaRPr lang="es-EC" sz="2000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ACF3F5DB-A18E-4EEB-BE74-2FCC79E5D48A}"/>
              </a:ext>
            </a:extLst>
          </p:cNvPr>
          <p:cNvSpPr/>
          <p:nvPr/>
        </p:nvSpPr>
        <p:spPr>
          <a:xfrm>
            <a:off x="6333110" y="3921276"/>
            <a:ext cx="56798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Población 1994 hts. mayoritariamente rural representada en el 78,4% de mestizos y 32% indígenas pertenecientes a dos etnias, La Nacionalidad Siona y La Nacionalidad Kichwa.</a:t>
            </a:r>
            <a:endParaRPr lang="es-EC" sz="2000" dirty="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241A70F7-843E-48D8-9F66-C5873E8E6665}"/>
              </a:ext>
            </a:extLst>
          </p:cNvPr>
          <p:cNvSpPr/>
          <p:nvPr/>
        </p:nvSpPr>
        <p:spPr>
          <a:xfrm>
            <a:off x="6271962" y="5459282"/>
            <a:ext cx="57823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En esta parroquia se ubican 13 comunidades.</a:t>
            </a:r>
            <a:endParaRPr lang="es-EC" sz="2000" dirty="0"/>
          </a:p>
        </p:txBody>
      </p:sp>
      <p:pic>
        <p:nvPicPr>
          <p:cNvPr id="21" name="Imagen 20" descr="Imagen que contiene exterior, suelo, persona, árbol&#10;&#10;Descripción generada automáticamente">
            <a:extLst>
              <a:ext uri="{FF2B5EF4-FFF2-40B4-BE49-F238E27FC236}">
                <a16:creationId xmlns:a16="http://schemas.microsoft.com/office/drawing/2014/main" id="{EF568550-0FAC-4FCF-B87A-5FB4F27934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42" y="4945524"/>
            <a:ext cx="705599" cy="114164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Imagen 22" descr="Imagen que contiene persona, exterior, hierba, valla&#10;&#10;Descripción generada automáticamente">
            <a:extLst>
              <a:ext uri="{FF2B5EF4-FFF2-40B4-BE49-F238E27FC236}">
                <a16:creationId xmlns:a16="http://schemas.microsoft.com/office/drawing/2014/main" id="{460FC320-7FFC-412A-81C0-8CAAB38871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421" y="1253584"/>
            <a:ext cx="995341" cy="79840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22ABD99C-D8C5-43FC-B43E-498A7DA111D3}"/>
              </a:ext>
            </a:extLst>
          </p:cNvPr>
          <p:cNvSpPr txBox="1"/>
          <p:nvPr/>
        </p:nvSpPr>
        <p:spPr>
          <a:xfrm>
            <a:off x="4410479" y="2051986"/>
            <a:ext cx="723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>
                <a:solidFill>
                  <a:srgbClr val="FF0000"/>
                </a:solidFill>
              </a:rPr>
              <a:t>Siona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F5E49997-A6D0-4874-8CE6-C3DF9F0C72B7}"/>
              </a:ext>
            </a:extLst>
          </p:cNvPr>
          <p:cNvSpPr txBox="1"/>
          <p:nvPr/>
        </p:nvSpPr>
        <p:spPr>
          <a:xfrm>
            <a:off x="513568" y="6087166"/>
            <a:ext cx="847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>
                <a:solidFill>
                  <a:srgbClr val="FF0000"/>
                </a:solidFill>
              </a:rPr>
              <a:t>Kichwa</a:t>
            </a:r>
          </a:p>
        </p:txBody>
      </p:sp>
    </p:spTree>
    <p:extLst>
      <p:ext uri="{BB962C8B-B14F-4D97-AF65-F5344CB8AC3E}">
        <p14:creationId xmlns:p14="http://schemas.microsoft.com/office/powerpoint/2010/main" val="191467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/>
          <p:cNvSpPr>
            <a:spLocks noGrp="1"/>
          </p:cNvSpPr>
          <p:nvPr>
            <p:ph type="ctrTitle"/>
          </p:nvPr>
        </p:nvSpPr>
        <p:spPr>
          <a:xfrm>
            <a:off x="2521357" y="3724190"/>
            <a:ext cx="9144000" cy="939589"/>
          </a:xfrm>
        </p:spPr>
        <p:txBody>
          <a:bodyPr>
            <a:normAutofit fontScale="90000"/>
          </a:bodyPr>
          <a:lstStyle/>
          <a:p>
            <a:r>
              <a:rPr lang="es-EC" dirty="0">
                <a:solidFill>
                  <a:schemeClr val="bg1">
                    <a:lumMod val="95000"/>
                  </a:schemeClr>
                </a:solidFill>
              </a:rPr>
              <a:t>Planteamiento del problema de investigación</a:t>
            </a:r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14"/>
          </p:nvPr>
        </p:nvSpPr>
        <p:spPr>
          <a:xfrm>
            <a:off x="120480" y="3973210"/>
            <a:ext cx="1916807" cy="441547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/>
                </a:solidFill>
                <a:latin typeface="+mn-lt"/>
              </a:rPr>
              <a:t>Capítulo 1</a:t>
            </a:r>
          </a:p>
        </p:txBody>
      </p:sp>
    </p:spTree>
    <p:extLst>
      <p:ext uri="{BB962C8B-B14F-4D97-AF65-F5344CB8AC3E}">
        <p14:creationId xmlns:p14="http://schemas.microsoft.com/office/powerpoint/2010/main" val="107496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lobo: línea con borde y barra de énfasis 14">
            <a:extLst>
              <a:ext uri="{FF2B5EF4-FFF2-40B4-BE49-F238E27FC236}">
                <a16:creationId xmlns:a16="http://schemas.microsoft.com/office/drawing/2014/main" id="{99BB8B3D-34CF-4D31-B08D-F3B54C695693}"/>
              </a:ext>
            </a:extLst>
          </p:cNvPr>
          <p:cNvSpPr/>
          <p:nvPr/>
        </p:nvSpPr>
        <p:spPr>
          <a:xfrm>
            <a:off x="9051035" y="4787966"/>
            <a:ext cx="2225489" cy="1985142"/>
          </a:xfrm>
          <a:prstGeom prst="accentBorderCallout1">
            <a:avLst>
              <a:gd name="adj1" fmla="val 18750"/>
              <a:gd name="adj2" fmla="val -8333"/>
              <a:gd name="adj3" fmla="val -73906"/>
              <a:gd name="adj4" fmla="val -142800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6" name="Globo: línea con borde y barra de énfasis 5">
            <a:extLst>
              <a:ext uri="{FF2B5EF4-FFF2-40B4-BE49-F238E27FC236}">
                <a16:creationId xmlns:a16="http://schemas.microsoft.com/office/drawing/2014/main" id="{6A063BAF-7BA3-4F87-8766-7C813DA7C485}"/>
              </a:ext>
            </a:extLst>
          </p:cNvPr>
          <p:cNvSpPr/>
          <p:nvPr/>
        </p:nvSpPr>
        <p:spPr>
          <a:xfrm>
            <a:off x="9051036" y="84892"/>
            <a:ext cx="2225489" cy="1985142"/>
          </a:xfrm>
          <a:prstGeom prst="accentBorderCallout1">
            <a:avLst>
              <a:gd name="adj1" fmla="val 18750"/>
              <a:gd name="adj2" fmla="val -8333"/>
              <a:gd name="adj3" fmla="val 60573"/>
              <a:gd name="adj4" fmla="val -153382"/>
            </a:avLst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8" name="Globo: línea con borde y barra de énfasis 7">
            <a:extLst>
              <a:ext uri="{FF2B5EF4-FFF2-40B4-BE49-F238E27FC236}">
                <a16:creationId xmlns:a16="http://schemas.microsoft.com/office/drawing/2014/main" id="{718B98FE-FB97-4327-B034-01E8BA034D9F}"/>
              </a:ext>
            </a:extLst>
          </p:cNvPr>
          <p:cNvSpPr/>
          <p:nvPr/>
        </p:nvSpPr>
        <p:spPr>
          <a:xfrm>
            <a:off x="9051035" y="2492739"/>
            <a:ext cx="2225490" cy="1872522"/>
          </a:xfrm>
          <a:prstGeom prst="accentBorderCallout1">
            <a:avLst>
              <a:gd name="adj1" fmla="val 18750"/>
              <a:gd name="adj2" fmla="val -8333"/>
              <a:gd name="adj3" fmla="val 163"/>
              <a:gd name="adj4" fmla="val -145592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98824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テキスト プレースホルダー 19"/>
          <p:cNvSpPr>
            <a:spLocks noGrp="1"/>
          </p:cNvSpPr>
          <p:nvPr>
            <p:ph type="body" sz="quarter" idx="21"/>
          </p:nvPr>
        </p:nvSpPr>
        <p:spPr>
          <a:xfrm>
            <a:off x="889678" y="2023900"/>
            <a:ext cx="3299351" cy="480053"/>
          </a:xfrm>
        </p:spPr>
        <p:txBody>
          <a:bodyPr/>
          <a:lstStyle/>
          <a:p>
            <a:r>
              <a:rPr kumimoji="1" lang="es-EC" altLang="ja-JP" dirty="0">
                <a:solidFill>
                  <a:srgbClr val="FF0000"/>
                </a:solidFill>
              </a:rPr>
              <a:t>Delincuencia</a:t>
            </a:r>
          </a:p>
        </p:txBody>
      </p:sp>
      <p:sp>
        <p:nvSpPr>
          <p:cNvPr id="21" name="テキスト プレースホルダー 20"/>
          <p:cNvSpPr>
            <a:spLocks noGrp="1"/>
          </p:cNvSpPr>
          <p:nvPr>
            <p:ph type="body" sz="quarter" idx="24"/>
          </p:nvPr>
        </p:nvSpPr>
        <p:spPr>
          <a:xfrm>
            <a:off x="889678" y="2733735"/>
            <a:ext cx="3808931" cy="823041"/>
          </a:xfrm>
        </p:spPr>
        <p:txBody>
          <a:bodyPr/>
          <a:lstStyle/>
          <a:p>
            <a:r>
              <a:rPr lang="es-EC" altLang="ja-JP" sz="1400" dirty="0"/>
              <a:t>Grupos subversivos y bandas delincuenciales.</a:t>
            </a:r>
          </a:p>
          <a:p>
            <a:r>
              <a:rPr lang="es-EC" sz="1400" dirty="0"/>
              <a:t>El ingreso de indocumentados, hace que se dificulten las operaciones de control que realiza la Fuerza Pública.</a:t>
            </a:r>
            <a:endParaRPr lang="ja-JP" altLang="en-US" sz="1400" dirty="0"/>
          </a:p>
          <a:p>
            <a:endParaRPr kumimoji="1" lang="ja-JP" altLang="en-US" sz="1400" dirty="0"/>
          </a:p>
        </p:txBody>
      </p:sp>
      <p:sp>
        <p:nvSpPr>
          <p:cNvPr id="19" name="テキスト プレースホルダー 18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endParaRPr kumimoji="1" lang="ja-JP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テキスト プレースホルダー 21"/>
          <p:cNvSpPr>
            <a:spLocks noGrp="1"/>
          </p:cNvSpPr>
          <p:nvPr>
            <p:ph type="body" sz="quarter" idx="25"/>
          </p:nvPr>
        </p:nvSpPr>
        <p:spPr>
          <a:xfrm>
            <a:off x="5324998" y="2019733"/>
            <a:ext cx="3299351" cy="480053"/>
          </a:xfrm>
        </p:spPr>
        <p:txBody>
          <a:bodyPr/>
          <a:lstStyle/>
          <a:p>
            <a:r>
              <a:rPr lang="es-EC" altLang="ja-JP" dirty="0">
                <a:solidFill>
                  <a:srgbClr val="FF0000"/>
                </a:solidFill>
              </a:rPr>
              <a:t>Centros de tolerancia</a:t>
            </a:r>
            <a:endParaRPr kumimoji="1" lang="es-EC" altLang="ja-JP" dirty="0">
              <a:solidFill>
                <a:srgbClr val="FF0000"/>
              </a:solidFill>
            </a:endParaRPr>
          </a:p>
        </p:txBody>
      </p:sp>
      <p:sp>
        <p:nvSpPr>
          <p:cNvPr id="23" name="テキスト プレースホルダー 22"/>
          <p:cNvSpPr>
            <a:spLocks noGrp="1"/>
          </p:cNvSpPr>
          <p:nvPr>
            <p:ph type="body" sz="quarter" idx="26"/>
          </p:nvPr>
        </p:nvSpPr>
        <p:spPr>
          <a:xfrm>
            <a:off x="5301905" y="2775816"/>
            <a:ext cx="3371414" cy="823041"/>
          </a:xfrm>
        </p:spPr>
        <p:txBody>
          <a:bodyPr/>
          <a:lstStyle/>
          <a:p>
            <a:r>
              <a:rPr lang="es-EC" sz="1400" dirty="0"/>
              <a:t>En estos lugares el índice de criminalidad es alto por ajusticiamientos y problemas sentimentales. </a:t>
            </a:r>
            <a:endParaRPr kumimoji="1" lang="es-EC" altLang="ja-JP" sz="1400" dirty="0"/>
          </a:p>
        </p:txBody>
      </p:sp>
      <p:sp>
        <p:nvSpPr>
          <p:cNvPr id="24" name="テキスト プレースホルダー 23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endParaRPr kumimoji="1" lang="ja-JP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テキスト プレースホルダー 24"/>
          <p:cNvSpPr>
            <a:spLocks noGrp="1"/>
          </p:cNvSpPr>
          <p:nvPr>
            <p:ph type="body" sz="quarter" idx="28"/>
          </p:nvPr>
        </p:nvSpPr>
        <p:spPr>
          <a:xfrm>
            <a:off x="9550722" y="2180232"/>
            <a:ext cx="2878919" cy="480053"/>
          </a:xfrm>
        </p:spPr>
        <p:txBody>
          <a:bodyPr/>
          <a:lstStyle/>
          <a:p>
            <a:r>
              <a:rPr kumimoji="1" lang="es-EC" altLang="ja-JP" dirty="0">
                <a:solidFill>
                  <a:srgbClr val="FF0000"/>
                </a:solidFill>
              </a:rPr>
              <a:t>Huelgas y paros</a:t>
            </a:r>
          </a:p>
        </p:txBody>
      </p:sp>
      <p:sp>
        <p:nvSpPr>
          <p:cNvPr id="26" name="テキスト プレースホルダー 25"/>
          <p:cNvSpPr>
            <a:spLocks noGrp="1"/>
          </p:cNvSpPr>
          <p:nvPr>
            <p:ph type="body" sz="quarter" idx="29"/>
          </p:nvPr>
        </p:nvSpPr>
        <p:spPr>
          <a:xfrm>
            <a:off x="9550722" y="2826099"/>
            <a:ext cx="2392749" cy="823041"/>
          </a:xfrm>
        </p:spPr>
        <p:txBody>
          <a:bodyPr/>
          <a:lstStyle/>
          <a:p>
            <a:r>
              <a:rPr lang="es-EC" sz="1400" dirty="0"/>
              <a:t>Pequeñas aglomeraciones y concentraciones de ciudadanos en rechazo al gobierno.</a:t>
            </a:r>
            <a:endParaRPr kumimoji="1" lang="es-EC" altLang="ja-JP" sz="1400" dirty="0"/>
          </a:p>
        </p:txBody>
      </p:sp>
      <p:sp>
        <p:nvSpPr>
          <p:cNvPr id="27" name="テキスト プレースホルダー 26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</a:t>
            </a:r>
            <a:endParaRPr kumimoji="1" lang="ja-JP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8" name="テキスト プレースホルダー 27"/>
          <p:cNvSpPr>
            <a:spLocks noGrp="1"/>
          </p:cNvSpPr>
          <p:nvPr>
            <p:ph type="body" sz="quarter" idx="31"/>
          </p:nvPr>
        </p:nvSpPr>
        <p:spPr>
          <a:xfrm>
            <a:off x="3058427" y="4391013"/>
            <a:ext cx="3299351" cy="480053"/>
          </a:xfrm>
        </p:spPr>
        <p:txBody>
          <a:bodyPr/>
          <a:lstStyle/>
          <a:p>
            <a:r>
              <a:rPr kumimoji="1" lang="es-EC" altLang="ja-JP" dirty="0"/>
              <a:t>Expendio de drogas</a:t>
            </a:r>
          </a:p>
        </p:txBody>
      </p:sp>
      <p:sp>
        <p:nvSpPr>
          <p:cNvPr id="29" name="テキスト プレースホルダー 28"/>
          <p:cNvSpPr>
            <a:spLocks noGrp="1"/>
          </p:cNvSpPr>
          <p:nvPr>
            <p:ph type="body" sz="quarter" idx="32"/>
          </p:nvPr>
        </p:nvSpPr>
        <p:spPr>
          <a:xfrm>
            <a:off x="3058427" y="4975215"/>
            <a:ext cx="3562762" cy="823041"/>
          </a:xfrm>
        </p:spPr>
        <p:txBody>
          <a:bodyPr/>
          <a:lstStyle/>
          <a:p>
            <a:r>
              <a:rPr lang="es-EC" sz="1400" dirty="0"/>
              <a:t>Diferentes puntos de bodegaje como transporte para el interior y luego la salida del país. </a:t>
            </a:r>
            <a:endParaRPr kumimoji="1" lang="es-EC" altLang="ja-JP" sz="1400" dirty="0"/>
          </a:p>
        </p:txBody>
      </p:sp>
      <p:sp>
        <p:nvSpPr>
          <p:cNvPr id="30" name="テキスト プレースホルダー 29"/>
          <p:cNvSpPr>
            <a:spLocks noGrp="1"/>
          </p:cNvSpPr>
          <p:nvPr>
            <p:ph type="body" sz="quarter" idx="33"/>
          </p:nvPr>
        </p:nvSpPr>
        <p:spPr>
          <a:xfrm>
            <a:off x="2346262" y="5641924"/>
            <a:ext cx="995841" cy="480053"/>
          </a:xfrm>
        </p:spPr>
        <p:txBody>
          <a:bodyPr/>
          <a:lstStyle/>
          <a:p>
            <a:r>
              <a:rPr kumimoji="1" lang="en-US" altLang="ja-JP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endParaRPr kumimoji="1" lang="ja-JP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1" name="テキスト プレースホルダー 30"/>
          <p:cNvSpPr>
            <a:spLocks noGrp="1"/>
          </p:cNvSpPr>
          <p:nvPr>
            <p:ph type="body" sz="quarter" idx="34"/>
          </p:nvPr>
        </p:nvSpPr>
        <p:spPr>
          <a:xfrm>
            <a:off x="7398137" y="4421711"/>
            <a:ext cx="3299351" cy="480053"/>
          </a:xfrm>
        </p:spPr>
        <p:txBody>
          <a:bodyPr/>
          <a:lstStyle/>
          <a:p>
            <a:r>
              <a:rPr kumimoji="1" lang="es-EC" altLang="ja-JP" dirty="0">
                <a:solidFill>
                  <a:schemeClr val="bg1">
                    <a:lumMod val="50000"/>
                  </a:schemeClr>
                </a:solidFill>
              </a:rPr>
              <a:t>Violencia familiar</a:t>
            </a:r>
          </a:p>
        </p:txBody>
      </p:sp>
      <p:sp>
        <p:nvSpPr>
          <p:cNvPr id="32" name="テキスト プレースホルダー 31"/>
          <p:cNvSpPr>
            <a:spLocks noGrp="1"/>
          </p:cNvSpPr>
          <p:nvPr>
            <p:ph type="body" sz="quarter" idx="35"/>
          </p:nvPr>
        </p:nvSpPr>
        <p:spPr>
          <a:xfrm>
            <a:off x="7460735" y="5128587"/>
            <a:ext cx="3864537" cy="823041"/>
          </a:xfrm>
        </p:spPr>
        <p:txBody>
          <a:bodyPr/>
          <a:lstStyle/>
          <a:p>
            <a:r>
              <a:rPr lang="es-EC" sz="1400" dirty="0"/>
              <a:t>Las razones más comunes son el estado etílico y problemas conyugales. </a:t>
            </a:r>
          </a:p>
        </p:txBody>
      </p:sp>
      <p:sp>
        <p:nvSpPr>
          <p:cNvPr id="33" name="テキスト プレースホルダー 32"/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</a:t>
            </a:r>
            <a:endParaRPr kumimoji="1" lang="ja-JP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84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テキスト プレースホルダー 17"/>
          <p:cNvSpPr>
            <a:spLocks noGrp="1"/>
          </p:cNvSpPr>
          <p:nvPr>
            <p:ph type="body" sz="quarter" idx="14"/>
          </p:nvPr>
        </p:nvSpPr>
        <p:spPr>
          <a:xfrm>
            <a:off x="1810383" y="1366282"/>
            <a:ext cx="4993725" cy="5042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C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Seguridad perimetral</a:t>
            </a:r>
          </a:p>
        </p:txBody>
      </p:sp>
      <p:sp>
        <p:nvSpPr>
          <p:cNvPr id="23" name="テキスト プレースホルダー 22"/>
          <p:cNvSpPr>
            <a:spLocks noGrp="1"/>
          </p:cNvSpPr>
          <p:nvPr>
            <p:ph type="body" sz="quarter" idx="24"/>
          </p:nvPr>
        </p:nvSpPr>
        <p:spPr>
          <a:xfrm>
            <a:off x="7547358" y="1377521"/>
            <a:ext cx="2792460" cy="5042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Puerta principal</a:t>
            </a:r>
          </a:p>
        </p:txBody>
      </p:sp>
      <p:pic>
        <p:nvPicPr>
          <p:cNvPr id="7" name="Marcador de posición de imagen 6" descr="Imagen que contiene hierba, árbol, exterior, valla&#10;&#10;Descripción generada automáticamente">
            <a:extLst>
              <a:ext uri="{FF2B5EF4-FFF2-40B4-BE49-F238E27FC236}">
                <a16:creationId xmlns:a16="http://schemas.microsoft.com/office/drawing/2014/main" id="{AF2F2FD4-2C85-47A8-A4C9-53201EFFC39D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6" b="12776"/>
          <a:stretch>
            <a:fillRect/>
          </a:stretch>
        </p:blipFill>
        <p:spPr>
          <a:xfrm>
            <a:off x="932624" y="1914434"/>
            <a:ext cx="4907706" cy="2527713"/>
          </a:xfrm>
        </p:spPr>
      </p:pic>
      <p:pic>
        <p:nvPicPr>
          <p:cNvPr id="9" name="Marcador de posición de imagen 8" descr="Imagen que contiene hierba, cielo, exterior, suelo&#10;&#10;Descripción generada automáticamente">
            <a:extLst>
              <a:ext uri="{FF2B5EF4-FFF2-40B4-BE49-F238E27FC236}">
                <a16:creationId xmlns:a16="http://schemas.microsoft.com/office/drawing/2014/main" id="{4AF13A6F-7EE2-4AE4-80AC-CE645A45C5F6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0" b="14760"/>
          <a:stretch>
            <a:fillRect/>
          </a:stretch>
        </p:blipFill>
        <p:spPr>
          <a:xfrm>
            <a:off x="6447619" y="1941577"/>
            <a:ext cx="4911093" cy="2519680"/>
          </a:xfrm>
        </p:spPr>
      </p:pic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7A1B2A7A-AC56-49CA-B4A2-906D44BE9FD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53402" y="4707768"/>
            <a:ext cx="5742598" cy="960582"/>
          </a:xfrm>
        </p:spPr>
        <p:txBody>
          <a:bodyPr>
            <a:noAutofit/>
          </a:bodyPr>
          <a:lstStyle/>
          <a:p>
            <a:pPr algn="just"/>
            <a:r>
              <a:rPr lang="es-EC" sz="1800" dirty="0">
                <a:solidFill>
                  <a:schemeClr val="bg2">
                    <a:lumMod val="50000"/>
                  </a:schemeClr>
                </a:solidFill>
              </a:rPr>
              <a:t>Las plataformas se encuentran cercadas perimetralmente con malla eslabonada y tubos parantes.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2000" dirty="0">
                <a:solidFill>
                  <a:srgbClr val="FF0000"/>
                </a:solidFill>
              </a:rPr>
              <a:t>No tiene sistemas de detección de intrusos</a:t>
            </a:r>
            <a:r>
              <a:rPr lang="es-EC" sz="1800" dirty="0">
                <a:solidFill>
                  <a:schemeClr val="bg2">
                    <a:lumMod val="50000"/>
                  </a:schemeClr>
                </a:solidFill>
              </a:rPr>
              <a:t>, es susceptible a cortes.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800" dirty="0">
                <a:solidFill>
                  <a:schemeClr val="bg2">
                    <a:lumMod val="50000"/>
                  </a:schemeClr>
                </a:solidFill>
              </a:rPr>
              <a:t>No tiene voladizo o concertina </a:t>
            </a:r>
            <a:r>
              <a:rPr lang="es-EC" sz="2000" dirty="0">
                <a:solidFill>
                  <a:srgbClr val="FF0000"/>
                </a:solidFill>
              </a:rPr>
              <a:t>de disuasión de ingreso </a:t>
            </a:r>
            <a:r>
              <a:rPr lang="es-EC" sz="1800" dirty="0">
                <a:solidFill>
                  <a:schemeClr val="bg2">
                    <a:lumMod val="50000"/>
                  </a:schemeClr>
                </a:solidFill>
              </a:rPr>
              <a:t>a la plataforma.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C" sz="1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4" name="Marcador de texto 14">
            <a:extLst>
              <a:ext uri="{FF2B5EF4-FFF2-40B4-BE49-F238E27FC236}">
                <a16:creationId xmlns:a16="http://schemas.microsoft.com/office/drawing/2014/main" id="{C0E83688-B78A-49B1-8E3F-7FD1F31EA85C}"/>
              </a:ext>
            </a:extLst>
          </p:cNvPr>
          <p:cNvSpPr txBox="1">
            <a:spLocks/>
          </p:cNvSpPr>
          <p:nvPr/>
        </p:nvSpPr>
        <p:spPr>
          <a:xfrm>
            <a:off x="6447619" y="5135418"/>
            <a:ext cx="4991939" cy="96058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C" dirty="0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C9B5C8D9-632A-4BA7-B677-0E8777F6F9F1}"/>
              </a:ext>
            </a:extLst>
          </p:cNvPr>
          <p:cNvSpPr/>
          <p:nvPr/>
        </p:nvSpPr>
        <p:spPr>
          <a:xfrm>
            <a:off x="6447619" y="4745020"/>
            <a:ext cx="5332087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C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puerta está fabricada de doble hoja con malla eslabonada. 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sz="2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 existe un sistema de detección de intrusos </a:t>
            </a:r>
            <a:r>
              <a:rPr lang="es-EC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como alarmas por aperturas no autorizadas.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sz="2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 existe control </a:t>
            </a:r>
            <a:r>
              <a:rPr lang="es-EC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ingreso del personal.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plataforma </a:t>
            </a:r>
            <a:r>
              <a:rPr lang="es-EC" sz="2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 posee puertas </a:t>
            </a:r>
            <a:r>
              <a:rPr lang="es-EC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evacuación.</a:t>
            </a:r>
          </a:p>
        </p:txBody>
      </p:sp>
    </p:spTree>
    <p:extLst>
      <p:ext uri="{BB962C8B-B14F-4D97-AF65-F5344CB8AC3E}">
        <p14:creationId xmlns:p14="http://schemas.microsoft.com/office/powerpoint/2010/main" val="367387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posición de imagen 6">
            <a:extLst>
              <a:ext uri="{FF2B5EF4-FFF2-40B4-BE49-F238E27FC236}">
                <a16:creationId xmlns:a16="http://schemas.microsoft.com/office/drawing/2014/main" id="{AF2F2FD4-2C85-47A8-A4C9-53201EFFC39D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4" b="15664"/>
          <a:stretch/>
        </p:blipFill>
        <p:spPr>
          <a:xfrm>
            <a:off x="975633" y="1925402"/>
            <a:ext cx="4907706" cy="2527713"/>
          </a:xfrm>
        </p:spPr>
      </p:pic>
      <p:pic>
        <p:nvPicPr>
          <p:cNvPr id="9" name="Marcador de posición de imagen 8">
            <a:extLst>
              <a:ext uri="{FF2B5EF4-FFF2-40B4-BE49-F238E27FC236}">
                <a16:creationId xmlns:a16="http://schemas.microsoft.com/office/drawing/2014/main" id="{4AF13A6F-7EE2-4AE4-80AC-CE645A45C5F6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3" b="10023"/>
          <a:stretch/>
        </p:blipFill>
        <p:spPr>
          <a:xfrm>
            <a:off x="6405189" y="1969560"/>
            <a:ext cx="4911093" cy="2519680"/>
          </a:xfrm>
        </p:spPr>
      </p:pic>
      <p:sp>
        <p:nvSpPr>
          <p:cNvPr id="21" name="テキスト プレースホルダー 20"/>
          <p:cNvSpPr>
            <a:spLocks noGrp="1"/>
          </p:cNvSpPr>
          <p:nvPr>
            <p:ph type="body" sz="quarter" idx="22"/>
          </p:nvPr>
        </p:nvSpPr>
        <p:spPr>
          <a:xfrm>
            <a:off x="6301647" y="4876991"/>
            <a:ext cx="5289718" cy="960582"/>
          </a:xfrm>
        </p:spPr>
        <p:txBody>
          <a:bodyPr>
            <a:noAutofit/>
          </a:bodyPr>
          <a:lstStyle/>
          <a:p>
            <a:pPr algn="just"/>
            <a:r>
              <a:rPr lang="es-EC" sz="1800" dirty="0">
                <a:solidFill>
                  <a:schemeClr val="bg2">
                    <a:lumMod val="50000"/>
                  </a:schemeClr>
                </a:solidFill>
              </a:rPr>
              <a:t>Las garitas ubicadas al ingreso de las plataformas junto a la puerta principal con 360° de campo de visión.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C" sz="2000" dirty="0">
                <a:solidFill>
                  <a:schemeClr val="accent2">
                    <a:lumMod val="75000"/>
                  </a:schemeClr>
                </a:solidFill>
              </a:rPr>
              <a:t>No cuentan con iluminación</a:t>
            </a:r>
            <a:r>
              <a:rPr lang="es-EC" sz="1800" dirty="0">
                <a:solidFill>
                  <a:schemeClr val="bg2">
                    <a:lumMod val="50000"/>
                  </a:schemeClr>
                </a:solidFill>
              </a:rPr>
              <a:t>,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C" sz="2000" dirty="0">
                <a:solidFill>
                  <a:schemeClr val="accent2">
                    <a:lumMod val="75000"/>
                  </a:schemeClr>
                </a:solidFill>
              </a:rPr>
              <a:t>No tienen seguridades básicas</a:t>
            </a:r>
            <a:r>
              <a:rPr lang="es-EC" sz="1800" dirty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22" name="テキスト プレースホルダー 21"/>
          <p:cNvSpPr>
            <a:spLocks noGrp="1"/>
          </p:cNvSpPr>
          <p:nvPr>
            <p:ph type="body" sz="quarter" idx="23"/>
          </p:nvPr>
        </p:nvSpPr>
        <p:spPr>
          <a:xfrm>
            <a:off x="419256" y="4876991"/>
            <a:ext cx="5464083" cy="960582"/>
          </a:xfrm>
        </p:spPr>
        <p:txBody>
          <a:bodyPr>
            <a:noAutofit/>
          </a:bodyPr>
          <a:lstStyle/>
          <a:p>
            <a:pPr algn="just"/>
            <a:r>
              <a:rPr lang="es-EC" sz="1800" dirty="0">
                <a:solidFill>
                  <a:schemeClr val="bg2">
                    <a:lumMod val="50000"/>
                  </a:schemeClr>
                </a:solidFill>
              </a:rPr>
              <a:t>La iluminación perimetral compuesta de 10 lámparas con 24 reflectores de los cuales 15 están quemados. </a:t>
            </a:r>
          </a:p>
          <a:p>
            <a:pPr algn="just"/>
            <a:r>
              <a:rPr lang="es-EC" sz="2000" dirty="0">
                <a:solidFill>
                  <a:schemeClr val="accent2">
                    <a:lumMod val="75000"/>
                  </a:schemeClr>
                </a:solidFill>
              </a:rPr>
              <a:t>No cumple con los requerimientos básicos de seguridad física </a:t>
            </a:r>
            <a:r>
              <a:rPr lang="es-EC" sz="1800" dirty="0">
                <a:solidFill>
                  <a:schemeClr val="bg2">
                    <a:lumMod val="50000"/>
                  </a:schemeClr>
                </a:solidFill>
              </a:rPr>
              <a:t>que proporcionen la detección y disuasión de tentativas de intrusión.</a:t>
            </a:r>
          </a:p>
        </p:txBody>
      </p:sp>
      <p:sp>
        <p:nvSpPr>
          <p:cNvPr id="18" name="テキスト プレースホルダー 17"/>
          <p:cNvSpPr>
            <a:spLocks noGrp="1"/>
          </p:cNvSpPr>
          <p:nvPr>
            <p:ph type="body" sz="quarter" idx="14"/>
          </p:nvPr>
        </p:nvSpPr>
        <p:spPr>
          <a:xfrm>
            <a:off x="1699106" y="1420119"/>
            <a:ext cx="4993725" cy="5042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C" sz="2800" dirty="0">
                <a:solidFill>
                  <a:schemeClr val="bg2">
                    <a:lumMod val="25000"/>
                  </a:schemeClr>
                </a:solidFill>
              </a:rPr>
              <a:t>Iluminación protectiva</a:t>
            </a:r>
          </a:p>
        </p:txBody>
      </p:sp>
      <p:sp>
        <p:nvSpPr>
          <p:cNvPr id="23" name="テキスト プレースホルダー 22"/>
          <p:cNvSpPr>
            <a:spLocks noGrp="1"/>
          </p:cNvSpPr>
          <p:nvPr>
            <p:ph type="body" sz="quarter" idx="24"/>
          </p:nvPr>
        </p:nvSpPr>
        <p:spPr>
          <a:xfrm>
            <a:off x="8391938" y="1399459"/>
            <a:ext cx="1451310" cy="504242"/>
          </a:xfrm>
        </p:spPr>
        <p:txBody>
          <a:bodyPr/>
          <a:lstStyle/>
          <a:p>
            <a:pPr marL="0" indent="0">
              <a:buNone/>
            </a:pPr>
            <a:r>
              <a:rPr lang="es-EC" dirty="0">
                <a:solidFill>
                  <a:schemeClr val="bg2">
                    <a:lumMod val="25000"/>
                  </a:schemeClr>
                </a:solidFill>
              </a:rPr>
              <a:t>Garitas</a:t>
            </a:r>
          </a:p>
        </p:txBody>
      </p:sp>
      <p:pic>
        <p:nvPicPr>
          <p:cNvPr id="12" name="図 5">
            <a:extLst>
              <a:ext uri="{FF2B5EF4-FFF2-40B4-BE49-F238E27FC236}">
                <a16:creationId xmlns:a16="http://schemas.microsoft.com/office/drawing/2014/main" id="{8FB7126D-9F71-4D93-A394-E4B5A6139D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518"/>
            <a:ext cx="8797617" cy="1537957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CB31E919-1C67-4230-A31B-EF7E7FCFDB4C}"/>
              </a:ext>
            </a:extLst>
          </p:cNvPr>
          <p:cNvSpPr txBox="1"/>
          <p:nvPr/>
        </p:nvSpPr>
        <p:spPr>
          <a:xfrm>
            <a:off x="204526" y="413294"/>
            <a:ext cx="77538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dirty="0">
                <a:solidFill>
                  <a:schemeClr val="bg1"/>
                </a:solidFill>
              </a:rPr>
              <a:t>Nivel medio</a:t>
            </a:r>
            <a:endParaRPr lang="es-EC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93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posición de imagen 6">
            <a:extLst>
              <a:ext uri="{FF2B5EF4-FFF2-40B4-BE49-F238E27FC236}">
                <a16:creationId xmlns:a16="http://schemas.microsoft.com/office/drawing/2014/main" id="{AF2F2FD4-2C85-47A8-A4C9-53201EFFC39D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86" b="30686"/>
          <a:stretch/>
        </p:blipFill>
        <p:spPr/>
      </p:pic>
      <p:pic>
        <p:nvPicPr>
          <p:cNvPr id="9" name="Marcador de posición de imagen 8">
            <a:extLst>
              <a:ext uri="{FF2B5EF4-FFF2-40B4-BE49-F238E27FC236}">
                <a16:creationId xmlns:a16="http://schemas.microsoft.com/office/drawing/2014/main" id="{4AF13A6F-7EE2-4AE4-80AC-CE645A45C5F6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69" b="35569"/>
          <a:stretch/>
        </p:blipFill>
        <p:spPr>
          <a:xfrm>
            <a:off x="6447619" y="1968553"/>
            <a:ext cx="4911093" cy="2519680"/>
          </a:xfrm>
        </p:spPr>
      </p:pic>
      <p:sp>
        <p:nvSpPr>
          <p:cNvPr id="21" name="テキスト プレースホルダー 20"/>
          <p:cNvSpPr>
            <a:spLocks noGrp="1"/>
          </p:cNvSpPr>
          <p:nvPr>
            <p:ph type="body" sz="quarter" idx="22"/>
          </p:nvPr>
        </p:nvSpPr>
        <p:spPr>
          <a:xfrm>
            <a:off x="6366773" y="4736834"/>
            <a:ext cx="4991939" cy="960582"/>
          </a:xfrm>
        </p:spPr>
        <p:txBody>
          <a:bodyPr>
            <a:no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800" dirty="0">
                <a:solidFill>
                  <a:schemeClr val="bg2">
                    <a:lumMod val="50000"/>
                  </a:schemeClr>
                </a:solidFill>
              </a:rPr>
              <a:t>Se deben incluir la prevención, preparación y mitigación de riesgos antrópicos propios de la zona.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800" dirty="0">
                <a:solidFill>
                  <a:schemeClr val="bg2">
                    <a:lumMod val="50000"/>
                  </a:schemeClr>
                </a:solidFill>
              </a:rPr>
              <a:t>Al ser equipos de alta tecnología, son propensos a sufrir asaltos, sabotajes y ataques delincuenciales.</a:t>
            </a:r>
          </a:p>
        </p:txBody>
      </p:sp>
      <p:sp>
        <p:nvSpPr>
          <p:cNvPr id="22" name="テキスト プレースホルダー 21"/>
          <p:cNvSpPr>
            <a:spLocks noGrp="1"/>
          </p:cNvSpPr>
          <p:nvPr>
            <p:ph type="body" sz="quarter" idx="23"/>
          </p:nvPr>
        </p:nvSpPr>
        <p:spPr>
          <a:xfrm>
            <a:off x="445451" y="4760004"/>
            <a:ext cx="4991939" cy="960582"/>
          </a:xfrm>
        </p:spPr>
        <p:txBody>
          <a:bodyPr>
            <a:no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800" dirty="0">
                <a:solidFill>
                  <a:schemeClr val="bg2">
                    <a:lumMod val="50000"/>
                  </a:schemeClr>
                </a:solidFill>
              </a:rPr>
              <a:t>Las políticas de procedimientos están dentro de los requisitos legales de la industria petrolera.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800" dirty="0">
                <a:solidFill>
                  <a:schemeClr val="bg2">
                    <a:lumMod val="50000"/>
                  </a:schemeClr>
                </a:solidFill>
              </a:rPr>
              <a:t>La capacitación de todo el equipo a cargo de transportar el taladro debe ser actualizado.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800" dirty="0">
                <a:solidFill>
                  <a:schemeClr val="bg2">
                    <a:lumMod val="50000"/>
                  </a:schemeClr>
                </a:solidFill>
              </a:rPr>
              <a:t>Mantiene programas de preparación y respuesta a las emergencias para minimizar los riesgos.</a:t>
            </a:r>
          </a:p>
        </p:txBody>
      </p:sp>
      <p:sp>
        <p:nvSpPr>
          <p:cNvPr id="18" name="テキスト プレースホルダー 17"/>
          <p:cNvSpPr>
            <a:spLocks noGrp="1"/>
          </p:cNvSpPr>
          <p:nvPr>
            <p:ph type="body" sz="quarter" idx="14"/>
          </p:nvPr>
        </p:nvSpPr>
        <p:spPr>
          <a:xfrm>
            <a:off x="5437390" y="1349341"/>
            <a:ext cx="2200540" cy="50424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C" sz="3200" dirty="0">
                <a:solidFill>
                  <a:schemeClr val="tx1"/>
                </a:solidFill>
              </a:rPr>
              <a:t>Taladro</a:t>
            </a:r>
          </a:p>
        </p:txBody>
      </p:sp>
    </p:spTree>
    <p:extLst>
      <p:ext uri="{BB962C8B-B14F-4D97-AF65-F5344CB8AC3E}">
        <p14:creationId xmlns:p14="http://schemas.microsoft.com/office/powerpoint/2010/main" val="154255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プレースホルダー 11">
            <a:extLst>
              <a:ext uri="{FF2B5EF4-FFF2-40B4-BE49-F238E27FC236}">
                <a16:creationId xmlns:a16="http://schemas.microsoft.com/office/drawing/2014/main" id="{679FAF4A-9E8A-4C5D-AA2E-747432BF89D8}"/>
              </a:ext>
            </a:extLst>
          </p:cNvPr>
          <p:cNvSpPr txBox="1">
            <a:spLocks/>
          </p:cNvSpPr>
          <p:nvPr/>
        </p:nvSpPr>
        <p:spPr>
          <a:xfrm>
            <a:off x="3350715" y="2094171"/>
            <a:ext cx="7405107" cy="5416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33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2000" dirty="0">
                <a:solidFill>
                  <a:schemeClr val="bg2">
                    <a:lumMod val="50000"/>
                  </a:schemeClr>
                </a:solidFill>
              </a:rPr>
              <a:t>La seguridad perimetral existente no es la apropiada.</a:t>
            </a:r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0" name="円/楕円 15">
            <a:extLst>
              <a:ext uri="{FF2B5EF4-FFF2-40B4-BE49-F238E27FC236}">
                <a16:creationId xmlns:a16="http://schemas.microsoft.com/office/drawing/2014/main" id="{627FD949-9C60-40C9-9C44-4485FA7DA189}"/>
              </a:ext>
            </a:extLst>
          </p:cNvPr>
          <p:cNvSpPr/>
          <p:nvPr/>
        </p:nvSpPr>
        <p:spPr>
          <a:xfrm>
            <a:off x="2654646" y="2060584"/>
            <a:ext cx="630380" cy="630325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50000"/>
                  <a:shade val="30000"/>
                  <a:satMod val="115000"/>
                </a:schemeClr>
              </a:gs>
              <a:gs pos="50000">
                <a:schemeClr val="bg1">
                  <a:lumMod val="50000"/>
                  <a:shade val="67500"/>
                  <a:satMod val="115000"/>
                </a:schemeClr>
              </a:gs>
              <a:gs pos="100000">
                <a:schemeClr val="bg1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3600" dirty="0">
              <a:solidFill>
                <a:schemeClr val="bg1">
                  <a:lumMod val="10000"/>
                  <a:lumOff val="90000"/>
                </a:schemeClr>
              </a:solidFill>
              <a:latin typeface="+mj-lt"/>
            </a:endParaRPr>
          </a:p>
        </p:txBody>
      </p:sp>
      <p:sp>
        <p:nvSpPr>
          <p:cNvPr id="11" name="テキスト ボックス 2">
            <a:extLst>
              <a:ext uri="{FF2B5EF4-FFF2-40B4-BE49-F238E27FC236}">
                <a16:creationId xmlns:a16="http://schemas.microsoft.com/office/drawing/2014/main" id="{91763CC3-F691-4E1B-A7C4-866F9AAAF675}"/>
              </a:ext>
            </a:extLst>
          </p:cNvPr>
          <p:cNvSpPr txBox="1"/>
          <p:nvPr/>
        </p:nvSpPr>
        <p:spPr>
          <a:xfrm>
            <a:off x="2787677" y="2094171"/>
            <a:ext cx="320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>
                    <a:lumMod val="10000"/>
                    <a:lumOff val="90000"/>
                  </a:schemeClr>
                </a:solidFill>
                <a:latin typeface="+mj-lt"/>
              </a:rPr>
              <a:t>1</a:t>
            </a:r>
          </a:p>
        </p:txBody>
      </p:sp>
      <p:sp>
        <p:nvSpPr>
          <p:cNvPr id="12" name="円/楕円 25">
            <a:extLst>
              <a:ext uri="{FF2B5EF4-FFF2-40B4-BE49-F238E27FC236}">
                <a16:creationId xmlns:a16="http://schemas.microsoft.com/office/drawing/2014/main" id="{955E1823-864A-4D24-8F68-E0F8B9EDDE95}"/>
              </a:ext>
            </a:extLst>
          </p:cNvPr>
          <p:cNvSpPr/>
          <p:nvPr/>
        </p:nvSpPr>
        <p:spPr>
          <a:xfrm>
            <a:off x="2654646" y="2792510"/>
            <a:ext cx="630380" cy="630325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50000"/>
                  <a:shade val="30000"/>
                  <a:satMod val="115000"/>
                </a:schemeClr>
              </a:gs>
              <a:gs pos="50000">
                <a:schemeClr val="bg1">
                  <a:lumMod val="50000"/>
                  <a:shade val="67500"/>
                  <a:satMod val="115000"/>
                </a:schemeClr>
              </a:gs>
              <a:gs pos="100000">
                <a:schemeClr val="bg1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3600" dirty="0">
              <a:solidFill>
                <a:schemeClr val="bg1">
                  <a:lumMod val="10000"/>
                  <a:lumOff val="90000"/>
                </a:schemeClr>
              </a:solidFill>
              <a:latin typeface="+mj-lt"/>
            </a:endParaRPr>
          </a:p>
        </p:txBody>
      </p:sp>
      <p:sp>
        <p:nvSpPr>
          <p:cNvPr id="13" name="テキスト ボックス 26">
            <a:extLst>
              <a:ext uri="{FF2B5EF4-FFF2-40B4-BE49-F238E27FC236}">
                <a16:creationId xmlns:a16="http://schemas.microsoft.com/office/drawing/2014/main" id="{6FF9D7BD-ECE7-468E-B971-78606A8E6798}"/>
              </a:ext>
            </a:extLst>
          </p:cNvPr>
          <p:cNvSpPr txBox="1"/>
          <p:nvPr/>
        </p:nvSpPr>
        <p:spPr>
          <a:xfrm>
            <a:off x="2787677" y="2826097"/>
            <a:ext cx="320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>
                    <a:lumMod val="10000"/>
                    <a:lumOff val="90000"/>
                  </a:schemeClr>
                </a:solidFill>
                <a:latin typeface="+mj-lt"/>
              </a:rPr>
              <a:t>2</a:t>
            </a:r>
          </a:p>
        </p:txBody>
      </p:sp>
      <p:sp>
        <p:nvSpPr>
          <p:cNvPr id="14" name="円/楕円 27">
            <a:extLst>
              <a:ext uri="{FF2B5EF4-FFF2-40B4-BE49-F238E27FC236}">
                <a16:creationId xmlns:a16="http://schemas.microsoft.com/office/drawing/2014/main" id="{3B79E8D8-6FFF-4CFB-9545-10C47B9E4D67}"/>
              </a:ext>
            </a:extLst>
          </p:cNvPr>
          <p:cNvSpPr/>
          <p:nvPr/>
        </p:nvSpPr>
        <p:spPr>
          <a:xfrm>
            <a:off x="2662780" y="3547192"/>
            <a:ext cx="630380" cy="630325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50000"/>
                  <a:shade val="30000"/>
                  <a:satMod val="115000"/>
                </a:schemeClr>
              </a:gs>
              <a:gs pos="50000">
                <a:schemeClr val="bg1">
                  <a:lumMod val="50000"/>
                  <a:shade val="67500"/>
                  <a:satMod val="115000"/>
                </a:schemeClr>
              </a:gs>
              <a:gs pos="100000">
                <a:schemeClr val="bg1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3600" dirty="0">
              <a:solidFill>
                <a:schemeClr val="bg1">
                  <a:lumMod val="10000"/>
                  <a:lumOff val="90000"/>
                </a:schemeClr>
              </a:solidFill>
              <a:latin typeface="+mj-lt"/>
            </a:endParaRPr>
          </a:p>
        </p:txBody>
      </p:sp>
      <p:sp>
        <p:nvSpPr>
          <p:cNvPr id="16" name="テキスト ボックス 28">
            <a:extLst>
              <a:ext uri="{FF2B5EF4-FFF2-40B4-BE49-F238E27FC236}">
                <a16:creationId xmlns:a16="http://schemas.microsoft.com/office/drawing/2014/main" id="{B33B8BA6-5610-41DB-BAB3-B9382288BB52}"/>
              </a:ext>
            </a:extLst>
          </p:cNvPr>
          <p:cNvSpPr txBox="1"/>
          <p:nvPr/>
        </p:nvSpPr>
        <p:spPr>
          <a:xfrm>
            <a:off x="2787677" y="3580778"/>
            <a:ext cx="320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>
                    <a:lumMod val="10000"/>
                    <a:lumOff val="90000"/>
                  </a:schemeClr>
                </a:solidFill>
                <a:latin typeface="+mj-lt"/>
              </a:rPr>
              <a:t>3</a:t>
            </a:r>
          </a:p>
        </p:txBody>
      </p:sp>
      <p:sp>
        <p:nvSpPr>
          <p:cNvPr id="17" name="円/楕円 29">
            <a:extLst>
              <a:ext uri="{FF2B5EF4-FFF2-40B4-BE49-F238E27FC236}">
                <a16:creationId xmlns:a16="http://schemas.microsoft.com/office/drawing/2014/main" id="{87B9D477-930E-48A7-9F5A-BB3BE94E2973}"/>
              </a:ext>
            </a:extLst>
          </p:cNvPr>
          <p:cNvSpPr/>
          <p:nvPr/>
        </p:nvSpPr>
        <p:spPr>
          <a:xfrm>
            <a:off x="2654646" y="4279117"/>
            <a:ext cx="630380" cy="630325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50000"/>
                  <a:shade val="30000"/>
                  <a:satMod val="115000"/>
                </a:schemeClr>
              </a:gs>
              <a:gs pos="50000">
                <a:schemeClr val="bg1">
                  <a:lumMod val="50000"/>
                  <a:shade val="67500"/>
                  <a:satMod val="115000"/>
                </a:schemeClr>
              </a:gs>
              <a:gs pos="100000">
                <a:schemeClr val="bg1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3600" dirty="0">
              <a:solidFill>
                <a:schemeClr val="bg1">
                  <a:lumMod val="10000"/>
                  <a:lumOff val="90000"/>
                </a:schemeClr>
              </a:solidFill>
              <a:latin typeface="+mj-lt"/>
            </a:endParaRPr>
          </a:p>
        </p:txBody>
      </p:sp>
      <p:sp>
        <p:nvSpPr>
          <p:cNvPr id="18" name="テキスト ボックス 30">
            <a:extLst>
              <a:ext uri="{FF2B5EF4-FFF2-40B4-BE49-F238E27FC236}">
                <a16:creationId xmlns:a16="http://schemas.microsoft.com/office/drawing/2014/main" id="{B93C5287-470B-4286-A6A1-4547C73356DF}"/>
              </a:ext>
            </a:extLst>
          </p:cNvPr>
          <p:cNvSpPr txBox="1"/>
          <p:nvPr/>
        </p:nvSpPr>
        <p:spPr>
          <a:xfrm>
            <a:off x="2787677" y="4312703"/>
            <a:ext cx="320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>
                    <a:lumMod val="10000"/>
                    <a:lumOff val="90000"/>
                  </a:schemeClr>
                </a:solidFill>
                <a:latin typeface="+mj-lt"/>
              </a:rPr>
              <a:t>4</a:t>
            </a:r>
          </a:p>
        </p:txBody>
      </p:sp>
      <p:sp>
        <p:nvSpPr>
          <p:cNvPr id="19" name="円/楕円 31">
            <a:extLst>
              <a:ext uri="{FF2B5EF4-FFF2-40B4-BE49-F238E27FC236}">
                <a16:creationId xmlns:a16="http://schemas.microsoft.com/office/drawing/2014/main" id="{169E28BE-2400-4D25-B49D-EA757C3F9742}"/>
              </a:ext>
            </a:extLst>
          </p:cNvPr>
          <p:cNvSpPr/>
          <p:nvPr/>
        </p:nvSpPr>
        <p:spPr>
          <a:xfrm>
            <a:off x="2654646" y="5031391"/>
            <a:ext cx="630380" cy="630325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50000"/>
                  <a:shade val="30000"/>
                  <a:satMod val="115000"/>
                </a:schemeClr>
              </a:gs>
              <a:gs pos="50000">
                <a:schemeClr val="bg1">
                  <a:lumMod val="50000"/>
                  <a:shade val="67500"/>
                  <a:satMod val="115000"/>
                </a:schemeClr>
              </a:gs>
              <a:gs pos="100000">
                <a:schemeClr val="bg1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3600" dirty="0">
              <a:solidFill>
                <a:schemeClr val="bg1">
                  <a:lumMod val="10000"/>
                  <a:lumOff val="90000"/>
                </a:schemeClr>
              </a:solidFill>
              <a:latin typeface="+mj-lt"/>
            </a:endParaRPr>
          </a:p>
        </p:txBody>
      </p:sp>
      <p:sp>
        <p:nvSpPr>
          <p:cNvPr id="20" name="テキスト ボックス 32">
            <a:extLst>
              <a:ext uri="{FF2B5EF4-FFF2-40B4-BE49-F238E27FC236}">
                <a16:creationId xmlns:a16="http://schemas.microsoft.com/office/drawing/2014/main" id="{4FCD154A-141E-43AE-9B17-1DB3733ED2ED}"/>
              </a:ext>
            </a:extLst>
          </p:cNvPr>
          <p:cNvSpPr txBox="1"/>
          <p:nvPr/>
        </p:nvSpPr>
        <p:spPr>
          <a:xfrm>
            <a:off x="2787677" y="5064977"/>
            <a:ext cx="320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>
                    <a:lumMod val="10000"/>
                    <a:lumOff val="90000"/>
                  </a:schemeClr>
                </a:solidFill>
                <a:latin typeface="+mj-lt"/>
              </a:rPr>
              <a:t>5</a:t>
            </a:r>
          </a:p>
        </p:txBody>
      </p:sp>
      <p:sp>
        <p:nvSpPr>
          <p:cNvPr id="23" name="テキスト プレースホルダー 11">
            <a:extLst>
              <a:ext uri="{FF2B5EF4-FFF2-40B4-BE49-F238E27FC236}">
                <a16:creationId xmlns:a16="http://schemas.microsoft.com/office/drawing/2014/main" id="{2EFD8F7F-5974-4AAE-AED6-EFD98E8F6D2F}"/>
              </a:ext>
            </a:extLst>
          </p:cNvPr>
          <p:cNvSpPr txBox="1">
            <a:spLocks/>
          </p:cNvSpPr>
          <p:nvPr/>
        </p:nvSpPr>
        <p:spPr>
          <a:xfrm>
            <a:off x="3350715" y="2838644"/>
            <a:ext cx="7405107" cy="54167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33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s-EC" sz="2000" dirty="0">
                <a:solidFill>
                  <a:schemeClr val="bg2">
                    <a:lumMod val="50000"/>
                  </a:schemeClr>
                </a:solidFill>
              </a:rPr>
              <a:t>No existe comunicación móvil para informe y asistencia de emergencias.</a:t>
            </a:r>
          </a:p>
        </p:txBody>
      </p:sp>
      <p:sp>
        <p:nvSpPr>
          <p:cNvPr id="24" name="テキスト プレースホルダー 11">
            <a:extLst>
              <a:ext uri="{FF2B5EF4-FFF2-40B4-BE49-F238E27FC236}">
                <a16:creationId xmlns:a16="http://schemas.microsoft.com/office/drawing/2014/main" id="{B39C750D-DEB0-4E9D-951E-D41E6F7C9829}"/>
              </a:ext>
            </a:extLst>
          </p:cNvPr>
          <p:cNvSpPr txBox="1">
            <a:spLocks/>
          </p:cNvSpPr>
          <p:nvPr/>
        </p:nvSpPr>
        <p:spPr>
          <a:xfrm>
            <a:off x="3350715" y="3593325"/>
            <a:ext cx="7405107" cy="54167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33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s-EC" sz="2000" dirty="0">
                <a:solidFill>
                  <a:schemeClr val="bg2">
                    <a:lumMod val="50000"/>
                  </a:schemeClr>
                </a:solidFill>
              </a:rPr>
              <a:t>No dispone de alarma de disuasión.</a:t>
            </a:r>
          </a:p>
        </p:txBody>
      </p:sp>
      <p:sp>
        <p:nvSpPr>
          <p:cNvPr id="25" name="テキスト プレースホルダー 11">
            <a:extLst>
              <a:ext uri="{FF2B5EF4-FFF2-40B4-BE49-F238E27FC236}">
                <a16:creationId xmlns:a16="http://schemas.microsoft.com/office/drawing/2014/main" id="{D459CBC4-A011-4AD9-AE20-34FDDF74316E}"/>
              </a:ext>
            </a:extLst>
          </p:cNvPr>
          <p:cNvSpPr txBox="1">
            <a:spLocks/>
          </p:cNvSpPr>
          <p:nvPr/>
        </p:nvSpPr>
        <p:spPr>
          <a:xfrm>
            <a:off x="3350715" y="4449134"/>
            <a:ext cx="8097973" cy="54167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33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s-EC" sz="2000" dirty="0">
                <a:solidFill>
                  <a:schemeClr val="bg2">
                    <a:lumMod val="50000"/>
                  </a:schemeClr>
                </a:solidFill>
              </a:rPr>
              <a:t>La iluminación protectiva al igual que la seguridad perimetral solo está presente en seis plataformas, las otras no cuentan con iluminación.</a:t>
            </a:r>
          </a:p>
        </p:txBody>
      </p:sp>
      <p:sp>
        <p:nvSpPr>
          <p:cNvPr id="26" name="テキスト プレースホルダー 11">
            <a:extLst>
              <a:ext uri="{FF2B5EF4-FFF2-40B4-BE49-F238E27FC236}">
                <a16:creationId xmlns:a16="http://schemas.microsoft.com/office/drawing/2014/main" id="{1D4A5257-1FBF-42E3-8770-47276531773C}"/>
              </a:ext>
            </a:extLst>
          </p:cNvPr>
          <p:cNvSpPr txBox="1">
            <a:spLocks/>
          </p:cNvSpPr>
          <p:nvPr/>
        </p:nvSpPr>
        <p:spPr>
          <a:xfrm>
            <a:off x="3350715" y="5185637"/>
            <a:ext cx="7708009" cy="54167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33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2000" dirty="0">
                <a:solidFill>
                  <a:schemeClr val="bg2">
                    <a:lumMod val="50000"/>
                  </a:schemeClr>
                </a:solidFill>
              </a:rPr>
              <a:t>Las garitas de control de acceso a las plataformas no tienen electricidad, no cuentan con un sistema de control de acceso.</a:t>
            </a:r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058972F4-742D-496E-AFA7-2C69CD970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C" b="1" dirty="0"/>
              <a:t>Vulnerabilidades </a:t>
            </a:r>
          </a:p>
        </p:txBody>
      </p:sp>
    </p:spTree>
    <p:extLst>
      <p:ext uri="{BB962C8B-B14F-4D97-AF65-F5344CB8AC3E}">
        <p14:creationId xmlns:p14="http://schemas.microsoft.com/office/powerpoint/2010/main" val="369925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animBg="1"/>
      <p:bldP spid="11" grpId="0"/>
      <p:bldP spid="12" grpId="0" animBg="1"/>
      <p:bldP spid="13" grpId="0"/>
      <p:bldP spid="14" grpId="0" animBg="1"/>
      <p:bldP spid="16" grpId="0"/>
      <p:bldP spid="17" grpId="0" animBg="1"/>
      <p:bldP spid="18" grpId="0"/>
      <p:bldP spid="19" grpId="0" animBg="1"/>
      <p:bldP spid="20" grpId="0"/>
      <p:bldP spid="23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058972F4-742D-496E-AFA7-2C69CD970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0415" y="250283"/>
            <a:ext cx="5319433" cy="207633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C" sz="4800" b="1" dirty="0">
                <a:solidFill>
                  <a:schemeClr val="tx1"/>
                </a:solidFill>
              </a:rPr>
              <a:t>Amenazas</a:t>
            </a:r>
            <a:r>
              <a:rPr lang="en-US" sz="48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2C6334C2-F73F-4B3B-A626-DD5F69DF6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5389868" cy="6374535"/>
          </a:xfrm>
          <a:custGeom>
            <a:avLst/>
            <a:gdLst>
              <a:gd name="connsiteX0" fmla="*/ 620377 w 5389868"/>
              <a:gd name="connsiteY0" fmla="*/ 6374535 h 6374535"/>
              <a:gd name="connsiteX1" fmla="*/ 3459520 w 5389868"/>
              <a:gd name="connsiteY1" fmla="*/ 6374535 h 6374535"/>
              <a:gd name="connsiteX2" fmla="*/ 3638761 w 5389868"/>
              <a:gd name="connsiteY2" fmla="*/ 6288190 h 6374535"/>
              <a:gd name="connsiteX3" fmla="*/ 5389868 w 5389868"/>
              <a:gd name="connsiteY3" fmla="*/ 3346018 h 6374535"/>
              <a:gd name="connsiteX4" fmla="*/ 2043850 w 5389868"/>
              <a:gd name="connsiteY4" fmla="*/ 0 h 6374535"/>
              <a:gd name="connsiteX5" fmla="*/ 139826 w 5389868"/>
              <a:gd name="connsiteY5" fmla="*/ 594192 h 6374535"/>
              <a:gd name="connsiteX6" fmla="*/ 0 w 5389868"/>
              <a:gd name="connsiteY6" fmla="*/ 700065 h 6374535"/>
              <a:gd name="connsiteX7" fmla="*/ 0 w 5389868"/>
              <a:gd name="connsiteY7" fmla="*/ 5991971 h 6374535"/>
              <a:gd name="connsiteX8" fmla="*/ 139827 w 5389868"/>
              <a:gd name="connsiteY8" fmla="*/ 6097845 h 6374535"/>
              <a:gd name="connsiteX9" fmla="*/ 378347 w 5389868"/>
              <a:gd name="connsiteY9" fmla="*/ 6248727 h 637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89868" h="6374535">
                <a:moveTo>
                  <a:pt x="620377" y="6374535"/>
                </a:moveTo>
                <a:lnTo>
                  <a:pt x="3459520" y="6374535"/>
                </a:lnTo>
                <a:lnTo>
                  <a:pt x="3638761" y="6288190"/>
                </a:lnTo>
                <a:cubicBezTo>
                  <a:pt x="4681799" y="5721578"/>
                  <a:pt x="5389868" y="4616487"/>
                  <a:pt x="5389868" y="3346018"/>
                </a:cubicBezTo>
                <a:cubicBezTo>
                  <a:pt x="5389868" y="1498063"/>
                  <a:pt x="3891805" y="0"/>
                  <a:pt x="2043850" y="0"/>
                </a:cubicBezTo>
                <a:cubicBezTo>
                  <a:pt x="1336430" y="0"/>
                  <a:pt x="680285" y="219535"/>
                  <a:pt x="139826" y="594192"/>
                </a:cubicBezTo>
                <a:lnTo>
                  <a:pt x="0" y="700065"/>
                </a:lnTo>
                <a:lnTo>
                  <a:pt x="0" y="5991971"/>
                </a:lnTo>
                <a:lnTo>
                  <a:pt x="139827" y="6097845"/>
                </a:lnTo>
                <a:cubicBezTo>
                  <a:pt x="217035" y="6151367"/>
                  <a:pt x="296605" y="6201724"/>
                  <a:pt x="378347" y="624872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" descr="C:\Users\H161555\Desktop\Halliburton\02 Igapo\07 VHR\FOTOS\VHR 09\IMG_20171117_115308.jpg">
            <a:extLst>
              <a:ext uri="{FF2B5EF4-FFF2-40B4-BE49-F238E27FC236}">
                <a16:creationId xmlns:a16="http://schemas.microsoft.com/office/drawing/2014/main" id="{B6BA5AFC-4949-4C3B-9E9E-652BEB4543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8216" r="38396" b="1"/>
          <a:stretch/>
        </p:blipFill>
        <p:spPr bwMode="auto">
          <a:xfrm>
            <a:off x="20" y="10"/>
            <a:ext cx="5234499" cy="6210619"/>
          </a:xfrm>
          <a:custGeom>
            <a:avLst/>
            <a:gdLst>
              <a:gd name="connsiteX0" fmla="*/ 1082595 w 5234519"/>
              <a:gd name="connsiteY0" fmla="*/ 0 h 6210629"/>
              <a:gd name="connsiteX1" fmla="*/ 3027450 w 5234519"/>
              <a:gd name="connsiteY1" fmla="*/ 0 h 6210629"/>
              <a:gd name="connsiteX2" fmla="*/ 3291029 w 5234519"/>
              <a:gd name="connsiteY2" fmla="*/ 96471 h 6210629"/>
              <a:gd name="connsiteX3" fmla="*/ 5234519 w 5234519"/>
              <a:gd name="connsiteY3" fmla="*/ 3028517 h 6210629"/>
              <a:gd name="connsiteX4" fmla="*/ 2052407 w 5234519"/>
              <a:gd name="connsiteY4" fmla="*/ 6210629 h 6210629"/>
              <a:gd name="connsiteX5" fmla="*/ 28288 w 5234519"/>
              <a:gd name="connsiteY5" fmla="*/ 5483989 h 6210629"/>
              <a:gd name="connsiteX6" fmla="*/ 0 w 5234519"/>
              <a:gd name="connsiteY6" fmla="*/ 5458279 h 6210629"/>
              <a:gd name="connsiteX7" fmla="*/ 0 w 5234519"/>
              <a:gd name="connsiteY7" fmla="*/ 598754 h 6210629"/>
              <a:gd name="connsiteX8" fmla="*/ 28288 w 5234519"/>
              <a:gd name="connsiteY8" fmla="*/ 573044 h 6210629"/>
              <a:gd name="connsiteX9" fmla="*/ 958290 w 5234519"/>
              <a:gd name="connsiteY9" fmla="*/ 39494 h 621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34519" h="6210629">
                <a:moveTo>
                  <a:pt x="1082595" y="0"/>
                </a:moveTo>
                <a:lnTo>
                  <a:pt x="3027450" y="0"/>
                </a:lnTo>
                <a:lnTo>
                  <a:pt x="3291029" y="96471"/>
                </a:lnTo>
                <a:cubicBezTo>
                  <a:pt x="4433137" y="579542"/>
                  <a:pt x="5234519" y="1710443"/>
                  <a:pt x="5234519" y="3028517"/>
                </a:cubicBezTo>
                <a:cubicBezTo>
                  <a:pt x="5234519" y="4785949"/>
                  <a:pt x="3809839" y="6210629"/>
                  <a:pt x="2052407" y="6210629"/>
                </a:cubicBezTo>
                <a:cubicBezTo>
                  <a:pt x="1283531" y="6210629"/>
                  <a:pt x="578345" y="5937936"/>
                  <a:pt x="28288" y="5483989"/>
                </a:cubicBezTo>
                <a:lnTo>
                  <a:pt x="0" y="5458279"/>
                </a:lnTo>
                <a:lnTo>
                  <a:pt x="0" y="598754"/>
                </a:lnTo>
                <a:lnTo>
                  <a:pt x="28288" y="573044"/>
                </a:lnTo>
                <a:cubicBezTo>
                  <a:pt x="303317" y="346070"/>
                  <a:pt x="617127" y="164410"/>
                  <a:pt x="958290" y="3949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3AEE1642-0D54-435A-9379-B434DF3967CB}"/>
              </a:ext>
            </a:extLst>
          </p:cNvPr>
          <p:cNvSpPr/>
          <p:nvPr/>
        </p:nvSpPr>
        <p:spPr>
          <a:xfrm>
            <a:off x="5723085" y="1380172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C" sz="2000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Ubicado en una zona vulnerable por el ingreso de grupos disidentes de las FARC, narcotráfico, tráfico de combustible, madera y otros productos calificados como ilegales.</a:t>
            </a:r>
            <a:endParaRPr lang="es-EC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E03BCECA-A6CB-4D8B-B68B-248275D00F58}"/>
              </a:ext>
            </a:extLst>
          </p:cNvPr>
          <p:cNvSpPr/>
          <p:nvPr/>
        </p:nvSpPr>
        <p:spPr>
          <a:xfrm>
            <a:off x="5723085" y="2869886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C" sz="2000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Estos factores aumentan las posibilidades de amenazas que buscan concretarse en asaltos, sabotaje, extorsión, robos, secuestros.</a:t>
            </a:r>
            <a:endParaRPr lang="es-EC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487B1B89-6845-4BE5-9BCC-FE8146620786}"/>
              </a:ext>
            </a:extLst>
          </p:cNvPr>
          <p:cNvSpPr/>
          <p:nvPr/>
        </p:nvSpPr>
        <p:spPr>
          <a:xfrm>
            <a:off x="5723085" y="4131328"/>
            <a:ext cx="632548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C" sz="2000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Las comunidades que habitan en el sector son protagonistas de manifestaciones y disturbios que ocasionan cortes en la circulación de la vía de acceso a las plataformas, así como amenazas a los funcionarios y técnicos.</a:t>
            </a:r>
            <a:endParaRPr lang="es-EC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F5ECAC1-60ED-4A2B-BB8B-FBCCEBE388C5}"/>
              </a:ext>
            </a:extLst>
          </p:cNvPr>
          <p:cNvSpPr txBox="1"/>
          <p:nvPr/>
        </p:nvSpPr>
        <p:spPr>
          <a:xfrm>
            <a:off x="5723085" y="5769747"/>
            <a:ext cx="609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C" sz="2000" dirty="0"/>
              <a:t>La situación económica de las comunidades es un factor para que sean susceptibles e influenciables por la delincuencia.</a:t>
            </a:r>
          </a:p>
        </p:txBody>
      </p:sp>
    </p:spTree>
    <p:extLst>
      <p:ext uri="{BB962C8B-B14F-4D97-AF65-F5344CB8AC3E}">
        <p14:creationId xmlns:p14="http://schemas.microsoft.com/office/powerpoint/2010/main" val="29859112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DAC9AB0E-EF9E-4B39-A237-7E7C43754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47" y="357104"/>
            <a:ext cx="8282524" cy="669117"/>
          </a:xfrm>
        </p:spPr>
        <p:txBody>
          <a:bodyPr>
            <a:normAutofit fontScale="90000"/>
          </a:bodyPr>
          <a:lstStyle/>
          <a:p>
            <a:r>
              <a:rPr lang="es-EC" b="1" dirty="0"/>
              <a:t>Análisis de riesgos - Método Mósler</a:t>
            </a: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F867E3CA-FF86-4103-B6FB-E97F0491ED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2280279"/>
              </p:ext>
            </p:extLst>
          </p:nvPr>
        </p:nvGraphicFramePr>
        <p:xfrm>
          <a:off x="559518" y="1317360"/>
          <a:ext cx="10137510" cy="5286036"/>
        </p:xfrm>
        <a:graphic>
          <a:graphicData uri="http://schemas.openxmlformats.org/drawingml/2006/table">
            <a:tbl>
              <a:tblPr firstRow="1" firstCol="1" bandRow="1"/>
              <a:tblGrid>
                <a:gridCol w="2918942">
                  <a:extLst>
                    <a:ext uri="{9D8B030D-6E8A-4147-A177-3AD203B41FA5}">
                      <a16:colId xmlns:a16="http://schemas.microsoft.com/office/drawing/2014/main" val="1106178260"/>
                    </a:ext>
                  </a:extLst>
                </a:gridCol>
                <a:gridCol w="507035">
                  <a:extLst>
                    <a:ext uri="{9D8B030D-6E8A-4147-A177-3AD203B41FA5}">
                      <a16:colId xmlns:a16="http://schemas.microsoft.com/office/drawing/2014/main" val="1802671416"/>
                    </a:ext>
                  </a:extLst>
                </a:gridCol>
                <a:gridCol w="505965">
                  <a:extLst>
                    <a:ext uri="{9D8B030D-6E8A-4147-A177-3AD203B41FA5}">
                      <a16:colId xmlns:a16="http://schemas.microsoft.com/office/drawing/2014/main" val="2970021332"/>
                    </a:ext>
                  </a:extLst>
                </a:gridCol>
                <a:gridCol w="502750">
                  <a:extLst>
                    <a:ext uri="{9D8B030D-6E8A-4147-A177-3AD203B41FA5}">
                      <a16:colId xmlns:a16="http://schemas.microsoft.com/office/drawing/2014/main" val="2784720850"/>
                    </a:ext>
                  </a:extLst>
                </a:gridCol>
                <a:gridCol w="501676">
                  <a:extLst>
                    <a:ext uri="{9D8B030D-6E8A-4147-A177-3AD203B41FA5}">
                      <a16:colId xmlns:a16="http://schemas.microsoft.com/office/drawing/2014/main" val="3250204199"/>
                    </a:ext>
                  </a:extLst>
                </a:gridCol>
                <a:gridCol w="500603">
                  <a:extLst>
                    <a:ext uri="{9D8B030D-6E8A-4147-A177-3AD203B41FA5}">
                      <a16:colId xmlns:a16="http://schemas.microsoft.com/office/drawing/2014/main" val="2196927564"/>
                    </a:ext>
                  </a:extLst>
                </a:gridCol>
                <a:gridCol w="508110">
                  <a:extLst>
                    <a:ext uri="{9D8B030D-6E8A-4147-A177-3AD203B41FA5}">
                      <a16:colId xmlns:a16="http://schemas.microsoft.com/office/drawing/2014/main" val="1006954828"/>
                    </a:ext>
                  </a:extLst>
                </a:gridCol>
                <a:gridCol w="531692">
                  <a:extLst>
                    <a:ext uri="{9D8B030D-6E8A-4147-A177-3AD203B41FA5}">
                      <a16:colId xmlns:a16="http://schemas.microsoft.com/office/drawing/2014/main" val="4164133125"/>
                    </a:ext>
                  </a:extLst>
                </a:gridCol>
                <a:gridCol w="531692">
                  <a:extLst>
                    <a:ext uri="{9D8B030D-6E8A-4147-A177-3AD203B41FA5}">
                      <a16:colId xmlns:a16="http://schemas.microsoft.com/office/drawing/2014/main" val="3750732497"/>
                    </a:ext>
                  </a:extLst>
                </a:gridCol>
                <a:gridCol w="567066">
                  <a:extLst>
                    <a:ext uri="{9D8B030D-6E8A-4147-A177-3AD203B41FA5}">
                      <a16:colId xmlns:a16="http://schemas.microsoft.com/office/drawing/2014/main" val="3068341763"/>
                    </a:ext>
                  </a:extLst>
                </a:gridCol>
                <a:gridCol w="593864">
                  <a:extLst>
                    <a:ext uri="{9D8B030D-6E8A-4147-A177-3AD203B41FA5}">
                      <a16:colId xmlns:a16="http://schemas.microsoft.com/office/drawing/2014/main" val="2225811767"/>
                    </a:ext>
                  </a:extLst>
                </a:gridCol>
                <a:gridCol w="593864">
                  <a:extLst>
                    <a:ext uri="{9D8B030D-6E8A-4147-A177-3AD203B41FA5}">
                      <a16:colId xmlns:a16="http://schemas.microsoft.com/office/drawing/2014/main" val="1035267163"/>
                    </a:ext>
                  </a:extLst>
                </a:gridCol>
                <a:gridCol w="1374251">
                  <a:extLst>
                    <a:ext uri="{9D8B030D-6E8A-4147-A177-3AD203B41FA5}">
                      <a16:colId xmlns:a16="http://schemas.microsoft.com/office/drawing/2014/main" val="1662048605"/>
                    </a:ext>
                  </a:extLst>
                </a:gridCol>
              </a:tblGrid>
              <a:tr h="307783">
                <a:tc>
                  <a:txBody>
                    <a:bodyPr/>
                    <a:lstStyle/>
                    <a:p>
                      <a:pPr indent="180340">
                        <a:lnSpc>
                          <a:spcPct val="200000"/>
                        </a:lnSpc>
                      </a:pPr>
                      <a:endParaRPr lang="es-EC" sz="12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339" marR="34339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RIESGO EN CAMPO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0821767"/>
                  </a:ext>
                </a:extLst>
              </a:tr>
              <a:tr h="307783">
                <a:tc rowSpan="3">
                  <a:txBody>
                    <a:bodyPr/>
                    <a:lstStyle/>
                    <a:p>
                      <a:pPr indent="18034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ZONAS DE RIESGO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 gridSpan="6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ANÁLISIS RIESGO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711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EVALUACIÓN RIESGO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CÁLCULO CLASE DE RIESGO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047891"/>
                  </a:ext>
                </a:extLst>
              </a:tr>
              <a:tr h="38568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ER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049529"/>
                  </a:ext>
                </a:extLst>
              </a:tr>
              <a:tr h="58428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FxS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PxE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I+D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AxV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C*P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0230823"/>
                  </a:ext>
                </a:extLst>
              </a:tr>
              <a:tr h="476514">
                <a:tc>
                  <a:txBody>
                    <a:bodyPr/>
                    <a:lstStyle/>
                    <a:p>
                      <a:pPr indent="18034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Robo a mano armada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B527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B527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B527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B527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B527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B527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s-EC" sz="1200" b="1" dirty="0">
                        <a:solidFill>
                          <a:srgbClr val="76717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2051133"/>
                  </a:ext>
                </a:extLst>
              </a:tr>
              <a:tr h="584280">
                <a:tc>
                  <a:txBody>
                    <a:bodyPr/>
                    <a:lstStyle/>
                    <a:p>
                      <a:pPr indent="18034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Manifestaciones/disturbios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B527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B527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B527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B527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B527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B527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1250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5303558"/>
                  </a:ext>
                </a:extLst>
              </a:tr>
              <a:tr h="584280">
                <a:tc>
                  <a:txBody>
                    <a:bodyPr/>
                    <a:lstStyle/>
                    <a:p>
                      <a:pPr indent="18034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Robo a las instalaciones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B527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B527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B527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B527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B527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B527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s-EC" sz="1200" b="1" dirty="0">
                        <a:solidFill>
                          <a:srgbClr val="C4591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2762307"/>
                  </a:ext>
                </a:extLst>
              </a:tr>
              <a:tr h="469043">
                <a:tc>
                  <a:txBody>
                    <a:bodyPr/>
                    <a:lstStyle/>
                    <a:p>
                      <a:pPr indent="18034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Intimidación y extorsión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B527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B527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B527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B527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B527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B527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400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s-EC" sz="1200" b="1" dirty="0">
                        <a:solidFill>
                          <a:srgbClr val="76717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4333033"/>
                  </a:ext>
                </a:extLst>
              </a:tr>
              <a:tr h="584280">
                <a:tc>
                  <a:txBody>
                    <a:bodyPr/>
                    <a:lstStyle/>
                    <a:p>
                      <a:pPr indent="18034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Sabotaje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B527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B527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B527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B527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B527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B527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s-EC" sz="1200" b="1" dirty="0">
                        <a:solidFill>
                          <a:srgbClr val="C4591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2915475"/>
                  </a:ext>
                </a:extLst>
              </a:tr>
              <a:tr h="584280">
                <a:tc>
                  <a:txBody>
                    <a:bodyPr/>
                    <a:lstStyle/>
                    <a:p>
                      <a:pPr indent="18034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Cierre de vìas y bloqueos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B527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B527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B527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B527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B527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B527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1250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9204227"/>
                  </a:ext>
                </a:extLst>
              </a:tr>
              <a:tr h="410419">
                <a:tc>
                  <a:txBody>
                    <a:bodyPr/>
                    <a:lstStyle/>
                    <a:p>
                      <a:pPr indent="18034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Robos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B527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B527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B527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B527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B527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B527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750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s-EC" sz="1200" b="1" dirty="0">
                        <a:solidFill>
                          <a:srgbClr val="2F549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6898557"/>
                  </a:ext>
                </a:extLst>
              </a:tr>
            </a:tbl>
          </a:graphicData>
        </a:graphic>
      </p:graphicFrame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88CBE23E-71FA-44EA-A08A-29AE3AC1F1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6116802"/>
              </p:ext>
            </p:extLst>
          </p:nvPr>
        </p:nvGraphicFramePr>
        <p:xfrm>
          <a:off x="9322777" y="2913680"/>
          <a:ext cx="1374251" cy="3689716"/>
        </p:xfrm>
        <a:graphic>
          <a:graphicData uri="http://schemas.openxmlformats.org/drawingml/2006/table">
            <a:tbl>
              <a:tblPr firstRow="1" firstCol="1" bandRow="1"/>
              <a:tblGrid>
                <a:gridCol w="1374251">
                  <a:extLst>
                    <a:ext uri="{9D8B030D-6E8A-4147-A177-3AD203B41FA5}">
                      <a16:colId xmlns:a16="http://schemas.microsoft.com/office/drawing/2014/main" val="2694909518"/>
                    </a:ext>
                  </a:extLst>
                </a:gridCol>
              </a:tblGrid>
              <a:tr h="448816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76717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Reducido</a:t>
                      </a: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5921504"/>
                  </a:ext>
                </a:extLst>
              </a:tr>
              <a:tr h="609171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Muy elevado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4786045"/>
                  </a:ext>
                </a:extLst>
              </a:tr>
              <a:tr h="609171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C459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Elevado</a:t>
                      </a: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2024191"/>
                  </a:ext>
                </a:extLst>
              </a:tr>
              <a:tr h="402108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76717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Reducido</a:t>
                      </a: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3365508"/>
                  </a:ext>
                </a:extLst>
              </a:tr>
              <a:tr h="609171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C459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Elevado</a:t>
                      </a: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9384987"/>
                  </a:ext>
                </a:extLst>
              </a:tr>
              <a:tr h="609171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Muy elevado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8811456"/>
                  </a:ext>
                </a:extLst>
              </a:tr>
              <a:tr h="402108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2F549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Normal</a:t>
                      </a:r>
                    </a:p>
                  </a:txBody>
                  <a:tcPr marL="34339" marR="343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21721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767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テキスト プレースホルダー 1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sp>
        <p:nvSpPr>
          <p:cNvPr id="15" name="テキスト プレースホルダー 14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kumimoji="1" lang="en-US" altLang="ja-JP" dirty="0"/>
              <a:t>2</a:t>
            </a:r>
            <a:endParaRPr kumimoji="1" lang="ja-JP" altLang="en-US" dirty="0"/>
          </a:p>
        </p:txBody>
      </p:sp>
      <p:sp>
        <p:nvSpPr>
          <p:cNvPr id="16" name="テキスト プレースホルダー 15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kumimoji="1" lang="en-US" altLang="ja-JP" dirty="0"/>
              <a:t>3</a:t>
            </a:r>
            <a:endParaRPr kumimoji="1" lang="ja-JP" altLang="en-US" dirty="0"/>
          </a:p>
        </p:txBody>
      </p:sp>
      <p:sp>
        <p:nvSpPr>
          <p:cNvPr id="17" name="テキスト プレースホルダー 16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kumimoji="1" lang="en-US" altLang="ja-JP" dirty="0"/>
              <a:t>4</a:t>
            </a:r>
            <a:endParaRPr kumimoji="1" lang="ja-JP" altLang="en-US" dirty="0"/>
          </a:p>
        </p:txBody>
      </p:sp>
      <p:sp>
        <p:nvSpPr>
          <p:cNvPr id="18" name="テキスト プレースホルダー 17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kumimoji="1" lang="en-US" altLang="ja-JP" dirty="0"/>
              <a:t>5</a:t>
            </a:r>
            <a:endParaRPr kumimoji="1" lang="ja-JP" altLang="en-US" dirty="0"/>
          </a:p>
        </p:txBody>
      </p:sp>
      <p:sp>
        <p:nvSpPr>
          <p:cNvPr id="19" name="テキスト プレースホルダー 18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kumimoji="1" lang="en-US" altLang="ja-JP" dirty="0"/>
              <a:t>6</a:t>
            </a:r>
            <a:endParaRPr kumimoji="1" lang="ja-JP" altLang="en-US" dirty="0"/>
          </a:p>
        </p:txBody>
      </p:sp>
      <p:sp>
        <p:nvSpPr>
          <p:cNvPr id="20" name="テキスト プレースホルダー 19"/>
          <p:cNvSpPr>
            <a:spLocks noGrp="1"/>
          </p:cNvSpPr>
          <p:nvPr>
            <p:ph type="body" sz="quarter" idx="24"/>
          </p:nvPr>
        </p:nvSpPr>
        <p:spPr>
          <a:xfrm>
            <a:off x="8644106" y="1276819"/>
            <a:ext cx="3240641" cy="599267"/>
          </a:xfrm>
        </p:spPr>
        <p:txBody>
          <a:bodyPr/>
          <a:lstStyle/>
          <a:p>
            <a:pPr algn="just"/>
            <a:r>
              <a:rPr lang="es-EC" sz="1400" dirty="0"/>
              <a:t>Tanto el personal como las instalaciones </a:t>
            </a:r>
            <a:r>
              <a:rPr lang="es-EC" sz="1400" dirty="0">
                <a:solidFill>
                  <a:schemeClr val="accent2">
                    <a:lumMod val="75000"/>
                  </a:schemeClr>
                </a:solidFill>
              </a:rPr>
              <a:t>son vulnerables </a:t>
            </a:r>
            <a:r>
              <a:rPr lang="es-EC" sz="1400" dirty="0"/>
              <a:t>por lo que la </a:t>
            </a:r>
            <a:r>
              <a:rPr lang="es-EC" sz="1400" dirty="0">
                <a:solidFill>
                  <a:schemeClr val="accent2">
                    <a:lumMod val="75000"/>
                  </a:schemeClr>
                </a:solidFill>
              </a:rPr>
              <a:t>implementación de un sistema de seguridad física </a:t>
            </a:r>
            <a:r>
              <a:rPr lang="es-EC" sz="1400" dirty="0"/>
              <a:t>para las plataformas adjudicadas a la empresa Halliburton es necesario.</a:t>
            </a:r>
            <a:endParaRPr kumimoji="1" lang="ja-JP" altLang="en-US" sz="1400" dirty="0"/>
          </a:p>
        </p:txBody>
      </p:sp>
      <p:sp>
        <p:nvSpPr>
          <p:cNvPr id="22" name="テキスト プレースホルダー 21"/>
          <p:cNvSpPr>
            <a:spLocks noGrp="1"/>
          </p:cNvSpPr>
          <p:nvPr>
            <p:ph type="body" sz="quarter" idx="26"/>
          </p:nvPr>
        </p:nvSpPr>
        <p:spPr>
          <a:xfrm>
            <a:off x="8644106" y="2956206"/>
            <a:ext cx="3240641" cy="599267"/>
          </a:xfrm>
        </p:spPr>
        <p:txBody>
          <a:bodyPr/>
          <a:lstStyle/>
          <a:p>
            <a:pPr lvl="0" algn="just">
              <a:lnSpc>
                <a:spcPct val="100000"/>
              </a:lnSpc>
              <a:defRPr/>
            </a:pPr>
            <a:r>
              <a:rPr lang="es-EC" sz="1400" dirty="0"/>
              <a:t>El sistema de seguridad física en los </a:t>
            </a:r>
            <a:r>
              <a:rPr lang="es-EC" sz="1400" dirty="0">
                <a:solidFill>
                  <a:schemeClr val="accent2">
                    <a:lumMod val="75000"/>
                  </a:schemeClr>
                </a:solidFill>
              </a:rPr>
              <a:t>niveles perimetral, medio e interno </a:t>
            </a:r>
            <a:r>
              <a:rPr lang="es-EC" sz="1400" dirty="0"/>
              <a:t>tienen  prioridades en las áreas </a:t>
            </a:r>
            <a:r>
              <a:rPr lang="es-EC" sz="1400" dirty="0">
                <a:solidFill>
                  <a:schemeClr val="accent2">
                    <a:lumMod val="75000"/>
                  </a:schemeClr>
                </a:solidFill>
              </a:rPr>
              <a:t>perimetrales, iluminación protectiva, garitas y seguridad de equipos tecnológicos</a:t>
            </a:r>
            <a:r>
              <a:rPr lang="es-EC" sz="1400" dirty="0"/>
              <a:t>. </a:t>
            </a:r>
            <a:endParaRPr lang="en-US" sz="1800" kern="0" dirty="0">
              <a:solidFill>
                <a:prstClr val="black"/>
              </a:solidFill>
            </a:endParaRPr>
          </a:p>
        </p:txBody>
      </p:sp>
      <p:sp>
        <p:nvSpPr>
          <p:cNvPr id="26" name="テキスト プレースホルダー 25"/>
          <p:cNvSpPr>
            <a:spLocks noGrp="1"/>
          </p:cNvSpPr>
          <p:nvPr>
            <p:ph type="body" sz="quarter" idx="30"/>
          </p:nvPr>
        </p:nvSpPr>
        <p:spPr>
          <a:xfrm>
            <a:off x="424878" y="1560852"/>
            <a:ext cx="3240641" cy="599267"/>
          </a:xfrm>
        </p:spPr>
        <p:txBody>
          <a:bodyPr/>
          <a:lstStyle/>
          <a:p>
            <a:pPr algn="just"/>
            <a:r>
              <a:rPr lang="es-EC" sz="1400" dirty="0">
                <a:solidFill>
                  <a:schemeClr val="accent2">
                    <a:lumMod val="75000"/>
                  </a:schemeClr>
                </a:solidFill>
              </a:rPr>
              <a:t> Los beneficiarios indirectos </a:t>
            </a:r>
            <a:r>
              <a:rPr lang="es-EC" sz="1400" dirty="0"/>
              <a:t>que en este caso se pueden identificar como todos </a:t>
            </a:r>
            <a:r>
              <a:rPr lang="es-EC" sz="1400" dirty="0">
                <a:solidFill>
                  <a:schemeClr val="accent2">
                    <a:lumMod val="75000"/>
                  </a:schemeClr>
                </a:solidFill>
              </a:rPr>
              <a:t>los grupos externos </a:t>
            </a:r>
            <a:r>
              <a:rPr lang="es-EC" sz="1400" dirty="0"/>
              <a:t>que tienen alguna relación con la empresa Halliburton y Petroamazonas </a:t>
            </a:r>
            <a:r>
              <a:rPr kumimoji="1" lang="en-US" altLang="ja-JP" sz="1400" dirty="0"/>
              <a:t>.</a:t>
            </a:r>
            <a:endParaRPr kumimoji="1" lang="ja-JP" altLang="en-US" sz="1400" dirty="0"/>
          </a:p>
        </p:txBody>
      </p:sp>
      <p:sp>
        <p:nvSpPr>
          <p:cNvPr id="28" name="テキスト プレースホルダー 27"/>
          <p:cNvSpPr>
            <a:spLocks noGrp="1"/>
          </p:cNvSpPr>
          <p:nvPr>
            <p:ph type="body" sz="quarter" idx="32"/>
          </p:nvPr>
        </p:nvSpPr>
        <p:spPr>
          <a:xfrm>
            <a:off x="424877" y="3240688"/>
            <a:ext cx="3240641" cy="599267"/>
          </a:xfrm>
        </p:spPr>
        <p:txBody>
          <a:bodyPr/>
          <a:lstStyle/>
          <a:p>
            <a:pPr algn="just"/>
            <a:r>
              <a:rPr lang="es-EC" sz="1400" dirty="0"/>
              <a:t>Se identificó a todo </a:t>
            </a:r>
            <a:r>
              <a:rPr lang="es-EC" sz="1400" dirty="0">
                <a:solidFill>
                  <a:schemeClr val="accent2">
                    <a:lumMod val="75000"/>
                  </a:schemeClr>
                </a:solidFill>
              </a:rPr>
              <a:t>el personal </a:t>
            </a:r>
            <a:r>
              <a:rPr lang="es-EC" sz="1400" dirty="0"/>
              <a:t>que labora en el campo VHR. como los </a:t>
            </a:r>
            <a:r>
              <a:rPr lang="es-EC" sz="1400" dirty="0">
                <a:solidFill>
                  <a:schemeClr val="accent2">
                    <a:lumMod val="75000"/>
                  </a:schemeClr>
                </a:solidFill>
              </a:rPr>
              <a:t>beneficiarios directos,</a:t>
            </a:r>
            <a:r>
              <a:rPr lang="es-EC" sz="1400" dirty="0"/>
              <a:t> incluyendo a las instalaciones.</a:t>
            </a:r>
            <a:endParaRPr kumimoji="1" lang="ja-JP" altLang="en-US" sz="1400" dirty="0"/>
          </a:p>
        </p:txBody>
      </p:sp>
      <p:sp>
        <p:nvSpPr>
          <p:cNvPr id="30" name="テキスト プレースホルダー 29"/>
          <p:cNvSpPr>
            <a:spLocks noGrp="1"/>
          </p:cNvSpPr>
          <p:nvPr>
            <p:ph type="body" sz="quarter" idx="34"/>
          </p:nvPr>
        </p:nvSpPr>
        <p:spPr>
          <a:xfrm>
            <a:off x="424877" y="4542719"/>
            <a:ext cx="3240641" cy="599267"/>
          </a:xfrm>
        </p:spPr>
        <p:txBody>
          <a:bodyPr/>
          <a:lstStyle/>
          <a:p>
            <a:pPr algn="just"/>
            <a:r>
              <a:rPr lang="es-EC" sz="1400" dirty="0"/>
              <a:t>El estudio de seguridad realizado ha permitido concluir que los riesgos antrópicos se encuentran en nivel </a:t>
            </a:r>
            <a:r>
              <a:rPr lang="es-EC" sz="1600" dirty="0">
                <a:solidFill>
                  <a:schemeClr val="accent2">
                    <a:lumMod val="75000"/>
                  </a:schemeClr>
                </a:solidFill>
              </a:rPr>
              <a:t>ELEVADO a MUY ELEVADO.</a:t>
            </a:r>
            <a:endParaRPr kumimoji="1" lang="ja-JP" altLang="en-US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2E1A422-076A-4471-9199-588D6AD18D9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781892" y="4542719"/>
            <a:ext cx="3240641" cy="599267"/>
          </a:xfrm>
        </p:spPr>
        <p:txBody>
          <a:bodyPr/>
          <a:lstStyle/>
          <a:p>
            <a:pPr algn="just"/>
            <a:r>
              <a:rPr lang="es-EC" sz="1400" dirty="0"/>
              <a:t>Este nuevo sistema de seguridad física  debe estar </a:t>
            </a:r>
            <a:r>
              <a:rPr lang="es-EC" sz="1400" dirty="0">
                <a:solidFill>
                  <a:schemeClr val="accent2">
                    <a:lumMod val="75000"/>
                  </a:schemeClr>
                </a:solidFill>
              </a:rPr>
              <a:t>de acuerdo a la operación.</a:t>
            </a:r>
          </a:p>
        </p:txBody>
      </p:sp>
    </p:spTree>
    <p:extLst>
      <p:ext uri="{BB962C8B-B14F-4D97-AF65-F5344CB8AC3E}">
        <p14:creationId xmlns:p14="http://schemas.microsoft.com/office/powerpoint/2010/main" val="19530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プレースホルダー 6"/>
          <p:cNvSpPr>
            <a:spLocks noGrp="1"/>
          </p:cNvSpPr>
          <p:nvPr>
            <p:ph type="body" sz="quarter" idx="18"/>
          </p:nvPr>
        </p:nvSpPr>
        <p:spPr>
          <a:xfrm>
            <a:off x="0" y="2887061"/>
            <a:ext cx="3377012" cy="1083877"/>
          </a:xfrm>
        </p:spPr>
        <p:txBody>
          <a:bodyPr/>
          <a:lstStyle/>
          <a:p>
            <a:pPr lvl="0" algn="just"/>
            <a:r>
              <a:rPr lang="es-EC" sz="1600" dirty="0"/>
              <a:t>Implementar una nueva seguridad perimetral compuesta de malla, concertina y cable microfónico soterrado con tecnología actualizada, incluyendo sensores. </a:t>
            </a:r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20"/>
          </p:nvPr>
        </p:nvSpPr>
        <p:spPr>
          <a:xfrm>
            <a:off x="5223977" y="5094441"/>
            <a:ext cx="3731338" cy="1083877"/>
          </a:xfrm>
        </p:spPr>
        <p:txBody>
          <a:bodyPr/>
          <a:lstStyle/>
          <a:p>
            <a:pPr lvl="0" algn="just"/>
            <a:r>
              <a:rPr lang="es-EC" sz="1600" dirty="0"/>
              <a:t>Para el control de acceso de personal a las locaciones  debe implementarse una puerta de ingreso peatonal.</a:t>
            </a:r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22"/>
          </p:nvPr>
        </p:nvSpPr>
        <p:spPr>
          <a:xfrm>
            <a:off x="2844799" y="1221620"/>
            <a:ext cx="4385173" cy="1083877"/>
          </a:xfrm>
        </p:spPr>
        <p:txBody>
          <a:bodyPr/>
          <a:lstStyle/>
          <a:p>
            <a:pPr lvl="0" algn="just"/>
            <a:r>
              <a:rPr lang="es-EC" sz="1600" dirty="0"/>
              <a:t>Es necesario colocar sistemas de detección e intrusión con el fin de alertar cualquier intento de violentar el ingreso a la plataforma, este debe incluir un sistema disuasivo que complemente la seguridad perimetral.</a:t>
            </a:r>
          </a:p>
        </p:txBody>
      </p:sp>
      <p:sp>
        <p:nvSpPr>
          <p:cNvPr id="13" name="テキスト プレースホルダー 12"/>
          <p:cNvSpPr>
            <a:spLocks noGrp="1"/>
          </p:cNvSpPr>
          <p:nvPr>
            <p:ph type="body" sz="quarter" idx="24"/>
          </p:nvPr>
        </p:nvSpPr>
        <p:spPr>
          <a:xfrm>
            <a:off x="8657242" y="3524516"/>
            <a:ext cx="2968701" cy="1083877"/>
          </a:xfrm>
        </p:spPr>
        <p:txBody>
          <a:bodyPr/>
          <a:lstStyle/>
          <a:p>
            <a:pPr algn="just"/>
            <a:r>
              <a:rPr lang="es-EC" sz="1600" dirty="0"/>
              <a:t>Aplicar y poner en funcionamiento la iluminación protectiva con postes al interior del perímetro. 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72972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C" dirty="0"/>
              <a:t>Planteamiento del problema</a:t>
            </a:r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5"/>
          </p:nvPr>
        </p:nvSpPr>
        <p:spPr>
          <a:xfrm>
            <a:off x="5317555" y="1844836"/>
            <a:ext cx="6874445" cy="669117"/>
          </a:xfrm>
        </p:spPr>
        <p:txBody>
          <a:bodyPr>
            <a:noAutofit/>
          </a:bodyPr>
          <a:lstStyle/>
          <a:p>
            <a:r>
              <a:rPr lang="es-EC" sz="1800" b="1" dirty="0">
                <a:solidFill>
                  <a:schemeClr val="bg2">
                    <a:lumMod val="25000"/>
                  </a:schemeClr>
                </a:solidFill>
              </a:rPr>
              <a:t>MACRO</a:t>
            </a:r>
          </a:p>
          <a:p>
            <a:r>
              <a:rPr lang="es-EC" sz="1800" dirty="0">
                <a:solidFill>
                  <a:schemeClr val="bg2">
                    <a:lumMod val="25000"/>
                  </a:schemeClr>
                </a:solidFill>
              </a:rPr>
              <a:t>El petróleo es una fuente indispensable generadora de energía mundialmente.</a:t>
            </a:r>
          </a:p>
          <a:p>
            <a:r>
              <a:rPr lang="es-EC" sz="1800" dirty="0">
                <a:solidFill>
                  <a:schemeClr val="bg2">
                    <a:lumMod val="25000"/>
                  </a:schemeClr>
                </a:solidFill>
              </a:rPr>
              <a:t>Las empresas petroleras son el blanco de amenazas de diferentes grupos delincuenciales exponiendo al personal e instalaciones.</a:t>
            </a:r>
          </a:p>
        </p:txBody>
      </p:sp>
      <p:pic>
        <p:nvPicPr>
          <p:cNvPr id="3" name="Imagen 2" descr="Imagen que contiene cielo, exterior, agua, puesta de sol&#10;&#10;Descripción generada automáticamente">
            <a:extLst>
              <a:ext uri="{FF2B5EF4-FFF2-40B4-BE49-F238E27FC236}">
                <a16:creationId xmlns:a16="http://schemas.microsoft.com/office/drawing/2014/main" id="{C964940C-A72C-4CB9-82C8-F05067D4CB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47" y="1897975"/>
            <a:ext cx="4753097" cy="3327168"/>
          </a:xfrm>
          <a:prstGeom prst="rect">
            <a:avLst/>
          </a:prstGeom>
        </p:spPr>
      </p:pic>
      <p:sp>
        <p:nvSpPr>
          <p:cNvPr id="15" name="テキスト プレースホルダー 10">
            <a:extLst>
              <a:ext uri="{FF2B5EF4-FFF2-40B4-BE49-F238E27FC236}">
                <a16:creationId xmlns:a16="http://schemas.microsoft.com/office/drawing/2014/main" id="{D868745B-0396-4803-B086-261FC72CE584}"/>
              </a:ext>
            </a:extLst>
          </p:cNvPr>
          <p:cNvSpPr txBox="1">
            <a:spLocks/>
          </p:cNvSpPr>
          <p:nvPr/>
        </p:nvSpPr>
        <p:spPr>
          <a:xfrm>
            <a:off x="5317555" y="5373744"/>
            <a:ext cx="6705895" cy="6691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1800" b="1" dirty="0">
                <a:solidFill>
                  <a:schemeClr val="bg2">
                    <a:lumMod val="25000"/>
                  </a:schemeClr>
                </a:solidFill>
              </a:rPr>
              <a:t>MICRO</a:t>
            </a:r>
          </a:p>
          <a:p>
            <a:r>
              <a:rPr lang="es-EC" sz="1800" dirty="0">
                <a:solidFill>
                  <a:schemeClr val="bg2">
                    <a:lumMod val="25000"/>
                  </a:schemeClr>
                </a:solidFill>
              </a:rPr>
              <a:t>La revitalización de campos maduras implica el aprovechamiento de recursos existente.</a:t>
            </a:r>
          </a:p>
          <a:p>
            <a:r>
              <a:rPr lang="es-EC" sz="1800" dirty="0">
                <a:solidFill>
                  <a:schemeClr val="bg2">
                    <a:lumMod val="25000"/>
                  </a:schemeClr>
                </a:solidFill>
              </a:rPr>
              <a:t>Están expuestos sobre todo a amenazas antrópicas.</a:t>
            </a:r>
          </a:p>
          <a:p>
            <a:r>
              <a:rPr lang="es-EC" sz="1800" dirty="0">
                <a:solidFill>
                  <a:schemeClr val="bg2">
                    <a:lumMod val="25000"/>
                  </a:schemeClr>
                </a:solidFill>
              </a:rPr>
              <a:t>EL campo maduro Víctor Hugo Ruales se ubica en la provincia de Sucumbíos con los riesgos propios de la frontera norte.</a:t>
            </a:r>
          </a:p>
        </p:txBody>
      </p:sp>
      <p:sp>
        <p:nvSpPr>
          <p:cNvPr id="16" name="テキスト プレースホルダー 10">
            <a:extLst>
              <a:ext uri="{FF2B5EF4-FFF2-40B4-BE49-F238E27FC236}">
                <a16:creationId xmlns:a16="http://schemas.microsoft.com/office/drawing/2014/main" id="{3B425B42-8A24-46B1-9150-0292C82C1740}"/>
              </a:ext>
            </a:extLst>
          </p:cNvPr>
          <p:cNvSpPr txBox="1">
            <a:spLocks/>
          </p:cNvSpPr>
          <p:nvPr/>
        </p:nvSpPr>
        <p:spPr>
          <a:xfrm>
            <a:off x="5317555" y="3720463"/>
            <a:ext cx="6531432" cy="6691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1800" b="1" dirty="0">
                <a:solidFill>
                  <a:schemeClr val="bg2">
                    <a:lumMod val="25000"/>
                  </a:schemeClr>
                </a:solidFill>
              </a:rPr>
              <a:t>MESO</a:t>
            </a:r>
          </a:p>
          <a:p>
            <a:r>
              <a:rPr lang="es-EC" sz="1800" dirty="0">
                <a:solidFill>
                  <a:schemeClr val="bg2">
                    <a:lumMod val="25000"/>
                  </a:schemeClr>
                </a:solidFill>
              </a:rPr>
              <a:t>Al nor oriente del Ecuador principalmente se encuentra la zona de explotación petrolera.</a:t>
            </a:r>
          </a:p>
          <a:p>
            <a:r>
              <a:rPr lang="es-EC" sz="1800" dirty="0">
                <a:solidFill>
                  <a:schemeClr val="bg2">
                    <a:lumMod val="25000"/>
                  </a:schemeClr>
                </a:solidFill>
              </a:rPr>
              <a:t>Laboran empresas nacionales como internacionales.</a:t>
            </a:r>
          </a:p>
          <a:p>
            <a:endParaRPr lang="es-EC" sz="18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11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5" grpId="0"/>
      <p:bldP spid="1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プレースホルダー 8"/>
          <p:cNvSpPr>
            <a:spLocks noGrp="1"/>
          </p:cNvSpPr>
          <p:nvPr>
            <p:ph type="body" sz="quarter" idx="18"/>
          </p:nvPr>
        </p:nvSpPr>
        <p:spPr>
          <a:xfrm>
            <a:off x="266948" y="2106286"/>
            <a:ext cx="2874933" cy="1083877"/>
          </a:xfrm>
        </p:spPr>
        <p:txBody>
          <a:bodyPr/>
          <a:lstStyle/>
          <a:p>
            <a:pPr lvl="0" algn="just"/>
            <a:r>
              <a:rPr lang="es-EC" sz="1600" dirty="0"/>
              <a:t>Tanto en el análisis como en la valoración se detectó el elevado riesgo antrópico al que se encuentran expuestas. 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79A4624-A289-4616-9853-BD8B731F283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439779" y="4585245"/>
            <a:ext cx="2874933" cy="1083877"/>
          </a:xfrm>
        </p:spPr>
        <p:txBody>
          <a:bodyPr/>
          <a:lstStyle/>
          <a:p>
            <a:pPr algn="just"/>
            <a:r>
              <a:rPr lang="es-EC" sz="1600" dirty="0"/>
              <a:t>Las garitas actualmente no cuentan con ningún tipo de seguridad por lo que se debe implementar una nueva garita con todos los implementos necesarios.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1A2A12EA-EE9A-4986-AA2C-2B37EFAFA4E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102204" y="1730816"/>
            <a:ext cx="4246375" cy="1083877"/>
          </a:xfrm>
        </p:spPr>
        <p:txBody>
          <a:bodyPr/>
          <a:lstStyle/>
          <a:p>
            <a:pPr algn="just"/>
            <a:r>
              <a:rPr lang="es-EC" sz="1600" dirty="0"/>
              <a:t>Todas las recomendaciones se direccionan a la </a:t>
            </a:r>
            <a:r>
              <a:rPr lang="es-EC" sz="2000" dirty="0">
                <a:solidFill>
                  <a:srgbClr val="FF0000"/>
                </a:solidFill>
              </a:rPr>
              <a:t>implementación de un nuevo Sistema de seguridad Física </a:t>
            </a:r>
            <a:r>
              <a:rPr lang="es-EC" sz="1600" dirty="0"/>
              <a:t>en todas las plataformas adjudicadas a la empresa Halliburton ubicadas en el campo maduro Víctor Hugo Ruales.</a:t>
            </a:r>
          </a:p>
          <a:p>
            <a:pPr algn="just"/>
            <a:endParaRPr lang="es-EC" sz="1600" dirty="0"/>
          </a:p>
        </p:txBody>
      </p:sp>
    </p:spTree>
    <p:extLst>
      <p:ext uri="{BB962C8B-B14F-4D97-AF65-F5344CB8AC3E}">
        <p14:creationId xmlns:p14="http://schemas.microsoft.com/office/powerpoint/2010/main" val="12709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/>
          <p:cNvSpPr>
            <a:spLocks noGrp="1"/>
          </p:cNvSpPr>
          <p:nvPr>
            <p:ph type="ctrTitle"/>
          </p:nvPr>
        </p:nvSpPr>
        <p:spPr>
          <a:xfrm>
            <a:off x="2296123" y="3724190"/>
            <a:ext cx="9144000" cy="939589"/>
          </a:xfrm>
        </p:spPr>
        <p:txBody>
          <a:bodyPr/>
          <a:lstStyle/>
          <a:p>
            <a:r>
              <a:rPr lang="es-EC" b="1" dirty="0">
                <a:solidFill>
                  <a:schemeClr val="bg1"/>
                </a:solidFill>
              </a:rPr>
              <a:t>Propuesta</a:t>
            </a:r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14"/>
          </p:nvPr>
        </p:nvSpPr>
        <p:spPr>
          <a:xfrm>
            <a:off x="145936" y="3973210"/>
            <a:ext cx="1916807" cy="441547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/>
                </a:solidFill>
                <a:latin typeface="+mn-lt"/>
              </a:rPr>
              <a:t>Capítulo 5</a:t>
            </a:r>
          </a:p>
        </p:txBody>
      </p:sp>
    </p:spTree>
    <p:extLst>
      <p:ext uri="{BB962C8B-B14F-4D97-AF65-F5344CB8AC3E}">
        <p14:creationId xmlns:p14="http://schemas.microsoft.com/office/powerpoint/2010/main" val="199844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3">
            <a:extLst>
              <a:ext uri="{FF2B5EF4-FFF2-40B4-BE49-F238E27FC236}">
                <a16:creationId xmlns:a16="http://schemas.microsoft.com/office/drawing/2014/main" id="{D596AA54-BC40-4DDE-8CBA-C85C7DBBC7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80" cy="6857990"/>
          </a:xfrm>
          <a:prstGeom prst="rect">
            <a:avLst/>
          </a:prstGeom>
        </p:spPr>
      </p:pic>
      <p:sp>
        <p:nvSpPr>
          <p:cNvPr id="3" name="タイトル 1">
            <a:extLst>
              <a:ext uri="{FF2B5EF4-FFF2-40B4-BE49-F238E27FC236}">
                <a16:creationId xmlns:a16="http://schemas.microsoft.com/office/drawing/2014/main" id="{F9C06626-57DA-453F-8E35-C349F40BC596}"/>
              </a:ext>
            </a:extLst>
          </p:cNvPr>
          <p:cNvSpPr txBox="1">
            <a:spLocks/>
          </p:cNvSpPr>
          <p:nvPr/>
        </p:nvSpPr>
        <p:spPr>
          <a:xfrm>
            <a:off x="950683" y="2181849"/>
            <a:ext cx="10006149" cy="1931139"/>
          </a:xfrm>
          <a:prstGeom prst="rect">
            <a:avLst/>
          </a:prstGeom>
        </p:spPr>
        <p:txBody>
          <a:bodyPr/>
          <a:lstStyle>
            <a:lvl1pPr algn="l" defTabSz="9143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bg1">
                    <a:lumMod val="10000"/>
                    <a:lumOff val="90000"/>
                  </a:schemeClr>
                </a:solidFill>
              </a:rPr>
              <a:t>SISTEMA DE PROTECCIÓN FÍSICA DEL CAMPO MADURO VÍCTOR HUGO RUALES DEL SISTEMA PETROLERO PROVINCIA DE SUCUMBÍOS: PROPUESTA</a:t>
            </a:r>
            <a:endParaRPr lang="en-US" sz="36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57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テキスト プレースホルダー 24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Específico1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26" name="テキスト プレースホルダー 25"/>
          <p:cNvSpPr>
            <a:spLocks noGrp="1"/>
          </p:cNvSpPr>
          <p:nvPr>
            <p:ph type="body" sz="quarter" idx="28"/>
          </p:nvPr>
        </p:nvSpPr>
        <p:spPr>
          <a:xfrm>
            <a:off x="7146207" y="1988841"/>
            <a:ext cx="3812079" cy="930103"/>
          </a:xfrm>
        </p:spPr>
        <p:txBody>
          <a:bodyPr/>
          <a:lstStyle/>
          <a:p>
            <a:pPr lvl="0" algn="just"/>
            <a:r>
              <a:rPr lang="es-EC" sz="1600" dirty="0"/>
              <a:t>Diseñar un sistema de seguridad física en las plataformas y pozos ubicados en el campo maduro Víctor Hugo Ruales adjudicados a la empresa Halliburton.</a:t>
            </a:r>
          </a:p>
        </p:txBody>
      </p:sp>
      <p:sp>
        <p:nvSpPr>
          <p:cNvPr id="27" name="テキスト プレースホルダー 26"/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kumimoji="1" lang="es-EC" altLang="ja-JP" dirty="0">
                <a:solidFill>
                  <a:srgbClr val="FF0000"/>
                </a:solidFill>
              </a:rPr>
              <a:t>Específico 2</a:t>
            </a:r>
          </a:p>
        </p:txBody>
      </p:sp>
      <p:sp>
        <p:nvSpPr>
          <p:cNvPr id="28" name="テキスト プレースホルダー 27"/>
          <p:cNvSpPr>
            <a:spLocks noGrp="1"/>
          </p:cNvSpPr>
          <p:nvPr>
            <p:ph type="body" sz="quarter" idx="30"/>
          </p:nvPr>
        </p:nvSpPr>
        <p:spPr>
          <a:xfrm>
            <a:off x="1535098" y="3314539"/>
            <a:ext cx="3786052" cy="930103"/>
          </a:xfrm>
        </p:spPr>
        <p:txBody>
          <a:bodyPr/>
          <a:lstStyle/>
          <a:p>
            <a:pPr lvl="0" algn="just"/>
            <a:r>
              <a:rPr lang="es-EC" sz="1600" dirty="0"/>
              <a:t>Implementar el sistema de seguridad física.</a:t>
            </a:r>
          </a:p>
        </p:txBody>
      </p:sp>
      <p:sp>
        <p:nvSpPr>
          <p:cNvPr id="29" name="テキスト プレースホルダー 28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kumimoji="1" lang="es-EC" altLang="ja-JP" dirty="0">
                <a:solidFill>
                  <a:srgbClr val="FF0000"/>
                </a:solidFill>
              </a:rPr>
              <a:t>Específico 3</a:t>
            </a:r>
          </a:p>
        </p:txBody>
      </p:sp>
      <p:sp>
        <p:nvSpPr>
          <p:cNvPr id="30" name="テキスト プレースホルダー 29"/>
          <p:cNvSpPr>
            <a:spLocks noGrp="1"/>
          </p:cNvSpPr>
          <p:nvPr>
            <p:ph type="body" sz="quarter" idx="32"/>
          </p:nvPr>
        </p:nvSpPr>
        <p:spPr>
          <a:xfrm>
            <a:off x="7176212" y="4546641"/>
            <a:ext cx="3812079" cy="930103"/>
          </a:xfrm>
        </p:spPr>
        <p:txBody>
          <a:bodyPr/>
          <a:lstStyle/>
          <a:p>
            <a:pPr lvl="0" algn="just"/>
            <a:r>
              <a:rPr lang="es-EC" sz="1600" dirty="0"/>
              <a:t>Desarrollar un procedimiento para el monitoreo del sistema de seguridad física.</a:t>
            </a:r>
          </a:p>
        </p:txBody>
      </p:sp>
      <p:sp>
        <p:nvSpPr>
          <p:cNvPr id="16" name="テキスト プレースホルダー 15"/>
          <p:cNvSpPr>
            <a:spLocks noGrp="1"/>
          </p:cNvSpPr>
          <p:nvPr>
            <p:ph type="body" sz="quarter" idx="15"/>
          </p:nvPr>
        </p:nvSpPr>
        <p:spPr>
          <a:xfrm>
            <a:off x="53466" y="1238757"/>
            <a:ext cx="5616587" cy="150016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s-EC" sz="2400" dirty="0"/>
              <a:t>Realizar el tratamiento de los </a:t>
            </a:r>
            <a:r>
              <a:rPr lang="es-EC" sz="3200" dirty="0">
                <a:solidFill>
                  <a:schemeClr val="accent3">
                    <a:lumMod val="75000"/>
                  </a:schemeClr>
                </a:solidFill>
              </a:rPr>
              <a:t>riesgos antrópicos </a:t>
            </a:r>
            <a:r>
              <a:rPr lang="es-EC" sz="2400" dirty="0"/>
              <a:t>y vulnerabilidades a los que enfrenta el campo maduro</a:t>
            </a:r>
          </a:p>
        </p:txBody>
      </p:sp>
      <p:sp>
        <p:nvSpPr>
          <p:cNvPr id="33" name="テキスト プレースホルダー 11">
            <a:extLst>
              <a:ext uri="{FF2B5EF4-FFF2-40B4-BE49-F238E27FC236}">
                <a16:creationId xmlns:a16="http://schemas.microsoft.com/office/drawing/2014/main" id="{1B1A84A2-1F15-40BF-8D1B-132676E11786}"/>
              </a:ext>
            </a:extLst>
          </p:cNvPr>
          <p:cNvSpPr txBox="1">
            <a:spLocks/>
          </p:cNvSpPr>
          <p:nvPr/>
        </p:nvSpPr>
        <p:spPr>
          <a:xfrm>
            <a:off x="1136419" y="5427076"/>
            <a:ext cx="3450683" cy="5659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133" kern="1200" spc="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altLang="ja-JP" dirty="0">
                <a:solidFill>
                  <a:srgbClr val="FF0000"/>
                </a:solidFill>
              </a:rPr>
              <a:t>Específico 4</a:t>
            </a:r>
            <a:endParaRPr lang="es-EC" dirty="0">
              <a:solidFill>
                <a:srgbClr val="FF0000"/>
              </a:solidFill>
            </a:endParaRPr>
          </a:p>
        </p:txBody>
      </p:sp>
      <p:sp>
        <p:nvSpPr>
          <p:cNvPr id="34" name="テキスト プレースホルダー 11">
            <a:extLst>
              <a:ext uri="{FF2B5EF4-FFF2-40B4-BE49-F238E27FC236}">
                <a16:creationId xmlns:a16="http://schemas.microsoft.com/office/drawing/2014/main" id="{8A113CDA-F27A-4C0E-8074-7E59F695880D}"/>
              </a:ext>
            </a:extLst>
          </p:cNvPr>
          <p:cNvSpPr txBox="1">
            <a:spLocks/>
          </p:cNvSpPr>
          <p:nvPr/>
        </p:nvSpPr>
        <p:spPr>
          <a:xfrm>
            <a:off x="1136419" y="6010536"/>
            <a:ext cx="5245470" cy="9301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es-EC" sz="1600" dirty="0"/>
              <a:t>Desarrollar un procedimiento para realizar el seguimiento del sistema de seguridad. física del campo maduro VHR.</a:t>
            </a:r>
          </a:p>
          <a:p>
            <a:pPr algn="just"/>
            <a:endParaRPr lang="en-US" altLang="ja-JP" sz="1600" dirty="0"/>
          </a:p>
          <a:p>
            <a:pPr algn="just"/>
            <a:endParaRPr lang="en-US" altLang="ja-JP" sz="1600" dirty="0"/>
          </a:p>
        </p:txBody>
      </p:sp>
    </p:spTree>
    <p:extLst>
      <p:ext uri="{BB962C8B-B14F-4D97-AF65-F5344CB8AC3E}">
        <p14:creationId xmlns:p14="http://schemas.microsoft.com/office/powerpoint/2010/main" val="235469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テキスト プレースホルダー 14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Paso 2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6" name="テキスト プレースホルダー 15"/>
          <p:cNvSpPr>
            <a:spLocks noGrp="1"/>
          </p:cNvSpPr>
          <p:nvPr>
            <p:ph type="body" sz="quarter" idx="28"/>
          </p:nvPr>
        </p:nvSpPr>
        <p:spPr>
          <a:xfrm>
            <a:off x="7146207" y="3459004"/>
            <a:ext cx="4450707" cy="930103"/>
          </a:xfrm>
        </p:spPr>
        <p:txBody>
          <a:bodyPr/>
          <a:lstStyle/>
          <a:p>
            <a:pPr lvl="0" algn="just"/>
            <a:r>
              <a:rPr lang="es-EC" sz="1600" dirty="0"/>
              <a:t>Optimizar la seguridad perimetral como primera línea de protección que mejore el nivel de seguridad de las plataformas y pozos dentro del Campo Maduro VHR.</a:t>
            </a:r>
          </a:p>
        </p:txBody>
      </p:sp>
      <p:sp>
        <p:nvSpPr>
          <p:cNvPr id="17" name="テキスト プレースホルダー 16"/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Paso 3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8" name="テキスト プレースホルダー 17"/>
          <p:cNvSpPr>
            <a:spLocks noGrp="1"/>
          </p:cNvSpPr>
          <p:nvPr>
            <p:ph type="body" sz="quarter" idx="30"/>
          </p:nvPr>
        </p:nvSpPr>
        <p:spPr>
          <a:xfrm>
            <a:off x="1535098" y="4887281"/>
            <a:ext cx="4266405" cy="930103"/>
          </a:xfrm>
        </p:spPr>
        <p:txBody>
          <a:bodyPr/>
          <a:lstStyle/>
          <a:p>
            <a:pPr lvl="0" algn="just"/>
            <a:r>
              <a:rPr lang="es-EC" sz="1600" dirty="0"/>
              <a:t>Instaurar un sistema de seguridad física que prevenga, mitigue y permita la continuidad de las labores de la empresa evitando daños de personas y de las infraestructuras responsabilidad de Halliburton.</a:t>
            </a:r>
          </a:p>
          <a:p>
            <a:pPr algn="just"/>
            <a:endParaRPr kumimoji="1" lang="ja-JP" altLang="en-US" sz="1600" dirty="0"/>
          </a:p>
        </p:txBody>
      </p:sp>
      <p:sp>
        <p:nvSpPr>
          <p:cNvPr id="20" name="テキスト プレースホルダー 19"/>
          <p:cNvSpPr>
            <a:spLocks noGrp="1"/>
          </p:cNvSpPr>
          <p:nvPr>
            <p:ph type="body" sz="quarter" idx="34"/>
          </p:nvPr>
        </p:nvSpPr>
        <p:spPr>
          <a:xfrm>
            <a:off x="1475085" y="1431848"/>
            <a:ext cx="3450683" cy="565983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Paso 1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21" name="テキスト プレースホルダー 20"/>
          <p:cNvSpPr>
            <a:spLocks noGrp="1"/>
          </p:cNvSpPr>
          <p:nvPr>
            <p:ph type="body" sz="quarter" idx="35"/>
          </p:nvPr>
        </p:nvSpPr>
        <p:spPr>
          <a:xfrm>
            <a:off x="1535098" y="1997831"/>
            <a:ext cx="3171735" cy="930103"/>
          </a:xfrm>
        </p:spPr>
        <p:txBody>
          <a:bodyPr/>
          <a:lstStyle/>
          <a:p>
            <a:pPr lvl="0" algn="just"/>
            <a:r>
              <a:rPr lang="es-EC" sz="1600" dirty="0"/>
              <a:t>Analizar la situación actual de las plataformas y pozos que se encuentran dentro del Campo Maduro VHR.</a:t>
            </a:r>
          </a:p>
          <a:p>
            <a:pPr algn="just"/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821908545"/>
      </p:ext>
    </p:extLst>
  </p:cSld>
  <p:clrMapOvr>
    <a:masterClrMapping/>
  </p:clrMapOvr>
  <p:transition spd="slow">
    <p:push dir="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DAC9AB0E-EF9E-4B39-A237-7E7C43754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747" y="374038"/>
            <a:ext cx="10004396" cy="669117"/>
          </a:xfrm>
        </p:spPr>
        <p:txBody>
          <a:bodyPr>
            <a:normAutofit fontScale="90000"/>
          </a:bodyPr>
          <a:lstStyle/>
          <a:p>
            <a:r>
              <a:rPr lang="es-EC" b="1" dirty="0"/>
              <a:t>Matriz evaluación de riesgos</a:t>
            </a: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F574A6FD-B685-4332-8BF3-AD5E9DF23C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9650679"/>
              </p:ext>
            </p:extLst>
          </p:nvPr>
        </p:nvGraphicFramePr>
        <p:xfrm>
          <a:off x="1371599" y="1352944"/>
          <a:ext cx="8940799" cy="5448480"/>
        </p:xfrm>
        <a:graphic>
          <a:graphicData uri="http://schemas.openxmlformats.org/drawingml/2006/table">
            <a:tbl>
              <a:tblPr firstRow="1" firstCol="1" bandRow="1"/>
              <a:tblGrid>
                <a:gridCol w="2871127">
                  <a:extLst>
                    <a:ext uri="{9D8B030D-6E8A-4147-A177-3AD203B41FA5}">
                      <a16:colId xmlns:a16="http://schemas.microsoft.com/office/drawing/2014/main" val="1631059105"/>
                    </a:ext>
                  </a:extLst>
                </a:gridCol>
                <a:gridCol w="2133545">
                  <a:extLst>
                    <a:ext uri="{9D8B030D-6E8A-4147-A177-3AD203B41FA5}">
                      <a16:colId xmlns:a16="http://schemas.microsoft.com/office/drawing/2014/main" val="2075964597"/>
                    </a:ext>
                  </a:extLst>
                </a:gridCol>
                <a:gridCol w="515596">
                  <a:extLst>
                    <a:ext uri="{9D8B030D-6E8A-4147-A177-3AD203B41FA5}">
                      <a16:colId xmlns:a16="http://schemas.microsoft.com/office/drawing/2014/main" val="619407427"/>
                    </a:ext>
                  </a:extLst>
                </a:gridCol>
                <a:gridCol w="1954825">
                  <a:extLst>
                    <a:ext uri="{9D8B030D-6E8A-4147-A177-3AD203B41FA5}">
                      <a16:colId xmlns:a16="http://schemas.microsoft.com/office/drawing/2014/main" val="448360651"/>
                    </a:ext>
                  </a:extLst>
                </a:gridCol>
                <a:gridCol w="1465706">
                  <a:extLst>
                    <a:ext uri="{9D8B030D-6E8A-4147-A177-3AD203B41FA5}">
                      <a16:colId xmlns:a16="http://schemas.microsoft.com/office/drawing/2014/main" val="1756530710"/>
                    </a:ext>
                  </a:extLst>
                </a:gridCol>
              </a:tblGrid>
              <a:tr h="462860">
                <a:tc rowSpan="6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AMENAZA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363" marR="33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E7E6E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PROBABILIDAD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363" marR="33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  <a:tc rowSpan="6">
                  <a:txBody>
                    <a:bodyPr/>
                    <a:lstStyle/>
                    <a:p>
                      <a:pPr indent="18034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363" marR="33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E7E6E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IMPACTO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363" marR="33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 rowSpan="6"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PESO RELATIVO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363" marR="33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9823642"/>
                  </a:ext>
                </a:extLst>
              </a:tr>
              <a:tr h="43415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1= MUY BAJO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363" marR="333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1= INSIGNIFICANTE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363" marR="333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2865750"/>
                  </a:ext>
                </a:extLst>
              </a:tr>
              <a:tr h="21228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2= BAJO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363" marR="333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2= BAJO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363" marR="333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2291987"/>
                  </a:ext>
                </a:extLst>
              </a:tr>
              <a:tr h="25220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3= MEDIO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363" marR="333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3= MODERADO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363" marR="333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8924908"/>
                  </a:ext>
                </a:extLst>
              </a:tr>
              <a:tr h="20893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4= ALTO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363" marR="333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4= SIGNIFICANTE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363" marR="333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4931496"/>
                  </a:ext>
                </a:extLst>
              </a:tr>
              <a:tr h="20719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5= MUY ALTO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363" marR="333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5= SEVERO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363" marR="333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8608275"/>
                  </a:ext>
                </a:extLst>
              </a:tr>
              <a:tr h="534885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Robo a mano armada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363" marR="33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363" marR="33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363" marR="33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363" marR="33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</a:t>
                      </a:r>
                      <a:endParaRPr lang="es-EC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363" marR="33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0635327"/>
                  </a:ext>
                </a:extLst>
              </a:tr>
              <a:tr h="520717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Manifestaciones/disturbios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363" marR="33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363" marR="33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363" marR="33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363" marR="33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</a:t>
                      </a:r>
                      <a:endParaRPr lang="es-EC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363" marR="33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8703396"/>
                  </a:ext>
                </a:extLst>
              </a:tr>
              <a:tr h="520717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Robo a las instalaciones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363" marR="33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363" marR="33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363" marR="33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363" marR="33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</a:t>
                      </a:r>
                      <a:endParaRPr lang="es-EC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363" marR="33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7369572"/>
                  </a:ext>
                </a:extLst>
              </a:tr>
              <a:tr h="520717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Intimidación y extorsión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363" marR="33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363" marR="33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363" marR="33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363" marR="33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</a:t>
                      </a:r>
                      <a:endParaRPr lang="es-EC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363" marR="33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8869438"/>
                  </a:ext>
                </a:extLst>
              </a:tr>
              <a:tr h="520717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Sabotaje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363" marR="33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363" marR="33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363" marR="33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363" marR="33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</a:t>
                      </a:r>
                      <a:endParaRPr lang="es-EC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363" marR="33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1800805"/>
                  </a:ext>
                </a:extLst>
              </a:tr>
              <a:tr h="520717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Cierre de vìas y bloqueos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363" marR="33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363" marR="33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363" marR="33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363" marR="33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</a:t>
                      </a:r>
                      <a:endParaRPr lang="es-EC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363" marR="33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2691625"/>
                  </a:ext>
                </a:extLst>
              </a:tr>
              <a:tr h="520717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Robos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363" marR="33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363" marR="33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363" marR="33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363" marR="33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</a:t>
                      </a:r>
                      <a:endParaRPr lang="es-EC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363" marR="33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56880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558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テキスト プレースホルダー 20"/>
          <p:cNvSpPr>
            <a:spLocks noGrp="1"/>
          </p:cNvSpPr>
          <p:nvPr>
            <p:ph type="body" sz="quarter" idx="16"/>
          </p:nvPr>
        </p:nvSpPr>
        <p:spPr>
          <a:xfrm>
            <a:off x="7058963" y="1514830"/>
            <a:ext cx="5881164" cy="515469"/>
          </a:xfrm>
        </p:spPr>
        <p:txBody>
          <a:bodyPr/>
          <a:lstStyle/>
          <a:p>
            <a:r>
              <a:rPr kumimoji="1" lang="es-EC" altLang="ja-JP" sz="4000" b="1" dirty="0">
                <a:solidFill>
                  <a:srgbClr val="FF0000"/>
                </a:solidFill>
              </a:rPr>
              <a:t>Diseño </a:t>
            </a:r>
          </a:p>
        </p:txBody>
      </p:sp>
      <p:sp>
        <p:nvSpPr>
          <p:cNvPr id="23" name="テキスト プレースホルダー 22"/>
          <p:cNvSpPr>
            <a:spLocks noGrp="1"/>
          </p:cNvSpPr>
          <p:nvPr>
            <p:ph type="body" sz="quarter" idx="18"/>
          </p:nvPr>
        </p:nvSpPr>
        <p:spPr>
          <a:xfrm>
            <a:off x="7058963" y="2834582"/>
            <a:ext cx="5881164" cy="515469"/>
          </a:xfrm>
        </p:spPr>
        <p:txBody>
          <a:bodyPr/>
          <a:lstStyle/>
          <a:p>
            <a:r>
              <a:rPr kumimoji="1" lang="es-EC" altLang="ja-JP" sz="4000" b="1" dirty="0">
                <a:solidFill>
                  <a:srgbClr val="FF0000"/>
                </a:solidFill>
              </a:rPr>
              <a:t>Implementación</a:t>
            </a:r>
          </a:p>
        </p:txBody>
      </p:sp>
      <p:sp>
        <p:nvSpPr>
          <p:cNvPr id="25" name="テキスト プレースホルダー 24"/>
          <p:cNvSpPr>
            <a:spLocks noGrp="1"/>
          </p:cNvSpPr>
          <p:nvPr>
            <p:ph type="body" sz="quarter" idx="20"/>
          </p:nvPr>
        </p:nvSpPr>
        <p:spPr>
          <a:xfrm>
            <a:off x="7058963" y="4200694"/>
            <a:ext cx="5881164" cy="515469"/>
          </a:xfrm>
        </p:spPr>
        <p:txBody>
          <a:bodyPr/>
          <a:lstStyle/>
          <a:p>
            <a:r>
              <a:rPr kumimoji="1" lang="es-EC" altLang="ja-JP" sz="4000" b="1">
                <a:solidFill>
                  <a:srgbClr val="FF0000"/>
                </a:solidFill>
              </a:rPr>
              <a:t>Monitoreo</a:t>
            </a:r>
          </a:p>
        </p:txBody>
      </p:sp>
      <p:pic>
        <p:nvPicPr>
          <p:cNvPr id="10" name="Marcador de posición de imagen 9">
            <a:extLst>
              <a:ext uri="{FF2B5EF4-FFF2-40B4-BE49-F238E27FC236}">
                <a16:creationId xmlns:a16="http://schemas.microsoft.com/office/drawing/2014/main" id="{5A4965C0-076E-4B7C-BCA9-EE6D786F471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4634" y="1514830"/>
            <a:ext cx="4743484" cy="4743484"/>
          </a:xfrm>
        </p:spPr>
      </p:pic>
      <p:sp>
        <p:nvSpPr>
          <p:cNvPr id="27" name="テキスト プレースホルダー 24">
            <a:extLst>
              <a:ext uri="{FF2B5EF4-FFF2-40B4-BE49-F238E27FC236}">
                <a16:creationId xmlns:a16="http://schemas.microsoft.com/office/drawing/2014/main" id="{0808B3F1-EC99-4D73-9B76-3E39565AB4BC}"/>
              </a:ext>
            </a:extLst>
          </p:cNvPr>
          <p:cNvSpPr txBox="1">
            <a:spLocks/>
          </p:cNvSpPr>
          <p:nvPr/>
        </p:nvSpPr>
        <p:spPr>
          <a:xfrm>
            <a:off x="7058963" y="5437431"/>
            <a:ext cx="5881164" cy="5154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33" kern="1200" spc="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s-EC" altLang="ja-JP" sz="4000" b="1" dirty="0">
                <a:solidFill>
                  <a:srgbClr val="FF0000"/>
                </a:solidFill>
              </a:rPr>
              <a:t>Seguimiento</a:t>
            </a:r>
          </a:p>
        </p:txBody>
      </p:sp>
    </p:spTree>
    <p:extLst>
      <p:ext uri="{BB962C8B-B14F-4D97-AF65-F5344CB8AC3E}">
        <p14:creationId xmlns:p14="http://schemas.microsoft.com/office/powerpoint/2010/main" val="3631242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DAC9AB0E-EF9E-4B39-A237-7E7C43754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747" y="374038"/>
            <a:ext cx="10004396" cy="669117"/>
          </a:xfrm>
        </p:spPr>
        <p:txBody>
          <a:bodyPr>
            <a:normAutofit fontScale="90000"/>
          </a:bodyPr>
          <a:lstStyle/>
          <a:p>
            <a:r>
              <a:rPr lang="es-EC" dirty="0"/>
              <a:t>Diseño</a:t>
            </a:r>
          </a:p>
        </p:txBody>
      </p:sp>
      <p:pic>
        <p:nvPicPr>
          <p:cNvPr id="23" name="図 31">
            <a:extLst>
              <a:ext uri="{FF2B5EF4-FFF2-40B4-BE49-F238E27FC236}">
                <a16:creationId xmlns:a16="http://schemas.microsoft.com/office/drawing/2014/main" id="{148D6422-D42D-490C-8E3F-6B8C7F7DC7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 flipH="1">
            <a:off x="4352770" y="4227987"/>
            <a:ext cx="3466017" cy="280708"/>
          </a:xfrm>
          <a:prstGeom prst="rect">
            <a:avLst/>
          </a:prstGeom>
        </p:spPr>
      </p:pic>
      <p:sp>
        <p:nvSpPr>
          <p:cNvPr id="26" name="正方形/長方形 15">
            <a:extLst>
              <a:ext uri="{FF2B5EF4-FFF2-40B4-BE49-F238E27FC236}">
                <a16:creationId xmlns:a16="http://schemas.microsoft.com/office/drawing/2014/main" id="{6B7C63AE-AF67-4788-98FA-083609C6FDF5}"/>
              </a:ext>
            </a:extLst>
          </p:cNvPr>
          <p:cNvSpPr>
            <a:spLocks/>
          </p:cNvSpPr>
          <p:nvPr/>
        </p:nvSpPr>
        <p:spPr>
          <a:xfrm>
            <a:off x="453872" y="1628857"/>
            <a:ext cx="3360292" cy="2640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9" name="テキスト プレースホルダー 11">
            <a:extLst>
              <a:ext uri="{FF2B5EF4-FFF2-40B4-BE49-F238E27FC236}">
                <a16:creationId xmlns:a16="http://schemas.microsoft.com/office/drawing/2014/main" id="{7B9ADC7A-2554-4CDE-ABC8-ABB4D1D69669}"/>
              </a:ext>
            </a:extLst>
          </p:cNvPr>
          <p:cNvSpPr txBox="1">
            <a:spLocks/>
          </p:cNvSpPr>
          <p:nvPr/>
        </p:nvSpPr>
        <p:spPr>
          <a:xfrm>
            <a:off x="8357393" y="4368341"/>
            <a:ext cx="3318027" cy="13985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2000" dirty="0">
                <a:solidFill>
                  <a:schemeClr val="tx1"/>
                </a:solidFill>
              </a:rPr>
              <a:t>Perímetro</a:t>
            </a:r>
            <a:r>
              <a:rPr lang="en-US" sz="2000" dirty="0">
                <a:solidFill>
                  <a:schemeClr val="tx1"/>
                </a:solidFill>
              </a:rPr>
              <a:t> de 90 mts. </a:t>
            </a:r>
            <a:r>
              <a:rPr lang="es-EC" sz="2000" dirty="0">
                <a:solidFill>
                  <a:schemeClr val="tx1"/>
                </a:solidFill>
              </a:rPr>
              <a:t>por lado con un total de 1440 mts.</a:t>
            </a:r>
          </a:p>
        </p:txBody>
      </p:sp>
      <p:sp>
        <p:nvSpPr>
          <p:cNvPr id="30" name="図プレースホルダー 8">
            <a:extLst>
              <a:ext uri="{FF2B5EF4-FFF2-40B4-BE49-F238E27FC236}">
                <a16:creationId xmlns:a16="http://schemas.microsoft.com/office/drawing/2014/main" id="{9F2DEBBF-7BED-4BE1-A708-F4B82CB4756E}"/>
              </a:ext>
            </a:extLst>
          </p:cNvPr>
          <p:cNvSpPr txBox="1">
            <a:spLocks/>
          </p:cNvSpPr>
          <p:nvPr/>
        </p:nvSpPr>
        <p:spPr>
          <a:xfrm>
            <a:off x="503349" y="1587193"/>
            <a:ext cx="3210427" cy="2472871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333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Add Image</a:t>
            </a:r>
          </a:p>
        </p:txBody>
      </p:sp>
      <p:sp>
        <p:nvSpPr>
          <p:cNvPr id="31" name="テキスト プレースホルダー 11">
            <a:extLst>
              <a:ext uri="{FF2B5EF4-FFF2-40B4-BE49-F238E27FC236}">
                <a16:creationId xmlns:a16="http://schemas.microsoft.com/office/drawing/2014/main" id="{2223170B-E051-4FFD-AF25-66F4F8BBF151}"/>
              </a:ext>
            </a:extLst>
          </p:cNvPr>
          <p:cNvSpPr txBox="1">
            <a:spLocks/>
          </p:cNvSpPr>
          <p:nvPr/>
        </p:nvSpPr>
        <p:spPr>
          <a:xfrm>
            <a:off x="553543" y="3791261"/>
            <a:ext cx="3210427" cy="359364"/>
          </a:xfrm>
          <a:prstGeom prst="rect">
            <a:avLst/>
          </a:prstGeom>
          <a:gradFill>
            <a:gsLst>
              <a:gs pos="0">
                <a:schemeClr val="tx2">
                  <a:lumMod val="75000"/>
                  <a:lumOff val="25000"/>
                  <a:alpha val="70000"/>
                </a:schemeClr>
              </a:gs>
              <a:gs pos="50000">
                <a:schemeClr val="bg1">
                  <a:lumMod val="25000"/>
                  <a:lumOff val="75000"/>
                  <a:alpha val="70000"/>
                </a:schemeClr>
              </a:gs>
              <a:gs pos="100000">
                <a:schemeClr val="bg1">
                  <a:lumMod val="10000"/>
                  <a:lumOff val="90000"/>
                  <a:alpha val="70000"/>
                </a:schemeClr>
              </a:gs>
            </a:gsLst>
            <a:lin ang="10800000" scaled="1"/>
          </a:gradFill>
        </p:spPr>
        <p:txBody>
          <a:bodyPr anchor="b">
            <a:normAutofit/>
          </a:bodyPr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67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C" dirty="0"/>
              <a:t>Plataforma I - grande</a:t>
            </a:r>
          </a:p>
        </p:txBody>
      </p:sp>
      <p:sp>
        <p:nvSpPr>
          <p:cNvPr id="33" name="正方形/長方形 18">
            <a:extLst>
              <a:ext uri="{FF2B5EF4-FFF2-40B4-BE49-F238E27FC236}">
                <a16:creationId xmlns:a16="http://schemas.microsoft.com/office/drawing/2014/main" id="{C39DE00F-BC04-457D-BE43-06E3FD075CE6}"/>
              </a:ext>
            </a:extLst>
          </p:cNvPr>
          <p:cNvSpPr>
            <a:spLocks/>
          </p:cNvSpPr>
          <p:nvPr/>
        </p:nvSpPr>
        <p:spPr>
          <a:xfrm>
            <a:off x="4376677" y="1602927"/>
            <a:ext cx="3360292" cy="2640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4" name="図プレースホルダー 8">
            <a:extLst>
              <a:ext uri="{FF2B5EF4-FFF2-40B4-BE49-F238E27FC236}">
                <a16:creationId xmlns:a16="http://schemas.microsoft.com/office/drawing/2014/main" id="{4AB036AA-5304-450B-913B-A76CE17D5B98}"/>
              </a:ext>
            </a:extLst>
          </p:cNvPr>
          <p:cNvSpPr txBox="1">
            <a:spLocks/>
          </p:cNvSpPr>
          <p:nvPr/>
        </p:nvSpPr>
        <p:spPr>
          <a:xfrm>
            <a:off x="4426871" y="1614762"/>
            <a:ext cx="3210427" cy="2472871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333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35" name="テキスト プレースホルダー 11">
            <a:extLst>
              <a:ext uri="{FF2B5EF4-FFF2-40B4-BE49-F238E27FC236}">
                <a16:creationId xmlns:a16="http://schemas.microsoft.com/office/drawing/2014/main" id="{BAEACCC6-10D5-4D86-A2B3-EFCBD6D2AB24}"/>
              </a:ext>
            </a:extLst>
          </p:cNvPr>
          <p:cNvSpPr txBox="1">
            <a:spLocks/>
          </p:cNvSpPr>
          <p:nvPr/>
        </p:nvSpPr>
        <p:spPr>
          <a:xfrm>
            <a:off x="4452440" y="3799293"/>
            <a:ext cx="3210427" cy="359364"/>
          </a:xfrm>
          <a:prstGeom prst="rect">
            <a:avLst/>
          </a:prstGeom>
          <a:gradFill>
            <a:gsLst>
              <a:gs pos="0">
                <a:schemeClr val="tx2">
                  <a:lumMod val="75000"/>
                  <a:lumOff val="25000"/>
                  <a:alpha val="70000"/>
                </a:schemeClr>
              </a:gs>
              <a:gs pos="50000">
                <a:schemeClr val="bg1">
                  <a:lumMod val="25000"/>
                  <a:lumOff val="75000"/>
                  <a:alpha val="70000"/>
                </a:schemeClr>
              </a:gs>
              <a:gs pos="100000">
                <a:schemeClr val="bg1">
                  <a:lumMod val="10000"/>
                  <a:lumOff val="90000"/>
                  <a:alpha val="70000"/>
                </a:schemeClr>
              </a:gs>
            </a:gsLst>
            <a:lin ang="10800000" scaled="1"/>
          </a:gradFill>
        </p:spPr>
        <p:txBody>
          <a:bodyPr anchor="b">
            <a:normAutofit/>
          </a:bodyPr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67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C" dirty="0"/>
              <a:t>Plataforma II- mediana</a:t>
            </a:r>
          </a:p>
        </p:txBody>
      </p:sp>
      <p:sp>
        <p:nvSpPr>
          <p:cNvPr id="37" name="正方形/長方形 26">
            <a:extLst>
              <a:ext uri="{FF2B5EF4-FFF2-40B4-BE49-F238E27FC236}">
                <a16:creationId xmlns:a16="http://schemas.microsoft.com/office/drawing/2014/main" id="{6C1D6435-4AA9-4351-B45A-E94D76305B7F}"/>
              </a:ext>
            </a:extLst>
          </p:cNvPr>
          <p:cNvSpPr>
            <a:spLocks/>
          </p:cNvSpPr>
          <p:nvPr/>
        </p:nvSpPr>
        <p:spPr>
          <a:xfrm>
            <a:off x="8282105" y="1669088"/>
            <a:ext cx="3360292" cy="2640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図プレースホルダー 8">
            <a:extLst>
              <a:ext uri="{FF2B5EF4-FFF2-40B4-BE49-F238E27FC236}">
                <a16:creationId xmlns:a16="http://schemas.microsoft.com/office/drawing/2014/main" id="{51ED50C5-9CE8-4528-8DA2-9D3B351FB43E}"/>
              </a:ext>
            </a:extLst>
          </p:cNvPr>
          <p:cNvSpPr txBox="1">
            <a:spLocks/>
          </p:cNvSpPr>
          <p:nvPr/>
        </p:nvSpPr>
        <p:spPr>
          <a:xfrm>
            <a:off x="8357868" y="1703895"/>
            <a:ext cx="3210427" cy="2472871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333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39" name="テキスト プレースホルダー 11">
            <a:extLst>
              <a:ext uri="{FF2B5EF4-FFF2-40B4-BE49-F238E27FC236}">
                <a16:creationId xmlns:a16="http://schemas.microsoft.com/office/drawing/2014/main" id="{5785C78A-5DB9-4DE6-8B54-9AB3A73DE23C}"/>
              </a:ext>
            </a:extLst>
          </p:cNvPr>
          <p:cNvSpPr txBox="1">
            <a:spLocks/>
          </p:cNvSpPr>
          <p:nvPr/>
        </p:nvSpPr>
        <p:spPr>
          <a:xfrm>
            <a:off x="8357868" y="3799293"/>
            <a:ext cx="3210427" cy="359364"/>
          </a:xfrm>
          <a:prstGeom prst="rect">
            <a:avLst/>
          </a:prstGeom>
          <a:gradFill>
            <a:gsLst>
              <a:gs pos="0">
                <a:schemeClr val="tx2">
                  <a:lumMod val="75000"/>
                  <a:lumOff val="25000"/>
                  <a:alpha val="70000"/>
                </a:schemeClr>
              </a:gs>
              <a:gs pos="50000">
                <a:schemeClr val="bg1">
                  <a:lumMod val="25000"/>
                  <a:lumOff val="75000"/>
                  <a:alpha val="70000"/>
                </a:schemeClr>
              </a:gs>
              <a:gs pos="100000">
                <a:schemeClr val="bg1">
                  <a:lumMod val="10000"/>
                  <a:lumOff val="90000"/>
                  <a:alpha val="70000"/>
                </a:schemeClr>
              </a:gs>
            </a:gsLst>
            <a:lin ang="10800000" scaled="1"/>
          </a:gradFill>
        </p:spPr>
        <p:txBody>
          <a:bodyPr anchor="b">
            <a:normAutofit/>
          </a:bodyPr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67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C" dirty="0"/>
              <a:t>Plataforma III - pequeña</a:t>
            </a:r>
          </a:p>
        </p:txBody>
      </p:sp>
      <p:sp>
        <p:nvSpPr>
          <p:cNvPr id="40" name="テキスト プレースホルダー 11">
            <a:extLst>
              <a:ext uri="{FF2B5EF4-FFF2-40B4-BE49-F238E27FC236}">
                <a16:creationId xmlns:a16="http://schemas.microsoft.com/office/drawing/2014/main" id="{67D98196-A752-477B-88E3-7F68325B9649}"/>
              </a:ext>
            </a:extLst>
          </p:cNvPr>
          <p:cNvSpPr txBox="1">
            <a:spLocks/>
          </p:cNvSpPr>
          <p:nvPr/>
        </p:nvSpPr>
        <p:spPr>
          <a:xfrm>
            <a:off x="4600430" y="4407581"/>
            <a:ext cx="3318027" cy="139857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2000" dirty="0">
                <a:solidFill>
                  <a:schemeClr val="tx1"/>
                </a:solidFill>
              </a:rPr>
              <a:t>Perímetro de 105 mts. por lado un total de 1680 mts.</a:t>
            </a:r>
          </a:p>
        </p:txBody>
      </p:sp>
      <p:sp>
        <p:nvSpPr>
          <p:cNvPr id="41" name="テキスト プレースホルダー 11">
            <a:extLst>
              <a:ext uri="{FF2B5EF4-FFF2-40B4-BE49-F238E27FC236}">
                <a16:creationId xmlns:a16="http://schemas.microsoft.com/office/drawing/2014/main" id="{A2DFEA8C-558F-4DE8-BCBC-B24DAC1B0A7A}"/>
              </a:ext>
            </a:extLst>
          </p:cNvPr>
          <p:cNvSpPr txBox="1">
            <a:spLocks/>
          </p:cNvSpPr>
          <p:nvPr/>
        </p:nvSpPr>
        <p:spPr>
          <a:xfrm>
            <a:off x="648776" y="4388357"/>
            <a:ext cx="3374242" cy="139857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2000" dirty="0">
                <a:solidFill>
                  <a:schemeClr val="tx1"/>
                </a:solidFill>
              </a:rPr>
              <a:t>Perímetro de 120 mts. por lado con un total de 1920 mts.</a:t>
            </a:r>
          </a:p>
        </p:txBody>
      </p:sp>
      <p:pic>
        <p:nvPicPr>
          <p:cNvPr id="17" name="図 6">
            <a:extLst>
              <a:ext uri="{FF2B5EF4-FFF2-40B4-BE49-F238E27FC236}">
                <a16:creationId xmlns:a16="http://schemas.microsoft.com/office/drawing/2014/main" id="{391FD1B5-7328-42A1-9CF7-7041623799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82" y="5188913"/>
            <a:ext cx="11739379" cy="2055984"/>
          </a:xfrm>
          <a:prstGeom prst="rect">
            <a:avLst/>
          </a:prstGeom>
          <a:ln>
            <a:noFill/>
          </a:ln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B1A3A05A-C2B4-4942-92B5-7F759D76FE76}"/>
              </a:ext>
            </a:extLst>
          </p:cNvPr>
          <p:cNvSpPr/>
          <p:nvPr/>
        </p:nvSpPr>
        <p:spPr>
          <a:xfrm>
            <a:off x="648776" y="5311472"/>
            <a:ext cx="10611608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dirty="0"/>
              <a:t>El sistema de protección física consistirá en asumir y reducir o mitigar los Riesgos y vulnerabilidades de origen antrópico a los que se </a:t>
            </a:r>
            <a:r>
              <a:rPr lang="es-EC" sz="2000" dirty="0"/>
              <a:t>enfrenta</a:t>
            </a:r>
            <a:r>
              <a:rPr lang="es-EC" dirty="0"/>
              <a:t> el Campo Maduro,  empleando  una seguridad en profundidad y descentralizada en las áreas críticas y plataformas, utilizando tres anillos de seguridad: anillo perimetral, anillo medio y anillo interno.</a:t>
            </a:r>
          </a:p>
        </p:txBody>
      </p:sp>
    </p:spTree>
    <p:extLst>
      <p:ext uri="{BB962C8B-B14F-4D97-AF65-F5344CB8AC3E}">
        <p14:creationId xmlns:p14="http://schemas.microsoft.com/office/powerpoint/2010/main" val="251599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9" grpId="0" build="allAtOnce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animBg="1"/>
      <p:bldP spid="31" grpId="0" build="allAtOnce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/>
      <p:bldP spid="34" grpId="0" animBg="1"/>
      <p:bldP spid="35" grpId="0" build="allAtOnce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animBg="1"/>
      <p:bldP spid="38" grpId="0" animBg="1"/>
      <p:bldP spid="39" grpId="0" build="allAtOnce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allAtOnce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allAtOnce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グループ化 41">
            <a:extLst>
              <a:ext uri="{FF2B5EF4-FFF2-40B4-BE49-F238E27FC236}">
                <a16:creationId xmlns:a16="http://schemas.microsoft.com/office/drawing/2014/main" id="{8EB5709B-9B53-4452-B9BC-2EEED68B14B8}"/>
              </a:ext>
            </a:extLst>
          </p:cNvPr>
          <p:cNvGrpSpPr/>
          <p:nvPr/>
        </p:nvGrpSpPr>
        <p:grpSpPr>
          <a:xfrm rot="10800000">
            <a:off x="5571746" y="1765953"/>
            <a:ext cx="6683635" cy="72368"/>
            <a:chOff x="-3174" y="6111441"/>
            <a:chExt cx="9704415" cy="119030"/>
          </a:xfrm>
          <a:solidFill>
            <a:schemeClr val="bg2">
              <a:lumMod val="75000"/>
            </a:schemeClr>
          </a:solidFill>
        </p:grpSpPr>
        <p:sp>
          <p:nvSpPr>
            <p:cNvPr id="18" name="正方形/長方形 42">
              <a:extLst>
                <a:ext uri="{FF2B5EF4-FFF2-40B4-BE49-F238E27FC236}">
                  <a16:creationId xmlns:a16="http://schemas.microsoft.com/office/drawing/2014/main" id="{045B2055-25D4-46DA-9905-7C0B17D0ED58}"/>
                </a:ext>
              </a:extLst>
            </p:cNvPr>
            <p:cNvSpPr/>
            <p:nvPr userDrawn="1"/>
          </p:nvSpPr>
          <p:spPr>
            <a:xfrm>
              <a:off x="-3174" y="6111441"/>
              <a:ext cx="9660456" cy="119030"/>
            </a:xfrm>
            <a:prstGeom prst="rect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>
                <a:solidFill>
                  <a:schemeClr val="accent6"/>
                </a:solidFill>
              </a:endParaRPr>
            </a:p>
          </p:txBody>
        </p:sp>
        <p:sp>
          <p:nvSpPr>
            <p:cNvPr id="19" name="直角三角形 43">
              <a:extLst>
                <a:ext uri="{FF2B5EF4-FFF2-40B4-BE49-F238E27FC236}">
                  <a16:creationId xmlns:a16="http://schemas.microsoft.com/office/drawing/2014/main" id="{E9898C27-0EF2-4A48-8D7A-ECF8D92C30D0}"/>
                </a:ext>
              </a:extLst>
            </p:cNvPr>
            <p:cNvSpPr/>
            <p:nvPr userDrawn="1"/>
          </p:nvSpPr>
          <p:spPr>
            <a:xfrm>
              <a:off x="9657281" y="6111441"/>
              <a:ext cx="43960" cy="119029"/>
            </a:xfrm>
            <a:prstGeom prst="rtTriangle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>
                <a:solidFill>
                  <a:schemeClr val="accent6"/>
                </a:solidFill>
              </a:endParaRPr>
            </a:p>
          </p:txBody>
        </p:sp>
      </p:grpSp>
      <p:sp>
        <p:nvSpPr>
          <p:cNvPr id="4" name="Título 3">
            <a:extLst>
              <a:ext uri="{FF2B5EF4-FFF2-40B4-BE49-F238E27FC236}">
                <a16:creationId xmlns:a16="http://schemas.microsoft.com/office/drawing/2014/main" id="{DAC9AB0E-EF9E-4B39-A237-7E7C43754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548" y="318620"/>
            <a:ext cx="10004396" cy="669117"/>
          </a:xfrm>
        </p:spPr>
        <p:txBody>
          <a:bodyPr>
            <a:normAutofit fontScale="90000"/>
          </a:bodyPr>
          <a:lstStyle/>
          <a:p>
            <a:r>
              <a:rPr lang="es-EC" b="1" dirty="0"/>
              <a:t>Diseño </a:t>
            </a:r>
          </a:p>
        </p:txBody>
      </p:sp>
      <p:grpSp>
        <p:nvGrpSpPr>
          <p:cNvPr id="6" name="グループ化 8">
            <a:extLst>
              <a:ext uri="{FF2B5EF4-FFF2-40B4-BE49-F238E27FC236}">
                <a16:creationId xmlns:a16="http://schemas.microsoft.com/office/drawing/2014/main" id="{341431F8-18D6-4D94-B734-BD870F61E77A}"/>
              </a:ext>
            </a:extLst>
          </p:cNvPr>
          <p:cNvGrpSpPr/>
          <p:nvPr/>
        </p:nvGrpSpPr>
        <p:grpSpPr>
          <a:xfrm>
            <a:off x="-27698" y="1917100"/>
            <a:ext cx="6443876" cy="606926"/>
            <a:chOff x="0" y="2839244"/>
            <a:chExt cx="9664975" cy="3312368"/>
          </a:xfrm>
          <a:solidFill>
            <a:schemeClr val="accent3"/>
          </a:solidFill>
        </p:grpSpPr>
        <p:sp>
          <p:nvSpPr>
            <p:cNvPr id="7" name="正方形/長方形 4">
              <a:extLst>
                <a:ext uri="{FF2B5EF4-FFF2-40B4-BE49-F238E27FC236}">
                  <a16:creationId xmlns:a16="http://schemas.microsoft.com/office/drawing/2014/main" id="{3066FF0E-8CCD-484F-8EC7-1849AA0E86C9}"/>
                </a:ext>
              </a:extLst>
            </p:cNvPr>
            <p:cNvSpPr/>
            <p:nvPr userDrawn="1"/>
          </p:nvSpPr>
          <p:spPr>
            <a:xfrm>
              <a:off x="0" y="2839244"/>
              <a:ext cx="8441633" cy="3312368"/>
            </a:xfrm>
            <a:prstGeom prst="rect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>
                <a:solidFill>
                  <a:schemeClr val="accent6"/>
                </a:solidFill>
              </a:endParaRPr>
            </a:p>
          </p:txBody>
        </p:sp>
        <p:sp>
          <p:nvSpPr>
            <p:cNvPr id="8" name="直角三角形 5">
              <a:extLst>
                <a:ext uri="{FF2B5EF4-FFF2-40B4-BE49-F238E27FC236}">
                  <a16:creationId xmlns:a16="http://schemas.microsoft.com/office/drawing/2014/main" id="{B3317317-F9BF-400E-9651-0DE8A815D762}"/>
                </a:ext>
              </a:extLst>
            </p:cNvPr>
            <p:cNvSpPr/>
            <p:nvPr userDrawn="1"/>
          </p:nvSpPr>
          <p:spPr>
            <a:xfrm>
              <a:off x="8441633" y="2839244"/>
              <a:ext cx="1223342" cy="3312368"/>
            </a:xfrm>
            <a:prstGeom prst="rtTriangle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>
                <a:solidFill>
                  <a:schemeClr val="accent6"/>
                </a:solidFill>
              </a:endParaRPr>
            </a:p>
          </p:txBody>
        </p:sp>
      </p:grpSp>
      <p:grpSp>
        <p:nvGrpSpPr>
          <p:cNvPr id="9" name="グループ化 33">
            <a:extLst>
              <a:ext uri="{FF2B5EF4-FFF2-40B4-BE49-F238E27FC236}">
                <a16:creationId xmlns:a16="http://schemas.microsoft.com/office/drawing/2014/main" id="{56647A58-5D2D-46AF-B30F-E66F969E053F}"/>
              </a:ext>
            </a:extLst>
          </p:cNvPr>
          <p:cNvGrpSpPr/>
          <p:nvPr/>
        </p:nvGrpSpPr>
        <p:grpSpPr>
          <a:xfrm rot="10800000">
            <a:off x="5571746" y="1917102"/>
            <a:ext cx="6671395" cy="606924"/>
            <a:chOff x="0" y="2839244"/>
            <a:chExt cx="9664975" cy="3312368"/>
          </a:xfrm>
          <a:solidFill>
            <a:schemeClr val="bg2">
              <a:lumMod val="50000"/>
            </a:schemeClr>
          </a:solidFill>
        </p:grpSpPr>
        <p:sp>
          <p:nvSpPr>
            <p:cNvPr id="10" name="正方形/長方形 34">
              <a:extLst>
                <a:ext uri="{FF2B5EF4-FFF2-40B4-BE49-F238E27FC236}">
                  <a16:creationId xmlns:a16="http://schemas.microsoft.com/office/drawing/2014/main" id="{0544807F-77B3-4FD6-AE27-BFC585CD463F}"/>
                </a:ext>
              </a:extLst>
            </p:cNvPr>
            <p:cNvSpPr/>
            <p:nvPr userDrawn="1"/>
          </p:nvSpPr>
          <p:spPr>
            <a:xfrm>
              <a:off x="0" y="2839244"/>
              <a:ext cx="8441633" cy="3312368"/>
            </a:xfrm>
            <a:prstGeom prst="rect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>
                <a:solidFill>
                  <a:schemeClr val="accent6"/>
                </a:solidFill>
              </a:endParaRPr>
            </a:p>
          </p:txBody>
        </p:sp>
        <p:sp>
          <p:nvSpPr>
            <p:cNvPr id="11" name="直角三角形 35">
              <a:extLst>
                <a:ext uri="{FF2B5EF4-FFF2-40B4-BE49-F238E27FC236}">
                  <a16:creationId xmlns:a16="http://schemas.microsoft.com/office/drawing/2014/main" id="{AD206528-F89F-4756-96E3-D03712218255}"/>
                </a:ext>
              </a:extLst>
            </p:cNvPr>
            <p:cNvSpPr/>
            <p:nvPr userDrawn="1"/>
          </p:nvSpPr>
          <p:spPr>
            <a:xfrm>
              <a:off x="8441633" y="2839244"/>
              <a:ext cx="1223342" cy="3312368"/>
            </a:xfrm>
            <a:prstGeom prst="rtTriangle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>
                <a:solidFill>
                  <a:schemeClr val="accent6"/>
                </a:solidFill>
              </a:endParaRPr>
            </a:p>
          </p:txBody>
        </p:sp>
      </p:grpSp>
      <p:sp>
        <p:nvSpPr>
          <p:cNvPr id="12" name="テキスト プレースホルダー 6">
            <a:extLst>
              <a:ext uri="{FF2B5EF4-FFF2-40B4-BE49-F238E27FC236}">
                <a16:creationId xmlns:a16="http://schemas.microsoft.com/office/drawing/2014/main" id="{4E0F717F-7A40-4046-A71A-94827E13D800}"/>
              </a:ext>
            </a:extLst>
          </p:cNvPr>
          <p:cNvSpPr txBox="1">
            <a:spLocks/>
          </p:cNvSpPr>
          <p:nvPr/>
        </p:nvSpPr>
        <p:spPr>
          <a:xfrm>
            <a:off x="1161346" y="1715216"/>
            <a:ext cx="4934654" cy="792479"/>
          </a:xfrm>
          <a:prstGeom prst="rect">
            <a:avLst/>
          </a:prstGeom>
        </p:spPr>
        <p:txBody>
          <a:bodyPr anchor="b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4400" i="0" kern="120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ja-JP" sz="3200" dirty="0"/>
              <a:t>Recursos humanos</a:t>
            </a:r>
            <a:endParaRPr kumimoji="1" lang="ja-JP" altLang="en-US" sz="3200" dirty="0"/>
          </a:p>
        </p:txBody>
      </p:sp>
      <p:sp>
        <p:nvSpPr>
          <p:cNvPr id="13" name="テキスト プレースホルダー 6">
            <a:extLst>
              <a:ext uri="{FF2B5EF4-FFF2-40B4-BE49-F238E27FC236}">
                <a16:creationId xmlns:a16="http://schemas.microsoft.com/office/drawing/2014/main" id="{FB41A1F6-741D-4A0F-B31A-AD6D2CF7F374}"/>
              </a:ext>
            </a:extLst>
          </p:cNvPr>
          <p:cNvSpPr txBox="1">
            <a:spLocks/>
          </p:cNvSpPr>
          <p:nvPr/>
        </p:nvSpPr>
        <p:spPr>
          <a:xfrm>
            <a:off x="7639444" y="1848331"/>
            <a:ext cx="4189700" cy="606926"/>
          </a:xfrm>
          <a:prstGeom prst="rect">
            <a:avLst/>
          </a:prstGeom>
        </p:spPr>
        <p:txBody>
          <a:bodyPr anchor="b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4400" i="0" kern="120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ja-JP" sz="3200" dirty="0"/>
              <a:t>Recursos </a:t>
            </a:r>
            <a:r>
              <a:rPr kumimoji="1" lang="es-EC" altLang="ja-JP" sz="3200" dirty="0"/>
              <a:t>organizativos</a:t>
            </a:r>
          </a:p>
        </p:txBody>
      </p:sp>
      <p:grpSp>
        <p:nvGrpSpPr>
          <p:cNvPr id="14" name="グループ化 10">
            <a:extLst>
              <a:ext uri="{FF2B5EF4-FFF2-40B4-BE49-F238E27FC236}">
                <a16:creationId xmlns:a16="http://schemas.microsoft.com/office/drawing/2014/main" id="{D3D284F0-3FFF-4A66-AEEA-94AA2A0D0732}"/>
              </a:ext>
            </a:extLst>
          </p:cNvPr>
          <p:cNvGrpSpPr/>
          <p:nvPr/>
        </p:nvGrpSpPr>
        <p:grpSpPr>
          <a:xfrm>
            <a:off x="-118477" y="2592449"/>
            <a:ext cx="6468055" cy="79353"/>
            <a:chOff x="0" y="6111441"/>
            <a:chExt cx="9701241" cy="11903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5" name="正方形/長方形 39">
              <a:extLst>
                <a:ext uri="{FF2B5EF4-FFF2-40B4-BE49-F238E27FC236}">
                  <a16:creationId xmlns:a16="http://schemas.microsoft.com/office/drawing/2014/main" id="{E6D3656A-B14A-4537-B5D5-990A26588B98}"/>
                </a:ext>
              </a:extLst>
            </p:cNvPr>
            <p:cNvSpPr/>
            <p:nvPr userDrawn="1"/>
          </p:nvSpPr>
          <p:spPr>
            <a:xfrm>
              <a:off x="0" y="6126973"/>
              <a:ext cx="9657281" cy="103498"/>
            </a:xfrm>
            <a:prstGeom prst="rect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6" name="直角三角形 40">
              <a:extLst>
                <a:ext uri="{FF2B5EF4-FFF2-40B4-BE49-F238E27FC236}">
                  <a16:creationId xmlns:a16="http://schemas.microsoft.com/office/drawing/2014/main" id="{CF4AAE91-8439-4E14-BEA0-AF2BD37240E6}"/>
                </a:ext>
              </a:extLst>
            </p:cNvPr>
            <p:cNvSpPr/>
            <p:nvPr userDrawn="1"/>
          </p:nvSpPr>
          <p:spPr>
            <a:xfrm>
              <a:off x="9657281" y="6111441"/>
              <a:ext cx="43960" cy="119029"/>
            </a:xfrm>
            <a:prstGeom prst="rtTriangle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</p:grpSp>
      <p:sp>
        <p:nvSpPr>
          <p:cNvPr id="20" name="テキスト プレースホルダー 6">
            <a:extLst>
              <a:ext uri="{FF2B5EF4-FFF2-40B4-BE49-F238E27FC236}">
                <a16:creationId xmlns:a16="http://schemas.microsoft.com/office/drawing/2014/main" id="{CC1D758A-BCA3-46F5-9009-FA732DE7FCC4}"/>
              </a:ext>
            </a:extLst>
          </p:cNvPr>
          <p:cNvSpPr txBox="1">
            <a:spLocks/>
          </p:cNvSpPr>
          <p:nvPr/>
        </p:nvSpPr>
        <p:spPr>
          <a:xfrm>
            <a:off x="-27698" y="3409274"/>
            <a:ext cx="6160011" cy="2550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333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es-EC" sz="2000" dirty="0">
                <a:solidFill>
                  <a:schemeClr val="bg2">
                    <a:lumMod val="25000"/>
                  </a:schemeClr>
                </a:solidFill>
              </a:rPr>
              <a:t>Equipo de tres guardias en turnos de 12 horas.</a:t>
            </a:r>
          </a:p>
          <a:p>
            <a:pPr lvl="0" algn="just"/>
            <a:r>
              <a:rPr lang="es-EC" sz="2000" dirty="0">
                <a:solidFill>
                  <a:schemeClr val="bg2">
                    <a:lumMod val="25000"/>
                  </a:schemeClr>
                </a:solidFill>
              </a:rPr>
              <a:t>Los guardias dispondrán del apoyo de la fuerza de reacción.</a:t>
            </a:r>
          </a:p>
          <a:p>
            <a:pPr lvl="0" algn="just"/>
            <a:r>
              <a:rPr lang="es-EC" sz="2000" dirty="0">
                <a:solidFill>
                  <a:schemeClr val="bg2">
                    <a:lumMod val="25000"/>
                  </a:schemeClr>
                </a:solidFill>
              </a:rPr>
              <a:t>Este equipo de apoyo unidireccional estará formado por tres conductores y tres supervisores laborando en la misma modalidad que los guardias.</a:t>
            </a:r>
          </a:p>
        </p:txBody>
      </p:sp>
      <p:sp>
        <p:nvSpPr>
          <p:cNvPr id="21" name="テキスト プレースホルダー 6">
            <a:extLst>
              <a:ext uri="{FF2B5EF4-FFF2-40B4-BE49-F238E27FC236}">
                <a16:creationId xmlns:a16="http://schemas.microsoft.com/office/drawing/2014/main" id="{9DF17B91-E047-40C2-95F7-EABBCBEE210F}"/>
              </a:ext>
            </a:extLst>
          </p:cNvPr>
          <p:cNvSpPr txBox="1">
            <a:spLocks/>
          </p:cNvSpPr>
          <p:nvPr/>
        </p:nvSpPr>
        <p:spPr>
          <a:xfrm>
            <a:off x="6637337" y="3269349"/>
            <a:ext cx="5384641" cy="1262479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333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es-EC" sz="2000" dirty="0">
                <a:solidFill>
                  <a:schemeClr val="bg2">
                    <a:lumMod val="25000"/>
                  </a:schemeClr>
                </a:solidFill>
              </a:rPr>
              <a:t>De manera regular se revisará, actualizará y se aprobará los documentos autorizados.</a:t>
            </a:r>
          </a:p>
          <a:p>
            <a:pPr lvl="0" algn="just"/>
            <a:r>
              <a:rPr lang="es-EC" sz="2000" dirty="0">
                <a:solidFill>
                  <a:schemeClr val="bg2">
                    <a:lumMod val="25000"/>
                  </a:schemeClr>
                </a:solidFill>
              </a:rPr>
              <a:t>Se implementará un control de documentos que verifiquen el ingreso del personal autorizado</a:t>
            </a:r>
            <a:r>
              <a:rPr lang="es-EC" sz="2000" b="1" dirty="0">
                <a:solidFill>
                  <a:schemeClr val="bg2">
                    <a:lumMod val="25000"/>
                  </a:schemeClr>
                </a:solidFill>
              </a:rPr>
              <a:t>.</a:t>
            </a:r>
            <a:endParaRPr lang="es-EC" sz="2000" dirty="0">
              <a:solidFill>
                <a:schemeClr val="bg2">
                  <a:lumMod val="25000"/>
                </a:schemeClr>
              </a:solidFill>
            </a:endParaRPr>
          </a:p>
          <a:p>
            <a:pPr lvl="0" algn="just"/>
            <a:r>
              <a:rPr lang="es-EC" sz="2000" dirty="0">
                <a:solidFill>
                  <a:schemeClr val="bg2">
                    <a:lumMod val="25000"/>
                  </a:schemeClr>
                </a:solidFill>
              </a:rPr>
              <a:t>Capacitar al persona de vigilantes para que cumpla con el control y registro de los documentos anteriormente indicados. </a:t>
            </a:r>
          </a:p>
        </p:txBody>
      </p:sp>
    </p:spTree>
    <p:extLst>
      <p:ext uri="{BB962C8B-B14F-4D97-AF65-F5344CB8AC3E}">
        <p14:creationId xmlns:p14="http://schemas.microsoft.com/office/powerpoint/2010/main" val="354978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posición de imagen 6">
            <a:extLst>
              <a:ext uri="{FF2B5EF4-FFF2-40B4-BE49-F238E27FC236}">
                <a16:creationId xmlns:a16="http://schemas.microsoft.com/office/drawing/2014/main" id="{AF2F2FD4-2C85-47A8-A4C9-53201EFFC39D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6" b="7246"/>
          <a:stretch/>
        </p:blipFill>
        <p:spPr>
          <a:xfrm>
            <a:off x="944518" y="1921482"/>
            <a:ext cx="4907706" cy="2527713"/>
          </a:xfrm>
        </p:spPr>
      </p:pic>
      <p:pic>
        <p:nvPicPr>
          <p:cNvPr id="9" name="Marcador de posición de imagen 8">
            <a:extLst>
              <a:ext uri="{FF2B5EF4-FFF2-40B4-BE49-F238E27FC236}">
                <a16:creationId xmlns:a16="http://schemas.microsoft.com/office/drawing/2014/main" id="{4AF13A6F-7EE2-4AE4-80AC-CE645A45C5F6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58" b="19158"/>
          <a:stretch/>
        </p:blipFill>
        <p:spPr>
          <a:xfrm>
            <a:off x="6447619" y="1925498"/>
            <a:ext cx="4911093" cy="2519680"/>
          </a:xfrm>
        </p:spPr>
      </p:pic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7A1B2A7A-AC56-49CA-B4A2-906D44BE9FD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58499" y="5517811"/>
            <a:ext cx="4993725" cy="960582"/>
          </a:xfrm>
        </p:spPr>
        <p:txBody>
          <a:bodyPr>
            <a:noAutofit/>
          </a:bodyPr>
          <a:lstStyle/>
          <a:p>
            <a:pPr algn="just"/>
            <a:r>
              <a:rPr lang="es-EC" sz="1800" dirty="0">
                <a:solidFill>
                  <a:schemeClr val="bg2">
                    <a:lumMod val="25000"/>
                  </a:schemeClr>
                </a:solidFill>
              </a:rPr>
              <a:t>El sensor de cables subterráneos diseñado para lograr una total adaptación en el lugar que se instale brinda una detección oculta y se adapta al terreno en todo el perímetro de la propiedad.</a:t>
            </a:r>
          </a:p>
        </p:txBody>
      </p:sp>
      <p:sp>
        <p:nvSpPr>
          <p:cNvPr id="18" name="テキスト プレースホルダー 17"/>
          <p:cNvSpPr>
            <a:spLocks noGrp="1"/>
          </p:cNvSpPr>
          <p:nvPr>
            <p:ph type="body" sz="quarter" idx="14"/>
          </p:nvPr>
        </p:nvSpPr>
        <p:spPr>
          <a:xfrm>
            <a:off x="752441" y="4976092"/>
            <a:ext cx="4993725" cy="50424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EC" dirty="0">
                <a:solidFill>
                  <a:srgbClr val="FF0000"/>
                </a:solidFill>
              </a:rPr>
              <a:t>Cable microfónico y sistema de detección, disuasión e intrusión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3B66F80-74EB-4513-BBC2-04088CED420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756071" y="4803634"/>
            <a:ext cx="4993725" cy="504242"/>
          </a:xfrm>
        </p:spPr>
        <p:txBody>
          <a:bodyPr/>
          <a:lstStyle/>
          <a:p>
            <a:pPr marL="0" indent="0" algn="ctr">
              <a:buNone/>
            </a:pPr>
            <a:r>
              <a:rPr lang="es-EC" dirty="0">
                <a:solidFill>
                  <a:srgbClr val="FF0000"/>
                </a:solidFill>
              </a:rPr>
              <a:t>Malla perimetral y concertina</a:t>
            </a:r>
          </a:p>
        </p:txBody>
      </p:sp>
      <p:sp>
        <p:nvSpPr>
          <p:cNvPr id="24" name="Marcador de texto 14">
            <a:extLst>
              <a:ext uri="{FF2B5EF4-FFF2-40B4-BE49-F238E27FC236}">
                <a16:creationId xmlns:a16="http://schemas.microsoft.com/office/drawing/2014/main" id="{C0E83688-B78A-49B1-8E3F-7FD1F31EA85C}"/>
              </a:ext>
            </a:extLst>
          </p:cNvPr>
          <p:cNvSpPr txBox="1">
            <a:spLocks/>
          </p:cNvSpPr>
          <p:nvPr/>
        </p:nvSpPr>
        <p:spPr>
          <a:xfrm>
            <a:off x="6447619" y="5135418"/>
            <a:ext cx="4991939" cy="96058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C" dirty="0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C9B5C8D9-632A-4BA7-B677-0E8777F6F9F1}"/>
              </a:ext>
            </a:extLst>
          </p:cNvPr>
          <p:cNvSpPr/>
          <p:nvPr/>
        </p:nvSpPr>
        <p:spPr>
          <a:xfrm>
            <a:off x="6445836" y="5480334"/>
            <a:ext cx="49937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C" dirty="0">
                <a:solidFill>
                  <a:schemeClr val="bg2">
                    <a:lumMod val="25000"/>
                  </a:schemeClr>
                </a:solidFill>
              </a:rPr>
              <a:t>La malla junto con la concertina es lo más utilizado para la seguridad perimetral, dando protección interna a toda el área de ocupación de las doce plataformas. </a:t>
            </a:r>
            <a:endParaRPr lang="es-EC" sz="16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03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uadroTexto 27">
            <a:extLst>
              <a:ext uri="{FF2B5EF4-FFF2-40B4-BE49-F238E27FC236}">
                <a16:creationId xmlns:a16="http://schemas.microsoft.com/office/drawing/2014/main" id="{09B2AB27-D7AC-47AD-ACC3-6164889D1A12}"/>
              </a:ext>
            </a:extLst>
          </p:cNvPr>
          <p:cNvSpPr txBox="1"/>
          <p:nvPr/>
        </p:nvSpPr>
        <p:spPr>
          <a:xfrm>
            <a:off x="6394087" y="3811815"/>
            <a:ext cx="5571650" cy="164504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/>
          <a:p>
            <a:pPr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endParaRPr lang="es-EC" sz="14400" b="1" dirty="0">
              <a:solidFill>
                <a:schemeClr val="bg2">
                  <a:lumMod val="25000"/>
                </a:schemeClr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es-EC" sz="9600" dirty="0">
                <a:solidFill>
                  <a:schemeClr val="bg2">
                    <a:lumMod val="25000"/>
                  </a:schemeClr>
                </a:solidFill>
              </a:rPr>
              <a:t>¿Cuáles son las principales amenazas que enfrenta el campo maduro Víctor Hugo Ruales que causan pérdidas humanas y daños materiales y en qué medida el Sistema de Seguridad Física permite proteger a las personas y los bienes?</a:t>
            </a: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endParaRPr lang="es-EC" sz="6000" b="1" dirty="0">
              <a:solidFill>
                <a:schemeClr val="bg2">
                  <a:lumMod val="2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Imagen 2" descr="Imagen que contiene agua, exterior, cielo, naturaleza&#10;&#10;Descripción generada automáticamente">
            <a:extLst>
              <a:ext uri="{FF2B5EF4-FFF2-40B4-BE49-F238E27FC236}">
                <a16:creationId xmlns:a16="http://schemas.microsoft.com/office/drawing/2014/main" id="{9F8C1D34-6E9E-415A-AC53-9F98F7179B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9" r="16574" b="1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7" name="図 5">
            <a:extLst>
              <a:ext uri="{FF2B5EF4-FFF2-40B4-BE49-F238E27FC236}">
                <a16:creationId xmlns:a16="http://schemas.microsoft.com/office/drawing/2014/main" id="{6015A60A-18EB-4D2B-9F42-4C57A6ACCE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67845" y="408730"/>
            <a:ext cx="6024135" cy="153795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38962C8-1AAC-4802-B8B8-095C6BF295DF}"/>
              </a:ext>
            </a:extLst>
          </p:cNvPr>
          <p:cNvSpPr txBox="1"/>
          <p:nvPr/>
        </p:nvSpPr>
        <p:spPr>
          <a:xfrm>
            <a:off x="6394087" y="568462"/>
            <a:ext cx="60241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4000" dirty="0">
                <a:solidFill>
                  <a:schemeClr val="bg1"/>
                </a:solidFill>
              </a:rPr>
              <a:t>Formulación del problema</a:t>
            </a:r>
          </a:p>
        </p:txBody>
      </p:sp>
    </p:spTree>
    <p:extLst>
      <p:ext uri="{BB962C8B-B14F-4D97-AF65-F5344CB8AC3E}">
        <p14:creationId xmlns:p14="http://schemas.microsoft.com/office/powerpoint/2010/main" val="282046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posición de imagen 6">
            <a:extLst>
              <a:ext uri="{FF2B5EF4-FFF2-40B4-BE49-F238E27FC236}">
                <a16:creationId xmlns:a16="http://schemas.microsoft.com/office/drawing/2014/main" id="{AF2F2FD4-2C85-47A8-A4C9-53201EFFC39D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" r="216"/>
          <a:stretch/>
        </p:blipFill>
        <p:spPr/>
      </p:pic>
      <p:pic>
        <p:nvPicPr>
          <p:cNvPr id="9" name="Marcador de posición de imagen 8">
            <a:extLst>
              <a:ext uri="{FF2B5EF4-FFF2-40B4-BE49-F238E27FC236}">
                <a16:creationId xmlns:a16="http://schemas.microsoft.com/office/drawing/2014/main" id="{4AF13A6F-7EE2-4AE4-80AC-CE645A45C5F6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86" b="16386"/>
          <a:stretch/>
        </p:blipFill>
        <p:spPr>
          <a:xfrm>
            <a:off x="6447619" y="1960520"/>
            <a:ext cx="4911093" cy="2519680"/>
          </a:xfrm>
        </p:spPr>
      </p:pic>
      <p:sp>
        <p:nvSpPr>
          <p:cNvPr id="21" name="テキスト プレースホルダー 20"/>
          <p:cNvSpPr>
            <a:spLocks noGrp="1"/>
          </p:cNvSpPr>
          <p:nvPr>
            <p:ph type="body" sz="quarter" idx="22"/>
          </p:nvPr>
        </p:nvSpPr>
        <p:spPr>
          <a:xfrm>
            <a:off x="6447619" y="5197526"/>
            <a:ext cx="4991939" cy="960582"/>
          </a:xfrm>
        </p:spPr>
        <p:txBody>
          <a:bodyPr>
            <a:noAutofit/>
          </a:bodyPr>
          <a:lstStyle/>
          <a:p>
            <a:pPr algn="just"/>
            <a:r>
              <a:rPr lang="es-EC" sz="1800" dirty="0">
                <a:solidFill>
                  <a:schemeClr val="bg2">
                    <a:lumMod val="25000"/>
                  </a:schemeClr>
                </a:solidFill>
              </a:rPr>
              <a:t>Deben ubicarse junto a la puerta de ingreso,  contar con los servicios básicos y ser el centro de control de los sistemas de detección, disuasión e intrusión, así como de los sistemas de CCTV y de los sensores del cable microfónico.</a:t>
            </a:r>
          </a:p>
        </p:txBody>
      </p:sp>
      <p:sp>
        <p:nvSpPr>
          <p:cNvPr id="22" name="テキスト プレースホルダー 21"/>
          <p:cNvSpPr>
            <a:spLocks noGrp="1"/>
          </p:cNvSpPr>
          <p:nvPr>
            <p:ph type="body" sz="quarter" idx="23"/>
          </p:nvPr>
        </p:nvSpPr>
        <p:spPr>
          <a:xfrm>
            <a:off x="398721" y="5198236"/>
            <a:ext cx="5603800" cy="960582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800" dirty="0">
                <a:solidFill>
                  <a:schemeClr val="bg2">
                    <a:lumMod val="25000"/>
                  </a:schemeClr>
                </a:solidFill>
              </a:rPr>
              <a:t>Son la mejor solución que permite visualizar en directo y grabar las imágenes a través de cable de red.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800" dirty="0">
                <a:solidFill>
                  <a:schemeClr val="bg2">
                    <a:lumMod val="25000"/>
                  </a:schemeClr>
                </a:solidFill>
              </a:rPr>
              <a:t> Iluminación para disuadir intrusos y permitir la detección rápida y de manera visual cualquier anomalía o situación adversa.</a:t>
            </a:r>
          </a:p>
        </p:txBody>
      </p:sp>
      <p:sp>
        <p:nvSpPr>
          <p:cNvPr id="18" name="テキスト プレースホルダー 17"/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lang="es-EC" dirty="0">
                <a:solidFill>
                  <a:srgbClr val="FF0000"/>
                </a:solidFill>
              </a:rPr>
              <a:t>Cámaras de circuito cerrado e iluminación protectiva</a:t>
            </a:r>
          </a:p>
        </p:txBody>
      </p:sp>
      <p:sp>
        <p:nvSpPr>
          <p:cNvPr id="23" name="テキスト プレースホルダー 22"/>
          <p:cNvSpPr>
            <a:spLocks noGrp="1"/>
          </p:cNvSpPr>
          <p:nvPr>
            <p:ph type="body" sz="quarter" idx="24"/>
          </p:nvPr>
        </p:nvSpPr>
        <p:spPr>
          <a:xfrm>
            <a:off x="6406302" y="4540055"/>
            <a:ext cx="4993725" cy="504242"/>
          </a:xfrm>
        </p:spPr>
        <p:txBody>
          <a:bodyPr/>
          <a:lstStyle/>
          <a:p>
            <a:pPr marL="0" indent="0" algn="ctr">
              <a:buNone/>
            </a:pPr>
            <a:r>
              <a:rPr lang="es-EC" dirty="0">
                <a:solidFill>
                  <a:srgbClr val="FF0000"/>
                </a:solidFill>
              </a:rPr>
              <a:t>Garitas</a:t>
            </a:r>
          </a:p>
        </p:txBody>
      </p:sp>
    </p:spTree>
    <p:extLst>
      <p:ext uri="{BB962C8B-B14F-4D97-AF65-F5344CB8AC3E}">
        <p14:creationId xmlns:p14="http://schemas.microsoft.com/office/powerpoint/2010/main" val="3028331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posición de imagen 6">
            <a:extLst>
              <a:ext uri="{FF2B5EF4-FFF2-40B4-BE49-F238E27FC236}">
                <a16:creationId xmlns:a16="http://schemas.microsoft.com/office/drawing/2014/main" id="{AF2F2FD4-2C85-47A8-A4C9-53201EFFC39D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1" b="16451"/>
          <a:stretch/>
        </p:blipFill>
        <p:spPr/>
      </p:pic>
      <p:pic>
        <p:nvPicPr>
          <p:cNvPr id="9" name="Marcador de posición de imagen 8">
            <a:extLst>
              <a:ext uri="{FF2B5EF4-FFF2-40B4-BE49-F238E27FC236}">
                <a16:creationId xmlns:a16="http://schemas.microsoft.com/office/drawing/2014/main" id="{4AF13A6F-7EE2-4AE4-80AC-CE645A45C5F6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70" b="20070"/>
          <a:stretch/>
        </p:blipFill>
        <p:spPr>
          <a:xfrm>
            <a:off x="6406303" y="1960520"/>
            <a:ext cx="4911093" cy="2519680"/>
          </a:xfrm>
        </p:spPr>
      </p:pic>
      <p:sp>
        <p:nvSpPr>
          <p:cNvPr id="21" name="テキスト プレースホルダー 20"/>
          <p:cNvSpPr>
            <a:spLocks noGrp="1"/>
          </p:cNvSpPr>
          <p:nvPr>
            <p:ph type="body" sz="quarter" idx="22"/>
          </p:nvPr>
        </p:nvSpPr>
        <p:spPr>
          <a:xfrm>
            <a:off x="6624017" y="5363205"/>
            <a:ext cx="4991939" cy="960582"/>
          </a:xfrm>
        </p:spPr>
        <p:txBody>
          <a:bodyPr>
            <a:noAutofit/>
          </a:bodyPr>
          <a:lstStyle/>
          <a:p>
            <a:r>
              <a:rPr lang="es-EC" sz="1800" dirty="0">
                <a:solidFill>
                  <a:schemeClr val="bg2">
                    <a:lumMod val="25000"/>
                  </a:schemeClr>
                </a:solidFill>
              </a:rPr>
              <a:t>Seguridades individuales para cada laptop.</a:t>
            </a:r>
          </a:p>
        </p:txBody>
      </p:sp>
      <p:sp>
        <p:nvSpPr>
          <p:cNvPr id="22" name="テキスト プレースホルダー 21"/>
          <p:cNvSpPr>
            <a:spLocks noGrp="1"/>
          </p:cNvSpPr>
          <p:nvPr>
            <p:ph type="body" sz="quarter" idx="23"/>
          </p:nvPr>
        </p:nvSpPr>
        <p:spPr>
          <a:xfrm>
            <a:off x="833288" y="5363205"/>
            <a:ext cx="4991939" cy="960582"/>
          </a:xfrm>
        </p:spPr>
        <p:txBody>
          <a:bodyPr>
            <a:noAutofit/>
          </a:bodyPr>
          <a:lstStyle/>
          <a:p>
            <a:pPr algn="just"/>
            <a:r>
              <a:rPr lang="es-EC" sz="1800" dirty="0">
                <a:solidFill>
                  <a:schemeClr val="bg2">
                    <a:lumMod val="25000"/>
                  </a:schemeClr>
                </a:solidFill>
              </a:rPr>
              <a:t>Para control de acceso a las áreas específicas: área de químicos, área de variadores y transformadores, camper de oficina donde se encuentran los equipos de computación.</a:t>
            </a:r>
          </a:p>
        </p:txBody>
      </p:sp>
      <p:sp>
        <p:nvSpPr>
          <p:cNvPr id="18" name="テキスト プレースホルダー 1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s-EC" dirty="0"/>
              <a:t>Candados anticizalla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54BFAFA-44AC-4931-B67C-9A1AD637C03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s-EC" dirty="0"/>
              <a:t>Cables de seguridad para laptop</a:t>
            </a:r>
          </a:p>
        </p:txBody>
      </p:sp>
    </p:spTree>
    <p:extLst>
      <p:ext uri="{BB962C8B-B14F-4D97-AF65-F5344CB8AC3E}">
        <p14:creationId xmlns:p14="http://schemas.microsoft.com/office/powerpoint/2010/main" val="158804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Marcador de posición de imagen 11" descr="Imagen que contiene arma, persona, pistola, sujetando&#10;&#10;Descripción generada automáticamente">
            <a:extLst>
              <a:ext uri="{FF2B5EF4-FFF2-40B4-BE49-F238E27FC236}">
                <a16:creationId xmlns:a16="http://schemas.microsoft.com/office/drawing/2014/main" id="{60ED041B-CF83-4EF4-8E6B-82CA87AF9170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9" b="1339"/>
          <a:stretch>
            <a:fillRect/>
          </a:stretch>
        </p:blipFill>
        <p:spPr>
          <a:xfrm>
            <a:off x="0" y="1928993"/>
            <a:ext cx="5631269" cy="3654258"/>
          </a:xfr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883BD5C-D8E0-4BB9-8E44-2192F9062659}"/>
              </a:ext>
            </a:extLst>
          </p:cNvPr>
          <p:cNvSpPr txBox="1"/>
          <p:nvPr/>
        </p:nvSpPr>
        <p:spPr>
          <a:xfrm>
            <a:off x="843487" y="5757797"/>
            <a:ext cx="5036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/>
              <a:t>Asalto a mano armada</a:t>
            </a: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06A6AE9C-0149-4F4C-995C-F3A9F9DEFD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8156579"/>
              </p:ext>
            </p:extLst>
          </p:nvPr>
        </p:nvGraphicFramePr>
        <p:xfrm>
          <a:off x="5879721" y="1438416"/>
          <a:ext cx="5965277" cy="367407"/>
        </p:xfrm>
        <a:graphic>
          <a:graphicData uri="http://schemas.openxmlformats.org/drawingml/2006/table">
            <a:tbl>
              <a:tblPr firstRow="1" firstCol="1" bandRow="1"/>
              <a:tblGrid>
                <a:gridCol w="2056867">
                  <a:extLst>
                    <a:ext uri="{9D8B030D-6E8A-4147-A177-3AD203B41FA5}">
                      <a16:colId xmlns:a16="http://schemas.microsoft.com/office/drawing/2014/main" val="3176401892"/>
                    </a:ext>
                  </a:extLst>
                </a:gridCol>
                <a:gridCol w="1954568">
                  <a:extLst>
                    <a:ext uri="{9D8B030D-6E8A-4147-A177-3AD203B41FA5}">
                      <a16:colId xmlns:a16="http://schemas.microsoft.com/office/drawing/2014/main" val="1600022138"/>
                    </a:ext>
                  </a:extLst>
                </a:gridCol>
                <a:gridCol w="1953842">
                  <a:extLst>
                    <a:ext uri="{9D8B030D-6E8A-4147-A177-3AD203B41FA5}">
                      <a16:colId xmlns:a16="http://schemas.microsoft.com/office/drawing/2014/main" val="2726012641"/>
                    </a:ext>
                  </a:extLst>
                </a:gridCol>
              </a:tblGrid>
              <a:tr h="367407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ANTES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6842" marR="368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CB36F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DURANTE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6842" marR="368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CB36F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DESPUÉS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6842" marR="368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CB3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5578063"/>
                  </a:ext>
                </a:extLst>
              </a:tr>
            </a:tbl>
          </a:graphicData>
        </a:graphic>
      </p:graphicFrame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59935DF1-4712-484F-9E4E-675E405F76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7048148"/>
              </p:ext>
            </p:extLst>
          </p:nvPr>
        </p:nvGraphicFramePr>
        <p:xfrm>
          <a:off x="5879722" y="1980369"/>
          <a:ext cx="5965276" cy="3914298"/>
        </p:xfrm>
        <a:graphic>
          <a:graphicData uri="http://schemas.openxmlformats.org/drawingml/2006/table">
            <a:tbl>
              <a:tblPr firstRow="1" firstCol="1" bandRow="1"/>
              <a:tblGrid>
                <a:gridCol w="2056867">
                  <a:extLst>
                    <a:ext uri="{9D8B030D-6E8A-4147-A177-3AD203B41FA5}">
                      <a16:colId xmlns:a16="http://schemas.microsoft.com/office/drawing/2014/main" val="4172197897"/>
                    </a:ext>
                  </a:extLst>
                </a:gridCol>
                <a:gridCol w="1954568">
                  <a:extLst>
                    <a:ext uri="{9D8B030D-6E8A-4147-A177-3AD203B41FA5}">
                      <a16:colId xmlns:a16="http://schemas.microsoft.com/office/drawing/2014/main" val="4184154705"/>
                    </a:ext>
                  </a:extLst>
                </a:gridCol>
                <a:gridCol w="1953841">
                  <a:extLst>
                    <a:ext uri="{9D8B030D-6E8A-4147-A177-3AD203B41FA5}">
                      <a16:colId xmlns:a16="http://schemas.microsoft.com/office/drawing/2014/main" val="4273921901"/>
                    </a:ext>
                  </a:extLst>
                </a:gridCol>
              </a:tblGrid>
              <a:tr h="988218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Capacitación al personal de seguridad en manejo de armas.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6842" marR="368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Aplicación de procesos ante emergencias armadas.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6842" marR="368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Comunicación inmediatamente después de controlar la situación.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6842" marR="368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1021772"/>
                  </a:ext>
                </a:extLst>
              </a:tr>
              <a:tr h="988218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Establecer procesos para enfrentar situaciones de alto riesgo.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6842" marR="368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Pedir asistencia a unidades de emergencia a través de alarmas y equipos de seguridad instalados.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6842" marR="368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Verificar la situación ocurrida para presentar informes.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6842" marR="368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2262448"/>
                  </a:ext>
                </a:extLst>
              </a:tr>
              <a:tr h="731389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Revisión periódica de los sistemas de detección, disuasión e intrusión.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6842" marR="368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Activar alarmas. 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6842" marR="368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Revisar que los sistemas queden nuevamente activos. 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6842" marR="368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0677044"/>
                  </a:ext>
                </a:extLst>
              </a:tr>
              <a:tr h="731389"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Verificar que el equipo de comunicación este operativo..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6842" marR="368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Mantener la calma para evitar pérdida de vida y daños .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6842" marR="368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Verificar posibles pérdida de vidas y daños a la locación.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6842" marR="368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75747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924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Marcador de posición de imagen 11">
            <a:extLst>
              <a:ext uri="{FF2B5EF4-FFF2-40B4-BE49-F238E27FC236}">
                <a16:creationId xmlns:a16="http://schemas.microsoft.com/office/drawing/2014/main" id="{60ED041B-CF83-4EF4-8E6B-82CA87AF9170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173885"/>
            <a:ext cx="5631269" cy="3164474"/>
          </a:xfrm>
        </p:spPr>
      </p:pic>
      <p:graphicFrame>
        <p:nvGraphicFramePr>
          <p:cNvPr id="13" name="Tabla 12">
            <a:extLst>
              <a:ext uri="{FF2B5EF4-FFF2-40B4-BE49-F238E27FC236}">
                <a16:creationId xmlns:a16="http://schemas.microsoft.com/office/drawing/2014/main" id="{A5762592-4810-4F9E-AB96-FC76DE80D7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8648031"/>
              </p:ext>
            </p:extLst>
          </p:nvPr>
        </p:nvGraphicFramePr>
        <p:xfrm>
          <a:off x="5950635" y="1567233"/>
          <a:ext cx="5950634" cy="361760"/>
        </p:xfrm>
        <a:graphic>
          <a:graphicData uri="http://schemas.openxmlformats.org/drawingml/2006/table">
            <a:tbl>
              <a:tblPr firstRow="1" firstCol="1" bandRow="1"/>
              <a:tblGrid>
                <a:gridCol w="2051817">
                  <a:extLst>
                    <a:ext uri="{9D8B030D-6E8A-4147-A177-3AD203B41FA5}">
                      <a16:colId xmlns:a16="http://schemas.microsoft.com/office/drawing/2014/main" val="3176401892"/>
                    </a:ext>
                  </a:extLst>
                </a:gridCol>
                <a:gridCol w="1949771">
                  <a:extLst>
                    <a:ext uri="{9D8B030D-6E8A-4147-A177-3AD203B41FA5}">
                      <a16:colId xmlns:a16="http://schemas.microsoft.com/office/drawing/2014/main" val="1600022138"/>
                    </a:ext>
                  </a:extLst>
                </a:gridCol>
                <a:gridCol w="1949046">
                  <a:extLst>
                    <a:ext uri="{9D8B030D-6E8A-4147-A177-3AD203B41FA5}">
                      <a16:colId xmlns:a16="http://schemas.microsoft.com/office/drawing/2014/main" val="2726012641"/>
                    </a:ext>
                  </a:extLst>
                </a:gridCol>
              </a:tblGrid>
              <a:tr h="331425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ANTES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6842" marR="368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CB36F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DURANTE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6842" marR="368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CB36F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DESPUÉS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6842" marR="368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CB3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5578063"/>
                  </a:ext>
                </a:extLst>
              </a:tr>
            </a:tbl>
          </a:graphicData>
        </a:graphic>
      </p:graphicFrame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6A5B9677-DFA4-4CF8-97E2-0C10C54B56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3611098"/>
              </p:ext>
            </p:extLst>
          </p:nvPr>
        </p:nvGraphicFramePr>
        <p:xfrm>
          <a:off x="5950634" y="1981200"/>
          <a:ext cx="5950634" cy="4145280"/>
        </p:xfrm>
        <a:graphic>
          <a:graphicData uri="http://schemas.openxmlformats.org/drawingml/2006/table">
            <a:tbl>
              <a:tblPr firstRow="1" firstCol="1" bandRow="1"/>
              <a:tblGrid>
                <a:gridCol w="2051818">
                  <a:extLst>
                    <a:ext uri="{9D8B030D-6E8A-4147-A177-3AD203B41FA5}">
                      <a16:colId xmlns:a16="http://schemas.microsoft.com/office/drawing/2014/main" val="210112669"/>
                    </a:ext>
                  </a:extLst>
                </a:gridCol>
                <a:gridCol w="1949769">
                  <a:extLst>
                    <a:ext uri="{9D8B030D-6E8A-4147-A177-3AD203B41FA5}">
                      <a16:colId xmlns:a16="http://schemas.microsoft.com/office/drawing/2014/main" val="2349096076"/>
                    </a:ext>
                  </a:extLst>
                </a:gridCol>
                <a:gridCol w="1949047">
                  <a:extLst>
                    <a:ext uri="{9D8B030D-6E8A-4147-A177-3AD203B41FA5}">
                      <a16:colId xmlns:a16="http://schemas.microsoft.com/office/drawing/2014/main" val="2099089184"/>
                    </a:ext>
                  </a:extLst>
                </a:gridCol>
              </a:tblGrid>
              <a:tr h="992870"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Establecer procesos de seguridad para enfrentar a las comunidades que ocasionan manifestaciones.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Mantener todas las seguridades en alerta general.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Revisar al personal e instalaciones.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3922248"/>
                  </a:ext>
                </a:extLst>
              </a:tr>
              <a:tr h="827392"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Coordinar acciones con personal de seguridad y con las FF.AA.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Revisar que el persona este resguardado y protegido de acciones extremas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Comprobar que el personal este en perfectas condiciones.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2046729"/>
                  </a:ext>
                </a:extLst>
              </a:tr>
              <a:tr h="827392"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Preparar al personal para evacuaciones.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Activar la seguridad de las plataformas y establecer procesos de alerta.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Evacuar al personal herido.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9456045"/>
                  </a:ext>
                </a:extLst>
              </a:tr>
              <a:tr h="661913"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Verificar que el equipo de comunicación este operativo.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Activar procesos de seguridad en la locación.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00000"/>
                        </a:lnSpc>
                      </a:pPr>
                      <a:endParaRPr lang="es-EC" sz="16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8768805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A883BD5C-D8E0-4BB9-8E44-2192F9062659}"/>
              </a:ext>
            </a:extLst>
          </p:cNvPr>
          <p:cNvSpPr txBox="1"/>
          <p:nvPr/>
        </p:nvSpPr>
        <p:spPr>
          <a:xfrm>
            <a:off x="-23198" y="5785066"/>
            <a:ext cx="58141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dirty="0"/>
              <a:t>Manifestaciones, cierres de vías y disturbios</a:t>
            </a:r>
          </a:p>
        </p:txBody>
      </p:sp>
    </p:spTree>
    <p:extLst>
      <p:ext uri="{BB962C8B-B14F-4D97-AF65-F5344CB8AC3E}">
        <p14:creationId xmlns:p14="http://schemas.microsoft.com/office/powerpoint/2010/main" val="169339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Marcador de posición de imagen 11">
            <a:extLst>
              <a:ext uri="{FF2B5EF4-FFF2-40B4-BE49-F238E27FC236}">
                <a16:creationId xmlns:a16="http://schemas.microsoft.com/office/drawing/2014/main" id="{60ED041B-CF83-4EF4-8E6B-82CA87AF9170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172328"/>
            <a:ext cx="5631269" cy="3167588"/>
          </a:xfrm>
        </p:spPr>
      </p:pic>
      <p:graphicFrame>
        <p:nvGraphicFramePr>
          <p:cNvPr id="13" name="Tabla 12">
            <a:extLst>
              <a:ext uri="{FF2B5EF4-FFF2-40B4-BE49-F238E27FC236}">
                <a16:creationId xmlns:a16="http://schemas.microsoft.com/office/drawing/2014/main" id="{A5762592-4810-4F9E-AB96-FC76DE80D7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011440"/>
              </p:ext>
            </p:extLst>
          </p:nvPr>
        </p:nvGraphicFramePr>
        <p:xfrm>
          <a:off x="5950634" y="1567233"/>
          <a:ext cx="5964701" cy="361760"/>
        </p:xfrm>
        <a:graphic>
          <a:graphicData uri="http://schemas.openxmlformats.org/drawingml/2006/table">
            <a:tbl>
              <a:tblPr firstRow="1" firstCol="1" bandRow="1"/>
              <a:tblGrid>
                <a:gridCol w="2056668">
                  <a:extLst>
                    <a:ext uri="{9D8B030D-6E8A-4147-A177-3AD203B41FA5}">
                      <a16:colId xmlns:a16="http://schemas.microsoft.com/office/drawing/2014/main" val="3176401892"/>
                    </a:ext>
                  </a:extLst>
                </a:gridCol>
                <a:gridCol w="1954380">
                  <a:extLst>
                    <a:ext uri="{9D8B030D-6E8A-4147-A177-3AD203B41FA5}">
                      <a16:colId xmlns:a16="http://schemas.microsoft.com/office/drawing/2014/main" val="1600022138"/>
                    </a:ext>
                  </a:extLst>
                </a:gridCol>
                <a:gridCol w="1953653">
                  <a:extLst>
                    <a:ext uri="{9D8B030D-6E8A-4147-A177-3AD203B41FA5}">
                      <a16:colId xmlns:a16="http://schemas.microsoft.com/office/drawing/2014/main" val="2726012641"/>
                    </a:ext>
                  </a:extLst>
                </a:gridCol>
              </a:tblGrid>
              <a:tr h="331425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ANTES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6842" marR="368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CB36F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DURANTE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6842" marR="368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CB36F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DESPUÉS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6842" marR="368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CB3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5578063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A883BD5C-D8E0-4BB9-8E44-2192F9062659}"/>
              </a:ext>
            </a:extLst>
          </p:cNvPr>
          <p:cNvSpPr txBox="1"/>
          <p:nvPr/>
        </p:nvSpPr>
        <p:spPr>
          <a:xfrm>
            <a:off x="777915" y="5770999"/>
            <a:ext cx="5036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dirty="0"/>
              <a:t>Robo a las instalaciones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FA1ED544-FD42-401C-8234-219B1AAF40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9636381"/>
              </p:ext>
            </p:extLst>
          </p:nvPr>
        </p:nvGraphicFramePr>
        <p:xfrm>
          <a:off x="5950634" y="1994271"/>
          <a:ext cx="5964701" cy="4299948"/>
        </p:xfrm>
        <a:graphic>
          <a:graphicData uri="http://schemas.openxmlformats.org/drawingml/2006/table">
            <a:tbl>
              <a:tblPr firstRow="1" firstCol="1" bandRow="1"/>
              <a:tblGrid>
                <a:gridCol w="2056668">
                  <a:extLst>
                    <a:ext uri="{9D8B030D-6E8A-4147-A177-3AD203B41FA5}">
                      <a16:colId xmlns:a16="http://schemas.microsoft.com/office/drawing/2014/main" val="1690739724"/>
                    </a:ext>
                  </a:extLst>
                </a:gridCol>
                <a:gridCol w="1954379">
                  <a:extLst>
                    <a:ext uri="{9D8B030D-6E8A-4147-A177-3AD203B41FA5}">
                      <a16:colId xmlns:a16="http://schemas.microsoft.com/office/drawing/2014/main" val="1560286623"/>
                    </a:ext>
                  </a:extLst>
                </a:gridCol>
                <a:gridCol w="1953654">
                  <a:extLst>
                    <a:ext uri="{9D8B030D-6E8A-4147-A177-3AD203B41FA5}">
                      <a16:colId xmlns:a16="http://schemas.microsoft.com/office/drawing/2014/main" val="1334408703"/>
                    </a:ext>
                  </a:extLst>
                </a:gridCol>
              </a:tblGrid>
              <a:tr h="806240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Mantener los equipos de seguridad siempre en perfecto funcionamiento.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Ejecutar el proceso de emergencia requerido por el personal de seguridad.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Seguir los procesos legales para presentar las denuncias respectivas.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3548409"/>
                  </a:ext>
                </a:extLst>
              </a:tr>
              <a:tr h="806240">
                <a:tc rowSpan="2"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Coordinar con el personal de seguridad propio y de apoyo para situaciones de activación de alarmas.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Informar inmediatamente al personal de seguridad y solicitar su asistencia para verificar los hechos.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Levantar un informe de pérdidas ocasionadas para respaldar la denuncia.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8065643"/>
                  </a:ext>
                </a:extLst>
              </a:tr>
              <a:tr h="537494">
                <a:tc vMerge="1">
                  <a:txBody>
                    <a:bodyPr/>
                    <a:lstStyle/>
                    <a:p>
                      <a:pPr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Realizar un informe de los sucesos para determinar los puntos negativos y susceptibles para reforzar medidas de seguridad.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0843435"/>
                  </a:ext>
                </a:extLst>
              </a:tr>
              <a:tr h="1074987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Verificación periódica de los sistemas de cctv y de detección, disuasión e intrusión.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Realizar un informe de los sucesos para determinar los puntos negativos y susceptibles para reforzar medidas de seguridad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9014369"/>
                  </a:ext>
                </a:extLst>
              </a:tr>
              <a:tr h="240225">
                <a:tc rowSpan="2"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Mantener el registro de entrada y salida de visitantes y personal tanto vehicular como peatonal.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indent="180340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12762"/>
                  </a:ext>
                </a:extLst>
              </a:tr>
              <a:tr h="834762">
                <a:tc vMerge="1">
                  <a:txBody>
                    <a:bodyPr/>
                    <a:lstStyle/>
                    <a:p>
                      <a:pPr indent="180340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Mantener el registro de entrada y salida de visitantes y personal tanto vehicular como peatonal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Realizar los procesos de investigación post sucesos.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10776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796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Marcador de posición de imagen 11">
            <a:extLst>
              <a:ext uri="{FF2B5EF4-FFF2-40B4-BE49-F238E27FC236}">
                <a16:creationId xmlns:a16="http://schemas.microsoft.com/office/drawing/2014/main" id="{60ED041B-CF83-4EF4-8E6B-82CA87AF9170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128" y="1928993"/>
            <a:ext cx="5339013" cy="3654258"/>
          </a:xfrm>
        </p:spPr>
      </p:pic>
      <p:graphicFrame>
        <p:nvGraphicFramePr>
          <p:cNvPr id="13" name="Tabla 12">
            <a:extLst>
              <a:ext uri="{FF2B5EF4-FFF2-40B4-BE49-F238E27FC236}">
                <a16:creationId xmlns:a16="http://schemas.microsoft.com/office/drawing/2014/main" id="{A5762592-4810-4F9E-AB96-FC76DE80D76D}"/>
              </a:ext>
            </a:extLst>
          </p:cNvPr>
          <p:cNvGraphicFramePr>
            <a:graphicFrameLocks noGrp="1"/>
          </p:cNvGraphicFramePr>
          <p:nvPr/>
        </p:nvGraphicFramePr>
        <p:xfrm>
          <a:off x="5950634" y="1567233"/>
          <a:ext cx="5964701" cy="361760"/>
        </p:xfrm>
        <a:graphic>
          <a:graphicData uri="http://schemas.openxmlformats.org/drawingml/2006/table">
            <a:tbl>
              <a:tblPr firstRow="1" firstCol="1" bandRow="1"/>
              <a:tblGrid>
                <a:gridCol w="2056668">
                  <a:extLst>
                    <a:ext uri="{9D8B030D-6E8A-4147-A177-3AD203B41FA5}">
                      <a16:colId xmlns:a16="http://schemas.microsoft.com/office/drawing/2014/main" val="3176401892"/>
                    </a:ext>
                  </a:extLst>
                </a:gridCol>
                <a:gridCol w="1954380">
                  <a:extLst>
                    <a:ext uri="{9D8B030D-6E8A-4147-A177-3AD203B41FA5}">
                      <a16:colId xmlns:a16="http://schemas.microsoft.com/office/drawing/2014/main" val="1600022138"/>
                    </a:ext>
                  </a:extLst>
                </a:gridCol>
                <a:gridCol w="1953653">
                  <a:extLst>
                    <a:ext uri="{9D8B030D-6E8A-4147-A177-3AD203B41FA5}">
                      <a16:colId xmlns:a16="http://schemas.microsoft.com/office/drawing/2014/main" val="2726012641"/>
                    </a:ext>
                  </a:extLst>
                </a:gridCol>
              </a:tblGrid>
              <a:tr h="331425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ANTES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6842" marR="368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CB36F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DURANTE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6842" marR="368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CB36F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DESPUÉS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6842" marR="368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CB3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5578063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A883BD5C-D8E0-4BB9-8E44-2192F9062659}"/>
              </a:ext>
            </a:extLst>
          </p:cNvPr>
          <p:cNvSpPr txBox="1"/>
          <p:nvPr/>
        </p:nvSpPr>
        <p:spPr>
          <a:xfrm>
            <a:off x="777915" y="5770999"/>
            <a:ext cx="5036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dirty="0"/>
              <a:t>Sabotaje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6C7E72B0-DCCC-4F79-8967-616A5A2A1E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4295748"/>
              </p:ext>
            </p:extLst>
          </p:nvPr>
        </p:nvGraphicFramePr>
        <p:xfrm>
          <a:off x="5950634" y="1942880"/>
          <a:ext cx="5964701" cy="4351339"/>
        </p:xfrm>
        <a:graphic>
          <a:graphicData uri="http://schemas.openxmlformats.org/drawingml/2006/table">
            <a:tbl>
              <a:tblPr firstRow="1" firstCol="1" bandRow="1"/>
              <a:tblGrid>
                <a:gridCol w="2056668">
                  <a:extLst>
                    <a:ext uri="{9D8B030D-6E8A-4147-A177-3AD203B41FA5}">
                      <a16:colId xmlns:a16="http://schemas.microsoft.com/office/drawing/2014/main" val="871950020"/>
                    </a:ext>
                  </a:extLst>
                </a:gridCol>
                <a:gridCol w="1954379">
                  <a:extLst>
                    <a:ext uri="{9D8B030D-6E8A-4147-A177-3AD203B41FA5}">
                      <a16:colId xmlns:a16="http://schemas.microsoft.com/office/drawing/2014/main" val="2586101048"/>
                    </a:ext>
                  </a:extLst>
                </a:gridCol>
                <a:gridCol w="1953654">
                  <a:extLst>
                    <a:ext uri="{9D8B030D-6E8A-4147-A177-3AD203B41FA5}">
                      <a16:colId xmlns:a16="http://schemas.microsoft.com/office/drawing/2014/main" val="171067151"/>
                    </a:ext>
                  </a:extLst>
                </a:gridCol>
              </a:tblGrid>
              <a:tr h="870268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Definir la situación social que presenta la provincia.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2984" marR="329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Seguir procesos preestablecidos frente a situaciones de sabotaje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2984" marR="329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Realizar las investigaciones pertinentes en relación con la identificación de responsables del sabotaje perpetrado.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2984" marR="329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5224254"/>
                  </a:ext>
                </a:extLst>
              </a:tr>
              <a:tr h="870268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Capacitación permanente para enfrentar eventos de sabotaje .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2984" marR="329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Ejecutar los procesos preestablecidos ante sabotajes.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2984" marR="329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1993814"/>
                  </a:ext>
                </a:extLst>
              </a:tr>
              <a:tr h="1096446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Practicar procesos preestablecidos de inteligencia .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2984" marR="329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Solicitar apoyo de unidades de inteligencia propios y de las FF.AA.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2984" marR="329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Verificar los daños, personal involucrado y preparar informe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2984" marR="329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819064"/>
                  </a:ext>
                </a:extLst>
              </a:tr>
              <a:tr h="870268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Mantener procesos coordinados con las unidades de seguridad interna y externa.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2984" marR="329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Activar las agencias de inteligencia que apoyan a la unidad militar.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2984" marR="329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Verificar afinidad de los vecinos de la unidad para descartar complicidad del hecho.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2984" marR="329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7356328"/>
                  </a:ext>
                </a:extLst>
              </a:tr>
              <a:tr h="644089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Reforzar el equipo de los guardias de seguridad.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2984" marR="329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66594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976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Marcador de posición de imagen 11">
            <a:extLst>
              <a:ext uri="{FF2B5EF4-FFF2-40B4-BE49-F238E27FC236}">
                <a16:creationId xmlns:a16="http://schemas.microsoft.com/office/drawing/2014/main" id="{60ED041B-CF83-4EF4-8E6B-82CA87AF9170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169981"/>
            <a:ext cx="5631269" cy="3172281"/>
          </a:xfrm>
        </p:spPr>
      </p:pic>
      <p:graphicFrame>
        <p:nvGraphicFramePr>
          <p:cNvPr id="13" name="Tabla 12">
            <a:extLst>
              <a:ext uri="{FF2B5EF4-FFF2-40B4-BE49-F238E27FC236}">
                <a16:creationId xmlns:a16="http://schemas.microsoft.com/office/drawing/2014/main" id="{A5762592-4810-4F9E-AB96-FC76DE80D7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1718938"/>
              </p:ext>
            </p:extLst>
          </p:nvPr>
        </p:nvGraphicFramePr>
        <p:xfrm>
          <a:off x="5950634" y="2161719"/>
          <a:ext cx="5964701" cy="361760"/>
        </p:xfrm>
        <a:graphic>
          <a:graphicData uri="http://schemas.openxmlformats.org/drawingml/2006/table">
            <a:tbl>
              <a:tblPr firstRow="1" firstCol="1" bandRow="1"/>
              <a:tblGrid>
                <a:gridCol w="2021058">
                  <a:extLst>
                    <a:ext uri="{9D8B030D-6E8A-4147-A177-3AD203B41FA5}">
                      <a16:colId xmlns:a16="http://schemas.microsoft.com/office/drawing/2014/main" val="3176401892"/>
                    </a:ext>
                  </a:extLst>
                </a:gridCol>
                <a:gridCol w="1989990">
                  <a:extLst>
                    <a:ext uri="{9D8B030D-6E8A-4147-A177-3AD203B41FA5}">
                      <a16:colId xmlns:a16="http://schemas.microsoft.com/office/drawing/2014/main" val="1600022138"/>
                    </a:ext>
                  </a:extLst>
                </a:gridCol>
                <a:gridCol w="1953653">
                  <a:extLst>
                    <a:ext uri="{9D8B030D-6E8A-4147-A177-3AD203B41FA5}">
                      <a16:colId xmlns:a16="http://schemas.microsoft.com/office/drawing/2014/main" val="2726012641"/>
                    </a:ext>
                  </a:extLst>
                </a:gridCol>
              </a:tblGrid>
              <a:tr h="331425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ANTES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6842" marR="368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CB36F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DURANTE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6842" marR="368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CB36F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DESPUÉS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6842" marR="368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CB3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5578063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A883BD5C-D8E0-4BB9-8E44-2192F9062659}"/>
              </a:ext>
            </a:extLst>
          </p:cNvPr>
          <p:cNvSpPr txBox="1"/>
          <p:nvPr/>
        </p:nvSpPr>
        <p:spPr>
          <a:xfrm>
            <a:off x="182880" y="5883541"/>
            <a:ext cx="5036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dirty="0"/>
              <a:t>Intimidación y extorciones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3BC331CD-68D7-4347-88CF-135065C61F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7779279"/>
              </p:ext>
            </p:extLst>
          </p:nvPr>
        </p:nvGraphicFramePr>
        <p:xfrm>
          <a:off x="5950634" y="2547158"/>
          <a:ext cx="5934709" cy="2795104"/>
        </p:xfrm>
        <a:graphic>
          <a:graphicData uri="http://schemas.openxmlformats.org/drawingml/2006/table">
            <a:tbl>
              <a:tblPr firstRow="1" firstCol="1" bandRow="1"/>
              <a:tblGrid>
                <a:gridCol w="2046327">
                  <a:extLst>
                    <a:ext uri="{9D8B030D-6E8A-4147-A177-3AD203B41FA5}">
                      <a16:colId xmlns:a16="http://schemas.microsoft.com/office/drawing/2014/main" val="1741798014"/>
                    </a:ext>
                  </a:extLst>
                </a:gridCol>
                <a:gridCol w="1944552">
                  <a:extLst>
                    <a:ext uri="{9D8B030D-6E8A-4147-A177-3AD203B41FA5}">
                      <a16:colId xmlns:a16="http://schemas.microsoft.com/office/drawing/2014/main" val="3253207988"/>
                    </a:ext>
                  </a:extLst>
                </a:gridCol>
                <a:gridCol w="1943830">
                  <a:extLst>
                    <a:ext uri="{9D8B030D-6E8A-4147-A177-3AD203B41FA5}">
                      <a16:colId xmlns:a16="http://schemas.microsoft.com/office/drawing/2014/main" val="473555140"/>
                    </a:ext>
                  </a:extLst>
                </a:gridCol>
              </a:tblGrid>
              <a:tr h="1242268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Capacitar al personal para identificar intimidaciones o/y extorciones.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Ejecutar los procesos establecidos en casos de intimidación y/o extorsión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Seguir los procedimientos de investigación.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4564595"/>
                  </a:ext>
                </a:extLst>
              </a:tr>
              <a:tr h="1552836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Coordinar planes con unidades militares cercanas para un apoyo inmediato.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Solicitar la intervención de profesionales de inteligencia propios y de las FF.AA. 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Constituir una unidad de inteligencia que investigue a los grupos interventores.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76222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011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EB6B4E18-59CB-4C97-BD0A-4AE3B3C436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3962703"/>
              </p:ext>
            </p:extLst>
          </p:nvPr>
        </p:nvGraphicFramePr>
        <p:xfrm>
          <a:off x="3072078" y="439498"/>
          <a:ext cx="8246535" cy="3373325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2747436">
                  <a:extLst>
                    <a:ext uri="{9D8B030D-6E8A-4147-A177-3AD203B41FA5}">
                      <a16:colId xmlns:a16="http://schemas.microsoft.com/office/drawing/2014/main" val="920299874"/>
                    </a:ext>
                  </a:extLst>
                </a:gridCol>
                <a:gridCol w="1107453">
                  <a:extLst>
                    <a:ext uri="{9D8B030D-6E8A-4147-A177-3AD203B41FA5}">
                      <a16:colId xmlns:a16="http://schemas.microsoft.com/office/drawing/2014/main" val="84400907"/>
                    </a:ext>
                  </a:extLst>
                </a:gridCol>
                <a:gridCol w="1724647">
                  <a:extLst>
                    <a:ext uri="{9D8B030D-6E8A-4147-A177-3AD203B41FA5}">
                      <a16:colId xmlns:a16="http://schemas.microsoft.com/office/drawing/2014/main" val="2230287658"/>
                    </a:ext>
                  </a:extLst>
                </a:gridCol>
                <a:gridCol w="1203117">
                  <a:extLst>
                    <a:ext uri="{9D8B030D-6E8A-4147-A177-3AD203B41FA5}">
                      <a16:colId xmlns:a16="http://schemas.microsoft.com/office/drawing/2014/main" val="3129840901"/>
                    </a:ext>
                  </a:extLst>
                </a:gridCol>
                <a:gridCol w="1463882">
                  <a:extLst>
                    <a:ext uri="{9D8B030D-6E8A-4147-A177-3AD203B41FA5}">
                      <a16:colId xmlns:a16="http://schemas.microsoft.com/office/drawing/2014/main" val="2986335879"/>
                    </a:ext>
                  </a:extLst>
                </a:gridCol>
              </a:tblGrid>
              <a:tr h="220450">
                <a:tc>
                  <a:txBody>
                    <a:bodyPr/>
                    <a:lstStyle/>
                    <a:p>
                      <a:pPr algn="l" fontAlgn="b"/>
                      <a:endParaRPr lang="es-EC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>
                          <a:effectLst/>
                        </a:rPr>
                        <a:t>COSTO $</a:t>
                      </a:r>
                      <a:endParaRPr lang="es-EC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>
                          <a:effectLst/>
                        </a:rPr>
                        <a:t>UNIDADES</a:t>
                      </a:r>
                      <a:endParaRPr lang="es-EC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>
                          <a:effectLst/>
                        </a:rPr>
                        <a:t>TOTAL/unit.</a:t>
                      </a:r>
                      <a:endParaRPr lang="es-EC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>
                          <a:effectLst/>
                        </a:rPr>
                        <a:t>TOTAL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84091073"/>
                  </a:ext>
                </a:extLst>
              </a:tr>
              <a:tr h="220450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>
                          <a:effectLst/>
                        </a:rPr>
                        <a:t>SEGURIDAD FÍSICA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74415034"/>
                  </a:ext>
                </a:extLst>
              </a:tr>
              <a:tr h="220450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>
                          <a:solidFill>
                            <a:schemeClr val="bg1"/>
                          </a:solidFill>
                          <a:effectLst/>
                        </a:rPr>
                        <a:t>NIVEL PERIMETRAL</a:t>
                      </a:r>
                      <a:endParaRPr lang="es-EC" sz="14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C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C" sz="14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C" sz="14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C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7454178"/>
                  </a:ext>
                </a:extLst>
              </a:tr>
              <a:tr h="220450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>
                          <a:effectLst/>
                        </a:rPr>
                        <a:t>Malla 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$3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5040mts.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$15.120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38925676"/>
                  </a:ext>
                </a:extLst>
              </a:tr>
              <a:tr h="220450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>
                          <a:effectLst/>
                        </a:rPr>
                        <a:t>Cable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$50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5040mts.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$252.000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55884802"/>
                  </a:ext>
                </a:extLst>
              </a:tr>
              <a:tr h="220450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>
                          <a:effectLst/>
                        </a:rPr>
                        <a:t>Concertina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$11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5040mts.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$55.440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95715946"/>
                  </a:ext>
                </a:extLst>
              </a:tr>
              <a:tr h="220450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>
                          <a:effectLst/>
                        </a:rPr>
                        <a:t>Sistemas  D/I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$1000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12 und.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$12.000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$334.560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56085124"/>
                  </a:ext>
                </a:extLst>
              </a:tr>
              <a:tr h="220450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>
                          <a:solidFill>
                            <a:schemeClr val="bg1"/>
                          </a:solidFill>
                          <a:effectLst/>
                        </a:rPr>
                        <a:t>NIVEL MEDIO</a:t>
                      </a:r>
                      <a:endParaRPr lang="es-EC" sz="14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C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C" sz="14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C" sz="14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C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4336176"/>
                  </a:ext>
                </a:extLst>
              </a:tr>
              <a:tr h="220450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>
                          <a:effectLst/>
                        </a:rPr>
                        <a:t>CCTV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$300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36 und.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$10.800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11394467"/>
                  </a:ext>
                </a:extLst>
              </a:tr>
              <a:tr h="220450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>
                          <a:effectLst/>
                        </a:rPr>
                        <a:t>Luminarias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$100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36 und.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$3.600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7212768"/>
                  </a:ext>
                </a:extLst>
              </a:tr>
              <a:tr h="220450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>
                          <a:effectLst/>
                        </a:rPr>
                        <a:t>Garitas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$2000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12 und.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$24.000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26700767"/>
                  </a:ext>
                </a:extLst>
              </a:tr>
              <a:tr h="220450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>
                          <a:effectLst/>
                        </a:rPr>
                        <a:t>Puertas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$500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12 und.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$6.000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$44.400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49987271"/>
                  </a:ext>
                </a:extLst>
              </a:tr>
              <a:tr h="268122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>
                          <a:solidFill>
                            <a:schemeClr val="bg1"/>
                          </a:solidFill>
                          <a:effectLst/>
                        </a:rPr>
                        <a:t>NIVEL INTERNO</a:t>
                      </a:r>
                      <a:endParaRPr lang="es-EC" sz="14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C" sz="14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C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C" sz="14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C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7284599"/>
                  </a:ext>
                </a:extLst>
              </a:tr>
              <a:tr h="239353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>
                          <a:effectLst/>
                        </a:rPr>
                        <a:t>Candado de seguridad y cable laptop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</a:rPr>
                        <a:t>2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24 und.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$48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68598456"/>
                  </a:ext>
                </a:extLst>
              </a:tr>
              <a:tr h="220450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</a:rPr>
                        <a:t>Candados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100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60 und.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$6.000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$6.048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29853276"/>
                  </a:ext>
                </a:extLst>
              </a:tr>
            </a:tbl>
          </a:graphicData>
        </a:graphic>
      </p:graphicFrame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F052DC91-EC82-4E36-95EF-062D3A776D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8541964"/>
              </p:ext>
            </p:extLst>
          </p:nvPr>
        </p:nvGraphicFramePr>
        <p:xfrm>
          <a:off x="3118644" y="4122086"/>
          <a:ext cx="8199972" cy="1627944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647739">
                  <a:extLst>
                    <a:ext uri="{9D8B030D-6E8A-4147-A177-3AD203B41FA5}">
                      <a16:colId xmlns:a16="http://schemas.microsoft.com/office/drawing/2014/main" val="1516921256"/>
                    </a:ext>
                  </a:extLst>
                </a:gridCol>
                <a:gridCol w="1185384">
                  <a:extLst>
                    <a:ext uri="{9D8B030D-6E8A-4147-A177-3AD203B41FA5}">
                      <a16:colId xmlns:a16="http://schemas.microsoft.com/office/drawing/2014/main" val="183096320"/>
                    </a:ext>
                  </a:extLst>
                </a:gridCol>
                <a:gridCol w="1706495">
                  <a:extLst>
                    <a:ext uri="{9D8B030D-6E8A-4147-A177-3AD203B41FA5}">
                      <a16:colId xmlns:a16="http://schemas.microsoft.com/office/drawing/2014/main" val="1180929752"/>
                    </a:ext>
                  </a:extLst>
                </a:gridCol>
                <a:gridCol w="1204738">
                  <a:extLst>
                    <a:ext uri="{9D8B030D-6E8A-4147-A177-3AD203B41FA5}">
                      <a16:colId xmlns:a16="http://schemas.microsoft.com/office/drawing/2014/main" val="2400211274"/>
                    </a:ext>
                  </a:extLst>
                </a:gridCol>
                <a:gridCol w="1455616">
                  <a:extLst>
                    <a:ext uri="{9D8B030D-6E8A-4147-A177-3AD203B41FA5}">
                      <a16:colId xmlns:a16="http://schemas.microsoft.com/office/drawing/2014/main" val="3402718181"/>
                    </a:ext>
                  </a:extLst>
                </a:gridCol>
              </a:tblGrid>
              <a:tr h="271324"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>
                          <a:effectLst/>
                        </a:rPr>
                        <a:t>RECURSOS HUMANOS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>
                          <a:effectLst/>
                        </a:rPr>
                        <a:t># PERSONAL</a:t>
                      </a:r>
                      <a:endParaRPr lang="es-EC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>
                          <a:effectLst/>
                        </a:rPr>
                        <a:t>VALOR/PERSONAL</a:t>
                      </a:r>
                      <a:endParaRPr lang="es-EC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>
                          <a:effectLst/>
                        </a:rPr>
                        <a:t>TOTAL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>
                          <a:effectLst/>
                        </a:rPr>
                        <a:t>TOTAL 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68860716"/>
                  </a:ext>
                </a:extLst>
              </a:tr>
              <a:tr h="271324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</a:rPr>
                        <a:t>Guardias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</a:rPr>
                        <a:t>6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$1100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$6600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29079153"/>
                  </a:ext>
                </a:extLst>
              </a:tr>
              <a:tr h="271324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1" u="none" strike="noStrike" dirty="0">
                          <a:effectLst/>
                        </a:rPr>
                        <a:t>FUERZA REACCIÒN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s-EC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s-EC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s-EC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4630934"/>
                  </a:ext>
                </a:extLst>
              </a:tr>
              <a:tr h="271324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</a:rPr>
                        <a:t>Conductores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3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$1200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$3600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05261314"/>
                  </a:ext>
                </a:extLst>
              </a:tr>
              <a:tr h="271324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</a:rPr>
                        <a:t>Supervisores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3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$1500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$4500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37560204"/>
                  </a:ext>
                </a:extLst>
              </a:tr>
              <a:tr h="271324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</a:rPr>
                        <a:t>Vehículo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</a:rPr>
                        <a:t>1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$35000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$35000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2532893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E57A2EA0-0786-4D3A-81A7-189BC186F9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1280917"/>
              </p:ext>
            </p:extLst>
          </p:nvPr>
        </p:nvGraphicFramePr>
        <p:xfrm>
          <a:off x="3072078" y="3823994"/>
          <a:ext cx="8246535" cy="242161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5579536">
                  <a:extLst>
                    <a:ext uri="{9D8B030D-6E8A-4147-A177-3AD203B41FA5}">
                      <a16:colId xmlns:a16="http://schemas.microsoft.com/office/drawing/2014/main" val="1083280063"/>
                    </a:ext>
                  </a:extLst>
                </a:gridCol>
                <a:gridCol w="1203117">
                  <a:extLst>
                    <a:ext uri="{9D8B030D-6E8A-4147-A177-3AD203B41FA5}">
                      <a16:colId xmlns:a16="http://schemas.microsoft.com/office/drawing/2014/main" val="4063825630"/>
                    </a:ext>
                  </a:extLst>
                </a:gridCol>
                <a:gridCol w="1463882">
                  <a:extLst>
                    <a:ext uri="{9D8B030D-6E8A-4147-A177-3AD203B41FA5}">
                      <a16:colId xmlns:a16="http://schemas.microsoft.com/office/drawing/2014/main" val="3474054596"/>
                    </a:ext>
                  </a:extLst>
                </a:gridCol>
              </a:tblGrid>
              <a:tr h="242161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TOTAL RECURSOS MATERIALES Y TECNOLÓGICOS </a:t>
                      </a:r>
                      <a:endParaRPr lang="es-EC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$385.008</a:t>
                      </a:r>
                      <a:endParaRPr lang="es-EC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$385.008</a:t>
                      </a:r>
                      <a:endParaRPr lang="es-EC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495095"/>
                  </a:ext>
                </a:extLst>
              </a:tr>
            </a:tbl>
          </a:graphicData>
        </a:graphic>
      </p:graphicFrame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19AB7980-F932-4C1A-AEE3-93CD8E865C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4490505"/>
              </p:ext>
            </p:extLst>
          </p:nvPr>
        </p:nvGraphicFramePr>
        <p:xfrm>
          <a:off x="3095359" y="5736226"/>
          <a:ext cx="8246535" cy="300195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5543558">
                  <a:extLst>
                    <a:ext uri="{9D8B030D-6E8A-4147-A177-3AD203B41FA5}">
                      <a16:colId xmlns:a16="http://schemas.microsoft.com/office/drawing/2014/main" val="2506235649"/>
                    </a:ext>
                  </a:extLst>
                </a:gridCol>
                <a:gridCol w="1239095">
                  <a:extLst>
                    <a:ext uri="{9D8B030D-6E8A-4147-A177-3AD203B41FA5}">
                      <a16:colId xmlns:a16="http://schemas.microsoft.com/office/drawing/2014/main" val="33701565"/>
                    </a:ext>
                  </a:extLst>
                </a:gridCol>
                <a:gridCol w="1463882">
                  <a:extLst>
                    <a:ext uri="{9D8B030D-6E8A-4147-A177-3AD203B41FA5}">
                      <a16:colId xmlns:a16="http://schemas.microsoft.com/office/drawing/2014/main" val="770638613"/>
                    </a:ext>
                  </a:extLst>
                </a:gridCol>
              </a:tblGrid>
              <a:tr h="300195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TOTAL DE RECURSOS HUMANOS</a:t>
                      </a:r>
                      <a:endParaRPr lang="es-EC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$49.700</a:t>
                      </a:r>
                      <a:endParaRPr lang="es-EC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$49.700</a:t>
                      </a:r>
                      <a:endParaRPr lang="es-EC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6538304"/>
                  </a:ext>
                </a:extLst>
              </a:tr>
            </a:tbl>
          </a:graphicData>
        </a:graphic>
      </p:graphicFrame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91EFFBA5-A153-49E6-BE6C-E3B98DECBD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8073616"/>
              </p:ext>
            </p:extLst>
          </p:nvPr>
        </p:nvGraphicFramePr>
        <p:xfrm>
          <a:off x="3072078" y="6036421"/>
          <a:ext cx="8269815" cy="449013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5586803">
                  <a:extLst>
                    <a:ext uri="{9D8B030D-6E8A-4147-A177-3AD203B41FA5}">
                      <a16:colId xmlns:a16="http://schemas.microsoft.com/office/drawing/2014/main" val="421602257"/>
                    </a:ext>
                  </a:extLst>
                </a:gridCol>
                <a:gridCol w="1214997">
                  <a:extLst>
                    <a:ext uri="{9D8B030D-6E8A-4147-A177-3AD203B41FA5}">
                      <a16:colId xmlns:a16="http://schemas.microsoft.com/office/drawing/2014/main" val="2191796399"/>
                    </a:ext>
                  </a:extLst>
                </a:gridCol>
                <a:gridCol w="1468015">
                  <a:extLst>
                    <a:ext uri="{9D8B030D-6E8A-4147-A177-3AD203B41FA5}">
                      <a16:colId xmlns:a16="http://schemas.microsoft.com/office/drawing/2014/main" val="2412412702"/>
                    </a:ext>
                  </a:extLst>
                </a:gridCol>
              </a:tblGrid>
              <a:tr h="449013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TOTAL DE RECURSOS</a:t>
                      </a:r>
                      <a:endParaRPr lang="es-EC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$434.708</a:t>
                      </a:r>
                      <a:endParaRPr lang="es-EC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$434.708</a:t>
                      </a:r>
                      <a:endParaRPr lang="es-EC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3778541"/>
                  </a:ext>
                </a:extLst>
              </a:tr>
            </a:tbl>
          </a:graphicData>
        </a:graphic>
      </p:graphicFrame>
      <p:sp>
        <p:nvSpPr>
          <p:cNvPr id="7" name="Título 6">
            <a:extLst>
              <a:ext uri="{FF2B5EF4-FFF2-40B4-BE49-F238E27FC236}">
                <a16:creationId xmlns:a16="http://schemas.microsoft.com/office/drawing/2014/main" id="{CFEC3384-E5DD-4420-AF6C-D940E888C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52507"/>
            <a:ext cx="1937982" cy="3592768"/>
          </a:xfrm>
        </p:spPr>
        <p:txBody>
          <a:bodyPr vert="vert270">
            <a:normAutofit/>
          </a:bodyPr>
          <a:lstStyle/>
          <a:p>
            <a:pPr algn="ctr"/>
            <a:r>
              <a:rPr lang="es-EC" sz="3600" b="1" dirty="0"/>
              <a:t>IMPLEMENTACIÓN </a:t>
            </a:r>
            <a:br>
              <a:rPr lang="es-EC" sz="2800" b="1" dirty="0"/>
            </a:br>
            <a:br>
              <a:rPr lang="es-EC" sz="2800" b="1" dirty="0"/>
            </a:br>
            <a:r>
              <a:rPr lang="es-EC" sz="2800" b="1" dirty="0"/>
              <a:t>Análisis de costos</a:t>
            </a:r>
          </a:p>
        </p:txBody>
      </p:sp>
    </p:spTree>
    <p:extLst>
      <p:ext uri="{BB962C8B-B14F-4D97-AF65-F5344CB8AC3E}">
        <p14:creationId xmlns:p14="http://schemas.microsoft.com/office/powerpoint/2010/main" val="387734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DAC9AB0E-EF9E-4B39-A237-7E7C43754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492" y="247473"/>
            <a:ext cx="7442841" cy="1078174"/>
          </a:xfrm>
        </p:spPr>
        <p:txBody>
          <a:bodyPr>
            <a:normAutofit fontScale="90000"/>
          </a:bodyPr>
          <a:lstStyle/>
          <a:p>
            <a:pPr>
              <a:lnSpc>
                <a:spcPct val="50000"/>
              </a:lnSpc>
            </a:pPr>
            <a:r>
              <a:rPr lang="es-EC" b="1" dirty="0"/>
              <a:t>IMPLEMENTACIÓN</a:t>
            </a:r>
            <a:br>
              <a:rPr lang="es-EC" b="1" dirty="0"/>
            </a:br>
            <a:r>
              <a:rPr lang="es-EC" b="1" dirty="0"/>
              <a:t> </a:t>
            </a:r>
            <a:br>
              <a:rPr lang="es-EC" b="1" dirty="0"/>
            </a:br>
            <a:r>
              <a:rPr lang="es-EC" sz="4000" b="1" dirty="0"/>
              <a:t>Matriz evaluación de riesgos</a:t>
            </a: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F574A6FD-B685-4332-8BF3-AD5E9DF23C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4371517"/>
              </p:ext>
            </p:extLst>
          </p:nvPr>
        </p:nvGraphicFramePr>
        <p:xfrm>
          <a:off x="1371599" y="1325647"/>
          <a:ext cx="8940799" cy="5537984"/>
        </p:xfrm>
        <a:graphic>
          <a:graphicData uri="http://schemas.openxmlformats.org/drawingml/2006/table">
            <a:tbl>
              <a:tblPr firstRow="1" firstCol="1" bandRow="1"/>
              <a:tblGrid>
                <a:gridCol w="2871127">
                  <a:extLst>
                    <a:ext uri="{9D8B030D-6E8A-4147-A177-3AD203B41FA5}">
                      <a16:colId xmlns:a16="http://schemas.microsoft.com/office/drawing/2014/main" val="1631059105"/>
                    </a:ext>
                  </a:extLst>
                </a:gridCol>
                <a:gridCol w="2133545">
                  <a:extLst>
                    <a:ext uri="{9D8B030D-6E8A-4147-A177-3AD203B41FA5}">
                      <a16:colId xmlns:a16="http://schemas.microsoft.com/office/drawing/2014/main" val="2075964597"/>
                    </a:ext>
                  </a:extLst>
                </a:gridCol>
                <a:gridCol w="515596">
                  <a:extLst>
                    <a:ext uri="{9D8B030D-6E8A-4147-A177-3AD203B41FA5}">
                      <a16:colId xmlns:a16="http://schemas.microsoft.com/office/drawing/2014/main" val="619407427"/>
                    </a:ext>
                  </a:extLst>
                </a:gridCol>
                <a:gridCol w="1954825">
                  <a:extLst>
                    <a:ext uri="{9D8B030D-6E8A-4147-A177-3AD203B41FA5}">
                      <a16:colId xmlns:a16="http://schemas.microsoft.com/office/drawing/2014/main" val="448360651"/>
                    </a:ext>
                  </a:extLst>
                </a:gridCol>
                <a:gridCol w="1465706">
                  <a:extLst>
                    <a:ext uri="{9D8B030D-6E8A-4147-A177-3AD203B41FA5}">
                      <a16:colId xmlns:a16="http://schemas.microsoft.com/office/drawing/2014/main" val="1756530710"/>
                    </a:ext>
                  </a:extLst>
                </a:gridCol>
              </a:tblGrid>
              <a:tr h="471210">
                <a:tc rowSpan="6"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AMENAZA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363" marR="33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E7E6E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PROBABILIDAD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363" marR="33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  <a:tc rowSpan="6">
                  <a:txBody>
                    <a:bodyPr/>
                    <a:lstStyle/>
                    <a:p>
                      <a:pPr indent="18034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363" marR="33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E7E6E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IMPACTO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363" marR="33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 rowSpan="6"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PESO RELATIVO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363" marR="333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9823642"/>
                  </a:ext>
                </a:extLst>
              </a:tr>
              <a:tr h="44198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1= MUY BAJO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363" marR="333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1= INSIGNIFICANTE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363" marR="333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2865750"/>
                  </a:ext>
                </a:extLst>
              </a:tr>
              <a:tr h="21611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2= BAJO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363" marR="333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2= BAJO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363" marR="333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2291987"/>
                  </a:ext>
                </a:extLst>
              </a:tr>
              <a:tr h="25675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3= MEDIO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363" marR="333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3= MODERADO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363" marR="333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8924908"/>
                  </a:ext>
                </a:extLst>
              </a:tr>
              <a:tr h="21269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4= ALTO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363" marR="333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4= SIGNIFICANTE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363" marR="333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4931496"/>
                  </a:ext>
                </a:extLst>
              </a:tr>
              <a:tr h="20839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5= MUY ALTO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363" marR="333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5= SEVERO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363" marR="3336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8608275"/>
                  </a:ext>
                </a:extLst>
              </a:tr>
              <a:tr h="544534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Robo a mano armada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363" marR="33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363" marR="33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363" marR="33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363" marR="33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</a:t>
                      </a:r>
                      <a:endParaRPr lang="es-EC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363" marR="33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0635327"/>
                  </a:ext>
                </a:extLst>
              </a:tr>
              <a:tr h="530111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Manifestaciones/disturbios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363" marR="33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363" marR="33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363" marR="33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363" marR="33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</a:t>
                      </a:r>
                      <a:endParaRPr lang="es-EC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363" marR="33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8703396"/>
                  </a:ext>
                </a:extLst>
              </a:tr>
              <a:tr h="530111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Robo a las instalaciones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363" marR="33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363" marR="33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363" marR="33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363" marR="33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</a:t>
                      </a:r>
                      <a:endParaRPr lang="es-EC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363" marR="33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7369572"/>
                  </a:ext>
                </a:extLst>
              </a:tr>
              <a:tr h="530111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Intimidación y extorsión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363" marR="33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363" marR="33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363" marR="33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363" marR="33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</a:t>
                      </a:r>
                      <a:endParaRPr lang="es-EC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363" marR="33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8869438"/>
                  </a:ext>
                </a:extLst>
              </a:tr>
              <a:tr h="530111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Sabotaje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363" marR="33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363" marR="33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363" marR="33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363" marR="33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</a:t>
                      </a:r>
                      <a:endParaRPr lang="es-EC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363" marR="33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1800805"/>
                  </a:ext>
                </a:extLst>
              </a:tr>
              <a:tr h="530111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Cierre de vìas y bloqueos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363" marR="33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363" marR="33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363" marR="33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363" marR="33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</a:t>
                      </a:r>
                      <a:endParaRPr lang="es-EC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363" marR="33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2691625"/>
                  </a:ext>
                </a:extLst>
              </a:tr>
              <a:tr h="530111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Robos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363" marR="33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363" marR="33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363" marR="33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363" marR="33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</a:t>
                      </a:r>
                      <a:endParaRPr lang="es-EC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363" marR="333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56880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64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DAC9AB0E-EF9E-4B39-A237-7E7C43754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493" y="512583"/>
            <a:ext cx="7852274" cy="669117"/>
          </a:xfrm>
        </p:spPr>
        <p:txBody>
          <a:bodyPr>
            <a:normAutofit fontScale="90000"/>
          </a:bodyPr>
          <a:lstStyle/>
          <a:p>
            <a:pPr>
              <a:lnSpc>
                <a:spcPct val="50000"/>
              </a:lnSpc>
            </a:pPr>
            <a:r>
              <a:rPr lang="es-EC" b="1" dirty="0"/>
              <a:t>IMPLEMENTACIÓN</a:t>
            </a:r>
            <a:br>
              <a:rPr lang="es-EC" b="1" dirty="0"/>
            </a:br>
            <a:r>
              <a:rPr lang="es-EC" b="1" dirty="0"/>
              <a:t> </a:t>
            </a:r>
            <a:br>
              <a:rPr lang="es-EC" b="1" dirty="0"/>
            </a:br>
            <a:r>
              <a:rPr lang="es-EC" sz="4000" b="1" dirty="0"/>
              <a:t>Análisis costo vs. Beneficio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978C3151-3F82-4230-954F-95C559EB7C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0321048"/>
              </p:ext>
            </p:extLst>
          </p:nvPr>
        </p:nvGraphicFramePr>
        <p:xfrm>
          <a:off x="761998" y="6353797"/>
          <a:ext cx="10668001" cy="349910"/>
        </p:xfrm>
        <a:graphic>
          <a:graphicData uri="http://schemas.openxmlformats.org/drawingml/2006/table">
            <a:tbl>
              <a:tblPr/>
              <a:tblGrid>
                <a:gridCol w="6323298">
                  <a:extLst>
                    <a:ext uri="{9D8B030D-6E8A-4147-A177-3AD203B41FA5}">
                      <a16:colId xmlns:a16="http://schemas.microsoft.com/office/drawing/2014/main" val="3304927367"/>
                    </a:ext>
                  </a:extLst>
                </a:gridCol>
                <a:gridCol w="1526517">
                  <a:extLst>
                    <a:ext uri="{9D8B030D-6E8A-4147-A177-3AD203B41FA5}">
                      <a16:colId xmlns:a16="http://schemas.microsoft.com/office/drawing/2014/main" val="2913206140"/>
                    </a:ext>
                  </a:extLst>
                </a:gridCol>
                <a:gridCol w="1409093">
                  <a:extLst>
                    <a:ext uri="{9D8B030D-6E8A-4147-A177-3AD203B41FA5}">
                      <a16:colId xmlns:a16="http://schemas.microsoft.com/office/drawing/2014/main" val="1712233750"/>
                    </a:ext>
                  </a:extLst>
                </a:gridCol>
                <a:gridCol w="1409093">
                  <a:extLst>
                    <a:ext uri="{9D8B030D-6E8A-4147-A177-3AD203B41FA5}">
                      <a16:colId xmlns:a16="http://schemas.microsoft.com/office/drawing/2014/main" val="3142176926"/>
                    </a:ext>
                  </a:extLst>
                </a:gridCol>
              </a:tblGrid>
              <a:tr h="349910"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TOTAL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434.708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5164749"/>
                  </a:ext>
                </a:extLst>
              </a:tr>
            </a:tbl>
          </a:graphicData>
        </a:graphic>
      </p:graphicFrame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72E6309F-6BDC-4510-931B-60B20CFA4B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2887758"/>
              </p:ext>
            </p:extLst>
          </p:nvPr>
        </p:nvGraphicFramePr>
        <p:xfrm>
          <a:off x="761999" y="1479747"/>
          <a:ext cx="10668001" cy="4738174"/>
        </p:xfrm>
        <a:graphic>
          <a:graphicData uri="http://schemas.openxmlformats.org/drawingml/2006/table">
            <a:tbl>
              <a:tblPr/>
              <a:tblGrid>
                <a:gridCol w="2465910">
                  <a:extLst>
                    <a:ext uri="{9D8B030D-6E8A-4147-A177-3AD203B41FA5}">
                      <a16:colId xmlns:a16="http://schemas.microsoft.com/office/drawing/2014/main" val="3362866060"/>
                    </a:ext>
                  </a:extLst>
                </a:gridCol>
                <a:gridCol w="1109660">
                  <a:extLst>
                    <a:ext uri="{9D8B030D-6E8A-4147-A177-3AD203B41FA5}">
                      <a16:colId xmlns:a16="http://schemas.microsoft.com/office/drawing/2014/main" val="2231880749"/>
                    </a:ext>
                  </a:extLst>
                </a:gridCol>
                <a:gridCol w="2747728">
                  <a:extLst>
                    <a:ext uri="{9D8B030D-6E8A-4147-A177-3AD203B41FA5}">
                      <a16:colId xmlns:a16="http://schemas.microsoft.com/office/drawing/2014/main" val="2126728998"/>
                    </a:ext>
                  </a:extLst>
                </a:gridCol>
                <a:gridCol w="1526517">
                  <a:extLst>
                    <a:ext uri="{9D8B030D-6E8A-4147-A177-3AD203B41FA5}">
                      <a16:colId xmlns:a16="http://schemas.microsoft.com/office/drawing/2014/main" val="2541752671"/>
                    </a:ext>
                  </a:extLst>
                </a:gridCol>
                <a:gridCol w="1409093">
                  <a:extLst>
                    <a:ext uri="{9D8B030D-6E8A-4147-A177-3AD203B41FA5}">
                      <a16:colId xmlns:a16="http://schemas.microsoft.com/office/drawing/2014/main" val="975896161"/>
                    </a:ext>
                  </a:extLst>
                </a:gridCol>
                <a:gridCol w="1409093">
                  <a:extLst>
                    <a:ext uri="{9D8B030D-6E8A-4147-A177-3AD203B41FA5}">
                      <a16:colId xmlns:a16="http://schemas.microsoft.com/office/drawing/2014/main" val="2787472341"/>
                    </a:ext>
                  </a:extLst>
                </a:gridCol>
              </a:tblGrid>
              <a:tr h="577142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AMENAZA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RIESGO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PROTECCIÓN SUGERIDA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COSTO PROTECCIÓN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BENEFICIO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COSTO BENEFICIO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6741804"/>
                  </a:ext>
                </a:extLst>
              </a:tr>
              <a:tr h="686228">
                <a:tc>
                  <a:txBody>
                    <a:bodyPr/>
                    <a:lstStyle/>
                    <a:p>
                      <a:pPr algn="l" fontAlgn="ctr"/>
                      <a:r>
                        <a:rPr lang="es-EC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Robo a mano armada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Implementar sistemas de detección, disuasión e intrusión e iluminación protectiva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26.400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7´000000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0.0038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8090850"/>
                  </a:ext>
                </a:extLst>
              </a:tr>
              <a:tr h="525587">
                <a:tc>
                  <a:txBody>
                    <a:bodyPr/>
                    <a:lstStyle/>
                    <a:p>
                      <a:pPr algn="l" fontAlgn="ctr"/>
                      <a:r>
                        <a:rPr lang="es-EC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Manifestaciones/ disturbios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Implementar sistemas de seguridad física perimetral 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252.000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7´000000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0.036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3572715"/>
                  </a:ext>
                </a:extLst>
              </a:tr>
              <a:tr h="525587">
                <a:tc>
                  <a:txBody>
                    <a:bodyPr/>
                    <a:lstStyle/>
                    <a:p>
                      <a:pPr algn="l" fontAlgn="ctr"/>
                      <a:r>
                        <a:rPr lang="es-EC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Robo a las instalaciones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Reforzar la seguridad interna 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6.048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7000000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0.0009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1540636"/>
                  </a:ext>
                </a:extLst>
              </a:tr>
              <a:tr h="525587">
                <a:tc>
                  <a:txBody>
                    <a:bodyPr/>
                    <a:lstStyle/>
                    <a:p>
                      <a:pPr algn="l" fontAlgn="ctr"/>
                      <a:r>
                        <a:rPr lang="es-EC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Intimidación y extorsión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Colocar cerco perimetral 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70.560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7´000000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0.01008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2957621"/>
                  </a:ext>
                </a:extLst>
              </a:tr>
              <a:tr h="525587">
                <a:tc>
                  <a:txBody>
                    <a:bodyPr/>
                    <a:lstStyle/>
                    <a:p>
                      <a:pPr algn="l" fontAlgn="ctr"/>
                      <a:r>
                        <a:rPr lang="es-EC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Sabotaje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Incrementar personal para fuerza de reacción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8.100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7´000000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0.0012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400975"/>
                  </a:ext>
                </a:extLst>
              </a:tr>
              <a:tr h="686228">
                <a:tc>
                  <a:txBody>
                    <a:bodyPr/>
                    <a:lstStyle/>
                    <a:p>
                      <a:pPr algn="l" fontAlgn="ctr"/>
                      <a:r>
                        <a:rPr lang="es-MX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Cierre de vìas y bloqueos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Control de vías del campo maduro VHR con la fuerza de reacción.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65.000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7´000000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0.009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1806651"/>
                  </a:ext>
                </a:extLst>
              </a:tr>
              <a:tr h="686228">
                <a:tc>
                  <a:txBody>
                    <a:bodyPr/>
                    <a:lstStyle/>
                    <a:p>
                      <a:pPr algn="l" fontAlgn="ctr"/>
                      <a:r>
                        <a:rPr lang="es-EC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Robos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Reforzar la seguridad física con equipos tecnológicos, sensores, CCVT.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6.600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7´000000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0.0009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66817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140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6">
            <a:extLst>
              <a:ext uri="{FF2B5EF4-FFF2-40B4-BE49-F238E27FC236}">
                <a16:creationId xmlns:a16="http://schemas.microsoft.com/office/drawing/2014/main" id="{0A8E0FAC-9C4D-4417-8F2D-A582D4DAD4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957" y="1956410"/>
            <a:ext cx="9066509" cy="6067449"/>
          </a:xfrm>
          <a:prstGeom prst="rect">
            <a:avLst/>
          </a:prstGeom>
          <a:ln>
            <a:noFill/>
          </a:ln>
        </p:spPr>
      </p:pic>
      <p:sp>
        <p:nvSpPr>
          <p:cNvPr id="8" name="テキスト プレースホルダー 7"/>
          <p:cNvSpPr>
            <a:spLocks noGrp="1"/>
          </p:cNvSpPr>
          <p:nvPr>
            <p:ph type="body" sz="quarter" idx="4294967295"/>
          </p:nvPr>
        </p:nvSpPr>
        <p:spPr>
          <a:xfrm>
            <a:off x="402956" y="2317828"/>
            <a:ext cx="8009524" cy="2727506"/>
          </a:xfrm>
        </p:spPr>
        <p:txBody>
          <a:bodyPr>
            <a:noAutofit/>
          </a:bodyPr>
          <a:lstStyle/>
          <a:p>
            <a:pPr lvl="0"/>
            <a:r>
              <a:rPr lang="es-EC" sz="2200" dirty="0">
                <a:solidFill>
                  <a:schemeClr val="bg1"/>
                </a:solidFill>
              </a:rPr>
              <a:t>¿Cuáles son las áreas críticas y activos sensibles a proteger del campo maduro VHR?</a:t>
            </a:r>
          </a:p>
          <a:p>
            <a:pPr lvl="0"/>
            <a:r>
              <a:rPr lang="es-EC" sz="2200" dirty="0">
                <a:solidFill>
                  <a:schemeClr val="bg1"/>
                </a:solidFill>
              </a:rPr>
              <a:t>¿Cuáles son los recursos materiales, humanos, técnicos y físicos que dispone el campo maduro VHR.?</a:t>
            </a:r>
          </a:p>
          <a:p>
            <a:pPr lvl="0"/>
            <a:r>
              <a:rPr lang="es-EC" sz="2200" dirty="0">
                <a:solidFill>
                  <a:schemeClr val="bg1"/>
                </a:solidFill>
              </a:rPr>
              <a:t>¿Cuáles son los riesgos y vulnerabilidades a los que se enfrenta el campo maduro VHR?</a:t>
            </a:r>
          </a:p>
          <a:p>
            <a:pPr lvl="0"/>
            <a:r>
              <a:rPr lang="es-EC" sz="2200" dirty="0">
                <a:solidFill>
                  <a:schemeClr val="bg1"/>
                </a:solidFill>
              </a:rPr>
              <a:t>¿Cuáles son los requerimientos para enfrentar los riesgos y vulnerabilidades?</a:t>
            </a:r>
          </a:p>
          <a:p>
            <a:pPr lvl="0"/>
            <a:r>
              <a:rPr lang="es-EC" sz="2200" dirty="0">
                <a:solidFill>
                  <a:schemeClr val="bg1"/>
                </a:solidFill>
              </a:rPr>
              <a:t>¿Cuál es el mejor sistema para gestionar el tratamiento de los riesgos y vulnerabilidades?</a:t>
            </a:r>
          </a:p>
          <a:p>
            <a:pPr algn="r"/>
            <a:endParaRPr kumimoji="1" lang="ja-JP" altLang="en-US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06E10CE2-6E59-4D3E-9E44-1DA863079D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22302" y="2411520"/>
            <a:ext cx="3122431" cy="2250507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F47FA578-3098-4E33-854F-2B36FE68FE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22302" y="4755719"/>
            <a:ext cx="3161953" cy="1867718"/>
          </a:xfrm>
          <a:prstGeom prst="rect">
            <a:avLst/>
          </a:prstGeom>
        </p:spPr>
      </p:pic>
      <p:sp>
        <p:nvSpPr>
          <p:cNvPr id="21" name="タイトル 2">
            <a:extLst>
              <a:ext uri="{FF2B5EF4-FFF2-40B4-BE49-F238E27FC236}">
                <a16:creationId xmlns:a16="http://schemas.microsoft.com/office/drawing/2014/main" id="{B75EE496-365A-4D79-95A5-2F89174D1D00}"/>
              </a:ext>
            </a:extLst>
          </p:cNvPr>
          <p:cNvSpPr txBox="1">
            <a:spLocks/>
          </p:cNvSpPr>
          <p:nvPr/>
        </p:nvSpPr>
        <p:spPr>
          <a:xfrm>
            <a:off x="0" y="-222115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altLang="ja-JP" dirty="0">
                <a:latin typeface="Arial" panose="020B0604020202020204" pitchFamily="34" charset="0"/>
                <a:cs typeface="Arial" panose="020B0604020202020204" pitchFamily="34" charset="0"/>
              </a:rPr>
              <a:t>El problema</a:t>
            </a:r>
            <a:endParaRPr kumimoji="1" lang="es-EC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812E1607-BFDA-4438-9A51-F0535575B9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22302" y="104461"/>
            <a:ext cx="3161952" cy="2213367"/>
          </a:xfrm>
          <a:prstGeom prst="rect">
            <a:avLst/>
          </a:prstGeom>
        </p:spPr>
      </p:pic>
      <p:pic>
        <p:nvPicPr>
          <p:cNvPr id="12" name="図 5">
            <a:extLst>
              <a:ext uri="{FF2B5EF4-FFF2-40B4-BE49-F238E27FC236}">
                <a16:creationId xmlns:a16="http://schemas.microsoft.com/office/drawing/2014/main" id="{FE24F4FF-BBB9-4AD7-AC29-3CD0A3A6A3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" y="237744"/>
            <a:ext cx="8797617" cy="1537957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272EFB6-3F41-4BC8-B090-3902B755EFD6}"/>
              </a:ext>
            </a:extLst>
          </p:cNvPr>
          <p:cNvSpPr txBox="1"/>
          <p:nvPr/>
        </p:nvSpPr>
        <p:spPr>
          <a:xfrm>
            <a:off x="312945" y="404019"/>
            <a:ext cx="78688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4000" dirty="0">
                <a:solidFill>
                  <a:schemeClr val="bg1"/>
                </a:solidFill>
              </a:rPr>
              <a:t>Interrogantes de la investigación</a:t>
            </a:r>
          </a:p>
        </p:txBody>
      </p:sp>
    </p:spTree>
    <p:extLst>
      <p:ext uri="{BB962C8B-B14F-4D97-AF65-F5344CB8AC3E}">
        <p14:creationId xmlns:p14="http://schemas.microsoft.com/office/powerpoint/2010/main" val="234613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テキスト プレースホルダー 1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kumimoji="1" lang="es-EC" altLang="ja-JP" sz="2000" dirty="0"/>
              <a:t>Planificación</a:t>
            </a:r>
          </a:p>
        </p:txBody>
      </p:sp>
      <p:sp>
        <p:nvSpPr>
          <p:cNvPr id="23" name="テキスト プレースホルダー 22"/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r>
              <a:rPr kumimoji="1" lang="es-EC" altLang="ja-JP" sz="2000"/>
              <a:t>Ejecución</a:t>
            </a:r>
          </a:p>
        </p:txBody>
      </p:sp>
      <p:sp>
        <p:nvSpPr>
          <p:cNvPr id="24" name="テキスト プレースホルダー 23"/>
          <p:cNvSpPr>
            <a:spLocks noGrp="1"/>
          </p:cNvSpPr>
          <p:nvPr>
            <p:ph type="body" sz="quarter" idx="47"/>
          </p:nvPr>
        </p:nvSpPr>
        <p:spPr/>
        <p:txBody>
          <a:bodyPr/>
          <a:lstStyle/>
          <a:p>
            <a:r>
              <a:rPr kumimoji="1" lang="es-EC" altLang="ja-JP" sz="2000"/>
              <a:t>Informe final</a:t>
            </a:r>
          </a:p>
        </p:txBody>
      </p:sp>
      <p:sp>
        <p:nvSpPr>
          <p:cNvPr id="25" name="テキスト プレースホルダー 24"/>
          <p:cNvSpPr>
            <a:spLocks noGrp="1"/>
          </p:cNvSpPr>
          <p:nvPr>
            <p:ph type="body" sz="quarter" idx="48"/>
          </p:nvPr>
        </p:nvSpPr>
        <p:spPr/>
        <p:txBody>
          <a:bodyPr/>
          <a:lstStyle/>
          <a:p>
            <a:r>
              <a:rPr kumimoji="1" lang="es-EC" altLang="ja-JP" sz="2000" dirty="0"/>
              <a:t>Seguimiento</a:t>
            </a:r>
          </a:p>
        </p:txBody>
      </p:sp>
    </p:spTree>
    <p:extLst>
      <p:ext uri="{BB962C8B-B14F-4D97-AF65-F5344CB8AC3E}">
        <p14:creationId xmlns:p14="http://schemas.microsoft.com/office/powerpoint/2010/main" val="791009592"/>
      </p:ext>
    </p:extLst>
  </p:cSld>
  <p:clrMapOvr>
    <a:masterClrMapping/>
  </p:clrMapOvr>
  <p:transition spd="slow" advTm="8358">
    <p:wip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5">
            <a:extLst>
              <a:ext uri="{FF2B5EF4-FFF2-40B4-BE49-F238E27FC236}">
                <a16:creationId xmlns:a16="http://schemas.microsoft.com/office/drawing/2014/main" id="{02959101-A9D8-4374-8A2D-D6D9996B1F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139" r="-1" b="-1"/>
          <a:stretch/>
        </p:blipFill>
        <p:spPr>
          <a:xfrm>
            <a:off x="13766" y="442399"/>
            <a:ext cx="8070255" cy="1455292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62318158-0398-4708-BD9D-760168C5C4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416725" y="372291"/>
            <a:ext cx="3126622" cy="1758725"/>
          </a:xfrm>
          <a:prstGeom prst="rect">
            <a:avLst/>
          </a:prstGeom>
        </p:spPr>
      </p:pic>
      <p:pic>
        <p:nvPicPr>
          <p:cNvPr id="27" name="Imagen 26" descr="Imagen que contiene cielo, exterior, suelo, camión&#10;&#10;Descripción generada automáticamente">
            <a:extLst>
              <a:ext uri="{FF2B5EF4-FFF2-40B4-BE49-F238E27FC236}">
                <a16:creationId xmlns:a16="http://schemas.microsoft.com/office/drawing/2014/main" id="{F68BF26C-99D8-4D99-B422-0B490D987D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9" r="-4" b="4204"/>
          <a:stretch/>
        </p:blipFill>
        <p:spPr>
          <a:xfrm>
            <a:off x="4975359" y="2465003"/>
            <a:ext cx="3108663" cy="1845765"/>
          </a:xfrm>
          <a:prstGeom prst="rect">
            <a:avLst/>
          </a:prstGeom>
        </p:spPr>
      </p:pic>
      <p:pic>
        <p:nvPicPr>
          <p:cNvPr id="23" name="Imagen 22" descr="Imagen que contiene rojo, exterior&#10;&#10;Descripción generada automáticamente">
            <a:extLst>
              <a:ext uri="{FF2B5EF4-FFF2-40B4-BE49-F238E27FC236}">
                <a16:creationId xmlns:a16="http://schemas.microsoft.com/office/drawing/2014/main" id="{36092FC1-3A63-4FDE-9EEC-534F40CABAB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9" r="-4" b="-4"/>
          <a:stretch/>
        </p:blipFill>
        <p:spPr>
          <a:xfrm>
            <a:off x="8365858" y="2411108"/>
            <a:ext cx="3148561" cy="1869469"/>
          </a:xfrm>
          <a:prstGeom prst="rect">
            <a:avLst/>
          </a:prstGeom>
        </p:spPr>
      </p:pic>
      <p:pic>
        <p:nvPicPr>
          <p:cNvPr id="2" name="図 5" descr="Imagen que contiene exterior, cielo, valla, edificio&#10;&#10;Descripción generada automáticamente">
            <a:extLst>
              <a:ext uri="{FF2B5EF4-FFF2-40B4-BE49-F238E27FC236}">
                <a16:creationId xmlns:a16="http://schemas.microsoft.com/office/drawing/2014/main" id="{267364D3-3E7D-4DB4-96EF-D310A5F5B3A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9" r="1" b="1"/>
          <a:stretch/>
        </p:blipFill>
        <p:spPr>
          <a:xfrm>
            <a:off x="5138904" y="4644755"/>
            <a:ext cx="2828882" cy="1711595"/>
          </a:xfrm>
          <a:prstGeom prst="rect">
            <a:avLst/>
          </a:prstGeom>
        </p:spPr>
      </p:pic>
      <p:pic>
        <p:nvPicPr>
          <p:cNvPr id="13" name="Imagen 12" descr="Imagen que contiene cielo, exterior, persona, suelo&#10;&#10;Descripción generada automáticamente">
            <a:extLst>
              <a:ext uri="{FF2B5EF4-FFF2-40B4-BE49-F238E27FC236}">
                <a16:creationId xmlns:a16="http://schemas.microsoft.com/office/drawing/2014/main" id="{35B59E56-4F9C-4D0C-B3A5-72CD05A705B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" r="7149" b="1"/>
          <a:stretch/>
        </p:blipFill>
        <p:spPr>
          <a:xfrm>
            <a:off x="8575834" y="4644753"/>
            <a:ext cx="2808405" cy="1711597"/>
          </a:xfrm>
          <a:prstGeom prst="rect">
            <a:avLst/>
          </a:prstGeom>
        </p:spPr>
      </p:pic>
      <p:sp>
        <p:nvSpPr>
          <p:cNvPr id="15" name="タイトル 1">
            <a:extLst>
              <a:ext uri="{FF2B5EF4-FFF2-40B4-BE49-F238E27FC236}">
                <a16:creationId xmlns:a16="http://schemas.microsoft.com/office/drawing/2014/main" id="{4789AAA1-0A4D-4832-9012-F301719D8B6D}"/>
              </a:ext>
            </a:extLst>
          </p:cNvPr>
          <p:cNvSpPr txBox="1">
            <a:spLocks/>
          </p:cNvSpPr>
          <p:nvPr/>
        </p:nvSpPr>
        <p:spPr>
          <a:xfrm>
            <a:off x="574876" y="440617"/>
            <a:ext cx="3200400" cy="9330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>
                    <a:lumMod val="10000"/>
                    <a:lumOff val="9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s-EC" altLang="ja-JP" sz="4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Monitoreo</a:t>
            </a:r>
            <a:endParaRPr lang="es-EC" sz="48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5" name="テキスト プレースホルダー 13">
            <a:extLst>
              <a:ext uri="{FF2B5EF4-FFF2-40B4-BE49-F238E27FC236}">
                <a16:creationId xmlns:a16="http://schemas.microsoft.com/office/drawing/2014/main" id="{F3D24837-D664-4F24-ADEC-A7BD02953B5C}"/>
              </a:ext>
            </a:extLst>
          </p:cNvPr>
          <p:cNvSpPr txBox="1">
            <a:spLocks/>
          </p:cNvSpPr>
          <p:nvPr/>
        </p:nvSpPr>
        <p:spPr>
          <a:xfrm>
            <a:off x="1962785" y="2411108"/>
            <a:ext cx="2730738" cy="48005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s-EC" altLang="ja-JP" sz="2400" dirty="0">
                <a:solidFill>
                  <a:schemeClr val="tx2">
                    <a:lumMod val="10000"/>
                  </a:schemeClr>
                </a:solidFill>
              </a:rPr>
              <a:t>Planificación</a:t>
            </a:r>
          </a:p>
        </p:txBody>
      </p:sp>
      <p:sp>
        <p:nvSpPr>
          <p:cNvPr id="26" name="テキスト プレースホルダー 22">
            <a:extLst>
              <a:ext uri="{FF2B5EF4-FFF2-40B4-BE49-F238E27FC236}">
                <a16:creationId xmlns:a16="http://schemas.microsoft.com/office/drawing/2014/main" id="{2B20C3B7-B8AE-497D-B05D-844572E57521}"/>
              </a:ext>
            </a:extLst>
          </p:cNvPr>
          <p:cNvSpPr txBox="1">
            <a:spLocks/>
          </p:cNvSpPr>
          <p:nvPr/>
        </p:nvSpPr>
        <p:spPr>
          <a:xfrm>
            <a:off x="1962785" y="3545732"/>
            <a:ext cx="2730738" cy="48005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s-EC" altLang="ja-JP" sz="2400" dirty="0">
                <a:solidFill>
                  <a:schemeClr val="tx2">
                    <a:lumMod val="10000"/>
                  </a:schemeClr>
                </a:solidFill>
              </a:rPr>
              <a:t>Ejecución</a:t>
            </a:r>
          </a:p>
        </p:txBody>
      </p:sp>
      <p:sp>
        <p:nvSpPr>
          <p:cNvPr id="28" name="テキスト プレースホルダー 23">
            <a:extLst>
              <a:ext uri="{FF2B5EF4-FFF2-40B4-BE49-F238E27FC236}">
                <a16:creationId xmlns:a16="http://schemas.microsoft.com/office/drawing/2014/main" id="{D019763C-A53F-4FAB-B2AF-D1E46DA6C99D}"/>
              </a:ext>
            </a:extLst>
          </p:cNvPr>
          <p:cNvSpPr txBox="1">
            <a:spLocks/>
          </p:cNvSpPr>
          <p:nvPr/>
        </p:nvSpPr>
        <p:spPr>
          <a:xfrm>
            <a:off x="1962785" y="4508556"/>
            <a:ext cx="2730738" cy="48005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s-EC" altLang="ja-JP" sz="2400" dirty="0">
                <a:solidFill>
                  <a:schemeClr val="tx2">
                    <a:lumMod val="10000"/>
                  </a:schemeClr>
                </a:solidFill>
              </a:rPr>
              <a:t>Informe final</a:t>
            </a:r>
          </a:p>
        </p:txBody>
      </p:sp>
      <p:sp>
        <p:nvSpPr>
          <p:cNvPr id="29" name="テキスト プレースホルダー 24">
            <a:extLst>
              <a:ext uri="{FF2B5EF4-FFF2-40B4-BE49-F238E27FC236}">
                <a16:creationId xmlns:a16="http://schemas.microsoft.com/office/drawing/2014/main" id="{1C115756-E243-4256-91E7-C6D208AE2489}"/>
              </a:ext>
            </a:extLst>
          </p:cNvPr>
          <p:cNvSpPr txBox="1">
            <a:spLocks/>
          </p:cNvSpPr>
          <p:nvPr/>
        </p:nvSpPr>
        <p:spPr>
          <a:xfrm>
            <a:off x="1962785" y="5471380"/>
            <a:ext cx="2730738" cy="48005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s-EC" altLang="ja-JP" sz="2400" dirty="0">
                <a:solidFill>
                  <a:schemeClr val="tx2">
                    <a:lumMod val="10000"/>
                  </a:schemeClr>
                </a:solidFill>
              </a:rPr>
              <a:t>Seguimiento</a:t>
            </a:r>
          </a:p>
        </p:txBody>
      </p:sp>
      <p:sp>
        <p:nvSpPr>
          <p:cNvPr id="30" name="ホームベース 10">
            <a:extLst>
              <a:ext uri="{FF2B5EF4-FFF2-40B4-BE49-F238E27FC236}">
                <a16:creationId xmlns:a16="http://schemas.microsoft.com/office/drawing/2014/main" id="{FDDD7085-2A13-48A2-ADB3-89B88C5F8DC0}"/>
              </a:ext>
            </a:extLst>
          </p:cNvPr>
          <p:cNvSpPr/>
          <p:nvPr/>
        </p:nvSpPr>
        <p:spPr>
          <a:xfrm>
            <a:off x="1215648" y="2469110"/>
            <a:ext cx="319824" cy="239649"/>
          </a:xfrm>
          <a:prstGeom prst="homePlate">
            <a:avLst/>
          </a:prstGeom>
          <a:solidFill>
            <a:schemeClr val="bg2">
              <a:lumMod val="2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1" name="ホームベース 10">
            <a:extLst>
              <a:ext uri="{FF2B5EF4-FFF2-40B4-BE49-F238E27FC236}">
                <a16:creationId xmlns:a16="http://schemas.microsoft.com/office/drawing/2014/main" id="{2D11720D-2A68-4CEA-BA79-4EA20C1D1AEC}"/>
              </a:ext>
            </a:extLst>
          </p:cNvPr>
          <p:cNvSpPr/>
          <p:nvPr/>
        </p:nvSpPr>
        <p:spPr>
          <a:xfrm>
            <a:off x="1186647" y="3593712"/>
            <a:ext cx="319824" cy="239649"/>
          </a:xfrm>
          <a:prstGeom prst="homePlate">
            <a:avLst/>
          </a:prstGeom>
          <a:solidFill>
            <a:schemeClr val="bg2">
              <a:lumMod val="2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2" name="ホームベース 10">
            <a:extLst>
              <a:ext uri="{FF2B5EF4-FFF2-40B4-BE49-F238E27FC236}">
                <a16:creationId xmlns:a16="http://schemas.microsoft.com/office/drawing/2014/main" id="{2C93EAC2-0D82-4994-913A-39F7741947ED}"/>
              </a:ext>
            </a:extLst>
          </p:cNvPr>
          <p:cNvSpPr/>
          <p:nvPr/>
        </p:nvSpPr>
        <p:spPr>
          <a:xfrm>
            <a:off x="1214356" y="4598489"/>
            <a:ext cx="319824" cy="239649"/>
          </a:xfrm>
          <a:prstGeom prst="homePlate">
            <a:avLst/>
          </a:prstGeom>
          <a:solidFill>
            <a:schemeClr val="bg2">
              <a:lumMod val="2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3" name="ホームベース 10">
            <a:extLst>
              <a:ext uri="{FF2B5EF4-FFF2-40B4-BE49-F238E27FC236}">
                <a16:creationId xmlns:a16="http://schemas.microsoft.com/office/drawing/2014/main" id="{767DC7B4-1784-47AF-BD0C-BE1A7B24C790}"/>
              </a:ext>
            </a:extLst>
          </p:cNvPr>
          <p:cNvSpPr/>
          <p:nvPr/>
        </p:nvSpPr>
        <p:spPr>
          <a:xfrm>
            <a:off x="1231193" y="5558553"/>
            <a:ext cx="319824" cy="239649"/>
          </a:xfrm>
          <a:prstGeom prst="homePlate">
            <a:avLst/>
          </a:prstGeom>
          <a:solidFill>
            <a:schemeClr val="bg2">
              <a:lumMod val="2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</p:spTree>
    <p:extLst>
      <p:ext uri="{BB962C8B-B14F-4D97-AF65-F5344CB8AC3E}">
        <p14:creationId xmlns:p14="http://schemas.microsoft.com/office/powerpoint/2010/main" val="101783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5" grpId="0"/>
      <p:bldP spid="26" grpId="0"/>
      <p:bldP spid="28" grpId="0"/>
      <p:bldP spid="29" grpId="0"/>
      <p:bldP spid="30" grpId="0" animBg="1"/>
      <p:bldP spid="31" grpId="0" animBg="1"/>
      <p:bldP spid="32" grpId="0" animBg="1"/>
      <p:bldP spid="33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DAC9AB0E-EF9E-4B39-A237-7E7C43754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620" y="483779"/>
            <a:ext cx="7524728" cy="669117"/>
          </a:xfrm>
        </p:spPr>
        <p:txBody>
          <a:bodyPr>
            <a:normAutofit fontScale="90000"/>
          </a:bodyPr>
          <a:lstStyle/>
          <a:p>
            <a:pPr>
              <a:lnSpc>
                <a:spcPct val="50000"/>
              </a:lnSpc>
            </a:pPr>
            <a:r>
              <a:rPr lang="es-EC" b="1" dirty="0"/>
              <a:t>MONITOREO</a:t>
            </a:r>
            <a:br>
              <a:rPr lang="es-EC" b="1" dirty="0"/>
            </a:br>
            <a:r>
              <a:rPr lang="es-EC" b="1" dirty="0"/>
              <a:t> </a:t>
            </a:r>
            <a:br>
              <a:rPr lang="es-EC" b="1" dirty="0"/>
            </a:br>
            <a:r>
              <a:rPr lang="es-EC" b="1" dirty="0"/>
              <a:t>Lista de chequeo para monitoreo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9A3941B8-BAE1-44F7-A93B-A621D266BD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7696645"/>
              </p:ext>
            </p:extLst>
          </p:nvPr>
        </p:nvGraphicFramePr>
        <p:xfrm>
          <a:off x="2161656" y="1737061"/>
          <a:ext cx="7601538" cy="4146574"/>
        </p:xfrm>
        <a:graphic>
          <a:graphicData uri="http://schemas.openxmlformats.org/drawingml/2006/table">
            <a:tbl>
              <a:tblPr/>
              <a:tblGrid>
                <a:gridCol w="858526">
                  <a:extLst>
                    <a:ext uri="{9D8B030D-6E8A-4147-A177-3AD203B41FA5}">
                      <a16:colId xmlns:a16="http://schemas.microsoft.com/office/drawing/2014/main" val="3432504467"/>
                    </a:ext>
                  </a:extLst>
                </a:gridCol>
                <a:gridCol w="1920954">
                  <a:extLst>
                    <a:ext uri="{9D8B030D-6E8A-4147-A177-3AD203B41FA5}">
                      <a16:colId xmlns:a16="http://schemas.microsoft.com/office/drawing/2014/main" val="4019113782"/>
                    </a:ext>
                  </a:extLst>
                </a:gridCol>
                <a:gridCol w="1663395">
                  <a:extLst>
                    <a:ext uri="{9D8B030D-6E8A-4147-A177-3AD203B41FA5}">
                      <a16:colId xmlns:a16="http://schemas.microsoft.com/office/drawing/2014/main" val="2703349693"/>
                    </a:ext>
                  </a:extLst>
                </a:gridCol>
                <a:gridCol w="1556079">
                  <a:extLst>
                    <a:ext uri="{9D8B030D-6E8A-4147-A177-3AD203B41FA5}">
                      <a16:colId xmlns:a16="http://schemas.microsoft.com/office/drawing/2014/main" val="3301705175"/>
                    </a:ext>
                  </a:extLst>
                </a:gridCol>
                <a:gridCol w="1602584">
                  <a:extLst>
                    <a:ext uri="{9D8B030D-6E8A-4147-A177-3AD203B41FA5}">
                      <a16:colId xmlns:a16="http://schemas.microsoft.com/office/drawing/2014/main" val="1203214912"/>
                    </a:ext>
                  </a:extLst>
                </a:gridCol>
              </a:tblGrid>
              <a:tr h="603486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s-EC" sz="1400" b="1" i="0" u="none" strike="noStrike" dirty="0">
                          <a:solidFill>
                            <a:srgbClr val="E7E6E6"/>
                          </a:solidFill>
                          <a:effectLst/>
                          <a:latin typeface="Times New Roman" panose="02020603050405020304" pitchFamily="18" charset="0"/>
                        </a:rPr>
                        <a:t>HALLIBURTON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5202527"/>
                  </a:ext>
                </a:extLst>
              </a:tr>
              <a:tr h="439983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NOMBRE: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8190429"/>
                  </a:ext>
                </a:extLst>
              </a:tr>
              <a:tr h="515843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Fecha / hora: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8940466"/>
                  </a:ext>
                </a:extLst>
              </a:tr>
              <a:tr h="637226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Campo maduro VHR. Número: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4751466"/>
                  </a:ext>
                </a:extLst>
              </a:tr>
              <a:tr h="333779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Supervisor: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1071943"/>
                  </a:ext>
                </a:extLst>
              </a:tr>
              <a:tr h="56497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VALORACIÓN 1/5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OBSERVACIONES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RECOMENDACIONES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5913678"/>
                  </a:ext>
                </a:extLst>
              </a:tr>
              <a:tr h="35174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i="0" u="none" strike="noStrike" dirty="0">
                          <a:solidFill>
                            <a:srgbClr val="F2F2F2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1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>
                          <a:solidFill>
                            <a:srgbClr val="F2F2F2"/>
                          </a:solidFill>
                          <a:effectLst/>
                          <a:latin typeface="Times New Roman" panose="02020603050405020304" pitchFamily="18" charset="0"/>
                        </a:rPr>
                        <a:t>NIVEL PERIMETRAL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13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1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i="0" u="none" strike="noStrike" dirty="0">
                          <a:solidFill>
                            <a:srgbClr val="F2F2F2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1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132105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1" i="0" u="none" strike="noStrike">
                          <a:solidFill>
                            <a:srgbClr val="F2F2F2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>
                          <a:solidFill>
                            <a:srgbClr val="F2F2F2"/>
                          </a:solidFill>
                          <a:effectLst/>
                          <a:latin typeface="Times New Roman" panose="02020603050405020304" pitchFamily="18" charset="0"/>
                        </a:rPr>
                        <a:t>NIVEL MEDIO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49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49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i="0" u="none" strike="noStrike" dirty="0">
                          <a:solidFill>
                            <a:srgbClr val="F2F2F2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2F54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6302903"/>
                  </a:ext>
                </a:extLst>
              </a:tr>
              <a:tr h="333779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F2F2F2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i="0" u="none" strike="noStrike">
                          <a:solidFill>
                            <a:srgbClr val="F2F2F2"/>
                          </a:solidFill>
                          <a:effectLst/>
                          <a:latin typeface="Times New Roman" panose="02020603050405020304" pitchFamily="18" charset="0"/>
                        </a:rPr>
                        <a:t>NIVEL INTERNO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591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591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 dirty="0">
                          <a:solidFill>
                            <a:srgbClr val="F2F2F2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59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9582031"/>
                  </a:ext>
                </a:extLst>
              </a:tr>
            </a:tbl>
          </a:graphicData>
        </a:graphic>
      </p:graphicFrame>
      <p:sp>
        <p:nvSpPr>
          <p:cNvPr id="5" name="Rectángulo 4">
            <a:extLst>
              <a:ext uri="{FF2B5EF4-FFF2-40B4-BE49-F238E27FC236}">
                <a16:creationId xmlns:a16="http://schemas.microsoft.com/office/drawing/2014/main" id="{76F392CE-E9DA-412A-83B2-0F0627E97ADD}"/>
              </a:ext>
            </a:extLst>
          </p:cNvPr>
          <p:cNvSpPr/>
          <p:nvPr/>
        </p:nvSpPr>
        <p:spPr>
          <a:xfrm>
            <a:off x="983672" y="6051055"/>
            <a:ext cx="96843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Se planteará los probables ítems, a ser considerados en las matrices cuantitativas por tipo de auditoría de seguridad. 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98055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DAC9AB0E-EF9E-4B39-A237-7E7C43754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747" y="374038"/>
            <a:ext cx="7251772" cy="669117"/>
          </a:xfrm>
        </p:spPr>
        <p:txBody>
          <a:bodyPr>
            <a:normAutofit fontScale="90000"/>
          </a:bodyPr>
          <a:lstStyle/>
          <a:p>
            <a:r>
              <a:rPr lang="es-EC" b="1" dirty="0"/>
              <a:t>MONITOREO </a:t>
            </a:r>
            <a:br>
              <a:rPr lang="es-EC" b="1" dirty="0"/>
            </a:br>
            <a:r>
              <a:rPr lang="es-EC" b="1" dirty="0"/>
              <a:t>Plan de acción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EAD3574B-98A9-49CD-8CFF-40D4D5C889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610835"/>
              </p:ext>
            </p:extLst>
          </p:nvPr>
        </p:nvGraphicFramePr>
        <p:xfrm>
          <a:off x="212035" y="1451112"/>
          <a:ext cx="11767930" cy="4032001"/>
        </p:xfrm>
        <a:graphic>
          <a:graphicData uri="http://schemas.openxmlformats.org/drawingml/2006/table">
            <a:tbl>
              <a:tblPr firstRow="1" firstCol="1" bandRow="1"/>
              <a:tblGrid>
                <a:gridCol w="4379843">
                  <a:extLst>
                    <a:ext uri="{9D8B030D-6E8A-4147-A177-3AD203B41FA5}">
                      <a16:colId xmlns:a16="http://schemas.microsoft.com/office/drawing/2014/main" val="3215394717"/>
                    </a:ext>
                  </a:extLst>
                </a:gridCol>
                <a:gridCol w="1391479">
                  <a:extLst>
                    <a:ext uri="{9D8B030D-6E8A-4147-A177-3AD203B41FA5}">
                      <a16:colId xmlns:a16="http://schemas.microsoft.com/office/drawing/2014/main" val="149092608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995137618"/>
                    </a:ext>
                  </a:extLst>
                </a:gridCol>
                <a:gridCol w="2206486">
                  <a:extLst>
                    <a:ext uri="{9D8B030D-6E8A-4147-A177-3AD203B41FA5}">
                      <a16:colId xmlns:a16="http://schemas.microsoft.com/office/drawing/2014/main" val="4116263070"/>
                    </a:ext>
                  </a:extLst>
                </a:gridCol>
                <a:gridCol w="1272209">
                  <a:extLst>
                    <a:ext uri="{9D8B030D-6E8A-4147-A177-3AD203B41FA5}">
                      <a16:colId xmlns:a16="http://schemas.microsoft.com/office/drawing/2014/main" val="516489284"/>
                    </a:ext>
                  </a:extLst>
                </a:gridCol>
                <a:gridCol w="1146313">
                  <a:extLst>
                    <a:ext uri="{9D8B030D-6E8A-4147-A177-3AD203B41FA5}">
                      <a16:colId xmlns:a16="http://schemas.microsoft.com/office/drawing/2014/main" val="1974713107"/>
                    </a:ext>
                  </a:extLst>
                </a:gridCol>
              </a:tblGrid>
              <a:tr h="553710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ASUNTOS GENERALES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372" marR="22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ACCIONES RECOMENDADAS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372" marR="22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RESPONSABLE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372" marR="22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PLAZO DE CUMPLIMIENTO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372" marR="22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PRESUPUESTO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372" marR="22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PRIORIDAD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372" marR="22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4870111"/>
                  </a:ext>
                </a:extLst>
              </a:tr>
              <a:tr h="553710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La investigación realizada pudo constatar que la malla perimetral de las plataformas se encuentra en mal estado y seis no la tienen 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372" marR="22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372" marR="22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372" marR="22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372" marR="22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372" marR="22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372" marR="22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3305201"/>
                  </a:ext>
                </a:extLst>
              </a:tr>
              <a:tr h="46939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Ninguna plataforma cuenta con sistemas de disuasión y/o intrusión.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372" marR="22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372" marR="22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372" marR="22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372" marR="22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372" marR="22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372" marR="22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7205641"/>
                  </a:ext>
                </a:extLst>
              </a:tr>
              <a:tr h="553710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La iluminación perimetral se encuentra en mal estado y en seis plataformas no existe iluminación de ningún tipo.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372" marR="22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372" marR="22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372" marR="22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372" marR="22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372" marR="22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372" marR="22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6008904"/>
                  </a:ext>
                </a:extLst>
              </a:tr>
              <a:tr h="553710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Las garitas de control de acceso y del guardia no cuentan con seguridad de ningún tipo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372" marR="22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372" marR="22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372" marR="22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372" marR="22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372" marR="22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372" marR="22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7098590"/>
                  </a:ext>
                </a:extLst>
              </a:tr>
              <a:tr h="46939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La puerta de ingreso a las plataformas no tiene la seguridad física apropiada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372" marR="22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372" marR="22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372" marR="22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372" marR="22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372" marR="22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372" marR="22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141230"/>
                  </a:ext>
                </a:extLst>
              </a:tr>
              <a:tr h="878375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Las puertas de acceso a las áreas específicas como área de químicos, área de variadores y transformadores, camper de oficina así como computadores y cajetines de switches de oficina no tienen ningún tipo de seguridad.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372" marR="22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372" marR="22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372" marR="22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372" marR="22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372" marR="22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372" marR="22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0123439"/>
                  </a:ext>
                </a:extLst>
              </a:tr>
            </a:tbl>
          </a:graphicData>
        </a:graphic>
      </p:graphicFrame>
      <p:sp>
        <p:nvSpPr>
          <p:cNvPr id="3" name="Rectángulo 2">
            <a:extLst>
              <a:ext uri="{FF2B5EF4-FFF2-40B4-BE49-F238E27FC236}">
                <a16:creationId xmlns:a16="http://schemas.microsoft.com/office/drawing/2014/main" id="{EDFB3DFF-A93F-4AD8-93F8-A98309355664}"/>
              </a:ext>
            </a:extLst>
          </p:cNvPr>
          <p:cNvSpPr/>
          <p:nvPr/>
        </p:nvSpPr>
        <p:spPr>
          <a:xfrm>
            <a:off x="405999" y="5751217"/>
            <a:ext cx="105390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Se realizará el seguimiento de acuerdo con el establecimiento y aprobación del sistema de protección física, en base a verificar el cumplimiento del plan de acción que resume la aplicación de la fase de monitoreo.</a:t>
            </a:r>
          </a:p>
        </p:txBody>
      </p:sp>
    </p:spTree>
    <p:extLst>
      <p:ext uri="{BB962C8B-B14F-4D97-AF65-F5344CB8AC3E}">
        <p14:creationId xmlns:p14="http://schemas.microsoft.com/office/powerpoint/2010/main" val="208856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DAC9AB0E-EF9E-4B39-A237-7E7C43754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747" y="374038"/>
            <a:ext cx="4549516" cy="669117"/>
          </a:xfrm>
        </p:spPr>
        <p:txBody>
          <a:bodyPr>
            <a:normAutofit fontScale="90000"/>
          </a:bodyPr>
          <a:lstStyle/>
          <a:p>
            <a:r>
              <a:rPr lang="es-EC" b="1" dirty="0"/>
              <a:t>SEGUIMIENTO 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EAD3574B-98A9-49CD-8CFF-40D4D5C889B8}"/>
              </a:ext>
            </a:extLst>
          </p:cNvPr>
          <p:cNvGraphicFramePr>
            <a:graphicFrameLocks noGrp="1"/>
          </p:cNvGraphicFramePr>
          <p:nvPr/>
        </p:nvGraphicFramePr>
        <p:xfrm>
          <a:off x="212035" y="1451112"/>
          <a:ext cx="11767930" cy="4032001"/>
        </p:xfrm>
        <a:graphic>
          <a:graphicData uri="http://schemas.openxmlformats.org/drawingml/2006/table">
            <a:tbl>
              <a:tblPr firstRow="1" firstCol="1" bandRow="1"/>
              <a:tblGrid>
                <a:gridCol w="4379843">
                  <a:extLst>
                    <a:ext uri="{9D8B030D-6E8A-4147-A177-3AD203B41FA5}">
                      <a16:colId xmlns:a16="http://schemas.microsoft.com/office/drawing/2014/main" val="3215394717"/>
                    </a:ext>
                  </a:extLst>
                </a:gridCol>
                <a:gridCol w="1391479">
                  <a:extLst>
                    <a:ext uri="{9D8B030D-6E8A-4147-A177-3AD203B41FA5}">
                      <a16:colId xmlns:a16="http://schemas.microsoft.com/office/drawing/2014/main" val="149092608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995137618"/>
                    </a:ext>
                  </a:extLst>
                </a:gridCol>
                <a:gridCol w="2206486">
                  <a:extLst>
                    <a:ext uri="{9D8B030D-6E8A-4147-A177-3AD203B41FA5}">
                      <a16:colId xmlns:a16="http://schemas.microsoft.com/office/drawing/2014/main" val="4116263070"/>
                    </a:ext>
                  </a:extLst>
                </a:gridCol>
                <a:gridCol w="1272209">
                  <a:extLst>
                    <a:ext uri="{9D8B030D-6E8A-4147-A177-3AD203B41FA5}">
                      <a16:colId xmlns:a16="http://schemas.microsoft.com/office/drawing/2014/main" val="516489284"/>
                    </a:ext>
                  </a:extLst>
                </a:gridCol>
                <a:gridCol w="1146313">
                  <a:extLst>
                    <a:ext uri="{9D8B030D-6E8A-4147-A177-3AD203B41FA5}">
                      <a16:colId xmlns:a16="http://schemas.microsoft.com/office/drawing/2014/main" val="1974713107"/>
                    </a:ext>
                  </a:extLst>
                </a:gridCol>
              </a:tblGrid>
              <a:tr h="553710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ASUNTOS GENERALES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372" marR="22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ACCIONES RECOMENDADAS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372" marR="22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RESPONSABLE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372" marR="22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PLAZO DE CUMPLIMIENTO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372" marR="22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PRESUPUESTO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372" marR="22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PRIORIDAD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372" marR="22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4870111"/>
                  </a:ext>
                </a:extLst>
              </a:tr>
              <a:tr h="553710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La investigación realizada pudo constatar que la malla perimetral de las plataformas se encuentra en mal estado y seis no la tienen 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372" marR="22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372" marR="22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372" marR="22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372" marR="22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372" marR="22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372" marR="22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3305201"/>
                  </a:ext>
                </a:extLst>
              </a:tr>
              <a:tr h="46939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Ninguna plataforma cuenta con sistemas de disuasión y/o intrusión.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372" marR="22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372" marR="22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372" marR="22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372" marR="22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372" marR="22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372" marR="22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7205641"/>
                  </a:ext>
                </a:extLst>
              </a:tr>
              <a:tr h="553710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La iluminación perimetral se encuentra en mal estado y en seis plataformas no existe iluminación de ningún tipo.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372" marR="22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372" marR="22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372" marR="22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372" marR="22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372" marR="22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372" marR="22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6008904"/>
                  </a:ext>
                </a:extLst>
              </a:tr>
              <a:tr h="553710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Las garitas de control de acceso y del guardia no cuentan con seguridad de ningún tipo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372" marR="22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372" marR="22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372" marR="22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372" marR="22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372" marR="22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372" marR="22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7098590"/>
                  </a:ext>
                </a:extLst>
              </a:tr>
              <a:tr h="46939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La puerta de ingreso a las plataformas no tiene la seguridad física apropiada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372" marR="22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372" marR="22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372" marR="22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372" marR="22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372" marR="22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372" marR="22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141230"/>
                  </a:ext>
                </a:extLst>
              </a:tr>
              <a:tr h="878375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Las puertas de acceso a las áreas específicas como área de químicos, área de variadores y transformadores, camper de oficina así como computadores y cajetines de switches de oficina no tienen ningún tipo de seguridad.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372" marR="22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372" marR="22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372" marR="22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372" marR="22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372" marR="22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372" marR="223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0123439"/>
                  </a:ext>
                </a:extLst>
              </a:tr>
            </a:tbl>
          </a:graphicData>
        </a:graphic>
      </p:graphicFrame>
      <p:sp>
        <p:nvSpPr>
          <p:cNvPr id="3" name="Rectángulo 2">
            <a:extLst>
              <a:ext uri="{FF2B5EF4-FFF2-40B4-BE49-F238E27FC236}">
                <a16:creationId xmlns:a16="http://schemas.microsoft.com/office/drawing/2014/main" id="{502BE4BA-3A5B-4792-AAA1-71AFE025303F}"/>
              </a:ext>
            </a:extLst>
          </p:cNvPr>
          <p:cNvSpPr/>
          <p:nvPr/>
        </p:nvSpPr>
        <p:spPr>
          <a:xfrm>
            <a:off x="1011380" y="5837631"/>
            <a:ext cx="105710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Se realizará el seguimiento de acuerdo con el establecimiento y aprobación del sistema de protección física, en base a verificar el cumplimiento del plan de acción que resume la aplicación de la fase de monitoreo.</a:t>
            </a:r>
          </a:p>
        </p:txBody>
      </p:sp>
    </p:spTree>
    <p:extLst>
      <p:ext uri="{BB962C8B-B14F-4D97-AF65-F5344CB8AC3E}">
        <p14:creationId xmlns:p14="http://schemas.microsoft.com/office/powerpoint/2010/main" val="221575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uadroTexto 13">
            <a:extLst>
              <a:ext uri="{FF2B5EF4-FFF2-40B4-BE49-F238E27FC236}">
                <a16:creationId xmlns:a16="http://schemas.microsoft.com/office/drawing/2014/main" id="{C747941B-F6AA-4257-AB2F-4299AF5292FC}"/>
              </a:ext>
            </a:extLst>
          </p:cNvPr>
          <p:cNvSpPr txBox="1"/>
          <p:nvPr/>
        </p:nvSpPr>
        <p:spPr>
          <a:xfrm>
            <a:off x="676232" y="5200879"/>
            <a:ext cx="8082447" cy="8021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Gracias por su atención</a:t>
            </a:r>
          </a:p>
        </p:txBody>
      </p:sp>
      <p:sp>
        <p:nvSpPr>
          <p:cNvPr id="85" name="Right Triangle 84">
            <a:extLst>
              <a:ext uri="{FF2B5EF4-FFF2-40B4-BE49-F238E27FC236}">
                <a16:creationId xmlns:a16="http://schemas.microsoft.com/office/drawing/2014/main" id="{61FFFC16-86E2-4B9A-BC6D-213DC26547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31731" y="635538"/>
            <a:ext cx="680408" cy="849747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DD3524E0-C87C-4F38-9FC7-E969C15A79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14143" y="991883"/>
            <a:ext cx="1371600" cy="2356777"/>
          </a:xfrm>
          <a:custGeom>
            <a:avLst/>
            <a:gdLst>
              <a:gd name="connsiteX0" fmla="*/ 0 w 1371600"/>
              <a:gd name="connsiteY0" fmla="*/ 0 h 2356777"/>
              <a:gd name="connsiteX1" fmla="*/ 0 w 1371600"/>
              <a:gd name="connsiteY1" fmla="*/ 1216152 h 2356777"/>
              <a:gd name="connsiteX2" fmla="*/ 4495 w 1371600"/>
              <a:gd name="connsiteY2" fmla="*/ 1216152 h 2356777"/>
              <a:gd name="connsiteX3" fmla="*/ 4495 w 1371600"/>
              <a:gd name="connsiteY3" fmla="*/ 2356777 h 2356777"/>
              <a:gd name="connsiteX4" fmla="*/ 1367105 w 1371600"/>
              <a:gd name="connsiteY4" fmla="*/ 2356777 h 2356777"/>
              <a:gd name="connsiteX5" fmla="*/ 1367105 w 1371600"/>
              <a:gd name="connsiteY5" fmla="*/ 1216152 h 2356777"/>
              <a:gd name="connsiteX6" fmla="*/ 1371600 w 1371600"/>
              <a:gd name="connsiteY6" fmla="*/ 1216152 h 2356777"/>
              <a:gd name="connsiteX7" fmla="*/ 1367105 w 1371600"/>
              <a:gd name="connsiteY7" fmla="*/ 1212166 h 2356777"/>
              <a:gd name="connsiteX8" fmla="*/ 1367105 w 1371600"/>
              <a:gd name="connsiteY8" fmla="*/ 1210176 h 2356777"/>
              <a:gd name="connsiteX9" fmla="*/ 1364860 w 1371600"/>
              <a:gd name="connsiteY9" fmla="*/ 1210176 h 2356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1600" h="2356777">
                <a:moveTo>
                  <a:pt x="0" y="0"/>
                </a:moveTo>
                <a:lnTo>
                  <a:pt x="0" y="1216152"/>
                </a:lnTo>
                <a:lnTo>
                  <a:pt x="4495" y="1216152"/>
                </a:lnTo>
                <a:lnTo>
                  <a:pt x="4495" y="2356777"/>
                </a:lnTo>
                <a:lnTo>
                  <a:pt x="1367105" y="2356777"/>
                </a:lnTo>
                <a:lnTo>
                  <a:pt x="1367105" y="1216152"/>
                </a:lnTo>
                <a:lnTo>
                  <a:pt x="1371600" y="1216152"/>
                </a:lnTo>
                <a:lnTo>
                  <a:pt x="1367105" y="1212166"/>
                </a:lnTo>
                <a:lnTo>
                  <a:pt x="1367105" y="1210176"/>
                </a:lnTo>
                <a:lnTo>
                  <a:pt x="1364860" y="1210176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n 4" descr="Imagen que contiene agua, árbol, naturaleza, cielo&#10;&#10;Descripción generada automáticamente">
            <a:extLst>
              <a:ext uri="{FF2B5EF4-FFF2-40B4-BE49-F238E27FC236}">
                <a16:creationId xmlns:a16="http://schemas.microsoft.com/office/drawing/2014/main" id="{8EDE7590-85C6-491F-AA70-4C2F7F8B74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0" r="-6" b="-6"/>
          <a:stretch/>
        </p:blipFill>
        <p:spPr>
          <a:xfrm>
            <a:off x="630126" y="626994"/>
            <a:ext cx="1217216" cy="863632"/>
          </a:xfrm>
          <a:prstGeom prst="rect">
            <a:avLst/>
          </a:prstGeom>
        </p:spPr>
      </p:pic>
      <p:sp>
        <p:nvSpPr>
          <p:cNvPr id="89" name="Right Triangle 88">
            <a:extLst>
              <a:ext uri="{FF2B5EF4-FFF2-40B4-BE49-F238E27FC236}">
                <a16:creationId xmlns:a16="http://schemas.microsoft.com/office/drawing/2014/main" id="{F1ED1DF4-DDDE-4464-8ABC-ED1F633CC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49385" y="1484472"/>
            <a:ext cx="1092260" cy="1371600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Right Triangle 90">
            <a:extLst>
              <a:ext uri="{FF2B5EF4-FFF2-40B4-BE49-F238E27FC236}">
                <a16:creationId xmlns:a16="http://schemas.microsoft.com/office/drawing/2014/main" id="{27400BAF-FCE6-4296-8A0E-9B595ADC09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432800" y="4724529"/>
            <a:ext cx="325600" cy="406635"/>
          </a:xfrm>
          <a:prstGeom prst="rtTriangle">
            <a:avLst/>
          </a:prstGeom>
          <a:solidFill>
            <a:srgbClr val="FBF1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Right Triangle 92">
            <a:extLst>
              <a:ext uri="{FF2B5EF4-FFF2-40B4-BE49-F238E27FC236}">
                <a16:creationId xmlns:a16="http://schemas.microsoft.com/office/drawing/2014/main" id="{F2FC5C7B-261A-4268-BA85-C29488A8B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816496" y="2804968"/>
            <a:ext cx="1911096" cy="1980472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n 6" descr="Imagen que contiene naturaleza, agua, cielo, exterior&#10;&#10;Descripción generada automáticamente">
            <a:extLst>
              <a:ext uri="{FF2B5EF4-FFF2-40B4-BE49-F238E27FC236}">
                <a16:creationId xmlns:a16="http://schemas.microsoft.com/office/drawing/2014/main" id="{A351C0CB-F28A-473B-B9C2-AFB6BF28B7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0" r="8563" b="-4"/>
          <a:stretch/>
        </p:blipFill>
        <p:spPr>
          <a:xfrm>
            <a:off x="6781808" y="635538"/>
            <a:ext cx="1984248" cy="2210907"/>
          </a:xfrm>
          <a:prstGeom prst="rect">
            <a:avLst/>
          </a:prstGeom>
        </p:spPr>
      </p:pic>
      <p:sp>
        <p:nvSpPr>
          <p:cNvPr id="95" name="Right Triangle 94">
            <a:extLst>
              <a:ext uri="{FF2B5EF4-FFF2-40B4-BE49-F238E27FC236}">
                <a16:creationId xmlns:a16="http://schemas.microsoft.com/office/drawing/2014/main" id="{BE7E1DAA-43FB-4446-A354-9283DE668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564669" y="3250084"/>
            <a:ext cx="1911096" cy="1100751"/>
          </a:xfrm>
          <a:prstGeom prst="rtTriangl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60545853-E113-4AEA-9F1E-9823976B6B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41" b="15455"/>
          <a:stretch/>
        </p:blipFill>
        <p:spPr>
          <a:xfrm>
            <a:off x="2969840" y="1484472"/>
            <a:ext cx="1990594" cy="1371600"/>
          </a:xfrm>
          <a:prstGeom prst="rect">
            <a:avLst/>
          </a:prstGeom>
        </p:spPr>
      </p:pic>
      <p:sp>
        <p:nvSpPr>
          <p:cNvPr id="97" name="Right Triangle 96">
            <a:extLst>
              <a:ext uri="{FF2B5EF4-FFF2-40B4-BE49-F238E27FC236}">
                <a16:creationId xmlns:a16="http://schemas.microsoft.com/office/drawing/2014/main" id="{B61FDAF1-FEF1-4DFC-98A0-F62D91D48F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V="1">
            <a:off x="8803978" y="586529"/>
            <a:ext cx="2204118" cy="2284131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Imagen 2" descr="Imagen que contiene cielo, exterior, agua, puesta de sol&#10;&#10;Descripción generada automáticamente">
            <a:extLst>
              <a:ext uri="{FF2B5EF4-FFF2-40B4-BE49-F238E27FC236}">
                <a16:creationId xmlns:a16="http://schemas.microsoft.com/office/drawing/2014/main" id="{8FDD51C7-1AE8-4949-8D22-57901B6F7D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8" r="13668" b="-5"/>
          <a:stretch/>
        </p:blipFill>
        <p:spPr>
          <a:xfrm>
            <a:off x="1318849" y="2856072"/>
            <a:ext cx="1646847" cy="1911097"/>
          </a:xfrm>
          <a:prstGeom prst="rect">
            <a:avLst/>
          </a:prstGeom>
        </p:spPr>
      </p:pic>
      <p:pic>
        <p:nvPicPr>
          <p:cNvPr id="9" name="Imagen 8" descr="Imagen que contiene naturaleza, puesta de sol&#10;&#10;Descripción generada automáticamente">
            <a:extLst>
              <a:ext uri="{FF2B5EF4-FFF2-40B4-BE49-F238E27FC236}">
                <a16:creationId xmlns:a16="http://schemas.microsoft.com/office/drawing/2014/main" id="{25CA6DF2-772A-4F39-91FF-5591ABEE7C9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" r="21023" b="2"/>
          <a:stretch/>
        </p:blipFill>
        <p:spPr>
          <a:xfrm>
            <a:off x="4062100" y="2856071"/>
            <a:ext cx="2719707" cy="1898428"/>
          </a:xfrm>
          <a:prstGeom prst="rect">
            <a:avLst/>
          </a:prstGeom>
        </p:spPr>
      </p:pic>
      <p:pic>
        <p:nvPicPr>
          <p:cNvPr id="11" name="Imagen 10" descr="Imagen que contiene naturaleza, exterior, hierba, árbol&#10;&#10;Descripción generada automáticamente">
            <a:extLst>
              <a:ext uri="{FF2B5EF4-FFF2-40B4-BE49-F238E27FC236}">
                <a16:creationId xmlns:a16="http://schemas.microsoft.com/office/drawing/2014/main" id="{8C774FB5-2E31-4302-A5AC-89BB6A651A8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5" r="16501" b="4"/>
          <a:stretch/>
        </p:blipFill>
        <p:spPr>
          <a:xfrm>
            <a:off x="8758678" y="2002221"/>
            <a:ext cx="2789854" cy="2712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93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6">
            <a:extLst>
              <a:ext uri="{FF2B5EF4-FFF2-40B4-BE49-F238E27FC236}">
                <a16:creationId xmlns:a16="http://schemas.microsoft.com/office/drawing/2014/main" id="{0A8E0FAC-9C4D-4417-8F2D-A582D4DAD4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281" y="2270404"/>
            <a:ext cx="9004720" cy="3300013"/>
          </a:xfrm>
          <a:prstGeom prst="rect">
            <a:avLst/>
          </a:prstGeom>
          <a:ln>
            <a:noFill/>
          </a:ln>
        </p:spPr>
      </p:pic>
      <p:sp>
        <p:nvSpPr>
          <p:cNvPr id="8" name="テキスト プレースホルダー 7"/>
          <p:cNvSpPr>
            <a:spLocks noGrp="1"/>
          </p:cNvSpPr>
          <p:nvPr>
            <p:ph type="body" sz="quarter" idx="4294967295"/>
          </p:nvPr>
        </p:nvSpPr>
        <p:spPr>
          <a:xfrm>
            <a:off x="3742330" y="2556657"/>
            <a:ext cx="8009524" cy="2727506"/>
          </a:xfrm>
        </p:spPr>
        <p:txBody>
          <a:bodyPr>
            <a:noAutofit/>
          </a:bodyPr>
          <a:lstStyle/>
          <a:p>
            <a:r>
              <a:rPr lang="es-EC" dirty="0">
                <a:solidFill>
                  <a:schemeClr val="bg1"/>
                </a:solidFill>
              </a:rPr>
              <a:t>Diseñar el sistema de protección física del Campo Maduro VHR. del sistema petrolero para enfrentar los riesgos de origen antrópico (INTENCIONAL) que atenten a su personal e instalaciones.</a:t>
            </a:r>
          </a:p>
          <a:p>
            <a:endParaRPr kumimoji="1" lang="ja-JP" altLang="en-US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06E10CE2-6E59-4D3E-9E44-1DA863079D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964" y="1730500"/>
            <a:ext cx="3122431" cy="174317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F47FA578-3098-4E33-854F-2B36FE68FE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874" y="4275824"/>
            <a:ext cx="3161953" cy="1777640"/>
          </a:xfrm>
          <a:prstGeom prst="rect">
            <a:avLst/>
          </a:prstGeom>
        </p:spPr>
      </p:pic>
      <p:sp>
        <p:nvSpPr>
          <p:cNvPr id="21" name="タイトル 2">
            <a:extLst>
              <a:ext uri="{FF2B5EF4-FFF2-40B4-BE49-F238E27FC236}">
                <a16:creationId xmlns:a16="http://schemas.microsoft.com/office/drawing/2014/main" id="{B75EE496-365A-4D79-95A5-2F89174D1D00}"/>
              </a:ext>
            </a:extLst>
          </p:cNvPr>
          <p:cNvSpPr txBox="1">
            <a:spLocks/>
          </p:cNvSpPr>
          <p:nvPr/>
        </p:nvSpPr>
        <p:spPr>
          <a:xfrm>
            <a:off x="0" y="-222115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altLang="ja-JP" dirty="0">
                <a:latin typeface="Arial" panose="020B0604020202020204" pitchFamily="34" charset="0"/>
                <a:cs typeface="Arial" panose="020B0604020202020204" pitchFamily="34" charset="0"/>
              </a:rPr>
              <a:t>El problema</a:t>
            </a:r>
            <a:endParaRPr kumimoji="1" lang="es-EC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図 5">
            <a:extLst>
              <a:ext uri="{FF2B5EF4-FFF2-40B4-BE49-F238E27FC236}">
                <a16:creationId xmlns:a16="http://schemas.microsoft.com/office/drawing/2014/main" id="{FE24F4FF-BBB9-4AD7-AC29-3CD0A3A6A3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461"/>
            <a:ext cx="8797617" cy="1537957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272EFB6-3F41-4BC8-B090-3902B755EFD6}"/>
              </a:ext>
            </a:extLst>
          </p:cNvPr>
          <p:cNvSpPr txBox="1"/>
          <p:nvPr/>
        </p:nvSpPr>
        <p:spPr>
          <a:xfrm>
            <a:off x="415656" y="436331"/>
            <a:ext cx="6323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dirty="0">
                <a:solidFill>
                  <a:schemeClr val="bg1"/>
                </a:solidFill>
              </a:rPr>
              <a:t>Objetivo general</a:t>
            </a:r>
          </a:p>
        </p:txBody>
      </p:sp>
    </p:spTree>
    <p:extLst>
      <p:ext uri="{BB962C8B-B14F-4D97-AF65-F5344CB8AC3E}">
        <p14:creationId xmlns:p14="http://schemas.microsoft.com/office/powerpoint/2010/main" val="403408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posición de imagen 5">
            <a:extLst>
              <a:ext uri="{FF2B5EF4-FFF2-40B4-BE49-F238E27FC236}">
                <a16:creationId xmlns:a16="http://schemas.microsoft.com/office/drawing/2014/main" id="{E904AB2F-F9CF-4274-AD7B-94CFB785F86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74" y="1692047"/>
            <a:ext cx="5741560" cy="4101114"/>
          </a:xfrm>
        </p:spPr>
      </p:pic>
      <p:pic>
        <p:nvPicPr>
          <p:cNvPr id="34" name="図プレースホルダー 33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55" b="32455"/>
          <a:stretch>
            <a:fillRect/>
          </a:stretch>
        </p:blipFill>
        <p:spPr>
          <a:xfrm>
            <a:off x="4052463" y="1672178"/>
            <a:ext cx="1064405" cy="373335"/>
          </a:xfrm>
        </p:spPr>
      </p:pic>
      <p:sp>
        <p:nvSpPr>
          <p:cNvPr id="9" name="テキスト プレースホルダー 8"/>
          <p:cNvSpPr>
            <a:spLocks noGrp="1"/>
          </p:cNvSpPr>
          <p:nvPr>
            <p:ph type="body" sz="quarter" idx="15"/>
          </p:nvPr>
        </p:nvSpPr>
        <p:spPr>
          <a:xfrm>
            <a:off x="4296695" y="1704319"/>
            <a:ext cx="720142" cy="360040"/>
          </a:xfrm>
        </p:spPr>
        <p:txBody>
          <a:bodyPr/>
          <a:lstStyle/>
          <a:p>
            <a:r>
              <a:rPr kumimoji="1" lang="en-US" altLang="ja-JP" dirty="0"/>
              <a:t>01</a:t>
            </a:r>
            <a:endParaRPr kumimoji="1" lang="ja-JP" altLang="en-US" dirty="0"/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14"/>
          </p:nvPr>
        </p:nvSpPr>
        <p:spPr>
          <a:xfrm>
            <a:off x="4656766" y="1692047"/>
            <a:ext cx="7111285" cy="455769"/>
          </a:xfrm>
        </p:spPr>
        <p:txBody>
          <a:bodyPr/>
          <a:lstStyle/>
          <a:p>
            <a:pPr lvl="1"/>
            <a:r>
              <a:rPr lang="es-EC" sz="1800" dirty="0">
                <a:solidFill>
                  <a:schemeClr val="accent2">
                    <a:lumMod val="75000"/>
                  </a:schemeClr>
                </a:solidFill>
              </a:rPr>
              <a:t>Determinar el contexto interno y externo del Campo Maduro VHR. </a:t>
            </a:r>
            <a:r>
              <a:rPr lang="es-EC" sz="1700" dirty="0"/>
              <a:t>para definir los puntos vulnerables que necesiten ser específicamente tipos de seguridad específica. </a:t>
            </a:r>
            <a:endParaRPr lang="es-EC" sz="1700" dirty="0">
              <a:effectLst/>
            </a:endParaRPr>
          </a:p>
        </p:txBody>
      </p:sp>
      <p:pic>
        <p:nvPicPr>
          <p:cNvPr id="35" name="図プレースホルダー 34"/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55" b="32455"/>
          <a:stretch>
            <a:fillRect/>
          </a:stretch>
        </p:blipFill>
        <p:spPr>
          <a:xfrm>
            <a:off x="4392884" y="2573120"/>
            <a:ext cx="1064405" cy="373335"/>
          </a:xfrm>
        </p:spPr>
      </p:pic>
      <p:sp>
        <p:nvSpPr>
          <p:cNvPr id="12" name="テキスト プレースホルダー 11"/>
          <p:cNvSpPr>
            <a:spLocks noGrp="1"/>
          </p:cNvSpPr>
          <p:nvPr>
            <p:ph type="body" sz="quarter" idx="19"/>
          </p:nvPr>
        </p:nvSpPr>
        <p:spPr>
          <a:xfrm>
            <a:off x="4566553" y="2573120"/>
            <a:ext cx="720142" cy="360040"/>
          </a:xfrm>
        </p:spPr>
        <p:txBody>
          <a:bodyPr/>
          <a:lstStyle/>
          <a:p>
            <a:r>
              <a:rPr kumimoji="1" lang="en-US" altLang="ja-JP" dirty="0"/>
              <a:t>02</a:t>
            </a:r>
            <a:endParaRPr kumimoji="1" lang="ja-JP" altLang="en-US" dirty="0"/>
          </a:p>
        </p:txBody>
      </p:sp>
      <p:sp>
        <p:nvSpPr>
          <p:cNvPr id="13" name="テキスト プレースホルダー 12"/>
          <p:cNvSpPr>
            <a:spLocks noGrp="1"/>
          </p:cNvSpPr>
          <p:nvPr>
            <p:ph type="body" sz="quarter" idx="20"/>
          </p:nvPr>
        </p:nvSpPr>
        <p:spPr>
          <a:xfrm>
            <a:off x="5016837" y="2597191"/>
            <a:ext cx="6816883" cy="455769"/>
          </a:xfrm>
        </p:spPr>
        <p:txBody>
          <a:bodyPr/>
          <a:lstStyle/>
          <a:p>
            <a:pPr lvl="1"/>
            <a:r>
              <a:rPr lang="es-EC" sz="1800" dirty="0">
                <a:solidFill>
                  <a:srgbClr val="FF0000"/>
                </a:solidFill>
              </a:rPr>
              <a:t>Analizar los riesgos </a:t>
            </a:r>
            <a:r>
              <a:rPr lang="es-EC" sz="1700" dirty="0"/>
              <a:t>que se puedan enfrentar en las operaciones de producción aplicando medidas preventivas para la protección del personal, medio ambiente y equipo de trabajo</a:t>
            </a:r>
            <a:endParaRPr lang="es-EC" sz="1700" dirty="0">
              <a:effectLst/>
            </a:endParaRPr>
          </a:p>
        </p:txBody>
      </p:sp>
      <p:pic>
        <p:nvPicPr>
          <p:cNvPr id="36" name="図プレースホルダー 35"/>
          <p:cNvPicPr>
            <a:picLocks noGrp="1" noChangeAspect="1"/>
          </p:cNvPicPr>
          <p:nvPr>
            <p:ph type="pic" sz="quarter" idx="23"/>
          </p:nvPr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38" b="32438"/>
          <a:stretch>
            <a:fillRect/>
          </a:stretch>
        </p:blipFill>
        <p:spPr>
          <a:xfrm>
            <a:off x="4764482" y="3552980"/>
            <a:ext cx="1064405" cy="373335"/>
          </a:xfrm>
        </p:spPr>
      </p:pic>
      <p:sp>
        <p:nvSpPr>
          <p:cNvPr id="16" name="テキスト プレースホルダー 15"/>
          <p:cNvSpPr>
            <a:spLocks noGrp="1"/>
          </p:cNvSpPr>
          <p:nvPr>
            <p:ph type="body" sz="quarter" idx="24"/>
          </p:nvPr>
        </p:nvSpPr>
        <p:spPr>
          <a:xfrm>
            <a:off x="4915370" y="3592467"/>
            <a:ext cx="720142" cy="360040"/>
          </a:xfrm>
        </p:spPr>
        <p:txBody>
          <a:bodyPr/>
          <a:lstStyle/>
          <a:p>
            <a:r>
              <a:rPr kumimoji="1" lang="en-US" altLang="ja-JP" dirty="0"/>
              <a:t>03</a:t>
            </a:r>
            <a:endParaRPr kumimoji="1" lang="ja-JP" altLang="en-US" dirty="0"/>
          </a:p>
        </p:txBody>
      </p:sp>
      <p:sp>
        <p:nvSpPr>
          <p:cNvPr id="17" name="テキスト プレースホルダー 16"/>
          <p:cNvSpPr>
            <a:spLocks noGrp="1"/>
          </p:cNvSpPr>
          <p:nvPr>
            <p:ph type="body" sz="quarter" idx="25"/>
          </p:nvPr>
        </p:nvSpPr>
        <p:spPr>
          <a:xfrm>
            <a:off x="5296685" y="3686907"/>
            <a:ext cx="6816883" cy="455769"/>
          </a:xfrm>
        </p:spPr>
        <p:txBody>
          <a:bodyPr/>
          <a:lstStyle/>
          <a:p>
            <a:pPr lvl="1"/>
            <a:r>
              <a:rPr lang="es-EC" sz="1800" dirty="0">
                <a:solidFill>
                  <a:schemeClr val="accent2">
                    <a:lumMod val="50000"/>
                  </a:schemeClr>
                </a:solidFill>
              </a:rPr>
              <a:t>Evaluar el tipo de sistemas de protección física y electrónica ante </a:t>
            </a:r>
            <a:r>
              <a:rPr lang="es-EC" sz="2000" dirty="0">
                <a:solidFill>
                  <a:srgbClr val="0070C0"/>
                </a:solidFill>
              </a:rPr>
              <a:t>riesgos antrópicos </a:t>
            </a:r>
            <a:r>
              <a:rPr lang="es-EC" sz="1700" dirty="0"/>
              <a:t>para determinar las vulnerabilidades que puedan afectar la seguridad del personal como de las instalaciones del Campo Maduro VHR.</a:t>
            </a:r>
            <a:endParaRPr lang="es-EC" sz="1700" dirty="0">
              <a:effectLst/>
            </a:endParaRPr>
          </a:p>
        </p:txBody>
      </p:sp>
      <p:pic>
        <p:nvPicPr>
          <p:cNvPr id="37" name="図プレースホルダー 36"/>
          <p:cNvPicPr>
            <a:picLocks noGrp="1" noChangeAspect="1"/>
          </p:cNvPicPr>
          <p:nvPr>
            <p:ph type="pic" sz="quarter" idx="27"/>
          </p:nvPr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05" b="32505"/>
          <a:stretch>
            <a:fillRect/>
          </a:stretch>
        </p:blipFill>
        <p:spPr>
          <a:xfrm>
            <a:off x="5116868" y="4688137"/>
            <a:ext cx="1064405" cy="373335"/>
          </a:xfrm>
        </p:spPr>
      </p:pic>
      <p:sp>
        <p:nvSpPr>
          <p:cNvPr id="20" name="テキスト プレースホルダー 19"/>
          <p:cNvSpPr>
            <a:spLocks noGrp="1"/>
          </p:cNvSpPr>
          <p:nvPr>
            <p:ph type="body" sz="quarter" idx="28"/>
          </p:nvPr>
        </p:nvSpPr>
        <p:spPr>
          <a:xfrm>
            <a:off x="5271888" y="4685687"/>
            <a:ext cx="720142" cy="360040"/>
          </a:xfrm>
        </p:spPr>
        <p:txBody>
          <a:bodyPr/>
          <a:lstStyle/>
          <a:p>
            <a:r>
              <a:rPr kumimoji="1" lang="en-US" altLang="ja-JP" dirty="0"/>
              <a:t>04</a:t>
            </a:r>
            <a:endParaRPr kumimoji="1" lang="ja-JP" altLang="en-US" dirty="0"/>
          </a:p>
        </p:txBody>
      </p:sp>
      <p:sp>
        <p:nvSpPr>
          <p:cNvPr id="21" name="テキスト プレースホルダー 20"/>
          <p:cNvSpPr>
            <a:spLocks noGrp="1"/>
          </p:cNvSpPr>
          <p:nvPr>
            <p:ph type="body" sz="quarter" idx="29"/>
          </p:nvPr>
        </p:nvSpPr>
        <p:spPr>
          <a:xfrm>
            <a:off x="5756634" y="4726091"/>
            <a:ext cx="6226039" cy="455769"/>
          </a:xfrm>
        </p:spPr>
        <p:txBody>
          <a:bodyPr/>
          <a:lstStyle/>
          <a:p>
            <a:pPr lvl="1"/>
            <a:r>
              <a:rPr lang="es-EC" sz="1800" dirty="0">
                <a:solidFill>
                  <a:schemeClr val="accent1">
                    <a:lumMod val="75000"/>
                  </a:schemeClr>
                </a:solidFill>
              </a:rPr>
              <a:t>Establecer los recursos, humanos, materiales, técnicos y financieros disponibles</a:t>
            </a:r>
            <a:r>
              <a:rPr lang="es-EC" sz="1700" dirty="0"/>
              <a:t>, así como los requeridos para el sistema de protección física.</a:t>
            </a:r>
            <a:endParaRPr lang="es-EC" sz="1700" dirty="0">
              <a:effectLst/>
            </a:endParaRPr>
          </a:p>
        </p:txBody>
      </p:sp>
      <p:pic>
        <p:nvPicPr>
          <p:cNvPr id="32" name="図プレースホルダー 36">
            <a:extLst>
              <a:ext uri="{FF2B5EF4-FFF2-40B4-BE49-F238E27FC236}">
                <a16:creationId xmlns:a16="http://schemas.microsoft.com/office/drawing/2014/main" id="{9FE30768-EF43-4014-9E52-DAADC74600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05" b="32505"/>
          <a:stretch>
            <a:fillRect/>
          </a:stretch>
        </p:blipFill>
        <p:spPr>
          <a:xfrm>
            <a:off x="5342130" y="5578607"/>
            <a:ext cx="1064405" cy="373335"/>
          </a:xfrm>
          <a:custGeom>
            <a:avLst/>
            <a:gdLst/>
            <a:ahLst/>
            <a:cxnLst/>
            <a:rect l="l" t="t" r="r" b="b"/>
            <a:pathLst>
              <a:path w="1596469" h="560002">
                <a:moveTo>
                  <a:pt x="0" y="0"/>
                </a:moveTo>
                <a:lnTo>
                  <a:pt x="515556" y="0"/>
                </a:lnTo>
                <a:lnTo>
                  <a:pt x="850109" y="0"/>
                </a:lnTo>
                <a:lnTo>
                  <a:pt x="1316468" y="0"/>
                </a:lnTo>
                <a:lnTo>
                  <a:pt x="1596469" y="280001"/>
                </a:lnTo>
                <a:lnTo>
                  <a:pt x="1316468" y="560002"/>
                </a:lnTo>
                <a:lnTo>
                  <a:pt x="990110" y="560002"/>
                </a:lnTo>
                <a:lnTo>
                  <a:pt x="515556" y="560002"/>
                </a:lnTo>
                <a:lnTo>
                  <a:pt x="140000" y="560002"/>
                </a:lnTo>
                <a:close/>
              </a:path>
            </a:pathLst>
          </a:custGeom>
          <a:solidFill>
            <a:schemeClr val="accent1"/>
          </a:solidFill>
        </p:spPr>
      </p:pic>
      <p:sp>
        <p:nvSpPr>
          <p:cNvPr id="33" name="テキスト プレースホルダー 19">
            <a:extLst>
              <a:ext uri="{FF2B5EF4-FFF2-40B4-BE49-F238E27FC236}">
                <a16:creationId xmlns:a16="http://schemas.microsoft.com/office/drawing/2014/main" id="{345F2AFF-2955-49BD-AF0F-19DE3B3A6DEA}"/>
              </a:ext>
            </a:extLst>
          </p:cNvPr>
          <p:cNvSpPr txBox="1">
            <a:spLocks/>
          </p:cNvSpPr>
          <p:nvPr/>
        </p:nvSpPr>
        <p:spPr>
          <a:xfrm>
            <a:off x="5505526" y="5541302"/>
            <a:ext cx="720142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dirty="0"/>
              <a:t>05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514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/>
          <p:cNvSpPr>
            <a:spLocks noGrp="1"/>
          </p:cNvSpPr>
          <p:nvPr>
            <p:ph type="ctrTitle"/>
          </p:nvPr>
        </p:nvSpPr>
        <p:spPr>
          <a:xfrm>
            <a:off x="-267286" y="1541568"/>
            <a:ext cx="7863840" cy="4593338"/>
          </a:xfrm>
          <a:prstGeom prst="ellipse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l">
              <a:lnSpc>
                <a:spcPct val="90000"/>
              </a:lnSpc>
            </a:pPr>
            <a:r>
              <a:rPr kumimoji="1" lang="es-EC" altLang="ja-JP" sz="2400" b="1" spc="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Áreas hidrocarburíferas enfrentan riesgos:</a:t>
            </a:r>
            <a:br>
              <a:rPr kumimoji="1" lang="es-EC" altLang="ja-JP" sz="2000" spc="0" dirty="0">
                <a:solidFill>
                  <a:schemeClr val="bg2">
                    <a:lumMod val="25000"/>
                  </a:schemeClr>
                </a:solidFill>
                <a:latin typeface="+mn-lt"/>
              </a:rPr>
            </a:br>
            <a:r>
              <a:rPr kumimoji="1" lang="es-EC" altLang="ja-JP" sz="2000" spc="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Asaltos</a:t>
            </a:r>
            <a:br>
              <a:rPr kumimoji="1" lang="es-EC" altLang="ja-JP" sz="2000" spc="0" dirty="0">
                <a:solidFill>
                  <a:schemeClr val="bg2">
                    <a:lumMod val="25000"/>
                  </a:schemeClr>
                </a:solidFill>
                <a:latin typeface="+mn-lt"/>
              </a:rPr>
            </a:br>
            <a:r>
              <a:rPr kumimoji="1" lang="es-EC" altLang="ja-JP" sz="2000" spc="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Ataques delincuenciales,</a:t>
            </a:r>
            <a:br>
              <a:rPr kumimoji="1" lang="es-EC" altLang="ja-JP" sz="2000" spc="0" dirty="0">
                <a:solidFill>
                  <a:schemeClr val="bg2">
                    <a:lumMod val="25000"/>
                  </a:schemeClr>
                </a:solidFill>
                <a:latin typeface="+mn-lt"/>
              </a:rPr>
            </a:br>
            <a:r>
              <a:rPr kumimoji="1" lang="es-EC" altLang="ja-JP" sz="2000" spc="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Robos,</a:t>
            </a:r>
            <a:br>
              <a:rPr kumimoji="1" lang="es-EC" altLang="ja-JP" sz="2000" spc="0" dirty="0">
                <a:solidFill>
                  <a:schemeClr val="bg2">
                    <a:lumMod val="25000"/>
                  </a:schemeClr>
                </a:solidFill>
                <a:latin typeface="+mn-lt"/>
              </a:rPr>
            </a:br>
            <a:r>
              <a:rPr kumimoji="1" lang="es-EC" altLang="ja-JP" sz="2000" spc="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Tomas clandestinas.</a:t>
            </a:r>
            <a:br>
              <a:rPr kumimoji="1" lang="es-EC" altLang="ja-JP" sz="2000" spc="0" dirty="0">
                <a:solidFill>
                  <a:schemeClr val="bg2">
                    <a:lumMod val="25000"/>
                  </a:schemeClr>
                </a:solidFill>
                <a:latin typeface="+mn-lt"/>
              </a:rPr>
            </a:br>
            <a:br>
              <a:rPr kumimoji="1" lang="es-EC" altLang="ja-JP" sz="2000" spc="0" dirty="0">
                <a:solidFill>
                  <a:schemeClr val="bg2">
                    <a:lumMod val="25000"/>
                  </a:schemeClr>
                </a:solidFill>
                <a:latin typeface="+mn-lt"/>
              </a:rPr>
            </a:br>
            <a:r>
              <a:rPr kumimoji="1" lang="es-EC" altLang="ja-JP" sz="2400" b="1" spc="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En el área de Sucumbíos</a:t>
            </a:r>
            <a:br>
              <a:rPr kumimoji="1" lang="es-EC" altLang="ja-JP" sz="2000" spc="0" dirty="0">
                <a:solidFill>
                  <a:schemeClr val="bg2">
                    <a:lumMod val="25000"/>
                  </a:schemeClr>
                </a:solidFill>
                <a:latin typeface="+mn-lt"/>
              </a:rPr>
            </a:br>
            <a:r>
              <a:rPr kumimoji="1" lang="es-EC" altLang="ja-JP" sz="2000" spc="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Disidencias de las FARC.</a:t>
            </a:r>
            <a:br>
              <a:rPr kumimoji="1" lang="es-EC" altLang="ja-JP" sz="2000" spc="0" dirty="0">
                <a:solidFill>
                  <a:schemeClr val="bg2">
                    <a:lumMod val="25000"/>
                  </a:schemeClr>
                </a:solidFill>
                <a:latin typeface="+mn-lt"/>
              </a:rPr>
            </a:br>
            <a:r>
              <a:rPr kumimoji="1" lang="es-EC" altLang="ja-JP" sz="2000" spc="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Contrabando en todas sus dimensiones</a:t>
            </a:r>
            <a:br>
              <a:rPr kumimoji="1" lang="es-EC" altLang="ja-JP" sz="2000" spc="0" dirty="0">
                <a:solidFill>
                  <a:schemeClr val="bg2">
                    <a:lumMod val="25000"/>
                  </a:schemeClr>
                </a:solidFill>
                <a:latin typeface="+mn-lt"/>
              </a:rPr>
            </a:br>
            <a:r>
              <a:rPr kumimoji="1" lang="es-EC" altLang="ja-JP" sz="2000" spc="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Secuestros, asaltos, daño a la propiedad, extorsiones y sabotaje.</a:t>
            </a:r>
          </a:p>
        </p:txBody>
      </p:sp>
      <p:pic>
        <p:nvPicPr>
          <p:cNvPr id="7" name="Marcador de posición de imagen 6">
            <a:extLst>
              <a:ext uri="{FF2B5EF4-FFF2-40B4-BE49-F238E27FC236}">
                <a16:creationId xmlns:a16="http://schemas.microsoft.com/office/drawing/2014/main" id="{FF4AD004-1925-4E4F-8203-F809616EBC0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21086" y="1541568"/>
            <a:ext cx="6170914" cy="5316432"/>
          </a:xfrm>
          <a:custGeom>
            <a:avLst/>
            <a:gdLst>
              <a:gd name="connsiteX0" fmla="*/ 3397813 w 6170914"/>
              <a:gd name="connsiteY0" fmla="*/ 0 h 6313225"/>
              <a:gd name="connsiteX1" fmla="*/ 6019731 w 6170914"/>
              <a:gd name="connsiteY1" fmla="*/ 1236489 h 6313225"/>
              <a:gd name="connsiteX2" fmla="*/ 6170914 w 6170914"/>
              <a:gd name="connsiteY2" fmla="*/ 1438663 h 6313225"/>
              <a:gd name="connsiteX3" fmla="*/ 6170914 w 6170914"/>
              <a:gd name="connsiteY3" fmla="*/ 5356963 h 6313225"/>
              <a:gd name="connsiteX4" fmla="*/ 6019731 w 6170914"/>
              <a:gd name="connsiteY4" fmla="*/ 5559138 h 6313225"/>
              <a:gd name="connsiteX5" fmla="*/ 5194591 w 6170914"/>
              <a:gd name="connsiteY5" fmla="*/ 6282226 h 6313225"/>
              <a:gd name="connsiteX6" fmla="*/ 5141791 w 6170914"/>
              <a:gd name="connsiteY6" fmla="*/ 6313225 h 6313225"/>
              <a:gd name="connsiteX7" fmla="*/ 1659199 w 6170914"/>
              <a:gd name="connsiteY7" fmla="*/ 6313225 h 6313225"/>
              <a:gd name="connsiteX8" fmla="*/ 1498064 w 6170914"/>
              <a:gd name="connsiteY8" fmla="*/ 6215333 h 6313225"/>
              <a:gd name="connsiteX9" fmla="*/ 0 w 6170914"/>
              <a:gd name="connsiteY9" fmla="*/ 3397813 h 6313225"/>
              <a:gd name="connsiteX10" fmla="*/ 3397813 w 6170914"/>
              <a:gd name="connsiteY10" fmla="*/ 0 h 631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2608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0000"/>
      </a:accent1>
      <a:accent2>
        <a:srgbClr val="F65450"/>
      </a:accent2>
      <a:accent3>
        <a:srgbClr val="E6646D"/>
      </a:accent3>
      <a:accent4>
        <a:srgbClr val="FA7248"/>
      </a:accent4>
      <a:accent5>
        <a:srgbClr val="FCB0AA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4983</Words>
  <Application>Microsoft Office PowerPoint</Application>
  <PresentationFormat>Panorámica</PresentationFormat>
  <Paragraphs>909</Paragraphs>
  <Slides>65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65</vt:i4>
      </vt:variant>
    </vt:vector>
  </HeadingPairs>
  <TitlesOfParts>
    <vt:vector size="74" baseType="lpstr">
      <vt:lpstr>Aileron Thin</vt:lpstr>
      <vt:lpstr>Arial</vt:lpstr>
      <vt:lpstr>Calibri</vt:lpstr>
      <vt:lpstr>Calibri Light</vt:lpstr>
      <vt:lpstr>Open Sans Semibold</vt:lpstr>
      <vt:lpstr>Route 159 SemiBold</vt:lpstr>
      <vt:lpstr>Symbol</vt:lpstr>
      <vt:lpstr>Times New Roman</vt:lpstr>
      <vt:lpstr>Tema de Office</vt:lpstr>
      <vt:lpstr>Presentación de PowerPoint</vt:lpstr>
      <vt:lpstr>Presentación de PowerPoint</vt:lpstr>
      <vt:lpstr>Planteamiento del problema de investigación</vt:lpstr>
      <vt:lpstr>Planteamiento del problema</vt:lpstr>
      <vt:lpstr>Presentación de PowerPoint</vt:lpstr>
      <vt:lpstr>Presentación de PowerPoint</vt:lpstr>
      <vt:lpstr>Presentación de PowerPoint</vt:lpstr>
      <vt:lpstr>Presentación de PowerPoint</vt:lpstr>
      <vt:lpstr>Áreas hidrocarburíferas enfrentan riesgos: Asaltos Ataques delincuenciales, Robos, Tomas clandestinas.  En el área de Sucumbíos Disidencias de las FARC. Contrabando en todas sus dimensiones Secuestros, asaltos, daño a la propiedad, extorsiones y sabotaje.</vt:lpstr>
      <vt:lpstr>Presentación de PowerPoint</vt:lpstr>
      <vt:lpstr>Marco referencial</vt:lpstr>
      <vt:lpstr>Fundamentación legal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Metodología</vt:lpstr>
      <vt:lpstr>Metodología</vt:lpstr>
      <vt:lpstr>Técnicas de recolección de datos</vt:lpstr>
      <vt:lpstr>Tabulación - encuestas</vt:lpstr>
      <vt:lpstr>Tabulación - encuestas</vt:lpstr>
      <vt:lpstr>Tabulación - encuestas</vt:lpstr>
      <vt:lpstr>Presentación de PowerPoint</vt:lpstr>
      <vt:lpstr>Desarrollo de la investigación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Vulnerabilidades </vt:lpstr>
      <vt:lpstr>Amenazas </vt:lpstr>
      <vt:lpstr>Análisis de riesgos - Método Mósler</vt:lpstr>
      <vt:lpstr>Presentación de PowerPoint</vt:lpstr>
      <vt:lpstr>Presentación de PowerPoint</vt:lpstr>
      <vt:lpstr>Presentación de PowerPoint</vt:lpstr>
      <vt:lpstr>Propuesta</vt:lpstr>
      <vt:lpstr>Presentación de PowerPoint</vt:lpstr>
      <vt:lpstr>Presentación de PowerPoint</vt:lpstr>
      <vt:lpstr>Presentación de PowerPoint</vt:lpstr>
      <vt:lpstr>Matriz evaluación de riesgos</vt:lpstr>
      <vt:lpstr>Presentación de PowerPoint</vt:lpstr>
      <vt:lpstr>Diseño</vt:lpstr>
      <vt:lpstr>Diseño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IMPLEMENTACIÓN   Análisis de costos</vt:lpstr>
      <vt:lpstr>IMPLEMENTACIÓN   Matriz evaluación de riesgos</vt:lpstr>
      <vt:lpstr>IMPLEMENTACIÓN   Análisis costo vs. Beneficio</vt:lpstr>
      <vt:lpstr>Presentación de PowerPoint</vt:lpstr>
      <vt:lpstr>Presentación de PowerPoint</vt:lpstr>
      <vt:lpstr>MONITOREO   Lista de chequeo para monitoreo</vt:lpstr>
      <vt:lpstr>MONITOREO  Plan de acción</vt:lpstr>
      <vt:lpstr>SEGUIMIENTO 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Carmita Garcia</dc:creator>
  <cp:lastModifiedBy>ALEXIS GRIJALVA</cp:lastModifiedBy>
  <cp:revision>6</cp:revision>
  <dcterms:created xsi:type="dcterms:W3CDTF">2019-07-18T02:33:26Z</dcterms:created>
  <dcterms:modified xsi:type="dcterms:W3CDTF">2019-11-08T17:52:31Z</dcterms:modified>
</cp:coreProperties>
</file>