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7" r:id="rId1"/>
  </p:sldMasterIdLst>
  <p:notesMasterIdLst>
    <p:notesMasterId r:id="rId34"/>
  </p:notesMasterIdLst>
  <p:sldIdLst>
    <p:sldId id="256" r:id="rId2"/>
    <p:sldId id="257" r:id="rId3"/>
    <p:sldId id="259" r:id="rId4"/>
    <p:sldId id="260" r:id="rId5"/>
    <p:sldId id="261" r:id="rId6"/>
    <p:sldId id="263" r:id="rId7"/>
    <p:sldId id="266" r:id="rId8"/>
    <p:sldId id="269" r:id="rId9"/>
    <p:sldId id="270" r:id="rId10"/>
    <p:sldId id="271" r:id="rId11"/>
    <p:sldId id="272" r:id="rId12"/>
    <p:sldId id="277" r:id="rId13"/>
    <p:sldId id="294" r:id="rId14"/>
    <p:sldId id="295" r:id="rId15"/>
    <p:sldId id="278" r:id="rId16"/>
    <p:sldId id="279" r:id="rId17"/>
    <p:sldId id="280" r:id="rId18"/>
    <p:sldId id="282" r:id="rId19"/>
    <p:sldId id="283" r:id="rId20"/>
    <p:sldId id="284" r:id="rId21"/>
    <p:sldId id="300" r:id="rId22"/>
    <p:sldId id="285" r:id="rId23"/>
    <p:sldId id="299" r:id="rId24"/>
    <p:sldId id="286" r:id="rId25"/>
    <p:sldId id="296" r:id="rId26"/>
    <p:sldId id="297" r:id="rId27"/>
    <p:sldId id="298" r:id="rId28"/>
    <p:sldId id="301" r:id="rId29"/>
    <p:sldId id="302" r:id="rId30"/>
    <p:sldId id="289" r:id="rId31"/>
    <p:sldId id="290" r:id="rId32"/>
    <p:sldId id="292" r:id="rId33"/>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CCFFFF"/>
    <a:srgbClr val="F6FDCD"/>
    <a:srgbClr val="FFD5FF"/>
    <a:srgbClr val="CC99FF"/>
    <a:srgbClr val="99CCFF"/>
    <a:srgbClr val="FFCC66"/>
    <a:srgbClr val="CDF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660"/>
  </p:normalViewPr>
  <p:slideViewPr>
    <p:cSldViewPr snapToGrid="0">
      <p:cViewPr varScale="1">
        <p:scale>
          <a:sx n="110" d="100"/>
          <a:sy n="110" d="100"/>
        </p:scale>
        <p:origin x="9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07/relationships/hdphoto" Target="../media/hdphoto2.wdp"/><Relationship Id="rId1" Type="http://schemas.openxmlformats.org/officeDocument/2006/relationships/image" Target="../media/image15.png"/><Relationship Id="rId4" Type="http://schemas.microsoft.com/office/2007/relationships/hdphoto" Target="../media/hdphoto3.wdp"/></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07/relationships/hdphoto" Target="../media/hdphoto2.wdp"/><Relationship Id="rId1" Type="http://schemas.openxmlformats.org/officeDocument/2006/relationships/image" Target="../media/image15.png"/><Relationship Id="rId4" Type="http://schemas.microsoft.com/office/2007/relationships/hdphoto" Target="../media/hdphoto3.wdp"/></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903C1-9E87-4138-B3FE-F32B3C35E4C4}" type="doc">
      <dgm:prSet loTypeId="urn:microsoft.com/office/officeart/2008/layout/PictureAccentList" loCatId="picture" qsTypeId="urn:microsoft.com/office/officeart/2005/8/quickstyle/3d4" qsCatId="3D" csTypeId="urn:microsoft.com/office/officeart/2005/8/colors/accent0_1" csCatId="mainScheme" phldr="1"/>
      <dgm:spPr/>
      <dgm:t>
        <a:bodyPr/>
        <a:lstStyle/>
        <a:p>
          <a:endParaRPr lang="es-EC"/>
        </a:p>
      </dgm:t>
    </dgm:pt>
    <dgm:pt modelId="{966770F5-F256-4484-B7C3-725B4F0A1115}">
      <dgm:prSet phldrT="[Texto]" custT="1"/>
      <dgm:spPr>
        <a:solidFill>
          <a:schemeClr val="accent1"/>
        </a:solidFill>
      </dgm:spPr>
      <dgm:t>
        <a:bodyPr/>
        <a:lstStyle/>
        <a:p>
          <a:pPr>
            <a:lnSpc>
              <a:spcPct val="100000"/>
            </a:lnSpc>
          </a:pPr>
          <a:r>
            <a:rPr lang="es-EC" sz="2800" b="1" kern="1200" dirty="0">
              <a:latin typeface="Times New Roman" panose="02020603050405020304" pitchFamily="18" charset="0"/>
              <a:ea typeface="+mn-ea"/>
              <a:cs typeface="Times New Roman" panose="02020603050405020304" pitchFamily="18" charset="0"/>
            </a:rPr>
            <a:t>Cartera de créditos y cobranzas y su impacto en la liquidez y rentabilidad de una empresa</a:t>
          </a:r>
        </a:p>
      </dgm:t>
    </dgm:pt>
    <dgm:pt modelId="{22E020C9-4A3D-40A0-A1C1-2AEF2C401C8F}" type="par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53C9DF8-9489-4272-9A4C-F9AD0E1F0AA7}" type="sib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D297C104-9BF9-45A7-9BBA-FAA39892CCDA}">
      <dgm:prSet phldrT="[Texto]" custT="1"/>
      <dgm:spPr/>
      <dgm:t>
        <a:bodyPr/>
        <a:lstStyle/>
        <a:p>
          <a:r>
            <a:rPr lang="es-EC" sz="2400">
              <a:latin typeface="Times New Roman" panose="02020603050405020304" pitchFamily="18" charset="0"/>
              <a:cs typeface="Times New Roman" panose="02020603050405020304" pitchFamily="18" charset="0"/>
            </a:rPr>
            <a:t>Cualitativo </a:t>
          </a:r>
          <a:endParaRPr lang="es-EC" sz="2400" dirty="0">
            <a:latin typeface="Times New Roman" panose="02020603050405020304" pitchFamily="18" charset="0"/>
            <a:cs typeface="Times New Roman" panose="02020603050405020304" pitchFamily="18" charset="0"/>
          </a:endParaRPr>
        </a:p>
      </dgm:t>
    </dgm:pt>
    <dgm:pt modelId="{BF4D1646-1B34-476B-B895-C27762982002}" type="par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B8602FB-108E-4FD8-9B23-159E6F411E81}" type="sib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218C306-8A4E-4EA7-91DB-A620EE63BC8F}">
      <dgm:prSet phldrT="[Texto]" custT="1"/>
      <dgm:spPr/>
      <dgm:t>
        <a:bodyPr/>
        <a:lstStyle/>
        <a:p>
          <a:r>
            <a:rPr lang="es-EC" sz="2400" kern="1200" dirty="0">
              <a:latin typeface="Times New Roman" panose="02020603050405020304" pitchFamily="18" charset="0"/>
              <a:ea typeface="+mn-ea"/>
              <a:cs typeface="Times New Roman" panose="02020603050405020304" pitchFamily="18" charset="0"/>
            </a:rPr>
            <a:t>La cartera de créditos y cobros influye de manera directa en la liquidez y rentabilidad de la organización, por lo que es importante que no se presente un elevado índice de cartera vencida, para de esta manera contrarrestar problemas de liquidez en un corto tiempo.</a:t>
          </a:r>
        </a:p>
      </dgm:t>
    </dgm:pt>
    <dgm:pt modelId="{086D6561-09C6-4343-A789-19F256DFE53B}" type="sib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B861E0FE-2FBC-4F66-BD48-A7382537F2F8}" type="par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7E5B1CF-927D-4DD5-BDDD-397E8268FEB2}" type="pres">
      <dgm:prSet presAssocID="{32C903C1-9E87-4138-B3FE-F32B3C35E4C4}" presName="layout" presStyleCnt="0">
        <dgm:presLayoutVars>
          <dgm:chMax/>
          <dgm:chPref/>
          <dgm:dir/>
          <dgm:animOne val="branch"/>
          <dgm:animLvl val="lvl"/>
          <dgm:resizeHandles/>
        </dgm:presLayoutVars>
      </dgm:prSet>
      <dgm:spPr/>
    </dgm:pt>
    <dgm:pt modelId="{4BD263BF-1A5E-42D2-B3CD-E6668634A281}" type="pres">
      <dgm:prSet presAssocID="{966770F5-F256-4484-B7C3-725B4F0A1115}" presName="root" presStyleCnt="0">
        <dgm:presLayoutVars>
          <dgm:chMax/>
          <dgm:chPref val="4"/>
        </dgm:presLayoutVars>
      </dgm:prSet>
      <dgm:spPr/>
    </dgm:pt>
    <dgm:pt modelId="{AA1F8A69-927C-4625-8F75-AA0057C49B2E}" type="pres">
      <dgm:prSet presAssocID="{966770F5-F256-4484-B7C3-725B4F0A1115}" presName="rootComposite" presStyleCnt="0">
        <dgm:presLayoutVars/>
      </dgm:prSet>
      <dgm:spPr/>
    </dgm:pt>
    <dgm:pt modelId="{4A1C5954-CE16-4663-8F29-87352165F527}" type="pres">
      <dgm:prSet presAssocID="{966770F5-F256-4484-B7C3-725B4F0A1115}" presName="rootText" presStyleLbl="node0" presStyleIdx="0" presStyleCnt="1" custScaleX="110583" custScaleY="123598">
        <dgm:presLayoutVars>
          <dgm:chMax/>
          <dgm:chPref val="4"/>
        </dgm:presLayoutVars>
      </dgm:prSet>
      <dgm:spPr/>
    </dgm:pt>
    <dgm:pt modelId="{09850F37-6F44-41E6-97D9-22CF02D9E6D4}" type="pres">
      <dgm:prSet presAssocID="{966770F5-F256-4484-B7C3-725B4F0A1115}" presName="childShape" presStyleCnt="0">
        <dgm:presLayoutVars>
          <dgm:chMax val="0"/>
          <dgm:chPref val="0"/>
        </dgm:presLayoutVars>
      </dgm:prSet>
      <dgm:spPr/>
    </dgm:pt>
    <dgm:pt modelId="{D888AF3A-F441-49A4-8926-CC34EF7C67C8}" type="pres">
      <dgm:prSet presAssocID="{D297C104-9BF9-45A7-9BBA-FAA39892CCDA}" presName="childComposite" presStyleCnt="0">
        <dgm:presLayoutVars>
          <dgm:chMax val="0"/>
          <dgm:chPref val="0"/>
        </dgm:presLayoutVars>
      </dgm:prSet>
      <dgm:spPr/>
    </dgm:pt>
    <dgm:pt modelId="{E09B94A4-E39C-48AD-B565-C1E9A0B571A2}" type="pres">
      <dgm:prSet presAssocID="{D297C104-9BF9-45A7-9BBA-FAA39892CCDA}" presName="Image" presStyleLbl="node1" presStyleIdx="0" presStyleCnt="2" custScaleX="48861" custScaleY="59666"/>
      <dgm:spPr>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dgm:spPr>
    </dgm:pt>
    <dgm:pt modelId="{8E5C4FFE-DAA8-498D-9A0A-3B032164F090}" type="pres">
      <dgm:prSet presAssocID="{D297C104-9BF9-45A7-9BBA-FAA39892CCDA}" presName="childText" presStyleLbl="lnNode1" presStyleIdx="0" presStyleCnt="2" custScaleX="108974" custScaleY="57924" custLinFactNeighborY="-4383">
        <dgm:presLayoutVars>
          <dgm:chMax val="0"/>
          <dgm:chPref val="0"/>
          <dgm:bulletEnabled val="1"/>
        </dgm:presLayoutVars>
      </dgm:prSet>
      <dgm:spPr/>
    </dgm:pt>
    <dgm:pt modelId="{B27DDC78-0093-48E7-901E-FDD93544A798}" type="pres">
      <dgm:prSet presAssocID="{6218C306-8A4E-4EA7-91DB-A620EE63BC8F}" presName="childComposite" presStyleCnt="0">
        <dgm:presLayoutVars>
          <dgm:chMax val="0"/>
          <dgm:chPref val="0"/>
        </dgm:presLayoutVars>
      </dgm:prSet>
      <dgm:spPr/>
    </dgm:pt>
    <dgm:pt modelId="{0A6F2F41-538D-42E2-81A5-7750E06AAD35}" type="pres">
      <dgm:prSet presAssocID="{6218C306-8A4E-4EA7-91DB-A620EE63BC8F}" presName="Image" presStyleLbl="node1" presStyleIdx="1" presStyleCnt="2" custScaleX="48861"/>
      <dgm:spPr>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dgm:spPr>
    </dgm:pt>
    <dgm:pt modelId="{CE0753FC-693F-44EF-BADB-AD2306EE30AF}" type="pres">
      <dgm:prSet presAssocID="{6218C306-8A4E-4EA7-91DB-A620EE63BC8F}" presName="childText" presStyleLbl="lnNode1" presStyleIdx="1" presStyleCnt="2" custScaleX="108691" custScaleY="175038">
        <dgm:presLayoutVars>
          <dgm:chMax val="0"/>
          <dgm:chPref val="0"/>
          <dgm:bulletEnabled val="1"/>
        </dgm:presLayoutVars>
      </dgm:prSet>
      <dgm:spPr/>
    </dgm:pt>
  </dgm:ptLst>
  <dgm:cxnLst>
    <dgm:cxn modelId="{90EDAC34-C30A-4E58-94D0-8E8C3024A12C}" srcId="{966770F5-F256-4484-B7C3-725B4F0A1115}" destId="{6218C306-8A4E-4EA7-91DB-A620EE63BC8F}" srcOrd="1" destOrd="0" parTransId="{B861E0FE-2FBC-4F66-BD48-A7382537F2F8}" sibTransId="{086D6561-09C6-4343-A789-19F256DFE53B}"/>
    <dgm:cxn modelId="{270D7C43-8A78-4B54-BFE8-D4F23779F806}" type="presOf" srcId="{D297C104-9BF9-45A7-9BBA-FAA39892CCDA}" destId="{8E5C4FFE-DAA8-498D-9A0A-3B032164F090}" srcOrd="0" destOrd="0" presId="urn:microsoft.com/office/officeart/2008/layout/PictureAccentList"/>
    <dgm:cxn modelId="{36357271-23BF-4217-A659-6842717DF4CF}" type="presOf" srcId="{6218C306-8A4E-4EA7-91DB-A620EE63BC8F}" destId="{CE0753FC-693F-44EF-BADB-AD2306EE30AF}" srcOrd="0" destOrd="0" presId="urn:microsoft.com/office/officeart/2008/layout/PictureAccentList"/>
    <dgm:cxn modelId="{E63D737B-2635-490E-8FD7-7C34F7A8F4F5}" type="presOf" srcId="{966770F5-F256-4484-B7C3-725B4F0A1115}" destId="{4A1C5954-CE16-4663-8F29-87352165F527}" srcOrd="0" destOrd="0" presId="urn:microsoft.com/office/officeart/2008/layout/PictureAccentList"/>
    <dgm:cxn modelId="{B5E20E9A-246E-4346-B5AB-A6A0F5ED40FD}" type="presOf" srcId="{32C903C1-9E87-4138-B3FE-F32B3C35E4C4}" destId="{57E5B1CF-927D-4DD5-BDDD-397E8268FEB2}" srcOrd="0" destOrd="0" presId="urn:microsoft.com/office/officeart/2008/layout/PictureAccentList"/>
    <dgm:cxn modelId="{978C26A7-281E-48D2-B1FB-FED5EEEC970D}" srcId="{32C903C1-9E87-4138-B3FE-F32B3C35E4C4}" destId="{966770F5-F256-4484-B7C3-725B4F0A1115}" srcOrd="0" destOrd="0" parTransId="{22E020C9-4A3D-40A0-A1C1-2AEF2C401C8F}" sibTransId="{753C9DF8-9489-4272-9A4C-F9AD0E1F0AA7}"/>
    <dgm:cxn modelId="{3DA5F3C8-37B6-4005-85AF-7FF1D9D52F48}" srcId="{966770F5-F256-4484-B7C3-725B4F0A1115}" destId="{D297C104-9BF9-45A7-9BBA-FAA39892CCDA}" srcOrd="0" destOrd="0" parTransId="{BF4D1646-1B34-476B-B895-C27762982002}" sibTransId="{2B8602FB-108E-4FD8-9B23-159E6F411E81}"/>
    <dgm:cxn modelId="{201C7A8B-1F0F-4BE0-9471-BBF83BDAD765}" type="presParOf" srcId="{57E5B1CF-927D-4DD5-BDDD-397E8268FEB2}" destId="{4BD263BF-1A5E-42D2-B3CD-E6668634A281}" srcOrd="0" destOrd="0" presId="urn:microsoft.com/office/officeart/2008/layout/PictureAccentList"/>
    <dgm:cxn modelId="{123966D7-0BFE-44AA-988C-28329E2FAE42}" type="presParOf" srcId="{4BD263BF-1A5E-42D2-B3CD-E6668634A281}" destId="{AA1F8A69-927C-4625-8F75-AA0057C49B2E}" srcOrd="0" destOrd="0" presId="urn:microsoft.com/office/officeart/2008/layout/PictureAccentList"/>
    <dgm:cxn modelId="{2E2792CD-01BB-4C3F-B6FF-FC5E597F939D}" type="presParOf" srcId="{AA1F8A69-927C-4625-8F75-AA0057C49B2E}" destId="{4A1C5954-CE16-4663-8F29-87352165F527}" srcOrd="0" destOrd="0" presId="urn:microsoft.com/office/officeart/2008/layout/PictureAccentList"/>
    <dgm:cxn modelId="{5610ADE1-43F7-4E67-A973-11E23F8CC9B6}" type="presParOf" srcId="{4BD263BF-1A5E-42D2-B3CD-E6668634A281}" destId="{09850F37-6F44-41E6-97D9-22CF02D9E6D4}" srcOrd="1" destOrd="0" presId="urn:microsoft.com/office/officeart/2008/layout/PictureAccentList"/>
    <dgm:cxn modelId="{B1C25E1F-8CAB-4E08-83D8-D6782B3ACE40}" type="presParOf" srcId="{09850F37-6F44-41E6-97D9-22CF02D9E6D4}" destId="{D888AF3A-F441-49A4-8926-CC34EF7C67C8}" srcOrd="0" destOrd="0" presId="urn:microsoft.com/office/officeart/2008/layout/PictureAccentList"/>
    <dgm:cxn modelId="{A66C50B2-5F99-45F6-BE2E-E1A8E6B5D55C}" type="presParOf" srcId="{D888AF3A-F441-49A4-8926-CC34EF7C67C8}" destId="{E09B94A4-E39C-48AD-B565-C1E9A0B571A2}" srcOrd="0" destOrd="0" presId="urn:microsoft.com/office/officeart/2008/layout/PictureAccentList"/>
    <dgm:cxn modelId="{46B5CA4A-D589-42E3-99D8-2599C87E6FE0}" type="presParOf" srcId="{D888AF3A-F441-49A4-8926-CC34EF7C67C8}" destId="{8E5C4FFE-DAA8-498D-9A0A-3B032164F090}" srcOrd="1" destOrd="0" presId="urn:microsoft.com/office/officeart/2008/layout/PictureAccentList"/>
    <dgm:cxn modelId="{FC95181C-17D8-402F-B4B4-5F77BAC11474}" type="presParOf" srcId="{09850F37-6F44-41E6-97D9-22CF02D9E6D4}" destId="{B27DDC78-0093-48E7-901E-FDD93544A798}" srcOrd="1" destOrd="0" presId="urn:microsoft.com/office/officeart/2008/layout/PictureAccentList"/>
    <dgm:cxn modelId="{BA63A17B-78E7-4146-B688-5FA18289F50C}" type="presParOf" srcId="{B27DDC78-0093-48E7-901E-FDD93544A798}" destId="{0A6F2F41-538D-42E2-81A5-7750E06AAD35}" srcOrd="0" destOrd="0" presId="urn:microsoft.com/office/officeart/2008/layout/PictureAccentList"/>
    <dgm:cxn modelId="{F1B02E9D-98C5-45CB-AAC4-D63DA7627326}" type="presParOf" srcId="{B27DDC78-0093-48E7-901E-FDD93544A798}" destId="{CE0753FC-693F-44EF-BADB-AD2306EE30A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FD988-6633-4B93-8494-973E0D7C49A8}" type="doc">
      <dgm:prSet loTypeId="urn:microsoft.com/office/officeart/2008/layout/AscendingPictureAccentProcess" loCatId="process" qsTypeId="urn:microsoft.com/office/officeart/2005/8/quickstyle/simple3" qsCatId="simple" csTypeId="urn:microsoft.com/office/officeart/2005/8/colors/accent0_2" csCatId="mainScheme" phldr="1"/>
      <dgm:spPr/>
      <dgm:t>
        <a:bodyPr/>
        <a:lstStyle/>
        <a:p>
          <a:endParaRPr lang="es-EC"/>
        </a:p>
      </dgm:t>
    </dgm:pt>
    <dgm:pt modelId="{1C7C4BD5-9370-4A06-B62D-B89427EEAA21}">
      <dgm:prSet phldrT="[Texto]" custT="1"/>
      <dgm:spPr/>
      <dgm:t>
        <a:bodyPr/>
        <a:lstStyle/>
        <a:p>
          <a:r>
            <a:rPr lang="es-EC" sz="1800" b="1" kern="1200" dirty="0">
              <a:solidFill>
                <a:schemeClr val="tx1"/>
              </a:solidFill>
              <a:latin typeface="Times New Roman" panose="02020603050405020304" pitchFamily="18" charset="0"/>
              <a:cs typeface="Times New Roman" panose="02020603050405020304" pitchFamily="18" charset="0"/>
            </a:rPr>
            <a:t>Por afinidad: APLICADA</a:t>
          </a:r>
        </a:p>
        <a:p>
          <a:r>
            <a:rPr lang="es-EC" sz="1800" b="1" kern="1200" dirty="0">
              <a:solidFill>
                <a:schemeClr val="tx1"/>
              </a:solidFill>
              <a:latin typeface="Times New Roman" panose="02020603050405020304" pitchFamily="18" charset="0"/>
              <a:cs typeface="Times New Roman" panose="02020603050405020304" pitchFamily="18" charset="0"/>
            </a:rPr>
            <a:t>Por fuentes de información: DOCUMENTAL</a:t>
          </a:r>
        </a:p>
        <a:p>
          <a:r>
            <a:rPr lang="es-EC" sz="1800" b="1" kern="1200" dirty="0">
              <a:solidFill>
                <a:schemeClr val="tx1"/>
              </a:solidFill>
              <a:latin typeface="Times New Roman" panose="02020603050405020304" pitchFamily="18" charset="0"/>
              <a:cs typeface="Times New Roman" panose="02020603050405020304" pitchFamily="18" charset="0"/>
            </a:rPr>
            <a:t>Por el control de variables: NO EXPERIMENTAL</a:t>
          </a:r>
        </a:p>
        <a:p>
          <a:r>
            <a:rPr lang="es-EC" sz="1800" b="1" kern="1200" dirty="0">
              <a:solidFill>
                <a:schemeClr val="tx1"/>
              </a:solidFill>
              <a:latin typeface="Times New Roman" panose="02020603050405020304" pitchFamily="18" charset="0"/>
              <a:cs typeface="Times New Roman" panose="02020603050405020304" pitchFamily="18" charset="0"/>
            </a:rPr>
            <a:t>Por el tipo de investigación: LONGITUDINAL</a:t>
          </a:r>
        </a:p>
        <a:p>
          <a:r>
            <a:rPr lang="es-EC" sz="1800" b="1" kern="1200" dirty="0">
              <a:solidFill>
                <a:prstClr val="black"/>
              </a:solidFill>
              <a:latin typeface="Times New Roman" panose="02020603050405020304" pitchFamily="18" charset="0"/>
              <a:ea typeface="+mn-ea"/>
              <a:cs typeface="Times New Roman" panose="02020603050405020304" pitchFamily="18" charset="0"/>
            </a:rPr>
            <a:t>Por el alcance: EXPLICATIVO</a:t>
          </a:r>
        </a:p>
      </dgm:t>
    </dgm:pt>
    <dgm:pt modelId="{E46E7089-DA0B-4F72-B818-1874C8D0E230}" type="parTrans" cxnId="{7624C031-042B-4383-867B-01D8FD8D8169}">
      <dgm:prSet/>
      <dgm:spPr/>
      <dgm:t>
        <a:bodyPr/>
        <a:lstStyle/>
        <a:p>
          <a:endParaRPr lang="es-EC" sz="1600"/>
        </a:p>
      </dgm:t>
    </dgm:pt>
    <dgm:pt modelId="{72E472DB-C2E5-40B0-96E2-F14E3FF29998}" type="sibTrans" cxnId="{7624C031-042B-4383-867B-01D8FD8D8169}">
      <dgm:prSet/>
      <dgm:spPr>
        <a:blipFill rotWithShape="1">
          <a:blip xmlns:r="http://schemas.openxmlformats.org/officeDocument/2006/relationships" r:embed="rId1"/>
          <a:stretch>
            <a:fillRect/>
          </a:stretch>
        </a:blipFill>
      </dgm:spPr>
      <dgm:t>
        <a:bodyPr/>
        <a:lstStyle/>
        <a:p>
          <a:endParaRPr lang="es-EC" sz="1600"/>
        </a:p>
      </dgm:t>
    </dgm:pt>
    <dgm:pt modelId="{B9343496-AA69-4724-8528-A3C6E82E6791}">
      <dgm:prSet phldrT="[Texto]" custT="1"/>
      <dgm:spPr/>
      <dgm:t>
        <a:bodyPr/>
        <a:lstStyle/>
        <a:p>
          <a:r>
            <a:rPr lang="es-EC" sz="1800" b="1" dirty="0">
              <a:solidFill>
                <a:schemeClr val="tx1"/>
              </a:solidFill>
              <a:latin typeface="Times New Roman" panose="02020603050405020304" pitchFamily="18" charset="0"/>
              <a:cs typeface="Times New Roman" panose="02020603050405020304" pitchFamily="18" charset="0"/>
            </a:rPr>
            <a:t>INVESTIGACIÓN-ACCIÓN</a:t>
          </a:r>
        </a:p>
        <a:p>
          <a:r>
            <a:rPr lang="es-EC" sz="1800" b="1" dirty="0">
              <a:solidFill>
                <a:schemeClr val="tx1"/>
              </a:solidFill>
              <a:latin typeface="Times New Roman" panose="02020603050405020304" pitchFamily="18" charset="0"/>
              <a:cs typeface="Times New Roman" panose="02020603050405020304" pitchFamily="18" charset="0"/>
            </a:rPr>
            <a:t>Comprende y resuelve problemáticas específicas de una colectividad vinculadas a un ambiente</a:t>
          </a:r>
          <a:endParaRPr lang="es-EC" sz="1800" dirty="0">
            <a:solidFill>
              <a:schemeClr val="tx1"/>
            </a:solidFill>
          </a:endParaRPr>
        </a:p>
      </dgm:t>
    </dgm:pt>
    <dgm:pt modelId="{272F7A96-C59E-407C-BF76-364CE4F6BE03}" type="parTrans" cxnId="{12C3DADA-2ED0-4D1E-99DA-1BD618589BC4}">
      <dgm:prSet/>
      <dgm:spPr/>
      <dgm:t>
        <a:bodyPr/>
        <a:lstStyle/>
        <a:p>
          <a:endParaRPr lang="es-EC" sz="1600"/>
        </a:p>
      </dgm:t>
    </dgm:pt>
    <dgm:pt modelId="{F8B613EC-5567-4B4A-810D-7762D21C14C9}" type="sibTrans" cxnId="{12C3DADA-2ED0-4D1E-99DA-1BD618589BC4}">
      <dgm:prSet/>
      <dgm:spPr>
        <a:blipFill rotWithShape="1">
          <a:blip xmlns:r="http://schemas.openxmlformats.org/officeDocument/2006/relationships" r:embed="rId2"/>
          <a:stretch>
            <a:fillRect/>
          </a:stretch>
        </a:blipFill>
      </dgm:spPr>
      <dgm:t>
        <a:bodyPr/>
        <a:lstStyle/>
        <a:p>
          <a:endParaRPr lang="es-EC" sz="1600"/>
        </a:p>
      </dgm:t>
    </dgm:pt>
    <dgm:pt modelId="{E1CDC90B-206A-48DB-A1C8-62A999AC0270}">
      <dgm:prSet custT="1"/>
      <dgm:spPr/>
      <dgm:t>
        <a:bodyPr/>
        <a:lstStyle/>
        <a:p>
          <a:r>
            <a:rPr lang="es-EC" sz="1800" b="1" dirty="0">
              <a:solidFill>
                <a:schemeClr val="tx1"/>
              </a:solidFill>
              <a:latin typeface="Times New Roman" panose="02020603050405020304" pitchFamily="18" charset="0"/>
              <a:cs typeface="Times New Roman" panose="02020603050405020304" pitchFamily="18" charset="0"/>
            </a:rPr>
            <a:t>CUALITATIVO</a:t>
          </a:r>
        </a:p>
        <a:p>
          <a:r>
            <a:rPr lang="es-EC" sz="1800" b="1" dirty="0">
              <a:solidFill>
                <a:schemeClr val="tx1"/>
              </a:solidFill>
              <a:latin typeface="Times New Roman" panose="02020603050405020304" pitchFamily="18" charset="0"/>
              <a:cs typeface="Times New Roman" panose="02020603050405020304" pitchFamily="18" charset="0"/>
            </a:rPr>
            <a:t>Utiliza la recolección y análisis de los datos para afinar las preguntas de investigación ya antes, durante o después del proceso de investigación.</a:t>
          </a:r>
          <a:endParaRPr lang="es-EC" sz="1800" dirty="0">
            <a:solidFill>
              <a:schemeClr val="tx1"/>
            </a:solidFill>
          </a:endParaRPr>
        </a:p>
      </dgm:t>
    </dgm:pt>
    <dgm:pt modelId="{9618D6CC-0E5F-4FDB-8B8B-DD7171246C30}" type="parTrans" cxnId="{097A2639-8B7A-442E-9356-BBCD4DEBB49D}">
      <dgm:prSet/>
      <dgm:spPr/>
      <dgm:t>
        <a:bodyPr/>
        <a:lstStyle/>
        <a:p>
          <a:endParaRPr lang="es-EC" sz="1600"/>
        </a:p>
      </dgm:t>
    </dgm:pt>
    <dgm:pt modelId="{C5F36583-42CF-485D-9FDD-11D9A8F432CD}" type="sibTrans" cxnId="{097A2639-8B7A-442E-9356-BBCD4DEBB49D}">
      <dgm:prSet/>
      <dgm:spPr>
        <a:blipFill rotWithShape="1">
          <a:blip xmlns:r="http://schemas.openxmlformats.org/officeDocument/2006/relationships" r:embed="rId3"/>
          <a:stretch>
            <a:fillRect/>
          </a:stretch>
        </a:blipFill>
      </dgm:spPr>
      <dgm:t>
        <a:bodyPr/>
        <a:lstStyle/>
        <a:p>
          <a:endParaRPr lang="es-EC" sz="1600"/>
        </a:p>
      </dgm:t>
    </dgm:pt>
    <dgm:pt modelId="{6A04D303-6F09-426E-8A9A-83574421247B}" type="pres">
      <dgm:prSet presAssocID="{F10FD988-6633-4B93-8494-973E0D7C49A8}" presName="Name0" presStyleCnt="0">
        <dgm:presLayoutVars>
          <dgm:chMax val="7"/>
          <dgm:chPref val="7"/>
          <dgm:dir/>
        </dgm:presLayoutVars>
      </dgm:prSet>
      <dgm:spPr/>
    </dgm:pt>
    <dgm:pt modelId="{5EC59085-3944-4E90-83FE-8A4784FF7193}" type="pres">
      <dgm:prSet presAssocID="{F10FD988-6633-4B93-8494-973E0D7C49A8}" presName="dot1" presStyleLbl="alignNode1" presStyleIdx="0" presStyleCnt="12"/>
      <dgm:spPr/>
    </dgm:pt>
    <dgm:pt modelId="{F69AE10A-CCF4-4D23-A45A-376D497AEC8D}" type="pres">
      <dgm:prSet presAssocID="{F10FD988-6633-4B93-8494-973E0D7C49A8}" presName="dot2" presStyleLbl="alignNode1" presStyleIdx="1" presStyleCnt="12"/>
      <dgm:spPr/>
    </dgm:pt>
    <dgm:pt modelId="{A03BA9B5-80AF-481A-BF5C-C4BD3C659E43}" type="pres">
      <dgm:prSet presAssocID="{F10FD988-6633-4B93-8494-973E0D7C49A8}" presName="dot3" presStyleLbl="alignNode1" presStyleIdx="2" presStyleCnt="12"/>
      <dgm:spPr/>
    </dgm:pt>
    <dgm:pt modelId="{EC6B0FC9-CD79-4591-9CD8-6A725397F513}" type="pres">
      <dgm:prSet presAssocID="{F10FD988-6633-4B93-8494-973E0D7C49A8}" presName="dot4" presStyleLbl="alignNode1" presStyleIdx="3" presStyleCnt="12"/>
      <dgm:spPr/>
    </dgm:pt>
    <dgm:pt modelId="{59E535EE-5C57-4460-9986-B6F34405EC55}" type="pres">
      <dgm:prSet presAssocID="{F10FD988-6633-4B93-8494-973E0D7C49A8}" presName="dot5" presStyleLbl="alignNode1" presStyleIdx="4" presStyleCnt="12"/>
      <dgm:spPr/>
    </dgm:pt>
    <dgm:pt modelId="{DEEDF73B-E8D8-419F-88E6-5B2087BD7A21}" type="pres">
      <dgm:prSet presAssocID="{F10FD988-6633-4B93-8494-973E0D7C49A8}" presName="dotArrow1" presStyleLbl="alignNode1" presStyleIdx="5" presStyleCnt="12" custScaleY="194872" custLinFactY="-409133" custLinFactNeighborY="-500000"/>
      <dgm:spPr/>
    </dgm:pt>
    <dgm:pt modelId="{0BCD4A71-7EF3-4139-8C1F-536E10631B92}" type="pres">
      <dgm:prSet presAssocID="{F10FD988-6633-4B93-8494-973E0D7C49A8}" presName="dotArrow2" presStyleLbl="alignNode1" presStyleIdx="6" presStyleCnt="12" custScaleY="194872" custLinFactY="-409133" custLinFactNeighborY="-500000"/>
      <dgm:spPr/>
    </dgm:pt>
    <dgm:pt modelId="{069E92E4-701C-424D-86AE-9D65CA30ED5C}" type="pres">
      <dgm:prSet presAssocID="{F10FD988-6633-4B93-8494-973E0D7C49A8}" presName="dotArrow3" presStyleLbl="alignNode1" presStyleIdx="7" presStyleCnt="12" custScaleY="194872" custLinFactY="-400000" custLinFactNeighborX="20958" custLinFactNeighborY="-421389"/>
      <dgm:spPr/>
    </dgm:pt>
    <dgm:pt modelId="{61EF3BEE-B19E-49E3-B233-23D1DCA23FB8}" type="pres">
      <dgm:prSet presAssocID="{F10FD988-6633-4B93-8494-973E0D7C49A8}" presName="dotArrow4" presStyleLbl="alignNode1" presStyleIdx="8" presStyleCnt="12" custScaleY="194872" custLinFactY="-409133" custLinFactNeighborY="-500000"/>
      <dgm:spPr/>
    </dgm:pt>
    <dgm:pt modelId="{0E4955D4-E779-46DB-A5D9-17732D68B62D}" type="pres">
      <dgm:prSet presAssocID="{F10FD988-6633-4B93-8494-973E0D7C49A8}" presName="dotArrow5" presStyleLbl="alignNode1" presStyleIdx="9" presStyleCnt="12" custScaleY="194872" custLinFactY="-409133" custLinFactNeighborY="-500000"/>
      <dgm:spPr/>
    </dgm:pt>
    <dgm:pt modelId="{A7C74B61-E030-4479-AF35-0B3653F8620B}" type="pres">
      <dgm:prSet presAssocID="{F10FD988-6633-4B93-8494-973E0D7C49A8}" presName="dotArrow6" presStyleLbl="alignNode1" presStyleIdx="10" presStyleCnt="12" custScaleY="194872" custLinFactY="-400000" custLinFactNeighborX="-20662" custLinFactNeighborY="-447147"/>
      <dgm:spPr/>
    </dgm:pt>
    <dgm:pt modelId="{DEAE904C-4DAE-42DA-BE52-151E299A2205}" type="pres">
      <dgm:prSet presAssocID="{F10FD988-6633-4B93-8494-973E0D7C49A8}" presName="dotArrow7" presStyleLbl="alignNode1" presStyleIdx="11" presStyleCnt="12" custScaleY="194872" custLinFactX="-3311" custLinFactY="-400000" custLinFactNeighborX="-100000" custLinFactNeighborY="-405822"/>
      <dgm:spPr/>
    </dgm:pt>
    <dgm:pt modelId="{AC800B1F-F5CE-46B2-A280-FB5DA245B5F4}" type="pres">
      <dgm:prSet presAssocID="{1C7C4BD5-9370-4A06-B62D-B89427EEAA21}" presName="parTx1" presStyleLbl="node1" presStyleIdx="0" presStyleCnt="3" custScaleX="378360" custScaleY="313184" custLinFactNeighborX="27780" custLinFactNeighborY="57160"/>
      <dgm:spPr/>
    </dgm:pt>
    <dgm:pt modelId="{044D3190-7AC9-411E-AF3C-3368A33D8C1F}" type="pres">
      <dgm:prSet presAssocID="{72E472DB-C2E5-40B0-96E2-F14E3FF29998}" presName="picture1" presStyleCnt="0"/>
      <dgm:spPr/>
    </dgm:pt>
    <dgm:pt modelId="{74082DC1-DBA6-4C80-8D88-66DF8FF4C9E9}" type="pres">
      <dgm:prSet presAssocID="{72E472DB-C2E5-40B0-96E2-F14E3FF29998}" presName="imageRepeatNode" presStyleLbl="fgImgPlace1" presStyleIdx="0" presStyleCnt="3" custScaleX="171878" custScaleY="148297" custLinFactX="-100000" custLinFactNeighborX="-199558" custLinFactNeighborY="10332"/>
      <dgm:spPr/>
    </dgm:pt>
    <dgm:pt modelId="{AC4DD481-40AE-4809-A4B4-0A265803D2DE}" type="pres">
      <dgm:prSet presAssocID="{B9343496-AA69-4724-8528-A3C6E82E6791}" presName="parTx2" presStyleLbl="node1" presStyleIdx="1" presStyleCnt="3" custScaleX="378360" custScaleY="178551" custLinFactY="-39335" custLinFactNeighborX="22990" custLinFactNeighborY="-100000"/>
      <dgm:spPr/>
    </dgm:pt>
    <dgm:pt modelId="{5FD3BD13-EC60-4A97-BA4F-307D91DF8D34}" type="pres">
      <dgm:prSet presAssocID="{F8B613EC-5567-4B4A-810D-7762D21C14C9}" presName="picture2" presStyleCnt="0"/>
      <dgm:spPr/>
    </dgm:pt>
    <dgm:pt modelId="{CCF2ABAA-34D7-4593-B37D-84BA4A0295F3}" type="pres">
      <dgm:prSet presAssocID="{F8B613EC-5567-4B4A-810D-7762D21C14C9}" presName="imageRepeatNode" presStyleLbl="fgImgPlace1" presStyleIdx="1" presStyleCnt="3" custScaleX="167609" custScaleY="147828" custLinFactX="-106138" custLinFactNeighborX="-200000" custLinFactNeighborY="-74385"/>
      <dgm:spPr/>
    </dgm:pt>
    <dgm:pt modelId="{27B7CED7-3504-446F-90D0-EB2D3F7FF79F}" type="pres">
      <dgm:prSet presAssocID="{E1CDC90B-206A-48DB-A1C8-62A999AC0270}" presName="parTx3" presStyleLbl="node1" presStyleIdx="2" presStyleCnt="3" custScaleX="378360" custScaleY="231438" custLinFactY="-57198" custLinFactNeighborX="35579" custLinFactNeighborY="-100000"/>
      <dgm:spPr/>
    </dgm:pt>
    <dgm:pt modelId="{B7B67453-C881-4848-83A5-F30F8E14E45F}" type="pres">
      <dgm:prSet presAssocID="{C5F36583-42CF-485D-9FDD-11D9A8F432CD}" presName="picture3" presStyleCnt="0"/>
      <dgm:spPr/>
    </dgm:pt>
    <dgm:pt modelId="{CE02A279-1E29-4CA2-92F0-9B4714A46A39}" type="pres">
      <dgm:prSet presAssocID="{C5F36583-42CF-485D-9FDD-11D9A8F432CD}" presName="imageRepeatNode" presStyleLbl="fgImgPlace1" presStyleIdx="2" presStyleCnt="3" custScaleX="137975" custScaleY="134906" custLinFactX="-100000" custLinFactNeighborX="-171012" custLinFactNeighborY="-74389"/>
      <dgm:spPr/>
    </dgm:pt>
  </dgm:ptLst>
  <dgm:cxnLst>
    <dgm:cxn modelId="{7CC8E429-0F10-4756-89D9-8A0200C24A23}" type="presOf" srcId="{72E472DB-C2E5-40B0-96E2-F14E3FF29998}" destId="{74082DC1-DBA6-4C80-8D88-66DF8FF4C9E9}" srcOrd="0" destOrd="0" presId="urn:microsoft.com/office/officeart/2008/layout/AscendingPictureAccentProcess"/>
    <dgm:cxn modelId="{7624C031-042B-4383-867B-01D8FD8D8169}" srcId="{F10FD988-6633-4B93-8494-973E0D7C49A8}" destId="{1C7C4BD5-9370-4A06-B62D-B89427EEAA21}" srcOrd="0" destOrd="0" parTransId="{E46E7089-DA0B-4F72-B818-1874C8D0E230}" sibTransId="{72E472DB-C2E5-40B0-96E2-F14E3FF29998}"/>
    <dgm:cxn modelId="{097A2639-8B7A-442E-9356-BBCD4DEBB49D}" srcId="{F10FD988-6633-4B93-8494-973E0D7C49A8}" destId="{E1CDC90B-206A-48DB-A1C8-62A999AC0270}" srcOrd="2" destOrd="0" parTransId="{9618D6CC-0E5F-4FDB-8B8B-DD7171246C30}" sibTransId="{C5F36583-42CF-485D-9FDD-11D9A8F432CD}"/>
    <dgm:cxn modelId="{6275715D-52A5-4429-85CB-3A7656DC7E89}" type="presOf" srcId="{E1CDC90B-206A-48DB-A1C8-62A999AC0270}" destId="{27B7CED7-3504-446F-90D0-EB2D3F7FF79F}" srcOrd="0" destOrd="0" presId="urn:microsoft.com/office/officeart/2008/layout/AscendingPictureAccentProcess"/>
    <dgm:cxn modelId="{9AD6CE7B-375A-4D64-8027-CBF02293818A}" type="presOf" srcId="{C5F36583-42CF-485D-9FDD-11D9A8F432CD}" destId="{CE02A279-1E29-4CA2-92F0-9B4714A46A39}" srcOrd="0" destOrd="0" presId="urn:microsoft.com/office/officeart/2008/layout/AscendingPictureAccentProcess"/>
    <dgm:cxn modelId="{C6B8EB80-289F-45EF-B076-A01743B7A000}" type="presOf" srcId="{B9343496-AA69-4724-8528-A3C6E82E6791}" destId="{AC4DD481-40AE-4809-A4B4-0A265803D2DE}" srcOrd="0" destOrd="0" presId="urn:microsoft.com/office/officeart/2008/layout/AscendingPictureAccentProcess"/>
    <dgm:cxn modelId="{7531F7CE-C670-46FF-8936-B4B5B2E0285A}" type="presOf" srcId="{F8B613EC-5567-4B4A-810D-7762D21C14C9}" destId="{CCF2ABAA-34D7-4593-B37D-84BA4A0295F3}" srcOrd="0" destOrd="0" presId="urn:microsoft.com/office/officeart/2008/layout/AscendingPictureAccentProcess"/>
    <dgm:cxn modelId="{12C3DADA-2ED0-4D1E-99DA-1BD618589BC4}" srcId="{F10FD988-6633-4B93-8494-973E0D7C49A8}" destId="{B9343496-AA69-4724-8528-A3C6E82E6791}" srcOrd="1" destOrd="0" parTransId="{272F7A96-C59E-407C-BF76-364CE4F6BE03}" sibTransId="{F8B613EC-5567-4B4A-810D-7762D21C14C9}"/>
    <dgm:cxn modelId="{559698E2-4411-4E80-A559-71195C801D4F}" type="presOf" srcId="{F10FD988-6633-4B93-8494-973E0D7C49A8}" destId="{6A04D303-6F09-426E-8A9A-83574421247B}" srcOrd="0" destOrd="0" presId="urn:microsoft.com/office/officeart/2008/layout/AscendingPictureAccentProcess"/>
    <dgm:cxn modelId="{E9F583F5-E20C-44F0-AB49-6EC4332391BA}" type="presOf" srcId="{1C7C4BD5-9370-4A06-B62D-B89427EEAA21}" destId="{AC800B1F-F5CE-46B2-A280-FB5DA245B5F4}" srcOrd="0" destOrd="0" presId="urn:microsoft.com/office/officeart/2008/layout/AscendingPictureAccentProcess"/>
    <dgm:cxn modelId="{27BF0217-E768-477D-8DDD-92F2DA088033}" type="presParOf" srcId="{6A04D303-6F09-426E-8A9A-83574421247B}" destId="{5EC59085-3944-4E90-83FE-8A4784FF7193}" srcOrd="0" destOrd="0" presId="urn:microsoft.com/office/officeart/2008/layout/AscendingPictureAccentProcess"/>
    <dgm:cxn modelId="{CDB8EA4D-0F75-411E-AC50-6E4CCF918579}" type="presParOf" srcId="{6A04D303-6F09-426E-8A9A-83574421247B}" destId="{F69AE10A-CCF4-4D23-A45A-376D497AEC8D}" srcOrd="1" destOrd="0" presId="urn:microsoft.com/office/officeart/2008/layout/AscendingPictureAccentProcess"/>
    <dgm:cxn modelId="{121DB47D-CC38-4D58-B4B2-734EA9769797}" type="presParOf" srcId="{6A04D303-6F09-426E-8A9A-83574421247B}" destId="{A03BA9B5-80AF-481A-BF5C-C4BD3C659E43}" srcOrd="2" destOrd="0" presId="urn:microsoft.com/office/officeart/2008/layout/AscendingPictureAccentProcess"/>
    <dgm:cxn modelId="{9EBC87D6-03F7-4233-81B6-AB6739030CA6}" type="presParOf" srcId="{6A04D303-6F09-426E-8A9A-83574421247B}" destId="{EC6B0FC9-CD79-4591-9CD8-6A725397F513}" srcOrd="3" destOrd="0" presId="urn:microsoft.com/office/officeart/2008/layout/AscendingPictureAccentProcess"/>
    <dgm:cxn modelId="{BBCA3C0F-EA97-496A-B1C5-F64A1B19CF23}" type="presParOf" srcId="{6A04D303-6F09-426E-8A9A-83574421247B}" destId="{59E535EE-5C57-4460-9986-B6F34405EC55}" srcOrd="4" destOrd="0" presId="urn:microsoft.com/office/officeart/2008/layout/AscendingPictureAccentProcess"/>
    <dgm:cxn modelId="{DB25407C-D2D0-4980-9DB0-BBF9BD4B13DE}" type="presParOf" srcId="{6A04D303-6F09-426E-8A9A-83574421247B}" destId="{DEEDF73B-E8D8-419F-88E6-5B2087BD7A21}" srcOrd="5" destOrd="0" presId="urn:microsoft.com/office/officeart/2008/layout/AscendingPictureAccentProcess"/>
    <dgm:cxn modelId="{9CB7A737-35A9-409B-B782-D67F0E92B9F9}" type="presParOf" srcId="{6A04D303-6F09-426E-8A9A-83574421247B}" destId="{0BCD4A71-7EF3-4139-8C1F-536E10631B92}" srcOrd="6" destOrd="0" presId="urn:microsoft.com/office/officeart/2008/layout/AscendingPictureAccentProcess"/>
    <dgm:cxn modelId="{1B8B116C-9963-4A2E-BEB6-5B1861060740}" type="presParOf" srcId="{6A04D303-6F09-426E-8A9A-83574421247B}" destId="{069E92E4-701C-424D-86AE-9D65CA30ED5C}" srcOrd="7" destOrd="0" presId="urn:microsoft.com/office/officeart/2008/layout/AscendingPictureAccentProcess"/>
    <dgm:cxn modelId="{A23E4CB5-8409-43C0-B640-4723F507057A}" type="presParOf" srcId="{6A04D303-6F09-426E-8A9A-83574421247B}" destId="{61EF3BEE-B19E-49E3-B233-23D1DCA23FB8}" srcOrd="8" destOrd="0" presId="urn:microsoft.com/office/officeart/2008/layout/AscendingPictureAccentProcess"/>
    <dgm:cxn modelId="{76A86726-90C9-4B4F-9D18-368634BD86A7}" type="presParOf" srcId="{6A04D303-6F09-426E-8A9A-83574421247B}" destId="{0E4955D4-E779-46DB-A5D9-17732D68B62D}" srcOrd="9" destOrd="0" presId="urn:microsoft.com/office/officeart/2008/layout/AscendingPictureAccentProcess"/>
    <dgm:cxn modelId="{99A6ABBD-F1F6-4B90-AD0A-679519078025}" type="presParOf" srcId="{6A04D303-6F09-426E-8A9A-83574421247B}" destId="{A7C74B61-E030-4479-AF35-0B3653F8620B}" srcOrd="10" destOrd="0" presId="urn:microsoft.com/office/officeart/2008/layout/AscendingPictureAccentProcess"/>
    <dgm:cxn modelId="{147961BA-4DA5-4AE0-A385-6FB5F9FBF8E8}" type="presParOf" srcId="{6A04D303-6F09-426E-8A9A-83574421247B}" destId="{DEAE904C-4DAE-42DA-BE52-151E299A2205}" srcOrd="11" destOrd="0" presId="urn:microsoft.com/office/officeart/2008/layout/AscendingPictureAccentProcess"/>
    <dgm:cxn modelId="{88EBC51E-0B16-4498-8986-E2BEEFE57178}" type="presParOf" srcId="{6A04D303-6F09-426E-8A9A-83574421247B}" destId="{AC800B1F-F5CE-46B2-A280-FB5DA245B5F4}" srcOrd="12" destOrd="0" presId="urn:microsoft.com/office/officeart/2008/layout/AscendingPictureAccentProcess"/>
    <dgm:cxn modelId="{8BF4D482-4C79-4F28-94FB-9DF0FE2C4EDD}" type="presParOf" srcId="{6A04D303-6F09-426E-8A9A-83574421247B}" destId="{044D3190-7AC9-411E-AF3C-3368A33D8C1F}" srcOrd="13" destOrd="0" presId="urn:microsoft.com/office/officeart/2008/layout/AscendingPictureAccentProcess"/>
    <dgm:cxn modelId="{DD3711C3-C361-4092-AB61-0CBB70326D29}" type="presParOf" srcId="{044D3190-7AC9-411E-AF3C-3368A33D8C1F}" destId="{74082DC1-DBA6-4C80-8D88-66DF8FF4C9E9}" srcOrd="0" destOrd="0" presId="urn:microsoft.com/office/officeart/2008/layout/AscendingPictureAccentProcess"/>
    <dgm:cxn modelId="{F15C5F48-6371-4724-893E-E94732A169DA}" type="presParOf" srcId="{6A04D303-6F09-426E-8A9A-83574421247B}" destId="{AC4DD481-40AE-4809-A4B4-0A265803D2DE}" srcOrd="14" destOrd="0" presId="urn:microsoft.com/office/officeart/2008/layout/AscendingPictureAccentProcess"/>
    <dgm:cxn modelId="{EAC606CF-E7CE-4875-AABB-5CE3EA6D9C24}" type="presParOf" srcId="{6A04D303-6F09-426E-8A9A-83574421247B}" destId="{5FD3BD13-EC60-4A97-BA4F-307D91DF8D34}" srcOrd="15" destOrd="0" presId="urn:microsoft.com/office/officeart/2008/layout/AscendingPictureAccentProcess"/>
    <dgm:cxn modelId="{4A080996-4E5A-48E8-9548-49ADB3EB7AA9}" type="presParOf" srcId="{5FD3BD13-EC60-4A97-BA4F-307D91DF8D34}" destId="{CCF2ABAA-34D7-4593-B37D-84BA4A0295F3}" srcOrd="0" destOrd="0" presId="urn:microsoft.com/office/officeart/2008/layout/AscendingPictureAccentProcess"/>
    <dgm:cxn modelId="{82B8260E-6519-4188-A28F-FB7A6428B220}" type="presParOf" srcId="{6A04D303-6F09-426E-8A9A-83574421247B}" destId="{27B7CED7-3504-446F-90D0-EB2D3F7FF79F}" srcOrd="16" destOrd="0" presId="urn:microsoft.com/office/officeart/2008/layout/AscendingPictureAccentProcess"/>
    <dgm:cxn modelId="{D822EF7F-24EF-492E-807C-21135F886051}" type="presParOf" srcId="{6A04D303-6F09-426E-8A9A-83574421247B}" destId="{B7B67453-C881-4848-83A5-F30F8E14E45F}" srcOrd="17" destOrd="0" presId="urn:microsoft.com/office/officeart/2008/layout/AscendingPictureAccentProcess"/>
    <dgm:cxn modelId="{93E5E069-929D-40F5-BBE9-3FB9C544D4AD}" type="presParOf" srcId="{B7B67453-C881-4848-83A5-F30F8E14E45F}" destId="{CE02A279-1E29-4CA2-92F0-9B4714A46A3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48D45-29CE-4DF1-A883-79D0423781C4}" type="doc">
      <dgm:prSet loTypeId="urn:microsoft.com/office/officeart/2009/layout/CircleArrowProcess" loCatId="process" qsTypeId="urn:microsoft.com/office/officeart/2005/8/quickstyle/simple2" qsCatId="simple" csTypeId="urn:microsoft.com/office/officeart/2005/8/colors/accent0_2" csCatId="mainScheme" phldr="1"/>
      <dgm:spPr/>
      <dgm:t>
        <a:bodyPr/>
        <a:lstStyle/>
        <a:p>
          <a:endParaRPr lang="es-EC"/>
        </a:p>
      </dgm:t>
    </dgm:pt>
    <dgm:pt modelId="{C9E1B4F8-1715-444A-9227-5F02F2CCD774}">
      <dgm:prSet phldrT="[Texto]" custT="1"/>
      <dgm:spPr/>
      <dgm:t>
        <a:bodyPr/>
        <a:lstStyle/>
        <a:p>
          <a:r>
            <a:rPr lang="es-EC" sz="1800" b="1">
              <a:latin typeface="Times New Roman" panose="02020603050405020304" pitchFamily="18" charset="0"/>
              <a:cs typeface="Times New Roman" panose="02020603050405020304" pitchFamily="18" charset="0"/>
            </a:rPr>
            <a:t>OBSERVACIÓN DE DATOS</a:t>
          </a:r>
          <a:endParaRPr lang="es-EC" sz="1800" b="1" dirty="0">
            <a:latin typeface="Times New Roman" panose="02020603050405020304" pitchFamily="18" charset="0"/>
            <a:cs typeface="Times New Roman" panose="02020603050405020304" pitchFamily="18" charset="0"/>
          </a:endParaRPr>
        </a:p>
      </dgm:t>
    </dgm:pt>
    <dgm:pt modelId="{225F9337-19F6-4710-AE88-C9A2EF56FE5F}" type="parTrans" cxnId="{DA953557-CFB7-43E3-8817-807022EDE400}">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FC9BF630-906D-4714-8E4E-352D984971D4}" type="sibTrans" cxnId="{DA953557-CFB7-43E3-8817-807022EDE400}">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7A12D5AD-26A7-427D-9461-B7BAE54B8302}">
      <dgm:prSet phldrT="[Texto]" custT="1"/>
      <dgm:spPr/>
      <dgm:t>
        <a:bodyPr/>
        <a:lstStyle/>
        <a:p>
          <a:r>
            <a:rPr lang="es-EC" sz="1800" b="1">
              <a:latin typeface="Times New Roman" panose="02020603050405020304" pitchFamily="18" charset="0"/>
              <a:cs typeface="Times New Roman" panose="02020603050405020304" pitchFamily="18" charset="0"/>
            </a:rPr>
            <a:t>DOCUMENTOS, REGISTROS Y MATERIALES</a:t>
          </a:r>
          <a:endParaRPr lang="es-EC" sz="1800" b="1" dirty="0">
            <a:latin typeface="Times New Roman" panose="02020603050405020304" pitchFamily="18" charset="0"/>
            <a:cs typeface="Times New Roman" panose="02020603050405020304" pitchFamily="18" charset="0"/>
          </a:endParaRPr>
        </a:p>
      </dgm:t>
    </dgm:pt>
    <dgm:pt modelId="{0E8F428E-471E-4762-A325-8EBE1B2EF61E}" type="parTrans" cxnId="{7C1D68FA-124A-4A4C-B6F7-4DCF3E3F1EB2}">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BEF9005B-6734-4562-B002-F1314BA9CD83}" type="sibTrans" cxnId="{7C1D68FA-124A-4A4C-B6F7-4DCF3E3F1EB2}">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1957E1D2-90F5-41B1-A3E1-5C593CD22857}">
      <dgm:prSet phldrT="[Texto]" custT="1"/>
      <dgm:spPr/>
      <dgm:t>
        <a:bodyPr/>
        <a:lstStyle/>
        <a:p>
          <a:pPr algn="ctr"/>
          <a:r>
            <a:rPr lang="es-EC" sz="1800" b="1">
              <a:latin typeface="Times New Roman" panose="02020603050405020304" pitchFamily="18" charset="0"/>
              <a:cs typeface="Times New Roman" panose="02020603050405020304" pitchFamily="18" charset="0"/>
            </a:rPr>
            <a:t>ANÁLISIS:</a:t>
          </a:r>
        </a:p>
        <a:p>
          <a:pPr marL="1257300" indent="0" algn="l"/>
          <a:r>
            <a:rPr lang="es-EC" sz="1800" b="1">
              <a:latin typeface="Times New Roman" panose="02020603050405020304" pitchFamily="18" charset="0"/>
              <a:cs typeface="Times New Roman" panose="02020603050405020304" pitchFamily="18" charset="0"/>
            </a:rPr>
            <a:t>1 Explorar los datos</a:t>
          </a:r>
        </a:p>
        <a:p>
          <a:pPr marL="1257300" indent="0" algn="l"/>
          <a:r>
            <a:rPr lang="es-EC" sz="1800" b="1">
              <a:latin typeface="Times New Roman" panose="02020603050405020304" pitchFamily="18" charset="0"/>
              <a:cs typeface="Times New Roman" panose="02020603050405020304" pitchFamily="18" charset="0"/>
            </a:rPr>
            <a:t>2 Imponerles una estructura</a:t>
          </a:r>
        </a:p>
        <a:p>
          <a:pPr marL="1257300" indent="0" algn="l"/>
          <a:r>
            <a:rPr lang="es-EC" sz="1800" b="1">
              <a:latin typeface="Times New Roman" panose="02020603050405020304" pitchFamily="18" charset="0"/>
              <a:cs typeface="Times New Roman" panose="02020603050405020304" pitchFamily="18" charset="0"/>
            </a:rPr>
            <a:t>3 Describir las experiencias de la población  </a:t>
          </a:r>
        </a:p>
        <a:p>
          <a:pPr marL="1257300" indent="0" algn="l"/>
          <a:r>
            <a:rPr lang="es-EC" sz="1800" b="1">
              <a:latin typeface="Times New Roman" panose="02020603050405020304" pitchFamily="18" charset="0"/>
              <a:cs typeface="Times New Roman" panose="02020603050405020304" pitchFamily="18" charset="0"/>
            </a:rPr>
            <a:t>4 Descubrir los conceptos y categorías de los datos</a:t>
          </a:r>
        </a:p>
        <a:p>
          <a:pPr marL="1257300" indent="0" algn="l"/>
          <a:r>
            <a:rPr lang="es-EC" sz="1800" b="1">
              <a:latin typeface="Times New Roman" panose="02020603050405020304" pitchFamily="18" charset="0"/>
              <a:cs typeface="Times New Roman" panose="02020603050405020304" pitchFamily="18" charset="0"/>
            </a:rPr>
            <a:t>5 Comprender en profundidad el contexto de los datos</a:t>
          </a:r>
        </a:p>
        <a:p>
          <a:pPr marL="1257300" indent="0" algn="l"/>
          <a:r>
            <a:rPr lang="es-EC" sz="1800" b="1">
              <a:latin typeface="Times New Roman" panose="02020603050405020304" pitchFamily="18" charset="0"/>
              <a:cs typeface="Times New Roman" panose="02020603050405020304" pitchFamily="18" charset="0"/>
            </a:rPr>
            <a:t>6 Vincular los resultados con el conocimiento disponible</a:t>
          </a:r>
          <a:endParaRPr lang="es-EC" sz="1800" b="1" dirty="0">
            <a:latin typeface="Times New Roman" panose="02020603050405020304" pitchFamily="18" charset="0"/>
            <a:cs typeface="Times New Roman" panose="02020603050405020304" pitchFamily="18" charset="0"/>
          </a:endParaRPr>
        </a:p>
      </dgm:t>
    </dgm:pt>
    <dgm:pt modelId="{7BF81BD5-D30B-4AE0-BF80-38FCFE304B17}" type="parTrans" cxnId="{00E7F694-299C-4125-B126-A66420098EE9}">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0141B526-2460-4B3F-B49D-7FEFE4616994}" type="sibTrans" cxnId="{00E7F694-299C-4125-B126-A66420098EE9}">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B62931C3-BBE1-4C51-BFC8-02F2867E47A1}" type="pres">
      <dgm:prSet presAssocID="{F6848D45-29CE-4DF1-A883-79D0423781C4}" presName="Name0" presStyleCnt="0">
        <dgm:presLayoutVars>
          <dgm:chMax val="7"/>
          <dgm:chPref val="7"/>
          <dgm:dir/>
          <dgm:animLvl val="lvl"/>
        </dgm:presLayoutVars>
      </dgm:prSet>
      <dgm:spPr/>
    </dgm:pt>
    <dgm:pt modelId="{DBF7B24F-A3C2-4058-8E92-D98A2D0E5555}" type="pres">
      <dgm:prSet presAssocID="{C9E1B4F8-1715-444A-9227-5F02F2CCD774}" presName="Accent1" presStyleCnt="0"/>
      <dgm:spPr/>
    </dgm:pt>
    <dgm:pt modelId="{004ED8DE-D4A1-400E-8451-7E5E32AC37D7}" type="pres">
      <dgm:prSet presAssocID="{C9E1B4F8-1715-444A-9227-5F02F2CCD774}" presName="Accent" presStyleLbl="node1" presStyleIdx="0" presStyleCnt="3" custScaleX="343672" custScaleY="51175" custLinFactNeighborX="16753"/>
      <dgm:spPr>
        <a:solidFill>
          <a:schemeClr val="accent1"/>
        </a:solidFill>
      </dgm:spPr>
    </dgm:pt>
    <dgm:pt modelId="{B9DE81BB-C2BA-4CC3-9DE2-903D87C4291D}" type="pres">
      <dgm:prSet presAssocID="{C9E1B4F8-1715-444A-9227-5F02F2CCD774}" presName="Parent1" presStyleLbl="revTx" presStyleIdx="0" presStyleCnt="3" custScaleX="247056">
        <dgm:presLayoutVars>
          <dgm:chMax val="1"/>
          <dgm:chPref val="1"/>
          <dgm:bulletEnabled val="1"/>
        </dgm:presLayoutVars>
      </dgm:prSet>
      <dgm:spPr/>
    </dgm:pt>
    <dgm:pt modelId="{5FB39432-D39D-4A09-BC7C-2E2AAC137A6C}" type="pres">
      <dgm:prSet presAssocID="{7A12D5AD-26A7-427D-9461-B7BAE54B8302}" presName="Accent2" presStyleCnt="0"/>
      <dgm:spPr/>
    </dgm:pt>
    <dgm:pt modelId="{E569F15D-A9CA-48F8-B99F-73386C0AE0CA}" type="pres">
      <dgm:prSet presAssocID="{7A12D5AD-26A7-427D-9461-B7BAE54B8302}" presName="Accent" presStyleLbl="node1" presStyleIdx="1" presStyleCnt="3" custScaleX="343672" custScaleY="57329" custLinFactNeighborX="-27915" custLinFactNeighborY="-16745"/>
      <dgm:spPr>
        <a:solidFill>
          <a:schemeClr val="accent1"/>
        </a:solidFill>
      </dgm:spPr>
    </dgm:pt>
    <dgm:pt modelId="{8E7479E3-DB42-404A-8E59-999AC77D1682}" type="pres">
      <dgm:prSet presAssocID="{7A12D5AD-26A7-427D-9461-B7BAE54B8302}" presName="Parent2" presStyleLbl="revTx" presStyleIdx="1" presStyleCnt="3" custScaleX="198791" custLinFactX="-48000" custLinFactNeighborX="-100000" custLinFactNeighborY="-57566">
        <dgm:presLayoutVars>
          <dgm:chMax val="1"/>
          <dgm:chPref val="1"/>
          <dgm:bulletEnabled val="1"/>
        </dgm:presLayoutVars>
      </dgm:prSet>
      <dgm:spPr/>
    </dgm:pt>
    <dgm:pt modelId="{D49719FA-72D7-40CD-9401-4775B82A78D4}" type="pres">
      <dgm:prSet presAssocID="{1957E1D2-90F5-41B1-A3E1-5C593CD22857}" presName="Accent3" presStyleCnt="0"/>
      <dgm:spPr/>
    </dgm:pt>
    <dgm:pt modelId="{1112C883-8152-482C-AE05-5D4F96C1A1A5}" type="pres">
      <dgm:prSet presAssocID="{1957E1D2-90F5-41B1-A3E1-5C593CD22857}" presName="Accent" presStyleLbl="node1" presStyleIdx="2" presStyleCnt="3" custScaleX="509154" custScaleY="188063" custLinFactNeighborX="8086" custLinFactNeighborY="8825"/>
      <dgm:spPr>
        <a:solidFill>
          <a:schemeClr val="accent1"/>
        </a:solidFill>
      </dgm:spPr>
    </dgm:pt>
    <dgm:pt modelId="{6DE3245A-2A32-431D-ACA0-8562ECA6201F}" type="pres">
      <dgm:prSet presAssocID="{1957E1D2-90F5-41B1-A3E1-5C593CD22857}" presName="Parent3" presStyleLbl="revTx" presStyleIdx="2" presStyleCnt="3" custScaleX="671554" custScaleY="440652" custLinFactNeighborX="39831" custLinFactNeighborY="-16449">
        <dgm:presLayoutVars>
          <dgm:chMax val="1"/>
          <dgm:chPref val="1"/>
          <dgm:bulletEnabled val="1"/>
        </dgm:presLayoutVars>
      </dgm:prSet>
      <dgm:spPr/>
    </dgm:pt>
  </dgm:ptLst>
  <dgm:cxnLst>
    <dgm:cxn modelId="{DA953557-CFB7-43E3-8817-807022EDE400}" srcId="{F6848D45-29CE-4DF1-A883-79D0423781C4}" destId="{C9E1B4F8-1715-444A-9227-5F02F2CCD774}" srcOrd="0" destOrd="0" parTransId="{225F9337-19F6-4710-AE88-C9A2EF56FE5F}" sibTransId="{FC9BF630-906D-4714-8E4E-352D984971D4}"/>
    <dgm:cxn modelId="{B4D3678E-D8D5-4EBD-A9CE-7AE674EDB09D}" type="presOf" srcId="{7A12D5AD-26A7-427D-9461-B7BAE54B8302}" destId="{8E7479E3-DB42-404A-8E59-999AC77D1682}" srcOrd="0" destOrd="0" presId="urn:microsoft.com/office/officeart/2009/layout/CircleArrowProcess"/>
    <dgm:cxn modelId="{00E7F694-299C-4125-B126-A66420098EE9}" srcId="{F6848D45-29CE-4DF1-A883-79D0423781C4}" destId="{1957E1D2-90F5-41B1-A3E1-5C593CD22857}" srcOrd="2" destOrd="0" parTransId="{7BF81BD5-D30B-4AE0-BF80-38FCFE304B17}" sibTransId="{0141B526-2460-4B3F-B49D-7FEFE4616994}"/>
    <dgm:cxn modelId="{A288A5A1-F31A-42E8-A289-4408CE78F159}" type="presOf" srcId="{C9E1B4F8-1715-444A-9227-5F02F2CCD774}" destId="{B9DE81BB-C2BA-4CC3-9DE2-903D87C4291D}" srcOrd="0" destOrd="0" presId="urn:microsoft.com/office/officeart/2009/layout/CircleArrowProcess"/>
    <dgm:cxn modelId="{6B8EB3AB-7064-4AB6-8DF8-3E311C9A0774}" type="presOf" srcId="{F6848D45-29CE-4DF1-A883-79D0423781C4}" destId="{B62931C3-BBE1-4C51-BFC8-02F2867E47A1}" srcOrd="0" destOrd="0" presId="urn:microsoft.com/office/officeart/2009/layout/CircleArrowProcess"/>
    <dgm:cxn modelId="{F6D213C6-CCEB-4830-9782-47AC8E7B3744}" type="presOf" srcId="{1957E1D2-90F5-41B1-A3E1-5C593CD22857}" destId="{6DE3245A-2A32-431D-ACA0-8562ECA6201F}" srcOrd="0" destOrd="0" presId="urn:microsoft.com/office/officeart/2009/layout/CircleArrowProcess"/>
    <dgm:cxn modelId="{7C1D68FA-124A-4A4C-B6F7-4DCF3E3F1EB2}" srcId="{F6848D45-29CE-4DF1-A883-79D0423781C4}" destId="{7A12D5AD-26A7-427D-9461-B7BAE54B8302}" srcOrd="1" destOrd="0" parTransId="{0E8F428E-471E-4762-A325-8EBE1B2EF61E}" sibTransId="{BEF9005B-6734-4562-B002-F1314BA9CD83}"/>
    <dgm:cxn modelId="{D8F785BC-744F-4D15-B7C3-9324A7EAAECF}" type="presParOf" srcId="{B62931C3-BBE1-4C51-BFC8-02F2867E47A1}" destId="{DBF7B24F-A3C2-4058-8E92-D98A2D0E5555}" srcOrd="0" destOrd="0" presId="urn:microsoft.com/office/officeart/2009/layout/CircleArrowProcess"/>
    <dgm:cxn modelId="{1630009E-9F23-425E-8F96-7D44497AB630}" type="presParOf" srcId="{DBF7B24F-A3C2-4058-8E92-D98A2D0E5555}" destId="{004ED8DE-D4A1-400E-8451-7E5E32AC37D7}" srcOrd="0" destOrd="0" presId="urn:microsoft.com/office/officeart/2009/layout/CircleArrowProcess"/>
    <dgm:cxn modelId="{D368B0FB-8661-4EAC-A7D3-DD7305B086BB}" type="presParOf" srcId="{B62931C3-BBE1-4C51-BFC8-02F2867E47A1}" destId="{B9DE81BB-C2BA-4CC3-9DE2-903D87C4291D}" srcOrd="1" destOrd="0" presId="urn:microsoft.com/office/officeart/2009/layout/CircleArrowProcess"/>
    <dgm:cxn modelId="{72F14A03-DEEE-4044-8794-D5406C8816A2}" type="presParOf" srcId="{B62931C3-BBE1-4C51-BFC8-02F2867E47A1}" destId="{5FB39432-D39D-4A09-BC7C-2E2AAC137A6C}" srcOrd="2" destOrd="0" presId="urn:microsoft.com/office/officeart/2009/layout/CircleArrowProcess"/>
    <dgm:cxn modelId="{F7B684D9-EEA8-4B03-BEEE-73BAA3416A51}" type="presParOf" srcId="{5FB39432-D39D-4A09-BC7C-2E2AAC137A6C}" destId="{E569F15D-A9CA-48F8-B99F-73386C0AE0CA}" srcOrd="0" destOrd="0" presId="urn:microsoft.com/office/officeart/2009/layout/CircleArrowProcess"/>
    <dgm:cxn modelId="{1732CD4D-FB73-4DF9-928C-44FCFDED1565}" type="presParOf" srcId="{B62931C3-BBE1-4C51-BFC8-02F2867E47A1}" destId="{8E7479E3-DB42-404A-8E59-999AC77D1682}" srcOrd="3" destOrd="0" presId="urn:microsoft.com/office/officeart/2009/layout/CircleArrowProcess"/>
    <dgm:cxn modelId="{6E8B4AB9-CB23-4943-B784-D7A2D4B7FB6B}" type="presParOf" srcId="{B62931C3-BBE1-4C51-BFC8-02F2867E47A1}" destId="{D49719FA-72D7-40CD-9401-4775B82A78D4}" srcOrd="4" destOrd="0" presId="urn:microsoft.com/office/officeart/2009/layout/CircleArrowProcess"/>
    <dgm:cxn modelId="{BA94D895-AC52-4D10-832F-016CFF6C3B04}" type="presParOf" srcId="{D49719FA-72D7-40CD-9401-4775B82A78D4}" destId="{1112C883-8152-482C-AE05-5D4F96C1A1A5}" srcOrd="0" destOrd="0" presId="urn:microsoft.com/office/officeart/2009/layout/CircleArrowProcess"/>
    <dgm:cxn modelId="{803DF177-93FA-49AE-8159-70B718F5CC3E}" type="presParOf" srcId="{B62931C3-BBE1-4C51-BFC8-02F2867E47A1}" destId="{6DE3245A-2A32-431D-ACA0-8562ECA6201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D36265-D2BA-4779-82AC-A48519E5BA5F}"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s-EC"/>
        </a:p>
      </dgm:t>
    </dgm:pt>
    <dgm:pt modelId="{2364FDF2-8C89-40A4-9FF2-568094E2F737}">
      <dgm:prSet phldrT="[Texto]" custT="1"/>
      <dgm:spPr>
        <a:solidFill>
          <a:schemeClr val="accent1"/>
        </a:solidFill>
      </dgm:spPr>
      <dgm:t>
        <a:bodyPr/>
        <a:lstStyle/>
        <a:p>
          <a:r>
            <a:rPr lang="es-EC" sz="1600" b="1" dirty="0">
              <a:solidFill>
                <a:schemeClr val="tx1"/>
              </a:solidFill>
              <a:latin typeface="Times New Roman" panose="02020603050405020304" pitchFamily="18" charset="0"/>
              <a:cs typeface="Times New Roman" panose="02020603050405020304" pitchFamily="18" charset="0"/>
            </a:rPr>
            <a:t>POBLACIÓN</a:t>
          </a:r>
        </a:p>
        <a:p>
          <a:r>
            <a:rPr lang="es-EC" sz="1600" b="1" dirty="0">
              <a:solidFill>
                <a:schemeClr val="tx1"/>
              </a:solidFill>
              <a:latin typeface="Times New Roman" panose="02020603050405020304" pitchFamily="18" charset="0"/>
              <a:cs typeface="Times New Roman" panose="02020603050405020304" pitchFamily="18" charset="0"/>
            </a:rPr>
            <a:t>=</a:t>
          </a:r>
        </a:p>
        <a:p>
          <a:r>
            <a:rPr lang="es-EC" sz="1600" b="1" dirty="0">
              <a:solidFill>
                <a:schemeClr val="tx1"/>
              </a:solidFill>
              <a:latin typeface="Times New Roman" panose="02020603050405020304" pitchFamily="18" charset="0"/>
              <a:cs typeface="Times New Roman" panose="02020603050405020304" pitchFamily="18" charset="0"/>
            </a:rPr>
            <a:t>MUESTRA </a:t>
          </a:r>
        </a:p>
      </dgm:t>
    </dgm:pt>
    <dgm:pt modelId="{879095FD-3BAA-42B8-AD88-E377BCC159C4}" type="parTrans" cxnId="{1C7BE405-A748-4480-80CF-0CA228DF90B2}">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F9449903-7BAA-4FAA-BD9F-D3E53B5F38D3}" type="sibTrans" cxnId="{1C7BE405-A748-4480-80CF-0CA228DF90B2}">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40CEE006-CD4E-4238-AA29-4A2DEEEB035D}">
      <dgm:prSet phldrT="[Texto]" custT="1"/>
      <dgm:spPr/>
      <dgm:t>
        <a:bodyPr/>
        <a:lstStyle/>
        <a:p>
          <a:r>
            <a:rPr lang="es-EC" sz="1600" dirty="0">
              <a:solidFill>
                <a:schemeClr val="tx1"/>
              </a:solidFill>
              <a:latin typeface="Times New Roman" panose="02020603050405020304" pitchFamily="18" charset="0"/>
              <a:cs typeface="Times New Roman" panose="02020603050405020304" pitchFamily="18" charset="0"/>
            </a:rPr>
            <a:t>La </a:t>
          </a:r>
          <a:r>
            <a:rPr lang="es-EC" sz="1800" dirty="0">
              <a:solidFill>
                <a:schemeClr val="accent5"/>
              </a:solidFill>
              <a:latin typeface="Times New Roman" panose="02020603050405020304" pitchFamily="18" charset="0"/>
              <a:cs typeface="Times New Roman" panose="02020603050405020304" pitchFamily="18" charset="0"/>
            </a:rPr>
            <a:t>muestra no probabilística </a:t>
          </a:r>
          <a:r>
            <a:rPr lang="es-EC" sz="1600" dirty="0">
              <a:solidFill>
                <a:schemeClr val="tx1"/>
              </a:solidFill>
              <a:latin typeface="Times New Roman" panose="02020603050405020304" pitchFamily="18" charset="0"/>
              <a:cs typeface="Times New Roman" panose="02020603050405020304" pitchFamily="18" charset="0"/>
            </a:rPr>
            <a:t>es utilizada en casos en donde el total de elementos que forman la población son inferiores a 100.</a:t>
          </a:r>
        </a:p>
      </dgm:t>
    </dgm:pt>
    <dgm:pt modelId="{12CF34F1-48BE-42AA-8412-063442014648}" type="parTrans" cxnId="{1269DD8E-FA5B-4B5D-B478-832BB5D5EE41}">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28097B19-1C21-4466-83C3-17886AEDE29F}" type="sibTrans" cxnId="{1269DD8E-FA5B-4B5D-B478-832BB5D5EE41}">
      <dgm:prSet/>
      <dgm:spPr>
        <a:solidFill>
          <a:schemeClr val="accent1"/>
        </a:solidFill>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CE0CCDE5-E2DD-4E6A-ABEB-39EE3871ED67}">
      <dgm:prSet phldrT="[Texto]" custT="1"/>
      <dgm:spPr/>
      <dgm:t>
        <a:bodyPr/>
        <a:lstStyle/>
        <a:p>
          <a:r>
            <a:rPr lang="es-EC" sz="1600" dirty="0">
              <a:solidFill>
                <a:schemeClr val="tx1"/>
              </a:solidFill>
              <a:latin typeface="Times New Roman" panose="02020603050405020304" pitchFamily="18" charset="0"/>
              <a:cs typeface="Times New Roman" panose="02020603050405020304" pitchFamily="18" charset="0"/>
            </a:rPr>
            <a:t>Se involucran a unos cuantos casos, para analizar los resultados intensivamente sin generalizarlos</a:t>
          </a:r>
        </a:p>
      </dgm:t>
    </dgm:pt>
    <dgm:pt modelId="{C1D6756B-D232-4A89-821A-6B3233EBD824}" type="parTrans" cxnId="{BB18B40E-64C5-442F-A0C9-E534530AFD31}">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A92DFCB0-909A-4A57-B7BF-6AF8F76B96A9}" type="sibTrans" cxnId="{BB18B40E-64C5-442F-A0C9-E534530AFD31}">
      <dgm:prSet/>
      <dgm:spPr>
        <a:solidFill>
          <a:schemeClr val="accent1"/>
        </a:solidFill>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2C488819-D5B9-4F65-B801-E687763FD42F}">
      <dgm:prSet phldrT="[Texto]" custT="1"/>
      <dgm:spPr/>
      <dgm:t>
        <a:bodyPr/>
        <a:lstStyle/>
        <a:p>
          <a:r>
            <a:rPr lang="es-EC" sz="1600" dirty="0">
              <a:solidFill>
                <a:schemeClr val="tx1"/>
              </a:solidFill>
              <a:latin typeface="Times New Roman" panose="02020603050405020304" pitchFamily="18" charset="0"/>
              <a:cs typeface="Times New Roman" panose="02020603050405020304" pitchFamily="18" charset="0"/>
            </a:rPr>
            <a:t>Es el conjunto teóricamente especificado de los elementos del estudio</a:t>
          </a:r>
        </a:p>
      </dgm:t>
    </dgm:pt>
    <dgm:pt modelId="{9F4C23E5-6B87-49D1-90B1-126C9EBE5C13}" type="parTrans" cxnId="{D64BD73E-EA98-4C7B-8BC0-EA993484A197}">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A8B19D17-586C-4C03-81F7-969939EF59E6}" type="sibTrans" cxnId="{D64BD73E-EA98-4C7B-8BC0-EA993484A197}">
      <dgm:prSet/>
      <dgm:spPr>
        <a:solidFill>
          <a:schemeClr val="accent1"/>
        </a:solidFill>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ED5EEBE8-C8EE-4EC9-96B8-9A68E56D85F4}" type="pres">
      <dgm:prSet presAssocID="{EFD36265-D2BA-4779-82AC-A48519E5BA5F}" presName="Name0" presStyleCnt="0">
        <dgm:presLayoutVars>
          <dgm:chMax val="1"/>
          <dgm:dir/>
          <dgm:animLvl val="ctr"/>
          <dgm:resizeHandles val="exact"/>
        </dgm:presLayoutVars>
      </dgm:prSet>
      <dgm:spPr/>
    </dgm:pt>
    <dgm:pt modelId="{8321F629-6B08-499E-9322-7B53690DD59E}" type="pres">
      <dgm:prSet presAssocID="{2364FDF2-8C89-40A4-9FF2-568094E2F737}" presName="centerShape" presStyleLbl="node0" presStyleIdx="0" presStyleCnt="1" custScaleX="157285" custLinFactNeighborX="-6669"/>
      <dgm:spPr/>
    </dgm:pt>
    <dgm:pt modelId="{CF8EC123-3C2B-4B5C-ADD9-ED23E6CEC85B}" type="pres">
      <dgm:prSet presAssocID="{40CEE006-CD4E-4238-AA29-4A2DEEEB035D}" presName="node" presStyleLbl="node1" presStyleIdx="0" presStyleCnt="3" custScaleX="290672" custScaleY="120692" custRadScaleRad="165811" custRadScaleInc="2563">
        <dgm:presLayoutVars>
          <dgm:bulletEnabled val="1"/>
        </dgm:presLayoutVars>
      </dgm:prSet>
      <dgm:spPr/>
    </dgm:pt>
    <dgm:pt modelId="{31B521C1-BEFE-43D4-AAB2-15BDE5B3417C}" type="pres">
      <dgm:prSet presAssocID="{40CEE006-CD4E-4238-AA29-4A2DEEEB035D}" presName="dummy" presStyleCnt="0"/>
      <dgm:spPr/>
    </dgm:pt>
    <dgm:pt modelId="{CD388DE8-4075-44F9-99D9-7C3CAB967FD4}" type="pres">
      <dgm:prSet presAssocID="{28097B19-1C21-4466-83C3-17886AEDE29F}" presName="sibTrans" presStyleLbl="sibTrans2D1" presStyleIdx="0" presStyleCnt="3" custLinFactNeighborX="317" custLinFactNeighborY="952"/>
      <dgm:spPr/>
    </dgm:pt>
    <dgm:pt modelId="{AFC7FC30-7371-44D3-8AA4-62ABEE33C254}" type="pres">
      <dgm:prSet presAssocID="{CE0CCDE5-E2DD-4E6A-ABEB-39EE3871ED67}" presName="node" presStyleLbl="node1" presStyleIdx="1" presStyleCnt="3" custScaleX="205097" custScaleY="122075" custRadScaleRad="133665" custRadScaleInc="-4216">
        <dgm:presLayoutVars>
          <dgm:bulletEnabled val="1"/>
        </dgm:presLayoutVars>
      </dgm:prSet>
      <dgm:spPr/>
    </dgm:pt>
    <dgm:pt modelId="{FB0FB127-7B35-484B-A10E-A74072068AF0}" type="pres">
      <dgm:prSet presAssocID="{CE0CCDE5-E2DD-4E6A-ABEB-39EE3871ED67}" presName="dummy" presStyleCnt="0"/>
      <dgm:spPr/>
    </dgm:pt>
    <dgm:pt modelId="{678877D2-CE73-4BD5-A5FE-212E06140F83}" type="pres">
      <dgm:prSet presAssocID="{A92DFCB0-909A-4A57-B7BF-6AF8F76B96A9}" presName="sibTrans" presStyleLbl="sibTrans2D1" presStyleIdx="1" presStyleCnt="3" custScaleY="39105"/>
      <dgm:spPr/>
    </dgm:pt>
    <dgm:pt modelId="{73B7546D-F56C-4616-9404-C47938846609}" type="pres">
      <dgm:prSet presAssocID="{2C488819-D5B9-4F65-B801-E687763FD42F}" presName="node" presStyleLbl="node1" presStyleIdx="2" presStyleCnt="3" custScaleX="204850" custScaleY="122861" custRadScaleRad="152151" custRadScaleInc="18027">
        <dgm:presLayoutVars>
          <dgm:bulletEnabled val="1"/>
        </dgm:presLayoutVars>
      </dgm:prSet>
      <dgm:spPr/>
    </dgm:pt>
    <dgm:pt modelId="{1B8AAF72-1920-4B74-A020-68B50F4281DD}" type="pres">
      <dgm:prSet presAssocID="{2C488819-D5B9-4F65-B801-E687763FD42F}" presName="dummy" presStyleCnt="0"/>
      <dgm:spPr/>
    </dgm:pt>
    <dgm:pt modelId="{72809E81-F60C-4523-BE2F-D3D47415DAE4}" type="pres">
      <dgm:prSet presAssocID="{A8B19D17-586C-4C03-81F7-969939EF59E6}" presName="sibTrans" presStyleLbl="sibTrans2D1" presStyleIdx="2" presStyleCnt="3" custScaleX="92719" custScaleY="92190"/>
      <dgm:spPr/>
    </dgm:pt>
  </dgm:ptLst>
  <dgm:cxnLst>
    <dgm:cxn modelId="{1C7BE405-A748-4480-80CF-0CA228DF90B2}" srcId="{EFD36265-D2BA-4779-82AC-A48519E5BA5F}" destId="{2364FDF2-8C89-40A4-9FF2-568094E2F737}" srcOrd="0" destOrd="0" parTransId="{879095FD-3BAA-42B8-AD88-E377BCC159C4}" sibTransId="{F9449903-7BAA-4FAA-BD9F-D3E53B5F38D3}"/>
    <dgm:cxn modelId="{0E0B040A-D7AA-4739-ABB7-2CA65CE2A676}" type="presOf" srcId="{CE0CCDE5-E2DD-4E6A-ABEB-39EE3871ED67}" destId="{AFC7FC30-7371-44D3-8AA4-62ABEE33C254}" srcOrd="0" destOrd="0" presId="urn:microsoft.com/office/officeart/2005/8/layout/radial6"/>
    <dgm:cxn modelId="{BB18B40E-64C5-442F-A0C9-E534530AFD31}" srcId="{2364FDF2-8C89-40A4-9FF2-568094E2F737}" destId="{CE0CCDE5-E2DD-4E6A-ABEB-39EE3871ED67}" srcOrd="1" destOrd="0" parTransId="{C1D6756B-D232-4A89-821A-6B3233EBD824}" sibTransId="{A92DFCB0-909A-4A57-B7BF-6AF8F76B96A9}"/>
    <dgm:cxn modelId="{F69F0E27-E18C-4E8E-9E6E-FD2A74DC2EB9}" type="presOf" srcId="{2C488819-D5B9-4F65-B801-E687763FD42F}" destId="{73B7546D-F56C-4616-9404-C47938846609}" srcOrd="0" destOrd="0" presId="urn:microsoft.com/office/officeart/2005/8/layout/radial6"/>
    <dgm:cxn modelId="{CA782334-4FB5-4553-9A4A-C37563921002}" type="presOf" srcId="{A8B19D17-586C-4C03-81F7-969939EF59E6}" destId="{72809E81-F60C-4523-BE2F-D3D47415DAE4}" srcOrd="0" destOrd="0" presId="urn:microsoft.com/office/officeart/2005/8/layout/radial6"/>
    <dgm:cxn modelId="{D64BD73E-EA98-4C7B-8BC0-EA993484A197}" srcId="{2364FDF2-8C89-40A4-9FF2-568094E2F737}" destId="{2C488819-D5B9-4F65-B801-E687763FD42F}" srcOrd="2" destOrd="0" parTransId="{9F4C23E5-6B87-49D1-90B1-126C9EBE5C13}" sibTransId="{A8B19D17-586C-4C03-81F7-969939EF59E6}"/>
    <dgm:cxn modelId="{6304745C-1939-4E7E-AE3A-81A8AF5B7C9F}" type="presOf" srcId="{A92DFCB0-909A-4A57-B7BF-6AF8F76B96A9}" destId="{678877D2-CE73-4BD5-A5FE-212E06140F83}" srcOrd="0" destOrd="0" presId="urn:microsoft.com/office/officeart/2005/8/layout/radial6"/>
    <dgm:cxn modelId="{FD340E71-EAA0-439F-AFE2-4BC01150B840}" type="presOf" srcId="{2364FDF2-8C89-40A4-9FF2-568094E2F737}" destId="{8321F629-6B08-499E-9322-7B53690DD59E}" srcOrd="0" destOrd="0" presId="urn:microsoft.com/office/officeart/2005/8/layout/radial6"/>
    <dgm:cxn modelId="{395BF652-22D2-4224-AED6-4866FF58C078}" type="presOf" srcId="{EFD36265-D2BA-4779-82AC-A48519E5BA5F}" destId="{ED5EEBE8-C8EE-4EC9-96B8-9A68E56D85F4}" srcOrd="0" destOrd="0" presId="urn:microsoft.com/office/officeart/2005/8/layout/radial6"/>
    <dgm:cxn modelId="{1269DD8E-FA5B-4B5D-B478-832BB5D5EE41}" srcId="{2364FDF2-8C89-40A4-9FF2-568094E2F737}" destId="{40CEE006-CD4E-4238-AA29-4A2DEEEB035D}" srcOrd="0" destOrd="0" parTransId="{12CF34F1-48BE-42AA-8412-063442014648}" sibTransId="{28097B19-1C21-4466-83C3-17886AEDE29F}"/>
    <dgm:cxn modelId="{6F012F91-78ED-4626-931A-360DF918A9F4}" type="presOf" srcId="{28097B19-1C21-4466-83C3-17886AEDE29F}" destId="{CD388DE8-4075-44F9-99D9-7C3CAB967FD4}" srcOrd="0" destOrd="0" presId="urn:microsoft.com/office/officeart/2005/8/layout/radial6"/>
    <dgm:cxn modelId="{E759F69B-9832-4F25-9317-0DBF010E6AE3}" type="presOf" srcId="{40CEE006-CD4E-4238-AA29-4A2DEEEB035D}" destId="{CF8EC123-3C2B-4B5C-ADD9-ED23E6CEC85B}" srcOrd="0" destOrd="0" presId="urn:microsoft.com/office/officeart/2005/8/layout/radial6"/>
    <dgm:cxn modelId="{DD896434-066B-407D-9B81-4523809FA93B}" type="presParOf" srcId="{ED5EEBE8-C8EE-4EC9-96B8-9A68E56D85F4}" destId="{8321F629-6B08-499E-9322-7B53690DD59E}" srcOrd="0" destOrd="0" presId="urn:microsoft.com/office/officeart/2005/8/layout/radial6"/>
    <dgm:cxn modelId="{35D161A8-C9C5-4CB1-B6FB-5C4771D3A956}" type="presParOf" srcId="{ED5EEBE8-C8EE-4EC9-96B8-9A68E56D85F4}" destId="{CF8EC123-3C2B-4B5C-ADD9-ED23E6CEC85B}" srcOrd="1" destOrd="0" presId="urn:microsoft.com/office/officeart/2005/8/layout/radial6"/>
    <dgm:cxn modelId="{D335CAAC-F47A-4A79-8C90-2B42A757D233}" type="presParOf" srcId="{ED5EEBE8-C8EE-4EC9-96B8-9A68E56D85F4}" destId="{31B521C1-BEFE-43D4-AAB2-15BDE5B3417C}" srcOrd="2" destOrd="0" presId="urn:microsoft.com/office/officeart/2005/8/layout/radial6"/>
    <dgm:cxn modelId="{36290966-9274-4A33-B254-130F86F711E3}" type="presParOf" srcId="{ED5EEBE8-C8EE-4EC9-96B8-9A68E56D85F4}" destId="{CD388DE8-4075-44F9-99D9-7C3CAB967FD4}" srcOrd="3" destOrd="0" presId="urn:microsoft.com/office/officeart/2005/8/layout/radial6"/>
    <dgm:cxn modelId="{22D9034A-2E5A-477B-BA1D-20736F4988D6}" type="presParOf" srcId="{ED5EEBE8-C8EE-4EC9-96B8-9A68E56D85F4}" destId="{AFC7FC30-7371-44D3-8AA4-62ABEE33C254}" srcOrd="4" destOrd="0" presId="urn:microsoft.com/office/officeart/2005/8/layout/radial6"/>
    <dgm:cxn modelId="{5B6966B2-7802-458A-8A06-D9FAE627A1B7}" type="presParOf" srcId="{ED5EEBE8-C8EE-4EC9-96B8-9A68E56D85F4}" destId="{FB0FB127-7B35-484B-A10E-A74072068AF0}" srcOrd="5" destOrd="0" presId="urn:microsoft.com/office/officeart/2005/8/layout/radial6"/>
    <dgm:cxn modelId="{68684C13-114D-4B66-B9BA-6FBD1DC03C46}" type="presParOf" srcId="{ED5EEBE8-C8EE-4EC9-96B8-9A68E56D85F4}" destId="{678877D2-CE73-4BD5-A5FE-212E06140F83}" srcOrd="6" destOrd="0" presId="urn:microsoft.com/office/officeart/2005/8/layout/radial6"/>
    <dgm:cxn modelId="{3098D9C9-1070-460C-A2B2-FA13E870F3BA}" type="presParOf" srcId="{ED5EEBE8-C8EE-4EC9-96B8-9A68E56D85F4}" destId="{73B7546D-F56C-4616-9404-C47938846609}" srcOrd="7" destOrd="0" presId="urn:microsoft.com/office/officeart/2005/8/layout/radial6"/>
    <dgm:cxn modelId="{EB844F6C-BA6A-4B93-8CC8-71445F83F5EB}" type="presParOf" srcId="{ED5EEBE8-C8EE-4EC9-96B8-9A68E56D85F4}" destId="{1B8AAF72-1920-4B74-A020-68B50F4281DD}" srcOrd="8" destOrd="0" presId="urn:microsoft.com/office/officeart/2005/8/layout/radial6"/>
    <dgm:cxn modelId="{B72B1739-075C-4184-9829-B958E4DD4484}" type="presParOf" srcId="{ED5EEBE8-C8EE-4EC9-96B8-9A68E56D85F4}" destId="{72809E81-F60C-4523-BE2F-D3D47415DAE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C5954-CE16-4663-8F29-87352165F527}">
      <dsp:nvSpPr>
        <dsp:cNvPr id="0" name=""/>
        <dsp:cNvSpPr/>
      </dsp:nvSpPr>
      <dsp:spPr>
        <a:xfrm>
          <a:off x="6" y="318579"/>
          <a:ext cx="9001112" cy="1434411"/>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100000"/>
            </a:lnSpc>
            <a:spcBef>
              <a:spcPct val="0"/>
            </a:spcBef>
            <a:spcAft>
              <a:spcPct val="35000"/>
            </a:spcAft>
            <a:buNone/>
          </a:pPr>
          <a:r>
            <a:rPr lang="es-EC" sz="2800" b="1" kern="1200" dirty="0">
              <a:latin typeface="Times New Roman" panose="02020603050405020304" pitchFamily="18" charset="0"/>
              <a:ea typeface="+mn-ea"/>
              <a:cs typeface="Times New Roman" panose="02020603050405020304" pitchFamily="18" charset="0"/>
            </a:rPr>
            <a:t>Cartera de créditos y cobranzas y su impacto en la liquidez y rentabilidad de una empresa</a:t>
          </a:r>
        </a:p>
      </dsp:txBody>
      <dsp:txXfrm>
        <a:off x="42018" y="360591"/>
        <a:ext cx="8917088" cy="1350387"/>
      </dsp:txXfrm>
    </dsp:sp>
    <dsp:sp modelId="{E09B94A4-E39C-48AD-B565-C1E9A0B571A2}">
      <dsp:nvSpPr>
        <dsp:cNvPr id="0" name=""/>
        <dsp:cNvSpPr/>
      </dsp:nvSpPr>
      <dsp:spPr>
        <a:xfrm>
          <a:off x="424075" y="1961889"/>
          <a:ext cx="567054" cy="692451"/>
        </a:xfrm>
        <a:prstGeom prst="roundRect">
          <a:avLst>
            <a:gd name="adj" fmla="val 16670"/>
          </a:avLst>
        </a:prstGeom>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5C4FFE-DAA8-498D-9A0A-3B032164F090}">
      <dsp:nvSpPr>
        <dsp:cNvPr id="0" name=""/>
        <dsp:cNvSpPr/>
      </dsp:nvSpPr>
      <dsp:spPr>
        <a:xfrm>
          <a:off x="1047479" y="1921130"/>
          <a:ext cx="7529569" cy="672234"/>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a:latin typeface="Times New Roman" panose="02020603050405020304" pitchFamily="18" charset="0"/>
              <a:cs typeface="Times New Roman" panose="02020603050405020304" pitchFamily="18" charset="0"/>
            </a:rPr>
            <a:t>Cualitativo </a:t>
          </a:r>
          <a:endParaRPr lang="es-EC" sz="2400" kern="1200" dirty="0">
            <a:latin typeface="Times New Roman" panose="02020603050405020304" pitchFamily="18" charset="0"/>
            <a:cs typeface="Times New Roman" panose="02020603050405020304" pitchFamily="18" charset="0"/>
          </a:endParaRPr>
        </a:p>
      </dsp:txBody>
      <dsp:txXfrm>
        <a:off x="1080301" y="1953952"/>
        <a:ext cx="7463925" cy="606590"/>
      </dsp:txXfrm>
    </dsp:sp>
    <dsp:sp modelId="{0A6F2F41-538D-42E2-81A5-7750E06AAD35}">
      <dsp:nvSpPr>
        <dsp:cNvPr id="0" name=""/>
        <dsp:cNvSpPr/>
      </dsp:nvSpPr>
      <dsp:spPr>
        <a:xfrm>
          <a:off x="433852" y="3218923"/>
          <a:ext cx="567054" cy="1160546"/>
        </a:xfrm>
        <a:prstGeom prst="roundRect">
          <a:avLst>
            <a:gd name="adj" fmla="val 16670"/>
          </a:avLst>
        </a:prstGeom>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0753FC-693F-44EF-BADB-AD2306EE30AF}">
      <dsp:nvSpPr>
        <dsp:cNvPr id="0" name=""/>
        <dsp:cNvSpPr/>
      </dsp:nvSpPr>
      <dsp:spPr>
        <a:xfrm>
          <a:off x="1067033" y="2783498"/>
          <a:ext cx="7510015" cy="2031396"/>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ea typeface="+mn-ea"/>
              <a:cs typeface="Times New Roman" panose="02020603050405020304" pitchFamily="18" charset="0"/>
            </a:rPr>
            <a:t>La cartera de créditos y cobros influye de manera directa en la liquidez y rentabilidad de la organización, por lo que es importante que no se presente un elevado índice de cartera vencida, para de esta manera contrarrestar problemas de liquidez en un corto tiempo.</a:t>
          </a:r>
        </a:p>
      </dsp:txBody>
      <dsp:txXfrm>
        <a:off x="1166215" y="2882680"/>
        <a:ext cx="7311651" cy="1833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59085-3944-4E90-83FE-8A4784FF7193}">
      <dsp:nvSpPr>
        <dsp:cNvPr id="0" name=""/>
        <dsp:cNvSpPr/>
      </dsp:nvSpPr>
      <dsp:spPr>
        <a:xfrm>
          <a:off x="4335557" y="3213868"/>
          <a:ext cx="92196" cy="921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69AE10A-CCF4-4D23-A45A-376D497AEC8D}">
      <dsp:nvSpPr>
        <dsp:cNvPr id="0" name=""/>
        <dsp:cNvSpPr/>
      </dsp:nvSpPr>
      <dsp:spPr>
        <a:xfrm>
          <a:off x="4161766" y="3297529"/>
          <a:ext cx="92196" cy="921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03BA9B5-80AF-481A-BF5C-C4BD3C659E43}">
      <dsp:nvSpPr>
        <dsp:cNvPr id="0" name=""/>
        <dsp:cNvSpPr/>
      </dsp:nvSpPr>
      <dsp:spPr>
        <a:xfrm>
          <a:off x="3979677" y="3363612"/>
          <a:ext cx="92196" cy="921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C6B0FC9-CD79-4591-9CD8-6A725397F513}">
      <dsp:nvSpPr>
        <dsp:cNvPr id="0" name=""/>
        <dsp:cNvSpPr/>
      </dsp:nvSpPr>
      <dsp:spPr>
        <a:xfrm>
          <a:off x="5169939" y="2245412"/>
          <a:ext cx="92196" cy="921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9E535EE-5C57-4460-9986-B6F34405EC55}">
      <dsp:nvSpPr>
        <dsp:cNvPr id="0" name=""/>
        <dsp:cNvSpPr/>
      </dsp:nvSpPr>
      <dsp:spPr>
        <a:xfrm>
          <a:off x="5099870" y="2415665"/>
          <a:ext cx="92196" cy="921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EEDF73B-E8D8-419F-88E6-5B2087BD7A21}">
      <dsp:nvSpPr>
        <dsp:cNvPr id="0" name=""/>
        <dsp:cNvSpPr/>
      </dsp:nvSpPr>
      <dsp:spPr>
        <a:xfrm>
          <a:off x="5050083" y="81868"/>
          <a:ext cx="92196" cy="179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BCD4A71-7EF3-4139-8C1F-536E10631B92}">
      <dsp:nvSpPr>
        <dsp:cNvPr id="0" name=""/>
        <dsp:cNvSpPr/>
      </dsp:nvSpPr>
      <dsp:spPr>
        <a:xfrm>
          <a:off x="5178237" y="485"/>
          <a:ext cx="92196" cy="179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69E92E4-701C-424D-86AE-9D65CA30ED5C}">
      <dsp:nvSpPr>
        <dsp:cNvPr id="0" name=""/>
        <dsp:cNvSpPr/>
      </dsp:nvSpPr>
      <dsp:spPr>
        <a:xfrm>
          <a:off x="5325714" y="0"/>
          <a:ext cx="92196" cy="179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1EF3BEE-B19E-49E3-B233-23D1DCA23FB8}">
      <dsp:nvSpPr>
        <dsp:cNvPr id="0" name=""/>
        <dsp:cNvSpPr/>
      </dsp:nvSpPr>
      <dsp:spPr>
        <a:xfrm>
          <a:off x="5434545" y="485"/>
          <a:ext cx="92196" cy="179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E4955D4-E779-46DB-A5D9-17732D68B62D}">
      <dsp:nvSpPr>
        <dsp:cNvPr id="0" name=""/>
        <dsp:cNvSpPr/>
      </dsp:nvSpPr>
      <dsp:spPr>
        <a:xfrm>
          <a:off x="5562699" y="81868"/>
          <a:ext cx="92196" cy="179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7C74B61-E030-4479-AF35-0B3653F8620B}">
      <dsp:nvSpPr>
        <dsp:cNvPr id="0" name=""/>
        <dsp:cNvSpPr/>
      </dsp:nvSpPr>
      <dsp:spPr>
        <a:xfrm>
          <a:off x="5287341" y="147806"/>
          <a:ext cx="92196" cy="179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EAE904C-4DAE-42DA-BE52-151E299A2205}">
      <dsp:nvSpPr>
        <dsp:cNvPr id="0" name=""/>
        <dsp:cNvSpPr/>
      </dsp:nvSpPr>
      <dsp:spPr>
        <a:xfrm>
          <a:off x="5211141" y="357787"/>
          <a:ext cx="92196" cy="179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C800B1F-F5CE-46B2-A280-FB5DA245B5F4}">
      <dsp:nvSpPr>
        <dsp:cNvPr id="0" name=""/>
        <dsp:cNvSpPr/>
      </dsp:nvSpPr>
      <dsp:spPr>
        <a:xfrm>
          <a:off x="1314817" y="3296199"/>
          <a:ext cx="7524402" cy="16699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939"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Por afinidad: APLICADA</a:t>
          </a:r>
        </a:p>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Por fuentes de información: DOCUMENTAL</a:t>
          </a:r>
        </a:p>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Por el control de variables: NO EXPERIMENTAL</a:t>
          </a:r>
        </a:p>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Por el tipo de investigación: LONGITUDINAL</a:t>
          </a:r>
        </a:p>
        <a:p>
          <a:pPr marL="0" lvl="0" indent="0" algn="l" defTabSz="800100">
            <a:lnSpc>
              <a:spcPct val="90000"/>
            </a:lnSpc>
            <a:spcBef>
              <a:spcPct val="0"/>
            </a:spcBef>
            <a:spcAft>
              <a:spcPct val="35000"/>
            </a:spcAft>
            <a:buNone/>
          </a:pPr>
          <a:r>
            <a:rPr lang="es-EC" sz="1800" b="1" kern="1200" dirty="0">
              <a:solidFill>
                <a:prstClr val="black"/>
              </a:solidFill>
              <a:latin typeface="Times New Roman" panose="02020603050405020304" pitchFamily="18" charset="0"/>
              <a:ea typeface="+mn-ea"/>
              <a:cs typeface="Times New Roman" panose="02020603050405020304" pitchFamily="18" charset="0"/>
            </a:rPr>
            <a:t>Por el alcance: EXPLICATIVO</a:t>
          </a:r>
        </a:p>
      </dsp:txBody>
      <dsp:txXfrm>
        <a:off x="1396338" y="3377720"/>
        <a:ext cx="7361360" cy="1506918"/>
      </dsp:txXfrm>
    </dsp:sp>
    <dsp:sp modelId="{74082DC1-DBA6-4C80-8D88-66DF8FF4C9E9}">
      <dsp:nvSpPr>
        <dsp:cNvPr id="0" name=""/>
        <dsp:cNvSpPr/>
      </dsp:nvSpPr>
      <dsp:spPr>
        <a:xfrm>
          <a:off x="0" y="2909602"/>
          <a:ext cx="1584663" cy="1367156"/>
        </a:xfrm>
        <a:prstGeom prst="ellipse">
          <a:avLst/>
        </a:prstGeom>
        <a:blipFill rotWithShape="1">
          <a:blip xmlns:r="http://schemas.openxmlformats.org/officeDocument/2006/relationships" r:embed="rId1"/>
          <a:stretch>
            <a:fillRect/>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C4DD481-40AE-4809-A4B4-0A265803D2DE}">
      <dsp:nvSpPr>
        <dsp:cNvPr id="0" name=""/>
        <dsp:cNvSpPr/>
      </dsp:nvSpPr>
      <dsp:spPr>
        <a:xfrm>
          <a:off x="2498792" y="1914988"/>
          <a:ext cx="7524402" cy="95207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939"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INVESTIGACIÓN-ACCIÓN</a:t>
          </a:r>
        </a:p>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Comprende y resuelve problemáticas específicas de una colectividad vinculadas a un ambiente</a:t>
          </a:r>
          <a:endParaRPr lang="es-EC" sz="1800" kern="1200" dirty="0">
            <a:solidFill>
              <a:schemeClr val="tx1"/>
            </a:solidFill>
          </a:endParaRPr>
        </a:p>
      </dsp:txBody>
      <dsp:txXfrm>
        <a:off x="2545268" y="1961464"/>
        <a:ext cx="7431450" cy="859118"/>
      </dsp:txXfrm>
    </dsp:sp>
    <dsp:sp modelId="{CCF2ABAA-34D7-4593-B37D-84BA4A0295F3}">
      <dsp:nvSpPr>
        <dsp:cNvPr id="0" name=""/>
        <dsp:cNvSpPr/>
      </dsp:nvSpPr>
      <dsp:spPr>
        <a:xfrm>
          <a:off x="1123944" y="1438349"/>
          <a:ext cx="1545304" cy="1362833"/>
        </a:xfrm>
        <a:prstGeom prst="ellipse">
          <a:avLst/>
        </a:prstGeom>
        <a:blipFill rotWithShape="1">
          <a:blip xmlns:r="http://schemas.openxmlformats.org/officeDocument/2006/relationships" r:embed="rId2"/>
          <a:stretch>
            <a:fillRect/>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7B7CED7-3504-446F-90D0-EB2D3F7FF79F}">
      <dsp:nvSpPr>
        <dsp:cNvPr id="0" name=""/>
        <dsp:cNvSpPr/>
      </dsp:nvSpPr>
      <dsp:spPr>
        <a:xfrm>
          <a:off x="3336443" y="628573"/>
          <a:ext cx="7524402" cy="1234074"/>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939"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CUALITATIVO</a:t>
          </a:r>
        </a:p>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Utiliza la recolección y análisis de los datos para afinar las preguntas de investigación ya antes, durante o después del proceso de investigación.</a:t>
          </a:r>
          <a:endParaRPr lang="es-EC" sz="1800" kern="1200" dirty="0">
            <a:solidFill>
              <a:schemeClr val="tx1"/>
            </a:solidFill>
          </a:endParaRPr>
        </a:p>
      </dsp:txBody>
      <dsp:txXfrm>
        <a:off x="3396686" y="688816"/>
        <a:ext cx="7403916" cy="1113588"/>
      </dsp:txXfrm>
    </dsp:sp>
    <dsp:sp modelId="{CE02A279-1E29-4CA2-92F0-9B4714A46A39}">
      <dsp:nvSpPr>
        <dsp:cNvPr id="0" name=""/>
        <dsp:cNvSpPr/>
      </dsp:nvSpPr>
      <dsp:spPr>
        <a:xfrm>
          <a:off x="2171698" y="447713"/>
          <a:ext cx="1272087" cy="1243704"/>
        </a:xfrm>
        <a:prstGeom prst="ellipse">
          <a:avLst/>
        </a:prstGeom>
        <a:blipFill rotWithShape="1">
          <a:blip xmlns:r="http://schemas.openxmlformats.org/officeDocument/2006/relationships" r:embed="rId3"/>
          <a:stretch>
            <a:fillRect/>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ED8DE-D4A1-400E-8451-7E5E32AC37D7}">
      <dsp:nvSpPr>
        <dsp:cNvPr id="0" name=""/>
        <dsp:cNvSpPr/>
      </dsp:nvSpPr>
      <dsp:spPr>
        <a:xfrm>
          <a:off x="1640952" y="-167972"/>
          <a:ext cx="8597561" cy="1280427"/>
        </a:xfrm>
        <a:prstGeom prst="circularArrow">
          <a:avLst>
            <a:gd name="adj1" fmla="val 10980"/>
            <a:gd name="adj2" fmla="val 1142322"/>
            <a:gd name="adj3" fmla="val 4500000"/>
            <a:gd name="adj4" fmla="val 10800000"/>
            <a:gd name="adj5" fmla="val 12500"/>
          </a:avLst>
        </a:prstGeom>
        <a:solidFill>
          <a:schemeClr val="accent1"/>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DE81BB-C2BA-4CC3-9DE2-903D87C4291D}">
      <dsp:nvSpPr>
        <dsp:cNvPr id="0" name=""/>
        <dsp:cNvSpPr/>
      </dsp:nvSpPr>
      <dsp:spPr>
        <a:xfrm>
          <a:off x="3800604" y="124530"/>
          <a:ext cx="3434408" cy="69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OBSERVACIÓN DE DATOS</a:t>
          </a:r>
          <a:endParaRPr lang="es-EC" sz="1800" b="1" kern="1200" dirty="0">
            <a:latin typeface="Times New Roman" panose="02020603050405020304" pitchFamily="18" charset="0"/>
            <a:cs typeface="Times New Roman" panose="02020603050405020304" pitchFamily="18" charset="0"/>
          </a:endParaRPr>
        </a:p>
      </dsp:txBody>
      <dsp:txXfrm>
        <a:off x="3800604" y="124530"/>
        <a:ext cx="3434408" cy="694900"/>
      </dsp:txXfrm>
    </dsp:sp>
    <dsp:sp modelId="{E569F15D-A9CA-48F8-B99F-73386C0AE0CA}">
      <dsp:nvSpPr>
        <dsp:cNvPr id="0" name=""/>
        <dsp:cNvSpPr/>
      </dsp:nvSpPr>
      <dsp:spPr>
        <a:xfrm>
          <a:off x="-171327" y="773686"/>
          <a:ext cx="8597561" cy="1434404"/>
        </a:xfrm>
        <a:prstGeom prst="leftCircularArrow">
          <a:avLst>
            <a:gd name="adj1" fmla="val 10980"/>
            <a:gd name="adj2" fmla="val 1142322"/>
            <a:gd name="adj3" fmla="val 6300000"/>
            <a:gd name="adj4" fmla="val 18900000"/>
            <a:gd name="adj5" fmla="val 12500"/>
          </a:avLst>
        </a:prstGeom>
        <a:solidFill>
          <a:schemeClr val="accent1"/>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E7479E3-DB42-404A-8E59-999AC77D1682}">
      <dsp:nvSpPr>
        <dsp:cNvPr id="0" name=""/>
        <dsp:cNvSpPr/>
      </dsp:nvSpPr>
      <dsp:spPr>
        <a:xfrm>
          <a:off x="1386668" y="1170437"/>
          <a:ext cx="2763460" cy="69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DOCUMENTOS, REGISTROS Y MATERIALES</a:t>
          </a:r>
          <a:endParaRPr lang="es-EC" sz="1800" b="1" kern="1200" dirty="0">
            <a:latin typeface="Times New Roman" panose="02020603050405020304" pitchFamily="18" charset="0"/>
            <a:cs typeface="Times New Roman" panose="02020603050405020304" pitchFamily="18" charset="0"/>
          </a:endParaRPr>
        </a:p>
      </dsp:txBody>
      <dsp:txXfrm>
        <a:off x="1386668" y="1170437"/>
        <a:ext cx="2763460" cy="694900"/>
      </dsp:txXfrm>
    </dsp:sp>
    <dsp:sp modelId="{1112C883-8152-482C-AE05-5D4F96C1A1A5}">
      <dsp:nvSpPr>
        <dsp:cNvPr id="0" name=""/>
        <dsp:cNvSpPr/>
      </dsp:nvSpPr>
      <dsp:spPr>
        <a:xfrm>
          <a:off x="224607" y="1511476"/>
          <a:ext cx="10943388" cy="4043710"/>
        </a:xfrm>
        <a:prstGeom prst="blockArc">
          <a:avLst>
            <a:gd name="adj1" fmla="val 13500000"/>
            <a:gd name="adj2" fmla="val 10800000"/>
            <a:gd name="adj3" fmla="val 12740"/>
          </a:avLst>
        </a:prstGeom>
        <a:solidFill>
          <a:schemeClr val="accent1"/>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DE3245A-2A32-431D-ACA0-8562ECA6201F}">
      <dsp:nvSpPr>
        <dsp:cNvPr id="0" name=""/>
        <dsp:cNvSpPr/>
      </dsp:nvSpPr>
      <dsp:spPr>
        <a:xfrm>
          <a:off x="1407053" y="1720576"/>
          <a:ext cx="9335497" cy="3062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ANÁLISIS:</a:t>
          </a:r>
        </a:p>
        <a:p>
          <a:pPr marL="1257300" lvl="0" indent="0" algn="l"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1 Explorar los datos</a:t>
          </a:r>
        </a:p>
        <a:p>
          <a:pPr marL="1257300" lvl="0" indent="0" algn="l"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2 Imponerles una estructura</a:t>
          </a:r>
        </a:p>
        <a:p>
          <a:pPr marL="1257300" lvl="0" indent="0" algn="l"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3 Describir las experiencias de la población  </a:t>
          </a:r>
        </a:p>
        <a:p>
          <a:pPr marL="1257300" lvl="0" indent="0" algn="l"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4 Descubrir los conceptos y categorías de los datos</a:t>
          </a:r>
        </a:p>
        <a:p>
          <a:pPr marL="1257300" lvl="0" indent="0" algn="l"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5 Comprender en profundidad el contexto de los datos</a:t>
          </a:r>
        </a:p>
        <a:p>
          <a:pPr marL="1257300" lvl="0" indent="0" algn="l" defTabSz="800100">
            <a:lnSpc>
              <a:spcPct val="90000"/>
            </a:lnSpc>
            <a:spcBef>
              <a:spcPct val="0"/>
            </a:spcBef>
            <a:spcAft>
              <a:spcPct val="35000"/>
            </a:spcAft>
            <a:buNone/>
          </a:pPr>
          <a:r>
            <a:rPr lang="es-EC" sz="1800" b="1" kern="1200">
              <a:latin typeface="Times New Roman" panose="02020603050405020304" pitchFamily="18" charset="0"/>
              <a:cs typeface="Times New Roman" panose="02020603050405020304" pitchFamily="18" charset="0"/>
            </a:rPr>
            <a:t>6 Vincular los resultados con el conocimiento disponible</a:t>
          </a:r>
          <a:endParaRPr lang="es-EC" sz="1800" b="1" kern="1200" dirty="0">
            <a:latin typeface="Times New Roman" panose="02020603050405020304" pitchFamily="18" charset="0"/>
            <a:cs typeface="Times New Roman" panose="02020603050405020304" pitchFamily="18" charset="0"/>
          </a:endParaRPr>
        </a:p>
      </dsp:txBody>
      <dsp:txXfrm>
        <a:off x="1407053" y="1720576"/>
        <a:ext cx="9335497" cy="3062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09E81-F60C-4523-BE2F-D3D47415DAE4}">
      <dsp:nvSpPr>
        <dsp:cNvPr id="0" name=""/>
        <dsp:cNvSpPr/>
      </dsp:nvSpPr>
      <dsp:spPr>
        <a:xfrm>
          <a:off x="1175615" y="326268"/>
          <a:ext cx="4389987" cy="4364940"/>
        </a:xfrm>
        <a:prstGeom prst="blockArc">
          <a:avLst>
            <a:gd name="adj1" fmla="val 7921612"/>
            <a:gd name="adj2" fmla="val 18721612"/>
            <a:gd name="adj3" fmla="val 4343"/>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678877D2-CE73-4BD5-A5FE-212E06140F83}">
      <dsp:nvSpPr>
        <dsp:cNvPr id="0" name=""/>
        <dsp:cNvSpPr/>
      </dsp:nvSpPr>
      <dsp:spPr>
        <a:xfrm>
          <a:off x="1768302" y="3165284"/>
          <a:ext cx="5687879" cy="2224245"/>
        </a:xfrm>
        <a:prstGeom prst="blockArc">
          <a:avLst>
            <a:gd name="adj1" fmla="val 59467"/>
            <a:gd name="adj2" fmla="val 10859467"/>
            <a:gd name="adj3" fmla="val 3615"/>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CD388DE8-4075-44F9-99D9-7C3CAB967FD4}">
      <dsp:nvSpPr>
        <dsp:cNvPr id="0" name=""/>
        <dsp:cNvSpPr/>
      </dsp:nvSpPr>
      <dsp:spPr>
        <a:xfrm>
          <a:off x="3854303" y="457515"/>
          <a:ext cx="4432555" cy="4432555"/>
        </a:xfrm>
        <a:prstGeom prst="blockArc">
          <a:avLst>
            <a:gd name="adj1" fmla="val 14301999"/>
            <a:gd name="adj2" fmla="val 3089666"/>
            <a:gd name="adj3" fmla="val 463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321F629-6B08-499E-9322-7B53690DD59E}">
      <dsp:nvSpPr>
        <dsp:cNvPr id="0" name=""/>
        <dsp:cNvSpPr/>
      </dsp:nvSpPr>
      <dsp:spPr>
        <a:xfrm>
          <a:off x="2963908" y="1933310"/>
          <a:ext cx="3208418" cy="2039875"/>
        </a:xfrm>
        <a:prstGeom prst="ellipse">
          <a:avLst/>
        </a:prstGeom>
        <a:solidFill>
          <a:schemeClr val="accent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latin typeface="Times New Roman" panose="02020603050405020304" pitchFamily="18" charset="0"/>
              <a:cs typeface="Times New Roman" panose="02020603050405020304" pitchFamily="18" charset="0"/>
            </a:rPr>
            <a:t>POBLACIÓN</a:t>
          </a:r>
        </a:p>
        <a:p>
          <a:pPr marL="0" lvl="0" indent="0" algn="ctr" defTabSz="711200">
            <a:lnSpc>
              <a:spcPct val="90000"/>
            </a:lnSpc>
            <a:spcBef>
              <a:spcPct val="0"/>
            </a:spcBef>
            <a:spcAft>
              <a:spcPct val="35000"/>
            </a:spcAft>
            <a:buNone/>
          </a:pPr>
          <a:r>
            <a:rPr lang="es-EC" sz="1600" b="1" kern="1200" dirty="0">
              <a:solidFill>
                <a:schemeClr val="tx1"/>
              </a:solidFill>
              <a:latin typeface="Times New Roman" panose="02020603050405020304" pitchFamily="18" charset="0"/>
              <a:cs typeface="Times New Roman" panose="02020603050405020304" pitchFamily="18" charset="0"/>
            </a:rPr>
            <a:t>=</a:t>
          </a:r>
        </a:p>
        <a:p>
          <a:pPr marL="0" lvl="0" indent="0" algn="ctr" defTabSz="711200">
            <a:lnSpc>
              <a:spcPct val="90000"/>
            </a:lnSpc>
            <a:spcBef>
              <a:spcPct val="0"/>
            </a:spcBef>
            <a:spcAft>
              <a:spcPct val="35000"/>
            </a:spcAft>
            <a:buNone/>
          </a:pPr>
          <a:r>
            <a:rPr lang="es-EC" sz="1600" b="1" kern="1200" dirty="0">
              <a:solidFill>
                <a:schemeClr val="tx1"/>
              </a:solidFill>
              <a:latin typeface="Times New Roman" panose="02020603050405020304" pitchFamily="18" charset="0"/>
              <a:cs typeface="Times New Roman" panose="02020603050405020304" pitchFamily="18" charset="0"/>
            </a:rPr>
            <a:t>MUESTRA </a:t>
          </a:r>
        </a:p>
      </dsp:txBody>
      <dsp:txXfrm>
        <a:off x="3433770" y="2232043"/>
        <a:ext cx="2268694" cy="1442409"/>
      </dsp:txXfrm>
    </dsp:sp>
    <dsp:sp modelId="{CF8EC123-3C2B-4B5C-ADD9-ED23E6CEC85B}">
      <dsp:nvSpPr>
        <dsp:cNvPr id="0" name=""/>
        <dsp:cNvSpPr/>
      </dsp:nvSpPr>
      <dsp:spPr>
        <a:xfrm>
          <a:off x="2845822" y="-73313"/>
          <a:ext cx="4150542" cy="1723376"/>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La </a:t>
          </a:r>
          <a:r>
            <a:rPr lang="es-EC" sz="1800" kern="1200" dirty="0">
              <a:solidFill>
                <a:schemeClr val="accent5"/>
              </a:solidFill>
              <a:latin typeface="Times New Roman" panose="02020603050405020304" pitchFamily="18" charset="0"/>
              <a:cs typeface="Times New Roman" panose="02020603050405020304" pitchFamily="18" charset="0"/>
            </a:rPr>
            <a:t>muestra no probabilística </a:t>
          </a:r>
          <a:r>
            <a:rPr lang="es-EC" sz="1600" kern="1200" dirty="0">
              <a:solidFill>
                <a:schemeClr val="tx1"/>
              </a:solidFill>
              <a:latin typeface="Times New Roman" panose="02020603050405020304" pitchFamily="18" charset="0"/>
              <a:cs typeface="Times New Roman" panose="02020603050405020304" pitchFamily="18" charset="0"/>
            </a:rPr>
            <a:t>es utilizada en casos en donde el total de elementos que forman la población son inferiores a 100.</a:t>
          </a:r>
        </a:p>
      </dsp:txBody>
      <dsp:txXfrm>
        <a:off x="3453655" y="179070"/>
        <a:ext cx="2934876" cy="1218610"/>
      </dsp:txXfrm>
    </dsp:sp>
    <dsp:sp modelId="{AFC7FC30-7371-44D3-8AA4-62ABEE33C254}">
      <dsp:nvSpPr>
        <dsp:cNvPr id="0" name=""/>
        <dsp:cNvSpPr/>
      </dsp:nvSpPr>
      <dsp:spPr>
        <a:xfrm>
          <a:off x="5940056" y="3454148"/>
          <a:ext cx="2928606" cy="1743124"/>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Se involucran a unos cuantos casos, para analizar los resultados intensivamente sin generalizarlos</a:t>
          </a:r>
        </a:p>
      </dsp:txBody>
      <dsp:txXfrm>
        <a:off x="6368940" y="3709423"/>
        <a:ext cx="2070838" cy="1232574"/>
      </dsp:txXfrm>
    </dsp:sp>
    <dsp:sp modelId="{73B7546D-F56C-4616-9404-C47938846609}">
      <dsp:nvSpPr>
        <dsp:cNvPr id="0" name=""/>
        <dsp:cNvSpPr/>
      </dsp:nvSpPr>
      <dsp:spPr>
        <a:xfrm>
          <a:off x="357585" y="3351929"/>
          <a:ext cx="2925079" cy="175434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Es el conjunto teóricamente especificado de los elementos del estudio</a:t>
          </a:r>
        </a:p>
      </dsp:txBody>
      <dsp:txXfrm>
        <a:off x="785953" y="3608847"/>
        <a:ext cx="2068343" cy="1240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876CA0E-3FE5-4AF4-9C4B-C84D24BEE8BC}" type="datetimeFigureOut">
              <a:rPr lang="es-EC" smtClean="0"/>
              <a:t>29/11/2019</a:t>
            </a:fld>
            <a:endParaRPr lang="es-EC"/>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FF86871-B612-49F9-9941-EF4F37791925}" type="slidenum">
              <a:rPr lang="es-EC" smtClean="0"/>
              <a:t>‹Nº›</a:t>
            </a:fld>
            <a:endParaRPr lang="es-EC"/>
          </a:p>
        </p:txBody>
      </p:sp>
    </p:spTree>
    <p:extLst>
      <p:ext uri="{BB962C8B-B14F-4D97-AF65-F5344CB8AC3E}">
        <p14:creationId xmlns:p14="http://schemas.microsoft.com/office/powerpoint/2010/main" val="35930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4FEB721D-0333-45D1-B539-E04F7351E91E}" type="datetime1">
              <a:rPr lang="en-US" smtClean="0"/>
              <a:t>11/29/2019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332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409E5F2-BF18-445E-BBDA-831969F9C6FB}" type="datetime1">
              <a:rPr lang="en-US" smtClean="0"/>
              <a:t>11/29/2019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1533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9616958-49CD-4097-8D2E-58DC060A5497}" type="datetime1">
              <a:rPr lang="en-US" smtClean="0"/>
              <a:t>11/29/2019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6935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0E47978-767A-4630-AA03-00C17352D01F}" type="datetime1">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944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80249F56-E6F1-4832-B2B9-AB8F136B6435}" type="datetime1">
              <a:rPr lang="en-US" smtClean="0"/>
              <a:t>11/29/2019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8170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4B18E26-DFF0-4955-8B4B-11779D990263}" type="datetime1">
              <a:rPr lang="en-US" smtClean="0"/>
              <a:t>11/29/2019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8344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0DB4C46C-1879-49F7-9467-23978AF9C5AA}" type="datetime1">
              <a:rPr lang="en-US" smtClean="0"/>
              <a:t>11/29/2019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2830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30CF20EF-7A65-4CF7-B2A9-A4D81B448A13}" type="datetime1">
              <a:rPr lang="en-US" smtClean="0"/>
              <a:t>11/29/2019</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9541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80FD8779-137E-414E-B6A8-96F7EE0BFAA5}" type="datetime1">
              <a:rPr lang="en-US" smtClean="0"/>
              <a:t>11/29/2019</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6696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FB31E1-EC3D-4DF0-8FC2-0D4A7A326788}" type="datetime1">
              <a:rPr lang="en-US" smtClean="0"/>
              <a:t>11/29/2019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99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F832915-200A-49C4-8108-8F02FE53E910}" type="datetime1">
              <a:rPr lang="en-US" smtClean="0"/>
              <a:t>11/29/2019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4167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28E1BFF-DB85-4F15-84D8-752E8C1D425B}" type="datetime1">
              <a:rPr lang="en-US" smtClean="0"/>
              <a:t>11/29/2019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8131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2FC2-F6AB-4E03-B016-C5FD18D30B6E}" type="datetime1">
              <a:rPr lang="en-US" smtClean="0"/>
              <a:t>11/29/2019</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182686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9069D-31A4-4E3B-BB4E-FADFFF120CAA}"/>
              </a:ext>
            </a:extLst>
          </p:cNvPr>
          <p:cNvSpPr>
            <a:spLocks noGrp="1"/>
          </p:cNvSpPr>
          <p:nvPr>
            <p:ph type="title"/>
          </p:nvPr>
        </p:nvSpPr>
        <p:spPr>
          <a:xfrm>
            <a:off x="731520" y="1695451"/>
            <a:ext cx="10773091" cy="4710322"/>
          </a:xfrm>
        </p:spPr>
        <p:txBody>
          <a:bodyPr>
            <a:noAutofit/>
          </a:bodyPr>
          <a:lstStyle/>
          <a:p>
            <a:pPr algn="ctr"/>
            <a:r>
              <a:rPr lang="es-EC" sz="2000" b="1" dirty="0">
                <a:solidFill>
                  <a:schemeClr val="tx1"/>
                </a:solidFill>
                <a:latin typeface="Times New Roman" panose="02020603050405020304" pitchFamily="18" charset="0"/>
                <a:cs typeface="Times New Roman" panose="02020603050405020304" pitchFamily="18" charset="0"/>
              </a:rPr>
              <a:t>DEPARTAMENTO DE CIENCIAS ECONÓMICAS, ADMINISTRATIVAS Y DE COMERCIO</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CARRERA DE INGENIERÍA EN FINANZAS Y AUDITORIA</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TRABAJO DE TITULACIÓN, PREVIO A LA OBTENCIÓN DEL TÍTULO DE INGENIERA EN FINANZAS – CONTADOR PÚBLICO –AUDITOR</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TEMA: INCIDENCIA DE LA MOROSIDAD DE CARTERA, EN LA LIQUIDEZ DE LAS COOPERATIVAS DE AHORRO Y CRÉDITO, SEGMENTO 2 DE LA CIUDAD DE QUITO.</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AUTORA: BAHAMONDE BETANCOURT, MARIELA CRISTINA</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DIRECTORA: </a:t>
            </a:r>
            <a:r>
              <a:rPr lang="es-EC" sz="2000" b="1" dirty="0">
                <a:latin typeface="Times New Roman" panose="02020603050405020304" pitchFamily="18" charset="0"/>
                <a:cs typeface="Times New Roman" panose="02020603050405020304" pitchFamily="18" charset="0"/>
              </a:rPr>
              <a:t>ECON</a:t>
            </a:r>
            <a:r>
              <a:rPr lang="es-EC" sz="2000" b="1" dirty="0">
                <a:solidFill>
                  <a:schemeClr val="tx1"/>
                </a:solidFill>
                <a:latin typeface="Times New Roman" panose="02020603050405020304" pitchFamily="18" charset="0"/>
                <a:cs typeface="Times New Roman" panose="02020603050405020304" pitchFamily="18" charset="0"/>
              </a:rPr>
              <a:t>. MERCHÁN MALDONADO, MARÍA FERNANDA MSc.</a:t>
            </a:r>
            <a:br>
              <a:rPr lang="es-EC" sz="2000" b="1" dirty="0">
                <a:solidFill>
                  <a:schemeClr val="tx1"/>
                </a:solidFill>
                <a:latin typeface="Times New Roman" panose="02020603050405020304" pitchFamily="18" charset="0"/>
                <a:cs typeface="Times New Roman" panose="02020603050405020304" pitchFamily="18" charset="0"/>
              </a:rPr>
            </a:b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r>
              <a:rPr lang="es-EC" sz="2000" b="1">
                <a:solidFill>
                  <a:schemeClr val="tx1"/>
                </a:solidFill>
                <a:latin typeface="Times New Roman" panose="02020603050405020304" pitchFamily="18" charset="0"/>
                <a:cs typeface="Times New Roman" panose="02020603050405020304" pitchFamily="18" charset="0"/>
              </a:rPr>
              <a:t>SANGOLQUÍ</a:t>
            </a:r>
            <a:r>
              <a:rPr lang="es-EC" sz="2000" b="1" dirty="0">
                <a:solidFill>
                  <a:schemeClr val="tx1"/>
                </a:solidFill>
                <a:latin typeface="Times New Roman" panose="02020603050405020304" pitchFamily="18" charset="0"/>
                <a:cs typeface="Times New Roman" panose="02020603050405020304" pitchFamily="18" charset="0"/>
              </a:rPr>
              <a:t> </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2019</a:t>
            </a:r>
            <a:endParaRPr lang="es-EC" sz="2000" dirty="0">
              <a:solidFill>
                <a:schemeClr val="tx1"/>
              </a:solidFill>
              <a:latin typeface="Times New Roman" panose="02020603050405020304" pitchFamily="18" charset="0"/>
              <a:cs typeface="Times New Roman" panose="02020603050405020304" pitchFamily="18" charset="0"/>
            </a:endParaRPr>
          </a:p>
        </p:txBody>
      </p:sp>
      <p:pic>
        <p:nvPicPr>
          <p:cNvPr id="42" name="Picture 2" descr="Resultado de imagen para espe">
            <a:extLst>
              <a:ext uri="{FF2B5EF4-FFF2-40B4-BE49-F238E27FC236}">
                <a16:creationId xmlns:a16="http://schemas.microsoft.com/office/drawing/2014/main" id="{F51A9F09-FFF6-4827-BD02-CC3AD32757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72962" y="452227"/>
            <a:ext cx="5049198" cy="105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3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TEORÍA DEL CRÉDITO</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extLst>
              <p:ext uri="{D42A27DB-BD31-4B8C-83A1-F6EECF244321}">
                <p14:modId xmlns:p14="http://schemas.microsoft.com/office/powerpoint/2010/main" val="3837588072"/>
              </p:ext>
            </p:extLst>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a:effectLst/>
                          <a:latin typeface="Times New Roman" panose="02020603050405020304" pitchFamily="18" charset="0"/>
                          <a:cs typeface="Times New Roman" panose="02020603050405020304" pitchFamily="18" charset="0"/>
                        </a:rPr>
                        <a:t>Autor</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Mises</a:t>
                      </a:r>
                    </a:p>
                  </a:txBody>
                  <a:tcPr marL="68580" marR="68580" marT="0" marB="0" vert="vert270" anchor="ctr"/>
                </a:tc>
                <a:tc>
                  <a:txBody>
                    <a:bodyPr/>
                    <a:lstStyle/>
                    <a:p>
                      <a:pPr marL="0" indent="0" algn="just">
                        <a:lnSpc>
                          <a:spcPct val="100000"/>
                        </a:lnSpc>
                        <a:spcAft>
                          <a:spcPts val="0"/>
                        </a:spcAft>
                      </a:pPr>
                      <a:r>
                        <a:rPr lang="es-EC" sz="2400" kern="1200" dirty="0">
                          <a:solidFill>
                            <a:schemeClr val="dk1"/>
                          </a:solidFill>
                          <a:effectLst/>
                          <a:latin typeface="Times New Roman" panose="02020603050405020304" pitchFamily="18" charset="0"/>
                          <a:ea typeface="+mn-ea"/>
                          <a:cs typeface="Times New Roman" panose="02020603050405020304" pitchFamily="18" charset="0"/>
                        </a:rPr>
                        <a:t>Dio a conocer que la necesidad de recurrir a un crédito surge de las necesidades personales u organizacionales de adquirir bienes o servicios que permitan un mejor y estable desarrollo económico y social.</a:t>
                      </a:r>
                    </a:p>
                  </a:txBody>
                  <a:tcPr marL="68580" marR="68580" marT="0" marB="0" anchor="ctr"/>
                </a:tc>
                <a:extLst>
                  <a:ext uri="{0D108BD9-81ED-4DB2-BD59-A6C34878D82A}">
                    <a16:rowId xmlns:a16="http://schemas.microsoft.com/office/drawing/2014/main" val="1968754275"/>
                  </a:ext>
                </a:extLst>
              </a:tr>
            </a:tbl>
          </a:graphicData>
        </a:graphic>
      </p:graphicFrame>
    </p:spTree>
    <p:extLst>
      <p:ext uri="{BB962C8B-B14F-4D97-AF65-F5344CB8AC3E}">
        <p14:creationId xmlns:p14="http://schemas.microsoft.com/office/powerpoint/2010/main" val="76227560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708837" y="481149"/>
            <a:ext cx="10571108" cy="898472"/>
          </a:xfrm>
        </p:spPr>
        <p:txBody>
          <a:bodyPr/>
          <a:lstStyle/>
          <a:p>
            <a:pPr algn="ctr"/>
            <a:r>
              <a:rPr lang="es-EC" b="1" dirty="0">
                <a:latin typeface="Times New Roman" panose="02020603050405020304" pitchFamily="18" charset="0"/>
                <a:cs typeface="Times New Roman" panose="02020603050405020304" pitchFamily="18" charset="0"/>
              </a:rPr>
              <a:t>MARCO REFERENCIAL</a:t>
            </a:r>
          </a:p>
        </p:txBody>
      </p:sp>
      <p:graphicFrame>
        <p:nvGraphicFramePr>
          <p:cNvPr id="6" name="Diagrama 5">
            <a:extLst>
              <a:ext uri="{FF2B5EF4-FFF2-40B4-BE49-F238E27FC236}">
                <a16:creationId xmlns:a16="http://schemas.microsoft.com/office/drawing/2014/main" id="{BD0B995E-A9C9-431D-AB67-E9476336B66D}"/>
              </a:ext>
            </a:extLst>
          </p:cNvPr>
          <p:cNvGraphicFramePr/>
          <p:nvPr>
            <p:extLst>
              <p:ext uri="{D42A27DB-BD31-4B8C-83A1-F6EECF244321}">
                <p14:modId xmlns:p14="http://schemas.microsoft.com/office/powerpoint/2010/main" val="2739631207"/>
              </p:ext>
            </p:extLst>
          </p:nvPr>
        </p:nvGraphicFramePr>
        <p:xfrm>
          <a:off x="1671638" y="1366540"/>
          <a:ext cx="9001125" cy="513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72871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708837" y="243643"/>
            <a:ext cx="10571108" cy="563880"/>
          </a:xfrm>
        </p:spPr>
        <p:txBody>
          <a:bodyPr>
            <a:normAutofit fontScale="90000"/>
          </a:bodyPr>
          <a:lstStyle/>
          <a:p>
            <a:pPr algn="ctr"/>
            <a:r>
              <a:rPr lang="es-EC" b="1" dirty="0">
                <a:latin typeface="Times New Roman" panose="02020603050405020304" pitchFamily="18" charset="0"/>
                <a:cs typeface="Times New Roman" panose="02020603050405020304" pitchFamily="18" charset="0"/>
              </a:rPr>
              <a:t>METODOLOGÍA</a:t>
            </a:r>
          </a:p>
        </p:txBody>
      </p:sp>
      <p:graphicFrame>
        <p:nvGraphicFramePr>
          <p:cNvPr id="13" name="Diagrama 12"/>
          <p:cNvGraphicFramePr/>
          <p:nvPr>
            <p:extLst>
              <p:ext uri="{D42A27DB-BD31-4B8C-83A1-F6EECF244321}">
                <p14:modId xmlns:p14="http://schemas.microsoft.com/office/powerpoint/2010/main" val="4069651352"/>
              </p:ext>
            </p:extLst>
          </p:nvPr>
        </p:nvGraphicFramePr>
        <p:xfrm>
          <a:off x="590550" y="1234016"/>
          <a:ext cx="109156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6467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708837" y="343655"/>
            <a:ext cx="10571108" cy="563880"/>
          </a:xfrm>
        </p:spPr>
        <p:txBody>
          <a:bodyPr>
            <a:noAutofit/>
          </a:bodyPr>
          <a:lstStyle/>
          <a:p>
            <a:pPr algn="ctr"/>
            <a:r>
              <a:rPr lang="es-EC" sz="3200" b="1" dirty="0">
                <a:latin typeface="Times New Roman" panose="02020603050405020304" pitchFamily="18" charset="0"/>
                <a:cs typeface="Times New Roman" panose="02020603050405020304" pitchFamily="18" charset="0"/>
              </a:rPr>
              <a:t>HERRAMIENTAS DE RECOLECCION Y ANÁLISIS DE DATOS</a:t>
            </a:r>
          </a:p>
        </p:txBody>
      </p:sp>
      <p:graphicFrame>
        <p:nvGraphicFramePr>
          <p:cNvPr id="3" name="Diagrama 2"/>
          <p:cNvGraphicFramePr/>
          <p:nvPr>
            <p:extLst>
              <p:ext uri="{D42A27DB-BD31-4B8C-83A1-F6EECF244321}">
                <p14:modId xmlns:p14="http://schemas.microsoft.com/office/powerpoint/2010/main" val="2895208066"/>
              </p:ext>
            </p:extLst>
          </p:nvPr>
        </p:nvGraphicFramePr>
        <p:xfrm>
          <a:off x="708836" y="1302823"/>
          <a:ext cx="11045014" cy="5197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82649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708837" y="243643"/>
            <a:ext cx="10571108" cy="563880"/>
          </a:xfrm>
        </p:spPr>
        <p:txBody>
          <a:bodyPr>
            <a:normAutofit fontScale="90000"/>
          </a:bodyPr>
          <a:lstStyle/>
          <a:p>
            <a:pPr algn="ctr"/>
            <a:r>
              <a:rPr lang="es-EC" b="1" dirty="0">
                <a:latin typeface="Times New Roman" panose="02020603050405020304" pitchFamily="18" charset="0"/>
                <a:cs typeface="Times New Roman" panose="02020603050405020304" pitchFamily="18" charset="0"/>
              </a:rPr>
              <a:t>POBLACIÓN-MUESTRA</a:t>
            </a:r>
          </a:p>
        </p:txBody>
      </p:sp>
      <p:graphicFrame>
        <p:nvGraphicFramePr>
          <p:cNvPr id="4" name="Diagrama 3"/>
          <p:cNvGraphicFramePr/>
          <p:nvPr>
            <p:extLst>
              <p:ext uri="{D42A27DB-BD31-4B8C-83A1-F6EECF244321}">
                <p14:modId xmlns:p14="http://schemas.microsoft.com/office/powerpoint/2010/main" val="2793893136"/>
              </p:ext>
            </p:extLst>
          </p:nvPr>
        </p:nvGraphicFramePr>
        <p:xfrm>
          <a:off x="1214187" y="1072217"/>
          <a:ext cx="9715500" cy="5383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57142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E41F6-B053-4B42-9CB9-1214D8C9A8D1}"/>
              </a:ext>
            </a:extLst>
          </p:cNvPr>
          <p:cNvSpPr>
            <a:spLocks noGrp="1"/>
          </p:cNvSpPr>
          <p:nvPr>
            <p:ph type="title"/>
          </p:nvPr>
        </p:nvSpPr>
        <p:spPr>
          <a:xfrm>
            <a:off x="1411706" y="399521"/>
            <a:ext cx="4267199" cy="964058"/>
          </a:xfrm>
        </p:spPr>
        <p:txBody>
          <a:bodyPr/>
          <a:lstStyle/>
          <a:p>
            <a:pPr algn="ctr"/>
            <a:r>
              <a:rPr lang="es-EC" b="1" dirty="0">
                <a:latin typeface="Times New Roman" panose="02020603050405020304" pitchFamily="18" charset="0"/>
                <a:cs typeface="Times New Roman" panose="02020603050405020304" pitchFamily="18" charset="0"/>
              </a:rPr>
              <a:t>POBLACIÓN</a:t>
            </a:r>
            <a:r>
              <a:rPr lang="es-EC" dirty="0"/>
              <a:t> </a:t>
            </a:r>
          </a:p>
        </p:txBody>
      </p:sp>
      <p:sp>
        <p:nvSpPr>
          <p:cNvPr id="3" name="Título 1">
            <a:extLst>
              <a:ext uri="{FF2B5EF4-FFF2-40B4-BE49-F238E27FC236}">
                <a16:creationId xmlns:a16="http://schemas.microsoft.com/office/drawing/2014/main" id="{1004D7E2-FAEE-48A6-84FF-2179EE934BBF}"/>
              </a:ext>
            </a:extLst>
          </p:cNvPr>
          <p:cNvSpPr txBox="1">
            <a:spLocks/>
          </p:cNvSpPr>
          <p:nvPr/>
        </p:nvSpPr>
        <p:spPr>
          <a:xfrm>
            <a:off x="6096000" y="399521"/>
            <a:ext cx="5366084" cy="964058"/>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PREGUNTAS DE INVESTIGACIÓN</a:t>
            </a:r>
            <a:r>
              <a:rPr lang="es-EC" dirty="0"/>
              <a:t> </a:t>
            </a:r>
          </a:p>
        </p:txBody>
      </p:sp>
      <p:graphicFrame>
        <p:nvGraphicFramePr>
          <p:cNvPr id="4" name="Tabla 3">
            <a:extLst>
              <a:ext uri="{FF2B5EF4-FFF2-40B4-BE49-F238E27FC236}">
                <a16:creationId xmlns:a16="http://schemas.microsoft.com/office/drawing/2014/main" id="{F3EAB6B2-BE1D-44DE-A38A-27EAD22AE397}"/>
              </a:ext>
            </a:extLst>
          </p:cNvPr>
          <p:cNvGraphicFramePr>
            <a:graphicFrameLocks noGrp="1"/>
          </p:cNvGraphicFramePr>
          <p:nvPr>
            <p:extLst>
              <p:ext uri="{D42A27DB-BD31-4B8C-83A1-F6EECF244321}">
                <p14:modId xmlns:p14="http://schemas.microsoft.com/office/powerpoint/2010/main" val="2515765152"/>
              </p:ext>
            </p:extLst>
          </p:nvPr>
        </p:nvGraphicFramePr>
        <p:xfrm>
          <a:off x="357188" y="1643063"/>
          <a:ext cx="5186361" cy="4212306"/>
        </p:xfrm>
        <a:graphic>
          <a:graphicData uri="http://schemas.openxmlformats.org/drawingml/2006/table">
            <a:tbl>
              <a:tblPr firstRow="1" firstCol="1" bandRow="1">
                <a:tableStyleId>{5C22544A-7EE6-4342-B048-85BDC9FD1C3A}</a:tableStyleId>
              </a:tblPr>
              <a:tblGrid>
                <a:gridCol w="960717">
                  <a:extLst>
                    <a:ext uri="{9D8B030D-6E8A-4147-A177-3AD203B41FA5}">
                      <a16:colId xmlns:a16="http://schemas.microsoft.com/office/drawing/2014/main" val="3290540543"/>
                    </a:ext>
                  </a:extLst>
                </a:gridCol>
                <a:gridCol w="4225644">
                  <a:extLst>
                    <a:ext uri="{9D8B030D-6E8A-4147-A177-3AD203B41FA5}">
                      <a16:colId xmlns:a16="http://schemas.microsoft.com/office/drawing/2014/main" val="2768789665"/>
                    </a:ext>
                  </a:extLst>
                </a:gridCol>
              </a:tblGrid>
              <a:tr h="1112156">
                <a:tc>
                  <a:txBody>
                    <a:bodyPr/>
                    <a:lstStyle/>
                    <a:p>
                      <a:pPr marL="180340" indent="180340" algn="l">
                        <a:lnSpc>
                          <a:spcPct val="200000"/>
                        </a:lnSpc>
                        <a:spcAft>
                          <a:spcPts val="0"/>
                        </a:spcAft>
                      </a:pPr>
                      <a:r>
                        <a:rPr lang="es-EC" sz="2000" dirty="0">
                          <a:effectLst/>
                          <a:latin typeface="Times New Roman" panose="02020603050405020304" pitchFamily="18" charset="0"/>
                          <a:cs typeface="Times New Roman" panose="02020603050405020304" pitchFamily="18" charset="0"/>
                        </a:rPr>
                        <a:t>N.</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80340" indent="180340" algn="l">
                        <a:lnSpc>
                          <a:spcPct val="200000"/>
                        </a:lnSpc>
                        <a:spcAft>
                          <a:spcPts val="0"/>
                        </a:spcAft>
                      </a:pPr>
                      <a:r>
                        <a:rPr lang="es-EC" sz="2000" dirty="0">
                          <a:effectLst/>
                          <a:latin typeface="Times New Roman" panose="02020603050405020304" pitchFamily="18" charset="0"/>
                          <a:cs typeface="Times New Roman" panose="02020603050405020304" pitchFamily="18" charset="0"/>
                        </a:rPr>
                        <a:t>Cooperativas de ahorro y crédito</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096033"/>
                  </a:ext>
                </a:extLst>
              </a:tr>
              <a:tr h="559451">
                <a:tc>
                  <a:txBody>
                    <a:bodyPr/>
                    <a:lstStyle/>
                    <a:p>
                      <a:pPr marL="180340" indent="180340" algn="l">
                        <a:lnSpc>
                          <a:spcPct val="200000"/>
                        </a:lnSpc>
                        <a:spcAft>
                          <a:spcPts val="0"/>
                        </a:spcAft>
                      </a:pPr>
                      <a:r>
                        <a:rPr lang="es-EC" sz="2000">
                          <a:effectLst/>
                          <a:latin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80340" indent="180340" algn="l">
                        <a:lnSpc>
                          <a:spcPct val="200000"/>
                        </a:lnSpc>
                        <a:spcAft>
                          <a:spcPts val="0"/>
                        </a:spcAft>
                      </a:pPr>
                      <a:r>
                        <a:rPr lang="es-EC" sz="2000" dirty="0">
                          <a:effectLst/>
                          <a:latin typeface="Times New Roman" panose="02020603050405020304" pitchFamily="18" charset="0"/>
                          <a:cs typeface="Times New Roman" panose="02020603050405020304" pitchFamily="18" charset="0"/>
                        </a:rPr>
                        <a:t>San Francisco de Asís Ltda.</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8353506"/>
                  </a:ext>
                </a:extLst>
              </a:tr>
              <a:tr h="862346">
                <a:tc>
                  <a:txBody>
                    <a:bodyPr/>
                    <a:lstStyle/>
                    <a:p>
                      <a:pPr marL="180340" indent="180340" algn="l">
                        <a:lnSpc>
                          <a:spcPct val="200000"/>
                        </a:lnSpc>
                        <a:spcAft>
                          <a:spcPts val="0"/>
                        </a:spcAft>
                      </a:pPr>
                      <a:r>
                        <a:rPr lang="es-EC" sz="2000">
                          <a:effectLst/>
                          <a:latin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80340" indent="180340" algn="l">
                        <a:lnSpc>
                          <a:spcPct val="200000"/>
                        </a:lnSpc>
                        <a:spcAft>
                          <a:spcPts val="0"/>
                        </a:spcAft>
                      </a:pPr>
                      <a:r>
                        <a:rPr lang="es-EC" sz="2000" dirty="0">
                          <a:effectLst/>
                          <a:latin typeface="Times New Roman" panose="02020603050405020304" pitchFamily="18" charset="0"/>
                          <a:cs typeface="Times New Roman" panose="02020603050405020304" pitchFamily="18" charset="0"/>
                        </a:rPr>
                        <a:t>Previsión Ahorro y Desarrollo Ltda.</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83716"/>
                  </a:ext>
                </a:extLst>
              </a:tr>
              <a:tr h="559451">
                <a:tc>
                  <a:txBody>
                    <a:bodyPr/>
                    <a:lstStyle/>
                    <a:p>
                      <a:pPr marL="180340" indent="180340" algn="l">
                        <a:lnSpc>
                          <a:spcPct val="200000"/>
                        </a:lnSpc>
                        <a:spcAft>
                          <a:spcPts val="0"/>
                        </a:spcAft>
                      </a:pPr>
                      <a:r>
                        <a:rPr lang="es-EC" sz="2000">
                          <a:effectLst/>
                          <a:latin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80340" indent="180340" algn="l">
                        <a:lnSpc>
                          <a:spcPct val="200000"/>
                        </a:lnSpc>
                        <a:spcAft>
                          <a:spcPts val="0"/>
                        </a:spcAft>
                      </a:pPr>
                      <a:r>
                        <a:rPr lang="es-EC" sz="2000">
                          <a:effectLst/>
                          <a:latin typeface="Times New Roman" panose="02020603050405020304" pitchFamily="18" charset="0"/>
                          <a:cs typeface="Times New Roman" panose="02020603050405020304" pitchFamily="18" charset="0"/>
                        </a:rPr>
                        <a:t>Maquita Cushunchic Ltda.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3366125"/>
                  </a:ext>
                </a:extLst>
              </a:tr>
              <a:tr h="559451">
                <a:tc>
                  <a:txBody>
                    <a:bodyPr/>
                    <a:lstStyle/>
                    <a:p>
                      <a:pPr marL="180340" indent="180340" algn="l">
                        <a:lnSpc>
                          <a:spcPct val="200000"/>
                        </a:lnSpc>
                        <a:spcAft>
                          <a:spcPts val="0"/>
                        </a:spcAft>
                      </a:pPr>
                      <a:r>
                        <a:rPr lang="es-EC" sz="2000">
                          <a:effectLst/>
                          <a:latin typeface="Times New Roman" panose="02020603050405020304" pitchFamily="18" charset="0"/>
                          <a:cs typeface="Times New Roman" panose="02020603050405020304" pitchFamily="18" charset="0"/>
                        </a:rPr>
                        <a:t>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80340" indent="180340" algn="l">
                        <a:lnSpc>
                          <a:spcPct val="200000"/>
                        </a:lnSpc>
                        <a:spcAft>
                          <a:spcPts val="0"/>
                        </a:spcAft>
                      </a:pPr>
                      <a:r>
                        <a:rPr lang="es-EC" sz="2000">
                          <a:effectLst/>
                          <a:latin typeface="Times New Roman" panose="02020603050405020304" pitchFamily="18" charset="0"/>
                          <a:cs typeface="Times New Roman" panose="02020603050405020304" pitchFamily="18" charset="0"/>
                        </a:rPr>
                        <a:t>Cotocollao Ltda.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3380427"/>
                  </a:ext>
                </a:extLst>
              </a:tr>
              <a:tr h="559451">
                <a:tc>
                  <a:txBody>
                    <a:bodyPr/>
                    <a:lstStyle/>
                    <a:p>
                      <a:pPr marL="180340" indent="180340" algn="l">
                        <a:lnSpc>
                          <a:spcPct val="200000"/>
                        </a:lnSpc>
                        <a:spcAft>
                          <a:spcPts val="0"/>
                        </a:spcAft>
                      </a:pPr>
                      <a:r>
                        <a:rPr lang="es-EC" sz="2000">
                          <a:effectLst/>
                          <a:latin typeface="Times New Roman" panose="02020603050405020304" pitchFamily="18" charset="0"/>
                          <a:cs typeface="Times New Roman" panose="02020603050405020304" pitchFamily="18" charset="0"/>
                        </a:rPr>
                        <a:t>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80340" indent="180340" algn="l">
                        <a:lnSpc>
                          <a:spcPct val="200000"/>
                        </a:lnSpc>
                        <a:spcAft>
                          <a:spcPts val="0"/>
                        </a:spcAft>
                      </a:pPr>
                      <a:r>
                        <a:rPr lang="es-EC" sz="2000" dirty="0">
                          <a:effectLst/>
                          <a:latin typeface="Times New Roman" panose="02020603050405020304" pitchFamily="18" charset="0"/>
                          <a:cs typeface="Times New Roman" panose="02020603050405020304" pitchFamily="18" charset="0"/>
                        </a:rPr>
                        <a:t>Politécnica Ltda.</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9355922"/>
                  </a:ext>
                </a:extLst>
              </a:tr>
            </a:tbl>
          </a:graphicData>
        </a:graphic>
      </p:graphicFrame>
      <p:sp>
        <p:nvSpPr>
          <p:cNvPr id="5" name="Título 1">
            <a:extLst>
              <a:ext uri="{FF2B5EF4-FFF2-40B4-BE49-F238E27FC236}">
                <a16:creationId xmlns:a16="http://schemas.microsoft.com/office/drawing/2014/main" id="{07ED9A4C-AE8D-4114-A526-2669DF1C55D5}"/>
              </a:ext>
            </a:extLst>
          </p:cNvPr>
          <p:cNvSpPr txBox="1">
            <a:spLocks/>
          </p:cNvSpPr>
          <p:nvPr/>
        </p:nvSpPr>
        <p:spPr>
          <a:xfrm>
            <a:off x="5942973" y="1663616"/>
            <a:ext cx="5672137" cy="44917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s-EC" sz="2400" dirty="0">
                <a:latin typeface="Times New Roman" panose="02020603050405020304" pitchFamily="18" charset="0"/>
                <a:cs typeface="Times New Roman" panose="02020603050405020304" pitchFamily="18" charset="0"/>
              </a:rPr>
              <a:t>¿Cuál es el efecto que provoca la morosidad en relación con la liquidez de las cooperativas de ahorro crédito?     </a:t>
            </a:r>
          </a:p>
          <a:p>
            <a:pPr lvl="0" algn="ctr"/>
            <a:endParaRPr lang="es-EC" sz="2400" dirty="0">
              <a:latin typeface="Times New Roman" panose="02020603050405020304" pitchFamily="18" charset="0"/>
              <a:cs typeface="Times New Roman" panose="02020603050405020304" pitchFamily="18" charset="0"/>
            </a:endParaRPr>
          </a:p>
          <a:p>
            <a:pPr lvl="0" algn="ctr"/>
            <a:endParaRPr lang="es-EC" sz="2400" dirty="0">
              <a:latin typeface="Times New Roman" panose="02020603050405020304" pitchFamily="18" charset="0"/>
              <a:cs typeface="Times New Roman" panose="02020603050405020304" pitchFamily="18" charset="0"/>
            </a:endParaRPr>
          </a:p>
          <a:p>
            <a:pPr lvl="0" algn="ctr"/>
            <a:r>
              <a:rPr lang="es-EC" sz="2400" dirty="0">
                <a:latin typeface="Times New Roman" panose="02020603050405020304" pitchFamily="18" charset="0"/>
                <a:cs typeface="Times New Roman" panose="02020603050405020304" pitchFamily="18" charset="0"/>
              </a:rPr>
              <a:t>¿Cuáles son los niveles de riesgo de cartera de crédito en función de la morosidad, de cada cooperativa de ahorro y crédito?</a:t>
            </a:r>
          </a:p>
          <a:p>
            <a:pPr lvl="0" algn="ctr"/>
            <a:endParaRPr lang="es-EC" sz="2400" dirty="0">
              <a:latin typeface="Times New Roman" panose="02020603050405020304" pitchFamily="18" charset="0"/>
              <a:cs typeface="Times New Roman" panose="02020603050405020304" pitchFamily="18" charset="0"/>
            </a:endParaRPr>
          </a:p>
          <a:p>
            <a:pPr lvl="0" algn="ctr"/>
            <a:endParaRPr lang="es-EC" sz="2400" dirty="0">
              <a:latin typeface="Times New Roman" panose="02020603050405020304" pitchFamily="18" charset="0"/>
              <a:cs typeface="Times New Roman" panose="02020603050405020304" pitchFamily="18" charset="0"/>
            </a:endParaRPr>
          </a:p>
          <a:p>
            <a:pPr lvl="0" algn="ctr"/>
            <a:r>
              <a:rPr lang="es-EC" sz="2400" dirty="0">
                <a:latin typeface="Times New Roman" panose="02020603050405020304" pitchFamily="18" charset="0"/>
                <a:cs typeface="Times New Roman" panose="02020603050405020304" pitchFamily="18" charset="0"/>
              </a:rPr>
              <a:t>¿Qué factores influyen en la recuperación de cartera?</a:t>
            </a:r>
          </a:p>
          <a:p>
            <a:pPr algn="ct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60843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2225B-A866-4FDC-AAD2-803A98F9F5A3}"/>
              </a:ext>
            </a:extLst>
          </p:cNvPr>
          <p:cNvSpPr>
            <a:spLocks noGrp="1"/>
          </p:cNvSpPr>
          <p:nvPr>
            <p:ph type="title"/>
          </p:nvPr>
        </p:nvSpPr>
        <p:spPr>
          <a:xfrm>
            <a:off x="1228725" y="1353103"/>
            <a:ext cx="9666622" cy="3738698"/>
          </a:xfrm>
        </p:spPr>
        <p:txBody>
          <a:bodyPr vert="horz" lIns="91440" tIns="45720" rIns="91440" bIns="45720" rtlCol="0" anchor="ctr">
            <a:normAutofit/>
          </a:bodyPr>
          <a:lstStyle/>
          <a:p>
            <a:pPr algn="ctr">
              <a:lnSpc>
                <a:spcPct val="150000"/>
              </a:lnSpc>
            </a:pPr>
            <a:r>
              <a:rPr lang="en-US" sz="5400" b="1" dirty="0">
                <a:solidFill>
                  <a:schemeClr val="bg1"/>
                </a:solidFill>
                <a:latin typeface="Times New Roman" panose="02020603050405020304" pitchFamily="18" charset="0"/>
                <a:cs typeface="Times New Roman" panose="02020603050405020304" pitchFamily="18" charset="0"/>
              </a:rPr>
              <a:t>*</a:t>
            </a:r>
            <a:r>
              <a:rPr lang="en-US" sz="4400" b="1" dirty="0">
                <a:solidFill>
                  <a:schemeClr val="bg1"/>
                </a:solidFill>
                <a:latin typeface="Times New Roman" panose="02020603050405020304" pitchFamily="18" charset="0"/>
                <a:cs typeface="Times New Roman" panose="02020603050405020304" pitchFamily="18" charset="0"/>
              </a:rPr>
              <a:t> </a:t>
            </a:r>
            <a:r>
              <a:rPr lang="en-US" sz="5400" b="1" dirty="0">
                <a:solidFill>
                  <a:schemeClr val="bg1"/>
                </a:solidFill>
                <a:latin typeface="Times New Roman" panose="02020603050405020304" pitchFamily="18" charset="0"/>
                <a:cs typeface="Times New Roman" panose="02020603050405020304" pitchFamily="18" charset="0"/>
              </a:rPr>
              <a:t>ANÁLISIS Y RESULTADOS</a:t>
            </a:r>
          </a:p>
        </p:txBody>
      </p:sp>
    </p:spTree>
    <p:extLst>
      <p:ext uri="{BB962C8B-B14F-4D97-AF65-F5344CB8AC3E}">
        <p14:creationId xmlns:p14="http://schemas.microsoft.com/office/powerpoint/2010/main" val="39335392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751699" y="266837"/>
            <a:ext cx="10571108" cy="898472"/>
          </a:xfrm>
        </p:spPr>
        <p:txBody>
          <a:bodyPr/>
          <a:lstStyle/>
          <a:p>
            <a:pPr algn="ctr"/>
            <a:r>
              <a:rPr lang="es-EC" b="1" dirty="0">
                <a:latin typeface="Times New Roman" panose="02020603050405020304" pitchFamily="18" charset="0"/>
                <a:cs typeface="Times New Roman" panose="02020603050405020304" pitchFamily="18" charset="0"/>
              </a:rPr>
              <a:t>FLUCTUACIÓN DE LIQUIDEZ</a:t>
            </a:r>
          </a:p>
        </p:txBody>
      </p:sp>
      <p:graphicFrame>
        <p:nvGraphicFramePr>
          <p:cNvPr id="4" name="Tabla 3">
            <a:extLst>
              <a:ext uri="{FF2B5EF4-FFF2-40B4-BE49-F238E27FC236}">
                <a16:creationId xmlns:a16="http://schemas.microsoft.com/office/drawing/2014/main" id="{6E5BFA05-E120-4FEC-8E91-0DA4C20D6114}"/>
              </a:ext>
            </a:extLst>
          </p:cNvPr>
          <p:cNvGraphicFramePr>
            <a:graphicFrameLocks noGrp="1"/>
          </p:cNvGraphicFramePr>
          <p:nvPr>
            <p:extLst>
              <p:ext uri="{D42A27DB-BD31-4B8C-83A1-F6EECF244321}">
                <p14:modId xmlns:p14="http://schemas.microsoft.com/office/powerpoint/2010/main" val="274161191"/>
              </p:ext>
            </p:extLst>
          </p:nvPr>
        </p:nvGraphicFramePr>
        <p:xfrm>
          <a:off x="1071563" y="2871787"/>
          <a:ext cx="10251244" cy="3270180"/>
        </p:xfrm>
        <a:graphic>
          <a:graphicData uri="http://schemas.openxmlformats.org/drawingml/2006/table">
            <a:tbl>
              <a:tblPr firstRow="1" firstCol="1" bandRow="1">
                <a:tableStyleId>{5C22544A-7EE6-4342-B048-85BDC9FD1C3A}</a:tableStyleId>
              </a:tblPr>
              <a:tblGrid>
                <a:gridCol w="994653">
                  <a:extLst>
                    <a:ext uri="{9D8B030D-6E8A-4147-A177-3AD203B41FA5}">
                      <a16:colId xmlns:a16="http://schemas.microsoft.com/office/drawing/2014/main" val="3202324794"/>
                    </a:ext>
                  </a:extLst>
                </a:gridCol>
                <a:gridCol w="4104205">
                  <a:extLst>
                    <a:ext uri="{9D8B030D-6E8A-4147-A177-3AD203B41FA5}">
                      <a16:colId xmlns:a16="http://schemas.microsoft.com/office/drawing/2014/main" val="2363771667"/>
                    </a:ext>
                  </a:extLst>
                </a:gridCol>
                <a:gridCol w="2046584">
                  <a:extLst>
                    <a:ext uri="{9D8B030D-6E8A-4147-A177-3AD203B41FA5}">
                      <a16:colId xmlns:a16="http://schemas.microsoft.com/office/drawing/2014/main" val="544621841"/>
                    </a:ext>
                  </a:extLst>
                </a:gridCol>
                <a:gridCol w="1464710">
                  <a:extLst>
                    <a:ext uri="{9D8B030D-6E8A-4147-A177-3AD203B41FA5}">
                      <a16:colId xmlns:a16="http://schemas.microsoft.com/office/drawing/2014/main" val="2041627242"/>
                    </a:ext>
                  </a:extLst>
                </a:gridCol>
                <a:gridCol w="1641092">
                  <a:extLst>
                    <a:ext uri="{9D8B030D-6E8A-4147-A177-3AD203B41FA5}">
                      <a16:colId xmlns:a16="http://schemas.microsoft.com/office/drawing/2014/main" val="2362275381"/>
                    </a:ext>
                  </a:extLst>
                </a:gridCol>
              </a:tblGrid>
              <a:tr h="344279">
                <a:tc rowSpan="2">
                  <a:txBody>
                    <a:bodyPr/>
                    <a:lstStyle/>
                    <a:p>
                      <a:pPr indent="180340" algn="ct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N.</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indent="180340" algn="ct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Cooperativas de ahorro y crédito</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indent="180340" algn="ct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Liquidez general</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EC"/>
                    </a:p>
                  </a:txBody>
                  <a:tcPr/>
                </a:tc>
                <a:tc rowSpan="2">
                  <a:txBody>
                    <a:bodyPr/>
                    <a:lstStyle/>
                    <a:p>
                      <a:pPr indent="180340" algn="ctr">
                        <a:lnSpc>
                          <a:spcPct val="100000"/>
                        </a:lnSpc>
                        <a:spcAft>
                          <a:spcPts val="0"/>
                        </a:spcAft>
                      </a:pPr>
                      <a:endParaRPr lang="es-EC" sz="2000" dirty="0">
                        <a:solidFill>
                          <a:schemeClr val="tx1"/>
                        </a:solidFill>
                        <a:effectLst/>
                        <a:latin typeface="Times New Roman" panose="02020603050405020304" pitchFamily="18" charset="0"/>
                        <a:cs typeface="Times New Roman" panose="02020603050405020304" pitchFamily="18" charset="0"/>
                      </a:endParaRPr>
                    </a:p>
                    <a:p>
                      <a:pPr indent="180340" algn="ct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Variación  </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6452647"/>
                  </a:ext>
                </a:extLst>
              </a:tr>
              <a:tr h="314271">
                <a:tc vMerge="1">
                  <a:txBody>
                    <a:bodyPr/>
                    <a:lstStyle/>
                    <a:p>
                      <a:endParaRPr lang="es-EC"/>
                    </a:p>
                  </a:txBody>
                  <a:tcPr/>
                </a:tc>
                <a:tc vMerge="1">
                  <a:txBody>
                    <a:bodyPr/>
                    <a:lstStyle/>
                    <a:p>
                      <a:endParaRPr lang="es-EC"/>
                    </a:p>
                  </a:txBody>
                  <a:tcPr/>
                </a:tc>
                <a:tc>
                  <a:txBody>
                    <a:bodyPr/>
                    <a:lstStyle/>
                    <a:p>
                      <a:pPr indent="180340" algn="ctr">
                        <a:lnSpc>
                          <a:spcPct val="100000"/>
                        </a:lnSpc>
                        <a:spcAft>
                          <a:spcPts val="0"/>
                        </a:spcAft>
                      </a:pPr>
                      <a:r>
                        <a:rPr lang="es-EC" sz="2000" b="1" dirty="0">
                          <a:solidFill>
                            <a:schemeClr val="tx1"/>
                          </a:solidFill>
                          <a:effectLst/>
                          <a:latin typeface="Times New Roman" panose="02020603050405020304" pitchFamily="18" charset="0"/>
                          <a:cs typeface="Times New Roman" panose="02020603050405020304" pitchFamily="18" charset="0"/>
                        </a:rPr>
                        <a:t>2017</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180340" algn="ctr">
                        <a:lnSpc>
                          <a:spcPct val="100000"/>
                        </a:lnSpc>
                        <a:spcAft>
                          <a:spcPts val="0"/>
                        </a:spcAft>
                      </a:pPr>
                      <a:r>
                        <a:rPr lang="es-EC" sz="2000" b="1" dirty="0">
                          <a:solidFill>
                            <a:schemeClr val="tx1"/>
                          </a:solidFill>
                          <a:effectLst/>
                          <a:latin typeface="Times New Roman" panose="02020603050405020304" pitchFamily="18" charset="0"/>
                          <a:cs typeface="Times New Roman" panose="02020603050405020304" pitchFamily="18" charset="0"/>
                        </a:rPr>
                        <a:t>2018</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indent="180340" algn="r">
                        <a:lnSpc>
                          <a:spcPct val="100000"/>
                        </a:lnSpc>
                        <a:spcAft>
                          <a:spcPts val="0"/>
                        </a:spcAft>
                      </a:pP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722746914"/>
                  </a:ext>
                </a:extLst>
              </a:tr>
              <a:tr h="325052">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1</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l">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San Francisco de Asís Ltda.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29,41%</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55,26%</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ct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87,90%</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1153054"/>
                  </a:ext>
                </a:extLst>
              </a:tr>
              <a:tr h="414509">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2</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l">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Previsión Ahorro y Desarrollo Ltda.</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12,43%</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8,39%</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ct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-32,50%</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0797361"/>
                  </a:ext>
                </a:extLst>
              </a:tr>
              <a:tr h="414509">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3</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l">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Maquita Cushunchic Ltda.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10,43%</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8,68%</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ct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-16,78%</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467563"/>
                  </a:ext>
                </a:extLst>
              </a:tr>
              <a:tr h="414509">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l">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Cotocollao Ltda.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12,61%</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15,94%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ct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26,41%</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9330470"/>
                  </a:ext>
                </a:extLst>
              </a:tr>
              <a:tr h="628542">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5</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l">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Politécnica Ltda.</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ct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No categorizada en el segmento 2</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14,64%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ctr">
                        <a:lnSpc>
                          <a:spcPct val="10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438764"/>
                  </a:ext>
                </a:extLst>
              </a:tr>
              <a:tr h="414509">
                <a:tc gridSpan="2">
                  <a:txBody>
                    <a:bodyPr/>
                    <a:lstStyle/>
                    <a:p>
                      <a:pPr indent="180340" algn="l">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         Liquidez Promedio:</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indent="180340" algn="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16,22%</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180340" algn="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20,58%</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180340" algn="ctr">
                        <a:lnSpc>
                          <a:spcPct val="10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26,88%</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54" marR="5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64396686"/>
                  </a:ext>
                </a:extLst>
              </a:tr>
            </a:tbl>
          </a:graphicData>
        </a:graphic>
      </p:graphicFrame>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3937624D-F48C-4CAE-9AEB-3A1CCA51E487}"/>
                  </a:ext>
                </a:extLst>
              </p:cNvPr>
              <p:cNvSpPr/>
              <p:nvPr/>
            </p:nvSpPr>
            <p:spPr>
              <a:xfrm>
                <a:off x="3036878" y="1343026"/>
                <a:ext cx="6000750" cy="1029193"/>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s-EC" sz="2000" b="1" i="1" smtClean="0">
                          <a:solidFill>
                            <a:srgbClr val="0070C0"/>
                          </a:solidFill>
                          <a:latin typeface="Cambria Math" panose="02040503050406030204" pitchFamily="18" charset="0"/>
                        </a:rPr>
                        <m:t>𝑭</m:t>
                      </m:r>
                      <m:r>
                        <a:rPr lang="es-EC" sz="2000" b="0" i="0">
                          <a:solidFill>
                            <a:srgbClr val="0070C0"/>
                          </a:solidFill>
                          <a:latin typeface="Cambria Math" panose="02040503050406030204" pitchFamily="18" charset="0"/>
                        </a:rPr>
                        <m:t>ó</m:t>
                      </m:r>
                      <m:r>
                        <a:rPr lang="es-EC" sz="2000" b="1" i="1">
                          <a:solidFill>
                            <a:srgbClr val="0070C0"/>
                          </a:solidFill>
                          <a:latin typeface="Cambria Math" panose="02040503050406030204" pitchFamily="18" charset="0"/>
                        </a:rPr>
                        <m:t>𝒓𝒎𝒖𝒍𝒂</m:t>
                      </m:r>
                      <m:r>
                        <a:rPr lang="es-EC" sz="2000" b="0" i="0">
                          <a:solidFill>
                            <a:srgbClr val="0070C0"/>
                          </a:solidFill>
                          <a:latin typeface="Cambria Math" panose="02040503050406030204" pitchFamily="18" charset="0"/>
                        </a:rPr>
                        <m:t> </m:t>
                      </m:r>
                      <m:r>
                        <a:rPr lang="es-EC" sz="2000" b="1" i="1" smtClean="0">
                          <a:solidFill>
                            <a:srgbClr val="0070C0"/>
                          </a:solidFill>
                          <a:latin typeface="Cambria Math" panose="02040503050406030204" pitchFamily="18" charset="0"/>
                        </a:rPr>
                        <m:t>𝒊𝒏𝒅𝒊𝒄𝒂𝒅𝒐𝒓</m:t>
                      </m:r>
                      <m:r>
                        <a:rPr lang="es-EC" sz="2000" b="0" i="0">
                          <a:solidFill>
                            <a:srgbClr val="0070C0"/>
                          </a:solidFill>
                          <a:latin typeface="Cambria Math" panose="02040503050406030204" pitchFamily="18" charset="0"/>
                        </a:rPr>
                        <m:t> </m:t>
                      </m:r>
                      <m:r>
                        <a:rPr lang="es-EC" sz="2000" b="1" i="1">
                          <a:solidFill>
                            <a:srgbClr val="0070C0"/>
                          </a:solidFill>
                          <a:latin typeface="Cambria Math" panose="02040503050406030204" pitchFamily="18" charset="0"/>
                        </a:rPr>
                        <m:t>𝒅𝒆</m:t>
                      </m:r>
                      <m:r>
                        <a:rPr lang="es-EC" sz="2000" b="0" i="0">
                          <a:solidFill>
                            <a:srgbClr val="0070C0"/>
                          </a:solidFill>
                          <a:latin typeface="Cambria Math" panose="02040503050406030204" pitchFamily="18" charset="0"/>
                        </a:rPr>
                        <m:t> </m:t>
                      </m:r>
                      <m:r>
                        <a:rPr lang="es-EC" sz="2000" b="1" i="1">
                          <a:solidFill>
                            <a:srgbClr val="0070C0"/>
                          </a:solidFill>
                          <a:latin typeface="Cambria Math" panose="02040503050406030204" pitchFamily="18" charset="0"/>
                        </a:rPr>
                        <m:t>𝒍𝒊𝒒𝒖𝒊𝒅𝒆𝒛</m:t>
                      </m:r>
                      <m:r>
                        <a:rPr lang="es-EC" sz="2000" b="0" i="0">
                          <a:solidFill>
                            <a:srgbClr val="0070C0"/>
                          </a:solidFill>
                          <a:latin typeface="Cambria Math" panose="02040503050406030204" pitchFamily="18" charset="0"/>
                        </a:rPr>
                        <m:t> </m:t>
                      </m:r>
                      <m:r>
                        <a:rPr lang="es-EC" sz="2000" b="1" i="1">
                          <a:solidFill>
                            <a:srgbClr val="0070C0"/>
                          </a:solidFill>
                          <a:latin typeface="Cambria Math" panose="02040503050406030204" pitchFamily="18" charset="0"/>
                        </a:rPr>
                        <m:t>𝒈𝒆𝒏𝒆𝒓𝒂𝒍</m:t>
                      </m:r>
                      <m:r>
                        <a:rPr lang="es-EC" sz="2000" b="0" i="0">
                          <a:latin typeface="Cambria Math" panose="02040503050406030204" pitchFamily="18" charset="0"/>
                        </a:rPr>
                        <m:t>=</m:t>
                      </m:r>
                      <m:f>
                        <m:fPr>
                          <m:ctrlPr>
                            <a:rPr lang="es-EC" sz="2000" b="0" i="1">
                              <a:latin typeface="Cambria Math" panose="02040503050406030204" pitchFamily="18" charset="0"/>
                            </a:rPr>
                          </m:ctrlPr>
                        </m:fPr>
                        <m:num>
                          <m:r>
                            <a:rPr lang="es-EC" sz="2000" b="0" i="1">
                              <a:latin typeface="Cambria Math" panose="02040503050406030204" pitchFamily="18" charset="0"/>
                            </a:rPr>
                            <m:t>𝐹𝑜𝑛𝑑𝑜𝑠</m:t>
                          </m:r>
                          <m:r>
                            <a:rPr lang="es-EC" sz="2000" b="0" i="0">
                              <a:latin typeface="Cambria Math" panose="02040503050406030204" pitchFamily="18" charset="0"/>
                            </a:rPr>
                            <m:t> </m:t>
                          </m:r>
                          <m:r>
                            <a:rPr lang="es-EC" sz="2000" b="0" i="1">
                              <a:latin typeface="Cambria Math" panose="02040503050406030204" pitchFamily="18" charset="0"/>
                            </a:rPr>
                            <m:t>𝑑𝑖𝑠𝑝𝑜𝑛𝑖𝑏𝑙𝑒𝑠</m:t>
                          </m:r>
                          <m:r>
                            <a:rPr lang="es-EC" sz="2000" b="0" i="0">
                              <a:latin typeface="Cambria Math" panose="02040503050406030204" pitchFamily="18" charset="0"/>
                            </a:rPr>
                            <m:t> </m:t>
                          </m:r>
                        </m:num>
                        <m:den>
                          <m:r>
                            <a:rPr lang="es-EC" sz="2000" b="0" i="1">
                              <a:latin typeface="Cambria Math" panose="02040503050406030204" pitchFamily="18" charset="0"/>
                            </a:rPr>
                            <m:t>𝑇𝑜𝑡𝑎𝑙</m:t>
                          </m:r>
                          <m:r>
                            <a:rPr lang="es-EC" sz="2000" b="0" i="0">
                              <a:latin typeface="Cambria Math" panose="02040503050406030204" pitchFamily="18" charset="0"/>
                            </a:rPr>
                            <m:t> </m:t>
                          </m:r>
                          <m:r>
                            <a:rPr lang="es-EC" sz="2000" b="0" i="1">
                              <a:latin typeface="Cambria Math" panose="02040503050406030204" pitchFamily="18" charset="0"/>
                            </a:rPr>
                            <m:t>𝑑𝑒𝑝</m:t>
                          </m:r>
                          <m:r>
                            <a:rPr lang="es-EC" sz="2000" b="0" i="0">
                              <a:latin typeface="Cambria Math" panose="02040503050406030204" pitchFamily="18" charset="0"/>
                            </a:rPr>
                            <m:t>ó</m:t>
                          </m:r>
                          <m:r>
                            <a:rPr lang="es-EC" sz="2000" b="0" i="1">
                              <a:latin typeface="Cambria Math" panose="02040503050406030204" pitchFamily="18" charset="0"/>
                            </a:rPr>
                            <m:t>𝑠𝑖𝑡𝑜𝑠</m:t>
                          </m:r>
                          <m:r>
                            <a:rPr lang="es-EC" sz="2000" b="0" i="0">
                              <a:latin typeface="Cambria Math" panose="02040503050406030204" pitchFamily="18" charset="0"/>
                            </a:rPr>
                            <m:t> </m:t>
                          </m:r>
                          <m:r>
                            <a:rPr lang="es-EC" sz="2000" b="0" i="1">
                              <a:latin typeface="Cambria Math" panose="02040503050406030204" pitchFamily="18" charset="0"/>
                            </a:rPr>
                            <m:t>𝑎</m:t>
                          </m:r>
                          <m:r>
                            <a:rPr lang="es-EC" sz="2000" b="0" i="0">
                              <a:latin typeface="Cambria Math" panose="02040503050406030204" pitchFamily="18" charset="0"/>
                            </a:rPr>
                            <m:t> </m:t>
                          </m:r>
                          <m:r>
                            <a:rPr lang="es-EC" sz="2000" b="0" i="1">
                              <a:latin typeface="Cambria Math" panose="02040503050406030204" pitchFamily="18" charset="0"/>
                            </a:rPr>
                            <m:t>𝑐𝑜𝑟𝑡𝑜</m:t>
                          </m:r>
                          <m:r>
                            <a:rPr lang="es-EC" sz="2000" b="0" i="0">
                              <a:latin typeface="Cambria Math" panose="02040503050406030204" pitchFamily="18" charset="0"/>
                            </a:rPr>
                            <m:t> </m:t>
                          </m:r>
                          <m:r>
                            <a:rPr lang="es-EC" sz="2000" b="0" i="1">
                              <a:latin typeface="Cambria Math" panose="02040503050406030204" pitchFamily="18" charset="0"/>
                            </a:rPr>
                            <m:t>𝑝𝑎𝑧𝑜</m:t>
                          </m:r>
                        </m:den>
                      </m:f>
                    </m:oMath>
                  </m:oMathPara>
                </a14:m>
                <a:endParaRPr lang="es-EC" sz="2000" dirty="0"/>
              </a:p>
            </p:txBody>
          </p:sp>
        </mc:Choice>
        <mc:Fallback xmlns="">
          <p:sp>
            <p:nvSpPr>
              <p:cNvPr id="11" name="Rectángulo 10">
                <a:extLst>
                  <a:ext uri="{FF2B5EF4-FFF2-40B4-BE49-F238E27FC236}">
                    <a16:creationId xmlns:a16="http://schemas.microsoft.com/office/drawing/2014/main" xmlns:a14="http://schemas.microsoft.com/office/drawing/2010/main" xmlns="" id="{3937624D-F48C-4CAE-9AEB-3A1CCA51E487}"/>
                  </a:ext>
                </a:extLst>
              </p:cNvPr>
              <p:cNvSpPr>
                <a:spLocks noRot="1" noChangeAspect="1" noMove="1" noResize="1" noEditPoints="1" noAdjustHandles="1" noChangeArrowheads="1" noChangeShapeType="1" noTextEdit="1"/>
              </p:cNvSpPr>
              <p:nvPr/>
            </p:nvSpPr>
            <p:spPr>
              <a:xfrm>
                <a:off x="3036878" y="1343026"/>
                <a:ext cx="6000750" cy="1029193"/>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5214328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708837" y="166824"/>
            <a:ext cx="10571108" cy="898472"/>
          </a:xfrm>
        </p:spPr>
        <p:txBody>
          <a:bodyPr/>
          <a:lstStyle/>
          <a:p>
            <a:pPr algn="ctr"/>
            <a:r>
              <a:rPr lang="es-EC" b="1" dirty="0">
                <a:latin typeface="Times New Roman" panose="02020603050405020304" pitchFamily="18" charset="0"/>
                <a:cs typeface="Times New Roman" panose="02020603050405020304" pitchFamily="18" charset="0"/>
              </a:rPr>
              <a:t>TIPOS DE CRÉDITO</a:t>
            </a:r>
          </a:p>
        </p:txBody>
      </p:sp>
      <p:graphicFrame>
        <p:nvGraphicFramePr>
          <p:cNvPr id="4" name="Tabla 3">
            <a:extLst>
              <a:ext uri="{FF2B5EF4-FFF2-40B4-BE49-F238E27FC236}">
                <a16:creationId xmlns:a16="http://schemas.microsoft.com/office/drawing/2014/main" id="{263B55EA-699E-4445-8DB0-DF0A19A4B8A9}"/>
              </a:ext>
            </a:extLst>
          </p:cNvPr>
          <p:cNvGraphicFramePr>
            <a:graphicFrameLocks noGrp="1"/>
          </p:cNvGraphicFramePr>
          <p:nvPr>
            <p:extLst>
              <p:ext uri="{D42A27DB-BD31-4B8C-83A1-F6EECF244321}">
                <p14:modId xmlns:p14="http://schemas.microsoft.com/office/powerpoint/2010/main" val="3263688623"/>
              </p:ext>
            </p:extLst>
          </p:nvPr>
        </p:nvGraphicFramePr>
        <p:xfrm>
          <a:off x="414338" y="1065295"/>
          <a:ext cx="11401425" cy="5310539"/>
        </p:xfrm>
        <a:graphic>
          <a:graphicData uri="http://schemas.openxmlformats.org/drawingml/2006/table">
            <a:tbl>
              <a:tblPr>
                <a:tableStyleId>{5C22544A-7EE6-4342-B048-85BDC9FD1C3A}</a:tableStyleId>
              </a:tblPr>
              <a:tblGrid>
                <a:gridCol w="344593">
                  <a:extLst>
                    <a:ext uri="{9D8B030D-6E8A-4147-A177-3AD203B41FA5}">
                      <a16:colId xmlns:a16="http://schemas.microsoft.com/office/drawing/2014/main" val="3079814595"/>
                    </a:ext>
                  </a:extLst>
                </a:gridCol>
                <a:gridCol w="3086972">
                  <a:extLst>
                    <a:ext uri="{9D8B030D-6E8A-4147-A177-3AD203B41FA5}">
                      <a16:colId xmlns:a16="http://schemas.microsoft.com/office/drawing/2014/main" val="3628837111"/>
                    </a:ext>
                  </a:extLst>
                </a:gridCol>
                <a:gridCol w="7969860">
                  <a:extLst>
                    <a:ext uri="{9D8B030D-6E8A-4147-A177-3AD203B41FA5}">
                      <a16:colId xmlns:a16="http://schemas.microsoft.com/office/drawing/2014/main" val="1066215097"/>
                    </a:ext>
                  </a:extLst>
                </a:gridCol>
              </a:tblGrid>
              <a:tr h="331135">
                <a:tc gridSpan="2">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SEGMENTOS DE CRÉDITO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EC"/>
                    </a:p>
                  </a:txBody>
                  <a:tcPr/>
                </a:tc>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DESTINADO A:</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64462664"/>
                  </a:ext>
                </a:extLst>
              </a:tr>
              <a:tr h="551778">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1</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EC" sz="1800" b="1" i="0" u="none" strike="noStrike" dirty="0">
                          <a:effectLst/>
                          <a:latin typeface="Times New Roman" panose="02020603050405020304" pitchFamily="18" charset="0"/>
                          <a:cs typeface="Times New Roman" panose="02020603050405020304" pitchFamily="18" charset="0"/>
                        </a:rPr>
                        <a:t>PRODUCTIVO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ES" sz="1900" kern="1200" dirty="0">
                          <a:solidFill>
                            <a:schemeClr val="dk1"/>
                          </a:solidFill>
                          <a:effectLst/>
                          <a:latin typeface="Times New Roman" panose="02020603050405020304" pitchFamily="18" charset="0"/>
                          <a:ea typeface="+mn-ea"/>
                          <a:cs typeface="Times New Roman" panose="02020603050405020304" pitchFamily="18" charset="0"/>
                        </a:rPr>
                        <a:t>Adquisición de bienes de capital, terrenos, construcción de infraestructura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4835224"/>
                  </a:ext>
                </a:extLst>
              </a:tr>
              <a:tr h="551778">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2</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800" b="1" i="0" u="none" strike="noStrike" dirty="0">
                          <a:effectLst/>
                          <a:latin typeface="Times New Roman" panose="02020603050405020304" pitchFamily="18" charset="0"/>
                          <a:cs typeface="Times New Roman" panose="02020603050405020304" pitchFamily="18" charset="0"/>
                        </a:rPr>
                        <a:t>COMERCIAL ORDINARIO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ES" sz="1900" kern="1200" dirty="0">
                          <a:solidFill>
                            <a:schemeClr val="dk1"/>
                          </a:solidFill>
                          <a:effectLst/>
                          <a:latin typeface="Times New Roman" panose="02020603050405020304" pitchFamily="18" charset="0"/>
                          <a:ea typeface="+mn-ea"/>
                          <a:cs typeface="Times New Roman" panose="02020603050405020304" pitchFamily="18" charset="0"/>
                        </a:rPr>
                        <a:t>Comercialización de vehículos livianos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319307"/>
                  </a:ext>
                </a:extLst>
              </a:tr>
              <a:tr h="433141">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3</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800" b="1" i="0" u="none" strike="noStrike" dirty="0">
                          <a:effectLst/>
                          <a:latin typeface="Times New Roman" panose="02020603050405020304" pitchFamily="18" charset="0"/>
                          <a:cs typeface="Times New Roman" panose="02020603050405020304" pitchFamily="18" charset="0"/>
                        </a:rPr>
                        <a:t>COMERCIAL PRIORITARIO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ES" sz="1900" kern="1200" dirty="0">
                          <a:solidFill>
                            <a:schemeClr val="dk1"/>
                          </a:solidFill>
                          <a:effectLst/>
                          <a:latin typeface="Times New Roman" panose="02020603050405020304" pitchFamily="18" charset="0"/>
                          <a:ea typeface="+mn-ea"/>
                          <a:cs typeface="Times New Roman" panose="02020603050405020304" pitchFamily="18" charset="0"/>
                        </a:rPr>
                        <a:t>Adquisición de bienes y servicios para actividades productivas y comerciales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5609955"/>
                  </a:ext>
                </a:extLst>
              </a:tr>
              <a:tr h="433141">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4</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800" b="1" i="0" u="none" strike="noStrike" dirty="0">
                          <a:effectLst/>
                          <a:latin typeface="Times New Roman" panose="02020603050405020304" pitchFamily="18" charset="0"/>
                          <a:cs typeface="Times New Roman" panose="02020603050405020304" pitchFamily="18" charset="0"/>
                        </a:rPr>
                        <a:t> DE CONSUMO ORDINARIO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EC" sz="1900" kern="1200" dirty="0">
                          <a:solidFill>
                            <a:schemeClr val="dk1"/>
                          </a:solidFill>
                          <a:effectLst/>
                          <a:latin typeface="Times New Roman" panose="02020603050405020304" pitchFamily="18" charset="0"/>
                          <a:ea typeface="+mn-ea"/>
                          <a:cs typeface="Times New Roman" panose="02020603050405020304" pitchFamily="18" charset="0"/>
                        </a:rPr>
                        <a:t>Compra</a:t>
                      </a:r>
                      <a:r>
                        <a:rPr lang="es-EC" sz="1900" kern="1200" baseline="0" dirty="0">
                          <a:solidFill>
                            <a:schemeClr val="dk1"/>
                          </a:solidFill>
                          <a:effectLst/>
                          <a:latin typeface="Times New Roman" panose="02020603050405020304" pitchFamily="18" charset="0"/>
                          <a:ea typeface="+mn-ea"/>
                          <a:cs typeface="Times New Roman" panose="02020603050405020304" pitchFamily="18" charset="0"/>
                        </a:rPr>
                        <a:t> de bienes de consumo.</a:t>
                      </a:r>
                      <a:endParaRPr lang="es-EC" sz="1900"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473323"/>
                  </a:ext>
                </a:extLst>
              </a:tr>
              <a:tr h="822959">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5</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800" b="1" i="0" u="none" strike="noStrike" dirty="0">
                          <a:effectLst/>
                          <a:latin typeface="Times New Roman" panose="02020603050405020304" pitchFamily="18" charset="0"/>
                          <a:cs typeface="Times New Roman" panose="02020603050405020304" pitchFamily="18" charset="0"/>
                        </a:rPr>
                        <a:t>DE CONSUMO PRIROTARIO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ES" sz="1900" kern="1200" dirty="0">
                          <a:solidFill>
                            <a:schemeClr val="dk1"/>
                          </a:solidFill>
                          <a:effectLst/>
                          <a:latin typeface="Times New Roman" panose="02020603050405020304" pitchFamily="18" charset="0"/>
                          <a:ea typeface="+mn-ea"/>
                          <a:cs typeface="Times New Roman" panose="02020603050405020304" pitchFamily="18" charset="0"/>
                        </a:rPr>
                        <a:t>Créditos prendarios de joyas, compra de bienes, servicios o gastos no relacionados con una actividad productiva, comercial.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987299"/>
                  </a:ext>
                </a:extLst>
              </a:tr>
              <a:tr h="551778">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6</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800" b="1" i="0" u="none" strike="noStrike" dirty="0">
                          <a:effectLst/>
                          <a:latin typeface="Times New Roman" panose="02020603050405020304" pitchFamily="18" charset="0"/>
                          <a:cs typeface="Times New Roman" panose="02020603050405020304" pitchFamily="18" charset="0"/>
                        </a:rPr>
                        <a:t>CRÉDITO EDUCATIVO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ES" sz="1900" kern="1200" dirty="0">
                          <a:solidFill>
                            <a:schemeClr val="dk1"/>
                          </a:solidFill>
                          <a:effectLst/>
                          <a:latin typeface="Times New Roman" panose="02020603050405020304" pitchFamily="18" charset="0"/>
                          <a:ea typeface="+mn-ea"/>
                          <a:cs typeface="Times New Roman" panose="02020603050405020304" pitchFamily="18" charset="0"/>
                        </a:rPr>
                        <a:t>Formación y capacitación profesional o técnica.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442432"/>
                  </a:ext>
                </a:extLst>
              </a:tr>
              <a:tr h="557541">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7</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800" b="1" i="0" u="none" strike="noStrike" dirty="0">
                          <a:effectLst/>
                          <a:latin typeface="Times New Roman" panose="02020603050405020304" pitchFamily="18" charset="0"/>
                          <a:cs typeface="Times New Roman" panose="02020603050405020304" pitchFamily="18" charset="0"/>
                        </a:rPr>
                        <a:t>DE VIVIENDA DE INTERES PUBLICO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ES" sz="1900" kern="1200" dirty="0">
                          <a:solidFill>
                            <a:schemeClr val="dk1"/>
                          </a:solidFill>
                          <a:effectLst/>
                          <a:latin typeface="Times New Roman" panose="02020603050405020304" pitchFamily="18" charset="0"/>
                          <a:ea typeface="+mn-ea"/>
                          <a:cs typeface="Times New Roman" panose="02020603050405020304" pitchFamily="18" charset="0"/>
                        </a:rPr>
                        <a:t>Adquisición o construcción de vivienda única y de primer uso.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543610"/>
                  </a:ext>
                </a:extLst>
              </a:tr>
              <a:tr h="433141">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8</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800" b="1" i="0" u="none" strike="noStrike" dirty="0">
                          <a:effectLst/>
                          <a:latin typeface="Times New Roman" panose="02020603050405020304" pitchFamily="18" charset="0"/>
                          <a:cs typeface="Times New Roman" panose="02020603050405020304" pitchFamily="18" charset="0"/>
                        </a:rPr>
                        <a:t>INMOBILIARIO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ES" sz="1900" kern="1200" dirty="0">
                          <a:solidFill>
                            <a:schemeClr val="dk1"/>
                          </a:solidFill>
                          <a:effectLst/>
                          <a:latin typeface="Times New Roman" panose="02020603050405020304" pitchFamily="18" charset="0"/>
                          <a:ea typeface="+mn-ea"/>
                          <a:cs typeface="Times New Roman" panose="02020603050405020304" pitchFamily="18" charset="0"/>
                        </a:rPr>
                        <a:t>Adquisición de bienes inmuebles de vivienda propia.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43692"/>
                  </a:ext>
                </a:extLst>
              </a:tr>
              <a:tr h="643523">
                <a:tc>
                  <a:txBody>
                    <a:bodyPr/>
                    <a:lstStyle/>
                    <a:p>
                      <a:pPr algn="ctr" fontAlgn="b"/>
                      <a:r>
                        <a:rPr lang="es-EC" sz="1800" b="1" u="none" strike="noStrike" dirty="0">
                          <a:effectLst/>
                          <a:latin typeface="Times New Roman" panose="02020603050405020304" pitchFamily="18" charset="0"/>
                          <a:cs typeface="Times New Roman" panose="02020603050405020304" pitchFamily="18" charset="0"/>
                        </a:rPr>
                        <a:t>9</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es-EC" sz="1800" b="1" i="0" u="none" strike="noStrike" dirty="0">
                          <a:solidFill>
                            <a:srgbClr val="000000"/>
                          </a:solidFill>
                          <a:effectLst/>
                          <a:latin typeface="Times New Roman" panose="02020603050405020304" pitchFamily="18" charset="0"/>
                          <a:cs typeface="Times New Roman" panose="02020603050405020304" pitchFamily="18" charset="0"/>
                        </a:rPr>
                        <a:t>MICROCRÉDITO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fontAlgn="ctr"/>
                      <a:r>
                        <a:rPr lang="es-EC" sz="1900" kern="1200" dirty="0">
                          <a:solidFill>
                            <a:schemeClr val="dk1"/>
                          </a:solidFill>
                          <a:effectLst/>
                          <a:latin typeface="Times New Roman" panose="02020603050405020304" pitchFamily="18" charset="0"/>
                          <a:ea typeface="+mn-ea"/>
                          <a:cs typeface="Times New Roman" panose="02020603050405020304" pitchFamily="18" charset="0"/>
                        </a:rPr>
                        <a:t>Financiamiento de actividades de producción o comercialización en pequeña escala, cuya fuente de pago sea ventas o ingresos.</a:t>
                      </a:r>
                      <a:endParaRPr lang="es-E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91569896"/>
                  </a:ext>
                </a:extLst>
              </a:tr>
            </a:tbl>
          </a:graphicData>
        </a:graphic>
      </p:graphicFrame>
    </p:spTree>
    <p:extLst>
      <p:ext uri="{BB962C8B-B14F-4D97-AF65-F5344CB8AC3E}">
        <p14:creationId xmlns:p14="http://schemas.microsoft.com/office/powerpoint/2010/main" val="38217197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810446" y="128587"/>
            <a:ext cx="10571108" cy="705995"/>
          </a:xfrm>
        </p:spPr>
        <p:txBody>
          <a:bodyPr>
            <a:normAutofit/>
          </a:bodyPr>
          <a:lstStyle/>
          <a:p>
            <a:pPr algn="ctr"/>
            <a:r>
              <a:rPr lang="es-EC" sz="3200" b="1" dirty="0">
                <a:latin typeface="Times New Roman" panose="02020603050405020304" pitchFamily="18" charset="0"/>
                <a:cs typeface="Times New Roman" panose="02020603050405020304" pitchFamily="18" charset="0"/>
              </a:rPr>
              <a:t>CALIFICACIÓN DE CARTERA VENCIDA</a:t>
            </a:r>
          </a:p>
        </p:txBody>
      </p:sp>
      <p:graphicFrame>
        <p:nvGraphicFramePr>
          <p:cNvPr id="5" name="Tabla 4">
            <a:extLst>
              <a:ext uri="{FF2B5EF4-FFF2-40B4-BE49-F238E27FC236}">
                <a16:creationId xmlns:a16="http://schemas.microsoft.com/office/drawing/2014/main" id="{32791C86-E71F-424B-9225-A86C5852B07C}"/>
              </a:ext>
            </a:extLst>
          </p:cNvPr>
          <p:cNvGraphicFramePr>
            <a:graphicFrameLocks noGrp="1"/>
          </p:cNvGraphicFramePr>
          <p:nvPr>
            <p:extLst>
              <p:ext uri="{D42A27DB-BD31-4B8C-83A1-F6EECF244321}">
                <p14:modId xmlns:p14="http://schemas.microsoft.com/office/powerpoint/2010/main" val="679919258"/>
              </p:ext>
            </p:extLst>
          </p:nvPr>
        </p:nvGraphicFramePr>
        <p:xfrm>
          <a:off x="393896" y="842962"/>
          <a:ext cx="11563647" cy="5562924"/>
        </p:xfrm>
        <a:graphic>
          <a:graphicData uri="http://schemas.openxmlformats.org/drawingml/2006/table">
            <a:tbl>
              <a:tblPr>
                <a:tableStyleId>{5C22544A-7EE6-4342-B048-85BDC9FD1C3A}</a:tableStyleId>
              </a:tblPr>
              <a:tblGrid>
                <a:gridCol w="1492054">
                  <a:extLst>
                    <a:ext uri="{9D8B030D-6E8A-4147-A177-3AD203B41FA5}">
                      <a16:colId xmlns:a16="http://schemas.microsoft.com/office/drawing/2014/main" val="1865199097"/>
                    </a:ext>
                  </a:extLst>
                </a:gridCol>
                <a:gridCol w="1114425">
                  <a:extLst>
                    <a:ext uri="{9D8B030D-6E8A-4147-A177-3AD203B41FA5}">
                      <a16:colId xmlns:a16="http://schemas.microsoft.com/office/drawing/2014/main" val="20001"/>
                    </a:ext>
                  </a:extLst>
                </a:gridCol>
                <a:gridCol w="1000125">
                  <a:extLst>
                    <a:ext uri="{9D8B030D-6E8A-4147-A177-3AD203B41FA5}">
                      <a16:colId xmlns:a16="http://schemas.microsoft.com/office/drawing/2014/main" val="20002"/>
                    </a:ext>
                  </a:extLst>
                </a:gridCol>
                <a:gridCol w="1042988">
                  <a:extLst>
                    <a:ext uri="{9D8B030D-6E8A-4147-A177-3AD203B41FA5}">
                      <a16:colId xmlns:a16="http://schemas.microsoft.com/office/drawing/2014/main" val="20003"/>
                    </a:ext>
                  </a:extLst>
                </a:gridCol>
                <a:gridCol w="1100137">
                  <a:extLst>
                    <a:ext uri="{9D8B030D-6E8A-4147-A177-3AD203B41FA5}">
                      <a16:colId xmlns:a16="http://schemas.microsoft.com/office/drawing/2014/main" val="20004"/>
                    </a:ext>
                  </a:extLst>
                </a:gridCol>
                <a:gridCol w="1042988">
                  <a:extLst>
                    <a:ext uri="{9D8B030D-6E8A-4147-A177-3AD203B41FA5}">
                      <a16:colId xmlns:a16="http://schemas.microsoft.com/office/drawing/2014/main" val="20005"/>
                    </a:ext>
                  </a:extLst>
                </a:gridCol>
                <a:gridCol w="1085850">
                  <a:extLst>
                    <a:ext uri="{9D8B030D-6E8A-4147-A177-3AD203B41FA5}">
                      <a16:colId xmlns:a16="http://schemas.microsoft.com/office/drawing/2014/main" val="20006"/>
                    </a:ext>
                  </a:extLst>
                </a:gridCol>
                <a:gridCol w="161261">
                  <a:extLst>
                    <a:ext uri="{9D8B030D-6E8A-4147-A177-3AD203B41FA5}">
                      <a16:colId xmlns:a16="http://schemas.microsoft.com/office/drawing/2014/main" val="20007"/>
                    </a:ext>
                  </a:extLst>
                </a:gridCol>
                <a:gridCol w="605101">
                  <a:extLst>
                    <a:ext uri="{9D8B030D-6E8A-4147-A177-3AD203B41FA5}">
                      <a16:colId xmlns:a16="http://schemas.microsoft.com/office/drawing/2014/main" val="2732022482"/>
                    </a:ext>
                  </a:extLst>
                </a:gridCol>
                <a:gridCol w="783072">
                  <a:extLst>
                    <a:ext uri="{9D8B030D-6E8A-4147-A177-3AD203B41FA5}">
                      <a16:colId xmlns:a16="http://schemas.microsoft.com/office/drawing/2014/main" val="1004105460"/>
                    </a:ext>
                  </a:extLst>
                </a:gridCol>
                <a:gridCol w="2135646">
                  <a:extLst>
                    <a:ext uri="{9D8B030D-6E8A-4147-A177-3AD203B41FA5}">
                      <a16:colId xmlns:a16="http://schemas.microsoft.com/office/drawing/2014/main" val="2249330926"/>
                    </a:ext>
                  </a:extLst>
                </a:gridCol>
              </a:tblGrid>
              <a:tr h="279174">
                <a:tc gridSpan="11">
                  <a:txBody>
                    <a:bodyPr/>
                    <a:lstStyle/>
                    <a:p>
                      <a:pPr algn="ctr" fontAlgn="ctr"/>
                      <a:r>
                        <a:rPr lang="es-EC" sz="2000" b="1" u="none" strike="noStrike" dirty="0">
                          <a:solidFill>
                            <a:schemeClr val="bg1"/>
                          </a:solidFill>
                          <a:effectLst/>
                          <a:latin typeface="Times New Roman" panose="02020603050405020304" pitchFamily="18" charset="0"/>
                          <a:cs typeface="Times New Roman" panose="02020603050405020304" pitchFamily="18" charset="0"/>
                        </a:rPr>
                        <a:t>CARTERA VENCIDA AÑO 2017</a:t>
                      </a:r>
                      <a:endParaRPr lang="es-EC" sz="2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50903825"/>
                  </a:ext>
                </a:extLst>
              </a:tr>
              <a:tr h="489173">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COAC’s: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San Francisco de asís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Prev. ahorro y desarrollo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Maquita Cushunchic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Cotocollao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Total, por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Total, por segmento de crédito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grid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Calificación</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C"/>
                    </a:p>
                  </a:txBody>
                  <a:tcPr/>
                </a:tc>
                <a:extLst>
                  <a:ext uri="{0D108BD9-81ED-4DB2-BD59-A6C34878D82A}">
                    <a16:rowId xmlns:a16="http://schemas.microsoft.com/office/drawing/2014/main" val="495730344"/>
                  </a:ext>
                </a:extLst>
              </a:tr>
              <a:tr h="170615">
                <a:tc vMerge="1">
                  <a:txBody>
                    <a:bodyPr/>
                    <a:lstStyle/>
                    <a:p>
                      <a:pPr algn="ctr" fontAlgn="ct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Valor USD</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Categoría</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Nivel de riesgo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724716"/>
                  </a:ext>
                </a:extLst>
              </a:tr>
              <a:tr h="245965">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 COMERCIAL PRIORITARIO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23372584"/>
                  </a:ext>
                </a:extLst>
              </a:tr>
              <a:tr h="170615">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Más de 360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0,01</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C"/>
                    </a:p>
                  </a:txBody>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Pérdida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88"/>
                  </a:ext>
                </a:extLst>
              </a:tr>
              <a:tr h="170615">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 DE CONSUMO PRIOROTARIO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05460364"/>
                  </a:ext>
                </a:extLst>
              </a:tr>
              <a:tr h="170615">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De 1 a 30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523</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10197,54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633,3</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11.353,84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grid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140.4974,81</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hMerge="1">
                  <a:txBody>
                    <a:bodyPr/>
                    <a:lstStyle/>
                    <a:p>
                      <a:endParaRPr lang="es-EC"/>
                    </a:p>
                  </a:txBody>
                  <a:tcPr/>
                </a:tc>
                <a:tc rowSpan="5">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40,28%</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normal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306688"/>
                  </a:ext>
                </a:extLst>
              </a:tr>
              <a:tr h="188512">
                <a:tc rowSpan="2">
                  <a:txBody>
                    <a:bodyPr/>
                    <a:lstStyle/>
                    <a:p>
                      <a:pPr algn="l" fontAlgn="ctr"/>
                      <a:r>
                        <a:rPr lang="es-EC" sz="1200" u="none" strike="noStrike">
                          <a:effectLst/>
                          <a:latin typeface="Times New Roman" panose="02020603050405020304" pitchFamily="18" charset="0"/>
                          <a:cs typeface="Times New Roman" panose="02020603050405020304" pitchFamily="18" charset="0"/>
                        </a:rPr>
                        <a:t>De 31 a 90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74251,53</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34890,1</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24286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18299,85</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151.727,48</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B-C</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Riesgo potencial-R. deficiente</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2043547"/>
                  </a:ext>
                </a:extLst>
              </a:tr>
              <a:tr h="143623">
                <a:tc vMerge="1">
                  <a:txBody>
                    <a:bodyPr/>
                    <a:lstStyle/>
                    <a:p>
                      <a:pPr algn="l" fontAlgn="ct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rowSpan="2">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D-E</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Dudoso recaudo-Pérdida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059590"/>
                  </a:ext>
                </a:extLst>
              </a:tr>
              <a:tr h="170615">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91 a 180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121446,71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42093,19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18896,56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19421,81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201.858,27</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pPr algn="l" fontAlgn="ctr"/>
                      <a:r>
                        <a:rPr lang="es-EC" sz="1200" u="none" strike="noStrike">
                          <a:effectLst/>
                          <a:latin typeface="Times New Roman" panose="02020603050405020304" pitchFamily="18" charset="0"/>
                          <a:cs typeface="Times New Roman" panose="02020603050405020304" pitchFamily="18" charset="0"/>
                        </a:rPr>
                        <a:t>D-E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r>
                        <a:rPr lang="es-EC" sz="1200" u="none" strike="noStrike">
                          <a:effectLst/>
                          <a:latin typeface="Times New Roman" panose="02020603050405020304" pitchFamily="18" charset="0"/>
                          <a:cs typeface="Times New Roman" panose="02020603050405020304" pitchFamily="18" charset="0"/>
                        </a:rPr>
                        <a:t>Dudoso recaudo-Pérdida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2739455"/>
                  </a:ext>
                </a:extLst>
              </a:tr>
              <a:tr h="170615">
                <a:tc>
                  <a:txBody>
                    <a:bodyPr/>
                    <a:lstStyle/>
                    <a:p>
                      <a:pPr algn="l" fontAlgn="ctr"/>
                      <a:r>
                        <a:rPr lang="es-EC" sz="1200" u="none" strike="noStrike">
                          <a:effectLst/>
                          <a:latin typeface="Times New Roman" panose="02020603050405020304" pitchFamily="18" charset="0"/>
                          <a:cs typeface="Times New Roman" panose="02020603050405020304" pitchFamily="18" charset="0"/>
                        </a:rPr>
                        <a:t>Más de 180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443738,63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261957,55</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5664,72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328674,32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1.040.035,22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Pérdida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79812"/>
                  </a:ext>
                </a:extLst>
              </a:tr>
              <a:tr h="170615">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 INMOBILIARIO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3216546"/>
                  </a:ext>
                </a:extLst>
              </a:tr>
              <a:tr h="170615">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31 a 90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418,05</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675,54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1.093,59</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5.721,6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pPr algn="ctr"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tc>
                <a:tc rowSpan="3">
                  <a:txBody>
                    <a:bodyPr/>
                    <a:lstStyle/>
                    <a:p>
                      <a:pPr algn="ctr" fontAlgn="ctr"/>
                      <a:r>
                        <a:rPr lang="es-EC" sz="1200" u="none" strike="noStrike" dirty="0">
                          <a:effectLst/>
                          <a:latin typeface="Times New Roman" panose="02020603050405020304" pitchFamily="18" charset="0"/>
                          <a:cs typeface="Times New Roman" panose="02020603050405020304" pitchFamily="18" charset="0"/>
                        </a:rPr>
                        <a:t>0,16%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potencial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7557678"/>
                  </a:ext>
                </a:extLst>
              </a:tr>
              <a:tr h="33569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91 a 360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3421,15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1200,86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4.622,01</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B-C-D</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potencial-Riesgo deficiente-Dudoso recaudo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299939"/>
                  </a:ext>
                </a:extLst>
              </a:tr>
              <a:tr h="170615">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Más de 360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D-E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Dudoso recaudo-Pérdida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195899"/>
                  </a:ext>
                </a:extLst>
              </a:tr>
              <a:tr h="170615">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MICROCRÉDITO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92224982"/>
                  </a:ext>
                </a:extLst>
              </a:tr>
              <a:tr h="170615">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De 1 a 30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674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328</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3326,16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4.328,16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grid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2.076.428,76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6" hMerge="1">
                  <a:txBody>
                    <a:bodyPr/>
                    <a:lstStyle/>
                    <a:p>
                      <a:endParaRPr lang="es-EC"/>
                    </a:p>
                  </a:txBody>
                  <a:tcPr/>
                </a:tc>
                <a:tc rowSpan="6">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59,53%</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A</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normal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159295"/>
                  </a:ext>
                </a:extLst>
              </a:tr>
              <a:tr h="189613">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31 a 90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94843,13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30362,61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31836,68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57855,52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214.897,94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B-C</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Riesgo potencial-R. deficiente</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659453"/>
                  </a:ext>
                </a:extLst>
              </a:tr>
              <a:tr h="182880">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91 a 180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148271,7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37108,05</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19356,88</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52361,71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257.098,34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D-E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Dudoso recaudo-Pérdida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292739"/>
                  </a:ext>
                </a:extLst>
              </a:tr>
              <a:tr h="0">
                <a:tc rowSpan="2">
                  <a:txBody>
                    <a:bodyPr/>
                    <a:lstStyle/>
                    <a:p>
                      <a:pPr algn="l" fontAlgn="ctr"/>
                      <a:r>
                        <a:rPr lang="es-EC" sz="1200" u="none" strike="noStrike">
                          <a:effectLst/>
                          <a:latin typeface="Times New Roman" panose="02020603050405020304" pitchFamily="18" charset="0"/>
                          <a:cs typeface="Times New Roman" panose="02020603050405020304" pitchFamily="18" charset="0"/>
                        </a:rPr>
                        <a:t>De 181 a 360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a:effectLst/>
                          <a:latin typeface="Times New Roman" panose="02020603050405020304" pitchFamily="18" charset="0"/>
                          <a:cs typeface="Times New Roman" panose="02020603050405020304" pitchFamily="18" charset="0"/>
                        </a:rPr>
                        <a:t>249563,53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39823,39</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1127,59</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162264,49</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452.779,00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pPr algn="l" fontAlgn="ct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1849744"/>
                  </a:ext>
                </a:extLst>
              </a:tr>
              <a:tr h="170615">
                <a:tc vMerge="1">
                  <a:txBody>
                    <a:bodyPr/>
                    <a:lstStyle/>
                    <a:p>
                      <a:pPr algn="l" fontAlgn="ctr"/>
                      <a:r>
                        <a:rPr lang="es-EC" sz="1200" u="none" strike="noStrike">
                          <a:effectLst/>
                          <a:latin typeface="Times New Roman" panose="02020603050405020304" pitchFamily="18" charset="0"/>
                          <a:cs typeface="Times New Roman" panose="02020603050405020304" pitchFamily="18" charset="0"/>
                        </a:rPr>
                        <a:t>De 181 a 360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lnT w="12700" cap="flat" cmpd="sng" algn="ctr">
                      <a:solidFill>
                        <a:schemeClr val="tx1"/>
                      </a:solidFill>
                      <a:prstDash val="solid"/>
                      <a:round/>
                      <a:headEnd type="none" w="med" len="med"/>
                      <a:tailEnd type="none" w="med" len="med"/>
                    </a:lnT>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Pérdida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739319"/>
                  </a:ext>
                </a:extLst>
              </a:tr>
              <a:tr h="170615">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Más de 360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215170,08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221222,2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1016,47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709916,57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1.147.325,32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E</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Pérdida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939041"/>
                  </a:ext>
                </a:extLst>
              </a:tr>
              <a:tr h="170615">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CONSUMO ORDINARIO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45658677"/>
                  </a:ext>
                </a:extLst>
              </a:tr>
              <a:tr h="170615">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1 a 30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806,34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es-EC"/>
                    </a:p>
                  </a:txBody>
                  <a:tcPr/>
                </a:tc>
                <a:tc rowSpan="3">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0.02%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normal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36710"/>
                  </a:ext>
                </a:extLst>
              </a:tr>
              <a:tr h="180968">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De 31 a 90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442,04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442,04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B-C</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Riesgo potencial-R. deficiente</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71100"/>
                  </a:ext>
                </a:extLst>
              </a:tr>
              <a:tr h="111175">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91 a 180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363,3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363,3</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D-E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Dudoso recaudo-Pérdida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91703"/>
                  </a:ext>
                </a:extLst>
              </a:tr>
              <a:tr h="118839">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TOTAL</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2.706.259,70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1.334.914,18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229.181,68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2.705.515,46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3.487.935,51</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3.487.935,51</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C"/>
                    </a:p>
                  </a:txBody>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0" marR="6130" marT="6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3791363"/>
                  </a:ext>
                </a:extLst>
              </a:tr>
            </a:tbl>
          </a:graphicData>
        </a:graphic>
      </p:graphicFrame>
    </p:spTree>
    <p:extLst>
      <p:ext uri="{BB962C8B-B14F-4D97-AF65-F5344CB8AC3E}">
        <p14:creationId xmlns:p14="http://schemas.microsoft.com/office/powerpoint/2010/main" val="20175921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DAC17-1865-4EB0-8423-F22AD9E227C3}"/>
              </a:ext>
            </a:extLst>
          </p:cNvPr>
          <p:cNvSpPr>
            <a:spLocks noGrp="1"/>
          </p:cNvSpPr>
          <p:nvPr>
            <p:ph type="title"/>
          </p:nvPr>
        </p:nvSpPr>
        <p:spPr>
          <a:xfrm>
            <a:off x="345932" y="998248"/>
            <a:ext cx="3197368" cy="4969113"/>
          </a:xfrm>
        </p:spPr>
        <p:txBody>
          <a:bodyPr anchor="ctr">
            <a:normAutofit/>
          </a:bodyPr>
          <a:lstStyle/>
          <a:p>
            <a:r>
              <a:rPr lang="es-EC" b="1" dirty="0">
                <a:solidFill>
                  <a:srgbClr val="C00000"/>
                </a:solidFill>
                <a:latin typeface="Times New Roman" panose="02020603050405020304" pitchFamily="18" charset="0"/>
                <a:cs typeface="Times New Roman" panose="02020603050405020304" pitchFamily="18" charset="0"/>
              </a:rPr>
              <a:t>RESUMEN</a:t>
            </a:r>
          </a:p>
        </p:txBody>
      </p:sp>
      <p:sp>
        <p:nvSpPr>
          <p:cNvPr id="3" name="Marcador de contenido 2">
            <a:extLst>
              <a:ext uri="{FF2B5EF4-FFF2-40B4-BE49-F238E27FC236}">
                <a16:creationId xmlns:a16="http://schemas.microsoft.com/office/drawing/2014/main" id="{1CB43773-8E80-45EA-BD7E-1327799219A3}"/>
              </a:ext>
            </a:extLst>
          </p:cNvPr>
          <p:cNvSpPr>
            <a:spLocks noGrp="1"/>
          </p:cNvSpPr>
          <p:nvPr>
            <p:ph idx="1"/>
          </p:nvPr>
        </p:nvSpPr>
        <p:spPr>
          <a:xfrm>
            <a:off x="3286126" y="450166"/>
            <a:ext cx="8372474" cy="6282763"/>
          </a:xfrm>
        </p:spPr>
        <p:txBody>
          <a:bodyPr anchor="ctr">
            <a:noAutofit/>
          </a:bodyPr>
          <a:lstStyle/>
          <a:p>
            <a:pPr marL="0" indent="0" algn="just">
              <a:buNone/>
            </a:pPr>
            <a:r>
              <a:rPr lang="es-EC" sz="2000" dirty="0"/>
              <a:t>Las Cooperativas de Ahorro y Crédito (COAC´S), se encuentran en la actualidad bajo la supervisión y control de la Superintendencia de Economía Popular y Solidaria (SEPS), estas organizaciones tienen el rol principal de apoyar las necesidades de financiamientos de sus asociados a través del ejercicio regular de sus funciones, lo cual, según registros publicados en balances y boletines de la SEPS en el último lustro, la medición de la morosidad ha tenido resultados con cambios considerables. La presente investigación se plantea calcular los índices de morosidad y liquidez de las cooperativas de ahorro y crédito del segmento 2 de la ciudad de Quito, durante el periodo 2017-2018, a través del análisis de los estados financieros de las mencionadas organizaciones, a fin de proponer estrategias que permitan mejorar los niveles de morosidad y liquidez; a través del estudio de: índices de liquidez y morosidad, tipos de crédito, calificación de cartera y ciclo económico; para cumplir con los objetivos del presente estudio. La metodología utilizada es cualitativa, debido a que los datos manipulados son de carácter público, obtenidos de fuentes de internet, sin tener la necesidad de contactar a la población involucrada; la información inquirida fue procesada e interpretada mediante análisis descriptivos, con la finalidad de comprender la problemática y aportar con estrategias de solución.  La importancia de la presente investigación radica en demostrar la incidencia de la morosidad de cartera en la liquidez de las COAC´S del segmento 2 de la ciudad de Quito.</a:t>
            </a:r>
          </a:p>
          <a:p>
            <a:pPr marL="0" indent="0" algn="just">
              <a:lnSpc>
                <a:spcPct val="90000"/>
              </a:lnSpc>
              <a:buNone/>
            </a:pPr>
            <a:endParaRPr lang="es-EC"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70451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810446" y="28576"/>
            <a:ext cx="10571108" cy="691707"/>
          </a:xfrm>
        </p:spPr>
        <p:txBody>
          <a:bodyPr>
            <a:normAutofit/>
          </a:bodyPr>
          <a:lstStyle/>
          <a:p>
            <a:pPr algn="ctr"/>
            <a:r>
              <a:rPr lang="es-EC" sz="3200" b="1" dirty="0">
                <a:latin typeface="Times New Roman" panose="02020603050405020304" pitchFamily="18" charset="0"/>
                <a:cs typeface="Times New Roman" panose="02020603050405020304" pitchFamily="18" charset="0"/>
              </a:rPr>
              <a:t>CALIFICACIÓN DE CARTERA VENCIDA </a:t>
            </a:r>
          </a:p>
        </p:txBody>
      </p:sp>
      <p:graphicFrame>
        <p:nvGraphicFramePr>
          <p:cNvPr id="4" name="Tabla 3">
            <a:extLst>
              <a:ext uri="{FF2B5EF4-FFF2-40B4-BE49-F238E27FC236}">
                <a16:creationId xmlns:a16="http://schemas.microsoft.com/office/drawing/2014/main" id="{EF2CBFCB-3CC8-4726-8BF9-4AC833DDF903}"/>
              </a:ext>
            </a:extLst>
          </p:cNvPr>
          <p:cNvGraphicFramePr>
            <a:graphicFrameLocks noGrp="1"/>
          </p:cNvGraphicFramePr>
          <p:nvPr>
            <p:extLst>
              <p:ext uri="{D42A27DB-BD31-4B8C-83A1-F6EECF244321}">
                <p14:modId xmlns:p14="http://schemas.microsoft.com/office/powerpoint/2010/main" val="2726167182"/>
              </p:ext>
            </p:extLst>
          </p:nvPr>
        </p:nvGraphicFramePr>
        <p:xfrm>
          <a:off x="182562" y="676277"/>
          <a:ext cx="11607803" cy="5785156"/>
        </p:xfrm>
        <a:graphic>
          <a:graphicData uri="http://schemas.openxmlformats.org/drawingml/2006/table">
            <a:tbl>
              <a:tblPr>
                <a:tableStyleId>{5C22544A-7EE6-4342-B048-85BDC9FD1C3A}</a:tableStyleId>
              </a:tblPr>
              <a:tblGrid>
                <a:gridCol w="1626368">
                  <a:extLst>
                    <a:ext uri="{9D8B030D-6E8A-4147-A177-3AD203B41FA5}">
                      <a16:colId xmlns:a16="http://schemas.microsoft.com/office/drawing/2014/main" val="2045889067"/>
                    </a:ext>
                  </a:extLst>
                </a:gridCol>
                <a:gridCol w="896895">
                  <a:extLst>
                    <a:ext uri="{9D8B030D-6E8A-4147-A177-3AD203B41FA5}">
                      <a16:colId xmlns:a16="http://schemas.microsoft.com/office/drawing/2014/main" val="1839596502"/>
                    </a:ext>
                  </a:extLst>
                </a:gridCol>
                <a:gridCol w="845074">
                  <a:extLst>
                    <a:ext uri="{9D8B030D-6E8A-4147-A177-3AD203B41FA5}">
                      <a16:colId xmlns:a16="http://schemas.microsoft.com/office/drawing/2014/main" val="3198308645"/>
                    </a:ext>
                  </a:extLst>
                </a:gridCol>
                <a:gridCol w="849059">
                  <a:extLst>
                    <a:ext uri="{9D8B030D-6E8A-4147-A177-3AD203B41FA5}">
                      <a16:colId xmlns:a16="http://schemas.microsoft.com/office/drawing/2014/main" val="4076413094"/>
                    </a:ext>
                  </a:extLst>
                </a:gridCol>
                <a:gridCol w="845074">
                  <a:extLst>
                    <a:ext uri="{9D8B030D-6E8A-4147-A177-3AD203B41FA5}">
                      <a16:colId xmlns:a16="http://schemas.microsoft.com/office/drawing/2014/main" val="3328038039"/>
                    </a:ext>
                  </a:extLst>
                </a:gridCol>
                <a:gridCol w="1136065">
                  <a:extLst>
                    <a:ext uri="{9D8B030D-6E8A-4147-A177-3AD203B41FA5}">
                      <a16:colId xmlns:a16="http://schemas.microsoft.com/office/drawing/2014/main" val="1615811718"/>
                    </a:ext>
                  </a:extLst>
                </a:gridCol>
                <a:gridCol w="845074">
                  <a:extLst>
                    <a:ext uri="{9D8B030D-6E8A-4147-A177-3AD203B41FA5}">
                      <a16:colId xmlns:a16="http://schemas.microsoft.com/office/drawing/2014/main" val="74664023"/>
                    </a:ext>
                  </a:extLst>
                </a:gridCol>
                <a:gridCol w="988575">
                  <a:extLst>
                    <a:ext uri="{9D8B030D-6E8A-4147-A177-3AD203B41FA5}">
                      <a16:colId xmlns:a16="http://schemas.microsoft.com/office/drawing/2014/main" val="3236316823"/>
                    </a:ext>
                  </a:extLst>
                </a:gridCol>
                <a:gridCol w="542123">
                  <a:extLst>
                    <a:ext uri="{9D8B030D-6E8A-4147-A177-3AD203B41FA5}">
                      <a16:colId xmlns:a16="http://schemas.microsoft.com/office/drawing/2014/main" val="719049697"/>
                    </a:ext>
                  </a:extLst>
                </a:gridCol>
                <a:gridCol w="701571">
                  <a:extLst>
                    <a:ext uri="{9D8B030D-6E8A-4147-A177-3AD203B41FA5}">
                      <a16:colId xmlns:a16="http://schemas.microsoft.com/office/drawing/2014/main" val="98799412"/>
                    </a:ext>
                  </a:extLst>
                </a:gridCol>
                <a:gridCol w="2331925">
                  <a:extLst>
                    <a:ext uri="{9D8B030D-6E8A-4147-A177-3AD203B41FA5}">
                      <a16:colId xmlns:a16="http://schemas.microsoft.com/office/drawing/2014/main" val="1163758558"/>
                    </a:ext>
                  </a:extLst>
                </a:gridCol>
              </a:tblGrid>
              <a:tr h="166367">
                <a:tc gridSpan="11">
                  <a:txBody>
                    <a:bodyPr/>
                    <a:lstStyle/>
                    <a:p>
                      <a:pPr algn="ctr" fontAlgn="ctr"/>
                      <a:r>
                        <a:rPr lang="es-EC" sz="1600" b="1" u="none" strike="noStrike" dirty="0">
                          <a:solidFill>
                            <a:schemeClr val="bg1"/>
                          </a:solidFill>
                          <a:effectLst/>
                          <a:latin typeface="Times New Roman" panose="02020603050405020304" pitchFamily="18" charset="0"/>
                          <a:cs typeface="Times New Roman" panose="02020603050405020304" pitchFamily="18" charset="0"/>
                        </a:rPr>
                        <a:t>CARTERA VENCIDA AÑO 2018</a:t>
                      </a:r>
                      <a:endParaRPr lang="es-EC"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62595687"/>
                  </a:ext>
                </a:extLst>
              </a:tr>
              <a:tr h="357394">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COAC’s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San Francisco de asís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Previsión ahorro y desarrollo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Maquita Cushunchic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Cotocollao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Politécnica Ltda.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Total, por días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Total, por segmento de crédito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C"/>
                    </a:p>
                  </a:txBody>
                  <a:tcPr/>
                </a:tc>
                <a:tc gridSpan="2">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CALIFICACIÓN</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897264"/>
                  </a:ext>
                </a:extLst>
              </a:tr>
              <a:tr h="0">
                <a:tc vMerge="1">
                  <a:txBody>
                    <a:bodyPr/>
                    <a:lstStyle/>
                    <a:p>
                      <a:pPr algn="l"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 Valor USD</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Categoría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Nivel de riesgo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8602975"/>
                  </a:ext>
                </a:extLst>
              </a:tr>
              <a:tr h="166367">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 COMERCIAL PRIORITARIO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82883757"/>
                  </a:ext>
                </a:extLst>
              </a:tr>
              <a:tr h="256586">
                <a:tc>
                  <a:txBody>
                    <a:bodyPr/>
                    <a:lstStyle/>
                    <a:p>
                      <a:pPr algn="l" fontAlgn="ctr"/>
                      <a:r>
                        <a:rPr lang="es-EC" sz="1200" u="none" strike="noStrike">
                          <a:effectLst/>
                          <a:latin typeface="Times New Roman" panose="02020603050405020304" pitchFamily="18" charset="0"/>
                          <a:cs typeface="Times New Roman" panose="02020603050405020304" pitchFamily="18" charset="0"/>
                        </a:rPr>
                        <a:t>Más de 360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 </a:t>
                      </a:r>
                      <a:r>
                        <a:rPr lang="es-EC" sz="1200" u="none" strike="noStrike" baseline="0" dirty="0">
                          <a:effectLst/>
                          <a:latin typeface="Times New Roman" panose="02020603050405020304" pitchFamily="18" charset="0"/>
                          <a:cs typeface="Times New Roman" panose="02020603050405020304" pitchFamily="18" charset="0"/>
                        </a:rPr>
                        <a:t>    </a:t>
                      </a:r>
                      <a:r>
                        <a:rPr lang="es-EC" sz="1200" u="none" strike="noStrike" dirty="0">
                          <a:effectLst/>
                          <a:latin typeface="Times New Roman" panose="02020603050405020304" pitchFamily="18" charset="0"/>
                          <a:cs typeface="Times New Roman" panose="02020603050405020304" pitchFamily="18" charset="0"/>
                        </a:rPr>
                        <a:t>            4,00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Pérdida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8287575"/>
                  </a:ext>
                </a:extLst>
              </a:tr>
              <a:tr h="166367">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 DE CONSUMO PRIOROTARIO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66848205"/>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1 a 30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356,00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356,00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1.021.145,00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r" fontAlgn="ctr"/>
                      <a:r>
                        <a:rPr lang="es-EC" sz="1200" u="none" strike="noStrike">
                          <a:effectLst/>
                          <a:latin typeface="Times New Roman" panose="02020603050405020304" pitchFamily="18" charset="0"/>
                          <a:cs typeface="Times New Roman" panose="02020603050405020304" pitchFamily="18" charset="0"/>
                        </a:rPr>
                        <a:t>38,55%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normal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289873"/>
                  </a:ext>
                </a:extLst>
              </a:tr>
              <a:tr h="256586">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31 a 90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20419,57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27659,37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13430,88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15982,27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13332,92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90.825,01</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B-C</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potencial-Riesgo deficiente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062491"/>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91 a 180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109485,98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20860,65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6669,75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29864,27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20302,01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187.182,66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D-E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Dudoso recaudo-pérdida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0036505"/>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Más de 180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88666,70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408973,83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7924,00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187228,51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49988,29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742.781,33</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Pérdida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359054"/>
                  </a:ext>
                </a:extLst>
              </a:tr>
              <a:tr h="166367">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C.I NMOBILIARIO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24789126"/>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31 a 90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1236,18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599,58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224,87</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2.060,63</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s-EC" sz="1200" u="none" strike="noStrike" dirty="0">
                          <a:effectLst/>
                          <a:latin typeface="Times New Roman" panose="02020603050405020304" pitchFamily="18" charset="0"/>
                          <a:cs typeface="Times New Roman" panose="02020603050405020304" pitchFamily="18" charset="0"/>
                        </a:rPr>
                        <a:t>      36.736,45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s-EC" sz="1200" u="none" strike="noStrike">
                          <a:effectLst/>
                          <a:latin typeface="Times New Roman" panose="02020603050405020304" pitchFamily="18" charset="0"/>
                          <a:cs typeface="Times New Roman" panose="02020603050405020304" pitchFamily="18" charset="0"/>
                        </a:rPr>
                        <a:t>1,39%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potencial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7055810"/>
                  </a:ext>
                </a:extLst>
              </a:tr>
              <a:tr h="282754">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91 a 360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29075,00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592,45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1003,82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30.671,27</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B-C-D</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potencial-Riesgo deficiente-Dudoso recaudo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236968"/>
                  </a:ext>
                </a:extLst>
              </a:tr>
              <a:tr h="88968">
                <a:tc>
                  <a:txBody>
                    <a:bodyPr/>
                    <a:lstStyle/>
                    <a:p>
                      <a:pPr algn="l" fontAlgn="ctr"/>
                      <a:r>
                        <a:rPr lang="es-EC" sz="1200" u="none" strike="noStrike">
                          <a:effectLst/>
                          <a:latin typeface="Times New Roman" panose="02020603050405020304" pitchFamily="18" charset="0"/>
                          <a:cs typeface="Times New Roman" panose="02020603050405020304" pitchFamily="18" charset="0"/>
                        </a:rPr>
                        <a:t>MAS DE 360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3587,87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411,68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4.004,55</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r>
                        <a:rPr lang="es-EC" sz="1200" b="1" u="none" strike="noStrike">
                          <a:effectLst/>
                          <a:latin typeface="Times New Roman" panose="02020603050405020304" pitchFamily="18" charset="0"/>
                          <a:cs typeface="Times New Roman" panose="02020603050405020304" pitchFamily="18" charset="0"/>
                        </a:rPr>
                        <a:t>D-E</a:t>
                      </a:r>
                      <a:endParaRPr lang="es-EC"/>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C" sz="1200" u="none" strike="noStrike" dirty="0">
                          <a:effectLst/>
                          <a:latin typeface="Times New Roman" panose="02020603050405020304" pitchFamily="18" charset="0"/>
                          <a:cs typeface="Times New Roman" panose="02020603050405020304" pitchFamily="18" charset="0"/>
                        </a:rPr>
                        <a:t>Dudoso recaudo-Pérdida</a:t>
                      </a:r>
                      <a:endParaRPr lang="es-EC" dirty="0"/>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5318158"/>
                  </a:ext>
                </a:extLst>
              </a:tr>
              <a:tr h="166367">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MICROCRÉDITO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40315293"/>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1 a 30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328,00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328,00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 1.586.209,47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59,88%</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A</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normal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141750"/>
                  </a:ext>
                </a:extLst>
              </a:tr>
              <a:tr h="256586">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31 a 90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38575,18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31453,87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27255,60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46205,40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143.490,05</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B-C</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potencial-Riesgo deficiente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52420"/>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91 a 180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218583,02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20601,15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14970,23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42248,18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296.402,58</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D-E</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Dudoso recaudo-Pérdida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4508868"/>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181 a 360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98979,36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123243,65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777,84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87658,20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310.659,05</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E</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Pérdida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135128"/>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Más de 360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74948,87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270662,09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1010,47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488708,36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0,00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835.329,79</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a:effectLst/>
                          <a:latin typeface="Times New Roman" panose="02020603050405020304" pitchFamily="18" charset="0"/>
                          <a:cs typeface="Times New Roman" panose="02020603050405020304" pitchFamily="18" charset="0"/>
                        </a:rPr>
                        <a:t>E</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Pérdida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197876"/>
                  </a:ext>
                </a:extLst>
              </a:tr>
              <a:tr h="166367">
                <a:tc gridSpan="11">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CONSUMO ORDINARIO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08852964"/>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1 a 30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        5.006,62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r" fontAlgn="ctr"/>
                      <a:r>
                        <a:rPr lang="es-EC" sz="1200" u="none" strike="noStrike">
                          <a:effectLst/>
                          <a:latin typeface="Times New Roman" panose="02020603050405020304" pitchFamily="18" charset="0"/>
                          <a:cs typeface="Times New Roman" panose="02020603050405020304" pitchFamily="18" charset="0"/>
                        </a:rPr>
                        <a:t>0,19%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A</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normal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1997833"/>
                  </a:ext>
                </a:extLst>
              </a:tr>
              <a:tr h="256586">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31 a 90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320,31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3070,26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583,02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3.973,59</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B-C</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 potencial-Riesgo deficiente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487511"/>
                  </a:ext>
                </a:extLst>
              </a:tr>
              <a:tr h="166367">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 91 a 180 días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829,37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0,00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201,66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1.031,03</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D-E</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Dudoso recaudo-Pérdida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13677"/>
                  </a:ext>
                </a:extLst>
              </a:tr>
              <a:tr h="380918">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TOTAL</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1367760,08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1806909,22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155638,86</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1795798,38</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172096,54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2.649.101,54</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dirty="0">
                          <a:effectLst/>
                          <a:latin typeface="Times New Roman" panose="02020603050405020304" pitchFamily="18" charset="0"/>
                          <a:cs typeface="Times New Roman" panose="02020603050405020304" pitchFamily="18" charset="0"/>
                        </a:rPr>
                        <a:t> 2.649.101,54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C" sz="1200" u="none" strike="noStrike">
                          <a:effectLst/>
                          <a:latin typeface="Times New Roman" panose="02020603050405020304" pitchFamily="18" charset="0"/>
                          <a:cs typeface="Times New Roman" panose="02020603050405020304" pitchFamily="18" charset="0"/>
                        </a:rPr>
                        <a:t>100%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C" sz="1200" u="none" strike="noStrike" dirty="0">
                          <a:effectLst/>
                          <a:latin typeface="Times New Roman" panose="02020603050405020304" pitchFamily="18" charset="0"/>
                          <a:cs typeface="Times New Roman" panose="02020603050405020304" pitchFamily="18" charset="0"/>
                        </a:rPr>
                        <a:t>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26" marR="5826" marT="58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519535"/>
                  </a:ext>
                </a:extLst>
              </a:tr>
            </a:tbl>
          </a:graphicData>
        </a:graphic>
      </p:graphicFrame>
    </p:spTree>
    <p:extLst>
      <p:ext uri="{BB962C8B-B14F-4D97-AF65-F5344CB8AC3E}">
        <p14:creationId xmlns:p14="http://schemas.microsoft.com/office/powerpoint/2010/main" val="293529315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810446" y="28576"/>
            <a:ext cx="10571108" cy="691707"/>
          </a:xfrm>
        </p:spPr>
        <p:txBody>
          <a:bodyPr>
            <a:normAutofit/>
          </a:bodyPr>
          <a:lstStyle/>
          <a:p>
            <a:pPr algn="ctr"/>
            <a:r>
              <a:rPr lang="es-EC" sz="3200" b="1" dirty="0">
                <a:latin typeface="Times New Roman" panose="02020603050405020304" pitchFamily="18" charset="0"/>
                <a:cs typeface="Times New Roman" panose="02020603050405020304" pitchFamily="18" charset="0"/>
              </a:rPr>
              <a:t>CALIFICACIÓN DE CARTERA VENCIDA 2017-2018 </a:t>
            </a:r>
          </a:p>
        </p:txBody>
      </p:sp>
      <p:pic>
        <p:nvPicPr>
          <p:cNvPr id="3" name="Imagen 2"/>
          <p:cNvPicPr>
            <a:picLocks noChangeAspect="1"/>
          </p:cNvPicPr>
          <p:nvPr/>
        </p:nvPicPr>
        <p:blipFill>
          <a:blip r:embed="rId2"/>
          <a:stretch>
            <a:fillRect/>
          </a:stretch>
        </p:blipFill>
        <p:spPr>
          <a:xfrm>
            <a:off x="119063" y="720283"/>
            <a:ext cx="5667375" cy="5933532"/>
          </a:xfrm>
          <a:prstGeom prst="rect">
            <a:avLst/>
          </a:prstGeom>
        </p:spPr>
      </p:pic>
      <p:pic>
        <p:nvPicPr>
          <p:cNvPr id="5" name="Imagen 4"/>
          <p:cNvPicPr>
            <a:picLocks noChangeAspect="1"/>
          </p:cNvPicPr>
          <p:nvPr/>
        </p:nvPicPr>
        <p:blipFill>
          <a:blip r:embed="rId3"/>
          <a:stretch>
            <a:fillRect/>
          </a:stretch>
        </p:blipFill>
        <p:spPr>
          <a:xfrm>
            <a:off x="5953125" y="729536"/>
            <a:ext cx="6119812" cy="5915025"/>
          </a:xfrm>
          <a:prstGeom prst="rect">
            <a:avLst/>
          </a:prstGeom>
        </p:spPr>
      </p:pic>
    </p:spTree>
    <p:extLst>
      <p:ext uri="{BB962C8B-B14F-4D97-AF65-F5344CB8AC3E}">
        <p14:creationId xmlns:p14="http://schemas.microsoft.com/office/powerpoint/2010/main" val="233287581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3178629" y="204814"/>
            <a:ext cx="5657850" cy="898472"/>
          </a:xfrm>
        </p:spPr>
        <p:txBody>
          <a:bodyPr>
            <a:normAutofit fontScale="90000"/>
          </a:bodyPr>
          <a:lstStyle/>
          <a:p>
            <a:pPr algn="ctr"/>
            <a:r>
              <a:rPr lang="es-EC" b="1" dirty="0">
                <a:latin typeface="Times New Roman" panose="02020603050405020304" pitchFamily="18" charset="0"/>
                <a:cs typeface="Times New Roman" panose="02020603050405020304" pitchFamily="18" charset="0"/>
              </a:rPr>
              <a:t>CICLO ECONÓMICO</a:t>
            </a:r>
          </a:p>
        </p:txBody>
      </p:sp>
      <p:pic>
        <p:nvPicPr>
          <p:cNvPr id="5" name="Imagen 4">
            <a:extLst>
              <a:ext uri="{FF2B5EF4-FFF2-40B4-BE49-F238E27FC236}">
                <a16:creationId xmlns:a16="http://schemas.microsoft.com/office/drawing/2014/main" id="{E490BB51-1A3D-44CF-A57B-B2D4A2661C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14576" y="1431899"/>
            <a:ext cx="8072436" cy="4083077"/>
          </a:xfrm>
          <a:prstGeom prst="rect">
            <a:avLst/>
          </a:prstGeom>
          <a:noFill/>
          <a:ln>
            <a:solidFill>
              <a:schemeClr val="tx1"/>
            </a:solidFill>
          </a:ln>
        </p:spPr>
      </p:pic>
      <p:sp>
        <p:nvSpPr>
          <p:cNvPr id="8" name="Título 1">
            <a:extLst>
              <a:ext uri="{FF2B5EF4-FFF2-40B4-BE49-F238E27FC236}">
                <a16:creationId xmlns:a16="http://schemas.microsoft.com/office/drawing/2014/main" id="{3724BE23-6CDC-4A8C-A40D-C36FD8BFF2B1}"/>
              </a:ext>
            </a:extLst>
          </p:cNvPr>
          <p:cNvSpPr txBox="1">
            <a:spLocks/>
          </p:cNvSpPr>
          <p:nvPr/>
        </p:nvSpPr>
        <p:spPr>
          <a:xfrm>
            <a:off x="3331030" y="5514976"/>
            <a:ext cx="5657850" cy="8984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dirty="0">
                <a:latin typeface="Times New Roman" panose="02020603050405020304" pitchFamily="18" charset="0"/>
                <a:ea typeface="Tahoma" panose="020B0604030504040204" pitchFamily="34" charset="0"/>
                <a:cs typeface="Times New Roman" panose="02020603050405020304" pitchFamily="18" charset="0"/>
              </a:rPr>
              <a:t>Fuente: (</a:t>
            </a:r>
            <a:r>
              <a:rPr lang="es-EC" sz="2000" dirty="0" err="1">
                <a:latin typeface="Times New Roman" panose="02020603050405020304" pitchFamily="18" charset="0"/>
                <a:ea typeface="Tahoma" panose="020B0604030504040204" pitchFamily="34" charset="0"/>
                <a:cs typeface="Times New Roman" panose="02020603050405020304" pitchFamily="18" charset="0"/>
              </a:rPr>
              <a:t>Erráez</a:t>
            </a:r>
            <a:r>
              <a:rPr lang="es-EC" sz="2000" dirty="0">
                <a:latin typeface="Times New Roman" panose="02020603050405020304" pitchFamily="18" charset="0"/>
                <a:ea typeface="Tahoma" panose="020B0604030504040204" pitchFamily="34" charset="0"/>
                <a:cs typeface="Times New Roman" panose="02020603050405020304" pitchFamily="18" charset="0"/>
              </a:rPr>
              <a:t> T., 2014)</a:t>
            </a:r>
          </a:p>
          <a:p>
            <a:pPr algn="ctr"/>
            <a:endParaRPr lang="es-EC" sz="20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073506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3178629" y="204814"/>
            <a:ext cx="5657850" cy="898472"/>
          </a:xfrm>
        </p:spPr>
        <p:txBody>
          <a:bodyPr>
            <a:normAutofit fontScale="90000"/>
          </a:bodyPr>
          <a:lstStyle/>
          <a:p>
            <a:pPr algn="ctr"/>
            <a:r>
              <a:rPr lang="es-EC" b="1" dirty="0">
                <a:latin typeface="Times New Roman" panose="02020603050405020304" pitchFamily="18" charset="0"/>
                <a:cs typeface="Times New Roman" panose="02020603050405020304" pitchFamily="18" charset="0"/>
              </a:rPr>
              <a:t>CICLO ECONÓMICO</a:t>
            </a:r>
          </a:p>
        </p:txBody>
      </p:sp>
      <p:graphicFrame>
        <p:nvGraphicFramePr>
          <p:cNvPr id="3" name="Tabla 2"/>
          <p:cNvGraphicFramePr>
            <a:graphicFrameLocks noGrp="1"/>
          </p:cNvGraphicFramePr>
          <p:nvPr>
            <p:extLst>
              <p:ext uri="{D42A27DB-BD31-4B8C-83A1-F6EECF244321}">
                <p14:modId xmlns:p14="http://schemas.microsoft.com/office/powerpoint/2010/main" val="61334199"/>
              </p:ext>
            </p:extLst>
          </p:nvPr>
        </p:nvGraphicFramePr>
        <p:xfrm>
          <a:off x="255587" y="1228725"/>
          <a:ext cx="5116513" cy="5172074"/>
        </p:xfrm>
        <a:graphic>
          <a:graphicData uri="http://schemas.openxmlformats.org/drawingml/2006/table">
            <a:tbl>
              <a:tblPr>
                <a:tableStyleId>{616DA210-FB5B-4158-B5E0-FEB733F419BA}</a:tableStyleId>
              </a:tblPr>
              <a:tblGrid>
                <a:gridCol w="797988">
                  <a:extLst>
                    <a:ext uri="{9D8B030D-6E8A-4147-A177-3AD203B41FA5}">
                      <a16:colId xmlns:a16="http://schemas.microsoft.com/office/drawing/2014/main" val="20000"/>
                    </a:ext>
                  </a:extLst>
                </a:gridCol>
                <a:gridCol w="1607712">
                  <a:extLst>
                    <a:ext uri="{9D8B030D-6E8A-4147-A177-3AD203B41FA5}">
                      <a16:colId xmlns:a16="http://schemas.microsoft.com/office/drawing/2014/main" val="20001"/>
                    </a:ext>
                  </a:extLst>
                </a:gridCol>
                <a:gridCol w="1607712">
                  <a:extLst>
                    <a:ext uri="{9D8B030D-6E8A-4147-A177-3AD203B41FA5}">
                      <a16:colId xmlns:a16="http://schemas.microsoft.com/office/drawing/2014/main" val="20002"/>
                    </a:ext>
                  </a:extLst>
                </a:gridCol>
                <a:gridCol w="1103101">
                  <a:extLst>
                    <a:ext uri="{9D8B030D-6E8A-4147-A177-3AD203B41FA5}">
                      <a16:colId xmlns:a16="http://schemas.microsoft.com/office/drawing/2014/main" val="20003"/>
                    </a:ext>
                  </a:extLst>
                </a:gridCol>
              </a:tblGrid>
              <a:tr h="1400622">
                <a:tc gridSpan="4">
                  <a:txBody>
                    <a:bodyPr/>
                    <a:lstStyle/>
                    <a:p>
                      <a:pPr algn="ctr" rtl="0" fontAlgn="ctr"/>
                      <a:r>
                        <a:rPr lang="es-EC" sz="2000" b="1" u="none" strike="noStrike" dirty="0">
                          <a:effectLst/>
                          <a:latin typeface="Times New Roman" panose="02020603050405020304" pitchFamily="18" charset="0"/>
                          <a:cs typeface="Times New Roman" panose="02020603050405020304" pitchFamily="18" charset="0"/>
                        </a:rPr>
                        <a:t>Variación del PIB durante el período 2017-2018</a:t>
                      </a:r>
                      <a:endParaRPr lang="es-EC"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88238">
                <a:tc gridSpan="2">
                  <a:txBody>
                    <a:bodyPr/>
                    <a:lstStyle/>
                    <a:p>
                      <a:pPr algn="ctr" rtl="0" fontAlgn="ctr"/>
                      <a:r>
                        <a:rPr lang="es-EC" sz="2000" b="1" u="none" strike="noStrike" dirty="0">
                          <a:effectLst/>
                          <a:latin typeface="Times New Roman" panose="02020603050405020304" pitchFamily="18" charset="0"/>
                          <a:cs typeface="Times New Roman" panose="02020603050405020304" pitchFamily="18" charset="0"/>
                        </a:rPr>
                        <a:t>PERÍODO</a:t>
                      </a:r>
                      <a:endParaRPr lang="es-EC"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hMerge="1">
                  <a:txBody>
                    <a:bodyPr/>
                    <a:lstStyle/>
                    <a:p>
                      <a:endParaRPr lang="es-EC"/>
                    </a:p>
                  </a:txBody>
                  <a:tcPr/>
                </a:tc>
                <a:tc rowSpan="2">
                  <a:txBody>
                    <a:bodyPr/>
                    <a:lstStyle/>
                    <a:p>
                      <a:pPr algn="ctr" rtl="0" fontAlgn="ctr"/>
                      <a:r>
                        <a:rPr lang="es-EC" sz="2000" b="1" u="none" strike="noStrike" dirty="0">
                          <a:effectLst/>
                          <a:latin typeface="Times New Roman" panose="02020603050405020304" pitchFamily="18" charset="0"/>
                          <a:cs typeface="Times New Roman" panose="02020603050405020304" pitchFamily="18" charset="0"/>
                        </a:rPr>
                        <a:t>%</a:t>
                      </a:r>
                      <a:endParaRPr lang="es-EC"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rowSpan="2">
                  <a:txBody>
                    <a:bodyPr/>
                    <a:lstStyle/>
                    <a:p>
                      <a:pPr algn="ctr" rtl="0" fontAlgn="ctr"/>
                      <a:r>
                        <a:rPr lang="es-EC" sz="2000" b="1" u="none" strike="noStrike" dirty="0">
                          <a:effectLst/>
                          <a:latin typeface="Times New Roman" panose="02020603050405020304" pitchFamily="18" charset="0"/>
                          <a:cs typeface="Times New Roman" panose="02020603050405020304" pitchFamily="18" charset="0"/>
                        </a:rPr>
                        <a:t>PROM.</a:t>
                      </a:r>
                      <a:endParaRPr lang="es-EC"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extLst>
                  <a:ext uri="{0D108BD9-81ED-4DB2-BD59-A6C34878D82A}">
                    <a16:rowId xmlns:a16="http://schemas.microsoft.com/office/drawing/2014/main" val="10001"/>
                  </a:ext>
                </a:extLst>
              </a:tr>
              <a:tr h="374372">
                <a:tc>
                  <a:txBody>
                    <a:bodyPr/>
                    <a:lstStyle/>
                    <a:p>
                      <a:pPr algn="l" rtl="0" fontAlgn="ctr"/>
                      <a:r>
                        <a:rPr lang="es-EC" sz="2000" b="1" u="none" strike="noStrike" dirty="0">
                          <a:effectLst/>
                          <a:latin typeface="Times New Roman" panose="02020603050405020304" pitchFamily="18" charset="0"/>
                          <a:cs typeface="Times New Roman" panose="02020603050405020304" pitchFamily="18" charset="0"/>
                        </a:rPr>
                        <a:t>AÑO</a:t>
                      </a:r>
                      <a:endParaRPr lang="es-EC"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l" rtl="0" fontAlgn="ctr"/>
                      <a:r>
                        <a:rPr lang="es-EC" sz="2000" b="1" u="none" strike="noStrike" dirty="0">
                          <a:effectLst/>
                          <a:latin typeface="Times New Roman" panose="02020603050405020304" pitchFamily="18" charset="0"/>
                          <a:cs typeface="Times New Roman" panose="02020603050405020304" pitchFamily="18" charset="0"/>
                        </a:rPr>
                        <a:t>TRIMESTRE</a:t>
                      </a:r>
                      <a:endParaRPr lang="es-EC"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2"/>
                  </a:ext>
                </a:extLst>
              </a:tr>
              <a:tr h="374372">
                <a:tc rowSpan="4">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PIB 2017</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I</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1,70%</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rowSpan="4">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2,38%</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0003"/>
                  </a:ext>
                </a:extLst>
              </a:tr>
              <a:tr h="374372">
                <a:tc vMerge="1">
                  <a:txBody>
                    <a:bodyPr/>
                    <a:lstStyle/>
                    <a:p>
                      <a:endParaRPr lang="es-EC"/>
                    </a:p>
                  </a:txBody>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II</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2,10%</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vMerge="1">
                  <a:txBody>
                    <a:bodyPr/>
                    <a:lstStyle/>
                    <a:p>
                      <a:endParaRPr lang="es-EC"/>
                    </a:p>
                  </a:txBody>
                  <a:tcPr/>
                </a:tc>
                <a:extLst>
                  <a:ext uri="{0D108BD9-81ED-4DB2-BD59-A6C34878D82A}">
                    <a16:rowId xmlns:a16="http://schemas.microsoft.com/office/drawing/2014/main" val="10004"/>
                  </a:ext>
                </a:extLst>
              </a:tr>
              <a:tr h="374372">
                <a:tc vMerge="1">
                  <a:txBody>
                    <a:bodyPr/>
                    <a:lstStyle/>
                    <a:p>
                      <a:endParaRPr lang="es-EC"/>
                    </a:p>
                  </a:txBody>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III</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2,90%</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vMerge="1">
                  <a:txBody>
                    <a:bodyPr/>
                    <a:lstStyle/>
                    <a:p>
                      <a:endParaRPr lang="es-EC"/>
                    </a:p>
                  </a:txBody>
                  <a:tcPr/>
                </a:tc>
                <a:extLst>
                  <a:ext uri="{0D108BD9-81ED-4DB2-BD59-A6C34878D82A}">
                    <a16:rowId xmlns:a16="http://schemas.microsoft.com/office/drawing/2014/main" val="10005"/>
                  </a:ext>
                </a:extLst>
              </a:tr>
              <a:tr h="374372">
                <a:tc vMerge="1">
                  <a:txBody>
                    <a:bodyPr/>
                    <a:lstStyle/>
                    <a:p>
                      <a:endParaRPr lang="es-EC"/>
                    </a:p>
                  </a:txBody>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IV</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2,80%</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vMerge="1">
                  <a:txBody>
                    <a:bodyPr/>
                    <a:lstStyle/>
                    <a:p>
                      <a:endParaRPr lang="es-EC"/>
                    </a:p>
                  </a:txBody>
                  <a:tcPr/>
                </a:tc>
                <a:extLst>
                  <a:ext uri="{0D108BD9-81ED-4DB2-BD59-A6C34878D82A}">
                    <a16:rowId xmlns:a16="http://schemas.microsoft.com/office/drawing/2014/main" val="10006"/>
                  </a:ext>
                </a:extLst>
              </a:tr>
              <a:tr h="388238">
                <a:tc rowSpan="4">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PIB 2018</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I</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dirty="0">
                          <a:effectLst/>
                          <a:latin typeface="Times New Roman" panose="02020603050405020304" pitchFamily="18" charset="0"/>
                          <a:cs typeface="Times New Roman" panose="02020603050405020304" pitchFamily="18" charset="0"/>
                        </a:rPr>
                        <a:t>1,80%</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rowSpan="4">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1,38%</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0007"/>
                  </a:ext>
                </a:extLst>
              </a:tr>
              <a:tr h="374372">
                <a:tc vMerge="1">
                  <a:txBody>
                    <a:bodyPr/>
                    <a:lstStyle/>
                    <a:p>
                      <a:endParaRPr lang="es-EC"/>
                    </a:p>
                  </a:txBody>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II</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1,40%</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vMerge="1">
                  <a:txBody>
                    <a:bodyPr/>
                    <a:lstStyle/>
                    <a:p>
                      <a:endParaRPr lang="es-EC"/>
                    </a:p>
                  </a:txBody>
                  <a:tcPr/>
                </a:tc>
                <a:extLst>
                  <a:ext uri="{0D108BD9-81ED-4DB2-BD59-A6C34878D82A}">
                    <a16:rowId xmlns:a16="http://schemas.microsoft.com/office/drawing/2014/main" val="10008"/>
                  </a:ext>
                </a:extLst>
              </a:tr>
              <a:tr h="374372">
                <a:tc vMerge="1">
                  <a:txBody>
                    <a:bodyPr/>
                    <a:lstStyle/>
                    <a:p>
                      <a:endParaRPr lang="es-EC"/>
                    </a:p>
                  </a:txBody>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III</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1,50%</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vMerge="1">
                  <a:txBody>
                    <a:bodyPr/>
                    <a:lstStyle/>
                    <a:p>
                      <a:endParaRPr lang="es-EC"/>
                    </a:p>
                  </a:txBody>
                  <a:tcPr/>
                </a:tc>
                <a:extLst>
                  <a:ext uri="{0D108BD9-81ED-4DB2-BD59-A6C34878D82A}">
                    <a16:rowId xmlns:a16="http://schemas.microsoft.com/office/drawing/2014/main" val="10009"/>
                  </a:ext>
                </a:extLst>
              </a:tr>
              <a:tr h="374372">
                <a:tc vMerge="1">
                  <a:txBody>
                    <a:bodyPr/>
                    <a:lstStyle/>
                    <a:p>
                      <a:endParaRPr lang="es-EC"/>
                    </a:p>
                  </a:txBody>
                  <a:tcPr/>
                </a:tc>
                <a:tc>
                  <a:txBody>
                    <a:bodyPr/>
                    <a:lstStyle/>
                    <a:p>
                      <a:pPr algn="ctr" rtl="0" fontAlgn="ctr"/>
                      <a:r>
                        <a:rPr lang="es-EC" sz="2000" u="none" strike="noStrike">
                          <a:effectLst/>
                          <a:latin typeface="Times New Roman" panose="02020603050405020304" pitchFamily="18" charset="0"/>
                          <a:cs typeface="Times New Roman" panose="02020603050405020304" pitchFamily="18" charset="0"/>
                        </a:rPr>
                        <a:t>IV</a:t>
                      </a:r>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rtl="0" fontAlgn="ctr"/>
                      <a:r>
                        <a:rPr lang="es-EC" sz="2000" u="none" strike="noStrike" dirty="0">
                          <a:effectLst/>
                          <a:latin typeface="Times New Roman" panose="02020603050405020304" pitchFamily="18" charset="0"/>
                          <a:cs typeface="Times New Roman" panose="02020603050405020304" pitchFamily="18" charset="0"/>
                        </a:rPr>
                        <a:t>0,80%</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vMerge="1">
                  <a:txBody>
                    <a:bodyPr/>
                    <a:lstStyle/>
                    <a:p>
                      <a:endParaRPr lang="es-EC"/>
                    </a:p>
                  </a:txBody>
                  <a:tcPr/>
                </a:tc>
                <a:extLst>
                  <a:ext uri="{0D108BD9-81ED-4DB2-BD59-A6C34878D82A}">
                    <a16:rowId xmlns:a16="http://schemas.microsoft.com/office/drawing/2014/main" val="10010"/>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813787234"/>
              </p:ext>
            </p:extLst>
          </p:nvPr>
        </p:nvGraphicFramePr>
        <p:xfrm>
          <a:off x="5786438" y="1114424"/>
          <a:ext cx="6105003" cy="5520222"/>
        </p:xfrm>
        <a:graphic>
          <a:graphicData uri="http://schemas.openxmlformats.org/drawingml/2006/table">
            <a:tbl>
              <a:tblPr>
                <a:tableStyleId>{616DA210-FB5B-4158-B5E0-FEB733F419BA}</a:tableStyleId>
              </a:tblPr>
              <a:tblGrid>
                <a:gridCol w="463671">
                  <a:extLst>
                    <a:ext uri="{9D8B030D-6E8A-4147-A177-3AD203B41FA5}">
                      <a16:colId xmlns:a16="http://schemas.microsoft.com/office/drawing/2014/main" val="20000"/>
                    </a:ext>
                  </a:extLst>
                </a:gridCol>
                <a:gridCol w="1777406">
                  <a:extLst>
                    <a:ext uri="{9D8B030D-6E8A-4147-A177-3AD203B41FA5}">
                      <a16:colId xmlns:a16="http://schemas.microsoft.com/office/drawing/2014/main" val="20001"/>
                    </a:ext>
                  </a:extLst>
                </a:gridCol>
                <a:gridCol w="1625112">
                  <a:extLst>
                    <a:ext uri="{9D8B030D-6E8A-4147-A177-3AD203B41FA5}">
                      <a16:colId xmlns:a16="http://schemas.microsoft.com/office/drawing/2014/main" val="20002"/>
                    </a:ext>
                  </a:extLst>
                </a:gridCol>
                <a:gridCol w="855527">
                  <a:extLst>
                    <a:ext uri="{9D8B030D-6E8A-4147-A177-3AD203B41FA5}">
                      <a16:colId xmlns:a16="http://schemas.microsoft.com/office/drawing/2014/main" val="20003"/>
                    </a:ext>
                  </a:extLst>
                </a:gridCol>
                <a:gridCol w="658608">
                  <a:extLst>
                    <a:ext uri="{9D8B030D-6E8A-4147-A177-3AD203B41FA5}">
                      <a16:colId xmlns:a16="http://schemas.microsoft.com/office/drawing/2014/main" val="20004"/>
                    </a:ext>
                  </a:extLst>
                </a:gridCol>
                <a:gridCol w="724679">
                  <a:extLst>
                    <a:ext uri="{9D8B030D-6E8A-4147-A177-3AD203B41FA5}">
                      <a16:colId xmlns:a16="http://schemas.microsoft.com/office/drawing/2014/main" val="20005"/>
                    </a:ext>
                  </a:extLst>
                </a:gridCol>
              </a:tblGrid>
              <a:tr h="232474">
                <a:tc gridSpan="6">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TASAS DE EMPLEO  2017-2018</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32264">
                <a:tc gridSpan="2">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PERÍODO</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tc hMerge="1">
                  <a:txBody>
                    <a:bodyPr/>
                    <a:lstStyle/>
                    <a:p>
                      <a:endParaRPr lang="es-EC"/>
                    </a:p>
                  </a:txBody>
                  <a:tcPr/>
                </a:tc>
                <a:tc rowSpan="2">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DETALLE</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tc gridSpan="2">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POBLACION</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tc hMerge="1">
                  <a:txBody>
                    <a:bodyPr/>
                    <a:lstStyle/>
                    <a:p>
                      <a:endParaRPr lang="es-EC"/>
                    </a:p>
                  </a:txBody>
                  <a:tcPr/>
                </a:tc>
                <a:tc>
                  <a:txBody>
                    <a:bodyPr/>
                    <a:lstStyle/>
                    <a:p>
                      <a:pPr algn="ctr" rtl="0" fontAlgn="ctr"/>
                      <a:r>
                        <a:rPr lang="es-EC" sz="1200" b="1" u="none" strike="noStrike">
                          <a:effectLst/>
                          <a:latin typeface="Times New Roman" panose="02020603050405020304" pitchFamily="18" charset="0"/>
                          <a:cs typeface="Times New Roman" panose="02020603050405020304" pitchFamily="18" charset="0"/>
                        </a:rPr>
                        <a:t>PROMEDIO</a:t>
                      </a:r>
                      <a:endParaRPr lang="es-EC" sz="1200" b="1" i="0" u="none" strike="noStrike">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extLst>
                  <a:ext uri="{0D108BD9-81ED-4DB2-BD59-A6C34878D82A}">
                    <a16:rowId xmlns:a16="http://schemas.microsoft.com/office/drawing/2014/main" val="10001"/>
                  </a:ext>
                </a:extLst>
              </a:tr>
              <a:tr h="553921">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AÑO</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TRIMESTRE</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NÚMERO</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EMPLEO ADECUADO</a:t>
                      </a:r>
                      <a:endParaRPr lang="es-EC"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99" marR="6399" marT="6399" marB="0" anchor="ctr">
                    <a:solidFill>
                      <a:schemeClr val="accent1"/>
                    </a:solidFill>
                  </a:tcPr>
                </a:tc>
                <a:extLst>
                  <a:ext uri="{0D108BD9-81ED-4DB2-BD59-A6C34878D82A}">
                    <a16:rowId xmlns:a16="http://schemas.microsoft.com/office/drawing/2014/main" val="10002"/>
                  </a:ext>
                </a:extLst>
              </a:tr>
              <a:tr h="213757">
                <a:tc rowSpan="8">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PIB 2017</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b="0" u="none" strike="noStrike" dirty="0">
                          <a:effectLst/>
                          <a:latin typeface="Times New Roman" panose="02020603050405020304" pitchFamily="18" charset="0"/>
                          <a:cs typeface="Times New Roman" panose="02020603050405020304" pitchFamily="18" charset="0"/>
                        </a:rPr>
                        <a:t>I</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PEA.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gridSpan="2">
                  <a:txBody>
                    <a:bodyPr/>
                    <a:lstStyle/>
                    <a:p>
                      <a:pPr algn="ctr" rtl="0" fontAlgn="ctr"/>
                      <a:r>
                        <a:rPr lang="es-EC" sz="1200" u="none" strike="noStrike" dirty="0">
                          <a:effectLst/>
                          <a:latin typeface="Times New Roman" panose="02020603050405020304" pitchFamily="18" charset="0"/>
                          <a:cs typeface="Times New Roman" panose="02020603050405020304" pitchFamily="18" charset="0"/>
                        </a:rPr>
                        <a:t>908.182</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hMerge="1">
                  <a:txBody>
                    <a:bodyPr/>
                    <a:lstStyle/>
                    <a:p>
                      <a:endParaRPr lang="es-EC"/>
                    </a:p>
                  </a:txBody>
                  <a:tcPr/>
                </a:tc>
                <a:tc rowSpan="8">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62,21%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extLst>
                  <a:ext uri="{0D108BD9-81ED-4DB2-BD59-A6C34878D82A}">
                    <a16:rowId xmlns:a16="http://schemas.microsoft.com/office/drawing/2014/main" val="10003"/>
                  </a:ext>
                </a:extLst>
              </a:tr>
              <a:tr h="213757">
                <a:tc vMerge="1">
                  <a:txBody>
                    <a:bodyPr/>
                    <a:lstStyle/>
                    <a:p>
                      <a:endParaRPr lang="es-EC"/>
                    </a:p>
                  </a:txBody>
                  <a:tcPr/>
                </a:tc>
                <a:tc>
                  <a:txBody>
                    <a:bodyPr/>
                    <a:lstStyle/>
                    <a:p>
                      <a:pPr algn="ctr" rtl="0" fontAlgn="ctr"/>
                      <a:r>
                        <a:rPr lang="es-EC" sz="1200" b="0" u="none" strike="noStrike" dirty="0">
                          <a:effectLst/>
                          <a:latin typeface="Times New Roman" panose="02020603050405020304" pitchFamily="18" charset="0"/>
                          <a:cs typeface="Times New Roman" panose="02020603050405020304" pitchFamily="18" charset="0"/>
                        </a:rPr>
                        <a:t>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Empleo Adecuado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524.240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57,72%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04"/>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II</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PEA.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gridSpan="2">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895.921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05"/>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Empleo Adecuado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565.146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63,08%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06"/>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III</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dirty="0">
                          <a:effectLst/>
                          <a:latin typeface="Times New Roman" panose="02020603050405020304" pitchFamily="18" charset="0"/>
                          <a:cs typeface="Times New Roman" panose="02020603050405020304" pitchFamily="18" charset="0"/>
                        </a:rPr>
                        <a:t>PEA.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gridSpan="2">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876.289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07"/>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Empleo Adecuado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582.241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66,44%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08"/>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IV</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PEA.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gridSpan="2">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908.583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09"/>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Empleo Adecuado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559.508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61,58%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10"/>
                  </a:ext>
                </a:extLst>
              </a:tr>
              <a:tr h="220062">
                <a:tc rowSpan="8">
                  <a:txBody>
                    <a:bodyPr/>
                    <a:lstStyle/>
                    <a:p>
                      <a:pPr algn="ctr" rtl="0" fontAlgn="ctr"/>
                      <a:r>
                        <a:rPr lang="es-EC" sz="1200" b="1" u="none" strike="noStrike">
                          <a:effectLst/>
                          <a:latin typeface="Times New Roman" panose="02020603050405020304" pitchFamily="18" charset="0"/>
                          <a:cs typeface="Times New Roman" panose="02020603050405020304" pitchFamily="18" charset="0"/>
                        </a:rPr>
                        <a:t>PIB 2018</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I</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PEA.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gridSpan="2">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901.877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hMerge="1">
                  <a:txBody>
                    <a:bodyPr/>
                    <a:lstStyle/>
                    <a:p>
                      <a:endParaRPr lang="es-EC"/>
                    </a:p>
                  </a:txBody>
                  <a:tcPr/>
                </a:tc>
                <a:tc rowSpan="8">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59,03%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extLst>
                  <a:ext uri="{0D108BD9-81ED-4DB2-BD59-A6C34878D82A}">
                    <a16:rowId xmlns:a16="http://schemas.microsoft.com/office/drawing/2014/main" val="10011"/>
                  </a:ext>
                </a:extLst>
              </a:tr>
              <a:tr h="432264">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Empleo Adecuado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543.015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60,21%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12"/>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II</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PEA.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gridSpan="2">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876.666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13"/>
                  </a:ext>
                </a:extLst>
              </a:tr>
              <a:tr h="432264">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Empleo Adecuado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518.022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59,09%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14"/>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III</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PEA.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gridSpan="2">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998.157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15"/>
                  </a:ext>
                </a:extLst>
              </a:tr>
              <a:tr h="432264">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Empleo Adecuado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588.253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58,93%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16"/>
                  </a:ext>
                </a:extLst>
              </a:tr>
              <a:tr h="213757">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IV</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PEA.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936.072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17"/>
                  </a:ext>
                </a:extLst>
              </a:tr>
              <a:tr h="432264">
                <a:tc vMerge="1">
                  <a:txBody>
                    <a:bodyPr/>
                    <a:lstStyle/>
                    <a:p>
                      <a:endParaRPr lang="es-EC"/>
                    </a:p>
                  </a:txBody>
                  <a:tcPr/>
                </a:tc>
                <a:tc>
                  <a:txBody>
                    <a:bodyPr/>
                    <a:lstStyle/>
                    <a:p>
                      <a:pPr algn="ctr" rtl="0" fontAlgn="ctr"/>
                      <a:r>
                        <a:rPr lang="es-EC" sz="1200" b="1" u="none" strike="noStrike" dirty="0">
                          <a:effectLst/>
                          <a:latin typeface="Times New Roman" panose="02020603050405020304" pitchFamily="18" charset="0"/>
                          <a:cs typeface="Times New Roman" panose="02020603050405020304" pitchFamily="18" charset="0"/>
                        </a:rPr>
                        <a:t>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Empleo Adecuado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541.772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a:txBody>
                    <a:bodyPr/>
                    <a:lstStyle/>
                    <a:p>
                      <a:pPr algn="ctr" rtl="0" fontAlgn="ctr"/>
                      <a:r>
                        <a:rPr lang="es-EC" sz="1200" u="none" strike="noStrike" dirty="0">
                          <a:effectLst/>
                          <a:latin typeface="Times New Roman" panose="02020603050405020304" pitchFamily="18" charset="0"/>
                          <a:cs typeface="Times New Roman" panose="02020603050405020304" pitchFamily="18" charset="0"/>
                        </a:rPr>
                        <a:t>57,88%</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99" marR="6399" marT="6399" marB="0" anchor="ctr">
                    <a:solidFill>
                      <a:schemeClr val="bg1"/>
                    </a:solidFill>
                  </a:tcPr>
                </a:tc>
                <a:tc vMerge="1">
                  <a:txBody>
                    <a:bodyPr/>
                    <a:lstStyle/>
                    <a:p>
                      <a:endParaRPr lang="es-EC"/>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44674667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1637314" y="420423"/>
            <a:ext cx="8555420" cy="898472"/>
          </a:xfrm>
        </p:spPr>
        <p:txBody>
          <a:bodyPr>
            <a:noAutofit/>
          </a:bodyPr>
          <a:lstStyle/>
          <a:p>
            <a:pPr algn="ctr"/>
            <a:r>
              <a:rPr lang="es-EC" sz="3600" b="1" dirty="0">
                <a:latin typeface="Times New Roman" panose="02020603050405020304" pitchFamily="18" charset="0"/>
                <a:cs typeface="Times New Roman" panose="02020603050405020304" pitchFamily="18" charset="0"/>
              </a:rPr>
              <a:t>	REPRESENTACIÓN  DE INDICADORES</a:t>
            </a:r>
          </a:p>
        </p:txBody>
      </p:sp>
      <p:pic>
        <p:nvPicPr>
          <p:cNvPr id="8" name="Imagen 7">
            <a:extLst>
              <a:ext uri="{FF2B5EF4-FFF2-40B4-BE49-F238E27FC236}">
                <a16:creationId xmlns:a16="http://schemas.microsoft.com/office/drawing/2014/main" id="{A8833DD0-DD68-43CF-A8D5-C47863EB5A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613240"/>
            <a:ext cx="9486899" cy="4973298"/>
          </a:xfrm>
          <a:prstGeom prst="rect">
            <a:avLst/>
          </a:prstGeom>
          <a:noFill/>
          <a:ln>
            <a:solidFill>
              <a:schemeClr val="tx1"/>
            </a:solidFill>
          </a:ln>
        </p:spPr>
      </p:pic>
    </p:spTree>
    <p:extLst>
      <p:ext uri="{BB962C8B-B14F-4D97-AF65-F5344CB8AC3E}">
        <p14:creationId xmlns:p14="http://schemas.microsoft.com/office/powerpoint/2010/main" val="361888418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7730311-611D-44EF-A9D3-DBED5063F2E3}"/>
              </a:ext>
            </a:extLst>
          </p:cNvPr>
          <p:cNvSpPr txBox="1">
            <a:spLocks/>
          </p:cNvSpPr>
          <p:nvPr/>
        </p:nvSpPr>
        <p:spPr>
          <a:xfrm>
            <a:off x="1187116" y="590777"/>
            <a:ext cx="9881937" cy="89847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b="1" dirty="0">
                <a:latin typeface="Times New Roman" panose="02020603050405020304" pitchFamily="18" charset="0"/>
                <a:cs typeface="Times New Roman" panose="02020603050405020304" pitchFamily="18" charset="0"/>
              </a:rPr>
              <a:t>Resultados de índices de liquidez y morosidad de las COAC's del segmento 2 de la ciudad de Quito</a:t>
            </a:r>
          </a:p>
        </p:txBody>
      </p:sp>
      <p:pic>
        <p:nvPicPr>
          <p:cNvPr id="9" name="Imagen 8"/>
          <p:cNvPicPr>
            <a:picLocks noChangeAspect="1"/>
          </p:cNvPicPr>
          <p:nvPr/>
        </p:nvPicPr>
        <p:blipFill>
          <a:blip r:embed="rId2"/>
          <a:stretch>
            <a:fillRect/>
          </a:stretch>
        </p:blipFill>
        <p:spPr>
          <a:xfrm>
            <a:off x="1187116" y="1979368"/>
            <a:ext cx="9602939" cy="3609975"/>
          </a:xfrm>
          <a:prstGeom prst="rect">
            <a:avLst/>
          </a:prstGeom>
        </p:spPr>
      </p:pic>
    </p:spTree>
    <p:extLst>
      <p:ext uri="{BB962C8B-B14F-4D97-AF65-F5344CB8AC3E}">
        <p14:creationId xmlns:p14="http://schemas.microsoft.com/office/powerpoint/2010/main" val="256598388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1716381" y="1111499"/>
            <a:ext cx="9256295" cy="538833"/>
          </a:xfrm>
        </p:spPr>
        <p:txBody>
          <a:bodyPr>
            <a:noAutofit/>
          </a:bodyPr>
          <a:lstStyle/>
          <a:p>
            <a:pPr algn="ctr"/>
            <a:r>
              <a:rPr lang="es-EC" sz="2400" b="1" dirty="0">
                <a:latin typeface="Times New Roman" panose="02020603050405020304" pitchFamily="18" charset="0"/>
                <a:cs typeface="Times New Roman" panose="02020603050405020304" pitchFamily="18" charset="0"/>
              </a:rPr>
              <a:t>ESCENARIO DEMOSTRATIVO 1</a:t>
            </a:r>
          </a:p>
        </p:txBody>
      </p:sp>
      <p:sp>
        <p:nvSpPr>
          <p:cNvPr id="5" name="Título 1">
            <a:extLst>
              <a:ext uri="{FF2B5EF4-FFF2-40B4-BE49-F238E27FC236}">
                <a16:creationId xmlns:a16="http://schemas.microsoft.com/office/drawing/2014/main" id="{74756415-B198-4523-8ED0-F3035BB24334}"/>
              </a:ext>
            </a:extLst>
          </p:cNvPr>
          <p:cNvSpPr txBox="1">
            <a:spLocks/>
          </p:cNvSpPr>
          <p:nvPr/>
        </p:nvSpPr>
        <p:spPr>
          <a:xfrm>
            <a:off x="1280160" y="5519792"/>
            <a:ext cx="10128738" cy="10268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C" sz="1600"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714704" y="2459420"/>
            <a:ext cx="10694194" cy="2427890"/>
          </a:xfrm>
          <a:prstGeom prst="rect">
            <a:avLst/>
          </a:prstGeom>
        </p:spPr>
      </p:pic>
    </p:spTree>
    <p:extLst>
      <p:ext uri="{BB962C8B-B14F-4D97-AF65-F5344CB8AC3E}">
        <p14:creationId xmlns:p14="http://schemas.microsoft.com/office/powerpoint/2010/main" val="31243841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1716381" y="854324"/>
            <a:ext cx="9256295" cy="898472"/>
          </a:xfrm>
        </p:spPr>
        <p:txBody>
          <a:bodyPr>
            <a:noAutofit/>
          </a:bodyPr>
          <a:lstStyle/>
          <a:p>
            <a:pPr algn="ctr"/>
            <a:r>
              <a:rPr lang="es-EC" sz="2400" b="1" dirty="0">
                <a:latin typeface="Times New Roman" panose="02020603050405020304" pitchFamily="18" charset="0"/>
                <a:cs typeface="Times New Roman" panose="02020603050405020304" pitchFamily="18" charset="0"/>
              </a:rPr>
              <a:t>ESCENARIO DEMOSTRATIVO 2</a:t>
            </a:r>
          </a:p>
        </p:txBody>
      </p:sp>
      <p:sp>
        <p:nvSpPr>
          <p:cNvPr id="5" name="Título 1">
            <a:extLst>
              <a:ext uri="{FF2B5EF4-FFF2-40B4-BE49-F238E27FC236}">
                <a16:creationId xmlns:a16="http://schemas.microsoft.com/office/drawing/2014/main" id="{74756415-B198-4523-8ED0-F3035BB24334}"/>
              </a:ext>
            </a:extLst>
          </p:cNvPr>
          <p:cNvSpPr txBox="1">
            <a:spLocks/>
          </p:cNvSpPr>
          <p:nvPr/>
        </p:nvSpPr>
        <p:spPr>
          <a:xfrm>
            <a:off x="1280160" y="5519792"/>
            <a:ext cx="10128738" cy="10268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C" sz="1600"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233487" y="2224087"/>
            <a:ext cx="9725025" cy="2409825"/>
          </a:xfrm>
          <a:prstGeom prst="rect">
            <a:avLst/>
          </a:prstGeom>
        </p:spPr>
      </p:pic>
    </p:spTree>
    <p:extLst>
      <p:ext uri="{BB962C8B-B14F-4D97-AF65-F5344CB8AC3E}">
        <p14:creationId xmlns:p14="http://schemas.microsoft.com/office/powerpoint/2010/main" val="370766933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B8752-8493-420F-960E-5A3237E191FA}"/>
              </a:ext>
            </a:extLst>
          </p:cNvPr>
          <p:cNvSpPr>
            <a:spLocks noGrp="1"/>
          </p:cNvSpPr>
          <p:nvPr>
            <p:ph type="title"/>
          </p:nvPr>
        </p:nvSpPr>
        <p:spPr>
          <a:xfrm>
            <a:off x="239152" y="329556"/>
            <a:ext cx="11662116" cy="1006875"/>
          </a:xfrm>
        </p:spPr>
        <p:txBody>
          <a:bodyPr>
            <a:noAutofit/>
          </a:bodyPr>
          <a:lstStyle/>
          <a:p>
            <a:pPr algn="ctr"/>
            <a:r>
              <a:rPr lang="es-EC" sz="3600" b="1" dirty="0">
                <a:solidFill>
                  <a:srgbClr val="0070C0"/>
                </a:solidFill>
                <a:latin typeface="Times New Roman" panose="02020603050405020304" pitchFamily="18" charset="0"/>
                <a:cs typeface="Times New Roman" panose="02020603050405020304" pitchFamily="18" charset="0"/>
              </a:rPr>
              <a:t>ESTRATEGIAS PARA LA RECUPERACIÓN DE LA CARTERA Y REDUCCIÓN DE MOROSIDAD </a:t>
            </a:r>
          </a:p>
        </p:txBody>
      </p:sp>
      <p:sp>
        <p:nvSpPr>
          <p:cNvPr id="3" name="Marcador de texto 2">
            <a:extLst>
              <a:ext uri="{FF2B5EF4-FFF2-40B4-BE49-F238E27FC236}">
                <a16:creationId xmlns:a16="http://schemas.microsoft.com/office/drawing/2014/main" id="{4FD45E79-5053-4B12-AC51-8E9A330B40DC}"/>
              </a:ext>
            </a:extLst>
          </p:cNvPr>
          <p:cNvSpPr>
            <a:spLocks noGrp="1"/>
          </p:cNvSpPr>
          <p:nvPr>
            <p:ph type="body" idx="1"/>
          </p:nvPr>
        </p:nvSpPr>
        <p:spPr>
          <a:xfrm>
            <a:off x="426170" y="1674055"/>
            <a:ext cx="11339660" cy="4642339"/>
          </a:xfrm>
        </p:spPr>
        <p:txBody>
          <a:bodyPr>
            <a:noAutofit/>
          </a:bodyPr>
          <a:lstStyle/>
          <a:p>
            <a:r>
              <a:rPr lang="es-EC" sz="2200" dirty="0">
                <a:solidFill>
                  <a:schemeClr val="tx1"/>
                </a:solidFill>
                <a:latin typeface="Times New Roman" panose="02020603050405020304" pitchFamily="18" charset="0"/>
                <a:cs typeface="Times New Roman" panose="02020603050405020304" pitchFamily="18" charset="0"/>
              </a:rPr>
              <a:t>En primer lugar, es de resaltar que el vértice estratégico de las COAC’s, tiene que ver con la correcta administración del crédito y su cobranza indistintamente del segmento de crédito que la misma se encuentre ejecutando. Entonces en este punto no puede existir improvisación ni pasos no estudiados, sino más bien un plan financiero de la ruta del crédito, en el cual se cuiden todos los factores de éxito que van desde el otorgamiento del crédito hasta su recuperación </a:t>
            </a:r>
            <a:r>
              <a:rPr lang="es-VE" sz="2200" dirty="0">
                <a:solidFill>
                  <a:schemeClr val="tx1"/>
                </a:solidFill>
                <a:latin typeface="Times New Roman" panose="02020603050405020304" pitchFamily="18" charset="0"/>
                <a:cs typeface="Times New Roman" panose="02020603050405020304" pitchFamily="18" charset="0"/>
              </a:rPr>
              <a:t>(Deloitte, 2012)</a:t>
            </a:r>
            <a:r>
              <a:rPr lang="es-EC" sz="2200" dirty="0">
                <a:solidFill>
                  <a:schemeClr val="tx1"/>
                </a:solidFill>
                <a:latin typeface="Times New Roman" panose="02020603050405020304" pitchFamily="18" charset="0"/>
                <a:cs typeface="Times New Roman" panose="02020603050405020304" pitchFamily="18" charset="0"/>
              </a:rPr>
              <a:t>.</a:t>
            </a:r>
          </a:p>
          <a:p>
            <a:r>
              <a:rPr lang="es-EC" sz="2200" dirty="0">
                <a:solidFill>
                  <a:schemeClr val="tx1"/>
                </a:solidFill>
                <a:latin typeface="Times New Roman" panose="02020603050405020304" pitchFamily="18" charset="0"/>
                <a:cs typeface="Times New Roman" panose="02020603050405020304" pitchFamily="18" charset="0"/>
              </a:rPr>
              <a:t>La propuesta de estrategias para la reducción de la morosidad y recuperación de la cartera incorpora necesariamente 3 objetivos específicos que son necesarios para su establecimiento, estos objetivos son:</a:t>
            </a:r>
          </a:p>
          <a:p>
            <a:pPr marL="800100" lvl="1" indent="-342900">
              <a:buFont typeface="Wingdings" panose="05000000000000000000" pitchFamily="2" charset="2"/>
              <a:buChar char="ü"/>
            </a:pPr>
            <a:r>
              <a:rPr lang="es-EC" sz="2200" dirty="0">
                <a:solidFill>
                  <a:schemeClr val="tx1"/>
                </a:solidFill>
                <a:latin typeface="Times New Roman" panose="02020603050405020304" pitchFamily="18" charset="0"/>
                <a:cs typeface="Times New Roman" panose="02020603050405020304" pitchFamily="18" charset="0"/>
              </a:rPr>
              <a:t>Adecuar la estructura operativa interna para el otorgamiento de créditos, recuperación, y monitoreo de la liquidez de las COAC’s, permitiendo así mejor oportunidad para la entrada y salida de fondos de acuerdo al juego financiero y maximización de la rentabilidad.</a:t>
            </a:r>
          </a:p>
          <a:p>
            <a:pPr marL="800100" lvl="1" indent="-342900">
              <a:buFont typeface="Wingdings" panose="05000000000000000000" pitchFamily="2" charset="2"/>
              <a:buChar char="ü"/>
            </a:pPr>
            <a:r>
              <a:rPr lang="es-EC" sz="2200" dirty="0">
                <a:solidFill>
                  <a:schemeClr val="tx1"/>
                </a:solidFill>
                <a:latin typeface="Times New Roman" panose="02020603050405020304" pitchFamily="18" charset="0"/>
                <a:cs typeface="Times New Roman" panose="02020603050405020304" pitchFamily="18" charset="0"/>
              </a:rPr>
              <a:t>Establecer políticas generales de crédito y cobranza.</a:t>
            </a:r>
          </a:p>
          <a:p>
            <a:pPr marL="800100" lvl="1" indent="-342900">
              <a:buFont typeface="Wingdings" panose="05000000000000000000" pitchFamily="2" charset="2"/>
              <a:buChar char="ü"/>
            </a:pPr>
            <a:r>
              <a:rPr lang="es-EC" sz="2200" dirty="0">
                <a:solidFill>
                  <a:schemeClr val="tx1"/>
                </a:solidFill>
                <a:latin typeface="Times New Roman" panose="02020603050405020304" pitchFamily="18" charset="0"/>
                <a:cs typeface="Times New Roman" panose="02020603050405020304" pitchFamily="18" charset="0"/>
              </a:rPr>
              <a:t>Establecer una serie de pasos detallados para la recuperación de créditos.</a:t>
            </a:r>
          </a:p>
          <a:p>
            <a:pPr>
              <a:lnSpc>
                <a:spcPct val="120000"/>
              </a:lnSpc>
            </a:pPr>
            <a:endParaRPr lang="es-EC" sz="2200" b="1"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7899147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46B8752-8493-420F-960E-5A3237E191F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000" b="1" kern="1200">
                <a:solidFill>
                  <a:srgbClr val="FFFFFF"/>
                </a:solidFill>
                <a:latin typeface="+mj-lt"/>
                <a:ea typeface="+mj-ea"/>
                <a:cs typeface="+mj-cs"/>
              </a:rPr>
              <a:t>CORRECTA Y ESTRICTA UTIIZACIÓN DE LA HERRAMIENTA DE LAS “5 C DEL CRÉDITO”</a:t>
            </a:r>
          </a:p>
        </p:txBody>
      </p:sp>
      <p:cxnSp>
        <p:nvCxnSpPr>
          <p:cNvPr id="77" name="Straight Connector 7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0" name="Picture 6" descr="Resultado de imagen para 5 c del credito">
            <a:extLst>
              <a:ext uri="{FF2B5EF4-FFF2-40B4-BE49-F238E27FC236}">
                <a16:creationId xmlns:a16="http://schemas.microsoft.com/office/drawing/2014/main" id="{59B80466-9A56-4918-829C-E7BD4A9729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2458404"/>
            <a:ext cx="3827575" cy="38368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19A9A640-AC35-409D-8FAE-7E3353B3B959}"/>
              </a:ext>
            </a:extLst>
          </p:cNvPr>
          <p:cNvSpPr txBox="1">
            <a:spLocks/>
          </p:cNvSpPr>
          <p:nvPr/>
        </p:nvSpPr>
        <p:spPr>
          <a:xfrm>
            <a:off x="4669190" y="312931"/>
            <a:ext cx="7257868" cy="131892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EC" sz="3200" b="1" dirty="0">
                <a:solidFill>
                  <a:srgbClr val="0070C0"/>
                </a:solidFill>
                <a:latin typeface="Times New Roman" panose="02020603050405020304" pitchFamily="18" charset="0"/>
                <a:cs typeface="Times New Roman" panose="02020603050405020304" pitchFamily="18" charset="0"/>
              </a:rPr>
              <a:t>ESTRATEGIAS PARA LA RECUPERACIÓN DE LA CARTERA Y REDUCCIÓN DE MOROSIDAD </a:t>
            </a:r>
          </a:p>
        </p:txBody>
      </p:sp>
    </p:spTree>
    <p:extLst>
      <p:ext uri="{BB962C8B-B14F-4D97-AF65-F5344CB8AC3E}">
        <p14:creationId xmlns:p14="http://schemas.microsoft.com/office/powerpoint/2010/main" val="31274176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ítulo 1">
            <a:extLst>
              <a:ext uri="{FF2B5EF4-FFF2-40B4-BE49-F238E27FC236}">
                <a16:creationId xmlns:a16="http://schemas.microsoft.com/office/drawing/2014/main" id="{EFE2988E-49E4-4658-AB41-118BFC978E7C}"/>
              </a:ext>
            </a:extLst>
          </p:cNvPr>
          <p:cNvSpPr>
            <a:spLocks noGrp="1"/>
          </p:cNvSpPr>
          <p:nvPr>
            <p:ph type="title"/>
          </p:nvPr>
        </p:nvSpPr>
        <p:spPr>
          <a:xfrm>
            <a:off x="987215" y="1318590"/>
            <a:ext cx="5612878" cy="4220820"/>
          </a:xfrm>
        </p:spPr>
        <p:txBody>
          <a:bodyPr vert="horz" lIns="91440" tIns="45720" rIns="91440" bIns="45720" rtlCol="0" anchor="ctr">
            <a:normAutofit/>
          </a:bodyPr>
          <a:lstStyle/>
          <a:p>
            <a:r>
              <a:rPr lang="en-US" sz="5000" b="1" dirty="0">
                <a:solidFill>
                  <a:srgbClr val="FFFFFF"/>
                </a:solidFill>
                <a:latin typeface="Times New Roman" panose="02020603050405020304" pitchFamily="18" charset="0"/>
                <a:cs typeface="Times New Roman" panose="02020603050405020304" pitchFamily="18" charset="0"/>
              </a:rPr>
              <a:t>ANTECEDENTES</a:t>
            </a:r>
          </a:p>
        </p:txBody>
      </p:sp>
      <p:pic>
        <p:nvPicPr>
          <p:cNvPr id="1028" name="Picture 4" descr="Imagen relacionada">
            <a:extLst>
              <a:ext uri="{FF2B5EF4-FFF2-40B4-BE49-F238E27FC236}">
                <a16:creationId xmlns:a16="http://schemas.microsoft.com/office/drawing/2014/main" id="{03D274D7-028E-4EBC-A73F-69D926517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10" y="281726"/>
            <a:ext cx="2060269" cy="10331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8" name="Imagen 37">
            <a:extLst>
              <a:ext uri="{FF2B5EF4-FFF2-40B4-BE49-F238E27FC236}">
                <a16:creationId xmlns:a16="http://schemas.microsoft.com/office/drawing/2014/main" id="{F7B7DB59-8C59-4701-9E47-86538F7782F0}"/>
              </a:ext>
            </a:extLst>
          </p:cNvPr>
          <p:cNvPicPr>
            <a:picLocks noChangeAspect="1"/>
          </p:cNvPicPr>
          <p:nvPr/>
        </p:nvPicPr>
        <p:blipFill>
          <a:blip r:embed="rId3"/>
          <a:stretch>
            <a:fillRect/>
          </a:stretch>
        </p:blipFill>
        <p:spPr>
          <a:xfrm>
            <a:off x="1561175" y="1260241"/>
            <a:ext cx="2124075" cy="1425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7" name="Imagen 56">
            <a:extLst>
              <a:ext uri="{FF2B5EF4-FFF2-40B4-BE49-F238E27FC236}">
                <a16:creationId xmlns:a16="http://schemas.microsoft.com/office/drawing/2014/main" id="{6802E415-C2DE-49E4-BF9B-6DB0C6D4F467}"/>
              </a:ext>
            </a:extLst>
          </p:cNvPr>
          <p:cNvPicPr>
            <a:picLocks noChangeAspect="1"/>
          </p:cNvPicPr>
          <p:nvPr/>
        </p:nvPicPr>
        <p:blipFill>
          <a:blip r:embed="rId4"/>
          <a:stretch>
            <a:fillRect/>
          </a:stretch>
        </p:blipFill>
        <p:spPr>
          <a:xfrm>
            <a:off x="2839498" y="350753"/>
            <a:ext cx="2686050" cy="132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 name="Imagen 55">
            <a:extLst>
              <a:ext uri="{FF2B5EF4-FFF2-40B4-BE49-F238E27FC236}">
                <a16:creationId xmlns:a16="http://schemas.microsoft.com/office/drawing/2014/main" id="{9FDF58C0-1090-4CE8-82FD-38CAFDB0A9C0}"/>
              </a:ext>
            </a:extLst>
          </p:cNvPr>
          <p:cNvPicPr>
            <a:picLocks noChangeAspect="1"/>
          </p:cNvPicPr>
          <p:nvPr/>
        </p:nvPicPr>
        <p:blipFill>
          <a:blip r:embed="rId5"/>
          <a:stretch>
            <a:fillRect/>
          </a:stretch>
        </p:blipFill>
        <p:spPr>
          <a:xfrm>
            <a:off x="4651509" y="1656786"/>
            <a:ext cx="2329138" cy="895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 name="Imagen 60">
            <a:extLst>
              <a:ext uri="{FF2B5EF4-FFF2-40B4-BE49-F238E27FC236}">
                <a16:creationId xmlns:a16="http://schemas.microsoft.com/office/drawing/2014/main" id="{BFD8D537-0C85-4DF8-8846-36E4FE97DE07}"/>
              </a:ext>
            </a:extLst>
          </p:cNvPr>
          <p:cNvPicPr>
            <a:picLocks noChangeAspect="1"/>
          </p:cNvPicPr>
          <p:nvPr/>
        </p:nvPicPr>
        <p:blipFill>
          <a:blip r:embed="rId6"/>
          <a:stretch>
            <a:fillRect/>
          </a:stretch>
        </p:blipFill>
        <p:spPr>
          <a:xfrm>
            <a:off x="9090935" y="324042"/>
            <a:ext cx="2228850" cy="14938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9" name="Imagen 58">
            <a:extLst>
              <a:ext uri="{FF2B5EF4-FFF2-40B4-BE49-F238E27FC236}">
                <a16:creationId xmlns:a16="http://schemas.microsoft.com/office/drawing/2014/main" id="{B6DD7CF5-39D7-4D97-B83B-08B822AABC30}"/>
              </a:ext>
            </a:extLst>
          </p:cNvPr>
          <p:cNvPicPr>
            <a:picLocks noChangeAspect="1"/>
          </p:cNvPicPr>
          <p:nvPr/>
        </p:nvPicPr>
        <p:blipFill>
          <a:blip r:embed="rId7"/>
          <a:stretch>
            <a:fillRect/>
          </a:stretch>
        </p:blipFill>
        <p:spPr>
          <a:xfrm>
            <a:off x="9118643" y="2220510"/>
            <a:ext cx="2613164" cy="1666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0" name="Imagen 59">
            <a:extLst>
              <a:ext uri="{FF2B5EF4-FFF2-40B4-BE49-F238E27FC236}">
                <a16:creationId xmlns:a16="http://schemas.microsoft.com/office/drawing/2014/main" id="{F20AA03C-3AC1-4A1B-9AE1-06B28038C092}"/>
              </a:ext>
            </a:extLst>
          </p:cNvPr>
          <p:cNvPicPr>
            <a:picLocks noChangeAspect="1"/>
          </p:cNvPicPr>
          <p:nvPr/>
        </p:nvPicPr>
        <p:blipFill>
          <a:blip r:embed="rId8"/>
          <a:stretch>
            <a:fillRect/>
          </a:stretch>
        </p:blipFill>
        <p:spPr>
          <a:xfrm>
            <a:off x="8739618" y="4262594"/>
            <a:ext cx="2918147" cy="1898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 name="Imagen 61">
            <a:extLst>
              <a:ext uri="{FF2B5EF4-FFF2-40B4-BE49-F238E27FC236}">
                <a16:creationId xmlns:a16="http://schemas.microsoft.com/office/drawing/2014/main" id="{E6B8F554-D6A6-4D9B-92BD-22693EC85A98}"/>
              </a:ext>
            </a:extLst>
          </p:cNvPr>
          <p:cNvPicPr>
            <a:picLocks noChangeAspect="1"/>
          </p:cNvPicPr>
          <p:nvPr/>
        </p:nvPicPr>
        <p:blipFill>
          <a:blip r:embed="rId9"/>
          <a:stretch>
            <a:fillRect/>
          </a:stretch>
        </p:blipFill>
        <p:spPr>
          <a:xfrm>
            <a:off x="6166732" y="4177908"/>
            <a:ext cx="2287836" cy="2492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3" name="Imagen 62">
            <a:extLst>
              <a:ext uri="{FF2B5EF4-FFF2-40B4-BE49-F238E27FC236}">
                <a16:creationId xmlns:a16="http://schemas.microsoft.com/office/drawing/2014/main" id="{3B8303FB-4392-4E4A-8E93-8A1C0246F2D1}"/>
              </a:ext>
            </a:extLst>
          </p:cNvPr>
          <p:cNvPicPr>
            <a:picLocks noChangeAspect="1"/>
          </p:cNvPicPr>
          <p:nvPr/>
        </p:nvPicPr>
        <p:blipFill>
          <a:blip r:embed="rId10"/>
          <a:stretch>
            <a:fillRect/>
          </a:stretch>
        </p:blipFill>
        <p:spPr>
          <a:xfrm>
            <a:off x="3434087" y="4151192"/>
            <a:ext cx="2386367" cy="1283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 name="Imagen 1023">
            <a:extLst>
              <a:ext uri="{FF2B5EF4-FFF2-40B4-BE49-F238E27FC236}">
                <a16:creationId xmlns:a16="http://schemas.microsoft.com/office/drawing/2014/main" id="{3A976CBD-50E7-4E18-9BA5-9AB2230AE869}"/>
              </a:ext>
            </a:extLst>
          </p:cNvPr>
          <p:cNvPicPr>
            <a:picLocks noChangeAspect="1"/>
          </p:cNvPicPr>
          <p:nvPr/>
        </p:nvPicPr>
        <p:blipFill>
          <a:blip r:embed="rId11"/>
          <a:stretch>
            <a:fillRect/>
          </a:stretch>
        </p:blipFill>
        <p:spPr>
          <a:xfrm>
            <a:off x="3612486" y="5568194"/>
            <a:ext cx="2091236" cy="104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Imagen 1028">
            <a:extLst>
              <a:ext uri="{FF2B5EF4-FFF2-40B4-BE49-F238E27FC236}">
                <a16:creationId xmlns:a16="http://schemas.microsoft.com/office/drawing/2014/main" id="{F31847D4-A9B7-40CD-8899-7BF4D00FCFE1}"/>
              </a:ext>
            </a:extLst>
          </p:cNvPr>
          <p:cNvPicPr>
            <a:picLocks noChangeAspect="1"/>
          </p:cNvPicPr>
          <p:nvPr/>
        </p:nvPicPr>
        <p:blipFill>
          <a:blip r:embed="rId12"/>
          <a:stretch>
            <a:fillRect/>
          </a:stretch>
        </p:blipFill>
        <p:spPr>
          <a:xfrm>
            <a:off x="6475059" y="497221"/>
            <a:ext cx="2370162" cy="1294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Imagen 1030">
            <a:extLst>
              <a:ext uri="{FF2B5EF4-FFF2-40B4-BE49-F238E27FC236}">
                <a16:creationId xmlns:a16="http://schemas.microsoft.com/office/drawing/2014/main" id="{480CE94D-E9FD-429A-9AC6-606287F8E0D6}"/>
              </a:ext>
            </a:extLst>
          </p:cNvPr>
          <p:cNvPicPr>
            <a:picLocks noChangeAspect="1"/>
          </p:cNvPicPr>
          <p:nvPr/>
        </p:nvPicPr>
        <p:blipFill>
          <a:blip r:embed="rId13"/>
          <a:stretch>
            <a:fillRect/>
          </a:stretch>
        </p:blipFill>
        <p:spPr>
          <a:xfrm>
            <a:off x="387404" y="4110582"/>
            <a:ext cx="2052841" cy="2494224"/>
          </a:xfrm>
          <a:prstGeom prst="rect">
            <a:avLst/>
          </a:prstGeom>
        </p:spPr>
      </p:pic>
    </p:spTree>
    <p:extLst>
      <p:ext uri="{BB962C8B-B14F-4D97-AF65-F5344CB8AC3E}">
        <p14:creationId xmlns:p14="http://schemas.microsoft.com/office/powerpoint/2010/main" val="217072075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B8752-8493-420F-960E-5A3237E191FA}"/>
              </a:ext>
            </a:extLst>
          </p:cNvPr>
          <p:cNvSpPr>
            <a:spLocks noGrp="1"/>
          </p:cNvSpPr>
          <p:nvPr>
            <p:ph type="title"/>
          </p:nvPr>
        </p:nvSpPr>
        <p:spPr>
          <a:xfrm>
            <a:off x="2031247" y="245742"/>
            <a:ext cx="8915399" cy="732576"/>
          </a:xfrm>
        </p:spPr>
        <p:txBody>
          <a:bodyPr>
            <a:noAutofit/>
          </a:bodyPr>
          <a:lstStyle/>
          <a:p>
            <a:pPr algn="ctr"/>
            <a:r>
              <a:rPr lang="es-EC" sz="4800" b="1" dirty="0">
                <a:solidFill>
                  <a:srgbClr val="0070C0"/>
                </a:solidFill>
                <a:latin typeface="Times New Roman" panose="02020603050405020304" pitchFamily="18" charset="0"/>
                <a:cs typeface="Times New Roman" panose="02020603050405020304" pitchFamily="18" charset="0"/>
              </a:rPr>
              <a:t>CONCLUSIONES</a:t>
            </a:r>
          </a:p>
        </p:txBody>
      </p:sp>
      <p:sp>
        <p:nvSpPr>
          <p:cNvPr id="3" name="Marcador de texto 2">
            <a:extLst>
              <a:ext uri="{FF2B5EF4-FFF2-40B4-BE49-F238E27FC236}">
                <a16:creationId xmlns:a16="http://schemas.microsoft.com/office/drawing/2014/main" id="{4FD45E79-5053-4B12-AC51-8E9A330B40DC}"/>
              </a:ext>
            </a:extLst>
          </p:cNvPr>
          <p:cNvSpPr>
            <a:spLocks noGrp="1"/>
          </p:cNvSpPr>
          <p:nvPr>
            <p:ph type="body" idx="1"/>
          </p:nvPr>
        </p:nvSpPr>
        <p:spPr>
          <a:xfrm>
            <a:off x="385762" y="978318"/>
            <a:ext cx="11342771" cy="5543550"/>
          </a:xfrm>
        </p:spPr>
        <p:txBody>
          <a:bodyPr>
            <a:noAutofit/>
          </a:bodyPr>
          <a:lstStyle/>
          <a:p>
            <a:pPr marL="285750" indent="-285750">
              <a:lnSpc>
                <a:spcPct val="110000"/>
              </a:lnSpc>
              <a:buFont typeface="Wingdings 3" charset="2"/>
              <a:buChar char=""/>
            </a:pPr>
            <a:r>
              <a:rPr lang="en-US" sz="2000" dirty="0">
                <a:solidFill>
                  <a:schemeClr val="tx1"/>
                </a:solidFill>
                <a:latin typeface="Times New Roman" panose="02020603050405020304" pitchFamily="18" charset="0"/>
                <a:cs typeface="Times New Roman" panose="02020603050405020304" pitchFamily="18" charset="0"/>
              </a:rPr>
              <a:t>Del total de fondos disponibles que se incrementó fue en un 66.76%, para el período comprendido entre el año 2017 – 2018, a su vez los depósitos a corto plazo incrementaron a una razón de 41.36%. Esto habla de la confianza en las COAC´s y la utilidad de éstas como medio de intermediación financiera.</a:t>
            </a:r>
          </a:p>
          <a:p>
            <a:pPr marL="285750" indent="-285750">
              <a:lnSpc>
                <a:spcPct val="110000"/>
              </a:lnSpc>
              <a:buFont typeface="Wingdings 3" charset="2"/>
              <a:buChar char=""/>
            </a:pPr>
            <a:r>
              <a:rPr lang="es-EC" sz="2000" dirty="0">
                <a:solidFill>
                  <a:schemeClr val="tx1"/>
                </a:solidFill>
                <a:latin typeface="Times New Roman" panose="02020603050405020304" pitchFamily="18" charset="0"/>
                <a:cs typeface="Times New Roman" panose="02020603050405020304" pitchFamily="18" charset="0"/>
              </a:rPr>
              <a:t>El nivel de liquidez de las COAC´s del segmento 2 de la ciudad de Quito, entre los años 2017 y 2018, presenta una variación positiva de 4,36%, existiendo el promedio de liquidez de16,22% durante el año 2017 y del 20,58% durante el año 2018</a:t>
            </a:r>
          </a:p>
          <a:p>
            <a:pPr marL="285750" indent="-285750">
              <a:lnSpc>
                <a:spcPct val="110000"/>
              </a:lnSpc>
              <a:buFont typeface="Wingdings 3" charset="2"/>
              <a:buChar char=""/>
            </a:pPr>
            <a:r>
              <a:rPr lang="es-EC" sz="2000" dirty="0">
                <a:solidFill>
                  <a:schemeClr val="tx1"/>
                </a:solidFill>
                <a:latin typeface="Times New Roman" panose="02020603050405020304" pitchFamily="18" charset="0"/>
                <a:cs typeface="Times New Roman" panose="02020603050405020304" pitchFamily="18" charset="0"/>
              </a:rPr>
              <a:t>El tipo o segmento de crédito con mayor monto de morosidad en las cooperativas de ahorro y crédito mencionadas en el presente estudio fue el microcrédito; conclusión sustentada en que en el año 2017 se presentó  un monto de $2´076.428,76 de morosidad y para el año 2018 se determinó el monto de $ 1´586.209,47 en mora reconocidos como 59,53% y 50,58% de mora respectivamente.</a:t>
            </a:r>
          </a:p>
          <a:p>
            <a:pPr marL="285750" indent="-285750">
              <a:lnSpc>
                <a:spcPct val="110000"/>
              </a:lnSpc>
              <a:buFont typeface="Wingdings 3" charset="2"/>
              <a:buChar char=""/>
            </a:pPr>
            <a:r>
              <a:rPr lang="es-EC" sz="2000" dirty="0">
                <a:solidFill>
                  <a:schemeClr val="tx1"/>
                </a:solidFill>
                <a:latin typeface="Times New Roman" panose="02020603050405020304" pitchFamily="18" charset="0"/>
                <a:cs typeface="Times New Roman" panose="02020603050405020304" pitchFamily="18" charset="0"/>
              </a:rPr>
              <a:t>Del año 2017 al 2018 el monto de morosidad del segmento de microcrédito disminuyó en un 23,61%, este tipo de crédito sigue siendo el más representativo del total de cartera en mora de las COAC’s del segmento 2 de la ciudad de Quito. En consecuencia, se concluye que existe total relación entre los montos de morosidad y la liquidez de las COAC’s; ya que como se pudo evidenciar a menor índice de morosidad, mayor índice de liquidez. </a:t>
            </a:r>
          </a:p>
          <a:p>
            <a:pPr marL="285750" indent="-285750">
              <a:buFont typeface="Wingdings 3" charset="2"/>
              <a:buChar char=""/>
            </a:pPr>
            <a:endParaRPr lang="en-US" sz="2000" dirty="0">
              <a:solidFill>
                <a:schemeClr val="tx1"/>
              </a:solidFill>
              <a:latin typeface="Times New Roman" panose="02020603050405020304" pitchFamily="18" charset="0"/>
              <a:cs typeface="Times New Roman" panose="02020603050405020304" pitchFamily="18" charset="0"/>
            </a:endParaRPr>
          </a:p>
          <a:p>
            <a:endParaRPr lang="es-EC"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0076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B8752-8493-420F-960E-5A3237E191FA}"/>
              </a:ext>
            </a:extLst>
          </p:cNvPr>
          <p:cNvSpPr>
            <a:spLocks noGrp="1"/>
          </p:cNvSpPr>
          <p:nvPr>
            <p:ph type="title"/>
          </p:nvPr>
        </p:nvSpPr>
        <p:spPr>
          <a:xfrm>
            <a:off x="2021722" y="329556"/>
            <a:ext cx="8915399" cy="732576"/>
          </a:xfrm>
        </p:spPr>
        <p:txBody>
          <a:bodyPr>
            <a:normAutofit fontScale="90000"/>
          </a:bodyPr>
          <a:lstStyle/>
          <a:p>
            <a:pPr algn="ctr"/>
            <a:r>
              <a:rPr lang="es-EC" b="1" dirty="0">
                <a:solidFill>
                  <a:srgbClr val="0070C0"/>
                </a:solidFill>
                <a:latin typeface="Times New Roman" panose="02020603050405020304" pitchFamily="18" charset="0"/>
                <a:cs typeface="Times New Roman" panose="02020603050405020304" pitchFamily="18" charset="0"/>
              </a:rPr>
              <a:t>CONCLUSIONES</a:t>
            </a:r>
          </a:p>
        </p:txBody>
      </p:sp>
      <p:sp>
        <p:nvSpPr>
          <p:cNvPr id="3" name="Marcador de texto 2">
            <a:extLst>
              <a:ext uri="{FF2B5EF4-FFF2-40B4-BE49-F238E27FC236}">
                <a16:creationId xmlns:a16="http://schemas.microsoft.com/office/drawing/2014/main" id="{4FD45E79-5053-4B12-AC51-8E9A330B40DC}"/>
              </a:ext>
            </a:extLst>
          </p:cNvPr>
          <p:cNvSpPr>
            <a:spLocks noGrp="1"/>
          </p:cNvSpPr>
          <p:nvPr>
            <p:ph type="body" idx="1"/>
          </p:nvPr>
        </p:nvSpPr>
        <p:spPr>
          <a:xfrm>
            <a:off x="452438" y="1009839"/>
            <a:ext cx="11506200" cy="5376766"/>
          </a:xfrm>
        </p:spPr>
        <p:txBody>
          <a:bodyPr>
            <a:noAutofit/>
          </a:bodyPr>
          <a:lstStyle/>
          <a:p>
            <a:pPr marL="285750" indent="-285750">
              <a:lnSpc>
                <a:spcPct val="120000"/>
              </a:lnSpc>
              <a:buFont typeface="Wingdings 3" charset="2"/>
              <a:buChar char=""/>
            </a:pPr>
            <a:r>
              <a:rPr lang="es-EC" sz="2000" dirty="0">
                <a:solidFill>
                  <a:schemeClr val="tx1"/>
                </a:solidFill>
                <a:latin typeface="Times New Roman" panose="02020603050405020304" pitchFamily="18" charset="0"/>
                <a:cs typeface="Times New Roman" panose="02020603050405020304" pitchFamily="18" charset="0"/>
              </a:rPr>
              <a:t>Los porcentajes que están categorizados como “E” de clasificación pérdida, tanto en el año 2017 como el 2018 superan el 50% del total de morosidad del segmento de microcrédito, por lo que es necesario que se tomen medidas correctivas inmediatas para la correcta recuperación de cartera. </a:t>
            </a:r>
          </a:p>
          <a:p>
            <a:pPr marL="285750" indent="-285750">
              <a:lnSpc>
                <a:spcPct val="120000"/>
              </a:lnSpc>
              <a:buFont typeface="Wingdings 3" charset="2"/>
              <a:buChar char=""/>
            </a:pPr>
            <a:r>
              <a:rPr lang="es-EC" sz="2000" dirty="0">
                <a:solidFill>
                  <a:schemeClr val="tx1"/>
                </a:solidFill>
                <a:latin typeface="Times New Roman" panose="02020603050405020304" pitchFamily="18" charset="0"/>
                <a:cs typeface="Times New Roman" panose="02020603050405020304" pitchFamily="18" charset="0"/>
              </a:rPr>
              <a:t>Considerando las tasas de empleo adecuado de la ciudad de Quito, se puede concluir que a inicios del año 2017 la economía se encontraba en fase de expansión, pero a partir del tercer semestre del mismo año hasta  fines del 2018 empezó la fase de desaceleración sobre tendencia, conclusión que se evidencia al observar el índice promedio de empleo adecuado del año 2017 que fue de 62,21% y que para el año 2018 bajó a 59,03%.</a:t>
            </a:r>
          </a:p>
          <a:p>
            <a:pPr marL="285750" indent="-285750">
              <a:lnSpc>
                <a:spcPct val="120000"/>
              </a:lnSpc>
              <a:buFont typeface="Wingdings 3" charset="2"/>
              <a:buChar char=""/>
            </a:pPr>
            <a:r>
              <a:rPr lang="es-EC" sz="2000" dirty="0">
                <a:solidFill>
                  <a:schemeClr val="tx1"/>
                </a:solidFill>
                <a:latin typeface="Times New Roman" panose="02020603050405020304" pitchFamily="18" charset="0"/>
                <a:cs typeface="Times New Roman" panose="02020603050405020304" pitchFamily="18" charset="0"/>
              </a:rPr>
              <a:t>Las fases particulares de expansión y desaceleración sobre tendencia no afectaron la morosidad y liquidez de las 5 COAC’s objeto de estudio, debido a que estas entidades mantienen sucursales en distintas provincias del país. Por lo tanto, la captación de recursos y recuperación de cartera en cada lugar es diferente de acuerdo a la variedad de situaciones que se pueden presentar en cada agencia y población.</a:t>
            </a:r>
          </a:p>
        </p:txBody>
      </p:sp>
    </p:spTree>
    <p:extLst>
      <p:ext uri="{BB962C8B-B14F-4D97-AF65-F5344CB8AC3E}">
        <p14:creationId xmlns:p14="http://schemas.microsoft.com/office/powerpoint/2010/main" val="356993026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0D4C488-73C2-4633-A401-889F16FBE4D8}"/>
              </a:ext>
            </a:extLst>
          </p:cNvPr>
          <p:cNvSpPr>
            <a:spLocks noGrp="1"/>
          </p:cNvSpPr>
          <p:nvPr>
            <p:ph type="body" idx="1"/>
          </p:nvPr>
        </p:nvSpPr>
        <p:spPr>
          <a:xfrm>
            <a:off x="900332" y="4796959"/>
            <a:ext cx="10604279" cy="1555864"/>
          </a:xfrm>
        </p:spPr>
        <p:txBody>
          <a:bodyPr>
            <a:normAutofit/>
          </a:bodyPr>
          <a:lstStyle/>
          <a:p>
            <a:pPr algn="ctr"/>
            <a:r>
              <a:rPr lang="es-EC" sz="5400" b="1" dirty="0">
                <a:solidFill>
                  <a:schemeClr val="accent5"/>
                </a:solidFill>
                <a:latin typeface="Times New Roman" panose="02020603050405020304" pitchFamily="18" charset="0"/>
                <a:ea typeface="Gulim" panose="020B0600000101010101" pitchFamily="34" charset="-127"/>
                <a:cs typeface="Times New Roman" panose="02020603050405020304" pitchFamily="18" charset="0"/>
              </a:rPr>
              <a:t>GRACIAS POR SU ATENCIÓN…</a:t>
            </a:r>
          </a:p>
        </p:txBody>
      </p:sp>
      <p:pic>
        <p:nvPicPr>
          <p:cNvPr id="4" name="Imagen 3"/>
          <p:cNvPicPr>
            <a:picLocks noChangeAspect="1"/>
          </p:cNvPicPr>
          <p:nvPr/>
        </p:nvPicPr>
        <p:blipFill>
          <a:blip r:embed="rId2"/>
          <a:stretch>
            <a:fillRect/>
          </a:stretch>
        </p:blipFill>
        <p:spPr>
          <a:xfrm>
            <a:off x="1860330" y="956440"/>
            <a:ext cx="8450317" cy="342735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7287423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D24A7-87EA-40EB-B65B-5762C02FDBC1}"/>
              </a:ext>
            </a:extLst>
          </p:cNvPr>
          <p:cNvSpPr>
            <a:spLocks noGrp="1"/>
          </p:cNvSpPr>
          <p:nvPr>
            <p:ph type="title"/>
          </p:nvPr>
        </p:nvSpPr>
        <p:spPr>
          <a:xfrm>
            <a:off x="1733550" y="624110"/>
            <a:ext cx="9771061" cy="1014190"/>
          </a:xfrm>
        </p:spPr>
        <p:txBody>
          <a:bodyPr>
            <a:noAutofit/>
          </a:bodyPr>
          <a:lstStyle/>
          <a:p>
            <a:r>
              <a:rPr lang="es-EC" sz="4000" b="1" dirty="0">
                <a:latin typeface="Times New Roman" panose="02020603050405020304" pitchFamily="18" charset="0"/>
                <a:cs typeface="Times New Roman" panose="02020603050405020304" pitchFamily="18" charset="0"/>
              </a:rPr>
              <a:t>PLANTEAMIENTO DEL PROBLEMA</a:t>
            </a:r>
          </a:p>
        </p:txBody>
      </p:sp>
      <p:pic>
        <p:nvPicPr>
          <p:cNvPr id="3" name="Imagen 2">
            <a:extLst>
              <a:ext uri="{FF2B5EF4-FFF2-40B4-BE49-F238E27FC236}">
                <a16:creationId xmlns:a16="http://schemas.microsoft.com/office/drawing/2014/main" id="{790232D0-53BB-44DB-92AF-2D7083BB2BE0}"/>
              </a:ext>
            </a:extLst>
          </p:cNvPr>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733550" y="1638300"/>
            <a:ext cx="9105900" cy="4438650"/>
          </a:xfrm>
          <a:prstGeom prst="rect">
            <a:avLst/>
          </a:prstGeom>
          <a:ln w="1905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206351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90B90-BE7E-40AF-AEC3-44CEF5453F6B}"/>
              </a:ext>
            </a:extLst>
          </p:cNvPr>
          <p:cNvSpPr>
            <a:spLocks noGrp="1"/>
          </p:cNvSpPr>
          <p:nvPr>
            <p:ph type="title"/>
          </p:nvPr>
        </p:nvSpPr>
        <p:spPr>
          <a:xfrm>
            <a:off x="1865239" y="486484"/>
            <a:ext cx="8911687" cy="751473"/>
          </a:xfrm>
        </p:spPr>
        <p:txBody>
          <a:bodyPr>
            <a:normAutofit/>
          </a:bodyPr>
          <a:lstStyle/>
          <a:p>
            <a:pPr algn="ctr"/>
            <a:r>
              <a:rPr lang="es-EC" sz="4000" b="1" dirty="0">
                <a:latin typeface="Times New Roman" panose="02020603050405020304" pitchFamily="18" charset="0"/>
                <a:cs typeface="Times New Roman" panose="02020603050405020304" pitchFamily="18" charset="0"/>
              </a:rPr>
              <a:t>OBJETIVOS</a:t>
            </a:r>
          </a:p>
        </p:txBody>
      </p:sp>
      <p:sp>
        <p:nvSpPr>
          <p:cNvPr id="4" name="Marcador de contenido 3">
            <a:extLst>
              <a:ext uri="{FF2B5EF4-FFF2-40B4-BE49-F238E27FC236}">
                <a16:creationId xmlns:a16="http://schemas.microsoft.com/office/drawing/2014/main" id="{198FB9AD-EBE8-4DE4-BBC2-50D44D8CC111}"/>
              </a:ext>
            </a:extLst>
          </p:cNvPr>
          <p:cNvSpPr>
            <a:spLocks noGrp="1"/>
          </p:cNvSpPr>
          <p:nvPr>
            <p:ph sz="half" idx="4294967295"/>
          </p:nvPr>
        </p:nvSpPr>
        <p:spPr>
          <a:xfrm>
            <a:off x="876300" y="3014663"/>
            <a:ext cx="10525125" cy="3543300"/>
          </a:xfrm>
        </p:spPr>
        <p:txBody>
          <a:bodyPr>
            <a:noAutofit/>
          </a:bodyPr>
          <a:lstStyle/>
          <a:p>
            <a:r>
              <a:rPr lang="es-EC" sz="2000" b="1" dirty="0">
                <a:solidFill>
                  <a:schemeClr val="tx1"/>
                </a:solidFill>
                <a:latin typeface="Times New Roman" panose="02020603050405020304" pitchFamily="18" charset="0"/>
                <a:cs typeface="Times New Roman" panose="02020603050405020304" pitchFamily="18" charset="0"/>
              </a:rPr>
              <a:t>OBJETIVOS ESPECIFICOS</a:t>
            </a:r>
          </a:p>
          <a:p>
            <a:pPr marL="0" lvl="0" indent="0" algn="just">
              <a:buNone/>
            </a:pPr>
            <a:r>
              <a:rPr lang="es-EC" sz="2000" dirty="0">
                <a:solidFill>
                  <a:schemeClr val="tx1"/>
                </a:solidFill>
                <a:latin typeface="Times New Roman" panose="02020603050405020304" pitchFamily="18" charset="0"/>
                <a:cs typeface="Times New Roman" panose="02020603050405020304" pitchFamily="18" charset="0"/>
              </a:rPr>
              <a:t>* Analizar los índices de morosidad de cartera de crédito del segmento 2, clasificándolos por nivel de riesgo según la normativa vigente, para determinar el tipo de crédito con mayor monto de morosidad.</a:t>
            </a:r>
          </a:p>
          <a:p>
            <a:pPr marL="0" lvl="0" indent="0" algn="just">
              <a:buNone/>
            </a:pPr>
            <a:r>
              <a:rPr lang="es-EC" sz="2000" dirty="0">
                <a:solidFill>
                  <a:schemeClr val="tx1"/>
                </a:solidFill>
                <a:latin typeface="Times New Roman" panose="02020603050405020304" pitchFamily="18" charset="0"/>
                <a:cs typeface="Times New Roman" panose="02020603050405020304" pitchFamily="18" charset="0"/>
              </a:rPr>
              <a:t>* Analizar la liquidez de la cartera de crédito de las COAC’s a través de aplicación de la fórmula del indicador de liquidez general.</a:t>
            </a:r>
          </a:p>
          <a:p>
            <a:pPr marL="0" lvl="0" indent="0" algn="just">
              <a:buNone/>
            </a:pPr>
            <a:r>
              <a:rPr lang="es-EC" sz="2000" dirty="0">
                <a:solidFill>
                  <a:schemeClr val="tx1"/>
                </a:solidFill>
                <a:latin typeface="Times New Roman" panose="02020603050405020304" pitchFamily="18" charset="0"/>
                <a:cs typeface="Times New Roman" panose="02020603050405020304" pitchFamily="18" charset="0"/>
              </a:rPr>
              <a:t>* Investigar el factor cíclico económico del periodo de estudio (2017-2018) en el Ecuador, para relacionarlo con los índices de morosidad y liquidez.</a:t>
            </a:r>
          </a:p>
          <a:p>
            <a:pPr marL="0" lvl="0" indent="0" algn="just">
              <a:buNone/>
            </a:pPr>
            <a:r>
              <a:rPr lang="es-EC" sz="2000" dirty="0">
                <a:solidFill>
                  <a:schemeClr val="tx1"/>
                </a:solidFill>
                <a:latin typeface="Times New Roman" panose="02020603050405020304" pitchFamily="18" charset="0"/>
                <a:cs typeface="Times New Roman" panose="02020603050405020304" pitchFamily="18" charset="0"/>
              </a:rPr>
              <a:t>* Proponer estrategias para la recuperación de cartera que reduzcan los índices de morosidad de las COAC´s.</a:t>
            </a:r>
          </a:p>
          <a:p>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5A41ED52-01D3-4714-B494-2E766A5AE221}"/>
              </a:ext>
            </a:extLst>
          </p:cNvPr>
          <p:cNvSpPr>
            <a:spLocks noGrp="1"/>
          </p:cNvSpPr>
          <p:nvPr>
            <p:ph type="body" idx="4294967295"/>
          </p:nvPr>
        </p:nvSpPr>
        <p:spPr>
          <a:xfrm>
            <a:off x="876299" y="1282407"/>
            <a:ext cx="10525125" cy="1555750"/>
          </a:xfrm>
        </p:spPr>
        <p:txBody>
          <a:bodyPr>
            <a:normAutofit fontScale="85000" lnSpcReduction="20000"/>
          </a:bodyPr>
          <a:lstStyle/>
          <a:p>
            <a:r>
              <a:rPr lang="es-EC" sz="2600" b="1" dirty="0">
                <a:solidFill>
                  <a:schemeClr val="tx1"/>
                </a:solidFill>
                <a:latin typeface="Times New Roman" panose="02020603050405020304" pitchFamily="18" charset="0"/>
                <a:cs typeface="Times New Roman" panose="02020603050405020304" pitchFamily="18" charset="0"/>
              </a:rPr>
              <a:t>OBJETIVO GENERAL</a:t>
            </a:r>
          </a:p>
          <a:p>
            <a:pPr marL="0" indent="0" algn="just">
              <a:buNone/>
            </a:pPr>
            <a:r>
              <a:rPr lang="es-EC" sz="2600" dirty="0">
                <a:solidFill>
                  <a:schemeClr val="tx1"/>
                </a:solidFill>
                <a:latin typeface="Times New Roman" panose="02020603050405020304" pitchFamily="18" charset="0"/>
                <a:cs typeface="Times New Roman" panose="02020603050405020304" pitchFamily="18" charset="0"/>
              </a:rPr>
              <a:t>Determinar la incidencia de la morosidad de cartera de crédito en la liquidez de las cooperativas de ahorro y crédito del segmento 2 de la ciudad de Quito, durante el periodo 2017-2018, mediante el análisis de estados financieros y; para proponer estrategias que pretendan reducir los índices de morosidad</a:t>
            </a:r>
          </a:p>
          <a:p>
            <a:endParaRPr lang="es-EC" dirty="0"/>
          </a:p>
        </p:txBody>
      </p:sp>
    </p:spTree>
    <p:extLst>
      <p:ext uri="{BB962C8B-B14F-4D97-AF65-F5344CB8AC3E}">
        <p14:creationId xmlns:p14="http://schemas.microsoft.com/office/powerpoint/2010/main" val="5473386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90B90-BE7E-40AF-AEC3-44CEF5453F6B}"/>
              </a:ext>
            </a:extLst>
          </p:cNvPr>
          <p:cNvSpPr>
            <a:spLocks noGrp="1"/>
          </p:cNvSpPr>
          <p:nvPr>
            <p:ph type="title"/>
          </p:nvPr>
        </p:nvSpPr>
        <p:spPr>
          <a:xfrm>
            <a:off x="1865239" y="486484"/>
            <a:ext cx="8911687" cy="751473"/>
          </a:xfrm>
        </p:spPr>
        <p:txBody>
          <a:bodyPr>
            <a:normAutofit/>
          </a:bodyPr>
          <a:lstStyle/>
          <a:p>
            <a:pPr algn="ctr"/>
            <a:r>
              <a:rPr lang="es-EC" sz="4000" b="1" dirty="0">
                <a:latin typeface="Times New Roman" panose="02020603050405020304" pitchFamily="18" charset="0"/>
                <a:cs typeface="Times New Roman" panose="02020603050405020304" pitchFamily="18" charset="0"/>
              </a:rPr>
              <a:t>JUSTIFICACIÓN</a:t>
            </a:r>
          </a:p>
        </p:txBody>
      </p:sp>
      <p:sp>
        <p:nvSpPr>
          <p:cNvPr id="3" name="Marcador de contenido 2">
            <a:extLst>
              <a:ext uri="{FF2B5EF4-FFF2-40B4-BE49-F238E27FC236}">
                <a16:creationId xmlns:a16="http://schemas.microsoft.com/office/drawing/2014/main" id="{5A41ED52-01D3-4714-B494-2E766A5AE221}"/>
              </a:ext>
            </a:extLst>
          </p:cNvPr>
          <p:cNvSpPr>
            <a:spLocks noGrp="1"/>
          </p:cNvSpPr>
          <p:nvPr>
            <p:ph type="body" idx="4294967295"/>
          </p:nvPr>
        </p:nvSpPr>
        <p:spPr>
          <a:xfrm>
            <a:off x="614363" y="1369186"/>
            <a:ext cx="10872787" cy="5065419"/>
          </a:xfrm>
        </p:spPr>
        <p:txBody>
          <a:bodyPr>
            <a:noAutofit/>
          </a:bodyPr>
          <a:lstStyle/>
          <a:p>
            <a:r>
              <a:rPr lang="es-EC" sz="2200" dirty="0"/>
              <a:t>Existen varias instituciones encargadas de recibir y exponer el estado económico en cifras de las cooperativas de ahorro y crédito, en general, sin embargo, estas entidades financieras si bien es cierto presentan sus estados financieros de forma mensual, no se percatan de las posibles falencias que afectan a sus resultados. Por ello, y en base a la última actualización de segmentos cooperativistas realizada en el año 2016, se provee importante realizar un estudio de incidencia de la morosidad de cartera en la liquidez de las cooperativas, considerando al segmento 2 de la ciudad de Quito como muestra de estudio. Además, en base a los resultados se efectuará la proposición de estrategias que pretendan disminuir los índices de morosidad de cartera. Las revelaciones del presente estudio serán en base a la descripción de los estados financieros y economía del periodo 2017-2018, por lo que el presente estudio se considera fundamental para el segmento y cooperativas determinadas, debido a que, al estar actualmente en el año 2019, con acciones correctivas y aplicación de las sugerencias estratégicas, las cooperativas podrán mejorar su capacidad de atender obligaciones a corto plazo y reducir de forma óptima los índices de morosidad de cartera.</a:t>
            </a:r>
          </a:p>
        </p:txBody>
      </p:sp>
    </p:spTree>
    <p:extLst>
      <p:ext uri="{BB962C8B-B14F-4D97-AF65-F5344CB8AC3E}">
        <p14:creationId xmlns:p14="http://schemas.microsoft.com/office/powerpoint/2010/main" val="4656482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2225B-A866-4FDC-AAD2-803A98F9F5A3}"/>
              </a:ext>
            </a:extLst>
          </p:cNvPr>
          <p:cNvSpPr>
            <a:spLocks noGrp="1"/>
          </p:cNvSpPr>
          <p:nvPr>
            <p:ph type="title"/>
          </p:nvPr>
        </p:nvSpPr>
        <p:spPr>
          <a:xfrm>
            <a:off x="2296633" y="2165685"/>
            <a:ext cx="8661042" cy="3738698"/>
          </a:xfrm>
        </p:spPr>
        <p:txBody>
          <a:bodyPr vert="horz" lIns="91440" tIns="45720" rIns="91440" bIns="45720" rtlCol="0" anchor="ctr">
            <a:normAutofit/>
          </a:bodyPr>
          <a:lstStyle/>
          <a:p>
            <a:pPr>
              <a:lnSpc>
                <a:spcPct val="150000"/>
              </a:lnSpc>
            </a:pPr>
            <a:r>
              <a:rPr lang="es-EC" sz="4000" b="1" dirty="0">
                <a:latin typeface="Times New Roman" panose="02020603050405020304" pitchFamily="18" charset="0"/>
                <a:cs typeface="Times New Roman" panose="02020603050405020304" pitchFamily="18" charset="0"/>
              </a:rPr>
              <a:t>* TEORÍA DE LIQUIDEZ </a:t>
            </a:r>
            <a:br>
              <a:rPr lang="es-EC" sz="4000" b="1" dirty="0">
                <a:latin typeface="Times New Roman" panose="02020603050405020304" pitchFamily="18" charset="0"/>
                <a:cs typeface="Times New Roman" panose="02020603050405020304" pitchFamily="18" charset="0"/>
              </a:rPr>
            </a:br>
            <a:r>
              <a:rPr lang="es-EC" sz="4000" b="1" dirty="0">
                <a:latin typeface="Times New Roman" panose="02020603050405020304" pitchFamily="18" charset="0"/>
                <a:cs typeface="Times New Roman" panose="02020603050405020304" pitchFamily="18" charset="0"/>
              </a:rPr>
              <a:t>* TEORÍA DE MOROSIDAD</a:t>
            </a:r>
            <a:br>
              <a:rPr lang="es-EC" sz="4000" b="1" dirty="0">
                <a:latin typeface="Times New Roman" panose="02020603050405020304" pitchFamily="18" charset="0"/>
                <a:cs typeface="Times New Roman" panose="02020603050405020304" pitchFamily="18" charset="0"/>
              </a:rPr>
            </a:br>
            <a:r>
              <a:rPr lang="es-EC" sz="4000" b="1" dirty="0">
                <a:latin typeface="Times New Roman" panose="02020603050405020304" pitchFamily="18" charset="0"/>
                <a:cs typeface="Times New Roman" panose="02020603050405020304" pitchFamily="18" charset="0"/>
              </a:rPr>
              <a:t>* TEORÍA DE CRÉDITO </a:t>
            </a:r>
            <a:endParaRPr lang="en-US" sz="4400" b="1" dirty="0">
              <a:solidFill>
                <a:srgbClr val="FFFFFF"/>
              </a:solidFill>
              <a:latin typeface="Times New Roman" panose="02020603050405020304" pitchFamily="18" charset="0"/>
              <a:cs typeface="Times New Roman" panose="02020603050405020304" pitchFamily="18" charset="0"/>
            </a:endParaRPr>
          </a:p>
        </p:txBody>
      </p:sp>
      <p:sp>
        <p:nvSpPr>
          <p:cNvPr id="86" name="Título 1">
            <a:extLst>
              <a:ext uri="{FF2B5EF4-FFF2-40B4-BE49-F238E27FC236}">
                <a16:creationId xmlns:a16="http://schemas.microsoft.com/office/drawing/2014/main" id="{16CF8762-750E-4267-A170-C00F86785A32}"/>
              </a:ext>
            </a:extLst>
          </p:cNvPr>
          <p:cNvSpPr txBox="1">
            <a:spLocks/>
          </p:cNvSpPr>
          <p:nvPr/>
        </p:nvSpPr>
        <p:spPr>
          <a:xfrm>
            <a:off x="1311614" y="633417"/>
            <a:ext cx="9646060" cy="1064423"/>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5300" b="1" dirty="0">
                <a:solidFill>
                  <a:schemeClr val="tx1"/>
                </a:solidFill>
                <a:latin typeface="Times New Roman" panose="02020603050405020304" pitchFamily="18" charset="0"/>
                <a:cs typeface="Times New Roman" panose="02020603050405020304" pitchFamily="18" charset="0"/>
              </a:rPr>
              <a:t>TEORIAS DE SOPORTE</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6693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TEORÍA DE LA LIQUIDEZ</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extLst>
              <p:ext uri="{D42A27DB-BD31-4B8C-83A1-F6EECF244321}">
                <p14:modId xmlns:p14="http://schemas.microsoft.com/office/powerpoint/2010/main" val="2548885710"/>
              </p:ext>
            </p:extLst>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err="1">
                          <a:solidFill>
                            <a:schemeClr val="lt1"/>
                          </a:solidFill>
                          <a:effectLst/>
                          <a:latin typeface="Times New Roman" panose="02020603050405020304" pitchFamily="18" charset="0"/>
                          <a:ea typeface="+mn-ea"/>
                          <a:cs typeface="Times New Roman" panose="02020603050405020304" pitchFamily="18" charset="0"/>
                        </a:rPr>
                        <a:t>Fekete</a:t>
                      </a:r>
                      <a:endParaRPr lang="es-EC"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vert="vert270" anchor="ctr"/>
                </a:tc>
                <a:tc>
                  <a:txBody>
                    <a:bodyPr/>
                    <a:lstStyle/>
                    <a:p>
                      <a:pPr marL="0" indent="0" algn="just">
                        <a:lnSpc>
                          <a:spcPct val="100000"/>
                        </a:lnSpc>
                        <a:spcAft>
                          <a:spcPts val="0"/>
                        </a:spcAft>
                      </a:pPr>
                      <a:r>
                        <a:rPr lang="es-EC" sz="2400" kern="1200" dirty="0">
                          <a:solidFill>
                            <a:schemeClr val="dk1"/>
                          </a:solidFill>
                          <a:effectLst/>
                          <a:latin typeface="Times New Roman" panose="02020603050405020304" pitchFamily="18" charset="0"/>
                          <a:ea typeface="+mn-ea"/>
                          <a:cs typeface="Times New Roman" panose="02020603050405020304" pitchFamily="18" charset="0"/>
                        </a:rPr>
                        <a:t>Ha relacionado a la liquidez y deudas con la cantidad de créditos otorgados por las entidades financieras.</a:t>
                      </a:r>
                    </a:p>
                  </a:txBody>
                  <a:tcPr marL="68580" marR="68580" marT="0" marB="0" anchor="ctr"/>
                </a:tc>
                <a:extLst>
                  <a:ext uri="{0D108BD9-81ED-4DB2-BD59-A6C34878D82A}">
                    <a16:rowId xmlns:a16="http://schemas.microsoft.com/office/drawing/2014/main" val="1968754275"/>
                  </a:ext>
                </a:extLst>
              </a:tr>
            </a:tbl>
          </a:graphicData>
        </a:graphic>
      </p:graphicFrame>
    </p:spTree>
    <p:extLst>
      <p:ext uri="{BB962C8B-B14F-4D97-AF65-F5344CB8AC3E}">
        <p14:creationId xmlns:p14="http://schemas.microsoft.com/office/powerpoint/2010/main" val="71893294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TEORÍA DE LA MOROSIDAD</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extLst>
              <p:ext uri="{D42A27DB-BD31-4B8C-83A1-F6EECF244321}">
                <p14:modId xmlns:p14="http://schemas.microsoft.com/office/powerpoint/2010/main" val="2662397296"/>
              </p:ext>
            </p:extLst>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Ergungor, Thomson y Pazarbasioglu</a:t>
                      </a:r>
                    </a:p>
                  </a:txBody>
                  <a:tcPr marL="68580" marR="68580" marT="0" marB="0" vert="vert270" anchor="ctr"/>
                </a:tc>
                <a:tc>
                  <a:txBody>
                    <a:bodyPr/>
                    <a:lstStyle/>
                    <a:p>
                      <a:pPr marL="0" indent="0" algn="just">
                        <a:lnSpc>
                          <a:spcPct val="100000"/>
                        </a:lnSpc>
                        <a:spcAft>
                          <a:spcPts val="0"/>
                        </a:spcAft>
                      </a:pPr>
                      <a:r>
                        <a:rPr lang="es-EC" sz="2400" kern="1200" dirty="0">
                          <a:solidFill>
                            <a:schemeClr val="dk1"/>
                          </a:solidFill>
                          <a:effectLst/>
                          <a:latin typeface="Times New Roman" panose="02020603050405020304" pitchFamily="18" charset="0"/>
                          <a:ea typeface="+mn-ea"/>
                          <a:cs typeface="Times New Roman" panose="02020603050405020304" pitchFamily="18" charset="0"/>
                        </a:rPr>
                        <a:t>Expuso que la</a:t>
                      </a:r>
                      <a:r>
                        <a:rPr lang="es-EC" sz="2400" kern="1200" baseline="0" dirty="0">
                          <a:solidFill>
                            <a:schemeClr val="dk1"/>
                          </a:solidFill>
                          <a:effectLst/>
                          <a:latin typeface="Times New Roman" panose="02020603050405020304" pitchFamily="18" charset="0"/>
                          <a:ea typeface="+mn-ea"/>
                          <a:cs typeface="Times New Roman" panose="02020603050405020304" pitchFamily="18" charset="0"/>
                        </a:rPr>
                        <a:t> morosidad </a:t>
                      </a:r>
                      <a:r>
                        <a:rPr lang="es-EC" sz="2400" kern="1200" dirty="0">
                          <a:solidFill>
                            <a:schemeClr val="dk1"/>
                          </a:solidFill>
                          <a:effectLst/>
                          <a:latin typeface="Times New Roman" panose="02020603050405020304" pitchFamily="18" charset="0"/>
                          <a:ea typeface="+mn-ea"/>
                          <a:cs typeface="Times New Roman" panose="02020603050405020304" pitchFamily="18" charset="0"/>
                        </a:rPr>
                        <a:t>es el principal factor de riesgo de las instituciones financieras argumentando que por tal situación se debe afrontar y gestionar la recuperación de valores vencidos. </a:t>
                      </a:r>
                    </a:p>
                  </a:txBody>
                  <a:tcPr marL="68580" marR="68580" marT="0" marB="0" anchor="ctr"/>
                </a:tc>
                <a:extLst>
                  <a:ext uri="{0D108BD9-81ED-4DB2-BD59-A6C34878D82A}">
                    <a16:rowId xmlns:a16="http://schemas.microsoft.com/office/drawing/2014/main" val="1968754275"/>
                  </a:ext>
                </a:extLst>
              </a:tr>
            </a:tbl>
          </a:graphicData>
        </a:graphic>
      </p:graphicFrame>
    </p:spTree>
    <p:extLst>
      <p:ext uri="{BB962C8B-B14F-4D97-AF65-F5344CB8AC3E}">
        <p14:creationId xmlns:p14="http://schemas.microsoft.com/office/powerpoint/2010/main" val="1478591968"/>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2960</Words>
  <Application>Microsoft Office PowerPoint</Application>
  <PresentationFormat>Panorámica</PresentationFormat>
  <Paragraphs>626</Paragraphs>
  <Slides>32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Calibri</vt:lpstr>
      <vt:lpstr>Calibri Light</vt:lpstr>
      <vt:lpstr>Cambria Math</vt:lpstr>
      <vt:lpstr>Times New Roman</vt:lpstr>
      <vt:lpstr>Wingdings</vt:lpstr>
      <vt:lpstr>Wingdings 3</vt:lpstr>
      <vt:lpstr>Tema de Office</vt:lpstr>
      <vt:lpstr>DEPARTAMENTO DE CIENCIAS ECONÓMICAS, ADMINISTRATIVAS Y DE COMERCIO   CARRERA DE INGENIERÍA EN FINANZAS Y AUDITORIA   TRABAJO DE TITULACIÓN, PREVIO A LA OBTENCIÓN DEL TÍTULO DE INGENIERA EN FINANZAS – CONTADOR PÚBLICO –AUDITOR   TEMA: INCIDENCIA DE LA MOROSIDAD DE CARTERA, EN LA LIQUIDEZ DE LAS COOPERATIVAS DE AHORRO Y CRÉDITO, SEGMENTO 2 DE LA CIUDAD DE QUITO.   AUTORA: BAHAMONDE BETANCOURT, MARIELA CRISTINA   DIRECTORA: ECON. MERCHÁN MALDONADO, MARÍA FERNANDA MSc.   SANGOLQUÍ  2019</vt:lpstr>
      <vt:lpstr>RESUMEN</vt:lpstr>
      <vt:lpstr>ANTECEDENTES</vt:lpstr>
      <vt:lpstr>PLANTEAMIENTO DEL PROBLEMA</vt:lpstr>
      <vt:lpstr>OBJETIVOS</vt:lpstr>
      <vt:lpstr>JUSTIFICACIÓN</vt:lpstr>
      <vt:lpstr>* TEORÍA DE LIQUIDEZ  * TEORÍA DE MOROSIDAD * TEORÍA DE CRÉDITO </vt:lpstr>
      <vt:lpstr>Presentación de PowerPoint</vt:lpstr>
      <vt:lpstr>Presentación de PowerPoint</vt:lpstr>
      <vt:lpstr>Presentación de PowerPoint</vt:lpstr>
      <vt:lpstr>MARCO REFERENCIAL</vt:lpstr>
      <vt:lpstr>METODOLOGÍA</vt:lpstr>
      <vt:lpstr>HERRAMIENTAS DE RECOLECCION Y ANÁLISIS DE DATOS</vt:lpstr>
      <vt:lpstr>POBLACIÓN-MUESTRA</vt:lpstr>
      <vt:lpstr>POBLACIÓN </vt:lpstr>
      <vt:lpstr>* ANÁLISIS Y RESULTADOS</vt:lpstr>
      <vt:lpstr>FLUCTUACIÓN DE LIQUIDEZ</vt:lpstr>
      <vt:lpstr>TIPOS DE CRÉDITO</vt:lpstr>
      <vt:lpstr>CALIFICACIÓN DE CARTERA VENCIDA</vt:lpstr>
      <vt:lpstr>CALIFICACIÓN DE CARTERA VENCIDA </vt:lpstr>
      <vt:lpstr>CALIFICACIÓN DE CARTERA VENCIDA 2017-2018 </vt:lpstr>
      <vt:lpstr>CICLO ECONÓMICO</vt:lpstr>
      <vt:lpstr>CICLO ECONÓMICO</vt:lpstr>
      <vt:lpstr> REPRESENTACIÓN  DE INDICADORES</vt:lpstr>
      <vt:lpstr>Presentación de PowerPoint</vt:lpstr>
      <vt:lpstr>ESCENARIO DEMOSTRATIVO 1</vt:lpstr>
      <vt:lpstr>ESCENARIO DEMOSTRATIVO 2</vt:lpstr>
      <vt:lpstr>ESTRATEGIAS PARA LA RECUPERACIÓN DE LA CARTERA Y REDUCCIÓN DE MOROSIDAD </vt:lpstr>
      <vt:lpstr>CORRECTA Y ESTRICTA UTIIZACIÓN DE LA HERRAMIENTA DE LAS “5 C DEL CRÉDITO”</vt:lpstr>
      <vt:lpstr>CONCLUSIONES</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FINANZAS Y AUDITORIA   TRABAJO DE TITULACIÓN, PREVIO A LA OBTENCIÓN DEL TÍTULO DE INGENIERÍA EN FINANZAS – CONTADOR PÚBLICO –AUDITOR   TEMA: INCIDENCIA DE LA MOROSIDAD DE CARTERA, EN LA LIQUIDEZ DE LAS COOPERATIVAS DE AHORRO Y CRÉDITO, SEGMENTO 2 DE LA CIUDAD DE QUITO.   AUTOR: BAHAMONDE BETANCOURT, MARIELA CRISTINA   DIRECTORA: Mgs. MERCHAN MALDONADO MARÍA FERNANDA   SANGOLQUI  2019</dc:title>
  <dc:creator>Microsoft</dc:creator>
  <cp:lastModifiedBy>Digital Service</cp:lastModifiedBy>
  <cp:revision>9</cp:revision>
  <dcterms:created xsi:type="dcterms:W3CDTF">2019-11-19T20:13:21Z</dcterms:created>
  <dcterms:modified xsi:type="dcterms:W3CDTF">2019-11-29T12:27:48Z</dcterms:modified>
</cp:coreProperties>
</file>