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8" r:id="rId4"/>
    <p:sldId id="260" r:id="rId5"/>
    <p:sldId id="278" r:id="rId6"/>
    <p:sldId id="261" r:id="rId7"/>
    <p:sldId id="280" r:id="rId8"/>
    <p:sldId id="289" r:id="rId9"/>
    <p:sldId id="263" r:id="rId10"/>
    <p:sldId id="259" r:id="rId11"/>
    <p:sldId id="264" r:id="rId12"/>
    <p:sldId id="281" r:id="rId13"/>
    <p:sldId id="282" r:id="rId14"/>
    <p:sldId id="267" r:id="rId15"/>
    <p:sldId id="283" r:id="rId16"/>
    <p:sldId id="268" r:id="rId17"/>
    <p:sldId id="284" r:id="rId18"/>
    <p:sldId id="269" r:id="rId19"/>
    <p:sldId id="285" r:id="rId20"/>
    <p:sldId id="270" r:id="rId21"/>
    <p:sldId id="286" r:id="rId22"/>
    <p:sldId id="274" r:id="rId23"/>
    <p:sldId id="287" r:id="rId24"/>
    <p:sldId id="272" r:id="rId25"/>
    <p:sldId id="288" r:id="rId26"/>
    <p:sldId id="273" r:id="rId27"/>
    <p:sldId id="291" r:id="rId28"/>
    <p:sldId id="271" r:id="rId29"/>
    <p:sldId id="290" r:id="rId30"/>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EC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56" autoAdjust="0"/>
    <p:restoredTop sz="94660"/>
  </p:normalViewPr>
  <p:slideViewPr>
    <p:cSldViewPr snapToGrid="0">
      <p:cViewPr varScale="1">
        <p:scale>
          <a:sx n="74" d="100"/>
          <a:sy n="74" d="100"/>
        </p:scale>
        <p:origin x="96"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12DE-C0F6-4748-938F-C72D9C4DD35A}" type="doc">
      <dgm:prSet loTypeId="urn:microsoft.com/office/officeart/2005/8/layout/vList4" loCatId="list" qsTypeId="urn:microsoft.com/office/officeart/2005/8/quickstyle/simple1" qsCatId="simple" csTypeId="urn:microsoft.com/office/officeart/2005/8/colors/accent6_2" csCatId="accent6" phldr="1"/>
      <dgm:spPr/>
      <dgm:t>
        <a:bodyPr/>
        <a:lstStyle/>
        <a:p>
          <a:endParaRPr lang="es-MX"/>
        </a:p>
      </dgm:t>
    </dgm:pt>
    <dgm:pt modelId="{EBDE781A-CF6A-4343-95F6-B2F7B753839F}">
      <dgm:prSet phldrT="[Texto]"/>
      <dgm:spPr>
        <a:solidFill>
          <a:schemeClr val="accent4">
            <a:lumMod val="20000"/>
            <a:lumOff val="80000"/>
          </a:schemeClr>
        </a:solidFill>
      </dgm:spPr>
      <dgm:t>
        <a:bodyPr/>
        <a:lstStyle/>
        <a:p>
          <a:pPr algn="just"/>
          <a:r>
            <a:rPr lang="es-419" dirty="0">
              <a:solidFill>
                <a:schemeClr val="tx1"/>
              </a:solidFill>
              <a:effectLst/>
              <a:latin typeface="Arial" panose="020B0604020202020204" pitchFamily="34" charset="0"/>
              <a:cs typeface="Times New Roman" panose="02020603050405020304" pitchFamily="18" charset="0"/>
            </a:rPr>
            <a:t>Determinar la presencia de aflatoxinas en dos variedades de maní para consumo humano en Ecuador, mediante el estudio de su relación con las características físico-químicas (Humedad, materia seca, pH, acidez, ceniza, fibra, grasa, proteína, humedad y aflatoxinas totales).</a:t>
          </a:r>
          <a:endParaRPr lang="es-MX" dirty="0">
            <a:solidFill>
              <a:schemeClr val="tx1"/>
            </a:solidFill>
          </a:endParaRPr>
        </a:p>
      </dgm:t>
    </dgm:pt>
    <dgm:pt modelId="{4472B311-72AA-4615-9B29-A804A6790A50}" type="parTrans" cxnId="{AF763998-E83E-4566-ADC6-07F74F442980}">
      <dgm:prSet/>
      <dgm:spPr/>
      <dgm:t>
        <a:bodyPr/>
        <a:lstStyle/>
        <a:p>
          <a:endParaRPr lang="es-MX">
            <a:solidFill>
              <a:schemeClr val="tx1"/>
            </a:solidFill>
          </a:endParaRPr>
        </a:p>
      </dgm:t>
    </dgm:pt>
    <dgm:pt modelId="{D8D77CF4-3B1F-471F-A5FD-06AF8EC7F886}" type="sibTrans" cxnId="{AF763998-E83E-4566-ADC6-07F74F442980}">
      <dgm:prSet/>
      <dgm:spPr/>
      <dgm:t>
        <a:bodyPr/>
        <a:lstStyle/>
        <a:p>
          <a:endParaRPr lang="es-MX">
            <a:solidFill>
              <a:schemeClr val="tx1"/>
            </a:solidFill>
          </a:endParaRPr>
        </a:p>
      </dgm:t>
    </dgm:pt>
    <dgm:pt modelId="{3FCCFCC6-7DD4-46E3-965E-7F3CF276A75C}">
      <dgm:prSet/>
      <dgm:spPr>
        <a:solidFill>
          <a:schemeClr val="accent5">
            <a:lumMod val="20000"/>
            <a:lumOff val="80000"/>
          </a:schemeClr>
        </a:solidFill>
      </dgm:spPr>
      <dgm:t>
        <a:bodyPr/>
        <a:lstStyle/>
        <a:p>
          <a:pPr algn="just"/>
          <a:r>
            <a:rPr lang="es-419" dirty="0">
              <a:solidFill>
                <a:schemeClr val="tx1"/>
              </a:solidFill>
              <a:effectLst/>
              <a:latin typeface="Arial" panose="020B0604020202020204" pitchFamily="34" charset="0"/>
              <a:cs typeface="Times New Roman" panose="02020603050405020304" pitchFamily="18" charset="0"/>
            </a:rPr>
            <a:t>Estudiar el comportamiento de las aflatoxinas en distintos estados de comercialización del maní (fresco y seco).</a:t>
          </a:r>
          <a:endParaRPr lang="es-MX"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1EEC8EB2-2DBE-4639-BCC2-B645BE504CFC}" type="parTrans" cxnId="{BC5CD48B-6505-4254-8B15-0E0344CC5250}">
      <dgm:prSet/>
      <dgm:spPr/>
      <dgm:t>
        <a:bodyPr/>
        <a:lstStyle/>
        <a:p>
          <a:endParaRPr lang="es-MX">
            <a:solidFill>
              <a:schemeClr val="tx1"/>
            </a:solidFill>
          </a:endParaRPr>
        </a:p>
      </dgm:t>
    </dgm:pt>
    <dgm:pt modelId="{3B3EFAA4-06F5-4363-B8D2-D9D6C966AF4E}" type="sibTrans" cxnId="{BC5CD48B-6505-4254-8B15-0E0344CC5250}">
      <dgm:prSet/>
      <dgm:spPr/>
      <dgm:t>
        <a:bodyPr/>
        <a:lstStyle/>
        <a:p>
          <a:endParaRPr lang="es-MX">
            <a:solidFill>
              <a:schemeClr val="tx1"/>
            </a:solidFill>
          </a:endParaRPr>
        </a:p>
      </dgm:t>
    </dgm:pt>
    <dgm:pt modelId="{F95E94F8-5467-4C8B-88C0-DA2DDB9EDD9D}">
      <dgm:prSet/>
      <dgm:spPr>
        <a:solidFill>
          <a:schemeClr val="accent6">
            <a:lumMod val="40000"/>
            <a:lumOff val="60000"/>
          </a:schemeClr>
        </a:solidFill>
      </dgm:spPr>
      <dgm:t>
        <a:bodyPr/>
        <a:lstStyle/>
        <a:p>
          <a:pPr algn="just"/>
          <a:r>
            <a:rPr lang="es-419" dirty="0">
              <a:solidFill>
                <a:schemeClr val="tx1"/>
              </a:solidFill>
              <a:effectLst/>
              <a:latin typeface="Arial" panose="020B0604020202020204" pitchFamily="34" charset="0"/>
              <a:cs typeface="Times New Roman" panose="02020603050405020304" pitchFamily="18" charset="0"/>
            </a:rPr>
            <a:t>Conocer la incidencia de aflatoxinas en maní considerando distintos sistemas de almacenamiento (en vaina, al granel y al vacío).</a:t>
          </a:r>
          <a:endParaRPr lang="es-MX"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143E4426-8268-46F2-83D7-0D9CACED1D05}" type="parTrans" cxnId="{39378706-FA5E-4169-9B67-73C44FD20384}">
      <dgm:prSet/>
      <dgm:spPr/>
      <dgm:t>
        <a:bodyPr/>
        <a:lstStyle/>
        <a:p>
          <a:endParaRPr lang="es-MX">
            <a:solidFill>
              <a:schemeClr val="tx1"/>
            </a:solidFill>
          </a:endParaRPr>
        </a:p>
      </dgm:t>
    </dgm:pt>
    <dgm:pt modelId="{5DAECF20-BB11-4FC3-B258-FF1E0BC7D3BB}" type="sibTrans" cxnId="{39378706-FA5E-4169-9B67-73C44FD20384}">
      <dgm:prSet/>
      <dgm:spPr/>
      <dgm:t>
        <a:bodyPr/>
        <a:lstStyle/>
        <a:p>
          <a:endParaRPr lang="es-MX">
            <a:solidFill>
              <a:schemeClr val="tx1"/>
            </a:solidFill>
          </a:endParaRPr>
        </a:p>
      </dgm:t>
    </dgm:pt>
    <dgm:pt modelId="{5B2BC215-83E0-4261-B64D-FAB6A167C4EF}">
      <dgm:prSet/>
      <dgm:spPr>
        <a:solidFill>
          <a:srgbClr val="E0BECF"/>
        </a:solidFill>
      </dgm:spPr>
      <dgm:t>
        <a:bodyPr/>
        <a:lstStyle/>
        <a:p>
          <a:pPr algn="just"/>
          <a:r>
            <a:rPr lang="es-419" dirty="0">
              <a:solidFill>
                <a:schemeClr val="tx1"/>
              </a:solidFill>
              <a:effectLst/>
              <a:latin typeface="Arial" panose="020B0604020202020204" pitchFamily="34" charset="0"/>
              <a:cs typeface="Times New Roman" panose="02020603050405020304" pitchFamily="18" charset="0"/>
            </a:rPr>
            <a:t>Establecer peligros toxicológicos, considerando los límites permitidos de aflatoxinas en maní según la FDA. </a:t>
          </a:r>
          <a:endParaRPr lang="es-MX"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AC4BE6C0-3F9E-4434-9D66-F0290F022EEE}" type="parTrans" cxnId="{EC7ED680-CD4D-434F-8D67-855D4FCF9830}">
      <dgm:prSet/>
      <dgm:spPr/>
      <dgm:t>
        <a:bodyPr/>
        <a:lstStyle/>
        <a:p>
          <a:endParaRPr lang="es-MX">
            <a:solidFill>
              <a:schemeClr val="tx1"/>
            </a:solidFill>
          </a:endParaRPr>
        </a:p>
      </dgm:t>
    </dgm:pt>
    <dgm:pt modelId="{3D4E94E7-4020-4A75-BF9D-1B9D0E4BE765}" type="sibTrans" cxnId="{EC7ED680-CD4D-434F-8D67-855D4FCF9830}">
      <dgm:prSet/>
      <dgm:spPr/>
      <dgm:t>
        <a:bodyPr/>
        <a:lstStyle/>
        <a:p>
          <a:endParaRPr lang="es-MX">
            <a:solidFill>
              <a:schemeClr val="tx1"/>
            </a:solidFill>
          </a:endParaRPr>
        </a:p>
      </dgm:t>
    </dgm:pt>
    <dgm:pt modelId="{3F4A516C-EC42-45C2-8F92-C1276E329EF8}" type="pres">
      <dgm:prSet presAssocID="{99C012DE-C0F6-4748-938F-C72D9C4DD35A}" presName="linear" presStyleCnt="0">
        <dgm:presLayoutVars>
          <dgm:dir/>
          <dgm:resizeHandles val="exact"/>
        </dgm:presLayoutVars>
      </dgm:prSet>
      <dgm:spPr/>
    </dgm:pt>
    <dgm:pt modelId="{1ED5B74A-206C-47F9-8032-0FE71188730C}" type="pres">
      <dgm:prSet presAssocID="{EBDE781A-CF6A-4343-95F6-B2F7B753839F}" presName="comp" presStyleCnt="0"/>
      <dgm:spPr/>
    </dgm:pt>
    <dgm:pt modelId="{5F6C62EA-FD43-42C9-9340-535D9958EA3E}" type="pres">
      <dgm:prSet presAssocID="{EBDE781A-CF6A-4343-95F6-B2F7B753839F}" presName="box" presStyleLbl="node1" presStyleIdx="0" presStyleCnt="4" custLinFactNeighborY="-53"/>
      <dgm:spPr/>
    </dgm:pt>
    <dgm:pt modelId="{CE0C753A-C6BE-4A95-9A10-2632F2CF0592}" type="pres">
      <dgm:prSet presAssocID="{EBDE781A-CF6A-4343-95F6-B2F7B753839F}" presName="img" presStyleLbl="fgImgPlace1" presStyleIdx="0" presStyleCnt="4" custScaleY="13594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02639E1D-7867-4B94-BB10-E01F9C08983C}" type="pres">
      <dgm:prSet presAssocID="{EBDE781A-CF6A-4343-95F6-B2F7B753839F}" presName="text" presStyleLbl="node1" presStyleIdx="0" presStyleCnt="4">
        <dgm:presLayoutVars>
          <dgm:bulletEnabled val="1"/>
        </dgm:presLayoutVars>
      </dgm:prSet>
      <dgm:spPr/>
    </dgm:pt>
    <dgm:pt modelId="{7DA66738-78B5-408B-AA6F-7120AA32A697}" type="pres">
      <dgm:prSet presAssocID="{D8D77CF4-3B1F-471F-A5FD-06AF8EC7F886}" presName="spacer" presStyleCnt="0"/>
      <dgm:spPr/>
    </dgm:pt>
    <dgm:pt modelId="{468BC7E3-2E0D-403F-8E55-D7BAE1E0785C}" type="pres">
      <dgm:prSet presAssocID="{3FCCFCC6-7DD4-46E3-965E-7F3CF276A75C}" presName="comp" presStyleCnt="0"/>
      <dgm:spPr/>
    </dgm:pt>
    <dgm:pt modelId="{998AD7F6-3F09-4C37-9597-D34357BA5678}" type="pres">
      <dgm:prSet presAssocID="{3FCCFCC6-7DD4-46E3-965E-7F3CF276A75C}" presName="box" presStyleLbl="node1" presStyleIdx="1" presStyleCnt="4" custLinFactNeighborX="692" custLinFactNeighborY="-1117"/>
      <dgm:spPr/>
    </dgm:pt>
    <dgm:pt modelId="{C77E1F54-02A1-4ADF-82A9-41543A80F33A}" type="pres">
      <dgm:prSet presAssocID="{3FCCFCC6-7DD4-46E3-965E-7F3CF276A75C}" presName="img" presStyleLbl="fgImgPlace1" presStyleIdx="1" presStyleCnt="4" custScaleY="123535"/>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C492ABE9-B9B1-4333-9257-A98124F2327F}" type="pres">
      <dgm:prSet presAssocID="{3FCCFCC6-7DD4-46E3-965E-7F3CF276A75C}" presName="text" presStyleLbl="node1" presStyleIdx="1" presStyleCnt="4">
        <dgm:presLayoutVars>
          <dgm:bulletEnabled val="1"/>
        </dgm:presLayoutVars>
      </dgm:prSet>
      <dgm:spPr/>
    </dgm:pt>
    <dgm:pt modelId="{8071F56B-CBC6-4657-B672-925C0F5E6DE2}" type="pres">
      <dgm:prSet presAssocID="{3B3EFAA4-06F5-4363-B8D2-D9D6C966AF4E}" presName="spacer" presStyleCnt="0"/>
      <dgm:spPr/>
    </dgm:pt>
    <dgm:pt modelId="{09E5933F-41C9-40C2-B74C-982ED0E9D7F9}" type="pres">
      <dgm:prSet presAssocID="{F95E94F8-5467-4C8B-88C0-DA2DDB9EDD9D}" presName="comp" presStyleCnt="0"/>
      <dgm:spPr/>
    </dgm:pt>
    <dgm:pt modelId="{25F5F2D5-DB7C-41FD-BB06-36E7A5521B81}" type="pres">
      <dgm:prSet presAssocID="{F95E94F8-5467-4C8B-88C0-DA2DDB9EDD9D}" presName="box" presStyleLbl="node1" presStyleIdx="2" presStyleCnt="4"/>
      <dgm:spPr/>
    </dgm:pt>
    <dgm:pt modelId="{B53EA207-9706-42B6-8713-B836D93EAB51}" type="pres">
      <dgm:prSet presAssocID="{F95E94F8-5467-4C8B-88C0-DA2DDB9EDD9D}" presName="img" presStyleLbl="fgImgPlace1" presStyleIdx="2" presStyleCnt="4" custScaleY="135718"/>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C9279F1A-5D27-4D1F-AF80-1AA62D43DAF8}" type="pres">
      <dgm:prSet presAssocID="{F95E94F8-5467-4C8B-88C0-DA2DDB9EDD9D}" presName="text" presStyleLbl="node1" presStyleIdx="2" presStyleCnt="4">
        <dgm:presLayoutVars>
          <dgm:bulletEnabled val="1"/>
        </dgm:presLayoutVars>
      </dgm:prSet>
      <dgm:spPr/>
    </dgm:pt>
    <dgm:pt modelId="{2F98D1EF-9259-45F8-9D49-DA75A405569C}" type="pres">
      <dgm:prSet presAssocID="{5DAECF20-BB11-4FC3-B258-FF1E0BC7D3BB}" presName="spacer" presStyleCnt="0"/>
      <dgm:spPr/>
    </dgm:pt>
    <dgm:pt modelId="{C8E0DFBE-78A0-495A-AC6B-F776BC4DA8B9}" type="pres">
      <dgm:prSet presAssocID="{5B2BC215-83E0-4261-B64D-FAB6A167C4EF}" presName="comp" presStyleCnt="0"/>
      <dgm:spPr/>
    </dgm:pt>
    <dgm:pt modelId="{7225D549-3DB7-408B-8E31-C7508CE47B68}" type="pres">
      <dgm:prSet presAssocID="{5B2BC215-83E0-4261-B64D-FAB6A167C4EF}" presName="box" presStyleLbl="node1" presStyleIdx="3" presStyleCnt="4"/>
      <dgm:spPr/>
    </dgm:pt>
    <dgm:pt modelId="{011F76AC-C22B-4E05-8330-BE3D141A4A6A}" type="pres">
      <dgm:prSet presAssocID="{5B2BC215-83E0-4261-B64D-FAB6A167C4EF}" presName="img" presStyleLbl="fgImgPlace1" presStyleIdx="3" presStyleCnt="4" custScaleY="124348"/>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E57C1F81-6654-4F9B-A58F-1CC281D0331D}" type="pres">
      <dgm:prSet presAssocID="{5B2BC215-83E0-4261-B64D-FAB6A167C4EF}" presName="text" presStyleLbl="node1" presStyleIdx="3" presStyleCnt="4">
        <dgm:presLayoutVars>
          <dgm:bulletEnabled val="1"/>
        </dgm:presLayoutVars>
      </dgm:prSet>
      <dgm:spPr/>
    </dgm:pt>
  </dgm:ptLst>
  <dgm:cxnLst>
    <dgm:cxn modelId="{F49E223D-C961-43FD-8513-2ACB95A77F38}" type="presOf" srcId="{F95E94F8-5467-4C8B-88C0-DA2DDB9EDD9D}" destId="{25F5F2D5-DB7C-41FD-BB06-36E7A5521B81}" srcOrd="0" destOrd="0" presId="urn:microsoft.com/office/officeart/2005/8/layout/vList4"/>
    <dgm:cxn modelId="{7698603E-27FB-405E-90AF-7B6896C5F33D}" type="presOf" srcId="{5B2BC215-83E0-4261-B64D-FAB6A167C4EF}" destId="{7225D549-3DB7-408B-8E31-C7508CE47B68}" srcOrd="0" destOrd="0" presId="urn:microsoft.com/office/officeart/2005/8/layout/vList4"/>
    <dgm:cxn modelId="{A49F5803-FB5B-43E9-BBB1-EBB7C333CE9E}" type="presOf" srcId="{5B2BC215-83E0-4261-B64D-FAB6A167C4EF}" destId="{E57C1F81-6654-4F9B-A58F-1CC281D0331D}" srcOrd="1" destOrd="0" presId="urn:microsoft.com/office/officeart/2005/8/layout/vList4"/>
    <dgm:cxn modelId="{78DC142D-C224-450C-A9D3-FBF153B94545}" type="presOf" srcId="{99C012DE-C0F6-4748-938F-C72D9C4DD35A}" destId="{3F4A516C-EC42-45C2-8F92-C1276E329EF8}" srcOrd="0" destOrd="0" presId="urn:microsoft.com/office/officeart/2005/8/layout/vList4"/>
    <dgm:cxn modelId="{AF763998-E83E-4566-ADC6-07F74F442980}" srcId="{99C012DE-C0F6-4748-938F-C72D9C4DD35A}" destId="{EBDE781A-CF6A-4343-95F6-B2F7B753839F}" srcOrd="0" destOrd="0" parTransId="{4472B311-72AA-4615-9B29-A804A6790A50}" sibTransId="{D8D77CF4-3B1F-471F-A5FD-06AF8EC7F886}"/>
    <dgm:cxn modelId="{39378706-FA5E-4169-9B67-73C44FD20384}" srcId="{99C012DE-C0F6-4748-938F-C72D9C4DD35A}" destId="{F95E94F8-5467-4C8B-88C0-DA2DDB9EDD9D}" srcOrd="2" destOrd="0" parTransId="{143E4426-8268-46F2-83D7-0D9CACED1D05}" sibTransId="{5DAECF20-BB11-4FC3-B258-FF1E0BC7D3BB}"/>
    <dgm:cxn modelId="{547BC2C7-DFF6-46CE-BF1C-4C3A9A2F168C}" type="presOf" srcId="{3FCCFCC6-7DD4-46E3-965E-7F3CF276A75C}" destId="{998AD7F6-3F09-4C37-9597-D34357BA5678}" srcOrd="0" destOrd="0" presId="urn:microsoft.com/office/officeart/2005/8/layout/vList4"/>
    <dgm:cxn modelId="{2B831C25-37A9-4920-8721-28FDBE055581}" type="presOf" srcId="{EBDE781A-CF6A-4343-95F6-B2F7B753839F}" destId="{02639E1D-7867-4B94-BB10-E01F9C08983C}" srcOrd="1" destOrd="0" presId="urn:microsoft.com/office/officeart/2005/8/layout/vList4"/>
    <dgm:cxn modelId="{67BF3FAF-2608-40DE-ABE0-3DA451E55F00}" type="presOf" srcId="{F95E94F8-5467-4C8B-88C0-DA2DDB9EDD9D}" destId="{C9279F1A-5D27-4D1F-AF80-1AA62D43DAF8}" srcOrd="1" destOrd="0" presId="urn:microsoft.com/office/officeart/2005/8/layout/vList4"/>
    <dgm:cxn modelId="{AEF0EDA7-40D3-4CFB-824B-5D9555E25698}" type="presOf" srcId="{EBDE781A-CF6A-4343-95F6-B2F7B753839F}" destId="{5F6C62EA-FD43-42C9-9340-535D9958EA3E}" srcOrd="0" destOrd="0" presId="urn:microsoft.com/office/officeart/2005/8/layout/vList4"/>
    <dgm:cxn modelId="{EC7ED680-CD4D-434F-8D67-855D4FCF9830}" srcId="{99C012DE-C0F6-4748-938F-C72D9C4DD35A}" destId="{5B2BC215-83E0-4261-B64D-FAB6A167C4EF}" srcOrd="3" destOrd="0" parTransId="{AC4BE6C0-3F9E-4434-9D66-F0290F022EEE}" sibTransId="{3D4E94E7-4020-4A75-BF9D-1B9D0E4BE765}"/>
    <dgm:cxn modelId="{BC5CD48B-6505-4254-8B15-0E0344CC5250}" srcId="{99C012DE-C0F6-4748-938F-C72D9C4DD35A}" destId="{3FCCFCC6-7DD4-46E3-965E-7F3CF276A75C}" srcOrd="1" destOrd="0" parTransId="{1EEC8EB2-2DBE-4639-BCC2-B645BE504CFC}" sibTransId="{3B3EFAA4-06F5-4363-B8D2-D9D6C966AF4E}"/>
    <dgm:cxn modelId="{F023C038-104B-4846-9196-5F4DEBA8F975}" type="presOf" srcId="{3FCCFCC6-7DD4-46E3-965E-7F3CF276A75C}" destId="{C492ABE9-B9B1-4333-9257-A98124F2327F}" srcOrd="1" destOrd="0" presId="urn:microsoft.com/office/officeart/2005/8/layout/vList4"/>
    <dgm:cxn modelId="{33963852-F8E8-47ED-8261-56E397718D2B}" type="presParOf" srcId="{3F4A516C-EC42-45C2-8F92-C1276E329EF8}" destId="{1ED5B74A-206C-47F9-8032-0FE71188730C}" srcOrd="0" destOrd="0" presId="urn:microsoft.com/office/officeart/2005/8/layout/vList4"/>
    <dgm:cxn modelId="{8ADB8A69-C620-452B-B4BB-41588464439D}" type="presParOf" srcId="{1ED5B74A-206C-47F9-8032-0FE71188730C}" destId="{5F6C62EA-FD43-42C9-9340-535D9958EA3E}" srcOrd="0" destOrd="0" presId="urn:microsoft.com/office/officeart/2005/8/layout/vList4"/>
    <dgm:cxn modelId="{8736F306-8F2A-4624-B95F-2C3CDCA951D7}" type="presParOf" srcId="{1ED5B74A-206C-47F9-8032-0FE71188730C}" destId="{CE0C753A-C6BE-4A95-9A10-2632F2CF0592}" srcOrd="1" destOrd="0" presId="urn:microsoft.com/office/officeart/2005/8/layout/vList4"/>
    <dgm:cxn modelId="{7671719B-8655-46E6-8D75-646D695C197A}" type="presParOf" srcId="{1ED5B74A-206C-47F9-8032-0FE71188730C}" destId="{02639E1D-7867-4B94-BB10-E01F9C08983C}" srcOrd="2" destOrd="0" presId="urn:microsoft.com/office/officeart/2005/8/layout/vList4"/>
    <dgm:cxn modelId="{384EF770-E67C-42EE-ADC9-CE794869DFF0}" type="presParOf" srcId="{3F4A516C-EC42-45C2-8F92-C1276E329EF8}" destId="{7DA66738-78B5-408B-AA6F-7120AA32A697}" srcOrd="1" destOrd="0" presId="urn:microsoft.com/office/officeart/2005/8/layout/vList4"/>
    <dgm:cxn modelId="{E273974C-B202-4241-8332-2DB21A450842}" type="presParOf" srcId="{3F4A516C-EC42-45C2-8F92-C1276E329EF8}" destId="{468BC7E3-2E0D-403F-8E55-D7BAE1E0785C}" srcOrd="2" destOrd="0" presId="urn:microsoft.com/office/officeart/2005/8/layout/vList4"/>
    <dgm:cxn modelId="{D17CFD12-00BC-4485-8EBD-B4C875EA9342}" type="presParOf" srcId="{468BC7E3-2E0D-403F-8E55-D7BAE1E0785C}" destId="{998AD7F6-3F09-4C37-9597-D34357BA5678}" srcOrd="0" destOrd="0" presId="urn:microsoft.com/office/officeart/2005/8/layout/vList4"/>
    <dgm:cxn modelId="{F6D353E9-B9A9-4BBB-8A50-C38FE319D67E}" type="presParOf" srcId="{468BC7E3-2E0D-403F-8E55-D7BAE1E0785C}" destId="{C77E1F54-02A1-4ADF-82A9-41543A80F33A}" srcOrd="1" destOrd="0" presId="urn:microsoft.com/office/officeart/2005/8/layout/vList4"/>
    <dgm:cxn modelId="{AB654C0D-75E8-4EC0-B853-38E37627E32C}" type="presParOf" srcId="{468BC7E3-2E0D-403F-8E55-D7BAE1E0785C}" destId="{C492ABE9-B9B1-4333-9257-A98124F2327F}" srcOrd="2" destOrd="0" presId="urn:microsoft.com/office/officeart/2005/8/layout/vList4"/>
    <dgm:cxn modelId="{11A9D9D0-3526-42D0-9C48-1FD3362E9E34}" type="presParOf" srcId="{3F4A516C-EC42-45C2-8F92-C1276E329EF8}" destId="{8071F56B-CBC6-4657-B672-925C0F5E6DE2}" srcOrd="3" destOrd="0" presId="urn:microsoft.com/office/officeart/2005/8/layout/vList4"/>
    <dgm:cxn modelId="{60DF4868-4817-41EF-B14D-89C8DA538CBF}" type="presParOf" srcId="{3F4A516C-EC42-45C2-8F92-C1276E329EF8}" destId="{09E5933F-41C9-40C2-B74C-982ED0E9D7F9}" srcOrd="4" destOrd="0" presId="urn:microsoft.com/office/officeart/2005/8/layout/vList4"/>
    <dgm:cxn modelId="{048D7B1B-F0F4-4198-90AC-61419A2F5147}" type="presParOf" srcId="{09E5933F-41C9-40C2-B74C-982ED0E9D7F9}" destId="{25F5F2D5-DB7C-41FD-BB06-36E7A5521B81}" srcOrd="0" destOrd="0" presId="urn:microsoft.com/office/officeart/2005/8/layout/vList4"/>
    <dgm:cxn modelId="{7E72050D-07EC-4413-948F-1B765532A202}" type="presParOf" srcId="{09E5933F-41C9-40C2-B74C-982ED0E9D7F9}" destId="{B53EA207-9706-42B6-8713-B836D93EAB51}" srcOrd="1" destOrd="0" presId="urn:microsoft.com/office/officeart/2005/8/layout/vList4"/>
    <dgm:cxn modelId="{99BCC3FF-949A-4EEA-B748-5165D5610A24}" type="presParOf" srcId="{09E5933F-41C9-40C2-B74C-982ED0E9D7F9}" destId="{C9279F1A-5D27-4D1F-AF80-1AA62D43DAF8}" srcOrd="2" destOrd="0" presId="urn:microsoft.com/office/officeart/2005/8/layout/vList4"/>
    <dgm:cxn modelId="{7526871C-DA62-4139-9BEB-951589A2A7A9}" type="presParOf" srcId="{3F4A516C-EC42-45C2-8F92-C1276E329EF8}" destId="{2F98D1EF-9259-45F8-9D49-DA75A405569C}" srcOrd="5" destOrd="0" presId="urn:microsoft.com/office/officeart/2005/8/layout/vList4"/>
    <dgm:cxn modelId="{17675F08-7A67-42B2-85AB-926FB5794494}" type="presParOf" srcId="{3F4A516C-EC42-45C2-8F92-C1276E329EF8}" destId="{C8E0DFBE-78A0-495A-AC6B-F776BC4DA8B9}" srcOrd="6" destOrd="0" presId="urn:microsoft.com/office/officeart/2005/8/layout/vList4"/>
    <dgm:cxn modelId="{BCB16AC1-58C7-4D45-90D3-66CAEE7834F1}" type="presParOf" srcId="{C8E0DFBE-78A0-495A-AC6B-F776BC4DA8B9}" destId="{7225D549-3DB7-408B-8E31-C7508CE47B68}" srcOrd="0" destOrd="0" presId="urn:microsoft.com/office/officeart/2005/8/layout/vList4"/>
    <dgm:cxn modelId="{B4CBAEF7-5BDE-4D09-ABCC-F10D4E6BFF6F}" type="presParOf" srcId="{C8E0DFBE-78A0-495A-AC6B-F776BC4DA8B9}" destId="{011F76AC-C22B-4E05-8330-BE3D141A4A6A}" srcOrd="1" destOrd="0" presId="urn:microsoft.com/office/officeart/2005/8/layout/vList4"/>
    <dgm:cxn modelId="{5A7E850B-DAB1-4AED-9F2B-2D278A861383}" type="presParOf" srcId="{C8E0DFBE-78A0-495A-AC6B-F776BC4DA8B9}" destId="{E57C1F81-6654-4F9B-A58F-1CC281D0331D}" srcOrd="2" destOrd="0" presId="urn:microsoft.com/office/officeart/2005/8/layout/vList4"/>
  </dgm:cxnLst>
  <dgm:bg>
    <a:solidFill>
      <a:schemeClr val="accent2">
        <a:lumMod val="20000"/>
        <a:lumOff val="80000"/>
      </a:schemeClr>
    </a:solidFill>
  </dgm:bg>
  <dgm:whole>
    <a:ln>
      <a:solidFill>
        <a:srgbClr val="7030A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98E864-C1EE-43D9-B2BD-DE0B25D4F08F}" type="doc">
      <dgm:prSet loTypeId="urn:microsoft.com/office/officeart/2005/8/layout/hList2" loCatId="list" qsTypeId="urn:microsoft.com/office/officeart/2005/8/quickstyle/simple3" qsCatId="simple" csTypeId="urn:microsoft.com/office/officeart/2005/8/colors/colorful4" csCatId="colorful" phldr="1"/>
      <dgm:spPr/>
      <dgm:t>
        <a:bodyPr/>
        <a:lstStyle/>
        <a:p>
          <a:endParaRPr lang="es-EC"/>
        </a:p>
      </dgm:t>
    </dgm:pt>
    <dgm:pt modelId="{6A37428A-E2B4-40CC-A5E2-FCD09C768077}">
      <dgm:prSet phldrT="[Texto]"/>
      <dgm:spPr/>
      <dgm:t>
        <a:bodyPr/>
        <a:lstStyle/>
        <a:p>
          <a:r>
            <a:rPr lang="es-EC">
              <a:latin typeface="Times New Roman" panose="02020603050405020304" pitchFamily="18" charset="0"/>
              <a:cs typeface="Times New Roman" panose="02020603050405020304" pitchFamily="18" charset="0"/>
            </a:rPr>
            <a:t>FACTOR A</a:t>
          </a:r>
          <a:endParaRPr lang="es-EC" dirty="0">
            <a:latin typeface="Times New Roman" panose="02020603050405020304" pitchFamily="18" charset="0"/>
            <a:cs typeface="Times New Roman" panose="02020603050405020304" pitchFamily="18" charset="0"/>
          </a:endParaRPr>
        </a:p>
      </dgm:t>
    </dgm:pt>
    <dgm:pt modelId="{85C2AD96-18B2-450A-8B37-764B1CEFCE2E}" type="parTrans" cxnId="{765B7661-95A8-4CD6-834A-012EE82C5F8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654F714-6213-4304-A642-19CC4B043071}" type="sibTrans" cxnId="{765B7661-95A8-4CD6-834A-012EE82C5F84}">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6815F59-E88E-4031-AFA4-7C67A22DF7D7}">
      <dgm:prSet phldrT="[Texto]" custT="1"/>
      <dgm:spPr/>
      <dgm:t>
        <a:bodyPr/>
        <a:lstStyle/>
        <a:p>
          <a:pPr algn="just"/>
          <a:r>
            <a:rPr lang="es-EC" sz="1560" b="0" dirty="0">
              <a:latin typeface="Times New Roman" panose="02020603050405020304" pitchFamily="18" charset="0"/>
              <a:cs typeface="Times New Roman" panose="02020603050405020304" pitchFamily="18" charset="0"/>
            </a:rPr>
            <a:t>Ha: Las variedades de maní para consumo humano en Ecuador influyen en la presencia de </a:t>
          </a:r>
          <a:r>
            <a:rPr lang="es-EC" sz="1560" b="0" dirty="0" err="1">
              <a:latin typeface="Times New Roman" panose="02020603050405020304" pitchFamily="18" charset="0"/>
              <a:cs typeface="Times New Roman" panose="02020603050405020304" pitchFamily="18" charset="0"/>
            </a:rPr>
            <a:t>aflatoxinas</a:t>
          </a:r>
          <a:r>
            <a:rPr lang="es-EC" sz="1560" b="0" dirty="0">
              <a:latin typeface="Times New Roman" panose="02020603050405020304" pitchFamily="18" charset="0"/>
              <a:cs typeface="Times New Roman" panose="02020603050405020304" pitchFamily="18" charset="0"/>
            </a:rPr>
            <a:t> y su relación con las características físico-químicas (</a:t>
          </a:r>
          <a:r>
            <a:rPr lang="es-419" sz="1560" b="0" dirty="0">
              <a:latin typeface="Times New Roman" panose="02020603050405020304" pitchFamily="18" charset="0"/>
              <a:cs typeface="Times New Roman" panose="02020603050405020304" pitchFamily="18" charset="0"/>
            </a:rPr>
            <a:t>Humedad, materia seca, pH, acidez, ceniza, fibra, grasa, proteína, humedad y aflatoxinas totales).</a:t>
          </a:r>
          <a:endParaRPr lang="es-EC" sz="1560" b="0" dirty="0">
            <a:latin typeface="Times New Roman" panose="02020603050405020304" pitchFamily="18" charset="0"/>
            <a:cs typeface="Times New Roman" panose="02020603050405020304" pitchFamily="18" charset="0"/>
          </a:endParaRPr>
        </a:p>
      </dgm:t>
    </dgm:pt>
    <dgm:pt modelId="{9FEAF9D0-92F7-4335-BC88-0034B63CB818}" type="parTrans" cxnId="{9157AAF6-A0B2-408E-B75F-E296ABEFC32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36405D9-7EE4-4398-8373-FF2D86C92C27}" type="sibTrans" cxnId="{9157AAF6-A0B2-408E-B75F-E296ABEFC321}">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47D0DAE1-DA51-44F5-A468-B5B56756B6F5}">
      <dgm:prSet phldrT="[Texto]"/>
      <dgm:spPr/>
      <dgm:t>
        <a:bodyPr/>
        <a:lstStyle/>
        <a:p>
          <a:r>
            <a:rPr lang="es-EC">
              <a:latin typeface="Times New Roman" panose="02020603050405020304" pitchFamily="18" charset="0"/>
              <a:cs typeface="Times New Roman" panose="02020603050405020304" pitchFamily="18" charset="0"/>
            </a:rPr>
            <a:t>FACTOR B</a:t>
          </a:r>
          <a:endParaRPr lang="es-EC" dirty="0">
            <a:latin typeface="Times New Roman" panose="02020603050405020304" pitchFamily="18" charset="0"/>
            <a:cs typeface="Times New Roman" panose="02020603050405020304" pitchFamily="18" charset="0"/>
          </a:endParaRPr>
        </a:p>
      </dgm:t>
    </dgm:pt>
    <dgm:pt modelId="{DD79362A-2DBD-4F7D-804C-C2D55EE4EF13}" type="parTrans" cxnId="{BBBB796D-3354-4C34-BBF8-2D8FB62DB0C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8DAAB214-4C01-4383-BBBC-83A15C3940F4}" type="sibTrans" cxnId="{BBBB796D-3354-4C34-BBF8-2D8FB62DB0C8}">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29A081D-DF17-4ACA-BC5F-3F961D2BC28D}">
      <dgm:prSet phldrT="[Texto]" custT="1"/>
      <dgm:spPr/>
      <dgm:t>
        <a:bodyPr/>
        <a:lstStyle/>
        <a:p>
          <a:pPr algn="just"/>
          <a:endParaRPr lang="es-EC" sz="1560" dirty="0">
            <a:solidFill>
              <a:schemeClr val="tx1"/>
            </a:solidFill>
            <a:latin typeface="Times New Roman" panose="02020603050405020304" pitchFamily="18" charset="0"/>
            <a:cs typeface="Times New Roman" panose="02020603050405020304" pitchFamily="18" charset="0"/>
          </a:endParaRPr>
        </a:p>
      </dgm:t>
    </dgm:pt>
    <dgm:pt modelId="{55AED548-7882-4738-885F-B294401AD021}" type="parTrans" cxnId="{44E7496F-A7D5-4FEC-8EC7-6BFD5FD39722}">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167DE76A-1CDB-4195-B870-39AE6F084ADC}" type="sibTrans" cxnId="{44E7496F-A7D5-4FEC-8EC7-6BFD5FD39722}">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DBB4CB1-04FF-4E40-976E-9F27ACCF404D}">
      <dgm:prSet phldrT="[Texto]"/>
      <dgm:spPr/>
      <dgm:t>
        <a:bodyPr/>
        <a:lstStyle/>
        <a:p>
          <a:r>
            <a:rPr lang="es-EC">
              <a:latin typeface="Times New Roman" panose="02020603050405020304" pitchFamily="18" charset="0"/>
              <a:cs typeface="Times New Roman" panose="02020603050405020304" pitchFamily="18" charset="0"/>
            </a:rPr>
            <a:t>FACTOR C</a:t>
          </a:r>
          <a:endParaRPr lang="es-EC" dirty="0">
            <a:latin typeface="Times New Roman" panose="02020603050405020304" pitchFamily="18" charset="0"/>
            <a:cs typeface="Times New Roman" panose="02020603050405020304" pitchFamily="18" charset="0"/>
          </a:endParaRPr>
        </a:p>
      </dgm:t>
    </dgm:pt>
    <dgm:pt modelId="{650BD8AB-E289-4FD0-8257-43B3444DFD16}" type="parTrans" cxnId="{03C30DFA-FB09-44C7-BDB5-F874C8A48B3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9CB2D532-DF33-4C78-B05F-BEC462162742}" type="sibTrans" cxnId="{03C30DFA-FB09-44C7-BDB5-F874C8A48B33}">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F07FB19-D84B-4A31-AFE2-D085E11E087A}">
      <dgm:prSet phldrT="[Texto]" custT="1"/>
      <dgm:spPr/>
      <dgm:t>
        <a:bodyPr/>
        <a:lstStyle/>
        <a:p>
          <a:pPr algn="just"/>
          <a:r>
            <a:rPr lang="es-419" sz="1560" b="1">
              <a:latin typeface="Times New Roman" panose="02020603050405020304" pitchFamily="18" charset="0"/>
              <a:cs typeface="Times New Roman" panose="02020603050405020304" pitchFamily="18" charset="0"/>
            </a:rPr>
            <a:t>Ha: </a:t>
          </a:r>
          <a:r>
            <a:rPr lang="es-419" sz="1560">
              <a:latin typeface="Times New Roman" panose="02020603050405020304" pitchFamily="18" charset="0"/>
              <a:cs typeface="Times New Roman" panose="02020603050405020304" pitchFamily="18" charset="0"/>
            </a:rPr>
            <a:t>Los sistemas de almacenamiento del maní</a:t>
          </a:r>
          <a:r>
            <a:rPr lang="es-419" sz="1560" b="1">
              <a:latin typeface="Times New Roman" panose="02020603050405020304" pitchFamily="18" charset="0"/>
              <a:cs typeface="Times New Roman" panose="02020603050405020304" pitchFamily="18" charset="0"/>
            </a:rPr>
            <a:t> </a:t>
          </a:r>
          <a:r>
            <a:rPr lang="es-419" sz="1560">
              <a:latin typeface="Times New Roman" panose="02020603050405020304" pitchFamily="18" charset="0"/>
              <a:cs typeface="Times New Roman" panose="02020603050405020304" pitchFamily="18" charset="0"/>
            </a:rPr>
            <a:t>influyen en la presencia de aflatoxinas y su relación con las características físico-químicas (Humedad, materia seca, pH,acidez ,ceniza , fibra ,grasa , proteína).</a:t>
          </a:r>
          <a:endParaRPr lang="es-EC" sz="1560" dirty="0">
            <a:latin typeface="Times New Roman" panose="02020603050405020304" pitchFamily="18" charset="0"/>
            <a:cs typeface="Times New Roman" panose="02020603050405020304" pitchFamily="18" charset="0"/>
          </a:endParaRPr>
        </a:p>
      </dgm:t>
    </dgm:pt>
    <dgm:pt modelId="{69AA5979-0C78-466B-9090-5A8A461CE6DB}" type="parTrans" cxnId="{15B1E2E6-23FA-4A21-9171-8BE0A51FE01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E8092092-2561-4D2B-BFDE-FAA564E2E759}" type="sibTrans" cxnId="{15B1E2E6-23FA-4A21-9171-8BE0A51FE01A}">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C400B4A-D075-44CB-A54E-85EBA9214896}">
      <dgm:prSet phldrT="[Texto]" custT="1"/>
      <dgm:spPr/>
      <dgm:t>
        <a:bodyPr/>
        <a:lstStyle/>
        <a:p>
          <a:pPr algn="just"/>
          <a:r>
            <a:rPr lang="es-EC" sz="1560" b="0">
              <a:latin typeface="Times New Roman" panose="02020603050405020304" pitchFamily="18" charset="0"/>
              <a:cs typeface="Times New Roman" panose="02020603050405020304" pitchFamily="18" charset="0"/>
            </a:rPr>
            <a:t>Ho: Las variedades de maní para consumo humano en Ecuador no influyen en la presencia de aflatoxinas y su relación con las características físico-químicas (</a:t>
          </a:r>
          <a:r>
            <a:rPr lang="es-419" sz="1560" b="0">
              <a:latin typeface="Times New Roman" panose="02020603050405020304" pitchFamily="18" charset="0"/>
              <a:cs typeface="Times New Roman" panose="02020603050405020304" pitchFamily="18" charset="0"/>
            </a:rPr>
            <a:t>Humedad, materia seca, pH, acidez, ceniza, fibra, grasa, proteína, humedad y aflatoxinas totales).</a:t>
          </a:r>
          <a:endParaRPr lang="es-EC" sz="1560" b="0" dirty="0">
            <a:latin typeface="Times New Roman" panose="02020603050405020304" pitchFamily="18" charset="0"/>
            <a:cs typeface="Times New Roman" panose="02020603050405020304" pitchFamily="18" charset="0"/>
          </a:endParaRPr>
        </a:p>
      </dgm:t>
    </dgm:pt>
    <dgm:pt modelId="{0C1EE30C-42D4-4C37-BFB4-8897C0970A64}" type="parTrans" cxnId="{A9CAA3B0-FF58-47FC-AC54-8053C58B9AF8}">
      <dgm:prSet/>
      <dgm:spPr/>
      <dgm:t>
        <a:bodyPr/>
        <a:lstStyle/>
        <a:p>
          <a:endParaRPr lang="es-ES">
            <a:solidFill>
              <a:schemeClr val="tx1"/>
            </a:solidFill>
          </a:endParaRPr>
        </a:p>
      </dgm:t>
    </dgm:pt>
    <dgm:pt modelId="{20BFBFDE-3A60-4A77-9CE6-85DDAAECF074}" type="sibTrans" cxnId="{A9CAA3B0-FF58-47FC-AC54-8053C58B9AF8}">
      <dgm:prSet/>
      <dgm:spPr/>
      <dgm:t>
        <a:bodyPr/>
        <a:lstStyle/>
        <a:p>
          <a:endParaRPr lang="es-ES">
            <a:solidFill>
              <a:schemeClr val="tx1"/>
            </a:solidFill>
          </a:endParaRPr>
        </a:p>
      </dgm:t>
    </dgm:pt>
    <dgm:pt modelId="{2BAC9029-A1D5-498F-B4AD-EA4ECCEB522E}">
      <dgm:prSet phldrT="[Texto]" custT="1"/>
      <dgm:spPr/>
      <dgm:t>
        <a:bodyPr/>
        <a:lstStyle/>
        <a:p>
          <a:pPr algn="just"/>
          <a:endParaRPr lang="es-EC" sz="1560" b="0" dirty="0">
            <a:solidFill>
              <a:schemeClr val="tx1"/>
            </a:solidFill>
            <a:latin typeface="Times New Roman" panose="02020603050405020304" pitchFamily="18" charset="0"/>
            <a:cs typeface="Times New Roman" panose="02020603050405020304" pitchFamily="18" charset="0"/>
          </a:endParaRPr>
        </a:p>
      </dgm:t>
    </dgm:pt>
    <dgm:pt modelId="{FDED886C-D0A0-4FB8-81E8-CA2401DE60F4}" type="parTrans" cxnId="{241CCCE6-02F8-4F0A-81C0-B52A3302BF4D}">
      <dgm:prSet/>
      <dgm:spPr/>
      <dgm:t>
        <a:bodyPr/>
        <a:lstStyle/>
        <a:p>
          <a:endParaRPr lang="es-ES">
            <a:solidFill>
              <a:schemeClr val="tx1"/>
            </a:solidFill>
          </a:endParaRPr>
        </a:p>
      </dgm:t>
    </dgm:pt>
    <dgm:pt modelId="{799B77FC-B4E8-4BB3-96DB-0A3529ABE7B8}" type="sibTrans" cxnId="{241CCCE6-02F8-4F0A-81C0-B52A3302BF4D}">
      <dgm:prSet/>
      <dgm:spPr/>
      <dgm:t>
        <a:bodyPr/>
        <a:lstStyle/>
        <a:p>
          <a:endParaRPr lang="es-ES">
            <a:solidFill>
              <a:schemeClr val="tx1"/>
            </a:solidFill>
          </a:endParaRPr>
        </a:p>
      </dgm:t>
    </dgm:pt>
    <dgm:pt modelId="{35B8BC5D-50A8-477F-8944-32DC593FA999}">
      <dgm:prSet custT="1"/>
      <dgm:spPr/>
      <dgm:t>
        <a:bodyPr/>
        <a:lstStyle/>
        <a:p>
          <a:pPr algn="just"/>
          <a:r>
            <a:rPr lang="es-419" sz="1560" b="1">
              <a:latin typeface="Times New Roman" panose="02020603050405020304" pitchFamily="18" charset="0"/>
              <a:cs typeface="Times New Roman" panose="02020603050405020304" pitchFamily="18" charset="0"/>
            </a:rPr>
            <a:t>Ha:</a:t>
          </a:r>
          <a:r>
            <a:rPr lang="es-419" sz="1560">
              <a:latin typeface="Times New Roman" panose="02020603050405020304" pitchFamily="18" charset="0"/>
              <a:cs typeface="Times New Roman" panose="02020603050405020304" pitchFamily="18" charset="0"/>
            </a:rPr>
            <a:t> El estado de las muestras de maní afectan el comportamiento de las Aflatoxinas y su relación con las características físico-químicas (Humedad, materia seca, pH,acidez ,ceniza , fibra ,grasa , proteína) (Estado de la muestra: Fresco y Seco).</a:t>
          </a:r>
          <a:endParaRPr lang="en-US" sz="1560" dirty="0">
            <a:latin typeface="Times New Roman" panose="02020603050405020304" pitchFamily="18" charset="0"/>
            <a:cs typeface="Times New Roman" panose="02020603050405020304" pitchFamily="18" charset="0"/>
          </a:endParaRPr>
        </a:p>
      </dgm:t>
    </dgm:pt>
    <dgm:pt modelId="{1F07916C-DB19-46C9-88BD-EC2067387E5E}" type="parTrans" cxnId="{67027BCB-EBDA-4A3B-BED1-DB6259F10304}">
      <dgm:prSet/>
      <dgm:spPr/>
      <dgm:t>
        <a:bodyPr/>
        <a:lstStyle/>
        <a:p>
          <a:endParaRPr lang="es-ES">
            <a:solidFill>
              <a:schemeClr val="tx1"/>
            </a:solidFill>
          </a:endParaRPr>
        </a:p>
      </dgm:t>
    </dgm:pt>
    <dgm:pt modelId="{9E8B5CB1-8EEE-4649-88DC-6D9AB06C719C}" type="sibTrans" cxnId="{67027BCB-EBDA-4A3B-BED1-DB6259F10304}">
      <dgm:prSet/>
      <dgm:spPr/>
      <dgm:t>
        <a:bodyPr/>
        <a:lstStyle/>
        <a:p>
          <a:endParaRPr lang="es-ES">
            <a:solidFill>
              <a:schemeClr val="tx1"/>
            </a:solidFill>
          </a:endParaRPr>
        </a:p>
      </dgm:t>
    </dgm:pt>
    <dgm:pt modelId="{8FE7E14F-55CD-419A-ABDA-815B498998F2}">
      <dgm:prSet custT="1"/>
      <dgm:spPr/>
      <dgm:t>
        <a:bodyPr/>
        <a:lstStyle/>
        <a:p>
          <a:pPr algn="just"/>
          <a:endParaRPr lang="en-US" sz="1560" dirty="0">
            <a:solidFill>
              <a:schemeClr val="tx1"/>
            </a:solidFill>
            <a:latin typeface="Times New Roman" panose="02020603050405020304" pitchFamily="18" charset="0"/>
            <a:cs typeface="Times New Roman" panose="02020603050405020304" pitchFamily="18" charset="0"/>
          </a:endParaRPr>
        </a:p>
      </dgm:t>
    </dgm:pt>
    <dgm:pt modelId="{8BE3F615-E6C7-411C-8031-1223D739F923}" type="parTrans" cxnId="{75C59F5A-2BE0-4A3D-95D1-98F6250C207D}">
      <dgm:prSet/>
      <dgm:spPr/>
      <dgm:t>
        <a:bodyPr/>
        <a:lstStyle/>
        <a:p>
          <a:endParaRPr lang="es-ES">
            <a:solidFill>
              <a:schemeClr val="tx1"/>
            </a:solidFill>
          </a:endParaRPr>
        </a:p>
      </dgm:t>
    </dgm:pt>
    <dgm:pt modelId="{E026F96E-7113-4C9D-89B9-3DB10824CC96}" type="sibTrans" cxnId="{75C59F5A-2BE0-4A3D-95D1-98F6250C207D}">
      <dgm:prSet/>
      <dgm:spPr/>
      <dgm:t>
        <a:bodyPr/>
        <a:lstStyle/>
        <a:p>
          <a:endParaRPr lang="es-ES">
            <a:solidFill>
              <a:schemeClr val="tx1"/>
            </a:solidFill>
          </a:endParaRPr>
        </a:p>
      </dgm:t>
    </dgm:pt>
    <dgm:pt modelId="{A0C84123-261A-41B7-95FD-A3967803F830}">
      <dgm:prSet custT="1"/>
      <dgm:spPr/>
      <dgm:t>
        <a:bodyPr/>
        <a:lstStyle/>
        <a:p>
          <a:pPr algn="just"/>
          <a:r>
            <a:rPr lang="es-419" sz="1560" b="1">
              <a:latin typeface="Times New Roman" panose="02020603050405020304" pitchFamily="18" charset="0"/>
              <a:cs typeface="Times New Roman" panose="02020603050405020304" pitchFamily="18" charset="0"/>
            </a:rPr>
            <a:t>Ho:</a:t>
          </a:r>
          <a:r>
            <a:rPr lang="es-419" sz="1560">
              <a:latin typeface="Times New Roman" panose="02020603050405020304" pitchFamily="18" charset="0"/>
              <a:cs typeface="Times New Roman" panose="02020603050405020304" pitchFamily="18" charset="0"/>
            </a:rPr>
            <a:t>El estado de las muestras de maní no afectan el comportamiento de las Aflatoxinas y su relación con las características físico-químicas ( Humedad, materia seca, pH, acidez ,ceniza , fibra ,grasa , proteína) </a:t>
          </a:r>
          <a:endParaRPr lang="en-US" sz="1560" dirty="0">
            <a:latin typeface="Times New Roman" panose="02020603050405020304" pitchFamily="18" charset="0"/>
            <a:cs typeface="Times New Roman" panose="02020603050405020304" pitchFamily="18" charset="0"/>
          </a:endParaRPr>
        </a:p>
      </dgm:t>
    </dgm:pt>
    <dgm:pt modelId="{CF7099BA-1E71-4A26-A019-116C05EA0B55}" type="parTrans" cxnId="{5AC7A9A6-8F4F-4863-8AE2-25E0B5D6173E}">
      <dgm:prSet/>
      <dgm:spPr/>
      <dgm:t>
        <a:bodyPr/>
        <a:lstStyle/>
        <a:p>
          <a:endParaRPr lang="es-ES">
            <a:solidFill>
              <a:schemeClr val="tx1"/>
            </a:solidFill>
          </a:endParaRPr>
        </a:p>
      </dgm:t>
    </dgm:pt>
    <dgm:pt modelId="{FD446960-2C79-436D-B65E-05D229AE13A1}" type="sibTrans" cxnId="{5AC7A9A6-8F4F-4863-8AE2-25E0B5D6173E}">
      <dgm:prSet/>
      <dgm:spPr/>
      <dgm:t>
        <a:bodyPr/>
        <a:lstStyle/>
        <a:p>
          <a:endParaRPr lang="es-ES">
            <a:solidFill>
              <a:schemeClr val="tx1"/>
            </a:solidFill>
          </a:endParaRPr>
        </a:p>
      </dgm:t>
    </dgm:pt>
    <dgm:pt modelId="{C527FCFD-A648-41DB-B4F6-D96AF9748BF3}">
      <dgm:prSet custT="1"/>
      <dgm:spPr/>
      <dgm:t>
        <a:bodyPr/>
        <a:lstStyle/>
        <a:p>
          <a:pPr algn="just"/>
          <a:endParaRPr lang="es-EC" sz="1560" dirty="0">
            <a:solidFill>
              <a:schemeClr val="tx1"/>
            </a:solidFill>
            <a:latin typeface="Times New Roman" panose="02020603050405020304" pitchFamily="18" charset="0"/>
            <a:cs typeface="Times New Roman" panose="02020603050405020304" pitchFamily="18" charset="0"/>
          </a:endParaRPr>
        </a:p>
      </dgm:t>
    </dgm:pt>
    <dgm:pt modelId="{B3B3ED5F-1876-4A97-8887-12FA8DDF24BD}" type="parTrans" cxnId="{D9A8FA53-EDC1-47B3-945F-E230BF9C0B87}">
      <dgm:prSet/>
      <dgm:spPr/>
      <dgm:t>
        <a:bodyPr/>
        <a:lstStyle/>
        <a:p>
          <a:endParaRPr lang="es-ES">
            <a:solidFill>
              <a:schemeClr val="tx1"/>
            </a:solidFill>
          </a:endParaRPr>
        </a:p>
      </dgm:t>
    </dgm:pt>
    <dgm:pt modelId="{303EEFA0-F75A-4D4B-A033-A80D75009074}" type="sibTrans" cxnId="{D9A8FA53-EDC1-47B3-945F-E230BF9C0B87}">
      <dgm:prSet/>
      <dgm:spPr/>
      <dgm:t>
        <a:bodyPr/>
        <a:lstStyle/>
        <a:p>
          <a:endParaRPr lang="es-ES">
            <a:solidFill>
              <a:schemeClr val="tx1"/>
            </a:solidFill>
          </a:endParaRPr>
        </a:p>
      </dgm:t>
    </dgm:pt>
    <dgm:pt modelId="{D2004E34-D480-4066-86A6-4AD882641091}">
      <dgm:prSet custT="1"/>
      <dgm:spPr/>
      <dgm:t>
        <a:bodyPr/>
        <a:lstStyle/>
        <a:p>
          <a:pPr algn="just"/>
          <a:r>
            <a:rPr lang="es-419" sz="1560" b="1">
              <a:latin typeface="Times New Roman" panose="02020603050405020304" pitchFamily="18" charset="0"/>
              <a:cs typeface="Times New Roman" panose="02020603050405020304" pitchFamily="18" charset="0"/>
            </a:rPr>
            <a:t>Ho: </a:t>
          </a:r>
          <a:r>
            <a:rPr lang="es-419" sz="1560">
              <a:latin typeface="Times New Roman" panose="02020603050405020304" pitchFamily="18" charset="0"/>
              <a:cs typeface="Times New Roman" panose="02020603050405020304" pitchFamily="18" charset="0"/>
            </a:rPr>
            <a:t>Los sistemas de almacenamiento del maní</a:t>
          </a:r>
          <a:r>
            <a:rPr lang="es-419" sz="1560" b="1">
              <a:latin typeface="Times New Roman" panose="02020603050405020304" pitchFamily="18" charset="0"/>
              <a:cs typeface="Times New Roman" panose="02020603050405020304" pitchFamily="18" charset="0"/>
            </a:rPr>
            <a:t> </a:t>
          </a:r>
          <a:r>
            <a:rPr lang="es-419" sz="1560" b="0">
              <a:latin typeface="Times New Roman" panose="02020603050405020304" pitchFamily="18" charset="0"/>
              <a:cs typeface="Times New Roman" panose="02020603050405020304" pitchFamily="18" charset="0"/>
            </a:rPr>
            <a:t>no</a:t>
          </a:r>
          <a:r>
            <a:rPr lang="es-419" sz="1560" b="1">
              <a:latin typeface="Times New Roman" panose="02020603050405020304" pitchFamily="18" charset="0"/>
              <a:cs typeface="Times New Roman" panose="02020603050405020304" pitchFamily="18" charset="0"/>
            </a:rPr>
            <a:t> </a:t>
          </a:r>
          <a:r>
            <a:rPr lang="es-419" sz="1560">
              <a:latin typeface="Times New Roman" panose="02020603050405020304" pitchFamily="18" charset="0"/>
              <a:cs typeface="Times New Roman" panose="02020603050405020304" pitchFamily="18" charset="0"/>
            </a:rPr>
            <a:t>influyen en la presencia de aflatoxinas y su relación con las características físico-químicas (Humedad, materia seca, pH,acidez ,ceniza , fibra ,grasa , proteína).</a:t>
          </a:r>
          <a:endParaRPr lang="en-US" sz="1560" dirty="0">
            <a:latin typeface="Times New Roman" panose="02020603050405020304" pitchFamily="18" charset="0"/>
            <a:cs typeface="Times New Roman" panose="02020603050405020304" pitchFamily="18" charset="0"/>
          </a:endParaRPr>
        </a:p>
      </dgm:t>
    </dgm:pt>
    <dgm:pt modelId="{D1441A57-1AFA-4A4B-9BE4-724798F27A22}" type="parTrans" cxnId="{6D023BE7-F5D9-457D-902D-322E9A9000CD}">
      <dgm:prSet/>
      <dgm:spPr/>
      <dgm:t>
        <a:bodyPr/>
        <a:lstStyle/>
        <a:p>
          <a:endParaRPr lang="es-ES">
            <a:solidFill>
              <a:schemeClr val="tx1"/>
            </a:solidFill>
          </a:endParaRPr>
        </a:p>
      </dgm:t>
    </dgm:pt>
    <dgm:pt modelId="{DB5C6924-DB81-4A2F-A621-E91BE821B8BB}" type="sibTrans" cxnId="{6D023BE7-F5D9-457D-902D-322E9A9000CD}">
      <dgm:prSet/>
      <dgm:spPr/>
      <dgm:t>
        <a:bodyPr/>
        <a:lstStyle/>
        <a:p>
          <a:endParaRPr lang="es-ES">
            <a:solidFill>
              <a:schemeClr val="tx1"/>
            </a:solidFill>
          </a:endParaRPr>
        </a:p>
      </dgm:t>
    </dgm:pt>
    <dgm:pt modelId="{DE592130-E75A-4E9A-BD0E-A90BCBFE04B5}" type="pres">
      <dgm:prSet presAssocID="{2A98E864-C1EE-43D9-B2BD-DE0B25D4F08F}" presName="linearFlow" presStyleCnt="0">
        <dgm:presLayoutVars>
          <dgm:dir/>
          <dgm:animLvl val="lvl"/>
          <dgm:resizeHandles/>
        </dgm:presLayoutVars>
      </dgm:prSet>
      <dgm:spPr/>
    </dgm:pt>
    <dgm:pt modelId="{7218842F-DB88-4494-84F4-1466D46232C0}" type="pres">
      <dgm:prSet presAssocID="{6A37428A-E2B4-40CC-A5E2-FCD09C768077}" presName="compositeNode" presStyleCnt="0">
        <dgm:presLayoutVars>
          <dgm:bulletEnabled val="1"/>
        </dgm:presLayoutVars>
      </dgm:prSet>
      <dgm:spPr/>
    </dgm:pt>
    <dgm:pt modelId="{7338E958-0CF2-4107-BF4F-4B8F6F714B1B}" type="pres">
      <dgm:prSet presAssocID="{6A37428A-E2B4-40CC-A5E2-FCD09C768077}" presName="image" presStyleLbl="fgImgPlace1" presStyleIdx="0" presStyleCnt="3" custAng="0"/>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85001CB-808F-4232-AF23-6A592379A087}" type="pres">
      <dgm:prSet presAssocID="{6A37428A-E2B4-40CC-A5E2-FCD09C768077}" presName="childNode" presStyleLbl="node1" presStyleIdx="0" presStyleCnt="3">
        <dgm:presLayoutVars>
          <dgm:bulletEnabled val="1"/>
        </dgm:presLayoutVars>
      </dgm:prSet>
      <dgm:spPr/>
    </dgm:pt>
    <dgm:pt modelId="{2AD97AE9-80EE-49C7-8C3F-F628F26F80AE}" type="pres">
      <dgm:prSet presAssocID="{6A37428A-E2B4-40CC-A5E2-FCD09C768077}" presName="parentNode" presStyleLbl="revTx" presStyleIdx="0" presStyleCnt="3">
        <dgm:presLayoutVars>
          <dgm:chMax val="0"/>
          <dgm:bulletEnabled val="1"/>
        </dgm:presLayoutVars>
      </dgm:prSet>
      <dgm:spPr/>
    </dgm:pt>
    <dgm:pt modelId="{1553B36A-AC20-4F02-9A29-0DDB199600B1}" type="pres">
      <dgm:prSet presAssocID="{7654F714-6213-4304-A642-19CC4B043071}" presName="sibTrans" presStyleCnt="0"/>
      <dgm:spPr/>
    </dgm:pt>
    <dgm:pt modelId="{D4DA3228-8DA7-46AF-B77D-64FD56AC5DB9}" type="pres">
      <dgm:prSet presAssocID="{47D0DAE1-DA51-44F5-A468-B5B56756B6F5}" presName="compositeNode" presStyleCnt="0">
        <dgm:presLayoutVars>
          <dgm:bulletEnabled val="1"/>
        </dgm:presLayoutVars>
      </dgm:prSet>
      <dgm:spPr/>
    </dgm:pt>
    <dgm:pt modelId="{39ED113D-7EE6-449A-8841-6820B8AE537B}" type="pres">
      <dgm:prSet presAssocID="{47D0DAE1-DA51-44F5-A468-B5B56756B6F5}" presName="image" presStyleLbl="fgImgPlac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E6CBDAD3-F68F-484D-A3AB-5A84E858763E}" type="pres">
      <dgm:prSet presAssocID="{47D0DAE1-DA51-44F5-A468-B5B56756B6F5}" presName="childNode" presStyleLbl="node1" presStyleIdx="1" presStyleCnt="3">
        <dgm:presLayoutVars>
          <dgm:bulletEnabled val="1"/>
        </dgm:presLayoutVars>
      </dgm:prSet>
      <dgm:spPr/>
    </dgm:pt>
    <dgm:pt modelId="{42E33610-9DBB-4694-AD3C-AF93C85AB8F8}" type="pres">
      <dgm:prSet presAssocID="{47D0DAE1-DA51-44F5-A468-B5B56756B6F5}" presName="parentNode" presStyleLbl="revTx" presStyleIdx="1" presStyleCnt="3">
        <dgm:presLayoutVars>
          <dgm:chMax val="0"/>
          <dgm:bulletEnabled val="1"/>
        </dgm:presLayoutVars>
      </dgm:prSet>
      <dgm:spPr/>
    </dgm:pt>
    <dgm:pt modelId="{08D0D1E2-273F-4DEC-A7B0-F598D10DA830}" type="pres">
      <dgm:prSet presAssocID="{8DAAB214-4C01-4383-BBBC-83A15C3940F4}" presName="sibTrans" presStyleCnt="0"/>
      <dgm:spPr/>
    </dgm:pt>
    <dgm:pt modelId="{D9D91BB1-CF8A-4D32-802F-9E4AE51EE4C2}" type="pres">
      <dgm:prSet presAssocID="{0DBB4CB1-04FF-4E40-976E-9F27ACCF404D}" presName="compositeNode" presStyleCnt="0">
        <dgm:presLayoutVars>
          <dgm:bulletEnabled val="1"/>
        </dgm:presLayoutVars>
      </dgm:prSet>
      <dgm:spPr/>
    </dgm:pt>
    <dgm:pt modelId="{99A52FA7-6108-4338-9370-6DEF79257E78}" type="pres">
      <dgm:prSet presAssocID="{0DBB4CB1-04FF-4E40-976E-9F27ACCF404D}" presName="image" presStyleLbl="fgImgPlace1" presStyleIdx="2" presStyleCnt="3" custAng="16200000" custLinFactNeighborX="-4940" custLinFactNeighborY="346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9192858A-5676-4E94-ABF2-7D1F8A822B3B}" type="pres">
      <dgm:prSet presAssocID="{0DBB4CB1-04FF-4E40-976E-9F27ACCF404D}" presName="childNode" presStyleLbl="node1" presStyleIdx="2" presStyleCnt="3">
        <dgm:presLayoutVars>
          <dgm:bulletEnabled val="1"/>
        </dgm:presLayoutVars>
      </dgm:prSet>
      <dgm:spPr/>
    </dgm:pt>
    <dgm:pt modelId="{464996A9-4D4C-4A62-AB65-79247AB77923}" type="pres">
      <dgm:prSet presAssocID="{0DBB4CB1-04FF-4E40-976E-9F27ACCF404D}" presName="parentNode" presStyleLbl="revTx" presStyleIdx="2" presStyleCnt="3">
        <dgm:presLayoutVars>
          <dgm:chMax val="0"/>
          <dgm:bulletEnabled val="1"/>
        </dgm:presLayoutVars>
      </dgm:prSet>
      <dgm:spPr/>
    </dgm:pt>
  </dgm:ptLst>
  <dgm:cxnLst>
    <dgm:cxn modelId="{44E7496F-A7D5-4FEC-8EC7-6BFD5FD39722}" srcId="{47D0DAE1-DA51-44F5-A468-B5B56756B6F5}" destId="{329A081D-DF17-4ACA-BC5F-3F961D2BC28D}" srcOrd="0" destOrd="0" parTransId="{55AED548-7882-4738-885F-B294401AD021}" sibTransId="{167DE76A-1CDB-4195-B870-39AE6F084ADC}"/>
    <dgm:cxn modelId="{67027BCB-EBDA-4A3B-BED1-DB6259F10304}" srcId="{47D0DAE1-DA51-44F5-A468-B5B56756B6F5}" destId="{35B8BC5D-50A8-477F-8944-32DC593FA999}" srcOrd="1" destOrd="0" parTransId="{1F07916C-DB19-46C9-88BD-EC2067387E5E}" sibTransId="{9E8B5CB1-8EEE-4649-88DC-6D9AB06C719C}"/>
    <dgm:cxn modelId="{1052CE80-A746-4E15-B686-F5ED9099E3B3}" type="presOf" srcId="{47D0DAE1-DA51-44F5-A468-B5B56756B6F5}" destId="{42E33610-9DBB-4694-AD3C-AF93C85AB8F8}" srcOrd="0" destOrd="0" presId="urn:microsoft.com/office/officeart/2005/8/layout/hList2"/>
    <dgm:cxn modelId="{6C84B335-4D10-4B6B-9CC1-C32C0AB13AC1}" type="presOf" srcId="{C527FCFD-A648-41DB-B4F6-D96AF9748BF3}" destId="{9192858A-5676-4E94-ABF2-7D1F8A822B3B}" srcOrd="0" destOrd="1" presId="urn:microsoft.com/office/officeart/2005/8/layout/hList2"/>
    <dgm:cxn modelId="{6EEB18A4-6673-4CE4-B6AF-8925E1AD7E06}" type="presOf" srcId="{3F07FB19-D84B-4A31-AFE2-D085E11E087A}" destId="{9192858A-5676-4E94-ABF2-7D1F8A822B3B}" srcOrd="0" destOrd="0" presId="urn:microsoft.com/office/officeart/2005/8/layout/hList2"/>
    <dgm:cxn modelId="{E4602794-EF98-44AE-907F-9F3B1200AF01}" type="presOf" srcId="{8FE7E14F-55CD-419A-ABDA-815B498998F2}" destId="{E6CBDAD3-F68F-484D-A3AB-5A84E858763E}" srcOrd="0" destOrd="2" presId="urn:microsoft.com/office/officeart/2005/8/layout/hList2"/>
    <dgm:cxn modelId="{CA5087C4-C7D0-41D3-83ED-F4FF3861F208}" type="presOf" srcId="{A0C84123-261A-41B7-95FD-A3967803F830}" destId="{E6CBDAD3-F68F-484D-A3AB-5A84E858763E}" srcOrd="0" destOrd="3" presId="urn:microsoft.com/office/officeart/2005/8/layout/hList2"/>
    <dgm:cxn modelId="{A6E5F256-3E2D-4A6A-B97A-975B19944C48}" type="presOf" srcId="{5C400B4A-D075-44CB-A54E-85EBA9214896}" destId="{A85001CB-808F-4232-AF23-6A592379A087}" srcOrd="0" destOrd="2" presId="urn:microsoft.com/office/officeart/2005/8/layout/hList2"/>
    <dgm:cxn modelId="{75C59F5A-2BE0-4A3D-95D1-98F6250C207D}" srcId="{47D0DAE1-DA51-44F5-A468-B5B56756B6F5}" destId="{8FE7E14F-55CD-419A-ABDA-815B498998F2}" srcOrd="2" destOrd="0" parTransId="{8BE3F615-E6C7-411C-8031-1223D739F923}" sibTransId="{E026F96E-7113-4C9D-89B9-3DB10824CC96}"/>
    <dgm:cxn modelId="{765B7661-95A8-4CD6-834A-012EE82C5F84}" srcId="{2A98E864-C1EE-43D9-B2BD-DE0B25D4F08F}" destId="{6A37428A-E2B4-40CC-A5E2-FCD09C768077}" srcOrd="0" destOrd="0" parTransId="{85C2AD96-18B2-450A-8B37-764B1CEFCE2E}" sibTransId="{7654F714-6213-4304-A642-19CC4B043071}"/>
    <dgm:cxn modelId="{928D96E5-1817-486C-BED9-C901C7DE3717}" type="presOf" srcId="{0DBB4CB1-04FF-4E40-976E-9F27ACCF404D}" destId="{464996A9-4D4C-4A62-AB65-79247AB77923}" srcOrd="0" destOrd="0" presId="urn:microsoft.com/office/officeart/2005/8/layout/hList2"/>
    <dgm:cxn modelId="{9AACCBEB-8353-43EA-9B4E-46C64EEBAE8D}" type="presOf" srcId="{6A37428A-E2B4-40CC-A5E2-FCD09C768077}" destId="{2AD97AE9-80EE-49C7-8C3F-F628F26F80AE}" srcOrd="0" destOrd="0" presId="urn:microsoft.com/office/officeart/2005/8/layout/hList2"/>
    <dgm:cxn modelId="{15B1E2E6-23FA-4A21-9171-8BE0A51FE01A}" srcId="{0DBB4CB1-04FF-4E40-976E-9F27ACCF404D}" destId="{3F07FB19-D84B-4A31-AFE2-D085E11E087A}" srcOrd="0" destOrd="0" parTransId="{69AA5979-0C78-466B-9090-5A8A461CE6DB}" sibTransId="{E8092092-2561-4D2B-BFDE-FAA564E2E759}"/>
    <dgm:cxn modelId="{BC75EA95-67D3-4CE4-A2AB-6C4A5C64F296}" type="presOf" srcId="{35B8BC5D-50A8-477F-8944-32DC593FA999}" destId="{E6CBDAD3-F68F-484D-A3AB-5A84E858763E}" srcOrd="0" destOrd="1" presId="urn:microsoft.com/office/officeart/2005/8/layout/hList2"/>
    <dgm:cxn modelId="{BBBB796D-3354-4C34-BBF8-2D8FB62DB0C8}" srcId="{2A98E864-C1EE-43D9-B2BD-DE0B25D4F08F}" destId="{47D0DAE1-DA51-44F5-A468-B5B56756B6F5}" srcOrd="1" destOrd="0" parTransId="{DD79362A-2DBD-4F7D-804C-C2D55EE4EF13}" sibTransId="{8DAAB214-4C01-4383-BBBC-83A15C3940F4}"/>
    <dgm:cxn modelId="{FCEAB481-BF3C-4B08-871A-E51368E41BA1}" type="presOf" srcId="{2BAC9029-A1D5-498F-B4AD-EA4ECCEB522E}" destId="{A85001CB-808F-4232-AF23-6A592379A087}" srcOrd="0" destOrd="1" presId="urn:microsoft.com/office/officeart/2005/8/layout/hList2"/>
    <dgm:cxn modelId="{6D023BE7-F5D9-457D-902D-322E9A9000CD}" srcId="{0DBB4CB1-04FF-4E40-976E-9F27ACCF404D}" destId="{D2004E34-D480-4066-86A6-4AD882641091}" srcOrd="2" destOrd="0" parTransId="{D1441A57-1AFA-4A4B-9BE4-724798F27A22}" sibTransId="{DB5C6924-DB81-4A2F-A621-E91BE821B8BB}"/>
    <dgm:cxn modelId="{D9A8FA53-EDC1-47B3-945F-E230BF9C0B87}" srcId="{0DBB4CB1-04FF-4E40-976E-9F27ACCF404D}" destId="{C527FCFD-A648-41DB-B4F6-D96AF9748BF3}" srcOrd="1" destOrd="0" parTransId="{B3B3ED5F-1876-4A97-8887-12FA8DDF24BD}" sibTransId="{303EEFA0-F75A-4D4B-A033-A80D75009074}"/>
    <dgm:cxn modelId="{B8844375-0EC3-4A13-B2A9-5336525F0447}" type="presOf" srcId="{2A98E864-C1EE-43D9-B2BD-DE0B25D4F08F}" destId="{DE592130-E75A-4E9A-BD0E-A90BCBFE04B5}" srcOrd="0" destOrd="0" presId="urn:microsoft.com/office/officeart/2005/8/layout/hList2"/>
    <dgm:cxn modelId="{E7537087-61D4-4B4C-8B89-D94D0066E9F3}" type="presOf" srcId="{329A081D-DF17-4ACA-BC5F-3F961D2BC28D}" destId="{E6CBDAD3-F68F-484D-A3AB-5A84E858763E}" srcOrd="0" destOrd="0" presId="urn:microsoft.com/office/officeart/2005/8/layout/hList2"/>
    <dgm:cxn modelId="{241CCCE6-02F8-4F0A-81C0-B52A3302BF4D}" srcId="{6A37428A-E2B4-40CC-A5E2-FCD09C768077}" destId="{2BAC9029-A1D5-498F-B4AD-EA4ECCEB522E}" srcOrd="1" destOrd="0" parTransId="{FDED886C-D0A0-4FB8-81E8-CA2401DE60F4}" sibTransId="{799B77FC-B4E8-4BB3-96DB-0A3529ABE7B8}"/>
    <dgm:cxn modelId="{5AC7A9A6-8F4F-4863-8AE2-25E0B5D6173E}" srcId="{47D0DAE1-DA51-44F5-A468-B5B56756B6F5}" destId="{A0C84123-261A-41B7-95FD-A3967803F830}" srcOrd="3" destOrd="0" parTransId="{CF7099BA-1E71-4A26-A019-116C05EA0B55}" sibTransId="{FD446960-2C79-436D-B65E-05D229AE13A1}"/>
    <dgm:cxn modelId="{03C30DFA-FB09-44C7-BDB5-F874C8A48B33}" srcId="{2A98E864-C1EE-43D9-B2BD-DE0B25D4F08F}" destId="{0DBB4CB1-04FF-4E40-976E-9F27ACCF404D}" srcOrd="2" destOrd="0" parTransId="{650BD8AB-E289-4FD0-8257-43B3444DFD16}" sibTransId="{9CB2D532-DF33-4C78-B05F-BEC462162742}"/>
    <dgm:cxn modelId="{B094EED1-7777-4969-A6A0-B8900F1910AD}" type="presOf" srcId="{D2004E34-D480-4066-86A6-4AD882641091}" destId="{9192858A-5676-4E94-ABF2-7D1F8A822B3B}" srcOrd="0" destOrd="2" presId="urn:microsoft.com/office/officeart/2005/8/layout/hList2"/>
    <dgm:cxn modelId="{8CB2ED64-E045-4423-886E-DF5FC815313D}" type="presOf" srcId="{D6815F59-E88E-4031-AFA4-7C67A22DF7D7}" destId="{A85001CB-808F-4232-AF23-6A592379A087}" srcOrd="0" destOrd="0" presId="urn:microsoft.com/office/officeart/2005/8/layout/hList2"/>
    <dgm:cxn modelId="{A9CAA3B0-FF58-47FC-AC54-8053C58B9AF8}" srcId="{6A37428A-E2B4-40CC-A5E2-FCD09C768077}" destId="{5C400B4A-D075-44CB-A54E-85EBA9214896}" srcOrd="2" destOrd="0" parTransId="{0C1EE30C-42D4-4C37-BFB4-8897C0970A64}" sibTransId="{20BFBFDE-3A60-4A77-9CE6-85DDAAECF074}"/>
    <dgm:cxn modelId="{9157AAF6-A0B2-408E-B75F-E296ABEFC321}" srcId="{6A37428A-E2B4-40CC-A5E2-FCD09C768077}" destId="{D6815F59-E88E-4031-AFA4-7C67A22DF7D7}" srcOrd="0" destOrd="0" parTransId="{9FEAF9D0-92F7-4335-BC88-0034B63CB818}" sibTransId="{E36405D9-7EE4-4398-8373-FF2D86C92C27}"/>
    <dgm:cxn modelId="{A8CB9C65-D4C5-40C4-B5FE-57BB718843E1}" type="presParOf" srcId="{DE592130-E75A-4E9A-BD0E-A90BCBFE04B5}" destId="{7218842F-DB88-4494-84F4-1466D46232C0}" srcOrd="0" destOrd="0" presId="urn:microsoft.com/office/officeart/2005/8/layout/hList2"/>
    <dgm:cxn modelId="{DA64E368-243D-488A-8F05-8A5E573105D3}" type="presParOf" srcId="{7218842F-DB88-4494-84F4-1466D46232C0}" destId="{7338E958-0CF2-4107-BF4F-4B8F6F714B1B}" srcOrd="0" destOrd="0" presId="urn:microsoft.com/office/officeart/2005/8/layout/hList2"/>
    <dgm:cxn modelId="{68E5B406-3D49-4FA8-BC89-E5936C3CDD9B}" type="presParOf" srcId="{7218842F-DB88-4494-84F4-1466D46232C0}" destId="{A85001CB-808F-4232-AF23-6A592379A087}" srcOrd="1" destOrd="0" presId="urn:microsoft.com/office/officeart/2005/8/layout/hList2"/>
    <dgm:cxn modelId="{5C6C8ED4-4B4D-4A79-A5E1-12F2110E5052}" type="presParOf" srcId="{7218842F-DB88-4494-84F4-1466D46232C0}" destId="{2AD97AE9-80EE-49C7-8C3F-F628F26F80AE}" srcOrd="2" destOrd="0" presId="urn:microsoft.com/office/officeart/2005/8/layout/hList2"/>
    <dgm:cxn modelId="{A94531F7-2B82-4D65-987A-2ED05786DDED}" type="presParOf" srcId="{DE592130-E75A-4E9A-BD0E-A90BCBFE04B5}" destId="{1553B36A-AC20-4F02-9A29-0DDB199600B1}" srcOrd="1" destOrd="0" presId="urn:microsoft.com/office/officeart/2005/8/layout/hList2"/>
    <dgm:cxn modelId="{DF0C8835-B396-4420-B2B5-CD0E6424A6DF}" type="presParOf" srcId="{DE592130-E75A-4E9A-BD0E-A90BCBFE04B5}" destId="{D4DA3228-8DA7-46AF-B77D-64FD56AC5DB9}" srcOrd="2" destOrd="0" presId="urn:microsoft.com/office/officeart/2005/8/layout/hList2"/>
    <dgm:cxn modelId="{EEBCE604-644E-4E64-A7F2-CBC190A7BCE0}" type="presParOf" srcId="{D4DA3228-8DA7-46AF-B77D-64FD56AC5DB9}" destId="{39ED113D-7EE6-449A-8841-6820B8AE537B}" srcOrd="0" destOrd="0" presId="urn:microsoft.com/office/officeart/2005/8/layout/hList2"/>
    <dgm:cxn modelId="{8B244D2E-FE21-455B-834E-313FA232E7C2}" type="presParOf" srcId="{D4DA3228-8DA7-46AF-B77D-64FD56AC5DB9}" destId="{E6CBDAD3-F68F-484D-A3AB-5A84E858763E}" srcOrd="1" destOrd="0" presId="urn:microsoft.com/office/officeart/2005/8/layout/hList2"/>
    <dgm:cxn modelId="{4273FFF7-96A1-45DA-97C4-47E5D995F762}" type="presParOf" srcId="{D4DA3228-8DA7-46AF-B77D-64FD56AC5DB9}" destId="{42E33610-9DBB-4694-AD3C-AF93C85AB8F8}" srcOrd="2" destOrd="0" presId="urn:microsoft.com/office/officeart/2005/8/layout/hList2"/>
    <dgm:cxn modelId="{D0C6EF2E-861F-4552-93C3-FE689FC7D408}" type="presParOf" srcId="{DE592130-E75A-4E9A-BD0E-A90BCBFE04B5}" destId="{08D0D1E2-273F-4DEC-A7B0-F598D10DA830}" srcOrd="3" destOrd="0" presId="urn:microsoft.com/office/officeart/2005/8/layout/hList2"/>
    <dgm:cxn modelId="{1877BC90-4706-49C3-9862-B070C797AF0A}" type="presParOf" srcId="{DE592130-E75A-4E9A-BD0E-A90BCBFE04B5}" destId="{D9D91BB1-CF8A-4D32-802F-9E4AE51EE4C2}" srcOrd="4" destOrd="0" presId="urn:microsoft.com/office/officeart/2005/8/layout/hList2"/>
    <dgm:cxn modelId="{36920669-2FEE-4C5C-BB3C-8B90FF21466C}" type="presParOf" srcId="{D9D91BB1-CF8A-4D32-802F-9E4AE51EE4C2}" destId="{99A52FA7-6108-4338-9370-6DEF79257E78}" srcOrd="0" destOrd="0" presId="urn:microsoft.com/office/officeart/2005/8/layout/hList2"/>
    <dgm:cxn modelId="{C509D284-34EB-4D0D-8311-7E8A89A0EDD1}" type="presParOf" srcId="{D9D91BB1-CF8A-4D32-802F-9E4AE51EE4C2}" destId="{9192858A-5676-4E94-ABF2-7D1F8A822B3B}" srcOrd="1" destOrd="0" presId="urn:microsoft.com/office/officeart/2005/8/layout/hList2"/>
    <dgm:cxn modelId="{81EF1864-71DF-4DE6-9D24-95322DF56894}" type="presParOf" srcId="{D9D91BB1-CF8A-4D32-802F-9E4AE51EE4C2}" destId="{464996A9-4D4C-4A62-AB65-79247AB7792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C62EA-FD43-42C9-9340-535D9958EA3E}">
      <dsp:nvSpPr>
        <dsp:cNvPr id="0" name=""/>
        <dsp:cNvSpPr/>
      </dsp:nvSpPr>
      <dsp:spPr>
        <a:xfrm>
          <a:off x="0" y="51811"/>
          <a:ext cx="9990335" cy="1198393"/>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419" sz="1900" kern="1200" dirty="0">
              <a:solidFill>
                <a:schemeClr val="tx1"/>
              </a:solidFill>
              <a:effectLst/>
              <a:latin typeface="Arial" panose="020B0604020202020204" pitchFamily="34" charset="0"/>
              <a:cs typeface="Times New Roman" panose="02020603050405020304" pitchFamily="18" charset="0"/>
            </a:rPr>
            <a:t>Determinar la presencia de aflatoxinas en dos variedades de maní para consumo humano en Ecuador, mediante el estudio de su relación con las características físico-químicas (Humedad, materia seca, pH, acidez, ceniza, fibra, grasa, proteína, humedad y aflatoxinas totales).</a:t>
          </a:r>
          <a:endParaRPr lang="es-MX" sz="1900" kern="1200" dirty="0">
            <a:solidFill>
              <a:schemeClr val="tx1"/>
            </a:solidFill>
          </a:endParaRPr>
        </a:p>
      </dsp:txBody>
      <dsp:txXfrm>
        <a:off x="2117906" y="51811"/>
        <a:ext cx="7872428" cy="1198393"/>
      </dsp:txXfrm>
    </dsp:sp>
    <dsp:sp modelId="{CE0C753A-C6BE-4A95-9A10-2632F2CF0592}">
      <dsp:nvSpPr>
        <dsp:cNvPr id="0" name=""/>
        <dsp:cNvSpPr/>
      </dsp:nvSpPr>
      <dsp:spPr>
        <a:xfrm>
          <a:off x="119839" y="0"/>
          <a:ext cx="1998067" cy="1303286"/>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8AD7F6-3F09-4C37-9597-D34357BA5678}">
      <dsp:nvSpPr>
        <dsp:cNvPr id="0" name=""/>
        <dsp:cNvSpPr/>
      </dsp:nvSpPr>
      <dsp:spPr>
        <a:xfrm>
          <a:off x="0" y="1409739"/>
          <a:ext cx="9990335" cy="1198393"/>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419" sz="1900" kern="1200" dirty="0">
              <a:solidFill>
                <a:schemeClr val="tx1"/>
              </a:solidFill>
              <a:effectLst/>
              <a:latin typeface="Arial" panose="020B0604020202020204" pitchFamily="34" charset="0"/>
              <a:cs typeface="Times New Roman" panose="02020603050405020304" pitchFamily="18" charset="0"/>
            </a:rPr>
            <a:t>Estudiar el comportamiento de las aflatoxinas en distintos estados de comercialización del maní (fresco y seco).</a:t>
          </a:r>
          <a:endParaRPr lang="es-MX"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2117906" y="1409739"/>
        <a:ext cx="7872428" cy="1198393"/>
      </dsp:txXfrm>
    </dsp:sp>
    <dsp:sp modelId="{C77E1F54-02A1-4ADF-82A9-41543A80F33A}">
      <dsp:nvSpPr>
        <dsp:cNvPr id="0" name=""/>
        <dsp:cNvSpPr/>
      </dsp:nvSpPr>
      <dsp:spPr>
        <a:xfrm>
          <a:off x="119839" y="1430148"/>
          <a:ext cx="1998067" cy="1184348"/>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F5F2D5-DB7C-41FD-BB06-36E7A5521B81}">
      <dsp:nvSpPr>
        <dsp:cNvPr id="0" name=""/>
        <dsp:cNvSpPr/>
      </dsp:nvSpPr>
      <dsp:spPr>
        <a:xfrm>
          <a:off x="0" y="2792735"/>
          <a:ext cx="9990335" cy="1198393"/>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419" sz="1900" kern="1200" dirty="0">
              <a:solidFill>
                <a:schemeClr val="tx1"/>
              </a:solidFill>
              <a:effectLst/>
              <a:latin typeface="Arial" panose="020B0604020202020204" pitchFamily="34" charset="0"/>
              <a:cs typeface="Times New Roman" panose="02020603050405020304" pitchFamily="18" charset="0"/>
            </a:rPr>
            <a:t>Conocer la incidencia de aflatoxinas en maní considerando distintos sistemas de almacenamiento (en vaina, al granel y al vacío).</a:t>
          </a:r>
          <a:endParaRPr lang="es-MX"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2117906" y="2792735"/>
        <a:ext cx="7872428" cy="1198393"/>
      </dsp:txXfrm>
    </dsp:sp>
    <dsp:sp modelId="{B53EA207-9706-42B6-8713-B836D93EAB51}">
      <dsp:nvSpPr>
        <dsp:cNvPr id="0" name=""/>
        <dsp:cNvSpPr/>
      </dsp:nvSpPr>
      <dsp:spPr>
        <a:xfrm>
          <a:off x="119839" y="2741358"/>
          <a:ext cx="1998067" cy="1301148"/>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5D549-3DB7-408B-8E31-C7508CE47B68}">
      <dsp:nvSpPr>
        <dsp:cNvPr id="0" name=""/>
        <dsp:cNvSpPr/>
      </dsp:nvSpPr>
      <dsp:spPr>
        <a:xfrm>
          <a:off x="0" y="4162345"/>
          <a:ext cx="9990335" cy="1198393"/>
        </a:xfrm>
        <a:prstGeom prst="roundRect">
          <a:avLst>
            <a:gd name="adj" fmla="val 10000"/>
          </a:avLst>
        </a:prstGeom>
        <a:solidFill>
          <a:srgbClr val="E0BE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419" sz="1900" kern="1200" dirty="0">
              <a:solidFill>
                <a:schemeClr val="tx1"/>
              </a:solidFill>
              <a:effectLst/>
              <a:latin typeface="Arial" panose="020B0604020202020204" pitchFamily="34" charset="0"/>
              <a:cs typeface="Times New Roman" panose="02020603050405020304" pitchFamily="18" charset="0"/>
            </a:rPr>
            <a:t>Establecer peligros toxicológicos, considerando los límites permitidos de aflatoxinas en maní según la FDA. </a:t>
          </a:r>
          <a:endParaRPr lang="es-MX" sz="19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2117906" y="4162345"/>
        <a:ext cx="7872428" cy="1198393"/>
      </dsp:txXfrm>
    </dsp:sp>
    <dsp:sp modelId="{011F76AC-C22B-4E05-8330-BE3D141A4A6A}">
      <dsp:nvSpPr>
        <dsp:cNvPr id="0" name=""/>
        <dsp:cNvSpPr/>
      </dsp:nvSpPr>
      <dsp:spPr>
        <a:xfrm>
          <a:off x="119839" y="4165471"/>
          <a:ext cx="1998067" cy="1192142"/>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97AE9-80EE-49C7-8C3F-F628F26F80AE}">
      <dsp:nvSpPr>
        <dsp:cNvPr id="0" name=""/>
        <dsp:cNvSpPr/>
      </dsp:nvSpPr>
      <dsp:spPr>
        <a:xfrm rot="16200000">
          <a:off x="-2148542" y="3296334"/>
          <a:ext cx="5000812" cy="56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870" bIns="0" numCol="1" spcCol="1270" anchor="t" anchorCtr="0">
          <a:noAutofit/>
        </a:bodyPr>
        <a:lstStyle/>
        <a:p>
          <a:pPr marL="0" lvl="0" indent="0" algn="r" defTabSz="1911350">
            <a:lnSpc>
              <a:spcPct val="90000"/>
            </a:lnSpc>
            <a:spcBef>
              <a:spcPct val="0"/>
            </a:spcBef>
            <a:spcAft>
              <a:spcPct val="35000"/>
            </a:spcAft>
            <a:buNone/>
          </a:pPr>
          <a:r>
            <a:rPr lang="es-EC" sz="4300" kern="1200">
              <a:latin typeface="Times New Roman" panose="02020603050405020304" pitchFamily="18" charset="0"/>
              <a:cs typeface="Times New Roman" panose="02020603050405020304" pitchFamily="18" charset="0"/>
            </a:rPr>
            <a:t>FACTOR A</a:t>
          </a:r>
          <a:endParaRPr lang="es-EC" sz="4300" kern="1200" dirty="0">
            <a:latin typeface="Times New Roman" panose="02020603050405020304" pitchFamily="18" charset="0"/>
            <a:cs typeface="Times New Roman" panose="02020603050405020304" pitchFamily="18" charset="0"/>
          </a:endParaRPr>
        </a:p>
      </dsp:txBody>
      <dsp:txXfrm>
        <a:off x="-2148542" y="3296334"/>
        <a:ext cx="5000812" cy="566782"/>
      </dsp:txXfrm>
    </dsp:sp>
    <dsp:sp modelId="{A85001CB-808F-4232-AF23-6A592379A087}">
      <dsp:nvSpPr>
        <dsp:cNvPr id="0" name=""/>
        <dsp:cNvSpPr/>
      </dsp:nvSpPr>
      <dsp:spPr>
        <a:xfrm>
          <a:off x="635254" y="1079319"/>
          <a:ext cx="2823176" cy="5000812"/>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499870" rIns="113792" bIns="113792" numCol="1" spcCol="1270" anchor="t" anchorCtr="0">
          <a:noAutofit/>
        </a:bodyPr>
        <a:lstStyle/>
        <a:p>
          <a:pPr marL="114300" lvl="1" indent="-114300" algn="just" defTabSz="693420">
            <a:lnSpc>
              <a:spcPct val="90000"/>
            </a:lnSpc>
            <a:spcBef>
              <a:spcPct val="0"/>
            </a:spcBef>
            <a:spcAft>
              <a:spcPct val="15000"/>
            </a:spcAft>
            <a:buChar char="•"/>
          </a:pPr>
          <a:r>
            <a:rPr lang="es-EC" sz="1560" b="0" kern="1200" dirty="0">
              <a:latin typeface="Times New Roman" panose="02020603050405020304" pitchFamily="18" charset="0"/>
              <a:cs typeface="Times New Roman" panose="02020603050405020304" pitchFamily="18" charset="0"/>
            </a:rPr>
            <a:t>Ha: Las variedades de maní para consumo humano en Ecuador influyen en la presencia de </a:t>
          </a:r>
          <a:r>
            <a:rPr lang="es-EC" sz="1560" b="0" kern="1200" dirty="0" err="1">
              <a:latin typeface="Times New Roman" panose="02020603050405020304" pitchFamily="18" charset="0"/>
              <a:cs typeface="Times New Roman" panose="02020603050405020304" pitchFamily="18" charset="0"/>
            </a:rPr>
            <a:t>aflatoxinas</a:t>
          </a:r>
          <a:r>
            <a:rPr lang="es-EC" sz="1560" b="0" kern="1200" dirty="0">
              <a:latin typeface="Times New Roman" panose="02020603050405020304" pitchFamily="18" charset="0"/>
              <a:cs typeface="Times New Roman" panose="02020603050405020304" pitchFamily="18" charset="0"/>
            </a:rPr>
            <a:t> y su relación con las características físico-químicas (</a:t>
          </a:r>
          <a:r>
            <a:rPr lang="es-419" sz="1560" b="0" kern="1200" dirty="0">
              <a:latin typeface="Times New Roman" panose="02020603050405020304" pitchFamily="18" charset="0"/>
              <a:cs typeface="Times New Roman" panose="02020603050405020304" pitchFamily="18" charset="0"/>
            </a:rPr>
            <a:t>Humedad, materia seca, pH, acidez, ceniza, fibra, grasa, proteína, humedad y aflatoxinas totales).</a:t>
          </a:r>
          <a:endParaRPr lang="es-EC" sz="1560" b="0" kern="1200" dirty="0">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endParaRPr lang="es-EC" sz="1560" b="0" kern="1200" dirty="0">
            <a:solidFill>
              <a:schemeClr val="tx1"/>
            </a:solidFill>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r>
            <a:rPr lang="es-EC" sz="1560" b="0" kern="1200">
              <a:latin typeface="Times New Roman" panose="02020603050405020304" pitchFamily="18" charset="0"/>
              <a:cs typeface="Times New Roman" panose="02020603050405020304" pitchFamily="18" charset="0"/>
            </a:rPr>
            <a:t>Ho: Las variedades de maní para consumo humano en Ecuador no influyen en la presencia de aflatoxinas y su relación con las características físico-químicas (</a:t>
          </a:r>
          <a:r>
            <a:rPr lang="es-419" sz="1560" b="0" kern="1200">
              <a:latin typeface="Times New Roman" panose="02020603050405020304" pitchFamily="18" charset="0"/>
              <a:cs typeface="Times New Roman" panose="02020603050405020304" pitchFamily="18" charset="0"/>
            </a:rPr>
            <a:t>Humedad, materia seca, pH, acidez, ceniza, fibra, grasa, proteína, humedad y aflatoxinas totales).</a:t>
          </a:r>
          <a:endParaRPr lang="es-EC" sz="1560" b="0" kern="1200" dirty="0">
            <a:latin typeface="Times New Roman" panose="02020603050405020304" pitchFamily="18" charset="0"/>
            <a:cs typeface="Times New Roman" panose="02020603050405020304" pitchFamily="18" charset="0"/>
          </a:endParaRPr>
        </a:p>
      </dsp:txBody>
      <dsp:txXfrm>
        <a:off x="635254" y="1079319"/>
        <a:ext cx="2823176" cy="5000812"/>
      </dsp:txXfrm>
    </dsp:sp>
    <dsp:sp modelId="{7338E958-0CF2-4107-BF4F-4B8F6F714B1B}">
      <dsp:nvSpPr>
        <dsp:cNvPr id="0" name=""/>
        <dsp:cNvSpPr/>
      </dsp:nvSpPr>
      <dsp:spPr>
        <a:xfrm>
          <a:off x="68472" y="331166"/>
          <a:ext cx="1133564" cy="1133564"/>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2E33610-9DBB-4694-AD3C-AF93C85AB8F8}">
      <dsp:nvSpPr>
        <dsp:cNvPr id="0" name=""/>
        <dsp:cNvSpPr/>
      </dsp:nvSpPr>
      <dsp:spPr>
        <a:xfrm rot="16200000">
          <a:off x="1972363" y="3296334"/>
          <a:ext cx="5000812" cy="56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870" bIns="0" numCol="1" spcCol="1270" anchor="t" anchorCtr="0">
          <a:noAutofit/>
        </a:bodyPr>
        <a:lstStyle/>
        <a:p>
          <a:pPr marL="0" lvl="0" indent="0" algn="r" defTabSz="1911350">
            <a:lnSpc>
              <a:spcPct val="90000"/>
            </a:lnSpc>
            <a:spcBef>
              <a:spcPct val="0"/>
            </a:spcBef>
            <a:spcAft>
              <a:spcPct val="35000"/>
            </a:spcAft>
            <a:buNone/>
          </a:pPr>
          <a:r>
            <a:rPr lang="es-EC" sz="4300" kern="1200">
              <a:latin typeface="Times New Roman" panose="02020603050405020304" pitchFamily="18" charset="0"/>
              <a:cs typeface="Times New Roman" panose="02020603050405020304" pitchFamily="18" charset="0"/>
            </a:rPr>
            <a:t>FACTOR B</a:t>
          </a:r>
          <a:endParaRPr lang="es-EC" sz="4300" kern="1200" dirty="0">
            <a:latin typeface="Times New Roman" panose="02020603050405020304" pitchFamily="18" charset="0"/>
            <a:cs typeface="Times New Roman" panose="02020603050405020304" pitchFamily="18" charset="0"/>
          </a:endParaRPr>
        </a:p>
      </dsp:txBody>
      <dsp:txXfrm>
        <a:off x="1972363" y="3296334"/>
        <a:ext cx="5000812" cy="566782"/>
      </dsp:txXfrm>
    </dsp:sp>
    <dsp:sp modelId="{E6CBDAD3-F68F-484D-A3AB-5A84E858763E}">
      <dsp:nvSpPr>
        <dsp:cNvPr id="0" name=""/>
        <dsp:cNvSpPr/>
      </dsp:nvSpPr>
      <dsp:spPr>
        <a:xfrm>
          <a:off x="4756160" y="1079319"/>
          <a:ext cx="2823176" cy="5000812"/>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499870" rIns="113792" bIns="113792" numCol="1" spcCol="1270" anchor="t" anchorCtr="0">
          <a:noAutofit/>
        </a:bodyPr>
        <a:lstStyle/>
        <a:p>
          <a:pPr marL="114300" lvl="1" indent="-114300" algn="just" defTabSz="693420">
            <a:lnSpc>
              <a:spcPct val="90000"/>
            </a:lnSpc>
            <a:spcBef>
              <a:spcPct val="0"/>
            </a:spcBef>
            <a:spcAft>
              <a:spcPct val="15000"/>
            </a:spcAft>
            <a:buChar char="•"/>
          </a:pPr>
          <a:endParaRPr lang="es-EC" sz="1560" kern="1200" dirty="0">
            <a:solidFill>
              <a:schemeClr val="tx1"/>
            </a:solidFill>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r>
            <a:rPr lang="es-419" sz="1560" b="1" kern="1200">
              <a:latin typeface="Times New Roman" panose="02020603050405020304" pitchFamily="18" charset="0"/>
              <a:cs typeface="Times New Roman" panose="02020603050405020304" pitchFamily="18" charset="0"/>
            </a:rPr>
            <a:t>Ha:</a:t>
          </a:r>
          <a:r>
            <a:rPr lang="es-419" sz="1560" kern="1200">
              <a:latin typeface="Times New Roman" panose="02020603050405020304" pitchFamily="18" charset="0"/>
              <a:cs typeface="Times New Roman" panose="02020603050405020304" pitchFamily="18" charset="0"/>
            </a:rPr>
            <a:t> El estado de las muestras de maní afectan el comportamiento de las Aflatoxinas y su relación con las características físico-químicas (Humedad, materia seca, pH,acidez ,ceniza , fibra ,grasa , proteína) (Estado de la muestra: Fresco y Seco).</a:t>
          </a:r>
          <a:endParaRPr lang="en-US" sz="1560" kern="1200" dirty="0">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endParaRPr lang="en-US" sz="1560" kern="1200" dirty="0">
            <a:solidFill>
              <a:schemeClr val="tx1"/>
            </a:solidFill>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r>
            <a:rPr lang="es-419" sz="1560" b="1" kern="1200">
              <a:latin typeface="Times New Roman" panose="02020603050405020304" pitchFamily="18" charset="0"/>
              <a:cs typeface="Times New Roman" panose="02020603050405020304" pitchFamily="18" charset="0"/>
            </a:rPr>
            <a:t>Ho:</a:t>
          </a:r>
          <a:r>
            <a:rPr lang="es-419" sz="1560" kern="1200">
              <a:latin typeface="Times New Roman" panose="02020603050405020304" pitchFamily="18" charset="0"/>
              <a:cs typeface="Times New Roman" panose="02020603050405020304" pitchFamily="18" charset="0"/>
            </a:rPr>
            <a:t>El estado de las muestras de maní no afectan el comportamiento de las Aflatoxinas y su relación con las características físico-químicas ( Humedad, materia seca, pH, acidez ,ceniza , fibra ,grasa , proteína) </a:t>
          </a:r>
          <a:endParaRPr lang="en-US" sz="1560" kern="1200" dirty="0">
            <a:latin typeface="Times New Roman" panose="02020603050405020304" pitchFamily="18" charset="0"/>
            <a:cs typeface="Times New Roman" panose="02020603050405020304" pitchFamily="18" charset="0"/>
          </a:endParaRPr>
        </a:p>
      </dsp:txBody>
      <dsp:txXfrm>
        <a:off x="4756160" y="1079319"/>
        <a:ext cx="2823176" cy="5000812"/>
      </dsp:txXfrm>
    </dsp:sp>
    <dsp:sp modelId="{39ED113D-7EE6-449A-8841-6820B8AE537B}">
      <dsp:nvSpPr>
        <dsp:cNvPr id="0" name=""/>
        <dsp:cNvSpPr/>
      </dsp:nvSpPr>
      <dsp:spPr>
        <a:xfrm>
          <a:off x="4189378" y="331166"/>
          <a:ext cx="1133564" cy="113356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64996A9-4D4C-4A62-AB65-79247AB77923}">
      <dsp:nvSpPr>
        <dsp:cNvPr id="0" name=""/>
        <dsp:cNvSpPr/>
      </dsp:nvSpPr>
      <dsp:spPr>
        <a:xfrm rot="16200000">
          <a:off x="6093269" y="3296334"/>
          <a:ext cx="5000812" cy="566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99870" bIns="0" numCol="1" spcCol="1270" anchor="t" anchorCtr="0">
          <a:noAutofit/>
        </a:bodyPr>
        <a:lstStyle/>
        <a:p>
          <a:pPr marL="0" lvl="0" indent="0" algn="r" defTabSz="1911350">
            <a:lnSpc>
              <a:spcPct val="90000"/>
            </a:lnSpc>
            <a:spcBef>
              <a:spcPct val="0"/>
            </a:spcBef>
            <a:spcAft>
              <a:spcPct val="35000"/>
            </a:spcAft>
            <a:buNone/>
          </a:pPr>
          <a:r>
            <a:rPr lang="es-EC" sz="4300" kern="1200">
              <a:latin typeface="Times New Roman" panose="02020603050405020304" pitchFamily="18" charset="0"/>
              <a:cs typeface="Times New Roman" panose="02020603050405020304" pitchFamily="18" charset="0"/>
            </a:rPr>
            <a:t>FACTOR C</a:t>
          </a:r>
          <a:endParaRPr lang="es-EC" sz="4300" kern="1200" dirty="0">
            <a:latin typeface="Times New Roman" panose="02020603050405020304" pitchFamily="18" charset="0"/>
            <a:cs typeface="Times New Roman" panose="02020603050405020304" pitchFamily="18" charset="0"/>
          </a:endParaRPr>
        </a:p>
      </dsp:txBody>
      <dsp:txXfrm>
        <a:off x="6093269" y="3296334"/>
        <a:ext cx="5000812" cy="566782"/>
      </dsp:txXfrm>
    </dsp:sp>
    <dsp:sp modelId="{9192858A-5676-4E94-ABF2-7D1F8A822B3B}">
      <dsp:nvSpPr>
        <dsp:cNvPr id="0" name=""/>
        <dsp:cNvSpPr/>
      </dsp:nvSpPr>
      <dsp:spPr>
        <a:xfrm>
          <a:off x="8877066" y="1079319"/>
          <a:ext cx="2823176" cy="5000812"/>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499870" rIns="113792" bIns="113792" numCol="1" spcCol="1270" anchor="t" anchorCtr="0">
          <a:noAutofit/>
        </a:bodyPr>
        <a:lstStyle/>
        <a:p>
          <a:pPr marL="114300" lvl="1" indent="-114300" algn="just" defTabSz="693420">
            <a:lnSpc>
              <a:spcPct val="90000"/>
            </a:lnSpc>
            <a:spcBef>
              <a:spcPct val="0"/>
            </a:spcBef>
            <a:spcAft>
              <a:spcPct val="15000"/>
            </a:spcAft>
            <a:buChar char="•"/>
          </a:pPr>
          <a:r>
            <a:rPr lang="es-419" sz="1560" b="1" kern="1200">
              <a:latin typeface="Times New Roman" panose="02020603050405020304" pitchFamily="18" charset="0"/>
              <a:cs typeface="Times New Roman" panose="02020603050405020304" pitchFamily="18" charset="0"/>
            </a:rPr>
            <a:t>Ha: </a:t>
          </a:r>
          <a:r>
            <a:rPr lang="es-419" sz="1560" kern="1200">
              <a:latin typeface="Times New Roman" panose="02020603050405020304" pitchFamily="18" charset="0"/>
              <a:cs typeface="Times New Roman" panose="02020603050405020304" pitchFamily="18" charset="0"/>
            </a:rPr>
            <a:t>Los sistemas de almacenamiento del maní</a:t>
          </a:r>
          <a:r>
            <a:rPr lang="es-419" sz="1560" b="1" kern="1200">
              <a:latin typeface="Times New Roman" panose="02020603050405020304" pitchFamily="18" charset="0"/>
              <a:cs typeface="Times New Roman" panose="02020603050405020304" pitchFamily="18" charset="0"/>
            </a:rPr>
            <a:t> </a:t>
          </a:r>
          <a:r>
            <a:rPr lang="es-419" sz="1560" kern="1200">
              <a:latin typeface="Times New Roman" panose="02020603050405020304" pitchFamily="18" charset="0"/>
              <a:cs typeface="Times New Roman" panose="02020603050405020304" pitchFamily="18" charset="0"/>
            </a:rPr>
            <a:t>influyen en la presencia de aflatoxinas y su relación con las características físico-químicas (Humedad, materia seca, pH,acidez ,ceniza , fibra ,grasa , proteína).</a:t>
          </a:r>
          <a:endParaRPr lang="es-EC" sz="1560" kern="1200" dirty="0">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endParaRPr lang="es-EC" sz="1560" kern="1200" dirty="0">
            <a:solidFill>
              <a:schemeClr val="tx1"/>
            </a:solidFill>
            <a:latin typeface="Times New Roman" panose="02020603050405020304" pitchFamily="18" charset="0"/>
            <a:cs typeface="Times New Roman" panose="02020603050405020304" pitchFamily="18" charset="0"/>
          </a:endParaRPr>
        </a:p>
        <a:p>
          <a:pPr marL="114300" lvl="1" indent="-114300" algn="just" defTabSz="693420">
            <a:lnSpc>
              <a:spcPct val="90000"/>
            </a:lnSpc>
            <a:spcBef>
              <a:spcPct val="0"/>
            </a:spcBef>
            <a:spcAft>
              <a:spcPct val="15000"/>
            </a:spcAft>
            <a:buChar char="•"/>
          </a:pPr>
          <a:r>
            <a:rPr lang="es-419" sz="1560" b="1" kern="1200">
              <a:latin typeface="Times New Roman" panose="02020603050405020304" pitchFamily="18" charset="0"/>
              <a:cs typeface="Times New Roman" panose="02020603050405020304" pitchFamily="18" charset="0"/>
            </a:rPr>
            <a:t>Ho: </a:t>
          </a:r>
          <a:r>
            <a:rPr lang="es-419" sz="1560" kern="1200">
              <a:latin typeface="Times New Roman" panose="02020603050405020304" pitchFamily="18" charset="0"/>
              <a:cs typeface="Times New Roman" panose="02020603050405020304" pitchFamily="18" charset="0"/>
            </a:rPr>
            <a:t>Los sistemas de almacenamiento del maní</a:t>
          </a:r>
          <a:r>
            <a:rPr lang="es-419" sz="1560" b="1" kern="1200">
              <a:latin typeface="Times New Roman" panose="02020603050405020304" pitchFamily="18" charset="0"/>
              <a:cs typeface="Times New Roman" panose="02020603050405020304" pitchFamily="18" charset="0"/>
            </a:rPr>
            <a:t> </a:t>
          </a:r>
          <a:r>
            <a:rPr lang="es-419" sz="1560" b="0" kern="1200">
              <a:latin typeface="Times New Roman" panose="02020603050405020304" pitchFamily="18" charset="0"/>
              <a:cs typeface="Times New Roman" panose="02020603050405020304" pitchFamily="18" charset="0"/>
            </a:rPr>
            <a:t>no</a:t>
          </a:r>
          <a:r>
            <a:rPr lang="es-419" sz="1560" b="1" kern="1200">
              <a:latin typeface="Times New Roman" panose="02020603050405020304" pitchFamily="18" charset="0"/>
              <a:cs typeface="Times New Roman" panose="02020603050405020304" pitchFamily="18" charset="0"/>
            </a:rPr>
            <a:t> </a:t>
          </a:r>
          <a:r>
            <a:rPr lang="es-419" sz="1560" kern="1200">
              <a:latin typeface="Times New Roman" panose="02020603050405020304" pitchFamily="18" charset="0"/>
              <a:cs typeface="Times New Roman" panose="02020603050405020304" pitchFamily="18" charset="0"/>
            </a:rPr>
            <a:t>influyen en la presencia de aflatoxinas y su relación con las características físico-químicas (Humedad, materia seca, pH,acidez ,ceniza , fibra ,grasa , proteína).</a:t>
          </a:r>
          <a:endParaRPr lang="en-US" sz="1560" kern="1200" dirty="0">
            <a:latin typeface="Times New Roman" panose="02020603050405020304" pitchFamily="18" charset="0"/>
            <a:cs typeface="Times New Roman" panose="02020603050405020304" pitchFamily="18" charset="0"/>
          </a:endParaRPr>
        </a:p>
      </dsp:txBody>
      <dsp:txXfrm>
        <a:off x="8877066" y="1079319"/>
        <a:ext cx="2823176" cy="5000812"/>
      </dsp:txXfrm>
    </dsp:sp>
    <dsp:sp modelId="{99A52FA7-6108-4338-9370-6DEF79257E78}">
      <dsp:nvSpPr>
        <dsp:cNvPr id="0" name=""/>
        <dsp:cNvSpPr/>
      </dsp:nvSpPr>
      <dsp:spPr>
        <a:xfrm rot="16200000">
          <a:off x="8254286" y="370421"/>
          <a:ext cx="1133564" cy="1133564"/>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t>9/9/2019</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304136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t>9/9/2019</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309490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t>9/9/2019</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132138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10"/>
          </p:nvPr>
        </p:nvSpPr>
        <p:spPr/>
        <p:txBody>
          <a:bodyPr/>
          <a:lstStyle/>
          <a:p>
            <a:fld id="{D24DDB34-0984-40F7-B931-D31B35D8614C}" type="datetimeFigureOut">
              <a:rPr lang="es-419" smtClean="0"/>
              <a:t>9/9/2019</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128422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24DDB34-0984-40F7-B931-D31B35D8614C}" type="datetimeFigureOut">
              <a:rPr lang="es-419" smtClean="0"/>
              <a:t>9/9/2019</a:t>
            </a:fld>
            <a:endParaRPr lang="es-419"/>
          </a:p>
        </p:txBody>
      </p:sp>
      <p:sp>
        <p:nvSpPr>
          <p:cNvPr id="5" name="Marcador de pie de página 4"/>
          <p:cNvSpPr>
            <a:spLocks noGrp="1"/>
          </p:cNvSpPr>
          <p:nvPr>
            <p:ph type="ftr" sz="quarter" idx="11"/>
          </p:nvPr>
        </p:nvSpPr>
        <p:spPr/>
        <p:txBody>
          <a:bodyPr/>
          <a:lstStyle/>
          <a:p>
            <a:endParaRPr lang="es-419"/>
          </a:p>
        </p:txBody>
      </p:sp>
      <p:sp>
        <p:nvSpPr>
          <p:cNvPr id="6" name="Marcador de número de diapositiva 5"/>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5439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p:cNvSpPr>
            <a:spLocks noGrp="1"/>
          </p:cNvSpPr>
          <p:nvPr>
            <p:ph type="dt" sz="half" idx="10"/>
          </p:nvPr>
        </p:nvSpPr>
        <p:spPr/>
        <p:txBody>
          <a:bodyPr/>
          <a:lstStyle/>
          <a:p>
            <a:fld id="{D24DDB34-0984-40F7-B931-D31B35D8614C}" type="datetimeFigureOut">
              <a:rPr lang="es-419" smtClean="0"/>
              <a:t>9/9/2019</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218436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p:cNvSpPr>
            <a:spLocks noGrp="1"/>
          </p:cNvSpPr>
          <p:nvPr>
            <p:ph type="dt" sz="half" idx="10"/>
          </p:nvPr>
        </p:nvSpPr>
        <p:spPr/>
        <p:txBody>
          <a:bodyPr/>
          <a:lstStyle/>
          <a:p>
            <a:fld id="{D24DDB34-0984-40F7-B931-D31B35D8614C}" type="datetimeFigureOut">
              <a:rPr lang="es-419" smtClean="0"/>
              <a:t>9/9/2019</a:t>
            </a:fld>
            <a:endParaRPr lang="es-419"/>
          </a:p>
        </p:txBody>
      </p:sp>
      <p:sp>
        <p:nvSpPr>
          <p:cNvPr id="8" name="Marcador de pie de página 7"/>
          <p:cNvSpPr>
            <a:spLocks noGrp="1"/>
          </p:cNvSpPr>
          <p:nvPr>
            <p:ph type="ftr" sz="quarter" idx="11"/>
          </p:nvPr>
        </p:nvSpPr>
        <p:spPr/>
        <p:txBody>
          <a:bodyPr/>
          <a:lstStyle/>
          <a:p>
            <a:endParaRPr lang="es-419"/>
          </a:p>
        </p:txBody>
      </p:sp>
      <p:sp>
        <p:nvSpPr>
          <p:cNvPr id="9" name="Marcador de número de diapositiva 8"/>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257316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419"/>
          </a:p>
        </p:txBody>
      </p:sp>
      <p:sp>
        <p:nvSpPr>
          <p:cNvPr id="3" name="Marcador de fecha 2"/>
          <p:cNvSpPr>
            <a:spLocks noGrp="1"/>
          </p:cNvSpPr>
          <p:nvPr>
            <p:ph type="dt" sz="half" idx="10"/>
          </p:nvPr>
        </p:nvSpPr>
        <p:spPr/>
        <p:txBody>
          <a:bodyPr/>
          <a:lstStyle/>
          <a:p>
            <a:fld id="{D24DDB34-0984-40F7-B931-D31B35D8614C}" type="datetimeFigureOut">
              <a:rPr lang="es-419" smtClean="0"/>
              <a:t>9/9/2019</a:t>
            </a:fld>
            <a:endParaRPr lang="es-419"/>
          </a:p>
        </p:txBody>
      </p:sp>
      <p:sp>
        <p:nvSpPr>
          <p:cNvPr id="4" name="Marcador de pie de página 3"/>
          <p:cNvSpPr>
            <a:spLocks noGrp="1"/>
          </p:cNvSpPr>
          <p:nvPr>
            <p:ph type="ftr" sz="quarter" idx="11"/>
          </p:nvPr>
        </p:nvSpPr>
        <p:spPr/>
        <p:txBody>
          <a:bodyPr/>
          <a:lstStyle/>
          <a:p>
            <a:endParaRPr lang="es-419"/>
          </a:p>
        </p:txBody>
      </p:sp>
      <p:sp>
        <p:nvSpPr>
          <p:cNvPr id="5" name="Marcador de número de diapositiva 4"/>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309059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4DDB34-0984-40F7-B931-D31B35D8614C}" type="datetimeFigureOut">
              <a:rPr lang="es-419" smtClean="0"/>
              <a:t>9/9/2019</a:t>
            </a:fld>
            <a:endParaRPr lang="es-419"/>
          </a:p>
        </p:txBody>
      </p:sp>
      <p:sp>
        <p:nvSpPr>
          <p:cNvPr id="3" name="Marcador de pie de página 2"/>
          <p:cNvSpPr>
            <a:spLocks noGrp="1"/>
          </p:cNvSpPr>
          <p:nvPr>
            <p:ph type="ftr" sz="quarter" idx="11"/>
          </p:nvPr>
        </p:nvSpPr>
        <p:spPr/>
        <p:txBody>
          <a:bodyPr/>
          <a:lstStyle/>
          <a:p>
            <a:endParaRPr lang="es-419"/>
          </a:p>
        </p:txBody>
      </p:sp>
      <p:sp>
        <p:nvSpPr>
          <p:cNvPr id="4" name="Marcador de número de diapositiva 3"/>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164041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24DDB34-0984-40F7-B931-D31B35D8614C}" type="datetimeFigureOut">
              <a:rPr lang="es-419" smtClean="0"/>
              <a:t>9/9/2019</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371731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24DDB34-0984-40F7-B931-D31B35D8614C}" type="datetimeFigureOut">
              <a:rPr lang="es-419" smtClean="0"/>
              <a:t>9/9/2019</a:t>
            </a:fld>
            <a:endParaRPr lang="es-419"/>
          </a:p>
        </p:txBody>
      </p:sp>
      <p:sp>
        <p:nvSpPr>
          <p:cNvPr id="6" name="Marcador de pie de página 5"/>
          <p:cNvSpPr>
            <a:spLocks noGrp="1"/>
          </p:cNvSpPr>
          <p:nvPr>
            <p:ph type="ftr" sz="quarter" idx="11"/>
          </p:nvPr>
        </p:nvSpPr>
        <p:spPr/>
        <p:txBody>
          <a:bodyPr/>
          <a:lstStyle/>
          <a:p>
            <a:endParaRPr lang="es-419"/>
          </a:p>
        </p:txBody>
      </p:sp>
      <p:sp>
        <p:nvSpPr>
          <p:cNvPr id="7" name="Marcador de número de diapositiva 6"/>
          <p:cNvSpPr>
            <a:spLocks noGrp="1"/>
          </p:cNvSpPr>
          <p:nvPr>
            <p:ph type="sldNum" sz="quarter" idx="12"/>
          </p:nvPr>
        </p:nvSpPr>
        <p:spPr/>
        <p:txBody>
          <a:bodyPr/>
          <a:lstStyle/>
          <a:p>
            <a:fld id="{F22C567B-E662-4BD5-B548-30C3D1DE7E55}" type="slidenum">
              <a:rPr lang="es-419" smtClean="0"/>
              <a:t>‹Nº›</a:t>
            </a:fld>
            <a:endParaRPr lang="es-419"/>
          </a:p>
        </p:txBody>
      </p:sp>
    </p:spTree>
    <p:extLst>
      <p:ext uri="{BB962C8B-B14F-4D97-AF65-F5344CB8AC3E}">
        <p14:creationId xmlns:p14="http://schemas.microsoft.com/office/powerpoint/2010/main" val="396136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4DDB34-0984-40F7-B931-D31B35D8614C}" type="datetimeFigureOut">
              <a:rPr lang="es-419" smtClean="0"/>
              <a:t>9/9/2019</a:t>
            </a:fld>
            <a:endParaRPr lang="es-419"/>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C567B-E662-4BD5-B548-30C3D1DE7E55}" type="slidenum">
              <a:rPr lang="es-419" smtClean="0"/>
              <a:t>‹Nº›</a:t>
            </a:fld>
            <a:endParaRPr lang="es-419"/>
          </a:p>
        </p:txBody>
      </p:sp>
    </p:spTree>
    <p:extLst>
      <p:ext uri="{BB962C8B-B14F-4D97-AF65-F5344CB8AC3E}">
        <p14:creationId xmlns:p14="http://schemas.microsoft.com/office/powerpoint/2010/main" val="3793882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18" Type="http://schemas.openxmlformats.org/officeDocument/2006/relationships/image" Target="../media/image63.emf"/><Relationship Id="rId3" Type="http://schemas.openxmlformats.org/officeDocument/2006/relationships/image" Target="../media/image48.jpe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png"/><Relationship Id="rId2" Type="http://schemas.openxmlformats.org/officeDocument/2006/relationships/image" Target="../media/image47.jpeg"/><Relationship Id="rId16" Type="http://schemas.openxmlformats.org/officeDocument/2006/relationships/image" Target="../media/image61.jpeg"/><Relationship Id="rId20" Type="http://schemas.openxmlformats.org/officeDocument/2006/relationships/image" Target="../media/image65.emf"/><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jpeg"/><Relationship Id="rId19" Type="http://schemas.openxmlformats.org/officeDocument/2006/relationships/image" Target="../media/image64.emf"/><Relationship Id="rId4" Type="http://schemas.openxmlformats.org/officeDocument/2006/relationships/image" Target="../media/image49.jpeg"/><Relationship Id="rId9" Type="http://schemas.openxmlformats.org/officeDocument/2006/relationships/image" Target="../media/image54.jpeg"/><Relationship Id="rId14" Type="http://schemas.openxmlformats.org/officeDocument/2006/relationships/image" Target="../media/image59.jpeg"/></Relationships>
</file>

<file path=ppt/slides/_rels/slide1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7.png"/></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2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59428" y="390877"/>
            <a:ext cx="7022921" cy="1176083"/>
          </a:xfrm>
          <a:prstGeom prst="rect">
            <a:avLst/>
          </a:prstGeom>
        </p:spPr>
      </p:pic>
      <p:pic>
        <p:nvPicPr>
          <p:cNvPr id="6" name="Imagen 5"/>
          <p:cNvPicPr/>
          <p:nvPr/>
        </p:nvPicPr>
        <p:blipFill>
          <a:blip r:embed="rId3" cstate="screen">
            <a:clrChange>
              <a:clrFrom>
                <a:srgbClr val="FBFBFA"/>
              </a:clrFrom>
              <a:clrTo>
                <a:srgbClr val="FBFBFA">
                  <a:alpha val="0"/>
                </a:srgbClr>
              </a:clrTo>
            </a:clrChange>
            <a:extLst>
              <a:ext uri="{28A0092B-C50C-407E-A947-70E740481C1C}">
                <a14:useLocalDpi xmlns:a14="http://schemas.microsoft.com/office/drawing/2010/main"/>
              </a:ext>
            </a:extLst>
          </a:blip>
          <a:srcRect/>
          <a:stretch>
            <a:fillRect/>
          </a:stretch>
        </p:blipFill>
        <p:spPr bwMode="auto">
          <a:xfrm>
            <a:off x="9366649" y="180712"/>
            <a:ext cx="1548094" cy="1364768"/>
          </a:xfrm>
          <a:prstGeom prst="rect">
            <a:avLst/>
          </a:prstGeom>
          <a:noFill/>
          <a:ln w="9525">
            <a:noFill/>
            <a:miter lim="800000"/>
            <a:headEnd/>
            <a:tailEnd/>
          </a:ln>
        </p:spPr>
      </p:pic>
      <p:sp>
        <p:nvSpPr>
          <p:cNvPr id="2" name="Rectángulo 1"/>
          <p:cNvSpPr/>
          <p:nvPr/>
        </p:nvSpPr>
        <p:spPr>
          <a:xfrm>
            <a:off x="863600" y="2069037"/>
            <a:ext cx="10813142" cy="1200329"/>
          </a:xfrm>
          <a:prstGeom prst="rect">
            <a:avLst/>
          </a:prstGeom>
        </p:spPr>
        <p:txBody>
          <a:bodyPr wrap="square">
            <a:spAutoFit/>
          </a:bodyPr>
          <a:lstStyle/>
          <a:p>
            <a:pPr algn="just"/>
            <a:r>
              <a:rPr lang="es-ES" sz="2400" b="1" dirty="0">
                <a:latin typeface="Times New Roman" panose="02020603050405020304" pitchFamily="18" charset="0"/>
                <a:ea typeface="Calibri" panose="020F0502020204030204" pitchFamily="34" charset="0"/>
              </a:rPr>
              <a:t>“ESTUDIO DE AFLATOXINAS EN DOS VARIEDADES DE MANÍ (</a:t>
            </a:r>
            <a:r>
              <a:rPr lang="es-ES" sz="2400" b="1" i="1" dirty="0" err="1">
                <a:latin typeface="Times New Roman" panose="02020603050405020304" pitchFamily="18" charset="0"/>
                <a:ea typeface="Calibri" panose="020F0502020204030204" pitchFamily="34" charset="0"/>
              </a:rPr>
              <a:t>Arachis</a:t>
            </a:r>
            <a:r>
              <a:rPr lang="es-ES" sz="2400" b="1" i="1" dirty="0">
                <a:latin typeface="Times New Roman" panose="02020603050405020304" pitchFamily="18" charset="0"/>
                <a:ea typeface="Calibri" panose="020F0502020204030204" pitchFamily="34" charset="0"/>
              </a:rPr>
              <a:t> </a:t>
            </a:r>
            <a:r>
              <a:rPr lang="es-ES" sz="2400" b="1" i="1" dirty="0" err="1">
                <a:latin typeface="Times New Roman" panose="02020603050405020304" pitchFamily="18" charset="0"/>
                <a:ea typeface="Calibri" panose="020F0502020204030204" pitchFamily="34" charset="0"/>
              </a:rPr>
              <a:t>hypogaea</a:t>
            </a:r>
            <a:r>
              <a:rPr lang="es-ES" sz="2400" b="1" i="1" dirty="0">
                <a:latin typeface="Times New Roman" panose="02020603050405020304" pitchFamily="18" charset="0"/>
                <a:ea typeface="Calibri" panose="020F0502020204030204" pitchFamily="34" charset="0"/>
              </a:rPr>
              <a:t> </a:t>
            </a:r>
            <a:r>
              <a:rPr lang="es-ES" sz="2400" b="1" dirty="0">
                <a:latin typeface="Times New Roman" panose="02020603050405020304" pitchFamily="18" charset="0"/>
                <a:ea typeface="Calibri" panose="020F0502020204030204" pitchFamily="34" charset="0"/>
              </a:rPr>
              <a:t>L.) INIAP-381 ROSITA E INIAP-382 CARAMELO MEDIANTE ANÁLISIS BROMATOLÓGICOS EN LA CADENA AGROALIMENTARIA”.</a:t>
            </a:r>
            <a:endParaRPr lang="es-EC" sz="2400" dirty="0"/>
          </a:p>
        </p:txBody>
      </p:sp>
      <p:sp>
        <p:nvSpPr>
          <p:cNvPr id="3" name="Rectángulo 2"/>
          <p:cNvSpPr/>
          <p:nvPr/>
        </p:nvSpPr>
        <p:spPr>
          <a:xfrm>
            <a:off x="139725" y="3430078"/>
            <a:ext cx="9555821" cy="1323439"/>
          </a:xfrm>
          <a:prstGeom prst="rect">
            <a:avLst/>
          </a:prstGeom>
        </p:spPr>
        <p:txBody>
          <a:bodyPr wrap="none">
            <a:spAutoFit/>
          </a:bodyPr>
          <a:lstStyle/>
          <a:p>
            <a:pPr marL="457200" indent="-228600" algn="ctr">
              <a:lnSpc>
                <a:spcPct val="20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AUTORES:            MORÁN ESTRELLA, MARY CARMEN</a:t>
            </a:r>
          </a:p>
          <a:p>
            <a:pPr marL="457200" indent="-228600" algn="ctr">
              <a:lnSpc>
                <a:spcPct val="200000"/>
              </a:lnSpc>
              <a:spcAft>
                <a:spcPts val="0"/>
              </a:spcAft>
            </a:pPr>
            <a:r>
              <a:rPr lang="es-ES" sz="2000" b="1" dirty="0">
                <a:effectLst/>
                <a:latin typeface="Times New Roman" panose="02020603050405020304" pitchFamily="18" charset="0"/>
                <a:ea typeface="Calibri" panose="020F0502020204030204" pitchFamily="34" charset="0"/>
                <a:cs typeface="Times New Roman" panose="02020603050405020304" pitchFamily="18" charset="0"/>
              </a:rPr>
              <a:t>                                                    NOGALES DELGADO, MADELEINE JOSENKHA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1294402" y="4905404"/>
            <a:ext cx="8352972" cy="707886"/>
          </a:xfrm>
          <a:prstGeom prst="rect">
            <a:avLst/>
          </a:prstGeom>
        </p:spPr>
        <p:txBody>
          <a:bodyPr wrap="square">
            <a:spAutoFit/>
          </a:bodyPr>
          <a:lstStyle/>
          <a:p>
            <a:pPr algn="ctr">
              <a:lnSpc>
                <a:spcPct val="200000"/>
              </a:lnSpc>
              <a:spcAft>
                <a:spcPts val="0"/>
              </a:spcAft>
            </a:pPr>
            <a:r>
              <a:rPr lang="es-ES" sz="2000" b="1" dirty="0">
                <a:latin typeface="Times New Roman" panose="02020603050405020304" pitchFamily="18" charset="0"/>
                <a:ea typeface="Calibri" panose="020F0502020204030204" pitchFamily="34" charset="0"/>
                <a:cs typeface="Times New Roman" panose="02020603050405020304" pitchFamily="18" charset="0"/>
              </a:rPr>
              <a:t>DIRECTOR:             </a:t>
            </a:r>
            <a:r>
              <a:rPr lang="es-ES" sz="2000" b="1" dirty="0" err="1">
                <a:latin typeface="Times New Roman" panose="02020603050405020304" pitchFamily="18" charset="0"/>
                <a:ea typeface="Calibri" panose="020F0502020204030204" pitchFamily="34" charset="0"/>
                <a:cs typeface="Times New Roman" panose="02020603050405020304" pitchFamily="18" charset="0"/>
              </a:rPr>
              <a:t>Ph.D</a:t>
            </a:r>
            <a:r>
              <a:rPr lang="es-ES" sz="2000" b="1" dirty="0">
                <a:latin typeface="Times New Roman" panose="02020603050405020304" pitchFamily="18" charset="0"/>
                <a:ea typeface="Calibri" panose="020F0502020204030204" pitchFamily="34" charset="0"/>
                <a:cs typeface="Times New Roman" panose="02020603050405020304" pitchFamily="18" charset="0"/>
              </a:rPr>
              <a:t> NEIRA MOSQUERA, JUAN ALEJANDRO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2534661" y="5687043"/>
            <a:ext cx="6096000" cy="1200329"/>
          </a:xfrm>
          <a:prstGeom prst="rect">
            <a:avLst/>
          </a:prstGeom>
        </p:spPr>
        <p:txBody>
          <a:bodyPr>
            <a:spAutoFit/>
          </a:bodyPr>
          <a:lstStyle/>
          <a:p>
            <a:pPr marL="457200" indent="-228600" algn="ctr">
              <a:lnSpc>
                <a:spcPct val="20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SANTO DOMINGO </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marL="457200" indent="-228600" algn="ctr">
              <a:lnSpc>
                <a:spcPct val="200000"/>
              </a:lnSpc>
              <a:spcAft>
                <a:spcPts val="0"/>
              </a:spcAft>
            </a:pPr>
            <a:r>
              <a:rPr lang="es-ES" b="1" dirty="0">
                <a:latin typeface="Times New Roman" panose="02020603050405020304" pitchFamily="18" charset="0"/>
                <a:ea typeface="Calibri" panose="020F0502020204030204" pitchFamily="34" charset="0"/>
                <a:cs typeface="Times New Roman" panose="02020603050405020304" pitchFamily="18" charset="0"/>
              </a:rPr>
              <a:t>2019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439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67246" y="340609"/>
            <a:ext cx="775401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OBTENCIÓN DE LA MATERIA PRIMA</a:t>
            </a:r>
          </a:p>
        </p:txBody>
      </p:sp>
      <p:cxnSp>
        <p:nvCxnSpPr>
          <p:cNvPr id="5" name="Conector recto 4"/>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echa derecha 5"/>
          <p:cNvSpPr/>
          <p:nvPr/>
        </p:nvSpPr>
        <p:spPr>
          <a:xfrm>
            <a:off x="121724" y="1247683"/>
            <a:ext cx="1892385" cy="12146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MANÍ AL GRANEL</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7" name="Flecha derecha 6"/>
          <p:cNvSpPr/>
          <p:nvPr/>
        </p:nvSpPr>
        <p:spPr>
          <a:xfrm>
            <a:off x="121724" y="4679614"/>
            <a:ext cx="1892385" cy="12146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MANÍ AL VACÍO</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20" name="Flecha derecha 19"/>
          <p:cNvSpPr/>
          <p:nvPr/>
        </p:nvSpPr>
        <p:spPr>
          <a:xfrm>
            <a:off x="4000502" y="5138005"/>
            <a:ext cx="281354" cy="33081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2" name="Flecha derecha 21"/>
          <p:cNvSpPr/>
          <p:nvPr/>
        </p:nvSpPr>
        <p:spPr>
          <a:xfrm>
            <a:off x="6514032" y="5107868"/>
            <a:ext cx="281354" cy="33081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3" name="Flecha derecha 22"/>
          <p:cNvSpPr/>
          <p:nvPr/>
        </p:nvSpPr>
        <p:spPr>
          <a:xfrm>
            <a:off x="8133964" y="5104108"/>
            <a:ext cx="281354" cy="33081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5" name="Flecha derecha 24"/>
          <p:cNvSpPr/>
          <p:nvPr/>
        </p:nvSpPr>
        <p:spPr>
          <a:xfrm>
            <a:off x="9947498" y="5104108"/>
            <a:ext cx="281354" cy="33081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Flecha derecha 17"/>
          <p:cNvSpPr/>
          <p:nvPr/>
        </p:nvSpPr>
        <p:spPr>
          <a:xfrm>
            <a:off x="4878686" y="1948420"/>
            <a:ext cx="281354" cy="33081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Flecha derecha 20"/>
          <p:cNvSpPr/>
          <p:nvPr/>
        </p:nvSpPr>
        <p:spPr>
          <a:xfrm>
            <a:off x="7233257" y="1948420"/>
            <a:ext cx="281354" cy="33081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nvGrpSpPr>
          <p:cNvPr id="2" name="Grupo 1"/>
          <p:cNvGrpSpPr/>
          <p:nvPr/>
        </p:nvGrpSpPr>
        <p:grpSpPr>
          <a:xfrm>
            <a:off x="2054715" y="1247683"/>
            <a:ext cx="9740606" cy="4899239"/>
            <a:chOff x="2054715" y="1247683"/>
            <a:chExt cx="9740606" cy="4899239"/>
          </a:xfrm>
        </p:grpSpPr>
        <p:pic>
          <p:nvPicPr>
            <p:cNvPr id="6146" name="Picture 2" descr="Resultado de imagen para MERCADO MUNICIPAL DE SANTO DOMINGO"/>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86598" y="1247683"/>
              <a:ext cx="2660276" cy="147793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54715" y="4229100"/>
              <a:ext cx="1866656" cy="1828938"/>
            </a:xfrm>
            <a:prstGeom prst="rect">
              <a:avLst/>
            </a:prstGeom>
          </p:spPr>
        </p:pic>
        <p:pic>
          <p:nvPicPr>
            <p:cNvPr id="13" name="Imagen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0256" y="4229100"/>
              <a:ext cx="2133297" cy="1886713"/>
            </a:xfrm>
            <a:prstGeom prst="rect">
              <a:avLst/>
            </a:prstGeom>
          </p:spPr>
        </p:pic>
        <p:pic>
          <p:nvPicPr>
            <p:cNvPr id="15" name="Imagen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38470" y="4137880"/>
              <a:ext cx="1483450" cy="1977933"/>
            </a:xfrm>
            <a:prstGeom prst="rect">
              <a:avLst/>
            </a:prstGeom>
          </p:spPr>
        </p:pic>
        <p:pic>
          <p:nvPicPr>
            <p:cNvPr id="17" name="Imagen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31629" y="4137880"/>
              <a:ext cx="1266092" cy="2000250"/>
            </a:xfrm>
            <a:prstGeom prst="rect">
              <a:avLst/>
            </a:prstGeom>
          </p:spPr>
        </p:pic>
        <p:pic>
          <p:nvPicPr>
            <p:cNvPr id="19" name="Imagen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49929" y="4086399"/>
              <a:ext cx="1545392" cy="2060523"/>
            </a:xfrm>
            <a:prstGeom prst="rect">
              <a:avLst/>
            </a:prstGeom>
          </p:spPr>
        </p:pic>
        <p:pic>
          <p:nvPicPr>
            <p:cNvPr id="26" name="Imagen 2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537629" y="1599395"/>
              <a:ext cx="4257692" cy="1030310"/>
            </a:xfrm>
            <a:prstGeom prst="rect">
              <a:avLst/>
            </a:prstGeom>
          </p:spPr>
        </p:pic>
        <p:pic>
          <p:nvPicPr>
            <p:cNvPr id="1026" name="Picture 2" descr="Resultado de imagen para mani a granel"/>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233139" y="1359997"/>
              <a:ext cx="1898505" cy="14115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7863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23851"/>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VARIABLES DE ESTUDIO</a:t>
            </a:r>
          </a:p>
        </p:txBody>
      </p:sp>
      <p:cxnSp>
        <p:nvCxnSpPr>
          <p:cNvPr id="5" name="Conector recto 4"/>
          <p:cNvCxnSpPr/>
          <p:nvPr/>
        </p:nvCxnSpPr>
        <p:spPr>
          <a:xfrm>
            <a:off x="536916" y="574351"/>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ángulo redondeado 5"/>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Materia seca</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3141789"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Humedad</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8" name="Rectángulo redondeado 7"/>
          <p:cNvSpPr/>
          <p:nvPr/>
        </p:nvSpPr>
        <p:spPr>
          <a:xfrm>
            <a:off x="5588979"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Ceniza</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9" name="Rectángulo redondeado 8"/>
          <p:cNvSpPr/>
          <p:nvPr/>
        </p:nvSpPr>
        <p:spPr>
          <a:xfrm>
            <a:off x="7816364"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pH</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10" name="Rectángulo redondeado 9"/>
          <p:cNvSpPr/>
          <p:nvPr/>
        </p:nvSpPr>
        <p:spPr>
          <a:xfrm>
            <a:off x="10043749"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Acidez</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15" name="Conector angular 14"/>
          <p:cNvCxnSpPr>
            <a:stCxn id="6"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p:cNvCxnSpPr/>
          <p:nvPr/>
        </p:nvCxnSpPr>
        <p:spPr>
          <a:xfrm>
            <a:off x="4758456" y="1024306"/>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p:cNvCxnSpPr/>
          <p:nvPr/>
        </p:nvCxnSpPr>
        <p:spPr>
          <a:xfrm>
            <a:off x="7173587" y="1057264"/>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p:nvPr/>
        </p:nvCxnSpPr>
        <p:spPr>
          <a:xfrm>
            <a:off x="9390173" y="1057263"/>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p:cNvCxnSpPr/>
          <p:nvPr/>
        </p:nvCxnSpPr>
        <p:spPr>
          <a:xfrm>
            <a:off x="11647899" y="1057262"/>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echa abajo 35"/>
          <p:cNvSpPr/>
          <p:nvPr/>
        </p:nvSpPr>
        <p:spPr>
          <a:xfrm>
            <a:off x="1115159" y="5317793"/>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1" name="Flecha abajo 70"/>
          <p:cNvSpPr/>
          <p:nvPr/>
        </p:nvSpPr>
        <p:spPr>
          <a:xfrm>
            <a:off x="3575132" y="5428060"/>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nvGrpSpPr>
          <p:cNvPr id="2" name="Grupo 1"/>
          <p:cNvGrpSpPr/>
          <p:nvPr/>
        </p:nvGrpSpPr>
        <p:grpSpPr>
          <a:xfrm>
            <a:off x="220742" y="2061940"/>
            <a:ext cx="11586036" cy="3697869"/>
            <a:chOff x="220742" y="2061940"/>
            <a:chExt cx="11586036" cy="3697869"/>
          </a:xfrm>
        </p:grpSpPr>
        <p:pic>
          <p:nvPicPr>
            <p:cNvPr id="25" name="Imagen 24"/>
            <p:cNvPicPr>
              <a:picLocks noChangeAspect="1"/>
            </p:cNvPicPr>
            <p:nvPr/>
          </p:nvPicPr>
          <p:blipFill>
            <a:blip r:embed="rId2"/>
            <a:stretch>
              <a:fillRect/>
            </a:stretch>
          </p:blipFill>
          <p:spPr>
            <a:xfrm>
              <a:off x="220742" y="2177302"/>
              <a:ext cx="1002323" cy="1336431"/>
            </a:xfrm>
            <a:prstGeom prst="rect">
              <a:avLst/>
            </a:prstGeom>
          </p:spPr>
        </p:pic>
        <p:pic>
          <p:nvPicPr>
            <p:cNvPr id="27" name="Imagen 26"/>
            <p:cNvPicPr>
              <a:picLocks noChangeAspect="1"/>
            </p:cNvPicPr>
            <p:nvPr/>
          </p:nvPicPr>
          <p:blipFill>
            <a:blip r:embed="rId3"/>
            <a:stretch>
              <a:fillRect/>
            </a:stretch>
          </p:blipFill>
          <p:spPr>
            <a:xfrm>
              <a:off x="1406771" y="2166158"/>
              <a:ext cx="1010681" cy="1347575"/>
            </a:xfrm>
            <a:prstGeom prst="rect">
              <a:avLst/>
            </a:prstGeom>
          </p:spPr>
        </p:pic>
        <p:pic>
          <p:nvPicPr>
            <p:cNvPr id="29" name="Imagen 28"/>
            <p:cNvPicPr>
              <a:picLocks noChangeAspect="1"/>
            </p:cNvPicPr>
            <p:nvPr/>
          </p:nvPicPr>
          <p:blipFill rotWithShape="1">
            <a:blip r:embed="rId4"/>
            <a:srcRect t="8289" b="21870"/>
            <a:stretch/>
          </p:blipFill>
          <p:spPr>
            <a:xfrm>
              <a:off x="380979" y="4013258"/>
              <a:ext cx="2031022" cy="1063869"/>
            </a:xfrm>
            <a:prstGeom prst="rect">
              <a:avLst/>
            </a:prstGeom>
          </p:spPr>
        </p:pic>
        <p:pic>
          <p:nvPicPr>
            <p:cNvPr id="42" name="Imagen 41"/>
            <p:cNvPicPr>
              <a:picLocks noChangeAspect="1"/>
            </p:cNvPicPr>
            <p:nvPr/>
          </p:nvPicPr>
          <p:blipFill rotWithShape="1">
            <a:blip r:embed="rId5">
              <a:extLst/>
            </a:blip>
            <a:srcRect l="4555" b="37188"/>
            <a:stretch/>
          </p:blipFill>
          <p:spPr>
            <a:xfrm>
              <a:off x="5170313" y="3181473"/>
              <a:ext cx="1168070" cy="1232272"/>
            </a:xfrm>
            <a:prstGeom prst="rect">
              <a:avLst/>
            </a:prstGeom>
          </p:spPr>
        </p:pic>
        <p:pic>
          <p:nvPicPr>
            <p:cNvPr id="44" name="Imagen 43"/>
            <p:cNvPicPr>
              <a:picLocks noChangeAspect="1"/>
            </p:cNvPicPr>
            <p:nvPr/>
          </p:nvPicPr>
          <p:blipFill rotWithShape="1">
            <a:blip r:embed="rId6">
              <a:extLst/>
            </a:blip>
            <a:srcRect r="13320"/>
            <a:stretch/>
          </p:blipFill>
          <p:spPr>
            <a:xfrm>
              <a:off x="6550270" y="2061940"/>
              <a:ext cx="964430" cy="1429332"/>
            </a:xfrm>
            <a:prstGeom prst="rect">
              <a:avLst/>
            </a:prstGeom>
          </p:spPr>
        </p:pic>
        <p:pic>
          <p:nvPicPr>
            <p:cNvPr id="46" name="Imagen 45"/>
            <p:cNvPicPr>
              <a:picLocks noChangeAspect="1"/>
            </p:cNvPicPr>
            <p:nvPr/>
          </p:nvPicPr>
          <p:blipFill rotWithShape="1">
            <a:blip r:embed="rId7">
              <a:extLst/>
            </a:blip>
            <a:srcRect l="13981" t="23999" r="19862" b="28277"/>
            <a:stretch/>
          </p:blipFill>
          <p:spPr>
            <a:xfrm>
              <a:off x="5755765" y="4403892"/>
              <a:ext cx="1356058" cy="996290"/>
            </a:xfrm>
            <a:prstGeom prst="rect">
              <a:avLst/>
            </a:prstGeom>
          </p:spPr>
        </p:pic>
        <p:pic>
          <p:nvPicPr>
            <p:cNvPr id="48" name="Imagen 47"/>
            <p:cNvPicPr>
              <a:picLocks noChangeAspect="1"/>
            </p:cNvPicPr>
            <p:nvPr/>
          </p:nvPicPr>
          <p:blipFill rotWithShape="1">
            <a:blip r:embed="rId8"/>
            <a:srcRect b="22076"/>
            <a:stretch/>
          </p:blipFill>
          <p:spPr>
            <a:xfrm>
              <a:off x="5172543" y="2071796"/>
              <a:ext cx="1166048" cy="1211516"/>
            </a:xfrm>
            <a:prstGeom prst="rect">
              <a:avLst/>
            </a:prstGeom>
          </p:spPr>
        </p:pic>
        <p:pic>
          <p:nvPicPr>
            <p:cNvPr id="50" name="Imagen 49"/>
            <p:cNvPicPr>
              <a:picLocks noChangeAspect="1"/>
            </p:cNvPicPr>
            <p:nvPr/>
          </p:nvPicPr>
          <p:blipFill rotWithShape="1">
            <a:blip r:embed="rId9"/>
            <a:srcRect l="14326" b="34708"/>
            <a:stretch/>
          </p:blipFill>
          <p:spPr>
            <a:xfrm>
              <a:off x="10216700" y="2104614"/>
              <a:ext cx="1326165" cy="1347575"/>
            </a:xfrm>
            <a:prstGeom prst="rect">
              <a:avLst/>
            </a:prstGeom>
          </p:spPr>
        </p:pic>
        <p:pic>
          <p:nvPicPr>
            <p:cNvPr id="52" name="Imagen 51"/>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65520" y="2116355"/>
              <a:ext cx="1524653" cy="1613142"/>
            </a:xfrm>
            <a:prstGeom prst="rect">
              <a:avLst/>
            </a:prstGeom>
          </p:spPr>
        </p:pic>
        <p:pic>
          <p:nvPicPr>
            <p:cNvPr id="60" name="Imagen 59"/>
            <p:cNvPicPr>
              <a:picLocks noChangeAspect="1"/>
            </p:cNvPicPr>
            <p:nvPr/>
          </p:nvPicPr>
          <p:blipFill rotWithShape="1">
            <a:blip r:embed="rId11"/>
            <a:srcRect b="13731"/>
            <a:stretch/>
          </p:blipFill>
          <p:spPr>
            <a:xfrm>
              <a:off x="10216700" y="3445294"/>
              <a:ext cx="1345216" cy="1532179"/>
            </a:xfrm>
            <a:prstGeom prst="rect">
              <a:avLst/>
            </a:prstGeom>
          </p:spPr>
        </p:pic>
        <p:pic>
          <p:nvPicPr>
            <p:cNvPr id="62" name="Imagen 61"/>
            <p:cNvPicPr>
              <a:picLocks noChangeAspect="1"/>
            </p:cNvPicPr>
            <p:nvPr/>
          </p:nvPicPr>
          <p:blipFill rotWithShape="1">
            <a:blip r:embed="rId12"/>
            <a:srcRect b="39072"/>
            <a:stretch/>
          </p:blipFill>
          <p:spPr>
            <a:xfrm>
              <a:off x="9735718" y="4813413"/>
              <a:ext cx="2071060" cy="946396"/>
            </a:xfrm>
            <a:prstGeom prst="rect">
              <a:avLst/>
            </a:prstGeom>
          </p:spPr>
        </p:pic>
        <p:pic>
          <p:nvPicPr>
            <p:cNvPr id="64" name="Imagen 63"/>
            <p:cNvPicPr>
              <a:picLocks noChangeAspect="1"/>
            </p:cNvPicPr>
            <p:nvPr/>
          </p:nvPicPr>
          <p:blipFill>
            <a:blip r:embed="rId13">
              <a:extLst/>
            </a:blip>
            <a:stretch>
              <a:fillRect/>
            </a:stretch>
          </p:blipFill>
          <p:spPr>
            <a:xfrm>
              <a:off x="8040173" y="3843018"/>
              <a:ext cx="1350000" cy="1800000"/>
            </a:xfrm>
            <a:prstGeom prst="rect">
              <a:avLst/>
            </a:prstGeom>
          </p:spPr>
        </p:pic>
        <p:pic>
          <p:nvPicPr>
            <p:cNvPr id="66" name="Imagen 65"/>
            <p:cNvPicPr>
              <a:picLocks noChangeAspect="1"/>
            </p:cNvPicPr>
            <p:nvPr/>
          </p:nvPicPr>
          <p:blipFill rotWithShape="1">
            <a:blip r:embed="rId14"/>
            <a:srcRect t="4704"/>
            <a:stretch/>
          </p:blipFill>
          <p:spPr>
            <a:xfrm>
              <a:off x="3138593" y="2133316"/>
              <a:ext cx="1473592" cy="1872357"/>
            </a:xfrm>
            <a:prstGeom prst="rect">
              <a:avLst/>
            </a:prstGeom>
          </p:spPr>
        </p:pic>
        <p:pic>
          <p:nvPicPr>
            <p:cNvPr id="68" name="Imagen 67"/>
            <p:cNvPicPr>
              <a:picLocks noChangeAspect="1"/>
            </p:cNvPicPr>
            <p:nvPr/>
          </p:nvPicPr>
          <p:blipFill rotWithShape="1">
            <a:blip r:embed="rId15"/>
            <a:srcRect l="13372" t="11722" r="12362" b="30886"/>
            <a:stretch/>
          </p:blipFill>
          <p:spPr>
            <a:xfrm>
              <a:off x="2914034" y="4094785"/>
              <a:ext cx="1965324" cy="1139068"/>
            </a:xfrm>
            <a:prstGeom prst="rect">
              <a:avLst/>
            </a:prstGeom>
          </p:spPr>
        </p:pic>
        <p:pic>
          <p:nvPicPr>
            <p:cNvPr id="73" name="Imagen 72"/>
            <p:cNvPicPr>
              <a:picLocks noChangeAspect="1"/>
            </p:cNvPicPr>
            <p:nvPr/>
          </p:nvPicPr>
          <p:blipFill rotWithShape="1">
            <a:blip r:embed="rId16"/>
            <a:srcRect t="12125"/>
            <a:stretch/>
          </p:blipFill>
          <p:spPr>
            <a:xfrm>
              <a:off x="6536506" y="3502461"/>
              <a:ext cx="972262" cy="901431"/>
            </a:xfrm>
            <a:prstGeom prst="rect">
              <a:avLst/>
            </a:prstGeom>
          </p:spPr>
        </p:pic>
      </p:grpSp>
      <p:sp>
        <p:nvSpPr>
          <p:cNvPr id="74" name="Flecha abajo 73"/>
          <p:cNvSpPr/>
          <p:nvPr/>
        </p:nvSpPr>
        <p:spPr>
          <a:xfrm>
            <a:off x="6186448" y="5409704"/>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7" name="Imagen 76"/>
          <p:cNvPicPr>
            <a:picLocks noChangeAspect="1"/>
          </p:cNvPicPr>
          <p:nvPr/>
        </p:nvPicPr>
        <p:blipFill rotWithShape="1">
          <a:blip r:embed="rId17"/>
          <a:srcRect l="26027" b="7570"/>
          <a:stretch/>
        </p:blipFill>
        <p:spPr>
          <a:xfrm>
            <a:off x="5089077" y="5865062"/>
            <a:ext cx="2695641" cy="551946"/>
          </a:xfrm>
          <a:prstGeom prst="rect">
            <a:avLst/>
          </a:prstGeom>
          <a:ln>
            <a:solidFill>
              <a:schemeClr val="tx1"/>
            </a:solidFill>
          </a:ln>
        </p:spPr>
      </p:pic>
      <p:pic>
        <p:nvPicPr>
          <p:cNvPr id="79" name="Imagen 78"/>
          <p:cNvPicPr>
            <a:picLocks noChangeAspect="1"/>
          </p:cNvPicPr>
          <p:nvPr/>
        </p:nvPicPr>
        <p:blipFill rotWithShape="1">
          <a:blip r:embed="rId18"/>
          <a:srcRect l="28006" r="20492" b="17085"/>
          <a:stretch/>
        </p:blipFill>
        <p:spPr>
          <a:xfrm>
            <a:off x="9196754" y="6177985"/>
            <a:ext cx="2899554" cy="586893"/>
          </a:xfrm>
          <a:prstGeom prst="rect">
            <a:avLst/>
          </a:prstGeom>
          <a:ln>
            <a:solidFill>
              <a:schemeClr val="tx1"/>
            </a:solidFill>
          </a:ln>
        </p:spPr>
      </p:pic>
      <p:sp>
        <p:nvSpPr>
          <p:cNvPr id="80" name="Flecha abajo 79"/>
          <p:cNvSpPr/>
          <p:nvPr/>
        </p:nvSpPr>
        <p:spPr>
          <a:xfrm>
            <a:off x="10771248" y="5765305"/>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82" name="Imagen 81"/>
          <p:cNvPicPr>
            <a:picLocks noChangeAspect="1"/>
          </p:cNvPicPr>
          <p:nvPr/>
        </p:nvPicPr>
        <p:blipFill rotWithShape="1">
          <a:blip r:embed="rId19"/>
          <a:srcRect l="34290" t="28039" r="32193" b="3629"/>
          <a:stretch/>
        </p:blipFill>
        <p:spPr>
          <a:xfrm>
            <a:off x="2726974" y="5879479"/>
            <a:ext cx="2071216" cy="530024"/>
          </a:xfrm>
          <a:prstGeom prst="rect">
            <a:avLst/>
          </a:prstGeom>
          <a:ln>
            <a:solidFill>
              <a:schemeClr val="tx1"/>
            </a:solidFill>
          </a:ln>
        </p:spPr>
      </p:pic>
      <p:pic>
        <p:nvPicPr>
          <p:cNvPr id="84" name="Imagen 83"/>
          <p:cNvPicPr>
            <a:picLocks noChangeAspect="1"/>
          </p:cNvPicPr>
          <p:nvPr/>
        </p:nvPicPr>
        <p:blipFill rotWithShape="1">
          <a:blip r:embed="rId20"/>
          <a:srcRect l="32338" t="-19739" r="32822" b="-4535"/>
          <a:stretch/>
        </p:blipFill>
        <p:spPr>
          <a:xfrm>
            <a:off x="220742" y="5830352"/>
            <a:ext cx="2215345" cy="658575"/>
          </a:xfrm>
          <a:prstGeom prst="rect">
            <a:avLst/>
          </a:prstGeom>
          <a:ln>
            <a:solidFill>
              <a:schemeClr val="tx1"/>
            </a:solidFill>
          </a:ln>
        </p:spPr>
      </p:pic>
      <p:sp>
        <p:nvSpPr>
          <p:cNvPr id="85" name="Rectángulo 84"/>
          <p:cNvSpPr/>
          <p:nvPr/>
        </p:nvSpPr>
        <p:spPr>
          <a:xfrm>
            <a:off x="375256" y="1676819"/>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382</a:t>
            </a:r>
            <a:endParaRPr lang="pt-BR" dirty="0"/>
          </a:p>
        </p:txBody>
      </p:sp>
      <p:sp>
        <p:nvSpPr>
          <p:cNvPr id="86" name="Rectángulo 85"/>
          <p:cNvSpPr/>
          <p:nvPr/>
        </p:nvSpPr>
        <p:spPr>
          <a:xfrm>
            <a:off x="3034191" y="1661440"/>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49</a:t>
            </a:r>
            <a:endParaRPr lang="pt-BR" dirty="0"/>
          </a:p>
        </p:txBody>
      </p:sp>
      <p:sp>
        <p:nvSpPr>
          <p:cNvPr id="87" name="Rectángulo 86"/>
          <p:cNvSpPr/>
          <p:nvPr/>
        </p:nvSpPr>
        <p:spPr>
          <a:xfrm>
            <a:off x="5461995" y="1661440"/>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401</a:t>
            </a:r>
            <a:endParaRPr lang="pt-BR" dirty="0"/>
          </a:p>
        </p:txBody>
      </p:sp>
      <p:sp>
        <p:nvSpPr>
          <p:cNvPr id="88" name="Rectángulo 87"/>
          <p:cNvSpPr/>
          <p:nvPr/>
        </p:nvSpPr>
        <p:spPr>
          <a:xfrm>
            <a:off x="7676164" y="1655154"/>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389</a:t>
            </a:r>
            <a:endParaRPr lang="pt-BR" dirty="0"/>
          </a:p>
        </p:txBody>
      </p:sp>
      <p:sp>
        <p:nvSpPr>
          <p:cNvPr id="89" name="Rectángulo 88"/>
          <p:cNvSpPr/>
          <p:nvPr/>
        </p:nvSpPr>
        <p:spPr>
          <a:xfrm>
            <a:off x="10000795" y="1654903"/>
            <a:ext cx="177608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n>
                  <a:solidFill>
                    <a:sysClr val="windowText" lastClr="000000"/>
                  </a:solidFill>
                </a:ln>
                <a:solidFill>
                  <a:sysClr val="windowText" lastClr="000000"/>
                </a:solidFill>
                <a:latin typeface="Book Antiqua" pitchFamily="18" charset="0"/>
              </a:rPr>
              <a:t>NTE  INEN  2152</a:t>
            </a:r>
            <a:endParaRPr lang="pt-BR" sz="1600" dirty="0"/>
          </a:p>
        </p:txBody>
      </p:sp>
    </p:spTree>
    <p:extLst>
      <p:ext uri="{BB962C8B-B14F-4D97-AF65-F5344CB8AC3E}">
        <p14:creationId xmlns:p14="http://schemas.microsoft.com/office/powerpoint/2010/main" val="70513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p:cNvGrpSpPr/>
          <p:nvPr/>
        </p:nvGrpSpPr>
        <p:grpSpPr>
          <a:xfrm>
            <a:off x="440201" y="340374"/>
            <a:ext cx="11414678" cy="602016"/>
            <a:chOff x="440201" y="340374"/>
            <a:chExt cx="11414678" cy="602016"/>
          </a:xfrm>
        </p:grpSpPr>
        <p:sp>
          <p:nvSpPr>
            <p:cNvPr id="4" name="CuadroTexto 3"/>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VARIABLES DE ESTUDIO</a:t>
              </a:r>
            </a:p>
          </p:txBody>
        </p:sp>
        <p:cxnSp>
          <p:nvCxnSpPr>
            <p:cNvPr id="5" name="Conector recto 4"/>
            <p:cNvCxnSpPr/>
            <p:nvPr/>
          </p:nvCxnSpPr>
          <p:spPr>
            <a:xfrm>
              <a:off x="440201" y="89087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upo 10"/>
          <p:cNvGrpSpPr/>
          <p:nvPr/>
        </p:nvGrpSpPr>
        <p:grpSpPr>
          <a:xfrm>
            <a:off x="339394" y="1140874"/>
            <a:ext cx="1846291" cy="1272425"/>
            <a:chOff x="375256" y="773726"/>
            <a:chExt cx="1846291" cy="1272425"/>
          </a:xfrm>
        </p:grpSpPr>
        <p:sp>
          <p:nvSpPr>
            <p:cNvPr id="12" name="Rectángulo redondeado 11"/>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Fibra</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13" name="Conector angular 12"/>
            <p:cNvCxnSpPr>
              <a:stCxn id="12"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375256" y="1676819"/>
              <a:ext cx="1840568"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534 </a:t>
              </a:r>
              <a:endParaRPr lang="pt-BR" dirty="0"/>
            </a:p>
          </p:txBody>
        </p:sp>
      </p:grpSp>
      <p:grpSp>
        <p:nvGrpSpPr>
          <p:cNvPr id="15" name="Grupo 14"/>
          <p:cNvGrpSpPr/>
          <p:nvPr/>
        </p:nvGrpSpPr>
        <p:grpSpPr>
          <a:xfrm>
            <a:off x="3461995" y="1156698"/>
            <a:ext cx="1948442" cy="1272425"/>
            <a:chOff x="273105" y="773726"/>
            <a:chExt cx="1948442" cy="1272425"/>
          </a:xfrm>
        </p:grpSpPr>
        <p:sp>
          <p:nvSpPr>
            <p:cNvPr id="16" name="Rectángulo redondeado 15"/>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Grasa</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17" name="Conector angular 16"/>
            <p:cNvCxnSpPr>
              <a:stCxn id="16"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273105" y="1660995"/>
              <a:ext cx="1942719" cy="3851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n>
                    <a:solidFill>
                      <a:sysClr val="windowText" lastClr="000000"/>
                    </a:solidFill>
                  </a:ln>
                  <a:solidFill>
                    <a:sysClr val="windowText" lastClr="000000"/>
                  </a:solidFill>
                  <a:latin typeface="Book Antiqua" pitchFamily="18" charset="0"/>
                </a:rPr>
                <a:t>NTE  INEN 0227</a:t>
              </a:r>
              <a:endParaRPr lang="pt-BR" dirty="0"/>
            </a:p>
          </p:txBody>
        </p:sp>
      </p:grpSp>
      <p:grpSp>
        <p:nvGrpSpPr>
          <p:cNvPr id="19" name="Grupo 18"/>
          <p:cNvGrpSpPr/>
          <p:nvPr/>
        </p:nvGrpSpPr>
        <p:grpSpPr>
          <a:xfrm>
            <a:off x="6475678" y="1172522"/>
            <a:ext cx="2063083" cy="1272425"/>
            <a:chOff x="158464" y="773726"/>
            <a:chExt cx="2063083" cy="1272425"/>
          </a:xfrm>
        </p:grpSpPr>
        <p:sp>
          <p:nvSpPr>
            <p:cNvPr id="20" name="Rectángulo redondeado 19"/>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Proteína</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21" name="Conector angular 20"/>
            <p:cNvCxnSpPr>
              <a:stCxn id="20" idx="3"/>
            </p:cNvCxnSpPr>
            <p:nvPr/>
          </p:nvCxnSpPr>
          <p:spPr>
            <a:xfrm>
              <a:off x="2092571" y="1024307"/>
              <a:ext cx="128976" cy="802913"/>
            </a:xfrm>
            <a:prstGeom prst="bentConnector3">
              <a:avLst>
                <a:gd name="adj1" fmla="val 27724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158464" y="1645171"/>
              <a:ext cx="2057360" cy="4009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ln>
                    <a:solidFill>
                      <a:sysClr val="windowText" lastClr="000000"/>
                    </a:solidFill>
                  </a:ln>
                  <a:solidFill>
                    <a:sysClr val="windowText" lastClr="000000"/>
                  </a:solidFill>
                  <a:latin typeface="Book Antiqua" pitchFamily="18" charset="0"/>
                </a:rPr>
                <a:t>NTE  INEN 0016</a:t>
              </a:r>
              <a:endParaRPr lang="pt-BR" dirty="0"/>
            </a:p>
          </p:txBody>
        </p:sp>
      </p:grpSp>
      <p:grpSp>
        <p:nvGrpSpPr>
          <p:cNvPr id="23" name="Grupo 22"/>
          <p:cNvGrpSpPr/>
          <p:nvPr/>
        </p:nvGrpSpPr>
        <p:grpSpPr>
          <a:xfrm>
            <a:off x="9744424" y="1156698"/>
            <a:ext cx="1582616" cy="1421442"/>
            <a:chOff x="509955" y="773726"/>
            <a:chExt cx="1582616" cy="1421442"/>
          </a:xfrm>
        </p:grpSpPr>
        <p:sp>
          <p:nvSpPr>
            <p:cNvPr id="24" name="Rectángulo redondeado 23"/>
            <p:cNvSpPr/>
            <p:nvPr/>
          </p:nvSpPr>
          <p:spPr>
            <a:xfrm>
              <a:off x="509955" y="773726"/>
              <a:ext cx="1582616" cy="501161"/>
            </a:xfrm>
            <a:prstGeom prst="round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path path="circle">
                <a:fillToRect l="50000" t="50000" r="50000" b="50000"/>
              </a:path>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Aflatoxinas</a:t>
              </a:r>
              <a:endParaRPr lang="es-419" b="1" dirty="0">
                <a:solidFill>
                  <a:schemeClr val="tx1"/>
                </a:solidFill>
                <a:latin typeface="Times New Roman" panose="02020603050405020304" pitchFamily="18" charset="0"/>
                <a:cs typeface="Times New Roman" panose="02020603050405020304" pitchFamily="18" charset="0"/>
              </a:endParaRPr>
            </a:p>
          </p:txBody>
        </p:sp>
        <p:cxnSp>
          <p:nvCxnSpPr>
            <p:cNvPr id="25" name="Conector angular 24"/>
            <p:cNvCxnSpPr>
              <a:stCxn id="24" idx="3"/>
              <a:endCxn id="9" idx="0"/>
            </p:cNvCxnSpPr>
            <p:nvPr/>
          </p:nvCxnSpPr>
          <p:spPr>
            <a:xfrm flipH="1">
              <a:off x="1251213" y="1024307"/>
              <a:ext cx="841358" cy="1170861"/>
            </a:xfrm>
            <a:prstGeom prst="bentConnector4">
              <a:avLst>
                <a:gd name="adj1" fmla="val -27170"/>
                <a:gd name="adj2" fmla="val 6070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7" name="Flecha abajo 26"/>
          <p:cNvSpPr/>
          <p:nvPr/>
        </p:nvSpPr>
        <p:spPr>
          <a:xfrm>
            <a:off x="1222410" y="5417779"/>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 name="Flecha abajo 27"/>
          <p:cNvSpPr/>
          <p:nvPr/>
        </p:nvSpPr>
        <p:spPr>
          <a:xfrm>
            <a:off x="4370161" y="5437581"/>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9" name="Flecha abajo 28"/>
          <p:cNvSpPr/>
          <p:nvPr/>
        </p:nvSpPr>
        <p:spPr>
          <a:xfrm>
            <a:off x="7426650" y="5413474"/>
            <a:ext cx="372208" cy="318847"/>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2" name="Imagen 1"/>
          <p:cNvPicPr>
            <a:picLocks noChangeAspect="1"/>
          </p:cNvPicPr>
          <p:nvPr/>
        </p:nvPicPr>
        <p:blipFill>
          <a:blip r:embed="rId2"/>
          <a:stretch>
            <a:fillRect/>
          </a:stretch>
        </p:blipFill>
        <p:spPr>
          <a:xfrm>
            <a:off x="261396" y="5894606"/>
            <a:ext cx="2482529" cy="662948"/>
          </a:xfrm>
          <a:prstGeom prst="rect">
            <a:avLst/>
          </a:prstGeom>
          <a:ln>
            <a:solidFill>
              <a:schemeClr val="tx1"/>
            </a:solidFill>
          </a:ln>
        </p:spPr>
      </p:pic>
      <p:pic>
        <p:nvPicPr>
          <p:cNvPr id="3" name="Imagen 2"/>
          <p:cNvPicPr>
            <a:picLocks noChangeAspect="1"/>
          </p:cNvPicPr>
          <p:nvPr/>
        </p:nvPicPr>
        <p:blipFill>
          <a:blip r:embed="rId3"/>
          <a:stretch>
            <a:fillRect/>
          </a:stretch>
        </p:blipFill>
        <p:spPr>
          <a:xfrm>
            <a:off x="3688532" y="5843491"/>
            <a:ext cx="1889308" cy="726657"/>
          </a:xfrm>
          <a:prstGeom prst="rect">
            <a:avLst/>
          </a:prstGeom>
          <a:ln>
            <a:solidFill>
              <a:schemeClr val="tx1"/>
            </a:solidFill>
          </a:ln>
        </p:spPr>
      </p:pic>
      <p:pic>
        <p:nvPicPr>
          <p:cNvPr id="36" name="Imagen 35"/>
          <p:cNvPicPr>
            <a:picLocks noChangeAspect="1"/>
          </p:cNvPicPr>
          <p:nvPr/>
        </p:nvPicPr>
        <p:blipFill>
          <a:blip r:embed="rId4"/>
          <a:stretch>
            <a:fillRect/>
          </a:stretch>
        </p:blipFill>
        <p:spPr>
          <a:xfrm>
            <a:off x="6094500" y="5894606"/>
            <a:ext cx="2664300" cy="662948"/>
          </a:xfrm>
          <a:prstGeom prst="rect">
            <a:avLst/>
          </a:prstGeom>
          <a:ln>
            <a:solidFill>
              <a:schemeClr val="tx1">
                <a:lumMod val="75000"/>
                <a:lumOff val="25000"/>
              </a:schemeClr>
            </a:solidFill>
          </a:ln>
        </p:spPr>
      </p:pic>
      <p:grpSp>
        <p:nvGrpSpPr>
          <p:cNvPr id="7" name="Grupo 6"/>
          <p:cNvGrpSpPr/>
          <p:nvPr/>
        </p:nvGrpSpPr>
        <p:grpSpPr>
          <a:xfrm>
            <a:off x="213250" y="2517905"/>
            <a:ext cx="11641629" cy="2802140"/>
            <a:chOff x="213250" y="2517905"/>
            <a:chExt cx="11641629" cy="2802140"/>
          </a:xfrm>
        </p:grpSpPr>
        <p:pic>
          <p:nvPicPr>
            <p:cNvPr id="6" name="Imagen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69700" y="2581651"/>
              <a:ext cx="2726971" cy="2738394"/>
            </a:xfrm>
            <a:prstGeom prst="rect">
              <a:avLst/>
            </a:prstGeom>
          </p:spPr>
        </p:pic>
        <p:pic>
          <p:nvPicPr>
            <p:cNvPr id="8" name="Imagen 7"/>
            <p:cNvPicPr>
              <a:picLocks noChangeAspect="1"/>
            </p:cNvPicPr>
            <p:nvPr/>
          </p:nvPicPr>
          <p:blipFill>
            <a:blip r:embed="rId6"/>
            <a:stretch>
              <a:fillRect/>
            </a:stretch>
          </p:blipFill>
          <p:spPr>
            <a:xfrm>
              <a:off x="213250" y="2517905"/>
              <a:ext cx="2762736" cy="2738394"/>
            </a:xfrm>
            <a:prstGeom prst="rect">
              <a:avLst/>
            </a:prstGeom>
          </p:spPr>
        </p:pic>
        <p:pic>
          <p:nvPicPr>
            <p:cNvPr id="9" name="Imagen 8"/>
            <p:cNvPicPr>
              <a:picLocks noChangeAspect="1"/>
            </p:cNvPicPr>
            <p:nvPr/>
          </p:nvPicPr>
          <p:blipFill>
            <a:blip r:embed="rId7"/>
            <a:stretch>
              <a:fillRect/>
            </a:stretch>
          </p:blipFill>
          <p:spPr>
            <a:xfrm>
              <a:off x="9116485" y="2578140"/>
              <a:ext cx="2738394" cy="2738394"/>
            </a:xfrm>
            <a:prstGeom prst="rect">
              <a:avLst/>
            </a:prstGeom>
          </p:spPr>
        </p:pic>
        <p:pic>
          <p:nvPicPr>
            <p:cNvPr id="10" name="Imagen 9"/>
            <p:cNvPicPr>
              <a:picLocks noChangeAspect="1"/>
            </p:cNvPicPr>
            <p:nvPr/>
          </p:nvPicPr>
          <p:blipFill>
            <a:blip r:embed="rId8"/>
            <a:stretch>
              <a:fillRect/>
            </a:stretch>
          </p:blipFill>
          <p:spPr>
            <a:xfrm>
              <a:off x="6229736" y="2585161"/>
              <a:ext cx="2766035" cy="2731373"/>
            </a:xfrm>
            <a:prstGeom prst="rect">
              <a:avLst/>
            </a:prstGeom>
          </p:spPr>
        </p:pic>
      </p:grpSp>
    </p:spTree>
    <p:extLst>
      <p:ext uri="{BB962C8B-B14F-4D97-AF65-F5344CB8AC3E}">
        <p14:creationId xmlns:p14="http://schemas.microsoft.com/office/powerpoint/2010/main" val="205747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440201" y="340374"/>
            <a:ext cx="11414678" cy="602016"/>
            <a:chOff x="440201" y="340374"/>
            <a:chExt cx="11414678" cy="602016"/>
          </a:xfrm>
        </p:grpSpPr>
        <p:sp>
          <p:nvSpPr>
            <p:cNvPr id="6" name="CuadroTexto 5"/>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RESULTADOS Y DISCUSIONES </a:t>
              </a:r>
            </a:p>
          </p:txBody>
        </p:sp>
        <p:cxnSp>
          <p:nvCxnSpPr>
            <p:cNvPr id="7" name="Conector recto 6"/>
            <p:cNvCxnSpPr/>
            <p:nvPr/>
          </p:nvCxnSpPr>
          <p:spPr>
            <a:xfrm>
              <a:off x="440201" y="89087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32836"/>
            <a:ext cx="3668407" cy="2642950"/>
          </a:xfrm>
          <a:prstGeom prst="rect">
            <a:avLst/>
          </a:prstGeom>
        </p:spPr>
      </p:pic>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47346" y="1132836"/>
            <a:ext cx="3861264" cy="2738483"/>
          </a:xfrm>
          <a:prstGeom prst="rect">
            <a:avLst/>
          </a:prstGeom>
        </p:spPr>
      </p:pic>
      <p:pic>
        <p:nvPicPr>
          <p:cNvPr id="10" name="Imagen 9"/>
          <p:cNvPicPr>
            <a:picLocks noChangeAspect="1"/>
          </p:cNvPicPr>
          <p:nvPr/>
        </p:nvPicPr>
        <p:blipFill>
          <a:blip r:embed="rId4"/>
          <a:stretch>
            <a:fillRect/>
          </a:stretch>
        </p:blipFill>
        <p:spPr>
          <a:xfrm>
            <a:off x="8218178" y="1152040"/>
            <a:ext cx="3416417" cy="2700073"/>
          </a:xfrm>
          <a:prstGeom prst="rect">
            <a:avLst/>
          </a:prstGeom>
        </p:spPr>
      </p:pic>
      <p:sp>
        <p:nvSpPr>
          <p:cNvPr id="11" name="2 CuadroTexto"/>
          <p:cNvSpPr txBox="1"/>
          <p:nvPr/>
        </p:nvSpPr>
        <p:spPr>
          <a:xfrm>
            <a:off x="0" y="19439"/>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A</a:t>
            </a:r>
            <a:endParaRPr lang="es-EC" sz="2800" dirty="0"/>
          </a:p>
          <a:p>
            <a:r>
              <a:rPr lang="es-EC" sz="1600" dirty="0"/>
              <a:t>(variedades)</a:t>
            </a:r>
          </a:p>
        </p:txBody>
      </p:sp>
      <p:graphicFrame>
        <p:nvGraphicFramePr>
          <p:cNvPr id="16" name="Tabla 15"/>
          <p:cNvGraphicFramePr>
            <a:graphicFrameLocks noGrp="1"/>
          </p:cNvGraphicFramePr>
          <p:nvPr>
            <p:extLst>
              <p:ext uri="{D42A27DB-BD31-4B8C-83A1-F6EECF244321}">
                <p14:modId xmlns:p14="http://schemas.microsoft.com/office/powerpoint/2010/main" val="46794848"/>
              </p:ext>
            </p:extLst>
          </p:nvPr>
        </p:nvGraphicFramePr>
        <p:xfrm>
          <a:off x="109687" y="4541520"/>
          <a:ext cx="11524908" cy="1971863"/>
        </p:xfrm>
        <a:graphic>
          <a:graphicData uri="http://schemas.openxmlformats.org/drawingml/2006/table">
            <a:tbl>
              <a:tblPr firstRow="1" bandRow="1">
                <a:tableStyleId>{5940675A-B579-460E-94D1-54222C63F5DA}</a:tableStyleId>
              </a:tblPr>
              <a:tblGrid>
                <a:gridCol w="1183783">
                  <a:extLst>
                    <a:ext uri="{9D8B030D-6E8A-4147-A177-3AD203B41FA5}">
                      <a16:colId xmlns:a16="http://schemas.microsoft.com/office/drawing/2014/main" val="249551571"/>
                    </a:ext>
                  </a:extLst>
                </a:gridCol>
                <a:gridCol w="1723769">
                  <a:extLst>
                    <a:ext uri="{9D8B030D-6E8A-4147-A177-3AD203B41FA5}">
                      <a16:colId xmlns:a16="http://schemas.microsoft.com/office/drawing/2014/main" val="417149797"/>
                    </a:ext>
                  </a:extLst>
                </a:gridCol>
                <a:gridCol w="7776506">
                  <a:extLst>
                    <a:ext uri="{9D8B030D-6E8A-4147-A177-3AD203B41FA5}">
                      <a16:colId xmlns:a16="http://schemas.microsoft.com/office/drawing/2014/main" val="1817212836"/>
                    </a:ext>
                  </a:extLst>
                </a:gridCol>
                <a:gridCol w="840850">
                  <a:extLst>
                    <a:ext uri="{9D8B030D-6E8A-4147-A177-3AD203B41FA5}">
                      <a16:colId xmlns:a16="http://schemas.microsoft.com/office/drawing/2014/main" val="3766485464"/>
                    </a:ext>
                  </a:extLst>
                </a:gridCol>
              </a:tblGrid>
              <a:tr h="631555">
                <a:tc rowSpan="2">
                  <a:txBody>
                    <a:bodyPr/>
                    <a:lstStyle/>
                    <a:p>
                      <a:pPr algn="ctr"/>
                      <a:r>
                        <a:rPr lang="es-419" sz="2000" dirty="0">
                          <a:latin typeface="Times New Roman" panose="02020603050405020304" pitchFamily="18" charset="0"/>
                          <a:cs typeface="Times New Roman" panose="02020603050405020304" pitchFamily="18" charset="0"/>
                        </a:rPr>
                        <a:t>Humedad</a:t>
                      </a:r>
                    </a:p>
                  </a:txBody>
                  <a:tcPr>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INEN 2722:2013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Independientemente de la variedad el nivel máximo permitido de humedad para los granos de maní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pPr algn="ctr"/>
                      <a:endParaRPr lang="es-419" sz="2400" dirty="0">
                        <a:solidFill>
                          <a:srgbClr val="FF0000"/>
                        </a:solidFill>
                        <a:latin typeface="Times New Roman" panose="02020603050405020304" pitchFamily="18" charset="0"/>
                        <a:cs typeface="Times New Roman" panose="02020603050405020304" pitchFamily="18" charset="0"/>
                      </a:endParaRPr>
                    </a:p>
                    <a:p>
                      <a:pPr algn="ctr"/>
                      <a:r>
                        <a:rPr lang="es-419" sz="2400" dirty="0">
                          <a:solidFill>
                            <a:srgbClr val="FF0000"/>
                          </a:solidFill>
                          <a:latin typeface="Times New Roman" panose="02020603050405020304" pitchFamily="18" charset="0"/>
                          <a:cs typeface="Times New Roman" panose="02020603050405020304" pitchFamily="18" charset="0"/>
                        </a:rPr>
                        <a:t>9%</a:t>
                      </a:r>
                    </a:p>
                  </a:txBody>
                  <a:tcPr>
                    <a:solidFill>
                      <a:schemeClr val="accent4">
                        <a:lumMod val="20000"/>
                        <a:lumOff val="80000"/>
                      </a:schemeClr>
                    </a:solidFill>
                  </a:tcPr>
                </a:tc>
                <a:extLst>
                  <a:ext uri="{0D108BD9-81ED-4DB2-BD59-A6C34878D82A}">
                    <a16:rowId xmlns:a16="http://schemas.microsoft.com/office/drawing/2014/main" val="170861847"/>
                  </a:ext>
                </a:extLst>
              </a:tr>
              <a:tr h="631555">
                <a:tc vMerge="1">
                  <a:txBody>
                    <a:bodyPr/>
                    <a:lstStyle/>
                    <a:p>
                      <a:pPr algn="l"/>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Sosa (1981),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Elevados contenidos de agua en los alimentos no permiten que estos se mantengan en un buen estado de almacenamiento</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pPr algn="just"/>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185483507"/>
                  </a:ext>
                </a:extLst>
              </a:tr>
              <a:tr h="691703">
                <a:tc>
                  <a:txBody>
                    <a:bodyPr/>
                    <a:lstStyle/>
                    <a:p>
                      <a:pPr algn="ctr"/>
                      <a:r>
                        <a:rPr lang="es-419" sz="2000" dirty="0">
                          <a:latin typeface="Times New Roman" panose="02020603050405020304" pitchFamily="18" charset="0"/>
                          <a:cs typeface="Times New Roman" panose="02020603050405020304" pitchFamily="18" charset="0"/>
                        </a:rPr>
                        <a:t>Ceniza </a:t>
                      </a:r>
                    </a:p>
                  </a:txBody>
                  <a:tcPr>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Polo (2012)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800" kern="1200" dirty="0">
                          <a:solidFill>
                            <a:schemeClr val="tx1"/>
                          </a:solidFill>
                          <a:effectLst/>
                          <a:latin typeface="Times New Roman" panose="02020603050405020304" pitchFamily="18" charset="0"/>
                          <a:ea typeface="+mn-ea"/>
                          <a:cs typeface="Times New Roman" panose="02020603050405020304" pitchFamily="18" charset="0"/>
                        </a:rPr>
                        <a:t>Valor</a:t>
                      </a:r>
                      <a:r>
                        <a:rPr lang="es-419" sz="1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 para los granos de maní.</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2000" dirty="0">
                          <a:solidFill>
                            <a:srgbClr val="FF0000"/>
                          </a:solidFill>
                          <a:latin typeface="Times New Roman" panose="02020603050405020304" pitchFamily="18" charset="0"/>
                          <a:cs typeface="Times New Roman" panose="02020603050405020304" pitchFamily="18" charset="0"/>
                        </a:rPr>
                        <a:t>2,69%</a:t>
                      </a:r>
                      <a:endParaRPr lang="es-ES"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7704341"/>
                  </a:ext>
                </a:extLst>
              </a:tr>
            </a:tbl>
          </a:graphicData>
        </a:graphic>
      </p:graphicFrame>
      <p:sp>
        <p:nvSpPr>
          <p:cNvPr id="12" name="Elipse 11"/>
          <p:cNvSpPr/>
          <p:nvPr/>
        </p:nvSpPr>
        <p:spPr>
          <a:xfrm>
            <a:off x="0" y="4541520"/>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Elipse 12"/>
          <p:cNvSpPr/>
          <p:nvPr/>
        </p:nvSpPr>
        <p:spPr>
          <a:xfrm>
            <a:off x="0" y="591773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Elipse 13"/>
          <p:cNvSpPr/>
          <p:nvPr/>
        </p:nvSpPr>
        <p:spPr>
          <a:xfrm>
            <a:off x="10489827" y="5811117"/>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Elipse 14"/>
          <p:cNvSpPr/>
          <p:nvPr/>
        </p:nvSpPr>
        <p:spPr>
          <a:xfrm>
            <a:off x="10459829" y="4904619"/>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Elipse 16"/>
          <p:cNvSpPr/>
          <p:nvPr/>
        </p:nvSpPr>
        <p:spPr>
          <a:xfrm>
            <a:off x="2369449" y="1919053"/>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Elipse 17"/>
          <p:cNvSpPr/>
          <p:nvPr/>
        </p:nvSpPr>
        <p:spPr>
          <a:xfrm>
            <a:off x="6511499" y="165284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Elipse 18"/>
          <p:cNvSpPr/>
          <p:nvPr/>
        </p:nvSpPr>
        <p:spPr>
          <a:xfrm>
            <a:off x="9049873" y="2029963"/>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3" name="Conector angular 2"/>
          <p:cNvCxnSpPr>
            <a:endCxn id="14" idx="6"/>
          </p:cNvCxnSpPr>
          <p:nvPr/>
        </p:nvCxnSpPr>
        <p:spPr>
          <a:xfrm rot="16200000" flipH="1">
            <a:off x="9064442" y="3218523"/>
            <a:ext cx="3595594" cy="2023775"/>
          </a:xfrm>
          <a:prstGeom prst="bentConnector4">
            <a:avLst>
              <a:gd name="adj1" fmla="val 46981"/>
              <a:gd name="adj2" fmla="val 11129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17" idx="6"/>
            <a:endCxn id="15" idx="6"/>
          </p:cNvCxnSpPr>
          <p:nvPr/>
        </p:nvCxnSpPr>
        <p:spPr>
          <a:xfrm>
            <a:off x="3144149" y="2211153"/>
            <a:ext cx="8699980" cy="2910557"/>
          </a:xfrm>
          <a:prstGeom prst="bentConnector3">
            <a:avLst>
              <a:gd name="adj1" fmla="val 102628"/>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20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354327248"/>
              </p:ext>
            </p:extLst>
          </p:nvPr>
        </p:nvGraphicFramePr>
        <p:xfrm>
          <a:off x="114067" y="4853354"/>
          <a:ext cx="11197725" cy="1676400"/>
        </p:xfrm>
        <a:graphic>
          <a:graphicData uri="http://schemas.openxmlformats.org/drawingml/2006/table">
            <a:tbl>
              <a:tblPr firstRow="1" bandRow="1">
                <a:tableStyleId>{5940675A-B579-460E-94D1-54222C63F5DA}</a:tableStyleId>
              </a:tblPr>
              <a:tblGrid>
                <a:gridCol w="994535">
                  <a:extLst>
                    <a:ext uri="{9D8B030D-6E8A-4147-A177-3AD203B41FA5}">
                      <a16:colId xmlns:a16="http://schemas.microsoft.com/office/drawing/2014/main" val="20000"/>
                    </a:ext>
                  </a:extLst>
                </a:gridCol>
                <a:gridCol w="1977498">
                  <a:extLst>
                    <a:ext uri="{9D8B030D-6E8A-4147-A177-3AD203B41FA5}">
                      <a16:colId xmlns:a16="http://schemas.microsoft.com/office/drawing/2014/main" val="20001"/>
                    </a:ext>
                  </a:extLst>
                </a:gridCol>
                <a:gridCol w="7114341">
                  <a:extLst>
                    <a:ext uri="{9D8B030D-6E8A-4147-A177-3AD203B41FA5}">
                      <a16:colId xmlns:a16="http://schemas.microsoft.com/office/drawing/2014/main" val="20002"/>
                    </a:ext>
                  </a:extLst>
                </a:gridCol>
                <a:gridCol w="1111351">
                  <a:extLst>
                    <a:ext uri="{9D8B030D-6E8A-4147-A177-3AD203B41FA5}">
                      <a16:colId xmlns:a16="http://schemas.microsoft.com/office/drawing/2014/main" val="20003"/>
                    </a:ext>
                  </a:extLst>
                </a:gridCol>
              </a:tblGrid>
              <a:tr h="144927">
                <a:tc>
                  <a:txBody>
                    <a:bodyPr/>
                    <a:lstStyle/>
                    <a:p>
                      <a:r>
                        <a:rPr lang="es-MX" sz="2000" dirty="0">
                          <a:latin typeface="Times New Roman" panose="02020603050405020304" pitchFamily="18" charset="0"/>
                          <a:cs typeface="Times New Roman" panose="02020603050405020304" pitchFamily="18" charset="0"/>
                        </a:rPr>
                        <a:t>   pH  </a:t>
                      </a:r>
                    </a:p>
                  </a:txBody>
                  <a:tcPr>
                    <a:solidFill>
                      <a:schemeClr val="accent4">
                        <a:lumMod val="20000"/>
                        <a:lumOff val="80000"/>
                      </a:schemeClr>
                    </a:solidFill>
                  </a:tcPr>
                </a:tc>
                <a:tc rowSpan="4">
                  <a:txBody>
                    <a:bodyPr/>
                    <a:lstStyle/>
                    <a:p>
                      <a:pPr algn="ctr"/>
                      <a:endParaRPr lang="es-MX" sz="24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rowSpan="4">
                  <a:txBody>
                    <a:bodyPr/>
                    <a:lstStyle/>
                    <a:p>
                      <a:pPr marL="0" algn="l" defTabSz="914400" rtl="0" eaLnBrk="1" latinLnBrk="0" hangingPunct="1"/>
                      <a:endParaRPr lang="es-MX" sz="2000" kern="1200" dirty="0">
                        <a:solidFill>
                          <a:schemeClr val="tx1"/>
                        </a:solidFill>
                        <a:latin typeface="Agency FB" panose="020B0503020202020204" pitchFamily="34" charset="0"/>
                        <a:ea typeface="+mn-ea"/>
                        <a:cs typeface="+mn-cs"/>
                      </a:endParaRPr>
                    </a:p>
                  </a:txBody>
                  <a:tcPr anchor="ctr">
                    <a:solidFill>
                      <a:schemeClr val="accent4">
                        <a:lumMod val="20000"/>
                        <a:lumOff val="80000"/>
                      </a:schemeClr>
                    </a:solidFill>
                  </a:tcPr>
                </a:tc>
                <a:tc>
                  <a:txBody>
                    <a:bodyPr/>
                    <a:lstStyle/>
                    <a:p>
                      <a:pPr algn="l"/>
                      <a:r>
                        <a:rPr lang="es-MX" sz="1800" dirty="0">
                          <a:solidFill>
                            <a:srgbClr val="FF0000"/>
                          </a:solidFill>
                          <a:latin typeface="Times New Roman" panose="02020603050405020304" pitchFamily="18" charset="0"/>
                          <a:cs typeface="Times New Roman" panose="02020603050405020304" pitchFamily="18" charset="0"/>
                        </a:rPr>
                        <a:t>3,5-8,0%</a:t>
                      </a:r>
                    </a:p>
                  </a:txBody>
                  <a:tcPr>
                    <a:solidFill>
                      <a:schemeClr val="accent4">
                        <a:lumMod val="20000"/>
                        <a:lumOff val="80000"/>
                      </a:schemeClr>
                    </a:solidFill>
                  </a:tcPr>
                </a:tc>
                <a:extLst>
                  <a:ext uri="{0D108BD9-81ED-4DB2-BD59-A6C34878D82A}">
                    <a16:rowId xmlns:a16="http://schemas.microsoft.com/office/drawing/2014/main" val="10000"/>
                  </a:ext>
                </a:extLst>
              </a:tr>
              <a:tr h="190128">
                <a:tc rowSpan="2">
                  <a:txBody>
                    <a:bodyPr/>
                    <a:lstStyle/>
                    <a:p>
                      <a:r>
                        <a:rPr lang="es-MX" sz="2000" dirty="0">
                          <a:latin typeface="Times New Roman" panose="02020603050405020304" pitchFamily="18" charset="0"/>
                          <a:cs typeface="Times New Roman" panose="02020603050405020304" pitchFamily="18" charset="0"/>
                        </a:rPr>
                        <a:t>Acidez</a:t>
                      </a:r>
                    </a:p>
                  </a:txBody>
                  <a:tcPr>
                    <a:solidFill>
                      <a:schemeClr val="accent4">
                        <a:lumMod val="20000"/>
                        <a:lumOff val="80000"/>
                      </a:schemeClr>
                    </a:solidFill>
                  </a:tcPr>
                </a:tc>
                <a:tc vMerge="1">
                  <a:txBody>
                    <a:bodyPr/>
                    <a:lstStyle/>
                    <a:p>
                      <a:endParaRPr lang="es-MX"/>
                    </a:p>
                  </a:txBody>
                  <a:tcPr/>
                </a:tc>
                <a:tc vMerge="1">
                  <a:txBody>
                    <a:bodyPr/>
                    <a:lstStyle/>
                    <a:p>
                      <a:endParaRPr lang="es-MX" dirty="0"/>
                    </a:p>
                  </a:txBody>
                  <a:tcPr/>
                </a:tc>
                <a:tc>
                  <a:txBody>
                    <a:bodyPr/>
                    <a:lstStyle/>
                    <a:p>
                      <a:pPr algn="l"/>
                      <a:endParaRPr lang="es-MX" sz="1800" baseline="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0">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1800" baseline="0" dirty="0">
                          <a:solidFill>
                            <a:srgbClr val="FF0000"/>
                          </a:solidFill>
                          <a:latin typeface="Times New Roman" panose="02020603050405020304" pitchFamily="18" charset="0"/>
                          <a:cs typeface="Times New Roman" panose="02020603050405020304" pitchFamily="18" charset="0"/>
                        </a:rPr>
                        <a:t>5,72%</a:t>
                      </a:r>
                    </a:p>
                    <a:p>
                      <a:pPr marL="0" marR="0" indent="0" algn="ctr" defTabSz="457200" rtl="0" eaLnBrk="1" fontAlgn="auto" latinLnBrk="0" hangingPunct="1">
                        <a:lnSpc>
                          <a:spcPct val="100000"/>
                        </a:lnSpc>
                        <a:spcBef>
                          <a:spcPts val="0"/>
                        </a:spcBef>
                        <a:spcAft>
                          <a:spcPts val="0"/>
                        </a:spcAft>
                        <a:buClrTx/>
                        <a:buSzTx/>
                        <a:buFontTx/>
                        <a:buNone/>
                        <a:tabLst/>
                        <a:defRPr/>
                      </a:pPr>
                      <a:endParaRPr lang="es-MX" sz="1800" baseline="0" dirty="0">
                        <a:solidFill>
                          <a:srgbClr val="FF0000"/>
                        </a:solidFill>
                        <a:latin typeface="Agency FB" panose="020B0503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MX" sz="1800" dirty="0">
                        <a:solidFill>
                          <a:srgbClr val="FF0000"/>
                        </a:solidFill>
                        <a:latin typeface="Agency FB" panose="020B0503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002"/>
                  </a:ext>
                </a:extLst>
              </a:tr>
              <a:tr h="267588">
                <a:tc>
                  <a:txBody>
                    <a:bodyPr/>
                    <a:lstStyle/>
                    <a:p>
                      <a:r>
                        <a:rPr lang="es-MX" sz="2000" dirty="0">
                          <a:latin typeface="Times New Roman" panose="02020603050405020304" pitchFamily="18" charset="0"/>
                          <a:cs typeface="Times New Roman" panose="02020603050405020304" pitchFamily="18" charset="0"/>
                        </a:rPr>
                        <a:t>Fibra</a:t>
                      </a:r>
                    </a:p>
                  </a:txBody>
                  <a:tcPr>
                    <a:solidFill>
                      <a:schemeClr val="accent4">
                        <a:lumMod val="20000"/>
                        <a:lumOff val="80000"/>
                      </a:schemeClr>
                    </a:solidFill>
                  </a:tcPr>
                </a:tc>
                <a:tc vMerge="1">
                  <a:txBody>
                    <a:bodyPr/>
                    <a:lstStyle/>
                    <a:p>
                      <a:endParaRPr lang="es-MX" dirty="0"/>
                    </a:p>
                  </a:txBody>
                  <a:tcPr/>
                </a:tc>
                <a:tc vMerge="1">
                  <a:txBody>
                    <a:bodyPr/>
                    <a:lstStyle/>
                    <a:p>
                      <a:endParaRPr lang="es-MX" dirty="0"/>
                    </a:p>
                  </a:txBody>
                  <a:tcPr/>
                </a:tc>
                <a:tc vMerge="1">
                  <a:txBody>
                    <a:bodyPr/>
                    <a:lstStyle/>
                    <a:p>
                      <a:endParaRPr lang="es-MX"/>
                    </a:p>
                  </a:txBody>
                  <a:tcPr/>
                </a:tc>
                <a:extLst>
                  <a:ext uri="{0D108BD9-81ED-4DB2-BD59-A6C34878D82A}">
                    <a16:rowId xmlns:a16="http://schemas.microsoft.com/office/drawing/2014/main" val="10003"/>
                  </a:ext>
                </a:extLst>
              </a:tr>
            </a:tbl>
          </a:graphicData>
        </a:graphic>
      </p:graphicFrame>
      <p:grpSp>
        <p:nvGrpSpPr>
          <p:cNvPr id="15" name="Grupo 14"/>
          <p:cNvGrpSpPr/>
          <p:nvPr/>
        </p:nvGrpSpPr>
        <p:grpSpPr>
          <a:xfrm>
            <a:off x="42204" y="4797084"/>
            <a:ext cx="11296356" cy="478302"/>
            <a:chOff x="42204" y="4797084"/>
            <a:chExt cx="11296356" cy="478302"/>
          </a:xfrm>
        </p:grpSpPr>
        <p:sp>
          <p:nvSpPr>
            <p:cNvPr id="8" name="Elipse 7"/>
            <p:cNvSpPr/>
            <p:nvPr/>
          </p:nvSpPr>
          <p:spPr>
            <a:xfrm>
              <a:off x="42204" y="4881490"/>
              <a:ext cx="1088458" cy="3516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p:cNvSpPr/>
            <p:nvPr/>
          </p:nvSpPr>
          <p:spPr>
            <a:xfrm>
              <a:off x="10200694" y="4797084"/>
              <a:ext cx="1137866" cy="4783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8" name="Grupo 27"/>
          <p:cNvGrpSpPr/>
          <p:nvPr/>
        </p:nvGrpSpPr>
        <p:grpSpPr>
          <a:xfrm>
            <a:off x="114500" y="5247250"/>
            <a:ext cx="11290368" cy="436098"/>
            <a:chOff x="114500" y="5247250"/>
            <a:chExt cx="11290368" cy="436098"/>
          </a:xfrm>
        </p:grpSpPr>
        <p:sp>
          <p:nvSpPr>
            <p:cNvPr id="16" name="Elipse 15"/>
            <p:cNvSpPr/>
            <p:nvPr/>
          </p:nvSpPr>
          <p:spPr>
            <a:xfrm>
              <a:off x="114500" y="5275386"/>
              <a:ext cx="1002093" cy="407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p:cNvSpPr/>
            <p:nvPr/>
          </p:nvSpPr>
          <p:spPr>
            <a:xfrm>
              <a:off x="10080217" y="5247250"/>
              <a:ext cx="1324651" cy="407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6" name="Grupo 35"/>
          <p:cNvGrpSpPr/>
          <p:nvPr/>
        </p:nvGrpSpPr>
        <p:grpSpPr>
          <a:xfrm>
            <a:off x="127200" y="5652379"/>
            <a:ext cx="11709200" cy="464235"/>
            <a:chOff x="114500" y="5655210"/>
            <a:chExt cx="11709200" cy="464235"/>
          </a:xfrm>
        </p:grpSpPr>
        <p:sp>
          <p:nvSpPr>
            <p:cNvPr id="29" name="Elipse 28"/>
            <p:cNvSpPr/>
            <p:nvPr/>
          </p:nvSpPr>
          <p:spPr>
            <a:xfrm>
              <a:off x="114500" y="5739617"/>
              <a:ext cx="945822" cy="379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10187994" y="5655210"/>
              <a:ext cx="1136498" cy="379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5" name="Conector recto 34"/>
            <p:cNvCxnSpPr>
              <a:stCxn id="30" idx="6"/>
            </p:cNvCxnSpPr>
            <p:nvPr/>
          </p:nvCxnSpPr>
          <p:spPr>
            <a:xfrm>
              <a:off x="11324492" y="5845124"/>
              <a:ext cx="4992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7" name="2 CuadroTexto"/>
          <p:cNvSpPr txBox="1"/>
          <p:nvPr/>
        </p:nvSpPr>
        <p:spPr>
          <a:xfrm>
            <a:off x="7638" y="14068"/>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A</a:t>
            </a:r>
            <a:endParaRPr lang="es-EC" sz="2800" dirty="0"/>
          </a:p>
          <a:p>
            <a:r>
              <a:rPr lang="es-EC" sz="1600" dirty="0"/>
              <a:t>(variedades)</a:t>
            </a:r>
          </a:p>
        </p:txBody>
      </p:sp>
      <p:pic>
        <p:nvPicPr>
          <p:cNvPr id="32" name="Imagen 3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767" y="929330"/>
            <a:ext cx="3797248" cy="3147369"/>
          </a:xfrm>
          <a:prstGeom prst="rect">
            <a:avLst/>
          </a:prstGeom>
        </p:spPr>
      </p:pic>
      <p:pic>
        <p:nvPicPr>
          <p:cNvPr id="34" name="Imagen 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04906" y="851952"/>
            <a:ext cx="3988781" cy="3028522"/>
          </a:xfrm>
          <a:prstGeom prst="rect">
            <a:avLst/>
          </a:prstGeom>
        </p:spPr>
      </p:pic>
      <p:pic>
        <p:nvPicPr>
          <p:cNvPr id="38" name="Imagen 3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3688" y="929330"/>
            <a:ext cx="3940794" cy="2970970"/>
          </a:xfrm>
          <a:prstGeom prst="rect">
            <a:avLst/>
          </a:prstGeom>
        </p:spPr>
      </p:pic>
      <p:sp>
        <p:nvSpPr>
          <p:cNvPr id="9" name="Elipse 8"/>
          <p:cNvSpPr/>
          <p:nvPr/>
        </p:nvSpPr>
        <p:spPr>
          <a:xfrm>
            <a:off x="2540000" y="134620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3" name="Conector recto 22"/>
          <p:cNvCxnSpPr/>
          <p:nvPr/>
        </p:nvCxnSpPr>
        <p:spPr>
          <a:xfrm flipH="1">
            <a:off x="4104906" y="4779432"/>
            <a:ext cx="6641640" cy="176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angular 24"/>
          <p:cNvCxnSpPr/>
          <p:nvPr/>
        </p:nvCxnSpPr>
        <p:spPr>
          <a:xfrm rot="16200000" flipH="1">
            <a:off x="2130411" y="2822589"/>
            <a:ext cx="3158784" cy="790206"/>
          </a:xfrm>
          <a:prstGeom prst="bent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Elipse 38"/>
          <p:cNvSpPr/>
          <p:nvPr/>
        </p:nvSpPr>
        <p:spPr>
          <a:xfrm>
            <a:off x="5177462" y="153670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0" name="Elipse 39"/>
          <p:cNvSpPr/>
          <p:nvPr/>
        </p:nvSpPr>
        <p:spPr>
          <a:xfrm>
            <a:off x="6724597" y="161902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44" name="Conector angular 43"/>
          <p:cNvCxnSpPr>
            <a:stCxn id="39" idx="4"/>
            <a:endCxn id="40" idx="4"/>
          </p:cNvCxnSpPr>
          <p:nvPr/>
        </p:nvCxnSpPr>
        <p:spPr>
          <a:xfrm rot="16200000" flipH="1">
            <a:off x="6297219" y="1388492"/>
            <a:ext cx="82320" cy="1547135"/>
          </a:xfrm>
          <a:prstGeom prst="bentConnector3">
            <a:avLst>
              <a:gd name="adj1" fmla="val 377697"/>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H="1" flipV="1">
            <a:off x="11479238" y="4508501"/>
            <a:ext cx="0" cy="9427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H="1" flipV="1">
            <a:off x="6724597" y="4508500"/>
            <a:ext cx="47546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6756400" y="2427515"/>
            <a:ext cx="0" cy="208098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Elipse 52"/>
          <p:cNvSpPr/>
          <p:nvPr/>
        </p:nvSpPr>
        <p:spPr>
          <a:xfrm>
            <a:off x="9069541" y="1869959"/>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56" name="Conector recto 55"/>
          <p:cNvCxnSpPr/>
          <p:nvPr/>
        </p:nvCxnSpPr>
        <p:spPr>
          <a:xfrm flipH="1" flipV="1">
            <a:off x="11836400" y="4076700"/>
            <a:ext cx="0" cy="176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9544744" y="2466859"/>
            <a:ext cx="0" cy="1620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9556696" y="4089399"/>
            <a:ext cx="226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flipV="1">
            <a:off x="1130661" y="5683348"/>
            <a:ext cx="9071401" cy="25394"/>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ángulo 63"/>
          <p:cNvSpPr/>
          <p:nvPr/>
        </p:nvSpPr>
        <p:spPr>
          <a:xfrm>
            <a:off x="1324982" y="4853354"/>
            <a:ext cx="1479892" cy="400110"/>
          </a:xfrm>
          <a:prstGeom prst="rect">
            <a:avLst/>
          </a:prstGeom>
        </p:spPr>
        <p:txBody>
          <a:bodyPr wrap="none">
            <a:spAutoFit/>
          </a:bodyPr>
          <a:lstStyle/>
          <a:p>
            <a:pPr algn="ctr"/>
            <a:r>
              <a:rPr lang="es-419" sz="2000" dirty="0">
                <a:latin typeface="Times New Roman" panose="02020603050405020304" pitchFamily="18" charset="0"/>
                <a:cs typeface="Times New Roman" panose="02020603050405020304" pitchFamily="18" charset="0"/>
              </a:rPr>
              <a:t>Ruiz (2016) </a:t>
            </a:r>
            <a:endParaRPr lang="es-MX" sz="2400" dirty="0">
              <a:latin typeface="Times New Roman" panose="02020603050405020304" pitchFamily="18" charset="0"/>
              <a:cs typeface="Times New Roman" panose="02020603050405020304" pitchFamily="18" charset="0"/>
            </a:endParaRPr>
          </a:p>
        </p:txBody>
      </p:sp>
      <p:sp>
        <p:nvSpPr>
          <p:cNvPr id="65" name="Rectángulo 64"/>
          <p:cNvSpPr/>
          <p:nvPr/>
        </p:nvSpPr>
        <p:spPr>
          <a:xfrm>
            <a:off x="4054622" y="4864662"/>
            <a:ext cx="4993675" cy="677108"/>
          </a:xfrm>
          <a:prstGeom prst="rect">
            <a:avLst/>
          </a:prstGeom>
        </p:spPr>
        <p:txBody>
          <a:bodyPr wrap="none">
            <a:spAutoFit/>
          </a:bodyPr>
          <a:lstStyle/>
          <a:p>
            <a:pPr algn="just"/>
            <a:r>
              <a:rPr lang="es-419" dirty="0">
                <a:latin typeface="Times New Roman" panose="02020603050405020304" pitchFamily="18" charset="0"/>
                <a:cs typeface="Times New Roman" panose="02020603050405020304" pitchFamily="18" charset="0"/>
              </a:rPr>
              <a:t>Las micotoxinas y la seguridad alimentaria, España.</a:t>
            </a:r>
          </a:p>
          <a:p>
            <a:pPr algn="ctr"/>
            <a:r>
              <a:rPr lang="es-419" sz="200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
        <p:nvSpPr>
          <p:cNvPr id="67" name="Rectángulo 66"/>
          <p:cNvSpPr/>
          <p:nvPr/>
        </p:nvSpPr>
        <p:spPr>
          <a:xfrm>
            <a:off x="3139699" y="5725552"/>
            <a:ext cx="7091030" cy="923330"/>
          </a:xfrm>
          <a:prstGeom prst="rect">
            <a:avLst/>
          </a:prstGeom>
        </p:spPr>
        <p:txBody>
          <a:bodyPr wrap="square">
            <a:spAutoFit/>
          </a:bodyPr>
          <a:lstStyle/>
          <a:p>
            <a:pPr algn="just"/>
            <a:r>
              <a:rPr lang="es-419" dirty="0">
                <a:latin typeface="Times New Roman" panose="02020603050405020304" pitchFamily="18" charset="0"/>
                <a:ea typeface="Times New Roman" panose="02020603050405020304" pitchFamily="18" charset="0"/>
              </a:rPr>
              <a:t>Determinación proximal de los principales componentes nutricionales de seis variedades de leguminosas: arveja, garbanzo, haba, lenteja, maní y soya.</a:t>
            </a:r>
            <a:endParaRPr lang="es-419" dirty="0"/>
          </a:p>
        </p:txBody>
      </p:sp>
      <p:sp>
        <p:nvSpPr>
          <p:cNvPr id="68" name="Rectángulo 67"/>
          <p:cNvSpPr/>
          <p:nvPr/>
        </p:nvSpPr>
        <p:spPr>
          <a:xfrm>
            <a:off x="1443150" y="5851581"/>
            <a:ext cx="1465466" cy="400110"/>
          </a:xfrm>
          <a:prstGeom prst="rect">
            <a:avLst/>
          </a:prstGeom>
        </p:spPr>
        <p:txBody>
          <a:bodyPr wrap="none">
            <a:spAutoFit/>
          </a:bodyPr>
          <a:lstStyle/>
          <a:p>
            <a:pPr algn="ctr"/>
            <a:r>
              <a:rPr lang="es-419" sz="2000" dirty="0">
                <a:latin typeface="Times New Roman" panose="02020603050405020304" pitchFamily="18" charset="0"/>
                <a:cs typeface="Times New Roman" panose="02020603050405020304" pitchFamily="18" charset="0"/>
              </a:rPr>
              <a:t>Polo (2012) </a:t>
            </a:r>
            <a:endParaRPr lang="es-MX" sz="2400" dirty="0">
              <a:latin typeface="Times New Roman" panose="02020603050405020304" pitchFamily="18" charset="0"/>
              <a:cs typeface="Times New Roman" panose="02020603050405020304" pitchFamily="18" charset="0"/>
            </a:endParaRPr>
          </a:p>
        </p:txBody>
      </p:sp>
      <p:cxnSp>
        <p:nvCxnSpPr>
          <p:cNvPr id="73" name="Conector recto 72"/>
          <p:cNvCxnSpPr/>
          <p:nvPr/>
        </p:nvCxnSpPr>
        <p:spPr>
          <a:xfrm flipV="1">
            <a:off x="1116593" y="5245882"/>
            <a:ext cx="9114136" cy="0"/>
          </a:xfrm>
          <a:prstGeom prst="line">
            <a:avLst/>
          </a:prstGeom>
        </p:spPr>
        <p:style>
          <a:lnRef idx="1">
            <a:schemeClr val="dk1"/>
          </a:lnRef>
          <a:fillRef idx="0">
            <a:schemeClr val="dk1"/>
          </a:fillRef>
          <a:effectRef idx="0">
            <a:schemeClr val="dk1"/>
          </a:effectRef>
          <a:fontRef idx="minor">
            <a:schemeClr val="tx1"/>
          </a:fontRef>
        </p:style>
      </p:cxnSp>
      <p:sp>
        <p:nvSpPr>
          <p:cNvPr id="74" name="Rectángulo 73"/>
          <p:cNvSpPr/>
          <p:nvPr/>
        </p:nvSpPr>
        <p:spPr>
          <a:xfrm>
            <a:off x="2804875" y="5149134"/>
            <a:ext cx="7425854" cy="646331"/>
          </a:xfrm>
          <a:prstGeom prst="rect">
            <a:avLst/>
          </a:prstGeom>
        </p:spPr>
        <p:txBody>
          <a:bodyPr wrap="square">
            <a:spAutoFit/>
          </a:bodyPr>
          <a:lstStyle/>
          <a:p>
            <a:pPr algn="ctr"/>
            <a:r>
              <a:rPr lang="es-ES" dirty="0">
                <a:latin typeface="Times New Roman" panose="02020603050405020304" pitchFamily="18" charset="0"/>
                <a:ea typeface="Calibri" panose="020F0502020204030204" pitchFamily="34" charset="0"/>
              </a:rPr>
              <a:t>Características físicas y químicas del cacahuate de diferentes variedades cultivadas en Chiapas.</a:t>
            </a:r>
            <a:endParaRPr lang="es-419" dirty="0"/>
          </a:p>
        </p:txBody>
      </p:sp>
      <p:sp>
        <p:nvSpPr>
          <p:cNvPr id="75" name="Rectángulo 74"/>
          <p:cNvSpPr/>
          <p:nvPr/>
        </p:nvSpPr>
        <p:spPr>
          <a:xfrm>
            <a:off x="1180006" y="5261316"/>
            <a:ext cx="1919116" cy="400110"/>
          </a:xfrm>
          <a:prstGeom prst="rect">
            <a:avLst/>
          </a:prstGeom>
        </p:spPr>
        <p:txBody>
          <a:bodyPr wrap="none">
            <a:spAutoFit/>
          </a:bodyPr>
          <a:lstStyle/>
          <a:p>
            <a:pPr algn="ctr"/>
            <a:r>
              <a:rPr lang="es-419" sz="2000" dirty="0">
                <a:latin typeface="Times New Roman" panose="02020603050405020304" pitchFamily="18" charset="0"/>
                <a:cs typeface="Times New Roman" panose="02020603050405020304" pitchFamily="18" charset="0"/>
              </a:rPr>
              <a:t>Martínez (2013) </a:t>
            </a:r>
            <a:endParaRPr lang="es-MX" sz="2400" dirty="0">
              <a:latin typeface="Times New Roman" panose="02020603050405020304" pitchFamily="18" charset="0"/>
              <a:cs typeface="Times New Roman" panose="02020603050405020304" pitchFamily="18" charset="0"/>
            </a:endParaRPr>
          </a:p>
        </p:txBody>
      </p:sp>
      <p:sp>
        <p:nvSpPr>
          <p:cNvPr id="76" name="Rectángulo 75"/>
          <p:cNvSpPr/>
          <p:nvPr/>
        </p:nvSpPr>
        <p:spPr>
          <a:xfrm>
            <a:off x="10147171" y="5276705"/>
            <a:ext cx="1261884" cy="369332"/>
          </a:xfrm>
          <a:prstGeom prst="rect">
            <a:avLst/>
          </a:prstGeom>
        </p:spPr>
        <p:txBody>
          <a:bodyPr wrap="none">
            <a:spAutoFit/>
          </a:bodyPr>
          <a:lstStyle/>
          <a:p>
            <a:pPr algn="ctr"/>
            <a:r>
              <a:rPr lang="es-419" dirty="0">
                <a:solidFill>
                  <a:srgbClr val="FF0000"/>
                </a:solidFill>
                <a:latin typeface="Times New Roman" panose="02020603050405020304" pitchFamily="18" charset="0"/>
                <a:cs typeface="Times New Roman" panose="02020603050405020304" pitchFamily="18" charset="0"/>
              </a:rPr>
              <a:t>0,03-0,06%</a:t>
            </a:r>
            <a:endParaRPr lang="es-MX" dirty="0">
              <a:solidFill>
                <a:srgbClr val="FF0000"/>
              </a:solidFill>
              <a:latin typeface="Times New Roman" panose="02020603050405020304" pitchFamily="18" charset="0"/>
              <a:cs typeface="Times New Roman" panose="02020603050405020304" pitchFamily="18" charset="0"/>
            </a:endParaRPr>
          </a:p>
        </p:txBody>
      </p:sp>
      <p:cxnSp>
        <p:nvCxnSpPr>
          <p:cNvPr id="80" name="Conector recto 79"/>
          <p:cNvCxnSpPr>
            <a:endCxn id="76" idx="3"/>
          </p:cNvCxnSpPr>
          <p:nvPr/>
        </p:nvCxnSpPr>
        <p:spPr>
          <a:xfrm>
            <a:off x="11337191" y="5451231"/>
            <a:ext cx="18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71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0" y="0"/>
            <a:ext cx="2200798" cy="769441"/>
          </a:xfrm>
          <a:prstGeom prst="rect">
            <a:avLst/>
          </a:prstGeom>
          <a:solidFill>
            <a:schemeClr val="accent1">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A</a:t>
            </a:r>
            <a:endParaRPr lang="es-EC" sz="2800" dirty="0"/>
          </a:p>
          <a:p>
            <a:r>
              <a:rPr lang="es-EC" sz="1600" dirty="0"/>
              <a:t>(variedades)</a:t>
            </a:r>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67920"/>
            <a:ext cx="3606167" cy="3210368"/>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2372" y="1216730"/>
            <a:ext cx="3958590" cy="3161558"/>
          </a:xfrm>
          <a:prstGeom prst="rect">
            <a:avLst/>
          </a:prstGeom>
        </p:spPr>
      </p:pic>
      <p:pic>
        <p:nvPicPr>
          <p:cNvPr id="6" name="Imagen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797166" y="1336189"/>
            <a:ext cx="4262077" cy="2909240"/>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273009716"/>
              </p:ext>
            </p:extLst>
          </p:nvPr>
        </p:nvGraphicFramePr>
        <p:xfrm>
          <a:off x="0" y="4670388"/>
          <a:ext cx="11894099" cy="2068520"/>
        </p:xfrm>
        <a:graphic>
          <a:graphicData uri="http://schemas.openxmlformats.org/drawingml/2006/table">
            <a:tbl>
              <a:tblPr firstRow="1" bandRow="1">
                <a:tableStyleId>{5940675A-B579-460E-94D1-54222C63F5DA}</a:tableStyleId>
              </a:tblPr>
              <a:tblGrid>
                <a:gridCol w="1344174">
                  <a:extLst>
                    <a:ext uri="{9D8B030D-6E8A-4147-A177-3AD203B41FA5}">
                      <a16:colId xmlns:a16="http://schemas.microsoft.com/office/drawing/2014/main" val="20000"/>
                    </a:ext>
                  </a:extLst>
                </a:gridCol>
                <a:gridCol w="2085057">
                  <a:extLst>
                    <a:ext uri="{9D8B030D-6E8A-4147-A177-3AD203B41FA5}">
                      <a16:colId xmlns:a16="http://schemas.microsoft.com/office/drawing/2014/main" val="20001"/>
                    </a:ext>
                  </a:extLst>
                </a:gridCol>
                <a:gridCol w="7510866">
                  <a:extLst>
                    <a:ext uri="{9D8B030D-6E8A-4147-A177-3AD203B41FA5}">
                      <a16:colId xmlns:a16="http://schemas.microsoft.com/office/drawing/2014/main" val="20002"/>
                    </a:ext>
                  </a:extLst>
                </a:gridCol>
                <a:gridCol w="954002">
                  <a:extLst>
                    <a:ext uri="{9D8B030D-6E8A-4147-A177-3AD203B41FA5}">
                      <a16:colId xmlns:a16="http://schemas.microsoft.com/office/drawing/2014/main" val="20003"/>
                    </a:ext>
                  </a:extLst>
                </a:gridCol>
              </a:tblGrid>
              <a:tr h="497688">
                <a:tc>
                  <a:txBody>
                    <a:bodyPr/>
                    <a:lstStyle/>
                    <a:p>
                      <a:pPr algn="ctr"/>
                      <a:r>
                        <a:rPr lang="es-MX" sz="1800" dirty="0">
                          <a:latin typeface="Times New Roman" panose="02020603050405020304" pitchFamily="18" charset="0"/>
                          <a:cs typeface="Times New Roman" panose="02020603050405020304" pitchFamily="18" charset="0"/>
                        </a:rPr>
                        <a:t>Grasa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Robles (1985) </a:t>
                      </a:r>
                      <a:endParaRPr lang="es-MX"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En general los granos de maní poseen un contenido promedio de grasa y proteína </a:t>
                      </a:r>
                      <a:endParaRPr lang="es-MX"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MX" sz="1800" dirty="0">
                          <a:solidFill>
                            <a:srgbClr val="FF0000"/>
                          </a:solidFill>
                          <a:latin typeface="Times New Roman" panose="02020603050405020304" pitchFamily="18" charset="0"/>
                          <a:cs typeface="Times New Roman" panose="02020603050405020304" pitchFamily="18" charset="0"/>
                        </a:rPr>
                        <a:t>46,3%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382112">
                <a:tc>
                  <a:txBody>
                    <a:bodyPr/>
                    <a:lstStyle/>
                    <a:p>
                      <a:pPr algn="ctr"/>
                      <a:r>
                        <a:rPr lang="es-MX" sz="1800" dirty="0">
                          <a:latin typeface="Times New Roman" panose="02020603050405020304" pitchFamily="18" charset="0"/>
                          <a:cs typeface="Times New Roman" panose="02020603050405020304" pitchFamily="18" charset="0"/>
                        </a:rPr>
                        <a:t>Proteína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es-MX" sz="2000" dirty="0">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s-MX" sz="2000" dirty="0">
                        <a:latin typeface="Agency FB" panose="020B05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MX" sz="1800" dirty="0">
                          <a:solidFill>
                            <a:srgbClr val="FF0000"/>
                          </a:solidFill>
                          <a:latin typeface="Times New Roman" panose="02020603050405020304" pitchFamily="18" charset="0"/>
                          <a:cs typeface="Times New Roman" panose="02020603050405020304" pitchFamily="18" charset="0"/>
                        </a:rPr>
                        <a:t>29,6%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011246">
                <a:tc>
                  <a:txBody>
                    <a:bodyPr/>
                    <a:lstStyle/>
                    <a:p>
                      <a:pPr algn="ctr"/>
                      <a:r>
                        <a:rPr lang="es-MX" sz="1800" dirty="0">
                          <a:latin typeface="Times New Roman" panose="02020603050405020304" pitchFamily="18" charset="0"/>
                          <a:cs typeface="Times New Roman" panose="02020603050405020304" pitchFamily="18" charset="0"/>
                        </a:rPr>
                        <a:t>Aflatoxinas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Fierro (2012) </a:t>
                      </a:r>
                      <a:endParaRPr lang="es-MX"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dirty="0">
                          <a:latin typeface="Times New Roman" panose="02020603050405020304" pitchFamily="18" charset="0"/>
                          <a:cs typeface="Times New Roman" panose="02020603050405020304" pitchFamily="18" charset="0"/>
                        </a:rPr>
                        <a:t>Independientemente de temperatura</a:t>
                      </a:r>
                      <a:r>
                        <a:rPr lang="es-MX" sz="1800" baseline="0" dirty="0">
                          <a:latin typeface="Times New Roman" panose="02020603050405020304" pitchFamily="18" charset="0"/>
                          <a:cs typeface="Times New Roman" panose="02020603050405020304" pitchFamily="18" charset="0"/>
                        </a:rPr>
                        <a:t> </a:t>
                      </a:r>
                      <a:r>
                        <a:rPr lang="es-419" sz="1800" kern="1200" baseline="0" dirty="0">
                          <a:solidFill>
                            <a:schemeClr val="tx1"/>
                          </a:solidFill>
                          <a:effectLst/>
                          <a:latin typeface="Times New Roman" panose="02020603050405020304" pitchFamily="18" charset="0"/>
                          <a:ea typeface="+mn-ea"/>
                          <a:cs typeface="Times New Roman" panose="02020603050405020304" pitchFamily="18" charset="0"/>
                        </a:rPr>
                        <a:t>y</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  altos niveles de humedad en zonas de producción del cultivo de maní en nuestro país los cuales presentan las condiciones ideales para que los hongos produzcan </a:t>
                      </a:r>
                      <a:r>
                        <a:rPr lang="es-419" sz="1800" kern="1200" dirty="0" err="1">
                          <a:solidFill>
                            <a:schemeClr val="tx1"/>
                          </a:solidFill>
                          <a:effectLst/>
                          <a:latin typeface="Times New Roman" panose="02020603050405020304" pitchFamily="18" charset="0"/>
                          <a:ea typeface="+mn-ea"/>
                          <a:cs typeface="Times New Roman" panose="02020603050405020304" pitchFamily="18" charset="0"/>
                        </a:rPr>
                        <a:t>aflatoxinas</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es-MX" sz="1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s-MX" sz="1800" dirty="0">
                          <a:solidFill>
                            <a:srgbClr val="FF0000"/>
                          </a:solidFill>
                          <a:latin typeface="Times New Roman" panose="02020603050405020304" pitchFamily="18" charset="0"/>
                          <a:cs typeface="Times New Roman" panose="02020603050405020304" pitchFamily="18" charset="0"/>
                        </a:rPr>
                        <a:t>&lt;20 </a:t>
                      </a:r>
                      <a:r>
                        <a:rPr lang="es-MX" sz="1800" dirty="0" err="1">
                          <a:solidFill>
                            <a:srgbClr val="FF0000"/>
                          </a:solidFill>
                          <a:latin typeface="Times New Roman" panose="02020603050405020304" pitchFamily="18" charset="0"/>
                          <a:cs typeface="Times New Roman" panose="02020603050405020304" pitchFamily="18" charset="0"/>
                        </a:rPr>
                        <a:t>pbb</a:t>
                      </a:r>
                      <a:endParaRPr lang="es-MX" sz="1800"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09942768"/>
                  </a:ext>
                </a:extLst>
              </a:tr>
            </a:tbl>
          </a:graphicData>
        </a:graphic>
      </p:graphicFrame>
      <p:sp>
        <p:nvSpPr>
          <p:cNvPr id="7" name="Elipse 6"/>
          <p:cNvSpPr/>
          <p:nvPr/>
        </p:nvSpPr>
        <p:spPr>
          <a:xfrm>
            <a:off x="2280693" y="2042236"/>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Elipse 7"/>
          <p:cNvSpPr/>
          <p:nvPr/>
        </p:nvSpPr>
        <p:spPr>
          <a:xfrm>
            <a:off x="4682698" y="2481004"/>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Elipse 8"/>
          <p:cNvSpPr/>
          <p:nvPr/>
        </p:nvSpPr>
        <p:spPr>
          <a:xfrm>
            <a:off x="8940800" y="2626436"/>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Elipse 9"/>
          <p:cNvSpPr/>
          <p:nvPr/>
        </p:nvSpPr>
        <p:spPr>
          <a:xfrm>
            <a:off x="165144" y="4634275"/>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Elipse 11"/>
          <p:cNvSpPr/>
          <p:nvPr/>
        </p:nvSpPr>
        <p:spPr>
          <a:xfrm>
            <a:off x="165144" y="5541037"/>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Elipse 12"/>
          <p:cNvSpPr/>
          <p:nvPr/>
        </p:nvSpPr>
        <p:spPr>
          <a:xfrm>
            <a:off x="215711" y="5068457"/>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Elipse 13"/>
          <p:cNvSpPr/>
          <p:nvPr/>
        </p:nvSpPr>
        <p:spPr>
          <a:xfrm>
            <a:off x="10614268" y="4634275"/>
            <a:ext cx="1251543"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Elipse 14"/>
          <p:cNvSpPr/>
          <p:nvPr/>
        </p:nvSpPr>
        <p:spPr>
          <a:xfrm>
            <a:off x="10543928" y="5107714"/>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Elipse 15"/>
          <p:cNvSpPr/>
          <p:nvPr/>
        </p:nvSpPr>
        <p:spPr>
          <a:xfrm>
            <a:off x="10571432" y="5581153"/>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7" name="Conector angular 16"/>
          <p:cNvCxnSpPr>
            <a:stCxn id="7" idx="6"/>
            <a:endCxn id="14" idx="6"/>
          </p:cNvCxnSpPr>
          <p:nvPr/>
        </p:nvCxnSpPr>
        <p:spPr>
          <a:xfrm>
            <a:off x="3055393" y="2334336"/>
            <a:ext cx="8810418" cy="2517030"/>
          </a:xfrm>
          <a:prstGeom prst="bentConnector3">
            <a:avLst>
              <a:gd name="adj1" fmla="val 10259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8" idx="6"/>
            <a:endCxn id="15" idx="6"/>
          </p:cNvCxnSpPr>
          <p:nvPr/>
        </p:nvCxnSpPr>
        <p:spPr>
          <a:xfrm>
            <a:off x="5457398" y="2773104"/>
            <a:ext cx="6470830" cy="2551701"/>
          </a:xfrm>
          <a:prstGeom prst="bentConnector3">
            <a:avLst>
              <a:gd name="adj1" fmla="val 10353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9" idx="6"/>
          </p:cNvCxnSpPr>
          <p:nvPr/>
        </p:nvCxnSpPr>
        <p:spPr>
          <a:xfrm>
            <a:off x="9715500" y="2918536"/>
            <a:ext cx="2240232" cy="2879708"/>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74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80527" y="918711"/>
            <a:ext cx="3155873" cy="3146400"/>
          </a:xfrm>
          <a:prstGeom prst="rect">
            <a:avLst/>
          </a:prstGeom>
        </p:spPr>
      </p:pic>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355" y="880959"/>
            <a:ext cx="4045793" cy="3146400"/>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3599" y="970782"/>
            <a:ext cx="4475345" cy="3146400"/>
          </a:xfrm>
          <a:prstGeom prst="rect">
            <a:avLst/>
          </a:prstGeom>
        </p:spPr>
      </p:pic>
      <p:sp>
        <p:nvSpPr>
          <p:cNvPr id="37" name="2 CuadroTexto"/>
          <p:cNvSpPr txBox="1"/>
          <p:nvPr/>
        </p:nvSpPr>
        <p:spPr>
          <a:xfrm>
            <a:off x="7638" y="14068"/>
            <a:ext cx="2200798" cy="769441"/>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B</a:t>
            </a:r>
            <a:endParaRPr lang="es-EC" sz="2800" dirty="0"/>
          </a:p>
          <a:p>
            <a:r>
              <a:rPr lang="es-EC" sz="1600" dirty="0"/>
              <a:t>(Estado de la muestra)</a:t>
            </a:r>
          </a:p>
        </p:txBody>
      </p:sp>
      <p:sp>
        <p:nvSpPr>
          <p:cNvPr id="9" name="Elipse 8"/>
          <p:cNvSpPr/>
          <p:nvPr/>
        </p:nvSpPr>
        <p:spPr>
          <a:xfrm>
            <a:off x="1116593" y="132692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3" name="Conector recto 22"/>
          <p:cNvCxnSpPr/>
          <p:nvPr/>
        </p:nvCxnSpPr>
        <p:spPr>
          <a:xfrm flipH="1">
            <a:off x="4104906" y="4779432"/>
            <a:ext cx="66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9" idx="6"/>
          </p:cNvCxnSpPr>
          <p:nvPr/>
        </p:nvCxnSpPr>
        <p:spPr>
          <a:xfrm>
            <a:off x="1891293" y="1619020"/>
            <a:ext cx="2213613" cy="3178064"/>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11466537" y="4508500"/>
            <a:ext cx="0" cy="11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H="1" flipV="1">
            <a:off x="7931097" y="4508500"/>
            <a:ext cx="352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2333912540"/>
              </p:ext>
            </p:extLst>
          </p:nvPr>
        </p:nvGraphicFramePr>
        <p:xfrm>
          <a:off x="355046" y="4899818"/>
          <a:ext cx="10172700" cy="1882726"/>
        </p:xfrm>
        <a:graphic>
          <a:graphicData uri="http://schemas.openxmlformats.org/drawingml/2006/table">
            <a:tbl>
              <a:tblPr firstRow="1" bandRow="1">
                <a:tableStyleId>{5940675A-B579-460E-94D1-54222C63F5DA}</a:tableStyleId>
              </a:tblPr>
              <a:tblGrid>
                <a:gridCol w="1478285">
                  <a:extLst>
                    <a:ext uri="{9D8B030D-6E8A-4147-A177-3AD203B41FA5}">
                      <a16:colId xmlns:a16="http://schemas.microsoft.com/office/drawing/2014/main" val="249551571"/>
                    </a:ext>
                  </a:extLst>
                </a:gridCol>
                <a:gridCol w="1480815">
                  <a:extLst>
                    <a:ext uri="{9D8B030D-6E8A-4147-A177-3AD203B41FA5}">
                      <a16:colId xmlns:a16="http://schemas.microsoft.com/office/drawing/2014/main" val="417149797"/>
                    </a:ext>
                  </a:extLst>
                </a:gridCol>
                <a:gridCol w="5930900">
                  <a:extLst>
                    <a:ext uri="{9D8B030D-6E8A-4147-A177-3AD203B41FA5}">
                      <a16:colId xmlns:a16="http://schemas.microsoft.com/office/drawing/2014/main" val="1817212836"/>
                    </a:ext>
                  </a:extLst>
                </a:gridCol>
                <a:gridCol w="1282700">
                  <a:extLst>
                    <a:ext uri="{9D8B030D-6E8A-4147-A177-3AD203B41FA5}">
                      <a16:colId xmlns:a16="http://schemas.microsoft.com/office/drawing/2014/main" val="3766485464"/>
                    </a:ext>
                  </a:extLst>
                </a:gridCol>
              </a:tblGrid>
              <a:tr h="468923">
                <a:tc>
                  <a:txBody>
                    <a:bodyPr/>
                    <a:lstStyle/>
                    <a:p>
                      <a:pPr algn="l"/>
                      <a:r>
                        <a:rPr lang="es-ES" sz="2000" dirty="0">
                          <a:latin typeface="Times New Roman" panose="02020603050405020304" pitchFamily="18" charset="0"/>
                          <a:cs typeface="Times New Roman" panose="02020603050405020304" pitchFamily="18" charset="0"/>
                        </a:rPr>
                        <a:t>Humedad</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es-419" sz="1800" kern="1200" dirty="0">
                          <a:solidFill>
                            <a:schemeClr val="tx1"/>
                          </a:solidFill>
                          <a:effectLst/>
                          <a:latin typeface="Times New Roman" panose="02020603050405020304" pitchFamily="18" charset="0"/>
                          <a:ea typeface="+mn-ea"/>
                          <a:cs typeface="Times New Roman" panose="02020603050405020304" pitchFamily="18" charset="0"/>
                        </a:rPr>
                        <a:t>Núñez (2009)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pPr algn="just"/>
                      <a:r>
                        <a:rPr lang="es-419" dirty="0">
                          <a:latin typeface="Times New Roman" panose="02020603050405020304" pitchFamily="18" charset="0"/>
                          <a:cs typeface="Times New Roman" panose="02020603050405020304" pitchFamily="18" charset="0"/>
                        </a:rPr>
                        <a:t>Evaluación físico-química</a:t>
                      </a:r>
                      <a:r>
                        <a:rPr lang="es-419" baseline="0" dirty="0">
                          <a:latin typeface="Times New Roman" panose="02020603050405020304" pitchFamily="18" charset="0"/>
                          <a:cs typeface="Times New Roman" panose="02020603050405020304" pitchFamily="18" charset="0"/>
                        </a:rPr>
                        <a:t> </a:t>
                      </a:r>
                      <a:r>
                        <a:rPr lang="es-419" dirty="0">
                          <a:latin typeface="Times New Roman" panose="02020603050405020304" pitchFamily="18" charset="0"/>
                          <a:cs typeface="Times New Roman" panose="02020603050405020304" pitchFamily="18" charset="0"/>
                        </a:rPr>
                        <a:t>de dos variedades de maní a dos temperaturas de tostado en la elaboración de mantequilla. </a:t>
                      </a:r>
                    </a:p>
                  </a:txBody>
                  <a:tcPr>
                    <a:solidFill>
                      <a:schemeClr val="accent4">
                        <a:lumMod val="20000"/>
                        <a:lumOff val="80000"/>
                      </a:schemeClr>
                    </a:solidFill>
                  </a:tcPr>
                </a:tc>
                <a:tc>
                  <a:txBody>
                    <a:bodyPr/>
                    <a:lstStyle/>
                    <a:p>
                      <a:pPr algn="ctr"/>
                      <a:r>
                        <a:rPr lang="es-ES" sz="2000" dirty="0">
                          <a:solidFill>
                            <a:srgbClr val="FF0000"/>
                          </a:solidFill>
                          <a:latin typeface="Times New Roman" panose="02020603050405020304" pitchFamily="18" charset="0"/>
                          <a:cs typeface="Times New Roman" panose="02020603050405020304" pitchFamily="18" charset="0"/>
                        </a:rPr>
                        <a:t>5 -7%</a:t>
                      </a:r>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4161429450"/>
                  </a:ext>
                </a:extLst>
              </a:tr>
              <a:tr h="468923">
                <a:tc>
                  <a:txBody>
                    <a:bodyPr/>
                    <a:lstStyle/>
                    <a:p>
                      <a:pPr algn="l"/>
                      <a:r>
                        <a:rPr lang="es-ES" sz="2000" dirty="0">
                          <a:latin typeface="Times New Roman" panose="02020603050405020304" pitchFamily="18" charset="0"/>
                          <a:cs typeface="Times New Roman" panose="02020603050405020304" pitchFamily="18" charset="0"/>
                        </a:rPr>
                        <a:t>Materia</a:t>
                      </a:r>
                      <a:r>
                        <a:rPr lang="es-ES" sz="2000" baseline="0" dirty="0">
                          <a:latin typeface="Times New Roman" panose="02020603050405020304" pitchFamily="18" charset="0"/>
                          <a:cs typeface="Times New Roman" panose="02020603050405020304" pitchFamily="18" charset="0"/>
                        </a:rPr>
                        <a:t> seca</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es-419" dirty="0"/>
                    </a:p>
                  </a:txBody>
                  <a:tcPr/>
                </a:tc>
                <a:tc vMerge="1">
                  <a:txBody>
                    <a:bodyPr/>
                    <a:lstStyle/>
                    <a:p>
                      <a:endParaRPr lang="es-419" dirty="0"/>
                    </a:p>
                  </a:txBody>
                  <a:tcPr/>
                </a:tc>
                <a:tc>
                  <a:txBody>
                    <a:bodyPr/>
                    <a:lstStyle/>
                    <a:p>
                      <a:pPr algn="ctr"/>
                      <a:r>
                        <a:rPr lang="es-ES" sz="2000" dirty="0">
                          <a:solidFill>
                            <a:srgbClr val="FF0000"/>
                          </a:solidFill>
                          <a:latin typeface="Times New Roman" panose="02020603050405020304" pitchFamily="18" charset="0"/>
                          <a:cs typeface="Times New Roman" panose="02020603050405020304" pitchFamily="18" charset="0"/>
                        </a:rPr>
                        <a:t>93-95%</a:t>
                      </a:r>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83612541"/>
                  </a:ext>
                </a:extLst>
              </a:tr>
              <a:tr h="468923">
                <a:tc>
                  <a:txBody>
                    <a:bodyPr/>
                    <a:lstStyle/>
                    <a:p>
                      <a:pPr algn="l"/>
                      <a:r>
                        <a:rPr lang="es-ES" sz="2000" dirty="0">
                          <a:latin typeface="Times New Roman" panose="02020603050405020304" pitchFamily="18" charset="0"/>
                          <a:cs typeface="Times New Roman" panose="02020603050405020304" pitchFamily="18" charset="0"/>
                        </a:rPr>
                        <a:t>Ceniza</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r>
                        <a:rPr lang="es-419" sz="1800" kern="1200" dirty="0">
                          <a:solidFill>
                            <a:schemeClr val="tx1"/>
                          </a:solidFill>
                          <a:effectLst/>
                          <a:latin typeface="Times New Roman" panose="02020603050405020304" pitchFamily="18" charset="0"/>
                          <a:ea typeface="+mn-ea"/>
                          <a:cs typeface="Times New Roman" panose="02020603050405020304" pitchFamily="18" charset="0"/>
                        </a:rPr>
                        <a:t>Polo</a:t>
                      </a:r>
                      <a:r>
                        <a:rPr lang="es-419" sz="1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(2012)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419" dirty="0">
                          <a:latin typeface="Times New Roman" panose="02020603050405020304" pitchFamily="18" charset="0"/>
                          <a:ea typeface="Times New Roman" panose="02020603050405020304" pitchFamily="18" charset="0"/>
                        </a:rPr>
                        <a:t>Determinación proximal de los principales componentes nutricionales de seis variedades de leguminosas: arveja, garbanzo, haba, lenteja, maní y soya</a:t>
                      </a:r>
                      <a:r>
                        <a:rPr lang="es-419" dirty="0">
                          <a:latin typeface="Times New Roman" panose="02020603050405020304" pitchFamily="18" charset="0"/>
                          <a:cs typeface="Times New Roman" panose="02020603050405020304" pitchFamily="18" charset="0"/>
                        </a:rPr>
                        <a:t>. </a:t>
                      </a: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solidFill>
                          <a:srgbClr val="FF000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FF0000"/>
                          </a:solidFill>
                          <a:latin typeface="Times New Roman" panose="02020603050405020304" pitchFamily="18" charset="0"/>
                          <a:cs typeface="Times New Roman" panose="02020603050405020304" pitchFamily="18" charset="0"/>
                        </a:rPr>
                        <a:t>2,69%</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7704341"/>
                  </a:ext>
                </a:extLst>
              </a:tr>
            </a:tbl>
          </a:graphicData>
        </a:graphic>
      </p:graphicFrame>
      <p:sp>
        <p:nvSpPr>
          <p:cNvPr id="41" name="Elipse 40"/>
          <p:cNvSpPr/>
          <p:nvPr/>
        </p:nvSpPr>
        <p:spPr>
          <a:xfrm>
            <a:off x="7499297" y="103482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2" name="Elipse 41"/>
          <p:cNvSpPr/>
          <p:nvPr/>
        </p:nvSpPr>
        <p:spPr>
          <a:xfrm>
            <a:off x="10787103" y="1843315"/>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4" name="Conector recto 13"/>
          <p:cNvCxnSpPr/>
          <p:nvPr/>
        </p:nvCxnSpPr>
        <p:spPr>
          <a:xfrm>
            <a:off x="10553699" y="5156200"/>
            <a:ext cx="2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0579099" y="5626100"/>
            <a:ext cx="9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0553699" y="6438900"/>
            <a:ext cx="12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7886647" y="1619020"/>
            <a:ext cx="0" cy="288948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V="1">
            <a:off x="10806137" y="4762500"/>
            <a:ext cx="0" cy="39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42" idx="6"/>
          </p:cNvCxnSpPr>
          <p:nvPr/>
        </p:nvCxnSpPr>
        <p:spPr>
          <a:xfrm>
            <a:off x="11561803" y="2135415"/>
            <a:ext cx="274597" cy="4303485"/>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Elipse 53"/>
          <p:cNvSpPr/>
          <p:nvPr/>
        </p:nvSpPr>
        <p:spPr>
          <a:xfrm>
            <a:off x="374146" y="581033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5" name="Elipse 54"/>
          <p:cNvSpPr/>
          <p:nvPr/>
        </p:nvSpPr>
        <p:spPr>
          <a:xfrm>
            <a:off x="425499" y="5376156"/>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7" name="Elipse 56"/>
          <p:cNvSpPr/>
          <p:nvPr/>
        </p:nvSpPr>
        <p:spPr>
          <a:xfrm>
            <a:off x="319221" y="4935100"/>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9" name="Elipse 58"/>
          <p:cNvSpPr/>
          <p:nvPr/>
        </p:nvSpPr>
        <p:spPr>
          <a:xfrm>
            <a:off x="9162396" y="492521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1" name="Elipse 60"/>
          <p:cNvSpPr/>
          <p:nvPr/>
        </p:nvSpPr>
        <p:spPr>
          <a:xfrm>
            <a:off x="9256792" y="5363456"/>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3" name="Elipse 62"/>
          <p:cNvSpPr/>
          <p:nvPr/>
        </p:nvSpPr>
        <p:spPr>
          <a:xfrm>
            <a:off x="9162396" y="6164570"/>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96897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0" y="-17938"/>
            <a:ext cx="2200798" cy="769441"/>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B</a:t>
            </a:r>
            <a:endParaRPr lang="es-EC" sz="2800" dirty="0"/>
          </a:p>
          <a:p>
            <a:r>
              <a:rPr lang="es-EC" sz="1600" dirty="0"/>
              <a:t>(Estado de la muestra)</a:t>
            </a:r>
          </a:p>
        </p:txBody>
      </p:sp>
      <p:pic>
        <p:nvPicPr>
          <p:cNvPr id="4" name="Imagen 3"/>
          <p:cNvPicPr>
            <a:picLocks noChangeAspect="1"/>
          </p:cNvPicPr>
          <p:nvPr/>
        </p:nvPicPr>
        <p:blipFill>
          <a:blip r:embed="rId2"/>
          <a:stretch>
            <a:fillRect/>
          </a:stretch>
        </p:blipFill>
        <p:spPr>
          <a:xfrm>
            <a:off x="0" y="996381"/>
            <a:ext cx="3886200" cy="3133725"/>
          </a:xfrm>
          <a:prstGeom prst="rect">
            <a:avLst/>
          </a:prstGeom>
        </p:spPr>
      </p:pic>
      <p:pic>
        <p:nvPicPr>
          <p:cNvPr id="5" name="Imagen 4"/>
          <p:cNvPicPr>
            <a:picLocks noChangeAspect="1"/>
          </p:cNvPicPr>
          <p:nvPr/>
        </p:nvPicPr>
        <p:blipFill>
          <a:blip r:embed="rId3"/>
          <a:stretch>
            <a:fillRect/>
          </a:stretch>
        </p:blipFill>
        <p:spPr>
          <a:xfrm>
            <a:off x="4075814" y="996381"/>
            <a:ext cx="4133850" cy="3143250"/>
          </a:xfrm>
          <a:prstGeom prst="rect">
            <a:avLst/>
          </a:prstGeom>
        </p:spPr>
      </p:pic>
      <p:pic>
        <p:nvPicPr>
          <p:cNvPr id="6" name="Imagen 5"/>
          <p:cNvPicPr>
            <a:picLocks noChangeAspect="1"/>
          </p:cNvPicPr>
          <p:nvPr/>
        </p:nvPicPr>
        <p:blipFill>
          <a:blip r:embed="rId4"/>
          <a:stretch>
            <a:fillRect/>
          </a:stretch>
        </p:blipFill>
        <p:spPr>
          <a:xfrm>
            <a:off x="8399278" y="849928"/>
            <a:ext cx="3686175" cy="3514725"/>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752386666"/>
              </p:ext>
            </p:extLst>
          </p:nvPr>
        </p:nvGraphicFramePr>
        <p:xfrm>
          <a:off x="132070" y="4539848"/>
          <a:ext cx="11953383" cy="1975986"/>
        </p:xfrm>
        <a:graphic>
          <a:graphicData uri="http://schemas.openxmlformats.org/drawingml/2006/table">
            <a:tbl>
              <a:tblPr firstRow="1" bandRow="1">
                <a:tableStyleId>{5940675A-B579-460E-94D1-54222C63F5DA}</a:tableStyleId>
              </a:tblPr>
              <a:tblGrid>
                <a:gridCol w="1737052">
                  <a:extLst>
                    <a:ext uri="{9D8B030D-6E8A-4147-A177-3AD203B41FA5}">
                      <a16:colId xmlns:a16="http://schemas.microsoft.com/office/drawing/2014/main" val="249551571"/>
                    </a:ext>
                  </a:extLst>
                </a:gridCol>
                <a:gridCol w="1740025">
                  <a:extLst>
                    <a:ext uri="{9D8B030D-6E8A-4147-A177-3AD203B41FA5}">
                      <a16:colId xmlns:a16="http://schemas.microsoft.com/office/drawing/2014/main" val="417149797"/>
                    </a:ext>
                  </a:extLst>
                </a:gridCol>
                <a:gridCol w="6923276">
                  <a:extLst>
                    <a:ext uri="{9D8B030D-6E8A-4147-A177-3AD203B41FA5}">
                      <a16:colId xmlns:a16="http://schemas.microsoft.com/office/drawing/2014/main" val="1817212836"/>
                    </a:ext>
                  </a:extLst>
                </a:gridCol>
                <a:gridCol w="1553030">
                  <a:extLst>
                    <a:ext uri="{9D8B030D-6E8A-4147-A177-3AD203B41FA5}">
                      <a16:colId xmlns:a16="http://schemas.microsoft.com/office/drawing/2014/main" val="3766485464"/>
                    </a:ext>
                  </a:extLst>
                </a:gridCol>
              </a:tblGrid>
              <a:tr h="552994">
                <a:tc>
                  <a:txBody>
                    <a:bodyPr/>
                    <a:lstStyle/>
                    <a:p>
                      <a:pPr algn="just"/>
                      <a:r>
                        <a:rPr lang="es-419" sz="2000" dirty="0">
                          <a:latin typeface="Times New Roman" panose="02020603050405020304" pitchFamily="18" charset="0"/>
                          <a:cs typeface="Times New Roman" panose="02020603050405020304" pitchFamily="18" charset="0"/>
                        </a:rPr>
                        <a:t>pH</a:t>
                      </a:r>
                    </a:p>
                  </a:txBody>
                  <a:tcPr>
                    <a:solidFill>
                      <a:schemeClr val="accent4">
                        <a:lumMod val="20000"/>
                        <a:lumOff val="80000"/>
                      </a:schemeClr>
                    </a:solidFill>
                  </a:tcPr>
                </a:tc>
                <a:tc rowSpan="2">
                  <a:txBody>
                    <a:bodyPr/>
                    <a:lstStyle/>
                    <a:p>
                      <a:pPr algn="l"/>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pPr algn="l"/>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s-419" sz="1800" kern="1200" dirty="0">
                          <a:solidFill>
                            <a:schemeClr val="tx1"/>
                          </a:solidFill>
                          <a:effectLst/>
                          <a:latin typeface="Times New Roman" panose="02020603050405020304" pitchFamily="18" charset="0"/>
                          <a:ea typeface="+mn-ea"/>
                          <a:cs typeface="Times New Roman" panose="02020603050405020304" pitchFamily="18" charset="0"/>
                        </a:rPr>
                        <a:t>Ruiz (2016)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s-419" sz="1800" kern="1200" dirty="0">
                          <a:solidFill>
                            <a:schemeClr val="tx1"/>
                          </a:solidFill>
                          <a:effectLst/>
                          <a:latin typeface="Times New Roman" panose="02020603050405020304" pitchFamily="18" charset="0"/>
                          <a:ea typeface="+mn-ea"/>
                          <a:cs typeface="Times New Roman" panose="02020603050405020304" pitchFamily="18" charset="0"/>
                        </a:rPr>
                        <a:t>          Valores son favorables para el desarrollo de las </a:t>
                      </a:r>
                      <a:r>
                        <a:rPr lang="es-419" sz="1800" kern="1200" dirty="0" err="1">
                          <a:solidFill>
                            <a:schemeClr val="tx1"/>
                          </a:solidFill>
                          <a:effectLst/>
                          <a:latin typeface="Times New Roman" panose="02020603050405020304" pitchFamily="18" charset="0"/>
                          <a:ea typeface="+mn-ea"/>
                          <a:cs typeface="Times New Roman" panose="02020603050405020304" pitchFamily="18" charset="0"/>
                        </a:rPr>
                        <a:t>aflatoxinas</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1800" kern="1200" dirty="0">
                        <a:solidFill>
                          <a:schemeClr val="tx1"/>
                        </a:solidFill>
                        <a:effectLst/>
                        <a:latin typeface="Times New Roman" panose="02020603050405020304" pitchFamily="18" charset="0"/>
                        <a:ea typeface="+mn-ea"/>
                        <a:cs typeface="Times New Roman" panose="02020603050405020304" pitchFamily="18" charset="0"/>
                      </a:endParaRPr>
                    </a:p>
                    <a:p>
                      <a:pPr algn="l"/>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dirty="0">
                          <a:solidFill>
                            <a:srgbClr val="FF0000"/>
                          </a:solidFill>
                          <a:latin typeface="Times New Roman" panose="02020603050405020304" pitchFamily="18" charset="0"/>
                          <a:cs typeface="Times New Roman" panose="02020603050405020304" pitchFamily="18" charset="0"/>
                        </a:rPr>
                        <a:t>3,5-8,0%</a:t>
                      </a:r>
                    </a:p>
                    <a:p>
                      <a:pPr algn="just"/>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70861847"/>
                  </a:ext>
                </a:extLst>
              </a:tr>
              <a:tr h="548640">
                <a:tc>
                  <a:txBody>
                    <a:bodyPr/>
                    <a:lstStyle/>
                    <a:p>
                      <a:pPr algn="just"/>
                      <a:r>
                        <a:rPr lang="es-419" sz="2000" dirty="0">
                          <a:latin typeface="Times New Roman" panose="02020603050405020304" pitchFamily="18" charset="0"/>
                          <a:cs typeface="Times New Roman" panose="02020603050405020304" pitchFamily="18" charset="0"/>
                        </a:rPr>
                        <a:t>acidez</a:t>
                      </a:r>
                    </a:p>
                  </a:txBody>
                  <a:tcPr>
                    <a:solidFill>
                      <a:schemeClr val="accent4">
                        <a:lumMod val="20000"/>
                        <a:lumOff val="80000"/>
                      </a:schemeClr>
                    </a:solidFill>
                  </a:tcPr>
                </a:tc>
                <a:tc vMerge="1">
                  <a:txBody>
                    <a:bodyPr/>
                    <a:lstStyle/>
                    <a:p>
                      <a:endParaRPr lang="en-US"/>
                    </a:p>
                  </a:txBody>
                  <a:tcPr/>
                </a:tc>
                <a:tc vMerge="1">
                  <a:txBody>
                    <a:bodyPr/>
                    <a:lstStyle/>
                    <a:p>
                      <a:endParaRPr lang="en-US"/>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000" baseline="0" dirty="0">
                          <a:solidFill>
                            <a:srgbClr val="FF0000"/>
                          </a:solidFill>
                          <a:latin typeface="Times New Roman" panose="02020603050405020304" pitchFamily="18" charset="0"/>
                          <a:cs typeface="Times New Roman" panose="02020603050405020304" pitchFamily="18" charset="0"/>
                        </a:rPr>
                        <a:t>0,3-0,6%</a:t>
                      </a:r>
                    </a:p>
                    <a:p>
                      <a:pPr algn="just"/>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126722083"/>
                  </a:ext>
                </a:extLst>
              </a:tr>
              <a:tr h="573906">
                <a:tc>
                  <a:txBody>
                    <a:bodyPr/>
                    <a:lstStyle/>
                    <a:p>
                      <a:pPr algn="just"/>
                      <a:r>
                        <a:rPr lang="es-419" sz="2000" dirty="0">
                          <a:latin typeface="Times New Roman" panose="02020603050405020304" pitchFamily="18" charset="0"/>
                          <a:cs typeface="Times New Roman" panose="02020603050405020304" pitchFamily="18" charset="0"/>
                        </a:rPr>
                        <a:t>Fibra</a:t>
                      </a:r>
                      <a:r>
                        <a:rPr lang="es-419" sz="2000" baseline="0" dirty="0">
                          <a:latin typeface="Times New Roman" panose="02020603050405020304" pitchFamily="18" charset="0"/>
                          <a:cs typeface="Times New Roman" panose="02020603050405020304" pitchFamily="18" charset="0"/>
                        </a:rPr>
                        <a:t> </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l"/>
                      <a:r>
                        <a:rPr lang="es-419" sz="1800" kern="1200" dirty="0">
                          <a:solidFill>
                            <a:schemeClr val="tx1"/>
                          </a:solidFill>
                          <a:effectLst/>
                          <a:latin typeface="Times New Roman" panose="02020603050405020304" pitchFamily="18" charset="0"/>
                          <a:ea typeface="+mn-ea"/>
                          <a:cs typeface="Times New Roman" panose="02020603050405020304" pitchFamily="18" charset="0"/>
                        </a:rPr>
                        <a:t>López (2008)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ctr"/>
                      <a:r>
                        <a:rPr lang="es-ES" dirty="0">
                          <a:latin typeface="Times New Roman" panose="02020603050405020304" pitchFamily="18" charset="0"/>
                          <a:cs typeface="Times New Roman" panose="02020603050405020304" pitchFamily="18" charset="0"/>
                        </a:rPr>
                        <a:t>Tecnología de envasado y conservación de alimentos.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S" sz="1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7704341"/>
                  </a:ext>
                </a:extLst>
              </a:tr>
            </a:tbl>
          </a:graphicData>
        </a:graphic>
      </p:graphicFrame>
      <p:sp>
        <p:nvSpPr>
          <p:cNvPr id="7" name="Elipse 6"/>
          <p:cNvSpPr/>
          <p:nvPr/>
        </p:nvSpPr>
        <p:spPr>
          <a:xfrm>
            <a:off x="132070" y="453984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Elipse 8"/>
          <p:cNvSpPr/>
          <p:nvPr/>
        </p:nvSpPr>
        <p:spPr>
          <a:xfrm>
            <a:off x="130109" y="5263906"/>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Elipse 10"/>
          <p:cNvSpPr/>
          <p:nvPr/>
        </p:nvSpPr>
        <p:spPr>
          <a:xfrm>
            <a:off x="10252868" y="4514555"/>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Elipse 11"/>
          <p:cNvSpPr/>
          <p:nvPr/>
        </p:nvSpPr>
        <p:spPr>
          <a:xfrm>
            <a:off x="10411109" y="5285072"/>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Elipse 12"/>
          <p:cNvSpPr/>
          <p:nvPr/>
        </p:nvSpPr>
        <p:spPr>
          <a:xfrm>
            <a:off x="1044575" y="1843479"/>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4" name="Elipse 13"/>
          <p:cNvSpPr/>
          <p:nvPr/>
        </p:nvSpPr>
        <p:spPr>
          <a:xfrm>
            <a:off x="5557653" y="2083044"/>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Elipse 14"/>
          <p:cNvSpPr/>
          <p:nvPr/>
        </p:nvSpPr>
        <p:spPr>
          <a:xfrm>
            <a:off x="7142421" y="169541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Elipse 15"/>
          <p:cNvSpPr/>
          <p:nvPr/>
        </p:nvSpPr>
        <p:spPr>
          <a:xfrm>
            <a:off x="9304153" y="1688502"/>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9" name="Conector angular 18"/>
          <p:cNvCxnSpPr>
            <a:stCxn id="13" idx="4"/>
            <a:endCxn id="11" idx="2"/>
          </p:cNvCxnSpPr>
          <p:nvPr/>
        </p:nvCxnSpPr>
        <p:spPr>
          <a:xfrm rot="16200000" flipH="1">
            <a:off x="4690413" y="-830810"/>
            <a:ext cx="2303967" cy="8820943"/>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angular 19"/>
          <p:cNvCxnSpPr>
            <a:endCxn id="15" idx="4"/>
          </p:cNvCxnSpPr>
          <p:nvPr/>
        </p:nvCxnSpPr>
        <p:spPr>
          <a:xfrm flipV="1">
            <a:off x="5945002" y="2279610"/>
            <a:ext cx="1584769" cy="400219"/>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6719702" y="2689352"/>
            <a:ext cx="0" cy="45249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angular 24"/>
          <p:cNvCxnSpPr>
            <a:endCxn id="12" idx="6"/>
          </p:cNvCxnSpPr>
          <p:nvPr/>
        </p:nvCxnSpPr>
        <p:spPr>
          <a:xfrm>
            <a:off x="6737386" y="3125337"/>
            <a:ext cx="5058023" cy="2376826"/>
          </a:xfrm>
          <a:prstGeom prst="bentConnector3">
            <a:avLst>
              <a:gd name="adj1" fmla="val 10452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42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59802" y="980584"/>
            <a:ext cx="11202001" cy="3306573"/>
            <a:chOff x="359802" y="980584"/>
            <a:chExt cx="11202001" cy="3306573"/>
          </a:xfrm>
        </p:grpSpPr>
        <p:pic>
          <p:nvPicPr>
            <p:cNvPr id="10" name="Imagen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16458" y="980584"/>
              <a:ext cx="4045345" cy="3146400"/>
            </a:xfrm>
            <a:prstGeom prst="rect">
              <a:avLst/>
            </a:prstGeom>
          </p:spPr>
        </p:pic>
        <p:pic>
          <p:nvPicPr>
            <p:cNvPr id="24" name="Imagen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3249" y="1034819"/>
              <a:ext cx="3254877" cy="3252337"/>
            </a:xfrm>
            <a:prstGeom prst="rect">
              <a:avLst/>
            </a:prstGeom>
          </p:spPr>
        </p:pic>
        <p:pic>
          <p:nvPicPr>
            <p:cNvPr id="8" name="Imagen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9802" y="1140757"/>
              <a:ext cx="3250998" cy="3146400"/>
            </a:xfrm>
            <a:prstGeom prst="rect">
              <a:avLst/>
            </a:prstGeom>
          </p:spPr>
        </p:pic>
      </p:grpSp>
      <p:sp>
        <p:nvSpPr>
          <p:cNvPr id="37" name="2 CuadroTexto"/>
          <p:cNvSpPr txBox="1"/>
          <p:nvPr/>
        </p:nvSpPr>
        <p:spPr>
          <a:xfrm>
            <a:off x="7638" y="14068"/>
            <a:ext cx="2200798" cy="769441"/>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B</a:t>
            </a:r>
            <a:endParaRPr lang="es-EC" sz="2800" dirty="0"/>
          </a:p>
          <a:p>
            <a:r>
              <a:rPr lang="es-EC" sz="1600" dirty="0"/>
              <a:t>(Estado de la muestra)</a:t>
            </a:r>
          </a:p>
        </p:txBody>
      </p:sp>
      <p:sp>
        <p:nvSpPr>
          <p:cNvPr id="9" name="Elipse 8"/>
          <p:cNvSpPr/>
          <p:nvPr/>
        </p:nvSpPr>
        <p:spPr>
          <a:xfrm>
            <a:off x="1116593" y="1326920"/>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3" name="Conector recto 22"/>
          <p:cNvCxnSpPr/>
          <p:nvPr/>
        </p:nvCxnSpPr>
        <p:spPr>
          <a:xfrm flipH="1">
            <a:off x="4104906" y="4779432"/>
            <a:ext cx="66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9" idx="6"/>
          </p:cNvCxnSpPr>
          <p:nvPr/>
        </p:nvCxnSpPr>
        <p:spPr>
          <a:xfrm>
            <a:off x="1891293" y="1619020"/>
            <a:ext cx="2213613" cy="3178064"/>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11466537" y="4508500"/>
            <a:ext cx="0" cy="11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H="1">
            <a:off x="7452906" y="4508500"/>
            <a:ext cx="40061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3472280086"/>
              </p:ext>
            </p:extLst>
          </p:nvPr>
        </p:nvGraphicFramePr>
        <p:xfrm>
          <a:off x="355046" y="4899818"/>
          <a:ext cx="10172700" cy="1852246"/>
        </p:xfrm>
        <a:graphic>
          <a:graphicData uri="http://schemas.openxmlformats.org/drawingml/2006/table">
            <a:tbl>
              <a:tblPr firstRow="1" bandRow="1">
                <a:tableStyleId>{5940675A-B579-460E-94D1-54222C63F5DA}</a:tableStyleId>
              </a:tblPr>
              <a:tblGrid>
                <a:gridCol w="1478285">
                  <a:extLst>
                    <a:ext uri="{9D8B030D-6E8A-4147-A177-3AD203B41FA5}">
                      <a16:colId xmlns:a16="http://schemas.microsoft.com/office/drawing/2014/main" val="249551571"/>
                    </a:ext>
                  </a:extLst>
                </a:gridCol>
                <a:gridCol w="1480815">
                  <a:extLst>
                    <a:ext uri="{9D8B030D-6E8A-4147-A177-3AD203B41FA5}">
                      <a16:colId xmlns:a16="http://schemas.microsoft.com/office/drawing/2014/main" val="417149797"/>
                    </a:ext>
                  </a:extLst>
                </a:gridCol>
                <a:gridCol w="5930900">
                  <a:extLst>
                    <a:ext uri="{9D8B030D-6E8A-4147-A177-3AD203B41FA5}">
                      <a16:colId xmlns:a16="http://schemas.microsoft.com/office/drawing/2014/main" val="1817212836"/>
                    </a:ext>
                  </a:extLst>
                </a:gridCol>
                <a:gridCol w="1282700">
                  <a:extLst>
                    <a:ext uri="{9D8B030D-6E8A-4147-A177-3AD203B41FA5}">
                      <a16:colId xmlns:a16="http://schemas.microsoft.com/office/drawing/2014/main" val="3766485464"/>
                    </a:ext>
                  </a:extLst>
                </a:gridCol>
              </a:tblGrid>
              <a:tr h="468923">
                <a:tc>
                  <a:txBody>
                    <a:bodyPr/>
                    <a:lstStyle/>
                    <a:p>
                      <a:pPr algn="l"/>
                      <a:r>
                        <a:rPr lang="es-ES" sz="2000" dirty="0">
                          <a:latin typeface="Times New Roman" panose="02020603050405020304" pitchFamily="18" charset="0"/>
                          <a:cs typeface="Times New Roman" panose="02020603050405020304" pitchFamily="18" charset="0"/>
                        </a:rPr>
                        <a:t>Grasa</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es-419" sz="1800" kern="1200" dirty="0">
                          <a:solidFill>
                            <a:schemeClr val="tx1"/>
                          </a:solidFill>
                          <a:effectLst/>
                          <a:latin typeface="Times New Roman" panose="02020603050405020304" pitchFamily="18" charset="0"/>
                          <a:ea typeface="+mn-ea"/>
                          <a:cs typeface="Times New Roman" panose="02020603050405020304" pitchFamily="18" charset="0"/>
                        </a:rPr>
                        <a:t>Campo(1998)</a:t>
                      </a:r>
                    </a:p>
                    <a:p>
                      <a:r>
                        <a:rPr lang="es-419"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pPr algn="just"/>
                      <a:endParaRPr lang="es-419" dirty="0">
                        <a:latin typeface="Times New Roman" panose="02020603050405020304" pitchFamily="18" charset="0"/>
                        <a:cs typeface="Times New Roman" panose="02020603050405020304" pitchFamily="18" charset="0"/>
                      </a:endParaRPr>
                    </a:p>
                    <a:p>
                      <a:pPr algn="ctr"/>
                      <a:r>
                        <a:rPr lang="es-419" dirty="0">
                          <a:latin typeface="Times New Roman" panose="02020603050405020304" pitchFamily="18" charset="0"/>
                          <a:cs typeface="Times New Roman" panose="02020603050405020304" pitchFamily="18" charset="0"/>
                        </a:rPr>
                        <a:t>Caracterización bromatológica de variedades de cacahuate.</a:t>
                      </a:r>
                    </a:p>
                  </a:txBody>
                  <a:tcPr>
                    <a:solidFill>
                      <a:schemeClr val="accent4">
                        <a:lumMod val="20000"/>
                        <a:lumOff val="80000"/>
                      </a:schemeClr>
                    </a:solidFill>
                  </a:tcPr>
                </a:tc>
                <a:tc>
                  <a:txBody>
                    <a:bodyPr/>
                    <a:lstStyle/>
                    <a:p>
                      <a:pPr algn="ctr"/>
                      <a:r>
                        <a:rPr lang="es-ES" sz="2000" dirty="0">
                          <a:solidFill>
                            <a:srgbClr val="FF0000"/>
                          </a:solidFill>
                          <a:latin typeface="Times New Roman" panose="02020603050405020304" pitchFamily="18" charset="0"/>
                          <a:cs typeface="Times New Roman" panose="02020603050405020304" pitchFamily="18" charset="0"/>
                        </a:rPr>
                        <a:t>40-50%</a:t>
                      </a:r>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4161429450"/>
                  </a:ext>
                </a:extLst>
              </a:tr>
              <a:tr h="468923">
                <a:tc>
                  <a:txBody>
                    <a:bodyPr/>
                    <a:lstStyle/>
                    <a:p>
                      <a:pPr algn="l"/>
                      <a:r>
                        <a:rPr lang="es-ES" sz="2000" dirty="0">
                          <a:latin typeface="Times New Roman" panose="02020603050405020304" pitchFamily="18" charset="0"/>
                          <a:cs typeface="Times New Roman" panose="02020603050405020304" pitchFamily="18" charset="0"/>
                        </a:rPr>
                        <a:t>Proteína</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endParaRPr lang="es-419" dirty="0"/>
                    </a:p>
                  </a:txBody>
                  <a:tcPr/>
                </a:tc>
                <a:tc vMerge="1">
                  <a:txBody>
                    <a:bodyPr/>
                    <a:lstStyle/>
                    <a:p>
                      <a:endParaRPr lang="es-419" dirty="0"/>
                    </a:p>
                  </a:txBody>
                  <a:tcPr/>
                </a:tc>
                <a:tc>
                  <a:txBody>
                    <a:bodyPr/>
                    <a:lstStyle/>
                    <a:p>
                      <a:pPr algn="ctr"/>
                      <a:r>
                        <a:rPr lang="es-ES" sz="2000" dirty="0">
                          <a:solidFill>
                            <a:srgbClr val="FF0000"/>
                          </a:solidFill>
                          <a:latin typeface="Times New Roman" panose="02020603050405020304" pitchFamily="18" charset="0"/>
                          <a:cs typeface="Times New Roman" panose="02020603050405020304" pitchFamily="18" charset="0"/>
                        </a:rPr>
                        <a:t>25-32%</a:t>
                      </a:r>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683612541"/>
                  </a:ext>
                </a:extLst>
              </a:tr>
              <a:tr h="468923">
                <a:tc>
                  <a:txBody>
                    <a:bodyPr/>
                    <a:lstStyle/>
                    <a:p>
                      <a:pPr algn="l"/>
                      <a:r>
                        <a:rPr lang="es-ES" sz="2000" dirty="0" err="1">
                          <a:latin typeface="Times New Roman" panose="02020603050405020304" pitchFamily="18" charset="0"/>
                          <a:cs typeface="Times New Roman" panose="02020603050405020304" pitchFamily="18" charset="0"/>
                        </a:rPr>
                        <a:t>Aflatoxinas</a:t>
                      </a:r>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algn="l"/>
                      <a:r>
                        <a:rPr lang="es-419" sz="1800" kern="1200" dirty="0" err="1">
                          <a:solidFill>
                            <a:schemeClr val="tx1"/>
                          </a:solidFill>
                          <a:effectLst/>
                          <a:latin typeface="Times New Roman" panose="02020603050405020304" pitchFamily="18" charset="0"/>
                          <a:ea typeface="+mn-ea"/>
                          <a:cs typeface="Times New Roman" panose="02020603050405020304" pitchFamily="18" charset="0"/>
                        </a:rPr>
                        <a:t>Gingins</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 (2010)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dirty="0">
                          <a:latin typeface="Times New Roman" panose="02020603050405020304" pitchFamily="18" charset="0"/>
                          <a:ea typeface="Times New Roman" panose="02020603050405020304" pitchFamily="18" charset="0"/>
                        </a:rPr>
                        <a:t>Intoxicaciones por micotoxinas.</a:t>
                      </a:r>
                      <a:r>
                        <a:rPr lang="es-419" baseline="0" dirty="0">
                          <a:latin typeface="Times New Roman" panose="02020603050405020304" pitchFamily="18" charset="0"/>
                          <a:ea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419" dirty="0">
                          <a:latin typeface="Times New Roman" panose="02020603050405020304" pitchFamily="18" charset="0"/>
                          <a:cs typeface="Times New Roman" panose="02020603050405020304" pitchFamily="18" charset="0"/>
                        </a:rPr>
                        <a:t>(</a:t>
                      </a:r>
                      <a:r>
                        <a:rPr lang="es-419" b="1" i="1" dirty="0">
                          <a:latin typeface="Times New Roman" panose="02020603050405020304" pitchFamily="18" charset="0"/>
                          <a:cs typeface="Times New Roman" panose="02020603050405020304" pitchFamily="18" charset="0"/>
                        </a:rPr>
                        <a:t>Las micotoxinas no se pueden eliminar utilizando altas temperaturas</a:t>
                      </a:r>
                      <a:r>
                        <a:rPr lang="es-419" dirty="0">
                          <a:latin typeface="Times New Roman" panose="02020603050405020304" pitchFamily="18" charset="0"/>
                          <a:cs typeface="Times New Roman" panose="02020603050405020304" pitchFamily="18" charset="0"/>
                        </a:rPr>
                        <a:t>)</a:t>
                      </a:r>
                    </a:p>
                  </a:txBody>
                  <a:tcP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800" dirty="0">
                        <a:solidFill>
                          <a:srgbClr val="FF0000"/>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rgbClr val="FF0000"/>
                          </a:solidFill>
                          <a:latin typeface="Times New Roman" panose="02020603050405020304" pitchFamily="18" charset="0"/>
                          <a:cs typeface="Times New Roman" panose="02020603050405020304" pitchFamily="18" charset="0"/>
                        </a:rPr>
                        <a:t>&lt;20</a:t>
                      </a:r>
                      <a:r>
                        <a:rPr lang="es-ES" sz="1800" baseline="0" dirty="0">
                          <a:solidFill>
                            <a:srgbClr val="FF0000"/>
                          </a:solidFill>
                          <a:latin typeface="Times New Roman" panose="02020603050405020304" pitchFamily="18" charset="0"/>
                          <a:cs typeface="Times New Roman" panose="02020603050405020304" pitchFamily="18" charset="0"/>
                        </a:rPr>
                        <a:t> </a:t>
                      </a:r>
                      <a:r>
                        <a:rPr lang="es-ES" sz="1800" baseline="0" dirty="0" err="1">
                          <a:solidFill>
                            <a:srgbClr val="FF0000"/>
                          </a:solidFill>
                          <a:latin typeface="Times New Roman" panose="02020603050405020304" pitchFamily="18" charset="0"/>
                          <a:cs typeface="Times New Roman" panose="02020603050405020304" pitchFamily="18" charset="0"/>
                        </a:rPr>
                        <a:t>ppb</a:t>
                      </a:r>
                      <a:endParaRPr lang="es-419" sz="1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97704341"/>
                  </a:ext>
                </a:extLst>
              </a:tr>
            </a:tbl>
          </a:graphicData>
        </a:graphic>
      </p:graphicFrame>
      <p:sp>
        <p:nvSpPr>
          <p:cNvPr id="41" name="Elipse 40"/>
          <p:cNvSpPr/>
          <p:nvPr/>
        </p:nvSpPr>
        <p:spPr>
          <a:xfrm>
            <a:off x="4986192" y="2076787"/>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2" name="Elipse 41"/>
          <p:cNvSpPr/>
          <p:nvPr/>
        </p:nvSpPr>
        <p:spPr>
          <a:xfrm>
            <a:off x="8462039" y="2356185"/>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4" name="Conector recto 13"/>
          <p:cNvCxnSpPr/>
          <p:nvPr/>
        </p:nvCxnSpPr>
        <p:spPr>
          <a:xfrm>
            <a:off x="10553699" y="5156200"/>
            <a:ext cx="25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0579099" y="5626100"/>
            <a:ext cx="9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0553699" y="6362700"/>
            <a:ext cx="129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V="1">
            <a:off x="10806137" y="4762500"/>
            <a:ext cx="0" cy="39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angular 20"/>
          <p:cNvCxnSpPr>
            <a:stCxn id="42" idx="6"/>
          </p:cNvCxnSpPr>
          <p:nvPr/>
        </p:nvCxnSpPr>
        <p:spPr>
          <a:xfrm>
            <a:off x="9236739" y="2648285"/>
            <a:ext cx="2612960" cy="3701715"/>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angular 14"/>
          <p:cNvCxnSpPr/>
          <p:nvPr/>
        </p:nvCxnSpPr>
        <p:spPr>
          <a:xfrm rot="16200000" flipH="1">
            <a:off x="5549791" y="2605387"/>
            <a:ext cx="2152316" cy="1653913"/>
          </a:xfrm>
          <a:prstGeom prst="bentConnector3">
            <a:avLst>
              <a:gd name="adj1" fmla="val 99565"/>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Elipse 27"/>
          <p:cNvSpPr/>
          <p:nvPr/>
        </p:nvSpPr>
        <p:spPr>
          <a:xfrm>
            <a:off x="317500" y="489981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38" name="Elipse 37"/>
          <p:cNvSpPr/>
          <p:nvPr/>
        </p:nvSpPr>
        <p:spPr>
          <a:xfrm>
            <a:off x="374146" y="581033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9" name="Elipse 38"/>
          <p:cNvSpPr/>
          <p:nvPr/>
        </p:nvSpPr>
        <p:spPr>
          <a:xfrm>
            <a:off x="342485" y="5355078"/>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0" name="Elipse 39"/>
          <p:cNvSpPr/>
          <p:nvPr/>
        </p:nvSpPr>
        <p:spPr>
          <a:xfrm>
            <a:off x="9168961" y="4875609"/>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3" name="Elipse 42"/>
          <p:cNvSpPr/>
          <p:nvPr/>
        </p:nvSpPr>
        <p:spPr>
          <a:xfrm>
            <a:off x="9236266" y="5407409"/>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4" name="Elipse 43"/>
          <p:cNvSpPr/>
          <p:nvPr/>
        </p:nvSpPr>
        <p:spPr>
          <a:xfrm>
            <a:off x="9194799" y="6132909"/>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56906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0" y="-15863"/>
            <a:ext cx="2200798" cy="1015663"/>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C</a:t>
            </a:r>
            <a:endParaRPr lang="es-EC" sz="2800" dirty="0"/>
          </a:p>
          <a:p>
            <a:r>
              <a:rPr lang="es-EC" sz="1600" dirty="0"/>
              <a:t>(Sistemas de almacenamiento)</a:t>
            </a:r>
          </a:p>
        </p:txBody>
      </p:sp>
      <p:grpSp>
        <p:nvGrpSpPr>
          <p:cNvPr id="3" name="Grupo 2"/>
          <p:cNvGrpSpPr/>
          <p:nvPr/>
        </p:nvGrpSpPr>
        <p:grpSpPr>
          <a:xfrm>
            <a:off x="619150" y="1251559"/>
            <a:ext cx="10627971" cy="3142428"/>
            <a:chOff x="619150" y="1251559"/>
            <a:chExt cx="10627971" cy="3142428"/>
          </a:xfrm>
        </p:grpSpPr>
        <p:pic>
          <p:nvPicPr>
            <p:cNvPr id="4" name="Imagen 3"/>
            <p:cNvPicPr>
              <a:picLocks noChangeAspect="1"/>
            </p:cNvPicPr>
            <p:nvPr/>
          </p:nvPicPr>
          <p:blipFill>
            <a:blip r:embed="rId2"/>
            <a:stretch>
              <a:fillRect/>
            </a:stretch>
          </p:blipFill>
          <p:spPr>
            <a:xfrm>
              <a:off x="619150" y="1291900"/>
              <a:ext cx="3037732" cy="3081917"/>
            </a:xfrm>
            <a:prstGeom prst="rect">
              <a:avLst/>
            </a:prstGeom>
          </p:spPr>
        </p:pic>
        <p:pic>
          <p:nvPicPr>
            <p:cNvPr id="5" name="Imagen 4"/>
            <p:cNvPicPr>
              <a:picLocks noChangeAspect="1"/>
            </p:cNvPicPr>
            <p:nvPr/>
          </p:nvPicPr>
          <p:blipFill>
            <a:blip r:embed="rId3"/>
            <a:stretch>
              <a:fillRect/>
            </a:stretch>
          </p:blipFill>
          <p:spPr>
            <a:xfrm>
              <a:off x="3980741" y="1251559"/>
              <a:ext cx="3540822" cy="3122258"/>
            </a:xfrm>
            <a:prstGeom prst="rect">
              <a:avLst/>
            </a:prstGeom>
          </p:spPr>
        </p:pic>
        <p:pic>
          <p:nvPicPr>
            <p:cNvPr id="6" name="Imagen 5"/>
            <p:cNvPicPr>
              <a:picLocks noChangeAspect="1"/>
            </p:cNvPicPr>
            <p:nvPr/>
          </p:nvPicPr>
          <p:blipFill>
            <a:blip r:embed="rId4"/>
            <a:stretch>
              <a:fillRect/>
            </a:stretch>
          </p:blipFill>
          <p:spPr>
            <a:xfrm>
              <a:off x="8295362" y="1271729"/>
              <a:ext cx="2951759" cy="3122258"/>
            </a:xfrm>
            <a:prstGeom prst="rect">
              <a:avLst/>
            </a:prstGeom>
          </p:spPr>
        </p:pic>
      </p:grpSp>
      <p:graphicFrame>
        <p:nvGraphicFramePr>
          <p:cNvPr id="7" name="Tabla 6"/>
          <p:cNvGraphicFramePr>
            <a:graphicFrameLocks noGrp="1"/>
          </p:cNvGraphicFramePr>
          <p:nvPr>
            <p:extLst/>
          </p:nvPr>
        </p:nvGraphicFramePr>
        <p:xfrm>
          <a:off x="170121" y="5094514"/>
          <a:ext cx="11814630" cy="1534752"/>
        </p:xfrm>
        <a:graphic>
          <a:graphicData uri="http://schemas.openxmlformats.org/drawingml/2006/table">
            <a:tbl>
              <a:tblPr firstRow="1" bandRow="1">
                <a:tableStyleId>{5940675A-B579-460E-94D1-54222C63F5DA}</a:tableStyleId>
              </a:tblPr>
              <a:tblGrid>
                <a:gridCol w="1598299">
                  <a:extLst>
                    <a:ext uri="{9D8B030D-6E8A-4147-A177-3AD203B41FA5}">
                      <a16:colId xmlns:a16="http://schemas.microsoft.com/office/drawing/2014/main" val="249551571"/>
                    </a:ext>
                  </a:extLst>
                </a:gridCol>
                <a:gridCol w="1740025">
                  <a:extLst>
                    <a:ext uri="{9D8B030D-6E8A-4147-A177-3AD203B41FA5}">
                      <a16:colId xmlns:a16="http://schemas.microsoft.com/office/drawing/2014/main" val="417149797"/>
                    </a:ext>
                  </a:extLst>
                </a:gridCol>
                <a:gridCol w="6923276">
                  <a:extLst>
                    <a:ext uri="{9D8B030D-6E8A-4147-A177-3AD203B41FA5}">
                      <a16:colId xmlns:a16="http://schemas.microsoft.com/office/drawing/2014/main" val="1817212836"/>
                    </a:ext>
                  </a:extLst>
                </a:gridCol>
                <a:gridCol w="1553030">
                  <a:extLst>
                    <a:ext uri="{9D8B030D-6E8A-4147-A177-3AD203B41FA5}">
                      <a16:colId xmlns:a16="http://schemas.microsoft.com/office/drawing/2014/main" val="3766485464"/>
                    </a:ext>
                  </a:extLst>
                </a:gridCol>
              </a:tblGrid>
              <a:tr h="564606">
                <a:tc>
                  <a:txBody>
                    <a:bodyPr/>
                    <a:lstStyle/>
                    <a:p>
                      <a:pPr algn="ctr"/>
                      <a:r>
                        <a:rPr lang="es-419" sz="2000" dirty="0">
                          <a:latin typeface="Times New Roman" panose="02020603050405020304" pitchFamily="18" charset="0"/>
                          <a:cs typeface="Times New Roman" panose="02020603050405020304" pitchFamily="18" charset="0"/>
                        </a:rPr>
                        <a:t>Humedad</a:t>
                      </a:r>
                    </a:p>
                  </a:txBody>
                  <a:tcPr>
                    <a:solidFill>
                      <a:schemeClr val="accent4">
                        <a:lumMod val="20000"/>
                        <a:lumOff val="80000"/>
                      </a:schemeClr>
                    </a:solidFill>
                  </a:tcPr>
                </a:tc>
                <a:tc rowSpan="2">
                  <a:txBody>
                    <a:bodyPr/>
                    <a:lstStyle/>
                    <a:p>
                      <a:pPr algn="ctr"/>
                      <a:endParaRPr lang="es-419" sz="18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NTE INEN 2722:2013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Nivel máximo permitido para el maní </a:t>
                      </a:r>
                      <a:r>
                        <a:rPr lang="es-419" sz="1800" kern="1200" baseline="0" dirty="0">
                          <a:solidFill>
                            <a:schemeClr val="tx1"/>
                          </a:solidFill>
                          <a:effectLst/>
                          <a:latin typeface="Times New Roman" panose="02020603050405020304" pitchFamily="18" charset="0"/>
                          <a:ea typeface="+mn-ea"/>
                          <a:cs typeface="Times New Roman" panose="02020603050405020304" pitchFamily="18" charset="0"/>
                        </a:rPr>
                        <a:t> y  </a:t>
                      </a:r>
                      <a:r>
                        <a:rPr lang="es-419" sz="1800" kern="1200" dirty="0">
                          <a:solidFill>
                            <a:schemeClr val="tx1"/>
                          </a:solidFill>
                          <a:effectLst/>
                          <a:latin typeface="Times New Roman" panose="02020603050405020304" pitchFamily="18" charset="0"/>
                          <a:ea typeface="+mn-ea"/>
                          <a:cs typeface="Times New Roman" panose="02020603050405020304" pitchFamily="18" charset="0"/>
                        </a:rPr>
                        <a:t>comercializados al granel</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rowSpan="2">
                  <a:txBody>
                    <a:bodyPr/>
                    <a:lstStyle/>
                    <a:p>
                      <a:pPr algn="ctr"/>
                      <a:r>
                        <a:rPr lang="es-419" sz="2000" dirty="0">
                          <a:solidFill>
                            <a:srgbClr val="FF0000"/>
                          </a:solidFill>
                          <a:latin typeface="Times New Roman" panose="02020603050405020304" pitchFamily="18" charset="0"/>
                          <a:cs typeface="Times New Roman" panose="02020603050405020304" pitchFamily="18" charset="0"/>
                        </a:rPr>
                        <a:t>10%</a:t>
                      </a:r>
                      <a:r>
                        <a:rPr lang="es-419" sz="2000" baseline="0" dirty="0">
                          <a:solidFill>
                            <a:srgbClr val="FF0000"/>
                          </a:solidFill>
                          <a:latin typeface="Times New Roman" panose="02020603050405020304" pitchFamily="18" charset="0"/>
                          <a:cs typeface="Times New Roman" panose="02020603050405020304" pitchFamily="18" charset="0"/>
                        </a:rPr>
                        <a:t> ; 9%</a:t>
                      </a:r>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70861847"/>
                  </a:ext>
                </a:extLst>
              </a:tr>
              <a:tr h="355275">
                <a:tc>
                  <a:txBody>
                    <a:bodyPr/>
                    <a:lstStyle/>
                    <a:p>
                      <a:pPr algn="ctr"/>
                      <a:r>
                        <a:rPr lang="es-419" sz="2000" dirty="0">
                          <a:latin typeface="Times New Roman" panose="02020603050405020304" pitchFamily="18" charset="0"/>
                          <a:cs typeface="Times New Roman" panose="02020603050405020304" pitchFamily="18" charset="0"/>
                        </a:rPr>
                        <a:t>Materia seca</a:t>
                      </a:r>
                    </a:p>
                  </a:txBody>
                  <a:tcPr>
                    <a:solidFill>
                      <a:schemeClr val="accent4">
                        <a:lumMod val="20000"/>
                        <a:lumOff val="80000"/>
                      </a:schemeClr>
                    </a:solidFill>
                  </a:tcPr>
                </a:tc>
                <a:tc vMerge="1">
                  <a:txBody>
                    <a:bodyPr/>
                    <a:lstStyle/>
                    <a:p>
                      <a:pPr algn="just"/>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pPr algn="just"/>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pPr algn="just"/>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4161429450"/>
                  </a:ext>
                </a:extLst>
              </a:tr>
              <a:tr h="573906">
                <a:tc>
                  <a:txBody>
                    <a:bodyPr/>
                    <a:lstStyle/>
                    <a:p>
                      <a:pPr algn="ctr"/>
                      <a:r>
                        <a:rPr lang="es-419" sz="2000" dirty="0">
                          <a:latin typeface="Times New Roman" panose="02020603050405020304" pitchFamily="18" charset="0"/>
                          <a:cs typeface="Times New Roman" panose="02020603050405020304" pitchFamily="18" charset="0"/>
                        </a:rPr>
                        <a:t>Ceniza </a:t>
                      </a:r>
                    </a:p>
                  </a:txBody>
                  <a:tcPr>
                    <a:solidFill>
                      <a:schemeClr val="accent4">
                        <a:lumMod val="20000"/>
                        <a:lumOff val="80000"/>
                      </a:schemeClr>
                    </a:solidFill>
                  </a:tcPr>
                </a:tc>
                <a:tc>
                  <a:txBody>
                    <a:bodyPr/>
                    <a:lstStyle/>
                    <a:p>
                      <a:pPr algn="ctr"/>
                      <a:r>
                        <a:rPr lang="es-419" sz="1800" kern="1200" dirty="0">
                          <a:solidFill>
                            <a:schemeClr val="tx1"/>
                          </a:solidFill>
                          <a:effectLst/>
                          <a:latin typeface="Times New Roman" panose="02020603050405020304" pitchFamily="18" charset="0"/>
                          <a:ea typeface="+mn-ea"/>
                          <a:cs typeface="Times New Roman" panose="02020603050405020304" pitchFamily="18" charset="0"/>
                        </a:rPr>
                        <a:t>Robles (1985)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800" kern="1200" dirty="0">
                          <a:solidFill>
                            <a:schemeClr val="tx1"/>
                          </a:solidFill>
                          <a:effectLst/>
                          <a:latin typeface="Times New Roman" panose="02020603050405020304" pitchFamily="18" charset="0"/>
                          <a:ea typeface="+mn-ea"/>
                          <a:cs typeface="Times New Roman" panose="02020603050405020304" pitchFamily="18" charset="0"/>
                        </a:rPr>
                        <a:t>Maní es una fuente muy pobre de minerales ya que no supera </a:t>
                      </a:r>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rgbClr val="FF0000"/>
                          </a:solidFill>
                          <a:latin typeface="Times New Roman" panose="02020603050405020304" pitchFamily="18" charset="0"/>
                          <a:cs typeface="Times New Roman" panose="02020603050405020304" pitchFamily="18" charset="0"/>
                        </a:rPr>
                        <a:t>&lt;3%</a:t>
                      </a:r>
                    </a:p>
                  </a:txBody>
                  <a:tcPr>
                    <a:solidFill>
                      <a:schemeClr val="accent4">
                        <a:lumMod val="20000"/>
                        <a:lumOff val="80000"/>
                      </a:schemeClr>
                    </a:solidFill>
                  </a:tcPr>
                </a:tc>
                <a:extLst>
                  <a:ext uri="{0D108BD9-81ED-4DB2-BD59-A6C34878D82A}">
                    <a16:rowId xmlns:a16="http://schemas.microsoft.com/office/drawing/2014/main" val="97704341"/>
                  </a:ext>
                </a:extLst>
              </a:tr>
            </a:tbl>
          </a:graphicData>
        </a:graphic>
      </p:graphicFrame>
      <p:sp>
        <p:nvSpPr>
          <p:cNvPr id="8" name="Elipse 7"/>
          <p:cNvSpPr/>
          <p:nvPr/>
        </p:nvSpPr>
        <p:spPr>
          <a:xfrm>
            <a:off x="276556" y="5094514"/>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Elipse 8"/>
          <p:cNvSpPr/>
          <p:nvPr/>
        </p:nvSpPr>
        <p:spPr>
          <a:xfrm>
            <a:off x="276556" y="5644799"/>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0" name="Elipse 9"/>
          <p:cNvSpPr/>
          <p:nvPr/>
        </p:nvSpPr>
        <p:spPr>
          <a:xfrm>
            <a:off x="276556" y="6078981"/>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1" name="Elipse 10"/>
          <p:cNvSpPr/>
          <p:nvPr/>
        </p:nvSpPr>
        <p:spPr>
          <a:xfrm>
            <a:off x="10500379" y="5105140"/>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2" name="Elipse 11"/>
          <p:cNvSpPr/>
          <p:nvPr/>
        </p:nvSpPr>
        <p:spPr>
          <a:xfrm>
            <a:off x="10455266" y="6078981"/>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3" name="Elipse 12"/>
          <p:cNvSpPr/>
          <p:nvPr/>
        </p:nvSpPr>
        <p:spPr>
          <a:xfrm>
            <a:off x="968706" y="2155612"/>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Elipse 13"/>
          <p:cNvSpPr/>
          <p:nvPr/>
        </p:nvSpPr>
        <p:spPr>
          <a:xfrm>
            <a:off x="6521107" y="1863512"/>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Elipse 14"/>
          <p:cNvSpPr/>
          <p:nvPr/>
        </p:nvSpPr>
        <p:spPr>
          <a:xfrm>
            <a:off x="10455266" y="2154253"/>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6" name="Conector angular 15"/>
          <p:cNvCxnSpPr>
            <a:stCxn id="15" idx="6"/>
            <a:endCxn id="12" idx="6"/>
          </p:cNvCxnSpPr>
          <p:nvPr/>
        </p:nvCxnSpPr>
        <p:spPr>
          <a:xfrm>
            <a:off x="11229966" y="2446353"/>
            <a:ext cx="609600" cy="3849719"/>
          </a:xfrm>
          <a:prstGeom prst="bentConnector3">
            <a:avLst>
              <a:gd name="adj1" fmla="val 1375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13" idx="6"/>
            <a:endCxn id="11" idx="6"/>
          </p:cNvCxnSpPr>
          <p:nvPr/>
        </p:nvCxnSpPr>
        <p:spPr>
          <a:xfrm>
            <a:off x="1743406" y="2447712"/>
            <a:ext cx="10141273" cy="2874519"/>
          </a:xfrm>
          <a:prstGeom prst="bentConnector3">
            <a:avLst>
              <a:gd name="adj1" fmla="val 102254"/>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07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Conector angular 34"/>
          <p:cNvCxnSpPr/>
          <p:nvPr/>
        </p:nvCxnSpPr>
        <p:spPr>
          <a:xfrm rot="16200000" flipH="1">
            <a:off x="6883619" y="4502691"/>
            <a:ext cx="2109662" cy="603516"/>
          </a:xfrm>
          <a:prstGeom prst="bentConnector3">
            <a:avLst>
              <a:gd name="adj1" fmla="val 98297"/>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Conector angular 32"/>
          <p:cNvCxnSpPr/>
          <p:nvPr/>
        </p:nvCxnSpPr>
        <p:spPr>
          <a:xfrm>
            <a:off x="6478037" y="3762048"/>
            <a:ext cx="2130685" cy="391851"/>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2" name="Título 1"/>
          <p:cNvSpPr>
            <a:spLocks noGrp="1"/>
          </p:cNvSpPr>
          <p:nvPr>
            <p:ph type="title"/>
          </p:nvPr>
        </p:nvSpPr>
        <p:spPr/>
        <p:txBody>
          <a:bodyPr/>
          <a:lstStyle/>
          <a:p>
            <a:r>
              <a:rPr lang="es-EC" b="1" dirty="0"/>
              <a:t>                                                     </a:t>
            </a:r>
            <a:endParaRPr lang="en-US" b="1" dirty="0"/>
          </a:p>
        </p:txBody>
      </p:sp>
      <p:sp>
        <p:nvSpPr>
          <p:cNvPr id="8" name="AutoShape 8" descr="Resultado de imagen para Aspergillus, principalmente A. parasitic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blob:https://web.whatsapp.com/371ff937-2524-4c5e-a689-e8cc48c0999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ángulo 5"/>
          <p:cNvSpPr/>
          <p:nvPr/>
        </p:nvSpPr>
        <p:spPr>
          <a:xfrm>
            <a:off x="5542744" y="3368962"/>
            <a:ext cx="2697464" cy="43083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419" i="1" dirty="0"/>
              <a:t>A. </a:t>
            </a:r>
            <a:r>
              <a:rPr lang="es-419" i="1" dirty="0" err="1"/>
              <a:t>flavus</a:t>
            </a:r>
            <a:r>
              <a:rPr lang="es-419" i="1" dirty="0"/>
              <a:t> y A. </a:t>
            </a:r>
            <a:r>
              <a:rPr lang="es-419" i="1" dirty="0" err="1"/>
              <a:t>parasiticus</a:t>
            </a:r>
            <a:r>
              <a:rPr lang="es-419" dirty="0"/>
              <a:t> </a:t>
            </a:r>
            <a:endParaRPr lang="en-US" dirty="0"/>
          </a:p>
        </p:txBody>
      </p:sp>
      <p:sp>
        <p:nvSpPr>
          <p:cNvPr id="16" name="AutoShape 18" descr="Resultado de imagen para mapa de ecuado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upo 9"/>
          <p:cNvGrpSpPr/>
          <p:nvPr/>
        </p:nvGrpSpPr>
        <p:grpSpPr>
          <a:xfrm>
            <a:off x="-93698" y="124553"/>
            <a:ext cx="12002921" cy="6467577"/>
            <a:chOff x="-93698" y="124553"/>
            <a:chExt cx="12002921" cy="6467577"/>
          </a:xfrm>
        </p:grpSpPr>
        <p:pic>
          <p:nvPicPr>
            <p:cNvPr id="29" name="Imagen 28"/>
            <p:cNvPicPr>
              <a:picLocks noChangeAspect="1"/>
            </p:cNvPicPr>
            <p:nvPr/>
          </p:nvPicPr>
          <p:blipFill>
            <a:blip r:embed="rId2"/>
            <a:stretch>
              <a:fillRect/>
            </a:stretch>
          </p:blipFill>
          <p:spPr>
            <a:xfrm>
              <a:off x="8286489" y="4905685"/>
              <a:ext cx="3622734" cy="1686445"/>
            </a:xfrm>
            <a:prstGeom prst="rect">
              <a:avLst/>
            </a:prstGeom>
          </p:spPr>
        </p:pic>
        <p:pic>
          <p:nvPicPr>
            <p:cNvPr id="1046" name="Picture 22" descr="Resultado de imagen para aflatoxinas b1 y b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608722" y="3435278"/>
              <a:ext cx="3057181" cy="15448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aflatoxina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83524" y="124553"/>
              <a:ext cx="2285935" cy="1850890"/>
            </a:xfrm>
            <a:prstGeom prst="ellipse">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53535" y="1376899"/>
              <a:ext cx="1994854" cy="1994854"/>
            </a:xfrm>
            <a:prstGeom prst="rect">
              <a:avLst/>
            </a:prstGeom>
          </p:spPr>
        </p:pic>
        <p:pic>
          <p:nvPicPr>
            <p:cNvPr id="1032" name="Picture 8" descr="Nube de word de aflatoxina â  Fotos de Stock"/>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698" y="287193"/>
              <a:ext cx="3712171" cy="24747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html1-f.scribdassets.com/87xdw3g98g5b2vve/images/1-cede17f63a.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569459" y="1376899"/>
              <a:ext cx="2670749" cy="19920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cancerÃ­gen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5575" y="2372930"/>
              <a:ext cx="1244627" cy="70061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9"/>
            <a:stretch>
              <a:fillRect/>
            </a:stretch>
          </p:blipFill>
          <p:spPr>
            <a:xfrm>
              <a:off x="1426917" y="2307921"/>
              <a:ext cx="1419225" cy="1076325"/>
            </a:xfrm>
            <a:prstGeom prst="rect">
              <a:avLst/>
            </a:prstGeom>
          </p:spPr>
        </p:pic>
        <p:pic>
          <p:nvPicPr>
            <p:cNvPr id="11" name="Imagen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90299" y="2062311"/>
              <a:ext cx="1536192" cy="1519047"/>
            </a:xfrm>
            <a:prstGeom prst="rect">
              <a:avLst/>
            </a:prstGeom>
          </p:spPr>
        </p:pic>
        <p:pic>
          <p:nvPicPr>
            <p:cNvPr id="14" name="Imagen 13"/>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43663" y="3512000"/>
              <a:ext cx="1642919" cy="2073145"/>
            </a:xfrm>
            <a:prstGeom prst="rect">
              <a:avLst/>
            </a:prstGeom>
          </p:spPr>
        </p:pic>
        <p:grpSp>
          <p:nvGrpSpPr>
            <p:cNvPr id="21" name="Grupo 20"/>
            <p:cNvGrpSpPr/>
            <p:nvPr/>
          </p:nvGrpSpPr>
          <p:grpSpPr>
            <a:xfrm>
              <a:off x="1815264" y="3512000"/>
              <a:ext cx="1940810" cy="2073145"/>
              <a:chOff x="2821710" y="3735063"/>
              <a:chExt cx="2355926" cy="2703060"/>
            </a:xfrm>
          </p:grpSpPr>
          <p:grpSp>
            <p:nvGrpSpPr>
              <p:cNvPr id="20" name="Grupo 19"/>
              <p:cNvGrpSpPr/>
              <p:nvPr/>
            </p:nvGrpSpPr>
            <p:grpSpPr>
              <a:xfrm>
                <a:off x="2821710" y="3735063"/>
                <a:ext cx="2355926" cy="2703060"/>
                <a:chOff x="2821710" y="3735063"/>
                <a:chExt cx="2355926" cy="2703060"/>
              </a:xfrm>
            </p:grpSpPr>
            <p:pic>
              <p:nvPicPr>
                <p:cNvPr id="17" name="Imagen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21710" y="3735063"/>
                  <a:ext cx="2355926" cy="2703060"/>
                </a:xfrm>
                <a:prstGeom prst="rect">
                  <a:avLst/>
                </a:prstGeom>
              </p:spPr>
            </p:pic>
            <p:grpSp>
              <p:nvGrpSpPr>
                <p:cNvPr id="19" name="Grupo 18"/>
                <p:cNvGrpSpPr/>
                <p:nvPr/>
              </p:nvGrpSpPr>
              <p:grpSpPr>
                <a:xfrm>
                  <a:off x="3186953" y="4572000"/>
                  <a:ext cx="447694" cy="1535789"/>
                  <a:chOff x="3186953" y="4572000"/>
                  <a:chExt cx="447694" cy="1535789"/>
                </a:xfrm>
              </p:grpSpPr>
              <p:sp>
                <p:nvSpPr>
                  <p:cNvPr id="18" name="Elipse 17"/>
                  <p:cNvSpPr/>
                  <p:nvPr/>
                </p:nvSpPr>
                <p:spPr>
                  <a:xfrm>
                    <a:off x="3186953" y="4572000"/>
                    <a:ext cx="275665" cy="2431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Elipse 22"/>
                  <p:cNvSpPr/>
                  <p:nvPr/>
                </p:nvSpPr>
                <p:spPr>
                  <a:xfrm>
                    <a:off x="3358982" y="5864597"/>
                    <a:ext cx="275665" cy="243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ipse 23"/>
                  <p:cNvSpPr/>
                  <p:nvPr/>
                </p:nvSpPr>
                <p:spPr>
                  <a:xfrm>
                    <a:off x="3277471" y="5652128"/>
                    <a:ext cx="275665" cy="212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Elipse 26"/>
              <p:cNvSpPr/>
              <p:nvPr/>
            </p:nvSpPr>
            <p:spPr>
              <a:xfrm>
                <a:off x="3221149" y="5009265"/>
                <a:ext cx="275665" cy="24319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upo 24"/>
            <p:cNvGrpSpPr/>
            <p:nvPr/>
          </p:nvGrpSpPr>
          <p:grpSpPr>
            <a:xfrm>
              <a:off x="4055031" y="3762048"/>
              <a:ext cx="2093948" cy="2137829"/>
              <a:chOff x="4055031" y="3762048"/>
              <a:chExt cx="2093948" cy="2137829"/>
            </a:xfrm>
          </p:grpSpPr>
          <p:pic>
            <p:nvPicPr>
              <p:cNvPr id="1044" name="Picture 20" descr="Temperatura y humedad"/>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85132" y="3952981"/>
                <a:ext cx="2063847" cy="1946896"/>
              </a:xfrm>
              <a:prstGeom prst="rect">
                <a:avLst/>
              </a:prstGeom>
              <a:noFill/>
              <a:extLst>
                <a:ext uri="{909E8E84-426E-40DD-AFC4-6F175D3DCCD1}">
                  <a14:hiddenFill xmlns:a14="http://schemas.microsoft.com/office/drawing/2010/main">
                    <a:solidFill>
                      <a:srgbClr val="FFFFFF"/>
                    </a:solidFill>
                  </a14:hiddenFill>
                </a:ext>
              </a:extLst>
            </p:spPr>
          </p:pic>
          <p:sp>
            <p:nvSpPr>
              <p:cNvPr id="22" name="Rectángulo 21"/>
              <p:cNvSpPr/>
              <p:nvPr/>
            </p:nvSpPr>
            <p:spPr>
              <a:xfrm>
                <a:off x="4055031" y="3762048"/>
                <a:ext cx="1514428" cy="4618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dirty="0"/>
                  <a:t>&gt; H ; &gt; </a:t>
                </a:r>
                <a:r>
                  <a:rPr lang="es-419" sz="2000" dirty="0"/>
                  <a:t>25℃ </a:t>
                </a:r>
                <a:endParaRPr lang="en-US" sz="2000" dirty="0"/>
              </a:p>
            </p:txBody>
          </p:sp>
        </p:grpSp>
        <p:pic>
          <p:nvPicPr>
            <p:cNvPr id="26" name="Imagen 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78037" y="3952981"/>
              <a:ext cx="1708700" cy="1837144"/>
            </a:xfrm>
            <a:prstGeom prst="rect">
              <a:avLst/>
            </a:prstGeom>
          </p:spPr>
        </p:pic>
      </p:grpSp>
      <p:sp>
        <p:nvSpPr>
          <p:cNvPr id="45" name="Título 1"/>
          <p:cNvSpPr txBox="1">
            <a:spLocks/>
          </p:cNvSpPr>
          <p:nvPr/>
        </p:nvSpPr>
        <p:spPr>
          <a:xfrm>
            <a:off x="3432430" y="-19148"/>
            <a:ext cx="10058400" cy="1450757"/>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S" sz="5400" b="1" dirty="0">
                <a:solidFill>
                  <a:schemeClr val="tx1"/>
                </a:solidFill>
                <a:latin typeface="Times New Roman" panose="02020603050405020304" pitchFamily="18" charset="0"/>
                <a:cs typeface="Times New Roman" panose="02020603050405020304" pitchFamily="18" charset="0"/>
              </a:rPr>
              <a:t>INTRODUCCION </a:t>
            </a:r>
          </a:p>
        </p:txBody>
      </p:sp>
      <p:cxnSp>
        <p:nvCxnSpPr>
          <p:cNvPr id="34" name="Conector recto 33"/>
          <p:cNvCxnSpPr/>
          <p:nvPr/>
        </p:nvCxnSpPr>
        <p:spPr>
          <a:xfrm>
            <a:off x="5751875" y="978794"/>
            <a:ext cx="5364000"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728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6533" y="951700"/>
            <a:ext cx="11497201" cy="3763975"/>
            <a:chOff x="156533" y="941309"/>
            <a:chExt cx="11497201" cy="3763975"/>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92247" y="1004713"/>
              <a:ext cx="3761487" cy="3700571"/>
            </a:xfrm>
            <a:prstGeom prst="rect">
              <a:avLst/>
            </a:prstGeom>
          </p:spPr>
        </p:pic>
        <p:pic>
          <p:nvPicPr>
            <p:cNvPr id="41" name="Imagen 4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52173" y="941309"/>
              <a:ext cx="4005993" cy="3757481"/>
            </a:xfrm>
            <a:prstGeom prst="rect">
              <a:avLst/>
            </a:prstGeom>
          </p:spPr>
        </p:pic>
        <p:pic>
          <p:nvPicPr>
            <p:cNvPr id="2" name="Imagen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6533" y="1081438"/>
              <a:ext cx="3704082" cy="3617353"/>
            </a:xfrm>
            <a:prstGeom prst="rect">
              <a:avLst/>
            </a:prstGeom>
          </p:spPr>
        </p:pic>
      </p:grpSp>
      <p:graphicFrame>
        <p:nvGraphicFramePr>
          <p:cNvPr id="12" name="Tabla 11"/>
          <p:cNvGraphicFramePr>
            <a:graphicFrameLocks noGrp="1"/>
          </p:cNvGraphicFramePr>
          <p:nvPr>
            <p:extLst>
              <p:ext uri="{D42A27DB-BD31-4B8C-83A1-F6EECF244321}">
                <p14:modId xmlns:p14="http://schemas.microsoft.com/office/powerpoint/2010/main" val="4060887155"/>
              </p:ext>
            </p:extLst>
          </p:nvPr>
        </p:nvGraphicFramePr>
        <p:xfrm>
          <a:off x="126767" y="4853354"/>
          <a:ext cx="11197725" cy="1767840"/>
        </p:xfrm>
        <a:graphic>
          <a:graphicData uri="http://schemas.openxmlformats.org/drawingml/2006/table">
            <a:tbl>
              <a:tblPr firstRow="1" bandRow="1">
                <a:tableStyleId>{5940675A-B579-460E-94D1-54222C63F5DA}</a:tableStyleId>
              </a:tblPr>
              <a:tblGrid>
                <a:gridCol w="994535">
                  <a:extLst>
                    <a:ext uri="{9D8B030D-6E8A-4147-A177-3AD203B41FA5}">
                      <a16:colId xmlns:a16="http://schemas.microsoft.com/office/drawing/2014/main" val="20000"/>
                    </a:ext>
                  </a:extLst>
                </a:gridCol>
                <a:gridCol w="1977498">
                  <a:extLst>
                    <a:ext uri="{9D8B030D-6E8A-4147-A177-3AD203B41FA5}">
                      <a16:colId xmlns:a16="http://schemas.microsoft.com/office/drawing/2014/main" val="20001"/>
                    </a:ext>
                  </a:extLst>
                </a:gridCol>
                <a:gridCol w="7114341">
                  <a:extLst>
                    <a:ext uri="{9D8B030D-6E8A-4147-A177-3AD203B41FA5}">
                      <a16:colId xmlns:a16="http://schemas.microsoft.com/office/drawing/2014/main" val="20002"/>
                    </a:ext>
                  </a:extLst>
                </a:gridCol>
                <a:gridCol w="1111351">
                  <a:extLst>
                    <a:ext uri="{9D8B030D-6E8A-4147-A177-3AD203B41FA5}">
                      <a16:colId xmlns:a16="http://schemas.microsoft.com/office/drawing/2014/main" val="20003"/>
                    </a:ext>
                  </a:extLst>
                </a:gridCol>
              </a:tblGrid>
              <a:tr h="144927">
                <a:tc>
                  <a:txBody>
                    <a:bodyPr/>
                    <a:lstStyle/>
                    <a:p>
                      <a:r>
                        <a:rPr lang="es-MX" sz="2000" dirty="0">
                          <a:latin typeface="Times New Roman" panose="02020603050405020304" pitchFamily="18" charset="0"/>
                          <a:cs typeface="Times New Roman" panose="02020603050405020304" pitchFamily="18" charset="0"/>
                        </a:rPr>
                        <a:t>   pH</a:t>
                      </a:r>
                    </a:p>
                  </a:txBody>
                  <a:tcPr>
                    <a:solidFill>
                      <a:schemeClr val="accent4">
                        <a:lumMod val="20000"/>
                        <a:lumOff val="80000"/>
                      </a:schemeClr>
                    </a:solidFill>
                  </a:tcPr>
                </a:tc>
                <a:tc rowSpan="4">
                  <a:txBody>
                    <a:bodyPr/>
                    <a:lstStyle/>
                    <a:p>
                      <a:pPr algn="ctr"/>
                      <a:endParaRPr lang="es-MX" sz="2400" dirty="0">
                        <a:latin typeface="Times New Roman" panose="02020603050405020304" pitchFamily="18" charset="0"/>
                        <a:cs typeface="Times New Roman" panose="02020603050405020304" pitchFamily="18" charset="0"/>
                      </a:endParaRPr>
                    </a:p>
                  </a:txBody>
                  <a:tcPr anchor="ctr">
                    <a:solidFill>
                      <a:schemeClr val="accent4">
                        <a:lumMod val="20000"/>
                        <a:lumOff val="80000"/>
                      </a:schemeClr>
                    </a:solidFill>
                  </a:tcPr>
                </a:tc>
                <a:tc rowSpan="4">
                  <a:txBody>
                    <a:bodyPr/>
                    <a:lstStyle/>
                    <a:p>
                      <a:pPr marL="0" algn="l" defTabSz="914400" rtl="0" eaLnBrk="1" latinLnBrk="0" hangingPunct="1"/>
                      <a:endParaRPr lang="es-MX" sz="2000" kern="1200" dirty="0">
                        <a:solidFill>
                          <a:schemeClr val="tx1"/>
                        </a:solidFill>
                        <a:latin typeface="Agency FB" panose="020B0503020202020204" pitchFamily="34" charset="0"/>
                        <a:ea typeface="+mn-ea"/>
                        <a:cs typeface="+mn-cs"/>
                      </a:endParaRPr>
                    </a:p>
                    <a:p>
                      <a:pPr marL="0" algn="l" defTabSz="914400" rtl="0" eaLnBrk="1" latinLnBrk="0" hangingPunct="1"/>
                      <a:endParaRPr lang="es-MX" sz="2000" kern="1200" dirty="0">
                        <a:solidFill>
                          <a:schemeClr val="tx1"/>
                        </a:solidFill>
                        <a:latin typeface="Agency FB" panose="020B0503020202020204" pitchFamily="34" charset="0"/>
                        <a:ea typeface="+mn-ea"/>
                        <a:cs typeface="+mn-cs"/>
                      </a:endParaRPr>
                    </a:p>
                  </a:txBody>
                  <a:tcPr anchor="ctr">
                    <a:solidFill>
                      <a:schemeClr val="accent4">
                        <a:lumMod val="20000"/>
                        <a:lumOff val="80000"/>
                      </a:schemeClr>
                    </a:solidFill>
                  </a:tcPr>
                </a:tc>
                <a:tc>
                  <a:txBody>
                    <a:bodyPr/>
                    <a:lstStyle/>
                    <a:p>
                      <a:pPr algn="ctr"/>
                      <a:r>
                        <a:rPr lang="es-MX" sz="1800" dirty="0">
                          <a:solidFill>
                            <a:srgbClr val="FF0000"/>
                          </a:solidFill>
                          <a:latin typeface="Times New Roman" panose="02020603050405020304" pitchFamily="18" charset="0"/>
                          <a:cs typeface="Times New Roman" panose="02020603050405020304" pitchFamily="18" charset="0"/>
                        </a:rPr>
                        <a:t>3,5-8,0%</a:t>
                      </a:r>
                    </a:p>
                  </a:txBody>
                  <a:tcPr>
                    <a:solidFill>
                      <a:schemeClr val="accent4">
                        <a:lumMod val="20000"/>
                        <a:lumOff val="80000"/>
                      </a:schemeClr>
                    </a:solidFill>
                  </a:tcPr>
                </a:tc>
                <a:extLst>
                  <a:ext uri="{0D108BD9-81ED-4DB2-BD59-A6C34878D82A}">
                    <a16:rowId xmlns:a16="http://schemas.microsoft.com/office/drawing/2014/main" val="10000"/>
                  </a:ext>
                </a:extLst>
              </a:tr>
              <a:tr h="190128">
                <a:tc rowSpan="2">
                  <a:txBody>
                    <a:bodyPr/>
                    <a:lstStyle/>
                    <a:p>
                      <a:r>
                        <a:rPr lang="es-MX" sz="2000" dirty="0">
                          <a:latin typeface="Times New Roman" panose="02020603050405020304" pitchFamily="18" charset="0"/>
                          <a:cs typeface="Times New Roman" panose="02020603050405020304" pitchFamily="18" charset="0"/>
                        </a:rPr>
                        <a:t>Acidez</a:t>
                      </a:r>
                    </a:p>
                  </a:txBody>
                  <a:tcPr>
                    <a:solidFill>
                      <a:schemeClr val="accent4">
                        <a:lumMod val="20000"/>
                        <a:lumOff val="80000"/>
                      </a:schemeClr>
                    </a:solidFill>
                  </a:tcPr>
                </a:tc>
                <a:tc vMerge="1">
                  <a:txBody>
                    <a:bodyPr/>
                    <a:lstStyle/>
                    <a:p>
                      <a:endParaRPr lang="es-MX"/>
                    </a:p>
                  </a:txBody>
                  <a:tcPr/>
                </a:tc>
                <a:tc vMerge="1">
                  <a:txBody>
                    <a:bodyPr/>
                    <a:lstStyle/>
                    <a:p>
                      <a:endParaRPr lang="es-MX" dirty="0"/>
                    </a:p>
                  </a:txBody>
                  <a:tcPr/>
                </a:tc>
                <a:tc>
                  <a:txBody>
                    <a:bodyPr/>
                    <a:lstStyle/>
                    <a:p>
                      <a:pPr algn="l"/>
                      <a:r>
                        <a:rPr lang="es-MX" sz="1800" baseline="0" dirty="0">
                          <a:solidFill>
                            <a:srgbClr val="FF0000"/>
                          </a:solidFill>
                          <a:latin typeface="Times New Roman" panose="02020603050405020304" pitchFamily="18" charset="0"/>
                          <a:cs typeface="Times New Roman" panose="02020603050405020304" pitchFamily="18" charset="0"/>
                        </a:rPr>
                        <a:t>0,1-0,5%</a:t>
                      </a:r>
                    </a:p>
                  </a:txBody>
                  <a:tcPr>
                    <a:solidFill>
                      <a:schemeClr val="accent4">
                        <a:lumMod val="20000"/>
                        <a:lumOff val="80000"/>
                      </a:schemeClr>
                    </a:solidFill>
                  </a:tcPr>
                </a:tc>
                <a:extLst>
                  <a:ext uri="{0D108BD9-81ED-4DB2-BD59-A6C34878D82A}">
                    <a16:rowId xmlns:a16="http://schemas.microsoft.com/office/drawing/2014/main" val="10001"/>
                  </a:ext>
                </a:extLst>
              </a:tr>
              <a:tr h="0">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sz="2000" baseline="0" dirty="0">
                          <a:solidFill>
                            <a:srgbClr val="FF0000"/>
                          </a:solidFill>
                          <a:latin typeface="Times New Roman" panose="02020603050405020304" pitchFamily="18" charset="0"/>
                          <a:cs typeface="Times New Roman" panose="02020603050405020304" pitchFamily="18" charset="0"/>
                        </a:rPr>
                        <a:t>5,72%</a:t>
                      </a:r>
                    </a:p>
                    <a:p>
                      <a:pPr marL="0" marR="0" indent="0" algn="ctr" defTabSz="457200" rtl="0" eaLnBrk="1" fontAlgn="auto" latinLnBrk="0" hangingPunct="1">
                        <a:lnSpc>
                          <a:spcPct val="100000"/>
                        </a:lnSpc>
                        <a:spcBef>
                          <a:spcPts val="0"/>
                        </a:spcBef>
                        <a:spcAft>
                          <a:spcPts val="0"/>
                        </a:spcAft>
                        <a:buClrTx/>
                        <a:buSzTx/>
                        <a:buFontTx/>
                        <a:buNone/>
                        <a:tabLst/>
                        <a:defRPr/>
                      </a:pPr>
                      <a:endParaRPr lang="es-MX" sz="2000" baseline="0" dirty="0">
                        <a:solidFill>
                          <a:srgbClr val="FF0000"/>
                        </a:solidFill>
                        <a:latin typeface="Agency FB" panose="020B0503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MX" sz="2000" dirty="0">
                        <a:solidFill>
                          <a:srgbClr val="FF0000"/>
                        </a:solidFill>
                        <a:latin typeface="Agency FB" panose="020B0503020202020204" pitchFamily="34" charset="0"/>
                      </a:endParaRPr>
                    </a:p>
                  </a:txBody>
                  <a:tcPr>
                    <a:solidFill>
                      <a:schemeClr val="accent4">
                        <a:lumMod val="20000"/>
                        <a:lumOff val="80000"/>
                      </a:schemeClr>
                    </a:solidFill>
                  </a:tcPr>
                </a:tc>
                <a:extLst>
                  <a:ext uri="{0D108BD9-81ED-4DB2-BD59-A6C34878D82A}">
                    <a16:rowId xmlns:a16="http://schemas.microsoft.com/office/drawing/2014/main" val="10002"/>
                  </a:ext>
                </a:extLst>
              </a:tr>
              <a:tr h="267588">
                <a:tc>
                  <a:txBody>
                    <a:bodyPr/>
                    <a:lstStyle/>
                    <a:p>
                      <a:r>
                        <a:rPr lang="es-MX" sz="2000" dirty="0">
                          <a:latin typeface="Times New Roman" panose="02020603050405020304" pitchFamily="18" charset="0"/>
                          <a:cs typeface="Times New Roman" panose="02020603050405020304" pitchFamily="18" charset="0"/>
                        </a:rPr>
                        <a:t>Fibra</a:t>
                      </a:r>
                    </a:p>
                  </a:txBody>
                  <a:tcPr>
                    <a:solidFill>
                      <a:schemeClr val="accent4">
                        <a:lumMod val="20000"/>
                        <a:lumOff val="80000"/>
                      </a:schemeClr>
                    </a:solidFill>
                  </a:tcPr>
                </a:tc>
                <a:tc vMerge="1">
                  <a:txBody>
                    <a:bodyPr/>
                    <a:lstStyle/>
                    <a:p>
                      <a:endParaRPr lang="es-MX" dirty="0"/>
                    </a:p>
                  </a:txBody>
                  <a:tcPr/>
                </a:tc>
                <a:tc vMerge="1">
                  <a:txBody>
                    <a:bodyPr/>
                    <a:lstStyle/>
                    <a:p>
                      <a:endParaRPr lang="es-MX" dirty="0"/>
                    </a:p>
                  </a:txBody>
                  <a:tcPr/>
                </a:tc>
                <a:tc vMerge="1">
                  <a:txBody>
                    <a:bodyPr/>
                    <a:lstStyle/>
                    <a:p>
                      <a:endParaRPr lang="es-MX"/>
                    </a:p>
                  </a:txBody>
                  <a:tcPr/>
                </a:tc>
                <a:extLst>
                  <a:ext uri="{0D108BD9-81ED-4DB2-BD59-A6C34878D82A}">
                    <a16:rowId xmlns:a16="http://schemas.microsoft.com/office/drawing/2014/main" val="10003"/>
                  </a:ext>
                </a:extLst>
              </a:tr>
            </a:tbl>
          </a:graphicData>
        </a:graphic>
      </p:graphicFrame>
      <p:grpSp>
        <p:nvGrpSpPr>
          <p:cNvPr id="15" name="Grupo 14"/>
          <p:cNvGrpSpPr/>
          <p:nvPr/>
        </p:nvGrpSpPr>
        <p:grpSpPr>
          <a:xfrm>
            <a:off x="42204" y="4797084"/>
            <a:ext cx="11296356" cy="478302"/>
            <a:chOff x="42204" y="4797084"/>
            <a:chExt cx="11296356" cy="478302"/>
          </a:xfrm>
        </p:grpSpPr>
        <p:sp>
          <p:nvSpPr>
            <p:cNvPr id="8" name="Elipse 7"/>
            <p:cNvSpPr/>
            <p:nvPr/>
          </p:nvSpPr>
          <p:spPr>
            <a:xfrm>
              <a:off x="42204" y="4881490"/>
              <a:ext cx="1088458" cy="3516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lipse 12"/>
            <p:cNvSpPr/>
            <p:nvPr/>
          </p:nvSpPr>
          <p:spPr>
            <a:xfrm>
              <a:off x="10154530" y="4797084"/>
              <a:ext cx="1184030" cy="4783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28" name="Grupo 27"/>
          <p:cNvGrpSpPr/>
          <p:nvPr/>
        </p:nvGrpSpPr>
        <p:grpSpPr>
          <a:xfrm>
            <a:off x="114500" y="5247250"/>
            <a:ext cx="11364737" cy="436098"/>
            <a:chOff x="114500" y="5247250"/>
            <a:chExt cx="11364737" cy="436098"/>
          </a:xfrm>
        </p:grpSpPr>
        <p:sp>
          <p:nvSpPr>
            <p:cNvPr id="16" name="Elipse 15"/>
            <p:cNvSpPr/>
            <p:nvPr/>
          </p:nvSpPr>
          <p:spPr>
            <a:xfrm>
              <a:off x="114500" y="5275386"/>
              <a:ext cx="1002093" cy="407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p:cNvSpPr/>
            <p:nvPr/>
          </p:nvSpPr>
          <p:spPr>
            <a:xfrm>
              <a:off x="10202061" y="5247250"/>
              <a:ext cx="1065191" cy="4079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7" name="Conector recto 26"/>
            <p:cNvCxnSpPr>
              <a:stCxn id="17" idx="6"/>
            </p:cNvCxnSpPr>
            <p:nvPr/>
          </p:nvCxnSpPr>
          <p:spPr>
            <a:xfrm>
              <a:off x="11267252" y="5451231"/>
              <a:ext cx="2119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upo 35"/>
          <p:cNvGrpSpPr/>
          <p:nvPr/>
        </p:nvGrpSpPr>
        <p:grpSpPr>
          <a:xfrm>
            <a:off x="127200" y="5652379"/>
            <a:ext cx="11209992" cy="464235"/>
            <a:chOff x="114500" y="5655210"/>
            <a:chExt cx="11209992" cy="464235"/>
          </a:xfrm>
        </p:grpSpPr>
        <p:sp>
          <p:nvSpPr>
            <p:cNvPr id="29" name="Elipse 28"/>
            <p:cNvSpPr/>
            <p:nvPr/>
          </p:nvSpPr>
          <p:spPr>
            <a:xfrm>
              <a:off x="114500" y="5739617"/>
              <a:ext cx="945822" cy="379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Elipse 29"/>
            <p:cNvSpPr/>
            <p:nvPr/>
          </p:nvSpPr>
          <p:spPr>
            <a:xfrm>
              <a:off x="10187994" y="5655210"/>
              <a:ext cx="1136498" cy="379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7" name="2 CuadroTexto"/>
          <p:cNvSpPr txBox="1"/>
          <p:nvPr/>
        </p:nvSpPr>
        <p:spPr>
          <a:xfrm>
            <a:off x="7638" y="14068"/>
            <a:ext cx="2200798" cy="1015663"/>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C</a:t>
            </a:r>
            <a:endParaRPr lang="es-EC" sz="2800" dirty="0"/>
          </a:p>
          <a:p>
            <a:r>
              <a:rPr lang="es-EC" sz="1600" dirty="0"/>
              <a:t>(Sistemas de almacenamiento)</a:t>
            </a:r>
          </a:p>
        </p:txBody>
      </p:sp>
      <p:sp>
        <p:nvSpPr>
          <p:cNvPr id="9" name="Elipse 8"/>
          <p:cNvSpPr/>
          <p:nvPr/>
        </p:nvSpPr>
        <p:spPr>
          <a:xfrm>
            <a:off x="1821086" y="1479897"/>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23" name="Conector recto 22"/>
          <p:cNvCxnSpPr/>
          <p:nvPr/>
        </p:nvCxnSpPr>
        <p:spPr>
          <a:xfrm flipH="1">
            <a:off x="3914406" y="4779432"/>
            <a:ext cx="673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angular 24"/>
          <p:cNvCxnSpPr>
            <a:stCxn id="9" idx="6"/>
          </p:cNvCxnSpPr>
          <p:nvPr/>
        </p:nvCxnSpPr>
        <p:spPr>
          <a:xfrm>
            <a:off x="2595786" y="1771997"/>
            <a:ext cx="1334200" cy="3025087"/>
          </a:xfrm>
          <a:prstGeom prst="bentConnector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Elipse 38"/>
          <p:cNvSpPr/>
          <p:nvPr/>
        </p:nvSpPr>
        <p:spPr>
          <a:xfrm>
            <a:off x="4915104" y="2162059"/>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0" name="Elipse 39"/>
          <p:cNvSpPr/>
          <p:nvPr/>
        </p:nvSpPr>
        <p:spPr>
          <a:xfrm>
            <a:off x="5880208" y="1295904"/>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44" name="Conector angular 43"/>
          <p:cNvCxnSpPr>
            <a:stCxn id="39" idx="4"/>
            <a:endCxn id="40" idx="4"/>
          </p:cNvCxnSpPr>
          <p:nvPr/>
        </p:nvCxnSpPr>
        <p:spPr>
          <a:xfrm rot="5400000" flipH="1" flipV="1">
            <a:off x="5351928" y="1830630"/>
            <a:ext cx="866155" cy="965104"/>
          </a:xfrm>
          <a:prstGeom prst="bentConnector3">
            <a:avLst>
              <a:gd name="adj1" fmla="val -2639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flipV="1">
            <a:off x="11479237" y="4508500"/>
            <a:ext cx="0" cy="9427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flipH="1">
            <a:off x="5880208" y="4508500"/>
            <a:ext cx="55990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5880208" y="2961928"/>
            <a:ext cx="0" cy="15465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Elipse 52"/>
          <p:cNvSpPr/>
          <p:nvPr/>
        </p:nvSpPr>
        <p:spPr>
          <a:xfrm>
            <a:off x="10607520" y="2049226"/>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62" name="Conector recto 61"/>
          <p:cNvCxnSpPr/>
          <p:nvPr/>
        </p:nvCxnSpPr>
        <p:spPr>
          <a:xfrm flipV="1">
            <a:off x="1130662" y="5720098"/>
            <a:ext cx="9071401" cy="25394"/>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ángulo 63"/>
          <p:cNvSpPr/>
          <p:nvPr/>
        </p:nvSpPr>
        <p:spPr>
          <a:xfrm>
            <a:off x="1260141" y="4864451"/>
            <a:ext cx="1855124" cy="400110"/>
          </a:xfrm>
          <a:prstGeom prst="rect">
            <a:avLst/>
          </a:prstGeom>
        </p:spPr>
        <p:txBody>
          <a:bodyPr wrap="none">
            <a:spAutoFit/>
          </a:bodyPr>
          <a:lstStyle/>
          <a:p>
            <a:pPr algn="ctr"/>
            <a:r>
              <a:rPr lang="es-419" sz="2000" dirty="0" err="1">
                <a:latin typeface="Times New Roman" panose="02020603050405020304" pitchFamily="18" charset="0"/>
                <a:cs typeface="Times New Roman" panose="02020603050405020304" pitchFamily="18" charset="0"/>
              </a:rPr>
              <a:t>Reardon</a:t>
            </a:r>
            <a:r>
              <a:rPr lang="es-419" sz="2000" dirty="0">
                <a:latin typeface="Times New Roman" panose="02020603050405020304" pitchFamily="18" charset="0"/>
                <a:cs typeface="Times New Roman" panose="02020603050405020304" pitchFamily="18" charset="0"/>
              </a:rPr>
              <a:t> (2011) </a:t>
            </a:r>
            <a:endParaRPr lang="es-MX" sz="2400" dirty="0">
              <a:latin typeface="Times New Roman" panose="02020603050405020304" pitchFamily="18" charset="0"/>
              <a:cs typeface="Times New Roman" panose="02020603050405020304" pitchFamily="18" charset="0"/>
            </a:endParaRPr>
          </a:p>
        </p:txBody>
      </p:sp>
      <p:sp>
        <p:nvSpPr>
          <p:cNvPr id="65" name="Rectángulo 64"/>
          <p:cNvSpPr/>
          <p:nvPr/>
        </p:nvSpPr>
        <p:spPr>
          <a:xfrm>
            <a:off x="5701374" y="4860075"/>
            <a:ext cx="2044214" cy="677108"/>
          </a:xfrm>
          <a:prstGeom prst="rect">
            <a:avLst/>
          </a:prstGeom>
        </p:spPr>
        <p:txBody>
          <a:bodyPr wrap="none">
            <a:spAutoFit/>
          </a:bodyPr>
          <a:lstStyle/>
          <a:p>
            <a:pPr algn="just"/>
            <a:r>
              <a:rPr lang="es-419" dirty="0">
                <a:latin typeface="Times New Roman" panose="02020603050405020304" pitchFamily="18" charset="0"/>
                <a:cs typeface="Times New Roman" panose="02020603050405020304" pitchFamily="18" charset="0"/>
              </a:rPr>
              <a:t>PH y los Alimentos.</a:t>
            </a:r>
          </a:p>
          <a:p>
            <a:pPr algn="ctr"/>
            <a:r>
              <a:rPr lang="es-419" sz="200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
        <p:nvSpPr>
          <p:cNvPr id="67" name="Rectángulo 66"/>
          <p:cNvSpPr/>
          <p:nvPr/>
        </p:nvSpPr>
        <p:spPr>
          <a:xfrm>
            <a:off x="3143000" y="5767609"/>
            <a:ext cx="7091030" cy="923330"/>
          </a:xfrm>
          <a:prstGeom prst="rect">
            <a:avLst/>
          </a:prstGeom>
        </p:spPr>
        <p:txBody>
          <a:bodyPr wrap="square">
            <a:spAutoFit/>
          </a:bodyPr>
          <a:lstStyle/>
          <a:p>
            <a:pPr algn="just"/>
            <a:r>
              <a:rPr lang="es-419" dirty="0">
                <a:latin typeface="Times New Roman" panose="02020603050405020304" pitchFamily="18" charset="0"/>
                <a:ea typeface="Times New Roman" panose="02020603050405020304" pitchFamily="18" charset="0"/>
              </a:rPr>
              <a:t>Determinación proximal de los principales componentes nutricionales de seis variedades de leguminosas: arveja, garbanzo, haba, lenteja, maní y soya.</a:t>
            </a:r>
            <a:endParaRPr lang="es-419" dirty="0"/>
          </a:p>
        </p:txBody>
      </p:sp>
      <p:sp>
        <p:nvSpPr>
          <p:cNvPr id="68" name="Rectángulo 67"/>
          <p:cNvSpPr/>
          <p:nvPr/>
        </p:nvSpPr>
        <p:spPr>
          <a:xfrm>
            <a:off x="1475703" y="5896103"/>
            <a:ext cx="1465466" cy="400110"/>
          </a:xfrm>
          <a:prstGeom prst="rect">
            <a:avLst/>
          </a:prstGeom>
        </p:spPr>
        <p:txBody>
          <a:bodyPr wrap="none">
            <a:spAutoFit/>
          </a:bodyPr>
          <a:lstStyle/>
          <a:p>
            <a:pPr algn="ctr"/>
            <a:r>
              <a:rPr lang="es-419" sz="2000" dirty="0">
                <a:latin typeface="Times New Roman" panose="02020603050405020304" pitchFamily="18" charset="0"/>
                <a:cs typeface="Times New Roman" panose="02020603050405020304" pitchFamily="18" charset="0"/>
              </a:rPr>
              <a:t>Polo (2012) </a:t>
            </a:r>
            <a:endParaRPr lang="es-MX" sz="2400" dirty="0">
              <a:latin typeface="Times New Roman" panose="02020603050405020304" pitchFamily="18" charset="0"/>
              <a:cs typeface="Times New Roman" panose="02020603050405020304" pitchFamily="18" charset="0"/>
            </a:endParaRPr>
          </a:p>
        </p:txBody>
      </p:sp>
      <p:cxnSp>
        <p:nvCxnSpPr>
          <p:cNvPr id="20" name="Conector angular 19"/>
          <p:cNvCxnSpPr/>
          <p:nvPr/>
        </p:nvCxnSpPr>
        <p:spPr>
          <a:xfrm flipH="1">
            <a:off x="11350731" y="2341326"/>
            <a:ext cx="45028" cy="3500967"/>
          </a:xfrm>
          <a:prstGeom prst="bentConnector3">
            <a:avLst>
              <a:gd name="adj1" fmla="val -507684"/>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ángulo 25"/>
          <p:cNvSpPr/>
          <p:nvPr/>
        </p:nvSpPr>
        <p:spPr>
          <a:xfrm>
            <a:off x="3162797" y="5164477"/>
            <a:ext cx="7051436" cy="646331"/>
          </a:xfrm>
          <a:prstGeom prst="rect">
            <a:avLst/>
          </a:prstGeom>
        </p:spPr>
        <p:txBody>
          <a:bodyPr wrap="square">
            <a:spAutoFit/>
          </a:bodyPr>
          <a:lstStyle/>
          <a:p>
            <a:pPr algn="ctr"/>
            <a:r>
              <a:rPr lang="es-419" dirty="0">
                <a:latin typeface="Times New Roman" panose="02020603050405020304" pitchFamily="18" charset="0"/>
                <a:cs typeface="Times New Roman" panose="02020603050405020304" pitchFamily="18" charset="0"/>
              </a:rPr>
              <a:t>Cambios en los parámetros químicos de calidad del maní almacenado en caja durante 24 meses </a:t>
            </a:r>
          </a:p>
        </p:txBody>
      </p:sp>
      <p:cxnSp>
        <p:nvCxnSpPr>
          <p:cNvPr id="33" name="Conector recto 32"/>
          <p:cNvCxnSpPr/>
          <p:nvPr/>
        </p:nvCxnSpPr>
        <p:spPr>
          <a:xfrm>
            <a:off x="1071333" y="5233182"/>
            <a:ext cx="9260081" cy="0"/>
          </a:xfrm>
          <a:prstGeom prst="line">
            <a:avLst/>
          </a:prstGeom>
        </p:spPr>
        <p:style>
          <a:lnRef idx="1">
            <a:schemeClr val="dk1"/>
          </a:lnRef>
          <a:fillRef idx="0">
            <a:schemeClr val="dk1"/>
          </a:fillRef>
          <a:effectRef idx="0">
            <a:schemeClr val="dk1"/>
          </a:effectRef>
          <a:fontRef idx="minor">
            <a:schemeClr val="tx1"/>
          </a:fontRef>
        </p:style>
      </p:cxnSp>
      <p:sp>
        <p:nvSpPr>
          <p:cNvPr id="57" name="Rectángulo 56"/>
          <p:cNvSpPr/>
          <p:nvPr/>
        </p:nvSpPr>
        <p:spPr>
          <a:xfrm>
            <a:off x="1335786" y="5258583"/>
            <a:ext cx="1721946" cy="400110"/>
          </a:xfrm>
          <a:prstGeom prst="rect">
            <a:avLst/>
          </a:prstGeom>
        </p:spPr>
        <p:txBody>
          <a:bodyPr wrap="none">
            <a:spAutoFit/>
          </a:bodyPr>
          <a:lstStyle/>
          <a:p>
            <a:pPr algn="ctr"/>
            <a:r>
              <a:rPr lang="es-419" sz="2000" dirty="0">
                <a:latin typeface="Times New Roman" panose="02020603050405020304" pitchFamily="18" charset="0"/>
                <a:cs typeface="Times New Roman" panose="02020603050405020304" pitchFamily="18" charset="0"/>
              </a:rPr>
              <a:t>Grosso (2010)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515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0" y="31599"/>
            <a:ext cx="2715904" cy="76944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FACTOR C</a:t>
            </a:r>
            <a:endParaRPr lang="es-EC" sz="2800" dirty="0"/>
          </a:p>
          <a:p>
            <a:r>
              <a:rPr lang="es-EC" sz="1600" dirty="0"/>
              <a:t>(Sistemas de almacenamiento)</a:t>
            </a:r>
          </a:p>
        </p:txBody>
      </p:sp>
      <p:grpSp>
        <p:nvGrpSpPr>
          <p:cNvPr id="7" name="Grupo 6"/>
          <p:cNvGrpSpPr/>
          <p:nvPr/>
        </p:nvGrpSpPr>
        <p:grpSpPr>
          <a:xfrm>
            <a:off x="272956" y="877834"/>
            <a:ext cx="11919044" cy="3497659"/>
            <a:chOff x="272956" y="877834"/>
            <a:chExt cx="11919044" cy="3497659"/>
          </a:xfrm>
        </p:grpSpPr>
        <p:pic>
          <p:nvPicPr>
            <p:cNvPr id="3" name="Imagen 2"/>
            <p:cNvPicPr>
              <a:picLocks noChangeAspect="1"/>
            </p:cNvPicPr>
            <p:nvPr/>
          </p:nvPicPr>
          <p:blipFill>
            <a:blip r:embed="rId2"/>
            <a:stretch>
              <a:fillRect/>
            </a:stretch>
          </p:blipFill>
          <p:spPr>
            <a:xfrm>
              <a:off x="272956" y="877834"/>
              <a:ext cx="3910410" cy="3497659"/>
            </a:xfrm>
            <a:prstGeom prst="rect">
              <a:avLst/>
            </a:prstGeom>
          </p:spPr>
        </p:pic>
        <p:pic>
          <p:nvPicPr>
            <p:cNvPr id="4" name="Imagen 3"/>
            <p:cNvPicPr>
              <a:picLocks noChangeAspect="1"/>
            </p:cNvPicPr>
            <p:nvPr/>
          </p:nvPicPr>
          <p:blipFill>
            <a:blip r:embed="rId3"/>
            <a:stretch>
              <a:fillRect/>
            </a:stretch>
          </p:blipFill>
          <p:spPr>
            <a:xfrm>
              <a:off x="4105941" y="877835"/>
              <a:ext cx="3987182" cy="3474344"/>
            </a:xfrm>
            <a:prstGeom prst="rect">
              <a:avLst/>
            </a:prstGeom>
          </p:spPr>
        </p:pic>
        <p:pic>
          <p:nvPicPr>
            <p:cNvPr id="5" name="Imagen 4"/>
            <p:cNvPicPr>
              <a:picLocks noChangeAspect="1"/>
            </p:cNvPicPr>
            <p:nvPr/>
          </p:nvPicPr>
          <p:blipFill>
            <a:blip r:embed="rId4"/>
            <a:stretch>
              <a:fillRect/>
            </a:stretch>
          </p:blipFill>
          <p:spPr>
            <a:xfrm>
              <a:off x="8093122" y="877835"/>
              <a:ext cx="4098878" cy="3484822"/>
            </a:xfrm>
            <a:prstGeom prst="rect">
              <a:avLst/>
            </a:prstGeom>
          </p:spPr>
        </p:pic>
      </p:grpSp>
      <p:graphicFrame>
        <p:nvGraphicFramePr>
          <p:cNvPr id="6" name="Tabla 5"/>
          <p:cNvGraphicFramePr>
            <a:graphicFrameLocks noGrp="1"/>
          </p:cNvGraphicFramePr>
          <p:nvPr>
            <p:extLst>
              <p:ext uri="{D42A27DB-BD31-4B8C-83A1-F6EECF244321}">
                <p14:modId xmlns:p14="http://schemas.microsoft.com/office/powerpoint/2010/main" val="3470051492"/>
              </p:ext>
            </p:extLst>
          </p:nvPr>
        </p:nvGraphicFramePr>
        <p:xfrm>
          <a:off x="408098" y="4455158"/>
          <a:ext cx="11547341" cy="2210222"/>
        </p:xfrm>
        <a:graphic>
          <a:graphicData uri="http://schemas.openxmlformats.org/drawingml/2006/table">
            <a:tbl>
              <a:tblPr firstRow="1" bandRow="1">
                <a:tableStyleId>{5940675A-B579-460E-94D1-54222C63F5DA}</a:tableStyleId>
              </a:tblPr>
              <a:tblGrid>
                <a:gridCol w="1562140">
                  <a:extLst>
                    <a:ext uri="{9D8B030D-6E8A-4147-A177-3AD203B41FA5}">
                      <a16:colId xmlns:a16="http://schemas.microsoft.com/office/drawing/2014/main" val="249551571"/>
                    </a:ext>
                  </a:extLst>
                </a:gridCol>
                <a:gridCol w="1700659">
                  <a:extLst>
                    <a:ext uri="{9D8B030D-6E8A-4147-A177-3AD203B41FA5}">
                      <a16:colId xmlns:a16="http://schemas.microsoft.com/office/drawing/2014/main" val="417149797"/>
                    </a:ext>
                  </a:extLst>
                </a:gridCol>
                <a:gridCol w="6766647">
                  <a:extLst>
                    <a:ext uri="{9D8B030D-6E8A-4147-A177-3AD203B41FA5}">
                      <a16:colId xmlns:a16="http://schemas.microsoft.com/office/drawing/2014/main" val="1817212836"/>
                    </a:ext>
                  </a:extLst>
                </a:gridCol>
                <a:gridCol w="1517895">
                  <a:extLst>
                    <a:ext uri="{9D8B030D-6E8A-4147-A177-3AD203B41FA5}">
                      <a16:colId xmlns:a16="http://schemas.microsoft.com/office/drawing/2014/main" val="3766485464"/>
                    </a:ext>
                  </a:extLst>
                </a:gridCol>
              </a:tblGrid>
              <a:tr h="403445">
                <a:tc>
                  <a:txBody>
                    <a:bodyPr/>
                    <a:lstStyle/>
                    <a:p>
                      <a:pPr algn="ctr"/>
                      <a:r>
                        <a:rPr lang="es-419" sz="2000" dirty="0">
                          <a:latin typeface="Times New Roman" panose="02020603050405020304" pitchFamily="18" charset="0"/>
                          <a:ea typeface="Tahoma" panose="020B0604030504040204" pitchFamily="34" charset="0"/>
                          <a:cs typeface="Times New Roman" panose="02020603050405020304" pitchFamily="18" charset="0"/>
                        </a:rPr>
                        <a:t>Grasa</a:t>
                      </a:r>
                    </a:p>
                  </a:txBody>
                  <a:tcPr>
                    <a:solidFill>
                      <a:schemeClr val="accent4">
                        <a:lumMod val="20000"/>
                        <a:lumOff val="8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Campo(1998) </a:t>
                      </a:r>
                      <a:endParaRPr lang="es-419" sz="1800" dirty="0">
                        <a:latin typeface="Times New Roman" panose="02020603050405020304" pitchFamily="18" charset="0"/>
                        <a:ea typeface="Tahoma" panose="020B0604030504040204" pitchFamily="34" charset="0"/>
                        <a:cs typeface="Times New Roman" panose="02020603050405020304" pitchFamily="18" charset="0"/>
                      </a:endParaRPr>
                    </a:p>
                    <a:p>
                      <a:pPr algn="ctr"/>
                      <a:endParaRPr lang="es-419" sz="1800" dirty="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4">
                        <a:lumMod val="20000"/>
                        <a:lumOff val="80000"/>
                      </a:schemeClr>
                    </a:solidFill>
                  </a:tcPr>
                </a:tc>
                <a:tc rowSpan="3">
                  <a:txBody>
                    <a:bodyPr/>
                    <a:lstStyle/>
                    <a:p>
                      <a:pPr algn="ctr"/>
                      <a:endParaRPr lang="es-419" sz="1800"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s-419" sz="1800" dirty="0">
                          <a:latin typeface="Times New Roman" panose="02020603050405020304" pitchFamily="18" charset="0"/>
                          <a:ea typeface="Tahoma" panose="020B0604030504040204" pitchFamily="34" charset="0"/>
                          <a:cs typeface="Times New Roman" panose="02020603050405020304" pitchFamily="18" charset="0"/>
                        </a:rPr>
                        <a:t>Caracterización bromatológica de variedades de cacahuate</a:t>
                      </a:r>
                    </a:p>
                  </a:txBody>
                  <a:tcPr>
                    <a:solidFill>
                      <a:schemeClr val="accent4">
                        <a:lumMod val="20000"/>
                        <a:lumOff val="8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FF0000"/>
                          </a:solidFill>
                          <a:latin typeface="Times New Roman" panose="02020603050405020304" pitchFamily="18" charset="0"/>
                          <a:cs typeface="Times New Roman" panose="02020603050405020304" pitchFamily="18" charset="0"/>
                        </a:rPr>
                        <a:t>40-50%</a:t>
                      </a:r>
                      <a:endParaRPr lang="es-419" sz="2000" dirty="0">
                        <a:solidFill>
                          <a:srgbClr val="FF0000"/>
                        </a:solidFill>
                        <a:latin typeface="Times New Roman" panose="02020603050405020304" pitchFamily="18" charset="0"/>
                        <a:cs typeface="Times New Roman" panose="02020603050405020304" pitchFamily="18" charset="0"/>
                      </a:endParaRPr>
                    </a:p>
                    <a:p>
                      <a:pPr algn="ctr"/>
                      <a:endParaRPr lang="es-419" sz="20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170861847"/>
                  </a:ext>
                </a:extLst>
              </a:tr>
              <a:tr h="297595">
                <a:tc rowSpan="2">
                  <a:txBody>
                    <a:bodyPr/>
                    <a:lstStyle/>
                    <a:p>
                      <a:pPr algn="ctr"/>
                      <a:r>
                        <a:rPr lang="es-419" sz="2000" dirty="0">
                          <a:latin typeface="Times New Roman" panose="02020603050405020304" pitchFamily="18" charset="0"/>
                          <a:ea typeface="Tahoma" panose="020B0604030504040204" pitchFamily="34" charset="0"/>
                          <a:cs typeface="Times New Roman" panose="02020603050405020304" pitchFamily="18" charset="0"/>
                        </a:rPr>
                        <a:t>Proteína</a:t>
                      </a:r>
                    </a:p>
                  </a:txBody>
                  <a:tcPr>
                    <a:solidFill>
                      <a:schemeClr val="accent4">
                        <a:lumMod val="20000"/>
                        <a:lumOff val="80000"/>
                      </a:schemeClr>
                    </a:solidFill>
                  </a:tcPr>
                </a:tc>
                <a:tc vMerge="1">
                  <a:txBody>
                    <a:bodyPr/>
                    <a:lstStyle/>
                    <a:p>
                      <a:endParaRPr lang="es-419"/>
                    </a:p>
                  </a:txBody>
                  <a:tcPr/>
                </a:tc>
                <a:tc vMerge="1">
                  <a:txBody>
                    <a:bodyPr/>
                    <a:lstStyle/>
                    <a:p>
                      <a:endParaRPr lang="es-419"/>
                    </a:p>
                  </a:txBody>
                  <a:tcPr/>
                </a:tc>
                <a:tc vMerge="1">
                  <a:txBody>
                    <a:bodyPr/>
                    <a:lstStyle/>
                    <a:p>
                      <a:endParaRPr lang="es-419"/>
                    </a:p>
                  </a:txBody>
                  <a:tcPr/>
                </a:tc>
                <a:extLst>
                  <a:ext uri="{0D108BD9-81ED-4DB2-BD59-A6C34878D82A}">
                    <a16:rowId xmlns:a16="http://schemas.microsoft.com/office/drawing/2014/main" val="3827679427"/>
                  </a:ext>
                </a:extLst>
              </a:tr>
              <a:tr h="166429">
                <a:tc vMerge="1">
                  <a:txBody>
                    <a:bodyPr/>
                    <a:lstStyle/>
                    <a:p>
                      <a:pPr algn="ctr"/>
                      <a:endParaRPr lang="es-419" sz="2000" dirty="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4">
                        <a:lumMod val="20000"/>
                        <a:lumOff val="80000"/>
                      </a:schemeClr>
                    </a:solidFill>
                  </a:tcPr>
                </a:tc>
                <a:tc vMerge="1">
                  <a:txBody>
                    <a:bodyPr/>
                    <a:lstStyle/>
                    <a:p>
                      <a:pPr algn="just"/>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pPr algn="just"/>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dirty="0">
                          <a:solidFill>
                            <a:srgbClr val="FF0000"/>
                          </a:solidFill>
                          <a:latin typeface="Times New Roman" panose="02020603050405020304" pitchFamily="18" charset="0"/>
                          <a:cs typeface="Times New Roman" panose="02020603050405020304" pitchFamily="18" charset="0"/>
                        </a:rPr>
                        <a:t>25-32%</a:t>
                      </a:r>
                    </a:p>
                  </a:txBody>
                  <a:tcPr>
                    <a:solidFill>
                      <a:schemeClr val="accent4">
                        <a:lumMod val="20000"/>
                        <a:lumOff val="80000"/>
                      </a:schemeClr>
                    </a:solidFill>
                  </a:tcPr>
                </a:tc>
                <a:extLst>
                  <a:ext uri="{0D108BD9-81ED-4DB2-BD59-A6C34878D82A}">
                    <a16:rowId xmlns:a16="http://schemas.microsoft.com/office/drawing/2014/main" val="4161429450"/>
                  </a:ext>
                </a:extLst>
              </a:tr>
              <a:tr h="527385">
                <a:tc rowSpan="2">
                  <a:txBody>
                    <a:bodyPr/>
                    <a:lstStyle/>
                    <a:p>
                      <a:pPr algn="ctr"/>
                      <a:r>
                        <a:rPr lang="es-419" sz="2000" dirty="0">
                          <a:latin typeface="Times New Roman" panose="02020603050405020304" pitchFamily="18" charset="0"/>
                          <a:ea typeface="Tahoma" panose="020B0604030504040204" pitchFamily="34" charset="0"/>
                          <a:cs typeface="Times New Roman" panose="02020603050405020304" pitchFamily="18" charset="0"/>
                        </a:rPr>
                        <a:t>Aflatoxinas</a:t>
                      </a:r>
                      <a:r>
                        <a:rPr lang="es-419" sz="2000" baseline="0" dirty="0">
                          <a:latin typeface="Times New Roman" panose="02020603050405020304" pitchFamily="18" charset="0"/>
                          <a:ea typeface="Tahoma" panose="020B0604030504040204" pitchFamily="34" charset="0"/>
                          <a:cs typeface="Times New Roman" panose="02020603050405020304" pitchFamily="18" charset="0"/>
                        </a:rPr>
                        <a:t> totales </a:t>
                      </a:r>
                      <a:endParaRPr lang="es-419" sz="2000" dirty="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4">
                        <a:lumMod val="20000"/>
                        <a:lumOff val="80000"/>
                      </a:schemeClr>
                    </a:solidFill>
                  </a:tcPr>
                </a:tc>
                <a:tc rowSpan="2">
                  <a:txBody>
                    <a:bodyPr/>
                    <a:lstStyle/>
                    <a:p>
                      <a:pPr algn="ctr"/>
                      <a:r>
                        <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Moreno (2004).</a:t>
                      </a:r>
                    </a:p>
                    <a:p>
                      <a:pPr algn="ctr"/>
                      <a:endPar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endParaRPr>
                    </a:p>
                    <a:p>
                      <a:pPr algn="ctr"/>
                      <a:r>
                        <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Fierro (2012)  </a:t>
                      </a:r>
                      <a:endParaRPr lang="es-419" sz="1800" dirty="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Especies de Aspergillus son aerobias y a niveles de oxígeno en el ambiente se detiene su desarrollo y por ende la producción de toxinas </a:t>
                      </a:r>
                      <a:endParaRPr lang="es-419" sz="1800" dirty="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rgbClr val="FF0000"/>
                          </a:solidFill>
                          <a:latin typeface="Times New Roman" panose="02020603050405020304" pitchFamily="18" charset="0"/>
                          <a:cs typeface="Times New Roman" panose="02020603050405020304" pitchFamily="18" charset="0"/>
                        </a:rPr>
                        <a:t>1% </a:t>
                      </a:r>
                    </a:p>
                  </a:txBody>
                  <a:tcPr>
                    <a:solidFill>
                      <a:schemeClr val="accent4">
                        <a:lumMod val="20000"/>
                        <a:lumOff val="80000"/>
                      </a:schemeClr>
                    </a:solidFill>
                  </a:tcPr>
                </a:tc>
                <a:extLst>
                  <a:ext uri="{0D108BD9-81ED-4DB2-BD59-A6C34878D82A}">
                    <a16:rowId xmlns:a16="http://schemas.microsoft.com/office/drawing/2014/main" val="97704341"/>
                  </a:ext>
                </a:extLst>
              </a:tr>
              <a:tr h="472862">
                <a:tc vMerge="1">
                  <a:txBody>
                    <a:bodyPr/>
                    <a:lstStyle/>
                    <a:p>
                      <a:pPr algn="just"/>
                      <a:endParaRPr lang="es-419" sz="2000"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vMerge="1">
                  <a:txBody>
                    <a:bodyPr/>
                    <a:lstStyle/>
                    <a:p>
                      <a:pPr algn="just"/>
                      <a:endParaRPr lang="es-419" dirty="0">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Maní al granel comercializado en la ciudad de </a:t>
                      </a:r>
                      <a:r>
                        <a:rPr lang="es-419" sz="1800" kern="1200" dirty="0" err="1">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Sangolquí</a:t>
                      </a:r>
                      <a:r>
                        <a:rPr lang="es-419" sz="1800" kern="1200" dirty="0">
                          <a:solidFill>
                            <a:schemeClr val="tx1"/>
                          </a:solidFill>
                          <a:effectLst/>
                          <a:latin typeface="Times New Roman" panose="02020603050405020304" pitchFamily="18" charset="0"/>
                          <a:ea typeface="Tahoma" panose="020B0604030504040204" pitchFamily="34" charset="0"/>
                          <a:cs typeface="Times New Roman" panose="02020603050405020304" pitchFamily="18" charset="0"/>
                        </a:rPr>
                        <a:t>-Ecuador</a:t>
                      </a:r>
                      <a:endParaRPr lang="es-419" sz="1800" dirty="0">
                        <a:latin typeface="Times New Roman" panose="02020603050405020304" pitchFamily="18" charset="0"/>
                        <a:ea typeface="Tahoma" panose="020B0604030504040204" pitchFamily="34" charset="0"/>
                        <a:cs typeface="Times New Roman" panose="02020603050405020304" pitchFamily="18" charset="0"/>
                      </a:endParaRPr>
                    </a:p>
                  </a:txBody>
                  <a:tcP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a:solidFill>
                            <a:srgbClr val="FF0000"/>
                          </a:solidFill>
                          <a:latin typeface="Times New Roman" panose="02020603050405020304" pitchFamily="18" charset="0"/>
                          <a:cs typeface="Times New Roman" panose="02020603050405020304" pitchFamily="18" charset="0"/>
                        </a:rPr>
                        <a:t>13,69 </a:t>
                      </a:r>
                      <a:r>
                        <a:rPr lang="es-ES" sz="1800" dirty="0" err="1">
                          <a:solidFill>
                            <a:srgbClr val="FF0000"/>
                          </a:solidFill>
                          <a:latin typeface="Times New Roman" panose="02020603050405020304" pitchFamily="18" charset="0"/>
                          <a:cs typeface="Times New Roman" panose="02020603050405020304" pitchFamily="18" charset="0"/>
                        </a:rPr>
                        <a:t>ppb</a:t>
                      </a:r>
                      <a:endParaRPr lang="es-ES" sz="1800"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20000"/>
                        <a:lumOff val="80000"/>
                      </a:schemeClr>
                    </a:solidFill>
                  </a:tcPr>
                </a:tc>
                <a:extLst>
                  <a:ext uri="{0D108BD9-81ED-4DB2-BD59-A6C34878D82A}">
                    <a16:rowId xmlns:a16="http://schemas.microsoft.com/office/drawing/2014/main" val="3800977057"/>
                  </a:ext>
                </a:extLst>
              </a:tr>
            </a:tbl>
          </a:graphicData>
        </a:graphic>
      </p:graphicFrame>
      <p:sp>
        <p:nvSpPr>
          <p:cNvPr id="8" name="Elipse 7"/>
          <p:cNvSpPr/>
          <p:nvPr/>
        </p:nvSpPr>
        <p:spPr>
          <a:xfrm>
            <a:off x="408098" y="4402082"/>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Elipse 8"/>
          <p:cNvSpPr/>
          <p:nvPr/>
        </p:nvSpPr>
        <p:spPr>
          <a:xfrm>
            <a:off x="408098" y="4889340"/>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0" name="Elipse 9"/>
          <p:cNvSpPr/>
          <p:nvPr/>
        </p:nvSpPr>
        <p:spPr>
          <a:xfrm>
            <a:off x="408098" y="5560269"/>
            <a:ext cx="1384300" cy="6904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1" name="Elipse 10"/>
          <p:cNvSpPr/>
          <p:nvPr/>
        </p:nvSpPr>
        <p:spPr>
          <a:xfrm>
            <a:off x="10473709" y="5130892"/>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2" name="Elipse 11"/>
          <p:cNvSpPr/>
          <p:nvPr/>
        </p:nvSpPr>
        <p:spPr>
          <a:xfrm>
            <a:off x="10473709" y="6183295"/>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3" name="Elipse 12"/>
          <p:cNvSpPr/>
          <p:nvPr/>
        </p:nvSpPr>
        <p:spPr>
          <a:xfrm>
            <a:off x="10345116" y="4479619"/>
            <a:ext cx="1384300" cy="4341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14" name="Elipse 13"/>
          <p:cNvSpPr/>
          <p:nvPr/>
        </p:nvSpPr>
        <p:spPr>
          <a:xfrm>
            <a:off x="3090738" y="1791583"/>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Elipse 14"/>
          <p:cNvSpPr/>
          <p:nvPr/>
        </p:nvSpPr>
        <p:spPr>
          <a:xfrm>
            <a:off x="4807007" y="2083683"/>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Elipse 15"/>
          <p:cNvSpPr/>
          <p:nvPr/>
        </p:nvSpPr>
        <p:spPr>
          <a:xfrm>
            <a:off x="8574130" y="2083683"/>
            <a:ext cx="774700" cy="584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cxnSp>
        <p:nvCxnSpPr>
          <p:cNvPr id="18" name="Conector angular 17"/>
          <p:cNvCxnSpPr>
            <a:stCxn id="16" idx="6"/>
            <a:endCxn id="12" idx="6"/>
          </p:cNvCxnSpPr>
          <p:nvPr/>
        </p:nvCxnSpPr>
        <p:spPr>
          <a:xfrm>
            <a:off x="9348830" y="2375783"/>
            <a:ext cx="2509179" cy="4024603"/>
          </a:xfrm>
          <a:prstGeom prst="bentConnector3">
            <a:avLst>
              <a:gd name="adj1" fmla="val 109111"/>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angular 19"/>
          <p:cNvCxnSpPr>
            <a:stCxn id="15" idx="6"/>
            <a:endCxn id="11" idx="2"/>
          </p:cNvCxnSpPr>
          <p:nvPr/>
        </p:nvCxnSpPr>
        <p:spPr>
          <a:xfrm>
            <a:off x="5581707" y="2375783"/>
            <a:ext cx="4892002" cy="2972200"/>
          </a:xfrm>
          <a:prstGeom prst="bentConnector3">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14" idx="6"/>
            <a:endCxn id="13" idx="6"/>
          </p:cNvCxnSpPr>
          <p:nvPr/>
        </p:nvCxnSpPr>
        <p:spPr>
          <a:xfrm>
            <a:off x="3865438" y="2083683"/>
            <a:ext cx="7863978" cy="2613027"/>
          </a:xfrm>
          <a:prstGeom prst="bentConnector3">
            <a:avLst>
              <a:gd name="adj1" fmla="val 102907"/>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13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0" y="-66"/>
            <a:ext cx="3998879" cy="523220"/>
          </a:xfrm>
          <a:prstGeom prst="rect">
            <a:avLst/>
          </a:prstGeom>
          <a:gradFill>
            <a:gsLst>
              <a:gs pos="0">
                <a:schemeClr val="accent1">
                  <a:lumMod val="5000"/>
                  <a:lumOff val="95000"/>
                </a:schemeClr>
              </a:gs>
              <a:gs pos="100000">
                <a:schemeClr val="accent2">
                  <a:lumMod val="20000"/>
                  <a:lumOff val="80000"/>
                </a:schemeClr>
              </a:gs>
            </a:gsLst>
            <a:lin ang="5400000" scaled="1"/>
          </a:gradFill>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419"/>
            </a:defPPr>
            <a:lvl1pPr>
              <a:defRPr sz="2800" b="1"/>
            </a:lvl1pPr>
          </a:lstStyle>
          <a:p>
            <a:pPr algn="ctr"/>
            <a:r>
              <a:rPr lang="es-EC" dirty="0"/>
              <a:t>DENDOGRAMA</a:t>
            </a:r>
          </a:p>
        </p:txBody>
      </p:sp>
      <p:pic>
        <p:nvPicPr>
          <p:cNvPr id="3" name="Imagen 2"/>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2933" y="1011139"/>
            <a:ext cx="6135419" cy="5196230"/>
          </a:xfrm>
          <a:prstGeom prst="rect">
            <a:avLst/>
          </a:prstGeom>
          <a:noFill/>
          <a:ln>
            <a:noFill/>
          </a:ln>
        </p:spPr>
      </p:pic>
      <p:sp>
        <p:nvSpPr>
          <p:cNvPr id="4" name="Elipse 3"/>
          <p:cNvSpPr/>
          <p:nvPr/>
        </p:nvSpPr>
        <p:spPr>
          <a:xfrm>
            <a:off x="4413738" y="1556238"/>
            <a:ext cx="1397977" cy="2813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Elipse 4"/>
          <p:cNvSpPr/>
          <p:nvPr/>
        </p:nvSpPr>
        <p:spPr>
          <a:xfrm>
            <a:off x="4522177" y="1981199"/>
            <a:ext cx="1397977" cy="2813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Elipse 5"/>
          <p:cNvSpPr/>
          <p:nvPr/>
        </p:nvSpPr>
        <p:spPr>
          <a:xfrm>
            <a:off x="4432933" y="2382691"/>
            <a:ext cx="1397977" cy="28135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7" name="Elipse 6"/>
          <p:cNvSpPr/>
          <p:nvPr/>
        </p:nvSpPr>
        <p:spPr>
          <a:xfrm>
            <a:off x="4548554" y="5986084"/>
            <a:ext cx="1397977" cy="281354"/>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8" name="Elipse 7"/>
          <p:cNvSpPr/>
          <p:nvPr/>
        </p:nvSpPr>
        <p:spPr>
          <a:xfrm>
            <a:off x="4413737" y="3545456"/>
            <a:ext cx="1397977" cy="281354"/>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9" name="Rectángulo 8"/>
          <p:cNvSpPr/>
          <p:nvPr/>
        </p:nvSpPr>
        <p:spPr>
          <a:xfrm>
            <a:off x="481753" y="2841628"/>
            <a:ext cx="3396458" cy="584775"/>
          </a:xfrm>
          <a:prstGeom prst="rect">
            <a:avLst/>
          </a:prstGeom>
          <a:ln w="28575">
            <a:solidFill>
              <a:srgbClr val="E0BECF"/>
            </a:solidFill>
          </a:ln>
        </p:spPr>
        <p:txBody>
          <a:bodyPr wrap="square">
            <a:spAutoFit/>
          </a:bodyPr>
          <a:lstStyle/>
          <a:p>
            <a:pPr algn="ctr"/>
            <a:r>
              <a:rPr lang="es-419" sz="1600" dirty="0">
                <a:latin typeface="Times New Roman" panose="02020603050405020304" pitchFamily="18" charset="0"/>
                <a:ea typeface="Calibri" panose="020F0502020204030204" pitchFamily="34" charset="0"/>
              </a:rPr>
              <a:t>pH, ceniza, acidez, fibra, grasa, proteína y aflatoxinas totales</a:t>
            </a:r>
            <a:endParaRPr lang="es-419" sz="1600" dirty="0"/>
          </a:p>
        </p:txBody>
      </p:sp>
      <p:sp>
        <p:nvSpPr>
          <p:cNvPr id="10" name="Rectángulo 9"/>
          <p:cNvSpPr/>
          <p:nvPr/>
        </p:nvSpPr>
        <p:spPr>
          <a:xfrm>
            <a:off x="481753" y="3962591"/>
            <a:ext cx="3396458" cy="338554"/>
          </a:xfrm>
          <a:prstGeom prst="rect">
            <a:avLst/>
          </a:prstGeom>
          <a:ln w="28575">
            <a:solidFill>
              <a:srgbClr val="E0BECF"/>
            </a:solidFill>
          </a:ln>
        </p:spPr>
        <p:txBody>
          <a:bodyPr wrap="square">
            <a:spAutoFit/>
          </a:bodyPr>
          <a:lstStyle/>
          <a:p>
            <a:pPr algn="ctr"/>
            <a:r>
              <a:rPr lang="es-419" sz="1600" dirty="0">
                <a:latin typeface="Times New Roman" panose="02020603050405020304" pitchFamily="18" charset="0"/>
                <a:ea typeface="Calibri" panose="020F0502020204030204" pitchFamily="34" charset="0"/>
              </a:rPr>
              <a:t>Humedad</a:t>
            </a:r>
            <a:endParaRPr lang="es-419" sz="1600" dirty="0"/>
          </a:p>
        </p:txBody>
      </p:sp>
      <p:cxnSp>
        <p:nvCxnSpPr>
          <p:cNvPr id="12" name="Conector angular 11"/>
          <p:cNvCxnSpPr>
            <a:stCxn id="4" idx="2"/>
            <a:endCxn id="6" idx="2"/>
          </p:cNvCxnSpPr>
          <p:nvPr/>
        </p:nvCxnSpPr>
        <p:spPr>
          <a:xfrm rot="10800000" flipH="1" flipV="1">
            <a:off x="4413737" y="1696914"/>
            <a:ext cx="19195" cy="826453"/>
          </a:xfrm>
          <a:prstGeom prst="bentConnector3">
            <a:avLst>
              <a:gd name="adj1" fmla="val -1190935"/>
            </a:avLst>
          </a:prstGeom>
          <a:ln w="28575">
            <a:solidFill>
              <a:srgbClr val="E0BECF"/>
            </a:solidFill>
          </a:ln>
        </p:spPr>
        <p:style>
          <a:lnRef idx="1">
            <a:schemeClr val="accent1"/>
          </a:lnRef>
          <a:fillRef idx="0">
            <a:schemeClr val="accent1"/>
          </a:fillRef>
          <a:effectRef idx="0">
            <a:schemeClr val="accent1"/>
          </a:effectRef>
          <a:fontRef idx="minor">
            <a:schemeClr val="tx1"/>
          </a:fontRef>
        </p:style>
      </p:cxnSp>
      <p:cxnSp>
        <p:nvCxnSpPr>
          <p:cNvPr id="13" name="Conector angular 12"/>
          <p:cNvCxnSpPr>
            <a:stCxn id="8" idx="2"/>
            <a:endCxn id="7" idx="2"/>
          </p:cNvCxnSpPr>
          <p:nvPr/>
        </p:nvCxnSpPr>
        <p:spPr>
          <a:xfrm rot="10800000" flipH="1" flipV="1">
            <a:off x="4413736" y="3686133"/>
            <a:ext cx="134817" cy="2440628"/>
          </a:xfrm>
          <a:prstGeom prst="bentConnector3">
            <a:avLst>
              <a:gd name="adj1" fmla="val -169563"/>
            </a:avLst>
          </a:prstGeom>
          <a:ln w="28575">
            <a:solidFill>
              <a:srgbClr val="E0BECF"/>
            </a:solidFill>
          </a:ln>
        </p:spPr>
        <p:style>
          <a:lnRef idx="1">
            <a:schemeClr val="accent1"/>
          </a:lnRef>
          <a:fillRef idx="0">
            <a:schemeClr val="accent1"/>
          </a:fillRef>
          <a:effectRef idx="0">
            <a:schemeClr val="accent1"/>
          </a:effectRef>
          <a:fontRef idx="minor">
            <a:schemeClr val="tx1"/>
          </a:fontRef>
        </p:style>
      </p:cxnSp>
      <p:cxnSp>
        <p:nvCxnSpPr>
          <p:cNvPr id="17" name="Conector angular 16"/>
          <p:cNvCxnSpPr>
            <a:stCxn id="9" idx="0"/>
          </p:cNvCxnSpPr>
          <p:nvPr/>
        </p:nvCxnSpPr>
        <p:spPr>
          <a:xfrm rot="5400000" flipH="1" flipV="1">
            <a:off x="2808025" y="1482099"/>
            <a:ext cx="731487" cy="1987572"/>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10" idx="2"/>
          </p:cNvCxnSpPr>
          <p:nvPr/>
        </p:nvCxnSpPr>
        <p:spPr>
          <a:xfrm rot="16200000" flipH="1">
            <a:off x="2792156" y="3688970"/>
            <a:ext cx="763224" cy="1987573"/>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8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40201" y="340374"/>
            <a:ext cx="11414678" cy="602016"/>
            <a:chOff x="440201" y="340374"/>
            <a:chExt cx="11414678" cy="602016"/>
          </a:xfrm>
        </p:grpSpPr>
        <p:sp>
          <p:nvSpPr>
            <p:cNvPr id="3" name="CuadroTexto 2"/>
            <p:cNvSpPr txBox="1"/>
            <p:nvPr/>
          </p:nvSpPr>
          <p:spPr>
            <a:xfrm>
              <a:off x="2656076" y="340374"/>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INTERACCION A*B*C</a:t>
              </a:r>
            </a:p>
          </p:txBody>
        </p:sp>
        <p:cxnSp>
          <p:nvCxnSpPr>
            <p:cNvPr id="4" name="Conector recto 3"/>
            <p:cNvCxnSpPr/>
            <p:nvPr/>
          </p:nvCxnSpPr>
          <p:spPr>
            <a:xfrm>
              <a:off x="440201" y="89087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6" name="Tabla 5"/>
          <p:cNvGraphicFramePr>
            <a:graphicFrameLocks noGrp="1"/>
          </p:cNvGraphicFramePr>
          <p:nvPr>
            <p:extLst>
              <p:ext uri="{D42A27DB-BD31-4B8C-83A1-F6EECF244321}">
                <p14:modId xmlns:p14="http://schemas.microsoft.com/office/powerpoint/2010/main" val="1587077671"/>
              </p:ext>
            </p:extLst>
          </p:nvPr>
        </p:nvGraphicFramePr>
        <p:xfrm>
          <a:off x="176685" y="1444652"/>
          <a:ext cx="11678194" cy="4693140"/>
        </p:xfrm>
        <a:graphic>
          <a:graphicData uri="http://schemas.openxmlformats.org/drawingml/2006/table">
            <a:tbl>
              <a:tblPr firstRow="1" firstCol="1" bandRow="1"/>
              <a:tblGrid>
                <a:gridCol w="1061654">
                  <a:extLst>
                    <a:ext uri="{9D8B030D-6E8A-4147-A177-3AD203B41FA5}">
                      <a16:colId xmlns:a16="http://schemas.microsoft.com/office/drawing/2014/main" val="51408278"/>
                    </a:ext>
                  </a:extLst>
                </a:gridCol>
                <a:gridCol w="1061654">
                  <a:extLst>
                    <a:ext uri="{9D8B030D-6E8A-4147-A177-3AD203B41FA5}">
                      <a16:colId xmlns:a16="http://schemas.microsoft.com/office/drawing/2014/main" val="2574019734"/>
                    </a:ext>
                  </a:extLst>
                </a:gridCol>
                <a:gridCol w="1061654">
                  <a:extLst>
                    <a:ext uri="{9D8B030D-6E8A-4147-A177-3AD203B41FA5}">
                      <a16:colId xmlns:a16="http://schemas.microsoft.com/office/drawing/2014/main" val="2616440756"/>
                    </a:ext>
                  </a:extLst>
                </a:gridCol>
                <a:gridCol w="1061654">
                  <a:extLst>
                    <a:ext uri="{9D8B030D-6E8A-4147-A177-3AD203B41FA5}">
                      <a16:colId xmlns:a16="http://schemas.microsoft.com/office/drawing/2014/main" val="1990195744"/>
                    </a:ext>
                  </a:extLst>
                </a:gridCol>
                <a:gridCol w="1061654">
                  <a:extLst>
                    <a:ext uri="{9D8B030D-6E8A-4147-A177-3AD203B41FA5}">
                      <a16:colId xmlns:a16="http://schemas.microsoft.com/office/drawing/2014/main" val="3244928246"/>
                    </a:ext>
                  </a:extLst>
                </a:gridCol>
                <a:gridCol w="1061654">
                  <a:extLst>
                    <a:ext uri="{9D8B030D-6E8A-4147-A177-3AD203B41FA5}">
                      <a16:colId xmlns:a16="http://schemas.microsoft.com/office/drawing/2014/main" val="3911415290"/>
                    </a:ext>
                  </a:extLst>
                </a:gridCol>
                <a:gridCol w="1061654">
                  <a:extLst>
                    <a:ext uri="{9D8B030D-6E8A-4147-A177-3AD203B41FA5}">
                      <a16:colId xmlns:a16="http://schemas.microsoft.com/office/drawing/2014/main" val="4243706971"/>
                    </a:ext>
                  </a:extLst>
                </a:gridCol>
                <a:gridCol w="1061654">
                  <a:extLst>
                    <a:ext uri="{9D8B030D-6E8A-4147-A177-3AD203B41FA5}">
                      <a16:colId xmlns:a16="http://schemas.microsoft.com/office/drawing/2014/main" val="811446948"/>
                    </a:ext>
                  </a:extLst>
                </a:gridCol>
                <a:gridCol w="1061654">
                  <a:extLst>
                    <a:ext uri="{9D8B030D-6E8A-4147-A177-3AD203B41FA5}">
                      <a16:colId xmlns:a16="http://schemas.microsoft.com/office/drawing/2014/main" val="4115358540"/>
                    </a:ext>
                  </a:extLst>
                </a:gridCol>
                <a:gridCol w="1061654">
                  <a:extLst>
                    <a:ext uri="{9D8B030D-6E8A-4147-A177-3AD203B41FA5}">
                      <a16:colId xmlns:a16="http://schemas.microsoft.com/office/drawing/2014/main" val="792718682"/>
                    </a:ext>
                  </a:extLst>
                </a:gridCol>
                <a:gridCol w="1061654">
                  <a:extLst>
                    <a:ext uri="{9D8B030D-6E8A-4147-A177-3AD203B41FA5}">
                      <a16:colId xmlns:a16="http://schemas.microsoft.com/office/drawing/2014/main" val="1440839743"/>
                    </a:ext>
                  </a:extLst>
                </a:gridCol>
              </a:tblGrid>
              <a:tr h="641337">
                <a:tc gridSpan="2">
                  <a:txBody>
                    <a:bodyPr/>
                    <a:lstStyle/>
                    <a:p>
                      <a:pP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Humedad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 seca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Ceniza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Acidez</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Proteína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Grasa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Aflatoxinas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7178037"/>
                  </a:ext>
                </a:extLst>
              </a:tr>
              <a:tr h="641337">
                <a:tc rowSpan="9">
                  <a:txBody>
                    <a:bodyPr/>
                    <a:lstStyle/>
                    <a:p>
                      <a:pP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Correlación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Humedad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924318281"/>
                  </a:ext>
                </a:extLst>
              </a:tr>
              <a:tr h="641337">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 seca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9E1F2"/>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938407917"/>
                  </a:ext>
                </a:extLst>
              </a:tr>
              <a:tr h="354632">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Ceniza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0,457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935109457"/>
                  </a:ext>
                </a:extLst>
              </a:tr>
              <a:tr h="354632">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1321707526"/>
                  </a:ext>
                </a:extLst>
              </a:tr>
              <a:tr h="354632">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Acidez</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52817622"/>
                  </a:ext>
                </a:extLst>
              </a:tr>
              <a:tr h="354632">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Fibra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CE4D6"/>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-0,614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506826756"/>
                  </a:ext>
                </a:extLst>
              </a:tr>
              <a:tr h="354632">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Proteína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CE4D6"/>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2416247053"/>
                  </a:ext>
                </a:extLst>
              </a:tr>
              <a:tr h="354632">
                <a:tc vMerge="1">
                  <a:txBody>
                    <a:bodyPr/>
                    <a:lstStyle/>
                    <a:p>
                      <a:endParaRPr lang="en-US"/>
                    </a:p>
                  </a:txBody>
                  <a:tcPr/>
                </a:tc>
                <a:tc>
                  <a:txBody>
                    <a:bodyPr/>
                    <a:lstStyle/>
                    <a:p>
                      <a:pP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Grasa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CE4D6"/>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0,741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0,629</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E699"/>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FFFFFF"/>
                    </a:solidFill>
                  </a:tcPr>
                </a:tc>
                <a:extLst>
                  <a:ext uri="{0D108BD9-81ED-4DB2-BD59-A6C34878D82A}">
                    <a16:rowId xmlns:a16="http://schemas.microsoft.com/office/drawing/2014/main" val="4004858095"/>
                  </a:ext>
                </a:extLst>
              </a:tr>
              <a:tr h="641337">
                <a:tc vMerge="1">
                  <a:txBody>
                    <a:bodyPr/>
                    <a:lstStyle/>
                    <a:p>
                      <a:endParaRPr lang="en-US"/>
                    </a:p>
                  </a:txBody>
                  <a:tcPr/>
                </a:tc>
                <a:tc>
                  <a:txBody>
                    <a:bodyPr/>
                    <a:lstStyle/>
                    <a:p>
                      <a:pP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Aflatoxinas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-0,463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w="12700" cap="flat" cmpd="sng" algn="ctr">
                      <a:solidFill>
                        <a:srgbClr val="E0E0E0"/>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E0E0E0"/>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4105633"/>
                  </a:ext>
                </a:extLst>
              </a:tr>
            </a:tbl>
          </a:graphicData>
        </a:graphic>
      </p:graphicFrame>
      <p:grpSp>
        <p:nvGrpSpPr>
          <p:cNvPr id="33" name="Grupo 32"/>
          <p:cNvGrpSpPr/>
          <p:nvPr/>
        </p:nvGrpSpPr>
        <p:grpSpPr>
          <a:xfrm>
            <a:off x="2324436" y="1427411"/>
            <a:ext cx="9530443" cy="1190037"/>
            <a:chOff x="2656076" y="1410923"/>
            <a:chExt cx="9530443" cy="1190037"/>
          </a:xfrm>
        </p:grpSpPr>
        <p:sp>
          <p:nvSpPr>
            <p:cNvPr id="7" name="Elipse 6"/>
            <p:cNvSpPr/>
            <p:nvPr/>
          </p:nvSpPr>
          <p:spPr>
            <a:xfrm>
              <a:off x="3159760" y="1991360"/>
              <a:ext cx="802640" cy="609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Elipse 8"/>
            <p:cNvSpPr/>
            <p:nvPr/>
          </p:nvSpPr>
          <p:spPr>
            <a:xfrm>
              <a:off x="3850640" y="1991360"/>
              <a:ext cx="903975" cy="609600"/>
            </a:xfrm>
            <a:prstGeom prst="ellipse">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Elipse 9"/>
            <p:cNvSpPr/>
            <p:nvPr/>
          </p:nvSpPr>
          <p:spPr>
            <a:xfrm>
              <a:off x="2656076" y="1458100"/>
              <a:ext cx="1082804" cy="546555"/>
            </a:xfrm>
            <a:prstGeom prst="ellipse">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Elipse 10"/>
            <p:cNvSpPr/>
            <p:nvPr/>
          </p:nvSpPr>
          <p:spPr>
            <a:xfrm>
              <a:off x="10020911" y="1428778"/>
              <a:ext cx="1082804" cy="546555"/>
            </a:xfrm>
            <a:prstGeom prst="ellipse">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Elipse 11"/>
            <p:cNvSpPr/>
            <p:nvPr/>
          </p:nvSpPr>
          <p:spPr>
            <a:xfrm>
              <a:off x="7971997" y="1458099"/>
              <a:ext cx="1082804" cy="546555"/>
            </a:xfrm>
            <a:prstGeom prst="ellipse">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Elipse 12"/>
            <p:cNvSpPr/>
            <p:nvPr/>
          </p:nvSpPr>
          <p:spPr>
            <a:xfrm>
              <a:off x="8963196" y="1428778"/>
              <a:ext cx="1082804" cy="546555"/>
            </a:xfrm>
            <a:prstGeom prst="ellipse">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Elipse 20"/>
            <p:cNvSpPr/>
            <p:nvPr/>
          </p:nvSpPr>
          <p:spPr>
            <a:xfrm>
              <a:off x="4537809" y="1458820"/>
              <a:ext cx="1082804" cy="546555"/>
            </a:xfrm>
            <a:prstGeom prst="ellipse">
              <a:avLst/>
            </a:prstGeom>
            <a:noFill/>
            <a:ln>
              <a:solidFill>
                <a:srgbClr val="B40CB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2" name="Elipse 21"/>
            <p:cNvSpPr/>
            <p:nvPr/>
          </p:nvSpPr>
          <p:spPr>
            <a:xfrm>
              <a:off x="3647275" y="1444805"/>
              <a:ext cx="1082804" cy="546555"/>
            </a:xfrm>
            <a:prstGeom prst="ellipse">
              <a:avLst/>
            </a:prstGeom>
            <a:noFill/>
            <a:ln>
              <a:solidFill>
                <a:srgbClr val="B40CB4"/>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1" name="Elipse 30"/>
            <p:cNvSpPr/>
            <p:nvPr/>
          </p:nvSpPr>
          <p:spPr>
            <a:xfrm>
              <a:off x="11103715" y="1410923"/>
              <a:ext cx="1082804" cy="546555"/>
            </a:xfrm>
            <a:prstGeom prst="ellipse">
              <a:avLst/>
            </a:prstGeom>
            <a:noFill/>
            <a:ln>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5" name="Rectángulo 4"/>
          <p:cNvSpPr/>
          <p:nvPr/>
        </p:nvSpPr>
        <p:spPr>
          <a:xfrm>
            <a:off x="2747516" y="1201783"/>
            <a:ext cx="991199" cy="256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&gt;</a:t>
            </a:r>
            <a:endParaRPr lang="en-US" dirty="0"/>
          </a:p>
        </p:txBody>
      </p:sp>
      <p:sp>
        <p:nvSpPr>
          <p:cNvPr id="17" name="Rectángulo 16"/>
          <p:cNvSpPr/>
          <p:nvPr/>
        </p:nvSpPr>
        <p:spPr>
          <a:xfrm>
            <a:off x="3830320" y="1172259"/>
            <a:ext cx="991199" cy="2566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&lt;</a:t>
            </a:r>
            <a:endParaRPr lang="en-US" dirty="0"/>
          </a:p>
        </p:txBody>
      </p:sp>
    </p:spTree>
    <p:extLst>
      <p:ext uri="{BB962C8B-B14F-4D97-AF65-F5344CB8AC3E}">
        <p14:creationId xmlns:p14="http://schemas.microsoft.com/office/powerpoint/2010/main" val="3408661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0 Grupo"/>
          <p:cNvGrpSpPr/>
          <p:nvPr/>
        </p:nvGrpSpPr>
        <p:grpSpPr>
          <a:xfrm>
            <a:off x="7816733" y="4831930"/>
            <a:ext cx="2843298" cy="787284"/>
            <a:chOff x="4506507" y="2826465"/>
            <a:chExt cx="3326134" cy="1224136"/>
          </a:xfrm>
        </p:grpSpPr>
        <p:sp>
          <p:nvSpPr>
            <p:cNvPr id="6" name="8 Flecha derecha"/>
            <p:cNvSpPr/>
            <p:nvPr/>
          </p:nvSpPr>
          <p:spPr>
            <a:xfrm rot="10800000">
              <a:off x="4506507" y="3191247"/>
              <a:ext cx="1362769"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7" name="6 Rectángulo redondeado"/>
            <p:cNvSpPr/>
            <p:nvPr/>
          </p:nvSpPr>
          <p:spPr>
            <a:xfrm>
              <a:off x="5744409" y="2826465"/>
              <a:ext cx="2088232" cy="122413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Proteína</a:t>
              </a:r>
            </a:p>
          </p:txBody>
        </p:sp>
      </p:grpSp>
      <p:grpSp>
        <p:nvGrpSpPr>
          <p:cNvPr id="8" name="9 Grupo"/>
          <p:cNvGrpSpPr/>
          <p:nvPr/>
        </p:nvGrpSpPr>
        <p:grpSpPr>
          <a:xfrm>
            <a:off x="2246828" y="5836486"/>
            <a:ext cx="2715379" cy="787284"/>
            <a:chOff x="1252991" y="3069165"/>
            <a:chExt cx="3176492" cy="1224136"/>
          </a:xfrm>
        </p:grpSpPr>
        <p:sp>
          <p:nvSpPr>
            <p:cNvPr id="9" name="7 Flecha derecha"/>
            <p:cNvSpPr/>
            <p:nvPr/>
          </p:nvSpPr>
          <p:spPr>
            <a:xfrm rot="20483225">
              <a:off x="3266386" y="3144636"/>
              <a:ext cx="1163097" cy="620739"/>
            </a:xfrm>
            <a:prstGeom prst="rightArrow">
              <a:avLst>
                <a:gd name="adj1" fmla="val 50000"/>
                <a:gd name="adj2" fmla="val 4962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0" name="5 Rectángulo redondeado"/>
            <p:cNvSpPr/>
            <p:nvPr/>
          </p:nvSpPr>
          <p:spPr>
            <a:xfrm>
              <a:off x="1252991" y="3069165"/>
              <a:ext cx="2088232" cy="122413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Humedad</a:t>
              </a:r>
            </a:p>
          </p:txBody>
        </p:sp>
      </p:grpSp>
      <p:grpSp>
        <p:nvGrpSpPr>
          <p:cNvPr id="33" name="Grupo 32"/>
          <p:cNvGrpSpPr/>
          <p:nvPr/>
        </p:nvGrpSpPr>
        <p:grpSpPr>
          <a:xfrm>
            <a:off x="4888667" y="4005064"/>
            <a:ext cx="2834495" cy="2395736"/>
            <a:chOff x="4888667" y="4005064"/>
            <a:chExt cx="2834495" cy="2395736"/>
          </a:xfrm>
        </p:grpSpPr>
        <p:sp>
          <p:nvSpPr>
            <p:cNvPr id="4" name="3 Elipse"/>
            <p:cNvSpPr/>
            <p:nvPr/>
          </p:nvSpPr>
          <p:spPr>
            <a:xfrm>
              <a:off x="4888667" y="4005064"/>
              <a:ext cx="2834495" cy="2395736"/>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panose="020B0604020202020204" pitchFamily="34" charset="0"/>
                  <a:cs typeface="Arial" panose="020B0604020202020204" pitchFamily="34" charset="0"/>
                </a:rPr>
                <a:t>HIPÓTESIS </a:t>
              </a:r>
            </a:p>
            <a:p>
              <a:pPr algn="ctr"/>
              <a:r>
                <a:rPr lang="es-EC" sz="2000" b="1" dirty="0">
                  <a:solidFill>
                    <a:schemeClr val="tx1"/>
                  </a:solidFill>
                  <a:latin typeface="Arial" panose="020B0604020202020204" pitchFamily="34" charset="0"/>
                  <a:cs typeface="Arial" panose="020B0604020202020204" pitchFamily="34" charset="0"/>
                </a:rPr>
                <a:t> </a:t>
              </a:r>
            </a:p>
          </p:txBody>
        </p:sp>
        <p:sp>
          <p:nvSpPr>
            <p:cNvPr id="26" name="5 Rectángulo redondeado"/>
            <p:cNvSpPr/>
            <p:nvPr/>
          </p:nvSpPr>
          <p:spPr>
            <a:xfrm>
              <a:off x="6515136" y="5393349"/>
              <a:ext cx="862856" cy="451731"/>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Ha</a:t>
              </a:r>
            </a:p>
          </p:txBody>
        </p:sp>
        <p:sp>
          <p:nvSpPr>
            <p:cNvPr id="27" name="6 Rectángulo redondeado"/>
            <p:cNvSpPr/>
            <p:nvPr/>
          </p:nvSpPr>
          <p:spPr>
            <a:xfrm>
              <a:off x="5358231" y="5389596"/>
              <a:ext cx="847004" cy="435854"/>
            </a:xfrm>
            <a:prstGeom prst="roundRect">
              <a:avLst/>
            </a:prstGeom>
            <a:solidFill>
              <a:srgbClr val="E0BEC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a:solidFill>
                    <a:schemeClr val="tx1"/>
                  </a:solidFill>
                  <a:latin typeface="Arial" panose="020B0604020202020204" pitchFamily="34" charset="0"/>
                  <a:cs typeface="Arial" panose="020B0604020202020204" pitchFamily="34" charset="0"/>
                </a:rPr>
                <a:t>Ho</a:t>
              </a:r>
              <a:endParaRPr lang="es-EC" b="1" dirty="0">
                <a:solidFill>
                  <a:schemeClr val="tx1"/>
                </a:solidFill>
                <a:latin typeface="Arial" panose="020B0604020202020204" pitchFamily="34" charset="0"/>
                <a:cs typeface="Arial" panose="020B0604020202020204" pitchFamily="34" charset="0"/>
              </a:endParaRPr>
            </a:p>
          </p:txBody>
        </p:sp>
      </p:grpSp>
      <p:sp>
        <p:nvSpPr>
          <p:cNvPr id="28" name="2 CuadroTexto"/>
          <p:cNvSpPr txBox="1"/>
          <p:nvPr/>
        </p:nvSpPr>
        <p:spPr>
          <a:xfrm>
            <a:off x="0" y="-66"/>
            <a:ext cx="3998879" cy="830997"/>
          </a:xfrm>
          <a:prstGeom prst="rect">
            <a:avLst/>
          </a:prstGeom>
          <a:gradFill>
            <a:gsLst>
              <a:gs pos="0">
                <a:schemeClr val="accent1">
                  <a:lumMod val="5000"/>
                  <a:lumOff val="95000"/>
                </a:schemeClr>
              </a:gs>
              <a:gs pos="100000">
                <a:schemeClr val="accent2">
                  <a:lumMod val="20000"/>
                  <a:lumOff val="80000"/>
                </a:schemeClr>
              </a:gs>
            </a:gsLst>
            <a:lin ang="5400000" scaled="1"/>
          </a:gradFill>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419"/>
            </a:defPPr>
            <a:lvl1pPr>
              <a:defRPr sz="2800" b="1"/>
            </a:lvl1pPr>
          </a:lstStyle>
          <a:p>
            <a:r>
              <a:rPr lang="es-EC" dirty="0"/>
              <a:t>CONCLUSIONES </a:t>
            </a:r>
          </a:p>
          <a:p>
            <a:r>
              <a:rPr lang="es-EC" sz="2000" b="0" dirty="0"/>
              <a:t>Factor A (Variedades)</a:t>
            </a:r>
          </a:p>
        </p:txBody>
      </p:sp>
      <p:grpSp>
        <p:nvGrpSpPr>
          <p:cNvPr id="11" name="9 Grupo"/>
          <p:cNvGrpSpPr/>
          <p:nvPr/>
        </p:nvGrpSpPr>
        <p:grpSpPr>
          <a:xfrm>
            <a:off x="2002402" y="4715129"/>
            <a:ext cx="2802740" cy="787284"/>
            <a:chOff x="1140447" y="2379852"/>
            <a:chExt cx="3278688" cy="1224136"/>
          </a:xfrm>
        </p:grpSpPr>
        <p:sp>
          <p:nvSpPr>
            <p:cNvPr id="12" name="7 Flecha derecha"/>
            <p:cNvSpPr/>
            <p:nvPr/>
          </p:nvSpPr>
          <p:spPr>
            <a:xfrm>
              <a:off x="3194999" y="2917198"/>
              <a:ext cx="122413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5 Rectángulo redondeado"/>
            <p:cNvSpPr/>
            <p:nvPr/>
          </p:nvSpPr>
          <p:spPr>
            <a:xfrm>
              <a:off x="1140447" y="2379852"/>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Materia seca</a:t>
              </a:r>
            </a:p>
          </p:txBody>
        </p:sp>
      </p:grpSp>
      <p:grpSp>
        <p:nvGrpSpPr>
          <p:cNvPr id="14" name="9 Grupo"/>
          <p:cNvGrpSpPr/>
          <p:nvPr/>
        </p:nvGrpSpPr>
        <p:grpSpPr>
          <a:xfrm>
            <a:off x="2127539" y="3463945"/>
            <a:ext cx="2962856" cy="944258"/>
            <a:chOff x="1140447" y="2379852"/>
            <a:chExt cx="3465994" cy="1468212"/>
          </a:xfrm>
        </p:grpSpPr>
        <p:sp>
          <p:nvSpPr>
            <p:cNvPr id="15" name="7 Flecha derecha"/>
            <p:cNvSpPr/>
            <p:nvPr/>
          </p:nvSpPr>
          <p:spPr>
            <a:xfrm rot="1887880">
              <a:off x="3006995" y="3235996"/>
              <a:ext cx="1599446" cy="612068"/>
            </a:xfrm>
            <a:prstGeom prst="rightArrow">
              <a:avLst>
                <a:gd name="adj1" fmla="val 50000"/>
                <a:gd name="adj2" fmla="val 6508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5 Rectángulo redondeado"/>
            <p:cNvSpPr/>
            <p:nvPr/>
          </p:nvSpPr>
          <p:spPr>
            <a:xfrm>
              <a:off x="1140447" y="2379852"/>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Ceniza</a:t>
              </a:r>
            </a:p>
          </p:txBody>
        </p:sp>
      </p:grpSp>
      <p:grpSp>
        <p:nvGrpSpPr>
          <p:cNvPr id="17" name="10 Grupo"/>
          <p:cNvGrpSpPr/>
          <p:nvPr/>
        </p:nvGrpSpPr>
        <p:grpSpPr>
          <a:xfrm>
            <a:off x="5362189" y="1985234"/>
            <a:ext cx="1785095" cy="1918287"/>
            <a:chOff x="6141001" y="2520560"/>
            <a:chExt cx="2088232" cy="2982716"/>
          </a:xfrm>
        </p:grpSpPr>
        <p:sp>
          <p:nvSpPr>
            <p:cNvPr id="18" name="8 Flecha derecha"/>
            <p:cNvSpPr/>
            <p:nvPr/>
          </p:nvSpPr>
          <p:spPr>
            <a:xfrm rot="5400000">
              <a:off x="6295437" y="4317952"/>
              <a:ext cx="1758578" cy="6120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9" name="6 Rectángulo redondeado"/>
            <p:cNvSpPr/>
            <p:nvPr/>
          </p:nvSpPr>
          <p:spPr>
            <a:xfrm>
              <a:off x="6141001" y="2520560"/>
              <a:ext cx="2088232" cy="1224136"/>
            </a:xfrm>
            <a:prstGeom prst="roundRect">
              <a:avLst/>
            </a:prstGeom>
            <a:solidFill>
              <a:srgbClr val="E0BEC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Acidez</a:t>
              </a:r>
            </a:p>
          </p:txBody>
        </p:sp>
      </p:grpSp>
      <p:grpSp>
        <p:nvGrpSpPr>
          <p:cNvPr id="23" name="10 Grupo"/>
          <p:cNvGrpSpPr/>
          <p:nvPr/>
        </p:nvGrpSpPr>
        <p:grpSpPr>
          <a:xfrm>
            <a:off x="6801561" y="2788323"/>
            <a:ext cx="2863536" cy="945609"/>
            <a:chOff x="5021731" y="2960505"/>
            <a:chExt cx="3349809" cy="1470313"/>
          </a:xfrm>
        </p:grpSpPr>
        <p:sp>
          <p:nvSpPr>
            <p:cNvPr id="24" name="8 Flecha derecha"/>
            <p:cNvSpPr/>
            <p:nvPr/>
          </p:nvSpPr>
          <p:spPr>
            <a:xfrm rot="8380742">
              <a:off x="5021731" y="3818750"/>
              <a:ext cx="1603783"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5" name="6 Rectángulo redondeado"/>
            <p:cNvSpPr/>
            <p:nvPr/>
          </p:nvSpPr>
          <p:spPr>
            <a:xfrm>
              <a:off x="6283309" y="2960505"/>
              <a:ext cx="2088231" cy="1224136"/>
            </a:xfrm>
            <a:prstGeom prst="roundRect">
              <a:avLst/>
            </a:prstGeom>
            <a:solidFill>
              <a:srgbClr val="E0BEC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Fibra</a:t>
              </a:r>
            </a:p>
          </p:txBody>
        </p:sp>
      </p:grpSp>
      <p:grpSp>
        <p:nvGrpSpPr>
          <p:cNvPr id="20" name="10 Grupo"/>
          <p:cNvGrpSpPr/>
          <p:nvPr/>
        </p:nvGrpSpPr>
        <p:grpSpPr>
          <a:xfrm>
            <a:off x="7584835" y="5726290"/>
            <a:ext cx="2787845" cy="787284"/>
            <a:chOff x="5055152" y="2420888"/>
            <a:chExt cx="3261264" cy="1224136"/>
          </a:xfrm>
        </p:grpSpPr>
        <p:sp>
          <p:nvSpPr>
            <p:cNvPr id="21" name="8 Flecha derecha"/>
            <p:cNvSpPr/>
            <p:nvPr/>
          </p:nvSpPr>
          <p:spPr>
            <a:xfrm rot="12063976">
              <a:off x="5055152" y="2671684"/>
              <a:ext cx="1353107"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2" name="6 Rectángulo redondeado"/>
            <p:cNvSpPr/>
            <p:nvPr/>
          </p:nvSpPr>
          <p:spPr>
            <a:xfrm>
              <a:off x="6228184" y="2420888"/>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err="1">
                  <a:solidFill>
                    <a:schemeClr val="tx1"/>
                  </a:solidFill>
                  <a:latin typeface="Arial" panose="020B0604020202020204" pitchFamily="34" charset="0"/>
                  <a:cs typeface="Arial" panose="020B0604020202020204" pitchFamily="34" charset="0"/>
                </a:rPr>
                <a:t>Aflatoxinas</a:t>
              </a:r>
              <a:r>
                <a:rPr lang="es-EC" b="1" dirty="0">
                  <a:solidFill>
                    <a:schemeClr val="tx1"/>
                  </a:solidFill>
                  <a:latin typeface="Arial" panose="020B0604020202020204" pitchFamily="34" charset="0"/>
                  <a:cs typeface="Arial" panose="020B0604020202020204" pitchFamily="34" charset="0"/>
                </a:rPr>
                <a:t> totales</a:t>
              </a:r>
            </a:p>
          </p:txBody>
        </p:sp>
      </p:grpSp>
      <p:grpSp>
        <p:nvGrpSpPr>
          <p:cNvPr id="39" name="9 Grupo"/>
          <p:cNvGrpSpPr/>
          <p:nvPr/>
        </p:nvGrpSpPr>
        <p:grpSpPr>
          <a:xfrm>
            <a:off x="2902069" y="2491220"/>
            <a:ext cx="2879664" cy="1199397"/>
            <a:chOff x="1140447" y="2379852"/>
            <a:chExt cx="3368675" cy="1864924"/>
          </a:xfrm>
        </p:grpSpPr>
        <p:sp>
          <p:nvSpPr>
            <p:cNvPr id="41" name="7 Flecha derecha"/>
            <p:cNvSpPr/>
            <p:nvPr/>
          </p:nvSpPr>
          <p:spPr>
            <a:xfrm rot="2300610">
              <a:off x="2909676" y="3632708"/>
              <a:ext cx="159944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2" name="5 Rectángulo redondeado"/>
            <p:cNvSpPr/>
            <p:nvPr/>
          </p:nvSpPr>
          <p:spPr>
            <a:xfrm>
              <a:off x="1140447" y="2379852"/>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pH</a:t>
              </a:r>
            </a:p>
          </p:txBody>
        </p:sp>
      </p:grpSp>
      <p:grpSp>
        <p:nvGrpSpPr>
          <p:cNvPr id="43" name="10 Grupo"/>
          <p:cNvGrpSpPr/>
          <p:nvPr/>
        </p:nvGrpSpPr>
        <p:grpSpPr>
          <a:xfrm>
            <a:off x="7528184" y="3680131"/>
            <a:ext cx="2918870" cy="824029"/>
            <a:chOff x="4505535" y="2681409"/>
            <a:chExt cx="3414539" cy="1281270"/>
          </a:xfrm>
        </p:grpSpPr>
        <p:sp>
          <p:nvSpPr>
            <p:cNvPr id="44" name="8 Flecha derecha"/>
            <p:cNvSpPr/>
            <p:nvPr/>
          </p:nvSpPr>
          <p:spPr>
            <a:xfrm rot="9704182">
              <a:off x="4505535" y="3350611"/>
              <a:ext cx="161935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5" name="6 Rectángulo redondeado"/>
            <p:cNvSpPr/>
            <p:nvPr/>
          </p:nvSpPr>
          <p:spPr>
            <a:xfrm>
              <a:off x="5831842" y="2681409"/>
              <a:ext cx="2088232" cy="122413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Grasa</a:t>
              </a:r>
            </a:p>
          </p:txBody>
        </p:sp>
      </p:grpSp>
      <p:sp>
        <p:nvSpPr>
          <p:cNvPr id="46" name="Rectángulo 45"/>
          <p:cNvSpPr/>
          <p:nvPr/>
        </p:nvSpPr>
        <p:spPr>
          <a:xfrm>
            <a:off x="1049944" y="5845080"/>
            <a:ext cx="958917"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(5,92) </a:t>
            </a:r>
          </a:p>
          <a:p>
            <a:pPr algn="ctr"/>
            <a:r>
              <a:rPr lang="es-EC" sz="2000" dirty="0">
                <a:latin typeface="Agency FB" panose="020B0503020202020204" pitchFamily="34" charset="0"/>
                <a:ea typeface="Calibri" panose="020F0502020204030204" pitchFamily="34" charset="0"/>
              </a:rPr>
              <a:t>V2 15,43) </a:t>
            </a:r>
            <a:endParaRPr lang="es-MX" sz="2000" dirty="0">
              <a:latin typeface="Agency FB" panose="020B0503020202020204" pitchFamily="34" charset="0"/>
            </a:endParaRPr>
          </a:p>
        </p:txBody>
      </p:sp>
      <p:sp>
        <p:nvSpPr>
          <p:cNvPr id="47" name="Rectángulo 46"/>
          <p:cNvSpPr/>
          <p:nvPr/>
        </p:nvSpPr>
        <p:spPr>
          <a:xfrm>
            <a:off x="914196" y="4211382"/>
            <a:ext cx="1024640"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(94,07) </a:t>
            </a:r>
          </a:p>
          <a:p>
            <a:pPr algn="ctr"/>
            <a:r>
              <a:rPr lang="es-EC" sz="2000" dirty="0">
                <a:latin typeface="Agency FB" panose="020B0503020202020204" pitchFamily="34" charset="0"/>
                <a:ea typeface="Calibri" panose="020F0502020204030204" pitchFamily="34" charset="0"/>
              </a:rPr>
              <a:t>V2 (94,56)</a:t>
            </a:r>
            <a:endParaRPr lang="es-MX" sz="2000" dirty="0">
              <a:latin typeface="Agency FB" panose="020B0503020202020204" pitchFamily="34" charset="0"/>
            </a:endParaRPr>
          </a:p>
        </p:txBody>
      </p:sp>
      <p:sp>
        <p:nvSpPr>
          <p:cNvPr id="48" name="Rectángulo 47"/>
          <p:cNvSpPr/>
          <p:nvPr/>
        </p:nvSpPr>
        <p:spPr>
          <a:xfrm>
            <a:off x="1031358" y="2841823"/>
            <a:ext cx="906017"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(2,51) </a:t>
            </a:r>
          </a:p>
          <a:p>
            <a:pPr algn="ctr"/>
            <a:r>
              <a:rPr lang="es-EC" sz="2000" dirty="0">
                <a:latin typeface="Agency FB" panose="020B0503020202020204" pitchFamily="34" charset="0"/>
                <a:ea typeface="Calibri" panose="020F0502020204030204" pitchFamily="34" charset="0"/>
              </a:rPr>
              <a:t>V2 (2,44)</a:t>
            </a:r>
            <a:endParaRPr lang="es-MX" sz="2000" dirty="0">
              <a:latin typeface="Agency FB" panose="020B0503020202020204" pitchFamily="34" charset="0"/>
            </a:endParaRPr>
          </a:p>
        </p:txBody>
      </p:sp>
      <p:sp>
        <p:nvSpPr>
          <p:cNvPr id="49" name="Rectángulo 48"/>
          <p:cNvSpPr/>
          <p:nvPr/>
        </p:nvSpPr>
        <p:spPr>
          <a:xfrm>
            <a:off x="1871101" y="1830247"/>
            <a:ext cx="938077"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(6,19) </a:t>
            </a:r>
          </a:p>
          <a:p>
            <a:pPr algn="ctr"/>
            <a:r>
              <a:rPr lang="es-EC" sz="2000" dirty="0">
                <a:latin typeface="Agency FB" panose="020B0503020202020204" pitchFamily="34" charset="0"/>
                <a:ea typeface="Calibri" panose="020F0502020204030204" pitchFamily="34" charset="0"/>
              </a:rPr>
              <a:t>V2 (6,39)</a:t>
            </a:r>
            <a:endParaRPr lang="es-MX" sz="2000" dirty="0">
              <a:latin typeface="Agency FB" panose="020B0503020202020204" pitchFamily="34" charset="0"/>
            </a:endParaRPr>
          </a:p>
        </p:txBody>
      </p:sp>
      <p:sp>
        <p:nvSpPr>
          <p:cNvPr id="50" name="Rectángulo 49"/>
          <p:cNvSpPr/>
          <p:nvPr/>
        </p:nvSpPr>
        <p:spPr>
          <a:xfrm>
            <a:off x="4273402" y="1375175"/>
            <a:ext cx="1040670"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(0,025) </a:t>
            </a:r>
          </a:p>
          <a:p>
            <a:pPr algn="ctr"/>
            <a:r>
              <a:rPr lang="es-EC" sz="2000" dirty="0">
                <a:latin typeface="Agency FB" panose="020B0503020202020204" pitchFamily="34" charset="0"/>
                <a:ea typeface="Calibri" panose="020F0502020204030204" pitchFamily="34" charset="0"/>
              </a:rPr>
              <a:t>V2 (0,025)</a:t>
            </a:r>
            <a:endParaRPr lang="es-MX" sz="2000" dirty="0">
              <a:latin typeface="Agency FB" panose="020B0503020202020204" pitchFamily="34" charset="0"/>
            </a:endParaRPr>
          </a:p>
        </p:txBody>
      </p:sp>
      <p:sp>
        <p:nvSpPr>
          <p:cNvPr id="51" name="Rectángulo 50"/>
          <p:cNvSpPr/>
          <p:nvPr/>
        </p:nvSpPr>
        <p:spPr>
          <a:xfrm>
            <a:off x="9478519" y="1966720"/>
            <a:ext cx="939681"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(8,56) </a:t>
            </a:r>
          </a:p>
          <a:p>
            <a:pPr algn="ctr"/>
            <a:r>
              <a:rPr lang="es-EC" sz="2000" dirty="0">
                <a:latin typeface="Agency FB" panose="020B0503020202020204" pitchFamily="34" charset="0"/>
                <a:ea typeface="Calibri" panose="020F0502020204030204" pitchFamily="34" charset="0"/>
              </a:rPr>
              <a:t>V2 (8,50)</a:t>
            </a:r>
            <a:endParaRPr lang="es-MX" sz="2000" dirty="0">
              <a:latin typeface="Agency FB" panose="020B0503020202020204" pitchFamily="34" charset="0"/>
            </a:endParaRPr>
          </a:p>
        </p:txBody>
      </p:sp>
      <p:sp>
        <p:nvSpPr>
          <p:cNvPr id="52" name="Rectángulo 51"/>
          <p:cNvSpPr/>
          <p:nvPr/>
        </p:nvSpPr>
        <p:spPr>
          <a:xfrm>
            <a:off x="10513294" y="2901591"/>
            <a:ext cx="1048685"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(30,95) </a:t>
            </a:r>
          </a:p>
          <a:p>
            <a:pPr algn="ctr"/>
            <a:r>
              <a:rPr lang="es-EC" sz="2000" dirty="0">
                <a:latin typeface="Agency FB" panose="020B0503020202020204" pitchFamily="34" charset="0"/>
                <a:ea typeface="Calibri" panose="020F0502020204030204" pitchFamily="34" charset="0"/>
              </a:rPr>
              <a:t>V2 (33,04)</a:t>
            </a:r>
            <a:endParaRPr lang="es-MX" sz="2000" dirty="0">
              <a:latin typeface="Agency FB" panose="020B0503020202020204" pitchFamily="34" charset="0"/>
            </a:endParaRPr>
          </a:p>
        </p:txBody>
      </p:sp>
      <p:sp>
        <p:nvSpPr>
          <p:cNvPr id="53" name="Rectángulo 52"/>
          <p:cNvSpPr/>
          <p:nvPr/>
        </p:nvSpPr>
        <p:spPr>
          <a:xfrm>
            <a:off x="10701610" y="4211382"/>
            <a:ext cx="1035861"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(27,17) </a:t>
            </a:r>
          </a:p>
          <a:p>
            <a:pPr algn="ctr"/>
            <a:r>
              <a:rPr lang="es-EC" sz="2000" dirty="0">
                <a:latin typeface="Agency FB" panose="020B0503020202020204" pitchFamily="34" charset="0"/>
                <a:ea typeface="Calibri" panose="020F0502020204030204" pitchFamily="34" charset="0"/>
              </a:rPr>
              <a:t>V2 (25,03)</a:t>
            </a:r>
            <a:endParaRPr lang="es-MX" sz="2000" dirty="0">
              <a:latin typeface="Agency FB" panose="020B0503020202020204" pitchFamily="34" charset="0"/>
            </a:endParaRPr>
          </a:p>
        </p:txBody>
      </p:sp>
      <p:sp>
        <p:nvSpPr>
          <p:cNvPr id="54" name="Rectángulo 53"/>
          <p:cNvSpPr/>
          <p:nvPr/>
        </p:nvSpPr>
        <p:spPr>
          <a:xfrm>
            <a:off x="10558178" y="5768072"/>
            <a:ext cx="958917" cy="707886"/>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V1 (6,30) </a:t>
            </a:r>
          </a:p>
          <a:p>
            <a:pPr algn="ctr"/>
            <a:r>
              <a:rPr lang="es-EC" sz="2000" dirty="0">
                <a:latin typeface="Agency FB" panose="020B0503020202020204" pitchFamily="34" charset="0"/>
                <a:ea typeface="Calibri" panose="020F0502020204030204" pitchFamily="34" charset="0"/>
              </a:rPr>
              <a:t>V2 (1,87) </a:t>
            </a:r>
            <a:endParaRPr lang="es-MX" sz="2000" dirty="0">
              <a:latin typeface="Agency FB" panose="020B0503020202020204" pitchFamily="34" charset="0"/>
            </a:endParaRPr>
          </a:p>
        </p:txBody>
      </p:sp>
    </p:spTree>
    <p:extLst>
      <p:ext uri="{BB962C8B-B14F-4D97-AF65-F5344CB8AC3E}">
        <p14:creationId xmlns:p14="http://schemas.microsoft.com/office/powerpoint/2010/main" val="137516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p:nvPr/>
        </p:nvSpPr>
        <p:spPr>
          <a:xfrm>
            <a:off x="-24236" y="-8521"/>
            <a:ext cx="2860953" cy="769441"/>
          </a:xfrm>
          <a:prstGeom prst="rect">
            <a:avLst/>
          </a:prstGeom>
          <a:gradFill>
            <a:gsLst>
              <a:gs pos="0">
                <a:schemeClr val="accent1">
                  <a:lumMod val="5000"/>
                  <a:lumOff val="95000"/>
                </a:schemeClr>
              </a:gs>
              <a:gs pos="100000">
                <a:schemeClr val="accent2">
                  <a:lumMod val="20000"/>
                  <a:lumOff val="80000"/>
                </a:schemeClr>
              </a:gs>
            </a:gsLst>
            <a:lin ang="5400000" scaled="1"/>
          </a:gra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CONCLUSIONES</a:t>
            </a:r>
            <a:endParaRPr lang="es-EC" sz="2800" dirty="0"/>
          </a:p>
          <a:p>
            <a:r>
              <a:rPr lang="es-EC" sz="1600" dirty="0"/>
              <a:t>Factor B (Estado de la muestra)</a:t>
            </a:r>
          </a:p>
        </p:txBody>
      </p:sp>
      <p:grpSp>
        <p:nvGrpSpPr>
          <p:cNvPr id="127" name="Grupo 126"/>
          <p:cNvGrpSpPr/>
          <p:nvPr/>
        </p:nvGrpSpPr>
        <p:grpSpPr>
          <a:xfrm>
            <a:off x="1449219" y="430223"/>
            <a:ext cx="10005535" cy="6295609"/>
            <a:chOff x="308085" y="626755"/>
            <a:chExt cx="9643335" cy="5999148"/>
          </a:xfrm>
        </p:grpSpPr>
        <p:sp>
          <p:nvSpPr>
            <p:cNvPr id="81" name="Elipse 80"/>
            <p:cNvSpPr/>
            <p:nvPr/>
          </p:nvSpPr>
          <p:spPr>
            <a:xfrm>
              <a:off x="3259961" y="2771146"/>
              <a:ext cx="3635938" cy="3237768"/>
            </a:xfrm>
            <a:prstGeom prst="ellipse">
              <a:avLst/>
            </a:prstGeom>
            <a:solidFill>
              <a:srgbClr val="FFFF00"/>
            </a:solidFill>
            <a:ln>
              <a:solidFill>
                <a:srgbClr val="002060"/>
              </a:solidFill>
            </a:ln>
          </p:spPr>
          <p:style>
            <a:lnRef idx="2">
              <a:schemeClr val="lt1">
                <a:hueOff val="0"/>
                <a:satOff val="0"/>
                <a:lumOff val="0"/>
                <a:alphaOff val="0"/>
              </a:schemeClr>
            </a:lnRef>
            <a:fillRef idx="1">
              <a:scrgbClr r="0" g="0" b="0"/>
            </a:fillRef>
            <a:effectRef idx="0">
              <a:schemeClr val="accent5">
                <a:tint val="50000"/>
                <a:hueOff val="-3694485"/>
                <a:satOff val="-6499"/>
                <a:lumOff val="-836"/>
                <a:alphaOff val="0"/>
              </a:schemeClr>
            </a:effectRef>
            <a:fontRef idx="minor">
              <a:schemeClr val="lt1">
                <a:hueOff val="0"/>
                <a:satOff val="0"/>
                <a:lumOff val="0"/>
                <a:alphaOff val="0"/>
              </a:schemeClr>
            </a:fontRef>
          </p:style>
          <p:txBody>
            <a:bodyPr/>
            <a:lstStyle/>
            <a:p>
              <a:endParaRPr lang="es-419" dirty="0"/>
            </a:p>
          </p:txBody>
        </p:sp>
        <p:grpSp>
          <p:nvGrpSpPr>
            <p:cNvPr id="126" name="Grupo 125"/>
            <p:cNvGrpSpPr/>
            <p:nvPr/>
          </p:nvGrpSpPr>
          <p:grpSpPr>
            <a:xfrm>
              <a:off x="308085" y="626755"/>
              <a:ext cx="9643335" cy="5999148"/>
              <a:chOff x="7639" y="783509"/>
              <a:chExt cx="9643335" cy="5999148"/>
            </a:xfrm>
          </p:grpSpPr>
          <p:grpSp>
            <p:nvGrpSpPr>
              <p:cNvPr id="119" name="Grupo 118"/>
              <p:cNvGrpSpPr/>
              <p:nvPr/>
            </p:nvGrpSpPr>
            <p:grpSpPr>
              <a:xfrm>
                <a:off x="7639" y="783509"/>
                <a:ext cx="9643335" cy="4669842"/>
                <a:chOff x="1728083" y="1364322"/>
                <a:chExt cx="9083854" cy="5058877"/>
              </a:xfrm>
            </p:grpSpPr>
            <p:grpSp>
              <p:nvGrpSpPr>
                <p:cNvPr id="87" name="9 Grupo"/>
                <p:cNvGrpSpPr/>
                <p:nvPr/>
              </p:nvGrpSpPr>
              <p:grpSpPr>
                <a:xfrm>
                  <a:off x="1728083" y="5355673"/>
                  <a:ext cx="3176491" cy="1067526"/>
                  <a:chOff x="1252992" y="3069165"/>
                  <a:chExt cx="3176491" cy="1067526"/>
                </a:xfrm>
              </p:grpSpPr>
              <p:sp>
                <p:nvSpPr>
                  <p:cNvPr id="88" name="7 Flecha derecha"/>
                  <p:cNvSpPr/>
                  <p:nvPr/>
                </p:nvSpPr>
                <p:spPr>
                  <a:xfrm rot="20483225">
                    <a:off x="3266386" y="3144636"/>
                    <a:ext cx="1163097" cy="620739"/>
                  </a:xfrm>
                  <a:prstGeom prst="rightArrow">
                    <a:avLst>
                      <a:gd name="adj1" fmla="val 50000"/>
                      <a:gd name="adj2" fmla="val 4962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89" name="5 Rectángulo redondeado"/>
                  <p:cNvSpPr/>
                  <p:nvPr/>
                </p:nvSpPr>
                <p:spPr>
                  <a:xfrm>
                    <a:off x="1252992" y="3069165"/>
                    <a:ext cx="1976015" cy="106752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MATERIA SECA</a:t>
                    </a:r>
                  </a:p>
                </p:txBody>
              </p:sp>
            </p:grpSp>
            <p:grpSp>
              <p:nvGrpSpPr>
                <p:cNvPr id="90" name="9 Grupo"/>
                <p:cNvGrpSpPr/>
                <p:nvPr/>
              </p:nvGrpSpPr>
              <p:grpSpPr>
                <a:xfrm>
                  <a:off x="1740453" y="3711517"/>
                  <a:ext cx="3278688" cy="1149414"/>
                  <a:chOff x="1140447" y="2379853"/>
                  <a:chExt cx="3278688" cy="1149414"/>
                </a:xfrm>
              </p:grpSpPr>
              <p:sp>
                <p:nvSpPr>
                  <p:cNvPr id="91" name="7 Flecha derecha"/>
                  <p:cNvSpPr/>
                  <p:nvPr/>
                </p:nvSpPr>
                <p:spPr>
                  <a:xfrm rot="703376">
                    <a:off x="3194999" y="2917199"/>
                    <a:ext cx="122413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2" name="5 Rectángulo redondeado"/>
                  <p:cNvSpPr/>
                  <p:nvPr/>
                </p:nvSpPr>
                <p:spPr>
                  <a:xfrm>
                    <a:off x="1140447" y="2379853"/>
                    <a:ext cx="1976015" cy="106752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CENIZA</a:t>
                    </a:r>
                  </a:p>
                </p:txBody>
              </p:sp>
            </p:grpSp>
            <p:grpSp>
              <p:nvGrpSpPr>
                <p:cNvPr id="93" name="9 Grupo"/>
                <p:cNvGrpSpPr/>
                <p:nvPr/>
              </p:nvGrpSpPr>
              <p:grpSpPr>
                <a:xfrm>
                  <a:off x="2381256" y="2083398"/>
                  <a:ext cx="3368675" cy="1864924"/>
                  <a:chOff x="1140447" y="2379852"/>
                  <a:chExt cx="3368675" cy="1864924"/>
                </a:xfrm>
              </p:grpSpPr>
              <p:sp>
                <p:nvSpPr>
                  <p:cNvPr id="94" name="7 Flecha derecha"/>
                  <p:cNvSpPr/>
                  <p:nvPr/>
                </p:nvSpPr>
                <p:spPr>
                  <a:xfrm rot="2300610">
                    <a:off x="2909676" y="3632708"/>
                    <a:ext cx="159944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5" name="5 Rectángulo redondeado"/>
                  <p:cNvSpPr/>
                  <p:nvPr/>
                </p:nvSpPr>
                <p:spPr>
                  <a:xfrm>
                    <a:off x="1140447" y="2379852"/>
                    <a:ext cx="1976015" cy="106752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PH</a:t>
                    </a:r>
                  </a:p>
                </p:txBody>
              </p:sp>
            </p:grpSp>
            <p:grpSp>
              <p:nvGrpSpPr>
                <p:cNvPr id="96" name="10 Grupo"/>
                <p:cNvGrpSpPr/>
                <p:nvPr/>
              </p:nvGrpSpPr>
              <p:grpSpPr>
                <a:xfrm>
                  <a:off x="5289760" y="1364322"/>
                  <a:ext cx="1976015" cy="2625383"/>
                  <a:chOff x="6141001" y="2520560"/>
                  <a:chExt cx="1976015" cy="2625383"/>
                </a:xfrm>
              </p:grpSpPr>
              <p:sp>
                <p:nvSpPr>
                  <p:cNvPr id="97" name="8 Flecha derecha"/>
                  <p:cNvSpPr/>
                  <p:nvPr/>
                </p:nvSpPr>
                <p:spPr>
                  <a:xfrm rot="5400000">
                    <a:off x="6474103" y="4139286"/>
                    <a:ext cx="1401247"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98" name="6 Rectángulo redondeado"/>
                  <p:cNvSpPr/>
                  <p:nvPr/>
                </p:nvSpPr>
                <p:spPr>
                  <a:xfrm>
                    <a:off x="6141001" y="2520560"/>
                    <a:ext cx="1976015" cy="106752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ACIDEZ</a:t>
                    </a:r>
                  </a:p>
                </p:txBody>
              </p:sp>
            </p:grpSp>
            <p:grpSp>
              <p:nvGrpSpPr>
                <p:cNvPr id="105" name="10 Grupo"/>
                <p:cNvGrpSpPr/>
                <p:nvPr/>
              </p:nvGrpSpPr>
              <p:grpSpPr>
                <a:xfrm>
                  <a:off x="6873482" y="2069788"/>
                  <a:ext cx="3157061" cy="1862382"/>
                  <a:chOff x="5047138" y="2589704"/>
                  <a:chExt cx="3157061" cy="1862382"/>
                </a:xfrm>
              </p:grpSpPr>
              <p:sp>
                <p:nvSpPr>
                  <p:cNvPr id="107" name="8 Flecha derecha"/>
                  <p:cNvSpPr/>
                  <p:nvPr/>
                </p:nvSpPr>
                <p:spPr>
                  <a:xfrm rot="8380742">
                    <a:off x="5047138" y="3840018"/>
                    <a:ext cx="1666663"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08" name="6 Rectángulo redondeado"/>
                  <p:cNvSpPr/>
                  <p:nvPr/>
                </p:nvSpPr>
                <p:spPr>
                  <a:xfrm>
                    <a:off x="6228184" y="2589704"/>
                    <a:ext cx="1976015" cy="106752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FIBRA</a:t>
                    </a:r>
                  </a:p>
                </p:txBody>
              </p:sp>
            </p:grpSp>
            <p:grpSp>
              <p:nvGrpSpPr>
                <p:cNvPr id="110" name="10 Grupo"/>
                <p:cNvGrpSpPr/>
                <p:nvPr/>
              </p:nvGrpSpPr>
              <p:grpSpPr>
                <a:xfrm>
                  <a:off x="7585835" y="3687357"/>
                  <a:ext cx="3123274" cy="1173573"/>
                  <a:chOff x="4644819" y="2800711"/>
                  <a:chExt cx="3123274" cy="1173573"/>
                </a:xfrm>
              </p:grpSpPr>
              <p:sp>
                <p:nvSpPr>
                  <p:cNvPr id="112" name="8 Flecha derecha"/>
                  <p:cNvSpPr/>
                  <p:nvPr/>
                </p:nvSpPr>
                <p:spPr>
                  <a:xfrm rot="10289288">
                    <a:off x="4644819" y="3362216"/>
                    <a:ext cx="122413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3" name="6 Rectángulo redondeado"/>
                  <p:cNvSpPr/>
                  <p:nvPr/>
                </p:nvSpPr>
                <p:spPr>
                  <a:xfrm>
                    <a:off x="5792078" y="2800711"/>
                    <a:ext cx="1976015" cy="106752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GRASA</a:t>
                    </a:r>
                  </a:p>
                </p:txBody>
              </p:sp>
            </p:grpSp>
            <p:grpSp>
              <p:nvGrpSpPr>
                <p:cNvPr id="115" name="10 Grupo"/>
                <p:cNvGrpSpPr/>
                <p:nvPr/>
              </p:nvGrpSpPr>
              <p:grpSpPr>
                <a:xfrm>
                  <a:off x="7662890" y="5275189"/>
                  <a:ext cx="3149047" cy="1067526"/>
                  <a:chOff x="5055152" y="2420889"/>
                  <a:chExt cx="3149047" cy="1067526"/>
                </a:xfrm>
              </p:grpSpPr>
              <p:sp>
                <p:nvSpPr>
                  <p:cNvPr id="117" name="8 Flecha derecha"/>
                  <p:cNvSpPr/>
                  <p:nvPr/>
                </p:nvSpPr>
                <p:spPr>
                  <a:xfrm rot="12063976">
                    <a:off x="5055152" y="2671684"/>
                    <a:ext cx="1353107"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8" name="6 Rectángulo redondeado"/>
                  <p:cNvSpPr/>
                  <p:nvPr/>
                </p:nvSpPr>
                <p:spPr>
                  <a:xfrm>
                    <a:off x="6228184" y="2420889"/>
                    <a:ext cx="1976015" cy="106752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PROTEINA</a:t>
                    </a:r>
                  </a:p>
                </p:txBody>
              </p:sp>
            </p:grpSp>
          </p:grpSp>
          <p:sp>
            <p:nvSpPr>
              <p:cNvPr id="120" name="8 Flecha derecha"/>
              <p:cNvSpPr/>
              <p:nvPr/>
            </p:nvSpPr>
            <p:spPr>
              <a:xfrm rot="12063976">
                <a:off x="5328239" y="5714294"/>
                <a:ext cx="1436446" cy="56499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dirty="0"/>
              </a:p>
            </p:txBody>
          </p:sp>
          <p:sp>
            <p:nvSpPr>
              <p:cNvPr id="121" name="6 Rectángulo redondeado"/>
              <p:cNvSpPr/>
              <p:nvPr/>
            </p:nvSpPr>
            <p:spPr>
              <a:xfrm>
                <a:off x="6535088" y="5667797"/>
                <a:ext cx="2097719" cy="985431"/>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AFLATOXINAS</a:t>
                </a:r>
              </a:p>
            </p:txBody>
          </p:sp>
          <p:sp>
            <p:nvSpPr>
              <p:cNvPr id="124" name="7 Flecha derecha"/>
              <p:cNvSpPr/>
              <p:nvPr/>
            </p:nvSpPr>
            <p:spPr>
              <a:xfrm rot="20483225">
                <a:off x="2778403" y="5750040"/>
                <a:ext cx="1234733" cy="573003"/>
              </a:xfrm>
              <a:prstGeom prst="rightArrow">
                <a:avLst>
                  <a:gd name="adj1" fmla="val 50000"/>
                  <a:gd name="adj2" fmla="val 4962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25" name="5 Rectángulo redondeado"/>
              <p:cNvSpPr/>
              <p:nvPr/>
            </p:nvSpPr>
            <p:spPr>
              <a:xfrm>
                <a:off x="930599" y="5733100"/>
                <a:ext cx="2028916" cy="1049557"/>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HUMEDAD</a:t>
                </a:r>
              </a:p>
            </p:txBody>
          </p:sp>
        </p:grpSp>
      </p:grpSp>
      <p:sp>
        <p:nvSpPr>
          <p:cNvPr id="135" name="Rectángulo 134"/>
          <p:cNvSpPr/>
          <p:nvPr/>
        </p:nvSpPr>
        <p:spPr>
          <a:xfrm>
            <a:off x="1076164" y="5719000"/>
            <a:ext cx="1082349" cy="707886"/>
          </a:xfrm>
          <a:prstGeom prst="rect">
            <a:avLst/>
          </a:prstGeom>
          <a:ln w="28575">
            <a:solidFill>
              <a:srgbClr val="B40CB4"/>
            </a:solidFill>
          </a:ln>
        </p:spPr>
        <p:txBody>
          <a:bodyPr wrap="square">
            <a:spAutoFit/>
          </a:bodyPr>
          <a:lstStyle/>
          <a:p>
            <a:pPr algn="ctr"/>
            <a:r>
              <a:rPr lang="es-EC" sz="2000" dirty="0">
                <a:solidFill>
                  <a:srgbClr val="000000"/>
                </a:solidFill>
                <a:latin typeface="Agency FB" panose="020B0503020202020204" pitchFamily="34" charset="0"/>
                <a:ea typeface="Calibri" panose="020F0502020204030204" pitchFamily="34" charset="0"/>
              </a:rPr>
              <a:t>E1</a:t>
            </a:r>
            <a:r>
              <a:rPr lang="es-EC" sz="2000" dirty="0">
                <a:solidFill>
                  <a:srgbClr val="000000"/>
                </a:solidFill>
                <a:latin typeface="Agency FB" panose="020B0503020202020204" pitchFamily="34" charset="0"/>
                <a:ea typeface="Times New Roman" panose="02020603050405020304" pitchFamily="18" charset="0"/>
              </a:rPr>
              <a:t> (8,96%)</a:t>
            </a:r>
            <a:endParaRPr lang="es-EC" sz="2000" dirty="0">
              <a:solidFill>
                <a:srgbClr val="000000"/>
              </a:solidFill>
              <a:latin typeface="Agency FB" panose="020B0503020202020204" pitchFamily="34" charset="0"/>
              <a:ea typeface="Calibri" panose="020F0502020204030204" pitchFamily="34" charset="0"/>
            </a:endParaRPr>
          </a:p>
          <a:p>
            <a:pPr algn="ctr"/>
            <a:r>
              <a:rPr lang="es-EC" sz="2000" dirty="0">
                <a:solidFill>
                  <a:srgbClr val="000000"/>
                </a:solidFill>
                <a:latin typeface="Agency FB" panose="020B0503020202020204" pitchFamily="34" charset="0"/>
                <a:ea typeface="Calibri" panose="020F0502020204030204" pitchFamily="34" charset="0"/>
              </a:rPr>
              <a:t>E2</a:t>
            </a:r>
            <a:r>
              <a:rPr lang="es-EC" sz="2000" dirty="0">
                <a:latin typeface="Agency FB" panose="020B0503020202020204" pitchFamily="34" charset="0"/>
                <a:ea typeface="Calibri" panose="020F0502020204030204" pitchFamily="34" charset="0"/>
              </a:rPr>
              <a:t> (</a:t>
            </a:r>
            <a:r>
              <a:rPr lang="es-EC" sz="2000" dirty="0">
                <a:solidFill>
                  <a:srgbClr val="000000"/>
                </a:solidFill>
                <a:latin typeface="Agency FB" panose="020B0503020202020204" pitchFamily="34" charset="0"/>
                <a:ea typeface="Calibri" panose="020F0502020204030204" pitchFamily="34" charset="0"/>
              </a:rPr>
              <a:t>2,40%)</a:t>
            </a:r>
          </a:p>
        </p:txBody>
      </p:sp>
      <p:sp>
        <p:nvSpPr>
          <p:cNvPr id="136" name="Rectángulo 135"/>
          <p:cNvSpPr/>
          <p:nvPr/>
        </p:nvSpPr>
        <p:spPr>
          <a:xfrm>
            <a:off x="9871598" y="648901"/>
            <a:ext cx="1053495" cy="400110"/>
          </a:xfrm>
          <a:prstGeom prst="rect">
            <a:avLst/>
          </a:prstGeom>
          <a:ln w="28575">
            <a:solidFill>
              <a:srgbClr val="B40CB4"/>
            </a:solidFill>
          </a:ln>
        </p:spPr>
        <p:txBody>
          <a:bodyPr wrap="none">
            <a:spAutoFit/>
          </a:bodyPr>
          <a:lstStyle/>
          <a:p>
            <a:pPr algn="ctr"/>
            <a:r>
              <a:rPr lang="es-EC" sz="2000" dirty="0">
                <a:solidFill>
                  <a:srgbClr val="000000"/>
                </a:solidFill>
                <a:latin typeface="Agency FB" panose="020B0503020202020204" pitchFamily="34" charset="0"/>
                <a:ea typeface="Times New Roman" panose="02020603050405020304" pitchFamily="18" charset="0"/>
              </a:rPr>
              <a:t>E1 (9,05%)</a:t>
            </a:r>
            <a:endParaRPr lang="es-MX" sz="2000" dirty="0">
              <a:latin typeface="Agency FB" panose="020B0503020202020204" pitchFamily="34" charset="0"/>
            </a:endParaRPr>
          </a:p>
        </p:txBody>
      </p:sp>
      <p:sp>
        <p:nvSpPr>
          <p:cNvPr id="137" name="Rectángulo 136"/>
          <p:cNvSpPr/>
          <p:nvPr/>
        </p:nvSpPr>
        <p:spPr>
          <a:xfrm>
            <a:off x="10633655" y="2199959"/>
            <a:ext cx="1173719" cy="400110"/>
          </a:xfrm>
          <a:prstGeom prst="rect">
            <a:avLst/>
          </a:prstGeom>
          <a:ln w="28575">
            <a:solidFill>
              <a:srgbClr val="B40CB4"/>
            </a:solidFill>
          </a:ln>
        </p:spPr>
        <p:txBody>
          <a:bodyPr wrap="square">
            <a:spAutoFit/>
          </a:bodyPr>
          <a:lstStyle/>
          <a:p>
            <a:pPr algn="ctr"/>
            <a:r>
              <a:rPr lang="es-EC" sz="2000" dirty="0">
                <a:solidFill>
                  <a:srgbClr val="000000"/>
                </a:solidFill>
                <a:latin typeface="Agency FB" panose="020B0503020202020204" pitchFamily="34" charset="0"/>
                <a:ea typeface="Times New Roman" panose="02020603050405020304" pitchFamily="18" charset="0"/>
              </a:rPr>
              <a:t>E1 (37,75%)</a:t>
            </a:r>
            <a:endParaRPr lang="es-MX" sz="2000" dirty="0">
              <a:latin typeface="Agency FB" panose="020B0503020202020204" pitchFamily="34" charset="0"/>
            </a:endParaRPr>
          </a:p>
        </p:txBody>
      </p:sp>
      <p:sp>
        <p:nvSpPr>
          <p:cNvPr id="138" name="Rectángulo 137"/>
          <p:cNvSpPr/>
          <p:nvPr/>
        </p:nvSpPr>
        <p:spPr>
          <a:xfrm>
            <a:off x="10660905" y="3738116"/>
            <a:ext cx="1146469" cy="400110"/>
          </a:xfrm>
          <a:prstGeom prst="rect">
            <a:avLst/>
          </a:prstGeom>
          <a:ln w="28575">
            <a:solidFill>
              <a:srgbClr val="B40CB4"/>
            </a:solidFill>
          </a:ln>
        </p:spPr>
        <p:txBody>
          <a:bodyPr wrap="none">
            <a:spAutoFit/>
          </a:bodyPr>
          <a:lstStyle/>
          <a:p>
            <a:pPr algn="ctr"/>
            <a:r>
              <a:rPr lang="es-EC" sz="2000" dirty="0">
                <a:solidFill>
                  <a:srgbClr val="000000"/>
                </a:solidFill>
                <a:latin typeface="Agency FB" panose="020B0503020202020204" pitchFamily="34" charset="0"/>
                <a:ea typeface="Times New Roman" panose="02020603050405020304" pitchFamily="18" charset="0"/>
              </a:rPr>
              <a:t>E1 (28,48%)</a:t>
            </a:r>
            <a:endParaRPr lang="es-MX" sz="2000" dirty="0">
              <a:latin typeface="Agency FB" panose="020B0503020202020204" pitchFamily="34" charset="0"/>
            </a:endParaRPr>
          </a:p>
        </p:txBody>
      </p:sp>
      <p:sp>
        <p:nvSpPr>
          <p:cNvPr id="139" name="Rectángulo 138"/>
          <p:cNvSpPr/>
          <p:nvPr/>
        </p:nvSpPr>
        <p:spPr>
          <a:xfrm>
            <a:off x="834631" y="1386962"/>
            <a:ext cx="1091967" cy="707886"/>
          </a:xfrm>
          <a:prstGeom prst="rect">
            <a:avLst/>
          </a:prstGeom>
          <a:ln w="28575">
            <a:solidFill>
              <a:srgbClr val="B40CB4"/>
            </a:solidFill>
          </a:ln>
        </p:spPr>
        <p:txBody>
          <a:bodyPr wrap="none">
            <a:spAutoFit/>
          </a:bodyPr>
          <a:lstStyle/>
          <a:p>
            <a:pPr algn="ctr"/>
            <a:r>
              <a:rPr lang="es-EC" sz="2000" dirty="0">
                <a:solidFill>
                  <a:srgbClr val="000000"/>
                </a:solidFill>
                <a:latin typeface="Agency FB" panose="020B0503020202020204" pitchFamily="34" charset="0"/>
                <a:ea typeface="Times New Roman" panose="02020603050405020304" pitchFamily="18" charset="0"/>
              </a:rPr>
              <a:t>E1 (6,35%)</a:t>
            </a:r>
          </a:p>
          <a:p>
            <a:pPr algn="ctr"/>
            <a:r>
              <a:rPr lang="es-EC" sz="2000" dirty="0">
                <a:solidFill>
                  <a:srgbClr val="000000"/>
                </a:solidFill>
                <a:latin typeface="Agency FB" panose="020B0503020202020204" pitchFamily="34" charset="0"/>
              </a:rPr>
              <a:t>E2 (6,23%)</a:t>
            </a:r>
            <a:endParaRPr lang="es-MX" sz="2000" dirty="0">
              <a:latin typeface="Agency FB" panose="020B0503020202020204" pitchFamily="34" charset="0"/>
            </a:endParaRPr>
          </a:p>
        </p:txBody>
      </p:sp>
      <p:sp>
        <p:nvSpPr>
          <p:cNvPr id="140" name="Rectángulo 139"/>
          <p:cNvSpPr/>
          <p:nvPr/>
        </p:nvSpPr>
        <p:spPr>
          <a:xfrm>
            <a:off x="4006633" y="229805"/>
            <a:ext cx="1202572" cy="707886"/>
          </a:xfrm>
          <a:prstGeom prst="rect">
            <a:avLst/>
          </a:prstGeom>
          <a:ln w="28575">
            <a:solidFill>
              <a:srgbClr val="B40CB4"/>
            </a:solidFill>
          </a:ln>
        </p:spPr>
        <p:txBody>
          <a:bodyPr wrap="none">
            <a:spAutoFit/>
          </a:bodyPr>
          <a:lstStyle/>
          <a:p>
            <a:pPr algn="ctr"/>
            <a:r>
              <a:rPr lang="es-EC" sz="2000" dirty="0">
                <a:solidFill>
                  <a:srgbClr val="000000"/>
                </a:solidFill>
                <a:latin typeface="Agency FB" panose="020B0503020202020204" pitchFamily="34" charset="0"/>
                <a:ea typeface="Times New Roman" panose="02020603050405020304" pitchFamily="18" charset="0"/>
              </a:rPr>
              <a:t>E1 (0,026%)</a:t>
            </a:r>
            <a:endParaRPr lang="es-MX" sz="2000" dirty="0">
              <a:latin typeface="Agency FB" panose="020B0503020202020204" pitchFamily="34" charset="0"/>
            </a:endParaRPr>
          </a:p>
          <a:p>
            <a:pPr algn="ctr"/>
            <a:r>
              <a:rPr lang="es-MX" sz="2000" dirty="0">
                <a:solidFill>
                  <a:srgbClr val="000000"/>
                </a:solidFill>
                <a:latin typeface="Agency FB" panose="020B0503020202020204" pitchFamily="34" charset="0"/>
                <a:ea typeface="Times New Roman" panose="02020603050405020304" pitchFamily="18" charset="0"/>
              </a:rPr>
              <a:t>E2(0,023%)</a:t>
            </a:r>
            <a:endParaRPr lang="es-EC" sz="2000" dirty="0">
              <a:solidFill>
                <a:srgbClr val="000000"/>
              </a:solidFill>
              <a:latin typeface="Agency FB" panose="020B0503020202020204" pitchFamily="34" charset="0"/>
              <a:ea typeface="Times New Roman" panose="02020603050405020304" pitchFamily="18" charset="0"/>
            </a:endParaRPr>
          </a:p>
        </p:txBody>
      </p:sp>
      <p:sp>
        <p:nvSpPr>
          <p:cNvPr id="141" name="Rectángulo 140"/>
          <p:cNvSpPr/>
          <p:nvPr/>
        </p:nvSpPr>
        <p:spPr>
          <a:xfrm>
            <a:off x="10597575" y="5687062"/>
            <a:ext cx="1172116" cy="707886"/>
          </a:xfrm>
          <a:prstGeom prst="rect">
            <a:avLst/>
          </a:prstGeom>
          <a:ln w="28575">
            <a:solidFill>
              <a:srgbClr val="B40CB4"/>
            </a:solidFill>
          </a:ln>
        </p:spPr>
        <p:txBody>
          <a:bodyPr wrap="none">
            <a:spAutoFit/>
          </a:bodyPr>
          <a:lstStyle/>
          <a:p>
            <a:pPr algn="ctr"/>
            <a:r>
              <a:rPr lang="es-EC" sz="2000" dirty="0">
                <a:solidFill>
                  <a:srgbClr val="000000"/>
                </a:solidFill>
                <a:latin typeface="Agency FB" panose="020B0503020202020204" pitchFamily="34" charset="0"/>
                <a:ea typeface="Times New Roman" panose="02020603050405020304" pitchFamily="18" charset="0"/>
              </a:rPr>
              <a:t>E1 (5,06ppb)</a:t>
            </a:r>
            <a:endParaRPr lang="es-MX" sz="2000" dirty="0">
              <a:latin typeface="Agency FB" panose="020B0503020202020204" pitchFamily="34" charset="0"/>
            </a:endParaRPr>
          </a:p>
          <a:p>
            <a:pPr algn="ctr"/>
            <a:r>
              <a:rPr lang="es-MX" sz="2000" dirty="0">
                <a:latin typeface="Agency FB" panose="020B0503020202020204" pitchFamily="34" charset="0"/>
              </a:rPr>
              <a:t>E2</a:t>
            </a:r>
            <a:r>
              <a:rPr lang="es-MX" sz="2000" dirty="0">
                <a:solidFill>
                  <a:srgbClr val="000000"/>
                </a:solidFill>
                <a:latin typeface="Agency FB" panose="020B0503020202020204" pitchFamily="34" charset="0"/>
                <a:ea typeface="Times New Roman" panose="02020603050405020304" pitchFamily="18" charset="0"/>
              </a:rPr>
              <a:t>(3,12ppb)</a:t>
            </a:r>
            <a:endParaRPr lang="es-EC" sz="2000" dirty="0">
              <a:solidFill>
                <a:srgbClr val="000000"/>
              </a:solidFill>
              <a:latin typeface="Agency FB" panose="020B0503020202020204" pitchFamily="34" charset="0"/>
              <a:ea typeface="Times New Roman" panose="02020603050405020304" pitchFamily="18" charset="0"/>
            </a:endParaRPr>
          </a:p>
        </p:txBody>
      </p:sp>
      <p:sp>
        <p:nvSpPr>
          <p:cNvPr id="40" name="5 Rectángulo redondeado"/>
          <p:cNvSpPr/>
          <p:nvPr/>
        </p:nvSpPr>
        <p:spPr>
          <a:xfrm>
            <a:off x="5858463" y="4054494"/>
            <a:ext cx="1161141" cy="6926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2400" b="1" dirty="0">
                <a:solidFill>
                  <a:schemeClr val="tx1"/>
                </a:solidFill>
                <a:latin typeface="Arial" panose="020B0604020202020204" pitchFamily="34" charset="0"/>
                <a:cs typeface="Arial" panose="020B0604020202020204" pitchFamily="34" charset="0"/>
              </a:rPr>
              <a:t>Ha</a:t>
            </a:r>
          </a:p>
        </p:txBody>
      </p:sp>
    </p:spTree>
    <p:extLst>
      <p:ext uri="{BB962C8B-B14F-4D97-AF65-F5344CB8AC3E}">
        <p14:creationId xmlns:p14="http://schemas.microsoft.com/office/powerpoint/2010/main" val="637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0 Grupo"/>
          <p:cNvGrpSpPr/>
          <p:nvPr/>
        </p:nvGrpSpPr>
        <p:grpSpPr>
          <a:xfrm>
            <a:off x="7816733" y="4831930"/>
            <a:ext cx="2843298" cy="787284"/>
            <a:chOff x="4506507" y="2826465"/>
            <a:chExt cx="3326134" cy="1224136"/>
          </a:xfrm>
        </p:grpSpPr>
        <p:sp>
          <p:nvSpPr>
            <p:cNvPr id="6" name="8 Flecha derecha"/>
            <p:cNvSpPr/>
            <p:nvPr/>
          </p:nvSpPr>
          <p:spPr>
            <a:xfrm rot="10800000">
              <a:off x="4506507" y="3191247"/>
              <a:ext cx="1362769"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7" name="6 Rectángulo redondeado"/>
            <p:cNvSpPr/>
            <p:nvPr/>
          </p:nvSpPr>
          <p:spPr>
            <a:xfrm>
              <a:off x="5744409" y="2826465"/>
              <a:ext cx="2088232" cy="122413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Proteína</a:t>
              </a:r>
            </a:p>
          </p:txBody>
        </p:sp>
      </p:grpSp>
      <p:grpSp>
        <p:nvGrpSpPr>
          <p:cNvPr id="8" name="9 Grupo"/>
          <p:cNvGrpSpPr/>
          <p:nvPr/>
        </p:nvGrpSpPr>
        <p:grpSpPr>
          <a:xfrm>
            <a:off x="2246828" y="5836486"/>
            <a:ext cx="2715379" cy="787284"/>
            <a:chOff x="1252991" y="3069165"/>
            <a:chExt cx="3176492" cy="1224136"/>
          </a:xfrm>
        </p:grpSpPr>
        <p:sp>
          <p:nvSpPr>
            <p:cNvPr id="9" name="7 Flecha derecha"/>
            <p:cNvSpPr/>
            <p:nvPr/>
          </p:nvSpPr>
          <p:spPr>
            <a:xfrm rot="20483225">
              <a:off x="3266386" y="3144636"/>
              <a:ext cx="1163097" cy="620739"/>
            </a:xfrm>
            <a:prstGeom prst="rightArrow">
              <a:avLst>
                <a:gd name="adj1" fmla="val 50000"/>
                <a:gd name="adj2" fmla="val 4962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0" name="5 Rectángulo redondeado"/>
            <p:cNvSpPr/>
            <p:nvPr/>
          </p:nvSpPr>
          <p:spPr>
            <a:xfrm>
              <a:off x="1252991" y="3069165"/>
              <a:ext cx="2088232" cy="122413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Humedad</a:t>
              </a:r>
            </a:p>
          </p:txBody>
        </p:sp>
      </p:grpSp>
      <p:grpSp>
        <p:nvGrpSpPr>
          <p:cNvPr id="33" name="Grupo 32"/>
          <p:cNvGrpSpPr/>
          <p:nvPr/>
        </p:nvGrpSpPr>
        <p:grpSpPr>
          <a:xfrm>
            <a:off x="4888667" y="4005064"/>
            <a:ext cx="2834495" cy="2395736"/>
            <a:chOff x="4888667" y="4005064"/>
            <a:chExt cx="2834495" cy="2395736"/>
          </a:xfrm>
        </p:grpSpPr>
        <p:sp>
          <p:nvSpPr>
            <p:cNvPr id="4" name="3 Elipse"/>
            <p:cNvSpPr/>
            <p:nvPr/>
          </p:nvSpPr>
          <p:spPr>
            <a:xfrm>
              <a:off x="4888667" y="4005064"/>
              <a:ext cx="2834495" cy="2395736"/>
            </a:xfrm>
            <a:prstGeom prst="ellipse">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solidFill>
                    <a:schemeClr val="tx1"/>
                  </a:solidFill>
                  <a:latin typeface="Arial" panose="020B0604020202020204" pitchFamily="34" charset="0"/>
                  <a:cs typeface="Arial" panose="020B0604020202020204" pitchFamily="34" charset="0"/>
                </a:rPr>
                <a:t>HIPÓTESIS </a:t>
              </a:r>
            </a:p>
            <a:p>
              <a:pPr algn="ctr"/>
              <a:r>
                <a:rPr lang="es-EC" sz="2000" b="1" dirty="0">
                  <a:solidFill>
                    <a:schemeClr val="tx1"/>
                  </a:solidFill>
                  <a:latin typeface="Arial" panose="020B0604020202020204" pitchFamily="34" charset="0"/>
                  <a:cs typeface="Arial" panose="020B0604020202020204" pitchFamily="34" charset="0"/>
                </a:rPr>
                <a:t> </a:t>
              </a:r>
            </a:p>
          </p:txBody>
        </p:sp>
        <p:sp>
          <p:nvSpPr>
            <p:cNvPr id="26" name="5 Rectángulo redondeado"/>
            <p:cNvSpPr/>
            <p:nvPr/>
          </p:nvSpPr>
          <p:spPr>
            <a:xfrm>
              <a:off x="5905193" y="5384755"/>
              <a:ext cx="862856" cy="451731"/>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Ha</a:t>
              </a:r>
            </a:p>
          </p:txBody>
        </p:sp>
      </p:grpSp>
      <p:sp>
        <p:nvSpPr>
          <p:cNvPr id="28" name="2 CuadroTexto"/>
          <p:cNvSpPr txBox="1"/>
          <p:nvPr/>
        </p:nvSpPr>
        <p:spPr>
          <a:xfrm>
            <a:off x="0" y="-66"/>
            <a:ext cx="4273402" cy="830997"/>
          </a:xfrm>
          <a:prstGeom prst="rect">
            <a:avLst/>
          </a:prstGeom>
          <a:gradFill>
            <a:gsLst>
              <a:gs pos="0">
                <a:schemeClr val="accent1">
                  <a:lumMod val="5000"/>
                  <a:lumOff val="95000"/>
                </a:schemeClr>
              </a:gs>
              <a:gs pos="100000">
                <a:schemeClr val="accent2">
                  <a:lumMod val="20000"/>
                  <a:lumOff val="80000"/>
                </a:schemeClr>
              </a:gs>
            </a:gsLst>
            <a:lin ang="5400000" scaled="1"/>
          </a:gradFill>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s-419"/>
            </a:defPPr>
            <a:lvl1pPr>
              <a:defRPr sz="2800" b="1"/>
            </a:lvl1pPr>
          </a:lstStyle>
          <a:p>
            <a:r>
              <a:rPr lang="es-EC" dirty="0"/>
              <a:t>CONCLUSIONES </a:t>
            </a:r>
          </a:p>
          <a:p>
            <a:r>
              <a:rPr lang="es-EC" sz="2000" b="0" dirty="0"/>
              <a:t>Factor C (Sistema de almacenamiento)</a:t>
            </a:r>
          </a:p>
        </p:txBody>
      </p:sp>
      <p:grpSp>
        <p:nvGrpSpPr>
          <p:cNvPr id="11" name="9 Grupo"/>
          <p:cNvGrpSpPr/>
          <p:nvPr/>
        </p:nvGrpSpPr>
        <p:grpSpPr>
          <a:xfrm>
            <a:off x="2002402" y="4715129"/>
            <a:ext cx="2802740" cy="787284"/>
            <a:chOff x="1140447" y="2379852"/>
            <a:chExt cx="3278688" cy="1224136"/>
          </a:xfrm>
        </p:grpSpPr>
        <p:sp>
          <p:nvSpPr>
            <p:cNvPr id="12" name="7 Flecha derecha"/>
            <p:cNvSpPr/>
            <p:nvPr/>
          </p:nvSpPr>
          <p:spPr>
            <a:xfrm>
              <a:off x="3194999" y="2917198"/>
              <a:ext cx="122413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3" name="5 Rectángulo redondeado"/>
            <p:cNvSpPr/>
            <p:nvPr/>
          </p:nvSpPr>
          <p:spPr>
            <a:xfrm>
              <a:off x="1140447" y="2379852"/>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Materia seca</a:t>
              </a:r>
            </a:p>
          </p:txBody>
        </p:sp>
      </p:grpSp>
      <p:grpSp>
        <p:nvGrpSpPr>
          <p:cNvPr id="14" name="9 Grupo"/>
          <p:cNvGrpSpPr/>
          <p:nvPr/>
        </p:nvGrpSpPr>
        <p:grpSpPr>
          <a:xfrm>
            <a:off x="2127539" y="3463945"/>
            <a:ext cx="2962856" cy="944258"/>
            <a:chOff x="1140447" y="2379852"/>
            <a:chExt cx="3465994" cy="1468212"/>
          </a:xfrm>
        </p:grpSpPr>
        <p:sp>
          <p:nvSpPr>
            <p:cNvPr id="15" name="7 Flecha derecha"/>
            <p:cNvSpPr/>
            <p:nvPr/>
          </p:nvSpPr>
          <p:spPr>
            <a:xfrm rot="1887880">
              <a:off x="3006995" y="3235996"/>
              <a:ext cx="1599446" cy="612068"/>
            </a:xfrm>
            <a:prstGeom prst="rightArrow">
              <a:avLst>
                <a:gd name="adj1" fmla="val 50000"/>
                <a:gd name="adj2" fmla="val 6508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6" name="5 Rectángulo redondeado"/>
            <p:cNvSpPr/>
            <p:nvPr/>
          </p:nvSpPr>
          <p:spPr>
            <a:xfrm>
              <a:off x="1140447" y="2379852"/>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Ceniza</a:t>
              </a:r>
            </a:p>
          </p:txBody>
        </p:sp>
      </p:grpSp>
      <p:grpSp>
        <p:nvGrpSpPr>
          <p:cNvPr id="17" name="10 Grupo"/>
          <p:cNvGrpSpPr/>
          <p:nvPr/>
        </p:nvGrpSpPr>
        <p:grpSpPr>
          <a:xfrm>
            <a:off x="5362189" y="1985234"/>
            <a:ext cx="1785095" cy="1918287"/>
            <a:chOff x="6141001" y="2520560"/>
            <a:chExt cx="2088232" cy="2982716"/>
          </a:xfrm>
        </p:grpSpPr>
        <p:sp>
          <p:nvSpPr>
            <p:cNvPr id="18" name="8 Flecha derecha"/>
            <p:cNvSpPr/>
            <p:nvPr/>
          </p:nvSpPr>
          <p:spPr>
            <a:xfrm rot="5400000">
              <a:off x="6295437" y="4317952"/>
              <a:ext cx="1758578" cy="6120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9" name="6 Rectángulo redondeado"/>
            <p:cNvSpPr/>
            <p:nvPr/>
          </p:nvSpPr>
          <p:spPr>
            <a:xfrm>
              <a:off x="6141001" y="2520560"/>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Acidez</a:t>
              </a:r>
            </a:p>
          </p:txBody>
        </p:sp>
      </p:grpSp>
      <p:grpSp>
        <p:nvGrpSpPr>
          <p:cNvPr id="23" name="10 Grupo"/>
          <p:cNvGrpSpPr/>
          <p:nvPr/>
        </p:nvGrpSpPr>
        <p:grpSpPr>
          <a:xfrm>
            <a:off x="6801561" y="2788323"/>
            <a:ext cx="2863536" cy="945609"/>
            <a:chOff x="5021731" y="2960505"/>
            <a:chExt cx="3349809" cy="1470313"/>
          </a:xfrm>
        </p:grpSpPr>
        <p:sp>
          <p:nvSpPr>
            <p:cNvPr id="24" name="8 Flecha derecha"/>
            <p:cNvSpPr/>
            <p:nvPr/>
          </p:nvSpPr>
          <p:spPr>
            <a:xfrm rot="8380742">
              <a:off x="5021731" y="3818750"/>
              <a:ext cx="1603783"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5" name="6 Rectángulo redondeado"/>
            <p:cNvSpPr/>
            <p:nvPr/>
          </p:nvSpPr>
          <p:spPr>
            <a:xfrm>
              <a:off x="6283309" y="2960505"/>
              <a:ext cx="2088231"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Fibra</a:t>
              </a:r>
            </a:p>
          </p:txBody>
        </p:sp>
      </p:grpSp>
      <p:grpSp>
        <p:nvGrpSpPr>
          <p:cNvPr id="20" name="10 Grupo"/>
          <p:cNvGrpSpPr/>
          <p:nvPr/>
        </p:nvGrpSpPr>
        <p:grpSpPr>
          <a:xfrm>
            <a:off x="7584835" y="5726290"/>
            <a:ext cx="2787845" cy="787284"/>
            <a:chOff x="5055152" y="2420888"/>
            <a:chExt cx="3261264" cy="1224136"/>
          </a:xfrm>
        </p:grpSpPr>
        <p:sp>
          <p:nvSpPr>
            <p:cNvPr id="21" name="8 Flecha derecha"/>
            <p:cNvSpPr/>
            <p:nvPr/>
          </p:nvSpPr>
          <p:spPr>
            <a:xfrm rot="12063976">
              <a:off x="5055152" y="2671684"/>
              <a:ext cx="1353107"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22" name="6 Rectángulo redondeado"/>
            <p:cNvSpPr/>
            <p:nvPr/>
          </p:nvSpPr>
          <p:spPr>
            <a:xfrm>
              <a:off x="6228184" y="2420888"/>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err="1">
                  <a:solidFill>
                    <a:schemeClr val="tx1"/>
                  </a:solidFill>
                  <a:latin typeface="Arial" panose="020B0604020202020204" pitchFamily="34" charset="0"/>
                  <a:cs typeface="Arial" panose="020B0604020202020204" pitchFamily="34" charset="0"/>
                </a:rPr>
                <a:t>Aflatoxinas</a:t>
              </a:r>
              <a:r>
                <a:rPr lang="es-EC" b="1" dirty="0">
                  <a:solidFill>
                    <a:schemeClr val="tx1"/>
                  </a:solidFill>
                  <a:latin typeface="Arial" panose="020B0604020202020204" pitchFamily="34" charset="0"/>
                  <a:cs typeface="Arial" panose="020B0604020202020204" pitchFamily="34" charset="0"/>
                </a:rPr>
                <a:t> totales</a:t>
              </a:r>
            </a:p>
          </p:txBody>
        </p:sp>
      </p:grpSp>
      <p:grpSp>
        <p:nvGrpSpPr>
          <p:cNvPr id="39" name="9 Grupo"/>
          <p:cNvGrpSpPr/>
          <p:nvPr/>
        </p:nvGrpSpPr>
        <p:grpSpPr>
          <a:xfrm>
            <a:off x="2902069" y="2491220"/>
            <a:ext cx="2879664" cy="1199397"/>
            <a:chOff x="1140447" y="2379852"/>
            <a:chExt cx="3368675" cy="1864924"/>
          </a:xfrm>
        </p:grpSpPr>
        <p:sp>
          <p:nvSpPr>
            <p:cNvPr id="41" name="7 Flecha derecha"/>
            <p:cNvSpPr/>
            <p:nvPr/>
          </p:nvSpPr>
          <p:spPr>
            <a:xfrm rot="2300610">
              <a:off x="2909676" y="3632708"/>
              <a:ext cx="159944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2" name="5 Rectángulo redondeado"/>
            <p:cNvSpPr/>
            <p:nvPr/>
          </p:nvSpPr>
          <p:spPr>
            <a:xfrm>
              <a:off x="1140447" y="2379852"/>
              <a:ext cx="2088232" cy="1224136"/>
            </a:xfrm>
            <a:prstGeom prst="round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pH</a:t>
              </a:r>
            </a:p>
          </p:txBody>
        </p:sp>
      </p:grpSp>
      <p:grpSp>
        <p:nvGrpSpPr>
          <p:cNvPr id="43" name="10 Grupo"/>
          <p:cNvGrpSpPr/>
          <p:nvPr/>
        </p:nvGrpSpPr>
        <p:grpSpPr>
          <a:xfrm>
            <a:off x="7528184" y="3680131"/>
            <a:ext cx="2918870" cy="824029"/>
            <a:chOff x="4505535" y="2681409"/>
            <a:chExt cx="3414539" cy="1281270"/>
          </a:xfrm>
        </p:grpSpPr>
        <p:sp>
          <p:nvSpPr>
            <p:cNvPr id="44" name="8 Flecha derecha"/>
            <p:cNvSpPr/>
            <p:nvPr/>
          </p:nvSpPr>
          <p:spPr>
            <a:xfrm rot="9704182">
              <a:off x="4505535" y="3350611"/>
              <a:ext cx="1619356" cy="6120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45" name="6 Rectángulo redondeado"/>
            <p:cNvSpPr/>
            <p:nvPr/>
          </p:nvSpPr>
          <p:spPr>
            <a:xfrm>
              <a:off x="5831842" y="2681409"/>
              <a:ext cx="2088232" cy="122413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tx1"/>
                  </a:solidFill>
                  <a:latin typeface="Arial" panose="020B0604020202020204" pitchFamily="34" charset="0"/>
                  <a:cs typeface="Arial" panose="020B0604020202020204" pitchFamily="34" charset="0"/>
                </a:rPr>
                <a:t>Grasa</a:t>
              </a:r>
            </a:p>
          </p:txBody>
        </p:sp>
      </p:grpSp>
      <p:sp>
        <p:nvSpPr>
          <p:cNvPr id="46" name="Rectángulo 45"/>
          <p:cNvSpPr/>
          <p:nvPr/>
        </p:nvSpPr>
        <p:spPr>
          <a:xfrm>
            <a:off x="884274" y="5692307"/>
            <a:ext cx="992580"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(6,78) </a:t>
            </a:r>
          </a:p>
          <a:p>
            <a:pPr algn="ctr"/>
            <a:r>
              <a:rPr lang="es-EC" sz="2000" dirty="0">
                <a:latin typeface="Agency FB" panose="020B0503020202020204" pitchFamily="34" charset="0"/>
                <a:ea typeface="Calibri" panose="020F0502020204030204" pitchFamily="34" charset="0"/>
              </a:rPr>
              <a:t>S2 (5,75)</a:t>
            </a:r>
          </a:p>
          <a:p>
            <a:pPr algn="ctr"/>
            <a:r>
              <a:rPr lang="es-EC" sz="2000" dirty="0">
                <a:latin typeface="Agency FB" panose="020B0503020202020204" pitchFamily="34" charset="0"/>
                <a:ea typeface="Calibri" panose="020F0502020204030204" pitchFamily="34" charset="0"/>
              </a:rPr>
              <a:t>S3 (4,50) </a:t>
            </a:r>
            <a:endParaRPr lang="es-MX" sz="2000" dirty="0">
              <a:latin typeface="Agency FB" panose="020B0503020202020204" pitchFamily="34" charset="0"/>
            </a:endParaRPr>
          </a:p>
        </p:txBody>
      </p:sp>
      <p:sp>
        <p:nvSpPr>
          <p:cNvPr id="47" name="Rectángulo 46"/>
          <p:cNvSpPr/>
          <p:nvPr/>
        </p:nvSpPr>
        <p:spPr>
          <a:xfrm>
            <a:off x="901371" y="4211382"/>
            <a:ext cx="1050289"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(93,21) </a:t>
            </a:r>
          </a:p>
          <a:p>
            <a:pPr algn="ctr"/>
            <a:r>
              <a:rPr lang="es-EC" sz="2000" dirty="0">
                <a:latin typeface="Agency FB" panose="020B0503020202020204" pitchFamily="34" charset="0"/>
                <a:ea typeface="Calibri" panose="020F0502020204030204" pitchFamily="34" charset="0"/>
              </a:rPr>
              <a:t>S2 (94,24)</a:t>
            </a:r>
          </a:p>
          <a:p>
            <a:pPr algn="ctr"/>
            <a:r>
              <a:rPr lang="es-EC" sz="2000" dirty="0">
                <a:latin typeface="Agency FB" panose="020B0503020202020204" pitchFamily="34" charset="0"/>
                <a:ea typeface="Calibri" panose="020F0502020204030204" pitchFamily="34" charset="0"/>
              </a:rPr>
              <a:t>S3 (95,49)</a:t>
            </a:r>
            <a:endParaRPr lang="es-MX" sz="2000" dirty="0">
              <a:latin typeface="Agency FB" panose="020B0503020202020204" pitchFamily="34" charset="0"/>
            </a:endParaRPr>
          </a:p>
        </p:txBody>
      </p:sp>
      <p:sp>
        <p:nvSpPr>
          <p:cNvPr id="48" name="Rectángulo 47"/>
          <p:cNvSpPr/>
          <p:nvPr/>
        </p:nvSpPr>
        <p:spPr>
          <a:xfrm>
            <a:off x="1013725" y="2841823"/>
            <a:ext cx="941283"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(2,35) </a:t>
            </a:r>
          </a:p>
          <a:p>
            <a:pPr algn="ctr"/>
            <a:r>
              <a:rPr lang="es-EC" sz="2000" dirty="0">
                <a:latin typeface="Agency FB" panose="020B0503020202020204" pitchFamily="34" charset="0"/>
                <a:ea typeface="Calibri" panose="020F0502020204030204" pitchFamily="34" charset="0"/>
              </a:rPr>
              <a:t>S2 (2,37)</a:t>
            </a:r>
          </a:p>
          <a:p>
            <a:pPr algn="ctr"/>
            <a:r>
              <a:rPr lang="es-EC" sz="2000" dirty="0">
                <a:latin typeface="Agency FB" panose="020B0503020202020204" pitchFamily="34" charset="0"/>
                <a:ea typeface="Calibri" panose="020F0502020204030204" pitchFamily="34" charset="0"/>
              </a:rPr>
              <a:t>S3 (2,71)</a:t>
            </a:r>
            <a:endParaRPr lang="es-MX" sz="2000" dirty="0">
              <a:latin typeface="Agency FB" panose="020B0503020202020204" pitchFamily="34" charset="0"/>
            </a:endParaRPr>
          </a:p>
        </p:txBody>
      </p:sp>
      <p:sp>
        <p:nvSpPr>
          <p:cNvPr id="49" name="Rectángulo 48"/>
          <p:cNvSpPr/>
          <p:nvPr/>
        </p:nvSpPr>
        <p:spPr>
          <a:xfrm>
            <a:off x="1899164" y="1649212"/>
            <a:ext cx="941283"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(6,22) </a:t>
            </a:r>
          </a:p>
          <a:p>
            <a:pPr algn="ctr"/>
            <a:r>
              <a:rPr lang="es-EC" sz="2000" dirty="0">
                <a:latin typeface="Agency FB" panose="020B0503020202020204" pitchFamily="34" charset="0"/>
                <a:ea typeface="Calibri" panose="020F0502020204030204" pitchFamily="34" charset="0"/>
              </a:rPr>
              <a:t>S2 (6,54)</a:t>
            </a:r>
          </a:p>
          <a:p>
            <a:pPr algn="ctr"/>
            <a:r>
              <a:rPr lang="es-EC" sz="2000" dirty="0">
                <a:latin typeface="Agency FB" panose="020B0503020202020204" pitchFamily="34" charset="0"/>
                <a:ea typeface="Calibri" panose="020F0502020204030204" pitchFamily="34" charset="0"/>
              </a:rPr>
              <a:t>S3 (6,11)</a:t>
            </a:r>
            <a:endParaRPr lang="es-MX" sz="2000" dirty="0">
              <a:latin typeface="Agency FB" panose="020B0503020202020204" pitchFamily="34" charset="0"/>
            </a:endParaRPr>
          </a:p>
        </p:txBody>
      </p:sp>
      <p:sp>
        <p:nvSpPr>
          <p:cNvPr id="50" name="Rectángulo 49"/>
          <p:cNvSpPr/>
          <p:nvPr/>
        </p:nvSpPr>
        <p:spPr>
          <a:xfrm>
            <a:off x="4269394" y="1375175"/>
            <a:ext cx="1048685"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(0,021) </a:t>
            </a:r>
          </a:p>
          <a:p>
            <a:pPr algn="ctr"/>
            <a:r>
              <a:rPr lang="es-EC" sz="2000" dirty="0">
                <a:latin typeface="Agency FB" panose="020B0503020202020204" pitchFamily="34" charset="0"/>
                <a:ea typeface="Calibri" panose="020F0502020204030204" pitchFamily="34" charset="0"/>
              </a:rPr>
              <a:t>S2 (0,031)</a:t>
            </a:r>
          </a:p>
          <a:p>
            <a:pPr algn="ctr"/>
            <a:r>
              <a:rPr lang="es-EC" sz="2000" dirty="0">
                <a:latin typeface="Agency FB" panose="020B0503020202020204" pitchFamily="34" charset="0"/>
                <a:ea typeface="Calibri" panose="020F0502020204030204" pitchFamily="34" charset="0"/>
              </a:rPr>
              <a:t>S3 (0,022)</a:t>
            </a:r>
            <a:endParaRPr lang="es-MX" sz="2000" dirty="0">
              <a:latin typeface="Agency FB" panose="020B0503020202020204" pitchFamily="34" charset="0"/>
            </a:endParaRPr>
          </a:p>
        </p:txBody>
      </p:sp>
      <p:sp>
        <p:nvSpPr>
          <p:cNvPr id="51" name="Rectángulo 50"/>
          <p:cNvSpPr/>
          <p:nvPr/>
        </p:nvSpPr>
        <p:spPr>
          <a:xfrm>
            <a:off x="9445658" y="1669265"/>
            <a:ext cx="952504"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(8,68) </a:t>
            </a:r>
          </a:p>
          <a:p>
            <a:pPr algn="ctr"/>
            <a:r>
              <a:rPr lang="es-EC" sz="2000" dirty="0">
                <a:latin typeface="Agency FB" panose="020B0503020202020204" pitchFamily="34" charset="0"/>
                <a:ea typeface="Calibri" panose="020F0502020204030204" pitchFamily="34" charset="0"/>
              </a:rPr>
              <a:t>S2 (8,14)</a:t>
            </a:r>
          </a:p>
          <a:p>
            <a:pPr algn="ctr"/>
            <a:r>
              <a:rPr lang="es-EC" sz="2000" dirty="0">
                <a:latin typeface="Agency FB" panose="020B0503020202020204" pitchFamily="34" charset="0"/>
                <a:ea typeface="Calibri" panose="020F0502020204030204" pitchFamily="34" charset="0"/>
              </a:rPr>
              <a:t>S3 (8,75)</a:t>
            </a:r>
            <a:endParaRPr lang="es-MX" sz="2000" dirty="0">
              <a:latin typeface="Agency FB" panose="020B0503020202020204" pitchFamily="34" charset="0"/>
            </a:endParaRPr>
          </a:p>
        </p:txBody>
      </p:sp>
      <p:sp>
        <p:nvSpPr>
          <p:cNvPr id="52" name="Rectángulo 51"/>
          <p:cNvSpPr/>
          <p:nvPr/>
        </p:nvSpPr>
        <p:spPr>
          <a:xfrm>
            <a:off x="10506081" y="2901591"/>
            <a:ext cx="1063113"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(32,43) </a:t>
            </a:r>
          </a:p>
          <a:p>
            <a:pPr algn="ctr"/>
            <a:r>
              <a:rPr lang="es-EC" sz="2000" dirty="0">
                <a:latin typeface="Agency FB" panose="020B0503020202020204" pitchFamily="34" charset="0"/>
                <a:ea typeface="Calibri" panose="020F0502020204030204" pitchFamily="34" charset="0"/>
              </a:rPr>
              <a:t>S2 (30,06)</a:t>
            </a:r>
          </a:p>
          <a:p>
            <a:pPr algn="ctr"/>
            <a:r>
              <a:rPr lang="es-EC" sz="2000" dirty="0">
                <a:latin typeface="Agency FB" panose="020B0503020202020204" pitchFamily="34" charset="0"/>
                <a:ea typeface="Calibri" panose="020F0502020204030204" pitchFamily="34" charset="0"/>
              </a:rPr>
              <a:t>S3 (33,50)</a:t>
            </a:r>
            <a:endParaRPr lang="es-MX" sz="2000" dirty="0">
              <a:latin typeface="Agency FB" panose="020B0503020202020204" pitchFamily="34" charset="0"/>
            </a:endParaRPr>
          </a:p>
        </p:txBody>
      </p:sp>
      <p:sp>
        <p:nvSpPr>
          <p:cNvPr id="53" name="Rectángulo 52"/>
          <p:cNvSpPr/>
          <p:nvPr/>
        </p:nvSpPr>
        <p:spPr>
          <a:xfrm>
            <a:off x="10694396" y="4211382"/>
            <a:ext cx="1050288"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(28,31) </a:t>
            </a:r>
          </a:p>
          <a:p>
            <a:pPr algn="ctr"/>
            <a:r>
              <a:rPr lang="es-EC" sz="2000" dirty="0">
                <a:latin typeface="Agency FB" panose="020B0503020202020204" pitchFamily="34" charset="0"/>
                <a:ea typeface="Calibri" panose="020F0502020204030204" pitchFamily="34" charset="0"/>
              </a:rPr>
              <a:t>S2 (24,76)</a:t>
            </a:r>
          </a:p>
          <a:p>
            <a:pPr algn="ctr"/>
            <a:r>
              <a:rPr lang="es-EC" sz="2000" dirty="0">
                <a:latin typeface="Agency FB" panose="020B0503020202020204" pitchFamily="34" charset="0"/>
                <a:ea typeface="Calibri" panose="020F0502020204030204" pitchFamily="34" charset="0"/>
              </a:rPr>
              <a:t>S3 (25,24)</a:t>
            </a:r>
            <a:endParaRPr lang="es-MX" sz="2000" dirty="0">
              <a:latin typeface="Agency FB" panose="020B0503020202020204" pitchFamily="34" charset="0"/>
            </a:endParaRPr>
          </a:p>
        </p:txBody>
      </p:sp>
      <p:sp>
        <p:nvSpPr>
          <p:cNvPr id="54" name="Rectángulo 53"/>
          <p:cNvSpPr/>
          <p:nvPr/>
        </p:nvSpPr>
        <p:spPr>
          <a:xfrm>
            <a:off x="10599918" y="5736989"/>
            <a:ext cx="941283" cy="1015663"/>
          </a:xfrm>
          <a:prstGeom prst="rect">
            <a:avLst/>
          </a:prstGeom>
          <a:ln w="28575">
            <a:solidFill>
              <a:srgbClr val="00B0F0"/>
            </a:solidFill>
          </a:ln>
        </p:spPr>
        <p:txBody>
          <a:bodyPr wrap="none">
            <a:spAutoFit/>
          </a:bodyPr>
          <a:lstStyle/>
          <a:p>
            <a:pPr algn="ctr"/>
            <a:r>
              <a:rPr lang="es-EC" sz="2000" dirty="0">
                <a:latin typeface="Agency FB" panose="020B0503020202020204" pitchFamily="34" charset="0"/>
                <a:ea typeface="Calibri" panose="020F0502020204030204" pitchFamily="34" charset="0"/>
              </a:rPr>
              <a:t>S1 (6,97) </a:t>
            </a:r>
          </a:p>
          <a:p>
            <a:pPr algn="ctr"/>
            <a:r>
              <a:rPr lang="es-EC" sz="2000" dirty="0">
                <a:latin typeface="Agency FB" panose="020B0503020202020204" pitchFamily="34" charset="0"/>
                <a:ea typeface="Calibri" panose="020F0502020204030204" pitchFamily="34" charset="0"/>
              </a:rPr>
              <a:t>S2 (4,18)</a:t>
            </a:r>
          </a:p>
          <a:p>
            <a:pPr algn="ctr"/>
            <a:r>
              <a:rPr lang="es-EC" sz="2000" dirty="0">
                <a:latin typeface="Agency FB" panose="020B0503020202020204" pitchFamily="34" charset="0"/>
                <a:ea typeface="Calibri" panose="020F0502020204030204" pitchFamily="34" charset="0"/>
              </a:rPr>
              <a:t>S3 (1,11)</a:t>
            </a:r>
            <a:endParaRPr lang="es-MX" sz="2000" dirty="0">
              <a:latin typeface="Agency FB" panose="020B0503020202020204" pitchFamily="34" charset="0"/>
            </a:endParaRPr>
          </a:p>
        </p:txBody>
      </p:sp>
    </p:spTree>
    <p:extLst>
      <p:ext uri="{BB962C8B-B14F-4D97-AF65-F5344CB8AC3E}">
        <p14:creationId xmlns:p14="http://schemas.microsoft.com/office/powerpoint/2010/main" val="22931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Interacciones A*B*C</a:t>
            </a:r>
            <a:endParaRPr lang="es-419" dirty="0"/>
          </a:p>
        </p:txBody>
      </p:sp>
      <p:sp>
        <p:nvSpPr>
          <p:cNvPr id="3" name="Marcador de contenido 2"/>
          <p:cNvSpPr>
            <a:spLocks noGrp="1"/>
          </p:cNvSpPr>
          <p:nvPr>
            <p:ph idx="1"/>
          </p:nvPr>
        </p:nvSpPr>
        <p:spPr/>
        <p:txBody>
          <a:bodyPr/>
          <a:lstStyle/>
          <a:p>
            <a:endParaRPr lang="es-419"/>
          </a:p>
        </p:txBody>
      </p:sp>
    </p:spTree>
    <p:extLst>
      <p:ext uri="{BB962C8B-B14F-4D97-AF65-F5344CB8AC3E}">
        <p14:creationId xmlns:p14="http://schemas.microsoft.com/office/powerpoint/2010/main" val="4034233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CuadroTexto"/>
          <p:cNvSpPr txBox="1"/>
          <p:nvPr/>
        </p:nvSpPr>
        <p:spPr>
          <a:xfrm>
            <a:off x="0" y="0"/>
            <a:ext cx="3470348" cy="769441"/>
          </a:xfrm>
          <a:prstGeom prst="rect">
            <a:avLst/>
          </a:prstGeom>
          <a:gradFill>
            <a:gsLst>
              <a:gs pos="0">
                <a:schemeClr val="accent1">
                  <a:lumMod val="5000"/>
                  <a:lumOff val="95000"/>
                </a:schemeClr>
              </a:gs>
              <a:gs pos="100000">
                <a:schemeClr val="accent2">
                  <a:lumMod val="20000"/>
                  <a:lumOff val="80000"/>
                </a:schemeClr>
              </a:gs>
            </a:gsLst>
            <a:lin ang="5400000" scaled="1"/>
          </a:gra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sz="2800" b="1" dirty="0"/>
              <a:t>RECOMENDACIONES</a:t>
            </a:r>
            <a:endParaRPr lang="es-EC" sz="2800" dirty="0"/>
          </a:p>
          <a:p>
            <a:endParaRPr lang="es-EC" sz="1600" dirty="0"/>
          </a:p>
        </p:txBody>
      </p:sp>
      <p:sp>
        <p:nvSpPr>
          <p:cNvPr id="6" name="Rectángulo 5"/>
          <p:cNvSpPr/>
          <p:nvPr/>
        </p:nvSpPr>
        <p:spPr>
          <a:xfrm>
            <a:off x="0" y="582096"/>
            <a:ext cx="12192000" cy="5940088"/>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419" sz="1500" dirty="0">
                <a:latin typeface="Times New Roman" panose="02020603050405020304" pitchFamily="18" charset="0"/>
                <a:ea typeface="Calibri" panose="020F0502020204030204" pitchFamily="34" charset="0"/>
                <a:cs typeface="Times New Roman" panose="02020603050405020304" pitchFamily="18" charset="0"/>
              </a:rPr>
              <a:t>Realizar una adecuada recolección de las vainas de maní, debido que el consumo de maní por parte de los Ecuatorianos generalmente es cocinado, sin preocuparse si al cosechar la vaina presentaba color negruzco o presencia de moho, lo que pudiera indicar presencia de aflatoxinas que repercutirá en la salud del consumidor.</a:t>
            </a:r>
            <a:endParaRPr lang="es-419"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419" sz="1500" dirty="0">
                <a:latin typeface="Times New Roman" panose="02020603050405020304" pitchFamily="18" charset="0"/>
                <a:ea typeface="Calibri" panose="020F0502020204030204" pitchFamily="34" charset="0"/>
                <a:cs typeface="Times New Roman" panose="02020603050405020304" pitchFamily="18" charset="0"/>
              </a:rPr>
              <a:t>Consumir el maní de la variedad la variedad Rosita-</a:t>
            </a:r>
            <a:r>
              <a:rPr lang="es-419" sz="1500" dirty="0" err="1">
                <a:latin typeface="Times New Roman" panose="02020603050405020304" pitchFamily="18" charset="0"/>
                <a:ea typeface="Calibri" panose="020F0502020204030204" pitchFamily="34" charset="0"/>
                <a:cs typeface="Times New Roman" panose="02020603050405020304" pitchFamily="18" charset="0"/>
              </a:rPr>
              <a:t>Iniap</a:t>
            </a:r>
            <a:r>
              <a:rPr lang="es-419" sz="1500" dirty="0">
                <a:latin typeface="Times New Roman" panose="02020603050405020304" pitchFamily="18" charset="0"/>
                <a:ea typeface="Calibri" panose="020F0502020204030204" pitchFamily="34" charset="0"/>
                <a:cs typeface="Times New Roman" panose="02020603050405020304" pitchFamily="18" charset="0"/>
              </a:rPr>
              <a:t> -381 en estado fresco y almacenado en vaina </a:t>
            </a:r>
            <a:r>
              <a:rPr lang="es-EC" sz="1500" dirty="0">
                <a:latin typeface="Times New Roman" panose="02020603050405020304" pitchFamily="18" charset="0"/>
                <a:ea typeface="Calibri" panose="020F0502020204030204" pitchFamily="34" charset="0"/>
                <a:cs typeface="Times New Roman" panose="02020603050405020304" pitchFamily="18" charset="0"/>
              </a:rPr>
              <a:t>a</a:t>
            </a:r>
            <a:r>
              <a:rPr lang="es-419" sz="1500" dirty="0">
                <a:latin typeface="Times New Roman" panose="02020603050405020304" pitchFamily="18" charset="0"/>
                <a:ea typeface="Calibri" panose="020F0502020204030204" pitchFamily="34" charset="0"/>
                <a:cs typeface="Times New Roman" panose="02020603050405020304" pitchFamily="18" charset="0"/>
              </a:rPr>
              <a:t> que en nuestro estudio obtuvieron los valores más altos en fibra y proteína.</a:t>
            </a:r>
            <a:endParaRPr lang="es-419"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800"/>
              </a:spcAft>
              <a:buFont typeface="Symbol" panose="05050102010706020507" pitchFamily="18" charset="2"/>
              <a:buChar char=""/>
            </a:pPr>
            <a:r>
              <a:rPr lang="es-419" sz="1500" dirty="0">
                <a:latin typeface="Times New Roman" panose="02020603050405020304" pitchFamily="18" charset="0"/>
                <a:ea typeface="Calibri" panose="020F0502020204030204" pitchFamily="34" charset="0"/>
                <a:cs typeface="Times New Roman" panose="02020603050405020304" pitchFamily="18" charset="0"/>
              </a:rPr>
              <a:t>Recomendamos de acuerdo a las dos variedades de maní estudiadas, adquirir la variedad Caramelo Iniap-382 para la obtención de aceite debido que el contenido de grasa obtenido (33,04%) fue superior al de la variedad Rosita-</a:t>
            </a:r>
            <a:r>
              <a:rPr lang="es-419" sz="1500" dirty="0" err="1">
                <a:latin typeface="Times New Roman" panose="02020603050405020304" pitchFamily="18" charset="0"/>
                <a:ea typeface="Calibri" panose="020F0502020204030204" pitchFamily="34" charset="0"/>
                <a:cs typeface="Times New Roman" panose="02020603050405020304" pitchFamily="18" charset="0"/>
              </a:rPr>
              <a:t>Iniap</a:t>
            </a:r>
            <a:r>
              <a:rPr lang="es-419" sz="1500" dirty="0">
                <a:latin typeface="Times New Roman" panose="02020603050405020304" pitchFamily="18" charset="0"/>
                <a:ea typeface="Calibri" panose="020F0502020204030204" pitchFamily="34" charset="0"/>
                <a:cs typeface="Times New Roman" panose="02020603050405020304" pitchFamily="18" charset="0"/>
              </a:rPr>
              <a:t> -38 (30,95%). De igual manera la variedad anteriormente mencionada obtuvo menor incidencia de aflatoxinas totales (1,87 </a:t>
            </a:r>
            <a:r>
              <a:rPr lang="es-419" sz="1500" dirty="0" err="1">
                <a:latin typeface="Times New Roman" panose="02020603050405020304" pitchFamily="18" charset="0"/>
                <a:ea typeface="Calibri" panose="020F0502020204030204" pitchFamily="34" charset="0"/>
                <a:cs typeface="Times New Roman" panose="02020603050405020304" pitchFamily="18" charset="0"/>
              </a:rPr>
              <a:t>ppb</a:t>
            </a:r>
            <a:r>
              <a:rPr lang="es-419" sz="1500" dirty="0">
                <a:latin typeface="Times New Roman" panose="02020603050405020304" pitchFamily="18" charset="0"/>
                <a:ea typeface="Calibri" panose="020F0502020204030204" pitchFamily="34" charset="0"/>
                <a:cs typeface="Times New Roman" panose="02020603050405020304" pitchFamily="18" charset="0"/>
              </a:rPr>
              <a:t>).</a:t>
            </a:r>
            <a:endParaRPr lang="es-419"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419" sz="1500" dirty="0">
                <a:latin typeface="Times New Roman" panose="02020603050405020304" pitchFamily="18" charset="0"/>
                <a:ea typeface="Calibri" panose="020F0502020204030204" pitchFamily="34" charset="0"/>
                <a:cs typeface="Times New Roman" panose="02020603050405020304" pitchFamily="18" charset="0"/>
              </a:rPr>
              <a:t>Para futuras investigaciones es importante probar largos periodos de almacenamiento al granel, vaina y al vacío, en estado fresco y seco sin olvidar las diferentes variedades que se cultivan en Ecuador.</a:t>
            </a:r>
            <a:endParaRPr lang="es-419"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S" sz="1500" dirty="0">
                <a:latin typeface="Times New Roman" panose="02020603050405020304" pitchFamily="18" charset="0"/>
                <a:ea typeface="Calibri" panose="020F0502020204030204" pitchFamily="34" charset="0"/>
                <a:cs typeface="Times New Roman" panose="02020603050405020304" pitchFamily="18" charset="0"/>
              </a:rPr>
              <a:t>Se recomienda un estudio posterior de evaluación e identificación de </a:t>
            </a:r>
            <a:r>
              <a:rPr lang="es-ES" sz="1500" dirty="0" err="1">
                <a:latin typeface="Times New Roman" panose="02020603050405020304" pitchFamily="18" charset="0"/>
                <a:ea typeface="Calibri" panose="020F0502020204030204" pitchFamily="34" charset="0"/>
                <a:cs typeface="Times New Roman" panose="02020603050405020304" pitchFamily="18" charset="0"/>
              </a:rPr>
              <a:t>aflatoxinas</a:t>
            </a:r>
            <a:r>
              <a:rPr lang="es-ES" sz="1500" dirty="0">
                <a:latin typeface="Times New Roman" panose="02020603050405020304" pitchFamily="18" charset="0"/>
                <a:ea typeface="Calibri" panose="020F0502020204030204" pitchFamily="34" charset="0"/>
                <a:cs typeface="Times New Roman" panose="02020603050405020304" pitchFamily="18" charset="0"/>
              </a:rPr>
              <a:t> B1, B2, G1 y G2 midiendo sus niveles y compararlos los límites permitidos y así crear en el país controles de calidad e inocuidad que proporcionen al consumidor alimentos libres de </a:t>
            </a:r>
            <a:r>
              <a:rPr lang="es-ES" sz="1500" dirty="0" err="1">
                <a:latin typeface="Times New Roman" panose="02020603050405020304" pitchFamily="18" charset="0"/>
                <a:ea typeface="Calibri" panose="020F0502020204030204" pitchFamily="34" charset="0"/>
                <a:cs typeface="Times New Roman" panose="02020603050405020304" pitchFamily="18" charset="0"/>
              </a:rPr>
              <a:t>aflatoxinas</a:t>
            </a:r>
            <a:r>
              <a:rPr lang="es-ES" sz="1500" dirty="0">
                <a:latin typeface="Times New Roman" panose="02020603050405020304" pitchFamily="18" charset="0"/>
                <a:ea typeface="Calibri" panose="020F0502020204030204" pitchFamily="34" charset="0"/>
                <a:cs typeface="Times New Roman" panose="02020603050405020304" pitchFamily="18" charset="0"/>
              </a:rPr>
              <a:t>.</a:t>
            </a:r>
            <a:endParaRPr lang="es-419"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980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788" y="2967335"/>
            <a:ext cx="12036437" cy="1323439"/>
          </a:xfrm>
          <a:prstGeom prst="rect">
            <a:avLst/>
          </a:prstGeom>
          <a:noFill/>
        </p:spPr>
        <p:txBody>
          <a:bodyPr wrap="none" lIns="91440" tIns="45720" rIns="91440" bIns="45720">
            <a:spAutoFit/>
          </a:bodyPr>
          <a:lstStyle/>
          <a:p>
            <a:pPr algn="ctr"/>
            <a:r>
              <a:rPr lang="es-ES" sz="8000" b="1" dirty="0">
                <a:ln w="6600">
                  <a:solidFill>
                    <a:srgbClr val="FFC000"/>
                  </a:solidFill>
                  <a:prstDash val="solid"/>
                </a:ln>
                <a:gradFill flip="none" rotWithShape="1">
                  <a:gsLst>
                    <a:gs pos="0">
                      <a:srgbClr val="E0BECF">
                        <a:shade val="30000"/>
                        <a:satMod val="115000"/>
                      </a:srgbClr>
                    </a:gs>
                    <a:gs pos="50000">
                      <a:srgbClr val="E0BECF">
                        <a:shade val="67500"/>
                        <a:satMod val="115000"/>
                      </a:srgbClr>
                    </a:gs>
                    <a:gs pos="100000">
                      <a:srgbClr val="E0BECF">
                        <a:shade val="100000"/>
                        <a:satMod val="115000"/>
                      </a:srgbClr>
                    </a:gs>
                  </a:gsLst>
                  <a:path path="circle">
                    <a:fillToRect l="50000" t="50000" r="50000" b="50000"/>
                  </a:path>
                  <a:tileRect/>
                </a:gradFill>
                <a:effectLst>
                  <a:outerShdw dist="38100" dir="2700000" algn="tl" rotWithShape="0">
                    <a:schemeClr val="accent2"/>
                  </a:outerShdw>
                </a:effectLst>
              </a:rPr>
              <a:t>GRACIAS POR SU ATENCIÓN</a:t>
            </a:r>
            <a:endParaRPr lang="es-ES" sz="8000" b="1" cap="none" spc="0" dirty="0">
              <a:ln w="6600">
                <a:solidFill>
                  <a:srgbClr val="FFC000"/>
                </a:solidFill>
                <a:prstDash val="solid"/>
              </a:ln>
              <a:gradFill flip="none" rotWithShape="1">
                <a:gsLst>
                  <a:gs pos="0">
                    <a:srgbClr val="E0BECF">
                      <a:shade val="30000"/>
                      <a:satMod val="115000"/>
                    </a:srgbClr>
                  </a:gs>
                  <a:gs pos="50000">
                    <a:srgbClr val="E0BECF">
                      <a:shade val="67500"/>
                      <a:satMod val="115000"/>
                    </a:srgbClr>
                  </a:gs>
                  <a:gs pos="100000">
                    <a:srgbClr val="E0BECF">
                      <a:shade val="100000"/>
                      <a:satMod val="115000"/>
                    </a:srgbClr>
                  </a:gs>
                </a:gsLst>
                <a:path path="circle">
                  <a:fillToRect l="50000" t="50000" r="50000" b="50000"/>
                </a:path>
                <a:tileRect/>
              </a:gradFill>
              <a:effectLst>
                <a:outerShdw dist="38100" dir="2700000" algn="tl" rotWithShape="0">
                  <a:schemeClr val="accent2"/>
                </a:outerShdw>
              </a:effectLst>
            </a:endParaRPr>
          </a:p>
        </p:txBody>
      </p:sp>
    </p:spTree>
    <p:extLst>
      <p:ext uri="{BB962C8B-B14F-4D97-AF65-F5344CB8AC3E}">
        <p14:creationId xmlns:p14="http://schemas.microsoft.com/office/powerpoint/2010/main" val="1437331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394019"/>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OBJETIVO GENERAL</a:t>
            </a:r>
          </a:p>
        </p:txBody>
      </p:sp>
      <p:cxnSp>
        <p:nvCxnSpPr>
          <p:cNvPr id="5" name="Conector recto 4"/>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1473341" y="1615085"/>
            <a:ext cx="9256544" cy="1953868"/>
          </a:xfrm>
          <a:prstGeom prst="rect">
            <a:avLst/>
          </a:prstGeom>
          <a:blipFill>
            <a:blip r:embed="rId2"/>
            <a:tile tx="0" ty="0" sx="100000" sy="100000" flip="none" algn="tl"/>
          </a:blipFill>
          <a:ln w="57150">
            <a:solidFill>
              <a:srgbClr val="FFC000"/>
            </a:solidFill>
          </a:ln>
        </p:spPr>
        <p:txBody>
          <a:bodyPr wrap="square">
            <a:spAutoFit/>
          </a:bodyPr>
          <a:lstStyle/>
          <a:p>
            <a:pPr algn="just">
              <a:lnSpc>
                <a:spcPct val="150000"/>
              </a:lnSpc>
              <a:spcAft>
                <a:spcPts val="1200"/>
              </a:spcAft>
            </a:pPr>
            <a:r>
              <a:rPr lang="es-419" sz="2800" dirty="0">
                <a:effectLst/>
                <a:latin typeface="Times New Roman" panose="02020603050405020304" pitchFamily="18" charset="0"/>
                <a:ea typeface="Calibri" panose="020F0502020204030204" pitchFamily="34" charset="0"/>
                <a:cs typeface="Times New Roman" panose="02020603050405020304" pitchFamily="18" charset="0"/>
              </a:rPr>
              <a:t>Estudiar la presencia de aflatoxinas en las variedades de maní (</a:t>
            </a:r>
            <a:r>
              <a:rPr lang="es-419" sz="2800" i="1" dirty="0" err="1">
                <a:effectLst/>
                <a:latin typeface="Times New Roman" panose="02020603050405020304" pitchFamily="18" charset="0"/>
                <a:ea typeface="Calibri" panose="020F0502020204030204" pitchFamily="34" charset="0"/>
                <a:cs typeface="Times New Roman" panose="02020603050405020304" pitchFamily="18" charset="0"/>
              </a:rPr>
              <a:t>Arachis</a:t>
            </a:r>
            <a:r>
              <a:rPr lang="es-419"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419" sz="2800" i="1" dirty="0" err="1">
                <a:effectLst/>
                <a:latin typeface="Times New Roman" panose="02020603050405020304" pitchFamily="18" charset="0"/>
                <a:ea typeface="Calibri" panose="020F0502020204030204" pitchFamily="34" charset="0"/>
                <a:cs typeface="Times New Roman" panose="02020603050405020304" pitchFamily="18" charset="0"/>
              </a:rPr>
              <a:t>hypogaea</a:t>
            </a:r>
            <a:r>
              <a:rPr lang="es-419"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s-419" sz="2800" dirty="0">
                <a:effectLst/>
                <a:latin typeface="Times New Roman" panose="02020603050405020304" pitchFamily="18" charset="0"/>
                <a:ea typeface="Calibri" panose="020F0502020204030204" pitchFamily="34" charset="0"/>
                <a:cs typeface="Times New Roman" panose="02020603050405020304" pitchFamily="18" charset="0"/>
              </a:rPr>
              <a:t>L.):  Iniap-381 Rosita e Iniap-382 Caramelo mediante análisis bromatológicos en la cadena agroalimentaria.</a:t>
            </a:r>
            <a:endParaRPr lang="es-MX"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 name="Grupo 1"/>
          <p:cNvGrpSpPr/>
          <p:nvPr/>
        </p:nvGrpSpPr>
        <p:grpSpPr>
          <a:xfrm>
            <a:off x="1268140" y="3772404"/>
            <a:ext cx="10265870" cy="2777866"/>
            <a:chOff x="1268140" y="3772404"/>
            <a:chExt cx="10265870" cy="2777866"/>
          </a:xfrm>
        </p:grpSpPr>
        <p:pic>
          <p:nvPicPr>
            <p:cNvPr id="1026" name="Picture 2" descr="Resultado de imagen para aflatoxinas man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8140" y="4374783"/>
              <a:ext cx="2969301" cy="1779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hongos en mani"/>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84775" y="3772404"/>
              <a:ext cx="1796317" cy="27778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analisis bromatologico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48845" y="4374783"/>
              <a:ext cx="3685165" cy="17798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734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394019"/>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OBJETIVOS ESPECÍFICOS</a:t>
            </a:r>
          </a:p>
        </p:txBody>
      </p:sp>
      <p:cxnSp>
        <p:nvCxnSpPr>
          <p:cNvPr id="5" name="Conector recto 4"/>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 name="Diagrama 7"/>
          <p:cNvGraphicFramePr/>
          <p:nvPr>
            <p:extLst>
              <p:ext uri="{D42A27DB-BD31-4B8C-83A1-F6EECF244321}">
                <p14:modId xmlns:p14="http://schemas.microsoft.com/office/powerpoint/2010/main" val="2939336202"/>
              </p:ext>
            </p:extLst>
          </p:nvPr>
        </p:nvGraphicFramePr>
        <p:xfrm>
          <a:off x="1249087" y="1223493"/>
          <a:ext cx="9990335" cy="536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987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p:cNvGraphicFramePr/>
          <p:nvPr>
            <p:extLst>
              <p:ext uri="{D42A27DB-BD31-4B8C-83A1-F6EECF244321}">
                <p14:modId xmlns:p14="http://schemas.microsoft.com/office/powerpoint/2010/main" val="1014357345"/>
              </p:ext>
            </p:extLst>
          </p:nvPr>
        </p:nvGraphicFramePr>
        <p:xfrm>
          <a:off x="182879" y="508117"/>
          <a:ext cx="11768715" cy="6411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2752791" y="175653"/>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HIPÓTESIS</a:t>
            </a:r>
          </a:p>
        </p:txBody>
      </p:sp>
      <p:cxnSp>
        <p:nvCxnSpPr>
          <p:cNvPr id="5" name="Conector recto 4"/>
          <p:cNvCxnSpPr/>
          <p:nvPr/>
        </p:nvCxnSpPr>
        <p:spPr>
          <a:xfrm>
            <a:off x="536916" y="760428"/>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95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394019"/>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UBICACIÓN </a:t>
            </a:r>
          </a:p>
        </p:txBody>
      </p:sp>
      <p:cxnSp>
        <p:nvCxnSpPr>
          <p:cNvPr id="5" name="Conector recto 4"/>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Imagen 7"/>
          <p:cNvPicPr/>
          <p:nvPr/>
        </p:nvPicPr>
        <p:blipFill rotWithShape="1">
          <a:blip r:embed="rId2" cstate="email">
            <a:extLst>
              <a:ext uri="{28A0092B-C50C-407E-A947-70E740481C1C}">
                <a14:useLocalDpi xmlns:a14="http://schemas.microsoft.com/office/drawing/2010/main"/>
              </a:ext>
            </a:extLst>
          </a:blip>
          <a:srcRect t="1093" b="-1"/>
          <a:stretch/>
        </p:blipFill>
        <p:spPr bwMode="auto">
          <a:xfrm>
            <a:off x="50042" y="1615085"/>
            <a:ext cx="6949440" cy="4488375"/>
          </a:xfrm>
          <a:prstGeom prst="rect">
            <a:avLst/>
          </a:prstGeom>
          <a:noFill/>
          <a:ln>
            <a:noFill/>
          </a:ln>
          <a:extLst>
            <a:ext uri="{53640926-AAD7-44d8-BBD7-CCE9431645EC}">
              <a14:shadowObscured xmlns="" xmlns:a14="http://schemas.microsoft.com/office/drawing/2010/main"/>
            </a:ext>
          </a:extLst>
        </p:spPr>
      </p:pic>
      <p:sp>
        <p:nvSpPr>
          <p:cNvPr id="9" name="Rectángulo 8"/>
          <p:cNvSpPr/>
          <p:nvPr/>
        </p:nvSpPr>
        <p:spPr>
          <a:xfrm>
            <a:off x="6949441" y="1251511"/>
            <a:ext cx="5120640" cy="21646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Ubicación Política </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País: 		Ecuador</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Provincia:  	Santo Domingo de los Tsáchilas</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Cantón: 	                 Santo Domingo</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Parroquia: 	 Luz de América </a:t>
            </a: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Sector: 	                  km 35 Vía Quevedo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6949441" y="3637408"/>
            <a:ext cx="5120640" cy="24109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Ecológica </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Zona de vida:	              Bosque húmedo Tropical</a:t>
            </a: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Altitud:		                224 msnm</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Temperatura media:	24,6 º C</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Precipitación:		2860 mm año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Humedad relativa:		85%</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Heliofanía</a:t>
            </a: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739 horas luz año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1170305" algn="ctr"/>
              </a:tabLst>
            </a:pPr>
            <a:r>
              <a:rPr lang="es-EC"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Suelos:		                Francos Arenoso</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ángulo 10"/>
          <p:cNvSpPr/>
          <p:nvPr/>
        </p:nvSpPr>
        <p:spPr>
          <a:xfrm>
            <a:off x="2601390" y="1085471"/>
            <a:ext cx="2319866" cy="369332"/>
          </a:xfrm>
          <a:prstGeom prst="rect">
            <a:avLst/>
          </a:prstGeom>
        </p:spPr>
        <p:txBody>
          <a:bodyPr wrap="none">
            <a:spAutoFit/>
          </a:bodyPr>
          <a:lstStyle/>
          <a:p>
            <a:pPr marL="457200" indent="-457200">
              <a:spcBef>
                <a:spcPts val="200"/>
              </a:spcBef>
              <a:spcAft>
                <a:spcPts val="0"/>
              </a:spcAft>
            </a:pPr>
            <a:r>
              <a:rPr lang="es-EC"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Ubicación Geográfica</a:t>
            </a:r>
            <a:endParaRPr lang="es-EC"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ángulo 11"/>
          <p:cNvSpPr/>
          <p:nvPr/>
        </p:nvSpPr>
        <p:spPr>
          <a:xfrm>
            <a:off x="2032402" y="6103460"/>
            <a:ext cx="3999914" cy="646331"/>
          </a:xfrm>
          <a:prstGeom prst="rect">
            <a:avLst/>
          </a:prstGeom>
        </p:spPr>
        <p:txBody>
          <a:bodyPr wrap="square">
            <a:spAutoFit/>
          </a:bodyPr>
          <a:lstStyle/>
          <a:p>
            <a:pPr>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Latitud: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00° 24´ 36"</a:t>
            </a:r>
            <a:endParaRPr lang="es-EC"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900430" algn="l"/>
                <a:tab pos="1638300" algn="l"/>
              </a:tabLst>
            </a:pPr>
            <a:r>
              <a:rPr lang="es-EC" b="1" dirty="0">
                <a:latin typeface="Times New Roman" panose="02020603050405020304" pitchFamily="18" charset="0"/>
                <a:ea typeface="Calibri" panose="020F0502020204030204" pitchFamily="34" charset="0"/>
                <a:cs typeface="Times New Roman" panose="02020603050405020304" pitchFamily="18" charset="0"/>
              </a:rPr>
              <a:t>Longitud:           </a:t>
            </a:r>
            <a:r>
              <a:rPr lang="es-EC"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79° 18´ 43"</a:t>
            </a:r>
            <a:endParaRPr lang="es-EC"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ángulo 12"/>
          <p:cNvSpPr/>
          <p:nvPr/>
        </p:nvSpPr>
        <p:spPr>
          <a:xfrm>
            <a:off x="5745707" y="6143868"/>
            <a:ext cx="6446293" cy="584775"/>
          </a:xfrm>
          <a:prstGeom prst="rect">
            <a:avLst/>
          </a:prstGeom>
        </p:spPr>
        <p:txBody>
          <a:bodyPr wrap="square">
            <a:spAutoFit/>
          </a:bodyPr>
          <a:lstStyle/>
          <a:p>
            <a:pPr>
              <a:lnSpc>
                <a:spcPct val="200000"/>
              </a:lnSpc>
              <a:spcAft>
                <a:spcPts val="0"/>
              </a:spcAft>
              <a:tabLst>
                <a:tab pos="1170305" algn="ctr"/>
              </a:tabLst>
            </a:pPr>
            <a:r>
              <a:rPr lang="es-EC" sz="16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Fuente: </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Estación Agro Meteorológica “Puerto </a:t>
            </a:r>
            <a:r>
              <a:rPr lang="es-EC" sz="16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Ila</a:t>
            </a:r>
            <a:r>
              <a:rPr lang="es-EC" sz="1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Vía Quevedo km 35.</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6" descr="Imagen relacionada"/>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9593" y="674679"/>
            <a:ext cx="1585619" cy="11909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46448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100309231"/>
              </p:ext>
            </p:extLst>
          </p:nvPr>
        </p:nvGraphicFramePr>
        <p:xfrm>
          <a:off x="847313" y="1030310"/>
          <a:ext cx="10793882" cy="5852160"/>
        </p:xfrm>
        <a:graphic>
          <a:graphicData uri="http://schemas.openxmlformats.org/drawingml/2006/table">
            <a:tbl>
              <a:tblPr firstRow="1" firstCol="1" bandRow="1">
                <a:tableStyleId>{2D5ABB26-0587-4C30-8999-92F81FD0307C}</a:tableStyleId>
              </a:tblPr>
              <a:tblGrid>
                <a:gridCol w="5936951">
                  <a:extLst>
                    <a:ext uri="{9D8B030D-6E8A-4147-A177-3AD203B41FA5}">
                      <a16:colId xmlns:a16="http://schemas.microsoft.com/office/drawing/2014/main" val="3580299484"/>
                    </a:ext>
                  </a:extLst>
                </a:gridCol>
                <a:gridCol w="4856931">
                  <a:extLst>
                    <a:ext uri="{9D8B030D-6E8A-4147-A177-3AD203B41FA5}">
                      <a16:colId xmlns:a16="http://schemas.microsoft.com/office/drawing/2014/main" val="600706017"/>
                    </a:ext>
                  </a:extLst>
                </a:gridCol>
              </a:tblGrid>
              <a:tr h="646966">
                <a:tc>
                  <a:txBody>
                    <a:bodyPr/>
                    <a:lstStyle/>
                    <a:p>
                      <a:pPr algn="ct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Factores</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Niveles</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1311627772"/>
                  </a:ext>
                </a:extLst>
              </a:tr>
              <a:tr h="1293932">
                <a:tc>
                  <a:txBody>
                    <a:bodyPr/>
                    <a:lstStyle/>
                    <a:p>
                      <a:pPr algn="ct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Variedades de Maní (V)</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blipFill>
                      <a:blip r:embed="rId2"/>
                      <a:tile tx="0" ty="0" sx="100000" sy="100000" flip="none" algn="tl"/>
                    </a:blipFill>
                  </a:tcPr>
                </a:tc>
                <a:tc>
                  <a:txBody>
                    <a:bodyPr/>
                    <a:lstStyle/>
                    <a:p>
                      <a:pP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V1= INIAP – 381 Rosita</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V2= INIAP – 382 Caramelo</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blipFill>
                      <a:blip r:embed="rId2"/>
                      <a:tile tx="0" ty="0" sx="100000" sy="100000" flip="none" algn="tl"/>
                    </a:blipFill>
                  </a:tcPr>
                </a:tc>
                <a:extLst>
                  <a:ext uri="{0D108BD9-81ED-4DB2-BD59-A6C34878D82A}">
                    <a16:rowId xmlns:a16="http://schemas.microsoft.com/office/drawing/2014/main" val="1016445387"/>
                  </a:ext>
                </a:extLst>
              </a:tr>
              <a:tr h="1293932">
                <a:tc>
                  <a:txBody>
                    <a:bodyPr/>
                    <a:lstStyle/>
                    <a:p>
                      <a:pPr algn="ct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Estado de la Muestra (E)</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tc>
                  <a:txBody>
                    <a:bodyPr/>
                    <a:lstStyle/>
                    <a:p>
                      <a:pP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E1= Estado fresco</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E2= Estado Seco</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blipFill>
                      <a:blip r:embed="rId2"/>
                      <a:tile tx="0" ty="0" sx="100000" sy="100000" flip="none" algn="tl"/>
                    </a:blipFill>
                  </a:tcPr>
                </a:tc>
                <a:extLst>
                  <a:ext uri="{0D108BD9-81ED-4DB2-BD59-A6C34878D82A}">
                    <a16:rowId xmlns:a16="http://schemas.microsoft.com/office/drawing/2014/main" val="3112195133"/>
                  </a:ext>
                </a:extLst>
              </a:tr>
              <a:tr h="1940898">
                <a:tc>
                  <a:txBody>
                    <a:bodyPr/>
                    <a:lstStyle/>
                    <a:p>
                      <a:pPr algn="ctr">
                        <a:lnSpc>
                          <a:spcPct val="200000"/>
                        </a:lnSpc>
                        <a:spcAft>
                          <a:spcPts val="0"/>
                        </a:spcAft>
                      </a:pPr>
                      <a:r>
                        <a:rPr lang="es-ES" sz="2400" dirty="0">
                          <a:solidFill>
                            <a:sysClr val="windowText" lastClr="000000"/>
                          </a:solidFill>
                          <a:effectLst/>
                          <a:latin typeface="Times New Roman" panose="02020603050405020304" pitchFamily="18" charset="0"/>
                          <a:cs typeface="Times New Roman" panose="02020603050405020304" pitchFamily="18" charset="0"/>
                        </a:rPr>
                        <a:t>Sistemas de almacenamiento (S)</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nSpc>
                          <a:spcPct val="200000"/>
                        </a:lnSpc>
                        <a:spcAft>
                          <a:spcPts val="0"/>
                        </a:spcAft>
                      </a:pPr>
                      <a:r>
                        <a:rPr lang="pt-BR" sz="2400" dirty="0">
                          <a:solidFill>
                            <a:sysClr val="windowText" lastClr="000000"/>
                          </a:solidFill>
                          <a:effectLst/>
                          <a:latin typeface="Times New Roman" panose="02020603050405020304" pitchFamily="18" charset="0"/>
                          <a:cs typeface="Times New Roman" panose="02020603050405020304" pitchFamily="18" charset="0"/>
                        </a:rPr>
                        <a:t>S1= </a:t>
                      </a:r>
                      <a:r>
                        <a:rPr lang="pt-BR" sz="2400" dirty="0" err="1">
                          <a:solidFill>
                            <a:sysClr val="windowText" lastClr="000000"/>
                          </a:solidFill>
                          <a:effectLst/>
                          <a:latin typeface="Times New Roman" panose="02020603050405020304" pitchFamily="18" charset="0"/>
                          <a:cs typeface="Times New Roman" panose="02020603050405020304" pitchFamily="18" charset="0"/>
                        </a:rPr>
                        <a:t>En</a:t>
                      </a:r>
                      <a:r>
                        <a:rPr lang="pt-BR" sz="2400" dirty="0">
                          <a:solidFill>
                            <a:sysClr val="windowText" lastClr="000000"/>
                          </a:solidFill>
                          <a:effectLst/>
                          <a:latin typeface="Times New Roman" panose="02020603050405020304" pitchFamily="18" charset="0"/>
                          <a:cs typeface="Times New Roman" panose="02020603050405020304" pitchFamily="18" charset="0"/>
                        </a:rPr>
                        <a:t> </a:t>
                      </a:r>
                      <a:r>
                        <a:rPr lang="pt-BR" sz="2400" dirty="0" err="1">
                          <a:solidFill>
                            <a:sysClr val="windowText" lastClr="000000"/>
                          </a:solidFill>
                          <a:effectLst/>
                          <a:latin typeface="Times New Roman" panose="02020603050405020304" pitchFamily="18" charset="0"/>
                          <a:cs typeface="Times New Roman" panose="02020603050405020304" pitchFamily="18" charset="0"/>
                        </a:rPr>
                        <a:t>vaina</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a:lnSpc>
                          <a:spcPct val="200000"/>
                        </a:lnSpc>
                        <a:spcAft>
                          <a:spcPts val="0"/>
                        </a:spcAft>
                      </a:pPr>
                      <a:r>
                        <a:rPr lang="pt-BR" sz="2400" dirty="0">
                          <a:solidFill>
                            <a:sysClr val="windowText" lastClr="000000"/>
                          </a:solidFill>
                          <a:effectLst/>
                          <a:latin typeface="Times New Roman" panose="02020603050405020304" pitchFamily="18" charset="0"/>
                          <a:cs typeface="Times New Roman" panose="02020603050405020304" pitchFamily="18" charset="0"/>
                        </a:rPr>
                        <a:t>S2= Al granel</a:t>
                      </a:r>
                      <a:endParaRPr lang="en-US" sz="2400" dirty="0">
                        <a:solidFill>
                          <a:sysClr val="windowText" lastClr="000000"/>
                        </a:solidFill>
                        <a:effectLst/>
                        <a:latin typeface="Times New Roman" panose="02020603050405020304" pitchFamily="18" charset="0"/>
                        <a:cs typeface="Times New Roman" panose="02020603050405020304" pitchFamily="18" charset="0"/>
                      </a:endParaRPr>
                    </a:p>
                    <a:p>
                      <a:pPr>
                        <a:lnSpc>
                          <a:spcPct val="200000"/>
                        </a:lnSpc>
                        <a:spcAft>
                          <a:spcPts val="0"/>
                        </a:spcAft>
                      </a:pPr>
                      <a:r>
                        <a:rPr lang="pt-BR" sz="2400" dirty="0">
                          <a:solidFill>
                            <a:sysClr val="windowText" lastClr="000000"/>
                          </a:solidFill>
                          <a:effectLst/>
                          <a:latin typeface="Times New Roman" panose="02020603050405020304" pitchFamily="18" charset="0"/>
                          <a:cs typeface="Times New Roman" panose="02020603050405020304" pitchFamily="18" charset="0"/>
                        </a:rPr>
                        <a:t>S3= Al </a:t>
                      </a:r>
                      <a:r>
                        <a:rPr lang="pt-BR" sz="2400" dirty="0" err="1">
                          <a:solidFill>
                            <a:sysClr val="windowText" lastClr="000000"/>
                          </a:solidFill>
                          <a:effectLst/>
                          <a:latin typeface="Times New Roman" panose="02020603050405020304" pitchFamily="18" charset="0"/>
                          <a:cs typeface="Times New Roman" panose="02020603050405020304" pitchFamily="18" charset="0"/>
                        </a:rPr>
                        <a:t>vacío</a:t>
                      </a:r>
                      <a:endParaRPr lang="en-US" sz="2400" dirty="0">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blipFill>
                      <a:blip r:embed="rId2"/>
                      <a:tile tx="0" ty="0" sx="100000" sy="100000" flip="none" algn="tl"/>
                    </a:blipFill>
                  </a:tcPr>
                </a:tc>
                <a:extLst>
                  <a:ext uri="{0D108BD9-81ED-4DB2-BD59-A6C34878D82A}">
                    <a16:rowId xmlns:a16="http://schemas.microsoft.com/office/drawing/2014/main" val="921554138"/>
                  </a:ext>
                </a:extLst>
              </a:tr>
            </a:tbl>
          </a:graphicData>
        </a:graphic>
      </p:graphicFrame>
      <p:sp>
        <p:nvSpPr>
          <p:cNvPr id="5" name="CuadroTexto 4"/>
          <p:cNvSpPr txBox="1"/>
          <p:nvPr/>
        </p:nvSpPr>
        <p:spPr>
          <a:xfrm>
            <a:off x="2752791" y="394019"/>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DISEÑO EXPERIMETAL </a:t>
            </a:r>
          </a:p>
        </p:txBody>
      </p:sp>
      <p:cxnSp>
        <p:nvCxnSpPr>
          <p:cNvPr id="8" name="Conector recto 7"/>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52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394019"/>
            <a:ext cx="6982927"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TRATAMIENTOS A COMPARAR</a:t>
            </a:r>
          </a:p>
        </p:txBody>
      </p:sp>
      <p:cxnSp>
        <p:nvCxnSpPr>
          <p:cNvPr id="5" name="Conector recto 4"/>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6" name="Tabla 5"/>
          <p:cNvGraphicFramePr>
            <a:graphicFrameLocks noGrp="1"/>
          </p:cNvGraphicFramePr>
          <p:nvPr>
            <p:extLst>
              <p:ext uri="{D42A27DB-BD31-4B8C-83A1-F6EECF244321}">
                <p14:modId xmlns:p14="http://schemas.microsoft.com/office/powerpoint/2010/main" val="4243188476"/>
              </p:ext>
            </p:extLst>
          </p:nvPr>
        </p:nvGraphicFramePr>
        <p:xfrm>
          <a:off x="185224" y="1122333"/>
          <a:ext cx="6467739" cy="5642873"/>
        </p:xfrm>
        <a:graphic>
          <a:graphicData uri="http://schemas.openxmlformats.org/drawingml/2006/table">
            <a:tbl>
              <a:tblPr firstRow="1" firstCol="1" bandRow="1">
                <a:tableStyleId>{BC89EF96-8CEA-46FF-86C4-4CE0E7609802}</a:tableStyleId>
              </a:tblPr>
              <a:tblGrid>
                <a:gridCol w="1111931">
                  <a:extLst>
                    <a:ext uri="{9D8B030D-6E8A-4147-A177-3AD203B41FA5}">
                      <a16:colId xmlns:a16="http://schemas.microsoft.com/office/drawing/2014/main" val="2344002084"/>
                    </a:ext>
                  </a:extLst>
                </a:gridCol>
                <a:gridCol w="969903">
                  <a:extLst>
                    <a:ext uri="{9D8B030D-6E8A-4147-A177-3AD203B41FA5}">
                      <a16:colId xmlns:a16="http://schemas.microsoft.com/office/drawing/2014/main" val="1026956602"/>
                    </a:ext>
                  </a:extLst>
                </a:gridCol>
                <a:gridCol w="4385905">
                  <a:extLst>
                    <a:ext uri="{9D8B030D-6E8A-4147-A177-3AD203B41FA5}">
                      <a16:colId xmlns:a16="http://schemas.microsoft.com/office/drawing/2014/main" val="3940916081"/>
                    </a:ext>
                  </a:extLst>
                </a:gridCol>
              </a:tblGrid>
              <a:tr h="399959">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Tratamiento</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Factores</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Descripción</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2859139769"/>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T1</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V1E1S1</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381 Rosita + Estado Fresco + En</a:t>
                      </a:r>
                      <a:r>
                        <a:rPr lang="es-ES" sz="1400" b="1" baseline="0" dirty="0">
                          <a:effectLst/>
                          <a:latin typeface="Times New Roman" panose="02020603050405020304" pitchFamily="18" charset="0"/>
                          <a:cs typeface="Times New Roman" panose="02020603050405020304" pitchFamily="18" charset="0"/>
                        </a:rPr>
                        <a:t> vaina</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1534246604"/>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T2</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V1E1S2</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INIAP – 381 Rosita + Estado Fresco + Al granel</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2376514282"/>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T3</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V1E1S3</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INIAP – 381 Rosita + Estado Seco + Al vacío</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2039203885"/>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T4</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V1E2S1</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381 Rosita + Estado Seco + En</a:t>
                      </a:r>
                      <a:r>
                        <a:rPr lang="es-ES" sz="1400" b="1" baseline="0" dirty="0">
                          <a:effectLst/>
                          <a:latin typeface="Times New Roman" panose="02020603050405020304" pitchFamily="18" charset="0"/>
                          <a:cs typeface="Times New Roman" panose="02020603050405020304" pitchFamily="18" charset="0"/>
                        </a:rPr>
                        <a:t> vaina</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4098741831"/>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T5</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V1E2S2</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381 Rosita + Estado Seco + Al granel</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2125384312"/>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T6</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V1E2S3</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381 Rosita + Estado Seco + Al vacío</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2392755353"/>
                  </a:ext>
                </a:extLst>
              </a:tr>
              <a:tr h="468400">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T7</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V2E1S1</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382 Caramelo + Estado Fresco + En</a:t>
                      </a:r>
                      <a:r>
                        <a:rPr lang="es-ES" sz="1400" b="1" baseline="0" dirty="0">
                          <a:effectLst/>
                          <a:latin typeface="Times New Roman" panose="02020603050405020304" pitchFamily="18" charset="0"/>
                          <a:cs typeface="Times New Roman" panose="02020603050405020304" pitchFamily="18" charset="0"/>
                        </a:rPr>
                        <a:t> vaina</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166204687"/>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T8</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V2E1S2</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382 Caramelo + Estado Fresco + Al granel</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3187477165"/>
                  </a:ext>
                </a:extLst>
              </a:tr>
              <a:tr h="404376">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T9</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V2E1S3</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382 Caramelo + Estado Fresco + Al vacío</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1310471265"/>
                  </a:ext>
                </a:extLst>
              </a:tr>
              <a:tr h="404376">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T10</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V2E2S1</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382 Caramelo + Estado Seco + En</a:t>
                      </a:r>
                      <a:r>
                        <a:rPr lang="es-ES" sz="1400" b="1" baseline="0" dirty="0">
                          <a:effectLst/>
                          <a:latin typeface="Times New Roman" panose="02020603050405020304" pitchFamily="18" charset="0"/>
                          <a:cs typeface="Times New Roman" panose="02020603050405020304" pitchFamily="18" charset="0"/>
                        </a:rPr>
                        <a:t> vaina</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713517982"/>
                  </a:ext>
                </a:extLst>
              </a:tr>
              <a:tr h="399959">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T11</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V2E2S2</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382 Caramelo + Estado Seco + Al granel</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2011410189"/>
                  </a:ext>
                </a:extLst>
              </a:tr>
              <a:tr h="480553">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T12</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a:effectLst/>
                          <a:latin typeface="Times New Roman" panose="02020603050405020304" pitchFamily="18" charset="0"/>
                          <a:cs typeface="Times New Roman" panose="02020603050405020304" pitchFamily="18" charset="0"/>
                        </a:rPr>
                        <a:t>V2E2S3</a:t>
                      </a:r>
                      <a:endParaRPr lang="es-419"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tc>
                  <a:txBody>
                    <a:bodyPr/>
                    <a:lstStyle/>
                    <a:p>
                      <a:pPr algn="ctr">
                        <a:lnSpc>
                          <a:spcPct val="200000"/>
                        </a:lnSpc>
                        <a:spcAft>
                          <a:spcPts val="0"/>
                        </a:spcAft>
                      </a:pPr>
                      <a:r>
                        <a:rPr lang="es-ES" sz="1400" b="1" dirty="0">
                          <a:effectLst/>
                          <a:latin typeface="Times New Roman" panose="02020603050405020304" pitchFamily="18" charset="0"/>
                          <a:cs typeface="Times New Roman" panose="02020603050405020304" pitchFamily="18" charset="0"/>
                        </a:rPr>
                        <a:t>INIAP – 382 Caramelo + Estado Seco + Al vacío</a:t>
                      </a:r>
                      <a:endParaRPr lang="es-419"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166" marR="56166" marT="0" marB="0"/>
                </a:tc>
                <a:extLst>
                  <a:ext uri="{0D108BD9-81ED-4DB2-BD59-A6C34878D82A}">
                    <a16:rowId xmlns:a16="http://schemas.microsoft.com/office/drawing/2014/main" val="314580762"/>
                  </a:ext>
                </a:extLst>
              </a:tr>
            </a:tbl>
          </a:graphicData>
        </a:graphic>
      </p:graphicFrame>
      <p:sp>
        <p:nvSpPr>
          <p:cNvPr id="7" name="CuadroTexto 6"/>
          <p:cNvSpPr txBox="1"/>
          <p:nvPr/>
        </p:nvSpPr>
        <p:spPr>
          <a:xfrm>
            <a:off x="7678952" y="1615085"/>
            <a:ext cx="4113531" cy="584775"/>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Diseño Experimental:</a:t>
            </a:r>
          </a:p>
          <a:p>
            <a:r>
              <a:rPr lang="es-ES" sz="1600" dirty="0">
                <a:latin typeface="Times New Roman" panose="02020603050405020304" pitchFamily="18" charset="0"/>
                <a:cs typeface="Times New Roman" panose="02020603050405020304" pitchFamily="18" charset="0"/>
              </a:rPr>
              <a:t>Esquema trifactorial (</a:t>
            </a:r>
            <a:r>
              <a:rPr lang="es-ES" sz="1600" dirty="0" err="1">
                <a:latin typeface="Times New Roman" panose="02020603050405020304" pitchFamily="18" charset="0"/>
                <a:cs typeface="Times New Roman" panose="02020603050405020304" pitchFamily="18" charset="0"/>
              </a:rPr>
              <a:t>AxBxC</a:t>
            </a:r>
            <a:r>
              <a:rPr lang="es-ES" sz="1600" dirty="0">
                <a:latin typeface="Times New Roman" panose="02020603050405020304" pitchFamily="18" charset="0"/>
                <a:cs typeface="Times New Roman" panose="02020603050405020304" pitchFamily="18" charset="0"/>
              </a:rPr>
              <a:t>) en un D.B.C.A.</a:t>
            </a:r>
            <a:endParaRPr lang="es-ES" sz="1600" b="1" dirty="0">
              <a:latin typeface="Times New Roman" panose="02020603050405020304" pitchFamily="18" charset="0"/>
              <a:cs typeface="Times New Roman" panose="02020603050405020304" pitchFamily="18" charset="0"/>
            </a:endParaRPr>
          </a:p>
        </p:txBody>
      </p:sp>
      <p:sp>
        <p:nvSpPr>
          <p:cNvPr id="8" name="CuadroTexto 7"/>
          <p:cNvSpPr txBox="1"/>
          <p:nvPr/>
        </p:nvSpPr>
        <p:spPr>
          <a:xfrm>
            <a:off x="7678951" y="4249752"/>
            <a:ext cx="4113531" cy="584775"/>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Unidades experimentales:</a:t>
            </a:r>
          </a:p>
          <a:p>
            <a:pPr algn="ctr"/>
            <a:r>
              <a:rPr lang="es-ES" sz="1600" dirty="0">
                <a:latin typeface="Times New Roman" panose="02020603050405020304" pitchFamily="18" charset="0"/>
                <a:cs typeface="Times New Roman" panose="02020603050405020304" pitchFamily="18" charset="0"/>
              </a:rPr>
              <a:t>36 UE</a:t>
            </a:r>
          </a:p>
        </p:txBody>
      </p:sp>
      <p:sp>
        <p:nvSpPr>
          <p:cNvPr id="9" name="CuadroTexto 8"/>
          <p:cNvSpPr txBox="1"/>
          <p:nvPr/>
        </p:nvSpPr>
        <p:spPr>
          <a:xfrm>
            <a:off x="7678951" y="2813725"/>
            <a:ext cx="4113531" cy="830997"/>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Repeticiones:</a:t>
            </a:r>
          </a:p>
          <a:p>
            <a:pPr algn="ctr"/>
            <a:r>
              <a:rPr lang="es-EC" sz="1600" dirty="0">
                <a:latin typeface="Times New Roman" panose="02020603050405020304" pitchFamily="18" charset="0"/>
                <a:cs typeface="Times New Roman" panose="02020603050405020304" pitchFamily="18" charset="0"/>
              </a:rPr>
              <a:t>Tres repeticiones en cada tratamiento (12 tratamientos).</a:t>
            </a:r>
          </a:p>
        </p:txBody>
      </p:sp>
      <p:sp>
        <p:nvSpPr>
          <p:cNvPr id="10" name="CuadroTexto 9"/>
          <p:cNvSpPr txBox="1"/>
          <p:nvPr/>
        </p:nvSpPr>
        <p:spPr>
          <a:xfrm>
            <a:off x="7678950" y="5483559"/>
            <a:ext cx="4113531" cy="584775"/>
          </a:xfrm>
          <a:prstGeom prst="rect">
            <a:avLst/>
          </a:prstGeom>
          <a:blipFill>
            <a:blip r:embed="rId2"/>
            <a:tile tx="0" ty="0" sx="100000" sy="100000" flip="none" algn="tl"/>
          </a:blipFill>
          <a:ln w="19050">
            <a:solidFill>
              <a:srgbClr val="C00000"/>
            </a:solidFill>
          </a:ln>
          <a:effectLst>
            <a:glow rad="101600">
              <a:srgbClr val="FFCC00">
                <a:alpha val="6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600" b="1" dirty="0">
                <a:latin typeface="Times New Roman" panose="02020603050405020304" pitchFamily="18" charset="0"/>
                <a:cs typeface="Times New Roman" panose="02020603050405020304" pitchFamily="18" charset="0"/>
              </a:rPr>
              <a:t>Análisis Funcional:</a:t>
            </a:r>
          </a:p>
          <a:p>
            <a:pPr algn="ctr"/>
            <a:r>
              <a:rPr lang="es-ES" sz="1600" dirty="0">
                <a:latin typeface="Times New Roman" panose="02020603050405020304" pitchFamily="18" charset="0"/>
                <a:cs typeface="Times New Roman" panose="02020603050405020304" pitchFamily="18" charset="0"/>
              </a:rPr>
              <a:t>Prueba de significancia de </a:t>
            </a:r>
            <a:r>
              <a:rPr lang="es-ES" sz="1600" dirty="0" err="1">
                <a:latin typeface="Times New Roman" panose="02020603050405020304" pitchFamily="18" charset="0"/>
                <a:cs typeface="Times New Roman" panose="02020603050405020304" pitchFamily="18" charset="0"/>
              </a:rPr>
              <a:t>Tukey</a:t>
            </a:r>
            <a:r>
              <a:rPr lang="es-ES" sz="1600" dirty="0">
                <a:latin typeface="Times New Roman" panose="02020603050405020304" pitchFamily="18" charset="0"/>
                <a:cs typeface="Times New Roman" panose="02020603050405020304" pitchFamily="18" charset="0"/>
              </a:rPr>
              <a:t> al 5 %.</a:t>
            </a:r>
          </a:p>
        </p:txBody>
      </p:sp>
      <p:sp>
        <p:nvSpPr>
          <p:cNvPr id="11" name="Flecha abajo 10"/>
          <p:cNvSpPr/>
          <p:nvPr/>
        </p:nvSpPr>
        <p:spPr>
          <a:xfrm>
            <a:off x="9169472" y="3719639"/>
            <a:ext cx="677008" cy="465993"/>
          </a:xfrm>
          <a:prstGeom prst="downArrow">
            <a:avLst/>
          </a:pr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ln>
                <a:solidFill>
                  <a:srgbClr val="FFFF00"/>
                </a:solidFill>
              </a:ln>
            </a:endParaRPr>
          </a:p>
        </p:txBody>
      </p:sp>
      <p:sp>
        <p:nvSpPr>
          <p:cNvPr id="12" name="Flecha abajo 11"/>
          <p:cNvSpPr/>
          <p:nvPr/>
        </p:nvSpPr>
        <p:spPr>
          <a:xfrm>
            <a:off x="9169472" y="2283634"/>
            <a:ext cx="677008" cy="465993"/>
          </a:xfrm>
          <a:prstGeom prst="downArrow">
            <a:avLst/>
          </a:pr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ln>
                <a:solidFill>
                  <a:srgbClr val="FFFF00"/>
                </a:solidFill>
              </a:ln>
            </a:endParaRPr>
          </a:p>
        </p:txBody>
      </p:sp>
      <p:sp>
        <p:nvSpPr>
          <p:cNvPr id="13" name="Flecha abajo 12"/>
          <p:cNvSpPr/>
          <p:nvPr/>
        </p:nvSpPr>
        <p:spPr>
          <a:xfrm>
            <a:off x="9242742" y="4926558"/>
            <a:ext cx="677008" cy="465993"/>
          </a:xfrm>
          <a:prstGeom prst="downArrow">
            <a:avLst/>
          </a:prstGeom>
          <a:blipFill>
            <a:blip r:embed="rId3"/>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ln>
                <a:solidFill>
                  <a:srgbClr val="FFFF00"/>
                </a:solidFill>
              </a:ln>
            </a:endParaRPr>
          </a:p>
        </p:txBody>
      </p:sp>
      <p:sp>
        <p:nvSpPr>
          <p:cNvPr id="14" name="Abrir llave 13"/>
          <p:cNvSpPr/>
          <p:nvPr/>
        </p:nvSpPr>
        <p:spPr>
          <a:xfrm>
            <a:off x="6818660" y="1729340"/>
            <a:ext cx="694592" cy="4338994"/>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419" dirty="0"/>
          </a:p>
        </p:txBody>
      </p:sp>
    </p:spTree>
    <p:extLst>
      <p:ext uri="{BB962C8B-B14F-4D97-AF65-F5344CB8AC3E}">
        <p14:creationId xmlns:p14="http://schemas.microsoft.com/office/powerpoint/2010/main" val="2946685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52791" y="394019"/>
            <a:ext cx="7947054" cy="584775"/>
          </a:xfrm>
          <a:prstGeom prst="rect">
            <a:avLst/>
          </a:prstGeom>
          <a:noFill/>
        </p:spPr>
        <p:txBody>
          <a:bodyPr wrap="square" rtlCol="0">
            <a:spAutoFit/>
          </a:bodyPr>
          <a:lstStyle/>
          <a:p>
            <a:pPr algn="ctr"/>
            <a:r>
              <a:rPr lang="es-MX" sz="3200" b="1" dirty="0">
                <a:latin typeface="Times New Roman" panose="02020603050405020304" pitchFamily="18" charset="0"/>
                <a:cs typeface="Times New Roman" panose="02020603050405020304" pitchFamily="18" charset="0"/>
              </a:rPr>
              <a:t>OBTENCIÓN DE LA MATERIA PRIMA</a:t>
            </a:r>
          </a:p>
        </p:txBody>
      </p:sp>
      <p:cxnSp>
        <p:nvCxnSpPr>
          <p:cNvPr id="5" name="Conector recto 4"/>
          <p:cNvCxnSpPr/>
          <p:nvPr/>
        </p:nvCxnSpPr>
        <p:spPr>
          <a:xfrm>
            <a:off x="536916" y="978794"/>
            <a:ext cx="11414678" cy="515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Flecha derecha 1"/>
          <p:cNvSpPr/>
          <p:nvPr/>
        </p:nvSpPr>
        <p:spPr>
          <a:xfrm>
            <a:off x="121724" y="1247683"/>
            <a:ext cx="1892385" cy="1214651"/>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imes New Roman" panose="02020603050405020304" pitchFamily="18" charset="0"/>
                <a:cs typeface="Times New Roman" panose="02020603050405020304" pitchFamily="18" charset="0"/>
              </a:rPr>
              <a:t>MANÍ EN VAINA</a:t>
            </a:r>
            <a:endParaRPr lang="es-419" b="1" dirty="0">
              <a:solidFill>
                <a:schemeClr val="tx1"/>
              </a:solidFill>
              <a:latin typeface="Times New Roman" panose="02020603050405020304" pitchFamily="18" charset="0"/>
              <a:cs typeface="Times New Roman" panose="02020603050405020304" pitchFamily="18" charset="0"/>
            </a:endParaRPr>
          </a:p>
        </p:txBody>
      </p:sp>
      <p:sp>
        <p:nvSpPr>
          <p:cNvPr id="12" name="Elipse 11"/>
          <p:cNvSpPr/>
          <p:nvPr/>
        </p:nvSpPr>
        <p:spPr>
          <a:xfrm>
            <a:off x="6244255" y="1855008"/>
            <a:ext cx="1316605" cy="6582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7" name="Elipse 16"/>
          <p:cNvSpPr/>
          <p:nvPr/>
        </p:nvSpPr>
        <p:spPr>
          <a:xfrm>
            <a:off x="8611737" y="5868537"/>
            <a:ext cx="900753" cy="6687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1" name="Elipse 20"/>
          <p:cNvSpPr/>
          <p:nvPr/>
        </p:nvSpPr>
        <p:spPr>
          <a:xfrm>
            <a:off x="9799092" y="4800343"/>
            <a:ext cx="900753" cy="6687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nvGrpSpPr>
          <p:cNvPr id="6" name="Grupo 5"/>
          <p:cNvGrpSpPr/>
          <p:nvPr/>
        </p:nvGrpSpPr>
        <p:grpSpPr>
          <a:xfrm>
            <a:off x="3509601" y="2338754"/>
            <a:ext cx="5451939" cy="3644870"/>
            <a:chOff x="3509601" y="2338754"/>
            <a:chExt cx="5451939" cy="3644870"/>
          </a:xfrm>
        </p:grpSpPr>
        <p:sp>
          <p:nvSpPr>
            <p:cNvPr id="26" name="Flecha derecha 25"/>
            <p:cNvSpPr/>
            <p:nvPr/>
          </p:nvSpPr>
          <p:spPr>
            <a:xfrm>
              <a:off x="4976446" y="2338754"/>
              <a:ext cx="349803" cy="392867"/>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0" name="Flecha derecha 29"/>
            <p:cNvSpPr/>
            <p:nvPr/>
          </p:nvSpPr>
          <p:spPr>
            <a:xfrm>
              <a:off x="8611737" y="2453600"/>
              <a:ext cx="349803" cy="392867"/>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8" name="Flecha izquierda 27"/>
            <p:cNvSpPr/>
            <p:nvPr/>
          </p:nvSpPr>
          <p:spPr>
            <a:xfrm>
              <a:off x="3509601" y="5469084"/>
              <a:ext cx="427804" cy="434340"/>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3" name="Flecha izquierda 32"/>
            <p:cNvSpPr/>
            <p:nvPr/>
          </p:nvSpPr>
          <p:spPr>
            <a:xfrm>
              <a:off x="7251061" y="5549284"/>
              <a:ext cx="427804" cy="434340"/>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grpSp>
      <p:grpSp>
        <p:nvGrpSpPr>
          <p:cNvPr id="3" name="Grupo 2"/>
          <p:cNvGrpSpPr/>
          <p:nvPr/>
        </p:nvGrpSpPr>
        <p:grpSpPr>
          <a:xfrm>
            <a:off x="465993" y="1081208"/>
            <a:ext cx="10964411" cy="5606990"/>
            <a:chOff x="465993" y="1081208"/>
            <a:chExt cx="10964411" cy="5606990"/>
          </a:xfrm>
        </p:grpSpPr>
        <p:pic>
          <p:nvPicPr>
            <p:cNvPr id="5122" name="Picture 2" descr="Resultado de imagen para INIAP 38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0127" y="1081208"/>
              <a:ext cx="2447925" cy="13811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MAPA BUENA F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9670" r="27420"/>
            <a:stretch/>
          </p:blipFill>
          <p:spPr bwMode="auto">
            <a:xfrm>
              <a:off x="5431809" y="1764585"/>
              <a:ext cx="2975211" cy="171763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20127" y="2513232"/>
              <a:ext cx="2447925" cy="1364777"/>
            </a:xfrm>
            <a:prstGeom prst="rect">
              <a:avLst/>
            </a:prstGeom>
          </p:spPr>
        </p:pic>
        <p:pic>
          <p:nvPicPr>
            <p:cNvPr id="11" name="Imagen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66257" y="1798802"/>
              <a:ext cx="2261330" cy="1623117"/>
            </a:xfrm>
            <a:prstGeom prst="rect">
              <a:avLst/>
            </a:prstGeom>
          </p:spPr>
        </p:pic>
        <p:pic>
          <p:nvPicPr>
            <p:cNvPr id="16" name="Imagen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8587121" y="3803175"/>
              <a:ext cx="2047164" cy="3639403"/>
            </a:xfrm>
            <a:prstGeom prst="rect">
              <a:avLst/>
            </a:prstGeom>
          </p:spPr>
        </p:pic>
        <p:pic>
          <p:nvPicPr>
            <p:cNvPr id="19" name="Imagen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11643" y="4581649"/>
              <a:ext cx="2921413" cy="2064810"/>
            </a:xfrm>
            <a:prstGeom prst="rect">
              <a:avLst/>
            </a:prstGeom>
          </p:spPr>
        </p:pic>
        <p:pic>
          <p:nvPicPr>
            <p:cNvPr id="32" name="Imagen 31"/>
            <p:cNvPicPr>
              <a:picLocks noChangeAspect="1"/>
            </p:cNvPicPr>
            <p:nvPr/>
          </p:nvPicPr>
          <p:blipFill rotWithShape="1">
            <a:blip r:embed="rId8" cstate="screen">
              <a:extLst>
                <a:ext uri="{28A0092B-C50C-407E-A947-70E740481C1C}">
                  <a14:useLocalDpi xmlns:a14="http://schemas.microsoft.com/office/drawing/2010/main"/>
                </a:ext>
              </a:extLst>
            </a:blip>
            <a:srcRect l="10995" t="8838" r="10855" b="12565"/>
            <a:stretch/>
          </p:blipFill>
          <p:spPr>
            <a:xfrm>
              <a:off x="465993" y="4599294"/>
              <a:ext cx="2769370" cy="2088904"/>
            </a:xfrm>
            <a:prstGeom prst="rect">
              <a:avLst/>
            </a:prstGeom>
          </p:spPr>
        </p:pic>
      </p:grpSp>
    </p:spTree>
    <p:extLst>
      <p:ext uri="{BB962C8B-B14F-4D97-AF65-F5344CB8AC3E}">
        <p14:creationId xmlns:p14="http://schemas.microsoft.com/office/powerpoint/2010/main" val="12160828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5340</TotalTime>
  <Words>2036</Words>
  <Application>Microsoft Office PowerPoint</Application>
  <PresentationFormat>Panorámica</PresentationFormat>
  <Paragraphs>476</Paragraphs>
  <Slides>29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Agency FB</vt:lpstr>
      <vt:lpstr>Arial</vt:lpstr>
      <vt:lpstr>Book Antiqua</vt:lpstr>
      <vt:lpstr>Calibri</vt:lpstr>
      <vt:lpstr>Calibri Light</vt:lpstr>
      <vt:lpstr>Symbol</vt:lpstr>
      <vt:lpstr>Tahoma</vt:lpstr>
      <vt:lpstr>Times New Roman</vt:lpstr>
      <vt:lpstr>Tema de Office</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Interacciones A*B*C</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Asus</cp:lastModifiedBy>
  <cp:revision>133</cp:revision>
  <dcterms:created xsi:type="dcterms:W3CDTF">2019-08-30T18:04:16Z</dcterms:created>
  <dcterms:modified xsi:type="dcterms:W3CDTF">2019-09-10T03:45:27Z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1657806</vt:lpwstr>
  </property>
  <property fmtid="{D5CDD505-2E9C-101B-9397-08002B2CF9AE}" pid="3" name="NXPowerLiteSettings">
    <vt:lpwstr>C7000400038000</vt:lpwstr>
  </property>
  <property fmtid="{D5CDD505-2E9C-101B-9397-08002B2CF9AE}" pid="4" name="NXPowerLiteVersion">
    <vt:lpwstr>S8.2.2</vt:lpwstr>
  </property>
</Properties>
</file>