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31" r:id="rId1"/>
  </p:sldMasterIdLst>
  <p:notesMasterIdLst>
    <p:notesMasterId r:id="rId22"/>
  </p:notesMasterIdLst>
  <p:sldIdLst>
    <p:sldId id="256" r:id="rId2"/>
    <p:sldId id="297" r:id="rId3"/>
    <p:sldId id="259" r:id="rId4"/>
    <p:sldId id="260" r:id="rId5"/>
    <p:sldId id="300" r:id="rId6"/>
    <p:sldId id="266" r:id="rId7"/>
    <p:sldId id="299" r:id="rId8"/>
    <p:sldId id="262" r:id="rId9"/>
    <p:sldId id="270" r:id="rId10"/>
    <p:sldId id="287" r:id="rId11"/>
    <p:sldId id="288" r:id="rId12"/>
    <p:sldId id="290" r:id="rId13"/>
    <p:sldId id="286" r:id="rId14"/>
    <p:sldId id="291" r:id="rId15"/>
    <p:sldId id="294" r:id="rId16"/>
    <p:sldId id="295" r:id="rId17"/>
    <p:sldId id="282" r:id="rId18"/>
    <p:sldId id="296" r:id="rId19"/>
    <p:sldId id="284" r:id="rId20"/>
    <p:sldId id="285"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snapToGrid="0">
      <p:cViewPr>
        <p:scale>
          <a:sx n="66" d="100"/>
          <a:sy n="66" d="100"/>
        </p:scale>
        <p:origin x="72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ownloads\Cuadro%20Paol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Documents\TESIS\datos%20laboratorio%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Hoja1!$H$6</c:f>
              <c:strCache>
                <c:ptCount val="1"/>
                <c:pt idx="0">
                  <c:v>Acrópolis</c:v>
                </c:pt>
              </c:strCache>
            </c:strRef>
          </c:tx>
          <c:spPr>
            <a:solidFill>
              <a:schemeClr val="accent1"/>
            </a:solidFill>
            <a:ln>
              <a:noFill/>
            </a:ln>
            <a:effectLst/>
          </c:spPr>
          <c:invertIfNegative val="0"/>
          <c:dLbls>
            <c:dLbl>
              <c:idx val="0"/>
              <c:layout/>
              <c:tx>
                <c:rich>
                  <a:bodyPr/>
                  <a:lstStyle/>
                  <a:p>
                    <a:fld id="{265EBB98-8EF0-433E-B0B3-6F1F94BDB3C6}"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90836EAB-1D7A-4EA5-86B5-A9839ABD383E}"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5CDACF99-AEAC-4A42-8DC4-5F9F18E70951}"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Hoja1!$G$7:$G$9</c:f>
              <c:strCache>
                <c:ptCount val="3"/>
                <c:pt idx="0">
                  <c:v>2 yemas</c:v>
                </c:pt>
                <c:pt idx="1">
                  <c:v>4 yemas</c:v>
                </c:pt>
                <c:pt idx="2">
                  <c:v>6 yemas</c:v>
                </c:pt>
              </c:strCache>
            </c:strRef>
          </c:cat>
          <c:val>
            <c:numRef>
              <c:f>Hoja1!$H$7:$H$9</c:f>
              <c:numCache>
                <c:formatCode>General</c:formatCode>
                <c:ptCount val="3"/>
                <c:pt idx="0">
                  <c:v>50</c:v>
                </c:pt>
                <c:pt idx="1">
                  <c:v>30</c:v>
                </c:pt>
                <c:pt idx="2">
                  <c:v>20</c:v>
                </c:pt>
              </c:numCache>
            </c:numRef>
          </c:val>
        </c:ser>
        <c:ser>
          <c:idx val="1"/>
          <c:order val="1"/>
          <c:tx>
            <c:strRef>
              <c:f>Hoja1!$I$6</c:f>
              <c:strCache>
                <c:ptCount val="1"/>
                <c:pt idx="0">
                  <c:v>Nacional</c:v>
                </c:pt>
              </c:strCache>
            </c:strRef>
          </c:tx>
          <c:spPr>
            <a:solidFill>
              <a:schemeClr val="accent2"/>
            </a:solidFill>
            <a:ln>
              <a:noFill/>
            </a:ln>
            <a:effectLst/>
          </c:spPr>
          <c:invertIfNegative val="0"/>
          <c:dLbls>
            <c:dLbl>
              <c:idx val="0"/>
              <c:layout>
                <c:manualLayout>
                  <c:x val="2.7777777777777779E-3"/>
                  <c:y val="0"/>
                </c:manualLayout>
              </c:layout>
              <c:tx>
                <c:rich>
                  <a:bodyPr/>
                  <a:lstStyle/>
                  <a:p>
                    <a:fld id="{22F7EB17-FA1A-474B-B880-F981AD1CB3A4}"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CB337437-BEB2-4BA4-B024-54756FCF9EBB}"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88595170-6593-405C-A385-6FE799AAF817}"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Hoja1!$G$7:$G$9</c:f>
              <c:strCache>
                <c:ptCount val="3"/>
                <c:pt idx="0">
                  <c:v>2 yemas</c:v>
                </c:pt>
                <c:pt idx="1">
                  <c:v>4 yemas</c:v>
                </c:pt>
                <c:pt idx="2">
                  <c:v>6 yemas</c:v>
                </c:pt>
              </c:strCache>
            </c:strRef>
          </c:cat>
          <c:val>
            <c:numRef>
              <c:f>Hoja1!$I$7:$I$9</c:f>
              <c:numCache>
                <c:formatCode>General</c:formatCode>
                <c:ptCount val="3"/>
                <c:pt idx="0">
                  <c:v>30</c:v>
                </c:pt>
                <c:pt idx="1">
                  <c:v>20</c:v>
                </c:pt>
                <c:pt idx="2">
                  <c:v>10</c:v>
                </c:pt>
              </c:numCache>
            </c:numRef>
          </c:val>
        </c:ser>
        <c:dLbls>
          <c:dLblPos val="outEnd"/>
          <c:showLegendKey val="0"/>
          <c:showVal val="1"/>
          <c:showCatName val="0"/>
          <c:showSerName val="0"/>
          <c:showPercent val="0"/>
          <c:showBubbleSize val="0"/>
        </c:dLbls>
        <c:gapWidth val="219"/>
        <c:overlap val="-27"/>
        <c:axId val="618590872"/>
        <c:axId val="618591264"/>
      </c:barChart>
      <c:catAx>
        <c:axId val="61859087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Número de yemas por esqueje</a:t>
                </a:r>
              </a:p>
            </c:rich>
          </c:tx>
          <c:layout>
            <c:manualLayout>
              <c:xMode val="edge"/>
              <c:yMode val="edge"/>
              <c:x val="0.44647726363667534"/>
              <c:y val="0.80625632580241191"/>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618591264"/>
        <c:crosses val="autoZero"/>
        <c:auto val="1"/>
        <c:lblAlgn val="ctr"/>
        <c:lblOffset val="100"/>
        <c:noMultiLvlLbl val="0"/>
      </c:catAx>
      <c:valAx>
        <c:axId val="61859126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Mortalidad (%)</a:t>
                </a:r>
              </a:p>
            </c:rich>
          </c:tx>
          <c:layout>
            <c:manualLayout>
              <c:xMode val="edge"/>
              <c:yMode val="edge"/>
              <c:x val="1.6932752781809387E-2"/>
              <c:y val="0.187283207246153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618590872"/>
        <c:crosses val="autoZero"/>
        <c:crossBetween val="between"/>
      </c:valAx>
      <c:spPr>
        <a:noFill/>
        <a:ln>
          <a:noFill/>
        </a:ln>
        <a:effectLst/>
      </c:spPr>
    </c:plotArea>
    <c:legend>
      <c:legendPos val="b"/>
      <c:layout>
        <c:manualLayout>
          <c:xMode val="edge"/>
          <c:yMode val="edge"/>
          <c:x val="0.39770922139812348"/>
          <c:y val="0.89993824301374092"/>
          <c:w val="0.26747444849509922"/>
          <c:h val="7.3917966136585869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dLbl>
              <c:idx val="0"/>
              <c:layout>
                <c:manualLayout>
                  <c:x val="-5.0925337632079971E-17"/>
                  <c:y val="6.0185185185185182E-2"/>
                </c:manualLayout>
              </c:layout>
              <c:tx>
                <c:rich>
                  <a:bodyPr/>
                  <a:lstStyle/>
                  <a:p>
                    <a:r>
                      <a:rPr lang="en-US"/>
                      <a:t>A</a:t>
                    </a:r>
                  </a:p>
                  <a:p>
                    <a:endParaRPr lang="en-US"/>
                  </a:p>
                  <a:p>
                    <a:endParaRPr lang="en-US"/>
                  </a:p>
                  <a:p>
                    <a:endParaRPr lang="en-US"/>
                  </a:p>
                  <a:p>
                    <a:endParaRPr lang="en-US"/>
                  </a:p>
                  <a:p>
                    <a:r>
                      <a:rPr lang="en-US"/>
                      <a:t>29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779E-3"/>
                  <c:y val="0.15740740740740741"/>
                </c:manualLayout>
              </c:layout>
              <c:tx>
                <c:rich>
                  <a:bodyPr/>
                  <a:lstStyle/>
                  <a:p>
                    <a:r>
                      <a:rPr lang="en-US">
                        <a:solidFill>
                          <a:sysClr val="windowText" lastClr="000000"/>
                        </a:solidFill>
                      </a:rPr>
                      <a:t>B</a:t>
                    </a:r>
                  </a:p>
                  <a:p>
                    <a:endParaRPr lang="en-US">
                      <a:solidFill>
                        <a:sysClr val="windowText" lastClr="000000"/>
                      </a:solidFill>
                    </a:endParaRPr>
                  </a:p>
                  <a:p>
                    <a:endParaRPr lang="en-US">
                      <a:solidFill>
                        <a:sysClr val="windowText" lastClr="000000"/>
                      </a:solidFill>
                    </a:endParaRPr>
                  </a:p>
                  <a:p>
                    <a:endParaRPr lang="en-US">
                      <a:solidFill>
                        <a:sysClr val="windowText" lastClr="000000"/>
                      </a:solidFill>
                    </a:endParaRPr>
                  </a:p>
                  <a:p>
                    <a:r>
                      <a:rPr lang="en-US">
                        <a:solidFill>
                          <a:sysClr val="windowText" lastClr="000000"/>
                        </a:solidFill>
                      </a:rPr>
                      <a:t>24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'Graficos '!$J$10:$J$11</c:f>
              <c:strCache>
                <c:ptCount val="2"/>
                <c:pt idx="0">
                  <c:v>Acropolis </c:v>
                </c:pt>
                <c:pt idx="1">
                  <c:v>Nacional </c:v>
                </c:pt>
              </c:strCache>
            </c:strRef>
          </c:cat>
          <c:val>
            <c:numRef>
              <c:f>'Graficos '!$K$10:$K$11</c:f>
              <c:numCache>
                <c:formatCode>General</c:formatCode>
                <c:ptCount val="2"/>
                <c:pt idx="0">
                  <c:v>29.03</c:v>
                </c:pt>
                <c:pt idx="1">
                  <c:v>24.29</c:v>
                </c:pt>
              </c:numCache>
            </c:numRef>
          </c:val>
        </c:ser>
        <c:dLbls>
          <c:dLblPos val="outEnd"/>
          <c:showLegendKey val="0"/>
          <c:showVal val="1"/>
          <c:showCatName val="0"/>
          <c:showSerName val="0"/>
          <c:showPercent val="0"/>
          <c:showBubbleSize val="0"/>
        </c:dLbls>
        <c:gapWidth val="219"/>
        <c:overlap val="-27"/>
        <c:axId val="389840056"/>
        <c:axId val="389837312"/>
      </c:barChart>
      <c:catAx>
        <c:axId val="38984005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Variedad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89837312"/>
        <c:crosses val="autoZero"/>
        <c:auto val="1"/>
        <c:lblAlgn val="ctr"/>
        <c:lblOffset val="100"/>
        <c:noMultiLvlLbl val="0"/>
      </c:catAx>
      <c:valAx>
        <c:axId val="389837312"/>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S"/>
                  <a:t>Días a la brotación</a:t>
                </a:r>
                <a:endParaRPr lang="es-EC"/>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898400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2825896762904"/>
          <c:y val="5.0925925925925923E-2"/>
          <c:w val="0.84396062992125986"/>
          <c:h val="0.63759988334791484"/>
        </c:manualLayout>
      </c:layout>
      <c:lineChart>
        <c:grouping val="standard"/>
        <c:varyColors val="0"/>
        <c:ser>
          <c:idx val="0"/>
          <c:order val="0"/>
          <c:tx>
            <c:strRef>
              <c:f>Hoja1!$Y$13</c:f>
              <c:strCache>
                <c:ptCount val="1"/>
                <c:pt idx="0">
                  <c:v>Acropolis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2395888013998302E-2"/>
                  <c:y val="4.4016112569262009E-2"/>
                </c:manualLayout>
              </c:layout>
              <c:tx>
                <c:rich>
                  <a:bodyPr/>
                  <a:lstStyle/>
                  <a:p>
                    <a:fld id="{8C15F515-6730-47B7-8CF4-DC4A6348B80C}" type="VALUE">
                      <a:rPr lang="en-US"/>
                      <a:pPr/>
                      <a:t>[VALOR]</a:t>
                    </a:fld>
                    <a:r>
                      <a:rPr lang="en-US"/>
                      <a:t>  B</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7951443569553804E-2"/>
                  <c:y val="3.9386482939632546E-2"/>
                </c:manualLayout>
              </c:layout>
              <c:tx>
                <c:rich>
                  <a:bodyPr/>
                  <a:lstStyle/>
                  <a:p>
                    <a:fld id="{61665AAA-14CA-44D3-AC49-E1D4D4933C60}" type="VALUE">
                      <a:rPr lang="en-US"/>
                      <a:pPr/>
                      <a:t>[VALOR]</a:t>
                    </a:fld>
                    <a:r>
                      <a:rPr lang="en-US"/>
                      <a:t>  B</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3.7395888013998353E-2"/>
                  <c:y val="6.2534631087780693E-2"/>
                </c:manualLayout>
              </c:layout>
              <c:tx>
                <c:rich>
                  <a:bodyPr/>
                  <a:lstStyle/>
                  <a:p>
                    <a:fld id="{53285993-5440-49FA-AD12-251055DD1380}" type="VALUE">
                      <a:rPr lang="en-US"/>
                      <a:pPr/>
                      <a:t>[VALOR]</a:t>
                    </a:fld>
                    <a:r>
                      <a:rPr lang="en-US"/>
                      <a:t> B </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Hoja1!$X$14:$X$16</c:f>
              <c:strCache>
                <c:ptCount val="3"/>
                <c:pt idx="0">
                  <c:v>40 DDS</c:v>
                </c:pt>
                <c:pt idx="1">
                  <c:v>80 DDS</c:v>
                </c:pt>
                <c:pt idx="2">
                  <c:v>120 DDS</c:v>
                </c:pt>
              </c:strCache>
            </c:strRef>
          </c:cat>
          <c:val>
            <c:numRef>
              <c:f>Hoja1!$Y$14:$Y$16</c:f>
              <c:numCache>
                <c:formatCode>General</c:formatCode>
                <c:ptCount val="3"/>
                <c:pt idx="0">
                  <c:v>1.45</c:v>
                </c:pt>
                <c:pt idx="1">
                  <c:v>4.6399999999999997</c:v>
                </c:pt>
                <c:pt idx="2">
                  <c:v>7.35</c:v>
                </c:pt>
              </c:numCache>
            </c:numRef>
          </c:val>
          <c:smooth val="1"/>
        </c:ser>
        <c:ser>
          <c:idx val="1"/>
          <c:order val="1"/>
          <c:tx>
            <c:strRef>
              <c:f>Hoja1!$Z$13</c:f>
              <c:strCache>
                <c:ptCount val="1"/>
                <c:pt idx="0">
                  <c:v>Nacional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tx>
                <c:rich>
                  <a:bodyPr/>
                  <a:lstStyle/>
                  <a:p>
                    <a:fld id="{AC304D45-249A-4894-92E3-762C804F1F31}" type="VALUE">
                      <a:rPr lang="en-US"/>
                      <a:pPr/>
                      <a:t>[VALOR]</a:t>
                    </a:fld>
                    <a:r>
                      <a:rPr lang="en-US"/>
                      <a:t> A</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7167FC01-EDAF-477E-BA7F-28B1CF1819F6}" type="VALUE">
                      <a:rPr lang="en-US"/>
                      <a:pPr/>
                      <a:t>[VALOR]</a:t>
                    </a:fld>
                    <a:r>
                      <a:rPr lang="en-US"/>
                      <a:t> A </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E2896458-86C5-4A61-BD68-2B08BDD80F6E}" type="VALUE">
                      <a:rPr lang="en-US"/>
                      <a:pPr/>
                      <a:t>[VALOR]</a:t>
                    </a:fld>
                    <a:r>
                      <a:rPr lang="en-US"/>
                      <a:t> A </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Hoja1!$X$14:$X$16</c:f>
              <c:strCache>
                <c:ptCount val="3"/>
                <c:pt idx="0">
                  <c:v>40 DDS</c:v>
                </c:pt>
                <c:pt idx="1">
                  <c:v>80 DDS</c:v>
                </c:pt>
                <c:pt idx="2">
                  <c:v>120 DDS</c:v>
                </c:pt>
              </c:strCache>
            </c:strRef>
          </c:cat>
          <c:val>
            <c:numRef>
              <c:f>Hoja1!$Z$14:$Z$16</c:f>
              <c:numCache>
                <c:formatCode>General</c:formatCode>
                <c:ptCount val="3"/>
                <c:pt idx="0">
                  <c:v>2.0299999999999998</c:v>
                </c:pt>
                <c:pt idx="1">
                  <c:v>5.5</c:v>
                </c:pt>
                <c:pt idx="2">
                  <c:v>9.2100000000000009</c:v>
                </c:pt>
              </c:numCache>
            </c:numRef>
          </c:val>
          <c:smooth val="1"/>
        </c:ser>
        <c:dLbls>
          <c:dLblPos val="t"/>
          <c:showLegendKey val="0"/>
          <c:showVal val="1"/>
          <c:showCatName val="0"/>
          <c:showSerName val="0"/>
          <c:showPercent val="0"/>
          <c:showBubbleSize val="0"/>
        </c:dLbls>
        <c:marker val="1"/>
        <c:smooth val="0"/>
        <c:axId val="385754720"/>
        <c:axId val="393243688"/>
      </c:lineChart>
      <c:catAx>
        <c:axId val="385754720"/>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S"/>
                  <a:t>Días después de la siembra</a:t>
                </a:r>
                <a:endParaRPr lang="es-EC"/>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3688"/>
        <c:crosses val="autoZero"/>
        <c:auto val="1"/>
        <c:lblAlgn val="ctr"/>
        <c:lblOffset val="100"/>
        <c:noMultiLvlLbl val="0"/>
      </c:catAx>
      <c:valAx>
        <c:axId val="39324368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Altura (cm)</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85754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solidFill>
        <a:schemeClr val="tx1"/>
      </a:solid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Hoja1!$X$24</c:f>
              <c:strCache>
                <c:ptCount val="1"/>
                <c:pt idx="0">
                  <c:v>40 DDS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tx>
                <c:rich>
                  <a:bodyPr/>
                  <a:lstStyle/>
                  <a:p>
                    <a:fld id="{78518C5D-81AE-47DA-BB75-D5110B625F8F}" type="VALUE">
                      <a:rPr lang="en-US"/>
                      <a:pPr/>
                      <a:t>[VALOR]</a:t>
                    </a:fld>
                    <a:r>
                      <a:rPr lang="en-US" baseline="0"/>
                      <a:t> C</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97BCEE02-69F1-4A43-8DBF-25595CD0EC03}" type="VALUE">
                      <a:rPr lang="en-US"/>
                      <a:pPr/>
                      <a:t>[VALOR]</a:t>
                    </a:fld>
                    <a:r>
                      <a:rPr lang="en-US"/>
                      <a:t> B</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4B68C833-6301-401F-944F-209B3AE65F03}" type="VALUE">
                      <a:rPr lang="en-US"/>
                      <a:pPr/>
                      <a:t>[VALOR]</a:t>
                    </a:fld>
                    <a:r>
                      <a:rPr lang="en-US"/>
                      <a:t>  A </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Hoja1!$Y$23:$AA$23</c:f>
              <c:strCache>
                <c:ptCount val="3"/>
                <c:pt idx="0">
                  <c:v>2 Yemas</c:v>
                </c:pt>
                <c:pt idx="1">
                  <c:v>4 Yemas</c:v>
                </c:pt>
                <c:pt idx="2">
                  <c:v>6 Yemas</c:v>
                </c:pt>
              </c:strCache>
            </c:strRef>
          </c:cat>
          <c:val>
            <c:numRef>
              <c:f>Hoja1!$Y$24:$AA$24</c:f>
              <c:numCache>
                <c:formatCode>General</c:formatCode>
                <c:ptCount val="3"/>
                <c:pt idx="0">
                  <c:v>2.0299999999999998</c:v>
                </c:pt>
                <c:pt idx="1">
                  <c:v>2.44</c:v>
                </c:pt>
                <c:pt idx="2">
                  <c:v>2.91</c:v>
                </c:pt>
              </c:numCache>
            </c:numRef>
          </c:val>
          <c:smooth val="1"/>
        </c:ser>
        <c:ser>
          <c:idx val="1"/>
          <c:order val="1"/>
          <c:tx>
            <c:strRef>
              <c:f>Hoja1!$X$25</c:f>
              <c:strCache>
                <c:ptCount val="1"/>
                <c:pt idx="0">
                  <c:v>80 DDS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tx>
                <c:rich>
                  <a:bodyPr/>
                  <a:lstStyle/>
                  <a:p>
                    <a:fld id="{6E4497E6-A32B-476C-8444-302C9D707A57}" type="VALUE">
                      <a:rPr lang="en-US"/>
                      <a:pPr/>
                      <a:t>[VALOR]</a:t>
                    </a:fld>
                    <a:r>
                      <a:rPr lang="en-US"/>
                      <a:t> B</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09FCF63A-50A1-4E84-BEB2-17035C203FF2}" type="VALUE">
                      <a:rPr lang="en-US"/>
                      <a:pPr/>
                      <a:t>[VALOR]</a:t>
                    </a:fld>
                    <a:r>
                      <a:rPr lang="en-US"/>
                      <a:t> A</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DD249593-5919-4BBD-BEC6-3FD42246878F}" type="VALUE">
                      <a:rPr lang="en-US"/>
                      <a:pPr/>
                      <a:t>[VALOR]</a:t>
                    </a:fld>
                    <a:r>
                      <a:rPr lang="en-US"/>
                      <a:t> A</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Hoja1!$Y$23:$AA$23</c:f>
              <c:strCache>
                <c:ptCount val="3"/>
                <c:pt idx="0">
                  <c:v>2 Yemas</c:v>
                </c:pt>
                <c:pt idx="1">
                  <c:v>4 Yemas</c:v>
                </c:pt>
                <c:pt idx="2">
                  <c:v>6 Yemas</c:v>
                </c:pt>
              </c:strCache>
            </c:strRef>
          </c:cat>
          <c:val>
            <c:numRef>
              <c:f>Hoja1!$Y$25:$AA$25</c:f>
              <c:numCache>
                <c:formatCode>General</c:formatCode>
                <c:ptCount val="3"/>
                <c:pt idx="0">
                  <c:v>5.5</c:v>
                </c:pt>
                <c:pt idx="1">
                  <c:v>6.98</c:v>
                </c:pt>
                <c:pt idx="2">
                  <c:v>7.25</c:v>
                </c:pt>
              </c:numCache>
            </c:numRef>
          </c:val>
          <c:smooth val="1"/>
        </c:ser>
        <c:ser>
          <c:idx val="2"/>
          <c:order val="2"/>
          <c:tx>
            <c:strRef>
              <c:f>Hoja1!$X$26</c:f>
              <c:strCache>
                <c:ptCount val="1"/>
                <c:pt idx="0">
                  <c:v>120 DDS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tx>
                <c:rich>
                  <a:bodyPr/>
                  <a:lstStyle/>
                  <a:p>
                    <a:fld id="{BF78E603-8CA6-43C7-A86B-0938DDD8996A}" type="VALUE">
                      <a:rPr lang="en-US"/>
                      <a:pPr/>
                      <a:t>[VALOR]</a:t>
                    </a:fld>
                    <a:r>
                      <a:rPr lang="en-US"/>
                      <a:t>  B</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F79F4692-56CE-4D68-83BB-07EA11C1A031}" type="VALUE">
                      <a:rPr lang="en-US"/>
                      <a:pPr/>
                      <a:t>[VALOR]</a:t>
                    </a:fld>
                    <a:r>
                      <a:rPr lang="en-US"/>
                      <a:t>  A</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ACFDDC55-6E02-4EDD-93F8-ED07A12489D6}" type="VALUE">
                      <a:rPr lang="en-US"/>
                      <a:pPr/>
                      <a:t>[VALOR]</a:t>
                    </a:fld>
                    <a:r>
                      <a:rPr lang="en-US"/>
                      <a:t> A</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Hoja1!$Y$23:$AA$23</c:f>
              <c:strCache>
                <c:ptCount val="3"/>
                <c:pt idx="0">
                  <c:v>2 Yemas</c:v>
                </c:pt>
                <c:pt idx="1">
                  <c:v>4 Yemas</c:v>
                </c:pt>
                <c:pt idx="2">
                  <c:v>6 Yemas</c:v>
                </c:pt>
              </c:strCache>
            </c:strRef>
          </c:cat>
          <c:val>
            <c:numRef>
              <c:f>Hoja1!$Y$26:$AA$26</c:f>
              <c:numCache>
                <c:formatCode>General</c:formatCode>
                <c:ptCount val="3"/>
                <c:pt idx="0">
                  <c:v>9.2100000000000009</c:v>
                </c:pt>
                <c:pt idx="1">
                  <c:v>11.33</c:v>
                </c:pt>
                <c:pt idx="2">
                  <c:v>11.84</c:v>
                </c:pt>
              </c:numCache>
            </c:numRef>
          </c:val>
          <c:smooth val="1"/>
        </c:ser>
        <c:dLbls>
          <c:dLblPos val="t"/>
          <c:showLegendKey val="0"/>
          <c:showVal val="1"/>
          <c:showCatName val="0"/>
          <c:showSerName val="0"/>
          <c:showPercent val="0"/>
          <c:showBubbleSize val="0"/>
        </c:dLbls>
        <c:marker val="1"/>
        <c:smooth val="0"/>
        <c:axId val="322391064"/>
        <c:axId val="322392632"/>
      </c:lineChart>
      <c:catAx>
        <c:axId val="322391064"/>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S"/>
                  <a:t>Número de yemas</a:t>
                </a:r>
                <a:r>
                  <a:rPr lang="en-US"/>
                  <a:t> por esqueje </a:t>
                </a:r>
                <a:endParaRPr lang="es-EC"/>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22392632"/>
        <c:crosses val="autoZero"/>
        <c:auto val="1"/>
        <c:lblAlgn val="ctr"/>
        <c:lblOffset val="100"/>
        <c:noMultiLvlLbl val="0"/>
      </c:catAx>
      <c:valAx>
        <c:axId val="322392632"/>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Altura cm</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22391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solidFill>
        <a:schemeClr val="tx1"/>
      </a:solid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3937007874017"/>
          <c:y val="4.9466000888051039E-2"/>
          <c:w val="0.84396062992125986"/>
          <c:h val="0.64798903179066925"/>
        </c:manualLayout>
      </c:layout>
      <c:lineChart>
        <c:grouping val="standard"/>
        <c:varyColors val="0"/>
        <c:ser>
          <c:idx val="0"/>
          <c:order val="0"/>
          <c:tx>
            <c:strRef>
              <c:f>'Graficos '!$J$67</c:f>
              <c:strCache>
                <c:ptCount val="1"/>
                <c:pt idx="0">
                  <c:v>Acropolis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28477690288719E-3"/>
                  <c:y val="3.4756853310002833E-2"/>
                </c:manualLayout>
              </c:layout>
              <c:tx>
                <c:rich>
                  <a:bodyPr/>
                  <a:lstStyle/>
                  <a:p>
                    <a:fld id="{4B7DC4DE-5C22-4B3F-8673-7A33F0B5E8BE}" type="VALUE">
                      <a:rPr lang="en-US"/>
                      <a:pPr/>
                      <a:t>[VALOR]</a:t>
                    </a:fld>
                    <a:r>
                      <a:rPr lang="en-US"/>
                      <a:t> B</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9062554680665018E-2"/>
                  <c:y val="6.2534631087780693E-2"/>
                </c:manualLayout>
              </c:layout>
              <c:tx>
                <c:rich>
                  <a:bodyPr/>
                  <a:lstStyle/>
                  <a:p>
                    <a:fld id="{17F46FF6-1E6C-4A55-9894-631C5764FFCA}" type="VALUE">
                      <a:rPr lang="en-US"/>
                      <a:pPr/>
                      <a:t>[VALOR]</a:t>
                    </a:fld>
                    <a:r>
                      <a:rPr lang="en-US"/>
                      <a:t> B</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4.0173665791776031E-2"/>
                  <c:y val="7.179389034703991E-2"/>
                </c:manualLayout>
              </c:layout>
              <c:tx>
                <c:rich>
                  <a:bodyPr/>
                  <a:lstStyle/>
                  <a:p>
                    <a:fld id="{26764395-9CE2-419B-8CBA-EC807ABC34BA}" type="VALUE">
                      <a:rPr lang="en-US"/>
                      <a:pPr/>
                      <a:t>[VALOR]</a:t>
                    </a:fld>
                    <a:r>
                      <a:rPr lang="en-US"/>
                      <a:t> B</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 '!$I$68:$I$70</c:f>
              <c:strCache>
                <c:ptCount val="3"/>
                <c:pt idx="0">
                  <c:v>40 DDS</c:v>
                </c:pt>
                <c:pt idx="1">
                  <c:v>80 DDS</c:v>
                </c:pt>
                <c:pt idx="2">
                  <c:v>120 DDS</c:v>
                </c:pt>
              </c:strCache>
            </c:strRef>
          </c:cat>
          <c:val>
            <c:numRef>
              <c:f>'Graficos '!$J$68:$J$70</c:f>
              <c:numCache>
                <c:formatCode>General</c:formatCode>
                <c:ptCount val="3"/>
                <c:pt idx="0">
                  <c:v>1.56</c:v>
                </c:pt>
                <c:pt idx="1">
                  <c:v>4.75</c:v>
                </c:pt>
                <c:pt idx="2">
                  <c:v>7.38</c:v>
                </c:pt>
              </c:numCache>
            </c:numRef>
          </c:val>
          <c:smooth val="1"/>
        </c:ser>
        <c:ser>
          <c:idx val="1"/>
          <c:order val="1"/>
          <c:tx>
            <c:strRef>
              <c:f>'Graficos '!$K$67</c:f>
              <c:strCache>
                <c:ptCount val="1"/>
                <c:pt idx="0">
                  <c:v>Nacional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tx>
                <c:rich>
                  <a:bodyPr/>
                  <a:lstStyle/>
                  <a:p>
                    <a:fld id="{8115348D-FE8F-448D-BAA7-5664E679D2BF}" type="VALUE">
                      <a:rPr lang="en-US"/>
                      <a:pPr/>
                      <a:t>[VALOR]</a:t>
                    </a:fld>
                    <a:r>
                      <a:rPr lang="en-US"/>
                      <a:t> A</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888B44AD-D636-4B00-8C4A-F631C8AB2022}" type="VALUE">
                      <a:rPr lang="en-US"/>
                      <a:pPr/>
                      <a:t>[VALOR]</a:t>
                    </a:fld>
                    <a:r>
                      <a:rPr lang="en-US"/>
                      <a:t> A</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3.9395888013998147E-2"/>
                  <c:y val="-4.2686998833636317E-2"/>
                </c:manualLayout>
              </c:layout>
              <c:tx>
                <c:rich>
                  <a:bodyPr/>
                  <a:lstStyle/>
                  <a:p>
                    <a:fld id="{3453C8AF-CEA2-4371-A72F-55DE486E04C9}" type="VALUE">
                      <a:rPr lang="en-US"/>
                      <a:pPr/>
                      <a:t>[VALOR]</a:t>
                    </a:fld>
                    <a:r>
                      <a:rPr lang="en-US"/>
                      <a:t> A</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 '!$I$68:$I$70</c:f>
              <c:strCache>
                <c:ptCount val="3"/>
                <c:pt idx="0">
                  <c:v>40 DDS</c:v>
                </c:pt>
                <c:pt idx="1">
                  <c:v>80 DDS</c:v>
                </c:pt>
                <c:pt idx="2">
                  <c:v>120 DDS</c:v>
                </c:pt>
              </c:strCache>
            </c:strRef>
          </c:cat>
          <c:val>
            <c:numRef>
              <c:f>'Graficos '!$K$68:$K$70</c:f>
              <c:numCache>
                <c:formatCode>General</c:formatCode>
                <c:ptCount val="3"/>
                <c:pt idx="0">
                  <c:v>2.1</c:v>
                </c:pt>
                <c:pt idx="1">
                  <c:v>5.66</c:v>
                </c:pt>
                <c:pt idx="2">
                  <c:v>9.4</c:v>
                </c:pt>
              </c:numCache>
            </c:numRef>
          </c:val>
          <c:smooth val="1"/>
        </c:ser>
        <c:dLbls>
          <c:dLblPos val="t"/>
          <c:showLegendKey val="0"/>
          <c:showVal val="1"/>
          <c:showCatName val="0"/>
          <c:showSerName val="0"/>
          <c:showPercent val="0"/>
          <c:showBubbleSize val="0"/>
        </c:dLbls>
        <c:marker val="1"/>
        <c:smooth val="0"/>
        <c:axId val="393240552"/>
        <c:axId val="393240944"/>
      </c:lineChart>
      <c:catAx>
        <c:axId val="393240552"/>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Días después de la siembra</a:t>
                </a:r>
              </a:p>
              <a:p>
                <a:pPr>
                  <a:defRPr/>
                </a:pPr>
                <a:endParaRPr lang="es-EC"/>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0944"/>
        <c:crosses val="autoZero"/>
        <c:auto val="1"/>
        <c:lblAlgn val="ctr"/>
        <c:lblOffset val="100"/>
        <c:noMultiLvlLbl val="0"/>
      </c:catAx>
      <c:valAx>
        <c:axId val="39324094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Diámetro de brote (mm)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0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solidFill>
        <a:schemeClr val="tx1"/>
      </a:solid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dLbl>
              <c:idx val="0"/>
              <c:layout>
                <c:manualLayout>
                  <c:x val="0"/>
                  <c:y val="6.4814814814814811E-2"/>
                </c:manualLayout>
              </c:layout>
              <c:tx>
                <c:rich>
                  <a:bodyPr/>
                  <a:lstStyle/>
                  <a:p>
                    <a:r>
                      <a:rPr lang="en-US"/>
                      <a:t>A</a:t>
                    </a:r>
                  </a:p>
                  <a:p>
                    <a:endParaRPr lang="en-US"/>
                  </a:p>
                  <a:p>
                    <a:endParaRPr lang="en-US"/>
                  </a:p>
                  <a:p>
                    <a:endParaRPr lang="en-US"/>
                  </a:p>
                  <a:p>
                    <a:endParaRPr lang="en-US"/>
                  </a:p>
                  <a:p>
                    <a:r>
                      <a:rPr lang="en-US"/>
                      <a:t>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7592592592592593"/>
                </c:manualLayout>
              </c:layout>
              <c:tx>
                <c:rich>
                  <a:bodyPr/>
                  <a:lstStyle/>
                  <a:p>
                    <a:r>
                      <a:rPr lang="en-US"/>
                      <a:t>B</a:t>
                    </a:r>
                  </a:p>
                  <a:p>
                    <a:endParaRPr lang="en-US"/>
                  </a:p>
                  <a:p>
                    <a:endParaRPr lang="en-US"/>
                  </a:p>
                  <a:p>
                    <a:endParaRPr lang="en-US"/>
                  </a:p>
                  <a:p>
                    <a:endParaRPr lang="en-US"/>
                  </a:p>
                  <a:p>
                    <a:r>
                      <a:rPr lang="en-US"/>
                      <a:t>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'Graficos '!$I$217:$I$218</c:f>
              <c:strCache>
                <c:ptCount val="2"/>
                <c:pt idx="0">
                  <c:v>Nacional</c:v>
                </c:pt>
                <c:pt idx="1">
                  <c:v>Acrópolis</c:v>
                </c:pt>
              </c:strCache>
            </c:strRef>
          </c:cat>
          <c:val>
            <c:numRef>
              <c:f>'Graficos '!$J$217:$J$218</c:f>
              <c:numCache>
                <c:formatCode>General</c:formatCode>
                <c:ptCount val="2"/>
                <c:pt idx="0">
                  <c:v>5.43</c:v>
                </c:pt>
                <c:pt idx="1">
                  <c:v>4.0999999999999996</c:v>
                </c:pt>
              </c:numCache>
            </c:numRef>
          </c:val>
        </c:ser>
        <c:dLbls>
          <c:dLblPos val="outEnd"/>
          <c:showLegendKey val="0"/>
          <c:showVal val="1"/>
          <c:showCatName val="0"/>
          <c:showSerName val="0"/>
          <c:showPercent val="0"/>
          <c:showBubbleSize val="0"/>
        </c:dLbls>
        <c:gapWidth val="219"/>
        <c:overlap val="-27"/>
        <c:axId val="393251920"/>
        <c:axId val="393244080"/>
      </c:barChart>
      <c:catAx>
        <c:axId val="393251920"/>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Variedad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4080"/>
        <c:crosses val="autoZero"/>
        <c:auto val="1"/>
        <c:lblAlgn val="ctr"/>
        <c:lblOffset val="100"/>
        <c:noMultiLvlLbl val="0"/>
      </c:catAx>
      <c:valAx>
        <c:axId val="393244080"/>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Número de raíces principales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51920"/>
        <c:crosses val="autoZero"/>
        <c:crossBetween val="between"/>
      </c:valAx>
      <c:spPr>
        <a:noFill/>
        <a:ln>
          <a:noFill/>
        </a:ln>
        <a:effectLst/>
      </c:spPr>
    </c:plotArea>
    <c:plotVisOnly val="1"/>
    <c:dispBlanksAs val="gap"/>
    <c:showDLblsOverMax val="0"/>
  </c:chart>
  <c:spPr>
    <a:noFill/>
    <a:ln>
      <a:solidFill>
        <a:srgbClr val="00B050"/>
      </a:solid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dLbl>
              <c:idx val="0"/>
              <c:layout>
                <c:manualLayout>
                  <c:x val="-2.7777777777777779E-3"/>
                  <c:y val="5.5555555555555552E-2"/>
                </c:manualLayout>
              </c:layout>
              <c:tx>
                <c:rich>
                  <a:bodyPr/>
                  <a:lstStyle/>
                  <a:p>
                    <a:r>
                      <a:rPr lang="en-US"/>
                      <a:t>A</a:t>
                    </a:r>
                  </a:p>
                  <a:p>
                    <a:endParaRPr lang="en-US"/>
                  </a:p>
                  <a:p>
                    <a:endParaRPr lang="en-US"/>
                  </a:p>
                  <a:p>
                    <a:endParaRPr lang="en-US"/>
                  </a:p>
                  <a:p>
                    <a:fld id="{6D01930C-6B1C-42D0-84EB-0843525D770B}" type="VALUE">
                      <a:rPr lang="en-US"/>
                      <a:pPr/>
                      <a:t>[VALOR]</a:t>
                    </a:fld>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0.14814814814814814"/>
                </c:manualLayout>
              </c:layout>
              <c:tx>
                <c:rich>
                  <a:bodyPr/>
                  <a:lstStyle/>
                  <a:p>
                    <a:r>
                      <a:rPr lang="en-US"/>
                      <a:t>A</a:t>
                    </a:r>
                  </a:p>
                  <a:p>
                    <a:endParaRPr lang="en-US"/>
                  </a:p>
                  <a:p>
                    <a:endParaRPr lang="en-US"/>
                  </a:p>
                  <a:p>
                    <a:endParaRPr lang="en-US"/>
                  </a:p>
                  <a:p>
                    <a:fld id="{C87F001B-E516-4D21-B1C5-F4FC1A5AD607}" type="VALUE">
                      <a:rPr lang="en-US"/>
                      <a:pPr/>
                      <a:t>[VALOR]</a:t>
                    </a:fld>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
                  <c:y val="0.14351851851851852"/>
                </c:manualLayout>
              </c:layout>
              <c:tx>
                <c:rich>
                  <a:bodyPr/>
                  <a:lstStyle/>
                  <a:p>
                    <a:r>
                      <a:rPr lang="en-US"/>
                      <a:t>B</a:t>
                    </a:r>
                  </a:p>
                  <a:p>
                    <a:endParaRPr lang="en-US"/>
                  </a:p>
                  <a:p>
                    <a:endParaRPr lang="en-US"/>
                  </a:p>
                  <a:p>
                    <a:endParaRPr lang="en-US"/>
                  </a:p>
                  <a:p>
                    <a:fld id="{85E61C66-D766-4616-AD71-21B9D14B07F6}" type="VALUE">
                      <a:rPr lang="en-US"/>
                      <a:pPr/>
                      <a:t>[VALOR]</a:t>
                    </a:fld>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'Graficos '!$I$166:$I$168</c:f>
              <c:strCache>
                <c:ptCount val="3"/>
                <c:pt idx="0">
                  <c:v>2 yemas </c:v>
                </c:pt>
                <c:pt idx="1">
                  <c:v>4 yemas </c:v>
                </c:pt>
                <c:pt idx="2">
                  <c:v>6 yemas </c:v>
                </c:pt>
              </c:strCache>
            </c:strRef>
          </c:cat>
          <c:val>
            <c:numRef>
              <c:f>'Graficos '!$J$166:$J$168</c:f>
              <c:numCache>
                <c:formatCode>General</c:formatCode>
                <c:ptCount val="3"/>
                <c:pt idx="0">
                  <c:v>0.98</c:v>
                </c:pt>
                <c:pt idx="1">
                  <c:v>0.96</c:v>
                </c:pt>
                <c:pt idx="2">
                  <c:v>0.94</c:v>
                </c:pt>
              </c:numCache>
            </c:numRef>
          </c:val>
        </c:ser>
        <c:dLbls>
          <c:dLblPos val="outEnd"/>
          <c:showLegendKey val="0"/>
          <c:showVal val="1"/>
          <c:showCatName val="0"/>
          <c:showSerName val="0"/>
          <c:showPercent val="0"/>
          <c:showBubbleSize val="0"/>
        </c:dLbls>
        <c:gapWidth val="219"/>
        <c:overlap val="-27"/>
        <c:axId val="393241336"/>
        <c:axId val="393248784"/>
      </c:barChart>
      <c:catAx>
        <c:axId val="39324133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Número de yemas</a:t>
                </a:r>
                <a:r>
                  <a:rPr lang="en-US"/>
                  <a:t> por esqueje </a:t>
                </a:r>
                <a:r>
                  <a:rPr lang="es-EC"/>
                  <a:t> </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8784"/>
        <c:crosses val="autoZero"/>
        <c:auto val="1"/>
        <c:lblAlgn val="ctr"/>
        <c:lblOffset val="100"/>
        <c:noMultiLvlLbl val="0"/>
      </c:catAx>
      <c:valAx>
        <c:axId val="39324878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Índice de vigor o esbeltez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133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dLbl>
              <c:idx val="0"/>
              <c:layout>
                <c:manualLayout>
                  <c:x val="0"/>
                  <c:y val="7.8703703703703706E-2"/>
                </c:manualLayout>
              </c:layout>
              <c:tx>
                <c:rich>
                  <a:bodyPr/>
                  <a:lstStyle/>
                  <a:p>
                    <a:r>
                      <a:rPr lang="en-US"/>
                      <a:t>A</a:t>
                    </a:r>
                  </a:p>
                  <a:p>
                    <a:endParaRPr lang="en-US"/>
                  </a:p>
                  <a:p>
                    <a:endParaRPr lang="en-US"/>
                  </a:p>
                  <a:p>
                    <a:endParaRPr lang="en-US"/>
                  </a:p>
                  <a:p>
                    <a:fld id="{246A383A-8AD0-4CD1-8D59-F15DC2376BA4}" type="VALUE">
                      <a:rPr lang="en-US"/>
                      <a:pPr/>
                      <a:t>[VALOR]</a:t>
                    </a:fld>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7777777777778798E-3"/>
                  <c:y val="0.17770644054108617"/>
                </c:manualLayout>
              </c:layout>
              <c:tx>
                <c:rich>
                  <a:bodyPr/>
                  <a:lstStyle/>
                  <a:p>
                    <a:r>
                      <a:rPr lang="en-US"/>
                      <a:t>B</a:t>
                    </a:r>
                  </a:p>
                  <a:p>
                    <a:endParaRPr lang="en-US"/>
                  </a:p>
                  <a:p>
                    <a:endParaRPr lang="en-US"/>
                  </a:p>
                  <a:p>
                    <a:endParaRPr lang="en-US"/>
                  </a:p>
                  <a:p>
                    <a:fld id="{DB6FBEAF-B4FF-4EAF-A333-750A42AC3FA0}" type="VALUE">
                      <a:rPr lang="en-US"/>
                      <a:pPr/>
                      <a:t>[VALOR]</a:t>
                    </a:fld>
                    <a:endParaRPr lang="en-US"/>
                  </a:p>
                  <a:p>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'Graficos '!$I$187:$I$188</c:f>
              <c:strCache>
                <c:ptCount val="2"/>
                <c:pt idx="0">
                  <c:v>Nacional</c:v>
                </c:pt>
                <c:pt idx="1">
                  <c:v>Acrópolis</c:v>
                </c:pt>
              </c:strCache>
            </c:strRef>
          </c:cat>
          <c:val>
            <c:numRef>
              <c:f>'Graficos '!$J$187:$J$188</c:f>
              <c:numCache>
                <c:formatCode>General</c:formatCode>
                <c:ptCount val="2"/>
                <c:pt idx="0">
                  <c:v>0.71</c:v>
                </c:pt>
                <c:pt idx="1">
                  <c:v>0.55000000000000004</c:v>
                </c:pt>
              </c:numCache>
            </c:numRef>
          </c:val>
        </c:ser>
        <c:dLbls>
          <c:dLblPos val="outEnd"/>
          <c:showLegendKey val="0"/>
          <c:showVal val="1"/>
          <c:showCatName val="0"/>
          <c:showSerName val="0"/>
          <c:showPercent val="0"/>
          <c:showBubbleSize val="0"/>
        </c:dLbls>
        <c:gapWidth val="219"/>
        <c:overlap val="-27"/>
        <c:axId val="393241728"/>
        <c:axId val="393250352"/>
      </c:barChart>
      <c:catAx>
        <c:axId val="393241728"/>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Variedad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50352"/>
        <c:crosses val="autoZero"/>
        <c:auto val="1"/>
        <c:lblAlgn val="ctr"/>
        <c:lblOffset val="100"/>
        <c:noMultiLvlLbl val="0"/>
      </c:catAx>
      <c:valAx>
        <c:axId val="393250352"/>
        <c:scaling>
          <c:orientation val="minMax"/>
        </c:scaling>
        <c:delete val="0"/>
        <c:axPos val="l"/>
        <c:title>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172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862835640404028"/>
          <c:y val="8.4358753251585983E-2"/>
          <c:w val="0.82505774278215227"/>
          <c:h val="0.74350320793234181"/>
        </c:manualLayout>
      </c:layout>
      <c:barChart>
        <c:barDir val="col"/>
        <c:grouping val="clustered"/>
        <c:varyColors val="0"/>
        <c:ser>
          <c:idx val="0"/>
          <c:order val="0"/>
          <c:spPr>
            <a:solidFill>
              <a:schemeClr val="accent3"/>
            </a:solidFill>
            <a:ln>
              <a:noFill/>
            </a:ln>
            <a:effectLst/>
          </c:spPr>
          <c:invertIfNegative val="0"/>
          <c:dLbls>
            <c:dLbl>
              <c:idx val="0"/>
              <c:layout>
                <c:manualLayout>
                  <c:x val="-2.793383332695474E-3"/>
                  <c:y val="0.18176678748671635"/>
                </c:manualLayout>
              </c:layout>
              <c:tx>
                <c:rich>
                  <a:bodyPr/>
                  <a:lstStyle/>
                  <a:p>
                    <a:r>
                      <a:rPr lang="en-US"/>
                      <a:t>A</a:t>
                    </a:r>
                  </a:p>
                  <a:p>
                    <a:endParaRPr lang="en-US"/>
                  </a:p>
                  <a:p>
                    <a:endParaRPr lang="en-US"/>
                  </a:p>
                  <a:p>
                    <a:endParaRPr lang="en-US"/>
                  </a:p>
                  <a:p>
                    <a:endParaRPr lang="en-US"/>
                  </a:p>
                  <a:p>
                    <a:fld id="{75E3F3FE-9320-4CE8-9E8A-408C6464E8BC}" type="VALUE">
                      <a:rPr lang="en-US"/>
                      <a:pPr/>
                      <a:t>[VALOR]</a:t>
                    </a:fld>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024228723344061E-16"/>
                  <c:y val="0.17722261779954845"/>
                </c:manualLayout>
              </c:layout>
              <c:tx>
                <c:rich>
                  <a:bodyPr/>
                  <a:lstStyle/>
                  <a:p>
                    <a:r>
                      <a:rPr lang="en-US"/>
                      <a:t>B</a:t>
                    </a:r>
                  </a:p>
                  <a:p>
                    <a:endParaRPr lang="en-US"/>
                  </a:p>
                  <a:p>
                    <a:endParaRPr lang="en-US"/>
                  </a:p>
                  <a:p>
                    <a:endParaRPr lang="en-US"/>
                  </a:p>
                  <a:p>
                    <a:endParaRPr lang="en-US"/>
                  </a:p>
                  <a:p>
                    <a:fld id="{1E0D67C6-6EFC-45B1-8A35-398BAC909DA1}" type="VALUE">
                      <a:rPr lang="en-US"/>
                      <a:pPr/>
                      <a:t>[VALOR]</a:t>
                    </a:fld>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
                  <c:y val="0.17267844811238053"/>
                </c:manualLayout>
              </c:layout>
              <c:tx>
                <c:rich>
                  <a:bodyPr/>
                  <a:lstStyle/>
                  <a:p>
                    <a:r>
                      <a:rPr lang="en-US"/>
                      <a:t>B</a:t>
                    </a:r>
                  </a:p>
                  <a:p>
                    <a:endParaRPr lang="en-US"/>
                  </a:p>
                  <a:p>
                    <a:endParaRPr lang="en-US"/>
                  </a:p>
                  <a:p>
                    <a:endParaRPr lang="en-US"/>
                  </a:p>
                  <a:p>
                    <a:endParaRPr lang="en-US"/>
                  </a:p>
                  <a:p>
                    <a:fld id="{5A082755-09D5-4BBC-8945-B8EDE9896967}" type="VALUE">
                      <a:rPr lang="en-US"/>
                      <a:pPr/>
                      <a:t>[VALOR]</a:t>
                    </a:fld>
                    <a:endParaRPr lang="es-EC"/>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'Graficos '!$I$252:$I$254</c:f>
              <c:strCache>
                <c:ptCount val="3"/>
                <c:pt idx="0">
                  <c:v>2 Yemas </c:v>
                </c:pt>
                <c:pt idx="1">
                  <c:v>4 Yemas </c:v>
                </c:pt>
                <c:pt idx="2">
                  <c:v>6 Yemas </c:v>
                </c:pt>
              </c:strCache>
            </c:strRef>
          </c:cat>
          <c:val>
            <c:numRef>
              <c:f>'Graficos '!$J$252:$J$254</c:f>
              <c:numCache>
                <c:formatCode>General</c:formatCode>
                <c:ptCount val="3"/>
                <c:pt idx="0">
                  <c:v>0.97</c:v>
                </c:pt>
                <c:pt idx="1">
                  <c:v>0.91</c:v>
                </c:pt>
                <c:pt idx="2">
                  <c:v>0.89</c:v>
                </c:pt>
              </c:numCache>
            </c:numRef>
          </c:val>
        </c:ser>
        <c:dLbls>
          <c:dLblPos val="outEnd"/>
          <c:showLegendKey val="0"/>
          <c:showVal val="1"/>
          <c:showCatName val="0"/>
          <c:showSerName val="0"/>
          <c:showPercent val="0"/>
          <c:showBubbleSize val="0"/>
        </c:dLbls>
        <c:gapWidth val="219"/>
        <c:overlap val="-27"/>
        <c:axId val="393244472"/>
        <c:axId val="393244864"/>
      </c:barChart>
      <c:catAx>
        <c:axId val="393244472"/>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Número de yemas </a:t>
                </a:r>
                <a:r>
                  <a:rPr lang="en-US"/>
                  <a:t> por esqueje </a:t>
                </a:r>
                <a:r>
                  <a:rPr lang="es-EC"/>
                  <a:t> </a:t>
                </a:r>
              </a:p>
            </c:rich>
          </c:tx>
          <c:layout>
            <c:manualLayout>
              <c:xMode val="edge"/>
              <c:yMode val="edge"/>
              <c:x val="0.44448491551005204"/>
              <c:y val="0.9196461988199471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4864"/>
        <c:crosses val="autoZero"/>
        <c:auto val="1"/>
        <c:lblAlgn val="ctr"/>
        <c:lblOffset val="100"/>
        <c:noMultiLvlLbl val="0"/>
      </c:catAx>
      <c:valAx>
        <c:axId val="39324486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Relación biomasa aérea/biomasa radical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9324447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C4A12-C85D-4DC9-B1A5-4B4F6987364A}"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s-ES"/>
        </a:p>
      </dgm:t>
    </dgm:pt>
    <dgm:pt modelId="{08535B1C-4522-445A-A7CA-BC6EDC55452A}">
      <dgm:prSet phldrT="[Texto]" custT="1"/>
      <dgm:spPr/>
      <dgm:t>
        <a:bodyPr/>
        <a:lstStyle/>
        <a:p>
          <a:r>
            <a:rPr lang="es-ES" sz="1800" smtClean="0">
              <a:solidFill>
                <a:schemeClr val="tx1"/>
              </a:solidFill>
              <a:latin typeface="Times New Roman" panose="02020603050405020304" pitchFamily="18" charset="0"/>
              <a:cs typeface="Times New Roman" panose="02020603050405020304" pitchFamily="18" charset="0"/>
            </a:rPr>
            <a:t>Sur de Colombia y Norte de Ecuador</a:t>
          </a:r>
          <a:endParaRPr lang="es-ES" sz="1800" dirty="0">
            <a:solidFill>
              <a:schemeClr val="tx1"/>
            </a:solidFill>
            <a:latin typeface="Times New Roman" panose="02020603050405020304" pitchFamily="18" charset="0"/>
            <a:cs typeface="Times New Roman" panose="02020603050405020304" pitchFamily="18" charset="0"/>
          </a:endParaRPr>
        </a:p>
      </dgm:t>
    </dgm:pt>
    <dgm:pt modelId="{859AA812-3A1D-4B6D-9DFD-465244649A71}" type="parTrans" cxnId="{36CF7EC5-FA9B-4890-85A3-2C7C41BFA6C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783DF4E1-C88A-4402-9156-DD5A8F237A6B}" type="sibTrans" cxnId="{36CF7EC5-FA9B-4890-85A3-2C7C41BFA6CD}">
      <dgm:prSet custT="1"/>
      <dgm:spPr/>
      <dgm:t>
        <a:bodyPr/>
        <a:lstStyle/>
        <a:p>
          <a:endParaRPr lang="es-ES" sz="400">
            <a:solidFill>
              <a:schemeClr val="tx1"/>
            </a:solidFill>
            <a:latin typeface="Times New Roman" panose="02020603050405020304" pitchFamily="18" charset="0"/>
            <a:cs typeface="Times New Roman" panose="02020603050405020304" pitchFamily="18" charset="0"/>
          </a:endParaRPr>
        </a:p>
      </dgm:t>
    </dgm:pt>
    <dgm:pt modelId="{F6A5744F-3CDF-4A54-9E37-63CA4644B05D}">
      <dgm:prSet phldrT="[Texto]" custT="1"/>
      <dgm:spPr/>
      <dgm:t>
        <a:bodyPr/>
        <a:lstStyle/>
        <a:p>
          <a:pPr algn="ctr"/>
          <a:r>
            <a:rPr lang="es-ES" sz="1800" smtClean="0">
              <a:solidFill>
                <a:schemeClr val="tx1"/>
              </a:solidFill>
              <a:latin typeface="Times New Roman" panose="02020603050405020304" pitchFamily="18" charset="0"/>
              <a:cs typeface="Times New Roman" panose="02020603050405020304" pitchFamily="18" charset="0"/>
            </a:rPr>
            <a:t>Guayas (139 ha.), Los Ríos, Manabí, Esmeraldas, El Oro, Pichincha y Amazonía.</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E1CB901-99B8-45DB-9525-81E5EDB96782}" type="parTrans" cxnId="{C55B932E-D7C5-41A8-A24B-44E547D874F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96DD2F0E-F726-4448-B008-2DE271DC1FA0}" type="sibTrans" cxnId="{C55B932E-D7C5-41A8-A24B-44E547D874FD}">
      <dgm:prSet custT="1"/>
      <dgm:spPr/>
      <dgm:t>
        <a:bodyPr/>
        <a:lstStyle/>
        <a:p>
          <a:endParaRPr lang="es-ES" sz="400">
            <a:solidFill>
              <a:schemeClr val="tx1"/>
            </a:solidFill>
            <a:latin typeface="Times New Roman" panose="02020603050405020304" pitchFamily="18" charset="0"/>
            <a:cs typeface="Times New Roman" panose="02020603050405020304" pitchFamily="18" charset="0"/>
          </a:endParaRPr>
        </a:p>
      </dgm:t>
    </dgm:pt>
    <dgm:pt modelId="{C49649FF-96BD-4EE4-804A-C8509C37457F}">
      <dgm:prSet phldrT="[Texto]" custT="1"/>
      <dgm:spPr/>
      <dgm:t>
        <a:bodyPr/>
        <a:lstStyle/>
        <a:p>
          <a:r>
            <a:rPr lang="es-ES" sz="1800" smtClean="0">
              <a:solidFill>
                <a:schemeClr val="tx1"/>
              </a:solidFill>
              <a:latin typeface="Times New Roman" panose="02020603050405020304" pitchFamily="18" charset="0"/>
              <a:cs typeface="Times New Roman" panose="02020603050405020304" pitchFamily="18" charset="0"/>
            </a:rPr>
            <a:t>Zonas tropicales: Machala, Milagro, Santo Domingo, Tena y Naranjal.</a:t>
          </a:r>
        </a:p>
        <a:p>
          <a:r>
            <a:rPr lang="es-ES" sz="1100" smtClean="0">
              <a:solidFill>
                <a:schemeClr val="tx1"/>
              </a:solidFill>
              <a:latin typeface="Times New Roman" panose="02020603050405020304" pitchFamily="18" charset="0"/>
              <a:cs typeface="Times New Roman" panose="02020603050405020304" pitchFamily="18" charset="0"/>
            </a:rPr>
            <a:t>(Benedictis , 2001)</a:t>
          </a:r>
          <a:endParaRPr lang="es-ES" sz="1100" dirty="0">
            <a:solidFill>
              <a:schemeClr val="tx1"/>
            </a:solidFill>
            <a:latin typeface="Times New Roman" panose="02020603050405020304" pitchFamily="18" charset="0"/>
            <a:cs typeface="Times New Roman" panose="02020603050405020304" pitchFamily="18" charset="0"/>
          </a:endParaRPr>
        </a:p>
      </dgm:t>
    </dgm:pt>
    <dgm:pt modelId="{E02B51CE-000D-4009-8686-813FE1F26256}" type="parTrans" cxnId="{D0BAF54E-C6E2-4733-A02F-B505F6FD1FC7}">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B0D4677A-4370-400A-90C2-8589D71D6207}" type="sibTrans" cxnId="{D0BAF54E-C6E2-4733-A02F-B505F6FD1FC7}">
      <dgm:prSet custT="1"/>
      <dgm:spPr/>
      <dgm:t>
        <a:bodyPr/>
        <a:lstStyle/>
        <a:p>
          <a:endParaRPr lang="es-ES" sz="400">
            <a:solidFill>
              <a:schemeClr val="tx1"/>
            </a:solidFill>
            <a:latin typeface="Times New Roman" panose="02020603050405020304" pitchFamily="18" charset="0"/>
            <a:cs typeface="Times New Roman" panose="02020603050405020304" pitchFamily="18" charset="0"/>
          </a:endParaRPr>
        </a:p>
      </dgm:t>
    </dgm:pt>
    <dgm:pt modelId="{C05D6ED8-F3AF-4ECA-8597-5B9D83A67974}">
      <dgm:prSet phldrT="[Texto]" custT="1"/>
      <dgm:spPr/>
      <dgm:t>
        <a:bodyPr/>
        <a:lstStyle/>
        <a:p>
          <a:r>
            <a:rPr lang="es-ES" sz="1800" smtClean="0">
              <a:solidFill>
                <a:schemeClr val="tx1"/>
              </a:solidFill>
              <a:latin typeface="Times New Roman" panose="02020603050405020304" pitchFamily="18" charset="0"/>
              <a:cs typeface="Times New Roman" panose="02020603050405020304" pitchFamily="18" charset="0"/>
            </a:rPr>
            <a:t>Holanda: 120’ Hawaii: 11’ tallos/año  </a:t>
          </a:r>
        </a:p>
        <a:p>
          <a:r>
            <a:rPr lang="es-ES" sz="1100" smtClean="0">
              <a:solidFill>
                <a:schemeClr val="tx1"/>
              </a:solidFill>
              <a:latin typeface="Times New Roman" panose="02020603050405020304" pitchFamily="18" charset="0"/>
              <a:cs typeface="Times New Roman" panose="02020603050405020304" pitchFamily="18" charset="0"/>
            </a:rPr>
            <a:t>(Salgado, 2007)</a:t>
          </a:r>
          <a:endParaRPr lang="es-ES" sz="1100" dirty="0">
            <a:solidFill>
              <a:schemeClr val="tx1"/>
            </a:solidFill>
            <a:latin typeface="Times New Roman" panose="02020603050405020304" pitchFamily="18" charset="0"/>
            <a:cs typeface="Times New Roman" panose="02020603050405020304" pitchFamily="18" charset="0"/>
          </a:endParaRPr>
        </a:p>
      </dgm:t>
    </dgm:pt>
    <dgm:pt modelId="{7743B266-CAF3-41D2-8189-8B97656A0CDF}" type="parTrans" cxnId="{527C8FA9-103F-4EEF-9E2A-EED8CDB30774}">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69EC6FB4-4344-446E-8EC7-3787796A01D4}" type="sibTrans" cxnId="{527C8FA9-103F-4EEF-9E2A-EED8CDB30774}">
      <dgm:prSet custT="1"/>
      <dgm:spPr/>
      <dgm:t>
        <a:bodyPr/>
        <a:lstStyle/>
        <a:p>
          <a:endParaRPr lang="es-ES" sz="400">
            <a:solidFill>
              <a:schemeClr val="tx1"/>
            </a:solidFill>
            <a:latin typeface="Times New Roman" panose="02020603050405020304" pitchFamily="18" charset="0"/>
            <a:cs typeface="Times New Roman" panose="02020603050405020304" pitchFamily="18" charset="0"/>
          </a:endParaRPr>
        </a:p>
      </dgm:t>
    </dgm:pt>
    <dgm:pt modelId="{7EC5A789-36DE-4B5E-81FF-DE0444994B12}">
      <dgm:prSet phldrT="[Texto]" custT="1"/>
      <dgm:spPr/>
      <dgm:t>
        <a:bodyPr/>
        <a:lstStyle/>
        <a:p>
          <a:r>
            <a:rPr lang="es-ES" sz="1800" smtClean="0">
              <a:solidFill>
                <a:schemeClr val="tx1"/>
              </a:solidFill>
              <a:latin typeface="Times New Roman" panose="02020603050405020304" pitchFamily="18" charset="0"/>
              <a:cs typeface="Times New Roman" panose="02020603050405020304" pitchFamily="18" charset="0"/>
            </a:rPr>
            <a:t>Mercado extranjero: España, Inglaterra, Rusia, Canadá, Panamá y Estados Unidos.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C6220742-65C3-4409-9CF5-6245DF973B4B}" type="parTrans" cxnId="{54EC6E98-4DE2-48E9-8BF4-DFF7C7DFC8C7}">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EFF5E07F-A9A9-478E-AA87-43011DB5FC22}" type="sibTrans" cxnId="{54EC6E98-4DE2-48E9-8BF4-DFF7C7DFC8C7}">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04B1B5D8-7BA3-4A21-8B4E-4F2880923646}" type="pres">
      <dgm:prSet presAssocID="{114C4A12-C85D-4DC9-B1A5-4B4F6987364A}" presName="Name0" presStyleCnt="0">
        <dgm:presLayoutVars>
          <dgm:dir/>
          <dgm:resizeHandles val="exact"/>
        </dgm:presLayoutVars>
      </dgm:prSet>
      <dgm:spPr/>
      <dgm:t>
        <a:bodyPr/>
        <a:lstStyle/>
        <a:p>
          <a:endParaRPr lang="es-ES"/>
        </a:p>
      </dgm:t>
    </dgm:pt>
    <dgm:pt modelId="{D120C266-5A1D-4677-9BF8-3ED2B165E27D}" type="pres">
      <dgm:prSet presAssocID="{08535B1C-4522-445A-A7CA-BC6EDC55452A}" presName="node" presStyleLbl="node1" presStyleIdx="0" presStyleCnt="5">
        <dgm:presLayoutVars>
          <dgm:bulletEnabled val="1"/>
        </dgm:presLayoutVars>
      </dgm:prSet>
      <dgm:spPr/>
      <dgm:t>
        <a:bodyPr/>
        <a:lstStyle/>
        <a:p>
          <a:endParaRPr lang="es-ES"/>
        </a:p>
      </dgm:t>
    </dgm:pt>
    <dgm:pt modelId="{9D5BD6D6-06B6-407C-8CAF-A810273525F4}" type="pres">
      <dgm:prSet presAssocID="{783DF4E1-C88A-4402-9156-DD5A8F237A6B}" presName="sibTrans" presStyleLbl="sibTrans1D1" presStyleIdx="0" presStyleCnt="4"/>
      <dgm:spPr/>
      <dgm:t>
        <a:bodyPr/>
        <a:lstStyle/>
        <a:p>
          <a:endParaRPr lang="es-ES"/>
        </a:p>
      </dgm:t>
    </dgm:pt>
    <dgm:pt modelId="{80857561-C79A-4852-B752-FF5BD98ADC56}" type="pres">
      <dgm:prSet presAssocID="{783DF4E1-C88A-4402-9156-DD5A8F237A6B}" presName="connectorText" presStyleLbl="sibTrans1D1" presStyleIdx="0" presStyleCnt="4"/>
      <dgm:spPr/>
      <dgm:t>
        <a:bodyPr/>
        <a:lstStyle/>
        <a:p>
          <a:endParaRPr lang="es-ES"/>
        </a:p>
      </dgm:t>
    </dgm:pt>
    <dgm:pt modelId="{8B3616D0-8691-42BD-AE12-263DAFC12C60}" type="pres">
      <dgm:prSet presAssocID="{F6A5744F-3CDF-4A54-9E37-63CA4644B05D}" presName="node" presStyleLbl="node1" presStyleIdx="1" presStyleCnt="5" custScaleX="105000" custScaleY="118325">
        <dgm:presLayoutVars>
          <dgm:bulletEnabled val="1"/>
        </dgm:presLayoutVars>
      </dgm:prSet>
      <dgm:spPr/>
      <dgm:t>
        <a:bodyPr/>
        <a:lstStyle/>
        <a:p>
          <a:endParaRPr lang="es-ES"/>
        </a:p>
      </dgm:t>
    </dgm:pt>
    <dgm:pt modelId="{7F874D53-A9D1-479C-B7FF-563819FD93E8}" type="pres">
      <dgm:prSet presAssocID="{96DD2F0E-F726-4448-B008-2DE271DC1FA0}" presName="sibTrans" presStyleLbl="sibTrans1D1" presStyleIdx="1" presStyleCnt="4"/>
      <dgm:spPr/>
      <dgm:t>
        <a:bodyPr/>
        <a:lstStyle/>
        <a:p>
          <a:endParaRPr lang="es-ES"/>
        </a:p>
      </dgm:t>
    </dgm:pt>
    <dgm:pt modelId="{47931C6D-7FCC-4597-9603-6836EE854DC9}" type="pres">
      <dgm:prSet presAssocID="{96DD2F0E-F726-4448-B008-2DE271DC1FA0}" presName="connectorText" presStyleLbl="sibTrans1D1" presStyleIdx="1" presStyleCnt="4"/>
      <dgm:spPr/>
      <dgm:t>
        <a:bodyPr/>
        <a:lstStyle/>
        <a:p>
          <a:endParaRPr lang="es-ES"/>
        </a:p>
      </dgm:t>
    </dgm:pt>
    <dgm:pt modelId="{D0A71800-9545-4D19-BD0C-179C91427FA9}" type="pres">
      <dgm:prSet presAssocID="{C49649FF-96BD-4EE4-804A-C8509C37457F}" presName="node" presStyleLbl="node1" presStyleIdx="2" presStyleCnt="5" custScaleX="100386" custScaleY="120952">
        <dgm:presLayoutVars>
          <dgm:bulletEnabled val="1"/>
        </dgm:presLayoutVars>
      </dgm:prSet>
      <dgm:spPr/>
      <dgm:t>
        <a:bodyPr/>
        <a:lstStyle/>
        <a:p>
          <a:endParaRPr lang="es-ES"/>
        </a:p>
      </dgm:t>
    </dgm:pt>
    <dgm:pt modelId="{53B7CA3F-D831-430A-AE03-2719CE84A8E9}" type="pres">
      <dgm:prSet presAssocID="{B0D4677A-4370-400A-90C2-8589D71D6207}" presName="sibTrans" presStyleLbl="sibTrans1D1" presStyleIdx="2" presStyleCnt="4"/>
      <dgm:spPr/>
      <dgm:t>
        <a:bodyPr/>
        <a:lstStyle/>
        <a:p>
          <a:endParaRPr lang="es-ES"/>
        </a:p>
      </dgm:t>
    </dgm:pt>
    <dgm:pt modelId="{823D034F-EA8F-4936-BF78-028E62F3B3E0}" type="pres">
      <dgm:prSet presAssocID="{B0D4677A-4370-400A-90C2-8589D71D6207}" presName="connectorText" presStyleLbl="sibTrans1D1" presStyleIdx="2" presStyleCnt="4"/>
      <dgm:spPr/>
      <dgm:t>
        <a:bodyPr/>
        <a:lstStyle/>
        <a:p>
          <a:endParaRPr lang="es-ES"/>
        </a:p>
      </dgm:t>
    </dgm:pt>
    <dgm:pt modelId="{D7FD267F-4333-4915-9F7D-790A0D33381F}" type="pres">
      <dgm:prSet presAssocID="{C05D6ED8-F3AF-4ECA-8597-5B9D83A67974}" presName="node" presStyleLbl="node1" presStyleIdx="3" presStyleCnt="5" custScaleX="118210" custScaleY="118399">
        <dgm:presLayoutVars>
          <dgm:bulletEnabled val="1"/>
        </dgm:presLayoutVars>
      </dgm:prSet>
      <dgm:spPr/>
      <dgm:t>
        <a:bodyPr/>
        <a:lstStyle/>
        <a:p>
          <a:endParaRPr lang="es-ES"/>
        </a:p>
      </dgm:t>
    </dgm:pt>
    <dgm:pt modelId="{FB72A503-F222-4EF1-BE82-A596798D3ACE}" type="pres">
      <dgm:prSet presAssocID="{69EC6FB4-4344-446E-8EC7-3787796A01D4}" presName="sibTrans" presStyleLbl="sibTrans1D1" presStyleIdx="3" presStyleCnt="4"/>
      <dgm:spPr/>
      <dgm:t>
        <a:bodyPr/>
        <a:lstStyle/>
        <a:p>
          <a:endParaRPr lang="es-ES"/>
        </a:p>
      </dgm:t>
    </dgm:pt>
    <dgm:pt modelId="{16985864-37BB-4FDF-91D6-0B16D5252821}" type="pres">
      <dgm:prSet presAssocID="{69EC6FB4-4344-446E-8EC7-3787796A01D4}" presName="connectorText" presStyleLbl="sibTrans1D1" presStyleIdx="3" presStyleCnt="4"/>
      <dgm:spPr/>
      <dgm:t>
        <a:bodyPr/>
        <a:lstStyle/>
        <a:p>
          <a:endParaRPr lang="es-ES"/>
        </a:p>
      </dgm:t>
    </dgm:pt>
    <dgm:pt modelId="{BEE3AAC2-C331-4BC1-B715-BE43A617DE7B}" type="pres">
      <dgm:prSet presAssocID="{7EC5A789-36DE-4B5E-81FF-DE0444994B12}" presName="node" presStyleLbl="node1" presStyleIdx="4" presStyleCnt="5" custScaleX="140083" custScaleY="118399">
        <dgm:presLayoutVars>
          <dgm:bulletEnabled val="1"/>
        </dgm:presLayoutVars>
      </dgm:prSet>
      <dgm:spPr/>
      <dgm:t>
        <a:bodyPr/>
        <a:lstStyle/>
        <a:p>
          <a:endParaRPr lang="es-ES"/>
        </a:p>
      </dgm:t>
    </dgm:pt>
  </dgm:ptLst>
  <dgm:cxnLst>
    <dgm:cxn modelId="{D0BAF54E-C6E2-4733-A02F-B505F6FD1FC7}" srcId="{114C4A12-C85D-4DC9-B1A5-4B4F6987364A}" destId="{C49649FF-96BD-4EE4-804A-C8509C37457F}" srcOrd="2" destOrd="0" parTransId="{E02B51CE-000D-4009-8686-813FE1F26256}" sibTransId="{B0D4677A-4370-400A-90C2-8589D71D6207}"/>
    <dgm:cxn modelId="{C55B932E-D7C5-41A8-A24B-44E547D874FD}" srcId="{114C4A12-C85D-4DC9-B1A5-4B4F6987364A}" destId="{F6A5744F-3CDF-4A54-9E37-63CA4644B05D}" srcOrd="1" destOrd="0" parTransId="{6E1CB901-99B8-45DB-9525-81E5EDB96782}" sibTransId="{96DD2F0E-F726-4448-B008-2DE271DC1FA0}"/>
    <dgm:cxn modelId="{9EE20B57-4D61-4AA7-9B35-6869AD8EEEE9}" type="presOf" srcId="{96DD2F0E-F726-4448-B008-2DE271DC1FA0}" destId="{47931C6D-7FCC-4597-9603-6836EE854DC9}" srcOrd="1" destOrd="0" presId="urn:microsoft.com/office/officeart/2005/8/layout/bProcess3"/>
    <dgm:cxn modelId="{EFA93E50-A6F5-4A6B-BC0B-C9DCF05FF8AF}" type="presOf" srcId="{C05D6ED8-F3AF-4ECA-8597-5B9D83A67974}" destId="{D7FD267F-4333-4915-9F7D-790A0D33381F}" srcOrd="0" destOrd="0" presId="urn:microsoft.com/office/officeart/2005/8/layout/bProcess3"/>
    <dgm:cxn modelId="{691D73EA-4D41-46AB-8514-FB5FF373CE63}" type="presOf" srcId="{783DF4E1-C88A-4402-9156-DD5A8F237A6B}" destId="{80857561-C79A-4852-B752-FF5BD98ADC56}" srcOrd="1" destOrd="0" presId="urn:microsoft.com/office/officeart/2005/8/layout/bProcess3"/>
    <dgm:cxn modelId="{6A2586A8-A032-4873-9CD1-CF7B73E34F1B}" type="presOf" srcId="{114C4A12-C85D-4DC9-B1A5-4B4F6987364A}" destId="{04B1B5D8-7BA3-4A21-8B4E-4F2880923646}" srcOrd="0" destOrd="0" presId="urn:microsoft.com/office/officeart/2005/8/layout/bProcess3"/>
    <dgm:cxn modelId="{3B9AA273-079A-416D-AFFA-07863A691574}" type="presOf" srcId="{69EC6FB4-4344-446E-8EC7-3787796A01D4}" destId="{16985864-37BB-4FDF-91D6-0B16D5252821}" srcOrd="1" destOrd="0" presId="urn:microsoft.com/office/officeart/2005/8/layout/bProcess3"/>
    <dgm:cxn modelId="{E3CDF65C-193F-4ABD-88F0-98DE9C3F1529}" type="presOf" srcId="{F6A5744F-3CDF-4A54-9E37-63CA4644B05D}" destId="{8B3616D0-8691-42BD-AE12-263DAFC12C60}" srcOrd="0" destOrd="0" presId="urn:microsoft.com/office/officeart/2005/8/layout/bProcess3"/>
    <dgm:cxn modelId="{EC09F8DD-87F0-4EDE-95E9-35B3E4A154A5}" type="presOf" srcId="{69EC6FB4-4344-446E-8EC7-3787796A01D4}" destId="{FB72A503-F222-4EF1-BE82-A596798D3ACE}" srcOrd="0" destOrd="0" presId="urn:microsoft.com/office/officeart/2005/8/layout/bProcess3"/>
    <dgm:cxn modelId="{527C8FA9-103F-4EEF-9E2A-EED8CDB30774}" srcId="{114C4A12-C85D-4DC9-B1A5-4B4F6987364A}" destId="{C05D6ED8-F3AF-4ECA-8597-5B9D83A67974}" srcOrd="3" destOrd="0" parTransId="{7743B266-CAF3-41D2-8189-8B97656A0CDF}" sibTransId="{69EC6FB4-4344-446E-8EC7-3787796A01D4}"/>
    <dgm:cxn modelId="{BEAD8633-8C77-4955-9E67-DAA7775B7D2A}" type="presOf" srcId="{783DF4E1-C88A-4402-9156-DD5A8F237A6B}" destId="{9D5BD6D6-06B6-407C-8CAF-A810273525F4}" srcOrd="0" destOrd="0" presId="urn:microsoft.com/office/officeart/2005/8/layout/bProcess3"/>
    <dgm:cxn modelId="{302623F6-4AD7-4350-9803-FDD52CB2AC68}" type="presOf" srcId="{C49649FF-96BD-4EE4-804A-C8509C37457F}" destId="{D0A71800-9545-4D19-BD0C-179C91427FA9}" srcOrd="0" destOrd="0" presId="urn:microsoft.com/office/officeart/2005/8/layout/bProcess3"/>
    <dgm:cxn modelId="{40C2DE7C-4510-4B0A-A3E1-35847B76B9C6}" type="presOf" srcId="{96DD2F0E-F726-4448-B008-2DE271DC1FA0}" destId="{7F874D53-A9D1-479C-B7FF-563819FD93E8}" srcOrd="0" destOrd="0" presId="urn:microsoft.com/office/officeart/2005/8/layout/bProcess3"/>
    <dgm:cxn modelId="{54EC6E98-4DE2-48E9-8BF4-DFF7C7DFC8C7}" srcId="{114C4A12-C85D-4DC9-B1A5-4B4F6987364A}" destId="{7EC5A789-36DE-4B5E-81FF-DE0444994B12}" srcOrd="4" destOrd="0" parTransId="{C6220742-65C3-4409-9CF5-6245DF973B4B}" sibTransId="{EFF5E07F-A9A9-478E-AA87-43011DB5FC22}"/>
    <dgm:cxn modelId="{998DB5C4-0406-4407-A423-A01ABF2275C9}" type="presOf" srcId="{08535B1C-4522-445A-A7CA-BC6EDC55452A}" destId="{D120C266-5A1D-4677-9BF8-3ED2B165E27D}" srcOrd="0" destOrd="0" presId="urn:microsoft.com/office/officeart/2005/8/layout/bProcess3"/>
    <dgm:cxn modelId="{16A1822D-FEB8-405C-BD10-CBDD34A746C4}" type="presOf" srcId="{B0D4677A-4370-400A-90C2-8589D71D6207}" destId="{823D034F-EA8F-4936-BF78-028E62F3B3E0}" srcOrd="1" destOrd="0" presId="urn:microsoft.com/office/officeart/2005/8/layout/bProcess3"/>
    <dgm:cxn modelId="{8FC8FC46-B1FA-4E47-8B7C-7EBB2AE5B99C}" type="presOf" srcId="{B0D4677A-4370-400A-90C2-8589D71D6207}" destId="{53B7CA3F-D831-430A-AE03-2719CE84A8E9}" srcOrd="0" destOrd="0" presId="urn:microsoft.com/office/officeart/2005/8/layout/bProcess3"/>
    <dgm:cxn modelId="{B251406A-BFC8-4863-A1CD-6391A5FE8408}" type="presOf" srcId="{7EC5A789-36DE-4B5E-81FF-DE0444994B12}" destId="{BEE3AAC2-C331-4BC1-B715-BE43A617DE7B}" srcOrd="0" destOrd="0" presId="urn:microsoft.com/office/officeart/2005/8/layout/bProcess3"/>
    <dgm:cxn modelId="{36CF7EC5-FA9B-4890-85A3-2C7C41BFA6CD}" srcId="{114C4A12-C85D-4DC9-B1A5-4B4F6987364A}" destId="{08535B1C-4522-445A-A7CA-BC6EDC55452A}" srcOrd="0" destOrd="0" parTransId="{859AA812-3A1D-4B6D-9DFD-465244649A71}" sibTransId="{783DF4E1-C88A-4402-9156-DD5A8F237A6B}"/>
    <dgm:cxn modelId="{1098CE89-ECA0-4A76-BA25-442769439E15}" type="presParOf" srcId="{04B1B5D8-7BA3-4A21-8B4E-4F2880923646}" destId="{D120C266-5A1D-4677-9BF8-3ED2B165E27D}" srcOrd="0" destOrd="0" presId="urn:microsoft.com/office/officeart/2005/8/layout/bProcess3"/>
    <dgm:cxn modelId="{7ECD0A3E-ED09-4B78-9F8C-F4AB92581833}" type="presParOf" srcId="{04B1B5D8-7BA3-4A21-8B4E-4F2880923646}" destId="{9D5BD6D6-06B6-407C-8CAF-A810273525F4}" srcOrd="1" destOrd="0" presId="urn:microsoft.com/office/officeart/2005/8/layout/bProcess3"/>
    <dgm:cxn modelId="{8311E011-930D-406C-8D57-0AA46FD75D7D}" type="presParOf" srcId="{9D5BD6D6-06B6-407C-8CAF-A810273525F4}" destId="{80857561-C79A-4852-B752-FF5BD98ADC56}" srcOrd="0" destOrd="0" presId="urn:microsoft.com/office/officeart/2005/8/layout/bProcess3"/>
    <dgm:cxn modelId="{EEF39ED0-76E2-4C5F-ADBB-0681C5EE7999}" type="presParOf" srcId="{04B1B5D8-7BA3-4A21-8B4E-4F2880923646}" destId="{8B3616D0-8691-42BD-AE12-263DAFC12C60}" srcOrd="2" destOrd="0" presId="urn:microsoft.com/office/officeart/2005/8/layout/bProcess3"/>
    <dgm:cxn modelId="{FD463505-D207-4C74-9CDE-36DA83027485}" type="presParOf" srcId="{04B1B5D8-7BA3-4A21-8B4E-4F2880923646}" destId="{7F874D53-A9D1-479C-B7FF-563819FD93E8}" srcOrd="3" destOrd="0" presId="urn:microsoft.com/office/officeart/2005/8/layout/bProcess3"/>
    <dgm:cxn modelId="{1957C01A-4DD7-453B-A23D-E1FBA45D0DD5}" type="presParOf" srcId="{7F874D53-A9D1-479C-B7FF-563819FD93E8}" destId="{47931C6D-7FCC-4597-9603-6836EE854DC9}" srcOrd="0" destOrd="0" presId="urn:microsoft.com/office/officeart/2005/8/layout/bProcess3"/>
    <dgm:cxn modelId="{0721E372-D5B3-489D-982A-3F5A7FC6833A}" type="presParOf" srcId="{04B1B5D8-7BA3-4A21-8B4E-4F2880923646}" destId="{D0A71800-9545-4D19-BD0C-179C91427FA9}" srcOrd="4" destOrd="0" presId="urn:microsoft.com/office/officeart/2005/8/layout/bProcess3"/>
    <dgm:cxn modelId="{3F3768C7-00C2-48C4-B034-9221A280BCBE}" type="presParOf" srcId="{04B1B5D8-7BA3-4A21-8B4E-4F2880923646}" destId="{53B7CA3F-D831-430A-AE03-2719CE84A8E9}" srcOrd="5" destOrd="0" presId="urn:microsoft.com/office/officeart/2005/8/layout/bProcess3"/>
    <dgm:cxn modelId="{9C0F9DD6-9DF9-4082-882F-A5BF46192FBC}" type="presParOf" srcId="{53B7CA3F-D831-430A-AE03-2719CE84A8E9}" destId="{823D034F-EA8F-4936-BF78-028E62F3B3E0}" srcOrd="0" destOrd="0" presId="urn:microsoft.com/office/officeart/2005/8/layout/bProcess3"/>
    <dgm:cxn modelId="{803E6F76-A09F-494F-8918-CEE425FEC22A}" type="presParOf" srcId="{04B1B5D8-7BA3-4A21-8B4E-4F2880923646}" destId="{D7FD267F-4333-4915-9F7D-790A0D33381F}" srcOrd="6" destOrd="0" presId="urn:microsoft.com/office/officeart/2005/8/layout/bProcess3"/>
    <dgm:cxn modelId="{4F42C8CF-C930-4520-9AB6-A04555D01C6F}" type="presParOf" srcId="{04B1B5D8-7BA3-4A21-8B4E-4F2880923646}" destId="{FB72A503-F222-4EF1-BE82-A596798D3ACE}" srcOrd="7" destOrd="0" presId="urn:microsoft.com/office/officeart/2005/8/layout/bProcess3"/>
    <dgm:cxn modelId="{2A13EA82-F51C-41D6-9032-39E65EA51FFA}" type="presParOf" srcId="{FB72A503-F222-4EF1-BE82-A596798D3ACE}" destId="{16985864-37BB-4FDF-91D6-0B16D5252821}" srcOrd="0" destOrd="0" presId="urn:microsoft.com/office/officeart/2005/8/layout/bProcess3"/>
    <dgm:cxn modelId="{04B757ED-098F-4BAA-B9C6-6E4897D4ADAA}" type="presParOf" srcId="{04B1B5D8-7BA3-4A21-8B4E-4F2880923646}" destId="{BEE3AAC2-C331-4BC1-B715-BE43A617DE7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BD6D6-06B6-407C-8CAF-A810273525F4}">
      <dsp:nvSpPr>
        <dsp:cNvPr id="0" name=""/>
        <dsp:cNvSpPr/>
      </dsp:nvSpPr>
      <dsp:spPr>
        <a:xfrm>
          <a:off x="2142605" y="720103"/>
          <a:ext cx="453178" cy="91440"/>
        </a:xfrm>
        <a:custGeom>
          <a:avLst/>
          <a:gdLst/>
          <a:ahLst/>
          <a:cxnLst/>
          <a:rect l="0" t="0" r="0" b="0"/>
          <a:pathLst>
            <a:path>
              <a:moveTo>
                <a:pt x="0" y="45720"/>
              </a:moveTo>
              <a:lnTo>
                <a:pt x="45317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latin typeface="Times New Roman" panose="02020603050405020304" pitchFamily="18" charset="0"/>
            <a:cs typeface="Times New Roman" panose="02020603050405020304" pitchFamily="18" charset="0"/>
          </a:endParaRPr>
        </a:p>
      </dsp:txBody>
      <dsp:txXfrm>
        <a:off x="2357100" y="763402"/>
        <a:ext cx="24188" cy="4842"/>
      </dsp:txXfrm>
    </dsp:sp>
    <dsp:sp modelId="{D120C266-5A1D-4677-9BF8-3ED2B165E27D}">
      <dsp:nvSpPr>
        <dsp:cNvPr id="0" name=""/>
        <dsp:cNvSpPr/>
      </dsp:nvSpPr>
      <dsp:spPr>
        <a:xfrm>
          <a:off x="41019" y="134807"/>
          <a:ext cx="2103386" cy="12620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latin typeface="Times New Roman" panose="02020603050405020304" pitchFamily="18" charset="0"/>
              <a:cs typeface="Times New Roman" panose="02020603050405020304" pitchFamily="18" charset="0"/>
            </a:rPr>
            <a:t>Sur de Colombia y Norte de Ecuador</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1019" y="134807"/>
        <a:ext cx="2103386" cy="1262031"/>
      </dsp:txXfrm>
    </dsp:sp>
    <dsp:sp modelId="{7F874D53-A9D1-479C-B7FF-563819FD93E8}">
      <dsp:nvSpPr>
        <dsp:cNvPr id="0" name=""/>
        <dsp:cNvSpPr/>
      </dsp:nvSpPr>
      <dsp:spPr>
        <a:xfrm>
          <a:off x="4834939" y="720103"/>
          <a:ext cx="453178" cy="91440"/>
        </a:xfrm>
        <a:custGeom>
          <a:avLst/>
          <a:gdLst/>
          <a:ahLst/>
          <a:cxnLst/>
          <a:rect l="0" t="0" r="0" b="0"/>
          <a:pathLst>
            <a:path>
              <a:moveTo>
                <a:pt x="0" y="45720"/>
              </a:moveTo>
              <a:lnTo>
                <a:pt x="453178" y="45720"/>
              </a:lnTo>
            </a:path>
          </a:pathLst>
        </a:custGeom>
        <a:noFill/>
        <a:ln w="6350" cap="flat" cmpd="sng" algn="ctr">
          <a:solidFill>
            <a:schemeClr val="accent4">
              <a:hueOff val="3465231"/>
              <a:satOff val="-15989"/>
              <a:lumOff val="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latin typeface="Times New Roman" panose="02020603050405020304" pitchFamily="18" charset="0"/>
            <a:cs typeface="Times New Roman" panose="02020603050405020304" pitchFamily="18" charset="0"/>
          </a:endParaRPr>
        </a:p>
      </dsp:txBody>
      <dsp:txXfrm>
        <a:off x="5049434" y="763402"/>
        <a:ext cx="24188" cy="4842"/>
      </dsp:txXfrm>
    </dsp:sp>
    <dsp:sp modelId="{8B3616D0-8691-42BD-AE12-263DAFC12C60}">
      <dsp:nvSpPr>
        <dsp:cNvPr id="0" name=""/>
        <dsp:cNvSpPr/>
      </dsp:nvSpPr>
      <dsp:spPr>
        <a:xfrm>
          <a:off x="2628184" y="19174"/>
          <a:ext cx="2208555" cy="1493299"/>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latin typeface="Times New Roman" panose="02020603050405020304" pitchFamily="18" charset="0"/>
              <a:cs typeface="Times New Roman" panose="02020603050405020304" pitchFamily="18" charset="0"/>
            </a:rPr>
            <a:t>Guayas (139 ha.), Los Ríos, Manabí, Esmeraldas, El Oro, Pichincha y Amazonía.</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2628184" y="19174"/>
        <a:ext cx="2208555" cy="1493299"/>
      </dsp:txXfrm>
    </dsp:sp>
    <dsp:sp modelId="{53B7CA3F-D831-430A-AE03-2719CE84A8E9}">
      <dsp:nvSpPr>
        <dsp:cNvPr id="0" name=""/>
        <dsp:cNvSpPr/>
      </dsp:nvSpPr>
      <dsp:spPr>
        <a:xfrm>
          <a:off x="1284225" y="1527249"/>
          <a:ext cx="5092045" cy="453178"/>
        </a:xfrm>
        <a:custGeom>
          <a:avLst/>
          <a:gdLst/>
          <a:ahLst/>
          <a:cxnLst/>
          <a:rect l="0" t="0" r="0" b="0"/>
          <a:pathLst>
            <a:path>
              <a:moveTo>
                <a:pt x="5092045" y="0"/>
              </a:moveTo>
              <a:lnTo>
                <a:pt x="5092045" y="243689"/>
              </a:lnTo>
              <a:lnTo>
                <a:pt x="0" y="243689"/>
              </a:lnTo>
              <a:lnTo>
                <a:pt x="0" y="453178"/>
              </a:lnTo>
            </a:path>
          </a:pathLst>
        </a:custGeom>
        <a:noFill/>
        <a:ln w="6350" cap="flat" cmpd="sng" algn="ctr">
          <a:solidFill>
            <a:schemeClr val="accent4">
              <a:hueOff val="6930461"/>
              <a:satOff val="-31979"/>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latin typeface="Times New Roman" panose="02020603050405020304" pitchFamily="18" charset="0"/>
            <a:cs typeface="Times New Roman" panose="02020603050405020304" pitchFamily="18" charset="0"/>
          </a:endParaRPr>
        </a:p>
      </dsp:txBody>
      <dsp:txXfrm>
        <a:off x="3702374" y="1751418"/>
        <a:ext cx="255748" cy="4842"/>
      </dsp:txXfrm>
    </dsp:sp>
    <dsp:sp modelId="{D0A71800-9545-4D19-BD0C-179C91427FA9}">
      <dsp:nvSpPr>
        <dsp:cNvPr id="0" name=""/>
        <dsp:cNvSpPr/>
      </dsp:nvSpPr>
      <dsp:spPr>
        <a:xfrm>
          <a:off x="5320518" y="2597"/>
          <a:ext cx="2111505" cy="1526452"/>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latin typeface="Times New Roman" panose="02020603050405020304" pitchFamily="18" charset="0"/>
              <a:cs typeface="Times New Roman" panose="02020603050405020304" pitchFamily="18" charset="0"/>
            </a:rPr>
            <a:t>Zonas tropicales: Machala, Milagro, Santo Domingo, Tena y Naranjal.</a:t>
          </a:r>
        </a:p>
        <a:p>
          <a:pPr lvl="0" algn="ctr" defTabSz="800100">
            <a:lnSpc>
              <a:spcPct val="90000"/>
            </a:lnSpc>
            <a:spcBef>
              <a:spcPct val="0"/>
            </a:spcBef>
            <a:spcAft>
              <a:spcPct val="35000"/>
            </a:spcAft>
          </a:pPr>
          <a:r>
            <a:rPr lang="es-ES" sz="1100" kern="1200" smtClean="0">
              <a:solidFill>
                <a:schemeClr val="tx1"/>
              </a:solidFill>
              <a:latin typeface="Times New Roman" panose="02020603050405020304" pitchFamily="18" charset="0"/>
              <a:cs typeface="Times New Roman" panose="02020603050405020304" pitchFamily="18" charset="0"/>
            </a:rPr>
            <a:t>(Benedictis , 2001)</a:t>
          </a:r>
          <a:endParaRPr lang="es-ES" sz="1100" kern="1200" dirty="0">
            <a:solidFill>
              <a:schemeClr val="tx1"/>
            </a:solidFill>
            <a:latin typeface="Times New Roman" panose="02020603050405020304" pitchFamily="18" charset="0"/>
            <a:cs typeface="Times New Roman" panose="02020603050405020304" pitchFamily="18" charset="0"/>
          </a:endParaRPr>
        </a:p>
      </dsp:txBody>
      <dsp:txXfrm>
        <a:off x="5320518" y="2597"/>
        <a:ext cx="2111505" cy="1526452"/>
      </dsp:txXfrm>
    </dsp:sp>
    <dsp:sp modelId="{FB72A503-F222-4EF1-BE82-A596798D3ACE}">
      <dsp:nvSpPr>
        <dsp:cNvPr id="0" name=""/>
        <dsp:cNvSpPr/>
      </dsp:nvSpPr>
      <dsp:spPr>
        <a:xfrm>
          <a:off x="2525632" y="2714225"/>
          <a:ext cx="453178" cy="91440"/>
        </a:xfrm>
        <a:custGeom>
          <a:avLst/>
          <a:gdLst/>
          <a:ahLst/>
          <a:cxnLst/>
          <a:rect l="0" t="0" r="0" b="0"/>
          <a:pathLst>
            <a:path>
              <a:moveTo>
                <a:pt x="0" y="45720"/>
              </a:moveTo>
              <a:lnTo>
                <a:pt x="453178" y="45720"/>
              </a:lnTo>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latin typeface="Times New Roman" panose="02020603050405020304" pitchFamily="18" charset="0"/>
            <a:cs typeface="Times New Roman" panose="02020603050405020304" pitchFamily="18" charset="0"/>
          </a:endParaRPr>
        </a:p>
      </dsp:txBody>
      <dsp:txXfrm>
        <a:off x="2740126" y="2757523"/>
        <a:ext cx="24188" cy="4842"/>
      </dsp:txXfrm>
    </dsp:sp>
    <dsp:sp modelId="{D7FD267F-4333-4915-9F7D-790A0D33381F}">
      <dsp:nvSpPr>
        <dsp:cNvPr id="0" name=""/>
        <dsp:cNvSpPr/>
      </dsp:nvSpPr>
      <dsp:spPr>
        <a:xfrm>
          <a:off x="41019" y="2012828"/>
          <a:ext cx="2486412" cy="1494232"/>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latin typeface="Times New Roman" panose="02020603050405020304" pitchFamily="18" charset="0"/>
              <a:cs typeface="Times New Roman" panose="02020603050405020304" pitchFamily="18" charset="0"/>
            </a:rPr>
            <a:t>Holanda: 120’ Hawaii: 11’ tallos/año  </a:t>
          </a:r>
        </a:p>
        <a:p>
          <a:pPr lvl="0" algn="ctr" defTabSz="800100">
            <a:lnSpc>
              <a:spcPct val="90000"/>
            </a:lnSpc>
            <a:spcBef>
              <a:spcPct val="0"/>
            </a:spcBef>
            <a:spcAft>
              <a:spcPct val="35000"/>
            </a:spcAft>
          </a:pPr>
          <a:r>
            <a:rPr lang="es-ES" sz="1100" kern="1200" smtClean="0">
              <a:solidFill>
                <a:schemeClr val="tx1"/>
              </a:solidFill>
              <a:latin typeface="Times New Roman" panose="02020603050405020304" pitchFamily="18" charset="0"/>
              <a:cs typeface="Times New Roman" panose="02020603050405020304" pitchFamily="18" charset="0"/>
            </a:rPr>
            <a:t>(Salgado, 2007)</a:t>
          </a:r>
          <a:endParaRPr lang="es-ES" sz="1100" kern="1200" dirty="0">
            <a:solidFill>
              <a:schemeClr val="tx1"/>
            </a:solidFill>
            <a:latin typeface="Times New Roman" panose="02020603050405020304" pitchFamily="18" charset="0"/>
            <a:cs typeface="Times New Roman" panose="02020603050405020304" pitchFamily="18" charset="0"/>
          </a:endParaRPr>
        </a:p>
      </dsp:txBody>
      <dsp:txXfrm>
        <a:off x="41019" y="2012828"/>
        <a:ext cx="2486412" cy="1494232"/>
      </dsp:txXfrm>
    </dsp:sp>
    <dsp:sp modelId="{BEE3AAC2-C331-4BC1-B715-BE43A617DE7B}">
      <dsp:nvSpPr>
        <dsp:cNvPr id="0" name=""/>
        <dsp:cNvSpPr/>
      </dsp:nvSpPr>
      <dsp:spPr>
        <a:xfrm>
          <a:off x="3011210" y="2012828"/>
          <a:ext cx="2946486" cy="149423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latin typeface="Times New Roman" panose="02020603050405020304" pitchFamily="18" charset="0"/>
              <a:cs typeface="Times New Roman" panose="02020603050405020304" pitchFamily="18" charset="0"/>
            </a:rPr>
            <a:t>Mercado extranjero: España, Inglaterra, Rusia, Canadá, Panamá y Estados Unidos.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011210" y="2012828"/>
        <a:ext cx="2946486" cy="149423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411AC-675D-4CF2-9AA3-DD278DC5FC92}" type="datetimeFigureOut">
              <a:rPr lang="es-EC" smtClean="0"/>
              <a:t>25/7/2019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F48B2-E8CE-4903-A36D-AF6618169256}" type="slidenum">
              <a:rPr lang="es-EC" smtClean="0"/>
              <a:t>‹Nº›</a:t>
            </a:fld>
            <a:endParaRPr lang="es-EC"/>
          </a:p>
        </p:txBody>
      </p:sp>
    </p:spTree>
    <p:extLst>
      <p:ext uri="{BB962C8B-B14F-4D97-AF65-F5344CB8AC3E}">
        <p14:creationId xmlns:p14="http://schemas.microsoft.com/office/powerpoint/2010/main" val="63733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79815AC9-B7B2-4171-8511-F6264F8BF7AE}" type="datetimeFigureOut">
              <a:rPr lang="es-EC" smtClean="0"/>
              <a:t>25/7/2019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311987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9815AC9-B7B2-4171-8511-F6264F8BF7AE}" type="datetimeFigureOut">
              <a:rPr lang="es-EC" smtClean="0"/>
              <a:t>25/7/2019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327898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9815AC9-B7B2-4171-8511-F6264F8BF7AE}" type="datetimeFigureOut">
              <a:rPr lang="es-EC" smtClean="0"/>
              <a:t>25/7/2019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225380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9815AC9-B7B2-4171-8511-F6264F8BF7AE}" type="datetimeFigureOut">
              <a:rPr lang="es-EC" smtClean="0"/>
              <a:t>25/7/2019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257986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9815AC9-B7B2-4171-8511-F6264F8BF7AE}" type="datetimeFigureOut">
              <a:rPr lang="es-EC" smtClean="0"/>
              <a:t>25/7/2019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288425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79815AC9-B7B2-4171-8511-F6264F8BF7AE}" type="datetimeFigureOut">
              <a:rPr lang="es-EC" smtClean="0"/>
              <a:t>25/7/2019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266097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79815AC9-B7B2-4171-8511-F6264F8BF7AE}" type="datetimeFigureOut">
              <a:rPr lang="es-EC" smtClean="0"/>
              <a:t>25/7/2019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33790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79815AC9-B7B2-4171-8511-F6264F8BF7AE}" type="datetimeFigureOut">
              <a:rPr lang="es-EC" smtClean="0"/>
              <a:t>25/7/2019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371549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815AC9-B7B2-4171-8511-F6264F8BF7AE}" type="datetimeFigureOut">
              <a:rPr lang="es-EC" smtClean="0"/>
              <a:t>25/7/2019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253140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9815AC9-B7B2-4171-8511-F6264F8BF7AE}" type="datetimeFigureOut">
              <a:rPr lang="es-EC" smtClean="0"/>
              <a:t>25/7/2019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13540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9815AC9-B7B2-4171-8511-F6264F8BF7AE}" type="datetimeFigureOut">
              <a:rPr lang="es-EC" smtClean="0"/>
              <a:t>25/7/2019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93EA9B9-6D21-4F3E-9E56-04E39DB48CFD}" type="slidenum">
              <a:rPr lang="es-EC" smtClean="0"/>
              <a:t>‹Nº›</a:t>
            </a:fld>
            <a:endParaRPr lang="es-EC"/>
          </a:p>
        </p:txBody>
      </p:sp>
    </p:spTree>
    <p:extLst>
      <p:ext uri="{BB962C8B-B14F-4D97-AF65-F5344CB8AC3E}">
        <p14:creationId xmlns:p14="http://schemas.microsoft.com/office/powerpoint/2010/main" val="331413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15AC9-B7B2-4171-8511-F6264F8BF7AE}" type="datetimeFigureOut">
              <a:rPr lang="es-EC" smtClean="0"/>
              <a:t>25/7/2019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EA9B9-6D21-4F3E-9E56-04E39DB48CFD}" type="slidenum">
              <a:rPr lang="es-EC" smtClean="0"/>
              <a:t>‹Nº›</a:t>
            </a:fld>
            <a:endParaRPr lang="es-EC"/>
          </a:p>
        </p:txBody>
      </p:sp>
    </p:spTree>
    <p:extLst>
      <p:ext uri="{BB962C8B-B14F-4D97-AF65-F5344CB8AC3E}">
        <p14:creationId xmlns:p14="http://schemas.microsoft.com/office/powerpoint/2010/main" val="13496593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17121" y="2023884"/>
            <a:ext cx="10006884" cy="2387600"/>
          </a:xfrm>
        </p:spPr>
        <p:txBody>
          <a:bodyPr>
            <a:normAutofit fontScale="90000"/>
          </a:bodyPr>
          <a:lstStyle/>
          <a:p>
            <a:r>
              <a:rPr lang="es-EC" sz="3600" dirty="0">
                <a:latin typeface="Times New Roman" panose="02020603050405020304" pitchFamily="18" charset="0"/>
                <a:cs typeface="Times New Roman" panose="02020603050405020304" pitchFamily="18" charset="0"/>
              </a:rPr>
              <a:t>“</a:t>
            </a:r>
            <a:r>
              <a:rPr lang="es-EC" sz="3600" b="1" dirty="0">
                <a:latin typeface="Times New Roman" panose="02020603050405020304" pitchFamily="18" charset="0"/>
                <a:cs typeface="Times New Roman" panose="02020603050405020304" pitchFamily="18" charset="0"/>
              </a:rPr>
              <a:t>EVALUACIÓN DE LA RESPUESTA RIZOGÉNICA DE ESQUEJES, EN DOS GENOTIPOS DE ANTURIO (</a:t>
            </a:r>
            <a:r>
              <a:rPr lang="es-EC" sz="3600" b="1" i="1" dirty="0" err="1">
                <a:latin typeface="Times New Roman" panose="02020603050405020304" pitchFamily="18" charset="0"/>
                <a:cs typeface="Times New Roman" panose="02020603050405020304" pitchFamily="18" charset="0"/>
              </a:rPr>
              <a:t>Anthurium</a:t>
            </a:r>
            <a:r>
              <a:rPr lang="es-EC" sz="3600" b="1" i="1" dirty="0">
                <a:latin typeface="Times New Roman" panose="02020603050405020304" pitchFamily="18" charset="0"/>
                <a:cs typeface="Times New Roman" panose="02020603050405020304" pitchFamily="18" charset="0"/>
              </a:rPr>
              <a:t> </a:t>
            </a:r>
            <a:r>
              <a:rPr lang="es-EC" sz="3600" b="1" i="1" dirty="0" err="1">
                <a:latin typeface="Times New Roman" panose="02020603050405020304" pitchFamily="18" charset="0"/>
                <a:cs typeface="Times New Roman" panose="02020603050405020304" pitchFamily="18" charset="0"/>
              </a:rPr>
              <a:t>andraeanum</a:t>
            </a:r>
            <a:r>
              <a:rPr lang="es-EC" sz="3600" b="1" i="1" dirty="0">
                <a:latin typeface="Times New Roman" panose="02020603050405020304" pitchFamily="18" charset="0"/>
                <a:cs typeface="Times New Roman" panose="02020603050405020304" pitchFamily="18" charset="0"/>
              </a:rPr>
              <a:t> L.)”.</a:t>
            </a:r>
            <a:r>
              <a:rPr lang="es-EC" sz="3600" b="1" dirty="0">
                <a:latin typeface="Times New Roman" panose="02020603050405020304" pitchFamily="18" charset="0"/>
                <a:cs typeface="Times New Roman" panose="02020603050405020304" pitchFamily="18" charset="0"/>
              </a:rPr>
              <a:t/>
            </a:r>
            <a:br>
              <a:rPr lang="es-EC" sz="3600" b="1" dirty="0">
                <a:latin typeface="Times New Roman" panose="02020603050405020304" pitchFamily="18" charset="0"/>
                <a:cs typeface="Times New Roman" panose="02020603050405020304" pitchFamily="18" charset="0"/>
              </a:rPr>
            </a:br>
            <a:endParaRPr lang="es-EC" sz="3600" b="1"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2644462" y="4825530"/>
            <a:ext cx="9144000" cy="1655762"/>
          </a:xfrm>
        </p:spPr>
        <p:txBody>
          <a:bodyPr>
            <a:normAutofit/>
          </a:bodyPr>
          <a:lstStyle/>
          <a:p>
            <a:pPr algn="r"/>
            <a:endParaRPr lang="es-ES" dirty="0" smtClean="0"/>
          </a:p>
          <a:p>
            <a:pPr algn="r"/>
            <a:endParaRPr lang="es-ES" dirty="0"/>
          </a:p>
          <a:p>
            <a:pPr algn="r"/>
            <a:endParaRPr lang="es-ES" dirty="0" smtClean="0"/>
          </a:p>
        </p:txBody>
      </p:sp>
      <p:pic>
        <p:nvPicPr>
          <p:cNvPr id="4" name="Imagen 3" descr="C:\Users\User\Desktop\Espe-ufa.png"/>
          <p:cNvPicPr/>
          <p:nvPr/>
        </p:nvPicPr>
        <p:blipFill>
          <a:blip r:embed="rId2" cstate="print"/>
          <a:srcRect/>
          <a:stretch>
            <a:fillRect/>
          </a:stretch>
        </p:blipFill>
        <p:spPr bwMode="auto">
          <a:xfrm>
            <a:off x="2897746" y="538989"/>
            <a:ext cx="6754254" cy="1333353"/>
          </a:xfrm>
          <a:prstGeom prst="rect">
            <a:avLst/>
          </a:prstGeom>
          <a:noFill/>
          <a:ln w="9525">
            <a:noFill/>
            <a:miter lim="800000"/>
            <a:headEnd/>
            <a:tailEnd/>
          </a:ln>
        </p:spPr>
      </p:pic>
      <p:sp>
        <p:nvSpPr>
          <p:cNvPr id="5" name="Rectángulo 4"/>
          <p:cNvSpPr/>
          <p:nvPr/>
        </p:nvSpPr>
        <p:spPr>
          <a:xfrm>
            <a:off x="2897746" y="4214555"/>
            <a:ext cx="6754254" cy="2877711"/>
          </a:xfrm>
          <a:prstGeom prst="rect">
            <a:avLst/>
          </a:prstGeom>
        </p:spPr>
        <p:txBody>
          <a:bodyPr wrap="square">
            <a:spAutoFit/>
          </a:bodyPr>
          <a:lstStyle/>
          <a:p>
            <a:pPr marL="457200" indent="-228600" algn="ctr">
              <a:lnSpc>
                <a:spcPct val="200000"/>
              </a:lnSpc>
              <a:spcAft>
                <a:spcPts val="1000"/>
              </a:spcAft>
            </a:pPr>
            <a:r>
              <a:rPr lang="es-EC" sz="2000" b="1" dirty="0">
                <a:latin typeface="Times New Roman" panose="02020603050405020304" pitchFamily="18" charset="0"/>
                <a:ea typeface="+mj-ea"/>
                <a:cs typeface="Times New Roman" panose="02020603050405020304" pitchFamily="18" charset="0"/>
              </a:rPr>
              <a:t>AUTOR: CARGUA RAMÍREZ, ESTHEFANY </a:t>
            </a:r>
            <a:r>
              <a:rPr lang="es-EC" sz="2000" b="1" dirty="0">
                <a:latin typeface="Times New Roman" panose="02020603050405020304" pitchFamily="18" charset="0"/>
                <a:ea typeface="+mj-ea"/>
                <a:cs typeface="Times New Roman" panose="02020603050405020304" pitchFamily="18" charset="0"/>
              </a:rPr>
              <a:t>PAOLA</a:t>
            </a:r>
          </a:p>
          <a:p>
            <a:pPr marL="457200" indent="-228600" algn="ctr">
              <a:lnSpc>
                <a:spcPct val="200000"/>
              </a:lnSpc>
              <a:spcAft>
                <a:spcPts val="1000"/>
              </a:spcAft>
            </a:pPr>
            <a:r>
              <a:rPr lang="es-EC" sz="2000" b="1" dirty="0">
                <a:latin typeface="Times New Roman" panose="02020603050405020304" pitchFamily="18" charset="0"/>
                <a:ea typeface="+mj-ea"/>
                <a:cs typeface="Times New Roman" panose="02020603050405020304" pitchFamily="18" charset="0"/>
              </a:rPr>
              <a:t>SANTO DOMINGO - ECUADOR</a:t>
            </a:r>
          </a:p>
          <a:p>
            <a:pPr marL="457200" indent="-228600" algn="ctr">
              <a:lnSpc>
                <a:spcPct val="200000"/>
              </a:lnSpc>
              <a:spcAft>
                <a:spcPts val="1000"/>
              </a:spcAft>
            </a:pPr>
            <a:r>
              <a:rPr lang="es-EC" sz="2000" b="1" dirty="0" smtClean="0">
                <a:latin typeface="Times New Roman" panose="02020603050405020304" pitchFamily="18" charset="0"/>
                <a:ea typeface="+mj-ea"/>
                <a:cs typeface="Times New Roman" panose="02020603050405020304" pitchFamily="18" charset="0"/>
              </a:rPr>
              <a:t>2019</a:t>
            </a:r>
            <a:endParaRPr lang="es-EC" sz="2000" b="1" dirty="0">
              <a:latin typeface="Times New Roman" panose="02020603050405020304" pitchFamily="18" charset="0"/>
              <a:ea typeface="+mj-ea"/>
              <a:cs typeface="Times New Roman" panose="02020603050405020304" pitchFamily="18" charset="0"/>
            </a:endParaRPr>
          </a:p>
          <a:p>
            <a:r>
              <a:rPr lang="es-EC" dirty="0">
                <a:latin typeface="Times New Roman" panose="02020603050405020304" pitchFamily="18" charset="0"/>
                <a:ea typeface="Calibri" panose="020F0502020204030204" pitchFamily="34" charset="0"/>
              </a:rPr>
              <a:t/>
            </a:r>
            <a:br>
              <a:rPr lang="es-EC" dirty="0">
                <a:latin typeface="Times New Roman" panose="02020603050405020304" pitchFamily="18" charset="0"/>
                <a:ea typeface="Calibri" panose="020F0502020204030204" pitchFamily="34" charset="0"/>
              </a:rPr>
            </a:br>
            <a:endParaRPr lang="es-EC" dirty="0"/>
          </a:p>
        </p:txBody>
      </p:sp>
    </p:spTree>
    <p:extLst>
      <p:ext uri="{BB962C8B-B14F-4D97-AF65-F5344CB8AC3E}">
        <p14:creationId xmlns:p14="http://schemas.microsoft.com/office/powerpoint/2010/main" val="1112406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311400" y="1197032"/>
            <a:ext cx="6148539" cy="291776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Rectángulo 1"/>
          <p:cNvSpPr/>
          <p:nvPr/>
        </p:nvSpPr>
        <p:spPr>
          <a:xfrm>
            <a:off x="3843170" y="417843"/>
            <a:ext cx="2762488" cy="614079"/>
          </a:xfrm>
          <a:prstGeom prst="rect">
            <a:avLst/>
          </a:prstGeom>
        </p:spPr>
        <p:txBody>
          <a:bodyPr wrap="none">
            <a:spAutoFit/>
          </a:bodyPr>
          <a:lstStyle/>
          <a:p>
            <a:pPr lvl="1" algn="r">
              <a:lnSpc>
                <a:spcPct val="200000"/>
              </a:lnSpc>
              <a:spcBef>
                <a:spcPts val="200"/>
              </a:spcBef>
              <a:spcAft>
                <a:spcPts val="0"/>
              </a:spcAft>
            </a:pP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Días</a:t>
            </a: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la </a:t>
            </a:r>
            <a:r>
              <a:rPr lang="es-E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brotación</a:t>
            </a: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4058237748"/>
              </p:ext>
            </p:extLst>
          </p:nvPr>
        </p:nvGraphicFramePr>
        <p:xfrm>
          <a:off x="2485712" y="1343721"/>
          <a:ext cx="5974227" cy="2771079"/>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n 7"/>
          <p:cNvPicPr>
            <a:picLocks noChangeAspect="1"/>
          </p:cNvPicPr>
          <p:nvPr/>
        </p:nvPicPr>
        <p:blipFill>
          <a:blip r:embed="rId3"/>
          <a:stretch>
            <a:fillRect/>
          </a:stretch>
        </p:blipFill>
        <p:spPr>
          <a:xfrm>
            <a:off x="2311400" y="4279910"/>
            <a:ext cx="5974227" cy="2291867"/>
          </a:xfrm>
          <a:prstGeom prst="rect">
            <a:avLst/>
          </a:prstGeom>
        </p:spPr>
      </p:pic>
      <p:sp>
        <p:nvSpPr>
          <p:cNvPr id="9" name="Rectángulo 8"/>
          <p:cNvSpPr/>
          <p:nvPr/>
        </p:nvSpPr>
        <p:spPr>
          <a:xfrm>
            <a:off x="7200900" y="4914900"/>
            <a:ext cx="82550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p:cNvSpPr txBox="1"/>
          <p:nvPr/>
        </p:nvSpPr>
        <p:spPr>
          <a:xfrm>
            <a:off x="8712200" y="4914900"/>
            <a:ext cx="1883229" cy="13388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50000"/>
              </a:lnSpc>
            </a:pPr>
            <a:r>
              <a:rPr lang="es-ES" dirty="0" smtClean="0">
                <a:latin typeface="Times New Roman" panose="02020603050405020304" pitchFamily="18" charset="0"/>
                <a:cs typeface="Times New Roman" panose="02020603050405020304" pitchFamily="18" charset="0"/>
              </a:rPr>
              <a:t>Existió diferencia significativa en el factor variedad.</a:t>
            </a:r>
            <a:endParaRPr lang="es-EC" dirty="0">
              <a:latin typeface="Times New Roman" panose="02020603050405020304" pitchFamily="18" charset="0"/>
              <a:cs typeface="Times New Roman" panose="02020603050405020304" pitchFamily="18" charset="0"/>
            </a:endParaRPr>
          </a:p>
        </p:txBody>
      </p:sp>
      <p:cxnSp>
        <p:nvCxnSpPr>
          <p:cNvPr id="13" name="Conector recto de flecha 12"/>
          <p:cNvCxnSpPr/>
          <p:nvPr/>
        </p:nvCxnSpPr>
        <p:spPr>
          <a:xfrm flipH="1">
            <a:off x="7993527" y="4978400"/>
            <a:ext cx="718673" cy="38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9675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13812" y="529201"/>
            <a:ext cx="2336089" cy="614079"/>
          </a:xfrm>
          <a:prstGeom prst="rect">
            <a:avLst/>
          </a:prstGeom>
        </p:spPr>
        <p:txBody>
          <a:bodyPr wrap="none">
            <a:spAutoFit/>
          </a:bodyPr>
          <a:lstStyle/>
          <a:p>
            <a:pPr lvl="1" algn="just">
              <a:lnSpc>
                <a:spcPct val="200000"/>
              </a:lnSpc>
              <a:spcBef>
                <a:spcPts val="200"/>
              </a:spcBef>
              <a:spcAft>
                <a:spcPts val="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Altura de brote</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229662657"/>
              </p:ext>
            </p:extLst>
          </p:nvPr>
        </p:nvGraphicFramePr>
        <p:xfrm>
          <a:off x="494618" y="2137893"/>
          <a:ext cx="4931898" cy="2649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228021171"/>
              </p:ext>
            </p:extLst>
          </p:nvPr>
        </p:nvGraphicFramePr>
        <p:xfrm>
          <a:off x="5769734" y="2124886"/>
          <a:ext cx="5460643" cy="2675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365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28013" y="417843"/>
            <a:ext cx="2954655" cy="614079"/>
          </a:xfrm>
          <a:prstGeom prst="rect">
            <a:avLst/>
          </a:prstGeom>
        </p:spPr>
        <p:txBody>
          <a:bodyPr wrap="none">
            <a:spAutoFit/>
          </a:bodyPr>
          <a:lstStyle/>
          <a:p>
            <a:pPr lvl="1" algn="just">
              <a:lnSpc>
                <a:spcPct val="200000"/>
              </a:lnSpc>
              <a:spcBef>
                <a:spcPts val="200"/>
              </a:spcBef>
              <a:spcAft>
                <a:spcPts val="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Diámetro de brote </a:t>
            </a:r>
            <a:r>
              <a:rPr lang="es-E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322557683"/>
              </p:ext>
            </p:extLst>
          </p:nvPr>
        </p:nvGraphicFramePr>
        <p:xfrm>
          <a:off x="759853" y="1248840"/>
          <a:ext cx="5306097" cy="289667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p:cNvPicPr>
            <a:picLocks noChangeAspect="1"/>
          </p:cNvPicPr>
          <p:nvPr/>
        </p:nvPicPr>
        <p:blipFill>
          <a:blip r:embed="rId3"/>
          <a:stretch>
            <a:fillRect/>
          </a:stretch>
        </p:blipFill>
        <p:spPr>
          <a:xfrm>
            <a:off x="6296829" y="1213706"/>
            <a:ext cx="5020478" cy="3023443"/>
          </a:xfrm>
          <a:prstGeom prst="rect">
            <a:avLst/>
          </a:prstGeom>
        </p:spPr>
      </p:pic>
    </p:spTree>
    <p:extLst>
      <p:ext uri="{BB962C8B-B14F-4D97-AF65-F5344CB8AC3E}">
        <p14:creationId xmlns:p14="http://schemas.microsoft.com/office/powerpoint/2010/main" val="150534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3476" y="833341"/>
            <a:ext cx="3836499" cy="614079"/>
          </a:xfrm>
          <a:prstGeom prst="rect">
            <a:avLst/>
          </a:prstGeom>
        </p:spPr>
        <p:txBody>
          <a:bodyPr wrap="none">
            <a:spAutoFit/>
          </a:bodyPr>
          <a:lstStyle/>
          <a:p>
            <a:pPr lvl="1" algn="just">
              <a:lnSpc>
                <a:spcPct val="200000"/>
              </a:lnSpc>
              <a:spcBef>
                <a:spcPts val="200"/>
              </a:spcBef>
              <a:spcAft>
                <a:spcPts val="0"/>
              </a:spcAft>
            </a:pP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Número de raíces principales</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3" name="Gráfico 12"/>
          <p:cNvGraphicFramePr/>
          <p:nvPr>
            <p:extLst>
              <p:ext uri="{D42A27DB-BD31-4B8C-83A1-F6EECF244321}">
                <p14:modId xmlns:p14="http://schemas.microsoft.com/office/powerpoint/2010/main" val="2576289703"/>
              </p:ext>
            </p:extLst>
          </p:nvPr>
        </p:nvGraphicFramePr>
        <p:xfrm>
          <a:off x="424878" y="1688369"/>
          <a:ext cx="5422130" cy="2965856"/>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p:cNvPicPr>
            <a:picLocks noChangeAspect="1"/>
          </p:cNvPicPr>
          <p:nvPr/>
        </p:nvPicPr>
        <p:blipFill>
          <a:blip r:embed="rId3"/>
          <a:stretch>
            <a:fillRect/>
          </a:stretch>
        </p:blipFill>
        <p:spPr>
          <a:xfrm>
            <a:off x="6297803" y="1688369"/>
            <a:ext cx="5215468" cy="2965856"/>
          </a:xfrm>
          <a:prstGeom prst="rect">
            <a:avLst/>
          </a:prstGeom>
          <a:ln>
            <a:solidFill>
              <a:srgbClr val="00B050"/>
            </a:solidFill>
          </a:ln>
        </p:spPr>
      </p:pic>
      <p:sp>
        <p:nvSpPr>
          <p:cNvPr id="12" name="Rectángulo 11"/>
          <p:cNvSpPr/>
          <p:nvPr/>
        </p:nvSpPr>
        <p:spPr>
          <a:xfrm>
            <a:off x="7054411" y="833341"/>
            <a:ext cx="4019049" cy="614079"/>
          </a:xfrm>
          <a:prstGeom prst="rect">
            <a:avLst/>
          </a:prstGeom>
        </p:spPr>
        <p:txBody>
          <a:bodyPr wrap="none">
            <a:spAutoFit/>
          </a:bodyPr>
          <a:lstStyle/>
          <a:p>
            <a:pPr lvl="1" algn="just">
              <a:lnSpc>
                <a:spcPct val="200000"/>
              </a:lnSpc>
              <a:spcBef>
                <a:spcPts val="200"/>
              </a:spcBef>
              <a:spcAft>
                <a:spcPts val="0"/>
              </a:spcAft>
            </a:pP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Longitud de raíces principales </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541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79549" y="1326523"/>
            <a:ext cx="7661732" cy="45720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Rectángulo 1"/>
          <p:cNvSpPr/>
          <p:nvPr/>
        </p:nvSpPr>
        <p:spPr>
          <a:xfrm>
            <a:off x="2466565" y="479399"/>
            <a:ext cx="3877985" cy="614079"/>
          </a:xfrm>
          <a:prstGeom prst="rect">
            <a:avLst/>
          </a:prstGeom>
        </p:spPr>
        <p:txBody>
          <a:bodyPr wrap="none">
            <a:spAutoFit/>
          </a:bodyPr>
          <a:lstStyle/>
          <a:p>
            <a:pPr lvl="1" algn="just">
              <a:lnSpc>
                <a:spcPct val="200000"/>
              </a:lnSpc>
              <a:spcBef>
                <a:spcPts val="200"/>
              </a:spcBef>
              <a:spcAft>
                <a:spcPts val="0"/>
              </a:spcAft>
            </a:pP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Índice de vigor o esbeltez </a:t>
            </a:r>
            <a:r>
              <a:rPr lang="es-E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1434867496"/>
              </p:ext>
            </p:extLst>
          </p:nvPr>
        </p:nvGraphicFramePr>
        <p:xfrm>
          <a:off x="1017373" y="1859691"/>
          <a:ext cx="6767384" cy="370084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0258795" y="6161706"/>
            <a:ext cx="1515095"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(Toral, 1997). </a:t>
            </a:r>
            <a:endParaRPr lang="es-EC" dirty="0"/>
          </a:p>
        </p:txBody>
      </p:sp>
    </p:spTree>
    <p:extLst>
      <p:ext uri="{BB962C8B-B14F-4D97-AF65-F5344CB8AC3E}">
        <p14:creationId xmlns:p14="http://schemas.microsoft.com/office/powerpoint/2010/main" val="842757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79549" y="1326523"/>
            <a:ext cx="7661732" cy="45720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Rectángulo 1"/>
          <p:cNvSpPr/>
          <p:nvPr/>
        </p:nvSpPr>
        <p:spPr>
          <a:xfrm>
            <a:off x="2610835" y="526302"/>
            <a:ext cx="3799438" cy="614079"/>
          </a:xfrm>
          <a:prstGeom prst="rect">
            <a:avLst/>
          </a:prstGeom>
        </p:spPr>
        <p:txBody>
          <a:bodyPr wrap="none">
            <a:spAutoFit/>
          </a:bodyPr>
          <a:lstStyle/>
          <a:p>
            <a:pPr lvl="1" algn="just">
              <a:lnSpc>
                <a:spcPct val="200000"/>
              </a:lnSpc>
              <a:spcBef>
                <a:spcPts val="200"/>
              </a:spcBef>
              <a:spcAft>
                <a:spcPts val="0"/>
              </a:spcAft>
            </a:pP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Índice de calidad de </a:t>
            </a:r>
            <a:r>
              <a:rPr lang="es-EC"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dickson</a:t>
            </a: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3513015731"/>
              </p:ext>
            </p:extLst>
          </p:nvPr>
        </p:nvGraphicFramePr>
        <p:xfrm>
          <a:off x="815546" y="1664338"/>
          <a:ext cx="7092778" cy="40444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8768165" y="6254234"/>
            <a:ext cx="329167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 </a:t>
            </a:r>
            <a:r>
              <a:rPr lang="es-ES" dirty="0">
                <a:latin typeface="Times New Roman" panose="02020603050405020304" pitchFamily="18" charset="0"/>
                <a:ea typeface="Calibri" panose="020F0502020204030204" pitchFamily="34" charset="0"/>
              </a:rPr>
              <a:t>(</a:t>
            </a:r>
            <a:r>
              <a:rPr lang="es-ES" dirty="0" err="1">
                <a:latin typeface="Times New Roman" panose="02020603050405020304" pitchFamily="18" charset="0"/>
                <a:ea typeface="Calibri" panose="020F0502020204030204" pitchFamily="34" charset="0"/>
              </a:rPr>
              <a:t>Dickson</a:t>
            </a:r>
            <a:r>
              <a:rPr lang="es-ES" dirty="0">
                <a:latin typeface="Times New Roman" panose="02020603050405020304" pitchFamily="18" charset="0"/>
                <a:ea typeface="Calibri" panose="020F0502020204030204" pitchFamily="34" charset="0"/>
              </a:rPr>
              <a:t>, </a:t>
            </a:r>
            <a:r>
              <a:rPr lang="es-ES" dirty="0" err="1">
                <a:latin typeface="Times New Roman" panose="02020603050405020304" pitchFamily="18" charset="0"/>
                <a:ea typeface="Calibri" panose="020F0502020204030204" pitchFamily="34" charset="0"/>
              </a:rPr>
              <a:t>Leaf</a:t>
            </a:r>
            <a:r>
              <a:rPr lang="es-ES" dirty="0">
                <a:latin typeface="Times New Roman" panose="02020603050405020304" pitchFamily="18" charset="0"/>
                <a:ea typeface="Calibri" panose="020F0502020204030204" pitchFamily="34" charset="0"/>
              </a:rPr>
              <a:t>, &amp; </a:t>
            </a:r>
            <a:r>
              <a:rPr lang="es-ES" dirty="0" err="1">
                <a:latin typeface="Times New Roman" panose="02020603050405020304" pitchFamily="18" charset="0"/>
                <a:ea typeface="Calibri" panose="020F0502020204030204" pitchFamily="34" charset="0"/>
              </a:rPr>
              <a:t>Hosner</a:t>
            </a:r>
            <a:r>
              <a:rPr lang="es-ES" dirty="0">
                <a:latin typeface="Times New Roman" panose="02020603050405020304" pitchFamily="18" charset="0"/>
                <a:ea typeface="Calibri" panose="020F0502020204030204" pitchFamily="34" charset="0"/>
              </a:rPr>
              <a:t>, 1960)</a:t>
            </a:r>
            <a:endParaRPr lang="es-EC" dirty="0"/>
          </a:p>
        </p:txBody>
      </p:sp>
    </p:spTree>
    <p:extLst>
      <p:ext uri="{BB962C8B-B14F-4D97-AF65-F5344CB8AC3E}">
        <p14:creationId xmlns:p14="http://schemas.microsoft.com/office/powerpoint/2010/main" val="1774910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79549" y="1326523"/>
            <a:ext cx="7661732" cy="45720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Rectángulo 1"/>
          <p:cNvSpPr/>
          <p:nvPr/>
        </p:nvSpPr>
        <p:spPr>
          <a:xfrm>
            <a:off x="2551588" y="710600"/>
            <a:ext cx="4264950"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 </a:t>
            </a:r>
            <a:r>
              <a:rPr lang="es-EC" b="1" dirty="0" smtClean="0">
                <a:solidFill>
                  <a:srgbClr val="000000"/>
                </a:solidFill>
                <a:latin typeface="Times New Roman" panose="02020603050405020304" pitchFamily="18" charset="0"/>
                <a:ea typeface="Calibri" panose="020F0502020204030204" pitchFamily="34" charset="0"/>
              </a:rPr>
              <a:t>Relación </a:t>
            </a:r>
            <a:r>
              <a:rPr lang="es-EC" b="1" dirty="0">
                <a:solidFill>
                  <a:srgbClr val="000000"/>
                </a:solidFill>
                <a:latin typeface="Times New Roman" panose="02020603050405020304" pitchFamily="18" charset="0"/>
                <a:ea typeface="Calibri" panose="020F0502020204030204" pitchFamily="34" charset="0"/>
              </a:rPr>
              <a:t>biomasa aérea/biomasa radical</a:t>
            </a:r>
            <a:r>
              <a:rPr lang="es-EC" b="1" dirty="0">
                <a:latin typeface="Times New Roman" panose="02020603050405020304" pitchFamily="18" charset="0"/>
                <a:ea typeface="Calibri" panose="020F0502020204030204" pitchFamily="34" charset="0"/>
              </a:rPr>
              <a:t> </a:t>
            </a:r>
            <a:endParaRPr lang="es-EC" b="1" dirty="0"/>
          </a:p>
        </p:txBody>
      </p:sp>
      <p:graphicFrame>
        <p:nvGraphicFramePr>
          <p:cNvPr id="5" name="Gráfico 4"/>
          <p:cNvGraphicFramePr/>
          <p:nvPr>
            <p:extLst>
              <p:ext uri="{D42A27DB-BD31-4B8C-83A1-F6EECF244321}">
                <p14:modId xmlns:p14="http://schemas.microsoft.com/office/powerpoint/2010/main" val="3871896957"/>
              </p:ext>
            </p:extLst>
          </p:nvPr>
        </p:nvGraphicFramePr>
        <p:xfrm>
          <a:off x="882109" y="1788187"/>
          <a:ext cx="7100356" cy="372292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8133146" y="6355834"/>
            <a:ext cx="3952108"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rPr>
              <a:t> (</a:t>
            </a:r>
            <a:r>
              <a:rPr lang="es-EC" dirty="0" err="1">
                <a:solidFill>
                  <a:srgbClr val="000000"/>
                </a:solidFill>
                <a:latin typeface="Times New Roman" panose="02020603050405020304" pitchFamily="18" charset="0"/>
                <a:ea typeface="Calibri" panose="020F0502020204030204" pitchFamily="34" charset="0"/>
              </a:rPr>
              <a:t>Birchler</a:t>
            </a:r>
            <a:r>
              <a:rPr lang="es-EC" dirty="0">
                <a:solidFill>
                  <a:srgbClr val="000000"/>
                </a:solidFill>
                <a:latin typeface="Times New Roman" panose="02020603050405020304" pitchFamily="18" charset="0"/>
                <a:ea typeface="Calibri" panose="020F0502020204030204" pitchFamily="34" charset="0"/>
              </a:rPr>
              <a:t>, Rose, Royo, &amp; Pardos, 1998).</a:t>
            </a:r>
            <a:endParaRPr lang="es-EC" dirty="0"/>
          </a:p>
        </p:txBody>
      </p:sp>
    </p:spTree>
    <p:extLst>
      <p:ext uri="{BB962C8B-B14F-4D97-AF65-F5344CB8AC3E}">
        <p14:creationId xmlns:p14="http://schemas.microsoft.com/office/powerpoint/2010/main" val="3907295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0006" y="391387"/>
            <a:ext cx="2650084" cy="1200329"/>
          </a:xfrm>
          <a:prstGeom prst="rect">
            <a:avLst/>
          </a:prstGeom>
        </p:spPr>
        <p:txBody>
          <a:bodyPr wrap="none">
            <a:spAutoFit/>
          </a:bodyPr>
          <a:lstStyle/>
          <a:p>
            <a:r>
              <a:rPr lang="es-EC" sz="2400" b="1" dirty="0" smtClean="0">
                <a:solidFill>
                  <a:srgbClr val="000000"/>
                </a:solidFill>
                <a:latin typeface="Times New Roman" panose="02020603050405020304" pitchFamily="18" charset="0"/>
                <a:cs typeface="Times New Roman" panose="02020603050405020304" pitchFamily="18" charset="0"/>
              </a:rPr>
              <a:t>CONCLUSIONES</a:t>
            </a:r>
          </a:p>
          <a:p>
            <a:endParaRPr lang="es-EC" sz="2400" b="1" dirty="0" smtClean="0">
              <a:solidFill>
                <a:srgbClr val="000000"/>
              </a:solidFill>
              <a:latin typeface="Times New Roman" panose="02020603050405020304" pitchFamily="18" charset="0"/>
              <a:cs typeface="Times New Roman" panose="02020603050405020304" pitchFamily="18" charset="0"/>
            </a:endParaRPr>
          </a:p>
          <a:p>
            <a:endParaRPr lang="es-EC" sz="2400"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850006" y="1171977"/>
            <a:ext cx="9620519" cy="5170646"/>
          </a:xfrm>
          <a:prstGeom prst="rect">
            <a:avLst/>
          </a:prstGeom>
          <a:noFill/>
        </p:spPr>
        <p:txBody>
          <a:bodyPr wrap="square" rtlCol="0">
            <a:spAutoFit/>
          </a:bodyPr>
          <a:lstStyle/>
          <a:p>
            <a:pPr marL="285750" lvl="0" indent="-285750" algn="just">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Se </a:t>
            </a:r>
            <a:r>
              <a:rPr lang="es-EC" sz="2400" dirty="0">
                <a:latin typeface="Times New Roman" panose="02020603050405020304" pitchFamily="18" charset="0"/>
                <a:cs typeface="Times New Roman" panose="02020603050405020304" pitchFamily="18" charset="0"/>
              </a:rPr>
              <a:t>pudo determinar qua la respuesta </a:t>
            </a:r>
            <a:r>
              <a:rPr lang="es-EC" sz="2400" dirty="0" err="1">
                <a:latin typeface="Times New Roman" panose="02020603050405020304" pitchFamily="18" charset="0"/>
                <a:cs typeface="Times New Roman" panose="02020603050405020304" pitchFamily="18" charset="0"/>
              </a:rPr>
              <a:t>rizogénica</a:t>
            </a:r>
            <a:r>
              <a:rPr lang="es-EC" sz="2400" dirty="0">
                <a:latin typeface="Times New Roman" panose="02020603050405020304" pitchFamily="18" charset="0"/>
                <a:cs typeface="Times New Roman" panose="02020603050405020304" pitchFamily="18" charset="0"/>
              </a:rPr>
              <a:t> en </a:t>
            </a:r>
            <a:r>
              <a:rPr lang="es-EC" sz="2400" dirty="0" err="1">
                <a:latin typeface="Times New Roman" panose="02020603050405020304" pitchFamily="18" charset="0"/>
                <a:cs typeface="Times New Roman" panose="02020603050405020304" pitchFamily="18" charset="0"/>
              </a:rPr>
              <a:t>anturio</a:t>
            </a:r>
            <a:r>
              <a:rPr lang="es-EC" sz="2400" dirty="0">
                <a:latin typeface="Times New Roman" panose="02020603050405020304" pitchFamily="18" charset="0"/>
                <a:cs typeface="Times New Roman" panose="02020603050405020304" pitchFamily="18" charset="0"/>
              </a:rPr>
              <a:t> influye de manera significativa el genotipo de la planta, donde la variedad nacional por estar adaptada al medio obtuvo mayor cantidad de raíces principales y mayor longitud de raíces con un promedio de 5 raíces por brote y 6 cm de longitud en raíces principales</a:t>
            </a:r>
            <a:r>
              <a:rPr lang="es-EC" sz="2400" dirty="0" smtClean="0">
                <a:latin typeface="Times New Roman" panose="02020603050405020304" pitchFamily="18" charset="0"/>
                <a:cs typeface="Times New Roman" panose="02020603050405020304" pitchFamily="18" charset="0"/>
              </a:rPr>
              <a:t>.</a:t>
            </a:r>
          </a:p>
          <a:p>
            <a:pPr marL="285750" lvl="0" indent="-285750" algn="just">
              <a:buFont typeface="Arial" panose="020B0604020202020204" pitchFamily="34" charset="0"/>
              <a:buChar char="•"/>
            </a:pPr>
            <a:endParaRPr lang="es-EC" sz="2400"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Se pudo </a:t>
            </a:r>
            <a:r>
              <a:rPr lang="es-EC" sz="2400" dirty="0">
                <a:latin typeface="Times New Roman" panose="02020603050405020304" pitchFamily="18" charset="0"/>
                <a:cs typeface="Times New Roman" panose="02020603050405020304" pitchFamily="18" charset="0"/>
              </a:rPr>
              <a:t>comparar la calidad de plántulas</a:t>
            </a:r>
            <a:r>
              <a:rPr lang="es-ES" sz="2400" dirty="0">
                <a:latin typeface="Times New Roman" panose="02020603050405020304" pitchFamily="18" charset="0"/>
                <a:cs typeface="Times New Roman" panose="02020603050405020304" pitchFamily="18" charset="0"/>
              </a:rPr>
              <a:t> donde el factor número de yemas presento una diferencia significativa, los tratamientos con mayor número de yemas tuvieron una mejor calidad, como se muestra en los resultados de relación biomasa aérea/ radial los esquejes con 4 y 6 yemas alcanzaron la mejor relación  promedio de 0,91 y 0,89 respectivamente. También se mostró resultados similares en la variable índice de vigor donde los esquejes con 6 yemas obtuvieron un buen índice promedio con 0,94.</a:t>
            </a:r>
            <a:endParaRPr lang="es-EC" sz="2400" dirty="0">
              <a:latin typeface="Times New Roman" panose="02020603050405020304" pitchFamily="18" charset="0"/>
              <a:cs typeface="Times New Roman" panose="02020603050405020304" pitchFamily="18" charset="0"/>
            </a:endParaRPr>
          </a:p>
          <a:p>
            <a:pPr algn="just"/>
            <a:endParaRPr lang="es-EC" dirty="0"/>
          </a:p>
        </p:txBody>
      </p:sp>
    </p:spTree>
    <p:extLst>
      <p:ext uri="{BB962C8B-B14F-4D97-AF65-F5344CB8AC3E}">
        <p14:creationId xmlns:p14="http://schemas.microsoft.com/office/powerpoint/2010/main" val="23563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6685" y="1001377"/>
            <a:ext cx="10515600" cy="4351338"/>
          </a:xfrm>
        </p:spPr>
        <p:txBody>
          <a:bodyPr>
            <a:normAutofit/>
          </a:bodyPr>
          <a:lstStyle/>
          <a:p>
            <a:pPr marL="285750" lvl="0" indent="-285750" algn="just"/>
            <a:r>
              <a:rPr lang="es-EC" sz="2600" dirty="0">
                <a:latin typeface="Times New Roman" panose="02020603050405020304" pitchFamily="18" charset="0"/>
                <a:cs typeface="Times New Roman" panose="02020603050405020304" pitchFamily="18" charset="0"/>
              </a:rPr>
              <a:t>Se pudo medir el crecimiento inicial a los 40 días después de la siembra, donde se registró la mayor altura y diámetro de brote en la variedad nacional y en esquejes con mayor número de yemas, alcanzando un promedio de 2,03 cm de altura y 2,9 mm de diámetro. </a:t>
            </a:r>
          </a:p>
          <a:p>
            <a:pPr marL="285750" lvl="0" indent="-285750" algn="just"/>
            <a:r>
              <a:rPr lang="es-EC" sz="2600" dirty="0">
                <a:latin typeface="Times New Roman" panose="02020603050405020304" pitchFamily="18" charset="0"/>
                <a:cs typeface="Times New Roman" panose="02020603050405020304" pitchFamily="18" charset="0"/>
              </a:rPr>
              <a:t>El tratamiento con 6 yemas de variedad nacional presento un menor porcentaje de mortalidad con un 10%, y la mayor mortalidad se registró con un 50% en el tratamiento con 2 yemas en la variedad acrópolis.</a:t>
            </a:r>
          </a:p>
          <a:p>
            <a:pPr marL="285750" lvl="0" indent="-285750" algn="just"/>
            <a:r>
              <a:rPr lang="es-EC" sz="2600" dirty="0">
                <a:latin typeface="Times New Roman" panose="02020603050405020304" pitchFamily="18" charset="0"/>
                <a:cs typeface="Times New Roman" panose="02020603050405020304" pitchFamily="18" charset="0"/>
              </a:rPr>
              <a:t>Existió una diferencia significativa en el factor variedad y numero de yemas por separado, puesto que en ninguna variable presento diferencia estadísticamente significativa en la interacción de los factores. </a:t>
            </a:r>
          </a:p>
          <a:p>
            <a:endParaRPr lang="es-EC" dirty="0"/>
          </a:p>
        </p:txBody>
      </p:sp>
    </p:spTree>
    <p:extLst>
      <p:ext uri="{BB962C8B-B14F-4D97-AF65-F5344CB8AC3E}">
        <p14:creationId xmlns:p14="http://schemas.microsoft.com/office/powerpoint/2010/main" val="2588903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9178" y="521300"/>
            <a:ext cx="3419526" cy="1200329"/>
          </a:xfrm>
          <a:prstGeom prst="rect">
            <a:avLst/>
          </a:prstGeom>
        </p:spPr>
        <p:txBody>
          <a:bodyPr wrap="none">
            <a:spAutoFit/>
          </a:bodyPr>
          <a:lstStyle/>
          <a:p>
            <a:r>
              <a:rPr lang="es-EC" sz="2400" b="1" dirty="0" smtClean="0">
                <a:solidFill>
                  <a:srgbClr val="000000"/>
                </a:solidFill>
                <a:latin typeface="Times New Roman" panose="02020603050405020304" pitchFamily="18" charset="0"/>
                <a:cs typeface="Times New Roman" panose="02020603050405020304" pitchFamily="18" charset="0"/>
              </a:rPr>
              <a:t>RECOMENDACIONES</a:t>
            </a:r>
          </a:p>
          <a:p>
            <a:endParaRPr lang="es-EC" sz="2400" b="1" dirty="0" smtClean="0">
              <a:solidFill>
                <a:srgbClr val="000000"/>
              </a:solidFill>
              <a:latin typeface="Times New Roman" panose="02020603050405020304" pitchFamily="18" charset="0"/>
              <a:cs typeface="Times New Roman" panose="02020603050405020304" pitchFamily="18" charset="0"/>
            </a:endParaRPr>
          </a:p>
          <a:p>
            <a:endParaRPr lang="es-EC" sz="2400" dirty="0">
              <a:latin typeface="Times New Roman" panose="02020603050405020304" pitchFamily="18" charset="0"/>
              <a:cs typeface="Times New Roman" panose="02020603050405020304" pitchFamily="18" charset="0"/>
            </a:endParaRPr>
          </a:p>
        </p:txBody>
      </p:sp>
      <p:sp>
        <p:nvSpPr>
          <p:cNvPr id="2" name="CuadroTexto 1"/>
          <p:cNvSpPr txBox="1"/>
          <p:nvPr/>
        </p:nvSpPr>
        <p:spPr>
          <a:xfrm>
            <a:off x="1043189" y="1326523"/>
            <a:ext cx="9156879" cy="4832092"/>
          </a:xfrm>
          <a:prstGeom prst="rect">
            <a:avLst/>
          </a:prstGeom>
          <a:noFill/>
        </p:spPr>
        <p:txBody>
          <a:bodyPr wrap="square" rtlCol="0">
            <a:spAutoFit/>
          </a:bodyPr>
          <a:lstStyle/>
          <a:p>
            <a:pPr marL="285750" lvl="0" indent="-285750" algn="just">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En </a:t>
            </a:r>
            <a:r>
              <a:rPr lang="es-EC" sz="2200" dirty="0">
                <a:latin typeface="Times New Roman" panose="02020603050405020304" pitchFamily="18" charset="0"/>
                <a:cs typeface="Times New Roman" panose="02020603050405020304" pitchFamily="18" charset="0"/>
              </a:rPr>
              <a:t>multiplicación de plántulas se debe seleccionar plantas madre de </a:t>
            </a:r>
            <a:r>
              <a:rPr lang="es-EC" sz="2200" dirty="0" err="1">
                <a:latin typeface="Times New Roman" panose="02020603050405020304" pitchFamily="18" charset="0"/>
                <a:cs typeface="Times New Roman" panose="02020603050405020304" pitchFamily="18" charset="0"/>
              </a:rPr>
              <a:t>anturio</a:t>
            </a:r>
            <a:r>
              <a:rPr lang="es-EC" sz="2200" dirty="0">
                <a:latin typeface="Times New Roman" panose="02020603050405020304" pitchFamily="18" charset="0"/>
                <a:cs typeface="Times New Roman" panose="02020603050405020304" pitchFamily="18" charset="0"/>
              </a:rPr>
              <a:t> que posean las mejores características de alta producción, calidad, tolerancia y resistencia.</a:t>
            </a:r>
          </a:p>
          <a:p>
            <a:pPr marL="285750" lvl="0" indent="-28575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Aplicar productos </a:t>
            </a:r>
            <a:r>
              <a:rPr lang="es-ES" sz="2200" dirty="0" err="1">
                <a:latin typeface="Times New Roman" panose="02020603050405020304" pitchFamily="18" charset="0"/>
                <a:cs typeface="Times New Roman" panose="02020603050405020304" pitchFamily="18" charset="0"/>
              </a:rPr>
              <a:t>enraizantes</a:t>
            </a:r>
            <a:r>
              <a:rPr lang="es-ES" sz="2200" dirty="0">
                <a:latin typeface="Times New Roman" panose="02020603050405020304" pitchFamily="18" charset="0"/>
                <a:cs typeface="Times New Roman" panose="02020603050405020304" pitchFamily="18" charset="0"/>
              </a:rPr>
              <a:t> que contengan ácido </a:t>
            </a:r>
            <a:r>
              <a:rPr lang="es-ES" sz="2200" dirty="0" err="1">
                <a:latin typeface="Times New Roman" panose="02020603050405020304" pitchFamily="18" charset="0"/>
                <a:cs typeface="Times New Roman" panose="02020603050405020304" pitchFamily="18" charset="0"/>
              </a:rPr>
              <a:t>indolacetico</a:t>
            </a:r>
            <a:r>
              <a:rPr lang="es-ES" sz="2200" dirty="0">
                <a:latin typeface="Times New Roman" panose="02020603050405020304" pitchFamily="18" charset="0"/>
                <a:cs typeface="Times New Roman" panose="02020603050405020304" pitchFamily="18" charset="0"/>
              </a:rPr>
              <a:t> en dosis de 3 gramos por litro, manteniendo la base del esqueje sumergida por 16 horas en la solución.  </a:t>
            </a:r>
            <a:endParaRPr lang="es-EC" sz="2200"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 </a:t>
            </a:r>
            <a:r>
              <a:rPr lang="es-EC" sz="2200" dirty="0">
                <a:latin typeface="Times New Roman" panose="02020603050405020304" pitchFamily="18" charset="0"/>
                <a:cs typeface="Times New Roman" panose="02020603050405020304" pitchFamily="18" charset="0"/>
              </a:rPr>
              <a:t>Se recomienda evaluar la calidad de plantas durante la aclimatación y su posterior comportamiento en campo, para determinar el mejor índice de calidad a nivel de vivero en plantas de </a:t>
            </a:r>
            <a:r>
              <a:rPr lang="es-EC" sz="2200" dirty="0" err="1">
                <a:latin typeface="Times New Roman" panose="02020603050405020304" pitchFamily="18" charset="0"/>
                <a:cs typeface="Times New Roman" panose="02020603050405020304" pitchFamily="18" charset="0"/>
              </a:rPr>
              <a:t>anturio</a:t>
            </a:r>
            <a:r>
              <a:rPr lang="es-EC" sz="2200" dirty="0">
                <a:latin typeface="Times New Roman" panose="02020603050405020304" pitchFamily="18" charset="0"/>
                <a:cs typeface="Times New Roman" panose="02020603050405020304" pitchFamily="18" charset="0"/>
              </a:rPr>
              <a:t>.</a:t>
            </a:r>
          </a:p>
          <a:p>
            <a:pPr marL="285750" lvl="0" indent="-285750" algn="just">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Este protocolo de reproducción vegetativa se recomienda para variedades locales y además usar esquejes de 4 yemas para ahorrar material vegetal ya que comparación con esquejes de 6 yemas no presentaron diferencia muy significativa</a:t>
            </a:r>
          </a:p>
          <a:p>
            <a:endParaRPr lang="es-EC" sz="2200" dirty="0"/>
          </a:p>
        </p:txBody>
      </p:sp>
    </p:spTree>
    <p:extLst>
      <p:ext uri="{BB962C8B-B14F-4D97-AF65-F5344CB8AC3E}">
        <p14:creationId xmlns:p14="http://schemas.microsoft.com/office/powerpoint/2010/main" val="303636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100" y="557064"/>
            <a:ext cx="8229600" cy="1440160"/>
          </a:xfrm>
        </p:spPr>
        <p:txBody>
          <a:bodyPr>
            <a:normAutofit fontScale="90000"/>
          </a:bodyPr>
          <a:lstStyle/>
          <a:p>
            <a:pPr algn="l"/>
            <a:r>
              <a:rPr lang="es-ES" b="1" dirty="0" smtClean="0">
                <a:solidFill>
                  <a:schemeClr val="tx1"/>
                </a:solidFill>
                <a:latin typeface="Times New Roman" panose="02020603050405020304" pitchFamily="18" charset="0"/>
                <a:cs typeface="Times New Roman" panose="02020603050405020304" pitchFamily="18" charset="0"/>
              </a:rPr>
              <a:t>INTRODUCCIÓN</a:t>
            </a:r>
            <a:r>
              <a:rPr lang="es-ES" b="1" dirty="0" smtClean="0">
                <a:solidFill>
                  <a:schemeClr val="tx1"/>
                </a:solidFill>
              </a:rPr>
              <a:t/>
            </a:r>
            <a:br>
              <a:rPr lang="es-ES" b="1" dirty="0" smtClean="0">
                <a:solidFill>
                  <a:schemeClr val="tx1"/>
                </a:solidFill>
              </a:rPr>
            </a:br>
            <a:r>
              <a:rPr lang="es-ES" dirty="0" smtClean="0">
                <a:solidFill>
                  <a:schemeClr val="tx1"/>
                </a:solidFill>
              </a:rPr>
              <a:t/>
            </a:r>
            <a:br>
              <a:rPr lang="es-ES" dirty="0" smtClean="0">
                <a:solidFill>
                  <a:schemeClr val="tx1"/>
                </a:solidFill>
              </a:rPr>
            </a:br>
            <a:endParaRPr lang="es-ES"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0092555"/>
              </p:ext>
            </p:extLst>
          </p:nvPr>
        </p:nvGraphicFramePr>
        <p:xfrm>
          <a:off x="2019299" y="1756229"/>
          <a:ext cx="7473043" cy="3509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034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p:cNvSpPr>
            <a:spLocks noGrp="1"/>
          </p:cNvSpPr>
          <p:nvPr>
            <p:ph type="subTitle" idx="1"/>
          </p:nvPr>
        </p:nvSpPr>
        <p:spPr>
          <a:xfrm>
            <a:off x="792480" y="2825791"/>
            <a:ext cx="11091949" cy="1412916"/>
          </a:xfrm>
        </p:spPr>
        <p:txBody>
          <a:bodyPr>
            <a:noAutofit/>
          </a:bodyPr>
          <a:lstStyle/>
          <a:p>
            <a:r>
              <a:rPr lang="es-ES" sz="5400" b="1" dirty="0">
                <a:solidFill>
                  <a:schemeClr val="tx1"/>
                </a:solidFill>
                <a:latin typeface="Times New Roman" panose="02020603050405020304" pitchFamily="18" charset="0"/>
                <a:cs typeface="Times New Roman" panose="02020603050405020304" pitchFamily="18" charset="0"/>
              </a:rPr>
              <a:t>GRACIAS </a:t>
            </a:r>
            <a:endParaRPr lang="es-ES" sz="5400" b="1" dirty="0">
              <a:latin typeface="Times New Roman" panose="02020603050405020304" pitchFamily="18" charset="0"/>
              <a:cs typeface="Times New Roman" panose="02020603050405020304" pitchFamily="18" charset="0"/>
            </a:endParaRPr>
          </a:p>
          <a:p>
            <a:endParaRPr lang="es-ES"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09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00095" y="1706023"/>
            <a:ext cx="10564585" cy="923330"/>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270510" algn="just">
              <a:lnSpc>
                <a:spcPct val="150000"/>
              </a:lnSpc>
              <a:spcAft>
                <a:spcPts val="1000"/>
              </a:spcAft>
            </a:pPr>
            <a:r>
              <a:rPr lang="es-EC" dirty="0">
                <a:solidFill>
                  <a:schemeClr val="tx1"/>
                </a:solidFill>
                <a:latin typeface="Times New Roman" panose="02020603050405020304" pitchFamily="18" charset="0"/>
                <a:cs typeface="Times New Roman" panose="02020603050405020304" pitchFamily="18" charset="0"/>
              </a:rPr>
              <a:t>Evaluar la respuesta </a:t>
            </a:r>
            <a:r>
              <a:rPr lang="es-EC" dirty="0" err="1">
                <a:solidFill>
                  <a:schemeClr val="tx1"/>
                </a:solidFill>
                <a:latin typeface="Times New Roman" panose="02020603050405020304" pitchFamily="18" charset="0"/>
                <a:cs typeface="Times New Roman" panose="02020603050405020304" pitchFamily="18" charset="0"/>
              </a:rPr>
              <a:t>rizogénica</a:t>
            </a:r>
            <a:r>
              <a:rPr lang="es-EC" dirty="0">
                <a:solidFill>
                  <a:schemeClr val="tx1"/>
                </a:solidFill>
                <a:latin typeface="Times New Roman" panose="02020603050405020304" pitchFamily="18" charset="0"/>
                <a:cs typeface="Times New Roman" panose="02020603050405020304" pitchFamily="18" charset="0"/>
              </a:rPr>
              <a:t> de esquejes y calidad de plantas en dos genotipos de </a:t>
            </a:r>
            <a:r>
              <a:rPr lang="es-EC" dirty="0" err="1">
                <a:solidFill>
                  <a:schemeClr val="tx1"/>
                </a:solidFill>
                <a:latin typeface="Times New Roman" panose="02020603050405020304" pitchFamily="18" charset="0"/>
                <a:cs typeface="Times New Roman" panose="02020603050405020304" pitchFamily="18" charset="0"/>
              </a:rPr>
              <a:t>anturio</a:t>
            </a:r>
            <a:r>
              <a:rPr lang="es-EC" dirty="0">
                <a:solidFill>
                  <a:schemeClr val="tx1"/>
                </a:solidFill>
                <a:latin typeface="Times New Roman" panose="02020603050405020304" pitchFamily="18" charset="0"/>
                <a:cs typeface="Times New Roman" panose="02020603050405020304" pitchFamily="18" charset="0"/>
              </a:rPr>
              <a:t> </a:t>
            </a:r>
            <a:r>
              <a:rPr lang="es-EC" i="1" dirty="0">
                <a:solidFill>
                  <a:schemeClr val="tx1"/>
                </a:solidFill>
                <a:latin typeface="Times New Roman" panose="02020603050405020304" pitchFamily="18" charset="0"/>
                <a:cs typeface="Times New Roman" panose="02020603050405020304" pitchFamily="18" charset="0"/>
              </a:rPr>
              <a:t>(</a:t>
            </a:r>
            <a:r>
              <a:rPr lang="es-EC" i="1" dirty="0" err="1">
                <a:solidFill>
                  <a:schemeClr val="tx1"/>
                </a:solidFill>
                <a:latin typeface="Times New Roman" panose="02020603050405020304" pitchFamily="18" charset="0"/>
                <a:cs typeface="Times New Roman" panose="02020603050405020304" pitchFamily="18" charset="0"/>
              </a:rPr>
              <a:t>Anthurium</a:t>
            </a:r>
            <a:r>
              <a:rPr lang="es-EC" i="1" dirty="0">
                <a:solidFill>
                  <a:schemeClr val="tx1"/>
                </a:solidFill>
                <a:latin typeface="Times New Roman" panose="02020603050405020304" pitchFamily="18" charset="0"/>
                <a:cs typeface="Times New Roman" panose="02020603050405020304" pitchFamily="18" charset="0"/>
              </a:rPr>
              <a:t> </a:t>
            </a:r>
            <a:r>
              <a:rPr lang="es-EC" i="1" dirty="0" err="1">
                <a:solidFill>
                  <a:schemeClr val="tx1"/>
                </a:solidFill>
                <a:latin typeface="Times New Roman" panose="02020603050405020304" pitchFamily="18" charset="0"/>
                <a:cs typeface="Times New Roman" panose="02020603050405020304" pitchFamily="18" charset="0"/>
              </a:rPr>
              <a:t>andraeanum</a:t>
            </a:r>
            <a:r>
              <a:rPr lang="es-EC" i="1" dirty="0">
                <a:solidFill>
                  <a:schemeClr val="tx1"/>
                </a:solidFill>
                <a:latin typeface="Times New Roman" panose="02020603050405020304" pitchFamily="18" charset="0"/>
                <a:cs typeface="Times New Roman" panose="02020603050405020304" pitchFamily="18" charset="0"/>
              </a:rPr>
              <a:t>) L</a:t>
            </a:r>
            <a:r>
              <a:rPr lang="es-EC" dirty="0" smtClean="0">
                <a:solidFill>
                  <a:schemeClr val="tx1"/>
                </a:solidFill>
                <a:latin typeface="Times New Roman" panose="02020603050405020304" pitchFamily="18" charset="0"/>
                <a:cs typeface="Times New Roman" panose="02020603050405020304" pitchFamily="18" charset="0"/>
              </a:rPr>
              <a:t>.</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5364708" y="998568"/>
            <a:ext cx="1877921" cy="553998"/>
          </a:xfrm>
          <a:prstGeom prst="rect">
            <a:avLst/>
          </a:prstGeom>
          <a:solidFill>
            <a:schemeClr val="bg1"/>
          </a:solidFill>
        </p:spPr>
        <p:txBody>
          <a:bodyPr wrap="square">
            <a:spAutoFit/>
          </a:bodyPr>
          <a:lstStyle/>
          <a:p>
            <a:pPr marL="270510" algn="just">
              <a:lnSpc>
                <a:spcPct val="150000"/>
              </a:lnSpc>
              <a:spcAft>
                <a:spcPts val="1000"/>
              </a:spcAft>
            </a:pP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GENERAL</a:t>
            </a:r>
            <a:endParaRPr lang="es-EC"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8405608" y="3266147"/>
            <a:ext cx="3048000" cy="923330"/>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algn="just">
              <a:spcBef>
                <a:spcPts val="600"/>
              </a:spcBef>
              <a:spcAft>
                <a:spcPts val="600"/>
              </a:spcAft>
            </a:pPr>
            <a:r>
              <a:rPr lang="es-EC" dirty="0">
                <a:latin typeface="Times New Roman" panose="02020603050405020304" pitchFamily="18" charset="0"/>
                <a:cs typeface="Times New Roman" panose="02020603050405020304" pitchFamily="18" charset="0"/>
              </a:rPr>
              <a:t>Medir el crecimiento inicial en los diferentes tipos de esquejes según su tratamiento</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8" name="Título 1"/>
          <p:cNvSpPr>
            <a:spLocks noGrp="1"/>
          </p:cNvSpPr>
          <p:nvPr>
            <p:ph type="title"/>
          </p:nvPr>
        </p:nvSpPr>
        <p:spPr>
          <a:xfrm>
            <a:off x="3541581" y="317209"/>
            <a:ext cx="5177520" cy="646407"/>
          </a:xfrm>
        </p:spPr>
        <p:txBody>
          <a:bodyPr anchor="ctr">
            <a:normAutofit/>
          </a:bodyPr>
          <a:lstStyle/>
          <a:p>
            <a:pPr algn="ctr"/>
            <a:r>
              <a:rPr lang="es-ES" sz="4000" b="1" dirty="0" smtClean="0">
                <a:solidFill>
                  <a:schemeClr val="tx1"/>
                </a:solidFill>
                <a:latin typeface="Times New Roman" panose="02020603050405020304" pitchFamily="18" charset="0"/>
                <a:cs typeface="Times New Roman" panose="02020603050405020304" pitchFamily="18" charset="0"/>
              </a:rPr>
              <a:t>OBJETIVOS</a:t>
            </a:r>
            <a:endParaRPr lang="es-ES" sz="4000" b="1" dirty="0">
              <a:solidFill>
                <a:schemeClr val="tx1"/>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776854" y="3266148"/>
            <a:ext cx="2918959" cy="1200329"/>
          </a:xfrm>
          <a:prstGeom prst="rect">
            <a:avLst/>
          </a:prstGeom>
          <a:solidFill>
            <a:schemeClr val="accent6">
              <a:lumMod val="20000"/>
              <a:lumOff val="80000"/>
            </a:schemeClr>
          </a:solidFill>
        </p:spPr>
        <p:txBody>
          <a:bodyPr wrap="square">
            <a:spAutoFit/>
          </a:bodyPr>
          <a:lstStyle/>
          <a:p>
            <a:pPr algn="just">
              <a:spcBef>
                <a:spcPts val="600"/>
              </a:spcBef>
              <a:spcAft>
                <a:spcPts val="600"/>
              </a:spcAft>
            </a:pPr>
            <a:r>
              <a:rPr lang="es-EC" dirty="0">
                <a:latin typeface="Times New Roman" panose="02020603050405020304" pitchFamily="18" charset="0"/>
                <a:cs typeface="Times New Roman" panose="02020603050405020304" pitchFamily="18" charset="0"/>
              </a:rPr>
              <a:t>Determinar la respuesta </a:t>
            </a:r>
            <a:r>
              <a:rPr lang="es-EC" dirty="0" err="1">
                <a:latin typeface="Times New Roman" panose="02020603050405020304" pitchFamily="18" charset="0"/>
                <a:cs typeface="Times New Roman" panose="02020603050405020304" pitchFamily="18" charset="0"/>
              </a:rPr>
              <a:t>rizogénica</a:t>
            </a:r>
            <a:r>
              <a:rPr lang="es-EC" dirty="0">
                <a:latin typeface="Times New Roman" panose="02020603050405020304" pitchFamily="18" charset="0"/>
                <a:cs typeface="Times New Roman" panose="02020603050405020304" pitchFamily="18" charset="0"/>
              </a:rPr>
              <a:t> de esquejes con dos, cuatro y seis yemas en dos genotipos de </a:t>
            </a:r>
            <a:r>
              <a:rPr lang="es-EC" dirty="0" err="1">
                <a:latin typeface="Times New Roman" panose="02020603050405020304" pitchFamily="18" charset="0"/>
                <a:cs typeface="Times New Roman" panose="02020603050405020304" pitchFamily="18" charset="0"/>
              </a:rPr>
              <a:t>anturio</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10" name="Rectángulo 9"/>
          <p:cNvSpPr/>
          <p:nvPr/>
        </p:nvSpPr>
        <p:spPr>
          <a:xfrm>
            <a:off x="4589971" y="3266147"/>
            <a:ext cx="3080733" cy="1200329"/>
          </a:xfrm>
          <a:prstGeom prst="rect">
            <a:avLst/>
          </a:prstGeom>
          <a:solidFill>
            <a:schemeClr val="accent1">
              <a:lumMod val="60000"/>
              <a:lumOff val="40000"/>
            </a:schemeClr>
          </a:solidFill>
        </p:spPr>
        <p:txBody>
          <a:bodyPr wrap="square">
            <a:spAutoFit/>
          </a:bodyPr>
          <a:lstStyle/>
          <a:p>
            <a:pPr algn="just">
              <a:spcBef>
                <a:spcPts val="600"/>
              </a:spcBef>
              <a:spcAft>
                <a:spcPts val="600"/>
              </a:spcAft>
            </a:pPr>
            <a:r>
              <a:rPr lang="es-EC" dirty="0">
                <a:latin typeface="Times New Roman" panose="02020603050405020304" pitchFamily="18" charset="0"/>
                <a:cs typeface="Times New Roman" panose="02020603050405020304" pitchFamily="18" charset="0"/>
              </a:rPr>
              <a:t>Comparar la calidad de plántulas de </a:t>
            </a:r>
            <a:r>
              <a:rPr lang="es-EC" dirty="0" err="1">
                <a:latin typeface="Times New Roman" panose="02020603050405020304" pitchFamily="18" charset="0"/>
                <a:cs typeface="Times New Roman" panose="02020603050405020304" pitchFamily="18" charset="0"/>
              </a:rPr>
              <a:t>anturio</a:t>
            </a:r>
            <a:r>
              <a:rPr lang="es-EC" dirty="0">
                <a:latin typeface="Times New Roman" panose="02020603050405020304" pitchFamily="18" charset="0"/>
                <a:cs typeface="Times New Roman" panose="02020603050405020304" pitchFamily="18" charset="0"/>
              </a:rPr>
              <a:t> en función del genotipo y el número de yemas de </a:t>
            </a:r>
            <a:r>
              <a:rPr lang="es-EC" dirty="0" smtClean="0">
                <a:latin typeface="Times New Roman" panose="02020603050405020304" pitchFamily="18" charset="0"/>
                <a:cs typeface="Times New Roman" panose="02020603050405020304" pitchFamily="18" charset="0"/>
              </a:rPr>
              <a:t>esquejes</a:t>
            </a:r>
            <a:r>
              <a:rPr lang="es-EC" dirty="0">
                <a:latin typeface="Times New Roman" panose="02020603050405020304" pitchFamily="18" charset="0"/>
                <a:cs typeface="Times New Roman" panose="02020603050405020304" pitchFamily="18" charset="0"/>
              </a:rPr>
              <a:t>.</a:t>
            </a:r>
          </a:p>
        </p:txBody>
      </p:sp>
      <p:sp>
        <p:nvSpPr>
          <p:cNvPr id="11" name="Rectángulo 10"/>
          <p:cNvSpPr/>
          <p:nvPr/>
        </p:nvSpPr>
        <p:spPr>
          <a:xfrm>
            <a:off x="5127036" y="2729134"/>
            <a:ext cx="2006601" cy="507831"/>
          </a:xfrm>
          <a:prstGeom prst="rect">
            <a:avLst/>
          </a:prstGeom>
          <a:solidFill>
            <a:schemeClr val="bg1"/>
          </a:solidFill>
        </p:spPr>
        <p:txBody>
          <a:bodyPr wrap="square">
            <a:spAutoFit/>
          </a:bodyPr>
          <a:lstStyle/>
          <a:p>
            <a:pPr marL="270510" algn="just">
              <a:lnSpc>
                <a:spcPct val="150000"/>
              </a:lnSpc>
              <a:spcAft>
                <a:spcPts val="10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ESPECIFICOS</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2331073" y="5134246"/>
            <a:ext cx="7598535" cy="1538883"/>
          </a:xfrm>
          <a:prstGeom prst="rect">
            <a:avLst/>
          </a:prstGeom>
        </p:spPr>
        <p:txBody>
          <a:bodyPr wrap="square">
            <a:spAutoFit/>
          </a:bodyPr>
          <a:lstStyle/>
          <a:p>
            <a:pPr algn="just"/>
            <a:r>
              <a:rPr lang="es-ES" sz="1600" b="1" dirty="0">
                <a:latin typeface="Times New Roman" panose="02020603050405020304" pitchFamily="18" charset="0"/>
                <a:cs typeface="Times New Roman" panose="02020603050405020304" pitchFamily="18" charset="0"/>
              </a:rPr>
              <a:t>Ha</a:t>
            </a:r>
            <a:r>
              <a:rPr lang="es-ES" sz="1600" b="1" dirty="0" smtClean="0">
                <a:latin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La capacidad </a:t>
            </a:r>
            <a:r>
              <a:rPr lang="es-EC" sz="1600" dirty="0" err="1">
                <a:latin typeface="Times New Roman" panose="02020603050405020304" pitchFamily="18" charset="0"/>
                <a:cs typeface="Times New Roman" panose="02020603050405020304" pitchFamily="18" charset="0"/>
              </a:rPr>
              <a:t>rizogénica</a:t>
            </a:r>
            <a:r>
              <a:rPr lang="es-EC" sz="1600" dirty="0">
                <a:latin typeface="Times New Roman" panose="02020603050405020304" pitchFamily="18" charset="0"/>
                <a:cs typeface="Times New Roman" panose="02020603050405020304" pitchFamily="18" charset="0"/>
              </a:rPr>
              <a:t> y la calidad de plantas varía con los genotipos y el número de yemas por esquejes.</a:t>
            </a:r>
          </a:p>
          <a:p>
            <a:pPr lvl="0" algn="just"/>
            <a:endParaRPr lang="es-EC" sz="1600" dirty="0">
              <a:latin typeface="Times New Roman" panose="02020603050405020304" pitchFamily="18" charset="0"/>
              <a:cs typeface="Times New Roman" panose="02020603050405020304" pitchFamily="18" charset="0"/>
            </a:endParaRPr>
          </a:p>
          <a:p>
            <a:pPr algn="just"/>
            <a:r>
              <a:rPr lang="es-ES" sz="1600" b="1" dirty="0">
                <a:latin typeface="Times New Roman" panose="02020603050405020304" pitchFamily="18" charset="0"/>
                <a:cs typeface="Times New Roman" panose="02020603050405020304" pitchFamily="18" charset="0"/>
              </a:rPr>
              <a:t>Ho</a:t>
            </a:r>
            <a:r>
              <a:rPr lang="es-ES" sz="1600" b="1" dirty="0" smtClean="0">
                <a:latin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La capacidad </a:t>
            </a:r>
            <a:r>
              <a:rPr lang="es-EC" sz="1600" dirty="0" err="1">
                <a:latin typeface="Times New Roman" panose="02020603050405020304" pitchFamily="18" charset="0"/>
                <a:cs typeface="Times New Roman" panose="02020603050405020304" pitchFamily="18" charset="0"/>
              </a:rPr>
              <a:t>rizogénica</a:t>
            </a:r>
            <a:r>
              <a:rPr lang="es-EC" sz="1600" dirty="0">
                <a:latin typeface="Times New Roman" panose="02020603050405020304" pitchFamily="18" charset="0"/>
                <a:cs typeface="Times New Roman" panose="02020603050405020304" pitchFamily="18" charset="0"/>
              </a:rPr>
              <a:t> y la calidad de plantas no varía con los genotipos y el número de yemas por esquejes.</a:t>
            </a:r>
          </a:p>
          <a:p>
            <a:pPr lvl="0" algn="just"/>
            <a:endParaRPr lang="es-EC" sz="1400" dirty="0">
              <a:latin typeface="Times New Roman" panose="02020603050405020304" pitchFamily="18" charset="0"/>
              <a:cs typeface="Times New Roman" panose="02020603050405020304" pitchFamily="18" charset="0"/>
            </a:endParaRPr>
          </a:p>
        </p:txBody>
      </p:sp>
      <p:sp>
        <p:nvSpPr>
          <p:cNvPr id="12" name="Título 1"/>
          <p:cNvSpPr txBox="1">
            <a:spLocks/>
          </p:cNvSpPr>
          <p:nvPr/>
        </p:nvSpPr>
        <p:spPr>
          <a:xfrm>
            <a:off x="3695813" y="4495658"/>
            <a:ext cx="5177520" cy="646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dirty="0" smtClean="0">
                <a:latin typeface="Times New Roman" panose="02020603050405020304" pitchFamily="18" charset="0"/>
                <a:cs typeface="Times New Roman" panose="02020603050405020304" pitchFamily="18" charset="0"/>
              </a:rPr>
              <a:t>HIPOTESIS</a:t>
            </a:r>
            <a:endParaRPr lang="es-E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63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767133" y="-173237"/>
            <a:ext cx="4832466" cy="105507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2800" b="1" dirty="0" smtClean="0">
                <a:solidFill>
                  <a:schemeClr val="tx1"/>
                </a:solidFill>
                <a:latin typeface="Times New Roman" panose="02020603050405020304" pitchFamily="18" charset="0"/>
                <a:cs typeface="Times New Roman" panose="02020603050405020304" pitchFamily="18" charset="0"/>
              </a:rPr>
              <a:t>MATERIALES Y MÉTODOS</a:t>
            </a:r>
            <a:endParaRPr lang="es-ES" sz="2800" b="1"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6517373" y="751901"/>
            <a:ext cx="4488788" cy="20108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Bef>
                <a:spcPts val="200"/>
              </a:spcBef>
              <a:spcAft>
                <a:spcPts val="0"/>
              </a:spcAft>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Ubicación Política </a:t>
            </a:r>
          </a:p>
          <a:p>
            <a:pPr>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País: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Ecuador</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Provincia: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Santo </a:t>
            </a:r>
            <a:r>
              <a:rPr lang="es-EC" sz="1600" dirty="0">
                <a:latin typeface="Times New Roman" panose="02020603050405020304" pitchFamily="18" charset="0"/>
                <a:ea typeface="Calibri" panose="020F0502020204030204" pitchFamily="34" charset="0"/>
                <a:cs typeface="Times New Roman" panose="02020603050405020304" pitchFamily="18" charset="0"/>
              </a:rPr>
              <a:t>Domingo de los Tsáchilas</a:t>
            </a:r>
          </a:p>
          <a:p>
            <a:pPr>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Cantón:	Santo Domingo </a:t>
            </a:r>
          </a:p>
          <a:p>
            <a:pPr>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Parroquia: San Jacinto del Búa</a:t>
            </a:r>
          </a:p>
          <a:p>
            <a:pPr>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Sector: 	Recinto </a:t>
            </a:r>
            <a:r>
              <a:rPr lang="es-EC" sz="1600" dirty="0" err="1">
                <a:latin typeface="Times New Roman" panose="02020603050405020304" pitchFamily="18" charset="0"/>
                <a:ea typeface="Calibri" panose="020F0502020204030204" pitchFamily="34" charset="0"/>
                <a:cs typeface="Times New Roman" panose="02020603050405020304" pitchFamily="18" charset="0"/>
              </a:rPr>
              <a:t>Palmasola</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1809681" y="612427"/>
            <a:ext cx="2553904" cy="400110"/>
          </a:xfrm>
          <a:prstGeom prst="rect">
            <a:avLst/>
          </a:prstGeom>
        </p:spPr>
        <p:txBody>
          <a:bodyPr wrap="none">
            <a:spAutoFit/>
          </a:bodyPr>
          <a:lstStyle/>
          <a:p>
            <a:pPr marL="457200" indent="-457200">
              <a:spcBef>
                <a:spcPts val="200"/>
              </a:spcBef>
              <a:spcAft>
                <a:spcPts val="0"/>
              </a:spcAft>
            </a:pPr>
            <a:r>
              <a:rPr lang="es-EC"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a:t>
            </a:r>
            <a:r>
              <a:rPr lang="es-EC"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Geográfica</a:t>
            </a:r>
            <a:endPar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ítulo 1"/>
          <p:cNvSpPr>
            <a:spLocks noGrp="1"/>
          </p:cNvSpPr>
          <p:nvPr>
            <p:ph type="title"/>
          </p:nvPr>
        </p:nvSpPr>
        <p:spPr>
          <a:xfrm>
            <a:off x="5495270" y="2846209"/>
            <a:ext cx="6532993" cy="541606"/>
          </a:xfrm>
          <a:ln>
            <a:noFill/>
          </a:ln>
        </p:spPr>
        <p:style>
          <a:lnRef idx="2">
            <a:schemeClr val="accent1"/>
          </a:lnRef>
          <a:fillRef idx="1">
            <a:schemeClr val="lt1"/>
          </a:fillRef>
          <a:effectRef idx="0">
            <a:schemeClr val="accent1"/>
          </a:effectRef>
          <a:fontRef idx="minor">
            <a:schemeClr val="dk1"/>
          </a:fontRef>
        </p:style>
        <p:txBody>
          <a:bodyPr>
            <a:noAutofit/>
          </a:bodyPr>
          <a:lstStyle/>
          <a:p>
            <a:pPr algn="ctr"/>
            <a:r>
              <a:rPr lang="es-EC" sz="2400" dirty="0">
                <a:solidFill>
                  <a:schemeClr val="tx1"/>
                </a:solidFill>
                <a:latin typeface="Times New Roman" panose="02020603050405020304" pitchFamily="18" charset="0"/>
                <a:cs typeface="Times New Roman" panose="02020603050405020304" pitchFamily="18" charset="0"/>
              </a:rPr>
              <a:t> </a:t>
            </a:r>
            <a:r>
              <a:rPr lang="es-EC" sz="2400" b="1" dirty="0" smtClean="0">
                <a:solidFill>
                  <a:schemeClr val="tx1"/>
                </a:solidFill>
                <a:latin typeface="Times New Roman" panose="02020603050405020304" pitchFamily="18" charset="0"/>
                <a:cs typeface="Times New Roman" panose="02020603050405020304" pitchFamily="18" charset="0"/>
              </a:rPr>
              <a:t>Diseño Experimental</a:t>
            </a:r>
            <a:endParaRPr lang="es-EC" sz="2400" b="1" dirty="0">
              <a:solidFill>
                <a:schemeClr val="tx1"/>
              </a:solidFill>
              <a:latin typeface="Times New Roman" panose="02020603050405020304" pitchFamily="18" charset="0"/>
              <a:cs typeface="Times New Roman" panose="02020603050405020304" pitchFamily="18" charset="0"/>
            </a:endParaRPr>
          </a:p>
        </p:txBody>
      </p:sp>
      <p:pic>
        <p:nvPicPr>
          <p:cNvPr id="9" name="Imagen 8" descr="C:\Users\Personal\Downloads\50233351_491502368041650_7060946528344473600_n.jpg"/>
          <p:cNvPicPr/>
          <p:nvPr/>
        </p:nvPicPr>
        <p:blipFill>
          <a:blip r:embed="rId2">
            <a:extLst>
              <a:ext uri="{28A0092B-C50C-407E-A947-70E740481C1C}">
                <a14:useLocalDpi xmlns:a14="http://schemas.microsoft.com/office/drawing/2010/main" val="0"/>
              </a:ext>
            </a:extLst>
          </a:blip>
          <a:srcRect/>
          <a:stretch>
            <a:fillRect/>
          </a:stretch>
        </p:blipFill>
        <p:spPr bwMode="auto">
          <a:xfrm>
            <a:off x="405087" y="1050673"/>
            <a:ext cx="5341658" cy="3744892"/>
          </a:xfrm>
          <a:prstGeom prst="rect">
            <a:avLst/>
          </a:prstGeom>
          <a:noFill/>
          <a:ln w="3175">
            <a:solidFill>
              <a:schemeClr val="tx1"/>
            </a:solidFill>
          </a:ln>
        </p:spPr>
      </p:pic>
      <p:graphicFrame>
        <p:nvGraphicFramePr>
          <p:cNvPr id="16" name="Tabla 15"/>
          <p:cNvGraphicFramePr>
            <a:graphicFrameLocks noGrp="1"/>
          </p:cNvGraphicFramePr>
          <p:nvPr>
            <p:extLst>
              <p:ext uri="{D42A27DB-BD31-4B8C-83A1-F6EECF244321}">
                <p14:modId xmlns:p14="http://schemas.microsoft.com/office/powerpoint/2010/main" val="545826988"/>
              </p:ext>
            </p:extLst>
          </p:nvPr>
        </p:nvGraphicFramePr>
        <p:xfrm>
          <a:off x="6517373" y="3739368"/>
          <a:ext cx="4488788" cy="2890151"/>
        </p:xfrm>
        <a:graphic>
          <a:graphicData uri="http://schemas.openxmlformats.org/drawingml/2006/table">
            <a:tbl>
              <a:tblPr firstRow="1" firstCol="1" bandRow="1"/>
              <a:tblGrid>
                <a:gridCol w="1233256"/>
                <a:gridCol w="1045028"/>
                <a:gridCol w="2210504"/>
              </a:tblGrid>
              <a:tr h="385658">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Factor</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70"/>
                        </a:lnSpc>
                        <a:spcAft>
                          <a:spcPts val="0"/>
                        </a:spcAft>
                      </a:pPr>
                      <a:endParaRPr lang="es-EC" sz="1800" dirty="0" smtClean="0">
                        <a:effectLst/>
                        <a:latin typeface="Times New Roman" panose="02020603050405020304" pitchFamily="18" charset="0"/>
                        <a:ea typeface="Arial" panose="020B0604020202020204" pitchFamily="34" charset="0"/>
                        <a:cs typeface="Arial" panose="020B0604020202020204" pitchFamily="34" charset="0"/>
                      </a:endParaRPr>
                    </a:p>
                    <a:p>
                      <a:pPr algn="l">
                        <a:lnSpc>
                          <a:spcPts val="1370"/>
                        </a:lnSpc>
                        <a:spcAft>
                          <a:spcPts val="0"/>
                        </a:spcAft>
                      </a:pPr>
                      <a:r>
                        <a:rPr lang="es-EC" sz="1800" dirty="0" smtClean="0">
                          <a:effectLst/>
                          <a:latin typeface="Times New Roman" panose="02020603050405020304" pitchFamily="18" charset="0"/>
                          <a:ea typeface="Arial" panose="020B0604020202020204" pitchFamily="34" charset="0"/>
                          <a:cs typeface="Arial" panose="020B0604020202020204" pitchFamily="34" charset="0"/>
                        </a:rPr>
                        <a:t>Código</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Descripción</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878">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Variedad</a:t>
                      </a: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370"/>
                        </a:lnSpc>
                        <a:spcAft>
                          <a:spcPts val="0"/>
                        </a:spcAft>
                      </a:pPr>
                      <a:endParaRPr lang="es-EC" sz="1800" dirty="0" smtClean="0">
                        <a:effectLst/>
                        <a:latin typeface="Times New Roman" panose="02020603050405020304" pitchFamily="18" charset="0"/>
                        <a:ea typeface="Arial" panose="020B0604020202020204" pitchFamily="34" charset="0"/>
                        <a:cs typeface="Arial" panose="020B0604020202020204" pitchFamily="34" charset="0"/>
                      </a:endParaRPr>
                    </a:p>
                    <a:p>
                      <a:pPr algn="l">
                        <a:lnSpc>
                          <a:spcPts val="1370"/>
                        </a:lnSpc>
                        <a:spcAft>
                          <a:spcPts val="0"/>
                        </a:spcAft>
                      </a:pPr>
                      <a:endParaRPr lang="es-EC" sz="1800" dirty="0" smtClean="0">
                        <a:effectLst/>
                        <a:latin typeface="Times New Roman" panose="02020603050405020304" pitchFamily="18" charset="0"/>
                        <a:ea typeface="Arial" panose="020B0604020202020204" pitchFamily="34" charset="0"/>
                        <a:cs typeface="Arial" panose="020B0604020202020204" pitchFamily="34" charset="0"/>
                      </a:endParaRPr>
                    </a:p>
                    <a:p>
                      <a:pPr algn="l">
                        <a:lnSpc>
                          <a:spcPts val="1370"/>
                        </a:lnSpc>
                        <a:spcAft>
                          <a:spcPts val="0"/>
                        </a:spcAft>
                      </a:pPr>
                      <a:r>
                        <a:rPr lang="es-EC" sz="1800" dirty="0" smtClean="0">
                          <a:effectLst/>
                          <a:latin typeface="Times New Roman" panose="02020603050405020304" pitchFamily="18" charset="0"/>
                          <a:ea typeface="Arial" panose="020B0604020202020204" pitchFamily="34" charset="0"/>
                          <a:cs typeface="Arial" panose="020B0604020202020204" pitchFamily="34" charset="0"/>
                        </a:rPr>
                        <a:t>V</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Acrópolis V1</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71158">
                <a:tc>
                  <a:txBody>
                    <a:bodyPr/>
                    <a:lstStyle/>
                    <a:p>
                      <a:pPr algn="l">
                        <a:lnSpc>
                          <a:spcPct val="107000"/>
                        </a:lnSpc>
                      </a:pPr>
                      <a:endParaRPr lang="es-EC" sz="2400" dirty="0">
                        <a:effectLst/>
                        <a:latin typeface="Calibri" panose="020F0502020204030204" pitchFamily="34" charset="0"/>
                      </a:endParaRPr>
                    </a:p>
                  </a:txBody>
                  <a:tcPr marL="44450" marR="44450" marT="0" marB="0" anchor="ctr">
                    <a:lnL>
                      <a:noFill/>
                    </a:lnL>
                    <a:lnR>
                      <a:noFill/>
                    </a:lnR>
                    <a:lnT>
                      <a:noFill/>
                    </a:lnT>
                    <a:lnB>
                      <a:noFill/>
                    </a:lnB>
                  </a:tcPr>
                </a:tc>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 </a:t>
                      </a:r>
                    </a:p>
                  </a:txBody>
                  <a:tcPr marL="44450" marR="44450" marT="0" marB="0">
                    <a:lnL>
                      <a:noFill/>
                    </a:lnL>
                    <a:lnR>
                      <a:noFill/>
                    </a:lnR>
                    <a:lnT>
                      <a:noFill/>
                    </a:lnT>
                    <a:lnB>
                      <a:noFill/>
                    </a:lnB>
                  </a:tcPr>
                </a:tc>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Nacional  V2</a:t>
                      </a:r>
                    </a:p>
                  </a:txBody>
                  <a:tcPr marL="44450" marR="44450" marT="0" marB="0" anchor="ctr">
                    <a:lnL>
                      <a:noFill/>
                    </a:lnL>
                    <a:lnR>
                      <a:noFill/>
                    </a:lnR>
                    <a:lnT>
                      <a:noFill/>
                    </a:lnT>
                    <a:lnB>
                      <a:noFill/>
                    </a:lnB>
                  </a:tcPr>
                </a:tc>
              </a:tr>
              <a:tr h="843130">
                <a:tc>
                  <a:txBody>
                    <a:bodyPr/>
                    <a:lstStyle/>
                    <a:p>
                      <a:pPr algn="l">
                        <a:lnSpc>
                          <a:spcPts val="1370"/>
                        </a:lnSpc>
                        <a:spcAft>
                          <a:spcPts val="0"/>
                        </a:spcAft>
                      </a:pPr>
                      <a:r>
                        <a:rPr lang="es-EC" sz="1800">
                          <a:effectLst/>
                          <a:latin typeface="Times New Roman" panose="02020603050405020304" pitchFamily="18" charset="0"/>
                          <a:ea typeface="Arial" panose="020B0604020202020204" pitchFamily="34" charset="0"/>
                          <a:cs typeface="Arial" panose="020B0604020202020204" pitchFamily="34" charset="0"/>
                        </a:rPr>
                        <a:t>Número de yemas por esqueje</a:t>
                      </a:r>
                    </a:p>
                  </a:txBody>
                  <a:tcPr marL="44450" marR="44450" marT="0" marB="0" anchor="b">
                    <a:lnL>
                      <a:noFill/>
                    </a:lnL>
                    <a:lnR>
                      <a:noFill/>
                    </a:lnR>
                    <a:lnT>
                      <a:noFill/>
                    </a:lnT>
                    <a:lnB>
                      <a:noFill/>
                    </a:lnB>
                  </a:tcPr>
                </a:tc>
                <a:tc>
                  <a:txBody>
                    <a:bodyPr/>
                    <a:lstStyle/>
                    <a:p>
                      <a:pPr algn="l">
                        <a:lnSpc>
                          <a:spcPts val="1370"/>
                        </a:lnSpc>
                        <a:spcAft>
                          <a:spcPts val="0"/>
                        </a:spcAft>
                      </a:pPr>
                      <a:endParaRPr lang="es-EC" sz="1800" dirty="0" smtClean="0">
                        <a:effectLst/>
                        <a:latin typeface="Times New Roman" panose="02020603050405020304" pitchFamily="18" charset="0"/>
                        <a:ea typeface="Arial" panose="020B0604020202020204" pitchFamily="34" charset="0"/>
                        <a:cs typeface="Arial" panose="020B0604020202020204" pitchFamily="34" charset="0"/>
                      </a:endParaRPr>
                    </a:p>
                    <a:p>
                      <a:pPr algn="l">
                        <a:lnSpc>
                          <a:spcPts val="1370"/>
                        </a:lnSpc>
                        <a:spcAft>
                          <a:spcPts val="0"/>
                        </a:spcAft>
                      </a:pPr>
                      <a:endParaRPr lang="es-EC" sz="1800" dirty="0" smtClean="0">
                        <a:effectLst/>
                        <a:latin typeface="Times New Roman" panose="02020603050405020304" pitchFamily="18" charset="0"/>
                        <a:ea typeface="Arial" panose="020B0604020202020204" pitchFamily="34" charset="0"/>
                        <a:cs typeface="Arial" panose="020B0604020202020204" pitchFamily="34" charset="0"/>
                      </a:endParaRPr>
                    </a:p>
                    <a:p>
                      <a:pPr algn="l">
                        <a:lnSpc>
                          <a:spcPts val="1370"/>
                        </a:lnSpc>
                        <a:spcAft>
                          <a:spcPts val="0"/>
                        </a:spcAft>
                      </a:pPr>
                      <a:r>
                        <a:rPr lang="es-EC" sz="1800" dirty="0" smtClean="0">
                          <a:effectLst/>
                          <a:latin typeface="Times New Roman" panose="02020603050405020304" pitchFamily="18" charset="0"/>
                          <a:ea typeface="Arial" panose="020B0604020202020204" pitchFamily="34" charset="0"/>
                          <a:cs typeface="Arial" panose="020B0604020202020204" pitchFamily="34" charset="0"/>
                        </a:rPr>
                        <a:t>Y</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lnL>
                      <a:noFill/>
                    </a:lnL>
                    <a:lnR>
                      <a:noFill/>
                    </a:lnR>
                    <a:lnT>
                      <a:noFill/>
                    </a:lnT>
                    <a:lnB>
                      <a:noFill/>
                    </a:lnB>
                  </a:tcPr>
                </a:tc>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Y1= 2 yemas</a:t>
                      </a:r>
                    </a:p>
                  </a:txBody>
                  <a:tcPr marL="44450" marR="44450" marT="0" marB="0" anchor="ctr">
                    <a:lnL>
                      <a:noFill/>
                    </a:lnL>
                    <a:lnR>
                      <a:noFill/>
                    </a:lnR>
                    <a:lnT>
                      <a:noFill/>
                    </a:lnT>
                    <a:lnB>
                      <a:noFill/>
                    </a:lnB>
                  </a:tcPr>
                </a:tc>
              </a:tr>
              <a:tr h="368306">
                <a:tc>
                  <a:txBody>
                    <a:bodyPr/>
                    <a:lstStyle/>
                    <a:p>
                      <a:pPr algn="l">
                        <a:lnSpc>
                          <a:spcPts val="1370"/>
                        </a:lnSpc>
                        <a:spcAft>
                          <a:spcPts val="0"/>
                        </a:spcAft>
                      </a:pPr>
                      <a:r>
                        <a:rPr lang="es-EC" sz="1800">
                          <a:effectLst/>
                          <a:latin typeface="Times New Roman" panose="02020603050405020304" pitchFamily="18" charset="0"/>
                          <a:ea typeface="Arial" panose="020B0604020202020204" pitchFamily="34" charset="0"/>
                          <a:cs typeface="Arial" panose="020B0604020202020204" pitchFamily="34" charset="0"/>
                        </a:rPr>
                        <a:t> </a:t>
                      </a:r>
                    </a:p>
                  </a:txBody>
                  <a:tcPr marL="44450" marR="44450" marT="0" marB="0" anchor="ctr">
                    <a:lnL>
                      <a:noFill/>
                    </a:lnL>
                    <a:lnR>
                      <a:noFill/>
                    </a:lnR>
                    <a:lnT>
                      <a:noFill/>
                    </a:lnT>
                    <a:lnB>
                      <a:noFill/>
                    </a:lnB>
                  </a:tcPr>
                </a:tc>
                <a:tc>
                  <a:txBody>
                    <a:bodyPr/>
                    <a:lstStyle/>
                    <a:p>
                      <a:pPr algn="l">
                        <a:lnSpc>
                          <a:spcPts val="1370"/>
                        </a:lnSpc>
                        <a:spcAft>
                          <a:spcPts val="0"/>
                        </a:spcAft>
                      </a:pPr>
                      <a:r>
                        <a:rPr lang="es-EC" sz="1800">
                          <a:effectLst/>
                          <a:latin typeface="Times New Roman" panose="02020603050405020304" pitchFamily="18" charset="0"/>
                          <a:ea typeface="Arial" panose="020B0604020202020204" pitchFamily="34" charset="0"/>
                          <a:cs typeface="Arial" panose="020B0604020202020204" pitchFamily="34" charset="0"/>
                        </a:rPr>
                        <a:t> </a:t>
                      </a:r>
                    </a:p>
                  </a:txBody>
                  <a:tcPr marL="44450" marR="44450" marT="0" marB="0">
                    <a:lnL>
                      <a:noFill/>
                    </a:lnL>
                    <a:lnR>
                      <a:noFill/>
                    </a:lnR>
                    <a:lnT>
                      <a:noFill/>
                    </a:lnT>
                    <a:lnB>
                      <a:noFill/>
                    </a:lnB>
                  </a:tcPr>
                </a:tc>
                <a:tc>
                  <a:txBody>
                    <a:bodyPr/>
                    <a:lstStyle/>
                    <a:p>
                      <a:pPr algn="l">
                        <a:lnSpc>
                          <a:spcPts val="1370"/>
                        </a:lnSpc>
                        <a:spcAft>
                          <a:spcPts val="0"/>
                        </a:spcAft>
                      </a:pPr>
                      <a:r>
                        <a:rPr lang="es-EC" sz="1800" dirty="0">
                          <a:effectLst/>
                          <a:latin typeface="Times New Roman" panose="02020603050405020304" pitchFamily="18" charset="0"/>
                          <a:ea typeface="Arial" panose="020B0604020202020204" pitchFamily="34" charset="0"/>
                          <a:cs typeface="Arial" panose="020B0604020202020204" pitchFamily="34" charset="0"/>
                        </a:rPr>
                        <a:t>Y2= 4 yemas</a:t>
                      </a:r>
                    </a:p>
                  </a:txBody>
                  <a:tcPr marL="44450" marR="44450" marT="0" marB="0" anchor="ctr">
                    <a:lnL>
                      <a:noFill/>
                    </a:lnL>
                    <a:lnR>
                      <a:noFill/>
                    </a:lnR>
                    <a:lnT>
                      <a:noFill/>
                    </a:lnT>
                    <a:lnB>
                      <a:noFill/>
                    </a:lnB>
                  </a:tcPr>
                </a:tc>
              </a:tr>
              <a:tr h="368306">
                <a:tc>
                  <a:txBody>
                    <a:bodyPr/>
                    <a:lstStyle/>
                    <a:p>
                      <a:pPr algn="l">
                        <a:lnSpc>
                          <a:spcPts val="1370"/>
                        </a:lnSpc>
                        <a:spcAft>
                          <a:spcPts val="0"/>
                        </a:spcAft>
                      </a:pPr>
                      <a:r>
                        <a:rPr lang="es-EC" sz="1800">
                          <a:effectLst/>
                          <a:latin typeface="Times New Roman" panose="02020603050405020304" pitchFamily="18" charset="0"/>
                          <a:ea typeface="Arial" panose="020B0604020202020204" pitchFamily="34" charset="0"/>
                          <a:cs typeface="Arial" panose="020B0604020202020204" pitchFamily="34" charset="0"/>
                        </a:rPr>
                        <a:t> </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1370"/>
                        </a:lnSpc>
                        <a:spcAft>
                          <a:spcPts val="0"/>
                        </a:spcAft>
                      </a:pPr>
                      <a:r>
                        <a:rPr lang="es-EC" sz="1800">
                          <a:effectLst/>
                          <a:latin typeface="Times New Roman" panose="02020603050405020304" pitchFamily="18" charset="0"/>
                          <a:ea typeface="Arial" panose="020B0604020202020204" pitchFamily="34" charset="0"/>
                          <a:cs typeface="Arial" panose="020B0604020202020204" pitchFamily="34" charset="0"/>
                        </a:rPr>
                        <a:t> </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1370"/>
                        </a:lnSpc>
                        <a:spcAft>
                          <a:spcPts val="0"/>
                        </a:spcAft>
                      </a:pPr>
                      <a:r>
                        <a:rPr lang="en-US" sz="1800" dirty="0">
                          <a:effectLst/>
                          <a:latin typeface="Times New Roman" panose="02020603050405020304" pitchFamily="18" charset="0"/>
                          <a:ea typeface="Arial" panose="020B0604020202020204" pitchFamily="34" charset="0"/>
                          <a:cs typeface="Arial" panose="020B0604020202020204" pitchFamily="34" charset="0"/>
                        </a:rPr>
                        <a:t>Y3= 6 </a:t>
                      </a:r>
                      <a:r>
                        <a:rPr lang="en-US" sz="1800" dirty="0" err="1">
                          <a:effectLst/>
                          <a:latin typeface="Times New Roman" panose="02020603050405020304" pitchFamily="18" charset="0"/>
                          <a:ea typeface="Arial" panose="020B0604020202020204" pitchFamily="34" charset="0"/>
                          <a:cs typeface="Arial" panose="020B0604020202020204" pitchFamily="34" charset="0"/>
                        </a:rPr>
                        <a:t>yemas</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7" name="Rectangle 3"/>
          <p:cNvSpPr>
            <a:spLocks noChangeArrowheads="1"/>
          </p:cNvSpPr>
          <p:nvPr/>
        </p:nvSpPr>
        <p:spPr bwMode="auto">
          <a:xfrm>
            <a:off x="6319110" y="3350259"/>
            <a:ext cx="4885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t>
            </a:r>
            <a:r>
              <a:rPr kumimoji="0" lang="es-EC" altLang="es-EC" sz="2000" b="1" i="0" u="none" strike="noStrike" cap="none" normalizeH="0" baseline="0" dirty="0" smtClean="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abla </a:t>
            </a:r>
            <a:r>
              <a:rPr kumimoji="0" lang="es-EC" altLang="es-EC" sz="2000" b="1" i="0" u="none" strike="noStrike" cap="none" normalizeH="0" baseline="0" dirty="0" smtClean="0" bmk="_Toc14826616">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a:t>
            </a:r>
            <a:r>
              <a:rPr kumimoji="0" lang="es-EC" altLang="es-EC" sz="2000" b="0" i="1" u="none" strike="noStrike" cap="none" normalizeH="0" baseline="0" dirty="0" smtClean="0" bmk="_Toc14826616">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s-EC" altLang="es-EC" sz="2000" b="0" i="1" u="none" strike="noStrike" cap="none" normalizeH="0" baseline="0" dirty="0" smtClean="0" bmk="_Toc14826616">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Factor variedad y numero de yemas</a:t>
            </a:r>
            <a:r>
              <a:rPr kumimoji="0" lang="es-EC" altLang="es-EC" sz="2000" b="0" i="1" u="none" strike="noStrike" cap="none" normalizeH="0" baseline="0" dirty="0" smtClean="0" bmk="_Toc14826616">
                <a:ln>
                  <a:noFill/>
                </a:ln>
                <a:solidFill>
                  <a:schemeClr val="tx1"/>
                </a:solidFill>
                <a:effectLst/>
                <a:latin typeface="+mj-lt"/>
                <a:ea typeface="Arial" panose="020B0604020202020204" pitchFamily="34" charset="0"/>
                <a:cs typeface="Times New Roman" panose="02020603050405020304" pitchFamily="18" charset="0"/>
              </a:rPr>
              <a:t>.</a:t>
            </a:r>
            <a:endParaRPr kumimoji="0" lang="es-EC" altLang="es-EC"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2" name="Rectángulo 11"/>
          <p:cNvSpPr/>
          <p:nvPr/>
        </p:nvSpPr>
        <p:spPr>
          <a:xfrm>
            <a:off x="3990116" y="4833701"/>
            <a:ext cx="1756629"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solidFill>
                  <a:schemeClr val="tx1"/>
                </a:solidFill>
                <a:latin typeface="Times New Roman" panose="02020603050405020304" pitchFamily="18" charset="0"/>
                <a:cs typeface="Times New Roman" panose="02020603050405020304" pitchFamily="18" charset="0"/>
              </a:rPr>
              <a:t>284 </a:t>
            </a:r>
            <a:r>
              <a:rPr lang="es-ES" dirty="0" err="1">
                <a:solidFill>
                  <a:schemeClr val="tx1"/>
                </a:solidFill>
                <a:latin typeface="Times New Roman" panose="02020603050405020304" pitchFamily="18" charset="0"/>
                <a:cs typeface="Times New Roman" panose="02020603050405020304" pitchFamily="18" charset="0"/>
              </a:rPr>
              <a:t>m.s.n.m</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608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01813" y="142022"/>
            <a:ext cx="4106189" cy="523220"/>
          </a:xfrm>
          <a:prstGeom prst="rect">
            <a:avLst/>
          </a:prstGeom>
        </p:spPr>
        <p:txBody>
          <a:bodyPr wrap="none">
            <a:spAutoFit/>
          </a:bodyPr>
          <a:lstStyle/>
          <a:p>
            <a:pPr>
              <a:spcAft>
                <a:spcPts val="1000"/>
              </a:spcAft>
            </a:pPr>
            <a:r>
              <a:rPr lang="es-EC"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Tratamientos </a:t>
            </a:r>
            <a:r>
              <a:rPr lang="es-EC"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s-EC"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comparar</a:t>
            </a:r>
            <a:endParaRPr lang="es-EC"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CuadroTexto 9"/>
          <p:cNvSpPr txBox="1"/>
          <p:nvPr/>
        </p:nvSpPr>
        <p:spPr>
          <a:xfrm>
            <a:off x="6259436" y="674461"/>
            <a:ext cx="4969175" cy="14927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s-ES" b="1" dirty="0" smtClean="0">
                <a:latin typeface="Times New Roman" panose="02020603050405020304" pitchFamily="18" charset="0"/>
                <a:cs typeface="Times New Roman" panose="02020603050405020304" pitchFamily="18" charset="0"/>
              </a:rPr>
              <a:t>Diseño Experimental:</a:t>
            </a:r>
            <a:endParaRPr lang="es-ES" b="1" dirty="0">
              <a:latin typeface="Times New Roman" panose="02020603050405020304" pitchFamily="18" charset="0"/>
              <a:cs typeface="Times New Roman" panose="02020603050405020304" pitchFamily="18" charset="0"/>
            </a:endParaRPr>
          </a:p>
          <a:p>
            <a:pPr>
              <a:lnSpc>
                <a:spcPct val="150000"/>
              </a:lnSpc>
            </a:pPr>
            <a:r>
              <a:rPr lang="es-ES" sz="1600" dirty="0">
                <a:latin typeface="Times New Roman" panose="02020603050405020304" pitchFamily="18" charset="0"/>
                <a:ea typeface="Calibri" panose="020F0502020204030204" pitchFamily="34" charset="0"/>
                <a:cs typeface="Times New Roman" panose="02020603050405020304" pitchFamily="18" charset="0"/>
              </a:rPr>
              <a:t>E</a:t>
            </a:r>
            <a:r>
              <a:rPr lang="es-EC" sz="1600" dirty="0" err="1" smtClean="0">
                <a:latin typeface="Times New Roman" panose="02020603050405020304" pitchFamily="18" charset="0"/>
                <a:ea typeface="Calibri" panose="020F0502020204030204" pitchFamily="34" charset="0"/>
                <a:cs typeface="Times New Roman" panose="02020603050405020304" pitchFamily="18" charset="0"/>
              </a:rPr>
              <a:t>squema</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600" dirty="0" err="1">
                <a:latin typeface="Times New Roman" panose="02020603050405020304" pitchFamily="18" charset="0"/>
                <a:ea typeface="Calibri" panose="020F0502020204030204" pitchFamily="34" charset="0"/>
                <a:cs typeface="Times New Roman" panose="02020603050405020304" pitchFamily="18" charset="0"/>
              </a:rPr>
              <a:t>bifactorial</a:t>
            </a:r>
            <a:r>
              <a:rPr lang="es-EC" sz="1600" dirty="0">
                <a:latin typeface="Times New Roman" panose="02020603050405020304" pitchFamily="18" charset="0"/>
                <a:ea typeface="Calibri" panose="020F0502020204030204" pitchFamily="34" charset="0"/>
                <a:cs typeface="Times New Roman" panose="02020603050405020304" pitchFamily="18" charset="0"/>
              </a:rPr>
              <a:t> A=2 x B=3 conducido a un diseño completamente al azar (DCA).</a:t>
            </a:r>
          </a:p>
          <a:p>
            <a:endParaRPr lang="es-ES" sz="1600" b="1" dirty="0">
              <a:latin typeface="+mj-lt"/>
              <a:cs typeface="Times New Roman" panose="02020603050405020304" pitchFamily="18" charset="0"/>
            </a:endParaRPr>
          </a:p>
        </p:txBody>
      </p:sp>
      <p:sp>
        <p:nvSpPr>
          <p:cNvPr id="12" name="CuadroTexto 11"/>
          <p:cNvSpPr txBox="1"/>
          <p:nvPr/>
        </p:nvSpPr>
        <p:spPr>
          <a:xfrm>
            <a:off x="6259436" y="3505609"/>
            <a:ext cx="4969175" cy="8771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s-ES" b="1" dirty="0" smtClean="0">
                <a:solidFill>
                  <a:schemeClr val="tx1"/>
                </a:solidFill>
                <a:latin typeface="Times New Roman" panose="02020603050405020304" pitchFamily="18" charset="0"/>
                <a:cs typeface="Times New Roman" panose="02020603050405020304" pitchFamily="18" charset="0"/>
              </a:rPr>
              <a:t>Unidades experimentales</a:t>
            </a:r>
            <a:r>
              <a:rPr lang="es-ES" b="1" dirty="0" smtClean="0">
                <a:solidFill>
                  <a:schemeClr val="tx1"/>
                </a:solidFill>
                <a:latin typeface="Times New Roman" panose="02020603050405020304" pitchFamily="18" charset="0"/>
                <a:cs typeface="Times New Roman" panose="02020603050405020304" pitchFamily="18" charset="0"/>
              </a:rPr>
              <a:t>: </a:t>
            </a:r>
          </a:p>
          <a:p>
            <a:pPr>
              <a:lnSpc>
                <a:spcPct val="150000"/>
              </a:lnSpc>
            </a:pPr>
            <a:r>
              <a:rPr lang="es-ES" sz="1600" dirty="0" smtClean="0">
                <a:solidFill>
                  <a:schemeClr val="tx1"/>
                </a:solidFill>
                <a:latin typeface="Times New Roman" panose="02020603050405020304" pitchFamily="18" charset="0"/>
                <a:cs typeface="Times New Roman" panose="02020603050405020304" pitchFamily="18" charset="0"/>
              </a:rPr>
              <a:t>Un esqueje representa una UE</a:t>
            </a:r>
            <a:r>
              <a:rPr lang="es-ES" sz="1600" dirty="0" smtClean="0">
                <a:solidFill>
                  <a:schemeClr val="tx1"/>
                </a:solidFill>
                <a:latin typeface="+mj-lt"/>
                <a:cs typeface="Times New Roman" panose="02020603050405020304" pitchFamily="18" charset="0"/>
              </a:rPr>
              <a:t>.</a:t>
            </a:r>
            <a:endParaRPr lang="es-ES" sz="1600" dirty="0" smtClean="0">
              <a:solidFill>
                <a:schemeClr val="tx1"/>
              </a:solidFill>
              <a:latin typeface="+mj-lt"/>
              <a:cs typeface="Times New Roman" panose="02020603050405020304" pitchFamily="18" charset="0"/>
            </a:endParaRPr>
          </a:p>
        </p:txBody>
      </p:sp>
      <p:sp>
        <p:nvSpPr>
          <p:cNvPr id="13" name="CuadroTexto 12"/>
          <p:cNvSpPr txBox="1"/>
          <p:nvPr/>
        </p:nvSpPr>
        <p:spPr>
          <a:xfrm>
            <a:off x="6259436" y="2382755"/>
            <a:ext cx="4969175" cy="8771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s-ES" b="1" dirty="0" smtClean="0">
                <a:latin typeface="Times New Roman" panose="02020603050405020304" pitchFamily="18" charset="0"/>
                <a:cs typeface="Times New Roman" panose="02020603050405020304" pitchFamily="18" charset="0"/>
              </a:rPr>
              <a:t>Repeticiones</a:t>
            </a:r>
            <a:r>
              <a:rPr lang="es-ES" b="1" dirty="0">
                <a:latin typeface="Times New Roman" panose="02020603050405020304" pitchFamily="18" charset="0"/>
                <a:cs typeface="Times New Roman" panose="02020603050405020304" pitchFamily="18" charset="0"/>
              </a:rPr>
              <a:t>:</a:t>
            </a:r>
          </a:p>
          <a:p>
            <a:pPr indent="180340" algn="just">
              <a:lnSpc>
                <a:spcPct val="15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El ensayo conto con  10 repeticiones por tratamiento.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uadroTexto 13"/>
          <p:cNvSpPr txBox="1"/>
          <p:nvPr/>
        </p:nvSpPr>
        <p:spPr>
          <a:xfrm>
            <a:off x="6259437" y="4628463"/>
            <a:ext cx="4969175" cy="12464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s-ES" b="1" dirty="0" smtClean="0">
                <a:latin typeface="Times New Roman" panose="02020603050405020304" pitchFamily="18" charset="0"/>
                <a:cs typeface="Times New Roman" panose="02020603050405020304" pitchFamily="18" charset="0"/>
              </a:rPr>
              <a:t>Análisis Funcional:</a:t>
            </a:r>
          </a:p>
          <a:p>
            <a:pPr>
              <a:lnSpc>
                <a:spcPct val="150000"/>
              </a:lnSpc>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Análisis </a:t>
            </a:r>
            <a:r>
              <a:rPr lang="es-EC" sz="1600" dirty="0">
                <a:latin typeface="Times New Roman" panose="02020603050405020304" pitchFamily="18" charset="0"/>
                <a:ea typeface="Calibri" panose="020F0502020204030204" pitchFamily="34" charset="0"/>
                <a:cs typeface="Times New Roman" panose="02020603050405020304" pitchFamily="18" charset="0"/>
              </a:rPr>
              <a:t>de varianza (ADEVA) y la separación de medias con la prueba de </a:t>
            </a:r>
            <a:r>
              <a:rPr lang="es-EC" sz="1600" dirty="0" err="1">
                <a:latin typeface="Times New Roman" panose="02020603050405020304" pitchFamily="18" charset="0"/>
                <a:ea typeface="Calibri" panose="020F0502020204030204" pitchFamily="34" charset="0"/>
                <a:cs typeface="Times New Roman" panose="02020603050405020304" pitchFamily="18" charset="0"/>
              </a:rPr>
              <a:t>Tukey</a:t>
            </a:r>
            <a:r>
              <a:rPr lang="es-EC" sz="1600" dirty="0">
                <a:latin typeface="Times New Roman" panose="02020603050405020304" pitchFamily="18" charset="0"/>
                <a:ea typeface="Calibri" panose="020F0502020204030204" pitchFamily="34" charset="0"/>
                <a:cs typeface="Times New Roman" panose="02020603050405020304" pitchFamily="18" charset="0"/>
              </a:rPr>
              <a:t> al 5% de probabilidades de error.</a:t>
            </a:r>
            <a:endParaRPr lang="es-ES" sz="16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26383" y="665242"/>
            <a:ext cx="55247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t>
            </a:r>
            <a:r>
              <a:rPr kumimoji="0" lang="es-EC" altLang="es-EC" sz="2000" b="1" i="0" u="none" strike="noStrike" cap="none" normalizeH="0" baseline="0" dirty="0" smtClean="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abla </a:t>
            </a:r>
            <a:r>
              <a:rPr kumimoji="0" lang="es-EC" altLang="es-EC" sz="2000" b="1" i="0" u="none" strike="noStrike" cap="none" normalizeH="0" baseline="0" dirty="0" smtClean="0" bmk="_Toc14826617">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2.</a:t>
            </a:r>
            <a:r>
              <a:rPr kumimoji="0" lang="es-EC" altLang="es-EC" sz="2000" b="0" i="0" u="none" strike="noStrike" cap="none" normalizeH="0" baseline="0" dirty="0" smtClean="0" bmk="_Toc14826617">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s-EC" altLang="es-EC" sz="2000" b="0" i="1" u="none" strike="noStrike" cap="none" normalizeH="0" baseline="0" dirty="0" smtClean="0" bmk="_Toc14826617">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Descripción de los tratamientos a evaluar.</a:t>
            </a:r>
            <a:endParaRPr kumimoji="0" lang="es-EC" altLang="es-EC"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767308" y="1017374"/>
            <a:ext cx="4333875" cy="2257425"/>
          </a:xfrm>
          <a:prstGeom prst="rect">
            <a:avLst/>
          </a:prstGeom>
        </p:spPr>
      </p:pic>
      <p:sp>
        <p:nvSpPr>
          <p:cNvPr id="11" name="Rectángulo 10"/>
          <p:cNvSpPr/>
          <p:nvPr/>
        </p:nvSpPr>
        <p:spPr>
          <a:xfrm>
            <a:off x="767308" y="3190925"/>
            <a:ext cx="4527201" cy="646331"/>
          </a:xfrm>
          <a:prstGeom prst="rect">
            <a:avLst/>
          </a:prstGeom>
        </p:spPr>
        <p:txBody>
          <a:bodyPr wrap="none">
            <a:spAutoFit/>
          </a:bodyPr>
          <a:lstStyle/>
          <a:p>
            <a:pPr>
              <a:lnSpc>
                <a:spcPct val="150000"/>
              </a:lnSpc>
              <a:spcAft>
                <a:spcPts val="1000"/>
              </a:spcAft>
            </a:pPr>
            <a:r>
              <a:rPr lang="es-E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Esquema del análisis de </a:t>
            </a:r>
            <a:r>
              <a:rPr lang="es-E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varianza</a:t>
            </a:r>
            <a:endParaRPr lang="es-EC"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
          <p:cNvSpPr>
            <a:spLocks noChangeArrowheads="1"/>
          </p:cNvSpPr>
          <p:nvPr/>
        </p:nvSpPr>
        <p:spPr bwMode="auto">
          <a:xfrm>
            <a:off x="326383" y="3651814"/>
            <a:ext cx="58230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0"/>
              </a:spcAft>
            </a:pPr>
            <a:r>
              <a:rPr lang="es-EC" sz="2000" b="1" dirty="0">
                <a:latin typeface="Times New Roman" panose="02020603050405020304" pitchFamily="18" charset="0"/>
                <a:ea typeface="Arial" panose="020B0604020202020204" pitchFamily="34" charset="0"/>
                <a:cs typeface="Times New Roman" panose="02020603050405020304" pitchFamily="18" charset="0"/>
              </a:rPr>
              <a:t>Tabla 3</a:t>
            </a:r>
            <a:r>
              <a:rPr lang="es-EC"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s-EC" sz="2000" i="1" dirty="0" smtClean="0">
                <a:latin typeface="Times New Roman" panose="02020603050405020304" pitchFamily="18" charset="0"/>
                <a:ea typeface="Arial" panose="020B0604020202020204" pitchFamily="34" charset="0"/>
                <a:cs typeface="Times New Roman" panose="02020603050405020304" pitchFamily="18" charset="0"/>
              </a:rPr>
              <a:t>Análisis </a:t>
            </a:r>
            <a:r>
              <a:rPr lang="es-EC" sz="2000" i="1" dirty="0">
                <a:latin typeface="Times New Roman" panose="02020603050405020304" pitchFamily="18" charset="0"/>
                <a:ea typeface="Arial" panose="020B0604020202020204" pitchFamily="34" charset="0"/>
                <a:cs typeface="Times New Roman" panose="02020603050405020304" pitchFamily="18" charset="0"/>
              </a:rPr>
              <a:t>de varianza de un esquema </a:t>
            </a:r>
            <a:r>
              <a:rPr lang="es-EC" sz="2000" i="1" dirty="0" err="1">
                <a:latin typeface="Times New Roman" panose="02020603050405020304" pitchFamily="18" charset="0"/>
                <a:ea typeface="Arial" panose="020B0604020202020204" pitchFamily="34" charset="0"/>
                <a:cs typeface="Times New Roman" panose="02020603050405020304" pitchFamily="18" charset="0"/>
              </a:rPr>
              <a:t>bifactorial</a:t>
            </a:r>
            <a:r>
              <a:rPr lang="es-EC" sz="2000" i="1" dirty="0">
                <a:latin typeface="Times New Roman" panose="02020603050405020304" pitchFamily="18" charset="0"/>
                <a:ea typeface="Arial" panose="020B0604020202020204" pitchFamily="34" charset="0"/>
                <a:cs typeface="Times New Roman" panose="02020603050405020304" pitchFamily="18" charset="0"/>
              </a:rPr>
              <a:t> conducido a un diseño en DCA. </a:t>
            </a:r>
            <a:endParaRPr lang="es-EC" sz="2000" i="1"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767308" y="4339844"/>
            <a:ext cx="4775200" cy="2288803"/>
          </a:xfrm>
          <a:prstGeom prst="rect">
            <a:avLst/>
          </a:prstGeom>
        </p:spPr>
      </p:pic>
    </p:spTree>
    <p:extLst>
      <p:ext uri="{BB962C8B-B14F-4D97-AF65-F5344CB8AC3E}">
        <p14:creationId xmlns:p14="http://schemas.microsoft.com/office/powerpoint/2010/main" val="476399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p:cNvSpPr/>
          <p:nvPr/>
        </p:nvSpPr>
        <p:spPr>
          <a:xfrm>
            <a:off x="7792377" y="3593008"/>
            <a:ext cx="3519864" cy="264269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1" name="Rectángulo 30"/>
          <p:cNvSpPr/>
          <p:nvPr/>
        </p:nvSpPr>
        <p:spPr>
          <a:xfrm>
            <a:off x="4158947" y="3495631"/>
            <a:ext cx="3519864" cy="264269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Rectángulo 3"/>
          <p:cNvSpPr/>
          <p:nvPr/>
        </p:nvSpPr>
        <p:spPr>
          <a:xfrm>
            <a:off x="4185360" y="87457"/>
            <a:ext cx="3840090" cy="646331"/>
          </a:xfrm>
          <a:prstGeom prst="rect">
            <a:avLst/>
          </a:prstGeom>
        </p:spPr>
        <p:txBody>
          <a:bodyPr wrap="none">
            <a:spAutoFit/>
          </a:bodyPr>
          <a:lstStyle/>
          <a:p>
            <a:r>
              <a:rPr lang="es-EC" sz="3600" b="1" dirty="0">
                <a:solidFill>
                  <a:srgbClr val="000000"/>
                </a:solidFill>
                <a:latin typeface="Times New Roman" panose="02020603050405020304" pitchFamily="18" charset="0"/>
              </a:rPr>
              <a:t>Variables a Medir </a:t>
            </a:r>
            <a:endParaRPr lang="es-EC" sz="3600" dirty="0"/>
          </a:p>
        </p:txBody>
      </p:sp>
      <p:sp>
        <p:nvSpPr>
          <p:cNvPr id="11" name="Rectángulo 10"/>
          <p:cNvSpPr/>
          <p:nvPr/>
        </p:nvSpPr>
        <p:spPr>
          <a:xfrm>
            <a:off x="1019296" y="3569553"/>
            <a:ext cx="2048638"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Diámetro del brote</a:t>
            </a:r>
            <a:endParaRPr lang="es-EC" b="1" dirty="0"/>
          </a:p>
        </p:txBody>
      </p:sp>
      <p:sp>
        <p:nvSpPr>
          <p:cNvPr id="15" name="Rectángulo 14"/>
          <p:cNvSpPr/>
          <p:nvPr/>
        </p:nvSpPr>
        <p:spPr>
          <a:xfrm>
            <a:off x="8676028" y="851748"/>
            <a:ext cx="1706557"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Altura de brote</a:t>
            </a:r>
            <a:endParaRPr lang="es-EC" b="1" dirty="0"/>
          </a:p>
        </p:txBody>
      </p:sp>
      <p:sp>
        <p:nvSpPr>
          <p:cNvPr id="24" name="Rectángulo 23"/>
          <p:cNvSpPr/>
          <p:nvPr/>
        </p:nvSpPr>
        <p:spPr>
          <a:xfrm>
            <a:off x="292444" y="755624"/>
            <a:ext cx="3519864" cy="264269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p:cNvSpPr/>
          <p:nvPr/>
        </p:nvSpPr>
        <p:spPr>
          <a:xfrm>
            <a:off x="7707962" y="755624"/>
            <a:ext cx="3839824" cy="261199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ángulo 26"/>
          <p:cNvSpPr/>
          <p:nvPr/>
        </p:nvSpPr>
        <p:spPr>
          <a:xfrm>
            <a:off x="292444" y="3569554"/>
            <a:ext cx="3519864" cy="266614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 name="Imagen 21"/>
          <p:cNvPicPr/>
          <p:nvPr/>
        </p:nvPicPr>
        <p:blipFill>
          <a:blip r:embed="rId2"/>
          <a:stretch>
            <a:fillRect/>
          </a:stretch>
        </p:blipFill>
        <p:spPr>
          <a:xfrm>
            <a:off x="8218273" y="1461257"/>
            <a:ext cx="1334036" cy="1765812"/>
          </a:xfrm>
          <a:prstGeom prst="rect">
            <a:avLst/>
          </a:prstGeom>
          <a:ln w="12700">
            <a:solidFill>
              <a:schemeClr val="tx1"/>
            </a:solidFill>
          </a:ln>
        </p:spPr>
      </p:pic>
      <p:sp>
        <p:nvSpPr>
          <p:cNvPr id="2" name="Rectángulo 1"/>
          <p:cNvSpPr/>
          <p:nvPr/>
        </p:nvSpPr>
        <p:spPr>
          <a:xfrm>
            <a:off x="608833" y="973028"/>
            <a:ext cx="2694007"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Porcentaje de mortalidad</a:t>
            </a:r>
            <a:endParaRPr lang="es-EC" b="1" dirty="0"/>
          </a:p>
        </p:txBody>
      </p:sp>
      <p:pic>
        <p:nvPicPr>
          <p:cNvPr id="14" name="Imagen 13" descr="https://scontent-lga3-1.xx.fbcdn.net/v/t1.15752-9/s2048x2048/62131534_947720018892670_2688441934346715136_n.jpg?_nc_cat=100&amp;_nc_ht=scontent-lga3-1.xx&amp;oh=3492800a738dcf65608b3feaf279cbd1&amp;oe=5D81685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33" y="1559764"/>
            <a:ext cx="2869565" cy="1614170"/>
          </a:xfrm>
          <a:prstGeom prst="rect">
            <a:avLst/>
          </a:prstGeom>
          <a:noFill/>
          <a:ln w="12700">
            <a:solidFill>
              <a:schemeClr val="tx1"/>
            </a:solidFill>
          </a:ln>
        </p:spPr>
      </p:pic>
      <p:pic>
        <p:nvPicPr>
          <p:cNvPr id="20" name="Imagen 19" descr="https://scontent-lga3-1.xx.fbcdn.net/v/t1.15752-9/62266217_876724556026422_7103770710950019072_n.jpg?_nc_cat=104&amp;_nc_ht=scontent-lga3-1.xx&amp;oh=1465758c2e6172c961ac4a17cd158c0b&amp;oe=5D7D87F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0434" y="1408122"/>
            <a:ext cx="1360465" cy="1765812"/>
          </a:xfrm>
          <a:prstGeom prst="rect">
            <a:avLst/>
          </a:prstGeom>
          <a:noFill/>
          <a:ln w="12700">
            <a:solidFill>
              <a:schemeClr val="tx1"/>
            </a:solidFill>
          </a:ln>
        </p:spPr>
      </p:pic>
      <p:cxnSp>
        <p:nvCxnSpPr>
          <p:cNvPr id="10" name="Conector recto de flecha 9"/>
          <p:cNvCxnSpPr/>
          <p:nvPr/>
        </p:nvCxnSpPr>
        <p:spPr>
          <a:xfrm flipV="1">
            <a:off x="10633869" y="1572976"/>
            <a:ext cx="96798" cy="1017431"/>
          </a:xfrm>
          <a:prstGeom prst="straightConnector1">
            <a:avLst/>
          </a:prstGeom>
          <a:ln w="12700">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23" name="Imagen 22"/>
          <p:cNvPicPr>
            <a:picLocks noChangeAspect="1"/>
          </p:cNvPicPr>
          <p:nvPr/>
        </p:nvPicPr>
        <p:blipFill>
          <a:blip r:embed="rId5"/>
          <a:stretch>
            <a:fillRect/>
          </a:stretch>
        </p:blipFill>
        <p:spPr>
          <a:xfrm>
            <a:off x="3945817" y="765068"/>
            <a:ext cx="3714770" cy="2633248"/>
          </a:xfrm>
          <a:prstGeom prst="rect">
            <a:avLst/>
          </a:prstGeom>
        </p:spPr>
      </p:pic>
      <p:pic>
        <p:nvPicPr>
          <p:cNvPr id="4098" name="Picture 2" descr="https://scontent.fgye12-1.fna.fbcdn.net/v/t1.15752-9/67545658_444169092853718_5568028252875784192_n.jpg?_nc_cat=100&amp;_nc_oc=AQlj_fHqOSGrZ4AMTbfDA3bFrUr8haY5mB2Cxw4ozSyl3ZcPgRn8gtfyYU4_WahVDu9RF6i2-dJU21e7qgfpz2hA&amp;_nc_ht=scontent.fgye12-1.fna&amp;oh=0eb110d367297335a268c2734febb8b1&amp;oe=5DB1A6E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885" r="11531"/>
          <a:stretch/>
        </p:blipFill>
        <p:spPr bwMode="auto">
          <a:xfrm>
            <a:off x="1107039" y="3975402"/>
            <a:ext cx="1840872" cy="208618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9" name="Picture 2" descr="https://scontent.fgye12-1.fna.fbcdn.net/v/t1.15752-9/67302948_386002855605389_1517879989737881600_n.jpg?_nc_cat=107&amp;_nc_oc=AQlUWiF-BUhTgN_Rujee8sPkomCPjH9cU1NncsIPPT1rwpfAY8nbFrQ-hxhQAx614ZoSyuXtqmIyFAwJySdccJKQ&amp;_nc_ht=scontent.fgye12-1.fna&amp;oh=9e9adc5dca5b2033a50ffca9fbfc29ec&amp;oe=5DE50F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778" y="4103349"/>
            <a:ext cx="2553561" cy="19125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 name="Picture 4" descr="https://scontent.fgye12-1.fna.fbcdn.net/v/t1.15752-9/67218136_349286145743922_3150845423468412928_n.jpg?_nc_cat=107&amp;_nc_oc=AQnPtevk_hBHjH_zkUK0CuQxbc2CRePPYnuriuECx2KGbrC-auDu28Wsg_lORJ50ReOjig1cR2SHiRU6US-7nk0c&amp;_nc_ht=scontent.fgye12-1.fna&amp;oh=a0769f0a8d246fe3d9ad00cec151a32c&amp;oe=5DA96A8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326" t="6792"/>
          <a:stretch/>
        </p:blipFill>
        <p:spPr bwMode="auto">
          <a:xfrm>
            <a:off x="8607372" y="3975402"/>
            <a:ext cx="2026497" cy="209044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3" name="Rectángulo 32"/>
          <p:cNvSpPr/>
          <p:nvPr/>
        </p:nvSpPr>
        <p:spPr>
          <a:xfrm>
            <a:off x="8025450" y="3574790"/>
            <a:ext cx="3286791" cy="369332"/>
          </a:xfrm>
          <a:prstGeom prst="rect">
            <a:avLst/>
          </a:prstGeom>
        </p:spPr>
        <p:txBody>
          <a:bodyPr wrap="square">
            <a:spAutoFit/>
          </a:bodyPr>
          <a:lstStyle/>
          <a:p>
            <a:r>
              <a:rPr lang="es-EC" b="1" dirty="0">
                <a:latin typeface="Times New Roman" panose="02020603050405020304" pitchFamily="18" charset="0"/>
                <a:ea typeface="Calibri" panose="020F0502020204030204" pitchFamily="34" charset="0"/>
              </a:rPr>
              <a:t>Número de raíces principales</a:t>
            </a:r>
            <a:endParaRPr lang="es-EC" b="1" dirty="0"/>
          </a:p>
        </p:txBody>
      </p:sp>
      <p:sp>
        <p:nvSpPr>
          <p:cNvPr id="34" name="Rectángulo 33"/>
          <p:cNvSpPr/>
          <p:nvPr/>
        </p:nvSpPr>
        <p:spPr>
          <a:xfrm>
            <a:off x="4601254" y="3669743"/>
            <a:ext cx="2762295"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Longitud de masa radical</a:t>
            </a:r>
            <a:r>
              <a:rPr lang="es-EC" b="1" dirty="0" smtClean="0">
                <a:solidFill>
                  <a:srgbClr val="000000"/>
                </a:solidFill>
                <a:latin typeface="Times New Roman" panose="02020603050405020304" pitchFamily="18" charset="0"/>
              </a:rPr>
              <a:t> </a:t>
            </a:r>
            <a:endParaRPr lang="es-EC" b="1" dirty="0"/>
          </a:p>
        </p:txBody>
      </p:sp>
    </p:spTree>
    <p:extLst>
      <p:ext uri="{BB962C8B-B14F-4D97-AF65-F5344CB8AC3E}">
        <p14:creationId xmlns:p14="http://schemas.microsoft.com/office/powerpoint/2010/main" val="2519392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3648862" y="4124204"/>
                <a:ext cx="4508500" cy="2378075"/>
              </a:xfrm>
              <a:ln w="28575">
                <a:solidFill>
                  <a:srgbClr val="92D050"/>
                </a:solidFill>
              </a:ln>
            </p:spPr>
            <p:txBody>
              <a:bodyPr>
                <a:normAutofit/>
              </a:bodyPr>
              <a:lstStyle/>
              <a:p>
                <a:pPr marL="0" indent="0" algn="ctr">
                  <a:buNone/>
                </a:pPr>
                <a:endParaRPr lang="es-EC" sz="1800" b="1" dirty="0" smtClean="0">
                  <a:latin typeface="Times New Roman" panose="02020603050405020304" pitchFamily="18" charset="0"/>
                  <a:cs typeface="Times New Roman" panose="02020603050405020304" pitchFamily="18" charset="0"/>
                </a:endParaRPr>
              </a:p>
              <a:p>
                <a:pPr marL="0" indent="0" algn="ctr">
                  <a:buNone/>
                </a:pPr>
                <a:endParaRPr lang="es-ES" sz="1800" b="1" dirty="0" smtClean="0"/>
              </a:p>
              <a:p>
                <a:pPr marL="0" indent="0" algn="ctr">
                  <a:buNone/>
                </a:pPr>
                <a:endParaRPr lang="es-EC" sz="2400" b="1" dirty="0"/>
              </a:p>
              <a:p>
                <a:pPr algn="ctr"/>
                <a14:m>
                  <m:oMath xmlns:m="http://schemas.openxmlformats.org/officeDocument/2006/math">
                    <m:r>
                      <a:rPr lang="es-EC" sz="2400" i="1"/>
                      <m:t>𝐼𝐶𝐷</m:t>
                    </m:r>
                    <m:r>
                      <a:rPr lang="es-EC" sz="2400" i="1"/>
                      <m:t>=</m:t>
                    </m:r>
                    <m:f>
                      <m:fPr>
                        <m:ctrlPr>
                          <a:rPr lang="es-EC" sz="2400" i="1"/>
                        </m:ctrlPr>
                      </m:fPr>
                      <m:num>
                        <m:r>
                          <m:rPr>
                            <m:sty m:val="p"/>
                          </m:rPr>
                          <a:rPr lang="es-EC" sz="2400"/>
                          <m:t>Peso</m:t>
                        </m:r>
                        <m:r>
                          <a:rPr lang="es-EC" sz="2400"/>
                          <m:t> </m:t>
                        </m:r>
                        <m:r>
                          <m:rPr>
                            <m:sty m:val="p"/>
                          </m:rPr>
                          <a:rPr lang="es-EC" sz="2400"/>
                          <m:t>seco</m:t>
                        </m:r>
                        <m:r>
                          <a:rPr lang="es-EC" sz="2400"/>
                          <m:t> </m:t>
                        </m:r>
                        <m:r>
                          <m:rPr>
                            <m:sty m:val="p"/>
                          </m:rPr>
                          <a:rPr lang="es-EC" sz="2400"/>
                          <m:t>biomasa</m:t>
                        </m:r>
                        <m:r>
                          <a:rPr lang="es-EC" sz="2400"/>
                          <m:t> </m:t>
                        </m:r>
                        <m:r>
                          <m:rPr>
                            <m:sty m:val="p"/>
                          </m:rPr>
                          <a:rPr lang="es-EC" sz="2400"/>
                          <m:t>total</m:t>
                        </m:r>
                        <m:r>
                          <a:rPr lang="es-EC" sz="2400"/>
                          <m:t> (</m:t>
                        </m:r>
                        <m:r>
                          <m:rPr>
                            <m:sty m:val="p"/>
                          </m:rPr>
                          <a:rPr lang="es-EC" sz="2400"/>
                          <m:t>g</m:t>
                        </m:r>
                        <m:r>
                          <a:rPr lang="es-EC" sz="2400"/>
                          <m:t>)</m:t>
                        </m:r>
                      </m:num>
                      <m:den>
                        <m:f>
                          <m:fPr>
                            <m:ctrlPr>
                              <a:rPr lang="es-EC" sz="2400" i="1"/>
                            </m:ctrlPr>
                          </m:fPr>
                          <m:num>
                            <m:r>
                              <a:rPr lang="es-EC" sz="2400" i="1"/>
                              <m:t>𝐴𝑙𝑡𝑢𝑟𝑎</m:t>
                            </m:r>
                            <m:r>
                              <a:rPr lang="es-EC" sz="2400" i="1"/>
                              <m:t> (</m:t>
                            </m:r>
                            <m:r>
                              <a:rPr lang="es-EC" sz="2400" i="1"/>
                              <m:t>𝑐𝑚</m:t>
                            </m:r>
                            <m:r>
                              <a:rPr lang="es-EC" sz="2400" i="1"/>
                              <m:t>)</m:t>
                            </m:r>
                          </m:num>
                          <m:den>
                            <m:r>
                              <a:rPr lang="es-EC" sz="2400" i="1"/>
                              <m:t>𝐷𝑖</m:t>
                            </m:r>
                            <m:r>
                              <a:rPr lang="es-EC" sz="2400" i="1"/>
                              <m:t>á</m:t>
                            </m:r>
                            <m:r>
                              <a:rPr lang="es-EC" sz="2400" i="1"/>
                              <m:t>𝑚𝑒𝑡𝑟𝑜</m:t>
                            </m:r>
                            <m:r>
                              <a:rPr lang="es-EC" sz="2400" i="1"/>
                              <m:t> (</m:t>
                            </m:r>
                            <m:r>
                              <a:rPr lang="es-EC" sz="2400" i="1"/>
                              <m:t>𝑚𝑚</m:t>
                            </m:r>
                            <m:r>
                              <a:rPr lang="es-EC" sz="2400" i="1"/>
                              <m:t>)</m:t>
                            </m:r>
                          </m:den>
                        </m:f>
                        <m:r>
                          <a:rPr lang="es-EC" sz="2400" i="1"/>
                          <m:t>+</m:t>
                        </m:r>
                        <m:f>
                          <m:fPr>
                            <m:ctrlPr>
                              <a:rPr lang="es-EC" sz="2400" i="1"/>
                            </m:ctrlPr>
                          </m:fPr>
                          <m:num>
                            <m:r>
                              <a:rPr lang="es-EC" sz="2400" i="1"/>
                              <m:t> </m:t>
                            </m:r>
                            <m:r>
                              <a:rPr lang="es-EC" sz="2400" i="1"/>
                              <m:t>𝑃𝑒𝑠𝑜</m:t>
                            </m:r>
                            <m:r>
                              <a:rPr lang="es-EC" sz="2400" i="1"/>
                              <m:t> </m:t>
                            </m:r>
                            <m:r>
                              <a:rPr lang="es-EC" sz="2400" i="1"/>
                              <m:t>𝑠𝑒𝑐𝑜</m:t>
                            </m:r>
                            <m:r>
                              <a:rPr lang="es-EC" sz="2400" i="1"/>
                              <m:t> </m:t>
                            </m:r>
                            <m:r>
                              <a:rPr lang="es-EC" sz="2400" i="1"/>
                              <m:t>𝑎</m:t>
                            </m:r>
                            <m:r>
                              <a:rPr lang="es-EC" sz="2400" i="1"/>
                              <m:t>é</m:t>
                            </m:r>
                            <m:r>
                              <a:rPr lang="es-EC" sz="2400" i="1"/>
                              <m:t>𝑟𝑒𝑜</m:t>
                            </m:r>
                            <m:r>
                              <a:rPr lang="es-EC" sz="2400" i="1"/>
                              <m:t>(</m:t>
                            </m:r>
                            <m:r>
                              <a:rPr lang="es-EC" sz="2400" i="1"/>
                              <m:t>𝑔</m:t>
                            </m:r>
                            <m:r>
                              <a:rPr lang="es-EC" sz="2400" i="1"/>
                              <m:t>)</m:t>
                            </m:r>
                          </m:num>
                          <m:den>
                            <m:r>
                              <a:rPr lang="es-EC" sz="2400" i="1"/>
                              <m:t>𝑃𝑒𝑠𝑜</m:t>
                            </m:r>
                            <m:r>
                              <a:rPr lang="es-EC" sz="2400" i="1"/>
                              <m:t> </m:t>
                            </m:r>
                            <m:r>
                              <a:rPr lang="es-EC" sz="2400" i="1"/>
                              <m:t>𝑠𝑒𝑐𝑜</m:t>
                            </m:r>
                            <m:r>
                              <a:rPr lang="es-EC" sz="2400" i="1"/>
                              <m:t> </m:t>
                            </m:r>
                            <m:r>
                              <a:rPr lang="es-EC" sz="2400" i="1"/>
                              <m:t>𝑟𝑎𝑑𝑖𝑐𝑎𝑙</m:t>
                            </m:r>
                            <m:r>
                              <a:rPr lang="es-EC" sz="2400" i="1"/>
                              <m:t> (</m:t>
                            </m:r>
                            <m:r>
                              <a:rPr lang="es-EC" sz="2400" i="1"/>
                              <m:t>𝑔</m:t>
                            </m:r>
                            <m:r>
                              <a:rPr lang="es-EC" sz="2400" i="1"/>
                              <m:t>)</m:t>
                            </m:r>
                          </m:den>
                        </m:f>
                      </m:den>
                    </m:f>
                  </m:oMath>
                </a14:m>
                <a:endParaRPr lang="es-EC" sz="2400" dirty="0"/>
              </a:p>
              <a:p>
                <a:pPr marL="0" indent="0">
                  <a:buNone/>
                </a:pPr>
                <a:endParaRPr lang="es-EC" sz="24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3648862" y="4124204"/>
                <a:ext cx="4508500" cy="2378075"/>
              </a:xfrm>
              <a:blipFill rotWithShape="0">
                <a:blip r:embed="rId2"/>
                <a:stretch>
                  <a:fillRect/>
                </a:stretch>
              </a:blipFill>
              <a:ln w="28575">
                <a:solidFill>
                  <a:srgbClr val="92D050"/>
                </a:solidFill>
              </a:ln>
            </p:spPr>
            <p:txBody>
              <a:bodyPr/>
              <a:lstStyle/>
              <a:p>
                <a:r>
                  <a:rPr lang="es-EC">
                    <a:noFill/>
                  </a:rPr>
                  <a:t> </a:t>
                </a:r>
              </a:p>
            </p:txBody>
          </p:sp>
        </mc:Fallback>
      </mc:AlternateContent>
      <p:sp>
        <p:nvSpPr>
          <p:cNvPr id="4" name="Rectángulo 3"/>
          <p:cNvSpPr/>
          <p:nvPr/>
        </p:nvSpPr>
        <p:spPr>
          <a:xfrm>
            <a:off x="712796" y="1081530"/>
            <a:ext cx="4000156" cy="23225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4419600" y="4978400"/>
            <a:ext cx="3670300" cy="369332"/>
          </a:xfrm>
          <a:prstGeom prst="rect">
            <a:avLst/>
          </a:prstGeom>
          <a:noFill/>
        </p:spPr>
        <p:txBody>
          <a:bodyPr wrap="square" rtlCol="0">
            <a:spAutoFit/>
          </a:bodyPr>
          <a:lstStyle/>
          <a:p>
            <a:endParaRPr lang="es-EC" dirty="0"/>
          </a:p>
        </p:txBody>
      </p:sp>
      <mc:AlternateContent xmlns:mc="http://schemas.openxmlformats.org/markup-compatibility/2006">
        <mc:Choice xmlns:a14="http://schemas.microsoft.com/office/drawing/2010/main" Requires="a14">
          <p:sp>
            <p:nvSpPr>
              <p:cNvPr id="9" name="CuadroTexto 8"/>
              <p:cNvSpPr txBox="1"/>
              <p:nvPr/>
            </p:nvSpPr>
            <p:spPr>
              <a:xfrm>
                <a:off x="521952" y="2093826"/>
                <a:ext cx="4191000" cy="66492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m:rPr>
                              <m:nor/>
                            </m:rPr>
                            <a:rPr lang="es-EC" dirty="0">
                              <a:latin typeface="Times New Roman" panose="02020603050405020304" pitchFamily="18" charset="0"/>
                              <a:cs typeface="Times New Roman" panose="02020603050405020304" pitchFamily="18" charset="0"/>
                            </a:rPr>
                            <m:t>altura</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de</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brote</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cm</m:t>
                          </m:r>
                          <m:r>
                            <m:rPr>
                              <m:nor/>
                            </m:rPr>
                            <a:rPr lang="es-EC" dirty="0">
                              <a:latin typeface="Times New Roman" panose="02020603050405020304" pitchFamily="18" charset="0"/>
                              <a:cs typeface="Times New Roman" panose="02020603050405020304" pitchFamily="18" charset="0"/>
                            </a:rPr>
                            <m:t>)</m:t>
                          </m:r>
                        </m:num>
                        <m:den>
                          <m:r>
                            <m:rPr>
                              <m:nor/>
                            </m:rPr>
                            <a:rPr lang="es-EC" dirty="0">
                              <a:latin typeface="Times New Roman" panose="02020603050405020304" pitchFamily="18" charset="0"/>
                              <a:cs typeface="Times New Roman" panose="02020603050405020304" pitchFamily="18" charset="0"/>
                            </a:rPr>
                            <m:t>di</m:t>
                          </m:r>
                          <m:r>
                            <m:rPr>
                              <m:nor/>
                            </m:rPr>
                            <a:rPr lang="es-EC" dirty="0">
                              <a:latin typeface="Times New Roman" panose="02020603050405020304" pitchFamily="18" charset="0"/>
                              <a:cs typeface="Times New Roman" panose="02020603050405020304" pitchFamily="18" charset="0"/>
                            </a:rPr>
                            <m:t>á</m:t>
                          </m:r>
                          <m:r>
                            <m:rPr>
                              <m:nor/>
                            </m:rPr>
                            <a:rPr lang="es-EC" dirty="0">
                              <a:latin typeface="Times New Roman" panose="02020603050405020304" pitchFamily="18" charset="0"/>
                              <a:cs typeface="Times New Roman" panose="02020603050405020304" pitchFamily="18" charset="0"/>
                            </a:rPr>
                            <m:t>metro</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de</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brote</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mm</m:t>
                          </m:r>
                          <m:r>
                            <m:rPr>
                              <m:nor/>
                            </m:rPr>
                            <a:rPr lang="es-EC" dirty="0">
                              <a:latin typeface="Times New Roman" panose="02020603050405020304" pitchFamily="18" charset="0"/>
                              <a:cs typeface="Times New Roman" panose="02020603050405020304" pitchFamily="18" charset="0"/>
                            </a:rPr>
                            <m:t>.</m:t>
                          </m:r>
                        </m:den>
                      </m:f>
                    </m:oMath>
                  </m:oMathPara>
                </a14:m>
                <a:endParaRPr lang="es-EC" sz="1500" dirty="0">
                  <a:latin typeface="Times New Roman" panose="02020603050405020304" pitchFamily="18" charset="0"/>
                  <a:cs typeface="Times New Roman" panose="02020603050405020304" pitchFamily="18" charset="0"/>
                </a:endParaRPr>
              </a:p>
            </p:txBody>
          </p:sp>
        </mc:Choice>
        <mc:Fallback>
          <p:sp>
            <p:nvSpPr>
              <p:cNvPr id="9" name="CuadroTexto 8"/>
              <p:cNvSpPr txBox="1">
                <a:spLocks noRot="1" noChangeAspect="1" noMove="1" noResize="1" noEditPoints="1" noAdjustHandles="1" noChangeArrowheads="1" noChangeShapeType="1" noTextEdit="1"/>
              </p:cNvSpPr>
              <p:nvPr/>
            </p:nvSpPr>
            <p:spPr>
              <a:xfrm>
                <a:off x="521952" y="2093826"/>
                <a:ext cx="4191000" cy="664926"/>
              </a:xfrm>
              <a:prstGeom prst="rect">
                <a:avLst/>
              </a:prstGeom>
              <a:blipFill rotWithShape="0">
                <a:blip r:embed="rId3"/>
                <a:stretch>
                  <a:fillRect/>
                </a:stretch>
              </a:blipFill>
            </p:spPr>
            <p:txBody>
              <a:bodyPr/>
              <a:lstStyle/>
              <a:p>
                <a:r>
                  <a:rPr lang="es-EC">
                    <a:noFill/>
                  </a:rPr>
                  <a:t> </a:t>
                </a:r>
              </a:p>
            </p:txBody>
          </p:sp>
        </mc:Fallback>
      </mc:AlternateContent>
      <p:sp>
        <p:nvSpPr>
          <p:cNvPr id="10" name="CuadroTexto 9"/>
          <p:cNvSpPr txBox="1"/>
          <p:nvPr/>
        </p:nvSpPr>
        <p:spPr>
          <a:xfrm>
            <a:off x="1492422" y="1318786"/>
            <a:ext cx="2641600" cy="984885"/>
          </a:xfrm>
          <a:prstGeom prst="rect">
            <a:avLst/>
          </a:prstGeom>
          <a:noFill/>
        </p:spPr>
        <p:txBody>
          <a:bodyPr wrap="square" rtlCol="0">
            <a:spAutoFit/>
          </a:bodyPr>
          <a:lstStyle/>
          <a:p>
            <a:pPr algn="ctr"/>
            <a:r>
              <a:rPr lang="es-EC" sz="2000" b="1" dirty="0">
                <a:latin typeface="Times New Roman" panose="02020603050405020304" pitchFamily="18" charset="0"/>
                <a:cs typeface="Times New Roman" panose="02020603050405020304" pitchFamily="18" charset="0"/>
              </a:rPr>
              <a:t>Índice de vigor o esbeltez</a:t>
            </a:r>
            <a:r>
              <a:rPr lang="es-EC" sz="2000" b="1" dirty="0"/>
              <a:t>.</a:t>
            </a:r>
          </a:p>
          <a:p>
            <a:endParaRPr lang="es-EC" dirty="0"/>
          </a:p>
        </p:txBody>
      </p:sp>
      <p:sp>
        <p:nvSpPr>
          <p:cNvPr id="11" name="CuadroTexto 10"/>
          <p:cNvSpPr txBox="1"/>
          <p:nvPr/>
        </p:nvSpPr>
        <p:spPr>
          <a:xfrm>
            <a:off x="7029450" y="1211419"/>
            <a:ext cx="2641600" cy="707886"/>
          </a:xfrm>
          <a:prstGeom prst="rect">
            <a:avLst/>
          </a:prstGeom>
          <a:noFill/>
        </p:spPr>
        <p:txBody>
          <a:bodyPr wrap="square" rtlCol="0">
            <a:spAutoFit/>
          </a:bodyPr>
          <a:lstStyle/>
          <a:p>
            <a:pPr algn="ctr"/>
            <a:r>
              <a:rPr lang="es-EC" sz="2000" b="1" dirty="0">
                <a:latin typeface="Times New Roman" panose="02020603050405020304" pitchFamily="18" charset="0"/>
                <a:cs typeface="Times New Roman" panose="02020603050405020304" pitchFamily="18" charset="0"/>
              </a:rPr>
              <a:t>Relación biomasa aérea/biomasa radical</a:t>
            </a:r>
            <a:endParaRPr lang="es-EC"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CuadroTexto 11"/>
              <p:cNvSpPr txBox="1"/>
              <p:nvPr/>
            </p:nvSpPr>
            <p:spPr>
              <a:xfrm>
                <a:off x="6254750" y="2099240"/>
                <a:ext cx="4191000" cy="66492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m:rPr>
                              <m:nor/>
                            </m:rPr>
                            <a:rPr lang="es-ES" b="0" i="0" smtClean="0">
                              <a:latin typeface="Cambria Math" panose="02040503050406030204" pitchFamily="18" charset="0"/>
                            </a:rPr>
                            <m:t>P</m:t>
                          </m:r>
                          <m:r>
                            <m:rPr>
                              <m:nor/>
                            </m:rPr>
                            <a:rPr lang="es-EC" dirty="0">
                              <a:latin typeface="Times New Roman" panose="02020603050405020304" pitchFamily="18" charset="0"/>
                              <a:cs typeface="Times New Roman" panose="02020603050405020304" pitchFamily="18" charset="0"/>
                            </a:rPr>
                            <m:t>eso</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seco</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de</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la</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parte</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a</m:t>
                          </m:r>
                          <m:r>
                            <m:rPr>
                              <m:nor/>
                            </m:rPr>
                            <a:rPr lang="es-EC" dirty="0">
                              <a:latin typeface="Times New Roman" panose="02020603050405020304" pitchFamily="18" charset="0"/>
                              <a:cs typeface="Times New Roman" panose="02020603050405020304" pitchFamily="18" charset="0"/>
                            </a:rPr>
                            <m:t>é</m:t>
                          </m:r>
                          <m:r>
                            <m:rPr>
                              <m:nor/>
                            </m:rPr>
                            <a:rPr lang="es-EC" dirty="0">
                              <a:latin typeface="Times New Roman" panose="02020603050405020304" pitchFamily="18" charset="0"/>
                              <a:cs typeface="Times New Roman" panose="02020603050405020304" pitchFamily="18" charset="0"/>
                            </a:rPr>
                            <m:t>rea</m:t>
                          </m:r>
                        </m:num>
                        <m:den>
                          <m:r>
                            <m:rPr>
                              <m:nor/>
                            </m:rPr>
                            <a:rPr lang="es-ES" b="0" i="0" smtClean="0">
                              <a:latin typeface="Cambria Math" panose="02040503050406030204" pitchFamily="18" charset="0"/>
                            </a:rPr>
                            <m:t>p</m:t>
                          </m:r>
                          <m:r>
                            <m:rPr>
                              <m:nor/>
                            </m:rPr>
                            <a:rPr lang="es-EC" dirty="0">
                              <a:latin typeface="Times New Roman" panose="02020603050405020304" pitchFamily="18" charset="0"/>
                              <a:cs typeface="Times New Roman" panose="02020603050405020304" pitchFamily="18" charset="0"/>
                            </a:rPr>
                            <m:t>eso</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seco</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de</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la</m:t>
                          </m:r>
                          <m:r>
                            <m:rPr>
                              <m:nor/>
                            </m:rPr>
                            <a:rPr lang="es-EC" dirty="0">
                              <a:latin typeface="Times New Roman" panose="02020603050405020304" pitchFamily="18" charset="0"/>
                              <a:cs typeface="Times New Roman" panose="02020603050405020304" pitchFamily="18" charset="0"/>
                            </a:rPr>
                            <m:t> </m:t>
                          </m:r>
                          <m:r>
                            <m:rPr>
                              <m:nor/>
                            </m:rPr>
                            <a:rPr lang="es-EC" dirty="0">
                              <a:latin typeface="Times New Roman" panose="02020603050405020304" pitchFamily="18" charset="0"/>
                              <a:cs typeface="Times New Roman" panose="02020603050405020304" pitchFamily="18" charset="0"/>
                            </a:rPr>
                            <m:t>parte</m:t>
                          </m:r>
                          <m:r>
                            <a:rPr lang="es-ES" b="0" i="1" dirty="0" smtClean="0">
                              <a:latin typeface="Cambria Math" panose="02040503050406030204" pitchFamily="18" charset="0"/>
                            </a:rPr>
                            <m:t>  </m:t>
                          </m:r>
                        </m:den>
                      </m:f>
                    </m:oMath>
                  </m:oMathPara>
                </a14:m>
                <a:endParaRPr lang="es-EC" sz="1400" dirty="0">
                  <a:latin typeface="Times New Roman" panose="02020603050405020304" pitchFamily="18" charset="0"/>
                  <a:cs typeface="Times New Roman" panose="02020603050405020304" pitchFamily="18" charset="0"/>
                </a:endParaRPr>
              </a:p>
            </p:txBody>
          </p:sp>
        </mc:Choice>
        <mc:Fallback>
          <p:sp>
            <p:nvSpPr>
              <p:cNvPr id="12" name="CuadroTexto 11"/>
              <p:cNvSpPr txBox="1">
                <a:spLocks noRot="1" noChangeAspect="1" noMove="1" noResize="1" noEditPoints="1" noAdjustHandles="1" noChangeArrowheads="1" noChangeShapeType="1" noTextEdit="1"/>
              </p:cNvSpPr>
              <p:nvPr/>
            </p:nvSpPr>
            <p:spPr>
              <a:xfrm>
                <a:off x="6254750" y="2099240"/>
                <a:ext cx="4191000" cy="664926"/>
              </a:xfrm>
              <a:prstGeom prst="rect">
                <a:avLst/>
              </a:prstGeom>
              <a:blipFill rotWithShape="0">
                <a:blip r:embed="rId4"/>
                <a:stretch>
                  <a:fillRect/>
                </a:stretch>
              </a:blipFill>
            </p:spPr>
            <p:txBody>
              <a:bodyPr/>
              <a:lstStyle/>
              <a:p>
                <a:r>
                  <a:rPr lang="es-EC">
                    <a:noFill/>
                  </a:rPr>
                  <a:t> </a:t>
                </a:r>
              </a:p>
            </p:txBody>
          </p:sp>
        </mc:Fallback>
      </mc:AlternateContent>
      <p:sp>
        <p:nvSpPr>
          <p:cNvPr id="13" name="Rectángulo 12"/>
          <p:cNvSpPr/>
          <p:nvPr/>
        </p:nvSpPr>
        <p:spPr>
          <a:xfrm>
            <a:off x="6445594" y="1081530"/>
            <a:ext cx="4000156" cy="23225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3983067" y="292948"/>
            <a:ext cx="3840090" cy="646331"/>
          </a:xfrm>
          <a:prstGeom prst="rect">
            <a:avLst/>
          </a:prstGeom>
        </p:spPr>
        <p:txBody>
          <a:bodyPr wrap="none">
            <a:spAutoFit/>
          </a:bodyPr>
          <a:lstStyle/>
          <a:p>
            <a:r>
              <a:rPr lang="es-EC" sz="3600" b="1" dirty="0">
                <a:solidFill>
                  <a:srgbClr val="000000"/>
                </a:solidFill>
                <a:latin typeface="Times New Roman" panose="02020603050405020304" pitchFamily="18" charset="0"/>
              </a:rPr>
              <a:t>Variables a Medir </a:t>
            </a:r>
            <a:endParaRPr lang="es-EC" sz="3600" dirty="0"/>
          </a:p>
        </p:txBody>
      </p:sp>
      <p:sp>
        <p:nvSpPr>
          <p:cNvPr id="15" name="Rectángulo 14"/>
          <p:cNvSpPr/>
          <p:nvPr/>
        </p:nvSpPr>
        <p:spPr>
          <a:xfrm>
            <a:off x="4259183" y="4433659"/>
            <a:ext cx="3005951"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Índice de calidad de </a:t>
            </a:r>
            <a:r>
              <a:rPr lang="es-EC" b="1" dirty="0" err="1">
                <a:latin typeface="Times New Roman" panose="02020603050405020304" pitchFamily="18" charset="0"/>
                <a:cs typeface="Times New Roman" panose="02020603050405020304" pitchFamily="18" charset="0"/>
              </a:rPr>
              <a:t>Dickson</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453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26687" y="9590"/>
            <a:ext cx="6682793" cy="1407700"/>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C" sz="4000" dirty="0">
                <a:solidFill>
                  <a:schemeClr val="tx1"/>
                </a:solidFill>
                <a:latin typeface="Times New Roman" panose="02020603050405020304" pitchFamily="18" charset="0"/>
                <a:cs typeface="Times New Roman" panose="02020603050405020304" pitchFamily="18" charset="0"/>
              </a:rPr>
              <a:t> </a:t>
            </a:r>
            <a:r>
              <a:rPr lang="es-EC" sz="3100" b="1" dirty="0" smtClean="0">
                <a:latin typeface="Times New Roman" panose="02020603050405020304" pitchFamily="18" charset="0"/>
                <a:ea typeface="Times New Roman" panose="02020603050405020304" pitchFamily="18" charset="0"/>
              </a:rPr>
              <a:t>Métodos Específicos de Manejo del Experimento.</a:t>
            </a:r>
            <a:r>
              <a:rPr lang="es-EC" sz="3100" b="1" dirty="0" smtClean="0">
                <a:effectLst/>
                <a:latin typeface="Times New Roman" panose="02020603050405020304" pitchFamily="18" charset="0"/>
                <a:ea typeface="Times New Roman" panose="02020603050405020304" pitchFamily="18" charset="0"/>
              </a:rPr>
              <a:t/>
            </a:r>
            <a:br>
              <a:rPr lang="es-EC" sz="3100" b="1" dirty="0" smtClean="0">
                <a:effectLst/>
                <a:latin typeface="Times New Roman" panose="02020603050405020304" pitchFamily="18" charset="0"/>
                <a:ea typeface="Times New Roman" panose="02020603050405020304" pitchFamily="18" charset="0"/>
              </a:rPr>
            </a:br>
            <a:r>
              <a:rPr lang="es-EC" sz="3100" dirty="0" smtClean="0">
                <a:solidFill>
                  <a:schemeClr val="tx1"/>
                </a:solidFill>
                <a:latin typeface="Times New Roman" panose="02020603050405020304" pitchFamily="18" charset="0"/>
                <a:cs typeface="Times New Roman" panose="02020603050405020304" pitchFamily="18" charset="0"/>
              </a:rPr>
              <a:t> </a:t>
            </a:r>
            <a:endParaRPr lang="es-EC" sz="31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4663115" y="994971"/>
            <a:ext cx="284157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2000" b="0" i="0" u="none" strike="noStrike" cap="none" normalizeH="0" baseline="0" dirty="0" smtClean="0" bmk="_Toc1491058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Preparación de esquejes</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pSp>
        <p:nvGrpSpPr>
          <p:cNvPr id="18" name="Grupo 17"/>
          <p:cNvGrpSpPr/>
          <p:nvPr/>
        </p:nvGrpSpPr>
        <p:grpSpPr>
          <a:xfrm>
            <a:off x="4304435" y="1469054"/>
            <a:ext cx="3451092" cy="1968708"/>
            <a:chOff x="0" y="0"/>
            <a:chExt cx="3657600" cy="2200275"/>
          </a:xfrm>
        </p:grpSpPr>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85950" y="0"/>
              <a:ext cx="1771650" cy="2200275"/>
            </a:xfrm>
            <a:prstGeom prst="rect">
              <a:avLst/>
            </a:prstGeom>
            <a:ln w="12700">
              <a:solidFill>
                <a:schemeClr val="tx1"/>
              </a:solidFill>
            </a:ln>
          </p:spPr>
        </p:pic>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2125" cy="2200275"/>
            </a:xfrm>
            <a:prstGeom prst="rect">
              <a:avLst/>
            </a:prstGeom>
            <a:ln w="12700">
              <a:solidFill>
                <a:schemeClr val="tx1"/>
              </a:solidFill>
            </a:ln>
          </p:spPr>
        </p:pic>
      </p:grpSp>
      <p:sp>
        <p:nvSpPr>
          <p:cNvPr id="6" name="Rectangle 5"/>
          <p:cNvSpPr>
            <a:spLocks noChangeArrowheads="1"/>
          </p:cNvSpPr>
          <p:nvPr/>
        </p:nvSpPr>
        <p:spPr bwMode="auto">
          <a:xfrm>
            <a:off x="1260389" y="5400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10"/>
          <p:cNvSpPr>
            <a:spLocks noChangeArrowheads="1"/>
          </p:cNvSpPr>
          <p:nvPr/>
        </p:nvSpPr>
        <p:spPr bwMode="auto">
          <a:xfrm>
            <a:off x="4967416" y="49428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12"/>
          <p:cNvSpPr>
            <a:spLocks noChangeArrowheads="1"/>
          </p:cNvSpPr>
          <p:nvPr/>
        </p:nvSpPr>
        <p:spPr bwMode="auto">
          <a:xfrm>
            <a:off x="8615658" y="867577"/>
            <a:ext cx="571600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Aplicación </a:t>
            </a:r>
            <a:r>
              <a:rPr kumimoji="0" lang="es-ES" altLang="es-EC"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a:t>
            </a:r>
            <a:r>
              <a:rPr kumimoji="0" lang="es-ES" altLang="es-EC"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pasta</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pic>
        <p:nvPicPr>
          <p:cNvPr id="3083" name="Imagen 8" descr="https://scontent-lga3-1.xx.fbcdn.net/v/t1.15752-9/62604836_1075358662663883_6888720955409956864_n.jpg?_nc_cat=100&amp;_nc_ht=scontent-lga3-1.xx&amp;oh=b089f3f21c192ff81f2d28c6f0a1e653&amp;oe=5D88EB0D"/>
          <p:cNvPicPr>
            <a:picLocks noChangeAspect="1" noChangeArrowheads="1"/>
          </p:cNvPicPr>
          <p:nvPr/>
        </p:nvPicPr>
        <p:blipFill>
          <a:blip r:embed="rId4" cstate="print">
            <a:extLst>
              <a:ext uri="{28A0092B-C50C-407E-A947-70E740481C1C}">
                <a14:useLocalDpi xmlns:a14="http://schemas.microsoft.com/office/drawing/2010/main" val="0"/>
              </a:ext>
            </a:extLst>
          </a:blip>
          <a:srcRect t="12708" b="12437"/>
          <a:stretch>
            <a:fillRect/>
          </a:stretch>
        </p:blipFill>
        <p:spPr bwMode="auto">
          <a:xfrm>
            <a:off x="8782783" y="1469054"/>
            <a:ext cx="1728788" cy="19484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Rectangle 13"/>
          <p:cNvSpPr>
            <a:spLocks noChangeArrowheads="1"/>
          </p:cNvSpPr>
          <p:nvPr/>
        </p:nvSpPr>
        <p:spPr bwMode="auto">
          <a:xfrm>
            <a:off x="4485223" y="43888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4" name="Rectangle 23"/>
          <p:cNvSpPr>
            <a:spLocks noChangeArrowheads="1"/>
          </p:cNvSpPr>
          <p:nvPr/>
        </p:nvSpPr>
        <p:spPr bwMode="auto">
          <a:xfrm>
            <a:off x="809625" y="225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5" name="Imagen 24"/>
          <p:cNvPicPr/>
          <p:nvPr/>
        </p:nvPicPr>
        <p:blipFill>
          <a:blip r:embed="rId5"/>
          <a:stretch>
            <a:fillRect/>
          </a:stretch>
        </p:blipFill>
        <p:spPr>
          <a:xfrm>
            <a:off x="1299718" y="4162226"/>
            <a:ext cx="1684781" cy="2165274"/>
          </a:xfrm>
          <a:prstGeom prst="rect">
            <a:avLst/>
          </a:prstGeom>
          <a:ln w="12700">
            <a:solidFill>
              <a:schemeClr val="tx1"/>
            </a:solidFill>
          </a:ln>
        </p:spPr>
      </p:pic>
      <p:pic>
        <p:nvPicPr>
          <p:cNvPr id="26" name="Imagen 25"/>
          <p:cNvPicPr/>
          <p:nvPr/>
        </p:nvPicPr>
        <p:blipFill>
          <a:blip r:embed="rId6"/>
          <a:stretch>
            <a:fillRect/>
          </a:stretch>
        </p:blipFill>
        <p:spPr>
          <a:xfrm>
            <a:off x="4499639" y="4271547"/>
            <a:ext cx="1694815" cy="2139315"/>
          </a:xfrm>
          <a:prstGeom prst="rect">
            <a:avLst/>
          </a:prstGeom>
          <a:ln w="12700">
            <a:solidFill>
              <a:schemeClr val="tx1"/>
            </a:solidFill>
          </a:ln>
        </p:spPr>
      </p:pic>
      <p:pic>
        <p:nvPicPr>
          <p:cNvPr id="28" name="Imagen 27"/>
          <p:cNvPicPr/>
          <p:nvPr/>
        </p:nvPicPr>
        <p:blipFill>
          <a:blip r:embed="rId7"/>
          <a:stretch>
            <a:fillRect/>
          </a:stretch>
        </p:blipFill>
        <p:spPr>
          <a:xfrm>
            <a:off x="1093597" y="1448340"/>
            <a:ext cx="2350708" cy="1931864"/>
          </a:xfrm>
          <a:prstGeom prst="rect">
            <a:avLst/>
          </a:prstGeom>
          <a:ln w="19050">
            <a:solidFill>
              <a:schemeClr val="tx1"/>
            </a:solidFill>
          </a:ln>
        </p:spPr>
      </p:pic>
      <p:sp>
        <p:nvSpPr>
          <p:cNvPr id="29" name="Rectangle 4"/>
          <p:cNvSpPr>
            <a:spLocks noChangeArrowheads="1"/>
          </p:cNvSpPr>
          <p:nvPr/>
        </p:nvSpPr>
        <p:spPr bwMode="auto">
          <a:xfrm>
            <a:off x="1732934" y="3674998"/>
            <a:ext cx="10720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C" sz="2000" dirty="0" smtClean="0" bmk="_Toc14910589">
                <a:latin typeface="Times New Roman" panose="02020603050405020304" pitchFamily="18" charset="0"/>
                <a:cs typeface="Times New Roman" panose="02020603050405020304" pitchFamily="18" charset="0"/>
              </a:rPr>
              <a:t>Riego</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4"/>
          <p:cNvSpPr>
            <a:spLocks noChangeArrowheads="1"/>
          </p:cNvSpPr>
          <p:nvPr/>
        </p:nvSpPr>
        <p:spPr bwMode="auto">
          <a:xfrm>
            <a:off x="4485223" y="3773805"/>
            <a:ext cx="2050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altLang="es-EC" sz="2000" dirty="0" bmk="_Toc14910589">
                <a:latin typeface="Times New Roman" panose="02020603050405020304" pitchFamily="18" charset="0"/>
                <a:cs typeface="Times New Roman" panose="02020603050405020304" pitchFamily="18" charset="0"/>
              </a:rPr>
              <a:t>Control de maleza</a:t>
            </a:r>
            <a:endParaRPr lang="es-EC" altLang="es-EC" sz="2000" dirty="0" bmk="_Toc14910589">
              <a:latin typeface="Times New Roman" panose="02020603050405020304" pitchFamily="18" charset="0"/>
              <a:cs typeface="Times New Roman" panose="02020603050405020304" pitchFamily="18" charset="0"/>
            </a:endParaRPr>
          </a:p>
        </p:txBody>
      </p:sp>
      <p:sp>
        <p:nvSpPr>
          <p:cNvPr id="31" name="Rectangle 4"/>
          <p:cNvSpPr>
            <a:spLocks noChangeArrowheads="1"/>
          </p:cNvSpPr>
          <p:nvPr/>
        </p:nvSpPr>
        <p:spPr bwMode="auto">
          <a:xfrm>
            <a:off x="1093596" y="951102"/>
            <a:ext cx="284157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2000" b="0" i="0" u="none" strike="noStrike" cap="none" normalizeH="0" baseline="0" dirty="0" smtClean="0" bmk="_Toc1491058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Preparación de </a:t>
            </a:r>
            <a:r>
              <a:rPr lang="es-ES" altLang="es-EC" sz="2000" dirty="0" smtClean="0" bmk="_Toc14910589">
                <a:latin typeface="Times New Roman" panose="02020603050405020304" pitchFamily="18" charset="0"/>
                <a:ea typeface="Calibri" panose="020F0502020204030204" pitchFamily="34" charset="0"/>
                <a:cs typeface="Times New Roman" panose="02020603050405020304" pitchFamily="18" charset="0"/>
              </a:rPr>
              <a:t>sustrato</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pic>
        <p:nvPicPr>
          <p:cNvPr id="32" name="Imagen 31"/>
          <p:cNvPicPr/>
          <p:nvPr/>
        </p:nvPicPr>
        <p:blipFill>
          <a:blip r:embed="rId8"/>
          <a:stretch>
            <a:fillRect/>
          </a:stretch>
        </p:blipFill>
        <p:spPr>
          <a:xfrm>
            <a:off x="7738317" y="4123854"/>
            <a:ext cx="1457325" cy="2232025"/>
          </a:xfrm>
          <a:prstGeom prst="rect">
            <a:avLst/>
          </a:prstGeom>
          <a:ln w="12700">
            <a:solidFill>
              <a:schemeClr val="tx1"/>
            </a:solidFill>
          </a:ln>
        </p:spPr>
      </p:pic>
      <p:sp>
        <p:nvSpPr>
          <p:cNvPr id="33" name="Rectangle 4"/>
          <p:cNvSpPr>
            <a:spLocks noChangeArrowheads="1"/>
          </p:cNvSpPr>
          <p:nvPr/>
        </p:nvSpPr>
        <p:spPr bwMode="auto">
          <a:xfrm>
            <a:off x="7738317" y="3646810"/>
            <a:ext cx="2050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altLang="es-EC" sz="2000" dirty="0" smtClean="0" bmk="_Toc14910589">
                <a:latin typeface="Times New Roman" panose="02020603050405020304" pitchFamily="18" charset="0"/>
                <a:cs typeface="Times New Roman" panose="02020603050405020304" pitchFamily="18" charset="0"/>
              </a:rPr>
              <a:t>Fertilización </a:t>
            </a:r>
            <a:endParaRPr lang="es-EC" altLang="es-EC" sz="2000" dirty="0" bmk="_Toc14910589">
              <a:latin typeface="Times New Roman" panose="02020603050405020304" pitchFamily="18" charset="0"/>
              <a:cs typeface="Times New Roman" panose="02020603050405020304" pitchFamily="18" charset="0"/>
            </a:endParaRPr>
          </a:p>
        </p:txBody>
      </p:sp>
      <p:sp>
        <p:nvSpPr>
          <p:cNvPr id="11" name="Flecha derecha 10"/>
          <p:cNvSpPr/>
          <p:nvPr/>
        </p:nvSpPr>
        <p:spPr>
          <a:xfrm>
            <a:off x="3744686" y="2365829"/>
            <a:ext cx="348343" cy="31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Flecha derecha 35"/>
          <p:cNvSpPr/>
          <p:nvPr/>
        </p:nvSpPr>
        <p:spPr>
          <a:xfrm>
            <a:off x="8065955" y="2269425"/>
            <a:ext cx="348343" cy="31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Flecha derecha 36"/>
          <p:cNvSpPr/>
          <p:nvPr/>
        </p:nvSpPr>
        <p:spPr>
          <a:xfrm>
            <a:off x="3481570" y="5243850"/>
            <a:ext cx="348343" cy="31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Flecha derecha 37"/>
          <p:cNvSpPr/>
          <p:nvPr/>
        </p:nvSpPr>
        <p:spPr>
          <a:xfrm>
            <a:off x="6800061" y="5186758"/>
            <a:ext cx="348343" cy="31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3419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7570" y="474871"/>
            <a:ext cx="4366708" cy="830997"/>
          </a:xfrm>
          <a:prstGeom prst="rect">
            <a:avLst/>
          </a:prstGeom>
        </p:spPr>
        <p:txBody>
          <a:bodyPr wrap="none">
            <a:spAutoFit/>
          </a:bodyPr>
          <a:lstStyle/>
          <a:p>
            <a:r>
              <a:rPr lang="es-EC" sz="2400" b="1" dirty="0" smtClean="0">
                <a:solidFill>
                  <a:srgbClr val="000000"/>
                </a:solidFill>
                <a:latin typeface="Times New Roman" panose="02020603050405020304" pitchFamily="18" charset="0"/>
              </a:rPr>
              <a:t>RESULTADOS Y DISCUSION </a:t>
            </a:r>
          </a:p>
          <a:p>
            <a:endParaRPr lang="es-EC" sz="2400" dirty="0"/>
          </a:p>
        </p:txBody>
      </p:sp>
      <p:sp>
        <p:nvSpPr>
          <p:cNvPr id="8" name="Rectángulo 7"/>
          <p:cNvSpPr/>
          <p:nvPr/>
        </p:nvSpPr>
        <p:spPr>
          <a:xfrm>
            <a:off x="579549" y="1620912"/>
            <a:ext cx="7661732" cy="457200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3521433" y="890370"/>
            <a:ext cx="3110339" cy="614079"/>
          </a:xfrm>
          <a:prstGeom prst="rect">
            <a:avLst/>
          </a:prstGeom>
        </p:spPr>
        <p:txBody>
          <a:bodyPr wrap="none">
            <a:spAutoFit/>
          </a:bodyPr>
          <a:lstStyle/>
          <a:p>
            <a:pPr lvl="1" algn="just">
              <a:lnSpc>
                <a:spcPct val="200000"/>
              </a:lnSpc>
              <a:spcBef>
                <a:spcPts val="200"/>
              </a:spcBef>
              <a:spcAft>
                <a:spcPts val="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Porcentaje mortalidad</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1335634522"/>
              </p:ext>
            </p:extLst>
          </p:nvPr>
        </p:nvGraphicFramePr>
        <p:xfrm>
          <a:off x="1017825" y="2097249"/>
          <a:ext cx="6785180" cy="338614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8496299" y="1968500"/>
            <a:ext cx="3347357" cy="3000821"/>
          </a:xfrm>
          <a:prstGeom prst="rect">
            <a:avLst/>
          </a:prstGeom>
          <a:noFill/>
        </p:spPr>
        <p:txBody>
          <a:bodyPr wrap="square" rtlCol="0">
            <a:spAutoFit/>
          </a:bodyPr>
          <a:lstStyle/>
          <a:p>
            <a:pPr algn="just">
              <a:lnSpc>
                <a:spcPct val="150000"/>
              </a:lnSpc>
            </a:pPr>
            <a:r>
              <a:rPr lang="es-ES" dirty="0" smtClean="0"/>
              <a:t>- </a:t>
            </a:r>
            <a:r>
              <a:rPr lang="es-ES" dirty="0" smtClean="0">
                <a:latin typeface="Times New Roman" panose="02020603050405020304" pitchFamily="18" charset="0"/>
                <a:cs typeface="Times New Roman" panose="02020603050405020304" pitchFamily="18" charset="0"/>
              </a:rPr>
              <a:t>Los </a:t>
            </a:r>
            <a:r>
              <a:rPr lang="es-ES" dirty="0">
                <a:latin typeface="Times New Roman" panose="02020603050405020304" pitchFamily="18" charset="0"/>
                <a:cs typeface="Times New Roman" panose="02020603050405020304" pitchFamily="18" charset="0"/>
              </a:rPr>
              <a:t>resultados muestran que la variedad acrópolis es más sensible a la propagación por esquejes en relación a la variedad nacional. Esto puede deberse a que la variedad acrópolis al ser una variedad </a:t>
            </a:r>
            <a:r>
              <a:rPr lang="es-ES" dirty="0" smtClean="0">
                <a:latin typeface="Times New Roman" panose="02020603050405020304" pitchFamily="18" charset="0"/>
                <a:cs typeface="Times New Roman" panose="02020603050405020304" pitchFamily="18" charset="0"/>
              </a:rPr>
              <a:t>introducida.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721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2502</TotalTime>
  <Words>1076</Words>
  <Application>Microsoft Office PowerPoint</Application>
  <PresentationFormat>Panorámica</PresentationFormat>
  <Paragraphs>234</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Calibri Light</vt:lpstr>
      <vt:lpstr>Cambria Math</vt:lpstr>
      <vt:lpstr>Times New Roman</vt:lpstr>
      <vt:lpstr>Tema de Office</vt:lpstr>
      <vt:lpstr>“EVALUACIÓN DE LA RESPUESTA RIZOGÉNICA DE ESQUEJES, EN DOS GENOTIPOS DE ANTURIO (Anthurium andraeanum L.)”. </vt:lpstr>
      <vt:lpstr>INTRODUCCIÓN  </vt:lpstr>
      <vt:lpstr>OBJETIVOS</vt:lpstr>
      <vt:lpstr> Diseño Experimental</vt:lpstr>
      <vt:lpstr>Presentación de PowerPoint</vt:lpstr>
      <vt:lpstr>Presentación de PowerPoint</vt:lpstr>
      <vt:lpstr>Presentación de PowerPoint</vt:lpstr>
      <vt:lpstr> Métodos Específicos de Manejo del Experimento.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 RESPUESTA RIZOGÉNICA DE ESQUEJES, EN DOS GENOTIPOS DE ANTURIO (Anthurium andraeanum L.)”.</dc:title>
  <dc:creator>Usuario</dc:creator>
  <cp:lastModifiedBy>Usuario</cp:lastModifiedBy>
  <cp:revision>66</cp:revision>
  <dcterms:created xsi:type="dcterms:W3CDTF">2019-07-23T03:13:37Z</dcterms:created>
  <dcterms:modified xsi:type="dcterms:W3CDTF">2019-07-26T13:36:48Z</dcterms:modified>
</cp:coreProperties>
</file>