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34"/>
  </p:notesMasterIdLst>
  <p:sldIdLst>
    <p:sldId id="257" r:id="rId2"/>
    <p:sldId id="258" r:id="rId3"/>
    <p:sldId id="259" r:id="rId4"/>
    <p:sldId id="261" r:id="rId5"/>
    <p:sldId id="262" r:id="rId6"/>
    <p:sldId id="263" r:id="rId7"/>
    <p:sldId id="264" r:id="rId8"/>
    <p:sldId id="266" r:id="rId9"/>
    <p:sldId id="267" r:id="rId10"/>
    <p:sldId id="269" r:id="rId11"/>
    <p:sldId id="281" r:id="rId12"/>
    <p:sldId id="282" r:id="rId13"/>
    <p:sldId id="288" r:id="rId14"/>
    <p:sldId id="290" r:id="rId15"/>
    <p:sldId id="283" r:id="rId16"/>
    <p:sldId id="284" r:id="rId17"/>
    <p:sldId id="289" r:id="rId18"/>
    <p:sldId id="291" r:id="rId19"/>
    <p:sldId id="302" r:id="rId20"/>
    <p:sldId id="273" r:id="rId21"/>
    <p:sldId id="303" r:id="rId22"/>
    <p:sldId id="268" r:id="rId23"/>
    <p:sldId id="293" r:id="rId24"/>
    <p:sldId id="295" r:id="rId25"/>
    <p:sldId id="296" r:id="rId26"/>
    <p:sldId id="297" r:id="rId27"/>
    <p:sldId id="270" r:id="rId28"/>
    <p:sldId id="271" r:id="rId29"/>
    <p:sldId id="305" r:id="rId30"/>
    <p:sldId id="300" r:id="rId31"/>
    <p:sldId id="272" r:id="rId32"/>
    <p:sldId id="306" r:id="rId33"/>
  </p:sldIdLst>
  <p:sldSz cx="12190413" cy="6859588"/>
  <p:notesSz cx="6858000" cy="9144000"/>
  <p:defaultTextStyle>
    <a:defPPr>
      <a:defRPr lang="es-EC"/>
    </a:defPPr>
    <a:lvl1pPr marL="0" algn="l" defTabSz="988649" rtl="0" eaLnBrk="1" latinLnBrk="0" hangingPunct="1">
      <a:defRPr sz="1900" kern="1200">
        <a:solidFill>
          <a:schemeClr val="tx1"/>
        </a:solidFill>
        <a:latin typeface="+mn-lt"/>
        <a:ea typeface="+mn-ea"/>
        <a:cs typeface="+mn-cs"/>
      </a:defRPr>
    </a:lvl1pPr>
    <a:lvl2pPr marL="494325" algn="l" defTabSz="988649" rtl="0" eaLnBrk="1" latinLnBrk="0" hangingPunct="1">
      <a:defRPr sz="1900" kern="1200">
        <a:solidFill>
          <a:schemeClr val="tx1"/>
        </a:solidFill>
        <a:latin typeface="+mn-lt"/>
        <a:ea typeface="+mn-ea"/>
        <a:cs typeface="+mn-cs"/>
      </a:defRPr>
    </a:lvl2pPr>
    <a:lvl3pPr marL="988649" algn="l" defTabSz="988649" rtl="0" eaLnBrk="1" latinLnBrk="0" hangingPunct="1">
      <a:defRPr sz="1900" kern="1200">
        <a:solidFill>
          <a:schemeClr val="tx1"/>
        </a:solidFill>
        <a:latin typeface="+mn-lt"/>
        <a:ea typeface="+mn-ea"/>
        <a:cs typeface="+mn-cs"/>
      </a:defRPr>
    </a:lvl3pPr>
    <a:lvl4pPr marL="1482974" algn="l" defTabSz="988649" rtl="0" eaLnBrk="1" latinLnBrk="0" hangingPunct="1">
      <a:defRPr sz="1900" kern="1200">
        <a:solidFill>
          <a:schemeClr val="tx1"/>
        </a:solidFill>
        <a:latin typeface="+mn-lt"/>
        <a:ea typeface="+mn-ea"/>
        <a:cs typeface="+mn-cs"/>
      </a:defRPr>
    </a:lvl4pPr>
    <a:lvl5pPr marL="1977299" algn="l" defTabSz="988649" rtl="0" eaLnBrk="1" latinLnBrk="0" hangingPunct="1">
      <a:defRPr sz="1900" kern="1200">
        <a:solidFill>
          <a:schemeClr val="tx1"/>
        </a:solidFill>
        <a:latin typeface="+mn-lt"/>
        <a:ea typeface="+mn-ea"/>
        <a:cs typeface="+mn-cs"/>
      </a:defRPr>
    </a:lvl5pPr>
    <a:lvl6pPr marL="2471623" algn="l" defTabSz="988649" rtl="0" eaLnBrk="1" latinLnBrk="0" hangingPunct="1">
      <a:defRPr sz="1900" kern="1200">
        <a:solidFill>
          <a:schemeClr val="tx1"/>
        </a:solidFill>
        <a:latin typeface="+mn-lt"/>
        <a:ea typeface="+mn-ea"/>
        <a:cs typeface="+mn-cs"/>
      </a:defRPr>
    </a:lvl6pPr>
    <a:lvl7pPr marL="2965948" algn="l" defTabSz="988649" rtl="0" eaLnBrk="1" latinLnBrk="0" hangingPunct="1">
      <a:defRPr sz="1900" kern="1200">
        <a:solidFill>
          <a:schemeClr val="tx1"/>
        </a:solidFill>
        <a:latin typeface="+mn-lt"/>
        <a:ea typeface="+mn-ea"/>
        <a:cs typeface="+mn-cs"/>
      </a:defRPr>
    </a:lvl7pPr>
    <a:lvl8pPr marL="3460272" algn="l" defTabSz="988649" rtl="0" eaLnBrk="1" latinLnBrk="0" hangingPunct="1">
      <a:defRPr sz="1900" kern="1200">
        <a:solidFill>
          <a:schemeClr val="tx1"/>
        </a:solidFill>
        <a:latin typeface="+mn-lt"/>
        <a:ea typeface="+mn-ea"/>
        <a:cs typeface="+mn-cs"/>
      </a:defRPr>
    </a:lvl8pPr>
    <a:lvl9pPr marL="3954597" algn="l" defTabSz="9886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p:cViewPr varScale="1">
        <p:scale>
          <a:sx n="70" d="100"/>
          <a:sy n="70" d="100"/>
        </p:scale>
        <p:origin x="-720" y="-102"/>
      </p:cViewPr>
      <p:guideLst>
        <p:guide orient="horz" pos="216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C012DE-C0F6-4748-938F-C72D9C4DD35A}" type="doc">
      <dgm:prSet loTypeId="urn:microsoft.com/office/officeart/2005/8/layout/vList4" loCatId="list" qsTypeId="urn:microsoft.com/office/officeart/2005/8/quickstyle/simple1" qsCatId="simple" csTypeId="urn:microsoft.com/office/officeart/2005/8/colors/accent3_5" csCatId="accent3" phldr="1"/>
      <dgm:spPr/>
      <dgm:t>
        <a:bodyPr/>
        <a:lstStyle/>
        <a:p>
          <a:endParaRPr lang="es-MX"/>
        </a:p>
      </dgm:t>
    </dgm:pt>
    <dgm:pt modelId="{F95E94F8-5467-4C8B-88C0-DA2DDB9EDD9D}">
      <dgm:prSet custT="1"/>
      <dgm:spPr/>
      <dgm:t>
        <a:bodyPr/>
        <a:lstStyle/>
        <a:p>
          <a:pPr algn="just"/>
          <a:r>
            <a:rPr lang="es-ES" sz="1800" dirty="0">
              <a:solidFill>
                <a:schemeClr val="tx1"/>
              </a:solidFill>
            </a:rPr>
            <a:t>Establecer la influencia de microorganismos fermentativos en la obtención de alcohol a partir del mucilago de abacá.</a:t>
          </a:r>
          <a:endParaRPr lang="es-MX"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143E4426-8268-46F2-83D7-0D9CACED1D05}" type="parTrans" cxnId="{39378706-FA5E-4169-9B67-73C44FD20384}">
      <dgm:prSet/>
      <dgm:spPr/>
      <dgm:t>
        <a:bodyPr/>
        <a:lstStyle/>
        <a:p>
          <a:endParaRPr lang="es-MX" sz="1800">
            <a:solidFill>
              <a:schemeClr val="tx1"/>
            </a:solidFill>
          </a:endParaRPr>
        </a:p>
      </dgm:t>
    </dgm:pt>
    <dgm:pt modelId="{5DAECF20-BB11-4FC3-B258-FF1E0BC7D3BB}" type="sibTrans" cxnId="{39378706-FA5E-4169-9B67-73C44FD20384}">
      <dgm:prSet/>
      <dgm:spPr/>
      <dgm:t>
        <a:bodyPr/>
        <a:lstStyle/>
        <a:p>
          <a:endParaRPr lang="es-MX" sz="1800">
            <a:solidFill>
              <a:schemeClr val="tx1"/>
            </a:solidFill>
          </a:endParaRPr>
        </a:p>
      </dgm:t>
    </dgm:pt>
    <dgm:pt modelId="{5B2BC215-83E0-4261-B64D-FAB6A167C4EF}">
      <dgm:prSet custT="1"/>
      <dgm:spPr/>
      <dgm:t>
        <a:bodyPr/>
        <a:lstStyle/>
        <a:p>
          <a:pPr algn="just"/>
          <a:r>
            <a:rPr lang="es-ES" sz="1800" dirty="0">
              <a:solidFill>
                <a:schemeClr val="tx1"/>
              </a:solidFill>
            </a:rPr>
            <a:t>Determinar la influencia de la pasterización del mucilago de abacá (pasteurizado y sin pasteurizar), en el proceso de fermentación para la obtención de alcohol. </a:t>
          </a:r>
          <a:endParaRPr lang="es-MX"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AC4BE6C0-3F9E-4434-9D66-F0290F022EEE}" type="parTrans" cxnId="{EC7ED680-CD4D-434F-8D67-855D4FCF9830}">
      <dgm:prSet/>
      <dgm:spPr/>
      <dgm:t>
        <a:bodyPr/>
        <a:lstStyle/>
        <a:p>
          <a:endParaRPr lang="es-MX" sz="1800">
            <a:solidFill>
              <a:schemeClr val="tx1"/>
            </a:solidFill>
          </a:endParaRPr>
        </a:p>
      </dgm:t>
    </dgm:pt>
    <dgm:pt modelId="{3D4E94E7-4020-4A75-BF9D-1B9D0E4BE765}" type="sibTrans" cxnId="{EC7ED680-CD4D-434F-8D67-855D4FCF9830}">
      <dgm:prSet/>
      <dgm:spPr/>
      <dgm:t>
        <a:bodyPr/>
        <a:lstStyle/>
        <a:p>
          <a:endParaRPr lang="es-MX" sz="1800">
            <a:solidFill>
              <a:schemeClr val="tx1"/>
            </a:solidFill>
          </a:endParaRPr>
        </a:p>
      </dgm:t>
    </dgm:pt>
    <dgm:pt modelId="{3FCCFCC6-7DD4-46E3-965E-7F3CF276A75C}">
      <dgm:prSet custT="1"/>
      <dgm:spPr/>
      <dgm:t>
        <a:bodyPr/>
        <a:lstStyle/>
        <a:p>
          <a:pPr algn="just"/>
          <a:r>
            <a:rPr lang="es-ES" sz="1800" dirty="0">
              <a:solidFill>
                <a:schemeClr val="tx1"/>
              </a:solidFill>
            </a:rPr>
            <a:t>Evaluar dos variedades de abacá (</a:t>
          </a:r>
          <a:r>
            <a:rPr lang="es-ES" sz="1800" dirty="0" err="1">
              <a:solidFill>
                <a:schemeClr val="tx1"/>
              </a:solidFill>
            </a:rPr>
            <a:t>Bungalanon</a:t>
          </a:r>
          <a:r>
            <a:rPr lang="es-ES" sz="1800" dirty="0">
              <a:solidFill>
                <a:schemeClr val="tx1"/>
              </a:solidFill>
            </a:rPr>
            <a:t> y Tangongon ) y su incidencia  en el proceso de  elaboración de alcohol con fines industriales. </a:t>
          </a:r>
          <a:endParaRPr lang="es-MX"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3B3EFAA4-06F5-4363-B8D2-D9D6C966AF4E}" type="sibTrans" cxnId="{BC5CD48B-6505-4254-8B15-0E0344CC5250}">
      <dgm:prSet/>
      <dgm:spPr/>
      <dgm:t>
        <a:bodyPr/>
        <a:lstStyle/>
        <a:p>
          <a:endParaRPr lang="es-MX" sz="1800">
            <a:solidFill>
              <a:schemeClr val="tx1"/>
            </a:solidFill>
          </a:endParaRPr>
        </a:p>
      </dgm:t>
    </dgm:pt>
    <dgm:pt modelId="{1EEC8EB2-2DBE-4639-BCC2-B645BE504CFC}" type="parTrans" cxnId="{BC5CD48B-6505-4254-8B15-0E0344CC5250}">
      <dgm:prSet/>
      <dgm:spPr/>
      <dgm:t>
        <a:bodyPr/>
        <a:lstStyle/>
        <a:p>
          <a:endParaRPr lang="es-MX" sz="1800">
            <a:solidFill>
              <a:schemeClr val="tx1"/>
            </a:solidFill>
          </a:endParaRPr>
        </a:p>
      </dgm:t>
    </dgm:pt>
    <dgm:pt modelId="{EBDE781A-CF6A-4343-95F6-B2F7B753839F}">
      <dgm:prSet phldrT="[Texto]" custT="1"/>
      <dgm:spPr/>
      <dgm:t>
        <a:bodyPr/>
        <a:lstStyle/>
        <a:p>
          <a:pPr algn="just"/>
          <a:r>
            <a:rPr lang="es-ES" sz="1800" dirty="0">
              <a:solidFill>
                <a:schemeClr val="tx1"/>
              </a:solidFill>
            </a:rPr>
            <a:t>Determinar las características físico-químicas y microbiológicas del mucílago obtenido de dos variedades de abacá a fin de establecer parámetros de proceso en fermentación.</a:t>
          </a:r>
          <a:endParaRPr lang="es-MX" sz="1800" dirty="0">
            <a:solidFill>
              <a:schemeClr val="tx1"/>
            </a:solidFill>
            <a:effectLst>
              <a:outerShdw blurRad="38100" dist="38100" dir="2700000" algn="tl">
                <a:srgbClr val="000000">
                  <a:alpha val="43137"/>
                </a:srgbClr>
              </a:outerShdw>
            </a:effectLst>
          </a:endParaRPr>
        </a:p>
      </dgm:t>
    </dgm:pt>
    <dgm:pt modelId="{D8D77CF4-3B1F-471F-A5FD-06AF8EC7F886}" type="sibTrans" cxnId="{AF763998-E83E-4566-ADC6-07F74F442980}">
      <dgm:prSet/>
      <dgm:spPr/>
      <dgm:t>
        <a:bodyPr/>
        <a:lstStyle/>
        <a:p>
          <a:endParaRPr lang="es-MX" sz="1800">
            <a:solidFill>
              <a:schemeClr val="tx1"/>
            </a:solidFill>
          </a:endParaRPr>
        </a:p>
      </dgm:t>
    </dgm:pt>
    <dgm:pt modelId="{4472B311-72AA-4615-9B29-A804A6790A50}" type="parTrans" cxnId="{AF763998-E83E-4566-ADC6-07F74F442980}">
      <dgm:prSet/>
      <dgm:spPr/>
      <dgm:t>
        <a:bodyPr/>
        <a:lstStyle/>
        <a:p>
          <a:endParaRPr lang="es-MX" sz="1800">
            <a:solidFill>
              <a:schemeClr val="tx1"/>
            </a:solidFill>
          </a:endParaRPr>
        </a:p>
      </dgm:t>
    </dgm:pt>
    <dgm:pt modelId="{E015F706-3E78-481E-8F54-EF6CD0925C32}">
      <dgm:prSet custT="1"/>
      <dgm:spPr/>
      <dgm:t>
        <a:bodyPr/>
        <a:lstStyle/>
        <a:p>
          <a:pPr algn="just"/>
          <a:r>
            <a:rPr lang="es-ES" sz="1800" dirty="0">
              <a:solidFill>
                <a:schemeClr val="tx1"/>
              </a:solidFill>
            </a:rPr>
            <a:t>Determinar el rendimiento mediante balance de materiales a fin de establecer la factibilidad de la producción del alcohol obtenido a partir del mucílago de abacá</a:t>
          </a:r>
          <a:endParaRPr lang="es-MX"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dgm:t>
    </dgm:pt>
    <dgm:pt modelId="{F3F534B4-61B2-4C7B-B762-5E5DC6955A0B}" type="parTrans" cxnId="{D5B09A33-8525-40CC-9307-F888BD96F86C}">
      <dgm:prSet/>
      <dgm:spPr/>
      <dgm:t>
        <a:bodyPr/>
        <a:lstStyle/>
        <a:p>
          <a:endParaRPr lang="es-EC" sz="1800">
            <a:solidFill>
              <a:schemeClr val="tx1"/>
            </a:solidFill>
          </a:endParaRPr>
        </a:p>
      </dgm:t>
    </dgm:pt>
    <dgm:pt modelId="{67914C24-7617-4F04-947D-5551086E9A7F}" type="sibTrans" cxnId="{D5B09A33-8525-40CC-9307-F888BD96F86C}">
      <dgm:prSet/>
      <dgm:spPr/>
      <dgm:t>
        <a:bodyPr/>
        <a:lstStyle/>
        <a:p>
          <a:endParaRPr lang="es-EC" sz="1800">
            <a:solidFill>
              <a:schemeClr val="tx1"/>
            </a:solidFill>
          </a:endParaRPr>
        </a:p>
      </dgm:t>
    </dgm:pt>
    <dgm:pt modelId="{3F4A516C-EC42-45C2-8F92-C1276E329EF8}" type="pres">
      <dgm:prSet presAssocID="{99C012DE-C0F6-4748-938F-C72D9C4DD35A}" presName="linear" presStyleCnt="0">
        <dgm:presLayoutVars>
          <dgm:dir/>
          <dgm:resizeHandles val="exact"/>
        </dgm:presLayoutVars>
      </dgm:prSet>
      <dgm:spPr/>
      <dgm:t>
        <a:bodyPr/>
        <a:lstStyle/>
        <a:p>
          <a:endParaRPr lang="es-EC"/>
        </a:p>
      </dgm:t>
    </dgm:pt>
    <dgm:pt modelId="{1ED5B74A-206C-47F9-8032-0FE71188730C}" type="pres">
      <dgm:prSet presAssocID="{EBDE781A-CF6A-4343-95F6-B2F7B753839F}" presName="comp" presStyleCnt="0"/>
      <dgm:spPr/>
    </dgm:pt>
    <dgm:pt modelId="{5F6C62EA-FD43-42C9-9340-535D9958EA3E}" type="pres">
      <dgm:prSet presAssocID="{EBDE781A-CF6A-4343-95F6-B2F7B753839F}" presName="box" presStyleLbl="node1" presStyleIdx="0" presStyleCnt="5" custLinFactNeighborX="201" custLinFactNeighborY="384"/>
      <dgm:spPr/>
      <dgm:t>
        <a:bodyPr/>
        <a:lstStyle/>
        <a:p>
          <a:endParaRPr lang="es-EC"/>
        </a:p>
      </dgm:t>
    </dgm:pt>
    <dgm:pt modelId="{CE0C753A-C6BE-4A95-9A10-2632F2CF0592}" type="pres">
      <dgm:prSet presAssocID="{EBDE781A-CF6A-4343-95F6-B2F7B753839F}" presName="img" presStyleLbl="fgImgPlace1" presStyleIdx="0" presStyleCnt="5" custScaleY="135941"/>
      <dgm:spPr>
        <a:blipFill rotWithShape="1">
          <a:blip xmlns:r="http://schemas.openxmlformats.org/officeDocument/2006/relationships" r:embed="rId1"/>
          <a:stretch>
            <a:fillRect/>
          </a:stretch>
        </a:blipFill>
      </dgm:spPr>
    </dgm:pt>
    <dgm:pt modelId="{02639E1D-7867-4B94-BB10-E01F9C08983C}" type="pres">
      <dgm:prSet presAssocID="{EBDE781A-CF6A-4343-95F6-B2F7B753839F}" presName="text" presStyleLbl="node1" presStyleIdx="0" presStyleCnt="5">
        <dgm:presLayoutVars>
          <dgm:bulletEnabled val="1"/>
        </dgm:presLayoutVars>
      </dgm:prSet>
      <dgm:spPr/>
      <dgm:t>
        <a:bodyPr/>
        <a:lstStyle/>
        <a:p>
          <a:endParaRPr lang="es-EC"/>
        </a:p>
      </dgm:t>
    </dgm:pt>
    <dgm:pt modelId="{7DA66738-78B5-408B-AA6F-7120AA32A697}" type="pres">
      <dgm:prSet presAssocID="{D8D77CF4-3B1F-471F-A5FD-06AF8EC7F886}" presName="spacer" presStyleCnt="0"/>
      <dgm:spPr/>
    </dgm:pt>
    <dgm:pt modelId="{468BC7E3-2E0D-403F-8E55-D7BAE1E0785C}" type="pres">
      <dgm:prSet presAssocID="{3FCCFCC6-7DD4-46E3-965E-7F3CF276A75C}" presName="comp" presStyleCnt="0"/>
      <dgm:spPr/>
    </dgm:pt>
    <dgm:pt modelId="{998AD7F6-3F09-4C37-9597-D34357BA5678}" type="pres">
      <dgm:prSet presAssocID="{3FCCFCC6-7DD4-46E3-965E-7F3CF276A75C}" presName="box" presStyleLbl="node1" presStyleIdx="1" presStyleCnt="5" custLinFactNeighborX="692" custLinFactNeighborY="-1117"/>
      <dgm:spPr/>
      <dgm:t>
        <a:bodyPr/>
        <a:lstStyle/>
        <a:p>
          <a:endParaRPr lang="es-EC"/>
        </a:p>
      </dgm:t>
    </dgm:pt>
    <dgm:pt modelId="{C77E1F54-02A1-4ADF-82A9-41543A80F33A}" type="pres">
      <dgm:prSet presAssocID="{3FCCFCC6-7DD4-46E3-965E-7F3CF276A75C}" presName="img" presStyleLbl="fgImgPlace1" presStyleIdx="1" presStyleCnt="5" custScaleY="123535"/>
      <dgm:spPr>
        <a:blipFill rotWithShape="1">
          <a:blip xmlns:r="http://schemas.openxmlformats.org/officeDocument/2006/relationships" r:embed="rId2"/>
          <a:stretch>
            <a:fillRect/>
          </a:stretch>
        </a:blipFill>
      </dgm:spPr>
    </dgm:pt>
    <dgm:pt modelId="{C492ABE9-B9B1-4333-9257-A98124F2327F}" type="pres">
      <dgm:prSet presAssocID="{3FCCFCC6-7DD4-46E3-965E-7F3CF276A75C}" presName="text" presStyleLbl="node1" presStyleIdx="1" presStyleCnt="5">
        <dgm:presLayoutVars>
          <dgm:bulletEnabled val="1"/>
        </dgm:presLayoutVars>
      </dgm:prSet>
      <dgm:spPr/>
      <dgm:t>
        <a:bodyPr/>
        <a:lstStyle/>
        <a:p>
          <a:endParaRPr lang="es-EC"/>
        </a:p>
      </dgm:t>
    </dgm:pt>
    <dgm:pt modelId="{8071F56B-CBC6-4657-B672-925C0F5E6DE2}" type="pres">
      <dgm:prSet presAssocID="{3B3EFAA4-06F5-4363-B8D2-D9D6C966AF4E}" presName="spacer" presStyleCnt="0"/>
      <dgm:spPr/>
    </dgm:pt>
    <dgm:pt modelId="{09E5933F-41C9-40C2-B74C-982ED0E9D7F9}" type="pres">
      <dgm:prSet presAssocID="{F95E94F8-5467-4C8B-88C0-DA2DDB9EDD9D}" presName="comp" presStyleCnt="0"/>
      <dgm:spPr/>
    </dgm:pt>
    <dgm:pt modelId="{25F5F2D5-DB7C-41FD-BB06-36E7A5521B81}" type="pres">
      <dgm:prSet presAssocID="{F95E94F8-5467-4C8B-88C0-DA2DDB9EDD9D}" presName="box" presStyleLbl="node1" presStyleIdx="2" presStyleCnt="5"/>
      <dgm:spPr/>
      <dgm:t>
        <a:bodyPr/>
        <a:lstStyle/>
        <a:p>
          <a:endParaRPr lang="es-EC"/>
        </a:p>
      </dgm:t>
    </dgm:pt>
    <dgm:pt modelId="{B53EA207-9706-42B6-8713-B836D93EAB51}" type="pres">
      <dgm:prSet presAssocID="{F95E94F8-5467-4C8B-88C0-DA2DDB9EDD9D}" presName="img" presStyleLbl="fgImgPlace1" presStyleIdx="2" presStyleCnt="5" custScaleY="135718"/>
      <dgm:spPr>
        <a:blipFill rotWithShape="1">
          <a:blip xmlns:r="http://schemas.openxmlformats.org/officeDocument/2006/relationships" r:embed="rId3"/>
          <a:stretch>
            <a:fillRect/>
          </a:stretch>
        </a:blipFill>
      </dgm:spPr>
    </dgm:pt>
    <dgm:pt modelId="{C9279F1A-5D27-4D1F-AF80-1AA62D43DAF8}" type="pres">
      <dgm:prSet presAssocID="{F95E94F8-5467-4C8B-88C0-DA2DDB9EDD9D}" presName="text" presStyleLbl="node1" presStyleIdx="2" presStyleCnt="5">
        <dgm:presLayoutVars>
          <dgm:bulletEnabled val="1"/>
        </dgm:presLayoutVars>
      </dgm:prSet>
      <dgm:spPr/>
      <dgm:t>
        <a:bodyPr/>
        <a:lstStyle/>
        <a:p>
          <a:endParaRPr lang="es-EC"/>
        </a:p>
      </dgm:t>
    </dgm:pt>
    <dgm:pt modelId="{2F98D1EF-9259-45F8-9D49-DA75A405569C}" type="pres">
      <dgm:prSet presAssocID="{5DAECF20-BB11-4FC3-B258-FF1E0BC7D3BB}" presName="spacer" presStyleCnt="0"/>
      <dgm:spPr/>
    </dgm:pt>
    <dgm:pt modelId="{C8E0DFBE-78A0-495A-AC6B-F776BC4DA8B9}" type="pres">
      <dgm:prSet presAssocID="{5B2BC215-83E0-4261-B64D-FAB6A167C4EF}" presName="comp" presStyleCnt="0"/>
      <dgm:spPr/>
    </dgm:pt>
    <dgm:pt modelId="{7225D549-3DB7-408B-8E31-C7508CE47B68}" type="pres">
      <dgm:prSet presAssocID="{5B2BC215-83E0-4261-B64D-FAB6A167C4EF}" presName="box" presStyleLbl="node1" presStyleIdx="3" presStyleCnt="5"/>
      <dgm:spPr/>
      <dgm:t>
        <a:bodyPr/>
        <a:lstStyle/>
        <a:p>
          <a:endParaRPr lang="es-EC"/>
        </a:p>
      </dgm:t>
    </dgm:pt>
    <dgm:pt modelId="{011F76AC-C22B-4E05-8330-BE3D141A4A6A}" type="pres">
      <dgm:prSet presAssocID="{5B2BC215-83E0-4261-B64D-FAB6A167C4EF}" presName="img" presStyleLbl="fgImgPlace1" presStyleIdx="3" presStyleCnt="5" custScaleY="124348"/>
      <dgm:spPr>
        <a:blipFill rotWithShape="1">
          <a:blip xmlns:r="http://schemas.openxmlformats.org/officeDocument/2006/relationships" r:embed="rId4"/>
          <a:stretch>
            <a:fillRect/>
          </a:stretch>
        </a:blipFill>
      </dgm:spPr>
    </dgm:pt>
    <dgm:pt modelId="{E57C1F81-6654-4F9B-A58F-1CC281D0331D}" type="pres">
      <dgm:prSet presAssocID="{5B2BC215-83E0-4261-B64D-FAB6A167C4EF}" presName="text" presStyleLbl="node1" presStyleIdx="3" presStyleCnt="5">
        <dgm:presLayoutVars>
          <dgm:bulletEnabled val="1"/>
        </dgm:presLayoutVars>
      </dgm:prSet>
      <dgm:spPr/>
      <dgm:t>
        <a:bodyPr/>
        <a:lstStyle/>
        <a:p>
          <a:endParaRPr lang="es-EC"/>
        </a:p>
      </dgm:t>
    </dgm:pt>
    <dgm:pt modelId="{9DC32D44-9656-4364-A143-2F6D22109EC9}" type="pres">
      <dgm:prSet presAssocID="{3D4E94E7-4020-4A75-BF9D-1B9D0E4BE765}" presName="spacer" presStyleCnt="0"/>
      <dgm:spPr/>
    </dgm:pt>
    <dgm:pt modelId="{66C2BA5D-C274-4C45-A514-85F26E2194A2}" type="pres">
      <dgm:prSet presAssocID="{E015F706-3E78-481E-8F54-EF6CD0925C32}" presName="comp" presStyleCnt="0"/>
      <dgm:spPr/>
    </dgm:pt>
    <dgm:pt modelId="{94BBA5F6-88EC-43B0-9129-3CCE7FD29917}" type="pres">
      <dgm:prSet presAssocID="{E015F706-3E78-481E-8F54-EF6CD0925C32}" presName="box" presStyleLbl="node1" presStyleIdx="4" presStyleCnt="5"/>
      <dgm:spPr/>
      <dgm:t>
        <a:bodyPr/>
        <a:lstStyle/>
        <a:p>
          <a:endParaRPr lang="es-EC"/>
        </a:p>
      </dgm:t>
    </dgm:pt>
    <dgm:pt modelId="{6E29F683-1D18-45AB-BE5D-1CA70E7E125F}" type="pres">
      <dgm:prSet presAssocID="{E015F706-3E78-481E-8F54-EF6CD0925C32}" presName="img" presStyleLbl="fgImgPlace1" presStyleIdx="4" presStyleCnt="5"/>
      <dgm:spPr>
        <a:blipFill rotWithShape="1">
          <a:blip xmlns:r="http://schemas.openxmlformats.org/officeDocument/2006/relationships" r:embed="rId5"/>
          <a:stretch>
            <a:fillRect/>
          </a:stretch>
        </a:blipFill>
      </dgm:spPr>
    </dgm:pt>
    <dgm:pt modelId="{3CA71E69-FBE9-441C-98F7-E80F1D078582}" type="pres">
      <dgm:prSet presAssocID="{E015F706-3E78-481E-8F54-EF6CD0925C32}" presName="text" presStyleLbl="node1" presStyleIdx="4" presStyleCnt="5">
        <dgm:presLayoutVars>
          <dgm:bulletEnabled val="1"/>
        </dgm:presLayoutVars>
      </dgm:prSet>
      <dgm:spPr/>
      <dgm:t>
        <a:bodyPr/>
        <a:lstStyle/>
        <a:p>
          <a:endParaRPr lang="es-EC"/>
        </a:p>
      </dgm:t>
    </dgm:pt>
  </dgm:ptLst>
  <dgm:cxnLst>
    <dgm:cxn modelId="{6852B910-540F-4155-8AD9-9C4B18D64ED0}" type="presOf" srcId="{EBDE781A-CF6A-4343-95F6-B2F7B753839F}" destId="{02639E1D-7867-4B94-BB10-E01F9C08983C}" srcOrd="1" destOrd="0" presId="urn:microsoft.com/office/officeart/2005/8/layout/vList4"/>
    <dgm:cxn modelId="{89EB50EA-46D7-4B7C-9394-0F1FC7AEC854}" type="presOf" srcId="{F95E94F8-5467-4C8B-88C0-DA2DDB9EDD9D}" destId="{C9279F1A-5D27-4D1F-AF80-1AA62D43DAF8}" srcOrd="1" destOrd="0" presId="urn:microsoft.com/office/officeart/2005/8/layout/vList4"/>
    <dgm:cxn modelId="{E4230540-0A2E-4CF5-AE16-9A2B5721D5E8}" type="presOf" srcId="{3FCCFCC6-7DD4-46E3-965E-7F3CF276A75C}" destId="{C492ABE9-B9B1-4333-9257-A98124F2327F}" srcOrd="1" destOrd="0" presId="urn:microsoft.com/office/officeart/2005/8/layout/vList4"/>
    <dgm:cxn modelId="{FB60CD3C-55E2-47EC-BCAE-95B77C4DF91C}" type="presOf" srcId="{5B2BC215-83E0-4261-B64D-FAB6A167C4EF}" destId="{E57C1F81-6654-4F9B-A58F-1CC281D0331D}" srcOrd="1" destOrd="0" presId="urn:microsoft.com/office/officeart/2005/8/layout/vList4"/>
    <dgm:cxn modelId="{D0A549FC-3C7E-4959-899D-6F0C3146598E}" type="presOf" srcId="{E015F706-3E78-481E-8F54-EF6CD0925C32}" destId="{94BBA5F6-88EC-43B0-9129-3CCE7FD29917}" srcOrd="0" destOrd="0" presId="urn:microsoft.com/office/officeart/2005/8/layout/vList4"/>
    <dgm:cxn modelId="{2A9A0A05-B05F-418B-9C51-F9D94544F91E}" type="presOf" srcId="{3FCCFCC6-7DD4-46E3-965E-7F3CF276A75C}" destId="{998AD7F6-3F09-4C37-9597-D34357BA5678}" srcOrd="0" destOrd="0" presId="urn:microsoft.com/office/officeart/2005/8/layout/vList4"/>
    <dgm:cxn modelId="{AF763998-E83E-4566-ADC6-07F74F442980}" srcId="{99C012DE-C0F6-4748-938F-C72D9C4DD35A}" destId="{EBDE781A-CF6A-4343-95F6-B2F7B753839F}" srcOrd="0" destOrd="0" parTransId="{4472B311-72AA-4615-9B29-A804A6790A50}" sibTransId="{D8D77CF4-3B1F-471F-A5FD-06AF8EC7F886}"/>
    <dgm:cxn modelId="{A7393E55-23A9-4A2C-B489-77DEF4CE1BD4}" type="presOf" srcId="{EBDE781A-CF6A-4343-95F6-B2F7B753839F}" destId="{5F6C62EA-FD43-42C9-9340-535D9958EA3E}" srcOrd="0" destOrd="0" presId="urn:microsoft.com/office/officeart/2005/8/layout/vList4"/>
    <dgm:cxn modelId="{39378706-FA5E-4169-9B67-73C44FD20384}" srcId="{99C012DE-C0F6-4748-938F-C72D9C4DD35A}" destId="{F95E94F8-5467-4C8B-88C0-DA2DDB9EDD9D}" srcOrd="2" destOrd="0" parTransId="{143E4426-8268-46F2-83D7-0D9CACED1D05}" sibTransId="{5DAECF20-BB11-4FC3-B258-FF1E0BC7D3BB}"/>
    <dgm:cxn modelId="{2FECB522-71DB-4A57-BDD6-4AE9A80CBB71}" type="presOf" srcId="{99C012DE-C0F6-4748-938F-C72D9C4DD35A}" destId="{3F4A516C-EC42-45C2-8F92-C1276E329EF8}" srcOrd="0" destOrd="0" presId="urn:microsoft.com/office/officeart/2005/8/layout/vList4"/>
    <dgm:cxn modelId="{E602B194-117B-45F3-8795-4909456D8922}" type="presOf" srcId="{5B2BC215-83E0-4261-B64D-FAB6A167C4EF}" destId="{7225D549-3DB7-408B-8E31-C7508CE47B68}" srcOrd="0" destOrd="0" presId="urn:microsoft.com/office/officeart/2005/8/layout/vList4"/>
    <dgm:cxn modelId="{4D672430-808A-4890-8B1A-5F2A29E61026}" type="presOf" srcId="{E015F706-3E78-481E-8F54-EF6CD0925C32}" destId="{3CA71E69-FBE9-441C-98F7-E80F1D078582}" srcOrd="1" destOrd="0" presId="urn:microsoft.com/office/officeart/2005/8/layout/vList4"/>
    <dgm:cxn modelId="{D5B09A33-8525-40CC-9307-F888BD96F86C}" srcId="{99C012DE-C0F6-4748-938F-C72D9C4DD35A}" destId="{E015F706-3E78-481E-8F54-EF6CD0925C32}" srcOrd="4" destOrd="0" parTransId="{F3F534B4-61B2-4C7B-B762-5E5DC6955A0B}" sibTransId="{67914C24-7617-4F04-947D-5551086E9A7F}"/>
    <dgm:cxn modelId="{EC7ED680-CD4D-434F-8D67-855D4FCF9830}" srcId="{99C012DE-C0F6-4748-938F-C72D9C4DD35A}" destId="{5B2BC215-83E0-4261-B64D-FAB6A167C4EF}" srcOrd="3" destOrd="0" parTransId="{AC4BE6C0-3F9E-4434-9D66-F0290F022EEE}" sibTransId="{3D4E94E7-4020-4A75-BF9D-1B9D0E4BE765}"/>
    <dgm:cxn modelId="{26C98D24-3E96-40E2-ABFB-2A6AB9808070}" type="presOf" srcId="{F95E94F8-5467-4C8B-88C0-DA2DDB9EDD9D}" destId="{25F5F2D5-DB7C-41FD-BB06-36E7A5521B81}" srcOrd="0" destOrd="0" presId="urn:microsoft.com/office/officeart/2005/8/layout/vList4"/>
    <dgm:cxn modelId="{BC5CD48B-6505-4254-8B15-0E0344CC5250}" srcId="{99C012DE-C0F6-4748-938F-C72D9C4DD35A}" destId="{3FCCFCC6-7DD4-46E3-965E-7F3CF276A75C}" srcOrd="1" destOrd="0" parTransId="{1EEC8EB2-2DBE-4639-BCC2-B645BE504CFC}" sibTransId="{3B3EFAA4-06F5-4363-B8D2-D9D6C966AF4E}"/>
    <dgm:cxn modelId="{BB809E00-B8D4-41B4-96CF-0E34D6BCBB83}" type="presParOf" srcId="{3F4A516C-EC42-45C2-8F92-C1276E329EF8}" destId="{1ED5B74A-206C-47F9-8032-0FE71188730C}" srcOrd="0" destOrd="0" presId="urn:microsoft.com/office/officeart/2005/8/layout/vList4"/>
    <dgm:cxn modelId="{93C9057F-486B-4354-850F-D8ADC2A3102D}" type="presParOf" srcId="{1ED5B74A-206C-47F9-8032-0FE71188730C}" destId="{5F6C62EA-FD43-42C9-9340-535D9958EA3E}" srcOrd="0" destOrd="0" presId="urn:microsoft.com/office/officeart/2005/8/layout/vList4"/>
    <dgm:cxn modelId="{31EA3CF3-618D-4812-A082-FB558AF640B0}" type="presParOf" srcId="{1ED5B74A-206C-47F9-8032-0FE71188730C}" destId="{CE0C753A-C6BE-4A95-9A10-2632F2CF0592}" srcOrd="1" destOrd="0" presId="urn:microsoft.com/office/officeart/2005/8/layout/vList4"/>
    <dgm:cxn modelId="{FDBAF63F-13E9-441E-A377-DAD054D286BA}" type="presParOf" srcId="{1ED5B74A-206C-47F9-8032-0FE71188730C}" destId="{02639E1D-7867-4B94-BB10-E01F9C08983C}" srcOrd="2" destOrd="0" presId="urn:microsoft.com/office/officeart/2005/8/layout/vList4"/>
    <dgm:cxn modelId="{82BDDF0C-EDF1-41B0-9F3C-693E9538E36F}" type="presParOf" srcId="{3F4A516C-EC42-45C2-8F92-C1276E329EF8}" destId="{7DA66738-78B5-408B-AA6F-7120AA32A697}" srcOrd="1" destOrd="0" presId="urn:microsoft.com/office/officeart/2005/8/layout/vList4"/>
    <dgm:cxn modelId="{95C72692-5771-4E43-8D80-89D67DE05606}" type="presParOf" srcId="{3F4A516C-EC42-45C2-8F92-C1276E329EF8}" destId="{468BC7E3-2E0D-403F-8E55-D7BAE1E0785C}" srcOrd="2" destOrd="0" presId="urn:microsoft.com/office/officeart/2005/8/layout/vList4"/>
    <dgm:cxn modelId="{511BA7F2-870F-4969-8C04-D1574D1A7C7C}" type="presParOf" srcId="{468BC7E3-2E0D-403F-8E55-D7BAE1E0785C}" destId="{998AD7F6-3F09-4C37-9597-D34357BA5678}" srcOrd="0" destOrd="0" presId="urn:microsoft.com/office/officeart/2005/8/layout/vList4"/>
    <dgm:cxn modelId="{0FC7AAEB-1BA5-40DB-9697-854705C99D3D}" type="presParOf" srcId="{468BC7E3-2E0D-403F-8E55-D7BAE1E0785C}" destId="{C77E1F54-02A1-4ADF-82A9-41543A80F33A}" srcOrd="1" destOrd="0" presId="urn:microsoft.com/office/officeart/2005/8/layout/vList4"/>
    <dgm:cxn modelId="{FDDFB519-FEBA-4299-A5D6-3B6C509DFE13}" type="presParOf" srcId="{468BC7E3-2E0D-403F-8E55-D7BAE1E0785C}" destId="{C492ABE9-B9B1-4333-9257-A98124F2327F}" srcOrd="2" destOrd="0" presId="urn:microsoft.com/office/officeart/2005/8/layout/vList4"/>
    <dgm:cxn modelId="{BEB4D6B5-CB00-423E-952D-D4864B09FC95}" type="presParOf" srcId="{3F4A516C-EC42-45C2-8F92-C1276E329EF8}" destId="{8071F56B-CBC6-4657-B672-925C0F5E6DE2}" srcOrd="3" destOrd="0" presId="urn:microsoft.com/office/officeart/2005/8/layout/vList4"/>
    <dgm:cxn modelId="{4F1E59E7-ACFE-4B89-BB9B-8E6113D2C853}" type="presParOf" srcId="{3F4A516C-EC42-45C2-8F92-C1276E329EF8}" destId="{09E5933F-41C9-40C2-B74C-982ED0E9D7F9}" srcOrd="4" destOrd="0" presId="urn:microsoft.com/office/officeart/2005/8/layout/vList4"/>
    <dgm:cxn modelId="{8522208F-B4DC-400E-ADC9-450C90F664BD}" type="presParOf" srcId="{09E5933F-41C9-40C2-B74C-982ED0E9D7F9}" destId="{25F5F2D5-DB7C-41FD-BB06-36E7A5521B81}" srcOrd="0" destOrd="0" presId="urn:microsoft.com/office/officeart/2005/8/layout/vList4"/>
    <dgm:cxn modelId="{5B610139-2A31-4977-9710-5E76E2906F33}" type="presParOf" srcId="{09E5933F-41C9-40C2-B74C-982ED0E9D7F9}" destId="{B53EA207-9706-42B6-8713-B836D93EAB51}" srcOrd="1" destOrd="0" presId="urn:microsoft.com/office/officeart/2005/8/layout/vList4"/>
    <dgm:cxn modelId="{D25C45F6-6BE0-40CA-8EF9-01DC72BBE20A}" type="presParOf" srcId="{09E5933F-41C9-40C2-B74C-982ED0E9D7F9}" destId="{C9279F1A-5D27-4D1F-AF80-1AA62D43DAF8}" srcOrd="2" destOrd="0" presId="urn:microsoft.com/office/officeart/2005/8/layout/vList4"/>
    <dgm:cxn modelId="{344C5542-5CFA-4A3D-B662-98FED53DFA08}" type="presParOf" srcId="{3F4A516C-EC42-45C2-8F92-C1276E329EF8}" destId="{2F98D1EF-9259-45F8-9D49-DA75A405569C}" srcOrd="5" destOrd="0" presId="urn:microsoft.com/office/officeart/2005/8/layout/vList4"/>
    <dgm:cxn modelId="{4DD5F9DC-D7E9-44D6-AA31-B84DA101A858}" type="presParOf" srcId="{3F4A516C-EC42-45C2-8F92-C1276E329EF8}" destId="{C8E0DFBE-78A0-495A-AC6B-F776BC4DA8B9}" srcOrd="6" destOrd="0" presId="urn:microsoft.com/office/officeart/2005/8/layout/vList4"/>
    <dgm:cxn modelId="{441142CD-093A-4C17-A609-0EBB824A659C}" type="presParOf" srcId="{C8E0DFBE-78A0-495A-AC6B-F776BC4DA8B9}" destId="{7225D549-3DB7-408B-8E31-C7508CE47B68}" srcOrd="0" destOrd="0" presId="urn:microsoft.com/office/officeart/2005/8/layout/vList4"/>
    <dgm:cxn modelId="{53C695B1-AD1D-4581-BB69-1B06A4EB02A5}" type="presParOf" srcId="{C8E0DFBE-78A0-495A-AC6B-F776BC4DA8B9}" destId="{011F76AC-C22B-4E05-8330-BE3D141A4A6A}" srcOrd="1" destOrd="0" presId="urn:microsoft.com/office/officeart/2005/8/layout/vList4"/>
    <dgm:cxn modelId="{65A3C411-6731-4DF7-BB29-F8A9EB4C6E47}" type="presParOf" srcId="{C8E0DFBE-78A0-495A-AC6B-F776BC4DA8B9}" destId="{E57C1F81-6654-4F9B-A58F-1CC281D0331D}" srcOrd="2" destOrd="0" presId="urn:microsoft.com/office/officeart/2005/8/layout/vList4"/>
    <dgm:cxn modelId="{EF0721D7-CE87-4CF5-BE58-E3C94C0287CE}" type="presParOf" srcId="{3F4A516C-EC42-45C2-8F92-C1276E329EF8}" destId="{9DC32D44-9656-4364-A143-2F6D22109EC9}" srcOrd="7" destOrd="0" presId="urn:microsoft.com/office/officeart/2005/8/layout/vList4"/>
    <dgm:cxn modelId="{27C76528-C09B-41C6-A719-4B90BE34C0E5}" type="presParOf" srcId="{3F4A516C-EC42-45C2-8F92-C1276E329EF8}" destId="{66C2BA5D-C274-4C45-A514-85F26E2194A2}" srcOrd="8" destOrd="0" presId="urn:microsoft.com/office/officeart/2005/8/layout/vList4"/>
    <dgm:cxn modelId="{5431E8AA-A06F-4E7D-A574-AF0D5F02E6E2}" type="presParOf" srcId="{66C2BA5D-C274-4C45-A514-85F26E2194A2}" destId="{94BBA5F6-88EC-43B0-9129-3CCE7FD29917}" srcOrd="0" destOrd="0" presId="urn:microsoft.com/office/officeart/2005/8/layout/vList4"/>
    <dgm:cxn modelId="{6E850815-429F-4850-B6F7-30784530C418}" type="presParOf" srcId="{66C2BA5D-C274-4C45-A514-85F26E2194A2}" destId="{6E29F683-1D18-45AB-BE5D-1CA70E7E125F}" srcOrd="1" destOrd="0" presId="urn:microsoft.com/office/officeart/2005/8/layout/vList4"/>
    <dgm:cxn modelId="{0F0F7668-3E8A-48ED-8ABA-981181747AA6}" type="presParOf" srcId="{66C2BA5D-C274-4C45-A514-85F26E2194A2}" destId="{3CA71E69-FBE9-441C-98F7-E80F1D078582}" srcOrd="2" destOrd="0" presId="urn:microsoft.com/office/officeart/2005/8/layout/vList4"/>
  </dgm:cxnLst>
  <dgm:bg>
    <a:solidFill>
      <a:schemeClr val="accent2">
        <a:lumMod val="20000"/>
        <a:lumOff val="80000"/>
      </a:schemeClr>
    </a:solidFill>
  </dgm:bg>
  <dgm:whole>
    <a:ln>
      <a:solidFill>
        <a:srgbClr val="7030A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98E864-C1EE-43D9-B2BD-DE0B25D4F08F}" type="doc">
      <dgm:prSet loTypeId="urn:microsoft.com/office/officeart/2009/3/layout/BlockDescendingList" loCatId="list" qsTypeId="urn:microsoft.com/office/officeart/2005/8/quickstyle/simple1" qsCatId="simple" csTypeId="urn:microsoft.com/office/officeart/2005/8/colors/colorful2" csCatId="colorful" phldr="1"/>
      <dgm:spPr/>
      <dgm:t>
        <a:bodyPr/>
        <a:lstStyle/>
        <a:p>
          <a:endParaRPr lang="es-EC"/>
        </a:p>
      </dgm:t>
    </dgm:pt>
    <dgm:pt modelId="{6A37428A-E2B4-40CC-A5E2-FCD09C768077}">
      <dgm:prSet phldrT="[Texto]"/>
      <dgm:spPr/>
      <dgm:t>
        <a:bodyPr/>
        <a:lstStyle/>
        <a:p>
          <a:r>
            <a:rPr lang="es-EC"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FACTOR A</a:t>
          </a:r>
        </a:p>
      </dgm:t>
    </dgm:pt>
    <dgm:pt modelId="{85C2AD96-18B2-450A-8B37-764B1CEFCE2E}" type="parTrans" cxnId="{765B7661-95A8-4CD6-834A-012EE82C5F84}">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7654F714-6213-4304-A642-19CC4B043071}" type="sibTrans" cxnId="{765B7661-95A8-4CD6-834A-012EE82C5F84}">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D6815F59-E88E-4031-AFA4-7C67A22DF7D7}">
      <dgm:prSet phldrT="[Texto]" custT="1"/>
      <dgm:spPr/>
      <dgm:t>
        <a:bodyPr/>
        <a:lstStyle/>
        <a:p>
          <a:pPr algn="l"/>
          <a:r>
            <a:rPr lang="es-ES" sz="1400" b="0" cap="none" spc="0" dirty="0">
              <a:ln w="0"/>
              <a:solidFill>
                <a:schemeClr val="tx1"/>
              </a:solidFill>
              <a:effectLst>
                <a:outerShdw blurRad="38100" dist="19050" dir="2700000" algn="tl" rotWithShape="0">
                  <a:schemeClr val="dk1">
                    <a:alpha val="40000"/>
                  </a:schemeClr>
                </a:outerShdw>
              </a:effectLst>
            </a:rPr>
            <a:t>Ho: Las variedades de abacá no influyen en la determinación de las características físico-químicas y microbiológicas del mucílago obtenido.</a:t>
          </a:r>
        </a:p>
        <a:p>
          <a:pPr algn="just"/>
          <a:endParaRPr lang="es-ES" sz="1400" b="0" cap="none" spc="0" dirty="0">
            <a:ln w="0"/>
            <a:solidFill>
              <a:schemeClr val="tx1"/>
            </a:solidFill>
            <a:effectLst>
              <a:outerShdw blurRad="38100" dist="19050" dir="2700000" algn="tl" rotWithShape="0">
                <a:schemeClr val="dk1">
                  <a:alpha val="40000"/>
                </a:schemeClr>
              </a:outerShdw>
            </a:effectLst>
          </a:endParaRPr>
        </a:p>
      </dgm:t>
    </dgm:pt>
    <dgm:pt modelId="{9FEAF9D0-92F7-4335-BC88-0034B63CB818}" type="parTrans" cxnId="{9157AAF6-A0B2-408E-B75F-E296ABEFC321}">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E36405D9-7EE4-4398-8373-FF2D86C92C27}" type="sibTrans" cxnId="{9157AAF6-A0B2-408E-B75F-E296ABEFC321}">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47D0DAE1-DA51-44F5-A468-B5B56756B6F5}">
      <dgm:prSet phldrT="[Texto]"/>
      <dgm:spPr/>
      <dgm:t>
        <a:bodyPr/>
        <a:lstStyle/>
        <a:p>
          <a:r>
            <a:rPr lang="es-EC"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FACTOR B</a:t>
          </a:r>
        </a:p>
      </dgm:t>
    </dgm:pt>
    <dgm:pt modelId="{DD79362A-2DBD-4F7D-804C-C2D55EE4EF13}" type="parTrans" cxnId="{BBBB796D-3354-4C34-BBF8-2D8FB62DB0C8}">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8DAAB214-4C01-4383-BBBC-83A15C3940F4}" type="sibTrans" cxnId="{BBBB796D-3354-4C34-BBF8-2D8FB62DB0C8}">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0DBB4CB1-04FF-4E40-976E-9F27ACCF404D}">
      <dgm:prSet phldrT="[Texto]"/>
      <dgm:spPr/>
      <dgm:t>
        <a:bodyPr/>
        <a:lstStyle/>
        <a:p>
          <a:r>
            <a:rPr lang="es-EC"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FACTOR C</a:t>
          </a:r>
        </a:p>
      </dgm:t>
    </dgm:pt>
    <dgm:pt modelId="{650BD8AB-E289-4FD0-8257-43B3444DFD16}" type="parTrans" cxnId="{03C30DFA-FB09-44C7-BDB5-F874C8A48B33}">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9CB2D532-DF33-4C78-B05F-BEC462162742}" type="sibTrans" cxnId="{03C30DFA-FB09-44C7-BDB5-F874C8A48B33}">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35B8BC5D-50A8-477F-8944-32DC593FA999}">
      <dgm:prSet custT="1"/>
      <dgm:spPr/>
      <dgm:t>
        <a:bodyPr/>
        <a:lstStyle/>
        <a:p>
          <a:pPr algn="l"/>
          <a:r>
            <a:rPr lang="es-ES" sz="1400" b="0" cap="none" spc="0" dirty="0">
              <a:ln w="0"/>
              <a:solidFill>
                <a:schemeClr val="tx1"/>
              </a:solidFill>
              <a:effectLst>
                <a:outerShdw blurRad="38100" dist="19050" dir="2700000" algn="tl" rotWithShape="0">
                  <a:schemeClr val="dk1">
                    <a:alpha val="40000"/>
                  </a:schemeClr>
                </a:outerShdw>
              </a:effectLst>
            </a:rPr>
            <a:t>Ho: Los microorganismos fermentativos no influyen en la obtención y rendimiento del alcohol a partir del mucílago de abacá (</a:t>
          </a:r>
          <a:r>
            <a:rPr lang="es-ES" sz="1400" b="0" i="1" cap="none" spc="0" dirty="0">
              <a:ln w="0"/>
              <a:solidFill>
                <a:schemeClr val="tx1"/>
              </a:solidFill>
              <a:effectLst>
                <a:outerShdw blurRad="38100" dist="19050" dir="2700000" algn="tl" rotWithShape="0">
                  <a:schemeClr val="dk1">
                    <a:alpha val="40000"/>
                  </a:schemeClr>
                </a:outerShdw>
              </a:effectLst>
            </a:rPr>
            <a:t>Musa </a:t>
          </a:r>
          <a:r>
            <a:rPr lang="es-ES" sz="1400" b="0" i="1" cap="none" spc="0" dirty="0" err="1">
              <a:ln w="0"/>
              <a:solidFill>
                <a:schemeClr val="tx1"/>
              </a:solidFill>
              <a:effectLst>
                <a:outerShdw blurRad="38100" dist="19050" dir="2700000" algn="tl" rotWithShape="0">
                  <a:schemeClr val="dk1">
                    <a:alpha val="40000"/>
                  </a:schemeClr>
                </a:outerShdw>
              </a:effectLst>
            </a:rPr>
            <a:t>textilis</a:t>
          </a:r>
          <a:r>
            <a:rPr lang="es-ES" sz="1400" b="0" cap="none" spc="0" dirty="0">
              <a:ln w="0"/>
              <a:solidFill>
                <a:schemeClr val="tx1"/>
              </a:solidFill>
              <a:effectLst>
                <a:outerShdw blurRad="38100" dist="19050" dir="2700000" algn="tl" rotWithShape="0">
                  <a:schemeClr val="dk1">
                    <a:alpha val="40000"/>
                  </a:schemeClr>
                </a:outerShdw>
              </a:effectLst>
            </a:rPr>
            <a:t>).</a:t>
          </a:r>
        </a:p>
        <a:p>
          <a:pPr algn="l"/>
          <a:endParaRPr lang="es-ES" sz="1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a:p>
          <a:pPr algn="l"/>
          <a:endParaRPr lang="en-US" sz="1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dgm:t>
    </dgm:pt>
    <dgm:pt modelId="{1F07916C-DB19-46C9-88BD-EC2067387E5E}" type="parTrans" cxnId="{67027BCB-EBDA-4A3B-BED1-DB6259F10304}">
      <dgm:prSet/>
      <dgm:spPr/>
      <dgm:t>
        <a:bodyPr/>
        <a:lstStyle/>
        <a:p>
          <a:endParaRPr lang="es-ES" b="0" cap="none" spc="0">
            <a:ln w="0"/>
            <a:solidFill>
              <a:schemeClr val="tx1"/>
            </a:solidFill>
            <a:effectLst>
              <a:outerShdw blurRad="38100" dist="19050" dir="2700000" algn="tl" rotWithShape="0">
                <a:schemeClr val="dk1">
                  <a:alpha val="40000"/>
                </a:schemeClr>
              </a:outerShdw>
            </a:effectLst>
          </a:endParaRPr>
        </a:p>
      </dgm:t>
    </dgm:pt>
    <dgm:pt modelId="{9E8B5CB1-8EEE-4649-88DC-6D9AB06C719C}" type="sibTrans" cxnId="{67027BCB-EBDA-4A3B-BED1-DB6259F10304}">
      <dgm:prSet/>
      <dgm:spPr/>
      <dgm:t>
        <a:bodyPr/>
        <a:lstStyle/>
        <a:p>
          <a:endParaRPr lang="es-ES" b="0" cap="none" spc="0">
            <a:ln w="0"/>
            <a:solidFill>
              <a:schemeClr val="tx1"/>
            </a:solidFill>
            <a:effectLst>
              <a:outerShdw blurRad="38100" dist="19050" dir="2700000" algn="tl" rotWithShape="0">
                <a:schemeClr val="dk1">
                  <a:alpha val="40000"/>
                </a:schemeClr>
              </a:outerShdw>
            </a:effectLst>
          </a:endParaRPr>
        </a:p>
      </dgm:t>
    </dgm:pt>
    <dgm:pt modelId="{81206E12-DEDA-419F-9D2F-05451733D29D}">
      <dgm:prSet custT="1"/>
      <dgm:spPr/>
      <dgm:t>
        <a:bodyPr/>
        <a:lstStyle/>
        <a:p>
          <a:pPr algn="l"/>
          <a:r>
            <a:rPr lang="es-ES" sz="1400" b="0" cap="none" spc="0" dirty="0">
              <a:ln w="0"/>
              <a:solidFill>
                <a:schemeClr val="tx1"/>
              </a:solidFill>
              <a:effectLst>
                <a:outerShdw blurRad="38100" dist="19050" dir="2700000" algn="tl" rotWithShape="0">
                  <a:schemeClr val="dk1">
                    <a:alpha val="40000"/>
                  </a:schemeClr>
                </a:outerShdw>
              </a:effectLst>
            </a:rPr>
            <a:t>Ha: Las variedades de abacá influyen en la determinación de las características físico-químicas y microbiológicas del mucílago obtenido.</a:t>
          </a:r>
        </a:p>
        <a:p>
          <a:pPr algn="l"/>
          <a:endParaRPr lang="es-EC" sz="1400" b="0" cap="none" spc="0" dirty="0">
            <a:ln w="0"/>
            <a:solidFill>
              <a:schemeClr val="tx1"/>
            </a:solidFill>
            <a:effectLst>
              <a:outerShdw blurRad="38100" dist="19050" dir="2700000" algn="tl" rotWithShape="0">
                <a:schemeClr val="dk1">
                  <a:alpha val="40000"/>
                </a:schemeClr>
              </a:outerShdw>
            </a:effectLst>
          </a:endParaRPr>
        </a:p>
      </dgm:t>
    </dgm:pt>
    <dgm:pt modelId="{9DF2E417-BF86-4D10-B190-8A4F0F282044}" type="parTrans" cxnId="{A637CCE1-3146-40FB-91DE-20E149C77240}">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DD0C132C-635E-4637-AE5F-26A81A611D0A}" type="sibTrans" cxnId="{A637CCE1-3146-40FB-91DE-20E149C77240}">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1A7BE275-E5BC-4135-8D70-ED2620254CD2}">
      <dgm:prSet custT="1"/>
      <dgm:spPr/>
      <dgm:t>
        <a:bodyPr/>
        <a:lstStyle/>
        <a:p>
          <a:pPr algn="l"/>
          <a:r>
            <a:rPr lang="es-ES" sz="1400" b="0" cap="none" spc="0" dirty="0">
              <a:ln w="0"/>
              <a:solidFill>
                <a:schemeClr val="tx1"/>
              </a:solidFill>
              <a:effectLst>
                <a:outerShdw blurRad="38100" dist="19050" dir="2700000" algn="tl" rotWithShape="0">
                  <a:schemeClr val="dk1">
                    <a:alpha val="40000"/>
                  </a:schemeClr>
                </a:outerShdw>
              </a:effectLst>
            </a:rPr>
            <a:t>Ho: Las variedades de abacá no influyen en el proceso de elaboración y rendimiento del alcohol con fines industriales.</a:t>
          </a:r>
        </a:p>
        <a:p>
          <a:pPr algn="l"/>
          <a:endParaRPr lang="es-ES" sz="1400" b="0" cap="none" spc="0" dirty="0">
            <a:ln w="0"/>
            <a:solidFill>
              <a:schemeClr val="tx1"/>
            </a:solidFill>
            <a:effectLst>
              <a:outerShdw blurRad="38100" dist="19050" dir="2700000" algn="tl" rotWithShape="0">
                <a:schemeClr val="dk1">
                  <a:alpha val="40000"/>
                </a:schemeClr>
              </a:outerShdw>
            </a:effectLst>
          </a:endParaRPr>
        </a:p>
      </dgm:t>
    </dgm:pt>
    <dgm:pt modelId="{7E0E6626-305B-4203-9CB2-25B6FA10950F}" type="parTrans" cxnId="{E4D346B5-173C-4183-B7FA-068D5C0CCBFD}">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B1AF171B-6021-4E32-BB96-FE73AC30BE10}" type="sibTrans" cxnId="{E4D346B5-173C-4183-B7FA-068D5C0CCBFD}">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99D005E6-63F2-47AB-8218-603E75604E7B}">
      <dgm:prSet custT="1"/>
      <dgm:spPr/>
      <dgm:t>
        <a:bodyPr/>
        <a:lstStyle/>
        <a:p>
          <a:pPr algn="l"/>
          <a:r>
            <a:rPr lang="es-ES" sz="1400" b="0" cap="none" spc="0" dirty="0">
              <a:ln w="0"/>
              <a:solidFill>
                <a:schemeClr val="tx1"/>
              </a:solidFill>
              <a:effectLst>
                <a:outerShdw blurRad="38100" dist="19050" dir="2700000" algn="tl" rotWithShape="0">
                  <a:schemeClr val="dk1">
                    <a:alpha val="40000"/>
                  </a:schemeClr>
                </a:outerShdw>
              </a:effectLst>
            </a:rPr>
            <a:t>Ha: Las variedades de abacá influyen en el proceso de elaboración y rendimiento del alcohol con fines industriales.</a:t>
          </a:r>
          <a:endParaRPr lang="es-EC" sz="1400" b="0" cap="none" spc="0" dirty="0">
            <a:ln w="0"/>
            <a:solidFill>
              <a:schemeClr val="tx1"/>
            </a:solidFill>
            <a:effectLst>
              <a:outerShdw blurRad="38100" dist="19050" dir="2700000" algn="tl" rotWithShape="0">
                <a:schemeClr val="dk1">
                  <a:alpha val="40000"/>
                </a:schemeClr>
              </a:outerShdw>
            </a:effectLst>
          </a:endParaRPr>
        </a:p>
      </dgm:t>
    </dgm:pt>
    <dgm:pt modelId="{25B92618-622F-40C2-A3F5-D45E6CDE4FB5}" type="parTrans" cxnId="{57AEECB6-E3BE-446C-9855-DB4008A18BBD}">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33627D67-151B-459E-BA8A-ADC67361F79B}" type="sibTrans" cxnId="{57AEECB6-E3BE-446C-9855-DB4008A18BBD}">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CA4CFE38-D5B4-403E-B230-0C2B2FBEAB92}">
      <dgm:prSet custT="1"/>
      <dgm:spPr/>
      <dgm:t>
        <a:bodyPr/>
        <a:lstStyle/>
        <a:p>
          <a:pPr algn="l"/>
          <a:r>
            <a:rPr lang="es-ES" sz="1400" b="0" cap="none" spc="0" dirty="0">
              <a:ln w="0"/>
              <a:solidFill>
                <a:schemeClr val="tx1"/>
              </a:solidFill>
              <a:effectLst>
                <a:outerShdw blurRad="38100" dist="19050" dir="2700000" algn="tl" rotWithShape="0">
                  <a:schemeClr val="dk1">
                    <a:alpha val="40000"/>
                  </a:schemeClr>
                </a:outerShdw>
              </a:effectLst>
            </a:rPr>
            <a:t>Ha: Los microorganismos fermentativos influyen en la obtención y rendimiento del alcohol a partir del mucílago de abacá (</a:t>
          </a:r>
          <a:r>
            <a:rPr lang="es-ES" sz="1400" b="0" i="1" cap="none" spc="0" dirty="0">
              <a:ln w="0"/>
              <a:solidFill>
                <a:schemeClr val="tx1"/>
              </a:solidFill>
              <a:effectLst>
                <a:outerShdw blurRad="38100" dist="19050" dir="2700000" algn="tl" rotWithShape="0">
                  <a:schemeClr val="dk1">
                    <a:alpha val="40000"/>
                  </a:schemeClr>
                </a:outerShdw>
              </a:effectLst>
            </a:rPr>
            <a:t>Musa </a:t>
          </a:r>
          <a:r>
            <a:rPr lang="es-ES" sz="1400" b="0" i="1" cap="none" spc="0" dirty="0" err="1">
              <a:ln w="0"/>
              <a:solidFill>
                <a:schemeClr val="tx1"/>
              </a:solidFill>
              <a:effectLst>
                <a:outerShdw blurRad="38100" dist="19050" dir="2700000" algn="tl" rotWithShape="0">
                  <a:schemeClr val="dk1">
                    <a:alpha val="40000"/>
                  </a:schemeClr>
                </a:outerShdw>
              </a:effectLst>
            </a:rPr>
            <a:t>textilis</a:t>
          </a:r>
          <a:r>
            <a:rPr lang="es-ES" sz="1400" b="0" cap="none" spc="0" dirty="0">
              <a:ln w="0"/>
              <a:solidFill>
                <a:schemeClr val="tx1"/>
              </a:solidFill>
              <a:effectLst>
                <a:outerShdw blurRad="38100" dist="19050" dir="2700000" algn="tl" rotWithShape="0">
                  <a:schemeClr val="dk1">
                    <a:alpha val="40000"/>
                  </a:schemeClr>
                </a:outerShdw>
              </a:effectLst>
            </a:rPr>
            <a:t>).</a:t>
          </a:r>
          <a:endParaRPr lang="es-EC" sz="1400" b="0" cap="none" spc="0" dirty="0">
            <a:ln w="0"/>
            <a:solidFill>
              <a:schemeClr val="tx1"/>
            </a:solidFill>
            <a:effectLst>
              <a:outerShdw blurRad="38100" dist="19050" dir="2700000" algn="tl" rotWithShape="0">
                <a:schemeClr val="dk1">
                  <a:alpha val="40000"/>
                </a:schemeClr>
              </a:outerShdw>
            </a:effectLst>
          </a:endParaRPr>
        </a:p>
      </dgm:t>
    </dgm:pt>
    <dgm:pt modelId="{6A2D532B-C7DC-474F-BCFF-558104B64298}" type="parTrans" cxnId="{2E93571E-EE93-4AF1-8D24-8FCEA9C56359}">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6DC06246-308F-46ED-BB75-4DBAFE1DCF46}" type="sibTrans" cxnId="{2E93571E-EE93-4AF1-8D24-8FCEA9C56359}">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3F07FB19-D84B-4A31-AFE2-D085E11E087A}">
      <dgm:prSet phldrT="[Texto]" custT="1"/>
      <dgm:spPr/>
      <dgm:t>
        <a:bodyPr/>
        <a:lstStyle/>
        <a:p>
          <a:pPr algn="l"/>
          <a:r>
            <a:rPr lang="es-ES" sz="1400" b="0" cap="none" spc="0" dirty="0">
              <a:ln w="0"/>
              <a:solidFill>
                <a:schemeClr val="tx1"/>
              </a:solidFill>
              <a:effectLst>
                <a:outerShdw blurRad="38100" dist="19050" dir="2700000" algn="tl" rotWithShape="0">
                  <a:schemeClr val="dk1">
                    <a:alpha val="40000"/>
                  </a:schemeClr>
                </a:outerShdw>
              </a:effectLst>
            </a:rPr>
            <a:t>Ho: La pasteurización del mucílago de abacá (</a:t>
          </a:r>
          <a:r>
            <a:rPr lang="es-ES" sz="1400" b="0" i="1" cap="none" spc="0" dirty="0">
              <a:ln w="0"/>
              <a:solidFill>
                <a:schemeClr val="tx1"/>
              </a:solidFill>
              <a:effectLst>
                <a:outerShdw blurRad="38100" dist="19050" dir="2700000" algn="tl" rotWithShape="0">
                  <a:schemeClr val="dk1">
                    <a:alpha val="40000"/>
                  </a:schemeClr>
                </a:outerShdw>
              </a:effectLst>
            </a:rPr>
            <a:t>Musa </a:t>
          </a:r>
          <a:r>
            <a:rPr lang="es-ES" sz="1400" b="0" i="1" cap="none" spc="0" dirty="0" err="1">
              <a:ln w="0"/>
              <a:solidFill>
                <a:schemeClr val="tx1"/>
              </a:solidFill>
              <a:effectLst>
                <a:outerShdw blurRad="38100" dist="19050" dir="2700000" algn="tl" rotWithShape="0">
                  <a:schemeClr val="dk1">
                    <a:alpha val="40000"/>
                  </a:schemeClr>
                </a:outerShdw>
              </a:effectLst>
            </a:rPr>
            <a:t>textilis</a:t>
          </a:r>
          <a:r>
            <a:rPr lang="es-ES" sz="1400" b="0" cap="none" spc="0" dirty="0">
              <a:ln w="0"/>
              <a:solidFill>
                <a:schemeClr val="tx1"/>
              </a:solidFill>
              <a:effectLst>
                <a:outerShdw blurRad="38100" dist="19050" dir="2700000" algn="tl" rotWithShape="0">
                  <a:schemeClr val="dk1">
                    <a:alpha val="40000"/>
                  </a:schemeClr>
                </a:outerShdw>
              </a:effectLst>
            </a:rPr>
            <a:t>) no influye en el proceso de fermentación para la obtención de alcohol y su rendimiento.</a:t>
          </a:r>
        </a:p>
        <a:p>
          <a:pPr algn="l"/>
          <a:endParaRPr lang="es-ES" sz="1400" b="0" cap="none" spc="0" dirty="0">
            <a:ln w="0"/>
            <a:solidFill>
              <a:schemeClr val="tx1"/>
            </a:solidFill>
            <a:effectLst>
              <a:outerShdw blurRad="38100" dist="19050" dir="2700000" algn="tl" rotWithShape="0">
                <a:schemeClr val="dk1">
                  <a:alpha val="40000"/>
                </a:schemeClr>
              </a:outerShdw>
            </a:effectLst>
          </a:endParaRPr>
        </a:p>
        <a:p>
          <a:pPr algn="l"/>
          <a:endParaRPr lang="es-EC" sz="1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E8092092-2561-4D2B-BFDE-FAA564E2E759}" type="sibTrans" cxnId="{15B1E2E6-23FA-4A21-9171-8BE0A51FE01A}">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69AA5979-0C78-466B-9090-5A8A461CE6DB}" type="parTrans" cxnId="{15B1E2E6-23FA-4A21-9171-8BE0A51FE01A}">
      <dgm:prSet/>
      <dgm:spPr/>
      <dgm:t>
        <a:bodyPr/>
        <a:lstStyle/>
        <a:p>
          <a:endParaRPr lang="es-EC" b="0"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EB72439E-97D9-4902-B548-DCA5700AB7B1}">
      <dgm:prSet custT="1"/>
      <dgm:spPr/>
      <dgm:t>
        <a:bodyPr/>
        <a:lstStyle/>
        <a:p>
          <a:pPr algn="l"/>
          <a:r>
            <a:rPr lang="es-ES" sz="1400" b="0" cap="none" spc="0" dirty="0">
              <a:ln w="0"/>
              <a:solidFill>
                <a:schemeClr val="tx1"/>
              </a:solidFill>
              <a:effectLst>
                <a:outerShdw blurRad="38100" dist="19050" dir="2700000" algn="tl" rotWithShape="0">
                  <a:schemeClr val="dk1">
                    <a:alpha val="40000"/>
                  </a:schemeClr>
                </a:outerShdw>
              </a:effectLst>
            </a:rPr>
            <a:t>Ha: La pasteurización del mucílago de abacá (</a:t>
          </a:r>
          <a:r>
            <a:rPr lang="es-ES" sz="1400" b="0" i="1" cap="none" spc="0" dirty="0">
              <a:ln w="0"/>
              <a:solidFill>
                <a:schemeClr val="tx1"/>
              </a:solidFill>
              <a:effectLst>
                <a:outerShdw blurRad="38100" dist="19050" dir="2700000" algn="tl" rotWithShape="0">
                  <a:schemeClr val="dk1">
                    <a:alpha val="40000"/>
                  </a:schemeClr>
                </a:outerShdw>
              </a:effectLst>
            </a:rPr>
            <a:t>Musa </a:t>
          </a:r>
          <a:r>
            <a:rPr lang="es-ES" sz="1400" b="0" i="1" cap="none" spc="0" dirty="0" err="1">
              <a:ln w="0"/>
              <a:solidFill>
                <a:schemeClr val="tx1"/>
              </a:solidFill>
              <a:effectLst>
                <a:outerShdw blurRad="38100" dist="19050" dir="2700000" algn="tl" rotWithShape="0">
                  <a:schemeClr val="dk1">
                    <a:alpha val="40000"/>
                  </a:schemeClr>
                </a:outerShdw>
              </a:effectLst>
            </a:rPr>
            <a:t>textilis</a:t>
          </a:r>
          <a:r>
            <a:rPr lang="es-ES" sz="1400" b="0" cap="none" spc="0" dirty="0">
              <a:ln w="0"/>
              <a:solidFill>
                <a:schemeClr val="tx1"/>
              </a:solidFill>
              <a:effectLst>
                <a:outerShdw blurRad="38100" dist="19050" dir="2700000" algn="tl" rotWithShape="0">
                  <a:schemeClr val="dk1">
                    <a:alpha val="40000"/>
                  </a:schemeClr>
                </a:outerShdw>
              </a:effectLst>
            </a:rPr>
            <a:t>) influye en el proceso de fermentación para la obtención de alcohol y su rendimiento.</a:t>
          </a:r>
          <a:endParaRPr lang="es-EC" sz="1400" b="0" cap="none" spc="0" dirty="0">
            <a:ln w="0"/>
            <a:solidFill>
              <a:schemeClr val="tx1"/>
            </a:solidFill>
            <a:effectLst>
              <a:outerShdw blurRad="38100" dist="19050" dir="2700000" algn="tl" rotWithShape="0">
                <a:schemeClr val="dk1">
                  <a:alpha val="40000"/>
                </a:schemeClr>
              </a:outerShdw>
            </a:effectLst>
          </a:endParaRPr>
        </a:p>
      </dgm:t>
    </dgm:pt>
    <dgm:pt modelId="{EBFE633B-D77B-4D38-8918-87C52EC15FAB}" type="parTrans" cxnId="{BBB4D999-C284-48EB-A7F6-E54851BEEC9B}">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1F6E855C-41A2-40D2-9251-96CDEB34EC77}" type="sibTrans" cxnId="{BBB4D999-C284-48EB-A7F6-E54851BEEC9B}">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CED247CC-8D1A-4D04-802D-F50593CD8432}" type="pres">
      <dgm:prSet presAssocID="{2A98E864-C1EE-43D9-B2BD-DE0B25D4F08F}" presName="Name0" presStyleCnt="0">
        <dgm:presLayoutVars>
          <dgm:chMax val="7"/>
          <dgm:chPref val="7"/>
          <dgm:dir/>
          <dgm:animLvl val="lvl"/>
        </dgm:presLayoutVars>
      </dgm:prSet>
      <dgm:spPr/>
      <dgm:t>
        <a:bodyPr/>
        <a:lstStyle/>
        <a:p>
          <a:endParaRPr lang="es-EC"/>
        </a:p>
      </dgm:t>
    </dgm:pt>
    <dgm:pt modelId="{D7159DFF-BB58-4746-9085-09BC26A6E8BD}" type="pres">
      <dgm:prSet presAssocID="{6A37428A-E2B4-40CC-A5E2-FCD09C768077}" presName="parentText_1" presStyleLbl="node1" presStyleIdx="0" presStyleCnt="3">
        <dgm:presLayoutVars>
          <dgm:chMax val="1"/>
          <dgm:chPref val="1"/>
          <dgm:bulletEnabled val="1"/>
        </dgm:presLayoutVars>
      </dgm:prSet>
      <dgm:spPr/>
      <dgm:t>
        <a:bodyPr/>
        <a:lstStyle/>
        <a:p>
          <a:endParaRPr lang="es-EC"/>
        </a:p>
      </dgm:t>
    </dgm:pt>
    <dgm:pt modelId="{0CF8529A-9DB3-41E2-908C-14C98D734A6E}" type="pres">
      <dgm:prSet presAssocID="{6A37428A-E2B4-40CC-A5E2-FCD09C768077}" presName="childText_1" presStyleLbl="node1" presStyleIdx="0" presStyleCnt="3" custScaleX="157176" custScaleY="59279" custLinFactNeighborX="-793" custLinFactNeighborY="3185">
        <dgm:presLayoutVars>
          <dgm:chMax val="0"/>
          <dgm:chPref val="0"/>
          <dgm:bulletEnabled val="1"/>
        </dgm:presLayoutVars>
      </dgm:prSet>
      <dgm:spPr/>
      <dgm:t>
        <a:bodyPr/>
        <a:lstStyle/>
        <a:p>
          <a:endParaRPr lang="es-EC"/>
        </a:p>
      </dgm:t>
    </dgm:pt>
    <dgm:pt modelId="{565DA70E-651A-483E-8CBF-75810BD3CDCB}" type="pres">
      <dgm:prSet presAssocID="{6A37428A-E2B4-40CC-A5E2-FCD09C768077}" presName="accentShape_1" presStyleCnt="0"/>
      <dgm:spPr/>
    </dgm:pt>
    <dgm:pt modelId="{9E277666-6F76-4284-ADB5-8C0F4FBBD090}" type="pres">
      <dgm:prSet presAssocID="{6A37428A-E2B4-40CC-A5E2-FCD09C768077}" presName="imageRepeatNode" presStyleLbl="node1" presStyleIdx="0" presStyleCnt="3" custScaleX="147091"/>
      <dgm:spPr/>
      <dgm:t>
        <a:bodyPr/>
        <a:lstStyle/>
        <a:p>
          <a:endParaRPr lang="es-EC"/>
        </a:p>
      </dgm:t>
    </dgm:pt>
    <dgm:pt modelId="{10DCD0E2-1BE6-49CB-B1FD-744A7F87AB78}" type="pres">
      <dgm:prSet presAssocID="{47D0DAE1-DA51-44F5-A468-B5B56756B6F5}" presName="parentText_2" presStyleLbl="node1" presStyleIdx="0" presStyleCnt="3">
        <dgm:presLayoutVars>
          <dgm:chMax val="1"/>
          <dgm:chPref val="1"/>
          <dgm:bulletEnabled val="1"/>
        </dgm:presLayoutVars>
      </dgm:prSet>
      <dgm:spPr/>
      <dgm:t>
        <a:bodyPr/>
        <a:lstStyle/>
        <a:p>
          <a:endParaRPr lang="es-EC"/>
        </a:p>
      </dgm:t>
    </dgm:pt>
    <dgm:pt modelId="{510BCE42-539A-49D6-9539-231884FCF3E1}" type="pres">
      <dgm:prSet presAssocID="{47D0DAE1-DA51-44F5-A468-B5B56756B6F5}" presName="childText_2" presStyleLbl="node2" presStyleIdx="0" presStyleCnt="0" custScaleY="65893" custLinFactNeighborX="54159" custLinFactNeighborY="-250">
        <dgm:presLayoutVars>
          <dgm:chMax val="0"/>
          <dgm:chPref val="0"/>
          <dgm:bulletEnabled val="1"/>
        </dgm:presLayoutVars>
      </dgm:prSet>
      <dgm:spPr/>
      <dgm:t>
        <a:bodyPr/>
        <a:lstStyle/>
        <a:p>
          <a:endParaRPr lang="es-EC"/>
        </a:p>
      </dgm:t>
    </dgm:pt>
    <dgm:pt modelId="{89A46EB5-121D-4FD5-9D76-188401753A7B}" type="pres">
      <dgm:prSet presAssocID="{47D0DAE1-DA51-44F5-A468-B5B56756B6F5}" presName="accentShape_2" presStyleCnt="0"/>
      <dgm:spPr/>
    </dgm:pt>
    <dgm:pt modelId="{918ED186-AED3-488C-8FF3-DC5C2D67079D}" type="pres">
      <dgm:prSet presAssocID="{47D0DAE1-DA51-44F5-A468-B5B56756B6F5}" presName="imageRepeatNode" presStyleLbl="node1" presStyleIdx="1" presStyleCnt="3" custLinFactNeighborX="35768" custLinFactNeighborY="-48"/>
      <dgm:spPr/>
      <dgm:t>
        <a:bodyPr/>
        <a:lstStyle/>
        <a:p>
          <a:endParaRPr lang="es-EC"/>
        </a:p>
      </dgm:t>
    </dgm:pt>
    <dgm:pt modelId="{D4933CAC-A3E9-488E-AF1C-E63809E344CA}" type="pres">
      <dgm:prSet presAssocID="{0DBB4CB1-04FF-4E40-976E-9F27ACCF404D}" presName="parentText_3" presStyleLbl="node1" presStyleIdx="1" presStyleCnt="3">
        <dgm:presLayoutVars>
          <dgm:chMax val="1"/>
          <dgm:chPref val="1"/>
          <dgm:bulletEnabled val="1"/>
        </dgm:presLayoutVars>
      </dgm:prSet>
      <dgm:spPr/>
      <dgm:t>
        <a:bodyPr/>
        <a:lstStyle/>
        <a:p>
          <a:endParaRPr lang="es-EC"/>
        </a:p>
      </dgm:t>
    </dgm:pt>
    <dgm:pt modelId="{AA73CE4B-A621-44D9-A2B3-1208819DE1B9}" type="pres">
      <dgm:prSet presAssocID="{0DBB4CB1-04FF-4E40-976E-9F27ACCF404D}" presName="childText_3" presStyleLbl="node2" presStyleIdx="0" presStyleCnt="0" custScaleY="68458" custLinFactNeighborX="70910" custLinFactNeighborY="-292">
        <dgm:presLayoutVars>
          <dgm:chMax val="0"/>
          <dgm:chPref val="0"/>
          <dgm:bulletEnabled val="1"/>
        </dgm:presLayoutVars>
      </dgm:prSet>
      <dgm:spPr/>
      <dgm:t>
        <a:bodyPr/>
        <a:lstStyle/>
        <a:p>
          <a:endParaRPr lang="es-EC"/>
        </a:p>
      </dgm:t>
    </dgm:pt>
    <dgm:pt modelId="{1781B489-20B0-47C3-BE3F-A6E2D0826219}" type="pres">
      <dgm:prSet presAssocID="{0DBB4CB1-04FF-4E40-976E-9F27ACCF404D}" presName="accentShape_3" presStyleCnt="0"/>
      <dgm:spPr/>
    </dgm:pt>
    <dgm:pt modelId="{FDDF520F-BF80-4215-9EFB-D61388DEC14A}" type="pres">
      <dgm:prSet presAssocID="{0DBB4CB1-04FF-4E40-976E-9F27ACCF404D}" presName="imageRepeatNode" presStyleLbl="node1" presStyleIdx="2" presStyleCnt="3" custLinFactNeighborX="44976" custLinFactNeighborY="26"/>
      <dgm:spPr/>
      <dgm:t>
        <a:bodyPr/>
        <a:lstStyle/>
        <a:p>
          <a:endParaRPr lang="es-EC"/>
        </a:p>
      </dgm:t>
    </dgm:pt>
  </dgm:ptLst>
  <dgm:cxnLst>
    <dgm:cxn modelId="{10728F2D-DB3D-440B-8C46-04BDF95F92AE}" type="presOf" srcId="{35B8BC5D-50A8-477F-8944-32DC593FA999}" destId="{510BCE42-539A-49D6-9539-231884FCF3E1}" srcOrd="0" destOrd="0" presId="urn:microsoft.com/office/officeart/2009/3/layout/BlockDescendingList"/>
    <dgm:cxn modelId="{67027BCB-EBDA-4A3B-BED1-DB6259F10304}" srcId="{47D0DAE1-DA51-44F5-A468-B5B56756B6F5}" destId="{35B8BC5D-50A8-477F-8944-32DC593FA999}" srcOrd="0" destOrd="0" parTransId="{1F07916C-DB19-46C9-88BD-EC2067387E5E}" sibTransId="{9E8B5CB1-8EEE-4649-88DC-6D9AB06C719C}"/>
    <dgm:cxn modelId="{F8A4D6D3-A773-4E8A-88B5-E624924E251F}" type="presOf" srcId="{6A37428A-E2B4-40CC-A5E2-FCD09C768077}" destId="{9E277666-6F76-4284-ADB5-8C0F4FBBD090}" srcOrd="1" destOrd="0" presId="urn:microsoft.com/office/officeart/2009/3/layout/BlockDescendingList"/>
    <dgm:cxn modelId="{E4D346B5-173C-4183-B7FA-068D5C0CCBFD}" srcId="{6A37428A-E2B4-40CC-A5E2-FCD09C768077}" destId="{1A7BE275-E5BC-4135-8D70-ED2620254CD2}" srcOrd="2" destOrd="0" parTransId="{7E0E6626-305B-4203-9CB2-25B6FA10950F}" sibTransId="{B1AF171B-6021-4E32-BB96-FE73AC30BE10}"/>
    <dgm:cxn modelId="{57AEECB6-E3BE-446C-9855-DB4008A18BBD}" srcId="{6A37428A-E2B4-40CC-A5E2-FCD09C768077}" destId="{99D005E6-63F2-47AB-8218-603E75604E7B}" srcOrd="3" destOrd="0" parTransId="{25B92618-622F-40C2-A3F5-D45E6CDE4FB5}" sibTransId="{33627D67-151B-459E-BA8A-ADC67361F79B}"/>
    <dgm:cxn modelId="{DA3ACBA7-1A61-41F2-8332-D253176B9884}" type="presOf" srcId="{1A7BE275-E5BC-4135-8D70-ED2620254CD2}" destId="{0CF8529A-9DB3-41E2-908C-14C98D734A6E}" srcOrd="0" destOrd="2" presId="urn:microsoft.com/office/officeart/2009/3/layout/BlockDescendingList"/>
    <dgm:cxn modelId="{765B7661-95A8-4CD6-834A-012EE82C5F84}" srcId="{2A98E864-C1EE-43D9-B2BD-DE0B25D4F08F}" destId="{6A37428A-E2B4-40CC-A5E2-FCD09C768077}" srcOrd="0" destOrd="0" parTransId="{85C2AD96-18B2-450A-8B37-764B1CEFCE2E}" sibTransId="{7654F714-6213-4304-A642-19CC4B043071}"/>
    <dgm:cxn modelId="{1E5C2605-B212-4904-A0CC-A8DA7FDF4279}" type="presOf" srcId="{CA4CFE38-D5B4-403E-B230-0C2B2FBEAB92}" destId="{510BCE42-539A-49D6-9539-231884FCF3E1}" srcOrd="0" destOrd="1" presId="urn:microsoft.com/office/officeart/2009/3/layout/BlockDescendingList"/>
    <dgm:cxn modelId="{448D14FB-30E9-48A8-8875-13E88A287F53}" type="presOf" srcId="{EB72439E-97D9-4902-B548-DCA5700AB7B1}" destId="{AA73CE4B-A621-44D9-A2B3-1208819DE1B9}" srcOrd="0" destOrd="1" presId="urn:microsoft.com/office/officeart/2009/3/layout/BlockDescendingList"/>
    <dgm:cxn modelId="{15B1E2E6-23FA-4A21-9171-8BE0A51FE01A}" srcId="{0DBB4CB1-04FF-4E40-976E-9F27ACCF404D}" destId="{3F07FB19-D84B-4A31-AFE2-D085E11E087A}" srcOrd="0" destOrd="0" parTransId="{69AA5979-0C78-466B-9090-5A8A461CE6DB}" sibTransId="{E8092092-2561-4D2B-BFDE-FAA564E2E759}"/>
    <dgm:cxn modelId="{BBB4D999-C284-48EB-A7F6-E54851BEEC9B}" srcId="{0DBB4CB1-04FF-4E40-976E-9F27ACCF404D}" destId="{EB72439E-97D9-4902-B548-DCA5700AB7B1}" srcOrd="1" destOrd="0" parTransId="{EBFE633B-D77B-4D38-8918-87C52EC15FAB}" sibTransId="{1F6E855C-41A2-40D2-9251-96CDEB34EC77}"/>
    <dgm:cxn modelId="{C54E54CB-DA85-4094-91D7-3760AED8E664}" type="presOf" srcId="{6A37428A-E2B4-40CC-A5E2-FCD09C768077}" destId="{D7159DFF-BB58-4746-9085-09BC26A6E8BD}" srcOrd="0" destOrd="0" presId="urn:microsoft.com/office/officeart/2009/3/layout/BlockDescendingList"/>
    <dgm:cxn modelId="{EAA6A12E-6169-4280-836B-72F002DBAD40}" type="presOf" srcId="{81206E12-DEDA-419F-9D2F-05451733D29D}" destId="{0CF8529A-9DB3-41E2-908C-14C98D734A6E}" srcOrd="0" destOrd="1" presId="urn:microsoft.com/office/officeart/2009/3/layout/BlockDescendingList"/>
    <dgm:cxn modelId="{1FA149F4-005A-4945-9D0F-724FF1036D5C}" type="presOf" srcId="{3F07FB19-D84B-4A31-AFE2-D085E11E087A}" destId="{AA73CE4B-A621-44D9-A2B3-1208819DE1B9}" srcOrd="0" destOrd="0" presId="urn:microsoft.com/office/officeart/2009/3/layout/BlockDescendingList"/>
    <dgm:cxn modelId="{D851629F-E657-453F-90AD-25B645A16655}" type="presOf" srcId="{99D005E6-63F2-47AB-8218-603E75604E7B}" destId="{0CF8529A-9DB3-41E2-908C-14C98D734A6E}" srcOrd="0" destOrd="3" presId="urn:microsoft.com/office/officeart/2009/3/layout/BlockDescendingList"/>
    <dgm:cxn modelId="{BBBB796D-3354-4C34-BBF8-2D8FB62DB0C8}" srcId="{2A98E864-C1EE-43D9-B2BD-DE0B25D4F08F}" destId="{47D0DAE1-DA51-44F5-A468-B5B56756B6F5}" srcOrd="1" destOrd="0" parTransId="{DD79362A-2DBD-4F7D-804C-C2D55EE4EF13}" sibTransId="{8DAAB214-4C01-4383-BBBC-83A15C3940F4}"/>
    <dgm:cxn modelId="{F3F667A5-C833-4ADC-8688-6362919B1B8C}" type="presOf" srcId="{47D0DAE1-DA51-44F5-A468-B5B56756B6F5}" destId="{10DCD0E2-1BE6-49CB-B1FD-744A7F87AB78}" srcOrd="0" destOrd="0" presId="urn:microsoft.com/office/officeart/2009/3/layout/BlockDescendingList"/>
    <dgm:cxn modelId="{2E93571E-EE93-4AF1-8D24-8FCEA9C56359}" srcId="{47D0DAE1-DA51-44F5-A468-B5B56756B6F5}" destId="{CA4CFE38-D5B4-403E-B230-0C2B2FBEAB92}" srcOrd="1" destOrd="0" parTransId="{6A2D532B-C7DC-474F-BCFF-558104B64298}" sibTransId="{6DC06246-308F-46ED-BB75-4DBAFE1DCF46}"/>
    <dgm:cxn modelId="{4880A4A7-B430-4F07-BA52-159AC916417C}" type="presOf" srcId="{D6815F59-E88E-4031-AFA4-7C67A22DF7D7}" destId="{0CF8529A-9DB3-41E2-908C-14C98D734A6E}" srcOrd="0" destOrd="0" presId="urn:microsoft.com/office/officeart/2009/3/layout/BlockDescendingList"/>
    <dgm:cxn modelId="{03C30DFA-FB09-44C7-BDB5-F874C8A48B33}" srcId="{2A98E864-C1EE-43D9-B2BD-DE0B25D4F08F}" destId="{0DBB4CB1-04FF-4E40-976E-9F27ACCF404D}" srcOrd="2" destOrd="0" parTransId="{650BD8AB-E289-4FD0-8257-43B3444DFD16}" sibTransId="{9CB2D532-DF33-4C78-B05F-BEC462162742}"/>
    <dgm:cxn modelId="{EDC1BCCD-24A6-4024-8C99-B2C035CFDFC3}" type="presOf" srcId="{0DBB4CB1-04FF-4E40-976E-9F27ACCF404D}" destId="{FDDF520F-BF80-4215-9EFB-D61388DEC14A}" srcOrd="1" destOrd="0" presId="urn:microsoft.com/office/officeart/2009/3/layout/BlockDescendingList"/>
    <dgm:cxn modelId="{450A82FC-AD58-4154-AF7C-F5A5E23CE4EE}" type="presOf" srcId="{2A98E864-C1EE-43D9-B2BD-DE0B25D4F08F}" destId="{CED247CC-8D1A-4D04-802D-F50593CD8432}" srcOrd="0" destOrd="0" presId="urn:microsoft.com/office/officeart/2009/3/layout/BlockDescendingList"/>
    <dgm:cxn modelId="{9157AAF6-A0B2-408E-B75F-E296ABEFC321}" srcId="{6A37428A-E2B4-40CC-A5E2-FCD09C768077}" destId="{D6815F59-E88E-4031-AFA4-7C67A22DF7D7}" srcOrd="0" destOrd="0" parTransId="{9FEAF9D0-92F7-4335-BC88-0034B63CB818}" sibTransId="{E36405D9-7EE4-4398-8373-FF2D86C92C27}"/>
    <dgm:cxn modelId="{82F6A82E-948C-4D71-9740-A5B10B79B9BA}" type="presOf" srcId="{47D0DAE1-DA51-44F5-A468-B5B56756B6F5}" destId="{918ED186-AED3-488C-8FF3-DC5C2D67079D}" srcOrd="1" destOrd="0" presId="urn:microsoft.com/office/officeart/2009/3/layout/BlockDescendingList"/>
    <dgm:cxn modelId="{D2AA512A-B43F-4651-B557-7D23C986BB49}" type="presOf" srcId="{0DBB4CB1-04FF-4E40-976E-9F27ACCF404D}" destId="{D4933CAC-A3E9-488E-AF1C-E63809E344CA}" srcOrd="0" destOrd="0" presId="urn:microsoft.com/office/officeart/2009/3/layout/BlockDescendingList"/>
    <dgm:cxn modelId="{A637CCE1-3146-40FB-91DE-20E149C77240}" srcId="{6A37428A-E2B4-40CC-A5E2-FCD09C768077}" destId="{81206E12-DEDA-419F-9D2F-05451733D29D}" srcOrd="1" destOrd="0" parTransId="{9DF2E417-BF86-4D10-B190-8A4F0F282044}" sibTransId="{DD0C132C-635E-4637-AE5F-26A81A611D0A}"/>
    <dgm:cxn modelId="{589504B7-AAC4-47AD-8195-6907C0774BA5}" type="presParOf" srcId="{CED247CC-8D1A-4D04-802D-F50593CD8432}" destId="{D7159DFF-BB58-4746-9085-09BC26A6E8BD}" srcOrd="0" destOrd="0" presId="urn:microsoft.com/office/officeart/2009/3/layout/BlockDescendingList"/>
    <dgm:cxn modelId="{178ADA8A-F34C-428B-9838-7D17FF2B25BC}" type="presParOf" srcId="{CED247CC-8D1A-4D04-802D-F50593CD8432}" destId="{0CF8529A-9DB3-41E2-908C-14C98D734A6E}" srcOrd="1" destOrd="0" presId="urn:microsoft.com/office/officeart/2009/3/layout/BlockDescendingList"/>
    <dgm:cxn modelId="{E5CFA500-A3EE-4EB3-8611-968F14D1B031}" type="presParOf" srcId="{CED247CC-8D1A-4D04-802D-F50593CD8432}" destId="{565DA70E-651A-483E-8CBF-75810BD3CDCB}" srcOrd="2" destOrd="0" presId="urn:microsoft.com/office/officeart/2009/3/layout/BlockDescendingList"/>
    <dgm:cxn modelId="{29BA3984-7C06-466E-BC0F-841D3B886DC2}" type="presParOf" srcId="{565DA70E-651A-483E-8CBF-75810BD3CDCB}" destId="{9E277666-6F76-4284-ADB5-8C0F4FBBD090}" srcOrd="0" destOrd="0" presId="urn:microsoft.com/office/officeart/2009/3/layout/BlockDescendingList"/>
    <dgm:cxn modelId="{FED1ACFD-0F4D-4868-8F18-2093A620B04E}" type="presParOf" srcId="{CED247CC-8D1A-4D04-802D-F50593CD8432}" destId="{10DCD0E2-1BE6-49CB-B1FD-744A7F87AB78}" srcOrd="3" destOrd="0" presId="urn:microsoft.com/office/officeart/2009/3/layout/BlockDescendingList"/>
    <dgm:cxn modelId="{31B3D911-D54F-4453-8945-474BF42D1BE1}" type="presParOf" srcId="{CED247CC-8D1A-4D04-802D-F50593CD8432}" destId="{510BCE42-539A-49D6-9539-231884FCF3E1}" srcOrd="4" destOrd="0" presId="urn:microsoft.com/office/officeart/2009/3/layout/BlockDescendingList"/>
    <dgm:cxn modelId="{6A98EBAC-5783-4A54-8E87-59CCF759068D}" type="presParOf" srcId="{CED247CC-8D1A-4D04-802D-F50593CD8432}" destId="{89A46EB5-121D-4FD5-9D76-188401753A7B}" srcOrd="5" destOrd="0" presId="urn:microsoft.com/office/officeart/2009/3/layout/BlockDescendingList"/>
    <dgm:cxn modelId="{F65F4524-713F-43D5-AF73-A51B1AB4B488}" type="presParOf" srcId="{89A46EB5-121D-4FD5-9D76-188401753A7B}" destId="{918ED186-AED3-488C-8FF3-DC5C2D67079D}" srcOrd="0" destOrd="0" presId="urn:microsoft.com/office/officeart/2009/3/layout/BlockDescendingList"/>
    <dgm:cxn modelId="{8EF2946B-9AB0-49B3-B14C-1B7F60DD5D5C}" type="presParOf" srcId="{CED247CC-8D1A-4D04-802D-F50593CD8432}" destId="{D4933CAC-A3E9-488E-AF1C-E63809E344CA}" srcOrd="6" destOrd="0" presId="urn:microsoft.com/office/officeart/2009/3/layout/BlockDescendingList"/>
    <dgm:cxn modelId="{BFFC3317-D3D7-4086-A41E-E9CB703F13C5}" type="presParOf" srcId="{CED247CC-8D1A-4D04-802D-F50593CD8432}" destId="{AA73CE4B-A621-44D9-A2B3-1208819DE1B9}" srcOrd="7" destOrd="0" presId="urn:microsoft.com/office/officeart/2009/3/layout/BlockDescendingList"/>
    <dgm:cxn modelId="{7BEC9045-ED1B-4560-A489-7DB9F02455FB}" type="presParOf" srcId="{CED247CC-8D1A-4D04-802D-F50593CD8432}" destId="{1781B489-20B0-47C3-BE3F-A6E2D0826219}" srcOrd="8" destOrd="0" presId="urn:microsoft.com/office/officeart/2009/3/layout/BlockDescendingList"/>
    <dgm:cxn modelId="{100CFF1A-AA26-4EEA-BD7E-A8C3CB56648D}" type="presParOf" srcId="{1781B489-20B0-47C3-BE3F-A6E2D0826219}" destId="{FDDF520F-BF80-4215-9EFB-D61388DEC14A}" srcOrd="0" destOrd="0" presId="urn:microsoft.com/office/officeart/2009/3/layout/BlockDescending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9A8D95-9401-467B-A6D9-7467CC578FAA}" type="doc">
      <dgm:prSet loTypeId="urn:microsoft.com/office/officeart/2005/8/layout/arrow6" loCatId="relationship" qsTypeId="urn:microsoft.com/office/officeart/2005/8/quickstyle/simple5" qsCatId="simple" csTypeId="urn:microsoft.com/office/officeart/2005/8/colors/accent3_5" csCatId="accent3" phldr="1"/>
      <dgm:spPr/>
      <dgm:t>
        <a:bodyPr/>
        <a:lstStyle/>
        <a:p>
          <a:endParaRPr lang="es-ES"/>
        </a:p>
      </dgm:t>
    </dgm:pt>
    <dgm:pt modelId="{570B2042-086B-46BA-874C-877821B00FDE}">
      <dgm:prSet phldrT="[Texto]">
        <dgm:style>
          <a:lnRef idx="2">
            <a:schemeClr val="accent5"/>
          </a:lnRef>
          <a:fillRef idx="1">
            <a:schemeClr val="lt1"/>
          </a:fillRef>
          <a:effectRef idx="0">
            <a:schemeClr val="accent5"/>
          </a:effectRef>
          <a:fontRef idx="minor">
            <a:schemeClr val="dk1"/>
          </a:fontRef>
        </dgm:style>
      </dgm:prSet>
      <dgm:spPr/>
      <dgm:t>
        <a:bodyPr/>
        <a:lstStyle/>
        <a:p>
          <a:r>
            <a:rPr lang="es-ES" b="0" cap="none" spc="0" dirty="0">
              <a:ln w="0"/>
              <a:solidFill>
                <a:schemeClr val="tx1"/>
              </a:solidFill>
              <a:effectLst>
                <a:outerShdw blurRad="38100" dist="19050" dir="2700000" algn="tl" rotWithShape="0">
                  <a:schemeClr val="dk1">
                    <a:alpha val="40000"/>
                  </a:schemeClr>
                </a:outerShdw>
              </a:effectLst>
            </a:rPr>
            <a:t>Ho</a:t>
          </a:r>
        </a:p>
      </dgm:t>
    </dgm:pt>
    <dgm:pt modelId="{79081B0C-B8BA-4E2A-84E9-195B3E83299E}" type="parTrans" cxnId="{4B1F22FD-45A4-4787-9459-05E5F0C22D75}">
      <dgm:prSet/>
      <dgm:spPr/>
      <dgm:t>
        <a:bodyPr/>
        <a:lstStyle/>
        <a:p>
          <a:endParaRPr lang="es-ES"/>
        </a:p>
      </dgm:t>
    </dgm:pt>
    <dgm:pt modelId="{019BEBE5-EF5D-420F-A54A-04496BB05BD6}" type="sibTrans" cxnId="{4B1F22FD-45A4-4787-9459-05E5F0C22D75}">
      <dgm:prSet/>
      <dgm:spPr/>
      <dgm:t>
        <a:bodyPr/>
        <a:lstStyle/>
        <a:p>
          <a:endParaRPr lang="es-ES"/>
        </a:p>
      </dgm:t>
    </dgm:pt>
    <dgm:pt modelId="{CB914EFF-A623-4B5E-B478-AA46A268AE27}">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Ha</a:t>
          </a:r>
        </a:p>
      </dgm:t>
    </dgm:pt>
    <dgm:pt modelId="{F110E076-A0B0-48E4-9D56-F826D26C2E47}" type="parTrans" cxnId="{DFA2A8D8-03F9-47CE-B77D-C32418D8C85A}">
      <dgm:prSet/>
      <dgm:spPr/>
      <dgm:t>
        <a:bodyPr/>
        <a:lstStyle/>
        <a:p>
          <a:endParaRPr lang="es-ES"/>
        </a:p>
      </dgm:t>
    </dgm:pt>
    <dgm:pt modelId="{B038A5C5-43D0-47A2-B423-A50DA85FED63}" type="sibTrans" cxnId="{DFA2A8D8-03F9-47CE-B77D-C32418D8C85A}">
      <dgm:prSet/>
      <dgm:spPr/>
      <dgm:t>
        <a:bodyPr/>
        <a:lstStyle/>
        <a:p>
          <a:endParaRPr lang="es-ES"/>
        </a:p>
      </dgm:t>
    </dgm:pt>
    <dgm:pt modelId="{0C2CE07C-EB2C-46E5-80A6-7E2FA6995480}" type="pres">
      <dgm:prSet presAssocID="{A79A8D95-9401-467B-A6D9-7467CC578FAA}" presName="compositeShape" presStyleCnt="0">
        <dgm:presLayoutVars>
          <dgm:chMax val="2"/>
          <dgm:dir/>
          <dgm:resizeHandles val="exact"/>
        </dgm:presLayoutVars>
      </dgm:prSet>
      <dgm:spPr/>
      <dgm:t>
        <a:bodyPr/>
        <a:lstStyle/>
        <a:p>
          <a:endParaRPr lang="es-EC"/>
        </a:p>
      </dgm:t>
    </dgm:pt>
    <dgm:pt modelId="{84B7E269-A4E6-478C-B266-A71ED3CE0486}" type="pres">
      <dgm:prSet presAssocID="{A79A8D95-9401-467B-A6D9-7467CC578FAA}" presName="ribbon" presStyleLbl="node1" presStyleIdx="0" presStyleCnt="1" custLinFactNeighborX="-6737" custLinFactNeighborY="1069"/>
      <dgm:spPr>
        <a:ln>
          <a:solidFill>
            <a:schemeClr val="tx2"/>
          </a:solidFill>
        </a:ln>
      </dgm:spPr>
    </dgm:pt>
    <dgm:pt modelId="{99F0329B-09E5-4955-87D5-DC0F3E580998}" type="pres">
      <dgm:prSet presAssocID="{A79A8D95-9401-467B-A6D9-7467CC578FAA}" presName="leftArrowText" presStyleLbl="node1" presStyleIdx="0" presStyleCnt="1">
        <dgm:presLayoutVars>
          <dgm:chMax val="0"/>
          <dgm:bulletEnabled val="1"/>
        </dgm:presLayoutVars>
      </dgm:prSet>
      <dgm:spPr/>
      <dgm:t>
        <a:bodyPr/>
        <a:lstStyle/>
        <a:p>
          <a:endParaRPr lang="es-EC"/>
        </a:p>
      </dgm:t>
    </dgm:pt>
    <dgm:pt modelId="{2CFC2983-22ED-4C92-AD40-9461BD3974C2}" type="pres">
      <dgm:prSet presAssocID="{A79A8D95-9401-467B-A6D9-7467CC578FAA}" presName="rightArrowText" presStyleLbl="node1" presStyleIdx="0" presStyleCnt="1">
        <dgm:presLayoutVars>
          <dgm:chMax val="0"/>
          <dgm:bulletEnabled val="1"/>
        </dgm:presLayoutVars>
      </dgm:prSet>
      <dgm:spPr/>
      <dgm:t>
        <a:bodyPr/>
        <a:lstStyle/>
        <a:p>
          <a:endParaRPr lang="es-EC"/>
        </a:p>
      </dgm:t>
    </dgm:pt>
  </dgm:ptLst>
  <dgm:cxnLst>
    <dgm:cxn modelId="{DFA2A8D8-03F9-47CE-B77D-C32418D8C85A}" srcId="{A79A8D95-9401-467B-A6D9-7467CC578FAA}" destId="{CB914EFF-A623-4B5E-B478-AA46A268AE27}" srcOrd="1" destOrd="0" parTransId="{F110E076-A0B0-48E4-9D56-F826D26C2E47}" sibTransId="{B038A5C5-43D0-47A2-B423-A50DA85FED63}"/>
    <dgm:cxn modelId="{DEF474F1-4F15-4D62-9B40-CCBCBACF32FA}" type="presOf" srcId="{A79A8D95-9401-467B-A6D9-7467CC578FAA}" destId="{0C2CE07C-EB2C-46E5-80A6-7E2FA6995480}" srcOrd="0" destOrd="0" presId="urn:microsoft.com/office/officeart/2005/8/layout/arrow6"/>
    <dgm:cxn modelId="{4B1F22FD-45A4-4787-9459-05E5F0C22D75}" srcId="{A79A8D95-9401-467B-A6D9-7467CC578FAA}" destId="{570B2042-086B-46BA-874C-877821B00FDE}" srcOrd="0" destOrd="0" parTransId="{79081B0C-B8BA-4E2A-84E9-195B3E83299E}" sibTransId="{019BEBE5-EF5D-420F-A54A-04496BB05BD6}"/>
    <dgm:cxn modelId="{66BEE297-66D2-407A-A89D-AA142A4A55F0}" type="presOf" srcId="{570B2042-086B-46BA-874C-877821B00FDE}" destId="{99F0329B-09E5-4955-87D5-DC0F3E580998}" srcOrd="0" destOrd="0" presId="urn:microsoft.com/office/officeart/2005/8/layout/arrow6"/>
    <dgm:cxn modelId="{A84AAFA6-F3BB-4655-B921-07BA625DFFBB}" type="presOf" srcId="{CB914EFF-A623-4B5E-B478-AA46A268AE27}" destId="{2CFC2983-22ED-4C92-AD40-9461BD3974C2}" srcOrd="0" destOrd="0" presId="urn:microsoft.com/office/officeart/2005/8/layout/arrow6"/>
    <dgm:cxn modelId="{6692749B-5222-4510-B106-720B69BFBCE8}" type="presParOf" srcId="{0C2CE07C-EB2C-46E5-80A6-7E2FA6995480}" destId="{84B7E269-A4E6-478C-B266-A71ED3CE0486}" srcOrd="0" destOrd="0" presId="urn:microsoft.com/office/officeart/2005/8/layout/arrow6"/>
    <dgm:cxn modelId="{5EFD30AE-904F-4041-A7BA-4526A0D72CBE}" type="presParOf" srcId="{0C2CE07C-EB2C-46E5-80A6-7E2FA6995480}" destId="{99F0329B-09E5-4955-87D5-DC0F3E580998}" srcOrd="1" destOrd="0" presId="urn:microsoft.com/office/officeart/2005/8/layout/arrow6"/>
    <dgm:cxn modelId="{5F63419D-97B0-4440-B809-D4815719C854}" type="presParOf" srcId="{0C2CE07C-EB2C-46E5-80A6-7E2FA6995480}" destId="{2CFC2983-22ED-4C92-AD40-9461BD3974C2}"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9A8D95-9401-467B-A6D9-7467CC578FAA}" type="doc">
      <dgm:prSet loTypeId="urn:microsoft.com/office/officeart/2005/8/layout/arrow6" loCatId="relationship" qsTypeId="urn:microsoft.com/office/officeart/2005/8/quickstyle/simple5" qsCatId="simple" csTypeId="urn:microsoft.com/office/officeart/2005/8/colors/accent3_5" csCatId="accent3" phldr="1"/>
      <dgm:spPr/>
      <dgm:t>
        <a:bodyPr/>
        <a:lstStyle/>
        <a:p>
          <a:endParaRPr lang="es-ES"/>
        </a:p>
      </dgm:t>
    </dgm:pt>
    <dgm:pt modelId="{570B2042-086B-46BA-874C-877821B00FDE}">
      <dgm:prSet phldrT="[Texto]">
        <dgm:style>
          <a:lnRef idx="2">
            <a:schemeClr val="accent5"/>
          </a:lnRef>
          <a:fillRef idx="1">
            <a:schemeClr val="lt1"/>
          </a:fillRef>
          <a:effectRef idx="0">
            <a:schemeClr val="accent5"/>
          </a:effectRef>
          <a:fontRef idx="minor">
            <a:schemeClr val="dk1"/>
          </a:fontRef>
        </dgm:style>
      </dgm:prSet>
      <dgm:spPr/>
      <dgm:t>
        <a:bodyPr/>
        <a:lstStyle/>
        <a:p>
          <a:r>
            <a:rPr lang="es-ES" b="0" cap="none" spc="0" dirty="0">
              <a:ln w="0"/>
              <a:solidFill>
                <a:schemeClr val="tx1"/>
              </a:solidFill>
              <a:effectLst>
                <a:outerShdw blurRad="38100" dist="19050" dir="2700000" algn="tl" rotWithShape="0">
                  <a:schemeClr val="dk1">
                    <a:alpha val="40000"/>
                  </a:schemeClr>
                </a:outerShdw>
              </a:effectLst>
            </a:rPr>
            <a:t>Ho</a:t>
          </a:r>
        </a:p>
      </dgm:t>
    </dgm:pt>
    <dgm:pt modelId="{79081B0C-B8BA-4E2A-84E9-195B3E83299E}" type="parTrans" cxnId="{4B1F22FD-45A4-4787-9459-05E5F0C22D75}">
      <dgm:prSet/>
      <dgm:spPr/>
      <dgm:t>
        <a:bodyPr/>
        <a:lstStyle/>
        <a:p>
          <a:endParaRPr lang="es-ES"/>
        </a:p>
      </dgm:t>
    </dgm:pt>
    <dgm:pt modelId="{019BEBE5-EF5D-420F-A54A-04496BB05BD6}" type="sibTrans" cxnId="{4B1F22FD-45A4-4787-9459-05E5F0C22D75}">
      <dgm:prSet/>
      <dgm:spPr/>
      <dgm:t>
        <a:bodyPr/>
        <a:lstStyle/>
        <a:p>
          <a:endParaRPr lang="es-ES"/>
        </a:p>
      </dgm:t>
    </dgm:pt>
    <dgm:pt modelId="{CB914EFF-A623-4B5E-B478-AA46A268AE27}">
      <dgm:prSet phldrT="[Texto]"/>
      <dgm:spPr/>
      <dgm:t>
        <a:bodyPr/>
        <a:lstStyle/>
        <a:p>
          <a:r>
            <a:rPr lang="es-ES" b="0" cap="none" spc="0" dirty="0">
              <a:ln w="0"/>
              <a:solidFill>
                <a:schemeClr val="tx1"/>
              </a:solidFill>
              <a:effectLst>
                <a:outerShdw blurRad="38100" dist="19050" dir="2700000" algn="tl" rotWithShape="0">
                  <a:schemeClr val="dk1">
                    <a:alpha val="40000"/>
                  </a:schemeClr>
                </a:outerShdw>
              </a:effectLst>
            </a:rPr>
            <a:t>Ha</a:t>
          </a:r>
        </a:p>
      </dgm:t>
    </dgm:pt>
    <dgm:pt modelId="{F110E076-A0B0-48E4-9D56-F826D26C2E47}" type="parTrans" cxnId="{DFA2A8D8-03F9-47CE-B77D-C32418D8C85A}">
      <dgm:prSet/>
      <dgm:spPr/>
      <dgm:t>
        <a:bodyPr/>
        <a:lstStyle/>
        <a:p>
          <a:endParaRPr lang="es-ES"/>
        </a:p>
      </dgm:t>
    </dgm:pt>
    <dgm:pt modelId="{B038A5C5-43D0-47A2-B423-A50DA85FED63}" type="sibTrans" cxnId="{DFA2A8D8-03F9-47CE-B77D-C32418D8C85A}">
      <dgm:prSet/>
      <dgm:spPr/>
      <dgm:t>
        <a:bodyPr/>
        <a:lstStyle/>
        <a:p>
          <a:endParaRPr lang="es-ES"/>
        </a:p>
      </dgm:t>
    </dgm:pt>
    <dgm:pt modelId="{0C2CE07C-EB2C-46E5-80A6-7E2FA6995480}" type="pres">
      <dgm:prSet presAssocID="{A79A8D95-9401-467B-A6D9-7467CC578FAA}" presName="compositeShape" presStyleCnt="0">
        <dgm:presLayoutVars>
          <dgm:chMax val="2"/>
          <dgm:dir/>
          <dgm:resizeHandles val="exact"/>
        </dgm:presLayoutVars>
      </dgm:prSet>
      <dgm:spPr/>
      <dgm:t>
        <a:bodyPr/>
        <a:lstStyle/>
        <a:p>
          <a:endParaRPr lang="es-EC"/>
        </a:p>
      </dgm:t>
    </dgm:pt>
    <dgm:pt modelId="{84B7E269-A4E6-478C-B266-A71ED3CE0486}" type="pres">
      <dgm:prSet presAssocID="{A79A8D95-9401-467B-A6D9-7467CC578FAA}" presName="ribbon" presStyleLbl="node1" presStyleIdx="0" presStyleCnt="1" custLinFactNeighborX="-6737" custLinFactNeighborY="1069"/>
      <dgm:spPr>
        <a:ln>
          <a:solidFill>
            <a:schemeClr val="tx2"/>
          </a:solidFill>
        </a:ln>
      </dgm:spPr>
    </dgm:pt>
    <dgm:pt modelId="{99F0329B-09E5-4955-87D5-DC0F3E580998}" type="pres">
      <dgm:prSet presAssocID="{A79A8D95-9401-467B-A6D9-7467CC578FAA}" presName="leftArrowText" presStyleLbl="node1" presStyleIdx="0" presStyleCnt="1">
        <dgm:presLayoutVars>
          <dgm:chMax val="0"/>
          <dgm:bulletEnabled val="1"/>
        </dgm:presLayoutVars>
      </dgm:prSet>
      <dgm:spPr/>
      <dgm:t>
        <a:bodyPr/>
        <a:lstStyle/>
        <a:p>
          <a:endParaRPr lang="es-EC"/>
        </a:p>
      </dgm:t>
    </dgm:pt>
    <dgm:pt modelId="{2CFC2983-22ED-4C92-AD40-9461BD3974C2}" type="pres">
      <dgm:prSet presAssocID="{A79A8D95-9401-467B-A6D9-7467CC578FAA}" presName="rightArrowText" presStyleLbl="node1" presStyleIdx="0" presStyleCnt="1">
        <dgm:presLayoutVars>
          <dgm:chMax val="0"/>
          <dgm:bulletEnabled val="1"/>
        </dgm:presLayoutVars>
      </dgm:prSet>
      <dgm:spPr/>
      <dgm:t>
        <a:bodyPr/>
        <a:lstStyle/>
        <a:p>
          <a:endParaRPr lang="es-EC"/>
        </a:p>
      </dgm:t>
    </dgm:pt>
  </dgm:ptLst>
  <dgm:cxnLst>
    <dgm:cxn modelId="{DFA2A8D8-03F9-47CE-B77D-C32418D8C85A}" srcId="{A79A8D95-9401-467B-A6D9-7467CC578FAA}" destId="{CB914EFF-A623-4B5E-B478-AA46A268AE27}" srcOrd="1" destOrd="0" parTransId="{F110E076-A0B0-48E4-9D56-F826D26C2E47}" sibTransId="{B038A5C5-43D0-47A2-B423-A50DA85FED63}"/>
    <dgm:cxn modelId="{DEF474F1-4F15-4D62-9B40-CCBCBACF32FA}" type="presOf" srcId="{A79A8D95-9401-467B-A6D9-7467CC578FAA}" destId="{0C2CE07C-EB2C-46E5-80A6-7E2FA6995480}" srcOrd="0" destOrd="0" presId="urn:microsoft.com/office/officeart/2005/8/layout/arrow6"/>
    <dgm:cxn modelId="{4B1F22FD-45A4-4787-9459-05E5F0C22D75}" srcId="{A79A8D95-9401-467B-A6D9-7467CC578FAA}" destId="{570B2042-086B-46BA-874C-877821B00FDE}" srcOrd="0" destOrd="0" parTransId="{79081B0C-B8BA-4E2A-84E9-195B3E83299E}" sibTransId="{019BEBE5-EF5D-420F-A54A-04496BB05BD6}"/>
    <dgm:cxn modelId="{66BEE297-66D2-407A-A89D-AA142A4A55F0}" type="presOf" srcId="{570B2042-086B-46BA-874C-877821B00FDE}" destId="{99F0329B-09E5-4955-87D5-DC0F3E580998}" srcOrd="0" destOrd="0" presId="urn:microsoft.com/office/officeart/2005/8/layout/arrow6"/>
    <dgm:cxn modelId="{A84AAFA6-F3BB-4655-B921-07BA625DFFBB}" type="presOf" srcId="{CB914EFF-A623-4B5E-B478-AA46A268AE27}" destId="{2CFC2983-22ED-4C92-AD40-9461BD3974C2}" srcOrd="0" destOrd="0" presId="urn:microsoft.com/office/officeart/2005/8/layout/arrow6"/>
    <dgm:cxn modelId="{6692749B-5222-4510-B106-720B69BFBCE8}" type="presParOf" srcId="{0C2CE07C-EB2C-46E5-80A6-7E2FA6995480}" destId="{84B7E269-A4E6-478C-B266-A71ED3CE0486}" srcOrd="0" destOrd="0" presId="urn:microsoft.com/office/officeart/2005/8/layout/arrow6"/>
    <dgm:cxn modelId="{5EFD30AE-904F-4041-A7BA-4526A0D72CBE}" type="presParOf" srcId="{0C2CE07C-EB2C-46E5-80A6-7E2FA6995480}" destId="{99F0329B-09E5-4955-87D5-DC0F3E580998}" srcOrd="1" destOrd="0" presId="urn:microsoft.com/office/officeart/2005/8/layout/arrow6"/>
    <dgm:cxn modelId="{5F63419D-97B0-4440-B809-D4815719C854}" type="presParOf" srcId="{0C2CE07C-EB2C-46E5-80A6-7E2FA6995480}" destId="{2CFC2983-22ED-4C92-AD40-9461BD3974C2}"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C62EA-FD43-42C9-9340-535D9958EA3E}">
      <dsp:nvSpPr>
        <dsp:cNvPr id="0" name=""/>
        <dsp:cNvSpPr/>
      </dsp:nvSpPr>
      <dsp:spPr>
        <a:xfrm>
          <a:off x="0" y="35191"/>
          <a:ext cx="10647300" cy="739265"/>
        </a:xfrm>
        <a:prstGeom prst="roundRect">
          <a:avLst>
            <a:gd name="adj" fmla="val 10000"/>
          </a:avLst>
        </a:prstGeom>
        <a:solidFill>
          <a:schemeClr val="accent3">
            <a:alpha val="9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a:solidFill>
                <a:schemeClr val="tx1"/>
              </a:solidFill>
            </a:rPr>
            <a:t>Determinar las características físico-químicas y microbiológicas del mucílago obtenido de dos variedades de abacá a fin de establecer parámetros de proceso en fermentación.</a:t>
          </a:r>
          <a:endParaRPr lang="es-MX" sz="1800" kern="1200" dirty="0">
            <a:solidFill>
              <a:schemeClr val="tx1"/>
            </a:solidFill>
            <a:effectLst>
              <a:outerShdw blurRad="38100" dist="38100" dir="2700000" algn="tl">
                <a:srgbClr val="000000">
                  <a:alpha val="43137"/>
                </a:srgbClr>
              </a:outerShdw>
            </a:effectLst>
          </a:endParaRPr>
        </a:p>
      </dsp:txBody>
      <dsp:txXfrm>
        <a:off x="2203386" y="35191"/>
        <a:ext cx="8443913" cy="739265"/>
      </dsp:txXfrm>
    </dsp:sp>
    <dsp:sp modelId="{CE0C753A-C6BE-4A95-9A10-2632F2CF0592}">
      <dsp:nvSpPr>
        <dsp:cNvPr id="0" name=""/>
        <dsp:cNvSpPr/>
      </dsp:nvSpPr>
      <dsp:spPr>
        <a:xfrm>
          <a:off x="73926" y="0"/>
          <a:ext cx="2129460" cy="803971"/>
        </a:xfrm>
        <a:prstGeom prst="roundRect">
          <a:avLst>
            <a:gd name="adj" fmla="val 10000"/>
          </a:avLst>
        </a:prstGeom>
        <a:blipFill rotWithShape="1">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8AD7F6-3F09-4C37-9597-D34357BA5678}">
      <dsp:nvSpPr>
        <dsp:cNvPr id="0" name=""/>
        <dsp:cNvSpPr/>
      </dsp:nvSpPr>
      <dsp:spPr>
        <a:xfrm>
          <a:off x="0" y="869640"/>
          <a:ext cx="10647300" cy="739265"/>
        </a:xfrm>
        <a:prstGeom prst="roundRect">
          <a:avLst>
            <a:gd name="adj" fmla="val 10000"/>
          </a:avLst>
        </a:prstGeom>
        <a:solidFill>
          <a:schemeClr val="accent3">
            <a:alpha val="90000"/>
            <a:hueOff val="0"/>
            <a:satOff val="0"/>
            <a:lumOff val="0"/>
            <a:alphaOff val="-10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a:solidFill>
                <a:schemeClr val="tx1"/>
              </a:solidFill>
            </a:rPr>
            <a:t>Evaluar dos variedades de abacá (</a:t>
          </a:r>
          <a:r>
            <a:rPr lang="es-ES" sz="1800" kern="1200" dirty="0" err="1">
              <a:solidFill>
                <a:schemeClr val="tx1"/>
              </a:solidFill>
            </a:rPr>
            <a:t>Bungalanon</a:t>
          </a:r>
          <a:r>
            <a:rPr lang="es-ES" sz="1800" kern="1200" dirty="0">
              <a:solidFill>
                <a:schemeClr val="tx1"/>
              </a:solidFill>
            </a:rPr>
            <a:t> y Tangongon ) y su incidencia  en el proceso de  elaboración de alcohol con fines industriales. </a:t>
          </a:r>
          <a:endParaRPr lang="es-MX"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2203386" y="869640"/>
        <a:ext cx="8443913" cy="739265"/>
      </dsp:txXfrm>
    </dsp:sp>
    <dsp:sp modelId="{C77E1F54-02A1-4ADF-82A9-41543A80F33A}">
      <dsp:nvSpPr>
        <dsp:cNvPr id="0" name=""/>
        <dsp:cNvSpPr/>
      </dsp:nvSpPr>
      <dsp:spPr>
        <a:xfrm>
          <a:off x="73926" y="882230"/>
          <a:ext cx="2129460" cy="730601"/>
        </a:xfrm>
        <a:prstGeom prst="roundRect">
          <a:avLst>
            <a:gd name="adj" fmla="val 10000"/>
          </a:avLst>
        </a:prstGeom>
        <a:blipFill rotWithShape="1">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5F2D5-DB7C-41FD-BB06-36E7A5521B81}">
      <dsp:nvSpPr>
        <dsp:cNvPr id="0" name=""/>
        <dsp:cNvSpPr/>
      </dsp:nvSpPr>
      <dsp:spPr>
        <a:xfrm>
          <a:off x="0" y="1722783"/>
          <a:ext cx="10647300" cy="739265"/>
        </a:xfrm>
        <a:prstGeom prst="roundRect">
          <a:avLst>
            <a:gd name="adj" fmla="val 10000"/>
          </a:avLst>
        </a:prstGeom>
        <a:solidFill>
          <a:schemeClr val="accent3">
            <a:alpha val="90000"/>
            <a:hueOff val="0"/>
            <a:satOff val="0"/>
            <a:lumOff val="0"/>
            <a:alphaOff val="-20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a:solidFill>
                <a:schemeClr val="tx1"/>
              </a:solidFill>
            </a:rPr>
            <a:t>Establecer la influencia de microorganismos fermentativos en la obtención de alcohol a partir del mucilago de abacá.</a:t>
          </a:r>
          <a:endParaRPr lang="es-MX"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2203386" y="1722783"/>
        <a:ext cx="8443913" cy="739265"/>
      </dsp:txXfrm>
    </dsp:sp>
    <dsp:sp modelId="{B53EA207-9706-42B6-8713-B836D93EAB51}">
      <dsp:nvSpPr>
        <dsp:cNvPr id="0" name=""/>
        <dsp:cNvSpPr/>
      </dsp:nvSpPr>
      <dsp:spPr>
        <a:xfrm>
          <a:off x="73926" y="1691089"/>
          <a:ext cx="2129460" cy="802652"/>
        </a:xfrm>
        <a:prstGeom prst="roundRect">
          <a:avLst>
            <a:gd name="adj" fmla="val 10000"/>
          </a:avLst>
        </a:prstGeom>
        <a:blipFill rotWithShape="1">
          <a:blip xmlns:r="http://schemas.openxmlformats.org/officeDocument/2006/relationships" r:embed="rId3"/>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25D549-3DB7-408B-8E31-C7508CE47B68}">
      <dsp:nvSpPr>
        <dsp:cNvPr id="0" name=""/>
        <dsp:cNvSpPr/>
      </dsp:nvSpPr>
      <dsp:spPr>
        <a:xfrm>
          <a:off x="0" y="2567669"/>
          <a:ext cx="10647300" cy="739265"/>
        </a:xfrm>
        <a:prstGeom prst="roundRect">
          <a:avLst>
            <a:gd name="adj" fmla="val 10000"/>
          </a:avLst>
        </a:prstGeom>
        <a:solidFill>
          <a:schemeClr val="accent3">
            <a:alpha val="90000"/>
            <a:hueOff val="0"/>
            <a:satOff val="0"/>
            <a:lumOff val="0"/>
            <a:alphaOff val="-30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a:solidFill>
                <a:schemeClr val="tx1"/>
              </a:solidFill>
            </a:rPr>
            <a:t>Determinar la influencia de la pasterización del mucilago de abacá (pasteurizado y sin pasteurizar), en el proceso de fermentación para la obtención de alcohol. </a:t>
          </a:r>
          <a:endParaRPr lang="es-MX"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2203386" y="2567669"/>
        <a:ext cx="8443913" cy="739265"/>
      </dsp:txXfrm>
    </dsp:sp>
    <dsp:sp modelId="{011F76AC-C22B-4E05-8330-BE3D141A4A6A}">
      <dsp:nvSpPr>
        <dsp:cNvPr id="0" name=""/>
        <dsp:cNvSpPr/>
      </dsp:nvSpPr>
      <dsp:spPr>
        <a:xfrm>
          <a:off x="73926" y="2569597"/>
          <a:ext cx="2129460" cy="735409"/>
        </a:xfrm>
        <a:prstGeom prst="roundRect">
          <a:avLst>
            <a:gd name="adj" fmla="val 10000"/>
          </a:avLst>
        </a:prstGeom>
        <a:blipFill rotWithShape="1">
          <a:blip xmlns:r="http://schemas.openxmlformats.org/officeDocument/2006/relationships" r:embed="rId4"/>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BBA5F6-88EC-43B0-9129-3CCE7FD29917}">
      <dsp:nvSpPr>
        <dsp:cNvPr id="0" name=""/>
        <dsp:cNvSpPr/>
      </dsp:nvSpPr>
      <dsp:spPr>
        <a:xfrm>
          <a:off x="0" y="3380860"/>
          <a:ext cx="10647300" cy="739265"/>
        </a:xfrm>
        <a:prstGeom prst="roundRect">
          <a:avLst>
            <a:gd name="adj" fmla="val 10000"/>
          </a:avLst>
        </a:prstGeom>
        <a:solidFill>
          <a:schemeClr val="accent3">
            <a:alpha val="90000"/>
            <a:hueOff val="0"/>
            <a:satOff val="0"/>
            <a:lumOff val="0"/>
            <a:alphaOff val="-4000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a:solidFill>
                <a:schemeClr val="tx1"/>
              </a:solidFill>
            </a:rPr>
            <a:t>Determinar el rendimiento mediante balance de materiales a fin de establecer la factibilidad de la producción del alcohol obtenido a partir del mucílago de abacá</a:t>
          </a:r>
          <a:endParaRPr lang="es-MX"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dsp:txBody>
      <dsp:txXfrm>
        <a:off x="2203386" y="3380860"/>
        <a:ext cx="8443913" cy="739265"/>
      </dsp:txXfrm>
    </dsp:sp>
    <dsp:sp modelId="{6E29F683-1D18-45AB-BE5D-1CA70E7E125F}">
      <dsp:nvSpPr>
        <dsp:cNvPr id="0" name=""/>
        <dsp:cNvSpPr/>
      </dsp:nvSpPr>
      <dsp:spPr>
        <a:xfrm>
          <a:off x="73926" y="3454787"/>
          <a:ext cx="2129460" cy="591412"/>
        </a:xfrm>
        <a:prstGeom prst="roundRect">
          <a:avLst>
            <a:gd name="adj" fmla="val 10000"/>
          </a:avLst>
        </a:prstGeom>
        <a:blipFill rotWithShape="1">
          <a:blip xmlns:r="http://schemas.openxmlformats.org/officeDocument/2006/relationships" r:embed="rId5"/>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F520F-BF80-4215-9EFB-D61388DEC14A}">
      <dsp:nvSpPr>
        <dsp:cNvPr id="0" name=""/>
        <dsp:cNvSpPr/>
      </dsp:nvSpPr>
      <dsp:spPr>
        <a:xfrm>
          <a:off x="8990310" y="1687936"/>
          <a:ext cx="2681649" cy="5102012"/>
        </a:xfrm>
        <a:prstGeom prst="rect">
          <a:avLst/>
        </a:prstGeom>
        <a:solidFill>
          <a:schemeClr val="accent2">
            <a:hueOff val="2817852"/>
            <a:satOff val="-20162"/>
            <a:lumOff val="-1177"/>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274320" bIns="60960" numCol="1" spcCol="1270" anchor="ctr" anchorCtr="0">
          <a:noAutofit/>
        </a:bodyPr>
        <a:lstStyle/>
        <a:p>
          <a:pPr lvl="0" algn="r" defTabSz="2133600">
            <a:lnSpc>
              <a:spcPct val="90000"/>
            </a:lnSpc>
            <a:spcBef>
              <a:spcPct val="0"/>
            </a:spcBef>
            <a:spcAft>
              <a:spcPct val="35000"/>
            </a:spcAft>
          </a:pPr>
          <a:r>
            <a:rPr lang="es-EC" sz="4800" b="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FACTOR C</a:t>
          </a:r>
        </a:p>
      </dsp:txBody>
      <dsp:txXfrm rot="16200000">
        <a:off x="8961223" y="3635228"/>
        <a:ext cx="4591811" cy="697228"/>
      </dsp:txXfrm>
    </dsp:sp>
    <dsp:sp modelId="{918ED186-AED3-488C-8FF3-DC5C2D67079D}">
      <dsp:nvSpPr>
        <dsp:cNvPr id="0" name=""/>
        <dsp:cNvSpPr/>
      </dsp:nvSpPr>
      <dsp:spPr>
        <a:xfrm>
          <a:off x="5821958" y="823095"/>
          <a:ext cx="2681649" cy="5959945"/>
        </a:xfrm>
        <a:prstGeom prst="rect">
          <a:avLst/>
        </a:prstGeom>
        <a:solidFill>
          <a:schemeClr val="accent2">
            <a:hueOff val="1408926"/>
            <a:satOff val="-10081"/>
            <a:lumOff val="-589"/>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274320" bIns="60960" numCol="1" spcCol="1270" anchor="ctr" anchorCtr="0">
          <a:noAutofit/>
        </a:bodyPr>
        <a:lstStyle/>
        <a:p>
          <a:pPr lvl="0" algn="r" defTabSz="2133600">
            <a:lnSpc>
              <a:spcPct val="90000"/>
            </a:lnSpc>
            <a:spcBef>
              <a:spcPct val="0"/>
            </a:spcBef>
            <a:spcAft>
              <a:spcPct val="35000"/>
            </a:spcAft>
          </a:pPr>
          <a:r>
            <a:rPr lang="es-EC" sz="4800" b="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FACTOR B</a:t>
          </a:r>
        </a:p>
      </dsp:txBody>
      <dsp:txXfrm rot="16200000">
        <a:off x="5406802" y="3156456"/>
        <a:ext cx="5363951" cy="697228"/>
      </dsp:txXfrm>
    </dsp:sp>
    <dsp:sp modelId="{9E277666-6F76-4284-ADB5-8C0F4FBBD090}">
      <dsp:nvSpPr>
        <dsp:cNvPr id="0" name=""/>
        <dsp:cNvSpPr/>
      </dsp:nvSpPr>
      <dsp:spPr>
        <a:xfrm>
          <a:off x="1301321" y="14967"/>
          <a:ext cx="3944465" cy="6770933"/>
        </a:xfrm>
        <a:prstGeom prst="rect">
          <a:avLst/>
        </a:prstGeom>
        <a:solidFill>
          <a:schemeClr val="accent2">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274320" bIns="60960" numCol="1" spcCol="1270" anchor="ctr" anchorCtr="0">
          <a:noAutofit/>
        </a:bodyPr>
        <a:lstStyle/>
        <a:p>
          <a:pPr lvl="0" algn="r" defTabSz="2133600">
            <a:lnSpc>
              <a:spcPct val="90000"/>
            </a:lnSpc>
            <a:spcBef>
              <a:spcPct val="0"/>
            </a:spcBef>
            <a:spcAft>
              <a:spcPct val="35000"/>
            </a:spcAft>
          </a:pPr>
          <a:r>
            <a:rPr lang="es-EC" sz="4800" b="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FACTOR A</a:t>
          </a:r>
        </a:p>
      </dsp:txBody>
      <dsp:txXfrm rot="16200000">
        <a:off x="1588687" y="2549107"/>
        <a:ext cx="6093840" cy="1025561"/>
      </dsp:txXfrm>
    </dsp:sp>
    <dsp:sp modelId="{0CF8529A-9DB3-41E2-908C-14C98D734A6E}">
      <dsp:nvSpPr>
        <dsp:cNvPr id="0" name=""/>
        <dsp:cNvSpPr/>
      </dsp:nvSpPr>
      <dsp:spPr>
        <a:xfrm>
          <a:off x="1373323" y="1616907"/>
          <a:ext cx="2992586" cy="4033100"/>
        </a:xfrm>
        <a:prstGeom prst="rect">
          <a:avLst/>
        </a:prstGeom>
        <a:noFill/>
        <a:ln w="285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0" kern="1200" cap="none" spc="0" dirty="0">
              <a:ln w="0"/>
              <a:solidFill>
                <a:schemeClr val="tx1"/>
              </a:solidFill>
              <a:effectLst>
                <a:outerShdw blurRad="38100" dist="19050" dir="2700000" algn="tl" rotWithShape="0">
                  <a:schemeClr val="dk1">
                    <a:alpha val="40000"/>
                  </a:schemeClr>
                </a:outerShdw>
              </a:effectLst>
            </a:rPr>
            <a:t>Ho: Las variedades de abacá no influyen en la determinación de las características físico-químicas y microbiológicas del mucílago obtenido.</a:t>
          </a:r>
        </a:p>
        <a:p>
          <a:pPr lvl="0" algn="just" defTabSz="622300">
            <a:lnSpc>
              <a:spcPct val="90000"/>
            </a:lnSpc>
            <a:spcBef>
              <a:spcPct val="0"/>
            </a:spcBef>
            <a:spcAft>
              <a:spcPct val="35000"/>
            </a:spcAft>
          </a:pPr>
          <a:endParaRPr lang="es-ES" sz="1400" b="0" kern="1200" cap="none" spc="0" dirty="0">
            <a:ln w="0"/>
            <a:solidFill>
              <a:schemeClr val="tx1"/>
            </a:solidFill>
            <a:effectLst>
              <a:outerShdw blurRad="38100" dist="19050" dir="2700000" algn="tl" rotWithShape="0">
                <a:schemeClr val="dk1">
                  <a:alpha val="40000"/>
                </a:schemeClr>
              </a:outerShdw>
            </a:effectLst>
          </a:endParaRPr>
        </a:p>
        <a:p>
          <a:pPr lvl="0" algn="l" defTabSz="622300">
            <a:lnSpc>
              <a:spcPct val="90000"/>
            </a:lnSpc>
            <a:spcBef>
              <a:spcPct val="0"/>
            </a:spcBef>
            <a:spcAft>
              <a:spcPct val="35000"/>
            </a:spcAft>
          </a:pPr>
          <a:r>
            <a:rPr lang="es-ES" sz="1400" b="0" kern="1200" cap="none" spc="0" dirty="0">
              <a:ln w="0"/>
              <a:solidFill>
                <a:schemeClr val="tx1"/>
              </a:solidFill>
              <a:effectLst>
                <a:outerShdw blurRad="38100" dist="19050" dir="2700000" algn="tl" rotWithShape="0">
                  <a:schemeClr val="dk1">
                    <a:alpha val="40000"/>
                  </a:schemeClr>
                </a:outerShdw>
              </a:effectLst>
            </a:rPr>
            <a:t>Ha: Las variedades de abacá influyen en la determinación de las características físico-químicas y microbiológicas del mucílago obtenido.</a:t>
          </a:r>
        </a:p>
        <a:p>
          <a:pPr lvl="0" algn="l" defTabSz="622300">
            <a:lnSpc>
              <a:spcPct val="90000"/>
            </a:lnSpc>
            <a:spcBef>
              <a:spcPct val="0"/>
            </a:spcBef>
            <a:spcAft>
              <a:spcPct val="35000"/>
            </a:spcAft>
          </a:pPr>
          <a:endParaRPr lang="es-EC" sz="1400" b="0" kern="1200" cap="none" spc="0" dirty="0">
            <a:ln w="0"/>
            <a:solidFill>
              <a:schemeClr val="tx1"/>
            </a:solidFill>
            <a:effectLst>
              <a:outerShdw blurRad="38100" dist="19050" dir="2700000" algn="tl" rotWithShape="0">
                <a:schemeClr val="dk1">
                  <a:alpha val="40000"/>
                </a:schemeClr>
              </a:outerShdw>
            </a:effectLst>
          </a:endParaRPr>
        </a:p>
        <a:p>
          <a:pPr lvl="0" algn="l" defTabSz="622300">
            <a:lnSpc>
              <a:spcPct val="90000"/>
            </a:lnSpc>
            <a:spcBef>
              <a:spcPct val="0"/>
            </a:spcBef>
            <a:spcAft>
              <a:spcPct val="35000"/>
            </a:spcAft>
          </a:pPr>
          <a:r>
            <a:rPr lang="es-ES" sz="1400" b="0" kern="1200" cap="none" spc="0" dirty="0">
              <a:ln w="0"/>
              <a:solidFill>
                <a:schemeClr val="tx1"/>
              </a:solidFill>
              <a:effectLst>
                <a:outerShdw blurRad="38100" dist="19050" dir="2700000" algn="tl" rotWithShape="0">
                  <a:schemeClr val="dk1">
                    <a:alpha val="40000"/>
                  </a:schemeClr>
                </a:outerShdw>
              </a:effectLst>
            </a:rPr>
            <a:t>Ho: Las variedades de abacá no influyen en el proceso de elaboración y rendimiento del alcohol con fines industriales.</a:t>
          </a:r>
        </a:p>
        <a:p>
          <a:pPr lvl="0" algn="l" defTabSz="622300">
            <a:lnSpc>
              <a:spcPct val="90000"/>
            </a:lnSpc>
            <a:spcBef>
              <a:spcPct val="0"/>
            </a:spcBef>
            <a:spcAft>
              <a:spcPct val="35000"/>
            </a:spcAft>
          </a:pPr>
          <a:endParaRPr lang="es-ES" sz="1400" b="0" kern="1200" cap="none" spc="0" dirty="0">
            <a:ln w="0"/>
            <a:solidFill>
              <a:schemeClr val="tx1"/>
            </a:solidFill>
            <a:effectLst>
              <a:outerShdw blurRad="38100" dist="19050" dir="2700000" algn="tl" rotWithShape="0">
                <a:schemeClr val="dk1">
                  <a:alpha val="40000"/>
                </a:schemeClr>
              </a:outerShdw>
            </a:effectLst>
          </a:endParaRPr>
        </a:p>
        <a:p>
          <a:pPr lvl="0" algn="l" defTabSz="622300">
            <a:lnSpc>
              <a:spcPct val="90000"/>
            </a:lnSpc>
            <a:spcBef>
              <a:spcPct val="0"/>
            </a:spcBef>
            <a:spcAft>
              <a:spcPct val="35000"/>
            </a:spcAft>
          </a:pPr>
          <a:r>
            <a:rPr lang="es-ES" sz="1400" b="0" kern="1200" cap="none" spc="0" dirty="0">
              <a:ln w="0"/>
              <a:solidFill>
                <a:schemeClr val="tx1"/>
              </a:solidFill>
              <a:effectLst>
                <a:outerShdw blurRad="38100" dist="19050" dir="2700000" algn="tl" rotWithShape="0">
                  <a:schemeClr val="dk1">
                    <a:alpha val="40000"/>
                  </a:schemeClr>
                </a:outerShdw>
              </a:effectLst>
            </a:rPr>
            <a:t>Ha: Las variedades de abacá influyen en el proceso de elaboración y rendimiento del alcohol con fines industriales.</a:t>
          </a:r>
          <a:endParaRPr lang="es-EC" sz="1400" b="0" kern="1200" cap="none" spc="0" dirty="0">
            <a:ln w="0"/>
            <a:solidFill>
              <a:schemeClr val="tx1"/>
            </a:solidFill>
            <a:effectLst>
              <a:outerShdw blurRad="38100" dist="19050" dir="2700000" algn="tl" rotWithShape="0">
                <a:schemeClr val="dk1">
                  <a:alpha val="40000"/>
                </a:schemeClr>
              </a:outerShdw>
            </a:effectLst>
          </a:endParaRPr>
        </a:p>
      </dsp:txBody>
      <dsp:txXfrm>
        <a:off x="1373323" y="1616907"/>
        <a:ext cx="2992586" cy="4033100"/>
      </dsp:txXfrm>
    </dsp:sp>
    <dsp:sp modelId="{510BCE42-539A-49D6-9539-231884FCF3E1}">
      <dsp:nvSpPr>
        <dsp:cNvPr id="0" name=""/>
        <dsp:cNvSpPr/>
      </dsp:nvSpPr>
      <dsp:spPr>
        <a:xfrm>
          <a:off x="5893958" y="1832922"/>
          <a:ext cx="1903971" cy="3948705"/>
        </a:xfrm>
        <a:prstGeom prst="rect">
          <a:avLst/>
        </a:prstGeom>
        <a:noFill/>
        <a:ln w="285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0" kern="1200" cap="none" spc="0" dirty="0">
              <a:ln w="0"/>
              <a:solidFill>
                <a:schemeClr val="tx1"/>
              </a:solidFill>
              <a:effectLst>
                <a:outerShdw blurRad="38100" dist="19050" dir="2700000" algn="tl" rotWithShape="0">
                  <a:schemeClr val="dk1">
                    <a:alpha val="40000"/>
                  </a:schemeClr>
                </a:outerShdw>
              </a:effectLst>
            </a:rPr>
            <a:t>Ho: Los microorganismos fermentativos no influyen en la obtención y rendimiento del alcohol a partir del mucílago de abacá (</a:t>
          </a:r>
          <a:r>
            <a:rPr lang="es-ES" sz="1400" b="0" i="1" kern="1200" cap="none" spc="0" dirty="0">
              <a:ln w="0"/>
              <a:solidFill>
                <a:schemeClr val="tx1"/>
              </a:solidFill>
              <a:effectLst>
                <a:outerShdw blurRad="38100" dist="19050" dir="2700000" algn="tl" rotWithShape="0">
                  <a:schemeClr val="dk1">
                    <a:alpha val="40000"/>
                  </a:schemeClr>
                </a:outerShdw>
              </a:effectLst>
            </a:rPr>
            <a:t>Musa </a:t>
          </a:r>
          <a:r>
            <a:rPr lang="es-ES" sz="1400" b="0" i="1" kern="1200" cap="none" spc="0" dirty="0" err="1">
              <a:ln w="0"/>
              <a:solidFill>
                <a:schemeClr val="tx1"/>
              </a:solidFill>
              <a:effectLst>
                <a:outerShdw blurRad="38100" dist="19050" dir="2700000" algn="tl" rotWithShape="0">
                  <a:schemeClr val="dk1">
                    <a:alpha val="40000"/>
                  </a:schemeClr>
                </a:outerShdw>
              </a:effectLst>
            </a:rPr>
            <a:t>textilis</a:t>
          </a:r>
          <a:r>
            <a:rPr lang="es-ES" sz="1400" b="0" kern="1200" cap="none" spc="0" dirty="0">
              <a:ln w="0"/>
              <a:solidFill>
                <a:schemeClr val="tx1"/>
              </a:solidFill>
              <a:effectLst>
                <a:outerShdw blurRad="38100" dist="19050" dir="2700000" algn="tl" rotWithShape="0">
                  <a:schemeClr val="dk1">
                    <a:alpha val="40000"/>
                  </a:schemeClr>
                </a:outerShdw>
              </a:effectLst>
            </a:rPr>
            <a:t>).</a:t>
          </a:r>
        </a:p>
        <a:p>
          <a:pPr lvl="0" algn="l" defTabSz="622300">
            <a:lnSpc>
              <a:spcPct val="90000"/>
            </a:lnSpc>
            <a:spcBef>
              <a:spcPct val="0"/>
            </a:spcBef>
            <a:spcAft>
              <a:spcPct val="35000"/>
            </a:spcAft>
          </a:pPr>
          <a:endParaRPr lang="es-ES" sz="1400" b="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a:p>
          <a:pPr lvl="0" algn="l" defTabSz="622300">
            <a:lnSpc>
              <a:spcPct val="90000"/>
            </a:lnSpc>
            <a:spcBef>
              <a:spcPct val="0"/>
            </a:spcBef>
            <a:spcAft>
              <a:spcPct val="35000"/>
            </a:spcAft>
          </a:pPr>
          <a:endParaRPr lang="en-US" sz="1400" b="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a:p>
          <a:pPr lvl="0" algn="l" defTabSz="622300">
            <a:lnSpc>
              <a:spcPct val="90000"/>
            </a:lnSpc>
            <a:spcBef>
              <a:spcPct val="0"/>
            </a:spcBef>
            <a:spcAft>
              <a:spcPct val="35000"/>
            </a:spcAft>
          </a:pPr>
          <a:r>
            <a:rPr lang="es-ES" sz="1400" b="0" kern="1200" cap="none" spc="0" dirty="0">
              <a:ln w="0"/>
              <a:solidFill>
                <a:schemeClr val="tx1"/>
              </a:solidFill>
              <a:effectLst>
                <a:outerShdw blurRad="38100" dist="19050" dir="2700000" algn="tl" rotWithShape="0">
                  <a:schemeClr val="dk1">
                    <a:alpha val="40000"/>
                  </a:schemeClr>
                </a:outerShdw>
              </a:effectLst>
            </a:rPr>
            <a:t>Ha: Los microorganismos fermentativos influyen en la obtención y rendimiento del alcohol a partir del mucílago de abacá (</a:t>
          </a:r>
          <a:r>
            <a:rPr lang="es-ES" sz="1400" b="0" i="1" kern="1200" cap="none" spc="0" dirty="0">
              <a:ln w="0"/>
              <a:solidFill>
                <a:schemeClr val="tx1"/>
              </a:solidFill>
              <a:effectLst>
                <a:outerShdw blurRad="38100" dist="19050" dir="2700000" algn="tl" rotWithShape="0">
                  <a:schemeClr val="dk1">
                    <a:alpha val="40000"/>
                  </a:schemeClr>
                </a:outerShdw>
              </a:effectLst>
            </a:rPr>
            <a:t>Musa </a:t>
          </a:r>
          <a:r>
            <a:rPr lang="es-ES" sz="1400" b="0" i="1" kern="1200" cap="none" spc="0" dirty="0" err="1">
              <a:ln w="0"/>
              <a:solidFill>
                <a:schemeClr val="tx1"/>
              </a:solidFill>
              <a:effectLst>
                <a:outerShdw blurRad="38100" dist="19050" dir="2700000" algn="tl" rotWithShape="0">
                  <a:schemeClr val="dk1">
                    <a:alpha val="40000"/>
                  </a:schemeClr>
                </a:outerShdw>
              </a:effectLst>
            </a:rPr>
            <a:t>textilis</a:t>
          </a:r>
          <a:r>
            <a:rPr lang="es-ES" sz="1400" b="0" kern="1200" cap="none" spc="0" dirty="0">
              <a:ln w="0"/>
              <a:solidFill>
                <a:schemeClr val="tx1"/>
              </a:solidFill>
              <a:effectLst>
                <a:outerShdw blurRad="38100" dist="19050" dir="2700000" algn="tl" rotWithShape="0">
                  <a:schemeClr val="dk1">
                    <a:alpha val="40000"/>
                  </a:schemeClr>
                </a:outerShdw>
              </a:effectLst>
            </a:rPr>
            <a:t>).</a:t>
          </a:r>
          <a:endParaRPr lang="es-EC" sz="1400" b="0" kern="1200" cap="none" spc="0" dirty="0">
            <a:ln w="0"/>
            <a:solidFill>
              <a:schemeClr val="tx1"/>
            </a:solidFill>
            <a:effectLst>
              <a:outerShdw blurRad="38100" dist="19050" dir="2700000" algn="tl" rotWithShape="0">
                <a:schemeClr val="dk1">
                  <a:alpha val="40000"/>
                </a:schemeClr>
              </a:outerShdw>
            </a:effectLst>
          </a:endParaRPr>
        </a:p>
      </dsp:txBody>
      <dsp:txXfrm>
        <a:off x="5893958" y="1832922"/>
        <a:ext cx="1903971" cy="3948705"/>
      </dsp:txXfrm>
    </dsp:sp>
    <dsp:sp modelId="{AA73CE4B-A621-44D9-A2B3-1208819DE1B9}">
      <dsp:nvSpPr>
        <dsp:cNvPr id="0" name=""/>
        <dsp:cNvSpPr/>
      </dsp:nvSpPr>
      <dsp:spPr>
        <a:xfrm>
          <a:off x="9134317" y="2480984"/>
          <a:ext cx="1903971" cy="3513229"/>
        </a:xfrm>
        <a:prstGeom prst="rect">
          <a:avLst/>
        </a:prstGeom>
        <a:noFill/>
        <a:ln w="285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0" kern="1200" cap="none" spc="0" dirty="0">
              <a:ln w="0"/>
              <a:solidFill>
                <a:schemeClr val="tx1"/>
              </a:solidFill>
              <a:effectLst>
                <a:outerShdw blurRad="38100" dist="19050" dir="2700000" algn="tl" rotWithShape="0">
                  <a:schemeClr val="dk1">
                    <a:alpha val="40000"/>
                  </a:schemeClr>
                </a:outerShdw>
              </a:effectLst>
            </a:rPr>
            <a:t>Ho: La pasteurización del mucílago de abacá (</a:t>
          </a:r>
          <a:r>
            <a:rPr lang="es-ES" sz="1400" b="0" i="1" kern="1200" cap="none" spc="0" dirty="0">
              <a:ln w="0"/>
              <a:solidFill>
                <a:schemeClr val="tx1"/>
              </a:solidFill>
              <a:effectLst>
                <a:outerShdw blurRad="38100" dist="19050" dir="2700000" algn="tl" rotWithShape="0">
                  <a:schemeClr val="dk1">
                    <a:alpha val="40000"/>
                  </a:schemeClr>
                </a:outerShdw>
              </a:effectLst>
            </a:rPr>
            <a:t>Musa </a:t>
          </a:r>
          <a:r>
            <a:rPr lang="es-ES" sz="1400" b="0" i="1" kern="1200" cap="none" spc="0" dirty="0" err="1">
              <a:ln w="0"/>
              <a:solidFill>
                <a:schemeClr val="tx1"/>
              </a:solidFill>
              <a:effectLst>
                <a:outerShdw blurRad="38100" dist="19050" dir="2700000" algn="tl" rotWithShape="0">
                  <a:schemeClr val="dk1">
                    <a:alpha val="40000"/>
                  </a:schemeClr>
                </a:outerShdw>
              </a:effectLst>
            </a:rPr>
            <a:t>textilis</a:t>
          </a:r>
          <a:r>
            <a:rPr lang="es-ES" sz="1400" b="0" kern="1200" cap="none" spc="0" dirty="0">
              <a:ln w="0"/>
              <a:solidFill>
                <a:schemeClr val="tx1"/>
              </a:solidFill>
              <a:effectLst>
                <a:outerShdw blurRad="38100" dist="19050" dir="2700000" algn="tl" rotWithShape="0">
                  <a:schemeClr val="dk1">
                    <a:alpha val="40000"/>
                  </a:schemeClr>
                </a:outerShdw>
              </a:effectLst>
            </a:rPr>
            <a:t>) no influye en el proceso de fermentación para la obtención de alcohol y su rendimiento.</a:t>
          </a:r>
        </a:p>
        <a:p>
          <a:pPr lvl="0" algn="l" defTabSz="622300">
            <a:lnSpc>
              <a:spcPct val="90000"/>
            </a:lnSpc>
            <a:spcBef>
              <a:spcPct val="0"/>
            </a:spcBef>
            <a:spcAft>
              <a:spcPct val="35000"/>
            </a:spcAft>
          </a:pPr>
          <a:endParaRPr lang="es-ES" sz="1400" b="0" kern="1200" cap="none" spc="0" dirty="0">
            <a:ln w="0"/>
            <a:solidFill>
              <a:schemeClr val="tx1"/>
            </a:solidFill>
            <a:effectLst>
              <a:outerShdw blurRad="38100" dist="19050" dir="2700000" algn="tl" rotWithShape="0">
                <a:schemeClr val="dk1">
                  <a:alpha val="40000"/>
                </a:schemeClr>
              </a:outerShdw>
            </a:effectLst>
          </a:endParaRPr>
        </a:p>
        <a:p>
          <a:pPr lvl="0" algn="l" defTabSz="622300">
            <a:lnSpc>
              <a:spcPct val="90000"/>
            </a:lnSpc>
            <a:spcBef>
              <a:spcPct val="0"/>
            </a:spcBef>
            <a:spcAft>
              <a:spcPct val="35000"/>
            </a:spcAft>
          </a:pPr>
          <a:endParaRPr lang="es-EC" sz="1400" b="0"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lvl="0" algn="l" defTabSz="622300">
            <a:lnSpc>
              <a:spcPct val="90000"/>
            </a:lnSpc>
            <a:spcBef>
              <a:spcPct val="0"/>
            </a:spcBef>
            <a:spcAft>
              <a:spcPct val="35000"/>
            </a:spcAft>
          </a:pPr>
          <a:r>
            <a:rPr lang="es-ES" sz="1400" b="0" kern="1200" cap="none" spc="0" dirty="0">
              <a:ln w="0"/>
              <a:solidFill>
                <a:schemeClr val="tx1"/>
              </a:solidFill>
              <a:effectLst>
                <a:outerShdw blurRad="38100" dist="19050" dir="2700000" algn="tl" rotWithShape="0">
                  <a:schemeClr val="dk1">
                    <a:alpha val="40000"/>
                  </a:schemeClr>
                </a:outerShdw>
              </a:effectLst>
            </a:rPr>
            <a:t>Ha: La pasteurización del mucílago de abacá (</a:t>
          </a:r>
          <a:r>
            <a:rPr lang="es-ES" sz="1400" b="0" i="1" kern="1200" cap="none" spc="0" dirty="0">
              <a:ln w="0"/>
              <a:solidFill>
                <a:schemeClr val="tx1"/>
              </a:solidFill>
              <a:effectLst>
                <a:outerShdw blurRad="38100" dist="19050" dir="2700000" algn="tl" rotWithShape="0">
                  <a:schemeClr val="dk1">
                    <a:alpha val="40000"/>
                  </a:schemeClr>
                </a:outerShdw>
              </a:effectLst>
            </a:rPr>
            <a:t>Musa </a:t>
          </a:r>
          <a:r>
            <a:rPr lang="es-ES" sz="1400" b="0" i="1" kern="1200" cap="none" spc="0" dirty="0" err="1">
              <a:ln w="0"/>
              <a:solidFill>
                <a:schemeClr val="tx1"/>
              </a:solidFill>
              <a:effectLst>
                <a:outerShdw blurRad="38100" dist="19050" dir="2700000" algn="tl" rotWithShape="0">
                  <a:schemeClr val="dk1">
                    <a:alpha val="40000"/>
                  </a:schemeClr>
                </a:outerShdw>
              </a:effectLst>
            </a:rPr>
            <a:t>textilis</a:t>
          </a:r>
          <a:r>
            <a:rPr lang="es-ES" sz="1400" b="0" kern="1200" cap="none" spc="0" dirty="0">
              <a:ln w="0"/>
              <a:solidFill>
                <a:schemeClr val="tx1"/>
              </a:solidFill>
              <a:effectLst>
                <a:outerShdw blurRad="38100" dist="19050" dir="2700000" algn="tl" rotWithShape="0">
                  <a:schemeClr val="dk1">
                    <a:alpha val="40000"/>
                  </a:schemeClr>
                </a:outerShdw>
              </a:effectLst>
            </a:rPr>
            <a:t>) influye en el proceso de fermentación para la obtención de alcohol y su rendimiento.</a:t>
          </a:r>
          <a:endParaRPr lang="es-EC" sz="1400" b="0" kern="1200" cap="none" spc="0" dirty="0">
            <a:ln w="0"/>
            <a:solidFill>
              <a:schemeClr val="tx1"/>
            </a:solidFill>
            <a:effectLst>
              <a:outerShdw blurRad="38100" dist="19050" dir="2700000" algn="tl" rotWithShape="0">
                <a:schemeClr val="dk1">
                  <a:alpha val="40000"/>
                </a:schemeClr>
              </a:outerShdw>
            </a:effectLst>
          </a:endParaRPr>
        </a:p>
      </dsp:txBody>
      <dsp:txXfrm>
        <a:off x="9134317" y="2480984"/>
        <a:ext cx="1903971" cy="3513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1DFF8C-8E17-4864-AF33-75373E0572DC}" type="datetimeFigureOut">
              <a:rPr lang="es-EC" smtClean="0"/>
              <a:t>27/01/2020</a:t>
            </a:fld>
            <a:endParaRPr lang="es-EC"/>
          </a:p>
        </p:txBody>
      </p:sp>
      <p:sp>
        <p:nvSpPr>
          <p:cNvPr id="4" name="3 Marcador de imagen de diapositiva"/>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695DC2-2E47-4C35-9F09-71034EF42F50}" type="slidenum">
              <a:rPr lang="es-EC" smtClean="0"/>
              <a:t>‹Nº›</a:t>
            </a:fld>
            <a:endParaRPr lang="es-EC"/>
          </a:p>
        </p:txBody>
      </p:sp>
    </p:spTree>
    <p:extLst>
      <p:ext uri="{BB962C8B-B14F-4D97-AF65-F5344CB8AC3E}">
        <p14:creationId xmlns:p14="http://schemas.microsoft.com/office/powerpoint/2010/main" val="2528333759"/>
      </p:ext>
    </p:extLst>
  </p:cSld>
  <p:clrMap bg1="lt1" tx1="dk1" bg2="lt2" tx2="dk2" accent1="accent1" accent2="accent2" accent3="accent3" accent4="accent4" accent5="accent5" accent6="accent6" hlink="hlink" folHlink="folHlink"/>
  <p:notesStyle>
    <a:lvl1pPr marL="0" algn="l" defTabSz="988649" rtl="0" eaLnBrk="1" latinLnBrk="0" hangingPunct="1">
      <a:defRPr sz="1300" kern="1200">
        <a:solidFill>
          <a:schemeClr val="tx1"/>
        </a:solidFill>
        <a:latin typeface="+mn-lt"/>
        <a:ea typeface="+mn-ea"/>
        <a:cs typeface="+mn-cs"/>
      </a:defRPr>
    </a:lvl1pPr>
    <a:lvl2pPr marL="494325" algn="l" defTabSz="988649" rtl="0" eaLnBrk="1" latinLnBrk="0" hangingPunct="1">
      <a:defRPr sz="1300" kern="1200">
        <a:solidFill>
          <a:schemeClr val="tx1"/>
        </a:solidFill>
        <a:latin typeface="+mn-lt"/>
        <a:ea typeface="+mn-ea"/>
        <a:cs typeface="+mn-cs"/>
      </a:defRPr>
    </a:lvl2pPr>
    <a:lvl3pPr marL="988649" algn="l" defTabSz="988649" rtl="0" eaLnBrk="1" latinLnBrk="0" hangingPunct="1">
      <a:defRPr sz="1300" kern="1200">
        <a:solidFill>
          <a:schemeClr val="tx1"/>
        </a:solidFill>
        <a:latin typeface="+mn-lt"/>
        <a:ea typeface="+mn-ea"/>
        <a:cs typeface="+mn-cs"/>
      </a:defRPr>
    </a:lvl3pPr>
    <a:lvl4pPr marL="1482974" algn="l" defTabSz="988649" rtl="0" eaLnBrk="1" latinLnBrk="0" hangingPunct="1">
      <a:defRPr sz="1300" kern="1200">
        <a:solidFill>
          <a:schemeClr val="tx1"/>
        </a:solidFill>
        <a:latin typeface="+mn-lt"/>
        <a:ea typeface="+mn-ea"/>
        <a:cs typeface="+mn-cs"/>
      </a:defRPr>
    </a:lvl4pPr>
    <a:lvl5pPr marL="1977299" algn="l" defTabSz="988649" rtl="0" eaLnBrk="1" latinLnBrk="0" hangingPunct="1">
      <a:defRPr sz="1300" kern="1200">
        <a:solidFill>
          <a:schemeClr val="tx1"/>
        </a:solidFill>
        <a:latin typeface="+mn-lt"/>
        <a:ea typeface="+mn-ea"/>
        <a:cs typeface="+mn-cs"/>
      </a:defRPr>
    </a:lvl5pPr>
    <a:lvl6pPr marL="2471623" algn="l" defTabSz="988649" rtl="0" eaLnBrk="1" latinLnBrk="0" hangingPunct="1">
      <a:defRPr sz="1300" kern="1200">
        <a:solidFill>
          <a:schemeClr val="tx1"/>
        </a:solidFill>
        <a:latin typeface="+mn-lt"/>
        <a:ea typeface="+mn-ea"/>
        <a:cs typeface="+mn-cs"/>
      </a:defRPr>
    </a:lvl6pPr>
    <a:lvl7pPr marL="2965948" algn="l" defTabSz="988649" rtl="0" eaLnBrk="1" latinLnBrk="0" hangingPunct="1">
      <a:defRPr sz="1300" kern="1200">
        <a:solidFill>
          <a:schemeClr val="tx1"/>
        </a:solidFill>
        <a:latin typeface="+mn-lt"/>
        <a:ea typeface="+mn-ea"/>
        <a:cs typeface="+mn-cs"/>
      </a:defRPr>
    </a:lvl7pPr>
    <a:lvl8pPr marL="3460272" algn="l" defTabSz="988649" rtl="0" eaLnBrk="1" latinLnBrk="0" hangingPunct="1">
      <a:defRPr sz="1300" kern="1200">
        <a:solidFill>
          <a:schemeClr val="tx1"/>
        </a:solidFill>
        <a:latin typeface="+mn-lt"/>
        <a:ea typeface="+mn-ea"/>
        <a:cs typeface="+mn-cs"/>
      </a:defRPr>
    </a:lvl8pPr>
    <a:lvl9pPr marL="3954597" algn="l" defTabSz="98864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a:t>El abacá es de origen Filipino,</a:t>
            </a:r>
            <a:r>
              <a:rPr lang="es-EC" baseline="0" dirty="0"/>
              <a:t> país líder en producción y exportación de esta fibra. Donde se producen 50000 </a:t>
            </a:r>
            <a:r>
              <a:rPr lang="es-EC" baseline="0" dirty="0" err="1"/>
              <a:t>tn</a:t>
            </a:r>
            <a:r>
              <a:rPr lang="es-EC" baseline="0" dirty="0"/>
              <a:t> en 130000 has. En Ecuador, según el III Censo Nacional Agropecuario, 14831 has fueron sembradas, siendo las Zonas de SD (36%) y La Concordia (39%), las mayores productoras. A nivel nacional, la producción por hectárea oscila entre 1-1.5 </a:t>
            </a:r>
            <a:r>
              <a:rPr lang="es-EC" baseline="0" dirty="0" err="1"/>
              <a:t>Tn</a:t>
            </a:r>
            <a:r>
              <a:rPr lang="es-EC" baseline="0" dirty="0"/>
              <a:t>/ha.</a:t>
            </a:r>
          </a:p>
          <a:p>
            <a:endParaRPr lang="es-EC" baseline="0" dirty="0"/>
          </a:p>
          <a:p>
            <a:r>
              <a:rPr lang="es-EC" baseline="0" dirty="0"/>
              <a:t>La acumulación de residuos, producto de la cadena agroalimentaria, constituyen un aspecto negativo para el mundo, ya que incurre en costos no solo para la parte ambiental, sino también para el productor. </a:t>
            </a:r>
          </a:p>
          <a:p>
            <a:endParaRPr lang="es-EC" baseline="0" dirty="0"/>
          </a:p>
          <a:p>
            <a:r>
              <a:rPr lang="es-EC" baseline="0" dirty="0"/>
              <a:t>El abacá, se encuentra constituido en un 90% de agua y un 2-5% de fibra, que a su vez se constituye por un 30,70% de hemicelulosa, 66,43% de Celulosa y 13,60% Lignina, siendo las dos últimas consideradas una fuente alternativa y renovable, abundante y económica. A partir del material </a:t>
            </a:r>
            <a:r>
              <a:rPr lang="es-EC" baseline="0" dirty="0" err="1"/>
              <a:t>lignocelulósico</a:t>
            </a:r>
            <a:r>
              <a:rPr lang="es-EC" baseline="0" dirty="0"/>
              <a:t>, se ha logrado obtener una serie de productos como biocombustibles, químicos industriales y derivados de </a:t>
            </a:r>
            <a:r>
              <a:rPr lang="es-EC" baseline="0" dirty="0" err="1"/>
              <a:t>bioproductos</a:t>
            </a:r>
            <a:r>
              <a:rPr lang="es-EC" baseline="0" dirty="0"/>
              <a:t>.</a:t>
            </a:r>
          </a:p>
          <a:p>
            <a:endParaRPr lang="es-EC" baseline="0" dirty="0"/>
          </a:p>
          <a:p>
            <a:r>
              <a:rPr lang="es-EC" baseline="0" dirty="0"/>
              <a:t>Los mucílagos, por su parte son capaces de retener agua, en diferentes partes de las plantas, a menudo son utilizados para la producción de etanol a través de la fermentación alcohólica, que depende de la acción microbiana, misma que se encuentra regulada por la cinética de crecimiento de </a:t>
            </a:r>
            <a:r>
              <a:rPr lang="es-EC" baseline="0"/>
              <a:t>los microorganismos </a:t>
            </a:r>
            <a:endParaRPr lang="es-EC" dirty="0"/>
          </a:p>
        </p:txBody>
      </p:sp>
      <p:sp>
        <p:nvSpPr>
          <p:cNvPr id="4" name="3 Marcador de número de diapositiva"/>
          <p:cNvSpPr>
            <a:spLocks noGrp="1"/>
          </p:cNvSpPr>
          <p:nvPr>
            <p:ph type="sldNum" sz="quarter" idx="10"/>
          </p:nvPr>
        </p:nvSpPr>
        <p:spPr/>
        <p:txBody>
          <a:bodyPr/>
          <a:lstStyle/>
          <a:p>
            <a:fld id="{A8695DC2-2E47-4C35-9F09-71034EF42F50}" type="slidenum">
              <a:rPr lang="es-EC" smtClean="0"/>
              <a:t>2</a:t>
            </a:fld>
            <a:endParaRPr lang="es-EC"/>
          </a:p>
        </p:txBody>
      </p:sp>
    </p:spTree>
    <p:extLst>
      <p:ext uri="{BB962C8B-B14F-4D97-AF65-F5344CB8AC3E}">
        <p14:creationId xmlns:p14="http://schemas.microsoft.com/office/powerpoint/2010/main" val="156027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8695DC2-2E47-4C35-9F09-71034EF42F50}" type="slidenum">
              <a:rPr lang="es-EC" smtClean="0"/>
              <a:t>22</a:t>
            </a:fld>
            <a:endParaRPr lang="es-EC"/>
          </a:p>
        </p:txBody>
      </p:sp>
    </p:spTree>
    <p:extLst>
      <p:ext uri="{BB962C8B-B14F-4D97-AF65-F5344CB8AC3E}">
        <p14:creationId xmlns:p14="http://schemas.microsoft.com/office/powerpoint/2010/main" val="3681617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09521" y="228653"/>
            <a:ext cx="10361851" cy="4573058"/>
          </a:xfrm>
        </p:spPr>
        <p:txBody>
          <a:bodyPr anchor="ctr">
            <a:noAutofit/>
          </a:bodyPr>
          <a:lstStyle>
            <a:lvl1pPr>
              <a:lnSpc>
                <a:spcPct val="100000"/>
              </a:lnSpc>
              <a:defRPr sz="10500" spc="-95" baseline="0">
                <a:solidFill>
                  <a:schemeClr val="tx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09521" y="4801711"/>
            <a:ext cx="9142810" cy="914612"/>
          </a:xfrm>
        </p:spPr>
        <p:txBody>
          <a:bodyPr/>
          <a:lstStyle>
            <a:lvl1pPr marL="0" indent="0" algn="l">
              <a:buNone/>
              <a:defRPr b="0" cap="all" spc="143" baseline="0">
                <a:solidFill>
                  <a:schemeClr val="tx2"/>
                </a:solidFill>
                <a:latin typeface="+mj-lt"/>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D643F77-18AE-495B-8D7C-1A46E6ACBCBC}" type="datetimeFigureOut">
              <a:rPr lang="es-EC" smtClean="0"/>
              <a:t>27/01/2020</a:t>
            </a:fld>
            <a:endParaRPr lang="es-EC"/>
          </a:p>
        </p:txBody>
      </p:sp>
      <p:sp>
        <p:nvSpPr>
          <p:cNvPr id="5" name="Footer Placeholder 4"/>
          <p:cNvSpPr>
            <a:spLocks noGrp="1"/>
          </p:cNvSpPr>
          <p:nvPr>
            <p:ph type="ftr" sz="quarter" idx="11"/>
          </p:nvPr>
        </p:nvSpPr>
        <p:spPr/>
        <p:txBody>
          <a:bodyPr/>
          <a:lstStyle/>
          <a:p>
            <a:endParaRPr lang="es-EC"/>
          </a:p>
        </p:txBody>
      </p:sp>
      <p:sp>
        <p:nvSpPr>
          <p:cNvPr id="9" name="Rectangle 8"/>
          <p:cNvSpPr/>
          <p:nvPr/>
        </p:nvSpPr>
        <p:spPr>
          <a:xfrm>
            <a:off x="11999936" y="4847442"/>
            <a:ext cx="190477" cy="2012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en-US"/>
          </a:p>
        </p:txBody>
      </p:sp>
      <p:sp>
        <p:nvSpPr>
          <p:cNvPr id="10" name="Rectangle 9"/>
          <p:cNvSpPr/>
          <p:nvPr/>
        </p:nvSpPr>
        <p:spPr>
          <a:xfrm>
            <a:off x="11999936" y="0"/>
            <a:ext cx="190477" cy="48474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5306701-D615-4FA3-B7BC-1AE52BCD1C08}"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CD643F77-18AE-495B-8D7C-1A46E6ACBCBC}" type="datetimeFigureOut">
              <a:rPr lang="es-EC" smtClean="0"/>
              <a:t>27/01/2020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5306701-D615-4FA3-B7BC-1AE52BCD1C08}"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2"/>
            <a:ext cx="2742843" cy="5852880"/>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09521" y="274702"/>
            <a:ext cx="8025355" cy="585288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CD643F77-18AE-495B-8D7C-1A46E6ACBCBC}" type="datetimeFigureOut">
              <a:rPr lang="es-EC" smtClean="0"/>
              <a:t>27/01/2020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5306701-D615-4FA3-B7BC-1AE52BCD1C08}"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643F77-18AE-495B-8D7C-1A46E6ACBCBC}" type="datetimeFigureOut">
              <a:rPr lang="es-EC" smtClean="0"/>
              <a:t>27/01/2020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5306701-D615-4FA3-B7BC-1AE52BCD1C08}"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521" y="1448136"/>
            <a:ext cx="10361851" cy="4322176"/>
          </a:xfrm>
        </p:spPr>
        <p:txBody>
          <a:bodyPr anchor="ctr">
            <a:noAutofit/>
          </a:bodyPr>
          <a:lstStyle>
            <a:lvl1pPr algn="l">
              <a:lnSpc>
                <a:spcPct val="100000"/>
              </a:lnSpc>
              <a:defRPr sz="10500" b="0" cap="all" spc="-95" baseline="0">
                <a:solidFill>
                  <a:schemeClr val="tx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21" y="228654"/>
            <a:ext cx="10361851" cy="1067047"/>
          </a:xfrm>
        </p:spPr>
        <p:txBody>
          <a:bodyPr anchor="b"/>
          <a:lstStyle>
            <a:lvl1pPr marL="0" indent="0">
              <a:buNone/>
              <a:defRPr sz="2400" b="0" cap="all" spc="143" baseline="0">
                <a:solidFill>
                  <a:schemeClr val="tx2"/>
                </a:solidFill>
                <a:latin typeface="+mj-lt"/>
              </a:defRPr>
            </a:lvl1pPr>
            <a:lvl2pPr marL="544251" indent="0">
              <a:buNone/>
              <a:defRPr sz="2100">
                <a:solidFill>
                  <a:schemeClr val="tx1">
                    <a:tint val="75000"/>
                  </a:schemeClr>
                </a:solidFill>
              </a:defRPr>
            </a:lvl2pPr>
            <a:lvl3pPr marL="1088502" indent="0">
              <a:buNone/>
              <a:defRPr sz="1900">
                <a:solidFill>
                  <a:schemeClr val="tx1">
                    <a:tint val="75000"/>
                  </a:schemeClr>
                </a:solidFill>
              </a:defRPr>
            </a:lvl3pPr>
            <a:lvl4pPr marL="1632753" indent="0">
              <a:buNone/>
              <a:defRPr sz="1700">
                <a:solidFill>
                  <a:schemeClr val="tx1">
                    <a:tint val="75000"/>
                  </a:schemeClr>
                </a:solidFill>
              </a:defRPr>
            </a:lvl4pPr>
            <a:lvl5pPr marL="2177004" indent="0">
              <a:buNone/>
              <a:defRPr sz="1700">
                <a:solidFill>
                  <a:schemeClr val="tx1">
                    <a:tint val="75000"/>
                  </a:schemeClr>
                </a:solidFill>
              </a:defRPr>
            </a:lvl5pPr>
            <a:lvl6pPr marL="2721254" indent="0">
              <a:buNone/>
              <a:defRPr sz="1700">
                <a:solidFill>
                  <a:schemeClr val="tx1">
                    <a:tint val="75000"/>
                  </a:schemeClr>
                </a:solidFill>
              </a:defRPr>
            </a:lvl6pPr>
            <a:lvl7pPr marL="3265505" indent="0">
              <a:buNone/>
              <a:defRPr sz="1700">
                <a:solidFill>
                  <a:schemeClr val="tx1">
                    <a:tint val="75000"/>
                  </a:schemeClr>
                </a:solidFill>
              </a:defRPr>
            </a:lvl7pPr>
            <a:lvl8pPr marL="3809756" indent="0">
              <a:buNone/>
              <a:defRPr sz="1700">
                <a:solidFill>
                  <a:schemeClr val="tx1">
                    <a:tint val="75000"/>
                  </a:schemeClr>
                </a:solidFill>
              </a:defRPr>
            </a:lvl8pPr>
            <a:lvl9pPr marL="4354007" indent="0">
              <a:buNone/>
              <a:defRPr sz="1700">
                <a:solidFill>
                  <a:schemeClr val="tx1">
                    <a:tint val="75000"/>
                  </a:schemeClr>
                </a:solidFill>
              </a:defRPr>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CD643F77-18AE-495B-8D7C-1A46E6ACBCBC}" type="datetimeFigureOut">
              <a:rPr lang="es-EC" smtClean="0"/>
              <a:t>27/01/2020</a:t>
            </a:fld>
            <a:endParaRPr lang="es-EC"/>
          </a:p>
        </p:txBody>
      </p:sp>
      <p:sp>
        <p:nvSpPr>
          <p:cNvPr id="8" name="Slide Number Placeholder 7"/>
          <p:cNvSpPr>
            <a:spLocks noGrp="1"/>
          </p:cNvSpPr>
          <p:nvPr>
            <p:ph type="sldNum" sz="quarter" idx="11"/>
          </p:nvPr>
        </p:nvSpPr>
        <p:spPr/>
        <p:txBody>
          <a:bodyPr/>
          <a:lstStyle/>
          <a:p>
            <a:fld id="{25306701-D615-4FA3-B7BC-1AE52BCD1C08}" type="slidenum">
              <a:rPr lang="es-EC" smtClean="0"/>
              <a:t>‹Nº›</a:t>
            </a:fld>
            <a:endParaRPr lang="es-EC"/>
          </a:p>
        </p:txBody>
      </p:sp>
      <p:sp>
        <p:nvSpPr>
          <p:cNvPr id="9" name="Footer Placeholder 8"/>
          <p:cNvSpPr>
            <a:spLocks noGrp="1"/>
          </p:cNvSpPr>
          <p:nvPr>
            <p:ph type="ftr" sz="quarter" idx="12"/>
          </p:nvPr>
        </p:nvSpPr>
        <p:spPr/>
        <p:txBody>
          <a:bodyPr/>
          <a:lstStyle/>
          <a:p>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2173957" y="1575165"/>
            <a:ext cx="438854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785996" y="1575165"/>
            <a:ext cx="438854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D643F77-18AE-495B-8D7C-1A46E6ACBCBC}" type="datetimeFigureOut">
              <a:rPr lang="es-EC" smtClean="0"/>
              <a:t>27/01/2020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5306701-D615-4FA3-B7BC-1AE52BCD1C08}"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2169893" y="1573132"/>
            <a:ext cx="4388549" cy="639910"/>
          </a:xfrm>
        </p:spPr>
        <p:txBody>
          <a:bodyPr anchor="b">
            <a:noAutofit/>
          </a:bodyPr>
          <a:lstStyle>
            <a:lvl1pPr marL="0" indent="0">
              <a:buNone/>
              <a:defRPr sz="2100" b="0" cap="all" spc="119" baseline="0">
                <a:solidFill>
                  <a:schemeClr val="tx1"/>
                </a:solidFill>
                <a:latin typeface="+mj-lt"/>
              </a:defRPr>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s-ES"/>
              <a:t>Haga clic para modificar el estilo de texto del patrón</a:t>
            </a:r>
          </a:p>
        </p:txBody>
      </p:sp>
      <p:sp>
        <p:nvSpPr>
          <p:cNvPr id="4" name="Content Placeholder 3"/>
          <p:cNvSpPr>
            <a:spLocks noGrp="1"/>
          </p:cNvSpPr>
          <p:nvPr>
            <p:ph sz="half" idx="2"/>
          </p:nvPr>
        </p:nvSpPr>
        <p:spPr>
          <a:xfrm>
            <a:off x="2169893" y="2259889"/>
            <a:ext cx="4388549" cy="3841369"/>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790060" y="1573132"/>
            <a:ext cx="4388549" cy="639910"/>
          </a:xfrm>
        </p:spPr>
        <p:txBody>
          <a:bodyPr anchor="b">
            <a:noAutofit/>
          </a:bodyPr>
          <a:lstStyle>
            <a:lvl1pPr marL="0" indent="0">
              <a:buNone/>
              <a:defRPr lang="en-US" sz="2100" b="0" kern="1200" cap="all" spc="119" baseline="0" dirty="0" smtClean="0">
                <a:solidFill>
                  <a:schemeClr val="tx1"/>
                </a:solidFill>
                <a:latin typeface="+mj-lt"/>
                <a:ea typeface="+mn-ea"/>
                <a:cs typeface="+mn-cs"/>
              </a:defRPr>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marL="0" lvl="0" indent="0" algn="l" defTabSz="1088502" rtl="0" eaLnBrk="1" latinLnBrk="0" hangingPunct="1">
              <a:spcBef>
                <a:spcPct val="20000"/>
              </a:spcBef>
              <a:buFont typeface="Arial" pitchFamily="34" charset="0"/>
              <a:buNone/>
            </a:pPr>
            <a:r>
              <a:rPr lang="es-ES"/>
              <a:t>Haga clic para modificar el estilo de texto del patrón</a:t>
            </a:r>
          </a:p>
        </p:txBody>
      </p:sp>
      <p:sp>
        <p:nvSpPr>
          <p:cNvPr id="6" name="Content Placeholder 5"/>
          <p:cNvSpPr>
            <a:spLocks noGrp="1"/>
          </p:cNvSpPr>
          <p:nvPr>
            <p:ph sz="quarter" idx="4"/>
          </p:nvPr>
        </p:nvSpPr>
        <p:spPr>
          <a:xfrm>
            <a:off x="6790060" y="2259889"/>
            <a:ext cx="4388549" cy="3841369"/>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D643F77-18AE-495B-8D7C-1A46E6ACBCBC}" type="datetimeFigureOut">
              <a:rPr lang="es-EC" smtClean="0"/>
              <a:t>27/01/2020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5306701-D615-4FA3-B7BC-1AE52BCD1C08}"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CD643F77-18AE-495B-8D7C-1A46E6ACBCBC}" type="datetimeFigureOut">
              <a:rPr lang="es-EC" smtClean="0"/>
              <a:t>27/01/2020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25306701-D615-4FA3-B7BC-1AE52BCD1C08}"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43F77-18AE-495B-8D7C-1A46E6ACBCBC}" type="datetimeFigureOut">
              <a:rPr lang="es-EC" smtClean="0"/>
              <a:t>27/01/2020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25306701-D615-4FA3-B7BC-1AE52BCD1C08}"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113" y="1600571"/>
            <a:ext cx="6814779" cy="4481597"/>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09521" y="1600571"/>
            <a:ext cx="4010562" cy="4481597"/>
          </a:xfrm>
        </p:spPr>
        <p:txBody>
          <a:bodyPr>
            <a:normAutofit/>
          </a:bodyPr>
          <a:lstStyle>
            <a:lvl1pPr marL="0" indent="0">
              <a:buNone/>
              <a:defRPr sz="19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D643F77-18AE-495B-8D7C-1A46E6ACBCBC}" type="datetimeFigureOut">
              <a:rPr lang="es-EC" smtClean="0"/>
              <a:t>27/01/2020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5306701-D615-4FA3-B7BC-1AE52BCD1C08}" type="slidenum">
              <a:rPr lang="es-EC" smtClean="0"/>
              <a:t>‹Nº›</a:t>
            </a:fld>
            <a:endParaRPr lang="es-EC"/>
          </a:p>
        </p:txBody>
      </p:sp>
      <p:sp>
        <p:nvSpPr>
          <p:cNvPr id="8" name="Title 7"/>
          <p:cNvSpPr>
            <a:spLocks noGrp="1"/>
          </p:cNvSpPr>
          <p:nvPr>
            <p:ph type="title"/>
          </p:nvPr>
        </p:nvSpPr>
        <p:spPr/>
        <p:txBody>
          <a:bodyPr/>
          <a:lstStyle/>
          <a:p>
            <a:r>
              <a:rPr lang="es-ES"/>
              <a:t>Haga clic para modificar el estilo de título del patrón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Rectangle 8"/>
          <p:cNvSpPr/>
          <p:nvPr/>
        </p:nvSpPr>
        <p:spPr>
          <a:xfrm>
            <a:off x="11999936" y="4847442"/>
            <a:ext cx="190477" cy="2012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en-US"/>
          </a:p>
        </p:txBody>
      </p:sp>
      <p:sp>
        <p:nvSpPr>
          <p:cNvPr id="3" name="Picture Placeholder 2"/>
          <p:cNvSpPr>
            <a:spLocks noGrp="1"/>
          </p:cNvSpPr>
          <p:nvPr>
            <p:ph type="pic" idx="1"/>
          </p:nvPr>
        </p:nvSpPr>
        <p:spPr>
          <a:xfrm>
            <a:off x="-1" y="0"/>
            <a:ext cx="11999607" cy="4847442"/>
          </a:xfrm>
          <a:solidFill>
            <a:schemeClr val="bg1">
              <a:lumMod val="75000"/>
            </a:schemeClr>
          </a:solidFill>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r>
              <a:rPr lang="es-ES"/>
              <a:t>Haga clic en el icono para agregar una imagen</a:t>
            </a:r>
            <a:endParaRPr lang="en-US"/>
          </a:p>
        </p:txBody>
      </p:sp>
      <p:sp>
        <p:nvSpPr>
          <p:cNvPr id="4" name="Text Placeholder 3"/>
          <p:cNvSpPr>
            <a:spLocks noGrp="1"/>
          </p:cNvSpPr>
          <p:nvPr>
            <p:ph type="body" sz="half" idx="2"/>
          </p:nvPr>
        </p:nvSpPr>
        <p:spPr>
          <a:xfrm>
            <a:off x="609521" y="5716323"/>
            <a:ext cx="10869785" cy="457306"/>
          </a:xfrm>
        </p:spPr>
        <p:txBody>
          <a:bodyPr/>
          <a:lstStyle>
            <a:lvl1pPr marL="0" indent="0">
              <a:buNone/>
              <a:defRPr sz="19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D643F77-18AE-495B-8D7C-1A46E6ACBCBC}" type="datetimeFigureOut">
              <a:rPr lang="es-EC" smtClean="0"/>
              <a:t>27/01/2020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25306701-D615-4FA3-B7BC-1AE52BCD1C08}" type="slidenum">
              <a:rPr lang="es-EC" smtClean="0"/>
              <a:t>‹Nº›</a:t>
            </a:fld>
            <a:endParaRPr lang="es-EC"/>
          </a:p>
        </p:txBody>
      </p:sp>
      <p:sp>
        <p:nvSpPr>
          <p:cNvPr id="8" name="Title 7"/>
          <p:cNvSpPr>
            <a:spLocks noGrp="1"/>
          </p:cNvSpPr>
          <p:nvPr>
            <p:ph type="title"/>
          </p:nvPr>
        </p:nvSpPr>
        <p:spPr>
          <a:xfrm>
            <a:off x="609521" y="4954147"/>
            <a:ext cx="10869785" cy="762176"/>
          </a:xfrm>
        </p:spPr>
        <p:txBody>
          <a:bodyPr anchor="t">
            <a:normAutofit/>
          </a:bodyPr>
          <a:lstStyle>
            <a:lvl1pPr>
              <a:defRPr sz="3800"/>
            </a:lvl1pPr>
          </a:lstStyle>
          <a:p>
            <a:r>
              <a:rPr lang="es-ES"/>
              <a:t>Haga clic para modificar el estilo de título del patrón</a:t>
            </a:r>
            <a:endParaRPr lang="en-US" dirty="0"/>
          </a:p>
        </p:txBody>
      </p:sp>
      <p:sp>
        <p:nvSpPr>
          <p:cNvPr id="10" name="Rectangle 9"/>
          <p:cNvSpPr/>
          <p:nvPr/>
        </p:nvSpPr>
        <p:spPr>
          <a:xfrm>
            <a:off x="11999936" y="0"/>
            <a:ext cx="190477" cy="48474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152753"/>
            <a:ext cx="7720595" cy="1371918"/>
          </a:xfrm>
          <a:prstGeom prst="rect">
            <a:avLst/>
          </a:prstGeom>
        </p:spPr>
        <p:txBody>
          <a:bodyPr vert="horz" lIns="108850" tIns="54425" rIns="108850" bIns="54425"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20" y="1753006"/>
            <a:ext cx="10158678" cy="4374576"/>
          </a:xfrm>
          <a:prstGeom prst="rect">
            <a:avLst/>
          </a:prstGeom>
        </p:spPr>
        <p:txBody>
          <a:bodyPr vert="horz" lIns="108850" tIns="54425" rIns="108850" bIns="54425"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09521" y="6173630"/>
            <a:ext cx="4571405" cy="304871"/>
          </a:xfrm>
          <a:prstGeom prst="rect">
            <a:avLst/>
          </a:prstGeom>
        </p:spPr>
        <p:txBody>
          <a:bodyPr vert="horz" lIns="108850" tIns="54425" rIns="108850" bIns="0" rtlCol="0" anchor="b"/>
          <a:lstStyle>
            <a:lvl1pPr algn="l">
              <a:defRPr sz="1200">
                <a:solidFill>
                  <a:schemeClr val="tx1"/>
                </a:solidFill>
              </a:defRPr>
            </a:lvl1pPr>
          </a:lstStyle>
          <a:p>
            <a:fld id="{CD643F77-18AE-495B-8D7C-1A46E6ACBCBC}" type="datetimeFigureOut">
              <a:rPr lang="es-EC" smtClean="0"/>
              <a:t>27/01/2020</a:t>
            </a:fld>
            <a:endParaRPr lang="es-EC"/>
          </a:p>
        </p:txBody>
      </p:sp>
      <p:sp>
        <p:nvSpPr>
          <p:cNvPr id="5" name="Footer Placeholder 4"/>
          <p:cNvSpPr>
            <a:spLocks noGrp="1"/>
          </p:cNvSpPr>
          <p:nvPr>
            <p:ph type="ftr" sz="quarter" idx="3"/>
          </p:nvPr>
        </p:nvSpPr>
        <p:spPr>
          <a:xfrm>
            <a:off x="609521" y="6494379"/>
            <a:ext cx="4571405" cy="283911"/>
          </a:xfrm>
          <a:prstGeom prst="rect">
            <a:avLst/>
          </a:prstGeom>
        </p:spPr>
        <p:txBody>
          <a:bodyPr vert="horz" lIns="108850" tIns="54425" rIns="108850" bIns="54425" rtlCol="0" anchor="t"/>
          <a:lstStyle>
            <a:lvl1pPr algn="l">
              <a:defRPr sz="1200">
                <a:solidFill>
                  <a:schemeClr val="tx1"/>
                </a:solidFill>
              </a:defRPr>
            </a:lvl1pPr>
          </a:lstStyle>
          <a:p>
            <a:endParaRPr lang="es-EC"/>
          </a:p>
        </p:txBody>
      </p:sp>
      <p:sp>
        <p:nvSpPr>
          <p:cNvPr id="6" name="Slide Number Placeholder 5"/>
          <p:cNvSpPr>
            <a:spLocks noGrp="1"/>
          </p:cNvSpPr>
          <p:nvPr>
            <p:ph type="sldNum" sz="quarter" idx="4"/>
          </p:nvPr>
        </p:nvSpPr>
        <p:spPr>
          <a:xfrm rot="16200000">
            <a:off x="11187429" y="5826080"/>
            <a:ext cx="1316026" cy="486770"/>
          </a:xfrm>
          <a:prstGeom prst="rect">
            <a:avLst/>
          </a:prstGeom>
        </p:spPr>
        <p:txBody>
          <a:bodyPr vert="horz" lIns="108850" tIns="54425" rIns="108850" bIns="54425" rtlCol="0" anchor="ctr"/>
          <a:lstStyle>
            <a:lvl1pPr algn="l">
              <a:defRPr sz="2900" b="1">
                <a:solidFill>
                  <a:schemeClr val="tx2"/>
                </a:solidFill>
              </a:defRPr>
            </a:lvl1pPr>
          </a:lstStyle>
          <a:p>
            <a:fld id="{25306701-D615-4FA3-B7BC-1AE52BCD1C08}" type="slidenum">
              <a:rPr lang="es-EC" smtClean="0"/>
              <a:t>‹Nº›</a:t>
            </a:fld>
            <a:endParaRPr lang="es-EC"/>
          </a:p>
        </p:txBody>
      </p:sp>
      <p:sp>
        <p:nvSpPr>
          <p:cNvPr id="7" name="Rectangle 6"/>
          <p:cNvSpPr/>
          <p:nvPr/>
        </p:nvSpPr>
        <p:spPr>
          <a:xfrm>
            <a:off x="11999936" y="0"/>
            <a:ext cx="190477" cy="13719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en-US"/>
          </a:p>
        </p:txBody>
      </p:sp>
      <p:sp>
        <p:nvSpPr>
          <p:cNvPr id="8" name="Rectangle 7"/>
          <p:cNvSpPr/>
          <p:nvPr/>
        </p:nvSpPr>
        <p:spPr>
          <a:xfrm>
            <a:off x="11999936" y="1371918"/>
            <a:ext cx="190477" cy="5487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88502" rtl="0" eaLnBrk="1" latinLnBrk="0" hangingPunct="1">
        <a:spcBef>
          <a:spcPct val="0"/>
        </a:spcBef>
        <a:buNone/>
        <a:defRPr sz="4300" kern="1200" cap="all" spc="-71" baseline="0">
          <a:solidFill>
            <a:schemeClr val="tx2"/>
          </a:solidFill>
          <a:latin typeface="+mj-lt"/>
          <a:ea typeface="+mj-ea"/>
          <a:cs typeface="+mj-cs"/>
        </a:defRPr>
      </a:lvl1pPr>
    </p:titleStyle>
    <p:bodyStyle>
      <a:lvl1pPr marL="0" indent="0" algn="l" defTabSz="1088502" rtl="0" eaLnBrk="1" latinLnBrk="0" hangingPunct="1">
        <a:spcBef>
          <a:spcPct val="20000"/>
        </a:spcBef>
        <a:spcAft>
          <a:spcPts val="714"/>
        </a:spcAft>
        <a:buFont typeface="Arial" pitchFamily="34" charset="0"/>
        <a:buNone/>
        <a:defRPr sz="2400" b="1" kern="1200">
          <a:solidFill>
            <a:schemeClr val="tx1"/>
          </a:solidFill>
          <a:latin typeface="+mn-lt"/>
          <a:ea typeface="+mn-ea"/>
          <a:cs typeface="+mn-cs"/>
        </a:defRPr>
      </a:lvl1pPr>
      <a:lvl2pPr marL="544251" indent="-217700" algn="l" defTabSz="1088502"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2pPr>
      <a:lvl3pPr marL="1360627" indent="-272125" algn="l" defTabSz="1088502" rtl="0" eaLnBrk="1" latinLnBrk="0" hangingPunct="1">
        <a:spcBef>
          <a:spcPct val="20000"/>
        </a:spcBef>
        <a:buClr>
          <a:schemeClr val="tx2"/>
        </a:buClr>
        <a:buFont typeface="Arial" pitchFamily="34" charset="0"/>
        <a:buChar char="•"/>
        <a:defRPr sz="2100" kern="1200">
          <a:solidFill>
            <a:schemeClr val="tx1"/>
          </a:solidFill>
          <a:latin typeface="+mn-lt"/>
          <a:ea typeface="+mn-ea"/>
          <a:cs typeface="+mn-cs"/>
        </a:defRPr>
      </a:lvl3pPr>
      <a:lvl4pPr marL="1904878" indent="-272125" algn="l" defTabSz="1088502" rtl="0" eaLnBrk="1" latinLnBrk="0" hangingPunct="1">
        <a:spcBef>
          <a:spcPct val="20000"/>
        </a:spcBef>
        <a:buClr>
          <a:schemeClr val="tx2"/>
        </a:buClr>
        <a:buFont typeface="Arial" pitchFamily="34" charset="0"/>
        <a:buChar char="•"/>
        <a:defRPr sz="2100" kern="1200">
          <a:solidFill>
            <a:schemeClr val="tx1"/>
          </a:solidFill>
          <a:latin typeface="+mn-lt"/>
          <a:ea typeface="+mn-ea"/>
          <a:cs typeface="+mn-cs"/>
        </a:defRPr>
      </a:lvl4pPr>
      <a:lvl5pPr marL="2449129" indent="-272125" algn="l" defTabSz="1088502" rtl="0" eaLnBrk="1" latinLnBrk="0" hangingPunct="1">
        <a:spcBef>
          <a:spcPct val="20000"/>
        </a:spcBef>
        <a:buClr>
          <a:schemeClr val="tx2"/>
        </a:buClr>
        <a:buFont typeface="Arial" pitchFamily="34" charset="0"/>
        <a:buChar char="•"/>
        <a:defRPr sz="2100" kern="1200" baseline="0">
          <a:solidFill>
            <a:schemeClr val="tx1"/>
          </a:solidFill>
          <a:latin typeface="+mn-lt"/>
          <a:ea typeface="+mn-ea"/>
          <a:cs typeface="+mn-cs"/>
        </a:defRPr>
      </a:lvl5pPr>
      <a:lvl6pPr marL="2993380" indent="-272125" algn="l" defTabSz="1088502" rtl="0" eaLnBrk="1" latinLnBrk="0" hangingPunct="1">
        <a:spcBef>
          <a:spcPct val="20000"/>
        </a:spcBef>
        <a:buClr>
          <a:schemeClr val="tx2"/>
        </a:buClr>
        <a:buFont typeface="Arial" pitchFamily="34" charset="0"/>
        <a:buChar char="•"/>
        <a:defRPr sz="1900" kern="1200">
          <a:solidFill>
            <a:schemeClr val="tx1"/>
          </a:solidFill>
          <a:latin typeface="+mn-lt"/>
          <a:ea typeface="+mn-ea"/>
          <a:cs typeface="+mn-cs"/>
        </a:defRPr>
      </a:lvl6pPr>
      <a:lvl7pPr marL="3537631" indent="-272125" algn="l" defTabSz="1088502" rtl="0" eaLnBrk="1" latinLnBrk="0" hangingPunct="1">
        <a:spcBef>
          <a:spcPct val="20000"/>
        </a:spcBef>
        <a:buClr>
          <a:schemeClr val="tx2"/>
        </a:buClr>
        <a:buFont typeface="Arial" pitchFamily="34" charset="0"/>
        <a:buChar char="•"/>
        <a:defRPr sz="1900" kern="1200">
          <a:solidFill>
            <a:schemeClr val="tx1"/>
          </a:solidFill>
          <a:latin typeface="+mn-lt"/>
          <a:ea typeface="+mn-ea"/>
          <a:cs typeface="+mn-cs"/>
        </a:defRPr>
      </a:lvl7pPr>
      <a:lvl8pPr marL="4081882" indent="-272125" algn="l" defTabSz="1088502" rtl="0" eaLnBrk="1" latinLnBrk="0" hangingPunct="1">
        <a:spcBef>
          <a:spcPct val="20000"/>
        </a:spcBef>
        <a:buClr>
          <a:schemeClr val="tx2"/>
        </a:buClr>
        <a:buFont typeface="Arial" pitchFamily="34" charset="0"/>
        <a:buChar char="•"/>
        <a:defRPr sz="1900" kern="1200">
          <a:solidFill>
            <a:schemeClr val="tx1"/>
          </a:solidFill>
          <a:latin typeface="+mn-lt"/>
          <a:ea typeface="+mn-ea"/>
          <a:cs typeface="+mn-cs"/>
        </a:defRPr>
      </a:lvl8pPr>
      <a:lvl9pPr marL="4626132" indent="-272125" algn="l" defTabSz="1088502" rtl="0" eaLnBrk="1" latinLnBrk="0" hangingPunct="1">
        <a:spcBef>
          <a:spcPct val="20000"/>
        </a:spcBef>
        <a:buClr>
          <a:schemeClr val="tx2"/>
        </a:buClr>
        <a:buFont typeface="Arial" pitchFamily="34" charset="0"/>
        <a:buChar char="•"/>
        <a:defRPr sz="1900" kern="1200">
          <a:solidFill>
            <a:schemeClr val="tx1"/>
          </a:solidFill>
          <a:latin typeface="+mn-lt"/>
          <a:ea typeface="+mn-ea"/>
          <a:cs typeface="+mn-cs"/>
        </a:defRPr>
      </a:lvl9pPr>
    </p:bodyStyle>
    <p:otherStyle>
      <a:defPPr>
        <a:defRPr lang="en-US"/>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g"/><Relationship Id="rId7" Type="http://schemas.openxmlformats.org/officeDocument/2006/relationships/image" Target="../media/image32.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50.png"/><Relationship Id="rId11" Type="http://schemas.openxmlformats.org/officeDocument/2006/relationships/image" Target="../media/image52.jpeg"/><Relationship Id="rId5" Type="http://schemas.openxmlformats.org/officeDocument/2006/relationships/image" Target="../media/image48.jpeg"/><Relationship Id="rId10" Type="http://schemas.openxmlformats.org/officeDocument/2006/relationships/image" Target="../media/image51.jpeg"/><Relationship Id="rId4" Type="http://schemas.openxmlformats.org/officeDocument/2006/relationships/image" Target="../media/image47.jpeg"/><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3.pn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3.jpeg"/><Relationship Id="rId16"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9.jpeg"/><Relationship Id="rId5" Type="http://schemas.openxmlformats.org/officeDocument/2006/relationships/image" Target="../media/image55.png"/><Relationship Id="rId15" Type="http://schemas.openxmlformats.org/officeDocument/2006/relationships/image" Target="../media/image62.jpeg"/><Relationship Id="rId10" Type="http://schemas.openxmlformats.org/officeDocument/2006/relationships/image" Target="../media/image58.jpeg"/><Relationship Id="rId4" Type="http://schemas.openxmlformats.org/officeDocument/2006/relationships/image" Target="../media/image54.jpeg"/><Relationship Id="rId9" Type="http://schemas.openxmlformats.org/officeDocument/2006/relationships/image" Target="../media/image57.jpe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18" Type="http://schemas.openxmlformats.org/officeDocument/2006/relationships/image" Target="../media/image79.jpeg"/><Relationship Id="rId3" Type="http://schemas.openxmlformats.org/officeDocument/2006/relationships/image" Target="../media/image65.jpeg"/><Relationship Id="rId21" Type="http://schemas.openxmlformats.org/officeDocument/2006/relationships/image" Target="../media/image82.jpeg"/><Relationship Id="rId7" Type="http://schemas.openxmlformats.org/officeDocument/2006/relationships/image" Target="../media/image69.jpeg"/><Relationship Id="rId12" Type="http://schemas.openxmlformats.org/officeDocument/2006/relationships/image" Target="../media/image74.jpeg"/><Relationship Id="rId17" Type="http://schemas.microsoft.com/office/2007/relationships/hdphoto" Target="../media/hdphoto1.wdp"/><Relationship Id="rId2" Type="http://schemas.openxmlformats.org/officeDocument/2006/relationships/image" Target="../media/image64.jpeg"/><Relationship Id="rId16" Type="http://schemas.openxmlformats.org/officeDocument/2006/relationships/image" Target="../media/image78.png"/><Relationship Id="rId20"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77.jpeg"/><Relationship Id="rId10" Type="http://schemas.openxmlformats.org/officeDocument/2006/relationships/image" Target="../media/image72.jpeg"/><Relationship Id="rId19" Type="http://schemas.openxmlformats.org/officeDocument/2006/relationships/image" Target="../media/image80.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0.jpeg"/><Relationship Id="rId4" Type="http://schemas.openxmlformats.org/officeDocument/2006/relationships/image" Target="../media/image85.jpeg"/><Relationship Id="rId9"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1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2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image" Target="../media/image11.png"/><Relationship Id="rId16"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g"/><Relationship Id="rId1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4726" y="390971"/>
            <a:ext cx="7022007" cy="1031278"/>
          </a:xfrm>
          <a:prstGeom prst="rect">
            <a:avLst/>
          </a:prstGeom>
        </p:spPr>
      </p:pic>
      <p:pic>
        <p:nvPicPr>
          <p:cNvPr id="6" name="Imagen 5"/>
          <p:cNvPicPr/>
          <p:nvPr/>
        </p:nvPicPr>
        <p:blipFill>
          <a:blip r:embed="rId3" cstate="screen">
            <a:clrChange>
              <a:clrFrom>
                <a:srgbClr val="FBFBFA"/>
              </a:clrFrom>
              <a:clrTo>
                <a:srgbClr val="FBFBFA">
                  <a:alpha val="0"/>
                </a:srgbClr>
              </a:clrTo>
            </a:clrChange>
            <a:extLst>
              <a:ext uri="{28A0092B-C50C-407E-A947-70E740481C1C}">
                <a14:useLocalDpi xmlns:a14="http://schemas.microsoft.com/office/drawing/2010/main"/>
              </a:ext>
            </a:extLst>
          </a:blip>
          <a:srcRect/>
          <a:stretch>
            <a:fillRect/>
          </a:stretch>
        </p:blipFill>
        <p:spPr bwMode="auto">
          <a:xfrm>
            <a:off x="8903518" y="252763"/>
            <a:ext cx="1800200" cy="1169486"/>
          </a:xfrm>
          <a:prstGeom prst="rect">
            <a:avLst/>
          </a:prstGeom>
          <a:noFill/>
          <a:ln w="9525">
            <a:noFill/>
            <a:miter lim="800000"/>
            <a:headEnd/>
            <a:tailEnd/>
          </a:ln>
        </p:spPr>
      </p:pic>
      <p:sp>
        <p:nvSpPr>
          <p:cNvPr id="2" name="Rectángulo 1"/>
          <p:cNvSpPr/>
          <p:nvPr/>
        </p:nvSpPr>
        <p:spPr>
          <a:xfrm>
            <a:off x="725540" y="1801534"/>
            <a:ext cx="10811735" cy="1700268"/>
          </a:xfrm>
          <a:prstGeom prst="rect">
            <a:avLst/>
          </a:prstGeom>
        </p:spPr>
        <p:txBody>
          <a:bodyPr wrap="square" lIns="98865" tIns="49432" rIns="98865" bIns="49432">
            <a:spAutoFit/>
          </a:bodyPr>
          <a:lstStyle/>
          <a:p>
            <a:pPr algn="ctr"/>
            <a:r>
              <a:rPr lang="es-MX" sz="2600" b="1" dirty="0">
                <a:latin typeface="Times New Roman" panose="02020603050405020304" pitchFamily="18" charset="0"/>
                <a:ea typeface="Calibri" panose="020F0502020204030204" pitchFamily="34" charset="0"/>
              </a:rPr>
              <a:t>“ESTUDIO DE LA CINÉTICA DEL CRECIMIENTO EN EL PROCESO FERMENTATIVO DE ABACÁ (</a:t>
            </a:r>
            <a:r>
              <a:rPr lang="es-MX" sz="2600" b="1" i="1" dirty="0">
                <a:latin typeface="Times New Roman" panose="02020603050405020304" pitchFamily="18" charset="0"/>
                <a:ea typeface="Calibri" panose="020F0502020204030204" pitchFamily="34" charset="0"/>
              </a:rPr>
              <a:t>Musa </a:t>
            </a:r>
            <a:r>
              <a:rPr lang="es-MX" sz="2600" b="1" i="1" dirty="0" err="1">
                <a:latin typeface="Times New Roman" panose="02020603050405020304" pitchFamily="18" charset="0"/>
                <a:ea typeface="Calibri" panose="020F0502020204030204" pitchFamily="34" charset="0"/>
              </a:rPr>
              <a:t>textilis</a:t>
            </a:r>
            <a:r>
              <a:rPr lang="es-MX" sz="2600" b="1" dirty="0">
                <a:latin typeface="Times New Roman" panose="02020603050405020304" pitchFamily="18" charset="0"/>
                <a:ea typeface="Calibri" panose="020F0502020204030204" pitchFamily="34" charset="0"/>
              </a:rPr>
              <a:t>) PARA LA BIOCONSERVACIÓN Y LA PRODUCCIÓN DE ALCOHOL CON FINES INDUSTRIALES”</a:t>
            </a:r>
            <a:endParaRPr lang="es-EC" sz="2600" dirty="0"/>
          </a:p>
        </p:txBody>
      </p:sp>
      <p:sp>
        <p:nvSpPr>
          <p:cNvPr id="3" name="Rectángulo 2"/>
          <p:cNvSpPr/>
          <p:nvPr/>
        </p:nvSpPr>
        <p:spPr>
          <a:xfrm>
            <a:off x="1774726" y="3430875"/>
            <a:ext cx="8568555" cy="1454046"/>
          </a:xfrm>
          <a:prstGeom prst="rect">
            <a:avLst/>
          </a:prstGeom>
        </p:spPr>
        <p:txBody>
          <a:bodyPr wrap="none" lIns="98865" tIns="49432" rIns="98865" bIns="49432">
            <a:spAutoFit/>
          </a:bodyPr>
          <a:lstStyle/>
          <a:p>
            <a:pPr marL="494325" indent="-247162" algn="ctr">
              <a:lnSpc>
                <a:spcPct val="200000"/>
              </a:lnSpc>
            </a:pPr>
            <a:r>
              <a:rPr lang="es-ES" sz="2200" b="1" dirty="0">
                <a:latin typeface="Times New Roman" panose="02020603050405020304" pitchFamily="18" charset="0"/>
                <a:ea typeface="Calibri" panose="020F0502020204030204" pitchFamily="34" charset="0"/>
                <a:cs typeface="Times New Roman" panose="02020603050405020304" pitchFamily="18" charset="0"/>
              </a:rPr>
              <a:t>AUTORES:            ÁLVAREZ CASTILLO, NATALY ELIZABETH</a:t>
            </a:r>
          </a:p>
          <a:p>
            <a:pPr marL="494325" indent="-247162" algn="ctr">
              <a:lnSpc>
                <a:spcPct val="200000"/>
              </a:lnSpc>
            </a:pPr>
            <a:r>
              <a:rPr lang="es-ES" sz="2200" b="1" dirty="0">
                <a:latin typeface="Times New Roman" panose="02020603050405020304" pitchFamily="18" charset="0"/>
                <a:ea typeface="Calibri" panose="020F0502020204030204" pitchFamily="34" charset="0"/>
                <a:cs typeface="Times New Roman" panose="02020603050405020304" pitchFamily="18" charset="0"/>
              </a:rPr>
              <a:t>			      GUEVARA CAMINO, DAYANA FERNANDA</a:t>
            </a:r>
            <a:endParaRPr lang="es-EC" sz="1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486694" y="4906541"/>
            <a:ext cx="9217024" cy="680373"/>
          </a:xfrm>
          <a:prstGeom prst="rect">
            <a:avLst/>
          </a:prstGeom>
        </p:spPr>
        <p:txBody>
          <a:bodyPr wrap="square" lIns="98865" tIns="49432" rIns="98865" bIns="49432">
            <a:spAutoFit/>
          </a:bodyPr>
          <a:lstStyle/>
          <a:p>
            <a:pPr algn="ctr">
              <a:lnSpc>
                <a:spcPct val="200000"/>
              </a:lnSpc>
            </a:pPr>
            <a:r>
              <a:rPr lang="es-ES" sz="2200" b="1" dirty="0">
                <a:latin typeface="Times New Roman" panose="02020603050405020304" pitchFamily="18" charset="0"/>
                <a:ea typeface="Calibri" panose="020F0502020204030204" pitchFamily="34" charset="0"/>
                <a:cs typeface="Times New Roman" panose="02020603050405020304" pitchFamily="18" charset="0"/>
              </a:rPr>
              <a:t>TUTORA:             </a:t>
            </a:r>
            <a:r>
              <a:rPr lang="es-ES" sz="2200" b="1" dirty="0" err="1">
                <a:latin typeface="Times New Roman" panose="02020603050405020304" pitchFamily="18" charset="0"/>
                <a:ea typeface="Calibri" panose="020F0502020204030204" pitchFamily="34" charset="0"/>
                <a:cs typeface="Times New Roman" panose="02020603050405020304" pitchFamily="18" charset="0"/>
              </a:rPr>
              <a:t>Ph.D</a:t>
            </a:r>
            <a:r>
              <a:rPr lang="es-ES" sz="2200" b="1" dirty="0">
                <a:latin typeface="Times New Roman" panose="02020603050405020304" pitchFamily="18" charset="0"/>
                <a:ea typeface="Calibri" panose="020F0502020204030204" pitchFamily="34" charset="0"/>
                <a:cs typeface="Times New Roman" panose="02020603050405020304" pitchFamily="18" charset="0"/>
              </a:rPr>
              <a:t> SÁNCHEZ LLAGUNO SUNGEY NAYNEE</a:t>
            </a:r>
            <a:endParaRPr lang="es-EC" sz="1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2534331" y="5688364"/>
            <a:ext cx="6831101" cy="1269380"/>
          </a:xfrm>
          <a:prstGeom prst="rect">
            <a:avLst/>
          </a:prstGeom>
        </p:spPr>
        <p:txBody>
          <a:bodyPr wrap="square" lIns="98865" tIns="49432" rIns="98865" bIns="49432">
            <a:spAutoFit/>
          </a:bodyPr>
          <a:lstStyle/>
          <a:p>
            <a:pPr marL="494325" indent="-247162" algn="ctr">
              <a:lnSpc>
                <a:spcPct val="200000"/>
              </a:lnSpc>
            </a:pPr>
            <a:r>
              <a:rPr lang="es-ES" b="1" dirty="0">
                <a:latin typeface="Times New Roman" panose="02020603050405020304" pitchFamily="18" charset="0"/>
                <a:ea typeface="Calibri" panose="020F0502020204030204" pitchFamily="34" charset="0"/>
                <a:cs typeface="Times New Roman" panose="02020603050405020304" pitchFamily="18" charset="0"/>
              </a:rPr>
              <a:t>SANTO DOMINGO </a:t>
            </a:r>
            <a:endParaRPr lang="es-EC" sz="1500" dirty="0">
              <a:latin typeface="Calibri" panose="020F0502020204030204" pitchFamily="34" charset="0"/>
              <a:ea typeface="Calibri" panose="020F0502020204030204" pitchFamily="34" charset="0"/>
              <a:cs typeface="Times New Roman" panose="02020603050405020304" pitchFamily="18" charset="0"/>
            </a:endParaRPr>
          </a:p>
          <a:p>
            <a:pPr marL="494325" indent="-247162" algn="ctr">
              <a:lnSpc>
                <a:spcPct val="200000"/>
              </a:lnSpc>
            </a:pPr>
            <a:r>
              <a:rPr lang="es-ES" b="1" dirty="0">
                <a:latin typeface="Times New Roman" panose="02020603050405020304" pitchFamily="18" charset="0"/>
                <a:ea typeface="Calibri" panose="020F0502020204030204" pitchFamily="34" charset="0"/>
                <a:cs typeface="Times New Roman" panose="02020603050405020304" pitchFamily="18" charset="0"/>
              </a:rPr>
              <a:t>2020</a:t>
            </a:r>
            <a:endParaRPr lang="es-EC" sz="1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9802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ector recto 22">
            <a:extLst>
              <a:ext uri="{FF2B5EF4-FFF2-40B4-BE49-F238E27FC236}">
                <a16:creationId xmlns:a16="http://schemas.microsoft.com/office/drawing/2014/main" xmlns="" id="{6586443B-9CBA-4526-9C81-A7AE982B5E23}"/>
              </a:ext>
            </a:extLst>
          </p:cNvPr>
          <p:cNvCxnSpPr>
            <a:stCxn id="6" idx="3"/>
            <a:endCxn id="51" idx="1"/>
          </p:cNvCxnSpPr>
          <p:nvPr/>
        </p:nvCxnSpPr>
        <p:spPr>
          <a:xfrm>
            <a:off x="2288161" y="999179"/>
            <a:ext cx="6650386"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59" name="Imagen 58">
            <a:extLst>
              <a:ext uri="{FF2B5EF4-FFF2-40B4-BE49-F238E27FC236}">
                <a16:creationId xmlns:a16="http://schemas.microsoft.com/office/drawing/2014/main" xmlns="" id="{6B57020C-6E7A-4A8C-AC4C-0E9D72008266}"/>
              </a:ext>
            </a:extLst>
          </p:cNvPr>
          <p:cNvPicPr>
            <a:picLocks noChangeAspect="1"/>
          </p:cNvPicPr>
          <p:nvPr/>
        </p:nvPicPr>
        <p:blipFill rotWithShape="1">
          <a:blip r:embed="rId2"/>
          <a:srcRect l="26027" b="7570"/>
          <a:stretch/>
        </p:blipFill>
        <p:spPr>
          <a:xfrm>
            <a:off x="8530021" y="5709014"/>
            <a:ext cx="2558523" cy="551874"/>
          </a:xfrm>
          <a:prstGeom prst="roundRect">
            <a:avLst/>
          </a:prstGeom>
          <a:ln>
            <a:solidFill>
              <a:srgbClr val="FF0000"/>
            </a:solidFill>
          </a:ln>
        </p:spPr>
      </p:pic>
      <p:cxnSp>
        <p:nvCxnSpPr>
          <p:cNvPr id="40" name="Conector recto de flecha 39">
            <a:extLst>
              <a:ext uri="{FF2B5EF4-FFF2-40B4-BE49-F238E27FC236}">
                <a16:creationId xmlns:a16="http://schemas.microsoft.com/office/drawing/2014/main" xmlns="" id="{F5A6100D-C771-464F-A749-B9EF470C0048}"/>
              </a:ext>
            </a:extLst>
          </p:cNvPr>
          <p:cNvCxnSpPr>
            <a:cxnSpLocks/>
          </p:cNvCxnSpPr>
          <p:nvPr/>
        </p:nvCxnSpPr>
        <p:spPr>
          <a:xfrm flipH="1">
            <a:off x="9802499" y="1249727"/>
            <a:ext cx="13568" cy="443301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xmlns="" id="{AD22857C-21D5-40BF-8065-ED204F32FAE6}"/>
              </a:ext>
            </a:extLst>
          </p:cNvPr>
          <p:cNvCxnSpPr>
            <a:cxnSpLocks/>
            <a:stCxn id="10" idx="2"/>
            <a:endCxn id="12" idx="0"/>
          </p:cNvCxnSpPr>
          <p:nvPr/>
        </p:nvCxnSpPr>
        <p:spPr>
          <a:xfrm>
            <a:off x="6842347" y="1239230"/>
            <a:ext cx="51210" cy="376151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xmlns="" id="{E43E3E23-9664-4754-AFE5-2DEE499C85D6}"/>
              </a:ext>
            </a:extLst>
          </p:cNvPr>
          <p:cNvCxnSpPr>
            <a:cxnSpLocks/>
            <a:endCxn id="11" idx="0"/>
          </p:cNvCxnSpPr>
          <p:nvPr/>
        </p:nvCxnSpPr>
        <p:spPr>
          <a:xfrm flipH="1">
            <a:off x="4142166" y="1239230"/>
            <a:ext cx="7980" cy="183611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 name="Conector recto de flecha 2">
            <a:extLst>
              <a:ext uri="{FF2B5EF4-FFF2-40B4-BE49-F238E27FC236}">
                <a16:creationId xmlns:a16="http://schemas.microsoft.com/office/drawing/2014/main" xmlns="" id="{C9821254-BA3F-4F67-9B8B-F542159372FA}"/>
              </a:ext>
            </a:extLst>
          </p:cNvPr>
          <p:cNvCxnSpPr>
            <a:cxnSpLocks/>
            <a:stCxn id="6" idx="2"/>
            <a:endCxn id="2052" idx="0"/>
          </p:cNvCxnSpPr>
          <p:nvPr/>
        </p:nvCxnSpPr>
        <p:spPr>
          <a:xfrm flipH="1">
            <a:off x="1282611" y="1249727"/>
            <a:ext cx="52625" cy="345265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2915864" y="-61108"/>
            <a:ext cx="6982018" cy="5846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s-MX"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VARIABLES DE ESTUDIO</a:t>
            </a:r>
          </a:p>
        </p:txBody>
      </p:sp>
      <p:sp>
        <p:nvSpPr>
          <p:cNvPr id="6" name="Rectángulo redondeado 5"/>
          <p:cNvSpPr/>
          <p:nvPr/>
        </p:nvSpPr>
        <p:spPr>
          <a:xfrm>
            <a:off x="382311" y="748631"/>
            <a:ext cx="1905850" cy="501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Sólidos solubles</a:t>
            </a:r>
            <a:endParaRPr lang="x-none" b="1" dirty="0">
              <a:solidFill>
                <a:schemeClr val="tx1"/>
              </a:solidFill>
              <a:latin typeface="Times New Roman" panose="02020603050405020304" pitchFamily="18" charset="0"/>
              <a:cs typeface="Times New Roman" panose="02020603050405020304" pitchFamily="18" charset="0"/>
            </a:endParaRPr>
          </a:p>
        </p:txBody>
      </p:sp>
      <p:sp>
        <p:nvSpPr>
          <p:cNvPr id="9" name="Rectángulo redondeado 8"/>
          <p:cNvSpPr/>
          <p:nvPr/>
        </p:nvSpPr>
        <p:spPr>
          <a:xfrm>
            <a:off x="3329586" y="766654"/>
            <a:ext cx="1582410" cy="501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pH</a:t>
            </a:r>
            <a:endParaRPr lang="x-none" b="1" dirty="0">
              <a:solidFill>
                <a:schemeClr val="tx1"/>
              </a:solidFill>
              <a:latin typeface="Times New Roman" panose="02020603050405020304" pitchFamily="18" charset="0"/>
              <a:cs typeface="Times New Roman" panose="02020603050405020304" pitchFamily="18" charset="0"/>
            </a:endParaRPr>
          </a:p>
        </p:txBody>
      </p:sp>
      <p:sp>
        <p:nvSpPr>
          <p:cNvPr id="10" name="Rectángulo redondeado 9"/>
          <p:cNvSpPr/>
          <p:nvPr/>
        </p:nvSpPr>
        <p:spPr>
          <a:xfrm>
            <a:off x="6051142" y="738134"/>
            <a:ext cx="1582410" cy="501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Acidez</a:t>
            </a:r>
            <a:endParaRPr lang="x-none" b="1" dirty="0">
              <a:solidFill>
                <a:schemeClr val="tx1"/>
              </a:solidFill>
              <a:latin typeface="Times New Roman" panose="02020603050405020304" pitchFamily="18" charset="0"/>
              <a:cs typeface="Times New Roman" panose="02020603050405020304" pitchFamily="18" charset="0"/>
            </a:endParaRPr>
          </a:p>
        </p:txBody>
      </p:sp>
      <p:sp>
        <p:nvSpPr>
          <p:cNvPr id="85" name="Rectángulo: esquinas redondeadas 84"/>
          <p:cNvSpPr/>
          <p:nvPr/>
        </p:nvSpPr>
        <p:spPr>
          <a:xfrm>
            <a:off x="415072" y="1678799"/>
            <a:ext cx="1840328" cy="3692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800" dirty="0">
                <a:ln>
                  <a:solidFill>
                    <a:sysClr val="windowText" lastClr="000000"/>
                  </a:solidFill>
                </a:ln>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Refractómetro</a:t>
            </a:r>
            <a:endParaRPr lang="pt-BR" sz="1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8" name="Rectángulo: esquinas redondeadas 87"/>
          <p:cNvSpPr/>
          <p:nvPr/>
        </p:nvSpPr>
        <p:spPr>
          <a:xfrm>
            <a:off x="3365925" y="1682227"/>
            <a:ext cx="1582411" cy="3692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800" dirty="0">
                <a:ln>
                  <a:solidFill>
                    <a:sysClr val="windowText" lastClr="000000"/>
                  </a:solidFill>
                </a:ln>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INEN  389</a:t>
            </a:r>
            <a:endParaRPr lang="pt-BR" sz="1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9" name="Rectángulo: esquinas redondeadas 88"/>
          <p:cNvSpPr/>
          <p:nvPr/>
        </p:nvSpPr>
        <p:spPr>
          <a:xfrm>
            <a:off x="6160079" y="1619315"/>
            <a:ext cx="1448465" cy="3692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800" dirty="0">
                <a:ln>
                  <a:solidFill>
                    <a:sysClr val="windowText" lastClr="000000"/>
                  </a:solidFill>
                </a:ln>
                <a:solidFill>
                  <a:schemeClr val="tx1"/>
                </a:solidFill>
                <a:latin typeface="Times New Roman" panose="02020603050405020304" pitchFamily="18" charset="0"/>
                <a:ea typeface="Tahoma" panose="020B0604030504040204" pitchFamily="34" charset="0"/>
                <a:cs typeface="Times New Roman" panose="02020603050405020304" pitchFamily="18" charset="0"/>
              </a:rPr>
              <a:t>INEN 0381</a:t>
            </a:r>
            <a:endParaRPr lang="pt-BR" sz="1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5" name="Imagen 44" descr="Imagen que contiene interior, persona, parado, mujer&#10;&#10;Descripción generada automáticamente">
            <a:extLst>
              <a:ext uri="{FF2B5EF4-FFF2-40B4-BE49-F238E27FC236}">
                <a16:creationId xmlns:a16="http://schemas.microsoft.com/office/drawing/2014/main" xmlns="" id="{6F3E7045-4215-4857-A835-7745765DA2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61" t="24444" r="12089" b="9637"/>
          <a:stretch/>
        </p:blipFill>
        <p:spPr>
          <a:xfrm>
            <a:off x="424777" y="2316969"/>
            <a:ext cx="1823756" cy="1989913"/>
          </a:xfrm>
          <a:prstGeom prst="roundRect">
            <a:avLst/>
          </a:prstGeom>
        </p:spPr>
      </p:pic>
      <p:pic>
        <p:nvPicPr>
          <p:cNvPr id="2052" name="Picture 4" descr="Imagen relacionada">
            <a:extLst>
              <a:ext uri="{FF2B5EF4-FFF2-40B4-BE49-F238E27FC236}">
                <a16:creationId xmlns:a16="http://schemas.microsoft.com/office/drawing/2014/main" xmlns="" id="{9116D74E-AFB9-4C00-95DD-52A0544845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163" t="15535" r="29994" b="15504"/>
          <a:stretch/>
        </p:blipFill>
        <p:spPr bwMode="auto">
          <a:xfrm>
            <a:off x="509888" y="4702381"/>
            <a:ext cx="1545446" cy="1989913"/>
          </a:xfrm>
          <a:prstGeom prst="round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11" name="Imagen 10" descr="Imagen que contiene persona, interior, computadora, mujer&#10;&#10;Descripción generada automáticamente">
            <a:extLst>
              <a:ext uri="{FF2B5EF4-FFF2-40B4-BE49-F238E27FC236}">
                <a16:creationId xmlns:a16="http://schemas.microsoft.com/office/drawing/2014/main" xmlns="" id="{8B162A80-B615-448D-8375-DDF0DF0C6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089" y="3075345"/>
            <a:ext cx="1698154" cy="2010633"/>
          </a:xfrm>
          <a:prstGeom prst="roundRect">
            <a:avLst/>
          </a:prstGeom>
        </p:spPr>
      </p:pic>
      <mc:AlternateContent xmlns:mc="http://schemas.openxmlformats.org/markup-compatibility/2006" xmlns:a14="http://schemas.microsoft.com/office/drawing/2010/main">
        <mc:Choice Requires="a14">
          <p:sp>
            <p:nvSpPr>
              <p:cNvPr id="12" name="Rectángulo: esquinas redondeadas 11">
                <a:extLst>
                  <a:ext uri="{FF2B5EF4-FFF2-40B4-BE49-F238E27FC236}">
                    <a16:creationId xmlns:a16="http://schemas.microsoft.com/office/drawing/2014/main" xmlns="" id="{C2606FF8-696E-4BA3-B157-D508FFC65248}"/>
                  </a:ext>
                </a:extLst>
              </p:cNvPr>
              <p:cNvSpPr/>
              <p:nvPr/>
            </p:nvSpPr>
            <p:spPr>
              <a:xfrm>
                <a:off x="5878098" y="5000749"/>
                <a:ext cx="2030918" cy="782909"/>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𝐴</m:t>
                      </m:r>
                      <m:r>
                        <a:rPr lang="es-ES" i="0">
                          <a:latin typeface="Cambria Math" panose="02040503050406030204" pitchFamily="18" charset="0"/>
                        </a:rPr>
                        <m:t>= </m:t>
                      </m:r>
                      <m:f>
                        <m:fPr>
                          <m:ctrlPr>
                            <a:rPr lang="es-ES" i="1">
                              <a:latin typeface="Cambria Math"/>
                            </a:rPr>
                          </m:ctrlPr>
                        </m:fPr>
                        <m:num>
                          <m:d>
                            <m:dPr>
                              <m:endChr m:val=""/>
                              <m:ctrlPr>
                                <a:rPr lang="es-ES" i="1">
                                  <a:latin typeface="Cambria Math"/>
                                </a:rPr>
                              </m:ctrlPr>
                            </m:dPr>
                            <m:e>
                              <m:sSub>
                                <m:sSubPr>
                                  <m:ctrlPr>
                                    <a:rPr lang="es-ES" i="1">
                                      <a:latin typeface="Cambria Math"/>
                                    </a:rPr>
                                  </m:ctrlPr>
                                </m:sSubPr>
                                <m:e>
                                  <m:r>
                                    <a:rPr lang="es-ES" i="1">
                                      <a:latin typeface="Cambria Math" panose="02040503050406030204" pitchFamily="18" charset="0"/>
                                    </a:rPr>
                                    <m:t>𝑉</m:t>
                                  </m:r>
                                </m:e>
                                <m:sub>
                                  <m:r>
                                    <a:rPr lang="es-ES" i="0">
                                      <a:latin typeface="Cambria Math" panose="02040503050406030204" pitchFamily="18" charset="0"/>
                                    </a:rPr>
                                    <m:t>1</m:t>
                                  </m:r>
                                </m:sub>
                              </m:sSub>
                              <m:sSub>
                                <m:sSubPr>
                                  <m:ctrlPr>
                                    <a:rPr lang="es-ES" i="1">
                                      <a:latin typeface="Cambria Math"/>
                                    </a:rPr>
                                  </m:ctrlPr>
                                </m:sSubPr>
                                <m:e>
                                  <m:r>
                                    <a:rPr lang="es-ES" i="1">
                                      <a:latin typeface="Cambria Math" panose="02040503050406030204" pitchFamily="18" charset="0"/>
                                    </a:rPr>
                                    <m:t>𝑁</m:t>
                                  </m:r>
                                </m:e>
                                <m:sub>
                                  <m:r>
                                    <a:rPr lang="es-ES" i="0">
                                      <a:latin typeface="Cambria Math" panose="02040503050406030204" pitchFamily="18" charset="0"/>
                                    </a:rPr>
                                    <m:t>1</m:t>
                                  </m:r>
                                </m:sub>
                              </m:sSub>
                              <m:r>
                                <a:rPr lang="es-ES" i="1">
                                  <a:latin typeface="Cambria Math" panose="02040503050406030204" pitchFamily="18" charset="0"/>
                                </a:rPr>
                                <m:t>𝑀</m:t>
                              </m:r>
                              <m:r>
                                <a:rPr lang="es-ES" i="0">
                                  <a:latin typeface="Cambria Math" panose="02040503050406030204" pitchFamily="18" charset="0"/>
                                </a:rPr>
                                <m:t>)10</m:t>
                              </m:r>
                            </m:e>
                          </m:d>
                        </m:num>
                        <m:den>
                          <m:sSub>
                            <m:sSubPr>
                              <m:ctrlPr>
                                <a:rPr lang="es-ES" i="1">
                                  <a:latin typeface="Cambria Math"/>
                                </a:rPr>
                              </m:ctrlPr>
                            </m:sSubPr>
                            <m:e>
                              <m:r>
                                <a:rPr lang="es-ES" i="1">
                                  <a:latin typeface="Cambria Math" panose="02040503050406030204" pitchFamily="18" charset="0"/>
                                </a:rPr>
                                <m:t>𝑉</m:t>
                              </m:r>
                            </m:e>
                            <m:sub>
                              <m:r>
                                <a:rPr lang="es-ES" i="0">
                                  <a:latin typeface="Cambria Math" panose="02040503050406030204" pitchFamily="18" charset="0"/>
                                </a:rPr>
                                <m:t>2</m:t>
                              </m:r>
                            </m:sub>
                          </m:sSub>
                        </m:den>
                      </m:f>
                    </m:oMath>
                  </m:oMathPara>
                </a14:m>
                <a:endParaRPr lang="es-ES" dirty="0"/>
              </a:p>
            </p:txBody>
          </p:sp>
        </mc:Choice>
        <mc:Fallback xmlns="">
          <p:sp>
            <p:nvSpPr>
              <p:cNvPr id="12" name="Rectángulo: esquinas redondeadas 11">
                <a:extLst>
                  <a:ext uri="{FF2B5EF4-FFF2-40B4-BE49-F238E27FC236}">
                    <a16:creationId xmlns:a16="http://schemas.microsoft.com/office/drawing/2014/main" id="{C2606FF8-696E-4BA3-B157-D508FFC65248}"/>
                  </a:ext>
                </a:extLst>
              </p:cNvPr>
              <p:cNvSpPr>
                <a:spLocks noRot="1" noChangeAspect="1" noMove="1" noResize="1" noEditPoints="1" noAdjustHandles="1" noChangeArrowheads="1" noChangeShapeType="1" noTextEdit="1"/>
              </p:cNvSpPr>
              <p:nvPr/>
            </p:nvSpPr>
            <p:spPr>
              <a:xfrm>
                <a:off x="5878098" y="5000749"/>
                <a:ext cx="2030918" cy="782909"/>
              </a:xfrm>
              <a:prstGeom prst="roundRect">
                <a:avLst/>
              </a:prstGeom>
              <a:blipFill>
                <a:blip r:embed="rId6"/>
                <a:stretch>
                  <a:fillRect/>
                </a:stretch>
              </a:blipFill>
            </p:spPr>
            <p:txBody>
              <a:bodyPr/>
              <a:lstStyle/>
              <a:p>
                <a:r>
                  <a:rPr lang="es-ES">
                    <a:noFill/>
                  </a:rPr>
                  <a:t> </a:t>
                </a:r>
              </a:p>
            </p:txBody>
          </p:sp>
        </mc:Fallback>
      </mc:AlternateContent>
      <p:sp>
        <p:nvSpPr>
          <p:cNvPr id="51" name="Rectángulo redondeado 7">
            <a:extLst>
              <a:ext uri="{FF2B5EF4-FFF2-40B4-BE49-F238E27FC236}">
                <a16:creationId xmlns:a16="http://schemas.microsoft.com/office/drawing/2014/main" xmlns="" id="{1E7DA85F-3FA5-49FE-A270-A223B2994F83}"/>
              </a:ext>
            </a:extLst>
          </p:cNvPr>
          <p:cNvSpPr/>
          <p:nvPr/>
        </p:nvSpPr>
        <p:spPr>
          <a:xfrm>
            <a:off x="8938547" y="748631"/>
            <a:ext cx="1582410" cy="501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Ceniza</a:t>
            </a:r>
            <a:endParaRPr lang="x-none" b="1" dirty="0">
              <a:solidFill>
                <a:schemeClr val="tx1"/>
              </a:solidFill>
              <a:latin typeface="Times New Roman" panose="02020603050405020304" pitchFamily="18" charset="0"/>
              <a:cs typeface="Times New Roman" panose="02020603050405020304" pitchFamily="18" charset="0"/>
            </a:endParaRPr>
          </a:p>
        </p:txBody>
      </p:sp>
      <p:sp>
        <p:nvSpPr>
          <p:cNvPr id="54" name="Rectángulo: esquinas redondeadas 53">
            <a:extLst>
              <a:ext uri="{FF2B5EF4-FFF2-40B4-BE49-F238E27FC236}">
                <a16:creationId xmlns:a16="http://schemas.microsoft.com/office/drawing/2014/main" xmlns="" id="{E71E77D2-F963-40C3-A18F-7B037D8B9310}"/>
              </a:ext>
            </a:extLst>
          </p:cNvPr>
          <p:cNvSpPr/>
          <p:nvPr/>
        </p:nvSpPr>
        <p:spPr>
          <a:xfrm>
            <a:off x="8862171" y="1570815"/>
            <a:ext cx="1840328" cy="3692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INEN 348</a:t>
            </a:r>
            <a:endParaRPr lang="pt-BR" sz="1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6" name="Imagen 55" descr="https://scontent.fgye2-1.fna.fbcdn.net/v/t1.15752-9/46795856_953207834862376_4737494252001427456_n.jpg?_nc_cat=101&amp;_nc_ht=scontent.fgye2-1.fna&amp;oh=a9b4b9b36b5a128f3dfc5ad678350000&amp;oe=5C72A9B6">
            <a:extLst>
              <a:ext uri="{FF2B5EF4-FFF2-40B4-BE49-F238E27FC236}">
                <a16:creationId xmlns:a16="http://schemas.microsoft.com/office/drawing/2014/main" xmlns="" id="{C9EDD809-F2FC-443A-8D0E-3AB5C3ECC2C4}"/>
              </a:ext>
            </a:extLst>
          </p:cNvPr>
          <p:cNvPicPr/>
          <p:nvPr/>
        </p:nvPicPr>
        <p:blipFill rotWithShape="1">
          <a:blip r:embed="rId7" cstate="print">
            <a:extLst>
              <a:ext uri="{28A0092B-C50C-407E-A947-70E740481C1C}">
                <a14:useLocalDpi xmlns:a14="http://schemas.microsoft.com/office/drawing/2010/main" val="0"/>
              </a:ext>
            </a:extLst>
          </a:blip>
          <a:srcRect t="27854"/>
          <a:stretch/>
        </p:blipFill>
        <p:spPr bwMode="auto">
          <a:xfrm>
            <a:off x="8915272" y="3156559"/>
            <a:ext cx="1711369" cy="1194778"/>
          </a:xfrm>
          <a:prstGeom prst="roundRect">
            <a:avLst/>
          </a:prstGeom>
          <a:noFill/>
          <a:ln>
            <a:noFill/>
          </a:ln>
        </p:spPr>
      </p:pic>
      <p:pic>
        <p:nvPicPr>
          <p:cNvPr id="14" name="Imagen 13" descr="Imagen que contiene interior, blanco, pequeño, llenado&#10;&#10;Descripción generada automáticamente">
            <a:extLst>
              <a:ext uri="{FF2B5EF4-FFF2-40B4-BE49-F238E27FC236}">
                <a16:creationId xmlns:a16="http://schemas.microsoft.com/office/drawing/2014/main" xmlns="" id="{2DE44F22-1D4C-4DD2-B699-854D05C0C6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907046" y="4361724"/>
            <a:ext cx="887568" cy="1069526"/>
          </a:xfrm>
          <a:prstGeom prst="roundRect">
            <a:avLst/>
          </a:prstGeom>
        </p:spPr>
      </p:pic>
      <p:pic>
        <p:nvPicPr>
          <p:cNvPr id="17" name="Imagen 16" descr="Imagen que contiene gabinete, interior, pequeño, hecho de madera&#10;&#10;Descripción generada automáticamente">
            <a:extLst>
              <a:ext uri="{FF2B5EF4-FFF2-40B4-BE49-F238E27FC236}">
                <a16:creationId xmlns:a16="http://schemas.microsoft.com/office/drawing/2014/main" xmlns="" id="{04A86F6B-A3F1-41D8-8EE0-93E752C983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887" r="20647"/>
          <a:stretch/>
        </p:blipFill>
        <p:spPr>
          <a:xfrm rot="5400000">
            <a:off x="9401095" y="1753789"/>
            <a:ext cx="802808" cy="1800000"/>
          </a:xfrm>
          <a:prstGeom prst="roundRect">
            <a:avLst/>
          </a:prstGeom>
        </p:spPr>
      </p:pic>
      <p:pic>
        <p:nvPicPr>
          <p:cNvPr id="24" name="Imagen 23">
            <a:extLst>
              <a:ext uri="{FF2B5EF4-FFF2-40B4-BE49-F238E27FC236}">
                <a16:creationId xmlns:a16="http://schemas.microsoft.com/office/drawing/2014/main" xmlns="" id="{80790B81-32D6-48C4-8924-9847C572A8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707755" y="2596282"/>
            <a:ext cx="2295966" cy="1721975"/>
          </a:xfrm>
          <a:prstGeom prst="roundRect">
            <a:avLst/>
          </a:prstGeom>
        </p:spPr>
      </p:pic>
      <p:pic>
        <p:nvPicPr>
          <p:cNvPr id="92" name="Imagen 91">
            <a:extLst>
              <a:ext uri="{FF2B5EF4-FFF2-40B4-BE49-F238E27FC236}">
                <a16:creationId xmlns:a16="http://schemas.microsoft.com/office/drawing/2014/main" xmlns="" id="{511E8AEC-A0C5-4733-8516-B37CF3647662}"/>
              </a:ext>
            </a:extLst>
          </p:cNvPr>
          <p:cNvPicPr>
            <a:picLocks noChangeAspect="1"/>
          </p:cNvPicPr>
          <p:nvPr/>
        </p:nvPicPr>
        <p:blipFill rotWithShape="1">
          <a:blip r:embed="rId11"/>
          <a:srcRect t="12125"/>
          <a:stretch/>
        </p:blipFill>
        <p:spPr>
          <a:xfrm>
            <a:off x="8892993" y="4478975"/>
            <a:ext cx="972135" cy="901314"/>
          </a:xfrm>
          <a:prstGeom prst="roundRect">
            <a:avLst/>
          </a:prstGeom>
        </p:spPr>
      </p:pic>
      <p:sp>
        <p:nvSpPr>
          <p:cNvPr id="26" name="Rectángulo: esquinas redondeadas 25">
            <a:extLst>
              <a:ext uri="{FF2B5EF4-FFF2-40B4-BE49-F238E27FC236}">
                <a16:creationId xmlns:a16="http://schemas.microsoft.com/office/drawing/2014/main" xmlns="" id="{714CC3D0-23F0-4693-A02A-354AD2ADC74A}"/>
              </a:ext>
            </a:extLst>
          </p:cNvPr>
          <p:cNvSpPr/>
          <p:nvPr/>
        </p:nvSpPr>
        <p:spPr>
          <a:xfrm>
            <a:off x="3200627" y="2382078"/>
            <a:ext cx="1840328" cy="3692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800" dirty="0">
                <a:ln>
                  <a:solidFill>
                    <a:sysClr val="windowText" lastClr="000000"/>
                  </a:solidFill>
                </a:ln>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Potenciómetro</a:t>
            </a:r>
            <a:endParaRPr lang="pt-BR" sz="18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05134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Conector recto de flecha 49">
            <a:extLst>
              <a:ext uri="{FF2B5EF4-FFF2-40B4-BE49-F238E27FC236}">
                <a16:creationId xmlns:a16="http://schemas.microsoft.com/office/drawing/2014/main" xmlns="" id="{6566D8BE-889B-4746-BC67-FC93701FF79A}"/>
              </a:ext>
            </a:extLst>
          </p:cNvPr>
          <p:cNvCxnSpPr>
            <a:cxnSpLocks/>
          </p:cNvCxnSpPr>
          <p:nvPr/>
        </p:nvCxnSpPr>
        <p:spPr>
          <a:xfrm>
            <a:off x="10336087" y="981522"/>
            <a:ext cx="79599" cy="464694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xmlns="" id="{F2D16ABD-7F30-4536-B69C-E87176D079BF}"/>
              </a:ext>
            </a:extLst>
          </p:cNvPr>
          <p:cNvCxnSpPr>
            <a:cxnSpLocks/>
          </p:cNvCxnSpPr>
          <p:nvPr/>
        </p:nvCxnSpPr>
        <p:spPr>
          <a:xfrm>
            <a:off x="6977996" y="994091"/>
            <a:ext cx="14107" cy="444843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xmlns="" id="{DA93A516-4F3F-4854-AE30-A10F1ABF6BF4}"/>
              </a:ext>
            </a:extLst>
          </p:cNvPr>
          <p:cNvCxnSpPr>
            <a:cxnSpLocks/>
          </p:cNvCxnSpPr>
          <p:nvPr/>
        </p:nvCxnSpPr>
        <p:spPr>
          <a:xfrm>
            <a:off x="4143399" y="1053530"/>
            <a:ext cx="43502" cy="357837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redondeado 11"/>
          <p:cNvSpPr/>
          <p:nvPr/>
        </p:nvSpPr>
        <p:spPr>
          <a:xfrm>
            <a:off x="3417976" y="494571"/>
            <a:ext cx="1582410" cy="501096"/>
          </a:xfrm>
          <a:prstGeom prst="roundRect">
            <a:avLst/>
          </a:prstGeom>
          <a:ln>
            <a:solidFill>
              <a:schemeClr val="bg2">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Densidad</a:t>
            </a:r>
            <a:endParaRPr lang="x-none" b="1" dirty="0">
              <a:solidFill>
                <a:schemeClr val="tx1"/>
              </a:solidFill>
              <a:latin typeface="Times New Roman" panose="02020603050405020304" pitchFamily="18" charset="0"/>
              <a:cs typeface="Times New Roman" panose="02020603050405020304" pitchFamily="18" charset="0"/>
            </a:endParaRPr>
          </a:p>
        </p:txBody>
      </p:sp>
      <p:sp>
        <p:nvSpPr>
          <p:cNvPr id="16" name="Rectángulo redondeado 15"/>
          <p:cNvSpPr/>
          <p:nvPr/>
        </p:nvSpPr>
        <p:spPr>
          <a:xfrm>
            <a:off x="6220913" y="437060"/>
            <a:ext cx="1582410" cy="501096"/>
          </a:xfrm>
          <a:prstGeom prst="roundRect">
            <a:avLst/>
          </a:prstGeom>
          <a:ln>
            <a:solidFill>
              <a:schemeClr val="bg2">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ASL</a:t>
            </a:r>
            <a:endParaRPr lang="x-none" b="1" dirty="0">
              <a:solidFill>
                <a:schemeClr val="tx1"/>
              </a:solidFill>
              <a:latin typeface="Times New Roman" panose="02020603050405020304" pitchFamily="18" charset="0"/>
              <a:cs typeface="Times New Roman" panose="02020603050405020304" pitchFamily="18" charset="0"/>
            </a:endParaRPr>
          </a:p>
        </p:txBody>
      </p:sp>
      <p:grpSp>
        <p:nvGrpSpPr>
          <p:cNvPr id="19" name="Grupo 18"/>
          <p:cNvGrpSpPr/>
          <p:nvPr/>
        </p:nvGrpSpPr>
        <p:grpSpPr>
          <a:xfrm>
            <a:off x="9523434" y="437060"/>
            <a:ext cx="1820186" cy="1053357"/>
            <a:chOff x="397362" y="786701"/>
            <a:chExt cx="1711593" cy="1053494"/>
          </a:xfrm>
        </p:grpSpPr>
        <p:sp>
          <p:nvSpPr>
            <p:cNvPr id="20" name="Rectángulo redondeado 19"/>
            <p:cNvSpPr/>
            <p:nvPr/>
          </p:nvSpPr>
          <p:spPr>
            <a:xfrm>
              <a:off x="397362" y="786701"/>
              <a:ext cx="1582616" cy="501161"/>
            </a:xfrm>
            <a:prstGeom prst="roundRect">
              <a:avLst/>
            </a:prstGeom>
            <a:ln>
              <a:solidFill>
                <a:schemeClr val="bg2">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Cloruros</a:t>
              </a:r>
              <a:endParaRPr lang="x-none" b="1" dirty="0">
                <a:solidFill>
                  <a:schemeClr val="tx1"/>
                </a:solidFill>
                <a:latin typeface="Times New Roman" panose="02020603050405020304" pitchFamily="18" charset="0"/>
                <a:cs typeface="Times New Roman" panose="02020603050405020304" pitchFamily="18" charset="0"/>
              </a:endParaRPr>
            </a:p>
          </p:txBody>
        </p:sp>
        <p:cxnSp>
          <p:nvCxnSpPr>
            <p:cNvPr id="21" name="Conector angular 20"/>
            <p:cNvCxnSpPr>
              <a:stCxn id="20" idx="3"/>
            </p:cNvCxnSpPr>
            <p:nvPr/>
          </p:nvCxnSpPr>
          <p:spPr>
            <a:xfrm>
              <a:off x="1979979" y="1037282"/>
              <a:ext cx="128976" cy="802913"/>
            </a:xfrm>
            <a:prstGeom prst="bentConnector3">
              <a:avLst>
                <a:gd name="adj1" fmla="val 277242"/>
              </a:avLst>
            </a:prstGeom>
            <a:ln>
              <a:tailEnd type="triangle"/>
            </a:ln>
          </p:spPr>
          <p:style>
            <a:lnRef idx="3">
              <a:schemeClr val="lt1"/>
            </a:lnRef>
            <a:fillRef idx="1">
              <a:schemeClr val="accent3"/>
            </a:fillRef>
            <a:effectRef idx="1">
              <a:schemeClr val="accent3"/>
            </a:effectRef>
            <a:fontRef idx="minor">
              <a:schemeClr val="lt1"/>
            </a:fontRef>
          </p:style>
        </p:cxnSp>
      </p:grpSp>
      <p:pic>
        <p:nvPicPr>
          <p:cNvPr id="30" name="Imagen 29" descr="Imagen que contiene interior, dispositivo, báscula, gabinete&#10;&#10;Descripción generada automáticamente">
            <a:extLst>
              <a:ext uri="{FF2B5EF4-FFF2-40B4-BE49-F238E27FC236}">
                <a16:creationId xmlns:a16="http://schemas.microsoft.com/office/drawing/2014/main" xmlns="" id="{AF20D684-CA23-4D02-9DBD-35CF7F51A3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9208" y="2058792"/>
            <a:ext cx="1065000" cy="2160000"/>
          </a:xfrm>
          <a:prstGeom prst="rect">
            <a:avLst/>
          </a:prstGeom>
        </p:spPr>
      </p:pic>
      <mc:AlternateContent xmlns:mc="http://schemas.openxmlformats.org/markup-compatibility/2006" xmlns:a14="http://schemas.microsoft.com/office/drawing/2010/main">
        <mc:Choice Requires="a14">
          <p:sp>
            <p:nvSpPr>
              <p:cNvPr id="31" name="Rectángulo: esquinas redondeadas 30">
                <a:extLst>
                  <a:ext uri="{FF2B5EF4-FFF2-40B4-BE49-F238E27FC236}">
                    <a16:creationId xmlns:a16="http://schemas.microsoft.com/office/drawing/2014/main" xmlns="" id="{F2ED604D-3F46-4E46-A29F-1AB65B951D4E}"/>
                  </a:ext>
                </a:extLst>
              </p:cNvPr>
              <p:cNvSpPr/>
              <p:nvPr/>
            </p:nvSpPr>
            <p:spPr>
              <a:xfrm>
                <a:off x="3419656" y="4631907"/>
                <a:ext cx="1523422" cy="707783"/>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S">
                          <a:latin typeface="Cambria Math" panose="02040503050406030204" pitchFamily="18" charset="0"/>
                        </a:rPr>
                        <m:t>=</m:t>
                      </m:r>
                      <m:f>
                        <m:fPr>
                          <m:ctrlPr>
                            <a:rPr lang="es-ES" i="1">
                              <a:latin typeface="Cambria Math"/>
                            </a:rPr>
                          </m:ctrlPr>
                        </m:fPr>
                        <m:num>
                          <m:r>
                            <m:rPr>
                              <m:sty m:val="p"/>
                            </m:rPr>
                            <a:rPr lang="es-ES" i="0">
                              <a:latin typeface="Cambria Math" panose="02040503050406030204" pitchFamily="18" charset="0"/>
                            </a:rPr>
                            <m:t>m</m:t>
                          </m:r>
                          <m:r>
                            <a:rPr lang="es-ES" i="0">
                              <a:latin typeface="Cambria Math" panose="02040503050406030204" pitchFamily="18" charset="0"/>
                            </a:rPr>
                            <m:t>3−</m:t>
                          </m:r>
                          <m:r>
                            <m:rPr>
                              <m:sty m:val="p"/>
                            </m:rPr>
                            <a:rPr lang="es-ES" i="0">
                              <a:latin typeface="Cambria Math" panose="02040503050406030204" pitchFamily="18" charset="0"/>
                            </a:rPr>
                            <m:t>m</m:t>
                          </m:r>
                          <m:r>
                            <a:rPr lang="es-ES" i="0">
                              <a:latin typeface="Cambria Math" panose="02040503050406030204" pitchFamily="18" charset="0"/>
                            </a:rPr>
                            <m:t>1</m:t>
                          </m:r>
                        </m:num>
                        <m:den>
                          <m:r>
                            <m:rPr>
                              <m:sty m:val="p"/>
                            </m:rPr>
                            <a:rPr lang="es-ES" i="0">
                              <a:latin typeface="Cambria Math" panose="02040503050406030204" pitchFamily="18" charset="0"/>
                            </a:rPr>
                            <m:t>m</m:t>
                          </m:r>
                          <m:r>
                            <a:rPr lang="es-ES" i="0">
                              <a:latin typeface="Cambria Math" panose="02040503050406030204" pitchFamily="18" charset="0"/>
                            </a:rPr>
                            <m:t>2−</m:t>
                          </m:r>
                          <m:r>
                            <m:rPr>
                              <m:sty m:val="p"/>
                            </m:rPr>
                            <a:rPr lang="es-ES" i="0">
                              <a:latin typeface="Cambria Math" panose="02040503050406030204" pitchFamily="18" charset="0"/>
                            </a:rPr>
                            <m:t>m</m:t>
                          </m:r>
                          <m:r>
                            <a:rPr lang="es-ES" i="0">
                              <a:latin typeface="Cambria Math" panose="02040503050406030204" pitchFamily="18" charset="0"/>
                            </a:rPr>
                            <m:t>1</m:t>
                          </m:r>
                        </m:den>
                      </m:f>
                    </m:oMath>
                  </m:oMathPara>
                </a14:m>
                <a:endParaRPr lang="es-ES" dirty="0"/>
              </a:p>
            </p:txBody>
          </p:sp>
        </mc:Choice>
        <mc:Fallback xmlns="">
          <p:sp>
            <p:nvSpPr>
              <p:cNvPr id="31" name="Rectángulo: esquinas redondeadas 30">
                <a:extLst>
                  <a:ext uri="{FF2B5EF4-FFF2-40B4-BE49-F238E27FC236}">
                    <a16:creationId xmlns:a16="http://schemas.microsoft.com/office/drawing/2014/main" id="{F2ED604D-3F46-4E46-A29F-1AB65B951D4E}"/>
                  </a:ext>
                </a:extLst>
              </p:cNvPr>
              <p:cNvSpPr>
                <a:spLocks noRot="1" noChangeAspect="1" noMove="1" noResize="1" noEditPoints="1" noAdjustHandles="1" noChangeArrowheads="1" noChangeShapeType="1" noTextEdit="1"/>
              </p:cNvSpPr>
              <p:nvPr/>
            </p:nvSpPr>
            <p:spPr>
              <a:xfrm>
                <a:off x="3419656" y="4631907"/>
                <a:ext cx="1523422" cy="707783"/>
              </a:xfrm>
              <a:prstGeom prst="roundRect">
                <a:avLst/>
              </a:prstGeom>
              <a:blipFill>
                <a:blip r:embed="rId3"/>
                <a:stretch>
                  <a:fillRect/>
                </a:stretch>
              </a:blipFill>
            </p:spPr>
            <p:txBody>
              <a:bodyPr/>
              <a:lstStyle/>
              <a:p>
                <a:r>
                  <a:rPr lang="es-ES">
                    <a:noFill/>
                  </a:rPr>
                  <a:t> </a:t>
                </a:r>
              </a:p>
            </p:txBody>
          </p:sp>
        </mc:Fallback>
      </mc:AlternateContent>
      <p:pic>
        <p:nvPicPr>
          <p:cNvPr id="33" name="Imagen 32" descr="Imagen que contiene tabla, taza, alimentos, contenedor&#10;&#10;Descripción generada automáticamente">
            <a:extLst>
              <a:ext uri="{FF2B5EF4-FFF2-40B4-BE49-F238E27FC236}">
                <a16:creationId xmlns:a16="http://schemas.microsoft.com/office/drawing/2014/main" xmlns="" id="{0E0C244C-8871-4155-949B-E9438379B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36"/>
          <a:stretch/>
        </p:blipFill>
        <p:spPr>
          <a:xfrm>
            <a:off x="2832621" y="2058792"/>
            <a:ext cx="1383748" cy="2160000"/>
          </a:xfrm>
          <a:prstGeom prst="rect">
            <a:avLst/>
          </a:prstGeom>
        </p:spPr>
      </p:pic>
      <mc:AlternateContent xmlns:mc="http://schemas.openxmlformats.org/markup-compatibility/2006" xmlns:a14="http://schemas.microsoft.com/office/drawing/2010/main">
        <mc:Choice Requires="a14">
          <p:sp>
            <p:nvSpPr>
              <p:cNvPr id="34" name="Rectángulo: esquinas redondeadas 33">
                <a:extLst>
                  <a:ext uri="{FF2B5EF4-FFF2-40B4-BE49-F238E27FC236}">
                    <a16:creationId xmlns:a16="http://schemas.microsoft.com/office/drawing/2014/main" xmlns="" id="{E33320EC-A7BD-4FCF-9379-31626C405C7A}"/>
                  </a:ext>
                </a:extLst>
              </p:cNvPr>
              <p:cNvSpPr/>
              <p:nvPr/>
            </p:nvSpPr>
            <p:spPr>
              <a:xfrm>
                <a:off x="5765041" y="5464286"/>
                <a:ext cx="2771206" cy="374571"/>
              </a:xfrm>
              <a:prstGeom prst="round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S" sz="1600" i="1">
                              <a:latin typeface="Cambria Math"/>
                            </a:rPr>
                          </m:ctrlPr>
                        </m:dPr>
                        <m:e>
                          <m:r>
                            <m:rPr>
                              <m:sty m:val="p"/>
                            </m:rPr>
                            <a:rPr lang="es-ES" sz="1600">
                              <a:latin typeface="Cambria Math" panose="02040503050406030204" pitchFamily="18" charset="0"/>
                            </a:rPr>
                            <m:t>A</m:t>
                          </m:r>
                          <m:r>
                            <m:rPr>
                              <m:sty m:val="p"/>
                            </m:rPr>
                            <a:rPr lang="es-ES" sz="1600" i="0">
                              <a:latin typeface="Cambria Math" panose="02040503050406030204" pitchFamily="18" charset="0"/>
                            </a:rPr>
                            <m:t>SL</m:t>
                          </m:r>
                          <m:r>
                            <a:rPr lang="es-ES" sz="1600" i="0">
                              <a:latin typeface="Cambria Math" panose="02040503050406030204" pitchFamily="18" charset="0"/>
                            </a:rPr>
                            <m:t>=0,64 </m:t>
                          </m:r>
                          <m:r>
                            <m:rPr>
                              <m:sty m:val="p"/>
                            </m:rPr>
                            <a:rPr lang="es-ES" sz="1600" i="0">
                              <a:latin typeface="Cambria Math" panose="02040503050406030204" pitchFamily="18" charset="0"/>
                            </a:rPr>
                            <m:t>x</m:t>
                          </m:r>
                          <m:sSub>
                            <m:sSubPr>
                              <m:ctrlPr>
                                <a:rPr lang="es-ES" sz="1600" i="1">
                                  <a:latin typeface="Cambria Math"/>
                                </a:rPr>
                              </m:ctrlPr>
                            </m:sSubPr>
                            <m:e>
                              <m:r>
                                <a:rPr lang="es-ES" sz="1600" i="0">
                                  <a:latin typeface="Cambria Math" panose="02040503050406030204" pitchFamily="18" charset="0"/>
                                </a:rPr>
                                <m:t> (</m:t>
                              </m:r>
                              <m:r>
                                <m:rPr>
                                  <m:sty m:val="p"/>
                                </m:rPr>
                                <a:rPr lang="es-ES" sz="1600" i="0">
                                  <a:latin typeface="Cambria Math" panose="02040503050406030204" pitchFamily="18" charset="0"/>
                                </a:rPr>
                                <m:t>V</m:t>
                              </m:r>
                            </m:e>
                            <m:sub>
                              <m:r>
                                <a:rPr lang="es-ES" sz="1600" i="0">
                                  <a:latin typeface="Cambria Math" panose="02040503050406030204" pitchFamily="18" charset="0"/>
                                </a:rPr>
                                <m:t>1</m:t>
                              </m:r>
                            </m:sub>
                          </m:sSub>
                          <m:sSub>
                            <m:sSubPr>
                              <m:ctrlPr>
                                <a:rPr lang="es-ES" sz="1600" i="1">
                                  <a:latin typeface="Cambria Math"/>
                                </a:rPr>
                              </m:ctrlPr>
                            </m:sSubPr>
                            <m:e>
                              <m:r>
                                <m:rPr>
                                  <m:sty m:val="p"/>
                                </m:rPr>
                                <a:rPr lang="es-ES" sz="1600" i="0">
                                  <a:latin typeface="Cambria Math" panose="02040503050406030204" pitchFamily="18" charset="0"/>
                                </a:rPr>
                                <m:t>N</m:t>
                              </m:r>
                            </m:e>
                            <m:sub>
                              <m:r>
                                <a:rPr lang="es-ES" sz="1600" i="0">
                                  <a:latin typeface="Cambria Math" panose="02040503050406030204" pitchFamily="18" charset="0"/>
                                </a:rPr>
                                <m:t>1</m:t>
                              </m:r>
                            </m:sub>
                          </m:sSub>
                          <m:r>
                            <a:rPr lang="es-ES" sz="1600" i="0">
                              <a:latin typeface="Cambria Math" panose="02040503050406030204" pitchFamily="18" charset="0"/>
                            </a:rPr>
                            <m:t>− </m:t>
                          </m:r>
                          <m:sSub>
                            <m:sSubPr>
                              <m:ctrlPr>
                                <a:rPr lang="es-ES" sz="1600" i="1">
                                  <a:latin typeface="Cambria Math"/>
                                </a:rPr>
                              </m:ctrlPr>
                            </m:sSubPr>
                            <m:e>
                              <m:r>
                                <m:rPr>
                                  <m:sty m:val="p"/>
                                </m:rPr>
                                <a:rPr lang="es-ES" sz="1600" i="0">
                                  <a:latin typeface="Cambria Math" panose="02040503050406030204" pitchFamily="18" charset="0"/>
                                </a:rPr>
                                <m:t>V</m:t>
                              </m:r>
                            </m:e>
                            <m:sub>
                              <m:r>
                                <a:rPr lang="es-ES" sz="1600" i="0">
                                  <a:latin typeface="Cambria Math" panose="02040503050406030204" pitchFamily="18" charset="0"/>
                                </a:rPr>
                                <m:t>2</m:t>
                              </m:r>
                            </m:sub>
                          </m:sSub>
                          <m:sSub>
                            <m:sSubPr>
                              <m:ctrlPr>
                                <a:rPr lang="es-ES" sz="1600" i="1">
                                  <a:latin typeface="Cambria Math"/>
                                </a:rPr>
                              </m:ctrlPr>
                            </m:sSubPr>
                            <m:e>
                              <m:r>
                                <m:rPr>
                                  <m:sty m:val="p"/>
                                </m:rPr>
                                <a:rPr lang="es-ES" sz="1600" i="0">
                                  <a:latin typeface="Cambria Math" panose="02040503050406030204" pitchFamily="18" charset="0"/>
                                </a:rPr>
                                <m:t>N</m:t>
                              </m:r>
                            </m:e>
                            <m:sub>
                              <m:r>
                                <a:rPr lang="es-ES" sz="1600" i="0">
                                  <a:latin typeface="Cambria Math" panose="02040503050406030204" pitchFamily="18" charset="0"/>
                                </a:rPr>
                                <m:t>2</m:t>
                              </m:r>
                            </m:sub>
                          </m:sSub>
                        </m:e>
                      </m:d>
                    </m:oMath>
                  </m:oMathPara>
                </a14:m>
                <a:endParaRPr lang="es-ES" sz="1600" dirty="0"/>
              </a:p>
            </p:txBody>
          </p:sp>
        </mc:Choice>
        <mc:Fallback xmlns="">
          <p:sp>
            <p:nvSpPr>
              <p:cNvPr id="34" name="Rectángulo: esquinas redondeadas 33">
                <a:extLst>
                  <a:ext uri="{FF2B5EF4-FFF2-40B4-BE49-F238E27FC236}">
                    <a16:creationId xmlns:a16="http://schemas.microsoft.com/office/drawing/2014/main" id="{E33320EC-A7BD-4FCF-9379-31626C405C7A}"/>
                  </a:ext>
                </a:extLst>
              </p:cNvPr>
              <p:cNvSpPr>
                <a:spLocks noRot="1" noChangeAspect="1" noMove="1" noResize="1" noEditPoints="1" noAdjustHandles="1" noChangeArrowheads="1" noChangeShapeType="1" noTextEdit="1"/>
              </p:cNvSpPr>
              <p:nvPr/>
            </p:nvSpPr>
            <p:spPr>
              <a:xfrm>
                <a:off x="5765041" y="5464286"/>
                <a:ext cx="2771206" cy="374571"/>
              </a:xfrm>
              <a:prstGeom prst="roundRect">
                <a:avLst/>
              </a:prstGeom>
              <a:blipFill>
                <a:blip r:embed="rId5"/>
                <a:stretch>
                  <a:fillRect t="-82090" r="-13725" b="-13283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7" name="Rectángulo 36">
                <a:extLst>
                  <a:ext uri="{FF2B5EF4-FFF2-40B4-BE49-F238E27FC236}">
                    <a16:creationId xmlns:a16="http://schemas.microsoft.com/office/drawing/2014/main" xmlns="" id="{9D62736F-FEDC-4756-A7AD-49F8C4E36527}"/>
                  </a:ext>
                </a:extLst>
              </p:cNvPr>
              <p:cNvSpPr/>
              <p:nvPr/>
            </p:nvSpPr>
            <p:spPr>
              <a:xfrm>
                <a:off x="7147117" y="5412867"/>
                <a:ext cx="3983639" cy="1128642"/>
              </a:xfrm>
              <a:prstGeom prst="rect">
                <a:avLst/>
              </a:prstGeom>
            </p:spPr>
            <p:txBody>
              <a:bodyPr wrap="square">
                <a:spAutoFit/>
              </a:bodyPr>
              <a:lstStyle/>
              <a:p>
                <a:pPr marL="1805940" indent="441960" algn="just">
                  <a:lnSpc>
                    <a:spcPct val="200000"/>
                  </a:lnSpc>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ea typeface="Calibri" panose="020F0502020204030204" pitchFamily="34" charset="0"/>
                          <a:cs typeface="Times New Roman" panose="02020603050405020304" pitchFamily="18" charset="0"/>
                        </a:rPr>
                        <m:t>116,9 </m:t>
                      </m:r>
                      <m:f>
                        <m:fPr>
                          <m:ctrlPr>
                            <a:rPr lang="es-ES" sz="1600" i="1">
                              <a:effectLst/>
                              <a:latin typeface="Cambria Math"/>
                              <a:ea typeface="Calibri" panose="020F0502020204030204" pitchFamily="34" charset="0"/>
                              <a:cs typeface="Times New Roman" panose="02020603050405020304" pitchFamily="18" charset="0"/>
                            </a:rPr>
                          </m:ctrlPr>
                        </m:fPr>
                        <m:num>
                          <m:d>
                            <m:dPr>
                              <m:ctrlPr>
                                <a:rPr lang="es-ES" sz="1600" i="1">
                                  <a:effectLst/>
                                  <a:latin typeface="Cambria Math"/>
                                  <a:ea typeface="Calibri" panose="020F0502020204030204" pitchFamily="34" charset="0"/>
                                  <a:cs typeface="Times New Roman" panose="02020603050405020304" pitchFamily="18" charset="0"/>
                                </a:rPr>
                              </m:ctrlPr>
                            </m:dPr>
                            <m:e>
                              <m:sSub>
                                <m:sSubPr>
                                  <m:ctrlPr>
                                    <a:rPr lang="es-ES" sz="1600" i="1">
                                      <a:effectLst/>
                                      <a:latin typeface="Cambria Math"/>
                                      <a:ea typeface="Calibri" panose="020F0502020204030204" pitchFamily="34" charset="0"/>
                                      <a:cs typeface="Times New Roman" panose="02020603050405020304" pitchFamily="18" charset="0"/>
                                    </a:rPr>
                                  </m:ctrlPr>
                                </m:sSubPr>
                                <m:e>
                                  <m:r>
                                    <a:rPr lang="es-ES" sz="1600">
                                      <a:effectLst/>
                                      <a:latin typeface="Cambria Math" panose="02040503050406030204" pitchFamily="18" charset="0"/>
                                      <a:ea typeface="Calibri" panose="020F0502020204030204" pitchFamily="34" charset="0"/>
                                      <a:cs typeface="Times New Roman" panose="02020603050405020304" pitchFamily="18" charset="0"/>
                                    </a:rPr>
                                    <m:t>10</m:t>
                                  </m:r>
                                  <m:r>
                                    <m:rPr>
                                      <m:sty m:val="p"/>
                                    </m:rPr>
                                    <a:rPr lang="es-ES" sz="1600">
                                      <a:effectLst/>
                                      <a:latin typeface="Cambria Math" panose="02040503050406030204" pitchFamily="18" charset="0"/>
                                      <a:ea typeface="Calibri" panose="020F0502020204030204" pitchFamily="34" charset="0"/>
                                      <a:cs typeface="Times New Roman" panose="02020603050405020304" pitchFamily="18" charset="0"/>
                                    </a:rPr>
                                    <m:t>N</m:t>
                                  </m:r>
                                </m:e>
                                <m:sub>
                                  <m:r>
                                    <a:rPr lang="es-ES" sz="1600">
                                      <a:effectLst/>
                                      <a:latin typeface="Cambria Math" panose="02040503050406030204" pitchFamily="18" charset="0"/>
                                      <a:ea typeface="Calibri" panose="020F0502020204030204" pitchFamily="34" charset="0"/>
                                      <a:cs typeface="Times New Roman" panose="02020603050405020304" pitchFamily="18" charset="0"/>
                                    </a:rPr>
                                    <m:t>1</m:t>
                                  </m:r>
                                </m:sub>
                              </m:sSub>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s-ES" sz="1600" i="1">
                                      <a:effectLst/>
                                      <a:latin typeface="Cambria Math"/>
                                      <a:ea typeface="Calibri" panose="020F0502020204030204" pitchFamily="34" charset="0"/>
                                      <a:cs typeface="Times New Roman" panose="02020603050405020304" pitchFamily="18" charset="0"/>
                                    </a:rPr>
                                  </m:ctrlPr>
                                </m:sSubPr>
                                <m:e>
                                  <m:r>
                                    <m:rPr>
                                      <m:sty m:val="p"/>
                                    </m:rPr>
                                    <a:rPr lang="es-ES" sz="1600">
                                      <a:effectLst/>
                                      <a:latin typeface="Cambria Math" panose="02040503050406030204" pitchFamily="18" charset="0"/>
                                      <a:ea typeface="Calibri" panose="020F0502020204030204" pitchFamily="34" charset="0"/>
                                      <a:cs typeface="Times New Roman" panose="02020603050405020304" pitchFamily="18" charset="0"/>
                                    </a:rPr>
                                    <m:t>v</m:t>
                                  </m:r>
                                </m:e>
                                <m:sub>
                                  <m:r>
                                    <a:rPr lang="es-ES" sz="1600">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s-ES" sz="1600" i="1">
                                      <a:effectLst/>
                                      <a:latin typeface="Cambria Math"/>
                                      <a:ea typeface="Calibri" panose="020F0502020204030204" pitchFamily="34" charset="0"/>
                                      <a:cs typeface="Times New Roman" panose="02020603050405020304" pitchFamily="18" charset="0"/>
                                    </a:rPr>
                                  </m:ctrlPr>
                                </m:sSubPr>
                                <m:e>
                                  <m:r>
                                    <m:rPr>
                                      <m:sty m:val="p"/>
                                    </m:rPr>
                                    <a:rPr lang="es-ES" sz="1600">
                                      <a:effectLst/>
                                      <a:latin typeface="Cambria Math" panose="02040503050406030204" pitchFamily="18" charset="0"/>
                                      <a:ea typeface="Calibri" panose="020F0502020204030204" pitchFamily="34" charset="0"/>
                                      <a:cs typeface="Times New Roman" panose="02020603050405020304" pitchFamily="18" charset="0"/>
                                    </a:rPr>
                                    <m:t>N</m:t>
                                  </m:r>
                                </m:e>
                                <m:sub>
                                  <m:r>
                                    <a:rPr lang="es-ES" sz="1600">
                                      <a:effectLst/>
                                      <a:latin typeface="Cambria Math" panose="02040503050406030204" pitchFamily="18" charset="0"/>
                                      <a:ea typeface="Calibri" panose="020F0502020204030204" pitchFamily="34" charset="0"/>
                                      <a:cs typeface="Times New Roman" panose="02020603050405020304" pitchFamily="18" charset="0"/>
                                    </a:rPr>
                                    <m:t>2</m:t>
                                  </m:r>
                                </m:sub>
                              </m:sSub>
                            </m:e>
                          </m:d>
                        </m:num>
                        <m:den>
                          <m:sSub>
                            <m:sSubPr>
                              <m:ctrlPr>
                                <a:rPr lang="es-ES" sz="1600" i="1">
                                  <a:effectLst/>
                                  <a:latin typeface="Cambria Math"/>
                                  <a:ea typeface="Calibri" panose="020F0502020204030204" pitchFamily="34" charset="0"/>
                                  <a:cs typeface="Times New Roman" panose="02020603050405020304" pitchFamily="18" charset="0"/>
                                </a:rPr>
                              </m:ctrlPr>
                            </m:sSubPr>
                            <m:e>
                              <m:r>
                                <m:rPr>
                                  <m:sty m:val="p"/>
                                </m:rPr>
                                <a:rPr lang="es-ES" sz="1600">
                                  <a:effectLst/>
                                  <a:latin typeface="Cambria Math" panose="02040503050406030204" pitchFamily="18" charset="0"/>
                                  <a:ea typeface="Calibri" panose="020F0502020204030204" pitchFamily="34" charset="0"/>
                                  <a:cs typeface="Times New Roman" panose="02020603050405020304" pitchFamily="18" charset="0"/>
                                </a:rPr>
                                <m:t>V</m:t>
                              </m:r>
                            </m:e>
                            <m:sub>
                              <m:r>
                                <a:rPr lang="es-ES" sz="1600">
                                  <a:effectLst/>
                                  <a:latin typeface="Cambria Math" panose="02040503050406030204" pitchFamily="18" charset="0"/>
                                  <a:ea typeface="Calibri" panose="020F0502020204030204" pitchFamily="34" charset="0"/>
                                  <a:cs typeface="Times New Roman" panose="02020603050405020304" pitchFamily="18" charset="0"/>
                                </a:rPr>
                                <m:t>1</m:t>
                              </m:r>
                            </m:sub>
                          </m:sSub>
                        </m:den>
                      </m:f>
                    </m:oMath>
                  </m:oMathPara>
                </a14:m>
                <a:endParaRPr lang="es-ES" sz="1600" dirty="0">
                  <a:effectLst/>
                </a:endParaRPr>
              </a:p>
            </p:txBody>
          </p:sp>
        </mc:Choice>
        <mc:Fallback xmlns="">
          <p:sp>
            <p:nvSpPr>
              <p:cNvPr id="37" name="Rectángulo 36">
                <a:extLst>
                  <a:ext uri="{FF2B5EF4-FFF2-40B4-BE49-F238E27FC236}">
                    <a16:creationId xmlns:a16="http://schemas.microsoft.com/office/drawing/2014/main" id="{9D62736F-FEDC-4756-A7AD-49F8C4E36527}"/>
                  </a:ext>
                </a:extLst>
              </p:cNvPr>
              <p:cNvSpPr>
                <a:spLocks noRot="1" noChangeAspect="1" noMove="1" noResize="1" noEditPoints="1" noAdjustHandles="1" noChangeArrowheads="1" noChangeShapeType="1" noTextEdit="1"/>
              </p:cNvSpPr>
              <p:nvPr/>
            </p:nvSpPr>
            <p:spPr>
              <a:xfrm>
                <a:off x="7147117" y="5412867"/>
                <a:ext cx="3983639" cy="1128642"/>
              </a:xfrm>
              <a:prstGeom prst="rect">
                <a:avLst/>
              </a:prstGeom>
              <a:blipFill>
                <a:blip r:embed="rId6"/>
                <a:stretch>
                  <a:fillRect r="-6728"/>
                </a:stretch>
              </a:blipFill>
            </p:spPr>
            <p:txBody>
              <a:bodyPr/>
              <a:lstStyle/>
              <a:p>
                <a:r>
                  <a:rPr lang="es-ES">
                    <a:noFill/>
                  </a:rPr>
                  <a:t> </a:t>
                </a:r>
              </a:p>
            </p:txBody>
          </p:sp>
        </mc:Fallback>
      </mc:AlternateContent>
      <p:pic>
        <p:nvPicPr>
          <p:cNvPr id="40" name="Imagen 39" descr="Imagen que contiene pequeño, tabla, mostrador, blanco&#10;&#10;Descripción generada automáticamente">
            <a:extLst>
              <a:ext uri="{FF2B5EF4-FFF2-40B4-BE49-F238E27FC236}">
                <a16:creationId xmlns:a16="http://schemas.microsoft.com/office/drawing/2014/main" xmlns="" id="{35C40042-A2DF-4676-892C-7933B4C99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4954" y="3225273"/>
            <a:ext cx="1052761" cy="1670591"/>
          </a:xfrm>
          <a:prstGeom prst="rect">
            <a:avLst/>
          </a:prstGeom>
        </p:spPr>
      </p:pic>
      <p:pic>
        <p:nvPicPr>
          <p:cNvPr id="42" name="Imagen 41" descr="Imagen que contiene rosquilla, dona, llenado, comida&#10;&#10;Descripción generada automáticamente">
            <a:extLst>
              <a:ext uri="{FF2B5EF4-FFF2-40B4-BE49-F238E27FC236}">
                <a16:creationId xmlns:a16="http://schemas.microsoft.com/office/drawing/2014/main" xmlns="" id="{C4BFAF48-9FCA-4DBA-80E5-749F17CF318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266" b="27612"/>
          <a:stretch/>
        </p:blipFill>
        <p:spPr>
          <a:xfrm>
            <a:off x="5946147" y="1972848"/>
            <a:ext cx="2116704" cy="843326"/>
          </a:xfrm>
          <a:prstGeom prst="rect">
            <a:avLst/>
          </a:prstGeom>
        </p:spPr>
        <p:style>
          <a:lnRef idx="3">
            <a:schemeClr val="lt1"/>
          </a:lnRef>
          <a:fillRef idx="1">
            <a:schemeClr val="accent3"/>
          </a:fillRef>
          <a:effectRef idx="1">
            <a:schemeClr val="accent3"/>
          </a:effectRef>
          <a:fontRef idx="minor">
            <a:schemeClr val="lt1"/>
          </a:fontRef>
        </p:style>
      </p:pic>
      <p:pic>
        <p:nvPicPr>
          <p:cNvPr id="44" name="Imagen 43" descr="Imagen que contiene interior, persona, niño, pequeño&#10;&#10;Descripción generada automáticamente">
            <a:extLst>
              <a:ext uri="{FF2B5EF4-FFF2-40B4-BE49-F238E27FC236}">
                <a16:creationId xmlns:a16="http://schemas.microsoft.com/office/drawing/2014/main" xmlns="" id="{E4B56D1C-338D-4924-A862-BBC92D4C36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605204" y="3400952"/>
            <a:ext cx="1708471" cy="1281353"/>
          </a:xfrm>
          <a:prstGeom prst="rect">
            <a:avLst/>
          </a:prstGeom>
        </p:spPr>
      </p:pic>
      <p:pic>
        <p:nvPicPr>
          <p:cNvPr id="47" name="Imagen 46" descr="Imagen que contiene edificio, tabla, comida, mostrador&#10;&#10;Descripción generada automáticamente">
            <a:extLst>
              <a:ext uri="{FF2B5EF4-FFF2-40B4-BE49-F238E27FC236}">
                <a16:creationId xmlns:a16="http://schemas.microsoft.com/office/drawing/2014/main" xmlns="" id="{2224EB39-8E73-48DE-8946-15158D825FC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3480"/>
          <a:stretch/>
        </p:blipFill>
        <p:spPr>
          <a:xfrm>
            <a:off x="9200641" y="2149147"/>
            <a:ext cx="2346579" cy="1170709"/>
          </a:xfrm>
          <a:prstGeom prst="rect">
            <a:avLst/>
          </a:prstGeom>
        </p:spPr>
      </p:pic>
      <p:pic>
        <p:nvPicPr>
          <p:cNvPr id="3" name="Imagen 2" descr="Imagen que contiene alimentos, tabla, comida, sucio&#10;&#10;Descripción generada automáticamente">
            <a:extLst>
              <a:ext uri="{FF2B5EF4-FFF2-40B4-BE49-F238E27FC236}">
                <a16:creationId xmlns:a16="http://schemas.microsoft.com/office/drawing/2014/main" xmlns="" id="{BF11922D-03BC-4E77-BDCF-5245F5865A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8579385" y="3697644"/>
            <a:ext cx="1358120" cy="1018590"/>
          </a:xfrm>
          <a:prstGeom prst="rect">
            <a:avLst/>
          </a:prstGeom>
        </p:spPr>
      </p:pic>
      <p:pic>
        <p:nvPicPr>
          <p:cNvPr id="5" name="Imagen 4" descr="Imagen que contiene interior, pequeño, llenado, tabla&#10;&#10;Descripción generada automáticamente">
            <a:extLst>
              <a:ext uri="{FF2B5EF4-FFF2-40B4-BE49-F238E27FC236}">
                <a16:creationId xmlns:a16="http://schemas.microsoft.com/office/drawing/2014/main" xmlns="" id="{0F28A7D3-AC66-475F-903D-9E40E08020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9652320" y="3709497"/>
            <a:ext cx="1358120" cy="1018590"/>
          </a:xfrm>
          <a:prstGeom prst="rect">
            <a:avLst/>
          </a:prstGeom>
        </p:spPr>
      </p:pic>
      <p:pic>
        <p:nvPicPr>
          <p:cNvPr id="7" name="Imagen 6" descr="Imagen que contiene interior, refrigerador, cocina, mostrador&#10;&#10;Descripción generada automáticamente">
            <a:extLst>
              <a:ext uri="{FF2B5EF4-FFF2-40B4-BE49-F238E27FC236}">
                <a16:creationId xmlns:a16="http://schemas.microsoft.com/office/drawing/2014/main" xmlns="" id="{4B6D70A9-2584-4E62-8260-090CBB4F38D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0719560" y="3692411"/>
            <a:ext cx="1403681" cy="1052761"/>
          </a:xfrm>
          <a:prstGeom prst="rect">
            <a:avLst/>
          </a:prstGeom>
        </p:spPr>
      </p:pic>
      <p:cxnSp>
        <p:nvCxnSpPr>
          <p:cNvPr id="32" name="Conector recto de flecha 31">
            <a:extLst>
              <a:ext uri="{FF2B5EF4-FFF2-40B4-BE49-F238E27FC236}">
                <a16:creationId xmlns:a16="http://schemas.microsoft.com/office/drawing/2014/main" xmlns="" id="{0D138741-F406-4A7E-9281-97B71500AE9D}"/>
              </a:ext>
            </a:extLst>
          </p:cNvPr>
          <p:cNvCxnSpPr>
            <a:cxnSpLocks/>
          </p:cNvCxnSpPr>
          <p:nvPr/>
        </p:nvCxnSpPr>
        <p:spPr>
          <a:xfrm>
            <a:off x="1403167" y="956286"/>
            <a:ext cx="79599" cy="464694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Rectángulo redondeado 6">
            <a:extLst>
              <a:ext uri="{FF2B5EF4-FFF2-40B4-BE49-F238E27FC236}">
                <a16:creationId xmlns:a16="http://schemas.microsoft.com/office/drawing/2014/main" xmlns="" id="{7D79B539-F1F5-4960-95A7-998998FD0E73}"/>
              </a:ext>
            </a:extLst>
          </p:cNvPr>
          <p:cNvSpPr/>
          <p:nvPr/>
        </p:nvSpPr>
        <p:spPr>
          <a:xfrm>
            <a:off x="585427" y="448238"/>
            <a:ext cx="1582410" cy="501096"/>
          </a:xfrm>
          <a:prstGeom prst="roundRect">
            <a:avLst/>
          </a:prstGeom>
          <a:ln>
            <a:solidFill>
              <a:schemeClr val="bg2">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Humedad</a:t>
            </a:r>
            <a:endParaRPr lang="x-none" b="1" dirty="0">
              <a:solidFill>
                <a:schemeClr val="tx1"/>
              </a:solidFill>
              <a:latin typeface="Times New Roman" panose="02020603050405020304" pitchFamily="18" charset="0"/>
              <a:cs typeface="Times New Roman" panose="02020603050405020304" pitchFamily="18" charset="0"/>
            </a:endParaRPr>
          </a:p>
        </p:txBody>
      </p:sp>
      <p:sp>
        <p:nvSpPr>
          <p:cNvPr id="36" name="Rectángulo: esquinas redondeadas 35">
            <a:extLst>
              <a:ext uri="{FF2B5EF4-FFF2-40B4-BE49-F238E27FC236}">
                <a16:creationId xmlns:a16="http://schemas.microsoft.com/office/drawing/2014/main" xmlns="" id="{B00DFDF6-4378-40DE-9585-406EFC829B8B}"/>
              </a:ext>
            </a:extLst>
          </p:cNvPr>
          <p:cNvSpPr/>
          <p:nvPr/>
        </p:nvSpPr>
        <p:spPr>
          <a:xfrm>
            <a:off x="322635" y="1286881"/>
            <a:ext cx="2007714" cy="41823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400" dirty="0">
                <a:ln>
                  <a:solidFill>
                    <a:sysClr val="windowText" lastClr="000000"/>
                  </a:solidFill>
                </a:ln>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Vera y Zambrano (2018)</a:t>
            </a:r>
            <a:endParaRPr lang="pt-BR" sz="1400" dirty="0">
              <a:latin typeface="Times New Roman" panose="02020603050405020304" pitchFamily="18" charset="0"/>
              <a:ea typeface="Tahoma" panose="020B060403050404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8" name="Rectángulo: esquinas redondeadas 37">
                <a:extLst>
                  <a:ext uri="{FF2B5EF4-FFF2-40B4-BE49-F238E27FC236}">
                    <a16:creationId xmlns:a16="http://schemas.microsoft.com/office/drawing/2014/main" xmlns="" id="{D83F8306-EFD7-465A-B69E-AD11CA28AEA2}"/>
                  </a:ext>
                </a:extLst>
              </p:cNvPr>
              <p:cNvSpPr/>
              <p:nvPr/>
            </p:nvSpPr>
            <p:spPr>
              <a:xfrm>
                <a:off x="131633" y="5603227"/>
                <a:ext cx="2702266" cy="598462"/>
              </a:xfrm>
              <a:prstGeom prst="roundRect">
                <a:avLst/>
              </a:prstGeom>
              <a:ln>
                <a:solidFill>
                  <a:schemeClr val="accent5"/>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S" sz="1400" smtClean="0">
                          <a:latin typeface="Cambria Math" panose="02040503050406030204" pitchFamily="18" charset="0"/>
                        </a:rPr>
                        <m:t>%</m:t>
                      </m:r>
                      <m:r>
                        <a:rPr lang="es-ES" sz="1400" i="0">
                          <a:latin typeface="Cambria Math" panose="02040503050406030204" pitchFamily="18" charset="0"/>
                        </a:rPr>
                        <m:t> </m:t>
                      </m:r>
                      <m:r>
                        <a:rPr lang="es-ES" sz="1400" b="0" i="1" smtClean="0">
                          <a:latin typeface="Cambria Math" panose="02040503050406030204" pitchFamily="18" charset="0"/>
                        </a:rPr>
                        <m:t>𝐻</m:t>
                      </m:r>
                      <m:r>
                        <a:rPr lang="es-ES" sz="1400" i="0">
                          <a:latin typeface="Cambria Math" panose="02040503050406030204" pitchFamily="18" charset="0"/>
                        </a:rPr>
                        <m:t>=</m:t>
                      </m:r>
                      <m:f>
                        <m:fPr>
                          <m:ctrlPr>
                            <a:rPr lang="es-ES" sz="1400" i="1">
                              <a:latin typeface="Cambria Math"/>
                            </a:rPr>
                          </m:ctrlPr>
                        </m:fPr>
                        <m:num>
                          <m:d>
                            <m:dPr>
                              <m:begChr m:val=""/>
                              <m:ctrlPr>
                                <a:rPr lang="es-ES" sz="1400" i="1">
                                  <a:latin typeface="Cambria Math"/>
                                </a:rPr>
                              </m:ctrlPr>
                            </m:dPr>
                            <m:e>
                              <m:d>
                                <m:dPr>
                                  <m:ctrlPr>
                                    <a:rPr lang="es-ES" sz="1400" i="1">
                                      <a:latin typeface="Cambria Math"/>
                                    </a:rPr>
                                  </m:ctrlPr>
                                </m:dPr>
                                <m:e>
                                  <m:r>
                                    <a:rPr lang="es-ES" sz="1400" i="1">
                                      <a:latin typeface="Cambria Math" panose="02040503050406030204" pitchFamily="18" charset="0"/>
                                    </a:rPr>
                                    <m:t>𝑚</m:t>
                                  </m:r>
                                  <m:r>
                                    <a:rPr lang="es-ES" sz="1400" i="0">
                                      <a:latin typeface="Cambria Math" panose="02040503050406030204" pitchFamily="18" charset="0"/>
                                    </a:rPr>
                                    <m:t>+</m:t>
                                  </m:r>
                                  <m:r>
                                    <m:rPr>
                                      <m:sty m:val="p"/>
                                    </m:rPr>
                                    <a:rPr lang="es-ES" sz="1400" i="0">
                                      <a:latin typeface="Cambria Math" panose="02040503050406030204" pitchFamily="18" charset="0"/>
                                    </a:rPr>
                                    <m:t>m</m:t>
                                  </m:r>
                                </m:e>
                              </m:d>
                              <m:r>
                                <a:rPr lang="es-ES" sz="1400" i="0">
                                  <a:latin typeface="Cambria Math" panose="02040503050406030204" pitchFamily="18" charset="0"/>
                                </a:rPr>
                                <m:t>−(</m:t>
                              </m:r>
                              <m:r>
                                <a:rPr lang="es-ES" sz="1400" i="1">
                                  <a:latin typeface="Cambria Math" panose="02040503050406030204" pitchFamily="18" charset="0"/>
                                </a:rPr>
                                <m:t>𝑚</m:t>
                              </m:r>
                              <m:r>
                                <a:rPr lang="es-ES" sz="1400" i="0">
                                  <a:latin typeface="Cambria Math" panose="02040503050406030204" pitchFamily="18" charset="0"/>
                                </a:rPr>
                                <m:t>+</m:t>
                              </m:r>
                              <m:r>
                                <m:rPr>
                                  <m:sty m:val="p"/>
                                </m:rPr>
                                <a:rPr lang="es-ES" sz="1400" i="0">
                                  <a:latin typeface="Cambria Math" panose="02040503050406030204" pitchFamily="18" charset="0"/>
                                </a:rPr>
                                <m:t>s</m:t>
                              </m:r>
                            </m:e>
                          </m:d>
                        </m:num>
                        <m:den>
                          <m:d>
                            <m:dPr>
                              <m:ctrlPr>
                                <a:rPr lang="es-ES" sz="1400" i="1">
                                  <a:latin typeface="Cambria Math"/>
                                </a:rPr>
                              </m:ctrlPr>
                            </m:dPr>
                            <m:e>
                              <m:r>
                                <a:rPr lang="es-ES" sz="1400" i="1">
                                  <a:latin typeface="Cambria Math" panose="02040503050406030204" pitchFamily="18" charset="0"/>
                                </a:rPr>
                                <m:t>𝑚</m:t>
                              </m:r>
                              <m:r>
                                <a:rPr lang="es-ES" sz="1400" i="0">
                                  <a:latin typeface="Cambria Math" panose="02040503050406030204" pitchFamily="18" charset="0"/>
                                </a:rPr>
                                <m:t>+</m:t>
                              </m:r>
                              <m:r>
                                <m:rPr>
                                  <m:sty m:val="p"/>
                                </m:rPr>
                                <a:rPr lang="es-ES" sz="1400" i="0">
                                  <a:latin typeface="Cambria Math" panose="02040503050406030204" pitchFamily="18" charset="0"/>
                                </a:rPr>
                                <m:t>m</m:t>
                              </m:r>
                            </m:e>
                          </m:d>
                          <m:r>
                            <a:rPr lang="es-ES" sz="1400" i="0">
                              <a:latin typeface="Cambria Math" panose="02040503050406030204" pitchFamily="18" charset="0"/>
                            </a:rPr>
                            <m:t>−</m:t>
                          </m:r>
                          <m:r>
                            <a:rPr lang="es-ES" sz="1400" i="1">
                              <a:latin typeface="Cambria Math" panose="02040503050406030204" pitchFamily="18" charset="0"/>
                            </a:rPr>
                            <m:t>𝑚</m:t>
                          </m:r>
                        </m:den>
                      </m:f>
                      <m:r>
                        <a:rPr lang="es-ES" sz="1400" i="1">
                          <a:latin typeface="Cambria Math" panose="02040503050406030204" pitchFamily="18" charset="0"/>
                        </a:rPr>
                        <m:t>𝑥</m:t>
                      </m:r>
                      <m:r>
                        <a:rPr lang="es-ES" sz="1400" i="0">
                          <a:latin typeface="Cambria Math" panose="02040503050406030204" pitchFamily="18" charset="0"/>
                        </a:rPr>
                        <m:t>100</m:t>
                      </m:r>
                    </m:oMath>
                  </m:oMathPara>
                </a14:m>
                <a:endParaRPr lang="es-ES" sz="1400" dirty="0">
                  <a:latin typeface="+mj-lt"/>
                </a:endParaRPr>
              </a:p>
            </p:txBody>
          </p:sp>
        </mc:Choice>
        <mc:Fallback xmlns="">
          <p:sp>
            <p:nvSpPr>
              <p:cNvPr id="38" name="Rectángulo: esquinas redondeadas 37">
                <a:extLst>
                  <a:ext uri="{FF2B5EF4-FFF2-40B4-BE49-F238E27FC236}">
                    <a16:creationId xmlns:a16="http://schemas.microsoft.com/office/drawing/2014/main" id="{D83F8306-EFD7-465A-B69E-AD11CA28AEA2}"/>
                  </a:ext>
                </a:extLst>
              </p:cNvPr>
              <p:cNvSpPr>
                <a:spLocks noRot="1" noChangeAspect="1" noMove="1" noResize="1" noEditPoints="1" noAdjustHandles="1" noChangeArrowheads="1" noChangeShapeType="1" noTextEdit="1"/>
              </p:cNvSpPr>
              <p:nvPr/>
            </p:nvSpPr>
            <p:spPr>
              <a:xfrm>
                <a:off x="131633" y="5603227"/>
                <a:ext cx="2702266" cy="598462"/>
              </a:xfrm>
              <a:prstGeom prst="roundRect">
                <a:avLst/>
              </a:prstGeom>
              <a:blipFill>
                <a:blip r:embed="rId14"/>
                <a:stretch>
                  <a:fillRect t="-47000" b="-36000"/>
                </a:stretch>
              </a:blipFill>
              <a:ln>
                <a:solidFill>
                  <a:schemeClr val="accent5"/>
                </a:solidFill>
              </a:ln>
            </p:spPr>
            <p:txBody>
              <a:bodyPr/>
              <a:lstStyle/>
              <a:p>
                <a:r>
                  <a:rPr lang="es-ES">
                    <a:noFill/>
                  </a:rPr>
                  <a:t> </a:t>
                </a:r>
              </a:p>
            </p:txBody>
          </p:sp>
        </mc:Fallback>
      </mc:AlternateContent>
      <p:pic>
        <p:nvPicPr>
          <p:cNvPr id="39" name="Imagen 38" descr="Imagen que contiene interior, abrir, gabinete, refrigerador&#10;&#10;Descripción generada automáticamente">
            <a:extLst>
              <a:ext uri="{FF2B5EF4-FFF2-40B4-BE49-F238E27FC236}">
                <a16:creationId xmlns:a16="http://schemas.microsoft.com/office/drawing/2014/main" xmlns="" id="{03432035-CAE7-4C61-B0F6-A81ECED1B47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0288" r="19180"/>
          <a:stretch/>
        </p:blipFill>
        <p:spPr>
          <a:xfrm>
            <a:off x="577397" y="1951992"/>
            <a:ext cx="1752952" cy="1578135"/>
          </a:xfrm>
          <a:prstGeom prst="roundRect">
            <a:avLst/>
          </a:prstGeom>
        </p:spPr>
      </p:pic>
      <p:pic>
        <p:nvPicPr>
          <p:cNvPr id="41" name="Imagen 40">
            <a:extLst>
              <a:ext uri="{FF2B5EF4-FFF2-40B4-BE49-F238E27FC236}">
                <a16:creationId xmlns:a16="http://schemas.microsoft.com/office/drawing/2014/main" xmlns="" id="{035706AB-475F-41DC-8D8D-B015BDE9F87A}"/>
              </a:ext>
            </a:extLst>
          </p:cNvPr>
          <p:cNvPicPr>
            <a:picLocks noChangeAspect="1"/>
          </p:cNvPicPr>
          <p:nvPr/>
        </p:nvPicPr>
        <p:blipFill rotWithShape="1">
          <a:blip r:embed="rId16"/>
          <a:srcRect r="13320"/>
          <a:stretch/>
        </p:blipFill>
        <p:spPr>
          <a:xfrm>
            <a:off x="770295" y="3672820"/>
            <a:ext cx="1345342" cy="1429146"/>
          </a:xfrm>
          <a:prstGeom prst="roundRect">
            <a:avLst/>
          </a:prstGeom>
        </p:spPr>
      </p:pic>
      <p:sp>
        <p:nvSpPr>
          <p:cNvPr id="43" name="Rectángulo: esquinas redondeadas 42">
            <a:extLst>
              <a:ext uri="{FF2B5EF4-FFF2-40B4-BE49-F238E27FC236}">
                <a16:creationId xmlns:a16="http://schemas.microsoft.com/office/drawing/2014/main" xmlns="" id="{FFFF8A44-164B-477F-A8B0-EBC8C2346EF1}"/>
              </a:ext>
            </a:extLst>
          </p:cNvPr>
          <p:cNvSpPr/>
          <p:nvPr/>
        </p:nvSpPr>
        <p:spPr>
          <a:xfrm>
            <a:off x="6069487" y="1227442"/>
            <a:ext cx="1845233" cy="3741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800" dirty="0">
                <a:ln>
                  <a:solidFill>
                    <a:sysClr val="windowText" lastClr="000000"/>
                  </a:solidFill>
                </a:ln>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INEN 357  </a:t>
            </a:r>
            <a:endParaRPr lang="pt-BR" sz="1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Rectángulo: esquinas redondeadas 44">
            <a:extLst>
              <a:ext uri="{FF2B5EF4-FFF2-40B4-BE49-F238E27FC236}">
                <a16:creationId xmlns:a16="http://schemas.microsoft.com/office/drawing/2014/main" xmlns="" id="{0917480B-3A97-4328-BC64-A07403D540CB}"/>
              </a:ext>
            </a:extLst>
          </p:cNvPr>
          <p:cNvSpPr/>
          <p:nvPr/>
        </p:nvSpPr>
        <p:spPr>
          <a:xfrm>
            <a:off x="9411922" y="1286881"/>
            <a:ext cx="1845233" cy="3741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800" dirty="0">
                <a:ln>
                  <a:solidFill>
                    <a:sysClr val="windowText" lastClr="000000"/>
                  </a:solidFill>
                </a:ln>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INEN  353</a:t>
            </a:r>
            <a:endParaRPr lang="pt-BR" sz="1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Rectángulo: esquinas redondeadas 45">
            <a:extLst>
              <a:ext uri="{FF2B5EF4-FFF2-40B4-BE49-F238E27FC236}">
                <a16:creationId xmlns:a16="http://schemas.microsoft.com/office/drawing/2014/main" xmlns="" id="{2CB8D0A5-5A04-4486-BF8F-F0AB1C346543}"/>
              </a:ext>
            </a:extLst>
          </p:cNvPr>
          <p:cNvSpPr/>
          <p:nvPr/>
        </p:nvSpPr>
        <p:spPr>
          <a:xfrm>
            <a:off x="3289064" y="1268067"/>
            <a:ext cx="1845233" cy="3741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800" dirty="0">
                <a:ln>
                  <a:solidFill>
                    <a:sysClr val="windowText" lastClr="000000"/>
                  </a:solidFill>
                </a:ln>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INEN  391</a:t>
            </a:r>
            <a:endParaRPr lang="pt-BR" sz="1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ectángulo: esquinas redondeadas 8">
            <a:extLst>
              <a:ext uri="{FF2B5EF4-FFF2-40B4-BE49-F238E27FC236}">
                <a16:creationId xmlns:a16="http://schemas.microsoft.com/office/drawing/2014/main" xmlns="" id="{E72D4749-A0D6-4D3D-B986-F480CEC0D89A}"/>
              </a:ext>
            </a:extLst>
          </p:cNvPr>
          <p:cNvSpPr/>
          <p:nvPr/>
        </p:nvSpPr>
        <p:spPr>
          <a:xfrm>
            <a:off x="9258445" y="5603227"/>
            <a:ext cx="2689336" cy="1128642"/>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ES"/>
          </a:p>
        </p:txBody>
      </p:sp>
    </p:spTree>
    <p:extLst>
      <p:ext uri="{BB962C8B-B14F-4D97-AF65-F5344CB8AC3E}">
        <p14:creationId xmlns:p14="http://schemas.microsoft.com/office/powerpoint/2010/main" val="2057473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xmlns="" id="{97216670-45E1-498C-91DF-5E7328A2DDBF}"/>
              </a:ext>
            </a:extLst>
          </p:cNvPr>
          <p:cNvCxnSpPr>
            <a:stCxn id="10" idx="3"/>
            <a:endCxn id="12" idx="1"/>
          </p:cNvCxnSpPr>
          <p:nvPr/>
        </p:nvCxnSpPr>
        <p:spPr>
          <a:xfrm flipV="1">
            <a:off x="3250184" y="735278"/>
            <a:ext cx="5271237" cy="6571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Rectángulo: esquinas redondeadas 1">
            <a:extLst>
              <a:ext uri="{FF2B5EF4-FFF2-40B4-BE49-F238E27FC236}">
                <a16:creationId xmlns:a16="http://schemas.microsoft.com/office/drawing/2014/main" xmlns="" id="{14C4DD78-CCC9-4DB9-9682-3C90E968D5D8}"/>
              </a:ext>
            </a:extLst>
          </p:cNvPr>
          <p:cNvSpPr/>
          <p:nvPr/>
        </p:nvSpPr>
        <p:spPr>
          <a:xfrm>
            <a:off x="105594" y="1548485"/>
            <a:ext cx="3284877" cy="5280578"/>
          </a:xfrm>
          <a:prstGeom prst="round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ES"/>
          </a:p>
        </p:txBody>
      </p:sp>
      <p:sp>
        <p:nvSpPr>
          <p:cNvPr id="4" name="Rectángulo redondeado 5">
            <a:extLst>
              <a:ext uri="{FF2B5EF4-FFF2-40B4-BE49-F238E27FC236}">
                <a16:creationId xmlns:a16="http://schemas.microsoft.com/office/drawing/2014/main" xmlns="" id="{0F1D69F0-DB74-4434-924C-1281B377DC97}"/>
              </a:ext>
            </a:extLst>
          </p:cNvPr>
          <p:cNvSpPr/>
          <p:nvPr/>
        </p:nvSpPr>
        <p:spPr>
          <a:xfrm>
            <a:off x="4031237" y="369518"/>
            <a:ext cx="3720153" cy="8296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Recuento de la población microbiana en el fermento de abacá  </a:t>
            </a:r>
            <a:endParaRPr lang="x-none" sz="1600" b="1" dirty="0">
              <a:solidFill>
                <a:schemeClr val="tx1"/>
              </a:solidFill>
              <a:latin typeface="Times New Roman" panose="02020603050405020304" pitchFamily="18" charset="0"/>
              <a:cs typeface="Times New Roman" panose="02020603050405020304" pitchFamily="18" charset="0"/>
            </a:endParaRPr>
          </a:p>
        </p:txBody>
      </p:sp>
      <p:sp>
        <p:nvSpPr>
          <p:cNvPr id="10" name="Rectángulo redondeado 7">
            <a:extLst>
              <a:ext uri="{FF2B5EF4-FFF2-40B4-BE49-F238E27FC236}">
                <a16:creationId xmlns:a16="http://schemas.microsoft.com/office/drawing/2014/main" xmlns="" id="{560D434F-3359-4260-91CE-2016B2A48484}"/>
              </a:ext>
            </a:extLst>
          </p:cNvPr>
          <p:cNvSpPr/>
          <p:nvPr/>
        </p:nvSpPr>
        <p:spPr>
          <a:xfrm>
            <a:off x="225848" y="386176"/>
            <a:ext cx="3024336" cy="8296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400" b="1" dirty="0">
                <a:solidFill>
                  <a:schemeClr val="tx1"/>
                </a:solidFill>
                <a:latin typeface="Tahoma" panose="020B0604030504040204" pitchFamily="34" charset="0"/>
                <a:ea typeface="Tahoma" panose="020B0604030504040204" pitchFamily="34" charset="0"/>
                <a:cs typeface="Tahoma" panose="020B0604030504040204" pitchFamily="34" charset="0"/>
              </a:rPr>
              <a:t>Identificación de poblaciones microbianas en el mucílago de abacá</a:t>
            </a:r>
          </a:p>
        </p:txBody>
      </p:sp>
      <p:sp>
        <p:nvSpPr>
          <p:cNvPr id="12" name="Rectángulo redondeado 6">
            <a:extLst>
              <a:ext uri="{FF2B5EF4-FFF2-40B4-BE49-F238E27FC236}">
                <a16:creationId xmlns:a16="http://schemas.microsoft.com/office/drawing/2014/main" xmlns="" id="{BDDE08D2-311E-4CD8-8BA3-F364C0CAD728}"/>
              </a:ext>
            </a:extLst>
          </p:cNvPr>
          <p:cNvSpPr/>
          <p:nvPr/>
        </p:nvSpPr>
        <p:spPr>
          <a:xfrm>
            <a:off x="8521421" y="402597"/>
            <a:ext cx="3168351" cy="66536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Evaluación de la cinética de crecimiento </a:t>
            </a:r>
            <a:endParaRPr lang="x-none" b="1" dirty="0">
              <a:solidFill>
                <a:schemeClr val="tx1"/>
              </a:solidFill>
              <a:latin typeface="Times New Roman" panose="02020603050405020304" pitchFamily="18" charset="0"/>
              <a:cs typeface="Times New Roman" panose="02020603050405020304" pitchFamily="18" charset="0"/>
            </a:endParaRPr>
          </a:p>
        </p:txBody>
      </p:sp>
      <p:pic>
        <p:nvPicPr>
          <p:cNvPr id="17" name="Imagen 16" descr="Imagen que contiene interior, persona, cocina, comida&#10;&#10;Descripción generada automáticamente">
            <a:extLst>
              <a:ext uri="{FF2B5EF4-FFF2-40B4-BE49-F238E27FC236}">
                <a16:creationId xmlns:a16="http://schemas.microsoft.com/office/drawing/2014/main" xmlns="" id="{88004158-E564-4911-8A96-E91A107CE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9392" y="1776608"/>
            <a:ext cx="1069911" cy="1426548"/>
          </a:xfrm>
          <a:prstGeom prst="rect">
            <a:avLst/>
          </a:prstGeom>
        </p:spPr>
      </p:pic>
      <p:pic>
        <p:nvPicPr>
          <p:cNvPr id="23" name="Imagen 22" descr="Imagen que contiene persona, hombre, sombrero, parado&#10;&#10;Descripción generada automáticamente">
            <a:extLst>
              <a:ext uri="{FF2B5EF4-FFF2-40B4-BE49-F238E27FC236}">
                <a16:creationId xmlns:a16="http://schemas.microsoft.com/office/drawing/2014/main" xmlns="" id="{B1DE9B21-7312-4BDD-957B-3D897649F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474" y="1760306"/>
            <a:ext cx="1070287" cy="1426549"/>
          </a:xfrm>
          <a:prstGeom prst="rect">
            <a:avLst/>
          </a:prstGeom>
        </p:spPr>
      </p:pic>
      <p:pic>
        <p:nvPicPr>
          <p:cNvPr id="25" name="Imagen 24" descr="Imagen que contiene interior, persona, hombre, preparando&#10;&#10;Descripción generada automáticamente">
            <a:extLst>
              <a:ext uri="{FF2B5EF4-FFF2-40B4-BE49-F238E27FC236}">
                <a16:creationId xmlns:a16="http://schemas.microsoft.com/office/drawing/2014/main" xmlns="" id="{24109950-D741-4B17-A2DD-9DE5BD68AD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6468" y="4873663"/>
            <a:ext cx="1178945" cy="1571375"/>
          </a:xfrm>
          <a:prstGeom prst="rect">
            <a:avLst/>
          </a:prstGeom>
        </p:spPr>
      </p:pic>
      <p:pic>
        <p:nvPicPr>
          <p:cNvPr id="27" name="Imagen 26" descr="Imagen que contiene interior, blanco, pequeño, cocina&#10;&#10;Descripción generada automáticamente">
            <a:extLst>
              <a:ext uri="{FF2B5EF4-FFF2-40B4-BE49-F238E27FC236}">
                <a16:creationId xmlns:a16="http://schemas.microsoft.com/office/drawing/2014/main" xmlns="" id="{2C71203F-559B-4DE5-86E7-26D7967440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104300" y="3461766"/>
            <a:ext cx="1443623" cy="1082718"/>
          </a:xfrm>
          <a:prstGeom prst="rect">
            <a:avLst/>
          </a:prstGeom>
        </p:spPr>
      </p:pic>
      <p:pic>
        <p:nvPicPr>
          <p:cNvPr id="29" name="Imagen 28" descr="Imagen que contiene computadora, teclado, tabla, escritorio&#10;&#10;Descripción generada automáticamente">
            <a:extLst>
              <a:ext uri="{FF2B5EF4-FFF2-40B4-BE49-F238E27FC236}">
                <a16:creationId xmlns:a16="http://schemas.microsoft.com/office/drawing/2014/main" xmlns="" id="{9453D998-1152-47AA-A4A6-C10C0C5FD6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91" r="12209" b="3811"/>
          <a:stretch/>
        </p:blipFill>
        <p:spPr>
          <a:xfrm>
            <a:off x="5304010" y="1776608"/>
            <a:ext cx="1192404" cy="1426548"/>
          </a:xfrm>
          <a:prstGeom prst="rect">
            <a:avLst/>
          </a:prstGeom>
        </p:spPr>
      </p:pic>
      <p:pic>
        <p:nvPicPr>
          <p:cNvPr id="31" name="Imagen 30" descr="Imagen que contiene interior, cama, persona, cuarto de hospital&#10;&#10;Descripción generada automáticamente">
            <a:extLst>
              <a:ext uri="{FF2B5EF4-FFF2-40B4-BE49-F238E27FC236}">
                <a16:creationId xmlns:a16="http://schemas.microsoft.com/office/drawing/2014/main" xmlns="" id="{E443A3BE-3B2F-49B0-A406-BF3E9DA12A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986016" y="3432786"/>
            <a:ext cx="1443619" cy="1082715"/>
          </a:xfrm>
          <a:prstGeom prst="rect">
            <a:avLst/>
          </a:prstGeom>
        </p:spPr>
      </p:pic>
      <p:pic>
        <p:nvPicPr>
          <p:cNvPr id="33" name="Imagen 32" descr="Imagen que contiene texto, pizarrón, blanco&#10;&#10;Descripción generada automáticamente">
            <a:extLst>
              <a:ext uri="{FF2B5EF4-FFF2-40B4-BE49-F238E27FC236}">
                <a16:creationId xmlns:a16="http://schemas.microsoft.com/office/drawing/2014/main" xmlns="" id="{751679F6-3222-47C9-9827-B071567E54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960" r="17576"/>
          <a:stretch/>
        </p:blipFill>
        <p:spPr>
          <a:xfrm rot="10800000">
            <a:off x="6418727" y="3252331"/>
            <a:ext cx="1218061" cy="1472333"/>
          </a:xfrm>
          <a:prstGeom prst="rect">
            <a:avLst/>
          </a:prstGeom>
        </p:spPr>
      </p:pic>
      <p:pic>
        <p:nvPicPr>
          <p:cNvPr id="35" name="Imagen 34" descr="Imagen que contiene interior, persona, niño, hombre&#10;&#10;Descripción generada automáticamente">
            <a:extLst>
              <a:ext uri="{FF2B5EF4-FFF2-40B4-BE49-F238E27FC236}">
                <a16:creationId xmlns:a16="http://schemas.microsoft.com/office/drawing/2014/main" xmlns="" id="{73A432B2-1FBF-45EC-AC14-AFBA6B6968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1529" y="4839073"/>
            <a:ext cx="1178945" cy="1571375"/>
          </a:xfrm>
          <a:prstGeom prst="rect">
            <a:avLst/>
          </a:prstGeom>
        </p:spPr>
      </p:pic>
      <p:pic>
        <p:nvPicPr>
          <p:cNvPr id="36" name="Imagen 35">
            <a:extLst>
              <a:ext uri="{FF2B5EF4-FFF2-40B4-BE49-F238E27FC236}">
                <a16:creationId xmlns:a16="http://schemas.microsoft.com/office/drawing/2014/main" xmlns="" id="{A93153E4-8D6B-4355-8AE5-D36EE3B4052E}"/>
              </a:ext>
            </a:extLst>
          </p:cNvPr>
          <p:cNvPicPr/>
          <p:nvPr/>
        </p:nvPicPr>
        <p:blipFill rotWithShape="1">
          <a:blip r:embed="rId10" cstate="print">
            <a:extLst>
              <a:ext uri="{28A0092B-C50C-407E-A947-70E740481C1C}">
                <a14:useLocalDpi xmlns:a14="http://schemas.microsoft.com/office/drawing/2010/main" val="0"/>
              </a:ext>
            </a:extLst>
          </a:blip>
          <a:srcRect t="31917"/>
          <a:stretch/>
        </p:blipFill>
        <p:spPr bwMode="auto">
          <a:xfrm>
            <a:off x="6656459" y="4923185"/>
            <a:ext cx="1070287" cy="1472333"/>
          </a:xfrm>
          <a:prstGeom prst="rect">
            <a:avLst/>
          </a:prstGeom>
          <a:noFill/>
          <a:ln>
            <a:noFill/>
          </a:ln>
        </p:spPr>
      </p:pic>
      <p:pic>
        <p:nvPicPr>
          <p:cNvPr id="38" name="Imagen 37" descr="Imagen que contiene plástico, interior, vidrio, comida&#10;&#10;Descripción generada automáticamente">
            <a:extLst>
              <a:ext uri="{FF2B5EF4-FFF2-40B4-BE49-F238E27FC236}">
                <a16:creationId xmlns:a16="http://schemas.microsoft.com/office/drawing/2014/main" xmlns="" id="{30CFD870-AA7F-4CEF-8D3A-A87A420347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4506" y="3577494"/>
            <a:ext cx="1266031" cy="1426548"/>
          </a:xfrm>
          <a:prstGeom prst="rect">
            <a:avLst/>
          </a:prstGeom>
          <a:ln w="3175">
            <a:solidFill>
              <a:schemeClr val="tx1"/>
            </a:solidFill>
            <a:prstDash val="sysDot"/>
          </a:ln>
        </p:spPr>
      </p:pic>
      <p:pic>
        <p:nvPicPr>
          <p:cNvPr id="40" name="Imagen 39" descr="Imagen que contiene tabla, taza, café, comida&#10;&#10;Descripción generada automáticamente">
            <a:extLst>
              <a:ext uri="{FF2B5EF4-FFF2-40B4-BE49-F238E27FC236}">
                <a16:creationId xmlns:a16="http://schemas.microsoft.com/office/drawing/2014/main" xmlns="" id="{35890851-4472-4B2D-AF6E-6A5EA5640C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94707" y="3597091"/>
            <a:ext cx="1334588" cy="1426548"/>
          </a:xfrm>
          <a:prstGeom prst="rect">
            <a:avLst/>
          </a:prstGeom>
          <a:ln w="3175">
            <a:solidFill>
              <a:schemeClr val="tx1"/>
            </a:solidFill>
            <a:prstDash val="sysDot"/>
          </a:ln>
        </p:spPr>
      </p:pic>
      <p:pic>
        <p:nvPicPr>
          <p:cNvPr id="41" name="Imagen 40" descr="https://scontent.fgye2-1.fna.fbcdn.net/v/t1.15752-9/48076635_2196636457225979_4526051019154522112_n.jpg?_nc_cat=111&amp;_nc_ht=scontent.fgye2-1.fna&amp;oh=c7cd5425eef65a7b936401cbe7e24716&amp;oe=5C943E53">
            <a:extLst>
              <a:ext uri="{FF2B5EF4-FFF2-40B4-BE49-F238E27FC236}">
                <a16:creationId xmlns:a16="http://schemas.microsoft.com/office/drawing/2014/main" xmlns="" id="{4921CF48-159C-4304-AEF6-3ED86CE8B378}"/>
              </a:ext>
            </a:extLst>
          </p:cNvPr>
          <p:cNvPicPr/>
          <p:nvPr/>
        </p:nvPicPr>
        <p:blipFill rotWithShape="1">
          <a:blip r:embed="rId13" cstate="print">
            <a:extLst>
              <a:ext uri="{28A0092B-C50C-407E-A947-70E740481C1C}">
                <a14:useLocalDpi xmlns:a14="http://schemas.microsoft.com/office/drawing/2010/main" val="0"/>
              </a:ext>
            </a:extLst>
          </a:blip>
          <a:srcRect l="37896"/>
          <a:stretch/>
        </p:blipFill>
        <p:spPr bwMode="auto">
          <a:xfrm>
            <a:off x="434450" y="1717464"/>
            <a:ext cx="1233008" cy="1806666"/>
          </a:xfrm>
          <a:prstGeom prst="rect">
            <a:avLst/>
          </a:prstGeom>
          <a:noFill/>
          <a:ln w="3175">
            <a:solidFill>
              <a:schemeClr val="tx1"/>
            </a:solidFill>
            <a:prstDash val="sysDot"/>
          </a:ln>
        </p:spPr>
      </p:pic>
      <p:pic>
        <p:nvPicPr>
          <p:cNvPr id="42" name="Imagen 41" descr="https://scontent.fgye2-1.fna.fbcdn.net/v/t1.15752-9/48203685_362694407873060_8876454493131112448_n.jpg?_nc_cat=103&amp;_nc_ht=scontent.fgye2-1.fna&amp;oh=e1a4a143a79358c2cdafc0dfc3043fb4&amp;oe=5C96C993">
            <a:extLst>
              <a:ext uri="{FF2B5EF4-FFF2-40B4-BE49-F238E27FC236}">
                <a16:creationId xmlns:a16="http://schemas.microsoft.com/office/drawing/2014/main" xmlns="" id="{E7DF0867-46AD-4E3A-8ED6-AF8DDD3E519C}"/>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04027" y="1717464"/>
            <a:ext cx="1233008" cy="1806666"/>
          </a:xfrm>
          <a:prstGeom prst="rect">
            <a:avLst/>
          </a:prstGeom>
          <a:noFill/>
          <a:ln w="3175">
            <a:solidFill>
              <a:schemeClr val="tx1"/>
            </a:solidFill>
            <a:prstDash val="sysDot"/>
          </a:ln>
        </p:spPr>
      </p:pic>
      <p:pic>
        <p:nvPicPr>
          <p:cNvPr id="43" name="Imagen 42" descr="https://scontent.fgye2-1.fna.fbcdn.net/v/t1.15752-9/47360962_1819370364839450_6236612965596921856_n.jpg?_nc_cat=109&amp;_nc_ht=scontent.fgye2-1.fna&amp;oh=8735a2a93bd5f75719610885a1e0c709&amp;oe=5CAF65A2">
            <a:extLst>
              <a:ext uri="{FF2B5EF4-FFF2-40B4-BE49-F238E27FC236}">
                <a16:creationId xmlns:a16="http://schemas.microsoft.com/office/drawing/2014/main" xmlns="" id="{42DB6DC2-03E8-4833-A562-6B2601304203}"/>
              </a:ext>
            </a:extLst>
          </p:cNvPr>
          <p:cNvPicPr/>
          <p:nvPr/>
        </p:nvPicPr>
        <p:blipFill rotWithShape="1">
          <a:blip r:embed="rId15" cstate="print">
            <a:extLst>
              <a:ext uri="{28A0092B-C50C-407E-A947-70E740481C1C}">
                <a14:useLocalDpi xmlns:a14="http://schemas.microsoft.com/office/drawing/2010/main" val="0"/>
              </a:ext>
            </a:extLst>
          </a:blip>
          <a:srcRect l="9957" t="10586" r="6828" b="14254"/>
          <a:stretch/>
        </p:blipFill>
        <p:spPr bwMode="auto">
          <a:xfrm rot="16200000">
            <a:off x="132035" y="5404310"/>
            <a:ext cx="1426547" cy="821717"/>
          </a:xfrm>
          <a:prstGeom prst="rect">
            <a:avLst/>
          </a:prstGeom>
          <a:noFill/>
          <a:ln w="3175">
            <a:solidFill>
              <a:schemeClr val="tx1"/>
            </a:solidFill>
            <a:prstDash val="sysDot"/>
          </a:ln>
          <a:extLst>
            <a:ext uri="{53640926-AAD7-44D8-BBD7-CCE9431645EC}">
              <a14:shadowObscured xmlns:a14="http://schemas.microsoft.com/office/drawing/2010/main"/>
            </a:ext>
          </a:extLst>
        </p:spPr>
      </p:pic>
      <p:pic>
        <p:nvPicPr>
          <p:cNvPr id="44" name="Imagen 43" descr="https://scontent.fgye2-1.fna.fbcdn.net/v/t1.15752-9/47391682_1146699815477192_3675858265771606016_n.jpg?_nc_cat=108&amp;_nc_ht=scontent.fgye2-1.fna&amp;oh=45d1f38902f6bb6add06edc835b5b3f6&amp;oe=5C97FF34">
            <a:extLst>
              <a:ext uri="{FF2B5EF4-FFF2-40B4-BE49-F238E27FC236}">
                <a16:creationId xmlns:a16="http://schemas.microsoft.com/office/drawing/2014/main" xmlns="" id="{69627E0C-66C1-4950-A920-32E8A40309E3}"/>
              </a:ext>
            </a:extLst>
          </p:cNvPr>
          <p:cNvPicPr/>
          <p:nvPr/>
        </p:nvPicPr>
        <p:blipFill rotWithShape="1">
          <a:blip r:embed="rId16" cstate="print">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val="0"/>
              </a:ext>
            </a:extLst>
          </a:blip>
          <a:srcRect l="5693" r="26741"/>
          <a:stretch/>
        </p:blipFill>
        <p:spPr bwMode="auto">
          <a:xfrm>
            <a:off x="1296967" y="5101895"/>
            <a:ext cx="882099" cy="1472334"/>
          </a:xfrm>
          <a:prstGeom prst="rect">
            <a:avLst/>
          </a:prstGeom>
          <a:noFill/>
          <a:ln w="3175">
            <a:solidFill>
              <a:schemeClr val="tx1"/>
            </a:solidFill>
            <a:prstDash val="sysDot"/>
          </a:ln>
          <a:extLst>
            <a:ext uri="{53640926-AAD7-44D8-BBD7-CCE9431645EC}">
              <a14:shadowObscured xmlns:a14="http://schemas.microsoft.com/office/drawing/2010/main"/>
            </a:ext>
          </a:extLst>
        </p:spPr>
      </p:pic>
      <p:pic>
        <p:nvPicPr>
          <p:cNvPr id="45" name="Imagen 44" descr="https://scontent.fgye2-1.fna.fbcdn.net/v/t1.15752-9/47222060_489668681555081_7735063060158611456_n.jpg?_nc_cat=104&amp;_nc_ht=scontent.fgye2-1.fna&amp;oh=047bd153a98203d7eb2973bac0d35bfc&amp;oe=5C9359C9">
            <a:extLst>
              <a:ext uri="{FF2B5EF4-FFF2-40B4-BE49-F238E27FC236}">
                <a16:creationId xmlns:a16="http://schemas.microsoft.com/office/drawing/2014/main" xmlns="" id="{E26DF128-6255-42CC-88D9-ECB7C0C9BC77}"/>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47196" y="5101895"/>
            <a:ext cx="882099" cy="1526779"/>
          </a:xfrm>
          <a:prstGeom prst="rect">
            <a:avLst/>
          </a:prstGeom>
          <a:noFill/>
          <a:ln w="3175">
            <a:solidFill>
              <a:schemeClr val="tx1"/>
            </a:solidFill>
            <a:prstDash val="sysDot"/>
          </a:ln>
        </p:spPr>
      </p:pic>
      <p:pic>
        <p:nvPicPr>
          <p:cNvPr id="47" name="Imagen 46" descr="Imagen que contiene persona, interior, hombre, sostener&#10;&#10;Descripción generada automáticamente">
            <a:extLst>
              <a:ext uri="{FF2B5EF4-FFF2-40B4-BE49-F238E27FC236}">
                <a16:creationId xmlns:a16="http://schemas.microsoft.com/office/drawing/2014/main" xmlns="" id="{7CD565AE-A2FB-4082-83E9-5621E05B611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83216" y="1664520"/>
            <a:ext cx="1626660" cy="2168880"/>
          </a:xfrm>
          <a:prstGeom prst="rect">
            <a:avLst/>
          </a:prstGeom>
        </p:spPr>
      </p:pic>
      <p:pic>
        <p:nvPicPr>
          <p:cNvPr id="49" name="Imagen 48" descr="Imagen que contiene persona, interior, tabla, joven&#10;&#10;Descripción generada automáticamente">
            <a:extLst>
              <a:ext uri="{FF2B5EF4-FFF2-40B4-BE49-F238E27FC236}">
                <a16:creationId xmlns:a16="http://schemas.microsoft.com/office/drawing/2014/main" xmlns="" id="{02A6C905-D043-4C1B-97E7-F7228DFDE53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37860" y="3915454"/>
            <a:ext cx="1700245" cy="2266993"/>
          </a:xfrm>
          <a:prstGeom prst="rect">
            <a:avLst/>
          </a:prstGeom>
        </p:spPr>
      </p:pic>
      <p:pic>
        <p:nvPicPr>
          <p:cNvPr id="53" name="Imagen 52" descr="Imagen que contiene interior, persona, parado, mujer&#10;&#10;Descripción generada automáticamente">
            <a:extLst>
              <a:ext uri="{FF2B5EF4-FFF2-40B4-BE49-F238E27FC236}">
                <a16:creationId xmlns:a16="http://schemas.microsoft.com/office/drawing/2014/main" xmlns="" id="{B63FDA5D-5C28-4CFD-ADE9-FCA29BEB888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105597" y="1664519"/>
            <a:ext cx="1626660" cy="2168879"/>
          </a:xfrm>
          <a:prstGeom prst="rect">
            <a:avLst/>
          </a:prstGeom>
        </p:spPr>
      </p:pic>
      <p:sp>
        <p:nvSpPr>
          <p:cNvPr id="6" name="Rectángulo: esquinas redondeadas 5">
            <a:extLst>
              <a:ext uri="{FF2B5EF4-FFF2-40B4-BE49-F238E27FC236}">
                <a16:creationId xmlns:a16="http://schemas.microsoft.com/office/drawing/2014/main" xmlns="" id="{32B32CC6-BD92-454A-8093-E72207C92C68}"/>
              </a:ext>
            </a:extLst>
          </p:cNvPr>
          <p:cNvSpPr/>
          <p:nvPr/>
        </p:nvSpPr>
        <p:spPr>
          <a:xfrm>
            <a:off x="3934966" y="1413570"/>
            <a:ext cx="4094814" cy="5280578"/>
          </a:xfrm>
          <a:prstGeom prst="round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ES"/>
          </a:p>
        </p:txBody>
      </p:sp>
      <p:sp>
        <p:nvSpPr>
          <p:cNvPr id="28" name="Rectángulo: esquinas redondeadas 27">
            <a:extLst>
              <a:ext uri="{FF2B5EF4-FFF2-40B4-BE49-F238E27FC236}">
                <a16:creationId xmlns:a16="http://schemas.microsoft.com/office/drawing/2014/main" xmlns="" id="{16628626-63D4-4405-857D-7A0B285FAF3B}"/>
              </a:ext>
            </a:extLst>
          </p:cNvPr>
          <p:cNvSpPr/>
          <p:nvPr/>
        </p:nvSpPr>
        <p:spPr>
          <a:xfrm>
            <a:off x="8261281" y="1362836"/>
            <a:ext cx="3694749" cy="5280578"/>
          </a:xfrm>
          <a:prstGeom prst="round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ES"/>
          </a:p>
        </p:txBody>
      </p:sp>
    </p:spTree>
    <p:extLst>
      <p:ext uri="{BB962C8B-B14F-4D97-AF65-F5344CB8AC3E}">
        <p14:creationId xmlns:p14="http://schemas.microsoft.com/office/powerpoint/2010/main" val="337193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23">
            <a:extLst>
              <a:ext uri="{FF2B5EF4-FFF2-40B4-BE49-F238E27FC236}">
                <a16:creationId xmlns:a16="http://schemas.microsoft.com/office/drawing/2014/main" xmlns="" id="{A06E91D3-D102-4F7B-9AB3-1E8069A699BD}"/>
              </a:ext>
            </a:extLst>
          </p:cNvPr>
          <p:cNvSpPr/>
          <p:nvPr/>
        </p:nvSpPr>
        <p:spPr>
          <a:xfrm>
            <a:off x="478423" y="632331"/>
            <a:ext cx="2448272" cy="5010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s-ES"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Grados Alcohólicos</a:t>
            </a:r>
            <a:endParaRPr lang="x-none"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Imagen 4" descr="Imagen que contiene tabla, blanco, cocina, colgando&#10;&#10;Descripción generada automáticamente">
            <a:extLst>
              <a:ext uri="{FF2B5EF4-FFF2-40B4-BE49-F238E27FC236}">
                <a16:creationId xmlns:a16="http://schemas.microsoft.com/office/drawing/2014/main" xmlns="" id="{2A20B282-27AE-48FE-9634-BCF50D7996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50" y="1259290"/>
            <a:ext cx="3235528" cy="2426646"/>
          </a:xfrm>
          <a:prstGeom prst="rect">
            <a:avLst/>
          </a:prstGeom>
        </p:spPr>
      </p:pic>
      <p:pic>
        <p:nvPicPr>
          <p:cNvPr id="6" name="Imagen 5" descr="Imagen que contiene interior, ventana, tabla, mostrador&#10;&#10;Descripción generada automáticamente">
            <a:extLst>
              <a:ext uri="{FF2B5EF4-FFF2-40B4-BE49-F238E27FC236}">
                <a16:creationId xmlns:a16="http://schemas.microsoft.com/office/drawing/2014/main" xmlns="" id="{77FFF40A-AED9-4195-BDE7-4BEB08F2A6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45" r="23725"/>
          <a:stretch/>
        </p:blipFill>
        <p:spPr>
          <a:xfrm>
            <a:off x="635626" y="3811799"/>
            <a:ext cx="2167315" cy="2814859"/>
          </a:xfrm>
          <a:prstGeom prst="rect">
            <a:avLst/>
          </a:prstGeom>
        </p:spPr>
      </p:pic>
      <p:sp>
        <p:nvSpPr>
          <p:cNvPr id="7" name="Rectángulo: esquinas redondeadas 6">
            <a:extLst>
              <a:ext uri="{FF2B5EF4-FFF2-40B4-BE49-F238E27FC236}">
                <a16:creationId xmlns:a16="http://schemas.microsoft.com/office/drawing/2014/main" xmlns="" id="{AECBCA72-65C0-4653-951F-92B946046356}"/>
              </a:ext>
            </a:extLst>
          </p:cNvPr>
          <p:cNvSpPr/>
          <p:nvPr/>
        </p:nvSpPr>
        <p:spPr>
          <a:xfrm>
            <a:off x="3715127" y="567140"/>
            <a:ext cx="4090687" cy="71508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es-ES" sz="1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Pruebas toxicológicas para determinar la presencia de metanol en el alcohol.</a:t>
            </a:r>
          </a:p>
        </p:txBody>
      </p:sp>
      <p:pic>
        <p:nvPicPr>
          <p:cNvPr id="9" name="Imagen 8">
            <a:extLst>
              <a:ext uri="{FF2B5EF4-FFF2-40B4-BE49-F238E27FC236}">
                <a16:creationId xmlns:a16="http://schemas.microsoft.com/office/drawing/2014/main" xmlns="" id="{E06355D9-2F4F-4964-92DD-E166E24ACA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73516" y="4531220"/>
            <a:ext cx="2230123" cy="1672592"/>
          </a:xfrm>
          <a:prstGeom prst="rect">
            <a:avLst/>
          </a:prstGeom>
        </p:spPr>
      </p:pic>
      <p:pic>
        <p:nvPicPr>
          <p:cNvPr id="11" name="Imagen 10">
            <a:extLst>
              <a:ext uri="{FF2B5EF4-FFF2-40B4-BE49-F238E27FC236}">
                <a16:creationId xmlns:a16="http://schemas.microsoft.com/office/drawing/2014/main" xmlns="" id="{943E922E-999C-494B-9A10-A2A67FBF95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7041" y="4252453"/>
            <a:ext cx="2498773" cy="2230123"/>
          </a:xfrm>
          <a:prstGeom prst="rect">
            <a:avLst/>
          </a:prstGeom>
        </p:spPr>
      </p:pic>
      <p:pic>
        <p:nvPicPr>
          <p:cNvPr id="13" name="Imagen 12">
            <a:extLst>
              <a:ext uri="{FF2B5EF4-FFF2-40B4-BE49-F238E27FC236}">
                <a16:creationId xmlns:a16="http://schemas.microsoft.com/office/drawing/2014/main" xmlns="" id="{634DA9ED-A5F8-4C9C-A965-266F9A1A4F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279816" y="1922889"/>
            <a:ext cx="2573929" cy="1930447"/>
          </a:xfrm>
          <a:prstGeom prst="rect">
            <a:avLst/>
          </a:prstGeom>
        </p:spPr>
      </p:pic>
      <p:pic>
        <p:nvPicPr>
          <p:cNvPr id="15" name="Imagen 14">
            <a:extLst>
              <a:ext uri="{FF2B5EF4-FFF2-40B4-BE49-F238E27FC236}">
                <a16:creationId xmlns:a16="http://schemas.microsoft.com/office/drawing/2014/main" xmlns="" id="{70D23EDE-669F-430C-BAAA-AB1C6F1209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7282"/>
          <a:stretch/>
        </p:blipFill>
        <p:spPr>
          <a:xfrm>
            <a:off x="5544564" y="1572670"/>
            <a:ext cx="2273810" cy="2573929"/>
          </a:xfrm>
          <a:prstGeom prst="rect">
            <a:avLst/>
          </a:prstGeom>
        </p:spPr>
      </p:pic>
      <p:pic>
        <p:nvPicPr>
          <p:cNvPr id="17" name="Imagen 16">
            <a:extLst>
              <a:ext uri="{FF2B5EF4-FFF2-40B4-BE49-F238E27FC236}">
                <a16:creationId xmlns:a16="http://schemas.microsoft.com/office/drawing/2014/main" xmlns="" id="{2CC25A12-B4F9-4080-8257-B609C84A5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2204" y="3388052"/>
            <a:ext cx="3060889" cy="2295667"/>
          </a:xfrm>
          <a:prstGeom prst="rect">
            <a:avLst/>
          </a:prstGeom>
        </p:spPr>
      </p:pic>
      <mc:AlternateContent xmlns:mc="http://schemas.openxmlformats.org/markup-compatibility/2006" xmlns:a14="http://schemas.microsoft.com/office/drawing/2010/main">
        <mc:Choice Requires="a14">
          <p:sp>
            <p:nvSpPr>
              <p:cNvPr id="18" name="Rectángulo 17">
                <a:extLst>
                  <a:ext uri="{FF2B5EF4-FFF2-40B4-BE49-F238E27FC236}">
                    <a16:creationId xmlns:a16="http://schemas.microsoft.com/office/drawing/2014/main" xmlns="" id="{15B761F9-846A-4C5B-A39C-137E9AF979B0}"/>
                  </a:ext>
                </a:extLst>
              </p:cNvPr>
              <p:cNvSpPr/>
              <p:nvPr/>
            </p:nvSpPr>
            <p:spPr>
              <a:xfrm>
                <a:off x="7838810" y="5808480"/>
                <a:ext cx="4207678" cy="60317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s-ES" sz="1600" i="1">
                              <a:latin typeface="Cambria Math"/>
                            </a:rPr>
                          </m:ctrlPr>
                        </m:fPr>
                        <m:num>
                          <m:r>
                            <m:rPr>
                              <m:sty m:val="p"/>
                            </m:rPr>
                            <a:rPr lang="es-ES" sz="1600" i="0">
                              <a:latin typeface="Cambria Math" panose="02040503050406030204" pitchFamily="18" charset="0"/>
                            </a:rPr>
                            <m:t>ml</m:t>
                          </m:r>
                          <m:r>
                            <a:rPr lang="es-ES" sz="1600" i="0">
                              <a:latin typeface="Cambria Math" panose="02040503050406030204" pitchFamily="18" charset="0"/>
                            </a:rPr>
                            <m:t> </m:t>
                          </m:r>
                          <m:r>
                            <m:rPr>
                              <m:sty m:val="p"/>
                            </m:rPr>
                            <a:rPr lang="es-ES" sz="1600" i="0">
                              <a:latin typeface="Cambria Math" panose="02040503050406030204" pitchFamily="18" charset="0"/>
                            </a:rPr>
                            <m:t>de</m:t>
                          </m:r>
                          <m:r>
                            <a:rPr lang="es-ES" sz="1600" i="0">
                              <a:latin typeface="Cambria Math" panose="02040503050406030204" pitchFamily="18" charset="0"/>
                            </a:rPr>
                            <m:t> </m:t>
                          </m:r>
                          <m:r>
                            <m:rPr>
                              <m:sty m:val="p"/>
                            </m:rPr>
                            <a:rPr lang="es-ES" sz="1600" i="0">
                              <a:latin typeface="Cambria Math" panose="02040503050406030204" pitchFamily="18" charset="0"/>
                            </a:rPr>
                            <m:t>alcohol</m:t>
                          </m:r>
                          <m:r>
                            <a:rPr lang="es-ES" sz="1600" i="0">
                              <a:latin typeface="Cambria Math" panose="02040503050406030204" pitchFamily="18" charset="0"/>
                            </a:rPr>
                            <m:t> </m:t>
                          </m:r>
                          <m:r>
                            <m:rPr>
                              <m:sty m:val="p"/>
                            </m:rPr>
                            <a:rPr lang="es-ES" sz="1600" i="0">
                              <a:latin typeface="Cambria Math" panose="02040503050406030204" pitchFamily="18" charset="0"/>
                            </a:rPr>
                            <m:t>destilado</m:t>
                          </m:r>
                        </m:num>
                        <m:den>
                          <m:r>
                            <a:rPr lang="es-ES" sz="1600" i="0">
                              <a:latin typeface="Cambria Math" panose="02040503050406030204" pitchFamily="18" charset="0"/>
                            </a:rPr>
                            <m:t> </m:t>
                          </m:r>
                          <m:r>
                            <m:rPr>
                              <m:sty m:val="p"/>
                            </m:rPr>
                            <a:rPr lang="es-ES" sz="1600" i="0">
                              <a:latin typeface="Cambria Math" panose="02040503050406030204" pitchFamily="18" charset="0"/>
                            </a:rPr>
                            <m:t>ml</m:t>
                          </m:r>
                          <m:r>
                            <a:rPr lang="es-ES" sz="1600" i="0">
                              <a:latin typeface="Cambria Math" panose="02040503050406030204" pitchFamily="18" charset="0"/>
                            </a:rPr>
                            <m:t> </m:t>
                          </m:r>
                          <m:r>
                            <m:rPr>
                              <m:sty m:val="p"/>
                            </m:rPr>
                            <a:rPr lang="es-ES" sz="1600" i="0">
                              <a:latin typeface="Cambria Math" panose="02040503050406030204" pitchFamily="18" charset="0"/>
                            </a:rPr>
                            <m:t>de</m:t>
                          </m:r>
                          <m:r>
                            <a:rPr lang="es-ES" sz="1600" i="0">
                              <a:latin typeface="Cambria Math" panose="02040503050406030204" pitchFamily="18" charset="0"/>
                            </a:rPr>
                            <m:t> </m:t>
                          </m:r>
                          <m:r>
                            <m:rPr>
                              <m:sty m:val="p"/>
                            </m:rPr>
                            <a:rPr lang="es-ES" sz="1600" i="0">
                              <a:latin typeface="Cambria Math" panose="02040503050406030204" pitchFamily="18" charset="0"/>
                            </a:rPr>
                            <m:t>fermentado</m:t>
                          </m:r>
                          <m:r>
                            <a:rPr lang="es-ES" sz="1600" i="0">
                              <a:latin typeface="Cambria Math" panose="02040503050406030204" pitchFamily="18" charset="0"/>
                            </a:rPr>
                            <m:t> </m:t>
                          </m:r>
                          <m:r>
                            <m:rPr>
                              <m:sty m:val="p"/>
                            </m:rPr>
                            <a:rPr lang="es-ES" sz="1600" i="0">
                              <a:latin typeface="Cambria Math" panose="02040503050406030204" pitchFamily="18" charset="0"/>
                            </a:rPr>
                            <m:t>de</m:t>
                          </m:r>
                          <m:r>
                            <a:rPr lang="es-ES" sz="1600" i="0">
                              <a:latin typeface="Cambria Math" panose="02040503050406030204" pitchFamily="18" charset="0"/>
                            </a:rPr>
                            <m:t> </m:t>
                          </m:r>
                          <m:r>
                            <m:rPr>
                              <m:sty m:val="p"/>
                            </m:rPr>
                            <a:rPr lang="es-ES" sz="1600" i="0">
                              <a:latin typeface="Cambria Math" panose="02040503050406030204" pitchFamily="18" charset="0"/>
                            </a:rPr>
                            <m:t>muc</m:t>
                          </m:r>
                          <m:r>
                            <a:rPr lang="es-ES" sz="1600" i="0">
                              <a:latin typeface="Cambria Math" panose="02040503050406030204" pitchFamily="18" charset="0"/>
                            </a:rPr>
                            <m:t>í</m:t>
                          </m:r>
                          <m:r>
                            <m:rPr>
                              <m:sty m:val="p"/>
                            </m:rPr>
                            <a:rPr lang="es-ES" sz="1600" i="0">
                              <a:latin typeface="Cambria Math" panose="02040503050406030204" pitchFamily="18" charset="0"/>
                            </a:rPr>
                            <m:t>lago</m:t>
                          </m:r>
                          <m:r>
                            <a:rPr lang="es-ES" sz="1600" i="0">
                              <a:latin typeface="Cambria Math" panose="02040503050406030204" pitchFamily="18" charset="0"/>
                            </a:rPr>
                            <m:t> </m:t>
                          </m:r>
                          <m:r>
                            <m:rPr>
                              <m:sty m:val="p"/>
                            </m:rPr>
                            <a:rPr lang="es-ES" sz="1600" i="0">
                              <a:latin typeface="Cambria Math" panose="02040503050406030204" pitchFamily="18" charset="0"/>
                            </a:rPr>
                            <m:t>de</m:t>
                          </m:r>
                          <m:r>
                            <a:rPr lang="es-ES" sz="1600" i="0">
                              <a:latin typeface="Cambria Math" panose="02040503050406030204" pitchFamily="18" charset="0"/>
                            </a:rPr>
                            <m:t> </m:t>
                          </m:r>
                          <m:r>
                            <m:rPr>
                              <m:sty m:val="p"/>
                            </m:rPr>
                            <a:rPr lang="es-ES" sz="1600" i="0">
                              <a:latin typeface="Cambria Math" panose="02040503050406030204" pitchFamily="18" charset="0"/>
                            </a:rPr>
                            <m:t>abac</m:t>
                          </m:r>
                          <m:r>
                            <a:rPr lang="es-ES" sz="1600" i="0">
                              <a:latin typeface="Cambria Math" panose="02040503050406030204" pitchFamily="18" charset="0"/>
                            </a:rPr>
                            <m:t>á </m:t>
                          </m:r>
                        </m:den>
                      </m:f>
                      <m:r>
                        <m:rPr>
                          <m:sty m:val="p"/>
                        </m:rPr>
                        <a:rPr lang="es-ES" sz="1600" i="0">
                          <a:latin typeface="Cambria Math" panose="02040503050406030204" pitchFamily="18" charset="0"/>
                        </a:rPr>
                        <m:t>X</m:t>
                      </m:r>
                      <m:r>
                        <a:rPr lang="es-ES" sz="1600" i="0">
                          <a:latin typeface="Cambria Math" panose="02040503050406030204" pitchFamily="18" charset="0"/>
                        </a:rPr>
                        <m:t>100</m:t>
                      </m:r>
                    </m:oMath>
                  </m:oMathPara>
                </a14:m>
                <a:endParaRPr lang="es-ES" sz="1600" dirty="0"/>
              </a:p>
            </p:txBody>
          </p:sp>
        </mc:Choice>
        <mc:Fallback xmlns="">
          <p:sp>
            <p:nvSpPr>
              <p:cNvPr id="18" name="Rectángulo 17">
                <a:extLst>
                  <a:ext uri="{FF2B5EF4-FFF2-40B4-BE49-F238E27FC236}">
                    <a16:creationId xmlns:a16="http://schemas.microsoft.com/office/drawing/2014/main" id="{15B761F9-846A-4C5B-A39C-137E9AF979B0}"/>
                  </a:ext>
                </a:extLst>
              </p:cNvPr>
              <p:cNvSpPr>
                <a:spLocks noRot="1" noChangeAspect="1" noMove="1" noResize="1" noEditPoints="1" noAdjustHandles="1" noChangeArrowheads="1" noChangeShapeType="1" noTextEdit="1"/>
              </p:cNvSpPr>
              <p:nvPr/>
            </p:nvSpPr>
            <p:spPr>
              <a:xfrm>
                <a:off x="7838810" y="5808480"/>
                <a:ext cx="4207678" cy="603178"/>
              </a:xfrm>
              <a:prstGeom prst="rect">
                <a:avLst/>
              </a:prstGeom>
              <a:blipFill>
                <a:blip r:embed="rId9"/>
                <a:stretch>
                  <a:fillRect/>
                </a:stretch>
              </a:blipFill>
            </p:spPr>
            <p:txBody>
              <a:bodyPr/>
              <a:lstStyle/>
              <a:p>
                <a:r>
                  <a:rPr lang="es-ES">
                    <a:noFill/>
                  </a:rPr>
                  <a:t> </a:t>
                </a:r>
              </a:p>
            </p:txBody>
          </p:sp>
        </mc:Fallback>
      </mc:AlternateContent>
      <p:sp>
        <p:nvSpPr>
          <p:cNvPr id="21" name="Rectángulo 20">
            <a:extLst>
              <a:ext uri="{FF2B5EF4-FFF2-40B4-BE49-F238E27FC236}">
                <a16:creationId xmlns:a16="http://schemas.microsoft.com/office/drawing/2014/main" xmlns="" id="{B44F0464-3194-4E5A-80F7-EAEFA95E0998}"/>
              </a:ext>
            </a:extLst>
          </p:cNvPr>
          <p:cNvSpPr/>
          <p:nvPr/>
        </p:nvSpPr>
        <p:spPr>
          <a:xfrm>
            <a:off x="8255446" y="632331"/>
            <a:ext cx="3614590"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ES" sz="1600" dirty="0">
                <a:ln w="0"/>
                <a:solidFill>
                  <a:schemeClr val="tx1"/>
                </a:solidFill>
                <a:effectLst>
                  <a:outerShdw blurRad="38100" dist="19050" dir="2700000" algn="tl" rotWithShape="0">
                    <a:schemeClr val="dk1">
                      <a:alpha val="40000"/>
                    </a:schemeClr>
                  </a:outerShdw>
                </a:effectLst>
              </a:rPr>
              <a:t>Determinación del rendimiento de alcohol </a:t>
            </a:r>
          </a:p>
        </p:txBody>
      </p:sp>
      <p:pic>
        <p:nvPicPr>
          <p:cNvPr id="23" name="Imagen 22">
            <a:extLst>
              <a:ext uri="{FF2B5EF4-FFF2-40B4-BE49-F238E27FC236}">
                <a16:creationId xmlns:a16="http://schemas.microsoft.com/office/drawing/2014/main" xmlns="" id="{5CECF8D2-B565-4CEA-BE3F-D72300D6ACE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t="16417" r="533" b="24957"/>
          <a:stretch/>
        </p:blipFill>
        <p:spPr>
          <a:xfrm>
            <a:off x="8815999" y="1601148"/>
            <a:ext cx="2273810" cy="1786904"/>
          </a:xfrm>
          <a:prstGeom prst="rect">
            <a:avLst/>
          </a:prstGeom>
        </p:spPr>
      </p:pic>
    </p:spTree>
    <p:extLst>
      <p:ext uri="{BB962C8B-B14F-4D97-AF65-F5344CB8AC3E}">
        <p14:creationId xmlns:p14="http://schemas.microsoft.com/office/powerpoint/2010/main" val="342490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25EFD657-45F9-49A2-9C3A-7C217DB4BA87}"/>
              </a:ext>
            </a:extLst>
          </p:cNvPr>
          <p:cNvSpPr>
            <a:spLocks noGrp="1"/>
          </p:cNvSpPr>
          <p:nvPr>
            <p:ph type="title"/>
          </p:nvPr>
        </p:nvSpPr>
        <p:spPr>
          <a:xfrm>
            <a:off x="-29278" y="-336684"/>
            <a:ext cx="8870061" cy="900777"/>
          </a:xfrm>
        </p:spPr>
        <p:txBody>
          <a:bodyPr>
            <a:normAutofit/>
          </a:bodyPr>
          <a:lstStyle/>
          <a:p>
            <a:r>
              <a:rPr lang="es-ES" sz="3200" b="1" cap="none" spc="0" dirty="0">
                <a:ln w="22225">
                  <a:solidFill>
                    <a:schemeClr val="accent2"/>
                  </a:solidFill>
                  <a:prstDash val="solid"/>
                </a:ln>
                <a:solidFill>
                  <a:schemeClr val="accent2">
                    <a:lumMod val="40000"/>
                    <a:lumOff val="60000"/>
                  </a:schemeClr>
                </a:solidFill>
              </a:rPr>
              <a:t>RESULTADOS Y DISCUSIONES </a:t>
            </a:r>
          </a:p>
        </p:txBody>
      </p:sp>
      <p:sp>
        <p:nvSpPr>
          <p:cNvPr id="7" name="Rectángulo: esquinas redondeadas 6">
            <a:extLst>
              <a:ext uri="{FF2B5EF4-FFF2-40B4-BE49-F238E27FC236}">
                <a16:creationId xmlns:a16="http://schemas.microsoft.com/office/drawing/2014/main" xmlns="" id="{C7A43A9E-C5CF-4C29-9521-DEF9FB77FB3E}"/>
              </a:ext>
            </a:extLst>
          </p:cNvPr>
          <p:cNvSpPr/>
          <p:nvPr/>
        </p:nvSpPr>
        <p:spPr>
          <a:xfrm>
            <a:off x="249779" y="666606"/>
            <a:ext cx="3833023" cy="715089"/>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1800" dirty="0">
                <a:ln w="0"/>
                <a:solidFill>
                  <a:schemeClr val="tx1"/>
                </a:solidFill>
                <a:effectLst>
                  <a:outerShdw blurRad="38100" dist="19050" dir="2700000" algn="tl" rotWithShape="0">
                    <a:schemeClr val="dk1">
                      <a:alpha val="40000"/>
                    </a:schemeClr>
                  </a:outerShdw>
                </a:effectLst>
              </a:rPr>
              <a:t>Análisis físico – químicos del mucílago de abacá</a:t>
            </a:r>
          </a:p>
        </p:txBody>
      </p:sp>
      <p:graphicFrame>
        <p:nvGraphicFramePr>
          <p:cNvPr id="8" name="Tabla 7">
            <a:extLst>
              <a:ext uri="{FF2B5EF4-FFF2-40B4-BE49-F238E27FC236}">
                <a16:creationId xmlns:a16="http://schemas.microsoft.com/office/drawing/2014/main" xmlns="" id="{6D4C967E-41F6-4C31-98CA-7A95EDDFD026}"/>
              </a:ext>
            </a:extLst>
          </p:cNvPr>
          <p:cNvGraphicFramePr>
            <a:graphicFrameLocks noGrp="1"/>
          </p:cNvGraphicFramePr>
          <p:nvPr>
            <p:extLst>
              <p:ext uri="{D42A27DB-BD31-4B8C-83A1-F6EECF244321}">
                <p14:modId xmlns:p14="http://schemas.microsoft.com/office/powerpoint/2010/main" val="3577866806"/>
              </p:ext>
            </p:extLst>
          </p:nvPr>
        </p:nvGraphicFramePr>
        <p:xfrm>
          <a:off x="379132" y="1562100"/>
          <a:ext cx="3574316" cy="2730059"/>
        </p:xfrm>
        <a:graphic>
          <a:graphicData uri="http://schemas.openxmlformats.org/drawingml/2006/table">
            <a:tbl>
              <a:tblPr firstRow="1" firstCol="1" bandRow="1">
                <a:tableStyleId>{BC89EF96-8CEA-46FF-86C4-4CE0E7609802}</a:tableStyleId>
              </a:tblPr>
              <a:tblGrid>
                <a:gridCol w="841015">
                  <a:extLst>
                    <a:ext uri="{9D8B030D-6E8A-4147-A177-3AD203B41FA5}">
                      <a16:colId xmlns:a16="http://schemas.microsoft.com/office/drawing/2014/main" xmlns="" val="447505154"/>
                    </a:ext>
                  </a:extLst>
                </a:gridCol>
                <a:gridCol w="482571">
                  <a:extLst>
                    <a:ext uri="{9D8B030D-6E8A-4147-A177-3AD203B41FA5}">
                      <a16:colId xmlns:a16="http://schemas.microsoft.com/office/drawing/2014/main" xmlns="" val="55774650"/>
                    </a:ext>
                  </a:extLst>
                </a:gridCol>
                <a:gridCol w="1098602">
                  <a:extLst>
                    <a:ext uri="{9D8B030D-6E8A-4147-A177-3AD203B41FA5}">
                      <a16:colId xmlns:a16="http://schemas.microsoft.com/office/drawing/2014/main" xmlns="" val="1636446472"/>
                    </a:ext>
                  </a:extLst>
                </a:gridCol>
                <a:gridCol w="1152128">
                  <a:extLst>
                    <a:ext uri="{9D8B030D-6E8A-4147-A177-3AD203B41FA5}">
                      <a16:colId xmlns:a16="http://schemas.microsoft.com/office/drawing/2014/main" xmlns="" val="1518125174"/>
                    </a:ext>
                  </a:extLst>
                </a:gridCol>
              </a:tblGrid>
              <a:tr h="0">
                <a:tc>
                  <a:txBody>
                    <a:bodyPr/>
                    <a:lstStyle/>
                    <a:p>
                      <a:pPr>
                        <a:lnSpc>
                          <a:spcPct val="150000"/>
                        </a:lnSpc>
                        <a:spcAft>
                          <a:spcPts val="0"/>
                        </a:spcAft>
                      </a:pPr>
                      <a:endParaRPr lang="es-E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endPar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dirty="0">
                          <a:effectLst/>
                        </a:rPr>
                        <a:t>Bungalonon</a:t>
                      </a:r>
                      <a:endPar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dirty="0">
                          <a:effectLst/>
                        </a:rPr>
                        <a:t>Tangongon</a:t>
                      </a:r>
                      <a:endPar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74692557"/>
                  </a:ext>
                </a:extLst>
              </a:tr>
              <a:tr h="0">
                <a:tc>
                  <a:txBody>
                    <a:bodyPr/>
                    <a:lstStyle/>
                    <a:p>
                      <a:pPr>
                        <a:lnSpc>
                          <a:spcPct val="150000"/>
                        </a:lnSpc>
                        <a:spcAft>
                          <a:spcPts val="0"/>
                        </a:spcAft>
                      </a:pPr>
                      <a:r>
                        <a:rPr lang="es-ES" sz="1200" dirty="0">
                          <a:effectLst/>
                        </a:rPr>
                        <a:t>Sólidos solubles</a:t>
                      </a:r>
                      <a:endParaRPr lang="es-E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Brix</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4</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09798891"/>
                  </a:ext>
                </a:extLst>
              </a:tr>
              <a:tr h="0">
                <a:tc>
                  <a:txBody>
                    <a:bodyPr/>
                    <a:lstStyle/>
                    <a:p>
                      <a:pPr>
                        <a:lnSpc>
                          <a:spcPct val="150000"/>
                        </a:lnSpc>
                        <a:spcAft>
                          <a:spcPts val="0"/>
                        </a:spcAft>
                      </a:pPr>
                      <a:r>
                        <a:rPr lang="es-ES" sz="1200" dirty="0">
                          <a:effectLst/>
                        </a:rPr>
                        <a:t>Acidez titulable</a:t>
                      </a:r>
                      <a:endParaRPr lang="es-E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0,0073</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0,0091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91512159"/>
                  </a:ext>
                </a:extLst>
              </a:tr>
              <a:tr h="0">
                <a:tc>
                  <a:txBody>
                    <a:bodyPr/>
                    <a:lstStyle/>
                    <a:p>
                      <a:pPr>
                        <a:lnSpc>
                          <a:spcPct val="150000"/>
                        </a:lnSpc>
                        <a:spcAft>
                          <a:spcPts val="0"/>
                        </a:spcAft>
                      </a:pPr>
                      <a:r>
                        <a:rPr lang="es-ES" sz="1200" dirty="0">
                          <a:effectLst/>
                        </a:rPr>
                        <a:t>pH</a:t>
                      </a:r>
                      <a:endParaRPr lang="es-E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4,49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4,37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55967784"/>
                  </a:ext>
                </a:extLst>
              </a:tr>
              <a:tr h="0">
                <a:tc>
                  <a:txBody>
                    <a:bodyPr/>
                    <a:lstStyle/>
                    <a:p>
                      <a:pPr>
                        <a:lnSpc>
                          <a:spcPct val="150000"/>
                        </a:lnSpc>
                        <a:spcAft>
                          <a:spcPts val="0"/>
                        </a:spcAft>
                      </a:pPr>
                      <a:r>
                        <a:rPr lang="es-ES" sz="1200">
                          <a:effectLst/>
                        </a:rPr>
                        <a:t>Grasa</a:t>
                      </a:r>
                      <a:endParaRPr lang="es-E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0,6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0,25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55647547"/>
                  </a:ext>
                </a:extLst>
              </a:tr>
              <a:tr h="221615">
                <a:tc>
                  <a:txBody>
                    <a:bodyPr/>
                    <a:lstStyle/>
                    <a:p>
                      <a:pPr>
                        <a:lnSpc>
                          <a:spcPct val="150000"/>
                        </a:lnSpc>
                        <a:spcAft>
                          <a:spcPts val="0"/>
                        </a:spcAft>
                      </a:pPr>
                      <a:r>
                        <a:rPr lang="es-ES" sz="1200" dirty="0">
                          <a:effectLst/>
                        </a:rPr>
                        <a:t>Proteína</a:t>
                      </a:r>
                      <a:endParaRPr lang="es-E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0,78</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0,69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79241600"/>
                  </a:ext>
                </a:extLst>
              </a:tr>
              <a:tr h="304800">
                <a:tc>
                  <a:txBody>
                    <a:bodyPr/>
                    <a:lstStyle/>
                    <a:p>
                      <a:pPr>
                        <a:lnSpc>
                          <a:spcPct val="150000"/>
                        </a:lnSpc>
                        <a:spcAft>
                          <a:spcPts val="0"/>
                        </a:spcAft>
                      </a:pPr>
                      <a:r>
                        <a:rPr lang="es-ES" sz="1200" dirty="0">
                          <a:effectLst/>
                        </a:rPr>
                        <a:t>Humedad</a:t>
                      </a:r>
                      <a:endParaRPr lang="es-E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96,8</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98,1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3919521"/>
                  </a:ext>
                </a:extLst>
              </a:tr>
              <a:tr h="0">
                <a:tc>
                  <a:txBody>
                    <a:bodyPr/>
                    <a:lstStyle/>
                    <a:p>
                      <a:pPr>
                        <a:lnSpc>
                          <a:spcPct val="150000"/>
                        </a:lnSpc>
                        <a:spcAft>
                          <a:spcPts val="0"/>
                        </a:spcAft>
                      </a:pPr>
                      <a:r>
                        <a:rPr lang="es-ES" sz="1200" dirty="0">
                          <a:effectLst/>
                        </a:rPr>
                        <a:t>Cenizas </a:t>
                      </a:r>
                      <a:endParaRPr lang="es-E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solidFill>
                            <a:srgbClr val="FF0000"/>
                          </a:solidFill>
                          <a:effectLst/>
                        </a:rPr>
                        <a:t>9,12</a:t>
                      </a:r>
                      <a:endParaRPr lang="es-E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solidFill>
                            <a:srgbClr val="FF0000"/>
                          </a:solidFill>
                          <a:effectLst/>
                        </a:rPr>
                        <a:t>8,1</a:t>
                      </a:r>
                      <a:endParaRPr lang="es-E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05747967"/>
                  </a:ext>
                </a:extLst>
              </a:tr>
            </a:tbl>
          </a:graphicData>
        </a:graphic>
      </p:graphicFrame>
      <p:pic>
        <p:nvPicPr>
          <p:cNvPr id="12" name="Imagen 11">
            <a:extLst>
              <a:ext uri="{FF2B5EF4-FFF2-40B4-BE49-F238E27FC236}">
                <a16:creationId xmlns:a16="http://schemas.microsoft.com/office/drawing/2014/main" xmlns="" id="{BE1393E3-505C-4250-AB03-839B6AD11211}"/>
              </a:ext>
            </a:extLst>
          </p:cNvPr>
          <p:cNvPicPr>
            <a:picLocks noChangeAspect="1"/>
          </p:cNvPicPr>
          <p:nvPr/>
        </p:nvPicPr>
        <p:blipFill rotWithShape="1">
          <a:blip r:embed="rId2"/>
          <a:srcRect l="8436" t="-5793" r="7617" b="6593"/>
          <a:stretch/>
        </p:blipFill>
        <p:spPr>
          <a:xfrm>
            <a:off x="6881425" y="944864"/>
            <a:ext cx="5062117" cy="2841311"/>
          </a:xfrm>
          <a:prstGeom prst="rect">
            <a:avLst/>
          </a:prstGeom>
          <a:ln>
            <a:solidFill>
              <a:schemeClr val="accent2"/>
            </a:solidFill>
          </a:ln>
        </p:spPr>
      </p:pic>
      <p:sp>
        <p:nvSpPr>
          <p:cNvPr id="14" name="Rectángulo: esquinas redondeadas 13">
            <a:extLst>
              <a:ext uri="{FF2B5EF4-FFF2-40B4-BE49-F238E27FC236}">
                <a16:creationId xmlns:a16="http://schemas.microsoft.com/office/drawing/2014/main" xmlns="" id="{F31D44EC-C035-463E-BC1D-4D5FE1477FE9}"/>
              </a:ext>
            </a:extLst>
          </p:cNvPr>
          <p:cNvSpPr/>
          <p:nvPr/>
        </p:nvSpPr>
        <p:spPr>
          <a:xfrm>
            <a:off x="7031310" y="302926"/>
            <a:ext cx="4896544" cy="749141"/>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dirty="0">
                <a:ln w="0"/>
                <a:solidFill>
                  <a:schemeClr val="tx1"/>
                </a:solidFill>
                <a:effectLst>
                  <a:outerShdw blurRad="38100" dist="19050" dir="2700000" algn="tl" rotWithShape="0">
                    <a:schemeClr val="dk1">
                      <a:alpha val="40000"/>
                    </a:schemeClr>
                  </a:outerShdw>
                </a:effectLst>
              </a:rPr>
              <a:t>Identificación de bacterias presentes en el mucílago de abacá</a:t>
            </a:r>
          </a:p>
        </p:txBody>
      </p:sp>
      <p:pic>
        <p:nvPicPr>
          <p:cNvPr id="3" name="Imagen 2">
            <a:extLst>
              <a:ext uri="{FF2B5EF4-FFF2-40B4-BE49-F238E27FC236}">
                <a16:creationId xmlns:a16="http://schemas.microsoft.com/office/drawing/2014/main" xmlns="" id="{28027410-7DC5-465F-9116-2F38B3407ECF}"/>
              </a:ext>
            </a:extLst>
          </p:cNvPr>
          <p:cNvPicPr>
            <a:picLocks noChangeAspect="1"/>
          </p:cNvPicPr>
          <p:nvPr/>
        </p:nvPicPr>
        <p:blipFill rotWithShape="1">
          <a:blip r:embed="rId3"/>
          <a:srcRect l="15264" t="7025" r="16031" b="15033"/>
          <a:stretch/>
        </p:blipFill>
        <p:spPr>
          <a:xfrm>
            <a:off x="6881425" y="3786175"/>
            <a:ext cx="5062117" cy="2911473"/>
          </a:xfrm>
          <a:prstGeom prst="rect">
            <a:avLst/>
          </a:prstGeom>
          <a:ln>
            <a:solidFill>
              <a:schemeClr val="accent5"/>
            </a:solidFill>
          </a:ln>
        </p:spPr>
      </p:pic>
      <p:cxnSp>
        <p:nvCxnSpPr>
          <p:cNvPr id="6" name="Conector recto 5">
            <a:extLst>
              <a:ext uri="{FF2B5EF4-FFF2-40B4-BE49-F238E27FC236}">
                <a16:creationId xmlns:a16="http://schemas.microsoft.com/office/drawing/2014/main" xmlns="" id="{8B94227C-6442-4F2B-953B-D2F4EB705C4D}"/>
              </a:ext>
            </a:extLst>
          </p:cNvPr>
          <p:cNvCxnSpPr>
            <a:endCxn id="3" idx="2"/>
          </p:cNvCxnSpPr>
          <p:nvPr/>
        </p:nvCxnSpPr>
        <p:spPr>
          <a:xfrm>
            <a:off x="9402127" y="1086390"/>
            <a:ext cx="10357" cy="5611258"/>
          </a:xfrm>
          <a:prstGeom prst="line">
            <a:avLst/>
          </a:prstGeom>
        </p:spPr>
        <p:style>
          <a:lnRef idx="1">
            <a:schemeClr val="accent2"/>
          </a:lnRef>
          <a:fillRef idx="0">
            <a:schemeClr val="accent2"/>
          </a:fillRef>
          <a:effectRef idx="0">
            <a:schemeClr val="accent2"/>
          </a:effectRef>
          <a:fontRef idx="minor">
            <a:schemeClr val="tx1"/>
          </a:fontRef>
        </p:style>
      </p:cxnSp>
      <p:sp>
        <p:nvSpPr>
          <p:cNvPr id="13" name="Rectángulo 12">
            <a:extLst>
              <a:ext uri="{FF2B5EF4-FFF2-40B4-BE49-F238E27FC236}">
                <a16:creationId xmlns:a16="http://schemas.microsoft.com/office/drawing/2014/main" xmlns="" id="{B49B171C-DDFC-4610-A649-CF3C4F4EB29F}"/>
              </a:ext>
            </a:extLst>
          </p:cNvPr>
          <p:cNvSpPr/>
          <p:nvPr/>
        </p:nvSpPr>
        <p:spPr>
          <a:xfrm>
            <a:off x="379133" y="4295650"/>
            <a:ext cx="3574316"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Arial" panose="020B0604020202020204" pitchFamily="34" charset="0"/>
              <a:buChar char="•"/>
            </a:pPr>
            <a:r>
              <a:rPr lang="es-ES" sz="1400" dirty="0">
                <a:latin typeface="Times New Roman" panose="02020603050405020304" pitchFamily="18" charset="0"/>
                <a:ea typeface="Tahoma" panose="020B0604030504040204" pitchFamily="34" charset="0"/>
                <a:cs typeface="Times New Roman" panose="02020603050405020304" pitchFamily="18" charset="0"/>
              </a:rPr>
              <a:t>Vera y Zambrano Mora (2018) en el análisis físico-químico del mucílago de cacao Nacional (3,96) y CCN 51 (1,88)</a:t>
            </a:r>
          </a:p>
          <a:p>
            <a:pPr algn="just"/>
            <a:endParaRPr lang="es-ES" sz="14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buFont typeface="Arial" panose="020B0604020202020204" pitchFamily="34" charset="0"/>
              <a:buChar char="•"/>
            </a:pPr>
            <a:r>
              <a:rPr lang="es-ES" sz="1400" dirty="0">
                <a:latin typeface="Times New Roman" panose="02020603050405020304" pitchFamily="18" charset="0"/>
                <a:ea typeface="Tahoma" panose="020B0604030504040204" pitchFamily="34" charset="0"/>
                <a:cs typeface="Times New Roman" panose="02020603050405020304" pitchFamily="18" charset="0"/>
              </a:rPr>
              <a:t>Medina &amp; Pagano (2003) asociado al contenido mineral y, en consecuencia, depende del manejo agronómico.</a:t>
            </a:r>
          </a:p>
          <a:p>
            <a:pPr algn="just"/>
            <a:endParaRPr lang="es-ES" sz="14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buFont typeface="Arial" panose="020B0604020202020204" pitchFamily="34" charset="0"/>
              <a:buChar char="•"/>
            </a:pPr>
            <a:r>
              <a:rPr lang="es-ES" sz="1400" dirty="0">
                <a:latin typeface="Times New Roman" panose="02020603050405020304" pitchFamily="18" charset="0"/>
                <a:ea typeface="Tahoma" panose="020B0604030504040204" pitchFamily="34" charset="0"/>
                <a:cs typeface="Times New Roman" panose="02020603050405020304" pitchFamily="18" charset="0"/>
              </a:rPr>
              <a:t>Waller &amp; </a:t>
            </a:r>
            <a:r>
              <a:rPr lang="es-ES" sz="1400" dirty="0" err="1">
                <a:latin typeface="Times New Roman" panose="02020603050405020304" pitchFamily="18" charset="0"/>
                <a:ea typeface="Tahoma" panose="020B0604030504040204" pitchFamily="34" charset="0"/>
                <a:cs typeface="Times New Roman" panose="02020603050405020304" pitchFamily="18" charset="0"/>
              </a:rPr>
              <a:t>Wilsby</a:t>
            </a:r>
            <a:r>
              <a:rPr lang="es-ES" sz="1400" dirty="0">
                <a:latin typeface="Times New Roman" panose="02020603050405020304" pitchFamily="18" charset="0"/>
                <a:ea typeface="Tahoma" panose="020B0604030504040204" pitchFamily="34" charset="0"/>
                <a:cs typeface="Times New Roman" panose="02020603050405020304" pitchFamily="18" charset="0"/>
              </a:rPr>
              <a:t> (2019) = 90% agua</a:t>
            </a:r>
          </a:p>
        </p:txBody>
      </p:sp>
      <p:sp>
        <p:nvSpPr>
          <p:cNvPr id="24" name="Rectángulo 23">
            <a:extLst>
              <a:ext uri="{FF2B5EF4-FFF2-40B4-BE49-F238E27FC236}">
                <a16:creationId xmlns:a16="http://schemas.microsoft.com/office/drawing/2014/main" xmlns="" id="{D6AC3F2C-71FA-4454-8240-7854E7FEB72F}"/>
              </a:ext>
            </a:extLst>
          </p:cNvPr>
          <p:cNvSpPr/>
          <p:nvPr/>
        </p:nvSpPr>
        <p:spPr>
          <a:xfrm>
            <a:off x="4439022" y="965840"/>
            <a:ext cx="2401705" cy="1815882"/>
          </a:xfrm>
          <a:prstGeom prst="rect">
            <a:avLst/>
          </a:prstGeom>
          <a:ln>
            <a:solidFill>
              <a:schemeClr val="accent2"/>
            </a:solidFill>
          </a:ln>
        </p:spPr>
        <p:txBody>
          <a:bodyPr wrap="square">
            <a:spAutoFit/>
          </a:bodyPr>
          <a:lstStyle/>
          <a:p>
            <a:pPr algn="just"/>
            <a:r>
              <a:rPr lang="es-ES" sz="1400" dirty="0">
                <a:latin typeface="Times New Roman" panose="02020603050405020304" pitchFamily="18" charset="0"/>
                <a:cs typeface="Times New Roman" panose="02020603050405020304" pitchFamily="18" charset="0"/>
              </a:rPr>
              <a:t>Ferreira (2009) Hidrocarburos, aguas residuales de las industrias de la celulosa, procesamiento de alimentos y del papel, residuos de la industria vinícola, desechos de la industria láctea, residuos de cáscara de cítricos.</a:t>
            </a:r>
          </a:p>
        </p:txBody>
      </p:sp>
      <p:sp>
        <p:nvSpPr>
          <p:cNvPr id="26" name="Rectángulo 25">
            <a:extLst>
              <a:ext uri="{FF2B5EF4-FFF2-40B4-BE49-F238E27FC236}">
                <a16:creationId xmlns:a16="http://schemas.microsoft.com/office/drawing/2014/main" xmlns="" id="{EEA7A28D-6054-4EAE-8C05-3D239A818D33}"/>
              </a:ext>
            </a:extLst>
          </p:cNvPr>
          <p:cNvSpPr/>
          <p:nvPr/>
        </p:nvSpPr>
        <p:spPr>
          <a:xfrm>
            <a:off x="4639894" y="3763911"/>
            <a:ext cx="2262832" cy="1169551"/>
          </a:xfrm>
          <a:prstGeom prst="rect">
            <a:avLst/>
          </a:prstGeom>
          <a:ln>
            <a:solidFill>
              <a:srgbClr val="FFC000"/>
            </a:solidFill>
          </a:ln>
        </p:spPr>
        <p:txBody>
          <a:bodyPr wrap="square">
            <a:spAutoFit/>
          </a:bodyPr>
          <a:lstStyle/>
          <a:p>
            <a:r>
              <a:rPr lang="pt-BR" sz="1400" dirty="0">
                <a:latin typeface="Times New Roman" panose="02020603050405020304" pitchFamily="18" charset="0"/>
                <a:cs typeface="Times New Roman" panose="02020603050405020304" pitchFamily="18" charset="0"/>
              </a:rPr>
              <a:t>Vera y </a:t>
            </a:r>
            <a:r>
              <a:rPr lang="pt-BR" sz="1400" dirty="0" err="1">
                <a:latin typeface="Times New Roman" panose="02020603050405020304" pitchFamily="18" charset="0"/>
                <a:cs typeface="Times New Roman" panose="02020603050405020304" pitchFamily="18" charset="0"/>
              </a:rPr>
              <a:t>Zambrano</a:t>
            </a:r>
            <a:r>
              <a:rPr lang="pt-BR" sz="1400" dirty="0">
                <a:latin typeface="Times New Roman" panose="02020603050405020304" pitchFamily="18" charset="0"/>
                <a:cs typeface="Times New Roman" panose="02020603050405020304" pitchFamily="18" charset="0"/>
              </a:rPr>
              <a:t> (2018)</a:t>
            </a:r>
          </a:p>
          <a:p>
            <a:r>
              <a:rPr lang="pt-BR" sz="1400" dirty="0">
                <a:latin typeface="Times New Roman" panose="02020603050405020304" pitchFamily="18" charset="0"/>
                <a:cs typeface="Times New Roman" panose="02020603050405020304" pitchFamily="18" charset="0"/>
              </a:rPr>
              <a:t>Bacilos </a:t>
            </a:r>
          </a:p>
          <a:p>
            <a:r>
              <a:rPr lang="pt-BR" sz="1400" dirty="0">
                <a:latin typeface="Times New Roman" panose="02020603050405020304" pitchFamily="18" charset="0"/>
                <a:cs typeface="Times New Roman" panose="02020603050405020304" pitchFamily="18" charset="0"/>
              </a:rPr>
              <a:t>Gram –</a:t>
            </a:r>
          </a:p>
          <a:p>
            <a:r>
              <a:rPr lang="pt-BR" sz="1400" dirty="0" err="1">
                <a:latin typeface="Times New Roman" panose="02020603050405020304" pitchFamily="18" charset="0"/>
                <a:cs typeface="Times New Roman" panose="02020603050405020304" pitchFamily="18" charset="0"/>
              </a:rPr>
              <a:t>Catalasa</a:t>
            </a:r>
            <a:r>
              <a:rPr lang="pt-BR" sz="1400" dirty="0">
                <a:latin typeface="Times New Roman" panose="02020603050405020304" pitchFamily="18" charset="0"/>
                <a:cs typeface="Times New Roman" panose="02020603050405020304" pitchFamily="18" charset="0"/>
              </a:rPr>
              <a:t> positiva</a:t>
            </a:r>
          </a:p>
          <a:p>
            <a:r>
              <a:rPr lang="pt-BR" sz="1400" dirty="0" err="1">
                <a:latin typeface="Times New Roman" panose="02020603050405020304" pitchFamily="18" charset="0"/>
                <a:cs typeface="Times New Roman" panose="02020603050405020304" pitchFamily="18" charset="0"/>
              </a:rPr>
              <a:t>Oxidasa</a:t>
            </a:r>
            <a:r>
              <a:rPr lang="pt-BR" sz="1400" dirty="0">
                <a:latin typeface="Times New Roman" panose="02020603050405020304" pitchFamily="18" charset="0"/>
                <a:cs typeface="Times New Roman" panose="02020603050405020304" pitchFamily="18" charset="0"/>
              </a:rPr>
              <a:t> negativa</a:t>
            </a:r>
          </a:p>
        </p:txBody>
      </p:sp>
    </p:spTree>
    <p:extLst>
      <p:ext uri="{BB962C8B-B14F-4D97-AF65-F5344CB8AC3E}">
        <p14:creationId xmlns:p14="http://schemas.microsoft.com/office/powerpoint/2010/main" val="3332346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5DF5B5F4-4083-4812-99D1-E0B4552CC1C1}"/>
              </a:ext>
            </a:extLst>
          </p:cNvPr>
          <p:cNvPicPr/>
          <p:nvPr/>
        </p:nvPicPr>
        <p:blipFill rotWithShape="1">
          <a:blip r:embed="rId2">
            <a:extLst>
              <a:ext uri="{28A0092B-C50C-407E-A947-70E740481C1C}">
                <a14:useLocalDpi xmlns:a14="http://schemas.microsoft.com/office/drawing/2010/main" val="0"/>
              </a:ext>
            </a:extLst>
          </a:blip>
          <a:srcRect r="12911" b="4964"/>
          <a:stretch/>
        </p:blipFill>
        <p:spPr bwMode="auto">
          <a:xfrm>
            <a:off x="4004168" y="806923"/>
            <a:ext cx="3891238" cy="4207045"/>
          </a:xfrm>
          <a:prstGeom prst="rect">
            <a:avLst/>
          </a:prstGeom>
          <a:noFill/>
          <a:ln>
            <a:solidFill>
              <a:srgbClr val="FFC000"/>
            </a:solidFill>
          </a:ln>
        </p:spPr>
      </p:pic>
      <p:pic>
        <p:nvPicPr>
          <p:cNvPr id="5" name="Imagen 4">
            <a:extLst>
              <a:ext uri="{FF2B5EF4-FFF2-40B4-BE49-F238E27FC236}">
                <a16:creationId xmlns:a16="http://schemas.microsoft.com/office/drawing/2014/main" xmlns="" id="{949ED518-D981-40CD-AE8A-0D1E60089038}"/>
              </a:ext>
            </a:extLst>
          </p:cNvPr>
          <p:cNvPicPr/>
          <p:nvPr/>
        </p:nvPicPr>
        <p:blipFill rotWithShape="1">
          <a:blip r:embed="rId3">
            <a:extLst>
              <a:ext uri="{28A0092B-C50C-407E-A947-70E740481C1C}">
                <a14:useLocalDpi xmlns:a14="http://schemas.microsoft.com/office/drawing/2010/main" val="0"/>
              </a:ext>
            </a:extLst>
          </a:blip>
          <a:srcRect r="13731" b="3931"/>
          <a:stretch/>
        </p:blipFill>
        <p:spPr bwMode="auto">
          <a:xfrm>
            <a:off x="165968" y="806924"/>
            <a:ext cx="3841006" cy="4207044"/>
          </a:xfrm>
          <a:prstGeom prst="rect">
            <a:avLst/>
          </a:prstGeom>
          <a:noFill/>
          <a:ln>
            <a:solidFill>
              <a:srgbClr val="FFC000"/>
            </a:solidFill>
          </a:ln>
        </p:spPr>
      </p:pic>
      <p:pic>
        <p:nvPicPr>
          <p:cNvPr id="6" name="Imagen 5">
            <a:extLst>
              <a:ext uri="{FF2B5EF4-FFF2-40B4-BE49-F238E27FC236}">
                <a16:creationId xmlns:a16="http://schemas.microsoft.com/office/drawing/2014/main" xmlns="" id="{EF56703B-9DC2-4C55-BFE8-B5BDEAD567F9}"/>
              </a:ext>
            </a:extLst>
          </p:cNvPr>
          <p:cNvPicPr/>
          <p:nvPr/>
        </p:nvPicPr>
        <p:blipFill rotWithShape="1">
          <a:blip r:embed="rId4">
            <a:extLst>
              <a:ext uri="{28A0092B-C50C-407E-A947-70E740481C1C}">
                <a14:useLocalDpi xmlns:a14="http://schemas.microsoft.com/office/drawing/2010/main" val="0"/>
              </a:ext>
            </a:extLst>
          </a:blip>
          <a:srcRect r="13304"/>
          <a:stretch/>
        </p:blipFill>
        <p:spPr bwMode="auto">
          <a:xfrm>
            <a:off x="7826028" y="806924"/>
            <a:ext cx="4101826" cy="4207046"/>
          </a:xfrm>
          <a:prstGeom prst="rect">
            <a:avLst/>
          </a:prstGeom>
          <a:noFill/>
          <a:ln>
            <a:solidFill>
              <a:srgbClr val="FFC000"/>
            </a:solidFill>
          </a:ln>
        </p:spPr>
      </p:pic>
      <p:sp>
        <p:nvSpPr>
          <p:cNvPr id="7" name="2 CuadroTexto">
            <a:extLst>
              <a:ext uri="{FF2B5EF4-FFF2-40B4-BE49-F238E27FC236}">
                <a16:creationId xmlns:a16="http://schemas.microsoft.com/office/drawing/2014/main" xmlns="" id="{8E7A198C-5876-4F65-AB89-5998B1EC673C}"/>
              </a:ext>
            </a:extLst>
          </p:cNvPr>
          <p:cNvSpPr txBox="1"/>
          <p:nvPr/>
        </p:nvSpPr>
        <p:spPr>
          <a:xfrm>
            <a:off x="118542" y="86995"/>
            <a:ext cx="2200512" cy="6771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C" sz="2400" b="1" dirty="0">
                <a:ln w="0"/>
                <a:solidFill>
                  <a:schemeClr val="tx1"/>
                </a:solidFill>
                <a:effectLst>
                  <a:outerShdw blurRad="38100" dist="19050" dir="2700000" algn="tl" rotWithShape="0">
                    <a:schemeClr val="dk1">
                      <a:alpha val="40000"/>
                    </a:schemeClr>
                  </a:outerShdw>
                </a:effectLst>
              </a:rPr>
              <a:t>FACTOR A</a:t>
            </a:r>
          </a:p>
          <a:p>
            <a:pPr algn="ctr"/>
            <a:r>
              <a:rPr lang="es-EC" sz="1400" b="1" dirty="0">
                <a:ln w="0"/>
                <a:solidFill>
                  <a:schemeClr val="tx1"/>
                </a:solidFill>
                <a:effectLst>
                  <a:outerShdw blurRad="38100" dist="19050" dir="2700000" algn="tl" rotWithShape="0">
                    <a:schemeClr val="dk1">
                      <a:alpha val="40000"/>
                    </a:schemeClr>
                  </a:outerShdw>
                </a:effectLst>
              </a:rPr>
              <a:t>(Variedades)</a:t>
            </a:r>
          </a:p>
        </p:txBody>
      </p:sp>
      <p:graphicFrame>
        <p:nvGraphicFramePr>
          <p:cNvPr id="8" name="Tabla 7">
            <a:extLst>
              <a:ext uri="{FF2B5EF4-FFF2-40B4-BE49-F238E27FC236}">
                <a16:creationId xmlns:a16="http://schemas.microsoft.com/office/drawing/2014/main" xmlns="" id="{B5EDA763-D849-4F0E-BAE5-D12635486455}"/>
              </a:ext>
            </a:extLst>
          </p:cNvPr>
          <p:cNvGraphicFramePr>
            <a:graphicFrameLocks noGrp="1"/>
          </p:cNvGraphicFramePr>
          <p:nvPr>
            <p:extLst>
              <p:ext uri="{D42A27DB-BD31-4B8C-83A1-F6EECF244321}">
                <p14:modId xmlns:p14="http://schemas.microsoft.com/office/powerpoint/2010/main" val="1428129148"/>
              </p:ext>
            </p:extLst>
          </p:nvPr>
        </p:nvGraphicFramePr>
        <p:xfrm>
          <a:off x="505856" y="5118929"/>
          <a:ext cx="10852776" cy="1721734"/>
        </p:xfrm>
        <a:graphic>
          <a:graphicData uri="http://schemas.openxmlformats.org/drawingml/2006/table">
            <a:tbl>
              <a:tblPr firstRow="1" bandRow="1">
                <a:tableStyleId>{5940675A-B579-460E-94D1-54222C63F5DA}</a:tableStyleId>
              </a:tblPr>
              <a:tblGrid>
                <a:gridCol w="1577114">
                  <a:extLst>
                    <a:ext uri="{9D8B030D-6E8A-4147-A177-3AD203B41FA5}">
                      <a16:colId xmlns:a16="http://schemas.microsoft.com/office/drawing/2014/main" xmlns="" val="249551571"/>
                    </a:ext>
                  </a:extLst>
                </a:gridCol>
                <a:gridCol w="1579811">
                  <a:extLst>
                    <a:ext uri="{9D8B030D-6E8A-4147-A177-3AD203B41FA5}">
                      <a16:colId xmlns:a16="http://schemas.microsoft.com/office/drawing/2014/main" xmlns="" val="417149797"/>
                    </a:ext>
                  </a:extLst>
                </a:gridCol>
                <a:gridCol w="6327399">
                  <a:extLst>
                    <a:ext uri="{9D8B030D-6E8A-4147-A177-3AD203B41FA5}">
                      <a16:colId xmlns:a16="http://schemas.microsoft.com/office/drawing/2014/main" xmlns="" val="1817212836"/>
                    </a:ext>
                  </a:extLst>
                </a:gridCol>
                <a:gridCol w="1368452">
                  <a:extLst>
                    <a:ext uri="{9D8B030D-6E8A-4147-A177-3AD203B41FA5}">
                      <a16:colId xmlns:a16="http://schemas.microsoft.com/office/drawing/2014/main" xmlns="" val="3766485464"/>
                    </a:ext>
                  </a:extLst>
                </a:gridCol>
              </a:tblGrid>
              <a:tr h="551026">
                <a:tc>
                  <a:txBody>
                    <a:bodyPr/>
                    <a:lstStyle/>
                    <a:p>
                      <a:pPr algn="l"/>
                      <a:r>
                        <a:rPr lang="es-ES" sz="1400" dirty="0">
                          <a:latin typeface="Times New Roman" panose="02020603050405020304" pitchFamily="18" charset="0"/>
                          <a:cs typeface="Times New Roman" panose="02020603050405020304" pitchFamily="18" charset="0"/>
                        </a:rPr>
                        <a:t>Sólidos</a:t>
                      </a:r>
                      <a:r>
                        <a:rPr lang="es-ES" sz="1400" baseline="0" dirty="0">
                          <a:latin typeface="Times New Roman" panose="02020603050405020304" pitchFamily="18" charset="0"/>
                          <a:cs typeface="Times New Roman" panose="02020603050405020304" pitchFamily="18" charset="0"/>
                        </a:rPr>
                        <a:t> Solubles</a:t>
                      </a:r>
                      <a:endParaRPr lang="x-none" sz="1400" dirty="0">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tc rowSpan="2">
                  <a:txBody>
                    <a:bodyPr/>
                    <a:lstStyle/>
                    <a:p>
                      <a:pPr algn="ctr"/>
                      <a:r>
                        <a:rPr lang="x-none" sz="14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x-none" sz="14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rowSpan="2">
                  <a:txBody>
                    <a:bodyPr/>
                    <a:lstStyle/>
                    <a:p>
                      <a:pPr algn="just"/>
                      <a:r>
                        <a:rPr lang="x-none" sz="1400" dirty="0">
                          <a:latin typeface="Times New Roman" panose="02020603050405020304" pitchFamily="18" charset="0"/>
                          <a:cs typeface="Times New Roman" panose="02020603050405020304" pitchFamily="18" charset="0"/>
                        </a:rPr>
                        <a:t> </a:t>
                      </a:r>
                      <a:r>
                        <a:rPr lang="es-ES" sz="1400" dirty="0">
                          <a:latin typeface="Times New Roman" panose="02020603050405020304" pitchFamily="18" charset="0"/>
                          <a:cs typeface="Times New Roman" panose="02020603050405020304" pitchFamily="18" charset="0"/>
                        </a:rPr>
                        <a:t>“Evaluación de las características del mucílago de cacao (</a:t>
                      </a:r>
                      <a:r>
                        <a:rPr lang="es-ES" sz="1400" i="1" dirty="0" err="1">
                          <a:latin typeface="Times New Roman" panose="02020603050405020304" pitchFamily="18" charset="0"/>
                          <a:cs typeface="Times New Roman" panose="02020603050405020304" pitchFamily="18" charset="0"/>
                        </a:rPr>
                        <a:t>Theobroma</a:t>
                      </a:r>
                      <a:r>
                        <a:rPr lang="es-ES" sz="1400" i="1" dirty="0">
                          <a:latin typeface="Times New Roman" panose="02020603050405020304" pitchFamily="18" charset="0"/>
                          <a:cs typeface="Times New Roman" panose="02020603050405020304" pitchFamily="18" charset="0"/>
                        </a:rPr>
                        <a:t> caca</a:t>
                      </a:r>
                      <a:r>
                        <a:rPr lang="es-ES" sz="1400" dirty="0">
                          <a:latin typeface="Times New Roman" panose="02020603050405020304" pitchFamily="18" charset="0"/>
                          <a:cs typeface="Times New Roman" panose="02020603050405020304" pitchFamily="18" charset="0"/>
                        </a:rPr>
                        <a:t>o) en la obtención de alcohol etílico”</a:t>
                      </a:r>
                    </a:p>
                  </a:txBody>
                  <a:tcPr marL="91428" marR="91428" marT="45731" marB="45731">
                    <a:solidFill>
                      <a:schemeClr val="accent4">
                        <a:lumMod val="20000"/>
                        <a:lumOff val="80000"/>
                      </a:schemeClr>
                    </a:solidFill>
                  </a:tcPr>
                </a:tc>
                <a:tc>
                  <a:txBody>
                    <a:bodyPr/>
                    <a:lstStyle/>
                    <a:p>
                      <a:pPr algn="ctr"/>
                      <a:r>
                        <a:rPr lang="es-ES" sz="1400" kern="1200" dirty="0">
                          <a:solidFill>
                            <a:srgbClr val="FF0000"/>
                          </a:solidFill>
                          <a:effectLst/>
                          <a:latin typeface="Times New Roman" panose="02020603050405020304" pitchFamily="18" charset="0"/>
                          <a:ea typeface="+mn-ea"/>
                          <a:cs typeface="Times New Roman" panose="02020603050405020304" pitchFamily="18" charset="0"/>
                        </a:rPr>
                        <a:t>10,17º Brix</a:t>
                      </a:r>
                      <a:endParaRPr lang="x-none" sz="1400" dirty="0">
                        <a:solidFill>
                          <a:srgbClr val="FF0000"/>
                        </a:solidFill>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extLst>
                  <a:ext uri="{0D108BD9-81ED-4DB2-BD59-A6C34878D82A}">
                    <a16:rowId xmlns:a16="http://schemas.microsoft.com/office/drawing/2014/main" xmlns="" val="4161429450"/>
                  </a:ext>
                </a:extLst>
              </a:tr>
              <a:tr h="0">
                <a:tc>
                  <a:txBody>
                    <a:bodyPr/>
                    <a:lstStyle/>
                    <a:p>
                      <a:pPr algn="l"/>
                      <a:r>
                        <a:rPr lang="es-ES" sz="1400" dirty="0">
                          <a:latin typeface="Times New Roman" panose="02020603050405020304" pitchFamily="18" charset="0"/>
                          <a:cs typeface="Times New Roman" panose="02020603050405020304" pitchFamily="18" charset="0"/>
                        </a:rPr>
                        <a:t>pH</a:t>
                      </a:r>
                      <a:endParaRPr lang="x-none" sz="1400" dirty="0">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tc vMerge="1">
                  <a:txBody>
                    <a:bodyPr/>
                    <a:lstStyle/>
                    <a:p>
                      <a:endParaRPr lang="x-none" dirty="0"/>
                    </a:p>
                  </a:txBody>
                  <a:tcPr/>
                </a:tc>
                <a:tc vMerge="1">
                  <a:txBody>
                    <a:bodyPr/>
                    <a:lstStyle/>
                    <a:p>
                      <a:endParaRPr lang="x-none" dirty="0"/>
                    </a:p>
                  </a:txBody>
                  <a:tcPr/>
                </a:tc>
                <a:tc>
                  <a:txBody>
                    <a:bodyPr/>
                    <a:lstStyle/>
                    <a:p>
                      <a:pPr algn="ctr"/>
                      <a:r>
                        <a:rPr lang="es-ES" sz="1400" dirty="0">
                          <a:solidFill>
                            <a:srgbClr val="FF0000"/>
                          </a:solidFill>
                          <a:latin typeface="Times New Roman" panose="02020603050405020304" pitchFamily="18" charset="0"/>
                          <a:cs typeface="Times New Roman" panose="02020603050405020304" pitchFamily="18" charset="0"/>
                        </a:rPr>
                        <a:t>3,76-3,83</a:t>
                      </a:r>
                      <a:endParaRPr lang="x-none" sz="1400" dirty="0">
                        <a:solidFill>
                          <a:srgbClr val="FF0000"/>
                        </a:solidFill>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extLst>
                  <a:ext uri="{0D108BD9-81ED-4DB2-BD59-A6C34878D82A}">
                    <a16:rowId xmlns:a16="http://schemas.microsoft.com/office/drawing/2014/main" xmlns="" val="1683612541"/>
                  </a:ext>
                </a:extLst>
              </a:tr>
              <a:tr h="865886">
                <a:tc>
                  <a:txBody>
                    <a:bodyPr/>
                    <a:lstStyle/>
                    <a:p>
                      <a:pPr algn="l"/>
                      <a:endParaRPr lang="es-ES" sz="1400" dirty="0">
                        <a:latin typeface="Times New Roman" panose="02020603050405020304" pitchFamily="18" charset="0"/>
                        <a:cs typeface="Times New Roman" panose="02020603050405020304" pitchFamily="18" charset="0"/>
                      </a:endParaRPr>
                    </a:p>
                    <a:p>
                      <a:pPr algn="l"/>
                      <a:r>
                        <a:rPr lang="es-ES" sz="1400" dirty="0">
                          <a:latin typeface="Times New Roman" panose="02020603050405020304" pitchFamily="18" charset="0"/>
                          <a:cs typeface="Times New Roman" panose="02020603050405020304" pitchFamily="18" charset="0"/>
                        </a:rPr>
                        <a:t>Acidez titulable</a:t>
                      </a:r>
                      <a:endParaRPr lang="x-none" sz="1400" dirty="0">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tc>
                  <a:txBody>
                    <a:bodyPr/>
                    <a:lstStyle/>
                    <a:p>
                      <a:pPr marL="0" marR="0" lvl="0" indent="0" algn="ctr" defTabSz="1088502"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Times New Roman" panose="02020603050405020304" pitchFamily="18" charset="0"/>
                          <a:ea typeface="+mn-ea"/>
                          <a:cs typeface="Times New Roman" panose="02020603050405020304" pitchFamily="18" charset="0"/>
                        </a:rPr>
                        <a:t>( INEN 374, 2015), </a:t>
                      </a:r>
                      <a:endParaRPr lang="x-none" sz="14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1400" dirty="0">
                          <a:latin typeface="Times New Roman" panose="02020603050405020304" pitchFamily="18" charset="0"/>
                          <a:cs typeface="Times New Roman" panose="02020603050405020304" pitchFamily="18" charset="0"/>
                        </a:rPr>
                        <a:t>Bebidas alcohólicas  (</a:t>
                      </a:r>
                      <a:r>
                        <a:rPr lang="es-ES" sz="1400" kern="1200" dirty="0">
                          <a:solidFill>
                            <a:schemeClr val="tx1"/>
                          </a:solidFill>
                          <a:effectLst/>
                          <a:latin typeface="Times New Roman" panose="02020603050405020304" pitchFamily="18" charset="0"/>
                          <a:ea typeface="+mn-ea"/>
                          <a:cs typeface="Times New Roman" panose="02020603050405020304" pitchFamily="18" charset="0"/>
                        </a:rPr>
                        <a:t>máximo de acidez aceptable)</a:t>
                      </a:r>
                      <a:endParaRPr lang="x-none" sz="1400" dirty="0">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rgbClr val="FF0000"/>
                          </a:solidFill>
                          <a:effectLst/>
                          <a:latin typeface="Times New Roman" panose="02020603050405020304" pitchFamily="18" charset="0"/>
                          <a:ea typeface="+mn-ea"/>
                          <a:cs typeface="Times New Roman" panose="02020603050405020304" pitchFamily="18" charset="0"/>
                        </a:rPr>
                        <a:t>1,5 g/L. </a:t>
                      </a:r>
                    </a:p>
                    <a:p>
                      <a:pPr marL="0" marR="0" indent="0" algn="ctr" defTabSz="914400" rtl="0" eaLnBrk="1" fontAlgn="auto" latinLnBrk="0" hangingPunct="1">
                        <a:lnSpc>
                          <a:spcPct val="100000"/>
                        </a:lnSpc>
                        <a:spcBef>
                          <a:spcPts val="0"/>
                        </a:spcBef>
                        <a:spcAft>
                          <a:spcPts val="0"/>
                        </a:spcAft>
                        <a:buClrTx/>
                        <a:buSzTx/>
                        <a:buFontTx/>
                        <a:buNone/>
                        <a:tabLst/>
                        <a:defRPr/>
                      </a:pPr>
                      <a:endParaRPr lang="es-ES" sz="1400" dirty="0">
                        <a:solidFill>
                          <a:srgbClr val="FF0000"/>
                        </a:solidFill>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extLst>
                  <a:ext uri="{0D108BD9-81ED-4DB2-BD59-A6C34878D82A}">
                    <a16:rowId xmlns:a16="http://schemas.microsoft.com/office/drawing/2014/main" xmlns="" val="97704341"/>
                  </a:ext>
                </a:extLst>
              </a:tr>
            </a:tbl>
          </a:graphicData>
        </a:graphic>
      </p:graphicFrame>
      <p:sp>
        <p:nvSpPr>
          <p:cNvPr id="10" name="Elipse 9">
            <a:extLst>
              <a:ext uri="{FF2B5EF4-FFF2-40B4-BE49-F238E27FC236}">
                <a16:creationId xmlns:a16="http://schemas.microsoft.com/office/drawing/2014/main" xmlns="" id="{68DFE67E-B727-476F-8354-A9A5397031BE}"/>
              </a:ext>
            </a:extLst>
          </p:cNvPr>
          <p:cNvSpPr/>
          <p:nvPr/>
        </p:nvSpPr>
        <p:spPr>
          <a:xfrm>
            <a:off x="6760767" y="2157495"/>
            <a:ext cx="774599" cy="58433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Elipse 10">
            <a:extLst>
              <a:ext uri="{FF2B5EF4-FFF2-40B4-BE49-F238E27FC236}">
                <a16:creationId xmlns:a16="http://schemas.microsoft.com/office/drawing/2014/main" xmlns="" id="{E83B5699-B3BB-4E37-8F14-57D7D9BF2EBE}"/>
              </a:ext>
            </a:extLst>
          </p:cNvPr>
          <p:cNvSpPr/>
          <p:nvPr/>
        </p:nvSpPr>
        <p:spPr>
          <a:xfrm>
            <a:off x="11009239" y="2234393"/>
            <a:ext cx="774599" cy="58433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Elipse 11">
            <a:extLst>
              <a:ext uri="{FF2B5EF4-FFF2-40B4-BE49-F238E27FC236}">
                <a16:creationId xmlns:a16="http://schemas.microsoft.com/office/drawing/2014/main" xmlns="" id="{EB8C8CE7-6D2C-4533-BAEE-738238EF4913}"/>
              </a:ext>
            </a:extLst>
          </p:cNvPr>
          <p:cNvSpPr/>
          <p:nvPr/>
        </p:nvSpPr>
        <p:spPr>
          <a:xfrm>
            <a:off x="1360167" y="2157495"/>
            <a:ext cx="774599" cy="58433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015621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D3C3E38-1687-4A56-A8FA-832E181826A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78782" y="781576"/>
            <a:ext cx="4778005" cy="4229891"/>
          </a:xfrm>
          <a:prstGeom prst="rect">
            <a:avLst/>
          </a:prstGeom>
          <a:noFill/>
          <a:ln>
            <a:solidFill>
              <a:srgbClr val="FFC000"/>
            </a:solidFill>
          </a:ln>
        </p:spPr>
      </p:pic>
      <p:pic>
        <p:nvPicPr>
          <p:cNvPr id="5" name="Imagen 4">
            <a:extLst>
              <a:ext uri="{FF2B5EF4-FFF2-40B4-BE49-F238E27FC236}">
                <a16:creationId xmlns:a16="http://schemas.microsoft.com/office/drawing/2014/main" xmlns="" id="{46C2B49D-0D6D-4830-B6D1-D7E995D6E165}"/>
              </a:ext>
            </a:extLst>
          </p:cNvPr>
          <p:cNvPicPr/>
          <p:nvPr/>
        </p:nvPicPr>
        <p:blipFill rotWithShape="1">
          <a:blip r:embed="rId3">
            <a:extLst>
              <a:ext uri="{28A0092B-C50C-407E-A947-70E740481C1C}">
                <a14:useLocalDpi xmlns:a14="http://schemas.microsoft.com/office/drawing/2010/main" val="0"/>
              </a:ext>
            </a:extLst>
          </a:blip>
          <a:srcRect r="10487"/>
          <a:stretch/>
        </p:blipFill>
        <p:spPr bwMode="auto">
          <a:xfrm>
            <a:off x="6419597" y="781577"/>
            <a:ext cx="3843067" cy="4229891"/>
          </a:xfrm>
          <a:prstGeom prst="rect">
            <a:avLst/>
          </a:prstGeom>
          <a:solidFill>
            <a:schemeClr val="accent2"/>
          </a:solidFill>
          <a:ln>
            <a:solidFill>
              <a:srgbClr val="FFC000"/>
            </a:solidFill>
          </a:ln>
        </p:spPr>
      </p:pic>
      <p:sp>
        <p:nvSpPr>
          <p:cNvPr id="3" name="Elipse 2">
            <a:extLst>
              <a:ext uri="{FF2B5EF4-FFF2-40B4-BE49-F238E27FC236}">
                <a16:creationId xmlns:a16="http://schemas.microsoft.com/office/drawing/2014/main" xmlns="" id="{46509ACE-A5D3-4D88-8C81-132756009737}"/>
              </a:ext>
            </a:extLst>
          </p:cNvPr>
          <p:cNvSpPr/>
          <p:nvPr/>
        </p:nvSpPr>
        <p:spPr>
          <a:xfrm>
            <a:off x="5339477" y="2061642"/>
            <a:ext cx="792088" cy="648072"/>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
        <p:nvSpPr>
          <p:cNvPr id="8" name="Elipse 7">
            <a:extLst>
              <a:ext uri="{FF2B5EF4-FFF2-40B4-BE49-F238E27FC236}">
                <a16:creationId xmlns:a16="http://schemas.microsoft.com/office/drawing/2014/main" xmlns="" id="{0D1395F1-C07D-4488-814C-972ED43B548D}"/>
              </a:ext>
            </a:extLst>
          </p:cNvPr>
          <p:cNvSpPr/>
          <p:nvPr/>
        </p:nvSpPr>
        <p:spPr>
          <a:xfrm>
            <a:off x="9155901" y="2277666"/>
            <a:ext cx="792088" cy="648072"/>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dirty="0"/>
          </a:p>
        </p:txBody>
      </p:sp>
      <p:sp>
        <p:nvSpPr>
          <p:cNvPr id="9" name="2 CuadroTexto">
            <a:extLst>
              <a:ext uri="{FF2B5EF4-FFF2-40B4-BE49-F238E27FC236}">
                <a16:creationId xmlns:a16="http://schemas.microsoft.com/office/drawing/2014/main" xmlns="" id="{53395D66-3490-4AC3-9647-B41E2C380A66}"/>
              </a:ext>
            </a:extLst>
          </p:cNvPr>
          <p:cNvSpPr txBox="1"/>
          <p:nvPr/>
        </p:nvSpPr>
        <p:spPr>
          <a:xfrm>
            <a:off x="184058" y="20266"/>
            <a:ext cx="2200512" cy="6771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C" sz="2400" b="1" dirty="0">
                <a:ln w="0"/>
                <a:solidFill>
                  <a:schemeClr val="tx1"/>
                </a:solidFill>
                <a:effectLst>
                  <a:outerShdw blurRad="38100" dist="19050" dir="2700000" algn="tl" rotWithShape="0">
                    <a:schemeClr val="dk1">
                      <a:alpha val="40000"/>
                    </a:schemeClr>
                  </a:outerShdw>
                </a:effectLst>
              </a:rPr>
              <a:t>FACTOR A</a:t>
            </a:r>
          </a:p>
          <a:p>
            <a:pPr algn="ctr"/>
            <a:r>
              <a:rPr lang="es-EC" sz="1400" b="1" dirty="0">
                <a:ln w="0"/>
                <a:solidFill>
                  <a:schemeClr val="tx1"/>
                </a:solidFill>
                <a:effectLst>
                  <a:outerShdw blurRad="38100" dist="19050" dir="2700000" algn="tl" rotWithShape="0">
                    <a:schemeClr val="dk1">
                      <a:alpha val="40000"/>
                    </a:schemeClr>
                  </a:outerShdw>
                </a:effectLst>
              </a:rPr>
              <a:t>(Variedades)</a:t>
            </a:r>
          </a:p>
        </p:txBody>
      </p:sp>
      <p:graphicFrame>
        <p:nvGraphicFramePr>
          <p:cNvPr id="12" name="Tabla 12">
            <a:extLst>
              <a:ext uri="{FF2B5EF4-FFF2-40B4-BE49-F238E27FC236}">
                <a16:creationId xmlns:a16="http://schemas.microsoft.com/office/drawing/2014/main" xmlns="" id="{D3D259B5-2A21-4C82-AF86-0F647D22EF7E}"/>
              </a:ext>
            </a:extLst>
          </p:cNvPr>
          <p:cNvGraphicFramePr>
            <a:graphicFrameLocks noGrp="1"/>
          </p:cNvGraphicFramePr>
          <p:nvPr>
            <p:extLst>
              <p:ext uri="{D42A27DB-BD31-4B8C-83A1-F6EECF244321}">
                <p14:modId xmlns:p14="http://schemas.microsoft.com/office/powerpoint/2010/main" val="3781122223"/>
              </p:ext>
            </p:extLst>
          </p:nvPr>
        </p:nvGraphicFramePr>
        <p:xfrm>
          <a:off x="622598" y="5148832"/>
          <a:ext cx="10945216" cy="1249680"/>
        </p:xfrm>
        <a:graphic>
          <a:graphicData uri="http://schemas.openxmlformats.org/drawingml/2006/table">
            <a:tbl>
              <a:tblPr firstRow="1" bandRow="1">
                <a:tableStyleId>{5940675A-B579-460E-94D1-54222C63F5DA}</a:tableStyleId>
              </a:tblPr>
              <a:tblGrid>
                <a:gridCol w="1296144">
                  <a:extLst>
                    <a:ext uri="{9D8B030D-6E8A-4147-A177-3AD203B41FA5}">
                      <a16:colId xmlns:a16="http://schemas.microsoft.com/office/drawing/2014/main" xmlns="" val="1384872663"/>
                    </a:ext>
                  </a:extLst>
                </a:gridCol>
                <a:gridCol w="2232248">
                  <a:extLst>
                    <a:ext uri="{9D8B030D-6E8A-4147-A177-3AD203B41FA5}">
                      <a16:colId xmlns:a16="http://schemas.microsoft.com/office/drawing/2014/main" xmlns="" val="4001077937"/>
                    </a:ext>
                  </a:extLst>
                </a:gridCol>
                <a:gridCol w="4680520">
                  <a:extLst>
                    <a:ext uri="{9D8B030D-6E8A-4147-A177-3AD203B41FA5}">
                      <a16:colId xmlns:a16="http://schemas.microsoft.com/office/drawing/2014/main" xmlns="" val="2869719066"/>
                    </a:ext>
                  </a:extLst>
                </a:gridCol>
                <a:gridCol w="2736304">
                  <a:extLst>
                    <a:ext uri="{9D8B030D-6E8A-4147-A177-3AD203B41FA5}">
                      <a16:colId xmlns:a16="http://schemas.microsoft.com/office/drawing/2014/main" xmlns="" val="3768836470"/>
                    </a:ext>
                  </a:extLst>
                </a:gridCol>
              </a:tblGrid>
              <a:tr h="429762">
                <a:tc>
                  <a:txBody>
                    <a:bodyPr/>
                    <a:lstStyle/>
                    <a:p>
                      <a:r>
                        <a:rPr lang="es-ES" sz="1400" dirty="0">
                          <a:latin typeface="Times New Roman" panose="02020603050405020304" pitchFamily="18" charset="0"/>
                          <a:cs typeface="Times New Roman" panose="02020603050405020304" pitchFamily="18" charset="0"/>
                        </a:rPr>
                        <a:t>Ceniza</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x-none" sz="14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p>
                      <a:r>
                        <a:rPr lang="es-ES" sz="1400" kern="1200" dirty="0">
                          <a:solidFill>
                            <a:schemeClr val="tx1"/>
                          </a:solidFill>
                          <a:effectLst/>
                          <a:latin typeface="Times New Roman" panose="02020603050405020304" pitchFamily="18" charset="0"/>
                          <a:ea typeface="+mn-ea"/>
                          <a:cs typeface="Times New Roman" panose="02020603050405020304" pitchFamily="18" charset="0"/>
                        </a:rPr>
                        <a:t>Medina y Pagano (2003)</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Mucílago fermentado de cacao Nacional y CCN51</a:t>
                      </a:r>
                    </a:p>
                    <a:p>
                      <a:r>
                        <a:rPr lang="es-ES" sz="1400" kern="1200" dirty="0">
                          <a:solidFill>
                            <a:schemeClr val="tx1"/>
                          </a:solidFill>
                          <a:effectLst/>
                          <a:latin typeface="Times New Roman" panose="02020603050405020304" pitchFamily="18" charset="0"/>
                          <a:ea typeface="+mn-ea"/>
                          <a:cs typeface="Times New Roman" panose="02020603050405020304" pitchFamily="18" charset="0"/>
                        </a:rPr>
                        <a:t>Asociado al </a:t>
                      </a:r>
                      <a:r>
                        <a:rPr lang="es-ES" sz="1400" kern="1200" dirty="0">
                          <a:solidFill>
                            <a:srgbClr val="FF0000"/>
                          </a:solidFill>
                          <a:effectLst/>
                          <a:latin typeface="Times New Roman" panose="02020603050405020304" pitchFamily="18" charset="0"/>
                          <a:ea typeface="+mn-ea"/>
                          <a:cs typeface="Times New Roman" panose="02020603050405020304" pitchFamily="18" charset="0"/>
                        </a:rPr>
                        <a:t>contenido mineral </a:t>
                      </a:r>
                      <a:r>
                        <a:rPr lang="es-ES" sz="1400" kern="1200" dirty="0">
                          <a:solidFill>
                            <a:schemeClr val="tx1"/>
                          </a:solidFill>
                          <a:effectLst/>
                          <a:latin typeface="Times New Roman" panose="02020603050405020304" pitchFamily="18" charset="0"/>
                          <a:ea typeface="+mn-ea"/>
                          <a:cs typeface="Times New Roman" panose="02020603050405020304" pitchFamily="18" charset="0"/>
                        </a:rPr>
                        <a:t>y, en consecuencia, depende del manejo agronómico.</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kern="1200" dirty="0">
                          <a:solidFill>
                            <a:srgbClr val="FF0000"/>
                          </a:solidFill>
                          <a:effectLst/>
                          <a:latin typeface="Times New Roman" panose="02020603050405020304" pitchFamily="18" charset="0"/>
                          <a:ea typeface="+mn-ea"/>
                          <a:cs typeface="Times New Roman" panose="02020603050405020304" pitchFamily="18" charset="0"/>
                        </a:rPr>
                        <a:t>3,96% y 1,88% </a:t>
                      </a:r>
                      <a:endParaRPr lang="es-ES" sz="14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3185092983"/>
                  </a:ext>
                </a:extLst>
              </a:tr>
              <a:tr h="370840">
                <a:tc>
                  <a:txBody>
                    <a:bodyPr/>
                    <a:lstStyle/>
                    <a:p>
                      <a:r>
                        <a:rPr lang="es-ES" sz="1400" dirty="0">
                          <a:latin typeface="Times New Roman" panose="02020603050405020304" pitchFamily="18" charset="0"/>
                          <a:cs typeface="Times New Roman" panose="02020603050405020304" pitchFamily="18" charset="0"/>
                        </a:rPr>
                        <a:t>Densidad</a:t>
                      </a:r>
                    </a:p>
                  </a:txBody>
                  <a:tcPr>
                    <a:solidFill>
                      <a:schemeClr val="accent1">
                        <a:lumMod val="40000"/>
                        <a:lumOff val="60000"/>
                      </a:schemeClr>
                    </a:solidFill>
                  </a:tcPr>
                </a:tc>
                <a:tc>
                  <a:txBody>
                    <a:bodyPr/>
                    <a:lstStyle/>
                    <a:p>
                      <a:r>
                        <a:rPr lang="es-ES" sz="1400" kern="1200" dirty="0">
                          <a:solidFill>
                            <a:schemeClr val="tx1"/>
                          </a:solidFill>
                          <a:effectLst/>
                          <a:latin typeface="Times New Roman" panose="02020603050405020304" pitchFamily="18" charset="0"/>
                          <a:ea typeface="+mn-ea"/>
                          <a:cs typeface="Times New Roman" panose="02020603050405020304" pitchFamily="18" charset="0"/>
                        </a:rPr>
                        <a:t>(García Cazorla &amp; Xirau Vayreda, 2000)</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kern="1200" dirty="0">
                          <a:solidFill>
                            <a:schemeClr val="tx1"/>
                          </a:solidFill>
                          <a:effectLst/>
                          <a:latin typeface="Times New Roman" panose="02020603050405020304" pitchFamily="18" charset="0"/>
                          <a:ea typeface="+mn-ea"/>
                          <a:cs typeface="Times New Roman" panose="02020603050405020304" pitchFamily="18" charset="0"/>
                        </a:rPr>
                        <a:t>Vinos de licor (moscatel)</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kern="1200" dirty="0">
                          <a:solidFill>
                            <a:srgbClr val="FF0000"/>
                          </a:solidFill>
                          <a:effectLst/>
                          <a:latin typeface="Times New Roman" panose="02020603050405020304" pitchFamily="18" charset="0"/>
                          <a:ea typeface="+mn-ea"/>
                          <a:cs typeface="Times New Roman" panose="02020603050405020304" pitchFamily="18" charset="0"/>
                        </a:rPr>
                        <a:t>1,0500-1,0700 d</a:t>
                      </a:r>
                      <a:r>
                        <a:rPr lang="es-ES" sz="1400" kern="1200" baseline="-25000" dirty="0">
                          <a:solidFill>
                            <a:srgbClr val="FF0000"/>
                          </a:solidFill>
                          <a:effectLst/>
                          <a:latin typeface="Times New Roman" panose="02020603050405020304" pitchFamily="18" charset="0"/>
                          <a:ea typeface="+mn-ea"/>
                          <a:cs typeface="Times New Roman" panose="02020603050405020304" pitchFamily="18" charset="0"/>
                        </a:rPr>
                        <a:t>20 </a:t>
                      </a:r>
                      <a:endParaRPr lang="es-ES" sz="14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267704374"/>
                  </a:ext>
                </a:extLst>
              </a:tr>
            </a:tbl>
          </a:graphicData>
        </a:graphic>
      </p:graphicFrame>
    </p:spTree>
    <p:extLst>
      <p:ext uri="{BB962C8B-B14F-4D97-AF65-F5344CB8AC3E}">
        <p14:creationId xmlns:p14="http://schemas.microsoft.com/office/powerpoint/2010/main" val="19577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EDF4FABA-9970-4823-8293-948CA0C45A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0033" y="987080"/>
            <a:ext cx="3744416" cy="4088547"/>
          </a:xfrm>
          <a:prstGeom prst="rect">
            <a:avLst/>
          </a:prstGeom>
          <a:noFill/>
          <a:ln>
            <a:solidFill>
              <a:srgbClr val="FFC000"/>
            </a:solidFill>
          </a:ln>
        </p:spPr>
      </p:pic>
      <p:pic>
        <p:nvPicPr>
          <p:cNvPr id="7" name="Imagen 6">
            <a:extLst>
              <a:ext uri="{FF2B5EF4-FFF2-40B4-BE49-F238E27FC236}">
                <a16:creationId xmlns:a16="http://schemas.microsoft.com/office/drawing/2014/main" xmlns="" id="{20B008F0-8111-4533-B9A7-70C3C57A14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18942" y="987080"/>
            <a:ext cx="4320480" cy="4088546"/>
          </a:xfrm>
          <a:prstGeom prst="rect">
            <a:avLst/>
          </a:prstGeom>
          <a:noFill/>
          <a:ln>
            <a:solidFill>
              <a:srgbClr val="FFC000"/>
            </a:solidFill>
          </a:ln>
        </p:spPr>
      </p:pic>
      <p:pic>
        <p:nvPicPr>
          <p:cNvPr id="4" name="Imagen 3">
            <a:extLst>
              <a:ext uri="{FF2B5EF4-FFF2-40B4-BE49-F238E27FC236}">
                <a16:creationId xmlns:a16="http://schemas.microsoft.com/office/drawing/2014/main" xmlns="" id="{D34C8AAA-61DE-4606-871E-BEC464FC1AB7}"/>
              </a:ext>
            </a:extLst>
          </p:cNvPr>
          <p:cNvPicPr/>
          <p:nvPr/>
        </p:nvPicPr>
        <p:blipFill rotWithShape="1">
          <a:blip r:embed="rId4">
            <a:extLst>
              <a:ext uri="{28A0092B-C50C-407E-A947-70E740481C1C}">
                <a14:useLocalDpi xmlns:a14="http://schemas.microsoft.com/office/drawing/2010/main" val="0"/>
              </a:ext>
            </a:extLst>
          </a:blip>
          <a:srcRect r="10000"/>
          <a:stretch/>
        </p:blipFill>
        <p:spPr bwMode="auto">
          <a:xfrm>
            <a:off x="7823398" y="987079"/>
            <a:ext cx="3888432" cy="4088546"/>
          </a:xfrm>
          <a:prstGeom prst="rect">
            <a:avLst/>
          </a:prstGeom>
          <a:noFill/>
          <a:ln>
            <a:solidFill>
              <a:srgbClr val="FFC000"/>
            </a:solidFill>
          </a:ln>
        </p:spPr>
      </p:pic>
      <p:sp>
        <p:nvSpPr>
          <p:cNvPr id="8" name="2 CuadroTexto">
            <a:extLst>
              <a:ext uri="{FF2B5EF4-FFF2-40B4-BE49-F238E27FC236}">
                <a16:creationId xmlns:a16="http://schemas.microsoft.com/office/drawing/2014/main" xmlns="" id="{37AE18C9-DEA5-4E83-A870-6B697F01AF1F}"/>
              </a:ext>
            </a:extLst>
          </p:cNvPr>
          <p:cNvSpPr txBox="1"/>
          <p:nvPr/>
        </p:nvSpPr>
        <p:spPr>
          <a:xfrm>
            <a:off x="118542" y="86995"/>
            <a:ext cx="2200512" cy="6771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C" sz="2400" b="1" dirty="0">
                <a:ln w="0"/>
                <a:solidFill>
                  <a:schemeClr val="tx1"/>
                </a:solidFill>
                <a:effectLst>
                  <a:outerShdw blurRad="38100" dist="19050" dir="2700000" algn="tl" rotWithShape="0">
                    <a:schemeClr val="dk1">
                      <a:alpha val="40000"/>
                    </a:schemeClr>
                  </a:outerShdw>
                </a:effectLst>
              </a:rPr>
              <a:t>FACTOR A</a:t>
            </a:r>
          </a:p>
          <a:p>
            <a:pPr algn="ctr"/>
            <a:r>
              <a:rPr lang="es-EC" sz="1400" b="1" dirty="0">
                <a:ln w="0"/>
                <a:solidFill>
                  <a:schemeClr val="tx1"/>
                </a:solidFill>
                <a:effectLst>
                  <a:outerShdw blurRad="38100" dist="19050" dir="2700000" algn="tl" rotWithShape="0">
                    <a:schemeClr val="dk1">
                      <a:alpha val="40000"/>
                    </a:schemeClr>
                  </a:outerShdw>
                </a:effectLst>
              </a:rPr>
              <a:t>(Variedades)</a:t>
            </a:r>
          </a:p>
        </p:txBody>
      </p:sp>
      <p:graphicFrame>
        <p:nvGraphicFramePr>
          <p:cNvPr id="9" name="Tabla 12">
            <a:extLst>
              <a:ext uri="{FF2B5EF4-FFF2-40B4-BE49-F238E27FC236}">
                <a16:creationId xmlns:a16="http://schemas.microsoft.com/office/drawing/2014/main" xmlns="" id="{173F509F-D89C-47FF-8C07-87E2AFD6EA90}"/>
              </a:ext>
            </a:extLst>
          </p:cNvPr>
          <p:cNvGraphicFramePr>
            <a:graphicFrameLocks noGrp="1"/>
          </p:cNvGraphicFramePr>
          <p:nvPr>
            <p:extLst>
              <p:ext uri="{D42A27DB-BD31-4B8C-83A1-F6EECF244321}">
                <p14:modId xmlns:p14="http://schemas.microsoft.com/office/powerpoint/2010/main" val="1125120539"/>
              </p:ext>
            </p:extLst>
          </p:nvPr>
        </p:nvGraphicFramePr>
        <p:xfrm>
          <a:off x="766614" y="5218113"/>
          <a:ext cx="10945216" cy="1554480"/>
        </p:xfrm>
        <a:graphic>
          <a:graphicData uri="http://schemas.openxmlformats.org/drawingml/2006/table">
            <a:tbl>
              <a:tblPr firstRow="1" bandRow="1">
                <a:tableStyleId>{5940675A-B579-460E-94D1-54222C63F5DA}</a:tableStyleId>
              </a:tblPr>
              <a:tblGrid>
                <a:gridCol w="1296144">
                  <a:extLst>
                    <a:ext uri="{9D8B030D-6E8A-4147-A177-3AD203B41FA5}">
                      <a16:colId xmlns:a16="http://schemas.microsoft.com/office/drawing/2014/main" xmlns="" val="1384872663"/>
                    </a:ext>
                  </a:extLst>
                </a:gridCol>
                <a:gridCol w="2232248">
                  <a:extLst>
                    <a:ext uri="{9D8B030D-6E8A-4147-A177-3AD203B41FA5}">
                      <a16:colId xmlns:a16="http://schemas.microsoft.com/office/drawing/2014/main" xmlns="" val="4001077937"/>
                    </a:ext>
                  </a:extLst>
                </a:gridCol>
                <a:gridCol w="4680520">
                  <a:extLst>
                    <a:ext uri="{9D8B030D-6E8A-4147-A177-3AD203B41FA5}">
                      <a16:colId xmlns:a16="http://schemas.microsoft.com/office/drawing/2014/main" xmlns="" val="2869719066"/>
                    </a:ext>
                  </a:extLst>
                </a:gridCol>
                <a:gridCol w="2736304">
                  <a:extLst>
                    <a:ext uri="{9D8B030D-6E8A-4147-A177-3AD203B41FA5}">
                      <a16:colId xmlns:a16="http://schemas.microsoft.com/office/drawing/2014/main" xmlns="" val="3768836470"/>
                    </a:ext>
                  </a:extLst>
                </a:gridCol>
              </a:tblGrid>
              <a:tr h="370840">
                <a:tc>
                  <a:txBody>
                    <a:bodyPr/>
                    <a:lstStyle/>
                    <a:p>
                      <a:r>
                        <a:rPr lang="es-ES" sz="1400" dirty="0">
                          <a:latin typeface="Times New Roman" panose="02020603050405020304" pitchFamily="18" charset="0"/>
                          <a:cs typeface="Times New Roman" panose="02020603050405020304" pitchFamily="18" charset="0"/>
                        </a:rPr>
                        <a:t>Cloruros de sodio</a:t>
                      </a:r>
                    </a:p>
                  </a:txBody>
                  <a:tcPr>
                    <a:solidFill>
                      <a:schemeClr val="accent1">
                        <a:lumMod val="40000"/>
                        <a:lumOff val="60000"/>
                      </a:schemeClr>
                    </a:solidFill>
                  </a:tcPr>
                </a:tc>
                <a:tc>
                  <a:txBody>
                    <a:bodyPr/>
                    <a:lstStyle/>
                    <a:p>
                      <a:r>
                        <a:rPr lang="es-ES" sz="1400" kern="1200" dirty="0">
                          <a:solidFill>
                            <a:schemeClr val="tx1"/>
                          </a:solidFill>
                          <a:effectLst/>
                          <a:latin typeface="Times New Roman" panose="02020603050405020304" pitchFamily="18" charset="0"/>
                          <a:ea typeface="+mn-ea"/>
                          <a:cs typeface="Times New Roman" panose="02020603050405020304" pitchFamily="18" charset="0"/>
                        </a:rPr>
                        <a:t>INEN 0374 (2015)</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Bebidas alcohólicas. </a:t>
                      </a:r>
                    </a:p>
                  </a:txBody>
                  <a:tcPr>
                    <a:solidFill>
                      <a:schemeClr val="accent1">
                        <a:lumMod val="40000"/>
                        <a:lumOff val="60000"/>
                      </a:schemeClr>
                    </a:solidFill>
                  </a:tcPr>
                </a:tc>
                <a:tc>
                  <a:txBody>
                    <a:bodyPr/>
                    <a:lstStyle/>
                    <a:p>
                      <a:r>
                        <a:rPr lang="es-ES" sz="1400" dirty="0">
                          <a:solidFill>
                            <a:srgbClr val="FF0000"/>
                          </a:solidFill>
                          <a:latin typeface="Times New Roman" panose="02020603050405020304" pitchFamily="18" charset="0"/>
                          <a:cs typeface="Times New Roman" panose="02020603050405020304" pitchFamily="18" charset="0"/>
                        </a:rPr>
                        <a:t>2 g/l</a:t>
                      </a:r>
                    </a:p>
                  </a:txBody>
                  <a:tcPr>
                    <a:solidFill>
                      <a:schemeClr val="accent1">
                        <a:lumMod val="40000"/>
                        <a:lumOff val="60000"/>
                      </a:schemeClr>
                    </a:solidFill>
                  </a:tcPr>
                </a:tc>
                <a:extLst>
                  <a:ext uri="{0D108BD9-81ED-4DB2-BD59-A6C34878D82A}">
                    <a16:rowId xmlns:a16="http://schemas.microsoft.com/office/drawing/2014/main" xmlns="" val="2534935876"/>
                  </a:ext>
                </a:extLst>
              </a:tr>
              <a:tr h="370840">
                <a:tc>
                  <a:txBody>
                    <a:bodyPr/>
                    <a:lstStyle/>
                    <a:p>
                      <a:r>
                        <a:rPr lang="es-ES" sz="1400" dirty="0">
                          <a:latin typeface="Times New Roman" panose="02020603050405020304" pitchFamily="18" charset="0"/>
                          <a:cs typeface="Times New Roman" panose="02020603050405020304" pitchFamily="18" charset="0"/>
                        </a:rPr>
                        <a:t>Anhídrido sulfuroso libre</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Times New Roman" panose="02020603050405020304" pitchFamily="18" charset="0"/>
                          <a:ea typeface="+mn-ea"/>
                          <a:cs typeface="Times New Roman" panose="02020603050405020304" pitchFamily="18" charset="0"/>
                        </a:rPr>
                        <a:t>INEN 0374 (2015)</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Bebidas alcohólicas</a:t>
                      </a:r>
                    </a:p>
                  </a:txBody>
                  <a:tcPr>
                    <a:solidFill>
                      <a:schemeClr val="accent1">
                        <a:lumMod val="40000"/>
                        <a:lumOff val="60000"/>
                      </a:schemeClr>
                    </a:solidFill>
                  </a:tcPr>
                </a:tc>
                <a:tc>
                  <a:txBody>
                    <a:bodyPr/>
                    <a:lstStyle/>
                    <a:p>
                      <a:r>
                        <a:rPr lang="es-ES" sz="1400" kern="1200" dirty="0">
                          <a:solidFill>
                            <a:srgbClr val="FF0000"/>
                          </a:solidFill>
                          <a:effectLst/>
                          <a:latin typeface="Times New Roman" panose="02020603050405020304" pitchFamily="18" charset="0"/>
                          <a:ea typeface="+mn-ea"/>
                          <a:cs typeface="Times New Roman" panose="02020603050405020304" pitchFamily="18" charset="0"/>
                        </a:rPr>
                        <a:t>0,04 g/L </a:t>
                      </a:r>
                      <a:endParaRPr lang="es-ES" sz="14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3185092983"/>
                  </a:ext>
                </a:extLst>
              </a:tr>
              <a:tr h="370840">
                <a:tc>
                  <a:txBody>
                    <a:bodyPr/>
                    <a:lstStyle/>
                    <a:p>
                      <a:r>
                        <a:rPr lang="es-ES" sz="1400" dirty="0">
                          <a:latin typeface="Times New Roman" panose="02020603050405020304" pitchFamily="18" charset="0"/>
                          <a:cs typeface="Times New Roman" panose="02020603050405020304" pitchFamily="18" charset="0"/>
                        </a:rPr>
                        <a:t>Grados alcohólicos</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x-none" sz="14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x-none"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“Evaluación de las características del mucílago de cacao (</a:t>
                      </a:r>
                      <a:r>
                        <a:rPr lang="es-ES" sz="1400" i="1" dirty="0" err="1">
                          <a:latin typeface="Times New Roman" panose="02020603050405020304" pitchFamily="18" charset="0"/>
                          <a:cs typeface="Times New Roman" panose="02020603050405020304" pitchFamily="18" charset="0"/>
                        </a:rPr>
                        <a:t>Theobroma</a:t>
                      </a:r>
                      <a:r>
                        <a:rPr lang="es-ES" sz="1400" i="1" dirty="0">
                          <a:latin typeface="Times New Roman" panose="02020603050405020304" pitchFamily="18" charset="0"/>
                          <a:cs typeface="Times New Roman" panose="02020603050405020304" pitchFamily="18" charset="0"/>
                        </a:rPr>
                        <a:t> caca</a:t>
                      </a:r>
                      <a:r>
                        <a:rPr lang="es-ES" sz="1400" dirty="0">
                          <a:latin typeface="Times New Roman" panose="02020603050405020304" pitchFamily="18" charset="0"/>
                          <a:cs typeface="Times New Roman" panose="02020603050405020304" pitchFamily="18" charset="0"/>
                        </a:rPr>
                        <a:t>o) en la obtención de alcohol etílico”</a:t>
                      </a:r>
                    </a:p>
                  </a:txBody>
                  <a:tcPr>
                    <a:solidFill>
                      <a:schemeClr val="accent1">
                        <a:lumMod val="40000"/>
                        <a:lumOff val="60000"/>
                      </a:schemeClr>
                    </a:solidFill>
                  </a:tcPr>
                </a:tc>
                <a:tc>
                  <a:txBody>
                    <a:bodyPr/>
                    <a:lstStyle/>
                    <a:p>
                      <a:r>
                        <a:rPr lang="es-EC" sz="1400" kern="1200" dirty="0">
                          <a:solidFill>
                            <a:srgbClr val="FF0000"/>
                          </a:solidFill>
                          <a:effectLst/>
                          <a:latin typeface="Times New Roman" panose="02020603050405020304" pitchFamily="18" charset="0"/>
                          <a:ea typeface="+mn-ea"/>
                          <a:cs typeface="Times New Roman" panose="02020603050405020304" pitchFamily="18" charset="0"/>
                        </a:rPr>
                        <a:t>45,50 ± 1,83 (Nacional)</a:t>
                      </a:r>
                    </a:p>
                    <a:p>
                      <a:r>
                        <a:rPr lang="es-EC" sz="1400" kern="1200" dirty="0">
                          <a:solidFill>
                            <a:srgbClr val="FF0000"/>
                          </a:solidFill>
                          <a:effectLst/>
                          <a:latin typeface="Times New Roman" panose="02020603050405020304" pitchFamily="18" charset="0"/>
                          <a:ea typeface="+mn-ea"/>
                          <a:cs typeface="Times New Roman" panose="02020603050405020304" pitchFamily="18" charset="0"/>
                        </a:rPr>
                        <a:t>48,08 (CCN 51)</a:t>
                      </a:r>
                      <a:endParaRPr lang="es-ES" sz="14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267704374"/>
                  </a:ext>
                </a:extLst>
              </a:tr>
            </a:tbl>
          </a:graphicData>
        </a:graphic>
      </p:graphicFrame>
      <p:sp>
        <p:nvSpPr>
          <p:cNvPr id="10" name="Elipse 9">
            <a:extLst>
              <a:ext uri="{FF2B5EF4-FFF2-40B4-BE49-F238E27FC236}">
                <a16:creationId xmlns:a16="http://schemas.microsoft.com/office/drawing/2014/main" xmlns="" id="{1BA34DA3-5B54-4F4D-9DD8-F43F12E0FB18}"/>
              </a:ext>
            </a:extLst>
          </p:cNvPr>
          <p:cNvSpPr/>
          <p:nvPr/>
        </p:nvSpPr>
        <p:spPr>
          <a:xfrm>
            <a:off x="2350790" y="2493690"/>
            <a:ext cx="1008112" cy="648072"/>
          </a:xfrm>
          <a:prstGeom prst="ellipse">
            <a:avLst/>
          </a:prstGeom>
          <a:noFill/>
          <a:ln w="285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
        <p:nvSpPr>
          <p:cNvPr id="11" name="Elipse 10">
            <a:extLst>
              <a:ext uri="{FF2B5EF4-FFF2-40B4-BE49-F238E27FC236}">
                <a16:creationId xmlns:a16="http://schemas.microsoft.com/office/drawing/2014/main" xmlns="" id="{106BD2D3-FE49-41C4-81B4-AD4975CA43D1}"/>
              </a:ext>
            </a:extLst>
          </p:cNvPr>
          <p:cNvSpPr/>
          <p:nvPr/>
        </p:nvSpPr>
        <p:spPr>
          <a:xfrm>
            <a:off x="6455246" y="2344573"/>
            <a:ext cx="792088" cy="653173"/>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
        <p:nvSpPr>
          <p:cNvPr id="12" name="Elipse 11">
            <a:extLst>
              <a:ext uri="{FF2B5EF4-FFF2-40B4-BE49-F238E27FC236}">
                <a16:creationId xmlns:a16="http://schemas.microsoft.com/office/drawing/2014/main" xmlns="" id="{55F05F7B-A7F0-48EF-BB49-435792C89DE0}"/>
              </a:ext>
            </a:extLst>
          </p:cNvPr>
          <p:cNvSpPr/>
          <p:nvPr/>
        </p:nvSpPr>
        <p:spPr>
          <a:xfrm>
            <a:off x="10559702" y="2128549"/>
            <a:ext cx="792088" cy="653173"/>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Tree>
    <p:extLst>
      <p:ext uri="{BB962C8B-B14F-4D97-AF65-F5344CB8AC3E}">
        <p14:creationId xmlns:p14="http://schemas.microsoft.com/office/powerpoint/2010/main" val="1892513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B2D2FFD8-F9DE-4740-BCF8-B9E786746F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875794"/>
            <a:ext cx="4436868" cy="4210184"/>
          </a:xfrm>
          <a:prstGeom prst="rect">
            <a:avLst/>
          </a:prstGeom>
          <a:noFill/>
          <a:ln>
            <a:solidFill>
              <a:srgbClr val="FFC000"/>
            </a:solidFill>
          </a:ln>
        </p:spPr>
      </p:pic>
      <p:pic>
        <p:nvPicPr>
          <p:cNvPr id="4" name="Imagen 3">
            <a:extLst>
              <a:ext uri="{FF2B5EF4-FFF2-40B4-BE49-F238E27FC236}">
                <a16:creationId xmlns:a16="http://schemas.microsoft.com/office/drawing/2014/main" xmlns="" id="{37C929F0-A8CE-4DC1-9E12-65CA8E7C1A2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05735" y="875794"/>
            <a:ext cx="4177703" cy="4210184"/>
          </a:xfrm>
          <a:prstGeom prst="rect">
            <a:avLst/>
          </a:prstGeom>
          <a:noFill/>
          <a:ln>
            <a:solidFill>
              <a:srgbClr val="FFC000"/>
            </a:solidFill>
          </a:ln>
        </p:spPr>
      </p:pic>
      <p:pic>
        <p:nvPicPr>
          <p:cNvPr id="6" name="Imagen 5">
            <a:extLst>
              <a:ext uri="{FF2B5EF4-FFF2-40B4-BE49-F238E27FC236}">
                <a16:creationId xmlns:a16="http://schemas.microsoft.com/office/drawing/2014/main" xmlns="" id="{1741D26B-89E4-4B19-96AA-EF95D6D816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048451" y="875794"/>
            <a:ext cx="3879403" cy="4210184"/>
          </a:xfrm>
          <a:prstGeom prst="rect">
            <a:avLst/>
          </a:prstGeom>
          <a:noFill/>
          <a:ln>
            <a:solidFill>
              <a:srgbClr val="FFC000"/>
            </a:solidFill>
          </a:ln>
        </p:spPr>
      </p:pic>
      <p:sp>
        <p:nvSpPr>
          <p:cNvPr id="7" name="2 CuadroTexto">
            <a:extLst>
              <a:ext uri="{FF2B5EF4-FFF2-40B4-BE49-F238E27FC236}">
                <a16:creationId xmlns:a16="http://schemas.microsoft.com/office/drawing/2014/main" xmlns="" id="{DD594D82-B186-40F7-B455-3387C1B2EE84}"/>
              </a:ext>
            </a:extLst>
          </p:cNvPr>
          <p:cNvSpPr txBox="1"/>
          <p:nvPr/>
        </p:nvSpPr>
        <p:spPr>
          <a:xfrm>
            <a:off x="118542" y="86995"/>
            <a:ext cx="2200512" cy="6771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C" sz="2400" b="1" dirty="0">
                <a:ln w="0"/>
                <a:solidFill>
                  <a:schemeClr val="tx1"/>
                </a:solidFill>
                <a:effectLst>
                  <a:outerShdw blurRad="38100" dist="19050" dir="2700000" algn="tl" rotWithShape="0">
                    <a:schemeClr val="dk1">
                      <a:alpha val="40000"/>
                    </a:schemeClr>
                  </a:outerShdw>
                </a:effectLst>
              </a:rPr>
              <a:t>FACTOR A</a:t>
            </a:r>
          </a:p>
          <a:p>
            <a:pPr algn="ctr"/>
            <a:r>
              <a:rPr lang="es-EC" sz="1400" b="1" dirty="0">
                <a:ln w="0"/>
                <a:solidFill>
                  <a:schemeClr val="tx1"/>
                </a:solidFill>
                <a:effectLst>
                  <a:outerShdw blurRad="38100" dist="19050" dir="2700000" algn="tl" rotWithShape="0">
                    <a:schemeClr val="dk1">
                      <a:alpha val="40000"/>
                    </a:schemeClr>
                  </a:outerShdw>
                </a:effectLst>
              </a:rPr>
              <a:t>(Variedades)</a:t>
            </a:r>
          </a:p>
        </p:txBody>
      </p:sp>
      <p:graphicFrame>
        <p:nvGraphicFramePr>
          <p:cNvPr id="8" name="Tabla 12">
            <a:extLst>
              <a:ext uri="{FF2B5EF4-FFF2-40B4-BE49-F238E27FC236}">
                <a16:creationId xmlns:a16="http://schemas.microsoft.com/office/drawing/2014/main" xmlns="" id="{4DF21F20-39D3-4885-904F-4E4705CD0089}"/>
              </a:ext>
            </a:extLst>
          </p:cNvPr>
          <p:cNvGraphicFramePr>
            <a:graphicFrameLocks noGrp="1"/>
          </p:cNvGraphicFramePr>
          <p:nvPr>
            <p:extLst>
              <p:ext uri="{D42A27DB-BD31-4B8C-83A1-F6EECF244321}">
                <p14:modId xmlns:p14="http://schemas.microsoft.com/office/powerpoint/2010/main" val="3953298215"/>
              </p:ext>
            </p:extLst>
          </p:nvPr>
        </p:nvGraphicFramePr>
        <p:xfrm>
          <a:off x="444158" y="5280214"/>
          <a:ext cx="11161241" cy="1407160"/>
        </p:xfrm>
        <a:graphic>
          <a:graphicData uri="http://schemas.openxmlformats.org/drawingml/2006/table">
            <a:tbl>
              <a:tblPr firstRow="1" bandRow="1">
                <a:tableStyleId>{5940675A-B579-460E-94D1-54222C63F5DA}</a:tableStyleId>
              </a:tblPr>
              <a:tblGrid>
                <a:gridCol w="1584176">
                  <a:extLst>
                    <a:ext uri="{9D8B030D-6E8A-4147-A177-3AD203B41FA5}">
                      <a16:colId xmlns:a16="http://schemas.microsoft.com/office/drawing/2014/main" xmlns="" val="1384872663"/>
                    </a:ext>
                  </a:extLst>
                </a:gridCol>
                <a:gridCol w="2013856">
                  <a:extLst>
                    <a:ext uri="{9D8B030D-6E8A-4147-A177-3AD203B41FA5}">
                      <a16:colId xmlns:a16="http://schemas.microsoft.com/office/drawing/2014/main" xmlns="" val="4001077937"/>
                    </a:ext>
                  </a:extLst>
                </a:gridCol>
                <a:gridCol w="4772899">
                  <a:extLst>
                    <a:ext uri="{9D8B030D-6E8A-4147-A177-3AD203B41FA5}">
                      <a16:colId xmlns:a16="http://schemas.microsoft.com/office/drawing/2014/main" xmlns="" val="2869719066"/>
                    </a:ext>
                  </a:extLst>
                </a:gridCol>
                <a:gridCol w="2790310">
                  <a:extLst>
                    <a:ext uri="{9D8B030D-6E8A-4147-A177-3AD203B41FA5}">
                      <a16:colId xmlns:a16="http://schemas.microsoft.com/office/drawing/2014/main" xmlns="" val="3768836470"/>
                    </a:ext>
                  </a:extLst>
                </a:gridCol>
              </a:tblGrid>
              <a:tr h="370840">
                <a:tc>
                  <a:txBody>
                    <a:bodyPr/>
                    <a:lstStyle/>
                    <a:p>
                      <a:r>
                        <a:rPr lang="es-ES" sz="1400" dirty="0">
                          <a:latin typeface="Times New Roman" panose="02020603050405020304" pitchFamily="18" charset="0"/>
                          <a:cs typeface="Times New Roman" panose="02020603050405020304" pitchFamily="18" charset="0"/>
                        </a:rPr>
                        <a:t>Rendimiento </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x-none" sz="14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x-none"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“Evaluación de las características del mucílago de cacao (</a:t>
                      </a:r>
                      <a:r>
                        <a:rPr lang="es-ES" sz="1400" i="1" dirty="0" err="1">
                          <a:latin typeface="Times New Roman" panose="02020603050405020304" pitchFamily="18" charset="0"/>
                          <a:cs typeface="Times New Roman" panose="02020603050405020304" pitchFamily="18" charset="0"/>
                        </a:rPr>
                        <a:t>Theobroma</a:t>
                      </a:r>
                      <a:r>
                        <a:rPr lang="es-ES" sz="1400" i="1" dirty="0">
                          <a:latin typeface="Times New Roman" panose="02020603050405020304" pitchFamily="18" charset="0"/>
                          <a:cs typeface="Times New Roman" panose="02020603050405020304" pitchFamily="18" charset="0"/>
                        </a:rPr>
                        <a:t> caca</a:t>
                      </a:r>
                      <a:r>
                        <a:rPr lang="es-ES" sz="1400" dirty="0">
                          <a:latin typeface="Times New Roman" panose="02020603050405020304" pitchFamily="18" charset="0"/>
                          <a:cs typeface="Times New Roman" panose="02020603050405020304" pitchFamily="18" charset="0"/>
                        </a:rPr>
                        <a:t>o) en la obtención de alcohol etílico”</a:t>
                      </a:r>
                    </a:p>
                  </a:txBody>
                  <a:tcPr>
                    <a:solidFill>
                      <a:schemeClr val="accent1">
                        <a:lumMod val="40000"/>
                        <a:lumOff val="60000"/>
                      </a:schemeClr>
                    </a:solidFill>
                  </a:tcPr>
                </a:tc>
                <a:tc>
                  <a:txBody>
                    <a:bodyPr/>
                    <a:lstStyle/>
                    <a:p>
                      <a:r>
                        <a:rPr lang="es-ES" sz="1400" dirty="0">
                          <a:solidFill>
                            <a:srgbClr val="FF0000"/>
                          </a:solidFill>
                          <a:latin typeface="Times New Roman" panose="02020603050405020304" pitchFamily="18" charset="0"/>
                          <a:cs typeface="Times New Roman" panose="02020603050405020304" pitchFamily="18" charset="0"/>
                        </a:rPr>
                        <a:t>2 g/l</a:t>
                      </a:r>
                    </a:p>
                  </a:txBody>
                  <a:tcPr>
                    <a:solidFill>
                      <a:schemeClr val="accent1">
                        <a:lumMod val="40000"/>
                        <a:lumOff val="60000"/>
                      </a:schemeClr>
                    </a:solidFill>
                  </a:tcPr>
                </a:tc>
                <a:extLst>
                  <a:ext uri="{0D108BD9-81ED-4DB2-BD59-A6C34878D82A}">
                    <a16:rowId xmlns:a16="http://schemas.microsoft.com/office/drawing/2014/main" xmlns="" val="2534935876"/>
                  </a:ext>
                </a:extLst>
              </a:tr>
              <a:tr h="370840">
                <a:tc>
                  <a:txBody>
                    <a:bodyPr/>
                    <a:lstStyle/>
                    <a:p>
                      <a:r>
                        <a:rPr lang="es-ES" sz="1400" dirty="0">
                          <a:latin typeface="Times New Roman" panose="02020603050405020304" pitchFamily="18" charset="0"/>
                          <a:cs typeface="Times New Roman" panose="02020603050405020304" pitchFamily="18" charset="0"/>
                        </a:rPr>
                        <a:t>Levaduras UFC/l</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Times New Roman" panose="02020603050405020304" pitchFamily="18" charset="0"/>
                          <a:ea typeface="+mn-ea"/>
                          <a:cs typeface="Times New Roman" panose="02020603050405020304" pitchFamily="18" charset="0"/>
                        </a:rPr>
                        <a:t>INEN 0374 (2015)</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Bebidas alcohólicas</a:t>
                      </a:r>
                    </a:p>
                  </a:txBody>
                  <a:tcPr>
                    <a:solidFill>
                      <a:schemeClr val="accent1">
                        <a:lumMod val="40000"/>
                        <a:lumOff val="60000"/>
                      </a:schemeClr>
                    </a:solidFill>
                  </a:tcPr>
                </a:tc>
                <a:tc>
                  <a:txBody>
                    <a:bodyPr/>
                    <a:lstStyle/>
                    <a:p>
                      <a:r>
                        <a:rPr lang="es-ES" sz="1400" kern="1200" dirty="0">
                          <a:solidFill>
                            <a:srgbClr val="FF0000"/>
                          </a:solidFill>
                          <a:effectLst/>
                          <a:latin typeface="Times New Roman" panose="02020603050405020304" pitchFamily="18" charset="0"/>
                          <a:ea typeface="+mn-ea"/>
                          <a:cs typeface="Times New Roman" panose="02020603050405020304" pitchFamily="18" charset="0"/>
                        </a:rPr>
                        <a:t>0,04 g/L </a:t>
                      </a:r>
                      <a:endParaRPr lang="es-ES" sz="14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3185092983"/>
                  </a:ext>
                </a:extLst>
              </a:tr>
              <a:tr h="370840">
                <a:tc>
                  <a:txBody>
                    <a:bodyPr/>
                    <a:lstStyle/>
                    <a:p>
                      <a:r>
                        <a:rPr lang="es-ES" sz="1400" dirty="0">
                          <a:latin typeface="Times New Roman" panose="02020603050405020304" pitchFamily="18" charset="0"/>
                          <a:cs typeface="Times New Roman" panose="02020603050405020304" pitchFamily="18" charset="0"/>
                        </a:rPr>
                        <a:t>Bacterias UFC/L</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x-none" sz="14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x-none"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“Evaluación de las características del mucílago de cacao (</a:t>
                      </a:r>
                      <a:r>
                        <a:rPr lang="es-ES" sz="1400" i="1" dirty="0" err="1">
                          <a:latin typeface="Times New Roman" panose="02020603050405020304" pitchFamily="18" charset="0"/>
                          <a:cs typeface="Times New Roman" panose="02020603050405020304" pitchFamily="18" charset="0"/>
                        </a:rPr>
                        <a:t>Theobroma</a:t>
                      </a:r>
                      <a:r>
                        <a:rPr lang="es-ES" sz="1400" i="1" dirty="0">
                          <a:latin typeface="Times New Roman" panose="02020603050405020304" pitchFamily="18" charset="0"/>
                          <a:cs typeface="Times New Roman" panose="02020603050405020304" pitchFamily="18" charset="0"/>
                        </a:rPr>
                        <a:t> caca</a:t>
                      </a:r>
                      <a:r>
                        <a:rPr lang="es-ES" sz="1400" dirty="0">
                          <a:latin typeface="Times New Roman" panose="02020603050405020304" pitchFamily="18" charset="0"/>
                          <a:cs typeface="Times New Roman" panose="02020603050405020304" pitchFamily="18" charset="0"/>
                        </a:rPr>
                        <a:t>o) en la obtención de alcohol etílico”</a:t>
                      </a:r>
                    </a:p>
                  </a:txBody>
                  <a:tcPr>
                    <a:solidFill>
                      <a:schemeClr val="accent1">
                        <a:lumMod val="40000"/>
                        <a:lumOff val="60000"/>
                      </a:schemeClr>
                    </a:solidFill>
                  </a:tcPr>
                </a:tc>
                <a:tc>
                  <a:txBody>
                    <a:bodyPr/>
                    <a:lstStyle/>
                    <a:p>
                      <a:r>
                        <a:rPr lang="es-EC" sz="1400" kern="1200" dirty="0">
                          <a:solidFill>
                            <a:srgbClr val="FF0000"/>
                          </a:solidFill>
                          <a:effectLst/>
                          <a:latin typeface="Times New Roman" panose="02020603050405020304" pitchFamily="18" charset="0"/>
                          <a:ea typeface="+mn-ea"/>
                          <a:cs typeface="Times New Roman" panose="02020603050405020304" pitchFamily="18" charset="0"/>
                        </a:rPr>
                        <a:t>45,50 ± 1,83 (Nacional)</a:t>
                      </a:r>
                    </a:p>
                    <a:p>
                      <a:r>
                        <a:rPr lang="es-EC" sz="1400" kern="1200" dirty="0">
                          <a:solidFill>
                            <a:srgbClr val="FF0000"/>
                          </a:solidFill>
                          <a:effectLst/>
                          <a:latin typeface="Times New Roman" panose="02020603050405020304" pitchFamily="18" charset="0"/>
                          <a:ea typeface="+mn-ea"/>
                          <a:cs typeface="Times New Roman" panose="02020603050405020304" pitchFamily="18" charset="0"/>
                        </a:rPr>
                        <a:t>48,08 (CCN 51)</a:t>
                      </a:r>
                      <a:endParaRPr lang="es-ES" sz="14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267704374"/>
                  </a:ext>
                </a:extLst>
              </a:tr>
            </a:tbl>
          </a:graphicData>
        </a:graphic>
      </p:graphicFrame>
      <p:sp>
        <p:nvSpPr>
          <p:cNvPr id="9" name="Elipse 8">
            <a:extLst>
              <a:ext uri="{FF2B5EF4-FFF2-40B4-BE49-F238E27FC236}">
                <a16:creationId xmlns:a16="http://schemas.microsoft.com/office/drawing/2014/main" xmlns="" id="{0D570694-4826-4EF1-84D1-B4968EE04C05}"/>
              </a:ext>
            </a:extLst>
          </p:cNvPr>
          <p:cNvSpPr/>
          <p:nvPr/>
        </p:nvSpPr>
        <p:spPr>
          <a:xfrm>
            <a:off x="1054646" y="2421682"/>
            <a:ext cx="1008112" cy="648072"/>
          </a:xfrm>
          <a:prstGeom prst="ellipse">
            <a:avLst/>
          </a:prstGeom>
          <a:noFill/>
          <a:ln w="285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
        <p:nvSpPr>
          <p:cNvPr id="10" name="Elipse 9">
            <a:extLst>
              <a:ext uri="{FF2B5EF4-FFF2-40B4-BE49-F238E27FC236}">
                <a16:creationId xmlns:a16="http://schemas.microsoft.com/office/drawing/2014/main" xmlns="" id="{298C2A52-87F9-4BD3-BFE5-FBDE220614C9}"/>
              </a:ext>
            </a:extLst>
          </p:cNvPr>
          <p:cNvSpPr/>
          <p:nvPr/>
        </p:nvSpPr>
        <p:spPr>
          <a:xfrm>
            <a:off x="5087094" y="2133650"/>
            <a:ext cx="1008112" cy="648072"/>
          </a:xfrm>
          <a:prstGeom prst="ellipse">
            <a:avLst/>
          </a:prstGeom>
          <a:noFill/>
          <a:ln w="285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
        <p:nvSpPr>
          <p:cNvPr id="12" name="Elipse 11">
            <a:extLst>
              <a:ext uri="{FF2B5EF4-FFF2-40B4-BE49-F238E27FC236}">
                <a16:creationId xmlns:a16="http://schemas.microsoft.com/office/drawing/2014/main" xmlns="" id="{1B00FD7E-C979-4085-AC89-79E865680E9E}"/>
              </a:ext>
            </a:extLst>
          </p:cNvPr>
          <p:cNvSpPr/>
          <p:nvPr/>
        </p:nvSpPr>
        <p:spPr>
          <a:xfrm>
            <a:off x="8975526" y="2286050"/>
            <a:ext cx="1008112" cy="648072"/>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Tree>
    <p:extLst>
      <p:ext uri="{BB962C8B-B14F-4D97-AF65-F5344CB8AC3E}">
        <p14:creationId xmlns:p14="http://schemas.microsoft.com/office/powerpoint/2010/main" val="4127836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34 Imagen" descr="C:\Users\USUARIO\Desktop\Nueva carpeta\fermentativo\acidez titulable.jpg"/>
          <p:cNvPicPr/>
          <p:nvPr/>
        </p:nvPicPr>
        <p:blipFill>
          <a:blip r:embed="rId2">
            <a:extLst>
              <a:ext uri="{28A0092B-C50C-407E-A947-70E740481C1C}">
                <a14:useLocalDpi xmlns:a14="http://schemas.microsoft.com/office/drawing/2010/main" val="0"/>
              </a:ext>
            </a:extLst>
          </a:blip>
          <a:srcRect/>
          <a:stretch>
            <a:fillRect/>
          </a:stretch>
        </p:blipFill>
        <p:spPr bwMode="auto">
          <a:xfrm>
            <a:off x="8184054" y="909514"/>
            <a:ext cx="3690982" cy="3297600"/>
          </a:xfrm>
          <a:prstGeom prst="rect">
            <a:avLst/>
          </a:prstGeom>
          <a:noFill/>
          <a:ln>
            <a:noFill/>
          </a:ln>
        </p:spPr>
      </p:pic>
      <p:pic>
        <p:nvPicPr>
          <p:cNvPr id="31" name="30 Imagen" descr="C:\Users\USUARIO\Desktop\Nueva carpeta\fermentativo\ph inicial.jpg"/>
          <p:cNvPicPr/>
          <p:nvPr/>
        </p:nvPicPr>
        <p:blipFill>
          <a:blip r:embed="rId3">
            <a:extLst>
              <a:ext uri="{28A0092B-C50C-407E-A947-70E740481C1C}">
                <a14:useLocalDpi xmlns:a14="http://schemas.microsoft.com/office/drawing/2010/main" val="0"/>
              </a:ext>
            </a:extLst>
          </a:blip>
          <a:srcRect/>
          <a:stretch>
            <a:fillRect/>
          </a:stretch>
        </p:blipFill>
        <p:spPr bwMode="auto">
          <a:xfrm>
            <a:off x="4230622" y="917977"/>
            <a:ext cx="3808800" cy="3297600"/>
          </a:xfrm>
          <a:prstGeom prst="rect">
            <a:avLst/>
          </a:prstGeom>
          <a:noFill/>
          <a:ln>
            <a:noFill/>
          </a:ln>
        </p:spPr>
      </p:pic>
      <p:graphicFrame>
        <p:nvGraphicFramePr>
          <p:cNvPr id="6" name="Tabla 5"/>
          <p:cNvGraphicFramePr>
            <a:graphicFrameLocks noGrp="1"/>
          </p:cNvGraphicFramePr>
          <p:nvPr/>
        </p:nvGraphicFramePr>
        <p:xfrm>
          <a:off x="408988" y="4365898"/>
          <a:ext cx="10222722" cy="2532998"/>
        </p:xfrm>
        <a:graphic>
          <a:graphicData uri="http://schemas.openxmlformats.org/drawingml/2006/table">
            <a:tbl>
              <a:tblPr firstRow="1" bandRow="1">
                <a:tableStyleId>{5940675A-B579-460E-94D1-54222C63F5DA}</a:tableStyleId>
              </a:tblPr>
              <a:tblGrid>
                <a:gridCol w="1485555">
                  <a:extLst>
                    <a:ext uri="{9D8B030D-6E8A-4147-A177-3AD203B41FA5}">
                      <a16:colId xmlns:a16="http://schemas.microsoft.com/office/drawing/2014/main" xmlns="" val="249551571"/>
                    </a:ext>
                  </a:extLst>
                </a:gridCol>
                <a:gridCol w="1488096">
                  <a:extLst>
                    <a:ext uri="{9D8B030D-6E8A-4147-A177-3AD203B41FA5}">
                      <a16:colId xmlns:a16="http://schemas.microsoft.com/office/drawing/2014/main" xmlns="" val="417149797"/>
                    </a:ext>
                  </a:extLst>
                </a:gridCol>
                <a:gridCol w="5960064">
                  <a:extLst>
                    <a:ext uri="{9D8B030D-6E8A-4147-A177-3AD203B41FA5}">
                      <a16:colId xmlns:a16="http://schemas.microsoft.com/office/drawing/2014/main" xmlns="" val="1817212836"/>
                    </a:ext>
                  </a:extLst>
                </a:gridCol>
                <a:gridCol w="1289007">
                  <a:extLst>
                    <a:ext uri="{9D8B030D-6E8A-4147-A177-3AD203B41FA5}">
                      <a16:colId xmlns:a16="http://schemas.microsoft.com/office/drawing/2014/main" xmlns="" val="3766485464"/>
                    </a:ext>
                  </a:extLst>
                </a:gridCol>
              </a:tblGrid>
              <a:tr h="803328">
                <a:tc>
                  <a:txBody>
                    <a:bodyPr/>
                    <a:lstStyle/>
                    <a:p>
                      <a:pPr algn="ctr"/>
                      <a:r>
                        <a:rPr lang="es-ES" sz="1600" dirty="0">
                          <a:latin typeface="Times New Roman" panose="02020603050405020304" pitchFamily="18" charset="0"/>
                          <a:cs typeface="Times New Roman" panose="02020603050405020304" pitchFamily="18" charset="0"/>
                        </a:rPr>
                        <a:t>Sólidos</a:t>
                      </a:r>
                      <a:r>
                        <a:rPr lang="es-ES" sz="1600" baseline="0" dirty="0">
                          <a:latin typeface="Times New Roman" panose="02020603050405020304" pitchFamily="18" charset="0"/>
                          <a:cs typeface="Times New Roman" panose="02020603050405020304" pitchFamily="18" charset="0"/>
                        </a:rPr>
                        <a:t> Solubles</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algn="ctr"/>
                      <a:r>
                        <a:rPr lang="x-none" sz="16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marL="0" marR="0" indent="0" algn="ctr" defTabSz="1088502" rtl="0" eaLnBrk="1" fontAlgn="auto" latinLnBrk="0" hangingPunct="1">
                        <a:lnSpc>
                          <a:spcPct val="100000"/>
                        </a:lnSpc>
                        <a:spcBef>
                          <a:spcPts val="0"/>
                        </a:spcBef>
                        <a:spcAft>
                          <a:spcPts val="0"/>
                        </a:spcAft>
                        <a:buClrTx/>
                        <a:buSzTx/>
                        <a:buFontTx/>
                        <a:buNone/>
                        <a:tabLst/>
                        <a:defRPr/>
                      </a:pPr>
                      <a:r>
                        <a:rPr lang="es-MX" sz="1600" dirty="0">
                          <a:latin typeface="Times New Roman" panose="02020603050405020304" pitchFamily="18" charset="0"/>
                          <a:cs typeface="Times New Roman" panose="02020603050405020304" pitchFamily="18" charset="0"/>
                        </a:rPr>
                        <a:t>Evaluación de las características del mucílago de cacao (</a:t>
                      </a:r>
                      <a:r>
                        <a:rPr lang="es-MX" sz="1600" i="1" dirty="0" err="1">
                          <a:latin typeface="Times New Roman" panose="02020603050405020304" pitchFamily="18" charset="0"/>
                          <a:cs typeface="Times New Roman" panose="02020603050405020304" pitchFamily="18" charset="0"/>
                        </a:rPr>
                        <a:t>Theobroma</a:t>
                      </a:r>
                      <a:r>
                        <a:rPr lang="es-MX" sz="1600" i="1" dirty="0">
                          <a:latin typeface="Times New Roman" panose="02020603050405020304" pitchFamily="18" charset="0"/>
                          <a:cs typeface="Times New Roman" panose="02020603050405020304" pitchFamily="18" charset="0"/>
                        </a:rPr>
                        <a:t> cacao </a:t>
                      </a:r>
                      <a:r>
                        <a:rPr lang="es-MX" sz="1600" dirty="0">
                          <a:latin typeface="Times New Roman" panose="02020603050405020304" pitchFamily="18" charset="0"/>
                          <a:cs typeface="Times New Roman" panose="02020603050405020304" pitchFamily="18" charset="0"/>
                        </a:rPr>
                        <a:t>L.) en la obtención de alcohol etílico. </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algn="ctr"/>
                      <a:r>
                        <a:rPr lang="es-ES" sz="1600" dirty="0">
                          <a:solidFill>
                            <a:srgbClr val="FF0000"/>
                          </a:solidFill>
                          <a:latin typeface="Times New Roman" panose="02020603050405020304" pitchFamily="18" charset="0"/>
                          <a:cs typeface="Times New Roman" panose="02020603050405020304" pitchFamily="18" charset="0"/>
                        </a:rPr>
                        <a:t>9,08 N</a:t>
                      </a:r>
                    </a:p>
                    <a:p>
                      <a:pPr algn="ctr"/>
                      <a:r>
                        <a:rPr lang="es-ES" sz="1600" dirty="0">
                          <a:solidFill>
                            <a:srgbClr val="FF0000"/>
                          </a:solidFill>
                          <a:latin typeface="Times New Roman" panose="02020603050405020304" pitchFamily="18" charset="0"/>
                          <a:cs typeface="Times New Roman" panose="02020603050405020304" pitchFamily="18" charset="0"/>
                        </a:rPr>
                        <a:t>9,75 CCN51</a:t>
                      </a:r>
                    </a:p>
                  </a:txBody>
                  <a:tcPr marL="91428" marR="91428" marT="45731" marB="45731" anchor="ctr">
                    <a:solidFill>
                      <a:schemeClr val="accent4">
                        <a:lumMod val="20000"/>
                        <a:lumOff val="80000"/>
                      </a:schemeClr>
                    </a:solidFill>
                  </a:tcPr>
                </a:tc>
                <a:extLst>
                  <a:ext uri="{0D108BD9-81ED-4DB2-BD59-A6C34878D82A}">
                    <a16:rowId xmlns:a16="http://schemas.microsoft.com/office/drawing/2014/main" xmlns="" val="4161429450"/>
                  </a:ext>
                </a:extLst>
              </a:tr>
              <a:tr h="803328">
                <a:tc>
                  <a:txBody>
                    <a:bodyPr/>
                    <a:lstStyle/>
                    <a:p>
                      <a:pPr algn="ctr"/>
                      <a:r>
                        <a:rPr lang="es-ES" sz="1600" dirty="0">
                          <a:latin typeface="Times New Roman" panose="02020603050405020304" pitchFamily="18" charset="0"/>
                          <a:cs typeface="Times New Roman" panose="02020603050405020304" pitchFamily="18" charset="0"/>
                        </a:rPr>
                        <a:t>pH inicial</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algn="ctr"/>
                      <a:r>
                        <a:rPr lang="x-none" sz="1600" dirty="0">
                          <a:latin typeface="Times New Roman" panose="02020603050405020304" pitchFamily="18" charset="0"/>
                          <a:cs typeface="Times New Roman" panose="02020603050405020304" pitchFamily="18" charset="0"/>
                        </a:rPr>
                        <a:t>Poma (2016)</a:t>
                      </a:r>
                    </a:p>
                  </a:txBody>
                  <a:tcPr marL="91428" marR="91428" marT="45731" marB="45731" anchor="ctr">
                    <a:solidFill>
                      <a:schemeClr val="accent4">
                        <a:lumMod val="20000"/>
                        <a:lumOff val="80000"/>
                      </a:schemeClr>
                    </a:solidFill>
                  </a:tcPr>
                </a:tc>
                <a:tc>
                  <a:txBody>
                    <a:bodyPr/>
                    <a:lstStyle/>
                    <a:p>
                      <a:pPr marL="0" marR="0" indent="0" algn="ctr" defTabSz="1088502" rtl="0" eaLnBrk="1" fontAlgn="auto" latinLnBrk="0" hangingPunct="1">
                        <a:lnSpc>
                          <a:spcPct val="100000"/>
                        </a:lnSpc>
                        <a:spcBef>
                          <a:spcPts val="0"/>
                        </a:spcBef>
                        <a:spcAft>
                          <a:spcPts val="0"/>
                        </a:spcAft>
                        <a:buClrTx/>
                        <a:buSzTx/>
                        <a:buFontTx/>
                        <a:buNone/>
                        <a:tabLst/>
                        <a:defRPr/>
                      </a:pPr>
                      <a:r>
                        <a:rPr lang="es-MX" sz="1600" dirty="0">
                          <a:latin typeface="Times New Roman" panose="02020603050405020304" pitchFamily="18" charset="0"/>
                          <a:cs typeface="Times New Roman" panose="02020603050405020304" pitchFamily="18" charset="0"/>
                        </a:rPr>
                        <a:t>Efecto de tres niveles de concentración de levadura </a:t>
                      </a:r>
                      <a:r>
                        <a:rPr lang="es-MX" sz="1600" i="1" dirty="0" err="1">
                          <a:latin typeface="Times New Roman" panose="02020603050405020304" pitchFamily="18" charset="0"/>
                          <a:cs typeface="Times New Roman" panose="02020603050405020304" pitchFamily="18" charset="0"/>
                        </a:rPr>
                        <a:t>Saccharomyces</a:t>
                      </a:r>
                      <a:r>
                        <a:rPr lang="es-MX" sz="1600" i="1" dirty="0">
                          <a:latin typeface="Times New Roman" panose="02020603050405020304" pitchFamily="18" charset="0"/>
                          <a:cs typeface="Times New Roman" panose="02020603050405020304" pitchFamily="18" charset="0"/>
                        </a:rPr>
                        <a:t> </a:t>
                      </a:r>
                      <a:r>
                        <a:rPr lang="es-MX" sz="1600" i="1" dirty="0" err="1">
                          <a:latin typeface="Times New Roman" panose="02020603050405020304" pitchFamily="18" charset="0"/>
                          <a:cs typeface="Times New Roman" panose="02020603050405020304" pitchFamily="18" charset="0"/>
                        </a:rPr>
                        <a:t>cerevisiae</a:t>
                      </a:r>
                      <a:r>
                        <a:rPr lang="es-MX" sz="1600" dirty="0">
                          <a:latin typeface="Times New Roman" panose="02020603050405020304" pitchFamily="18" charset="0"/>
                          <a:cs typeface="Times New Roman" panose="02020603050405020304" pitchFamily="18" charset="0"/>
                        </a:rPr>
                        <a:t> cepa CH 158 SIHA en la fermentación del zumo de </a:t>
                      </a:r>
                      <a:r>
                        <a:rPr lang="es-MX" sz="1600" dirty="0" err="1">
                          <a:latin typeface="Times New Roman" panose="02020603050405020304" pitchFamily="18" charset="0"/>
                          <a:cs typeface="Times New Roman" panose="02020603050405020304" pitchFamily="18" charset="0"/>
                        </a:rPr>
                        <a:t>aguaymanto</a:t>
                      </a:r>
                      <a:r>
                        <a:rPr lang="es-MX" sz="1600" dirty="0">
                          <a:latin typeface="Times New Roman" panose="02020603050405020304" pitchFamily="18" charset="0"/>
                          <a:cs typeface="Times New Roman" panose="02020603050405020304" pitchFamily="18" charset="0"/>
                        </a:rPr>
                        <a:t> (</a:t>
                      </a:r>
                      <a:r>
                        <a:rPr lang="es-MX" sz="1600" i="1" dirty="0" err="1">
                          <a:latin typeface="Times New Roman" panose="02020603050405020304" pitchFamily="18" charset="0"/>
                          <a:cs typeface="Times New Roman" panose="02020603050405020304" pitchFamily="18" charset="0"/>
                        </a:rPr>
                        <a:t>Physalis</a:t>
                      </a:r>
                      <a:r>
                        <a:rPr lang="es-MX" sz="1600" i="1" dirty="0">
                          <a:latin typeface="Times New Roman" panose="02020603050405020304" pitchFamily="18" charset="0"/>
                          <a:cs typeface="Times New Roman" panose="02020603050405020304" pitchFamily="18" charset="0"/>
                        </a:rPr>
                        <a:t> peruviana </a:t>
                      </a:r>
                      <a:r>
                        <a:rPr lang="es-MX" sz="1600" dirty="0">
                          <a:latin typeface="Times New Roman" panose="02020603050405020304" pitchFamily="18" charset="0"/>
                          <a:cs typeface="Times New Roman" panose="02020603050405020304" pitchFamily="18" charset="0"/>
                        </a:rPr>
                        <a:t>L.). </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algn="ctr"/>
                      <a:r>
                        <a:rPr lang="es-ES" sz="1600" dirty="0">
                          <a:solidFill>
                            <a:srgbClr val="FF0000"/>
                          </a:solidFill>
                          <a:latin typeface="Times New Roman" panose="02020603050405020304" pitchFamily="18" charset="0"/>
                          <a:cs typeface="Times New Roman" panose="02020603050405020304" pitchFamily="18" charset="0"/>
                        </a:rPr>
                        <a:t>3,5 - 4</a:t>
                      </a:r>
                      <a:endParaRPr lang="x-none" sz="1600" dirty="0">
                        <a:solidFill>
                          <a:srgbClr val="FF0000"/>
                        </a:solidFill>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extLst>
                  <a:ext uri="{0D108BD9-81ED-4DB2-BD59-A6C34878D82A}">
                    <a16:rowId xmlns:a16="http://schemas.microsoft.com/office/drawing/2014/main" xmlns="" val="1683612541"/>
                  </a:ext>
                </a:extLst>
              </a:tr>
              <a:tr h="887034">
                <a:tc>
                  <a:txBody>
                    <a:bodyPr/>
                    <a:lstStyle/>
                    <a:p>
                      <a:pPr algn="ctr"/>
                      <a:r>
                        <a:rPr lang="es-ES" sz="1600" dirty="0">
                          <a:latin typeface="Times New Roman" panose="02020603050405020304" pitchFamily="18" charset="0"/>
                          <a:cs typeface="Times New Roman" panose="02020603050405020304" pitchFamily="18" charset="0"/>
                        </a:rPr>
                        <a:t>Acidez titulable</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algn="ctr"/>
                      <a:r>
                        <a:rPr lang="x-none" sz="1600" dirty="0">
                          <a:latin typeface="Times New Roman" panose="02020603050405020304" pitchFamily="18" charset="0"/>
                          <a:cs typeface="Times New Roman" panose="02020603050405020304" pitchFamily="18" charset="0"/>
                        </a:rPr>
                        <a:t>INEN 74 (2015)</a:t>
                      </a:r>
                    </a:p>
                  </a:txBody>
                  <a:tcPr marL="91428" marR="91428" marT="45731" marB="45731" anchor="c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dirty="0">
                          <a:latin typeface="Times New Roman" panose="02020603050405020304" pitchFamily="18" charset="0"/>
                          <a:cs typeface="Times New Roman" panose="02020603050405020304" pitchFamily="18" charset="0"/>
                        </a:rPr>
                        <a:t>Bebidas </a:t>
                      </a:r>
                      <a:r>
                        <a:rPr lang="pt-BR" sz="1600" dirty="0" err="1">
                          <a:latin typeface="Times New Roman" panose="02020603050405020304" pitchFamily="18" charset="0"/>
                          <a:cs typeface="Times New Roman" panose="02020603050405020304" pitchFamily="18" charset="0"/>
                        </a:rPr>
                        <a:t>alcohólicas</a:t>
                      </a:r>
                      <a:r>
                        <a:rPr lang="pt-BR" sz="1600" dirty="0">
                          <a:latin typeface="Times New Roman" panose="02020603050405020304" pitchFamily="18" charset="0"/>
                          <a:cs typeface="Times New Roman" panose="02020603050405020304" pitchFamily="18" charset="0"/>
                        </a:rPr>
                        <a:t>. </a:t>
                      </a:r>
                      <a:r>
                        <a:rPr lang="pt-BR" sz="1600" dirty="0" err="1">
                          <a:latin typeface="Times New Roman" panose="02020603050405020304" pitchFamily="18" charset="0"/>
                          <a:cs typeface="Times New Roman" panose="02020603050405020304" pitchFamily="18" charset="0"/>
                        </a:rPr>
                        <a:t>Vino</a:t>
                      </a:r>
                      <a:r>
                        <a:rPr lang="pt-BR" sz="1600" dirty="0">
                          <a:latin typeface="Times New Roman" panose="02020603050405020304" pitchFamily="18" charset="0"/>
                          <a:cs typeface="Times New Roman" panose="02020603050405020304" pitchFamily="18" charset="0"/>
                        </a:rPr>
                        <a:t> de frutas. Requisitos.</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err="1">
                          <a:solidFill>
                            <a:srgbClr val="FF0000"/>
                          </a:solidFill>
                          <a:latin typeface="Times New Roman" panose="02020603050405020304" pitchFamily="18" charset="0"/>
                          <a:cs typeface="Times New Roman" panose="02020603050405020304" pitchFamily="18" charset="0"/>
                        </a:rPr>
                        <a:t>Máx</a:t>
                      </a:r>
                      <a:r>
                        <a:rPr lang="es-ES" sz="1600" baseline="0" dirty="0">
                          <a:solidFill>
                            <a:srgbClr val="FF0000"/>
                          </a:solidFill>
                          <a:latin typeface="Times New Roman" panose="02020603050405020304" pitchFamily="18" charset="0"/>
                          <a:cs typeface="Times New Roman" panose="02020603050405020304" pitchFamily="18" charset="0"/>
                        </a:rPr>
                        <a:t> 1,5 g/L</a:t>
                      </a:r>
                      <a:endParaRPr lang="es-ES" sz="1600" dirty="0">
                        <a:solidFill>
                          <a:srgbClr val="FF00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s-ES" sz="1600" dirty="0">
                        <a:solidFill>
                          <a:srgbClr val="FF0000"/>
                        </a:solidFill>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extLst>
                  <a:ext uri="{0D108BD9-81ED-4DB2-BD59-A6C34878D82A}">
                    <a16:rowId xmlns:a16="http://schemas.microsoft.com/office/drawing/2014/main" xmlns="" val="97704341"/>
                  </a:ext>
                </a:extLst>
              </a:tr>
            </a:tbl>
          </a:graphicData>
        </a:graphic>
      </p:graphicFrame>
      <p:pic>
        <p:nvPicPr>
          <p:cNvPr id="26" name="25 Imagen" descr="C:\Users\USUARIO\Desktop\Nueva carpeta\fermentativo\grados brix.jpg"/>
          <p:cNvPicPr/>
          <p:nvPr/>
        </p:nvPicPr>
        <p:blipFill>
          <a:blip r:embed="rId4">
            <a:extLst>
              <a:ext uri="{28A0092B-C50C-407E-A947-70E740481C1C}">
                <a14:useLocalDpi xmlns:a14="http://schemas.microsoft.com/office/drawing/2010/main" val="0"/>
              </a:ext>
            </a:extLst>
          </a:blip>
          <a:srcRect/>
          <a:stretch>
            <a:fillRect/>
          </a:stretch>
        </p:blipFill>
        <p:spPr bwMode="auto">
          <a:xfrm>
            <a:off x="163748" y="917977"/>
            <a:ext cx="3807222" cy="3298166"/>
          </a:xfrm>
          <a:prstGeom prst="rect">
            <a:avLst/>
          </a:prstGeom>
          <a:noFill/>
          <a:ln>
            <a:noFill/>
          </a:ln>
        </p:spPr>
      </p:pic>
      <p:sp>
        <p:nvSpPr>
          <p:cNvPr id="37" name="2 CuadroTexto"/>
          <p:cNvSpPr txBox="1"/>
          <p:nvPr/>
        </p:nvSpPr>
        <p:spPr>
          <a:xfrm>
            <a:off x="7637" y="14072"/>
            <a:ext cx="2200512" cy="769441"/>
          </a:xfrm>
          <a:prstGeom prst="rect">
            <a:avLst/>
          </a:prstGeom>
          <a:solidFill>
            <a:schemeClr val="accent5">
              <a:lumMod val="75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2800" b="1" dirty="0"/>
              <a:t>FACTOR B</a:t>
            </a:r>
            <a:endParaRPr lang="es-EC" sz="2800" dirty="0"/>
          </a:p>
          <a:p>
            <a:r>
              <a:rPr lang="es-EC" sz="1600" dirty="0"/>
              <a:t>(Fermentativos)</a:t>
            </a:r>
          </a:p>
        </p:txBody>
      </p:sp>
      <p:sp>
        <p:nvSpPr>
          <p:cNvPr id="9" name="Elipse 8"/>
          <p:cNvSpPr/>
          <p:nvPr/>
        </p:nvSpPr>
        <p:spPr>
          <a:xfrm>
            <a:off x="1066157" y="1710280"/>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23" name="Conector recto 22"/>
          <p:cNvCxnSpPr/>
          <p:nvPr/>
        </p:nvCxnSpPr>
        <p:spPr>
          <a:xfrm flipH="1">
            <a:off x="6023200" y="4332660"/>
            <a:ext cx="482453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angular 24"/>
          <p:cNvCxnSpPr/>
          <p:nvPr/>
        </p:nvCxnSpPr>
        <p:spPr>
          <a:xfrm>
            <a:off x="1846734" y="2064410"/>
            <a:ext cx="4248472" cy="2268250"/>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ector recto 45"/>
          <p:cNvCxnSpPr/>
          <p:nvPr/>
        </p:nvCxnSpPr>
        <p:spPr>
          <a:xfrm flipV="1">
            <a:off x="11413161" y="4118137"/>
            <a:ext cx="10638" cy="14893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ector recto 47"/>
          <p:cNvCxnSpPr/>
          <p:nvPr/>
        </p:nvCxnSpPr>
        <p:spPr>
          <a:xfrm flipH="1" flipV="1">
            <a:off x="7885620" y="4118136"/>
            <a:ext cx="35275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Elipse 40"/>
          <p:cNvSpPr/>
          <p:nvPr/>
        </p:nvSpPr>
        <p:spPr>
          <a:xfrm>
            <a:off x="5104583" y="1985201"/>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Elipse 41"/>
          <p:cNvSpPr/>
          <p:nvPr/>
        </p:nvSpPr>
        <p:spPr>
          <a:xfrm>
            <a:off x="10460731" y="1904686"/>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4" name="Conector recto 13"/>
          <p:cNvCxnSpPr/>
          <p:nvPr/>
        </p:nvCxnSpPr>
        <p:spPr>
          <a:xfrm>
            <a:off x="10631710" y="4781842"/>
            <a:ext cx="2160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a:off x="10615689" y="5612204"/>
            <a:ext cx="808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a:off x="10654472" y="6414994"/>
            <a:ext cx="12313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7885620" y="2112169"/>
            <a:ext cx="0" cy="19538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flipV="1">
            <a:off x="10848030" y="4332660"/>
            <a:ext cx="0" cy="4491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angular 20"/>
          <p:cNvCxnSpPr/>
          <p:nvPr/>
        </p:nvCxnSpPr>
        <p:spPr>
          <a:xfrm rot="16200000" flipH="1">
            <a:off x="9665352" y="4194476"/>
            <a:ext cx="4213849" cy="227190"/>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Elipse 53"/>
          <p:cNvSpPr/>
          <p:nvPr/>
        </p:nvSpPr>
        <p:spPr>
          <a:xfrm>
            <a:off x="445042" y="6077108"/>
            <a:ext cx="1430901" cy="7339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Elipse 54"/>
          <p:cNvSpPr/>
          <p:nvPr/>
        </p:nvSpPr>
        <p:spPr>
          <a:xfrm>
            <a:off x="374096" y="5346931"/>
            <a:ext cx="1472637" cy="4976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7" name="Elipse 56"/>
          <p:cNvSpPr/>
          <p:nvPr/>
        </p:nvSpPr>
        <p:spPr>
          <a:xfrm>
            <a:off x="415832" y="4493295"/>
            <a:ext cx="1430901" cy="5974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9" name="Elipse 58"/>
          <p:cNvSpPr/>
          <p:nvPr/>
        </p:nvSpPr>
        <p:spPr>
          <a:xfrm>
            <a:off x="9259335" y="4332660"/>
            <a:ext cx="1384120" cy="7580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1" name="Elipse 60"/>
          <p:cNvSpPr/>
          <p:nvPr/>
        </p:nvSpPr>
        <p:spPr>
          <a:xfrm>
            <a:off x="9275868" y="6018951"/>
            <a:ext cx="1384120" cy="79208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3" name="Elipse 62"/>
          <p:cNvSpPr/>
          <p:nvPr/>
        </p:nvSpPr>
        <p:spPr>
          <a:xfrm>
            <a:off x="9275868" y="5294847"/>
            <a:ext cx="1384120" cy="6252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36" name="Conector recto 46"/>
          <p:cNvCxnSpPr/>
          <p:nvPr/>
        </p:nvCxnSpPr>
        <p:spPr>
          <a:xfrm>
            <a:off x="5789685" y="2092751"/>
            <a:ext cx="20959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ector recto 46"/>
          <p:cNvCxnSpPr/>
          <p:nvPr/>
        </p:nvCxnSpPr>
        <p:spPr>
          <a:xfrm flipV="1">
            <a:off x="11227260" y="2196853"/>
            <a:ext cx="431423" cy="42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668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descr="Resultado de imagen para Aspergillus, principalmente A. parasiticus"/>
          <p:cNvSpPr>
            <a:spLocks noChangeAspect="1" noChangeArrowheads="1"/>
          </p:cNvSpPr>
          <p:nvPr/>
        </p:nvSpPr>
        <p:spPr bwMode="auto">
          <a:xfrm>
            <a:off x="155555" y="-144496"/>
            <a:ext cx="304760" cy="304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8865" tIns="49432" rIns="98865" bIns="49432" numCol="1" anchor="t" anchorCtr="0" compatLnSpc="1">
            <a:prstTxWarp prst="textNoShape">
              <a:avLst/>
            </a:prstTxWarp>
          </a:bodyPr>
          <a:lstStyle/>
          <a:p>
            <a:endParaRPr lang="en-US"/>
          </a:p>
        </p:txBody>
      </p:sp>
      <p:sp>
        <p:nvSpPr>
          <p:cNvPr id="3" name="AutoShape 4" descr="blob:https://web.whatsapp.com/371ff937-2524-4c5e-a689-e8cc48c0999b"/>
          <p:cNvSpPr>
            <a:spLocks noChangeAspect="1" noChangeArrowheads="1"/>
          </p:cNvSpPr>
          <p:nvPr/>
        </p:nvSpPr>
        <p:spPr bwMode="auto">
          <a:xfrm>
            <a:off x="307935" y="7942"/>
            <a:ext cx="304760" cy="304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8865" tIns="49432" rIns="98865" bIns="49432" numCol="1" anchor="t" anchorCtr="0" compatLnSpc="1">
            <a:prstTxWarp prst="textNoShape">
              <a:avLst/>
            </a:prstTxWarp>
          </a:bodyPr>
          <a:lstStyle/>
          <a:p>
            <a:endParaRPr lang="en-US"/>
          </a:p>
        </p:txBody>
      </p:sp>
      <p:sp>
        <p:nvSpPr>
          <p:cNvPr id="16" name="AutoShape 18" descr="Resultado de imagen para mapa de ecuador"/>
          <p:cNvSpPr>
            <a:spLocks noChangeAspect="1" noChangeArrowheads="1"/>
          </p:cNvSpPr>
          <p:nvPr/>
        </p:nvSpPr>
        <p:spPr bwMode="auto">
          <a:xfrm>
            <a:off x="460316" y="160376"/>
            <a:ext cx="304760" cy="304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8865" tIns="49432" rIns="98865" bIns="49432" numCol="1" anchor="t" anchorCtr="0" compatLnSpc="1">
            <a:prstTxWarp prst="textNoShape">
              <a:avLst/>
            </a:prstTxWarp>
          </a:bodyPr>
          <a:lstStyle/>
          <a:p>
            <a:endParaRPr lang="en-US"/>
          </a:p>
        </p:txBody>
      </p:sp>
      <p:sp>
        <p:nvSpPr>
          <p:cNvPr id="45" name="Título 1"/>
          <p:cNvSpPr txBox="1">
            <a:spLocks/>
          </p:cNvSpPr>
          <p:nvPr/>
        </p:nvSpPr>
        <p:spPr>
          <a:xfrm>
            <a:off x="2321357" y="60208"/>
            <a:ext cx="6313749" cy="936104"/>
          </a:xfrm>
          <a:prstGeom prst="rect">
            <a:avLst/>
          </a:prstGeom>
          <a:noFill/>
          <a:ln>
            <a:noFill/>
          </a:ln>
        </p:spPr>
        <p:style>
          <a:lnRef idx="0">
            <a:scrgbClr r="0" g="0" b="0"/>
          </a:lnRef>
          <a:fillRef idx="0">
            <a:scrgbClr r="0" g="0" b="0"/>
          </a:fillRef>
          <a:effectRef idx="0">
            <a:scrgbClr r="0" g="0" b="0"/>
          </a:effectRef>
          <a:fontRef idx="minor">
            <a:schemeClr val="accent2"/>
          </a:fontRef>
        </p:style>
        <p:txBody>
          <a:bodyPr vert="horz" lIns="98865" tIns="49432" rIns="98865" bIns="49432" rtlCol="0" anchor="ctr">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5800" b="1" spc="0" dirty="0">
                <a:ln w="22225">
                  <a:solidFill>
                    <a:schemeClr val="accent2"/>
                  </a:solidFill>
                  <a:prstDash val="solid"/>
                </a:ln>
                <a:solidFill>
                  <a:schemeClr val="accent2">
                    <a:lumMod val="40000"/>
                    <a:lumOff val="60000"/>
                  </a:schemeClr>
                </a:solidFill>
                <a:effectLst>
                  <a:glow rad="101600">
                    <a:schemeClr val="accent1">
                      <a:satMod val="175000"/>
                      <a:alpha val="40000"/>
                    </a:schemeClr>
                  </a:glow>
                </a:effectLst>
                <a:latin typeface="Arial Black" panose="020B0A04020102020204" pitchFamily="34" charset="0"/>
                <a:ea typeface="STHupo" panose="020B0503020204020204" pitchFamily="2" charset="-122"/>
                <a:cs typeface="Times New Roman" panose="02020603050405020304" pitchFamily="18" charset="0"/>
              </a:rPr>
              <a:t>INTRODUCCION </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9242" y="2302180"/>
            <a:ext cx="1719740" cy="210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92" y="2277358"/>
            <a:ext cx="1441698" cy="144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27 CuadroTexto"/>
          <p:cNvSpPr txBox="1"/>
          <p:nvPr/>
        </p:nvSpPr>
        <p:spPr>
          <a:xfrm>
            <a:off x="828949" y="1849552"/>
            <a:ext cx="2852832" cy="384721"/>
          </a:xfrm>
          <a:prstGeom prst="rect">
            <a:avLst/>
          </a:prstGeom>
          <a:noFill/>
        </p:spPr>
        <p:txBody>
          <a:bodyPr wrap="none" rtlCol="0">
            <a:spAutoFit/>
          </a:bodyPr>
          <a:lstStyle/>
          <a:p>
            <a:r>
              <a:rPr lang="es-EC" b="1" dirty="0">
                <a:effectLst>
                  <a:outerShdw blurRad="38100" dist="38100" dir="2700000" algn="tl">
                    <a:srgbClr val="000000">
                      <a:alpha val="43137"/>
                    </a:srgbClr>
                  </a:outerShdw>
                </a:effectLst>
              </a:rPr>
              <a:t>50000 </a:t>
            </a:r>
            <a:r>
              <a:rPr lang="es-EC" b="1" dirty="0" err="1">
                <a:effectLst>
                  <a:outerShdw blurRad="38100" dist="38100" dir="2700000" algn="tl">
                    <a:srgbClr val="000000">
                      <a:alpha val="43137"/>
                    </a:srgbClr>
                  </a:outerShdw>
                </a:effectLst>
              </a:rPr>
              <a:t>Tn</a:t>
            </a:r>
            <a:r>
              <a:rPr lang="es-EC" b="1" dirty="0">
                <a:effectLst>
                  <a:outerShdw blurRad="38100" dist="38100" dir="2700000" algn="tl">
                    <a:srgbClr val="000000">
                      <a:alpha val="43137"/>
                    </a:srgbClr>
                  </a:outerShdw>
                </a:effectLst>
              </a:rPr>
              <a:t>/año =&gt; 13000 ha</a:t>
            </a:r>
          </a:p>
        </p:txBody>
      </p:sp>
      <p:pic>
        <p:nvPicPr>
          <p:cNvPr id="43" name="Picture 4" descr="Resultado de imagen para ecuador dibujo provinci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7534" y="2363897"/>
            <a:ext cx="2592288" cy="2786710"/>
          </a:xfrm>
          <a:prstGeom prst="rect">
            <a:avLst/>
          </a:prstGeom>
          <a:noFill/>
          <a:extLst>
            <a:ext uri="{909E8E84-426E-40DD-AFC4-6F175D3DCCD1}">
              <a14:hiddenFill xmlns:a14="http://schemas.microsoft.com/office/drawing/2010/main">
                <a:solidFill>
                  <a:srgbClr val="FFFFFF"/>
                </a:solidFill>
              </a14:hiddenFill>
            </a:ext>
          </a:extLst>
        </p:spPr>
      </p:pic>
      <p:sp>
        <p:nvSpPr>
          <p:cNvPr id="44" name="43 Rectángulo redondeado"/>
          <p:cNvSpPr/>
          <p:nvPr/>
        </p:nvSpPr>
        <p:spPr>
          <a:xfrm>
            <a:off x="7607374" y="1572183"/>
            <a:ext cx="1440160"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200" dirty="0"/>
              <a:t>Según el III Censo Nacional Agropecuario</a:t>
            </a:r>
          </a:p>
        </p:txBody>
      </p:sp>
      <p:sp>
        <p:nvSpPr>
          <p:cNvPr id="47" name="Elipse 11"/>
          <p:cNvSpPr/>
          <p:nvPr/>
        </p:nvSpPr>
        <p:spPr>
          <a:xfrm>
            <a:off x="9540648" y="2963694"/>
            <a:ext cx="803029" cy="32918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8865" tIns="49432" rIns="98865" bIns="49432" rtlCol="0" anchor="ctr"/>
          <a:lstStyle/>
          <a:p>
            <a:pPr algn="ctr"/>
            <a:endParaRPr lang="x-none"/>
          </a:p>
        </p:txBody>
      </p:sp>
      <p:sp>
        <p:nvSpPr>
          <p:cNvPr id="30" name="29 CuadroTexto"/>
          <p:cNvSpPr txBox="1"/>
          <p:nvPr/>
        </p:nvSpPr>
        <p:spPr>
          <a:xfrm>
            <a:off x="9407574" y="1332851"/>
            <a:ext cx="648073" cy="584775"/>
          </a:xfrm>
          <a:prstGeom prst="rect">
            <a:avLst/>
          </a:prstGeom>
          <a:solidFill>
            <a:srgbClr val="FFC000"/>
          </a:solidFill>
        </p:spPr>
        <p:txBody>
          <a:bodyPr wrap="square" rtlCol="0">
            <a:spAutoFit/>
          </a:bodyPr>
          <a:lstStyle/>
          <a:p>
            <a:r>
              <a:rPr lang="es-EC" sz="1600" dirty="0"/>
              <a:t>36% SD</a:t>
            </a:r>
          </a:p>
        </p:txBody>
      </p:sp>
      <p:sp>
        <p:nvSpPr>
          <p:cNvPr id="48" name="47 CuadroTexto"/>
          <p:cNvSpPr txBox="1"/>
          <p:nvPr/>
        </p:nvSpPr>
        <p:spPr>
          <a:xfrm>
            <a:off x="10199662" y="1485578"/>
            <a:ext cx="648073" cy="584775"/>
          </a:xfrm>
          <a:prstGeom prst="rect">
            <a:avLst/>
          </a:prstGeom>
          <a:solidFill>
            <a:srgbClr val="92D050"/>
          </a:solidFill>
        </p:spPr>
        <p:txBody>
          <a:bodyPr wrap="square" rtlCol="0">
            <a:spAutoFit/>
          </a:bodyPr>
          <a:lstStyle/>
          <a:p>
            <a:r>
              <a:rPr lang="es-EC" sz="1600" dirty="0"/>
              <a:t>39%</a:t>
            </a:r>
          </a:p>
          <a:p>
            <a:r>
              <a:rPr lang="es-EC" sz="1600" dirty="0"/>
              <a:t>LC</a:t>
            </a:r>
          </a:p>
        </p:txBody>
      </p:sp>
      <p:cxnSp>
        <p:nvCxnSpPr>
          <p:cNvPr id="32" name="31 Conector recto de flecha"/>
          <p:cNvCxnSpPr>
            <a:stCxn id="47" idx="0"/>
            <a:endCxn id="30" idx="2"/>
          </p:cNvCxnSpPr>
          <p:nvPr/>
        </p:nvCxnSpPr>
        <p:spPr>
          <a:xfrm flipH="1" flipV="1">
            <a:off x="9731611" y="1917626"/>
            <a:ext cx="210552" cy="104606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a:stCxn id="47" idx="0"/>
          </p:cNvCxnSpPr>
          <p:nvPr/>
        </p:nvCxnSpPr>
        <p:spPr>
          <a:xfrm flipV="1">
            <a:off x="9942163" y="2075809"/>
            <a:ext cx="380547" cy="88788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36 Flecha abajo"/>
          <p:cNvSpPr/>
          <p:nvPr/>
        </p:nvSpPr>
        <p:spPr>
          <a:xfrm>
            <a:off x="8255446" y="2508287"/>
            <a:ext cx="216024" cy="17272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37 CuadroTexto"/>
          <p:cNvSpPr txBox="1"/>
          <p:nvPr/>
        </p:nvSpPr>
        <p:spPr>
          <a:xfrm>
            <a:off x="7751390" y="2781722"/>
            <a:ext cx="1224136" cy="523220"/>
          </a:xfrm>
          <a:prstGeom prst="rect">
            <a:avLst/>
          </a:prstGeom>
          <a:solidFill>
            <a:schemeClr val="accent2">
              <a:lumMod val="20000"/>
              <a:lumOff val="80000"/>
            </a:schemeClr>
          </a:solidFill>
        </p:spPr>
        <p:txBody>
          <a:bodyPr wrap="square" rtlCol="0">
            <a:spAutoFit/>
          </a:bodyPr>
          <a:lstStyle/>
          <a:p>
            <a:pPr algn="ctr"/>
            <a:r>
              <a:rPr lang="es-EC" sz="1400" dirty="0"/>
              <a:t>14831 ha sembradas</a:t>
            </a:r>
          </a:p>
        </p:txBody>
      </p:sp>
      <p:sp>
        <p:nvSpPr>
          <p:cNvPr id="41" name="40 Llamada de flecha hacia arriba"/>
          <p:cNvSpPr/>
          <p:nvPr/>
        </p:nvSpPr>
        <p:spPr>
          <a:xfrm>
            <a:off x="9047534" y="5155387"/>
            <a:ext cx="2592288" cy="396044"/>
          </a:xfrm>
          <a:prstGeom prst="upArrowCallou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a:solidFill>
                  <a:schemeClr val="tx1"/>
                </a:solidFill>
              </a:rPr>
              <a:t>Producción: 1 – 1.5 </a:t>
            </a:r>
            <a:r>
              <a:rPr lang="es-EC" sz="1600" dirty="0" err="1">
                <a:solidFill>
                  <a:schemeClr val="tx1"/>
                </a:solidFill>
              </a:rPr>
              <a:t>Tn</a:t>
            </a:r>
            <a:r>
              <a:rPr lang="es-EC" sz="1600" dirty="0">
                <a:solidFill>
                  <a:schemeClr val="tx1"/>
                </a:solidFill>
              </a:rPr>
              <a:t>/ha</a:t>
            </a: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7170" y="1538877"/>
            <a:ext cx="2094060" cy="129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62 CuadroTexto"/>
          <p:cNvSpPr txBox="1"/>
          <p:nvPr/>
        </p:nvSpPr>
        <p:spPr>
          <a:xfrm>
            <a:off x="4222998" y="1125538"/>
            <a:ext cx="2082319" cy="307777"/>
          </a:xfrm>
          <a:prstGeom prst="rect">
            <a:avLst/>
          </a:prstGeom>
          <a:solidFill>
            <a:schemeClr val="bg1"/>
          </a:solidFill>
        </p:spPr>
        <p:txBody>
          <a:bodyPr wrap="square" rtlCol="0">
            <a:spAutoFit/>
          </a:bodyPr>
          <a:lstStyle/>
          <a:p>
            <a:pPr algn="ctr"/>
            <a:r>
              <a:rPr lang="es-EC" sz="1400" dirty="0"/>
              <a:t>Cadena agroalimentaria</a:t>
            </a: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1806" y="1196912"/>
            <a:ext cx="581053" cy="58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49 Flecha arriba"/>
          <p:cNvSpPr/>
          <p:nvPr/>
        </p:nvSpPr>
        <p:spPr>
          <a:xfrm>
            <a:off x="5126671" y="1414109"/>
            <a:ext cx="249071" cy="208920"/>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1"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1" t="14082" r="16008" b="23868"/>
          <a:stretch/>
        </p:blipFill>
        <p:spPr bwMode="auto">
          <a:xfrm>
            <a:off x="6393847" y="1845618"/>
            <a:ext cx="997503" cy="976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67 Flecha abajo"/>
          <p:cNvSpPr/>
          <p:nvPr/>
        </p:nvSpPr>
        <p:spPr>
          <a:xfrm>
            <a:off x="6784586" y="2877333"/>
            <a:ext cx="216024" cy="17272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4626" y="3128288"/>
            <a:ext cx="1005354" cy="91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9872" t="25364" r="12161" b="19758"/>
          <a:stretch/>
        </p:blipFill>
        <p:spPr bwMode="auto">
          <a:xfrm>
            <a:off x="232929" y="3884887"/>
            <a:ext cx="1973845" cy="242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1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491" r="28549"/>
          <a:stretch/>
        </p:blipFill>
        <p:spPr bwMode="auto">
          <a:xfrm>
            <a:off x="5260214" y="2975751"/>
            <a:ext cx="834992" cy="107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6058" y="3514048"/>
            <a:ext cx="1418775" cy="94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53 Flecha izquierda"/>
          <p:cNvSpPr/>
          <p:nvPr/>
        </p:nvSpPr>
        <p:spPr>
          <a:xfrm>
            <a:off x="6095206" y="3357786"/>
            <a:ext cx="298641" cy="26428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Flecha derecha"/>
          <p:cNvSpPr/>
          <p:nvPr/>
        </p:nvSpPr>
        <p:spPr>
          <a:xfrm>
            <a:off x="7247334" y="3843197"/>
            <a:ext cx="360040" cy="1626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5" name="74 Flecha derecha"/>
          <p:cNvSpPr/>
          <p:nvPr/>
        </p:nvSpPr>
        <p:spPr>
          <a:xfrm>
            <a:off x="2170770" y="5388770"/>
            <a:ext cx="360040" cy="1626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6" name="75 CuadroTexto"/>
          <p:cNvSpPr txBox="1"/>
          <p:nvPr/>
        </p:nvSpPr>
        <p:spPr>
          <a:xfrm>
            <a:off x="2895075" y="5107464"/>
            <a:ext cx="786706" cy="338554"/>
          </a:xfrm>
          <a:prstGeom prst="rect">
            <a:avLst/>
          </a:prstGeom>
          <a:solidFill>
            <a:srgbClr val="00B0F0"/>
          </a:solidFill>
        </p:spPr>
        <p:txBody>
          <a:bodyPr wrap="square" rtlCol="0">
            <a:spAutoFit/>
          </a:bodyPr>
          <a:lstStyle/>
          <a:p>
            <a:r>
              <a:rPr lang="es-EC" sz="1600" b="1" dirty="0">
                <a:solidFill>
                  <a:schemeClr val="bg1"/>
                </a:solidFill>
                <a:effectLst>
                  <a:outerShdw blurRad="38100" dist="38100" dir="2700000" algn="tl">
                    <a:srgbClr val="000000">
                      <a:alpha val="43137"/>
                    </a:srgbClr>
                  </a:outerShdw>
                </a:effectLst>
              </a:rPr>
              <a:t>90% A</a:t>
            </a:r>
          </a:p>
        </p:txBody>
      </p:sp>
      <p:sp>
        <p:nvSpPr>
          <p:cNvPr id="77" name="76 CuadroTexto"/>
          <p:cNvSpPr txBox="1"/>
          <p:nvPr/>
        </p:nvSpPr>
        <p:spPr>
          <a:xfrm>
            <a:off x="2895074" y="5611520"/>
            <a:ext cx="786707" cy="338554"/>
          </a:xfrm>
          <a:prstGeom prst="rect">
            <a:avLst/>
          </a:prstGeom>
          <a:solidFill>
            <a:srgbClr val="00B050"/>
          </a:solidFill>
        </p:spPr>
        <p:txBody>
          <a:bodyPr wrap="square" rtlCol="0">
            <a:spAutoFit/>
          </a:bodyPr>
          <a:lstStyle/>
          <a:p>
            <a:r>
              <a:rPr lang="es-EC" sz="1600" b="1" dirty="0">
                <a:solidFill>
                  <a:schemeClr val="bg1"/>
                </a:solidFill>
                <a:effectLst>
                  <a:outerShdw blurRad="38100" dist="38100" dir="2700000" algn="tl">
                    <a:srgbClr val="000000">
                      <a:alpha val="43137"/>
                    </a:srgbClr>
                  </a:outerShdw>
                </a:effectLst>
              </a:rPr>
              <a:t>2-5%F</a:t>
            </a:r>
          </a:p>
        </p:txBody>
      </p:sp>
      <p:sp>
        <p:nvSpPr>
          <p:cNvPr id="56" name="55 Abrir llave"/>
          <p:cNvSpPr/>
          <p:nvPr/>
        </p:nvSpPr>
        <p:spPr>
          <a:xfrm>
            <a:off x="2530810" y="5085978"/>
            <a:ext cx="364264" cy="799469"/>
          </a:xfrm>
          <a:prstGeom prst="leftBrace">
            <a:avLst/>
          </a:prstGeom>
          <a:ln w="127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s-EC"/>
          </a:p>
        </p:txBody>
      </p:sp>
      <p:sp>
        <p:nvSpPr>
          <p:cNvPr id="79" name="Elipse 11"/>
          <p:cNvSpPr/>
          <p:nvPr/>
        </p:nvSpPr>
        <p:spPr>
          <a:xfrm>
            <a:off x="665991" y="3822378"/>
            <a:ext cx="963950" cy="2775767"/>
          </a:xfrm>
          <a:prstGeom prst="ellipse">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8865" tIns="49432" rIns="98865" bIns="49432" rtlCol="0" anchor="ctr"/>
          <a:lstStyle/>
          <a:p>
            <a:pPr algn="ctr"/>
            <a:endParaRPr lang="x-none"/>
          </a:p>
        </p:txBody>
      </p:sp>
      <p:cxnSp>
        <p:nvCxnSpPr>
          <p:cNvPr id="61" name="60 Conector recto de flecha"/>
          <p:cNvCxnSpPr>
            <a:stCxn id="77" idx="3"/>
            <a:endCxn id="83" idx="1"/>
          </p:cNvCxnSpPr>
          <p:nvPr/>
        </p:nvCxnSpPr>
        <p:spPr>
          <a:xfrm flipV="1">
            <a:off x="3681781" y="5167859"/>
            <a:ext cx="397201" cy="612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82 CuadroTexto"/>
          <p:cNvSpPr txBox="1"/>
          <p:nvPr/>
        </p:nvSpPr>
        <p:spPr>
          <a:xfrm>
            <a:off x="4078982" y="5013970"/>
            <a:ext cx="1224136" cy="307777"/>
          </a:xfrm>
          <a:prstGeom prst="rect">
            <a:avLst/>
          </a:prstGeom>
          <a:noFill/>
        </p:spPr>
        <p:txBody>
          <a:bodyPr wrap="square" rtlCol="0">
            <a:spAutoFit/>
          </a:bodyPr>
          <a:lstStyle/>
          <a:p>
            <a:pPr algn="ctr"/>
            <a:r>
              <a:rPr lang="es-EC" sz="1400" dirty="0"/>
              <a:t>30,70% </a:t>
            </a:r>
            <a:r>
              <a:rPr lang="es-EC" sz="1400" b="1" dirty="0"/>
              <a:t>H</a:t>
            </a:r>
          </a:p>
        </p:txBody>
      </p:sp>
      <p:sp>
        <p:nvSpPr>
          <p:cNvPr id="84" name="83 CuadroTexto"/>
          <p:cNvSpPr txBox="1"/>
          <p:nvPr/>
        </p:nvSpPr>
        <p:spPr>
          <a:xfrm>
            <a:off x="4151606" y="5374010"/>
            <a:ext cx="1224136" cy="307777"/>
          </a:xfrm>
          <a:prstGeom prst="rect">
            <a:avLst/>
          </a:prstGeom>
          <a:noFill/>
        </p:spPr>
        <p:txBody>
          <a:bodyPr wrap="square" rtlCol="0">
            <a:spAutoFit/>
          </a:bodyPr>
          <a:lstStyle/>
          <a:p>
            <a:pPr algn="ctr"/>
            <a:r>
              <a:rPr lang="es-EC" sz="1400" dirty="0"/>
              <a:t>66,43% </a:t>
            </a:r>
            <a:r>
              <a:rPr lang="es-EC" sz="1400" b="1" dirty="0"/>
              <a:t>C</a:t>
            </a:r>
          </a:p>
        </p:txBody>
      </p:sp>
      <p:sp>
        <p:nvSpPr>
          <p:cNvPr id="85" name="84 CuadroTexto"/>
          <p:cNvSpPr txBox="1"/>
          <p:nvPr/>
        </p:nvSpPr>
        <p:spPr>
          <a:xfrm>
            <a:off x="4162241" y="5796185"/>
            <a:ext cx="1224136" cy="307777"/>
          </a:xfrm>
          <a:prstGeom prst="rect">
            <a:avLst/>
          </a:prstGeom>
          <a:noFill/>
        </p:spPr>
        <p:txBody>
          <a:bodyPr wrap="square" rtlCol="0">
            <a:spAutoFit/>
          </a:bodyPr>
          <a:lstStyle/>
          <a:p>
            <a:pPr algn="ctr"/>
            <a:r>
              <a:rPr lang="es-EC" sz="1400" dirty="0"/>
              <a:t>13,60%</a:t>
            </a:r>
            <a:r>
              <a:rPr lang="es-EC" sz="1400" b="1" dirty="0"/>
              <a:t> L</a:t>
            </a:r>
          </a:p>
        </p:txBody>
      </p:sp>
      <p:cxnSp>
        <p:nvCxnSpPr>
          <p:cNvPr id="66" name="65 Conector recto de flecha"/>
          <p:cNvCxnSpPr>
            <a:stCxn id="77" idx="3"/>
            <a:endCxn id="84" idx="1"/>
          </p:cNvCxnSpPr>
          <p:nvPr/>
        </p:nvCxnSpPr>
        <p:spPr>
          <a:xfrm flipV="1">
            <a:off x="3681781" y="5527899"/>
            <a:ext cx="469825" cy="2528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a:stCxn id="77" idx="3"/>
            <a:endCxn id="85" idx="1"/>
          </p:cNvCxnSpPr>
          <p:nvPr/>
        </p:nvCxnSpPr>
        <p:spPr>
          <a:xfrm>
            <a:off x="3681781" y="5780797"/>
            <a:ext cx="480460" cy="169277"/>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91" name="Elipse 11"/>
          <p:cNvSpPr/>
          <p:nvPr/>
        </p:nvSpPr>
        <p:spPr>
          <a:xfrm>
            <a:off x="4162241" y="5321747"/>
            <a:ext cx="1235840" cy="739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865" tIns="49432" rIns="98865" bIns="49432" rtlCol="0" anchor="ctr"/>
          <a:lstStyle/>
          <a:p>
            <a:pPr algn="ctr"/>
            <a:endParaRPr lang="x-none"/>
          </a:p>
        </p:txBody>
      </p:sp>
      <p:sp>
        <p:nvSpPr>
          <p:cNvPr id="93" name="92 Flecha abajo"/>
          <p:cNvSpPr/>
          <p:nvPr/>
        </p:nvSpPr>
        <p:spPr>
          <a:xfrm>
            <a:off x="4727054" y="6137393"/>
            <a:ext cx="216024" cy="17272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4" name="93 CuadroTexto"/>
          <p:cNvSpPr txBox="1"/>
          <p:nvPr/>
        </p:nvSpPr>
        <p:spPr>
          <a:xfrm>
            <a:off x="4254096" y="6412526"/>
            <a:ext cx="1224136" cy="307777"/>
          </a:xfrm>
          <a:prstGeom prst="rect">
            <a:avLst/>
          </a:prstGeom>
          <a:noFill/>
        </p:spPr>
        <p:txBody>
          <a:bodyPr wrap="square" rtlCol="0">
            <a:spAutoFit/>
          </a:bodyPr>
          <a:lstStyle/>
          <a:p>
            <a:pPr algn="ctr"/>
            <a:r>
              <a:rPr lang="es-EC" sz="1400" b="1" dirty="0">
                <a:effectLst>
                  <a:outerShdw blurRad="38100" dist="38100" dir="2700000" algn="tl">
                    <a:srgbClr val="000000">
                      <a:alpha val="43137"/>
                    </a:srgbClr>
                  </a:outerShdw>
                </a:effectLst>
              </a:rPr>
              <a:t>F: A, R y E</a:t>
            </a:r>
          </a:p>
        </p:txBody>
      </p:sp>
      <p:sp>
        <p:nvSpPr>
          <p:cNvPr id="96" name="95 Flecha izquierda"/>
          <p:cNvSpPr/>
          <p:nvPr/>
        </p:nvSpPr>
        <p:spPr>
          <a:xfrm>
            <a:off x="3916693" y="6382122"/>
            <a:ext cx="298641" cy="26428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7" name="96 CuadroTexto"/>
          <p:cNvSpPr txBox="1"/>
          <p:nvPr/>
        </p:nvSpPr>
        <p:spPr>
          <a:xfrm>
            <a:off x="1219851" y="6434385"/>
            <a:ext cx="2643107" cy="307777"/>
          </a:xfrm>
          <a:prstGeom prst="rect">
            <a:avLst/>
          </a:prstGeom>
          <a:solidFill>
            <a:schemeClr val="bg1"/>
          </a:solidFill>
        </p:spPr>
        <p:txBody>
          <a:bodyPr wrap="square" rtlCol="0">
            <a:spAutoFit/>
          </a:bodyPr>
          <a:lstStyle/>
          <a:p>
            <a:pPr algn="ctr"/>
            <a:r>
              <a:rPr lang="es-EC" sz="1400" b="1" dirty="0" err="1">
                <a:effectLst>
                  <a:outerShdw blurRad="38100" dist="38100" dir="2700000" algn="tl">
                    <a:srgbClr val="000000">
                      <a:alpha val="43137"/>
                    </a:srgbClr>
                  </a:outerShdw>
                </a:effectLst>
              </a:rPr>
              <a:t>Biocomb</a:t>
            </a:r>
            <a:r>
              <a:rPr lang="es-EC" sz="1400" b="1" dirty="0">
                <a:effectLst>
                  <a:outerShdw blurRad="38100" dist="38100" dir="2700000" algn="tl">
                    <a:srgbClr val="000000">
                      <a:alpha val="43137"/>
                    </a:srgbClr>
                  </a:outerShdw>
                </a:effectLst>
              </a:rPr>
              <a:t>, </a:t>
            </a:r>
            <a:r>
              <a:rPr lang="es-EC" sz="1400" b="1" dirty="0" err="1">
                <a:effectLst>
                  <a:outerShdw blurRad="38100" dist="38100" dir="2700000" algn="tl">
                    <a:srgbClr val="000000">
                      <a:alpha val="43137"/>
                    </a:srgbClr>
                  </a:outerShdw>
                </a:effectLst>
              </a:rPr>
              <a:t>quím</a:t>
            </a:r>
            <a:r>
              <a:rPr lang="es-EC" sz="1400" b="1" dirty="0">
                <a:effectLst>
                  <a:outerShdw blurRad="38100" dist="38100" dir="2700000" algn="tl">
                    <a:srgbClr val="000000">
                      <a:alpha val="43137"/>
                    </a:srgbClr>
                  </a:outerShdw>
                </a:effectLst>
              </a:rPr>
              <a:t> y D. </a:t>
            </a:r>
            <a:r>
              <a:rPr lang="es-EC" sz="1400" b="1" dirty="0" err="1">
                <a:effectLst>
                  <a:outerShdw blurRad="38100" dist="38100" dir="2700000" algn="tl">
                    <a:srgbClr val="000000">
                      <a:alpha val="43137"/>
                    </a:srgbClr>
                  </a:outerShdw>
                </a:effectLst>
              </a:rPr>
              <a:t>biop</a:t>
            </a:r>
            <a:endParaRPr lang="es-EC" sz="1400" b="1" dirty="0">
              <a:effectLst>
                <a:outerShdw blurRad="38100" dist="38100" dir="2700000" algn="tl">
                  <a:srgbClr val="000000">
                    <a:alpha val="43137"/>
                  </a:srgbClr>
                </a:outerShdw>
              </a:effectLst>
            </a:endParaRPr>
          </a:p>
        </p:txBody>
      </p:sp>
      <p:sp>
        <p:nvSpPr>
          <p:cNvPr id="99" name="98 CuadroTexto"/>
          <p:cNvSpPr txBox="1"/>
          <p:nvPr/>
        </p:nvSpPr>
        <p:spPr>
          <a:xfrm>
            <a:off x="3862958" y="4552374"/>
            <a:ext cx="1224136" cy="307777"/>
          </a:xfrm>
          <a:prstGeom prst="rect">
            <a:avLst/>
          </a:prstGeom>
          <a:noFill/>
        </p:spPr>
        <p:txBody>
          <a:bodyPr wrap="square" rtlCol="0">
            <a:spAutoFit/>
          </a:bodyPr>
          <a:lstStyle/>
          <a:p>
            <a:pPr algn="ctr"/>
            <a:r>
              <a:rPr lang="es-EC" sz="1400" b="1" dirty="0">
                <a:effectLst>
                  <a:outerShdw blurRad="38100" dist="38100" dir="2700000" algn="tl">
                    <a:srgbClr val="000000">
                      <a:alpha val="43137"/>
                    </a:srgbClr>
                  </a:outerShdw>
                </a:effectLst>
              </a:rPr>
              <a:t>Mucílagos</a:t>
            </a:r>
          </a:p>
        </p:txBody>
      </p:sp>
      <p:cxnSp>
        <p:nvCxnSpPr>
          <p:cNvPr id="73" name="72 Conector recto de flecha"/>
          <p:cNvCxnSpPr>
            <a:stCxn id="99" idx="1"/>
            <a:endCxn id="76" idx="0"/>
          </p:cNvCxnSpPr>
          <p:nvPr/>
        </p:nvCxnSpPr>
        <p:spPr>
          <a:xfrm flipH="1">
            <a:off x="3288428" y="4706263"/>
            <a:ext cx="574530" cy="401201"/>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4" name="103 Flecha derecha"/>
          <p:cNvSpPr/>
          <p:nvPr/>
        </p:nvSpPr>
        <p:spPr>
          <a:xfrm>
            <a:off x="5048861" y="4624931"/>
            <a:ext cx="360040" cy="1626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8"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11085" y="4246307"/>
            <a:ext cx="1787081" cy="86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105 Flecha abajo"/>
          <p:cNvSpPr/>
          <p:nvPr/>
        </p:nvSpPr>
        <p:spPr>
          <a:xfrm>
            <a:off x="6311230" y="5057273"/>
            <a:ext cx="216024" cy="17272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7" name="106 CuadroTexto"/>
          <p:cNvSpPr txBox="1"/>
          <p:nvPr/>
        </p:nvSpPr>
        <p:spPr>
          <a:xfrm>
            <a:off x="5792558" y="5331823"/>
            <a:ext cx="1224136" cy="461665"/>
          </a:xfrm>
          <a:prstGeom prst="rect">
            <a:avLst/>
          </a:prstGeom>
          <a:noFill/>
        </p:spPr>
        <p:txBody>
          <a:bodyPr wrap="square" rtlCol="0">
            <a:spAutoFit/>
          </a:bodyPr>
          <a:lstStyle/>
          <a:p>
            <a:pPr algn="ctr"/>
            <a:r>
              <a:rPr lang="es-EC" sz="1200" b="1" dirty="0">
                <a:effectLst>
                  <a:outerShdw blurRad="38100" dist="38100" dir="2700000" algn="tl">
                    <a:srgbClr val="000000">
                      <a:alpha val="43137"/>
                    </a:srgbClr>
                  </a:outerShdw>
                </a:effectLst>
              </a:rPr>
              <a:t>F. Alcohólica y Destilación</a:t>
            </a:r>
          </a:p>
        </p:txBody>
      </p:sp>
      <p:sp>
        <p:nvSpPr>
          <p:cNvPr id="110" name="109 CuadroTexto"/>
          <p:cNvSpPr txBox="1"/>
          <p:nvPr/>
        </p:nvSpPr>
        <p:spPr>
          <a:xfrm>
            <a:off x="7391350" y="5282838"/>
            <a:ext cx="1224136" cy="523220"/>
          </a:xfrm>
          <a:prstGeom prst="rect">
            <a:avLst/>
          </a:prstGeom>
          <a:noFill/>
        </p:spPr>
        <p:txBody>
          <a:bodyPr wrap="square" rtlCol="0">
            <a:spAutoFit/>
          </a:bodyPr>
          <a:lstStyle/>
          <a:p>
            <a:pPr algn="ctr"/>
            <a:r>
              <a:rPr lang="es-EC" sz="1400" b="1" dirty="0">
                <a:effectLst>
                  <a:outerShdw blurRad="38100" dist="38100" dir="2700000" algn="tl">
                    <a:srgbClr val="000000">
                      <a:alpha val="43137"/>
                    </a:srgbClr>
                  </a:outerShdw>
                </a:effectLst>
              </a:rPr>
              <a:t>Acción microbiana</a:t>
            </a:r>
          </a:p>
        </p:txBody>
      </p:sp>
      <p:sp>
        <p:nvSpPr>
          <p:cNvPr id="111" name="110 Flecha izquierda"/>
          <p:cNvSpPr/>
          <p:nvPr/>
        </p:nvSpPr>
        <p:spPr>
          <a:xfrm>
            <a:off x="7020519" y="5412306"/>
            <a:ext cx="298641" cy="26428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2" name="111 Flecha arriba"/>
          <p:cNvSpPr/>
          <p:nvPr/>
        </p:nvSpPr>
        <p:spPr>
          <a:xfrm>
            <a:off x="7895406" y="5806058"/>
            <a:ext cx="249071" cy="208920"/>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3"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2738" y="6009797"/>
            <a:ext cx="1578872" cy="80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86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30 Imagen" descr="C:\Users\USUARIO\Desktop\Nueva carpeta\fermentativo\cenizas.jpg"/>
          <p:cNvPicPr/>
          <p:nvPr/>
        </p:nvPicPr>
        <p:blipFill>
          <a:blip r:embed="rId2">
            <a:extLst>
              <a:ext uri="{28A0092B-C50C-407E-A947-70E740481C1C}">
                <a14:useLocalDpi xmlns:a14="http://schemas.microsoft.com/office/drawing/2010/main" val="0"/>
              </a:ext>
            </a:extLst>
          </a:blip>
          <a:srcRect/>
          <a:stretch>
            <a:fillRect/>
          </a:stretch>
        </p:blipFill>
        <p:spPr bwMode="auto">
          <a:xfrm>
            <a:off x="5045800" y="1356330"/>
            <a:ext cx="3751200" cy="3297600"/>
          </a:xfrm>
          <a:prstGeom prst="rect">
            <a:avLst/>
          </a:prstGeom>
          <a:noFill/>
          <a:ln>
            <a:noFill/>
          </a:ln>
        </p:spPr>
      </p:pic>
      <p:pic>
        <p:nvPicPr>
          <p:cNvPr id="30" name="29 Imagen" descr="C:\Users\USUARIO\Desktop\Nueva carpeta\fermentativo\densidad.jpg"/>
          <p:cNvPicPr/>
          <p:nvPr/>
        </p:nvPicPr>
        <p:blipFill>
          <a:blip r:embed="rId3">
            <a:extLst>
              <a:ext uri="{28A0092B-C50C-407E-A947-70E740481C1C}">
                <a14:useLocalDpi xmlns:a14="http://schemas.microsoft.com/office/drawing/2010/main" val="0"/>
              </a:ext>
            </a:extLst>
          </a:blip>
          <a:srcRect/>
          <a:stretch>
            <a:fillRect/>
          </a:stretch>
        </p:blipFill>
        <p:spPr bwMode="auto">
          <a:xfrm>
            <a:off x="1054397" y="1356330"/>
            <a:ext cx="3751200" cy="3297600"/>
          </a:xfrm>
          <a:prstGeom prst="rect">
            <a:avLst/>
          </a:prstGeom>
          <a:noFill/>
          <a:ln>
            <a:noFill/>
          </a:ln>
        </p:spPr>
      </p:pic>
      <p:graphicFrame>
        <p:nvGraphicFramePr>
          <p:cNvPr id="6" name="Tabla 5"/>
          <p:cNvGraphicFramePr>
            <a:graphicFrameLocks noGrp="1"/>
          </p:cNvGraphicFramePr>
          <p:nvPr>
            <p:extLst>
              <p:ext uri="{D42A27DB-BD31-4B8C-83A1-F6EECF244321}">
                <p14:modId xmlns:p14="http://schemas.microsoft.com/office/powerpoint/2010/main" val="1114416748"/>
              </p:ext>
            </p:extLst>
          </p:nvPr>
        </p:nvGraphicFramePr>
        <p:xfrm>
          <a:off x="1196257" y="4778386"/>
          <a:ext cx="10222722" cy="1402124"/>
        </p:xfrm>
        <a:graphic>
          <a:graphicData uri="http://schemas.openxmlformats.org/drawingml/2006/table">
            <a:tbl>
              <a:tblPr firstRow="1" bandRow="1">
                <a:tableStyleId>{5940675A-B579-460E-94D1-54222C63F5DA}</a:tableStyleId>
              </a:tblPr>
              <a:tblGrid>
                <a:gridCol w="1485555">
                  <a:extLst>
                    <a:ext uri="{9D8B030D-6E8A-4147-A177-3AD203B41FA5}">
                      <a16:colId xmlns:a16="http://schemas.microsoft.com/office/drawing/2014/main" xmlns="" val="249551571"/>
                    </a:ext>
                  </a:extLst>
                </a:gridCol>
                <a:gridCol w="1488096">
                  <a:extLst>
                    <a:ext uri="{9D8B030D-6E8A-4147-A177-3AD203B41FA5}">
                      <a16:colId xmlns:a16="http://schemas.microsoft.com/office/drawing/2014/main" xmlns="" val="417149797"/>
                    </a:ext>
                  </a:extLst>
                </a:gridCol>
                <a:gridCol w="5960064">
                  <a:extLst>
                    <a:ext uri="{9D8B030D-6E8A-4147-A177-3AD203B41FA5}">
                      <a16:colId xmlns:a16="http://schemas.microsoft.com/office/drawing/2014/main" xmlns="" val="1817212836"/>
                    </a:ext>
                  </a:extLst>
                </a:gridCol>
                <a:gridCol w="1289007">
                  <a:extLst>
                    <a:ext uri="{9D8B030D-6E8A-4147-A177-3AD203B41FA5}">
                      <a16:colId xmlns:a16="http://schemas.microsoft.com/office/drawing/2014/main" xmlns="" val="3766485464"/>
                    </a:ext>
                  </a:extLst>
                </a:gridCol>
              </a:tblGrid>
              <a:tr h="383517">
                <a:tc>
                  <a:txBody>
                    <a:bodyPr/>
                    <a:lstStyle/>
                    <a:p>
                      <a:pPr algn="ctr"/>
                      <a:r>
                        <a:rPr lang="es-ES" sz="1600" dirty="0">
                          <a:latin typeface="Times New Roman" panose="02020603050405020304" pitchFamily="18" charset="0"/>
                          <a:cs typeface="Times New Roman" panose="02020603050405020304" pitchFamily="18" charset="0"/>
                        </a:rPr>
                        <a:t>Densidad</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algn="ctr"/>
                      <a:r>
                        <a:rPr lang="x-none" sz="1600" dirty="0">
                          <a:latin typeface="Times New Roman" panose="02020603050405020304" pitchFamily="18" charset="0"/>
                          <a:cs typeface="Times New Roman" panose="02020603050405020304" pitchFamily="18" charset="0"/>
                        </a:rPr>
                        <a:t>García y Xiaru (2000)</a:t>
                      </a:r>
                    </a:p>
                  </a:txBody>
                  <a:tcPr marL="91428" marR="91428" marT="45731" marB="45731" anchor="ctr">
                    <a:solidFill>
                      <a:schemeClr val="accent4">
                        <a:lumMod val="20000"/>
                        <a:lumOff val="80000"/>
                      </a:schemeClr>
                    </a:solidFill>
                  </a:tcPr>
                </a:tc>
                <a:tc>
                  <a:txBody>
                    <a:bodyPr/>
                    <a:lstStyle/>
                    <a:p>
                      <a:pPr algn="ctr"/>
                      <a:r>
                        <a:rPr lang="es-MX" sz="1600" dirty="0">
                          <a:latin typeface="Times New Roman" panose="02020603050405020304" pitchFamily="18" charset="0"/>
                          <a:cs typeface="Times New Roman" panose="02020603050405020304" pitchFamily="18" charset="0"/>
                        </a:rPr>
                        <a:t>Manual enología:</a:t>
                      </a:r>
                      <a:r>
                        <a:rPr lang="es-MX" sz="1600" baseline="0" dirty="0">
                          <a:latin typeface="Times New Roman" panose="02020603050405020304" pitchFamily="18" charset="0"/>
                          <a:cs typeface="Times New Roman" panose="02020603050405020304" pitchFamily="18" charset="0"/>
                        </a:rPr>
                        <a:t> </a:t>
                      </a:r>
                      <a:r>
                        <a:rPr lang="es-MX" sz="1600" dirty="0">
                          <a:latin typeface="Times New Roman" panose="02020603050405020304" pitchFamily="18" charset="0"/>
                          <a:cs typeface="Times New Roman" panose="02020603050405020304" pitchFamily="18" charset="0"/>
                        </a:rPr>
                        <a:t>Técnicas usuales de análisis en enología.</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algn="ctr"/>
                      <a:r>
                        <a:rPr lang="es-ES" sz="1600" dirty="0">
                          <a:solidFill>
                            <a:srgbClr val="FF0000"/>
                          </a:solidFill>
                          <a:latin typeface="Times New Roman" panose="02020603050405020304" pitchFamily="18" charset="0"/>
                          <a:cs typeface="Times New Roman" panose="02020603050405020304" pitchFamily="18" charset="0"/>
                        </a:rPr>
                        <a:t>1,0500-1,0700 d20 </a:t>
                      </a:r>
                      <a:endParaRPr lang="x-none" sz="1600" dirty="0">
                        <a:solidFill>
                          <a:srgbClr val="FF0000"/>
                        </a:solidFill>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extLst>
                  <a:ext uri="{0D108BD9-81ED-4DB2-BD59-A6C34878D82A}">
                    <a16:rowId xmlns:a16="http://schemas.microsoft.com/office/drawing/2014/main" xmlns="" val="4161429450"/>
                  </a:ext>
                </a:extLst>
              </a:tr>
              <a:tr h="634243">
                <a:tc>
                  <a:txBody>
                    <a:bodyPr/>
                    <a:lstStyle/>
                    <a:p>
                      <a:pPr algn="ctr"/>
                      <a:r>
                        <a:rPr lang="es-ES" sz="1600" baseline="0" dirty="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Cenizas</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marL="0" marR="0" indent="0" algn="ctr" defTabSz="1088502" rtl="0" eaLnBrk="1" fontAlgn="auto" latinLnBrk="0" hangingPunct="1">
                        <a:lnSpc>
                          <a:spcPct val="100000"/>
                        </a:lnSpc>
                        <a:spcBef>
                          <a:spcPts val="0"/>
                        </a:spcBef>
                        <a:spcAft>
                          <a:spcPts val="0"/>
                        </a:spcAft>
                        <a:buClrTx/>
                        <a:buSzTx/>
                        <a:buFontTx/>
                        <a:buNone/>
                        <a:tabLst/>
                        <a:defRPr/>
                      </a:pPr>
                      <a:r>
                        <a:rPr lang="x-none" sz="16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marL="0" marR="0" indent="0" algn="ctr" defTabSz="1088502" rtl="0" eaLnBrk="1" fontAlgn="auto" latinLnBrk="0" hangingPunct="1">
                        <a:lnSpc>
                          <a:spcPct val="100000"/>
                        </a:lnSpc>
                        <a:spcBef>
                          <a:spcPts val="0"/>
                        </a:spcBef>
                        <a:spcAft>
                          <a:spcPts val="0"/>
                        </a:spcAft>
                        <a:buClrTx/>
                        <a:buSzTx/>
                        <a:buFontTx/>
                        <a:buNone/>
                        <a:tabLst/>
                        <a:defRPr/>
                      </a:pPr>
                      <a:r>
                        <a:rPr lang="es-MX" sz="1600" dirty="0">
                          <a:latin typeface="Times New Roman" panose="02020603050405020304" pitchFamily="18" charset="0"/>
                          <a:cs typeface="Times New Roman" panose="02020603050405020304" pitchFamily="18" charset="0"/>
                        </a:rPr>
                        <a:t>Evaluación de las características del mucílago de cacao (</a:t>
                      </a:r>
                      <a:r>
                        <a:rPr lang="es-MX" sz="1600" i="1" dirty="0" err="1">
                          <a:latin typeface="Times New Roman" panose="02020603050405020304" pitchFamily="18" charset="0"/>
                          <a:cs typeface="Times New Roman" panose="02020603050405020304" pitchFamily="18" charset="0"/>
                        </a:rPr>
                        <a:t>Theobroma</a:t>
                      </a:r>
                      <a:r>
                        <a:rPr lang="es-MX" sz="1600" i="1" dirty="0">
                          <a:latin typeface="Times New Roman" panose="02020603050405020304" pitchFamily="18" charset="0"/>
                          <a:cs typeface="Times New Roman" panose="02020603050405020304" pitchFamily="18" charset="0"/>
                        </a:rPr>
                        <a:t> cacao </a:t>
                      </a:r>
                      <a:r>
                        <a:rPr lang="es-MX" sz="1600" dirty="0">
                          <a:latin typeface="Times New Roman" panose="02020603050405020304" pitchFamily="18" charset="0"/>
                          <a:cs typeface="Times New Roman" panose="02020603050405020304" pitchFamily="18" charset="0"/>
                        </a:rPr>
                        <a:t>L.) en la obtención de alcohol etílico. </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algn="ctr"/>
                      <a:r>
                        <a:rPr lang="x-none" sz="1600" dirty="0">
                          <a:solidFill>
                            <a:srgbClr val="FF0000"/>
                          </a:solidFill>
                          <a:latin typeface="Times New Roman" panose="02020603050405020304" pitchFamily="18" charset="0"/>
                          <a:cs typeface="Times New Roman" panose="02020603050405020304" pitchFamily="18" charset="0"/>
                        </a:rPr>
                        <a:t>3,96% N</a:t>
                      </a:r>
                    </a:p>
                    <a:p>
                      <a:pPr algn="ctr"/>
                      <a:r>
                        <a:rPr lang="x-none" sz="1600" dirty="0">
                          <a:solidFill>
                            <a:srgbClr val="FF0000"/>
                          </a:solidFill>
                          <a:latin typeface="Times New Roman" panose="02020603050405020304" pitchFamily="18" charset="0"/>
                          <a:cs typeface="Times New Roman" panose="02020603050405020304" pitchFamily="18" charset="0"/>
                        </a:rPr>
                        <a:t>1,88% CCN51</a:t>
                      </a:r>
                    </a:p>
                  </a:txBody>
                  <a:tcPr marL="91428" marR="91428" marT="45731" marB="45731" anchor="ctr">
                    <a:solidFill>
                      <a:schemeClr val="accent4">
                        <a:lumMod val="20000"/>
                        <a:lumOff val="80000"/>
                      </a:schemeClr>
                    </a:solidFill>
                  </a:tcPr>
                </a:tc>
                <a:extLst>
                  <a:ext uri="{0D108BD9-81ED-4DB2-BD59-A6C34878D82A}">
                    <a16:rowId xmlns:a16="http://schemas.microsoft.com/office/drawing/2014/main" xmlns="" val="1683612541"/>
                  </a:ext>
                </a:extLst>
              </a:tr>
            </a:tbl>
          </a:graphicData>
        </a:graphic>
      </p:graphicFrame>
      <p:sp>
        <p:nvSpPr>
          <p:cNvPr id="9" name="Elipse 8"/>
          <p:cNvSpPr/>
          <p:nvPr/>
        </p:nvSpPr>
        <p:spPr>
          <a:xfrm>
            <a:off x="1970337" y="2268192"/>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23" name="Conector recto 22"/>
          <p:cNvCxnSpPr/>
          <p:nvPr/>
        </p:nvCxnSpPr>
        <p:spPr>
          <a:xfrm flipH="1">
            <a:off x="6023200" y="4332660"/>
            <a:ext cx="482453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angular 24"/>
          <p:cNvCxnSpPr/>
          <p:nvPr/>
        </p:nvCxnSpPr>
        <p:spPr>
          <a:xfrm>
            <a:off x="2672928" y="2421682"/>
            <a:ext cx="4248472" cy="2268250"/>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ector recto 45"/>
          <p:cNvCxnSpPr/>
          <p:nvPr/>
        </p:nvCxnSpPr>
        <p:spPr>
          <a:xfrm flipV="1">
            <a:off x="11367464" y="4118136"/>
            <a:ext cx="10638" cy="13396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ector recto 47"/>
          <p:cNvCxnSpPr/>
          <p:nvPr/>
        </p:nvCxnSpPr>
        <p:spPr>
          <a:xfrm flipH="1" flipV="1">
            <a:off x="7885620" y="4118136"/>
            <a:ext cx="35275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Elipse 40"/>
          <p:cNvSpPr/>
          <p:nvPr/>
        </p:nvSpPr>
        <p:spPr>
          <a:xfrm>
            <a:off x="7353448" y="2414461"/>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4" name="Conector recto 13"/>
          <p:cNvCxnSpPr/>
          <p:nvPr/>
        </p:nvCxnSpPr>
        <p:spPr>
          <a:xfrm>
            <a:off x="10631710" y="4653930"/>
            <a:ext cx="2160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a:off x="10569992" y="5457756"/>
            <a:ext cx="808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8711814" y="2730736"/>
            <a:ext cx="0" cy="16953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flipV="1">
            <a:off x="10847734" y="4329892"/>
            <a:ext cx="0" cy="3240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lipse 54"/>
          <p:cNvSpPr/>
          <p:nvPr/>
        </p:nvSpPr>
        <p:spPr>
          <a:xfrm>
            <a:off x="1242027" y="5463164"/>
            <a:ext cx="1384120" cy="63725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7" name="Elipse 56"/>
          <p:cNvSpPr/>
          <p:nvPr/>
        </p:nvSpPr>
        <p:spPr>
          <a:xfrm>
            <a:off x="1242027" y="4792292"/>
            <a:ext cx="1384120" cy="5880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9" name="Elipse 58"/>
          <p:cNvSpPr/>
          <p:nvPr/>
        </p:nvSpPr>
        <p:spPr>
          <a:xfrm>
            <a:off x="10073784" y="4725938"/>
            <a:ext cx="1384120" cy="6544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3" name="Elipse 62"/>
          <p:cNvSpPr/>
          <p:nvPr/>
        </p:nvSpPr>
        <p:spPr>
          <a:xfrm>
            <a:off x="10081780" y="5463164"/>
            <a:ext cx="1343191" cy="63725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36" name="Conector recto 46"/>
          <p:cNvCxnSpPr/>
          <p:nvPr/>
        </p:nvCxnSpPr>
        <p:spPr>
          <a:xfrm>
            <a:off x="8130865" y="2730736"/>
            <a:ext cx="5809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2 CuadroTexto"/>
          <p:cNvSpPr txBox="1"/>
          <p:nvPr/>
        </p:nvSpPr>
        <p:spPr>
          <a:xfrm>
            <a:off x="833831" y="374112"/>
            <a:ext cx="2200512" cy="769441"/>
          </a:xfrm>
          <a:prstGeom prst="rect">
            <a:avLst/>
          </a:prstGeom>
          <a:solidFill>
            <a:schemeClr val="accent5">
              <a:lumMod val="75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2800" b="1" dirty="0"/>
              <a:t>FACTOR B</a:t>
            </a:r>
            <a:endParaRPr lang="es-EC" sz="2800" dirty="0"/>
          </a:p>
          <a:p>
            <a:r>
              <a:rPr lang="es-EC" sz="1600" dirty="0"/>
              <a:t>(Fermentativos)</a:t>
            </a:r>
          </a:p>
        </p:txBody>
      </p:sp>
    </p:spTree>
    <p:extLst>
      <p:ext uri="{BB962C8B-B14F-4D97-AF65-F5344CB8AC3E}">
        <p14:creationId xmlns:p14="http://schemas.microsoft.com/office/powerpoint/2010/main" val="790498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30 Imagen" descr="C:\Users\USUARIO\Desktop\Nueva carpeta\fermentativo\grados alcoholicos.jpg"/>
          <p:cNvPicPr/>
          <p:nvPr/>
        </p:nvPicPr>
        <p:blipFill>
          <a:blip r:embed="rId2">
            <a:extLst>
              <a:ext uri="{28A0092B-C50C-407E-A947-70E740481C1C}">
                <a14:useLocalDpi xmlns:a14="http://schemas.microsoft.com/office/drawing/2010/main" val="0"/>
              </a:ext>
            </a:extLst>
          </a:blip>
          <a:srcRect/>
          <a:stretch>
            <a:fillRect/>
          </a:stretch>
        </p:blipFill>
        <p:spPr bwMode="auto">
          <a:xfrm>
            <a:off x="7960974" y="909514"/>
            <a:ext cx="3924900" cy="3420000"/>
          </a:xfrm>
          <a:prstGeom prst="rect">
            <a:avLst/>
          </a:prstGeom>
          <a:noFill/>
          <a:ln>
            <a:noFill/>
          </a:ln>
        </p:spPr>
      </p:pic>
      <p:pic>
        <p:nvPicPr>
          <p:cNvPr id="35" name="34 Imagen" descr="C:\Users\USUARIO\Desktop\Nueva carpeta\fermentativo\anhidridos.jpg"/>
          <p:cNvPicPr/>
          <p:nvPr/>
        </p:nvPicPr>
        <p:blipFill>
          <a:blip r:embed="rId3">
            <a:extLst>
              <a:ext uri="{28A0092B-C50C-407E-A947-70E740481C1C}">
                <a14:useLocalDpi xmlns:a14="http://schemas.microsoft.com/office/drawing/2010/main" val="0"/>
              </a:ext>
            </a:extLst>
          </a:blip>
          <a:srcRect/>
          <a:stretch>
            <a:fillRect/>
          </a:stretch>
        </p:blipFill>
        <p:spPr bwMode="auto">
          <a:xfrm>
            <a:off x="4078982" y="1068298"/>
            <a:ext cx="3875553" cy="3297600"/>
          </a:xfrm>
          <a:prstGeom prst="rect">
            <a:avLst/>
          </a:prstGeom>
          <a:noFill/>
          <a:ln>
            <a:noFill/>
          </a:ln>
        </p:spPr>
      </p:pic>
      <p:pic>
        <p:nvPicPr>
          <p:cNvPr id="33" name="32 Imagen" descr="C:\Users\USUARIO\Desktop\Nueva carpeta\fermentativo\cloruros.jpg"/>
          <p:cNvPicPr/>
          <p:nvPr/>
        </p:nvPicPr>
        <p:blipFill>
          <a:blip r:embed="rId4">
            <a:extLst>
              <a:ext uri="{28A0092B-C50C-407E-A947-70E740481C1C}">
                <a14:useLocalDpi xmlns:a14="http://schemas.microsoft.com/office/drawing/2010/main" val="0"/>
              </a:ext>
            </a:extLst>
          </a:blip>
          <a:srcRect/>
          <a:stretch>
            <a:fillRect/>
          </a:stretch>
        </p:blipFill>
        <p:spPr bwMode="auto">
          <a:xfrm>
            <a:off x="190550" y="981522"/>
            <a:ext cx="3750999" cy="3297600"/>
          </a:xfrm>
          <a:prstGeom prst="rect">
            <a:avLst/>
          </a:prstGeom>
          <a:noFill/>
          <a:ln>
            <a:noFill/>
          </a:ln>
        </p:spPr>
      </p:pic>
      <p:graphicFrame>
        <p:nvGraphicFramePr>
          <p:cNvPr id="6" name="Tabla 5"/>
          <p:cNvGraphicFramePr>
            <a:graphicFrameLocks noGrp="1"/>
          </p:cNvGraphicFramePr>
          <p:nvPr/>
        </p:nvGraphicFramePr>
        <p:xfrm>
          <a:off x="355000" y="4409206"/>
          <a:ext cx="10222722" cy="2250728"/>
        </p:xfrm>
        <a:graphic>
          <a:graphicData uri="http://schemas.openxmlformats.org/drawingml/2006/table">
            <a:tbl>
              <a:tblPr firstRow="1" bandRow="1">
                <a:tableStyleId>{5940675A-B579-460E-94D1-54222C63F5DA}</a:tableStyleId>
              </a:tblPr>
              <a:tblGrid>
                <a:gridCol w="1485555">
                  <a:extLst>
                    <a:ext uri="{9D8B030D-6E8A-4147-A177-3AD203B41FA5}">
                      <a16:colId xmlns:a16="http://schemas.microsoft.com/office/drawing/2014/main" xmlns="" val="249551571"/>
                    </a:ext>
                  </a:extLst>
                </a:gridCol>
                <a:gridCol w="1488096">
                  <a:extLst>
                    <a:ext uri="{9D8B030D-6E8A-4147-A177-3AD203B41FA5}">
                      <a16:colId xmlns:a16="http://schemas.microsoft.com/office/drawing/2014/main" xmlns="" val="417149797"/>
                    </a:ext>
                  </a:extLst>
                </a:gridCol>
                <a:gridCol w="5960064">
                  <a:extLst>
                    <a:ext uri="{9D8B030D-6E8A-4147-A177-3AD203B41FA5}">
                      <a16:colId xmlns:a16="http://schemas.microsoft.com/office/drawing/2014/main" xmlns="" val="1817212836"/>
                    </a:ext>
                  </a:extLst>
                </a:gridCol>
                <a:gridCol w="1289007">
                  <a:extLst>
                    <a:ext uri="{9D8B030D-6E8A-4147-A177-3AD203B41FA5}">
                      <a16:colId xmlns:a16="http://schemas.microsoft.com/office/drawing/2014/main" xmlns="" val="3766485464"/>
                    </a:ext>
                  </a:extLst>
                </a:gridCol>
              </a:tblGrid>
              <a:tr h="604764">
                <a:tc>
                  <a:txBody>
                    <a:bodyPr/>
                    <a:lstStyle/>
                    <a:p>
                      <a:pPr algn="ctr"/>
                      <a:r>
                        <a:rPr lang="es-ES" sz="1600" dirty="0">
                          <a:latin typeface="Times New Roman" panose="02020603050405020304" pitchFamily="18" charset="0"/>
                          <a:cs typeface="Times New Roman" panose="02020603050405020304" pitchFamily="18" charset="0"/>
                        </a:rPr>
                        <a:t>Cloruros de sodio</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rowSpan="2">
                  <a:txBody>
                    <a:bodyPr/>
                    <a:lstStyle/>
                    <a:p>
                      <a:endParaRPr lang="x-none" sz="1600" kern="1200" dirty="0">
                        <a:solidFill>
                          <a:schemeClr val="tx1"/>
                        </a:solidFill>
                        <a:effectLst/>
                        <a:latin typeface="Times New Roman" panose="02020603050405020304" pitchFamily="18" charset="0"/>
                        <a:ea typeface="+mn-ea"/>
                        <a:cs typeface="Times New Roman" panose="02020603050405020304" pitchFamily="18" charset="0"/>
                      </a:endParaRPr>
                    </a:p>
                    <a:p>
                      <a:pPr algn="ctr"/>
                      <a:endParaRPr lang="x-none" sz="1600" dirty="0">
                        <a:latin typeface="Times New Roman" panose="02020603050405020304" pitchFamily="18" charset="0"/>
                        <a:cs typeface="Times New Roman" panose="02020603050405020304" pitchFamily="18" charset="0"/>
                      </a:endParaRPr>
                    </a:p>
                    <a:p>
                      <a:pPr algn="ctr"/>
                      <a:r>
                        <a:rPr lang="x-none" sz="1600" dirty="0">
                          <a:latin typeface="Times New Roman" panose="02020603050405020304" pitchFamily="18" charset="0"/>
                          <a:cs typeface="Times New Roman" panose="02020603050405020304" pitchFamily="18" charset="0"/>
                        </a:rPr>
                        <a:t>INEN 374 (2015)</a:t>
                      </a:r>
                    </a:p>
                  </a:txBody>
                  <a:tcPr marL="91428" marR="91428" marT="45731" marB="45731">
                    <a:solidFill>
                      <a:schemeClr val="accent4">
                        <a:lumMod val="20000"/>
                        <a:lumOff val="8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600"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pt-BR" sz="1600"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1600" dirty="0">
                          <a:latin typeface="Times New Roman" panose="02020603050405020304" pitchFamily="18" charset="0"/>
                          <a:cs typeface="Times New Roman" panose="02020603050405020304" pitchFamily="18" charset="0"/>
                        </a:rPr>
                        <a:t>Bebidas </a:t>
                      </a:r>
                      <a:r>
                        <a:rPr lang="pt-BR" sz="1600" dirty="0" err="1">
                          <a:latin typeface="Times New Roman" panose="02020603050405020304" pitchFamily="18" charset="0"/>
                          <a:cs typeface="Times New Roman" panose="02020603050405020304" pitchFamily="18" charset="0"/>
                        </a:rPr>
                        <a:t>alcohólicas</a:t>
                      </a:r>
                      <a:r>
                        <a:rPr lang="pt-BR" sz="1600" dirty="0">
                          <a:latin typeface="Times New Roman" panose="02020603050405020304" pitchFamily="18" charset="0"/>
                          <a:cs typeface="Times New Roman" panose="02020603050405020304" pitchFamily="18" charset="0"/>
                        </a:rPr>
                        <a:t>. </a:t>
                      </a:r>
                      <a:r>
                        <a:rPr lang="pt-BR" sz="1600" dirty="0" err="1">
                          <a:latin typeface="Times New Roman" panose="02020603050405020304" pitchFamily="18" charset="0"/>
                          <a:cs typeface="Times New Roman" panose="02020603050405020304" pitchFamily="18" charset="0"/>
                        </a:rPr>
                        <a:t>Vino</a:t>
                      </a:r>
                      <a:r>
                        <a:rPr lang="pt-BR" sz="1600" dirty="0">
                          <a:latin typeface="Times New Roman" panose="02020603050405020304" pitchFamily="18" charset="0"/>
                          <a:cs typeface="Times New Roman" panose="02020603050405020304" pitchFamily="18" charset="0"/>
                        </a:rPr>
                        <a:t> de frutas. Requisitos.</a:t>
                      </a:r>
                      <a:endParaRPr lang="x-none" sz="1600" dirty="0">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tc>
                  <a:txBody>
                    <a:bodyPr/>
                    <a:lstStyle/>
                    <a:p>
                      <a:pPr algn="ctr"/>
                      <a:r>
                        <a:rPr lang="es-ES" sz="1600" dirty="0">
                          <a:solidFill>
                            <a:srgbClr val="FF0000"/>
                          </a:solidFill>
                          <a:latin typeface="Times New Roman" panose="02020603050405020304" pitchFamily="18" charset="0"/>
                          <a:cs typeface="Times New Roman" panose="02020603050405020304" pitchFamily="18" charset="0"/>
                        </a:rPr>
                        <a:t>93-95%</a:t>
                      </a:r>
                      <a:endParaRPr lang="x-none" sz="1600" dirty="0">
                        <a:solidFill>
                          <a:srgbClr val="FF0000"/>
                        </a:solidFill>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extLst>
                  <a:ext uri="{0D108BD9-81ED-4DB2-BD59-A6C34878D82A}">
                    <a16:rowId xmlns:a16="http://schemas.microsoft.com/office/drawing/2014/main" xmlns="" val="4161429450"/>
                  </a:ext>
                </a:extLst>
              </a:tr>
              <a:tr h="792088">
                <a:tc>
                  <a:txBody>
                    <a:bodyPr/>
                    <a:lstStyle/>
                    <a:p>
                      <a:pPr algn="ctr"/>
                      <a:r>
                        <a:rPr lang="x-none" sz="1600" dirty="0">
                          <a:latin typeface="Times New Roman" panose="02020603050405020304" pitchFamily="18" charset="0"/>
                          <a:cs typeface="Times New Roman" panose="02020603050405020304" pitchFamily="18" charset="0"/>
                        </a:rPr>
                        <a:t>Anhídrido sulfuroso</a:t>
                      </a:r>
                      <a:r>
                        <a:rPr lang="x-none" sz="1600" baseline="0" dirty="0">
                          <a:latin typeface="Times New Roman" panose="02020603050405020304" pitchFamily="18" charset="0"/>
                          <a:cs typeface="Times New Roman" panose="02020603050405020304" pitchFamily="18" charset="0"/>
                        </a:rPr>
                        <a:t> libre</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vMerge="1">
                  <a:txBody>
                    <a:bodyPr/>
                    <a:lstStyle/>
                    <a:p>
                      <a:pPr algn="ctr"/>
                      <a:endParaRPr lang="x-none" sz="1600" dirty="0">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dirty="0">
                        <a:solidFill>
                          <a:srgbClr val="FF00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err="1">
                          <a:solidFill>
                            <a:srgbClr val="FF0000"/>
                          </a:solidFill>
                          <a:latin typeface="Times New Roman" panose="02020603050405020304" pitchFamily="18" charset="0"/>
                          <a:cs typeface="Times New Roman" panose="02020603050405020304" pitchFamily="18" charset="0"/>
                        </a:rPr>
                        <a:t>Máx</a:t>
                      </a:r>
                      <a:r>
                        <a:rPr lang="es-ES" sz="1600" dirty="0">
                          <a:solidFill>
                            <a:srgbClr val="FF0000"/>
                          </a:solidFill>
                          <a:latin typeface="Times New Roman" panose="02020603050405020304" pitchFamily="18" charset="0"/>
                          <a:cs typeface="Times New Roman" panose="02020603050405020304" pitchFamily="18" charset="0"/>
                        </a:rPr>
                        <a:t> 0,04 g/L </a:t>
                      </a:r>
                    </a:p>
                  </a:txBody>
                  <a:tcPr marL="91428" marR="91428" marT="45731" marB="45731">
                    <a:solidFill>
                      <a:schemeClr val="accent4">
                        <a:lumMod val="20000"/>
                        <a:lumOff val="80000"/>
                      </a:schemeClr>
                    </a:solidFill>
                  </a:tcPr>
                </a:tc>
                <a:extLst>
                  <a:ext uri="{0D108BD9-81ED-4DB2-BD59-A6C34878D82A}">
                    <a16:rowId xmlns:a16="http://schemas.microsoft.com/office/drawing/2014/main" xmlns="" val="97704341"/>
                  </a:ext>
                </a:extLst>
              </a:tr>
              <a:tr h="400774">
                <a:tc>
                  <a:txBody>
                    <a:bodyPr/>
                    <a:lstStyle/>
                    <a:p>
                      <a:pPr algn="ctr"/>
                      <a:r>
                        <a:rPr lang="x-none" sz="1600" dirty="0">
                          <a:latin typeface="Times New Roman" panose="02020603050405020304" pitchFamily="18" charset="0"/>
                          <a:cs typeface="Times New Roman" panose="02020603050405020304" pitchFamily="18" charset="0"/>
                        </a:rPr>
                        <a:t>Grados alcohólicos</a:t>
                      </a:r>
                    </a:p>
                  </a:txBody>
                  <a:tcPr marL="91428" marR="91428" marT="45731" marB="45731" anchor="ctr">
                    <a:solidFill>
                      <a:schemeClr val="accent4">
                        <a:lumMod val="20000"/>
                        <a:lumOff val="80000"/>
                      </a:schemeClr>
                    </a:solidFill>
                  </a:tcPr>
                </a:tc>
                <a:tc>
                  <a:txBody>
                    <a:bodyPr/>
                    <a:lstStyle/>
                    <a:p>
                      <a:pPr algn="ctr"/>
                      <a:r>
                        <a:rPr lang="x-none" sz="1600" dirty="0">
                          <a:latin typeface="Times New Roman" panose="02020603050405020304" pitchFamily="18" charset="0"/>
                          <a:cs typeface="Times New Roman" panose="02020603050405020304" pitchFamily="18" charset="0"/>
                        </a:rPr>
                        <a:t>Vera y Zambrano (2018)</a:t>
                      </a:r>
                    </a:p>
                  </a:txBody>
                  <a:tcPr marL="91428" marR="91428" marT="45731" marB="45731">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dirty="0">
                          <a:latin typeface="Times New Roman" panose="02020603050405020304" pitchFamily="18" charset="0"/>
                          <a:cs typeface="Times New Roman" panose="02020603050405020304" pitchFamily="18" charset="0"/>
                        </a:rPr>
                        <a:t>Evaluación de las características del mucílago de cacao (</a:t>
                      </a:r>
                      <a:r>
                        <a:rPr lang="es-MX" sz="1600" i="1" dirty="0" err="1">
                          <a:latin typeface="Times New Roman" panose="02020603050405020304" pitchFamily="18" charset="0"/>
                          <a:cs typeface="Times New Roman" panose="02020603050405020304" pitchFamily="18" charset="0"/>
                        </a:rPr>
                        <a:t>Theobroma</a:t>
                      </a:r>
                      <a:r>
                        <a:rPr lang="es-MX" sz="1600" i="1" dirty="0">
                          <a:latin typeface="Times New Roman" panose="02020603050405020304" pitchFamily="18" charset="0"/>
                          <a:cs typeface="Times New Roman" panose="02020603050405020304" pitchFamily="18" charset="0"/>
                        </a:rPr>
                        <a:t> cacao </a:t>
                      </a:r>
                      <a:r>
                        <a:rPr lang="es-MX" sz="1600" dirty="0">
                          <a:latin typeface="Times New Roman" panose="02020603050405020304" pitchFamily="18" charset="0"/>
                          <a:cs typeface="Times New Roman" panose="02020603050405020304" pitchFamily="18" charset="0"/>
                        </a:rPr>
                        <a:t>L.) en la obtención de alcohol etílico. </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latin typeface="Times New Roman" panose="02020603050405020304" pitchFamily="18" charset="0"/>
                          <a:cs typeface="Times New Roman" panose="02020603050405020304" pitchFamily="18" charset="0"/>
                        </a:rPr>
                        <a:t>47,42 FN</a:t>
                      </a:r>
                    </a:p>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latin typeface="Times New Roman" panose="02020603050405020304" pitchFamily="18" charset="0"/>
                          <a:cs typeface="Times New Roman" panose="02020603050405020304" pitchFamily="18" charset="0"/>
                        </a:rPr>
                        <a:t>46,17 L</a:t>
                      </a:r>
                    </a:p>
                  </a:txBody>
                  <a:tcPr marL="91428" marR="91428" marT="45731" marB="45731" anchor="ctr">
                    <a:solidFill>
                      <a:schemeClr val="accent4">
                        <a:lumMod val="20000"/>
                        <a:lumOff val="80000"/>
                      </a:schemeClr>
                    </a:solidFill>
                  </a:tcPr>
                </a:tc>
                <a:extLst>
                  <a:ext uri="{0D108BD9-81ED-4DB2-BD59-A6C34878D82A}">
                    <a16:rowId xmlns:a16="http://schemas.microsoft.com/office/drawing/2014/main" xmlns="" val="10002"/>
                  </a:ext>
                </a:extLst>
              </a:tr>
            </a:tbl>
          </a:graphicData>
        </a:graphic>
      </p:graphicFrame>
      <p:sp>
        <p:nvSpPr>
          <p:cNvPr id="9" name="Elipse 8"/>
          <p:cNvSpPr/>
          <p:nvPr/>
        </p:nvSpPr>
        <p:spPr>
          <a:xfrm>
            <a:off x="1107893" y="1731849"/>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23" name="Conector recto 22"/>
          <p:cNvCxnSpPr/>
          <p:nvPr/>
        </p:nvCxnSpPr>
        <p:spPr>
          <a:xfrm flipH="1">
            <a:off x="5845032" y="4315653"/>
            <a:ext cx="495969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angular 24"/>
          <p:cNvCxnSpPr>
            <a:stCxn id="9" idx="4"/>
          </p:cNvCxnSpPr>
          <p:nvPr/>
        </p:nvCxnSpPr>
        <p:spPr>
          <a:xfrm rot="16200000" flipH="1">
            <a:off x="2672455" y="1138921"/>
            <a:ext cx="1995314" cy="4349839"/>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ector recto 45"/>
          <p:cNvCxnSpPr/>
          <p:nvPr/>
        </p:nvCxnSpPr>
        <p:spPr>
          <a:xfrm flipV="1">
            <a:off x="11351790" y="4221882"/>
            <a:ext cx="0" cy="13398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ector recto 47"/>
          <p:cNvCxnSpPr/>
          <p:nvPr/>
        </p:nvCxnSpPr>
        <p:spPr>
          <a:xfrm flipH="1">
            <a:off x="7885620" y="4221882"/>
            <a:ext cx="34661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Elipse 40"/>
          <p:cNvSpPr/>
          <p:nvPr/>
        </p:nvSpPr>
        <p:spPr>
          <a:xfrm>
            <a:off x="6527254" y="2134245"/>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Elipse 41"/>
          <p:cNvSpPr/>
          <p:nvPr/>
        </p:nvSpPr>
        <p:spPr>
          <a:xfrm>
            <a:off x="10417430" y="1341562"/>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4" name="Conector recto 13"/>
          <p:cNvCxnSpPr/>
          <p:nvPr/>
        </p:nvCxnSpPr>
        <p:spPr>
          <a:xfrm>
            <a:off x="10552325" y="4900132"/>
            <a:ext cx="2723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a:off x="10596641" y="5561780"/>
            <a:ext cx="7551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a:off x="10525254" y="6290058"/>
            <a:ext cx="13335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7885620" y="2412558"/>
            <a:ext cx="0" cy="18093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flipV="1">
            <a:off x="10833313" y="4329514"/>
            <a:ext cx="0" cy="5706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angular 20"/>
          <p:cNvCxnSpPr/>
          <p:nvPr/>
        </p:nvCxnSpPr>
        <p:spPr>
          <a:xfrm rot="16200000" flipH="1">
            <a:off x="9428055" y="3859310"/>
            <a:ext cx="4661378" cy="200117"/>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Elipse 53"/>
          <p:cNvSpPr/>
          <p:nvPr/>
        </p:nvSpPr>
        <p:spPr>
          <a:xfrm>
            <a:off x="415833" y="5877784"/>
            <a:ext cx="1384120" cy="7453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Elipse 54"/>
          <p:cNvSpPr/>
          <p:nvPr/>
        </p:nvSpPr>
        <p:spPr>
          <a:xfrm>
            <a:off x="415833" y="5120755"/>
            <a:ext cx="1384120" cy="7307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7" name="Elipse 56"/>
          <p:cNvSpPr/>
          <p:nvPr/>
        </p:nvSpPr>
        <p:spPr>
          <a:xfrm>
            <a:off x="374097" y="4365898"/>
            <a:ext cx="1384120" cy="6641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9" name="Elipse 58"/>
          <p:cNvSpPr/>
          <p:nvPr/>
        </p:nvSpPr>
        <p:spPr>
          <a:xfrm>
            <a:off x="9278556" y="4441103"/>
            <a:ext cx="1289736" cy="664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1" name="Elipse 60"/>
          <p:cNvSpPr/>
          <p:nvPr/>
        </p:nvSpPr>
        <p:spPr>
          <a:xfrm>
            <a:off x="9279632" y="5120755"/>
            <a:ext cx="1296738" cy="7307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3" name="Elipse 62"/>
          <p:cNvSpPr/>
          <p:nvPr/>
        </p:nvSpPr>
        <p:spPr>
          <a:xfrm>
            <a:off x="9299903" y="5957024"/>
            <a:ext cx="1296738" cy="66606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36" name="Conector recto 46"/>
          <p:cNvCxnSpPr/>
          <p:nvPr/>
        </p:nvCxnSpPr>
        <p:spPr>
          <a:xfrm>
            <a:off x="7301853" y="2407509"/>
            <a:ext cx="5837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ector recto 46"/>
          <p:cNvCxnSpPr/>
          <p:nvPr/>
        </p:nvCxnSpPr>
        <p:spPr>
          <a:xfrm flipV="1">
            <a:off x="11219099" y="1628680"/>
            <a:ext cx="439586" cy="5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2 CuadroTexto"/>
          <p:cNvSpPr txBox="1"/>
          <p:nvPr/>
        </p:nvSpPr>
        <p:spPr>
          <a:xfrm>
            <a:off x="7637" y="14072"/>
            <a:ext cx="2200512" cy="769441"/>
          </a:xfrm>
          <a:prstGeom prst="rect">
            <a:avLst/>
          </a:prstGeom>
          <a:solidFill>
            <a:schemeClr val="accent5">
              <a:lumMod val="75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2800" b="1" dirty="0"/>
              <a:t>FACTOR B</a:t>
            </a:r>
            <a:endParaRPr lang="es-EC" sz="2800" dirty="0"/>
          </a:p>
          <a:p>
            <a:r>
              <a:rPr lang="es-EC" sz="1600" dirty="0"/>
              <a:t>(Fermentativos)</a:t>
            </a:r>
          </a:p>
        </p:txBody>
      </p:sp>
    </p:spTree>
    <p:extLst>
      <p:ext uri="{BB962C8B-B14F-4D97-AF65-F5344CB8AC3E}">
        <p14:creationId xmlns:p14="http://schemas.microsoft.com/office/powerpoint/2010/main" val="1120571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29 Imagen" descr="C:\Users\USUARIO\Desktop\Nueva carpeta\fermentativo\levadura.jpg"/>
          <p:cNvPicPr/>
          <p:nvPr/>
        </p:nvPicPr>
        <p:blipFill>
          <a:blip r:embed="rId3">
            <a:extLst>
              <a:ext uri="{28A0092B-C50C-407E-A947-70E740481C1C}">
                <a14:useLocalDpi xmlns:a14="http://schemas.microsoft.com/office/drawing/2010/main" val="0"/>
              </a:ext>
            </a:extLst>
          </a:blip>
          <a:srcRect/>
          <a:stretch>
            <a:fillRect/>
          </a:stretch>
        </p:blipFill>
        <p:spPr bwMode="auto">
          <a:xfrm>
            <a:off x="7986288" y="879200"/>
            <a:ext cx="3869558" cy="3420000"/>
          </a:xfrm>
          <a:prstGeom prst="rect">
            <a:avLst/>
          </a:prstGeom>
          <a:noFill/>
          <a:ln>
            <a:noFill/>
          </a:ln>
        </p:spPr>
      </p:pic>
      <p:pic>
        <p:nvPicPr>
          <p:cNvPr id="24" name="23 Imagen" descr="C:\Users\USUARIO\Desktop\Nueva carpeta\fermentativo\bacterias.jpg"/>
          <p:cNvPicPr/>
          <p:nvPr/>
        </p:nvPicPr>
        <p:blipFill>
          <a:blip r:embed="rId4">
            <a:extLst>
              <a:ext uri="{28A0092B-C50C-407E-A947-70E740481C1C}">
                <a14:useLocalDpi xmlns:a14="http://schemas.microsoft.com/office/drawing/2010/main" val="0"/>
              </a:ext>
            </a:extLst>
          </a:blip>
          <a:srcRect/>
          <a:stretch>
            <a:fillRect/>
          </a:stretch>
        </p:blipFill>
        <p:spPr bwMode="auto">
          <a:xfrm>
            <a:off x="4459179" y="879200"/>
            <a:ext cx="3436227" cy="3414690"/>
          </a:xfrm>
          <a:prstGeom prst="rect">
            <a:avLst/>
          </a:prstGeom>
          <a:noFill/>
          <a:ln>
            <a:noFill/>
          </a:ln>
        </p:spPr>
      </p:pic>
      <p:pic>
        <p:nvPicPr>
          <p:cNvPr id="39" name="38 Imagen" descr="C:\Users\USUARIO\Desktop\Nueva carpeta\fermentativo\rendimiento.jpg"/>
          <p:cNvPicPr/>
          <p:nvPr/>
        </p:nvPicPr>
        <p:blipFill>
          <a:blip r:embed="rId5">
            <a:extLst>
              <a:ext uri="{28A0092B-C50C-407E-A947-70E740481C1C}">
                <a14:useLocalDpi xmlns:a14="http://schemas.microsoft.com/office/drawing/2010/main" val="0"/>
              </a:ext>
            </a:extLst>
          </a:blip>
          <a:srcRect/>
          <a:stretch>
            <a:fillRect/>
          </a:stretch>
        </p:blipFill>
        <p:spPr bwMode="auto">
          <a:xfrm>
            <a:off x="319179" y="879200"/>
            <a:ext cx="3962197" cy="3420000"/>
          </a:xfrm>
          <a:prstGeom prst="rect">
            <a:avLst/>
          </a:prstGeom>
          <a:noFill/>
          <a:ln>
            <a:noFill/>
          </a:ln>
        </p:spPr>
      </p:pic>
      <p:graphicFrame>
        <p:nvGraphicFramePr>
          <p:cNvPr id="6" name="Tabla 5"/>
          <p:cNvGraphicFramePr>
            <a:graphicFrameLocks noGrp="1"/>
          </p:cNvGraphicFramePr>
          <p:nvPr/>
        </p:nvGraphicFramePr>
        <p:xfrm>
          <a:off x="355000" y="4653930"/>
          <a:ext cx="10222722" cy="2138178"/>
        </p:xfrm>
        <a:graphic>
          <a:graphicData uri="http://schemas.openxmlformats.org/drawingml/2006/table">
            <a:tbl>
              <a:tblPr firstRow="1" bandRow="1">
                <a:tableStyleId>{5940675A-B579-460E-94D1-54222C63F5DA}</a:tableStyleId>
              </a:tblPr>
              <a:tblGrid>
                <a:gridCol w="1485555">
                  <a:extLst>
                    <a:ext uri="{9D8B030D-6E8A-4147-A177-3AD203B41FA5}">
                      <a16:colId xmlns:a16="http://schemas.microsoft.com/office/drawing/2014/main" xmlns="" val="249551571"/>
                    </a:ext>
                  </a:extLst>
                </a:gridCol>
                <a:gridCol w="1488096">
                  <a:extLst>
                    <a:ext uri="{9D8B030D-6E8A-4147-A177-3AD203B41FA5}">
                      <a16:colId xmlns:a16="http://schemas.microsoft.com/office/drawing/2014/main" xmlns="" val="417149797"/>
                    </a:ext>
                  </a:extLst>
                </a:gridCol>
                <a:gridCol w="5960064">
                  <a:extLst>
                    <a:ext uri="{9D8B030D-6E8A-4147-A177-3AD203B41FA5}">
                      <a16:colId xmlns:a16="http://schemas.microsoft.com/office/drawing/2014/main" xmlns="" val="1817212836"/>
                    </a:ext>
                  </a:extLst>
                </a:gridCol>
                <a:gridCol w="1289007">
                  <a:extLst>
                    <a:ext uri="{9D8B030D-6E8A-4147-A177-3AD203B41FA5}">
                      <a16:colId xmlns:a16="http://schemas.microsoft.com/office/drawing/2014/main" xmlns="" val="3766485464"/>
                    </a:ext>
                  </a:extLst>
                </a:gridCol>
              </a:tblGrid>
              <a:tr h="349075">
                <a:tc>
                  <a:txBody>
                    <a:bodyPr/>
                    <a:lstStyle/>
                    <a:p>
                      <a:pPr algn="ctr"/>
                      <a:r>
                        <a:rPr lang="x-none" sz="1600" dirty="0">
                          <a:latin typeface="Times New Roman" panose="02020603050405020304" pitchFamily="18" charset="0"/>
                          <a:cs typeface="Times New Roman" panose="02020603050405020304" pitchFamily="18" charset="0"/>
                        </a:rPr>
                        <a:t>Rendimiento</a:t>
                      </a:r>
                    </a:p>
                  </a:txBody>
                  <a:tcPr marL="91428" marR="91428" marT="45731" marB="45731" anchor="ctr">
                    <a:solidFill>
                      <a:schemeClr val="accent4">
                        <a:lumMod val="20000"/>
                        <a:lumOff val="80000"/>
                      </a:schemeClr>
                    </a:solidFill>
                  </a:tcPr>
                </a:tc>
                <a:tc>
                  <a:txBody>
                    <a:bodyPr/>
                    <a:lstStyle/>
                    <a:p>
                      <a:pPr algn="ctr"/>
                      <a:r>
                        <a:rPr lang="x-none" sz="1600" dirty="0">
                          <a:latin typeface="Times New Roman" panose="02020603050405020304" pitchFamily="18" charset="0"/>
                          <a:cs typeface="Times New Roman" panose="02020603050405020304" pitchFamily="18" charset="0"/>
                        </a:rPr>
                        <a:t>Vera y Zambrano (2018)</a:t>
                      </a:r>
                    </a:p>
                  </a:txBody>
                  <a:tcPr marL="91428" marR="91428" marT="45731" marB="45731" anchor="ctr">
                    <a:solidFill>
                      <a:schemeClr val="accent4">
                        <a:lumMod val="20000"/>
                        <a:lumOff val="80000"/>
                      </a:schemeClr>
                    </a:solidFill>
                  </a:tcPr>
                </a:tc>
                <a:tc>
                  <a:txBody>
                    <a:bodyPr/>
                    <a:lstStyle/>
                    <a:p>
                      <a:pPr algn="ctr"/>
                      <a:r>
                        <a:rPr lang="es-MX" sz="1600" dirty="0">
                          <a:latin typeface="Times New Roman" panose="02020603050405020304" pitchFamily="18" charset="0"/>
                          <a:cs typeface="Times New Roman" panose="02020603050405020304" pitchFamily="18" charset="0"/>
                        </a:rPr>
                        <a:t>Evaluación de las características del mucílago de cacao (</a:t>
                      </a:r>
                      <a:r>
                        <a:rPr lang="es-MX" sz="1600" i="1" dirty="0" err="1">
                          <a:latin typeface="Times New Roman" panose="02020603050405020304" pitchFamily="18" charset="0"/>
                          <a:cs typeface="Times New Roman" panose="02020603050405020304" pitchFamily="18" charset="0"/>
                        </a:rPr>
                        <a:t>Theobroma</a:t>
                      </a:r>
                      <a:r>
                        <a:rPr lang="es-MX" sz="1600" i="1" dirty="0">
                          <a:latin typeface="Times New Roman" panose="02020603050405020304" pitchFamily="18" charset="0"/>
                          <a:cs typeface="Times New Roman" panose="02020603050405020304" pitchFamily="18" charset="0"/>
                        </a:rPr>
                        <a:t> cacao </a:t>
                      </a:r>
                      <a:r>
                        <a:rPr lang="es-MX" sz="1600" dirty="0">
                          <a:latin typeface="Times New Roman" panose="02020603050405020304" pitchFamily="18" charset="0"/>
                          <a:cs typeface="Times New Roman" panose="02020603050405020304" pitchFamily="18" charset="0"/>
                        </a:rPr>
                        <a:t>L.) en la obtención de alcohol etílico. </a:t>
                      </a:r>
                      <a:endParaRPr lang="x-none" sz="1600" dirty="0">
                        <a:latin typeface="Times New Roman" panose="02020603050405020304" pitchFamily="18"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algn="ctr"/>
                      <a:r>
                        <a:rPr lang="x-none" sz="1600" dirty="0">
                          <a:solidFill>
                            <a:srgbClr val="FF0000"/>
                          </a:solidFill>
                          <a:latin typeface="Times New Roman" panose="02020603050405020304" pitchFamily="18" charset="0"/>
                          <a:cs typeface="Times New Roman" panose="02020603050405020304" pitchFamily="18" charset="0"/>
                        </a:rPr>
                        <a:t>18,03% FN</a:t>
                      </a:r>
                    </a:p>
                    <a:p>
                      <a:pPr algn="ctr"/>
                      <a:r>
                        <a:rPr lang="x-none" sz="1600" dirty="0">
                          <a:solidFill>
                            <a:srgbClr val="FF0000"/>
                          </a:solidFill>
                          <a:latin typeface="Times New Roman" panose="02020603050405020304" pitchFamily="18" charset="0"/>
                          <a:cs typeface="Times New Roman" panose="02020603050405020304" pitchFamily="18" charset="0"/>
                        </a:rPr>
                        <a:t>17,88% L</a:t>
                      </a:r>
                    </a:p>
                  </a:txBody>
                  <a:tcPr marL="91428" marR="91428" marT="45731" marB="45731" anchor="ctr">
                    <a:solidFill>
                      <a:schemeClr val="accent4">
                        <a:lumMod val="20000"/>
                        <a:lumOff val="80000"/>
                      </a:schemeClr>
                    </a:solidFill>
                  </a:tcPr>
                </a:tc>
                <a:extLst>
                  <a:ext uri="{0D108BD9-81ED-4DB2-BD59-A6C34878D82A}">
                    <a16:rowId xmlns:a16="http://schemas.microsoft.com/office/drawing/2014/main" xmlns="" val="4161429450"/>
                  </a:ext>
                </a:extLst>
              </a:tr>
              <a:tr h="667124">
                <a:tc>
                  <a:txBody>
                    <a:bodyPr/>
                    <a:lstStyle/>
                    <a:p>
                      <a:pPr algn="ctr"/>
                      <a:r>
                        <a:rPr lang="es-EC" sz="1600" dirty="0">
                          <a:latin typeface="Times New Roman" panose="02020603050405020304" pitchFamily="18" charset="0"/>
                          <a:ea typeface="Tahoma" panose="020B0604030504040204" pitchFamily="34" charset="0"/>
                          <a:cs typeface="Times New Roman" panose="02020603050405020304" pitchFamily="18" charset="0"/>
                        </a:rPr>
                        <a:t>Bacterias</a:t>
                      </a:r>
                      <a:r>
                        <a:rPr lang="es-EC" sz="1600" baseline="0" dirty="0">
                          <a:latin typeface="Times New Roman" panose="02020603050405020304" pitchFamily="18" charset="0"/>
                          <a:ea typeface="Tahoma" panose="020B0604030504040204" pitchFamily="34" charset="0"/>
                          <a:cs typeface="Times New Roman" panose="02020603050405020304" pitchFamily="18" charset="0"/>
                        </a:rPr>
                        <a:t> (UFC/ml)</a:t>
                      </a:r>
                      <a:endParaRPr lang="es-EC" sz="1600" dirty="0">
                        <a:latin typeface="Times New Roman" panose="02020603050405020304" pitchFamily="18" charset="0"/>
                        <a:ea typeface="Tahoma" panose="020B0604030504040204" pitchFamily="34" charset="0"/>
                        <a:cs typeface="Times New Roman" panose="02020603050405020304" pitchFamily="18" charset="0"/>
                      </a:endParaRPr>
                    </a:p>
                  </a:txBody>
                  <a:tcPr marL="91428" marR="91428" marT="45731" marB="45731" anchor="ctr">
                    <a:solidFill>
                      <a:schemeClr val="accent4">
                        <a:lumMod val="20000"/>
                        <a:lumOff val="80000"/>
                      </a:schemeClr>
                    </a:solidFill>
                  </a:tcPr>
                </a:tc>
                <a:tc rowSpan="2">
                  <a:txBody>
                    <a:bodyPr/>
                    <a:lstStyle/>
                    <a:p>
                      <a:pPr algn="ctr"/>
                      <a:r>
                        <a:rPr lang="es-EC" sz="1600" dirty="0">
                          <a:latin typeface="Times New Roman" panose="02020603050405020304" pitchFamily="18" charset="0"/>
                          <a:ea typeface="Tahoma" panose="020B0604030504040204" pitchFamily="34" charset="0"/>
                          <a:cs typeface="Times New Roman" panose="02020603050405020304" pitchFamily="18" charset="0"/>
                        </a:rPr>
                        <a:t>Polo, Ferrer y Pardo (2008)</a:t>
                      </a:r>
                    </a:p>
                  </a:txBody>
                  <a:tcPr marL="91428" marR="91428" marT="45731" marB="45731" anchor="ctr">
                    <a:solidFill>
                      <a:schemeClr val="accent4">
                        <a:lumMod val="20000"/>
                        <a:lumOff val="8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dirty="0">
                          <a:latin typeface="Times New Roman" panose="02020603050405020304" pitchFamily="18" charset="0"/>
                          <a:ea typeface="Tahoma" panose="020B0604030504040204" pitchFamily="34" charset="0"/>
                          <a:cs typeface="Times New Roman" panose="02020603050405020304" pitchFamily="18" charset="0"/>
                        </a:rPr>
                        <a:t>Eficacia de la </a:t>
                      </a:r>
                      <a:r>
                        <a:rPr lang="es-MX" sz="1600" dirty="0" err="1">
                          <a:latin typeface="Times New Roman" panose="02020603050405020304" pitchFamily="18" charset="0"/>
                          <a:ea typeface="Tahoma" panose="020B0604030504040204" pitchFamily="34" charset="0"/>
                          <a:cs typeface="Times New Roman" panose="02020603050405020304" pitchFamily="18" charset="0"/>
                        </a:rPr>
                        <a:t>microfiltración</a:t>
                      </a:r>
                      <a:r>
                        <a:rPr lang="es-MX" sz="1600" dirty="0">
                          <a:latin typeface="Times New Roman" panose="02020603050405020304" pitchFamily="18" charset="0"/>
                          <a:ea typeface="Tahoma" panose="020B0604030504040204" pitchFamily="34" charset="0"/>
                          <a:cs typeface="Times New Roman" panose="02020603050405020304" pitchFamily="18" charset="0"/>
                        </a:rPr>
                        <a:t> en la elaboración de vinos embotellados. </a:t>
                      </a:r>
                      <a:endParaRPr lang="x-none" sz="1600" dirty="0">
                        <a:latin typeface="Times New Roman" panose="02020603050405020304" pitchFamily="18" charset="0"/>
                        <a:ea typeface="Tahoma" panose="020B0604030504040204" pitchFamily="34" charset="0"/>
                        <a:cs typeface="Times New Roman" panose="02020603050405020304" pitchFamily="18" charset="0"/>
                      </a:endParaRPr>
                    </a:p>
                  </a:txBody>
                  <a:tcPr marL="91428" marR="91428" marT="45731" marB="45731" anchor="c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latin typeface="Times New Roman" panose="02020603050405020304" pitchFamily="18" charset="0"/>
                          <a:cs typeface="Times New Roman" panose="02020603050405020304" pitchFamily="18" charset="0"/>
                        </a:rPr>
                        <a:t>43000</a:t>
                      </a:r>
                    </a:p>
                  </a:txBody>
                  <a:tcPr marL="91428" marR="91428" marT="45731" marB="45731" anchor="ctr">
                    <a:solidFill>
                      <a:schemeClr val="accent4">
                        <a:lumMod val="20000"/>
                        <a:lumOff val="80000"/>
                      </a:schemeClr>
                    </a:solidFill>
                  </a:tcPr>
                </a:tc>
                <a:extLst>
                  <a:ext uri="{0D108BD9-81ED-4DB2-BD59-A6C34878D82A}">
                    <a16:rowId xmlns:a16="http://schemas.microsoft.com/office/drawing/2014/main" xmlns="" val="97704341"/>
                  </a:ext>
                </a:extLst>
              </a:tr>
              <a:tr h="648072">
                <a:tc>
                  <a:txBody>
                    <a:bodyPr/>
                    <a:lstStyle/>
                    <a:p>
                      <a:pPr algn="ctr"/>
                      <a:r>
                        <a:rPr lang="es-EC" sz="1600" dirty="0">
                          <a:latin typeface="Times New Roman" panose="02020603050405020304" pitchFamily="18" charset="0"/>
                          <a:ea typeface="Tahoma" panose="020B0604030504040204" pitchFamily="34" charset="0"/>
                          <a:cs typeface="Times New Roman" panose="02020603050405020304" pitchFamily="18" charset="0"/>
                        </a:rPr>
                        <a:t>Levaduras (UFC/ml)</a:t>
                      </a:r>
                    </a:p>
                  </a:txBody>
                  <a:tcPr marL="91428" marR="91428" marT="45731" marB="45731" anchor="ctr">
                    <a:solidFill>
                      <a:schemeClr val="accent4">
                        <a:lumMod val="20000"/>
                        <a:lumOff val="80000"/>
                      </a:schemeClr>
                    </a:solidFill>
                  </a:tcPr>
                </a:tc>
                <a:tc vMerge="1">
                  <a:txBody>
                    <a:bodyPr/>
                    <a:lstStyle/>
                    <a:p>
                      <a:pPr algn="ctr"/>
                      <a:endParaRPr lang="es-EC" sz="1600" dirty="0"/>
                    </a:p>
                  </a:txBody>
                  <a:tcPr marL="91428" marR="91428" marT="45731" marB="45731" anchor="ctr">
                    <a:solidFill>
                      <a:schemeClr val="accent4">
                        <a:lumMod val="20000"/>
                        <a:lumOff val="80000"/>
                      </a:schemeClr>
                    </a:solidFill>
                  </a:tcPr>
                </a:tc>
                <a:tc v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x-none" sz="2000" dirty="0">
                        <a:latin typeface="Times New Roman" panose="02020603050405020304" pitchFamily="18" charset="0"/>
                        <a:cs typeface="Times New Roman" panose="02020603050405020304" pitchFamily="18" charset="0"/>
                      </a:endParaRPr>
                    </a:p>
                  </a:txBody>
                  <a:tcPr marL="91428" marR="91428" marT="45731" marB="45731">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latin typeface="Times New Roman" panose="02020603050405020304" pitchFamily="18" charset="0"/>
                          <a:cs typeface="Times New Roman" panose="02020603050405020304" pitchFamily="18" charset="0"/>
                        </a:rPr>
                        <a:t>700000 – 360000</a:t>
                      </a:r>
                    </a:p>
                  </a:txBody>
                  <a:tcPr marL="91428" marR="91428" marT="45731" marB="45731" anchor="ctr">
                    <a:solidFill>
                      <a:schemeClr val="accent4">
                        <a:lumMod val="20000"/>
                        <a:lumOff val="80000"/>
                      </a:schemeClr>
                    </a:solidFill>
                  </a:tcPr>
                </a:tc>
                <a:extLst>
                  <a:ext uri="{0D108BD9-81ED-4DB2-BD59-A6C34878D82A}">
                    <a16:rowId xmlns:a16="http://schemas.microsoft.com/office/drawing/2014/main" xmlns="" val="10002"/>
                  </a:ext>
                </a:extLst>
              </a:tr>
            </a:tbl>
          </a:graphicData>
        </a:graphic>
      </p:graphicFrame>
      <p:sp>
        <p:nvSpPr>
          <p:cNvPr id="9" name="Elipse 8"/>
          <p:cNvSpPr/>
          <p:nvPr/>
        </p:nvSpPr>
        <p:spPr>
          <a:xfrm>
            <a:off x="2872335" y="1469036"/>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23" name="Conector recto 22"/>
          <p:cNvCxnSpPr/>
          <p:nvPr/>
        </p:nvCxnSpPr>
        <p:spPr>
          <a:xfrm flipH="1">
            <a:off x="5303118" y="4293892"/>
            <a:ext cx="550117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angular 24"/>
          <p:cNvCxnSpPr/>
          <p:nvPr/>
        </p:nvCxnSpPr>
        <p:spPr>
          <a:xfrm rot="16200000" flipH="1">
            <a:off x="3161117" y="2151888"/>
            <a:ext cx="2240519" cy="2043484"/>
          </a:xfrm>
          <a:prstGeom prst="bentConnector3">
            <a:avLst>
              <a:gd name="adj1" fmla="val 9951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Elipse 41"/>
          <p:cNvSpPr/>
          <p:nvPr/>
        </p:nvSpPr>
        <p:spPr>
          <a:xfrm>
            <a:off x="5402693" y="2053370"/>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4" name="Conector recto 13"/>
          <p:cNvCxnSpPr/>
          <p:nvPr/>
        </p:nvCxnSpPr>
        <p:spPr>
          <a:xfrm>
            <a:off x="10552325" y="5002318"/>
            <a:ext cx="2519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a:off x="10508298" y="5764165"/>
            <a:ext cx="604591"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flipV="1">
            <a:off x="10804730" y="4293892"/>
            <a:ext cx="0" cy="7084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angular 20"/>
          <p:cNvCxnSpPr/>
          <p:nvPr/>
        </p:nvCxnSpPr>
        <p:spPr>
          <a:xfrm rot="16200000" flipH="1">
            <a:off x="7788941" y="2440218"/>
            <a:ext cx="3430412" cy="3217484"/>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lipse 54"/>
          <p:cNvSpPr/>
          <p:nvPr/>
        </p:nvSpPr>
        <p:spPr>
          <a:xfrm>
            <a:off x="398534" y="5434240"/>
            <a:ext cx="1384120" cy="6598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57" name="Elipse 56"/>
          <p:cNvSpPr/>
          <p:nvPr/>
        </p:nvSpPr>
        <p:spPr>
          <a:xfrm>
            <a:off x="415833" y="4717878"/>
            <a:ext cx="1384120" cy="6595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9" name="Elipse 58"/>
          <p:cNvSpPr/>
          <p:nvPr/>
        </p:nvSpPr>
        <p:spPr>
          <a:xfrm>
            <a:off x="9255587" y="4717878"/>
            <a:ext cx="1289736" cy="6595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1" name="Elipse 60"/>
          <p:cNvSpPr/>
          <p:nvPr/>
        </p:nvSpPr>
        <p:spPr>
          <a:xfrm>
            <a:off x="9255587" y="5492318"/>
            <a:ext cx="1289736" cy="6329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50" name="Conector recto 46"/>
          <p:cNvCxnSpPr/>
          <p:nvPr/>
        </p:nvCxnSpPr>
        <p:spPr>
          <a:xfrm>
            <a:off x="6159428" y="2345537"/>
            <a:ext cx="17359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Elipse 41"/>
          <p:cNvSpPr/>
          <p:nvPr/>
        </p:nvSpPr>
        <p:spPr>
          <a:xfrm>
            <a:off x="10508298" y="1749418"/>
            <a:ext cx="774599" cy="58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36" name="Conector recto 46"/>
          <p:cNvCxnSpPr>
            <a:stCxn id="35" idx="6"/>
          </p:cNvCxnSpPr>
          <p:nvPr/>
        </p:nvCxnSpPr>
        <p:spPr>
          <a:xfrm flipV="1">
            <a:off x="11282897" y="2041585"/>
            <a:ext cx="69798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ector angular 20"/>
          <p:cNvCxnSpPr/>
          <p:nvPr/>
        </p:nvCxnSpPr>
        <p:spPr>
          <a:xfrm rot="5400000">
            <a:off x="9368411" y="3949814"/>
            <a:ext cx="4383877" cy="590994"/>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ector recto 48"/>
          <p:cNvCxnSpPr/>
          <p:nvPr/>
        </p:nvCxnSpPr>
        <p:spPr>
          <a:xfrm>
            <a:off x="10544133" y="6437249"/>
            <a:ext cx="7387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Elipse 60"/>
          <p:cNvSpPr/>
          <p:nvPr/>
        </p:nvSpPr>
        <p:spPr>
          <a:xfrm>
            <a:off x="9255587" y="6125220"/>
            <a:ext cx="1289736" cy="6329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Elipse 54"/>
          <p:cNvSpPr/>
          <p:nvPr/>
        </p:nvSpPr>
        <p:spPr>
          <a:xfrm>
            <a:off x="415833" y="6154320"/>
            <a:ext cx="1384120" cy="6598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60" name="2 CuadroTexto"/>
          <p:cNvSpPr txBox="1"/>
          <p:nvPr/>
        </p:nvSpPr>
        <p:spPr>
          <a:xfrm>
            <a:off x="7637" y="14072"/>
            <a:ext cx="2200512" cy="769441"/>
          </a:xfrm>
          <a:prstGeom prst="rect">
            <a:avLst/>
          </a:prstGeom>
          <a:solidFill>
            <a:schemeClr val="accent5">
              <a:lumMod val="75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2800" b="1" dirty="0"/>
              <a:t>FACTOR B</a:t>
            </a:r>
            <a:endParaRPr lang="es-EC" sz="2800" dirty="0"/>
          </a:p>
          <a:p>
            <a:r>
              <a:rPr lang="es-EC" sz="1600" dirty="0"/>
              <a:t>(Fermentativos)</a:t>
            </a:r>
          </a:p>
        </p:txBody>
      </p:sp>
    </p:spTree>
    <p:extLst>
      <p:ext uri="{BB962C8B-B14F-4D97-AF65-F5344CB8AC3E}">
        <p14:creationId xmlns:p14="http://schemas.microsoft.com/office/powerpoint/2010/main" val="3335355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CuadroTexto">
            <a:extLst>
              <a:ext uri="{FF2B5EF4-FFF2-40B4-BE49-F238E27FC236}">
                <a16:creationId xmlns:a16="http://schemas.microsoft.com/office/drawing/2014/main" xmlns="" id="{37AE18C9-DEA5-4E83-A870-6B697F01AF1F}"/>
              </a:ext>
            </a:extLst>
          </p:cNvPr>
          <p:cNvSpPr txBox="1"/>
          <p:nvPr/>
        </p:nvSpPr>
        <p:spPr>
          <a:xfrm>
            <a:off x="118542" y="86995"/>
            <a:ext cx="2200512" cy="6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C" sz="2400" dirty="0">
                <a:ln w="0"/>
                <a:solidFill>
                  <a:schemeClr val="tx1"/>
                </a:solidFill>
                <a:effectLst>
                  <a:outerShdw blurRad="38100" dist="19050" dir="2700000" algn="tl" rotWithShape="0">
                    <a:schemeClr val="dk1">
                      <a:alpha val="40000"/>
                    </a:schemeClr>
                  </a:outerShdw>
                </a:effectLst>
              </a:rPr>
              <a:t>FACTOR C</a:t>
            </a:r>
          </a:p>
          <a:p>
            <a:r>
              <a:rPr lang="es-EC" sz="1400" dirty="0">
                <a:ln w="0"/>
                <a:solidFill>
                  <a:schemeClr val="tx1"/>
                </a:solidFill>
                <a:effectLst>
                  <a:outerShdw blurRad="38100" dist="19050" dir="2700000" algn="tl" rotWithShape="0">
                    <a:schemeClr val="dk1">
                      <a:alpha val="40000"/>
                    </a:schemeClr>
                  </a:outerShdw>
                </a:effectLst>
              </a:rPr>
              <a:t>(Esterilización)</a:t>
            </a:r>
          </a:p>
        </p:txBody>
      </p:sp>
      <p:graphicFrame>
        <p:nvGraphicFramePr>
          <p:cNvPr id="9" name="Tabla 12">
            <a:extLst>
              <a:ext uri="{FF2B5EF4-FFF2-40B4-BE49-F238E27FC236}">
                <a16:creationId xmlns:a16="http://schemas.microsoft.com/office/drawing/2014/main" xmlns="" id="{173F509F-D89C-47FF-8C07-87E2AFD6EA90}"/>
              </a:ext>
            </a:extLst>
          </p:cNvPr>
          <p:cNvGraphicFramePr>
            <a:graphicFrameLocks noGrp="1"/>
          </p:cNvGraphicFramePr>
          <p:nvPr>
            <p:extLst>
              <p:ext uri="{D42A27DB-BD31-4B8C-83A1-F6EECF244321}">
                <p14:modId xmlns:p14="http://schemas.microsoft.com/office/powerpoint/2010/main" val="331133067"/>
              </p:ext>
            </p:extLst>
          </p:nvPr>
        </p:nvGraphicFramePr>
        <p:xfrm>
          <a:off x="622598" y="5245455"/>
          <a:ext cx="10945216" cy="1645920"/>
        </p:xfrm>
        <a:graphic>
          <a:graphicData uri="http://schemas.openxmlformats.org/drawingml/2006/table">
            <a:tbl>
              <a:tblPr firstRow="1" bandRow="1">
                <a:tableStyleId>{5940675A-B579-460E-94D1-54222C63F5DA}</a:tableStyleId>
              </a:tblPr>
              <a:tblGrid>
                <a:gridCol w="1296144">
                  <a:extLst>
                    <a:ext uri="{9D8B030D-6E8A-4147-A177-3AD203B41FA5}">
                      <a16:colId xmlns:a16="http://schemas.microsoft.com/office/drawing/2014/main" xmlns="" val="1384872663"/>
                    </a:ext>
                  </a:extLst>
                </a:gridCol>
                <a:gridCol w="2232248">
                  <a:extLst>
                    <a:ext uri="{9D8B030D-6E8A-4147-A177-3AD203B41FA5}">
                      <a16:colId xmlns:a16="http://schemas.microsoft.com/office/drawing/2014/main" xmlns="" val="4001077937"/>
                    </a:ext>
                  </a:extLst>
                </a:gridCol>
                <a:gridCol w="4680520">
                  <a:extLst>
                    <a:ext uri="{9D8B030D-6E8A-4147-A177-3AD203B41FA5}">
                      <a16:colId xmlns:a16="http://schemas.microsoft.com/office/drawing/2014/main" xmlns="" val="2869719066"/>
                    </a:ext>
                  </a:extLst>
                </a:gridCol>
                <a:gridCol w="2736304">
                  <a:extLst>
                    <a:ext uri="{9D8B030D-6E8A-4147-A177-3AD203B41FA5}">
                      <a16:colId xmlns:a16="http://schemas.microsoft.com/office/drawing/2014/main" xmlns="" val="3768836470"/>
                    </a:ext>
                  </a:extLst>
                </a:gridCol>
              </a:tblGrid>
              <a:tr h="370840">
                <a:tc>
                  <a:txBody>
                    <a:bodyPr/>
                    <a:lstStyle/>
                    <a:p>
                      <a:r>
                        <a:rPr lang="es-ES" sz="1500" dirty="0">
                          <a:latin typeface="Times New Roman" panose="02020603050405020304" pitchFamily="18" charset="0"/>
                          <a:cs typeface="Times New Roman" panose="02020603050405020304" pitchFamily="18" charset="0"/>
                        </a:rPr>
                        <a:t>Sólidos solubles</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x-none" sz="15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x-none" sz="15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s-ES" sz="1500" dirty="0">
                          <a:latin typeface="Times New Roman" panose="02020603050405020304" pitchFamily="18" charset="0"/>
                          <a:cs typeface="Times New Roman" panose="02020603050405020304" pitchFamily="18" charset="0"/>
                        </a:rPr>
                        <a:t>“Evaluación de las características del mucílago de cacao (</a:t>
                      </a:r>
                      <a:r>
                        <a:rPr lang="es-ES" sz="1500" i="1" dirty="0" err="1">
                          <a:latin typeface="Times New Roman" panose="02020603050405020304" pitchFamily="18" charset="0"/>
                          <a:cs typeface="Times New Roman" panose="02020603050405020304" pitchFamily="18" charset="0"/>
                        </a:rPr>
                        <a:t>Theobroma</a:t>
                      </a:r>
                      <a:r>
                        <a:rPr lang="es-ES" sz="1500" i="1" dirty="0">
                          <a:latin typeface="Times New Roman" panose="02020603050405020304" pitchFamily="18" charset="0"/>
                          <a:cs typeface="Times New Roman" panose="02020603050405020304" pitchFamily="18" charset="0"/>
                        </a:rPr>
                        <a:t> caca</a:t>
                      </a:r>
                      <a:r>
                        <a:rPr lang="es-ES" sz="1500" dirty="0">
                          <a:latin typeface="Times New Roman" panose="02020603050405020304" pitchFamily="18" charset="0"/>
                          <a:cs typeface="Times New Roman" panose="02020603050405020304" pitchFamily="18" charset="0"/>
                        </a:rPr>
                        <a:t>o) en la obtención de alcohol etílico”</a:t>
                      </a:r>
                    </a:p>
                  </a:txBody>
                  <a:tcPr>
                    <a:solidFill>
                      <a:schemeClr val="accent1">
                        <a:lumMod val="40000"/>
                        <a:lumOff val="60000"/>
                      </a:schemeClr>
                    </a:solidFill>
                  </a:tcPr>
                </a:tc>
                <a:tc>
                  <a:txBody>
                    <a:bodyPr/>
                    <a:lstStyle/>
                    <a:p>
                      <a:r>
                        <a:rPr lang="es-ES" sz="1500" dirty="0">
                          <a:solidFill>
                            <a:srgbClr val="FF0000"/>
                          </a:solidFill>
                          <a:latin typeface="Times New Roman" panose="02020603050405020304" pitchFamily="18" charset="0"/>
                          <a:cs typeface="Times New Roman" panose="02020603050405020304" pitchFamily="18" charset="0"/>
                        </a:rPr>
                        <a:t>9,08 – 9,83</a:t>
                      </a:r>
                    </a:p>
                  </a:txBody>
                  <a:tcPr>
                    <a:solidFill>
                      <a:schemeClr val="accent1">
                        <a:lumMod val="40000"/>
                        <a:lumOff val="60000"/>
                      </a:schemeClr>
                    </a:solidFill>
                  </a:tcPr>
                </a:tc>
                <a:extLst>
                  <a:ext uri="{0D108BD9-81ED-4DB2-BD59-A6C34878D82A}">
                    <a16:rowId xmlns:a16="http://schemas.microsoft.com/office/drawing/2014/main" xmlns="" val="2534935876"/>
                  </a:ext>
                </a:extLst>
              </a:tr>
              <a:tr h="370840">
                <a:tc>
                  <a:txBody>
                    <a:bodyPr/>
                    <a:lstStyle/>
                    <a:p>
                      <a:r>
                        <a:rPr lang="es-ES" sz="1500" dirty="0">
                          <a:latin typeface="Times New Roman" panose="02020603050405020304" pitchFamily="18" charset="0"/>
                          <a:cs typeface="Times New Roman" panose="02020603050405020304" pitchFamily="18" charset="0"/>
                        </a:rPr>
                        <a:t>pH</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s-ES" sz="1500" dirty="0">
                          <a:latin typeface="Times New Roman" panose="02020603050405020304" pitchFamily="18" charset="0"/>
                          <a:cs typeface="Times New Roman" panose="02020603050405020304" pitchFamily="18" charset="0"/>
                        </a:rPr>
                        <a:t>Tenorio Sanz (2014)</a:t>
                      </a:r>
                    </a:p>
                  </a:txBody>
                  <a:tcPr>
                    <a:solidFill>
                      <a:schemeClr val="accent1">
                        <a:lumMod val="40000"/>
                        <a:lumOff val="60000"/>
                      </a:schemeClr>
                    </a:solidFill>
                  </a:tcPr>
                </a:tc>
                <a:tc gridSpan="2">
                  <a:txBody>
                    <a:bodyPr/>
                    <a:lstStyle/>
                    <a:p>
                      <a:r>
                        <a:rPr lang="es-ES" sz="1500" dirty="0">
                          <a:latin typeface="Times New Roman" panose="02020603050405020304" pitchFamily="18" charset="0"/>
                          <a:cs typeface="Times New Roman" panose="02020603050405020304" pitchFamily="18" charset="0"/>
                        </a:rPr>
                        <a:t>pH en los vinos varía entre </a:t>
                      </a:r>
                      <a:r>
                        <a:rPr lang="es-ES" sz="1500" dirty="0">
                          <a:solidFill>
                            <a:srgbClr val="FF0000"/>
                          </a:solidFill>
                          <a:latin typeface="Times New Roman" panose="02020603050405020304" pitchFamily="18" charset="0"/>
                          <a:cs typeface="Times New Roman" panose="02020603050405020304" pitchFamily="18" charset="0"/>
                        </a:rPr>
                        <a:t>3 a 4, </a:t>
                      </a:r>
                    </a:p>
                    <a:p>
                      <a:r>
                        <a:rPr lang="es-ES" sz="1500" dirty="0">
                          <a:latin typeface="Times New Roman" panose="02020603050405020304" pitchFamily="18" charset="0"/>
                          <a:cs typeface="Times New Roman" panose="02020603050405020304" pitchFamily="18" charset="0"/>
                        </a:rPr>
                        <a:t>vino blanco se encuentra aproximadamente entre 3,0-3,3 vino tinto entre 3,3 y 3,7.</a:t>
                      </a:r>
                    </a:p>
                  </a:txBody>
                  <a:tcPr>
                    <a:solidFill>
                      <a:schemeClr val="accent1">
                        <a:lumMod val="40000"/>
                        <a:lumOff val="60000"/>
                      </a:schemeClr>
                    </a:solidFill>
                  </a:tcPr>
                </a:tc>
                <a:tc hMerge="1">
                  <a:txBody>
                    <a:bodyPr/>
                    <a:lstStyle/>
                    <a:p>
                      <a:endParaRPr lang="es-ES" sz="15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3185092983"/>
                  </a:ext>
                </a:extLst>
              </a:tr>
              <a:tr h="370840">
                <a:tc>
                  <a:txBody>
                    <a:bodyPr/>
                    <a:lstStyle/>
                    <a:p>
                      <a:r>
                        <a:rPr lang="es-ES" sz="1500" dirty="0">
                          <a:latin typeface="Times New Roman" panose="02020603050405020304" pitchFamily="18" charset="0"/>
                          <a:cs typeface="Times New Roman" panose="02020603050405020304" pitchFamily="18" charset="0"/>
                        </a:rPr>
                        <a:t>Acidez titulable</a:t>
                      </a:r>
                    </a:p>
                  </a:txBody>
                  <a:tcPr>
                    <a:solidFill>
                      <a:schemeClr val="accent1">
                        <a:lumMod val="40000"/>
                        <a:lumOff val="60000"/>
                      </a:schemeClr>
                    </a:solidFill>
                  </a:tcPr>
                </a:tc>
                <a:tc>
                  <a:txBody>
                    <a:bodyPr/>
                    <a:lstStyle/>
                    <a:p>
                      <a:pPr marL="0" marR="0" lvl="0" indent="0" algn="ctr" defTabSz="1088502"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Times New Roman" panose="02020603050405020304" pitchFamily="18" charset="0"/>
                          <a:ea typeface="+mn-ea"/>
                          <a:cs typeface="Times New Roman" panose="02020603050405020304" pitchFamily="18" charset="0"/>
                        </a:rPr>
                        <a:t>( INEN 374, 2015), </a:t>
                      </a:r>
                      <a:endParaRPr lang="x-none" sz="1400" dirty="0">
                        <a:latin typeface="Times New Roman" panose="02020603050405020304" pitchFamily="18" charset="0"/>
                        <a:cs typeface="Times New Roman" panose="02020603050405020304" pitchFamily="18" charset="0"/>
                      </a:endParaRPr>
                    </a:p>
                  </a:txBody>
                  <a:tcPr marL="91428" marR="91428" marT="45731" marB="45731" anchor="ctr">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1400" dirty="0">
                          <a:latin typeface="Times New Roman" panose="02020603050405020304" pitchFamily="18" charset="0"/>
                          <a:cs typeface="Times New Roman" panose="02020603050405020304" pitchFamily="18" charset="0"/>
                        </a:rPr>
                        <a:t>Bebidas alcohólicas  (</a:t>
                      </a:r>
                      <a:r>
                        <a:rPr lang="es-ES" sz="1400" kern="1200" dirty="0">
                          <a:solidFill>
                            <a:schemeClr val="tx1"/>
                          </a:solidFill>
                          <a:effectLst/>
                          <a:latin typeface="Times New Roman" panose="02020603050405020304" pitchFamily="18" charset="0"/>
                          <a:ea typeface="+mn-ea"/>
                          <a:cs typeface="Times New Roman" panose="02020603050405020304" pitchFamily="18" charset="0"/>
                        </a:rPr>
                        <a:t>máximo de acidez aceptable)</a:t>
                      </a:r>
                      <a:endParaRPr lang="x-none" sz="1400" dirty="0">
                        <a:latin typeface="Times New Roman" panose="02020603050405020304" pitchFamily="18" charset="0"/>
                        <a:cs typeface="Times New Roman" panose="02020603050405020304" pitchFamily="18" charset="0"/>
                      </a:endParaRPr>
                    </a:p>
                  </a:txBody>
                  <a:tcPr marL="91428" marR="91428" marT="45731" marB="45731">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s-ES" sz="1600" kern="1200" dirty="0">
                          <a:solidFill>
                            <a:srgbClr val="FF0000"/>
                          </a:solidFill>
                          <a:effectLst/>
                          <a:latin typeface="Times New Roman" panose="02020603050405020304" pitchFamily="18" charset="0"/>
                          <a:ea typeface="+mn-ea"/>
                          <a:cs typeface="Times New Roman" panose="02020603050405020304" pitchFamily="18" charset="0"/>
                        </a:rPr>
                        <a:t>1,5 g/L. </a:t>
                      </a:r>
                    </a:p>
                  </a:txBody>
                  <a:tcPr>
                    <a:solidFill>
                      <a:schemeClr val="accent1">
                        <a:lumMod val="40000"/>
                        <a:lumOff val="60000"/>
                      </a:schemeClr>
                    </a:solidFill>
                  </a:tcPr>
                </a:tc>
                <a:extLst>
                  <a:ext uri="{0D108BD9-81ED-4DB2-BD59-A6C34878D82A}">
                    <a16:rowId xmlns:a16="http://schemas.microsoft.com/office/drawing/2014/main" xmlns="" val="267704374"/>
                  </a:ext>
                </a:extLst>
              </a:tr>
            </a:tbl>
          </a:graphicData>
        </a:graphic>
      </p:graphicFrame>
      <p:sp>
        <p:nvSpPr>
          <p:cNvPr id="10" name="Elipse 9">
            <a:extLst>
              <a:ext uri="{FF2B5EF4-FFF2-40B4-BE49-F238E27FC236}">
                <a16:creationId xmlns:a16="http://schemas.microsoft.com/office/drawing/2014/main" xmlns="" id="{1BA34DA3-5B54-4F4D-9DD8-F43F12E0FB18}"/>
              </a:ext>
            </a:extLst>
          </p:cNvPr>
          <p:cNvSpPr/>
          <p:nvPr/>
        </p:nvSpPr>
        <p:spPr>
          <a:xfrm>
            <a:off x="2206774" y="2133650"/>
            <a:ext cx="1008112" cy="648072"/>
          </a:xfrm>
          <a:prstGeom prst="ellipse">
            <a:avLst/>
          </a:prstGeom>
          <a:noFill/>
          <a:ln w="285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pic>
        <p:nvPicPr>
          <p:cNvPr id="13" name="Imagen 12">
            <a:extLst>
              <a:ext uri="{FF2B5EF4-FFF2-40B4-BE49-F238E27FC236}">
                <a16:creationId xmlns:a16="http://schemas.microsoft.com/office/drawing/2014/main" xmlns="" id="{537802C2-1601-4383-B576-34E43620854A}"/>
              </a:ext>
            </a:extLst>
          </p:cNvPr>
          <p:cNvPicPr/>
          <p:nvPr/>
        </p:nvPicPr>
        <p:blipFill rotWithShape="1">
          <a:blip r:embed="rId2">
            <a:extLst>
              <a:ext uri="{28A0092B-C50C-407E-A947-70E740481C1C}">
                <a14:useLocalDpi xmlns:a14="http://schemas.microsoft.com/office/drawing/2010/main" val="0"/>
              </a:ext>
            </a:extLst>
          </a:blip>
          <a:srcRect r="11231"/>
          <a:stretch/>
        </p:blipFill>
        <p:spPr bwMode="auto">
          <a:xfrm>
            <a:off x="74790" y="873507"/>
            <a:ext cx="3888432" cy="4346533"/>
          </a:xfrm>
          <a:prstGeom prst="rect">
            <a:avLst/>
          </a:prstGeom>
          <a:noFill/>
          <a:ln>
            <a:solidFill>
              <a:schemeClr val="accent5"/>
            </a:solidFill>
          </a:ln>
        </p:spPr>
      </p:pic>
      <p:pic>
        <p:nvPicPr>
          <p:cNvPr id="14" name="Imagen 13">
            <a:extLst>
              <a:ext uri="{FF2B5EF4-FFF2-40B4-BE49-F238E27FC236}">
                <a16:creationId xmlns:a16="http://schemas.microsoft.com/office/drawing/2014/main" xmlns="" id="{5ECBC065-C55D-491B-8603-D308DCC393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29403" y="873507"/>
            <a:ext cx="4297789" cy="4346533"/>
          </a:xfrm>
          <a:prstGeom prst="rect">
            <a:avLst/>
          </a:prstGeom>
          <a:noFill/>
          <a:ln>
            <a:solidFill>
              <a:schemeClr val="accent5"/>
            </a:solidFill>
          </a:ln>
        </p:spPr>
      </p:pic>
      <p:pic>
        <p:nvPicPr>
          <p:cNvPr id="15" name="Imagen 14">
            <a:extLst>
              <a:ext uri="{FF2B5EF4-FFF2-40B4-BE49-F238E27FC236}">
                <a16:creationId xmlns:a16="http://schemas.microsoft.com/office/drawing/2014/main" xmlns="" id="{511EDEDE-852B-4B5C-ACDA-6CCEC98B3D3C}"/>
              </a:ext>
            </a:extLst>
          </p:cNvPr>
          <p:cNvPicPr/>
          <p:nvPr/>
        </p:nvPicPr>
        <p:blipFill rotWithShape="1">
          <a:blip r:embed="rId4">
            <a:extLst>
              <a:ext uri="{28A0092B-C50C-407E-A947-70E740481C1C}">
                <a14:useLocalDpi xmlns:a14="http://schemas.microsoft.com/office/drawing/2010/main" val="0"/>
              </a:ext>
            </a:extLst>
          </a:blip>
          <a:srcRect r="13846"/>
          <a:stretch/>
        </p:blipFill>
        <p:spPr bwMode="auto">
          <a:xfrm>
            <a:off x="7967415" y="873507"/>
            <a:ext cx="4032448" cy="4346533"/>
          </a:xfrm>
          <a:prstGeom prst="rect">
            <a:avLst/>
          </a:prstGeom>
          <a:noFill/>
          <a:ln>
            <a:solidFill>
              <a:schemeClr val="accent5"/>
            </a:solidFill>
          </a:ln>
        </p:spPr>
      </p:pic>
      <p:sp>
        <p:nvSpPr>
          <p:cNvPr id="2" name="Elipse 1">
            <a:extLst>
              <a:ext uri="{FF2B5EF4-FFF2-40B4-BE49-F238E27FC236}">
                <a16:creationId xmlns:a16="http://schemas.microsoft.com/office/drawing/2014/main" xmlns="" id="{30F63EA9-37DB-44CC-AA3F-0ACE3EB4EA29}"/>
              </a:ext>
            </a:extLst>
          </p:cNvPr>
          <p:cNvSpPr/>
          <p:nvPr/>
        </p:nvSpPr>
        <p:spPr>
          <a:xfrm>
            <a:off x="2854846" y="1845618"/>
            <a:ext cx="864096" cy="648072"/>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
        <p:nvSpPr>
          <p:cNvPr id="16" name="Elipse 15">
            <a:extLst>
              <a:ext uri="{FF2B5EF4-FFF2-40B4-BE49-F238E27FC236}">
                <a16:creationId xmlns:a16="http://schemas.microsoft.com/office/drawing/2014/main" xmlns="" id="{51E2A7D8-7AE3-4C13-B9CD-F5C7AE37C2A3}"/>
              </a:ext>
            </a:extLst>
          </p:cNvPr>
          <p:cNvSpPr/>
          <p:nvPr/>
        </p:nvSpPr>
        <p:spPr>
          <a:xfrm>
            <a:off x="6599262" y="2133650"/>
            <a:ext cx="864096" cy="648072"/>
          </a:xfrm>
          <a:prstGeom prst="ellipse">
            <a:avLst/>
          </a:prstGeom>
          <a:noFill/>
          <a:ln w="190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
        <p:nvSpPr>
          <p:cNvPr id="17" name="Elipse 16">
            <a:extLst>
              <a:ext uri="{FF2B5EF4-FFF2-40B4-BE49-F238E27FC236}">
                <a16:creationId xmlns:a16="http://schemas.microsoft.com/office/drawing/2014/main" xmlns="" id="{1B86332E-DC1A-41BE-BD64-73737B139622}"/>
              </a:ext>
            </a:extLst>
          </p:cNvPr>
          <p:cNvSpPr/>
          <p:nvPr/>
        </p:nvSpPr>
        <p:spPr>
          <a:xfrm>
            <a:off x="10847734" y="2421682"/>
            <a:ext cx="864096" cy="648072"/>
          </a:xfrm>
          <a:prstGeom prst="ellipse">
            <a:avLst/>
          </a:prstGeom>
          <a:noFill/>
          <a:ln w="190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Tree>
    <p:extLst>
      <p:ext uri="{BB962C8B-B14F-4D97-AF65-F5344CB8AC3E}">
        <p14:creationId xmlns:p14="http://schemas.microsoft.com/office/powerpoint/2010/main" val="2872717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CuadroTexto">
            <a:extLst>
              <a:ext uri="{FF2B5EF4-FFF2-40B4-BE49-F238E27FC236}">
                <a16:creationId xmlns:a16="http://schemas.microsoft.com/office/drawing/2014/main" xmlns="" id="{37AE18C9-DEA5-4E83-A870-6B697F01AF1F}"/>
              </a:ext>
            </a:extLst>
          </p:cNvPr>
          <p:cNvSpPr txBox="1"/>
          <p:nvPr/>
        </p:nvSpPr>
        <p:spPr>
          <a:xfrm>
            <a:off x="118542" y="86995"/>
            <a:ext cx="2200512" cy="6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C" sz="2400" dirty="0">
                <a:ln w="0"/>
                <a:solidFill>
                  <a:schemeClr val="tx1"/>
                </a:solidFill>
                <a:effectLst>
                  <a:outerShdw blurRad="38100" dist="19050" dir="2700000" algn="tl" rotWithShape="0">
                    <a:schemeClr val="dk1">
                      <a:alpha val="40000"/>
                    </a:schemeClr>
                  </a:outerShdw>
                </a:effectLst>
              </a:rPr>
              <a:t>FACTOR C</a:t>
            </a:r>
          </a:p>
          <a:p>
            <a:r>
              <a:rPr lang="es-EC" sz="1400" dirty="0">
                <a:ln w="0"/>
                <a:solidFill>
                  <a:schemeClr val="tx1"/>
                </a:solidFill>
                <a:effectLst>
                  <a:outerShdw blurRad="38100" dist="19050" dir="2700000" algn="tl" rotWithShape="0">
                    <a:schemeClr val="dk1">
                      <a:alpha val="40000"/>
                    </a:schemeClr>
                  </a:outerShdw>
                </a:effectLst>
              </a:rPr>
              <a:t>(Esterilización)</a:t>
            </a:r>
          </a:p>
        </p:txBody>
      </p:sp>
      <p:pic>
        <p:nvPicPr>
          <p:cNvPr id="15" name="Imagen 14">
            <a:extLst>
              <a:ext uri="{FF2B5EF4-FFF2-40B4-BE49-F238E27FC236}">
                <a16:creationId xmlns:a16="http://schemas.microsoft.com/office/drawing/2014/main" xmlns="" id="{4810F76D-67EB-4896-B7F4-10907D907A15}"/>
              </a:ext>
            </a:extLst>
          </p:cNvPr>
          <p:cNvPicPr/>
          <p:nvPr/>
        </p:nvPicPr>
        <p:blipFill rotWithShape="1">
          <a:blip r:embed="rId2">
            <a:extLst>
              <a:ext uri="{28A0092B-C50C-407E-A947-70E740481C1C}">
                <a14:useLocalDpi xmlns:a14="http://schemas.microsoft.com/office/drawing/2010/main" val="0"/>
              </a:ext>
            </a:extLst>
          </a:blip>
          <a:srcRect r="12267" b="5188"/>
          <a:stretch/>
        </p:blipFill>
        <p:spPr bwMode="auto">
          <a:xfrm>
            <a:off x="7004359" y="764103"/>
            <a:ext cx="3744416" cy="4149074"/>
          </a:xfrm>
          <a:prstGeom prst="rect">
            <a:avLst/>
          </a:prstGeom>
          <a:noFill/>
          <a:ln>
            <a:solidFill>
              <a:srgbClr val="FFC000"/>
            </a:solidFill>
          </a:ln>
        </p:spPr>
      </p:pic>
      <p:pic>
        <p:nvPicPr>
          <p:cNvPr id="16" name="Imagen 15">
            <a:extLst>
              <a:ext uri="{FF2B5EF4-FFF2-40B4-BE49-F238E27FC236}">
                <a16:creationId xmlns:a16="http://schemas.microsoft.com/office/drawing/2014/main" xmlns="" id="{15DE2130-2263-47E0-878E-DA8D23EC90E0}"/>
              </a:ext>
            </a:extLst>
          </p:cNvPr>
          <p:cNvPicPr/>
          <p:nvPr/>
        </p:nvPicPr>
        <p:blipFill rotWithShape="1">
          <a:blip r:embed="rId3">
            <a:extLst>
              <a:ext uri="{28A0092B-C50C-407E-A947-70E740481C1C}">
                <a14:useLocalDpi xmlns:a14="http://schemas.microsoft.com/office/drawing/2010/main" val="0"/>
              </a:ext>
            </a:extLst>
          </a:blip>
          <a:srcRect r="11817"/>
          <a:stretch/>
        </p:blipFill>
        <p:spPr bwMode="auto">
          <a:xfrm>
            <a:off x="1813633" y="764103"/>
            <a:ext cx="4299680" cy="4262912"/>
          </a:xfrm>
          <a:prstGeom prst="rect">
            <a:avLst/>
          </a:prstGeom>
          <a:noFill/>
          <a:ln>
            <a:solidFill>
              <a:srgbClr val="FFC000"/>
            </a:solidFill>
          </a:ln>
        </p:spPr>
      </p:pic>
      <p:sp>
        <p:nvSpPr>
          <p:cNvPr id="17" name="Elipse 16">
            <a:extLst>
              <a:ext uri="{FF2B5EF4-FFF2-40B4-BE49-F238E27FC236}">
                <a16:creationId xmlns:a16="http://schemas.microsoft.com/office/drawing/2014/main" xmlns="" id="{007926F7-DDE0-4F7F-9920-4271F9312F42}"/>
              </a:ext>
            </a:extLst>
          </p:cNvPr>
          <p:cNvSpPr/>
          <p:nvPr/>
        </p:nvSpPr>
        <p:spPr>
          <a:xfrm>
            <a:off x="2998862" y="2286050"/>
            <a:ext cx="1080120" cy="648072"/>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ES"/>
          </a:p>
        </p:txBody>
      </p:sp>
      <p:sp>
        <p:nvSpPr>
          <p:cNvPr id="18" name="Elipse 17">
            <a:extLst>
              <a:ext uri="{FF2B5EF4-FFF2-40B4-BE49-F238E27FC236}">
                <a16:creationId xmlns:a16="http://schemas.microsoft.com/office/drawing/2014/main" xmlns="" id="{7FC7A366-8772-4A3E-8BDC-44740129A313}"/>
              </a:ext>
            </a:extLst>
          </p:cNvPr>
          <p:cNvSpPr/>
          <p:nvPr/>
        </p:nvSpPr>
        <p:spPr>
          <a:xfrm>
            <a:off x="9407574" y="2205658"/>
            <a:ext cx="1080120" cy="648072"/>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ES"/>
          </a:p>
        </p:txBody>
      </p:sp>
      <p:graphicFrame>
        <p:nvGraphicFramePr>
          <p:cNvPr id="7" name="Tabla 12">
            <a:extLst>
              <a:ext uri="{FF2B5EF4-FFF2-40B4-BE49-F238E27FC236}">
                <a16:creationId xmlns:a16="http://schemas.microsoft.com/office/drawing/2014/main" xmlns="" id="{3AFEF371-A5AE-452C-BF5A-FBBDB6AC5597}"/>
              </a:ext>
            </a:extLst>
          </p:cNvPr>
          <p:cNvGraphicFramePr>
            <a:graphicFrameLocks noGrp="1"/>
          </p:cNvGraphicFramePr>
          <p:nvPr>
            <p:extLst>
              <p:ext uri="{D42A27DB-BD31-4B8C-83A1-F6EECF244321}">
                <p14:modId xmlns:p14="http://schemas.microsoft.com/office/powerpoint/2010/main" val="369993376"/>
              </p:ext>
            </p:extLst>
          </p:nvPr>
        </p:nvGraphicFramePr>
        <p:xfrm>
          <a:off x="694606" y="4913177"/>
          <a:ext cx="10945216" cy="1463040"/>
        </p:xfrm>
        <a:graphic>
          <a:graphicData uri="http://schemas.openxmlformats.org/drawingml/2006/table">
            <a:tbl>
              <a:tblPr firstRow="1" bandRow="1">
                <a:tableStyleId>{5940675A-B579-460E-94D1-54222C63F5DA}</a:tableStyleId>
              </a:tblPr>
              <a:tblGrid>
                <a:gridCol w="1152128">
                  <a:extLst>
                    <a:ext uri="{9D8B030D-6E8A-4147-A177-3AD203B41FA5}">
                      <a16:colId xmlns:a16="http://schemas.microsoft.com/office/drawing/2014/main" xmlns="" val="1384872663"/>
                    </a:ext>
                  </a:extLst>
                </a:gridCol>
                <a:gridCol w="2376264">
                  <a:extLst>
                    <a:ext uri="{9D8B030D-6E8A-4147-A177-3AD203B41FA5}">
                      <a16:colId xmlns:a16="http://schemas.microsoft.com/office/drawing/2014/main" xmlns="" val="4001077937"/>
                    </a:ext>
                  </a:extLst>
                </a:gridCol>
                <a:gridCol w="4680520">
                  <a:extLst>
                    <a:ext uri="{9D8B030D-6E8A-4147-A177-3AD203B41FA5}">
                      <a16:colId xmlns:a16="http://schemas.microsoft.com/office/drawing/2014/main" xmlns="" val="2869719066"/>
                    </a:ext>
                  </a:extLst>
                </a:gridCol>
                <a:gridCol w="2736304">
                  <a:extLst>
                    <a:ext uri="{9D8B030D-6E8A-4147-A177-3AD203B41FA5}">
                      <a16:colId xmlns:a16="http://schemas.microsoft.com/office/drawing/2014/main" xmlns="" val="3768836470"/>
                    </a:ext>
                  </a:extLst>
                </a:gridCol>
              </a:tblGrid>
              <a:tr h="370840">
                <a:tc>
                  <a:txBody>
                    <a:bodyPr/>
                    <a:lstStyle/>
                    <a:p>
                      <a:r>
                        <a:rPr lang="es-ES" sz="1400" dirty="0">
                          <a:latin typeface="Times New Roman" panose="02020603050405020304" pitchFamily="18" charset="0"/>
                          <a:cs typeface="Times New Roman" panose="02020603050405020304" pitchFamily="18" charset="0"/>
                        </a:rPr>
                        <a:t>Ceniza</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x-none" sz="14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p>
                      <a:r>
                        <a:rPr lang="es-ES" sz="1400" kern="1200" dirty="0">
                          <a:solidFill>
                            <a:schemeClr val="tx1"/>
                          </a:solidFill>
                          <a:effectLst/>
                          <a:latin typeface="Times New Roman" panose="02020603050405020304" pitchFamily="18" charset="0"/>
                          <a:ea typeface="+mn-ea"/>
                          <a:cs typeface="Times New Roman" panose="02020603050405020304" pitchFamily="18" charset="0"/>
                        </a:rPr>
                        <a:t>Medina y Pagano (2003)</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Mucílago fermentado de cacao Nacional y CCN51</a:t>
                      </a:r>
                    </a:p>
                    <a:p>
                      <a:r>
                        <a:rPr lang="es-ES" sz="1400" kern="1200" dirty="0">
                          <a:solidFill>
                            <a:schemeClr val="tx1"/>
                          </a:solidFill>
                          <a:effectLst/>
                          <a:latin typeface="Times New Roman" panose="02020603050405020304" pitchFamily="18" charset="0"/>
                          <a:ea typeface="+mn-ea"/>
                          <a:cs typeface="Times New Roman" panose="02020603050405020304" pitchFamily="18" charset="0"/>
                        </a:rPr>
                        <a:t>Asociado al </a:t>
                      </a:r>
                      <a:r>
                        <a:rPr lang="es-ES" sz="1400" kern="1200" dirty="0">
                          <a:solidFill>
                            <a:srgbClr val="FF0000"/>
                          </a:solidFill>
                          <a:effectLst/>
                          <a:latin typeface="Times New Roman" panose="02020603050405020304" pitchFamily="18" charset="0"/>
                          <a:ea typeface="+mn-ea"/>
                          <a:cs typeface="Times New Roman" panose="02020603050405020304" pitchFamily="18" charset="0"/>
                        </a:rPr>
                        <a:t>contenido mineral </a:t>
                      </a:r>
                      <a:r>
                        <a:rPr lang="es-ES" sz="1400" kern="1200" dirty="0">
                          <a:solidFill>
                            <a:schemeClr val="tx1"/>
                          </a:solidFill>
                          <a:effectLst/>
                          <a:latin typeface="Times New Roman" panose="02020603050405020304" pitchFamily="18" charset="0"/>
                          <a:ea typeface="+mn-ea"/>
                          <a:cs typeface="Times New Roman" panose="02020603050405020304" pitchFamily="18" charset="0"/>
                        </a:rPr>
                        <a:t>y, en consecuencia, depende del manejo agronómico.</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kern="1200" dirty="0">
                          <a:solidFill>
                            <a:srgbClr val="FF0000"/>
                          </a:solidFill>
                          <a:effectLst/>
                          <a:latin typeface="Times New Roman" panose="02020603050405020304" pitchFamily="18" charset="0"/>
                          <a:ea typeface="+mn-ea"/>
                          <a:cs typeface="Times New Roman" panose="02020603050405020304" pitchFamily="18" charset="0"/>
                        </a:rPr>
                        <a:t>3,96% y 1,88% </a:t>
                      </a:r>
                      <a:endParaRPr lang="es-ES" sz="14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3185092983"/>
                  </a:ext>
                </a:extLst>
              </a:tr>
              <a:tr h="370840">
                <a:tc>
                  <a:txBody>
                    <a:bodyPr/>
                    <a:lstStyle/>
                    <a:p>
                      <a:r>
                        <a:rPr lang="es-ES" sz="1400" dirty="0">
                          <a:latin typeface="Times New Roman" panose="02020603050405020304" pitchFamily="18" charset="0"/>
                          <a:cs typeface="Times New Roman" panose="02020603050405020304" pitchFamily="18" charset="0"/>
                        </a:rPr>
                        <a:t>Densidad</a:t>
                      </a:r>
                    </a:p>
                  </a:txBody>
                  <a:tcPr>
                    <a:solidFill>
                      <a:schemeClr val="accent1">
                        <a:lumMod val="40000"/>
                        <a:lumOff val="60000"/>
                      </a:schemeClr>
                    </a:solidFill>
                  </a:tcPr>
                </a:tc>
                <a:tc>
                  <a:txBody>
                    <a:bodyPr/>
                    <a:lstStyle/>
                    <a:p>
                      <a:r>
                        <a:rPr lang="es-ES" sz="1400" kern="1200" dirty="0">
                          <a:solidFill>
                            <a:schemeClr val="tx1"/>
                          </a:solidFill>
                          <a:effectLst/>
                          <a:latin typeface="Times New Roman" panose="02020603050405020304" pitchFamily="18" charset="0"/>
                          <a:ea typeface="+mn-ea"/>
                          <a:cs typeface="Times New Roman" panose="02020603050405020304" pitchFamily="18" charset="0"/>
                        </a:rPr>
                        <a:t>García ( 2000)</a:t>
                      </a:r>
                    </a:p>
                    <a:p>
                      <a:r>
                        <a:rPr lang="es-ES" sz="1400" dirty="0">
                          <a:latin typeface="Times New Roman" panose="02020603050405020304" pitchFamily="18" charset="0"/>
                          <a:cs typeface="Times New Roman" panose="02020603050405020304" pitchFamily="18" charset="0"/>
                        </a:rPr>
                        <a:t>Inga (2017)</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Times New Roman" panose="02020603050405020304" pitchFamily="18" charset="0"/>
                          <a:ea typeface="+mn-ea"/>
                          <a:cs typeface="Times New Roman" panose="02020603050405020304" pitchFamily="18" charset="0"/>
                        </a:rPr>
                        <a:t>Vinos de licor (moscatel)</a:t>
                      </a:r>
                    </a:p>
                    <a:p>
                      <a:r>
                        <a:rPr lang="es-ES" sz="1400" kern="1200" dirty="0">
                          <a:solidFill>
                            <a:schemeClr val="tx1"/>
                          </a:solidFill>
                          <a:effectLst/>
                          <a:latin typeface="Times New Roman" panose="02020603050405020304" pitchFamily="18" charset="0"/>
                          <a:ea typeface="+mn-ea"/>
                          <a:cs typeface="Times New Roman" panose="02020603050405020304" pitchFamily="18" charset="0"/>
                        </a:rPr>
                        <a:t>Tratamiento térmico la densidad disminuye por la desnaturalización de ciertos elementos </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kern="1200" dirty="0">
                          <a:solidFill>
                            <a:srgbClr val="FF0000"/>
                          </a:solidFill>
                          <a:effectLst/>
                          <a:latin typeface="Times New Roman" panose="02020603050405020304" pitchFamily="18" charset="0"/>
                          <a:ea typeface="+mn-ea"/>
                          <a:cs typeface="Times New Roman" panose="02020603050405020304" pitchFamily="18" charset="0"/>
                        </a:rPr>
                        <a:t>1,0500-1,0700 d</a:t>
                      </a:r>
                      <a:r>
                        <a:rPr lang="es-ES" sz="1400" kern="1200" baseline="-25000" dirty="0">
                          <a:solidFill>
                            <a:srgbClr val="FF0000"/>
                          </a:solidFill>
                          <a:effectLst/>
                          <a:latin typeface="Times New Roman" panose="02020603050405020304" pitchFamily="18" charset="0"/>
                          <a:ea typeface="+mn-ea"/>
                          <a:cs typeface="Times New Roman" panose="02020603050405020304" pitchFamily="18" charset="0"/>
                        </a:rPr>
                        <a:t>20 </a:t>
                      </a:r>
                      <a:endParaRPr lang="es-ES" sz="14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267704374"/>
                  </a:ext>
                </a:extLst>
              </a:tr>
            </a:tbl>
          </a:graphicData>
        </a:graphic>
      </p:graphicFrame>
    </p:spTree>
    <p:extLst>
      <p:ext uri="{BB962C8B-B14F-4D97-AF65-F5344CB8AC3E}">
        <p14:creationId xmlns:p14="http://schemas.microsoft.com/office/powerpoint/2010/main" val="1207325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CuadroTexto">
            <a:extLst>
              <a:ext uri="{FF2B5EF4-FFF2-40B4-BE49-F238E27FC236}">
                <a16:creationId xmlns:a16="http://schemas.microsoft.com/office/drawing/2014/main" xmlns="" id="{37AE18C9-DEA5-4E83-A870-6B697F01AF1F}"/>
              </a:ext>
            </a:extLst>
          </p:cNvPr>
          <p:cNvSpPr txBox="1"/>
          <p:nvPr/>
        </p:nvSpPr>
        <p:spPr>
          <a:xfrm>
            <a:off x="118542" y="86995"/>
            <a:ext cx="2200512" cy="6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C" sz="2400" dirty="0">
                <a:ln w="0"/>
                <a:solidFill>
                  <a:schemeClr val="tx1"/>
                </a:solidFill>
                <a:effectLst>
                  <a:outerShdw blurRad="38100" dist="19050" dir="2700000" algn="tl" rotWithShape="0">
                    <a:schemeClr val="dk1">
                      <a:alpha val="40000"/>
                    </a:schemeClr>
                  </a:outerShdw>
                </a:effectLst>
              </a:rPr>
              <a:t>FACTOR C</a:t>
            </a:r>
          </a:p>
          <a:p>
            <a:r>
              <a:rPr lang="es-EC" sz="1400" dirty="0">
                <a:ln w="0"/>
                <a:solidFill>
                  <a:schemeClr val="tx1"/>
                </a:solidFill>
                <a:effectLst>
                  <a:outerShdw blurRad="38100" dist="19050" dir="2700000" algn="tl" rotWithShape="0">
                    <a:schemeClr val="dk1">
                      <a:alpha val="40000"/>
                    </a:schemeClr>
                  </a:outerShdw>
                </a:effectLst>
              </a:rPr>
              <a:t>(Esterilización)</a:t>
            </a:r>
          </a:p>
        </p:txBody>
      </p:sp>
      <p:graphicFrame>
        <p:nvGraphicFramePr>
          <p:cNvPr id="9" name="Tabla 12">
            <a:extLst>
              <a:ext uri="{FF2B5EF4-FFF2-40B4-BE49-F238E27FC236}">
                <a16:creationId xmlns:a16="http://schemas.microsoft.com/office/drawing/2014/main" xmlns="" id="{173F509F-D89C-47FF-8C07-87E2AFD6EA90}"/>
              </a:ext>
            </a:extLst>
          </p:cNvPr>
          <p:cNvGraphicFramePr>
            <a:graphicFrameLocks noGrp="1"/>
          </p:cNvGraphicFramePr>
          <p:nvPr>
            <p:extLst>
              <p:ext uri="{D42A27DB-BD31-4B8C-83A1-F6EECF244321}">
                <p14:modId xmlns:p14="http://schemas.microsoft.com/office/powerpoint/2010/main" val="65830172"/>
              </p:ext>
            </p:extLst>
          </p:nvPr>
        </p:nvGraphicFramePr>
        <p:xfrm>
          <a:off x="622598" y="5194751"/>
          <a:ext cx="10945216" cy="1645920"/>
        </p:xfrm>
        <a:graphic>
          <a:graphicData uri="http://schemas.openxmlformats.org/drawingml/2006/table">
            <a:tbl>
              <a:tblPr firstRow="1" bandRow="1">
                <a:tableStyleId>{5940675A-B579-460E-94D1-54222C63F5DA}</a:tableStyleId>
              </a:tblPr>
              <a:tblGrid>
                <a:gridCol w="1296144">
                  <a:extLst>
                    <a:ext uri="{9D8B030D-6E8A-4147-A177-3AD203B41FA5}">
                      <a16:colId xmlns:a16="http://schemas.microsoft.com/office/drawing/2014/main" xmlns="" val="1384872663"/>
                    </a:ext>
                  </a:extLst>
                </a:gridCol>
                <a:gridCol w="2232248">
                  <a:extLst>
                    <a:ext uri="{9D8B030D-6E8A-4147-A177-3AD203B41FA5}">
                      <a16:colId xmlns:a16="http://schemas.microsoft.com/office/drawing/2014/main" xmlns="" val="4001077937"/>
                    </a:ext>
                  </a:extLst>
                </a:gridCol>
                <a:gridCol w="4680520">
                  <a:extLst>
                    <a:ext uri="{9D8B030D-6E8A-4147-A177-3AD203B41FA5}">
                      <a16:colId xmlns:a16="http://schemas.microsoft.com/office/drawing/2014/main" xmlns="" val="2869719066"/>
                    </a:ext>
                  </a:extLst>
                </a:gridCol>
                <a:gridCol w="2736304">
                  <a:extLst>
                    <a:ext uri="{9D8B030D-6E8A-4147-A177-3AD203B41FA5}">
                      <a16:colId xmlns:a16="http://schemas.microsoft.com/office/drawing/2014/main" xmlns="" val="3768836470"/>
                    </a:ext>
                  </a:extLst>
                </a:gridCol>
              </a:tblGrid>
              <a:tr h="370840">
                <a:tc>
                  <a:txBody>
                    <a:bodyPr/>
                    <a:lstStyle/>
                    <a:p>
                      <a:r>
                        <a:rPr lang="es-ES" sz="1500" dirty="0">
                          <a:latin typeface="Times New Roman" panose="02020603050405020304" pitchFamily="18" charset="0"/>
                          <a:cs typeface="Times New Roman" panose="02020603050405020304" pitchFamily="18" charset="0"/>
                        </a:rPr>
                        <a:t>Cloruros de sodio</a:t>
                      </a:r>
                    </a:p>
                  </a:txBody>
                  <a:tcPr>
                    <a:solidFill>
                      <a:schemeClr val="accent1">
                        <a:lumMod val="40000"/>
                        <a:lumOff val="60000"/>
                      </a:schemeClr>
                    </a:solidFill>
                  </a:tcPr>
                </a:tc>
                <a:tc>
                  <a:txBody>
                    <a:bodyPr/>
                    <a:lstStyle/>
                    <a:p>
                      <a:r>
                        <a:rPr lang="es-ES" sz="1400" kern="1200" dirty="0">
                          <a:solidFill>
                            <a:schemeClr val="tx1"/>
                          </a:solidFill>
                          <a:effectLst/>
                          <a:latin typeface="Times New Roman" panose="02020603050405020304" pitchFamily="18" charset="0"/>
                          <a:ea typeface="+mn-ea"/>
                          <a:cs typeface="Times New Roman" panose="02020603050405020304" pitchFamily="18" charset="0"/>
                        </a:rPr>
                        <a:t>INEN 0374 (2015)</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Bebidas alcohólicas. </a:t>
                      </a:r>
                    </a:p>
                  </a:txBody>
                  <a:tcPr>
                    <a:solidFill>
                      <a:schemeClr val="accent1">
                        <a:lumMod val="40000"/>
                        <a:lumOff val="60000"/>
                      </a:schemeClr>
                    </a:solidFill>
                  </a:tcPr>
                </a:tc>
                <a:tc>
                  <a:txBody>
                    <a:bodyPr/>
                    <a:lstStyle/>
                    <a:p>
                      <a:r>
                        <a:rPr lang="es-ES" sz="1500" dirty="0">
                          <a:solidFill>
                            <a:srgbClr val="FF0000"/>
                          </a:solidFill>
                          <a:latin typeface="Times New Roman" panose="02020603050405020304" pitchFamily="18" charset="0"/>
                          <a:cs typeface="Times New Roman" panose="02020603050405020304" pitchFamily="18" charset="0"/>
                        </a:rPr>
                        <a:t>2 g/l</a:t>
                      </a:r>
                    </a:p>
                  </a:txBody>
                  <a:tcPr>
                    <a:solidFill>
                      <a:schemeClr val="accent1">
                        <a:lumMod val="40000"/>
                        <a:lumOff val="60000"/>
                      </a:schemeClr>
                    </a:solidFill>
                  </a:tcPr>
                </a:tc>
                <a:extLst>
                  <a:ext uri="{0D108BD9-81ED-4DB2-BD59-A6C34878D82A}">
                    <a16:rowId xmlns:a16="http://schemas.microsoft.com/office/drawing/2014/main" xmlns="" val="2534935876"/>
                  </a:ext>
                </a:extLst>
              </a:tr>
              <a:tr h="370840">
                <a:tc>
                  <a:txBody>
                    <a:bodyPr/>
                    <a:lstStyle/>
                    <a:p>
                      <a:r>
                        <a:rPr lang="es-ES" sz="1500" dirty="0">
                          <a:latin typeface="Times New Roman" panose="02020603050405020304" pitchFamily="18" charset="0"/>
                          <a:cs typeface="Times New Roman" panose="02020603050405020304" pitchFamily="18" charset="0"/>
                        </a:rPr>
                        <a:t>Anhídrido sulfuroso libre</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Times New Roman" panose="02020603050405020304" pitchFamily="18" charset="0"/>
                          <a:ea typeface="+mn-ea"/>
                          <a:cs typeface="Times New Roman" panose="02020603050405020304" pitchFamily="18" charset="0"/>
                        </a:rPr>
                        <a:t>INEN 0374 (2015)</a:t>
                      </a:r>
                      <a:endParaRPr lang="es-ES"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Bebidas alcohólicas</a:t>
                      </a:r>
                    </a:p>
                  </a:txBody>
                  <a:tcPr>
                    <a:solidFill>
                      <a:schemeClr val="accent1">
                        <a:lumMod val="40000"/>
                        <a:lumOff val="60000"/>
                      </a:schemeClr>
                    </a:solidFill>
                  </a:tcPr>
                </a:tc>
                <a:tc>
                  <a:txBody>
                    <a:bodyPr/>
                    <a:lstStyle/>
                    <a:p>
                      <a:r>
                        <a:rPr lang="es-ES" sz="1500" kern="1200" dirty="0">
                          <a:solidFill>
                            <a:srgbClr val="FF0000"/>
                          </a:solidFill>
                          <a:effectLst/>
                          <a:latin typeface="Times New Roman" panose="02020603050405020304" pitchFamily="18" charset="0"/>
                          <a:ea typeface="+mn-ea"/>
                          <a:cs typeface="Times New Roman" panose="02020603050405020304" pitchFamily="18" charset="0"/>
                        </a:rPr>
                        <a:t>0,04 g/L </a:t>
                      </a:r>
                      <a:endParaRPr lang="es-ES" sz="1500"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3185092983"/>
                  </a:ext>
                </a:extLst>
              </a:tr>
              <a:tr h="370840">
                <a:tc>
                  <a:txBody>
                    <a:bodyPr/>
                    <a:lstStyle/>
                    <a:p>
                      <a:r>
                        <a:rPr lang="es-ES" sz="1500" dirty="0">
                          <a:latin typeface="Times New Roman" panose="02020603050405020304" pitchFamily="18" charset="0"/>
                          <a:cs typeface="Times New Roman" panose="02020603050405020304" pitchFamily="18" charset="0"/>
                        </a:rPr>
                        <a:t>Grados alcohólicos</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x-none" sz="14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x-none"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“Evaluación de las características del mucílago de cacao (</a:t>
                      </a:r>
                      <a:r>
                        <a:rPr lang="es-ES" sz="1400" i="1" dirty="0" err="1">
                          <a:latin typeface="Times New Roman" panose="02020603050405020304" pitchFamily="18" charset="0"/>
                          <a:cs typeface="Times New Roman" panose="02020603050405020304" pitchFamily="18" charset="0"/>
                        </a:rPr>
                        <a:t>Theobroma</a:t>
                      </a:r>
                      <a:r>
                        <a:rPr lang="es-ES" sz="1400" i="1" dirty="0">
                          <a:latin typeface="Times New Roman" panose="02020603050405020304" pitchFamily="18" charset="0"/>
                          <a:cs typeface="Times New Roman" panose="02020603050405020304" pitchFamily="18" charset="0"/>
                        </a:rPr>
                        <a:t> caca</a:t>
                      </a:r>
                      <a:r>
                        <a:rPr lang="es-ES" sz="1400" dirty="0">
                          <a:latin typeface="Times New Roman" panose="02020603050405020304" pitchFamily="18" charset="0"/>
                          <a:cs typeface="Times New Roman" panose="02020603050405020304" pitchFamily="18" charset="0"/>
                        </a:rPr>
                        <a:t>o) en la obtención de alcohol etílico”</a:t>
                      </a:r>
                    </a:p>
                  </a:txBody>
                  <a:tcPr>
                    <a:solidFill>
                      <a:schemeClr val="accent1">
                        <a:lumMod val="40000"/>
                        <a:lumOff val="60000"/>
                      </a:schemeClr>
                    </a:solidFill>
                  </a:tcPr>
                </a:tc>
                <a:tc>
                  <a:txBody>
                    <a:bodyPr/>
                    <a:lstStyle/>
                    <a:p>
                      <a:pPr marL="0" marR="0" lvl="0" indent="0" algn="l" defTabSz="1088502" rtl="0" eaLnBrk="1" fontAlgn="auto" latinLnBrk="0" hangingPunct="1">
                        <a:lnSpc>
                          <a:spcPct val="150000"/>
                        </a:lnSpc>
                        <a:spcBef>
                          <a:spcPts val="1200"/>
                        </a:spcBef>
                        <a:spcAft>
                          <a:spcPts val="0"/>
                        </a:spcAft>
                        <a:buClrTx/>
                        <a:buSzTx/>
                        <a:buFontTx/>
                        <a:buNone/>
                        <a:tabLst/>
                        <a:defRPr/>
                      </a:pPr>
                      <a:r>
                        <a:rPr lang="es-E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48,08 - 45,50 </a:t>
                      </a:r>
                    </a:p>
                  </a:txBody>
                  <a:tcPr marL="68580" marR="68580" marT="0" marB="0">
                    <a:solidFill>
                      <a:schemeClr val="accent1">
                        <a:lumMod val="40000"/>
                        <a:lumOff val="60000"/>
                      </a:schemeClr>
                    </a:solidFill>
                  </a:tcPr>
                </a:tc>
                <a:extLst>
                  <a:ext uri="{0D108BD9-81ED-4DB2-BD59-A6C34878D82A}">
                    <a16:rowId xmlns:a16="http://schemas.microsoft.com/office/drawing/2014/main" xmlns="" val="267704374"/>
                  </a:ext>
                </a:extLst>
              </a:tr>
            </a:tbl>
          </a:graphicData>
        </a:graphic>
      </p:graphicFrame>
      <p:pic>
        <p:nvPicPr>
          <p:cNvPr id="11" name="Imagen 10">
            <a:extLst>
              <a:ext uri="{FF2B5EF4-FFF2-40B4-BE49-F238E27FC236}">
                <a16:creationId xmlns:a16="http://schemas.microsoft.com/office/drawing/2014/main" xmlns="" id="{B8A77EF0-EB00-4FCD-8188-0BFEB35B2F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8542" y="770214"/>
            <a:ext cx="4142687" cy="4315764"/>
          </a:xfrm>
          <a:prstGeom prst="rect">
            <a:avLst/>
          </a:prstGeom>
          <a:noFill/>
          <a:ln>
            <a:solidFill>
              <a:srgbClr val="FFC000"/>
            </a:solidFill>
          </a:ln>
        </p:spPr>
      </p:pic>
      <p:pic>
        <p:nvPicPr>
          <p:cNvPr id="15" name="Imagen 14">
            <a:extLst>
              <a:ext uri="{FF2B5EF4-FFF2-40B4-BE49-F238E27FC236}">
                <a16:creationId xmlns:a16="http://schemas.microsoft.com/office/drawing/2014/main" xmlns="" id="{642814E2-5AD0-4001-9FE3-4C0A7FB7B0C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23862" y="771467"/>
            <a:ext cx="4142687" cy="4314511"/>
          </a:xfrm>
          <a:prstGeom prst="rect">
            <a:avLst/>
          </a:prstGeom>
          <a:noFill/>
          <a:ln>
            <a:solidFill>
              <a:srgbClr val="FFC000"/>
            </a:solidFill>
          </a:ln>
        </p:spPr>
      </p:pic>
      <p:pic>
        <p:nvPicPr>
          <p:cNvPr id="7" name="Imagen 6">
            <a:extLst>
              <a:ext uri="{FF2B5EF4-FFF2-40B4-BE49-F238E27FC236}">
                <a16:creationId xmlns:a16="http://schemas.microsoft.com/office/drawing/2014/main" xmlns="" id="{1D62BC8A-B370-41B7-AC50-85C122FF8338}"/>
              </a:ext>
            </a:extLst>
          </p:cNvPr>
          <p:cNvPicPr/>
          <p:nvPr/>
        </p:nvPicPr>
        <p:blipFill rotWithShape="1">
          <a:blip r:embed="rId4">
            <a:extLst>
              <a:ext uri="{28A0092B-C50C-407E-A947-70E740481C1C}">
                <a14:useLocalDpi xmlns:a14="http://schemas.microsoft.com/office/drawing/2010/main" val="0"/>
              </a:ext>
            </a:extLst>
          </a:blip>
          <a:srcRect r="9614"/>
          <a:stretch/>
        </p:blipFill>
        <p:spPr bwMode="auto">
          <a:xfrm>
            <a:off x="7857178" y="761380"/>
            <a:ext cx="4142686" cy="4324598"/>
          </a:xfrm>
          <a:prstGeom prst="rect">
            <a:avLst/>
          </a:prstGeom>
          <a:noFill/>
          <a:ln>
            <a:solidFill>
              <a:srgbClr val="FFC000"/>
            </a:solidFill>
          </a:ln>
        </p:spPr>
      </p:pic>
      <p:sp>
        <p:nvSpPr>
          <p:cNvPr id="16" name="Elipse 15">
            <a:extLst>
              <a:ext uri="{FF2B5EF4-FFF2-40B4-BE49-F238E27FC236}">
                <a16:creationId xmlns:a16="http://schemas.microsoft.com/office/drawing/2014/main" xmlns="" id="{D4C12770-CC27-41C4-B7D0-63EEFD59A6E2}"/>
              </a:ext>
            </a:extLst>
          </p:cNvPr>
          <p:cNvSpPr/>
          <p:nvPr/>
        </p:nvSpPr>
        <p:spPr>
          <a:xfrm>
            <a:off x="982638" y="2277666"/>
            <a:ext cx="1080120" cy="648072"/>
          </a:xfrm>
          <a:prstGeom prst="ellipse">
            <a:avLst/>
          </a:prstGeom>
          <a:noFill/>
          <a:ln w="190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ES"/>
          </a:p>
        </p:txBody>
      </p:sp>
      <p:sp>
        <p:nvSpPr>
          <p:cNvPr id="17" name="Elipse 16">
            <a:extLst>
              <a:ext uri="{FF2B5EF4-FFF2-40B4-BE49-F238E27FC236}">
                <a16:creationId xmlns:a16="http://schemas.microsoft.com/office/drawing/2014/main" xmlns="" id="{D8741716-D8BE-40A2-9DE0-8748D4772AF1}"/>
              </a:ext>
            </a:extLst>
          </p:cNvPr>
          <p:cNvSpPr/>
          <p:nvPr/>
        </p:nvSpPr>
        <p:spPr>
          <a:xfrm>
            <a:off x="10487694" y="2277666"/>
            <a:ext cx="1080120" cy="648072"/>
          </a:xfrm>
          <a:prstGeom prst="ellipse">
            <a:avLst/>
          </a:prstGeom>
          <a:noFill/>
          <a:ln w="190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ES"/>
          </a:p>
        </p:txBody>
      </p:sp>
      <p:sp>
        <p:nvSpPr>
          <p:cNvPr id="18" name="Elipse 17">
            <a:extLst>
              <a:ext uri="{FF2B5EF4-FFF2-40B4-BE49-F238E27FC236}">
                <a16:creationId xmlns:a16="http://schemas.microsoft.com/office/drawing/2014/main" xmlns="" id="{9A2D870D-800B-4993-AC09-D0F4B25220F5}"/>
              </a:ext>
            </a:extLst>
          </p:cNvPr>
          <p:cNvSpPr/>
          <p:nvPr/>
        </p:nvSpPr>
        <p:spPr>
          <a:xfrm>
            <a:off x="6455246" y="2205658"/>
            <a:ext cx="1080120" cy="648072"/>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ES"/>
          </a:p>
        </p:txBody>
      </p:sp>
    </p:spTree>
    <p:extLst>
      <p:ext uri="{BB962C8B-B14F-4D97-AF65-F5344CB8AC3E}">
        <p14:creationId xmlns:p14="http://schemas.microsoft.com/office/powerpoint/2010/main" val="675009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CuadroTexto">
            <a:extLst>
              <a:ext uri="{FF2B5EF4-FFF2-40B4-BE49-F238E27FC236}">
                <a16:creationId xmlns:a16="http://schemas.microsoft.com/office/drawing/2014/main" xmlns="" id="{37AE18C9-DEA5-4E83-A870-6B697F01AF1F}"/>
              </a:ext>
            </a:extLst>
          </p:cNvPr>
          <p:cNvSpPr txBox="1"/>
          <p:nvPr/>
        </p:nvSpPr>
        <p:spPr>
          <a:xfrm>
            <a:off x="118542" y="86995"/>
            <a:ext cx="2200512" cy="677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C" sz="2400" dirty="0">
                <a:ln w="0"/>
                <a:solidFill>
                  <a:schemeClr val="tx1"/>
                </a:solidFill>
                <a:effectLst>
                  <a:outerShdw blurRad="38100" dist="19050" dir="2700000" algn="tl" rotWithShape="0">
                    <a:schemeClr val="dk1">
                      <a:alpha val="40000"/>
                    </a:schemeClr>
                  </a:outerShdw>
                </a:effectLst>
              </a:rPr>
              <a:t>FACTOR C</a:t>
            </a:r>
          </a:p>
          <a:p>
            <a:r>
              <a:rPr lang="es-EC" sz="1400" dirty="0">
                <a:ln w="0"/>
                <a:solidFill>
                  <a:schemeClr val="tx1"/>
                </a:solidFill>
                <a:effectLst>
                  <a:outerShdw blurRad="38100" dist="19050" dir="2700000" algn="tl" rotWithShape="0">
                    <a:schemeClr val="dk1">
                      <a:alpha val="40000"/>
                    </a:schemeClr>
                  </a:outerShdw>
                </a:effectLst>
              </a:rPr>
              <a:t>(Esterilización)</a:t>
            </a:r>
          </a:p>
        </p:txBody>
      </p:sp>
      <p:graphicFrame>
        <p:nvGraphicFramePr>
          <p:cNvPr id="7" name="Tabla 12">
            <a:extLst>
              <a:ext uri="{FF2B5EF4-FFF2-40B4-BE49-F238E27FC236}">
                <a16:creationId xmlns:a16="http://schemas.microsoft.com/office/drawing/2014/main" xmlns="" id="{402FC144-C1A9-4EC9-A9B3-644C905C7CC8}"/>
              </a:ext>
            </a:extLst>
          </p:cNvPr>
          <p:cNvGraphicFramePr>
            <a:graphicFrameLocks noGrp="1"/>
          </p:cNvGraphicFramePr>
          <p:nvPr>
            <p:extLst>
              <p:ext uri="{D42A27DB-BD31-4B8C-83A1-F6EECF244321}">
                <p14:modId xmlns:p14="http://schemas.microsoft.com/office/powerpoint/2010/main" val="1414451285"/>
              </p:ext>
            </p:extLst>
          </p:nvPr>
        </p:nvGraphicFramePr>
        <p:xfrm>
          <a:off x="361633" y="5302002"/>
          <a:ext cx="11161241" cy="1389680"/>
        </p:xfrm>
        <a:graphic>
          <a:graphicData uri="http://schemas.openxmlformats.org/drawingml/2006/table">
            <a:tbl>
              <a:tblPr firstRow="1" bandRow="1">
                <a:tableStyleId>{5940675A-B579-460E-94D1-54222C63F5DA}</a:tableStyleId>
              </a:tblPr>
              <a:tblGrid>
                <a:gridCol w="1584176">
                  <a:extLst>
                    <a:ext uri="{9D8B030D-6E8A-4147-A177-3AD203B41FA5}">
                      <a16:colId xmlns:a16="http://schemas.microsoft.com/office/drawing/2014/main" xmlns="" val="1384872663"/>
                    </a:ext>
                  </a:extLst>
                </a:gridCol>
                <a:gridCol w="2013856">
                  <a:extLst>
                    <a:ext uri="{9D8B030D-6E8A-4147-A177-3AD203B41FA5}">
                      <a16:colId xmlns:a16="http://schemas.microsoft.com/office/drawing/2014/main" xmlns="" val="4001077937"/>
                    </a:ext>
                  </a:extLst>
                </a:gridCol>
                <a:gridCol w="4772899">
                  <a:extLst>
                    <a:ext uri="{9D8B030D-6E8A-4147-A177-3AD203B41FA5}">
                      <a16:colId xmlns:a16="http://schemas.microsoft.com/office/drawing/2014/main" xmlns="" val="2869719066"/>
                    </a:ext>
                  </a:extLst>
                </a:gridCol>
                <a:gridCol w="2790310">
                  <a:extLst>
                    <a:ext uri="{9D8B030D-6E8A-4147-A177-3AD203B41FA5}">
                      <a16:colId xmlns:a16="http://schemas.microsoft.com/office/drawing/2014/main" xmlns="" val="3768836470"/>
                    </a:ext>
                  </a:extLst>
                </a:gridCol>
              </a:tblGrid>
              <a:tr h="648000">
                <a:tc>
                  <a:txBody>
                    <a:bodyPr/>
                    <a:lstStyle/>
                    <a:p>
                      <a:r>
                        <a:rPr lang="es-ES" sz="1400" dirty="0">
                          <a:latin typeface="Times New Roman" panose="02020603050405020304" pitchFamily="18" charset="0"/>
                          <a:cs typeface="Times New Roman" panose="02020603050405020304" pitchFamily="18" charset="0"/>
                        </a:rPr>
                        <a:t>Rendimiento </a:t>
                      </a:r>
                    </a:p>
                  </a:txBody>
                  <a:tcPr>
                    <a:solidFill>
                      <a:schemeClr val="accent1">
                        <a:lumMod val="40000"/>
                        <a:lumOff val="60000"/>
                      </a:schemeClr>
                    </a:solidFill>
                  </a:tcPr>
                </a:tc>
                <a:tc>
                  <a: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x-none" sz="1400" kern="1200" dirty="0">
                          <a:solidFill>
                            <a:schemeClr val="tx1"/>
                          </a:solidFill>
                          <a:effectLst/>
                          <a:latin typeface="Times New Roman" panose="02020603050405020304" pitchFamily="18" charset="0"/>
                          <a:ea typeface="+mn-ea"/>
                          <a:cs typeface="Times New Roman" panose="02020603050405020304" pitchFamily="18" charset="0"/>
                        </a:rPr>
                        <a:t>Vera y zambrano (2018) </a:t>
                      </a:r>
                      <a:endParaRPr lang="x-none" sz="14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s-ES" sz="1400" dirty="0">
                          <a:latin typeface="Times New Roman" panose="02020603050405020304" pitchFamily="18" charset="0"/>
                          <a:cs typeface="Times New Roman" panose="02020603050405020304" pitchFamily="18" charset="0"/>
                        </a:rPr>
                        <a:t>“Evaluación de las características del mucílago de cacao (</a:t>
                      </a:r>
                      <a:r>
                        <a:rPr lang="es-ES" sz="1400" i="1" dirty="0" err="1">
                          <a:latin typeface="Times New Roman" panose="02020603050405020304" pitchFamily="18" charset="0"/>
                          <a:cs typeface="Times New Roman" panose="02020603050405020304" pitchFamily="18" charset="0"/>
                        </a:rPr>
                        <a:t>Theobroma</a:t>
                      </a:r>
                      <a:r>
                        <a:rPr lang="es-ES" sz="1400" i="1" dirty="0">
                          <a:latin typeface="Times New Roman" panose="02020603050405020304" pitchFamily="18" charset="0"/>
                          <a:cs typeface="Times New Roman" panose="02020603050405020304" pitchFamily="18" charset="0"/>
                        </a:rPr>
                        <a:t> caca</a:t>
                      </a:r>
                      <a:r>
                        <a:rPr lang="es-ES" sz="1400" dirty="0">
                          <a:latin typeface="Times New Roman" panose="02020603050405020304" pitchFamily="18" charset="0"/>
                          <a:cs typeface="Times New Roman" panose="02020603050405020304" pitchFamily="18" charset="0"/>
                        </a:rPr>
                        <a:t>o) en la obtención de alcohol etílico”</a:t>
                      </a:r>
                    </a:p>
                  </a:txBody>
                  <a:tcPr>
                    <a:solidFill>
                      <a:schemeClr val="accent1">
                        <a:lumMod val="40000"/>
                        <a:lumOff val="60000"/>
                      </a:schemeClr>
                    </a:solidFill>
                  </a:tcPr>
                </a:tc>
                <a:tc>
                  <a:txBody>
                    <a:bodyPr/>
                    <a:lstStyle/>
                    <a:p>
                      <a:pPr marL="0" marR="0" lvl="0" indent="0" algn="ctr" defTabSz="1088502" rtl="0" eaLnBrk="1" fontAlgn="auto" latinLnBrk="0" hangingPunct="1">
                        <a:lnSpc>
                          <a:spcPct val="150000"/>
                        </a:lnSpc>
                        <a:spcBef>
                          <a:spcPts val="1200"/>
                        </a:spcBef>
                        <a:spcAft>
                          <a:spcPts val="0"/>
                        </a:spcAft>
                        <a:buClrTx/>
                        <a:buSzTx/>
                        <a:buFontTx/>
                        <a:buNone/>
                        <a:tabLst/>
                        <a:defRPr/>
                      </a:pPr>
                      <a:r>
                        <a:rPr lang="es-E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17,56 - 18,35 </a:t>
                      </a:r>
                    </a:p>
                  </a:txBody>
                  <a:tcPr marL="68580" marR="68580" marT="0" marB="0" anchor="ctr">
                    <a:solidFill>
                      <a:schemeClr val="accent1">
                        <a:lumMod val="40000"/>
                        <a:lumOff val="60000"/>
                      </a:schemeClr>
                    </a:solidFill>
                  </a:tcPr>
                </a:tc>
                <a:extLst>
                  <a:ext uri="{0D108BD9-81ED-4DB2-BD59-A6C34878D82A}">
                    <a16:rowId xmlns:a16="http://schemas.microsoft.com/office/drawing/2014/main" xmlns="" val="2534935876"/>
                  </a:ext>
                </a:extLst>
              </a:tr>
              <a:tr h="370840">
                <a:tc>
                  <a:txBody>
                    <a:bodyPr/>
                    <a:lstStyle/>
                    <a:p>
                      <a:r>
                        <a:rPr lang="es-ES" sz="1400" dirty="0">
                          <a:latin typeface="Times New Roman" panose="02020603050405020304" pitchFamily="18" charset="0"/>
                          <a:cs typeface="Times New Roman" panose="02020603050405020304" pitchFamily="18" charset="0"/>
                        </a:rPr>
                        <a:t>Levaduras UFC/l</a:t>
                      </a:r>
                    </a:p>
                  </a:txBody>
                  <a:tcPr>
                    <a:solidFill>
                      <a:schemeClr val="accent1">
                        <a:lumMod val="40000"/>
                        <a:lumOff val="60000"/>
                      </a:schemeClr>
                    </a:solidFill>
                  </a:tcPr>
                </a:tc>
                <a:tc rowSpan="2">
                  <a:txBody>
                    <a:bodyPr/>
                    <a:lstStyle/>
                    <a:p>
                      <a:pPr algn="ctr"/>
                      <a:r>
                        <a:rPr lang="es-EC" sz="1600" dirty="0">
                          <a:latin typeface="Times New Roman" panose="02020603050405020304" pitchFamily="18" charset="0"/>
                          <a:ea typeface="Tahoma" panose="020B0604030504040204" pitchFamily="34" charset="0"/>
                          <a:cs typeface="Times New Roman" panose="02020603050405020304" pitchFamily="18" charset="0"/>
                        </a:rPr>
                        <a:t>Polo, Ferrer y Pardo (2008)</a:t>
                      </a:r>
                    </a:p>
                  </a:txBody>
                  <a:tcPr marL="91428" marR="91428" marT="45731" marB="45731" anchor="ctr">
                    <a:solidFill>
                      <a:schemeClr val="accent1">
                        <a:lumMod val="40000"/>
                        <a:lumOff val="6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dirty="0">
                          <a:latin typeface="Times New Roman" panose="02020603050405020304" pitchFamily="18" charset="0"/>
                          <a:ea typeface="Tahoma" panose="020B0604030504040204" pitchFamily="34" charset="0"/>
                          <a:cs typeface="Times New Roman" panose="02020603050405020304" pitchFamily="18" charset="0"/>
                        </a:rPr>
                        <a:t>Eficacia de la </a:t>
                      </a:r>
                      <a:r>
                        <a:rPr lang="es-MX" sz="1600" dirty="0" err="1">
                          <a:latin typeface="Times New Roman" panose="02020603050405020304" pitchFamily="18" charset="0"/>
                          <a:ea typeface="Tahoma" panose="020B0604030504040204" pitchFamily="34" charset="0"/>
                          <a:cs typeface="Times New Roman" panose="02020603050405020304" pitchFamily="18" charset="0"/>
                        </a:rPr>
                        <a:t>microfiltración</a:t>
                      </a:r>
                      <a:r>
                        <a:rPr lang="es-MX" sz="1600" dirty="0">
                          <a:latin typeface="Times New Roman" panose="02020603050405020304" pitchFamily="18" charset="0"/>
                          <a:ea typeface="Tahoma" panose="020B0604030504040204" pitchFamily="34" charset="0"/>
                          <a:cs typeface="Times New Roman" panose="02020603050405020304" pitchFamily="18" charset="0"/>
                        </a:rPr>
                        <a:t> en la elaboración de vinos embotellados. </a:t>
                      </a:r>
                      <a:endParaRPr lang="x-none" sz="1600" dirty="0">
                        <a:latin typeface="Times New Roman" panose="02020603050405020304" pitchFamily="18" charset="0"/>
                        <a:ea typeface="Tahoma" panose="020B0604030504040204" pitchFamily="34" charset="0"/>
                        <a:cs typeface="Times New Roman" panose="02020603050405020304" pitchFamily="18" charset="0"/>
                      </a:endParaRPr>
                    </a:p>
                  </a:txBody>
                  <a:tcPr marL="91428" marR="91428" marT="45731" marB="45731"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latin typeface="Times New Roman" panose="02020603050405020304" pitchFamily="18" charset="0"/>
                          <a:cs typeface="Times New Roman" panose="02020603050405020304" pitchFamily="18" charset="0"/>
                        </a:rPr>
                        <a:t>1325 – 125350</a:t>
                      </a:r>
                    </a:p>
                  </a:txBody>
                  <a:tcPr marL="91428" marR="91428" marT="45731" marB="45731" anchor="ctr">
                    <a:solidFill>
                      <a:schemeClr val="accent1">
                        <a:lumMod val="40000"/>
                        <a:lumOff val="60000"/>
                      </a:schemeClr>
                    </a:solidFill>
                  </a:tcPr>
                </a:tc>
                <a:extLst>
                  <a:ext uri="{0D108BD9-81ED-4DB2-BD59-A6C34878D82A}">
                    <a16:rowId xmlns:a16="http://schemas.microsoft.com/office/drawing/2014/main" xmlns="" val="3185092983"/>
                  </a:ext>
                </a:extLst>
              </a:tr>
              <a:tr h="370840">
                <a:tc>
                  <a:txBody>
                    <a:bodyPr/>
                    <a:lstStyle/>
                    <a:p>
                      <a:r>
                        <a:rPr lang="es-ES" sz="1400" dirty="0">
                          <a:latin typeface="Times New Roman" panose="02020603050405020304" pitchFamily="18" charset="0"/>
                          <a:cs typeface="Times New Roman" panose="02020603050405020304" pitchFamily="18" charset="0"/>
                        </a:rPr>
                        <a:t>Bacterias UFC/L</a:t>
                      </a:r>
                    </a:p>
                  </a:txBody>
                  <a:tcPr>
                    <a:solidFill>
                      <a:schemeClr val="accent1">
                        <a:lumMod val="40000"/>
                        <a:lumOff val="60000"/>
                      </a:schemeClr>
                    </a:solidFill>
                  </a:tcPr>
                </a:tc>
                <a:tc vMerge="1">
                  <a:txBody>
                    <a:bodyPr/>
                    <a:lstStyle/>
                    <a:p>
                      <a:endParaRPr lang="es-EC"/>
                    </a:p>
                  </a:txBody>
                  <a:tcPr>
                    <a:solidFill>
                      <a:schemeClr val="accent1">
                        <a:lumMod val="40000"/>
                        <a:lumOff val="60000"/>
                      </a:schemeClr>
                    </a:solidFill>
                  </a:tcPr>
                </a:tc>
                <a:tc vMerge="1">
                  <a:txBody>
                    <a:bodyPr/>
                    <a:lstStyle/>
                    <a:p>
                      <a:endParaRPr lang="es-EC"/>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latin typeface="Times New Roman" panose="02020603050405020304" pitchFamily="18" charset="0"/>
                          <a:cs typeface="Times New Roman" panose="02020603050405020304" pitchFamily="18" charset="0"/>
                        </a:rPr>
                        <a:t>175 - 6350</a:t>
                      </a:r>
                    </a:p>
                  </a:txBody>
                  <a:tcPr marL="91428" marR="91428" marT="45731" marB="45731" anchor="ctr">
                    <a:solidFill>
                      <a:schemeClr val="accent1">
                        <a:lumMod val="40000"/>
                        <a:lumOff val="60000"/>
                      </a:schemeClr>
                    </a:solidFill>
                  </a:tcPr>
                </a:tc>
                <a:extLst>
                  <a:ext uri="{0D108BD9-81ED-4DB2-BD59-A6C34878D82A}">
                    <a16:rowId xmlns:a16="http://schemas.microsoft.com/office/drawing/2014/main" xmlns="" val="267704374"/>
                  </a:ext>
                </a:extLst>
              </a:tr>
            </a:tbl>
          </a:graphicData>
        </a:graphic>
      </p:graphicFrame>
      <p:pic>
        <p:nvPicPr>
          <p:cNvPr id="12" name="Imagen 11">
            <a:extLst>
              <a:ext uri="{FF2B5EF4-FFF2-40B4-BE49-F238E27FC236}">
                <a16:creationId xmlns:a16="http://schemas.microsoft.com/office/drawing/2014/main" xmlns="" id="{32157082-4F70-499A-A0AE-90C6811D40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34966" y="843634"/>
            <a:ext cx="4408877" cy="4457700"/>
          </a:xfrm>
          <a:prstGeom prst="rect">
            <a:avLst/>
          </a:prstGeom>
          <a:noFill/>
          <a:ln>
            <a:solidFill>
              <a:schemeClr val="accent5"/>
            </a:solidFill>
          </a:ln>
        </p:spPr>
      </p:pic>
      <p:pic>
        <p:nvPicPr>
          <p:cNvPr id="3" name="Imagen 2" descr="Imagen que contiene texto&#10;&#10;Descripción generada automáticamente">
            <a:extLst>
              <a:ext uri="{FF2B5EF4-FFF2-40B4-BE49-F238E27FC236}">
                <a16:creationId xmlns:a16="http://schemas.microsoft.com/office/drawing/2014/main" xmlns="" id="{8DA94470-DCB7-42DF-A126-B6C1D79DC17B}"/>
              </a:ext>
            </a:extLst>
          </p:cNvPr>
          <p:cNvPicPr>
            <a:picLocks noChangeAspect="1"/>
          </p:cNvPicPr>
          <p:nvPr/>
        </p:nvPicPr>
        <p:blipFill rotWithShape="1">
          <a:blip r:embed="rId3">
            <a:extLst>
              <a:ext uri="{28A0092B-C50C-407E-A947-70E740481C1C}">
                <a14:useLocalDpi xmlns:a14="http://schemas.microsoft.com/office/drawing/2010/main" val="0"/>
              </a:ext>
            </a:extLst>
          </a:blip>
          <a:srcRect r="9192"/>
          <a:stretch/>
        </p:blipFill>
        <p:spPr>
          <a:xfrm>
            <a:off x="115601" y="837506"/>
            <a:ext cx="3819365" cy="4457700"/>
          </a:xfrm>
          <a:prstGeom prst="rect">
            <a:avLst/>
          </a:prstGeom>
          <a:ln>
            <a:solidFill>
              <a:srgbClr val="FFC000"/>
            </a:solidFill>
          </a:ln>
        </p:spPr>
      </p:pic>
      <p:pic>
        <p:nvPicPr>
          <p:cNvPr id="15" name="Imagen 14">
            <a:extLst>
              <a:ext uri="{FF2B5EF4-FFF2-40B4-BE49-F238E27FC236}">
                <a16:creationId xmlns:a16="http://schemas.microsoft.com/office/drawing/2014/main" xmlns="" id="{D0AD6604-D964-4F17-AD3A-8E32F348CBE7}"/>
              </a:ext>
            </a:extLst>
          </p:cNvPr>
          <p:cNvPicPr/>
          <p:nvPr/>
        </p:nvPicPr>
        <p:blipFill rotWithShape="1">
          <a:blip r:embed="rId4">
            <a:extLst>
              <a:ext uri="{28A0092B-C50C-407E-A947-70E740481C1C}">
                <a14:useLocalDpi xmlns:a14="http://schemas.microsoft.com/office/drawing/2010/main" val="0"/>
              </a:ext>
            </a:extLst>
          </a:blip>
          <a:srcRect r="12219"/>
          <a:stretch/>
        </p:blipFill>
        <p:spPr bwMode="auto">
          <a:xfrm>
            <a:off x="7925549" y="844302"/>
            <a:ext cx="3930297" cy="4457700"/>
          </a:xfrm>
          <a:prstGeom prst="rect">
            <a:avLst/>
          </a:prstGeom>
          <a:noFill/>
          <a:ln>
            <a:solidFill>
              <a:schemeClr val="accent5"/>
            </a:solidFill>
          </a:ln>
        </p:spPr>
      </p:pic>
      <p:sp>
        <p:nvSpPr>
          <p:cNvPr id="4" name="Elipse 3">
            <a:extLst>
              <a:ext uri="{FF2B5EF4-FFF2-40B4-BE49-F238E27FC236}">
                <a16:creationId xmlns:a16="http://schemas.microsoft.com/office/drawing/2014/main" xmlns="" id="{734777BB-27EE-47BD-BF05-1372FFF2CE57}"/>
              </a:ext>
            </a:extLst>
          </p:cNvPr>
          <p:cNvSpPr/>
          <p:nvPr/>
        </p:nvSpPr>
        <p:spPr>
          <a:xfrm>
            <a:off x="1126654" y="2565698"/>
            <a:ext cx="936104" cy="576064"/>
          </a:xfrm>
          <a:prstGeom prst="ellipse">
            <a:avLst/>
          </a:prstGeom>
          <a:noFill/>
          <a:ln w="190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
        <p:nvSpPr>
          <p:cNvPr id="16" name="Elipse 15">
            <a:extLst>
              <a:ext uri="{FF2B5EF4-FFF2-40B4-BE49-F238E27FC236}">
                <a16:creationId xmlns:a16="http://schemas.microsoft.com/office/drawing/2014/main" xmlns="" id="{FB6516AF-65CB-4772-9621-69EB3EFAB68F}"/>
              </a:ext>
            </a:extLst>
          </p:cNvPr>
          <p:cNvSpPr/>
          <p:nvPr/>
        </p:nvSpPr>
        <p:spPr>
          <a:xfrm>
            <a:off x="5087094" y="2421682"/>
            <a:ext cx="936104" cy="576064"/>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
        <p:nvSpPr>
          <p:cNvPr id="17" name="Elipse 16">
            <a:extLst>
              <a:ext uri="{FF2B5EF4-FFF2-40B4-BE49-F238E27FC236}">
                <a16:creationId xmlns:a16="http://schemas.microsoft.com/office/drawing/2014/main" xmlns="" id="{16EA7C2D-0C23-4E76-A509-12D3E13B2952}"/>
              </a:ext>
            </a:extLst>
          </p:cNvPr>
          <p:cNvSpPr/>
          <p:nvPr/>
        </p:nvSpPr>
        <p:spPr>
          <a:xfrm>
            <a:off x="10775726" y="2277666"/>
            <a:ext cx="936104" cy="576064"/>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p>
        </p:txBody>
      </p:sp>
    </p:spTree>
    <p:extLst>
      <p:ext uri="{BB962C8B-B14F-4D97-AF65-F5344CB8AC3E}">
        <p14:creationId xmlns:p14="http://schemas.microsoft.com/office/powerpoint/2010/main" val="3550559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684776919"/>
              </p:ext>
            </p:extLst>
          </p:nvPr>
        </p:nvGraphicFramePr>
        <p:xfrm>
          <a:off x="262558" y="1629594"/>
          <a:ext cx="10856300" cy="4046158"/>
        </p:xfrm>
        <a:graphic>
          <a:graphicData uri="http://schemas.openxmlformats.org/drawingml/2006/table">
            <a:tbl>
              <a:tblPr firstRow="1" firstCol="1" bandRow="1">
                <a:tableStyleId>{5C22544A-7EE6-4342-B048-85BDC9FD1C3A}</a:tableStyleId>
              </a:tblPr>
              <a:tblGrid>
                <a:gridCol w="881000">
                  <a:extLst>
                    <a:ext uri="{9D8B030D-6E8A-4147-A177-3AD203B41FA5}">
                      <a16:colId xmlns:a16="http://schemas.microsoft.com/office/drawing/2014/main" xmlns="" val="20000"/>
                    </a:ext>
                  </a:extLst>
                </a:gridCol>
                <a:gridCol w="881000">
                  <a:extLst>
                    <a:ext uri="{9D8B030D-6E8A-4147-A177-3AD203B41FA5}">
                      <a16:colId xmlns:a16="http://schemas.microsoft.com/office/drawing/2014/main" xmlns="" val="20001"/>
                    </a:ext>
                  </a:extLst>
                </a:gridCol>
                <a:gridCol w="881000">
                  <a:extLst>
                    <a:ext uri="{9D8B030D-6E8A-4147-A177-3AD203B41FA5}">
                      <a16:colId xmlns:a16="http://schemas.microsoft.com/office/drawing/2014/main" xmlns="" val="20002"/>
                    </a:ext>
                  </a:extLst>
                </a:gridCol>
                <a:gridCol w="881000">
                  <a:extLst>
                    <a:ext uri="{9D8B030D-6E8A-4147-A177-3AD203B41FA5}">
                      <a16:colId xmlns:a16="http://schemas.microsoft.com/office/drawing/2014/main" xmlns="" val="20003"/>
                    </a:ext>
                  </a:extLst>
                </a:gridCol>
                <a:gridCol w="881000">
                  <a:extLst>
                    <a:ext uri="{9D8B030D-6E8A-4147-A177-3AD203B41FA5}">
                      <a16:colId xmlns:a16="http://schemas.microsoft.com/office/drawing/2014/main" xmlns="" val="20004"/>
                    </a:ext>
                  </a:extLst>
                </a:gridCol>
                <a:gridCol w="881000">
                  <a:extLst>
                    <a:ext uri="{9D8B030D-6E8A-4147-A177-3AD203B41FA5}">
                      <a16:colId xmlns:a16="http://schemas.microsoft.com/office/drawing/2014/main" xmlns="" val="20006"/>
                    </a:ext>
                  </a:extLst>
                </a:gridCol>
                <a:gridCol w="881000">
                  <a:extLst>
                    <a:ext uri="{9D8B030D-6E8A-4147-A177-3AD203B41FA5}">
                      <a16:colId xmlns:a16="http://schemas.microsoft.com/office/drawing/2014/main" xmlns="" val="20007"/>
                    </a:ext>
                  </a:extLst>
                </a:gridCol>
                <a:gridCol w="881000">
                  <a:extLst>
                    <a:ext uri="{9D8B030D-6E8A-4147-A177-3AD203B41FA5}">
                      <a16:colId xmlns:a16="http://schemas.microsoft.com/office/drawing/2014/main" xmlns="" val="20008"/>
                    </a:ext>
                  </a:extLst>
                </a:gridCol>
                <a:gridCol w="881000">
                  <a:extLst>
                    <a:ext uri="{9D8B030D-6E8A-4147-A177-3AD203B41FA5}">
                      <a16:colId xmlns:a16="http://schemas.microsoft.com/office/drawing/2014/main" xmlns="" val="20009"/>
                    </a:ext>
                  </a:extLst>
                </a:gridCol>
                <a:gridCol w="983088">
                  <a:extLst>
                    <a:ext uri="{9D8B030D-6E8A-4147-A177-3AD203B41FA5}">
                      <a16:colId xmlns:a16="http://schemas.microsoft.com/office/drawing/2014/main" xmlns="" val="20010"/>
                    </a:ext>
                  </a:extLst>
                </a:gridCol>
                <a:gridCol w="778912">
                  <a:extLst>
                    <a:ext uri="{9D8B030D-6E8A-4147-A177-3AD203B41FA5}">
                      <a16:colId xmlns:a16="http://schemas.microsoft.com/office/drawing/2014/main" xmlns="" val="20011"/>
                    </a:ext>
                  </a:extLst>
                </a:gridCol>
                <a:gridCol w="178514">
                  <a:extLst>
                    <a:ext uri="{9D8B030D-6E8A-4147-A177-3AD203B41FA5}">
                      <a16:colId xmlns:a16="http://schemas.microsoft.com/office/drawing/2014/main" xmlns="" val="20012"/>
                    </a:ext>
                  </a:extLst>
                </a:gridCol>
                <a:gridCol w="986786">
                  <a:extLst>
                    <a:ext uri="{9D8B030D-6E8A-4147-A177-3AD203B41FA5}">
                      <a16:colId xmlns:a16="http://schemas.microsoft.com/office/drawing/2014/main" xmlns="" val="20013"/>
                    </a:ext>
                  </a:extLst>
                </a:gridCol>
              </a:tblGrid>
              <a:tr h="956565">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Código</a:t>
                      </a:r>
                      <a:endParaRPr lang="es-EC" sz="20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Sólidos Solubles</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inicial</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Acidez titulable</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Ceniza</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Densidad</a:t>
                      </a:r>
                      <a:endParaRPr lang="es-EC" sz="20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Cloruros de sodio</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Anhídrido</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Sulfuroso</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Libre</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Grados alcohólicos</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Rendimiento</a:t>
                      </a:r>
                      <a:endParaRPr lang="es-EC" sz="20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Bacterias (UFC/ml)</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Levaduras</a:t>
                      </a:r>
                      <a:endParaRPr lang="es-EC" sz="20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(UFC/ml)</a:t>
                      </a:r>
                      <a:endParaRPr lang="es-EC" sz="20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374669">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V1F1E1</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6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11,33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3,54</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0,010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11,33</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1,012</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0,37</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0,011</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15,33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9,12</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27333,33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25000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256829">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V1F1E2</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11,23</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3,65</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0,011</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13,49</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1,026</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0,65</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0,007</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34,00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10,50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79000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f</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37333,33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374669">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V1F2E1</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10,53</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3,50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0,020 </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10,79</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1,004</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0,11</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0,012</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52,33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14,56</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20333,33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50000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e</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256829">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V1F2E2</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9,83</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3,78 </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0,018</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11,18</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1,007</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0,05</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0,011</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56,00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16,00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62500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e</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27000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bcd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74669">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V2F1E1</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10,26</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3,76 </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0,022 </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13,85</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1,042</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0,09</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0,006</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45,50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13,50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34666,66</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11000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374669">
                <a:tc>
                  <a:txBody>
                    <a:bodyPr/>
                    <a:lstStyle/>
                    <a:p>
                      <a:pPr algn="ctr">
                        <a:lnSpc>
                          <a:spcPct val="107000"/>
                        </a:lnSpc>
                        <a:spcAft>
                          <a:spcPts val="0"/>
                        </a:spcAft>
                      </a:pPr>
                      <a:r>
                        <a:rPr lang="es-ES"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V2F1E2</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11,33</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3,71</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0,010 </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11,61</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1,009</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0,43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S"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0,009</a:t>
                      </a:r>
                      <a:r>
                        <a:rPr lang="es-ES"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31,66</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9,50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31000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bcd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s-EC" sz="20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19000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256829">
                <a:tc>
                  <a:txBody>
                    <a:bodyPr/>
                    <a:lstStyle/>
                    <a:p>
                      <a:pPr algn="ctr">
                        <a:lnSpc>
                          <a:spcPct val="107000"/>
                        </a:lnSpc>
                        <a:spcAft>
                          <a:spcPts val="0"/>
                        </a:spcAft>
                      </a:pPr>
                      <a:r>
                        <a:rPr lang="es-EC"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V2F2E1</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7,33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3,66</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0,011</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15,56</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1,001</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0,80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0,010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53,00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13,10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23050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s-EC" sz="20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endPar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62000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f</a:t>
                      </a:r>
                    </a:p>
                    <a:p>
                      <a:pPr algn="ctr">
                        <a:lnSpc>
                          <a:spcPct val="107000"/>
                        </a:lnSpc>
                        <a:spcAft>
                          <a:spcPts val="0"/>
                        </a:spcAft>
                      </a:pPr>
                      <a:endParaRPr lang="es-EC" sz="20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374669">
                <a:tc>
                  <a:txBody>
                    <a:bodyPr/>
                    <a:lstStyle/>
                    <a:p>
                      <a:pPr algn="ctr">
                        <a:lnSpc>
                          <a:spcPct val="107000"/>
                        </a:lnSpc>
                        <a:spcAft>
                          <a:spcPts val="0"/>
                        </a:spcAft>
                      </a:pPr>
                      <a:r>
                        <a:rPr lang="es-EC"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V2F2E2</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11,83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3,59</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0,023 </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13,78</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1,036</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0,03</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0,024</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46,00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13,75</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37500</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s-EC" sz="20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0"/>
                        </a:spcAft>
                      </a:pPr>
                      <a:r>
                        <a:rPr lang="es-EC" sz="120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36666,66</a:t>
                      </a:r>
                      <a:r>
                        <a:rPr lang="es-EC" sz="12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cd</a:t>
                      </a:r>
                      <a:endParaRPr lang="es-EC" sz="2000" b="1"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44450" marR="4445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bl>
          </a:graphicData>
        </a:graphic>
      </p:graphicFrame>
      <p:sp>
        <p:nvSpPr>
          <p:cNvPr id="4" name="CuadroTexto 2"/>
          <p:cNvSpPr txBox="1"/>
          <p:nvPr/>
        </p:nvSpPr>
        <p:spPr>
          <a:xfrm>
            <a:off x="2656076" y="340374"/>
            <a:ext cx="6982927" cy="584775"/>
          </a:xfrm>
          <a:prstGeom prst="rect">
            <a:avLst/>
          </a:prstGeom>
          <a:noFill/>
          <a:ln w="19050">
            <a:solidFill>
              <a:srgbClr val="92D050"/>
            </a:solidFill>
          </a:ln>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INTERACCION A*B*C</a:t>
            </a:r>
          </a:p>
        </p:txBody>
      </p:sp>
    </p:spTree>
    <p:extLst>
      <p:ext uri="{BB962C8B-B14F-4D97-AF65-F5344CB8AC3E}">
        <p14:creationId xmlns:p14="http://schemas.microsoft.com/office/powerpoint/2010/main" val="3795930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297768" y="59461"/>
            <a:ext cx="3400878" cy="67710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C" sz="2400" dirty="0">
                <a:ln w="0"/>
                <a:solidFill>
                  <a:schemeClr val="tx1"/>
                </a:solidFill>
                <a:effectLst>
                  <a:outerShdw blurRad="38100" dist="19050" dir="2700000" algn="tl" rotWithShape="0">
                    <a:schemeClr val="dk1">
                      <a:alpha val="40000"/>
                    </a:schemeClr>
                  </a:outerShdw>
                </a:effectLst>
              </a:rPr>
              <a:t>CONCLUSIONES</a:t>
            </a:r>
          </a:p>
          <a:p>
            <a:pPr algn="ctr"/>
            <a:r>
              <a:rPr lang="es-EC" sz="1400" dirty="0">
                <a:ln w="0"/>
                <a:solidFill>
                  <a:schemeClr val="tx1"/>
                </a:solidFill>
                <a:effectLst>
                  <a:outerShdw blurRad="38100" dist="19050" dir="2700000" algn="tl" rotWithShape="0">
                    <a:schemeClr val="dk1">
                      <a:alpha val="40000"/>
                    </a:schemeClr>
                  </a:outerShdw>
                </a:effectLst>
              </a:rPr>
              <a:t>FACTOR A (Variedades)</a:t>
            </a:r>
          </a:p>
        </p:txBody>
      </p:sp>
      <p:graphicFrame>
        <p:nvGraphicFramePr>
          <p:cNvPr id="3" name="Diagrama 2">
            <a:extLst>
              <a:ext uri="{FF2B5EF4-FFF2-40B4-BE49-F238E27FC236}">
                <a16:creationId xmlns:a16="http://schemas.microsoft.com/office/drawing/2014/main" xmlns="" id="{2F80194F-8F19-4A3F-97ED-16B316150978}"/>
              </a:ext>
            </a:extLst>
          </p:cNvPr>
          <p:cNvGraphicFramePr/>
          <p:nvPr>
            <p:extLst>
              <p:ext uri="{D42A27DB-BD31-4B8C-83A1-F6EECF244321}">
                <p14:modId xmlns:p14="http://schemas.microsoft.com/office/powerpoint/2010/main" val="4093765829"/>
              </p:ext>
            </p:extLst>
          </p:nvPr>
        </p:nvGraphicFramePr>
        <p:xfrm>
          <a:off x="3888645" y="1975051"/>
          <a:ext cx="4896544" cy="2830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esquinas redondeadas 3">
            <a:extLst>
              <a:ext uri="{FF2B5EF4-FFF2-40B4-BE49-F238E27FC236}">
                <a16:creationId xmlns:a16="http://schemas.microsoft.com/office/drawing/2014/main" xmlns="" id="{A5A0B63B-8C33-4E26-8819-832DE9FA7A50}"/>
              </a:ext>
            </a:extLst>
          </p:cNvPr>
          <p:cNvSpPr/>
          <p:nvPr/>
        </p:nvSpPr>
        <p:spPr>
          <a:xfrm>
            <a:off x="478582" y="961188"/>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Sólidos solubles (</a:t>
            </a:r>
            <a:r>
              <a:rPr lang="es-ES" b="1" dirty="0" err="1"/>
              <a:t>ºBrix</a:t>
            </a:r>
            <a:r>
              <a:rPr lang="es-ES" b="1" dirty="0"/>
              <a:t>)</a:t>
            </a:r>
          </a:p>
          <a:p>
            <a:pPr algn="ctr"/>
            <a:r>
              <a:rPr lang="es-ES" dirty="0"/>
              <a:t>V1= 10,73</a:t>
            </a:r>
          </a:p>
          <a:p>
            <a:pPr algn="ctr"/>
            <a:r>
              <a:rPr lang="es-ES" dirty="0"/>
              <a:t>V2= 10,19</a:t>
            </a:r>
          </a:p>
        </p:txBody>
      </p:sp>
      <p:sp>
        <p:nvSpPr>
          <p:cNvPr id="59" name="Rectángulo: esquinas redondeadas 58">
            <a:extLst>
              <a:ext uri="{FF2B5EF4-FFF2-40B4-BE49-F238E27FC236}">
                <a16:creationId xmlns:a16="http://schemas.microsoft.com/office/drawing/2014/main" xmlns="" id="{D20D07E5-70BA-4243-AD76-8A489B852A93}"/>
              </a:ext>
            </a:extLst>
          </p:cNvPr>
          <p:cNvSpPr/>
          <p:nvPr/>
        </p:nvSpPr>
        <p:spPr>
          <a:xfrm>
            <a:off x="478582" y="1893783"/>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pH</a:t>
            </a:r>
          </a:p>
          <a:p>
            <a:pPr algn="ctr"/>
            <a:r>
              <a:rPr lang="es-ES" dirty="0"/>
              <a:t>V1= 3,62</a:t>
            </a:r>
          </a:p>
          <a:p>
            <a:pPr algn="ctr"/>
            <a:r>
              <a:rPr lang="es-ES" dirty="0"/>
              <a:t>V2= 3,68</a:t>
            </a:r>
          </a:p>
        </p:txBody>
      </p:sp>
      <p:sp>
        <p:nvSpPr>
          <p:cNvPr id="60" name="Rectángulo: esquinas redondeadas 59">
            <a:extLst>
              <a:ext uri="{FF2B5EF4-FFF2-40B4-BE49-F238E27FC236}">
                <a16:creationId xmlns:a16="http://schemas.microsoft.com/office/drawing/2014/main" xmlns="" id="{D8649B54-AE3D-4201-9959-4D999E05FB10}"/>
              </a:ext>
            </a:extLst>
          </p:cNvPr>
          <p:cNvSpPr/>
          <p:nvPr/>
        </p:nvSpPr>
        <p:spPr>
          <a:xfrm>
            <a:off x="537422" y="2852201"/>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Acidez titulable g/l</a:t>
            </a:r>
          </a:p>
          <a:p>
            <a:pPr algn="ctr"/>
            <a:r>
              <a:rPr lang="es-ES" dirty="0"/>
              <a:t>V1= 0,014</a:t>
            </a:r>
          </a:p>
          <a:p>
            <a:pPr algn="ctr"/>
            <a:r>
              <a:rPr lang="es-ES" dirty="0"/>
              <a:t>V2= 0,015</a:t>
            </a:r>
          </a:p>
        </p:txBody>
      </p:sp>
      <p:sp>
        <p:nvSpPr>
          <p:cNvPr id="61" name="Rectángulo: esquinas redondeadas 60">
            <a:extLst>
              <a:ext uri="{FF2B5EF4-FFF2-40B4-BE49-F238E27FC236}">
                <a16:creationId xmlns:a16="http://schemas.microsoft.com/office/drawing/2014/main" xmlns="" id="{74F7E46E-2F0F-4D30-A6BA-96A01A25C6E1}"/>
              </a:ext>
            </a:extLst>
          </p:cNvPr>
          <p:cNvSpPr/>
          <p:nvPr/>
        </p:nvSpPr>
        <p:spPr>
          <a:xfrm>
            <a:off x="537422" y="3796388"/>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Cloruro de sodio g/l</a:t>
            </a:r>
          </a:p>
          <a:p>
            <a:pPr algn="ctr"/>
            <a:r>
              <a:rPr lang="es-ES" dirty="0"/>
              <a:t>V1= 0,3</a:t>
            </a:r>
          </a:p>
          <a:p>
            <a:pPr algn="ctr"/>
            <a:r>
              <a:rPr lang="es-ES" dirty="0"/>
              <a:t>V2= 0,4</a:t>
            </a:r>
          </a:p>
        </p:txBody>
      </p:sp>
      <p:sp>
        <p:nvSpPr>
          <p:cNvPr id="63" name="Rectángulo: esquinas redondeadas 62">
            <a:extLst>
              <a:ext uri="{FF2B5EF4-FFF2-40B4-BE49-F238E27FC236}">
                <a16:creationId xmlns:a16="http://schemas.microsoft.com/office/drawing/2014/main" xmlns="" id="{8D3155EB-DEC8-4B56-9377-695E956754D0}"/>
              </a:ext>
            </a:extLst>
          </p:cNvPr>
          <p:cNvSpPr/>
          <p:nvPr/>
        </p:nvSpPr>
        <p:spPr>
          <a:xfrm>
            <a:off x="8844675" y="1125538"/>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Ceniza %</a:t>
            </a:r>
          </a:p>
          <a:p>
            <a:pPr algn="ctr"/>
            <a:r>
              <a:rPr lang="es-ES" dirty="0"/>
              <a:t>V1= 11,81</a:t>
            </a:r>
          </a:p>
          <a:p>
            <a:pPr algn="ctr"/>
            <a:r>
              <a:rPr lang="es-ES" dirty="0"/>
              <a:t>V2= 13,6</a:t>
            </a:r>
          </a:p>
        </p:txBody>
      </p:sp>
      <p:sp>
        <p:nvSpPr>
          <p:cNvPr id="64" name="Rectángulo: esquinas redondeadas 63">
            <a:extLst>
              <a:ext uri="{FF2B5EF4-FFF2-40B4-BE49-F238E27FC236}">
                <a16:creationId xmlns:a16="http://schemas.microsoft.com/office/drawing/2014/main" xmlns="" id="{B15D306B-4560-4EAD-A08A-B12393545BDE}"/>
              </a:ext>
            </a:extLst>
          </p:cNvPr>
          <p:cNvSpPr/>
          <p:nvPr/>
        </p:nvSpPr>
        <p:spPr>
          <a:xfrm>
            <a:off x="8891887" y="2074349"/>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Densidad d</a:t>
            </a:r>
            <a:r>
              <a:rPr lang="es-ES" sz="1050" b="1" dirty="0"/>
              <a:t>20</a:t>
            </a:r>
            <a:endParaRPr lang="es-ES" b="1" dirty="0"/>
          </a:p>
          <a:p>
            <a:pPr algn="ctr"/>
            <a:r>
              <a:rPr lang="es-ES" dirty="0"/>
              <a:t>V1= 1,013</a:t>
            </a:r>
          </a:p>
          <a:p>
            <a:pPr algn="ctr"/>
            <a:r>
              <a:rPr lang="es-ES" dirty="0"/>
              <a:t>V2= 1,022</a:t>
            </a:r>
          </a:p>
        </p:txBody>
      </p:sp>
      <p:sp>
        <p:nvSpPr>
          <p:cNvPr id="65" name="Rectángulo: esquinas redondeadas 64">
            <a:extLst>
              <a:ext uri="{FF2B5EF4-FFF2-40B4-BE49-F238E27FC236}">
                <a16:creationId xmlns:a16="http://schemas.microsoft.com/office/drawing/2014/main" xmlns="" id="{30EC2FA9-3D0C-4233-8C4C-5863162FC9FF}"/>
              </a:ext>
            </a:extLst>
          </p:cNvPr>
          <p:cNvSpPr/>
          <p:nvPr/>
        </p:nvSpPr>
        <p:spPr>
          <a:xfrm>
            <a:off x="8865329" y="4009799"/>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Grados alcohólicos</a:t>
            </a:r>
          </a:p>
          <a:p>
            <a:pPr algn="ctr"/>
            <a:r>
              <a:rPr lang="es-ES" dirty="0"/>
              <a:t>V1= 39,42</a:t>
            </a:r>
          </a:p>
          <a:p>
            <a:pPr algn="ctr"/>
            <a:r>
              <a:rPr lang="es-ES" dirty="0"/>
              <a:t>V2= 44,04</a:t>
            </a:r>
          </a:p>
        </p:txBody>
      </p:sp>
      <p:sp>
        <p:nvSpPr>
          <p:cNvPr id="66" name="Rectángulo: esquinas redondeadas 65">
            <a:extLst>
              <a:ext uri="{FF2B5EF4-FFF2-40B4-BE49-F238E27FC236}">
                <a16:creationId xmlns:a16="http://schemas.microsoft.com/office/drawing/2014/main" xmlns="" id="{998B128D-6051-4061-8C29-188BE84A5DE6}"/>
              </a:ext>
            </a:extLst>
          </p:cNvPr>
          <p:cNvSpPr/>
          <p:nvPr/>
        </p:nvSpPr>
        <p:spPr>
          <a:xfrm>
            <a:off x="8891887" y="4953713"/>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Bacterias UFC/ml</a:t>
            </a:r>
          </a:p>
          <a:p>
            <a:pPr algn="ctr"/>
            <a:r>
              <a:rPr lang="es-ES" dirty="0"/>
              <a:t>V1= 47291,67</a:t>
            </a:r>
          </a:p>
          <a:p>
            <a:pPr algn="ctr"/>
            <a:r>
              <a:rPr lang="es-ES" dirty="0"/>
              <a:t>V2= 31554,17</a:t>
            </a:r>
          </a:p>
        </p:txBody>
      </p:sp>
      <p:sp>
        <p:nvSpPr>
          <p:cNvPr id="68" name="Rectángulo: esquinas redondeadas 67">
            <a:extLst>
              <a:ext uri="{FF2B5EF4-FFF2-40B4-BE49-F238E27FC236}">
                <a16:creationId xmlns:a16="http://schemas.microsoft.com/office/drawing/2014/main" xmlns="" id="{C11FC680-8986-40B1-976B-CA6DC88919A0}"/>
              </a:ext>
            </a:extLst>
          </p:cNvPr>
          <p:cNvSpPr/>
          <p:nvPr/>
        </p:nvSpPr>
        <p:spPr>
          <a:xfrm>
            <a:off x="8891887" y="3065886"/>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ASL</a:t>
            </a:r>
          </a:p>
          <a:p>
            <a:pPr algn="ctr"/>
            <a:r>
              <a:rPr lang="es-ES" dirty="0"/>
              <a:t>V1= 0,010</a:t>
            </a:r>
          </a:p>
          <a:p>
            <a:pPr algn="ctr"/>
            <a:r>
              <a:rPr lang="es-ES" dirty="0"/>
              <a:t>V2= 0,013</a:t>
            </a:r>
          </a:p>
        </p:txBody>
      </p:sp>
      <p:sp>
        <p:nvSpPr>
          <p:cNvPr id="70" name="Rectángulo: esquinas redondeadas 69">
            <a:extLst>
              <a:ext uri="{FF2B5EF4-FFF2-40B4-BE49-F238E27FC236}">
                <a16:creationId xmlns:a16="http://schemas.microsoft.com/office/drawing/2014/main" xmlns="" id="{BCF2D479-04EB-4B76-829F-F8DA895CCFBD}"/>
              </a:ext>
            </a:extLst>
          </p:cNvPr>
          <p:cNvSpPr/>
          <p:nvPr/>
        </p:nvSpPr>
        <p:spPr>
          <a:xfrm>
            <a:off x="544726" y="4795468"/>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Rendimiento %</a:t>
            </a:r>
          </a:p>
          <a:p>
            <a:pPr algn="ctr"/>
            <a:r>
              <a:rPr lang="es-ES" dirty="0"/>
              <a:t>V1= 12,55</a:t>
            </a:r>
          </a:p>
          <a:p>
            <a:pPr algn="ctr"/>
            <a:r>
              <a:rPr lang="es-ES" dirty="0"/>
              <a:t>V2= 12,46</a:t>
            </a:r>
          </a:p>
        </p:txBody>
      </p:sp>
      <p:sp>
        <p:nvSpPr>
          <p:cNvPr id="71" name="Rectángulo: esquinas redondeadas 70">
            <a:extLst>
              <a:ext uri="{FF2B5EF4-FFF2-40B4-BE49-F238E27FC236}">
                <a16:creationId xmlns:a16="http://schemas.microsoft.com/office/drawing/2014/main" xmlns="" id="{78E5463A-9883-4ABD-98B1-F9E2D2A1CB05}"/>
              </a:ext>
            </a:extLst>
          </p:cNvPr>
          <p:cNvSpPr/>
          <p:nvPr/>
        </p:nvSpPr>
        <p:spPr>
          <a:xfrm>
            <a:off x="552178" y="5740501"/>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Levaduras UFC/ ml</a:t>
            </a:r>
          </a:p>
          <a:p>
            <a:pPr algn="ctr"/>
            <a:r>
              <a:rPr lang="es-ES" dirty="0"/>
              <a:t>V1= 34833,33</a:t>
            </a:r>
          </a:p>
          <a:p>
            <a:pPr algn="ctr"/>
            <a:r>
              <a:rPr lang="es-ES" dirty="0"/>
              <a:t>V2= 32166,67</a:t>
            </a:r>
          </a:p>
        </p:txBody>
      </p:sp>
    </p:spTree>
    <p:extLst>
      <p:ext uri="{BB962C8B-B14F-4D97-AF65-F5344CB8AC3E}">
        <p14:creationId xmlns:p14="http://schemas.microsoft.com/office/powerpoint/2010/main" val="3469380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24233" y="-8522"/>
            <a:ext cx="3028019" cy="677108"/>
          </a:xfrm>
          <a:prstGeom prst="rect">
            <a:avLst/>
          </a:prstGeom>
          <a:solidFill>
            <a:schemeClr val="bg2">
              <a:lumMod val="75000"/>
            </a:schemeClr>
          </a:solidFill>
          <a:ln>
            <a:solidFill>
              <a:srgbClr val="00B0F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2400" b="1" dirty="0"/>
              <a:t>CONCLUSIONES</a:t>
            </a:r>
            <a:endParaRPr lang="es-EC" sz="2400" dirty="0"/>
          </a:p>
          <a:p>
            <a:r>
              <a:rPr lang="es-EC" sz="1400" dirty="0"/>
              <a:t>Factor B (Fermentativos)</a:t>
            </a:r>
          </a:p>
        </p:txBody>
      </p:sp>
      <p:grpSp>
        <p:nvGrpSpPr>
          <p:cNvPr id="127" name="Grupo 126"/>
          <p:cNvGrpSpPr/>
          <p:nvPr/>
        </p:nvGrpSpPr>
        <p:grpSpPr>
          <a:xfrm>
            <a:off x="1266668" y="708375"/>
            <a:ext cx="9182065" cy="5771019"/>
            <a:chOff x="708233" y="883347"/>
            <a:chExt cx="8850826" cy="5497988"/>
          </a:xfrm>
        </p:grpSpPr>
        <p:sp>
          <p:nvSpPr>
            <p:cNvPr id="81" name="Elipse 80"/>
            <p:cNvSpPr/>
            <p:nvPr/>
          </p:nvSpPr>
          <p:spPr>
            <a:xfrm>
              <a:off x="3259961" y="2771146"/>
              <a:ext cx="3635938" cy="3237768"/>
            </a:xfrm>
            <a:prstGeom prst="heptagon">
              <a:avLst/>
            </a:prstGeom>
            <a:solidFill>
              <a:srgbClr val="FFC000"/>
            </a:solidFill>
            <a:ln>
              <a:solidFill>
                <a:srgbClr val="00B0F0"/>
              </a:solidFill>
            </a:ln>
          </p:spPr>
          <p:style>
            <a:lnRef idx="2">
              <a:schemeClr val="lt1">
                <a:hueOff val="0"/>
                <a:satOff val="0"/>
                <a:lumOff val="0"/>
                <a:alphaOff val="0"/>
              </a:schemeClr>
            </a:lnRef>
            <a:fillRef idx="1">
              <a:scrgbClr r="0" g="0" b="0"/>
            </a:fillRef>
            <a:effectRef idx="0">
              <a:schemeClr val="accent5">
                <a:tint val="50000"/>
                <a:hueOff val="-3694485"/>
                <a:satOff val="-6499"/>
                <a:lumOff val="-836"/>
                <a:alphaOff val="0"/>
              </a:schemeClr>
            </a:effectRef>
            <a:fontRef idx="minor">
              <a:schemeClr val="lt1">
                <a:hueOff val="0"/>
                <a:satOff val="0"/>
                <a:lumOff val="0"/>
                <a:alphaOff val="0"/>
              </a:schemeClr>
            </a:fontRef>
          </p:style>
          <p:txBody>
            <a:bodyPr/>
            <a:lstStyle/>
            <a:p>
              <a:endParaRPr lang="x-none" dirty="0"/>
            </a:p>
          </p:txBody>
        </p:sp>
        <p:grpSp>
          <p:nvGrpSpPr>
            <p:cNvPr id="126" name="Grupo 125"/>
            <p:cNvGrpSpPr/>
            <p:nvPr/>
          </p:nvGrpSpPr>
          <p:grpSpPr>
            <a:xfrm>
              <a:off x="708233" y="883347"/>
              <a:ext cx="8850826" cy="5497988"/>
              <a:chOff x="407787" y="1040101"/>
              <a:chExt cx="8850826" cy="5497988"/>
            </a:xfrm>
          </p:grpSpPr>
          <p:grpSp>
            <p:nvGrpSpPr>
              <p:cNvPr id="119" name="Grupo 118"/>
              <p:cNvGrpSpPr/>
              <p:nvPr/>
            </p:nvGrpSpPr>
            <p:grpSpPr>
              <a:xfrm>
                <a:off x="407787" y="1040101"/>
                <a:ext cx="8548921" cy="4468969"/>
                <a:chOff x="2105016" y="1642290"/>
                <a:chExt cx="8052935" cy="4841270"/>
              </a:xfrm>
            </p:grpSpPr>
            <p:grpSp>
              <p:nvGrpSpPr>
                <p:cNvPr id="87" name="9 Grupo"/>
                <p:cNvGrpSpPr/>
                <p:nvPr/>
              </p:nvGrpSpPr>
              <p:grpSpPr>
                <a:xfrm>
                  <a:off x="2144866" y="5434071"/>
                  <a:ext cx="2743994" cy="1049489"/>
                  <a:chOff x="1669775" y="3147563"/>
                  <a:chExt cx="2743994" cy="1049489"/>
                </a:xfrm>
              </p:grpSpPr>
              <p:sp>
                <p:nvSpPr>
                  <p:cNvPr id="88" name="7 Flecha derecha"/>
                  <p:cNvSpPr/>
                  <p:nvPr/>
                </p:nvSpPr>
                <p:spPr>
                  <a:xfrm rot="20483225">
                    <a:off x="3266808" y="3147563"/>
                    <a:ext cx="1146961" cy="620739"/>
                  </a:xfrm>
                  <a:prstGeom prst="rightArrow">
                    <a:avLst>
                      <a:gd name="adj1" fmla="val 50000"/>
                      <a:gd name="adj2" fmla="val 49623"/>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89" name="5 Rectángulo redondeado"/>
                  <p:cNvSpPr/>
                  <p:nvPr/>
                </p:nvSpPr>
                <p:spPr>
                  <a:xfrm>
                    <a:off x="1669775" y="3440747"/>
                    <a:ext cx="1693755" cy="756305"/>
                  </a:xfrm>
                  <a:prstGeom prst="roundRect">
                    <a:avLst/>
                  </a:prstGeom>
                  <a:solidFill>
                    <a:schemeClr val="accent2">
                      <a:lumMod val="40000"/>
                      <a:lumOff val="6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pH INICIAL</a:t>
                    </a:r>
                  </a:p>
                </p:txBody>
              </p:sp>
            </p:grpSp>
            <p:grpSp>
              <p:nvGrpSpPr>
                <p:cNvPr id="90" name="9 Grupo"/>
                <p:cNvGrpSpPr/>
                <p:nvPr/>
              </p:nvGrpSpPr>
              <p:grpSpPr>
                <a:xfrm>
                  <a:off x="2105016" y="4450071"/>
                  <a:ext cx="2820898" cy="864666"/>
                  <a:chOff x="1505010" y="3118407"/>
                  <a:chExt cx="2820898" cy="864666"/>
                </a:xfrm>
              </p:grpSpPr>
              <p:sp>
                <p:nvSpPr>
                  <p:cNvPr id="91" name="7 Flecha derecha"/>
                  <p:cNvSpPr/>
                  <p:nvPr/>
                </p:nvSpPr>
                <p:spPr>
                  <a:xfrm rot="322492">
                    <a:off x="3176213" y="3371005"/>
                    <a:ext cx="1149695" cy="612068"/>
                  </a:xfrm>
                  <a:prstGeom prst="rightArrow">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92" name="5 Rectángulo redondeado"/>
                  <p:cNvSpPr/>
                  <p:nvPr/>
                </p:nvSpPr>
                <p:spPr>
                  <a:xfrm>
                    <a:off x="1505010" y="3118407"/>
                    <a:ext cx="1798990" cy="847636"/>
                  </a:xfrm>
                  <a:prstGeom prst="roundRect">
                    <a:avLst/>
                  </a:prstGeom>
                  <a:solidFill>
                    <a:schemeClr val="accent3">
                      <a:lumMod val="40000"/>
                      <a:lumOff val="6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ACIDEZ TITULABLE</a:t>
                    </a:r>
                  </a:p>
                </p:txBody>
              </p:sp>
            </p:grpSp>
            <p:grpSp>
              <p:nvGrpSpPr>
                <p:cNvPr id="93" name="9 Grupo"/>
                <p:cNvGrpSpPr/>
                <p:nvPr/>
              </p:nvGrpSpPr>
              <p:grpSpPr>
                <a:xfrm>
                  <a:off x="2144867" y="3374431"/>
                  <a:ext cx="3042589" cy="1168147"/>
                  <a:chOff x="904058" y="3670885"/>
                  <a:chExt cx="3042589" cy="1168147"/>
                </a:xfrm>
              </p:grpSpPr>
              <p:sp>
                <p:nvSpPr>
                  <p:cNvPr id="94" name="7 Flecha derecha"/>
                  <p:cNvSpPr/>
                  <p:nvPr/>
                </p:nvSpPr>
                <p:spPr>
                  <a:xfrm rot="2300610">
                    <a:off x="2758493" y="4226964"/>
                    <a:ext cx="1188154" cy="612068"/>
                  </a:xfrm>
                  <a:prstGeom prst="rightArrow">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95" name="5 Rectángulo redondeado"/>
                  <p:cNvSpPr/>
                  <p:nvPr/>
                </p:nvSpPr>
                <p:spPr>
                  <a:xfrm>
                    <a:off x="904058" y="3670885"/>
                    <a:ext cx="1976015" cy="718855"/>
                  </a:xfrm>
                  <a:prstGeom prst="roundRect">
                    <a:avLst/>
                  </a:prstGeom>
                  <a:solidFill>
                    <a:schemeClr val="accent2">
                      <a:lumMod val="40000"/>
                      <a:lumOff val="6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CENIZAS</a:t>
                    </a:r>
                  </a:p>
                </p:txBody>
              </p:sp>
            </p:grpSp>
            <p:grpSp>
              <p:nvGrpSpPr>
                <p:cNvPr id="105" name="10 Grupo"/>
                <p:cNvGrpSpPr/>
                <p:nvPr/>
              </p:nvGrpSpPr>
              <p:grpSpPr>
                <a:xfrm>
                  <a:off x="4971927" y="1642290"/>
                  <a:ext cx="1976015" cy="2389703"/>
                  <a:chOff x="3145583" y="2162206"/>
                  <a:chExt cx="1976015" cy="2389703"/>
                </a:xfrm>
              </p:grpSpPr>
              <p:sp>
                <p:nvSpPr>
                  <p:cNvPr id="107" name="8 Flecha derecha"/>
                  <p:cNvSpPr/>
                  <p:nvPr/>
                </p:nvSpPr>
                <p:spPr>
                  <a:xfrm rot="5170338">
                    <a:off x="3365816" y="3436437"/>
                    <a:ext cx="1683346" cy="547597"/>
                  </a:xfrm>
                  <a:prstGeom prst="rightArrow">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08" name="6 Rectángulo redondeado"/>
                  <p:cNvSpPr/>
                  <p:nvPr/>
                </p:nvSpPr>
                <p:spPr>
                  <a:xfrm>
                    <a:off x="3145583" y="2162206"/>
                    <a:ext cx="1976015" cy="688652"/>
                  </a:xfrm>
                  <a:prstGeom prst="roundRect">
                    <a:avLst/>
                  </a:prstGeom>
                  <a:solidFill>
                    <a:schemeClr val="accent3">
                      <a:lumMod val="40000"/>
                      <a:lumOff val="60000"/>
                    </a:schemeClr>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DENSIDAD</a:t>
                    </a:r>
                  </a:p>
                </p:txBody>
              </p:sp>
            </p:grpSp>
            <p:grpSp>
              <p:nvGrpSpPr>
                <p:cNvPr id="110" name="10 Grupo"/>
                <p:cNvGrpSpPr/>
                <p:nvPr/>
              </p:nvGrpSpPr>
              <p:grpSpPr>
                <a:xfrm>
                  <a:off x="6869955" y="2191415"/>
                  <a:ext cx="1937802" cy="2318744"/>
                  <a:chOff x="3928939" y="1304769"/>
                  <a:chExt cx="1937802" cy="2318744"/>
                </a:xfrm>
              </p:grpSpPr>
              <p:sp>
                <p:nvSpPr>
                  <p:cNvPr id="112" name="8 Flecha derecha"/>
                  <p:cNvSpPr/>
                  <p:nvPr/>
                </p:nvSpPr>
                <p:spPr>
                  <a:xfrm rot="7098496">
                    <a:off x="3393136" y="2606712"/>
                    <a:ext cx="1552604" cy="480998"/>
                  </a:xfrm>
                  <a:prstGeom prst="rightArrow">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13" name="6 Rectángulo redondeado"/>
                  <p:cNvSpPr/>
                  <p:nvPr/>
                </p:nvSpPr>
                <p:spPr>
                  <a:xfrm>
                    <a:off x="4169438" y="1304769"/>
                    <a:ext cx="1697303" cy="836789"/>
                  </a:xfrm>
                  <a:prstGeom prst="roundRect">
                    <a:avLst/>
                  </a:prstGeom>
                  <a:solidFill>
                    <a:schemeClr val="accent3">
                      <a:lumMod val="40000"/>
                      <a:lumOff val="60000"/>
                    </a:schemeClr>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CLORUROS DE SODIO</a:t>
                    </a:r>
                  </a:p>
                </p:txBody>
              </p:sp>
            </p:grpSp>
            <p:grpSp>
              <p:nvGrpSpPr>
                <p:cNvPr id="115" name="10 Grupo"/>
                <p:cNvGrpSpPr/>
                <p:nvPr/>
              </p:nvGrpSpPr>
              <p:grpSpPr>
                <a:xfrm>
                  <a:off x="7373896" y="3221101"/>
                  <a:ext cx="2784055" cy="1135822"/>
                  <a:chOff x="4766158" y="366801"/>
                  <a:chExt cx="2784055" cy="1135822"/>
                </a:xfrm>
              </p:grpSpPr>
              <p:sp>
                <p:nvSpPr>
                  <p:cNvPr id="117" name="8 Flecha derecha"/>
                  <p:cNvSpPr/>
                  <p:nvPr/>
                </p:nvSpPr>
                <p:spPr>
                  <a:xfrm rot="8624410">
                    <a:off x="4766158" y="890555"/>
                    <a:ext cx="1224906" cy="612068"/>
                  </a:xfrm>
                  <a:prstGeom prst="rightArrow">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18" name="6 Rectángulo redondeado"/>
                  <p:cNvSpPr/>
                  <p:nvPr/>
                </p:nvSpPr>
                <p:spPr>
                  <a:xfrm>
                    <a:off x="5767805" y="366801"/>
                    <a:ext cx="1782408" cy="1067525"/>
                  </a:xfrm>
                  <a:prstGeom prst="roundRect">
                    <a:avLst/>
                  </a:prstGeom>
                  <a:solidFill>
                    <a:schemeClr val="accent3">
                      <a:lumMod val="40000"/>
                      <a:lumOff val="60000"/>
                    </a:schemeClr>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ANHÍDRIDO SULFUROSO LIBRE</a:t>
                    </a:r>
                  </a:p>
                </p:txBody>
              </p:sp>
            </p:grpSp>
          </p:grpSp>
          <p:sp>
            <p:nvSpPr>
              <p:cNvPr id="120" name="8 Flecha derecha"/>
              <p:cNvSpPr/>
              <p:nvPr/>
            </p:nvSpPr>
            <p:spPr>
              <a:xfrm rot="10392636">
                <a:off x="6212379" y="3886073"/>
                <a:ext cx="1071436" cy="564999"/>
              </a:xfrm>
              <a:prstGeom prst="rightArrow">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21" name="6 Rectángulo redondeado"/>
              <p:cNvSpPr/>
              <p:nvPr/>
            </p:nvSpPr>
            <p:spPr>
              <a:xfrm>
                <a:off x="7253215" y="3685184"/>
                <a:ext cx="2005398" cy="800204"/>
              </a:xfrm>
              <a:prstGeom prst="roundRect">
                <a:avLst/>
              </a:prstGeom>
              <a:solidFill>
                <a:schemeClr val="accent3">
                  <a:lumMod val="40000"/>
                  <a:lumOff val="60000"/>
                </a:schemeClr>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GRADOS ALCOHÓLICOS</a:t>
                </a:r>
              </a:p>
            </p:txBody>
          </p:sp>
          <p:sp>
            <p:nvSpPr>
              <p:cNvPr id="124" name="7 Flecha derecha"/>
              <p:cNvSpPr/>
              <p:nvPr/>
            </p:nvSpPr>
            <p:spPr>
              <a:xfrm rot="20483225">
                <a:off x="2783009" y="5777818"/>
                <a:ext cx="1058612" cy="573003"/>
              </a:xfrm>
              <a:prstGeom prst="rightArrow">
                <a:avLst>
                  <a:gd name="adj1" fmla="val 50000"/>
                  <a:gd name="adj2" fmla="val 49623"/>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25" name="5 Rectángulo redondeado"/>
              <p:cNvSpPr/>
              <p:nvPr/>
            </p:nvSpPr>
            <p:spPr>
              <a:xfrm>
                <a:off x="930599" y="5768382"/>
                <a:ext cx="2028916" cy="769707"/>
              </a:xfrm>
              <a:prstGeom prst="roundRect">
                <a:avLst/>
              </a:prstGeom>
              <a:solidFill>
                <a:schemeClr val="accent3">
                  <a:lumMod val="40000"/>
                  <a:lumOff val="6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SÓLIDOS SOLUBLES</a:t>
                </a:r>
              </a:p>
            </p:txBody>
          </p:sp>
        </p:grpSp>
      </p:grpSp>
      <p:sp>
        <p:nvSpPr>
          <p:cNvPr id="135" name="Rectángulo 134"/>
          <p:cNvSpPr/>
          <p:nvPr/>
        </p:nvSpPr>
        <p:spPr>
          <a:xfrm>
            <a:off x="692518" y="5771344"/>
            <a:ext cx="1082208" cy="708050"/>
          </a:xfrm>
          <a:prstGeom prst="rect">
            <a:avLst/>
          </a:prstGeom>
          <a:ln w="28575">
            <a:solidFill>
              <a:srgbClr val="92D050"/>
            </a:solidFill>
          </a:ln>
        </p:spPr>
        <p:txBody>
          <a:bodyPr wrap="square">
            <a:spAutoFit/>
          </a:bodyPr>
          <a:lstStyle/>
          <a:p>
            <a:pPr algn="ctr"/>
            <a:r>
              <a:rPr lang="es-EC" sz="2000" dirty="0">
                <a:solidFill>
                  <a:srgbClr val="000000"/>
                </a:solidFill>
                <a:latin typeface="Agency FB" panose="020B0503020202020204" pitchFamily="34" charset="0"/>
                <a:ea typeface="Calibri" panose="020F0502020204030204" pitchFamily="34" charset="0"/>
              </a:rPr>
              <a:t>F1</a:t>
            </a:r>
            <a:r>
              <a:rPr lang="es-EC" sz="2000" dirty="0">
                <a:solidFill>
                  <a:srgbClr val="000000"/>
                </a:solidFill>
                <a:latin typeface="Agency FB" panose="020B0503020202020204" pitchFamily="34" charset="0"/>
                <a:ea typeface="Times New Roman" panose="02020603050405020304" pitchFamily="18" charset="0"/>
              </a:rPr>
              <a:t> (11,04)</a:t>
            </a:r>
            <a:endParaRPr lang="es-EC" sz="2000" dirty="0">
              <a:solidFill>
                <a:srgbClr val="000000"/>
              </a:solidFill>
              <a:latin typeface="Agency FB" panose="020B0503020202020204" pitchFamily="34" charset="0"/>
              <a:ea typeface="Calibri" panose="020F0502020204030204" pitchFamily="34" charset="0"/>
            </a:endParaRPr>
          </a:p>
          <a:p>
            <a:pPr algn="ctr"/>
            <a:r>
              <a:rPr lang="es-EC" sz="2000" dirty="0">
                <a:solidFill>
                  <a:srgbClr val="000000"/>
                </a:solidFill>
                <a:latin typeface="Agency FB" panose="020B0503020202020204" pitchFamily="34" charset="0"/>
                <a:ea typeface="Calibri" panose="020F0502020204030204" pitchFamily="34" charset="0"/>
              </a:rPr>
              <a:t>F2</a:t>
            </a:r>
            <a:r>
              <a:rPr lang="es-EC" sz="2000" dirty="0">
                <a:latin typeface="Agency FB" panose="020B0503020202020204" pitchFamily="34" charset="0"/>
                <a:ea typeface="Calibri" panose="020F0502020204030204" pitchFamily="34" charset="0"/>
              </a:rPr>
              <a:t> (</a:t>
            </a:r>
            <a:r>
              <a:rPr lang="es-EC" sz="2000" dirty="0">
                <a:solidFill>
                  <a:srgbClr val="000000"/>
                </a:solidFill>
                <a:latin typeface="Agency FB" panose="020B0503020202020204" pitchFamily="34" charset="0"/>
                <a:ea typeface="Calibri" panose="020F0502020204030204" pitchFamily="34" charset="0"/>
              </a:rPr>
              <a:t>9,88)</a:t>
            </a:r>
          </a:p>
        </p:txBody>
      </p:sp>
      <p:sp>
        <p:nvSpPr>
          <p:cNvPr id="139" name="Rectángulo 138"/>
          <p:cNvSpPr/>
          <p:nvPr/>
        </p:nvSpPr>
        <p:spPr>
          <a:xfrm>
            <a:off x="267741" y="4449936"/>
            <a:ext cx="914032"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F1 (3,67)</a:t>
            </a:r>
          </a:p>
          <a:p>
            <a:pPr algn="ctr"/>
            <a:r>
              <a:rPr lang="es-EC" sz="2000" dirty="0">
                <a:solidFill>
                  <a:srgbClr val="000000"/>
                </a:solidFill>
                <a:latin typeface="Agency FB" panose="020B0503020202020204" pitchFamily="34" charset="0"/>
              </a:rPr>
              <a:t>F2 (3,64)</a:t>
            </a:r>
            <a:endParaRPr lang="es-MX" sz="2000" dirty="0">
              <a:latin typeface="Agency FB" panose="020B0503020202020204" pitchFamily="34" charset="0"/>
            </a:endParaRPr>
          </a:p>
        </p:txBody>
      </p:sp>
      <p:sp>
        <p:nvSpPr>
          <p:cNvPr id="40" name="5 Rectángulo redondeado"/>
          <p:cNvSpPr/>
          <p:nvPr/>
        </p:nvSpPr>
        <p:spPr>
          <a:xfrm>
            <a:off x="4638910" y="3615699"/>
            <a:ext cx="1160990" cy="692796"/>
          </a:xfrm>
          <a:prstGeom prst="roundRect">
            <a:avLst/>
          </a:prstGeom>
          <a:solidFill>
            <a:schemeClr val="accent3">
              <a:lumMod val="40000"/>
              <a:lumOff val="60000"/>
            </a:schemeClr>
          </a:solidFill>
          <a:ln>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b="1" dirty="0">
                <a:solidFill>
                  <a:schemeClr val="tx1"/>
                </a:solidFill>
                <a:latin typeface="Arial" panose="020B0604020202020204" pitchFamily="34" charset="0"/>
                <a:cs typeface="Arial" panose="020B0604020202020204" pitchFamily="34" charset="0"/>
              </a:rPr>
              <a:t>Ha</a:t>
            </a:r>
          </a:p>
        </p:txBody>
      </p:sp>
      <p:sp>
        <p:nvSpPr>
          <p:cNvPr id="41" name="8 Flecha derecha"/>
          <p:cNvSpPr/>
          <p:nvPr/>
        </p:nvSpPr>
        <p:spPr>
          <a:xfrm rot="10800000">
            <a:off x="7314084" y="4437906"/>
            <a:ext cx="1184498" cy="583941"/>
          </a:xfrm>
          <a:prstGeom prst="rightArrow">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42" name="6 Rectángulo redondeado"/>
          <p:cNvSpPr/>
          <p:nvPr/>
        </p:nvSpPr>
        <p:spPr>
          <a:xfrm>
            <a:off x="8478463" y="4437906"/>
            <a:ext cx="2176225" cy="562139"/>
          </a:xfrm>
          <a:prstGeom prst="roundRect">
            <a:avLst/>
          </a:prstGeom>
          <a:solidFill>
            <a:schemeClr val="accent3">
              <a:lumMod val="40000"/>
              <a:lumOff val="60000"/>
            </a:schemeClr>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RENDIMIENTO</a:t>
            </a:r>
          </a:p>
        </p:txBody>
      </p:sp>
      <p:sp>
        <p:nvSpPr>
          <p:cNvPr id="43" name="Rectángulo 138"/>
          <p:cNvSpPr/>
          <p:nvPr/>
        </p:nvSpPr>
        <p:spPr>
          <a:xfrm>
            <a:off x="59955" y="3220356"/>
            <a:ext cx="1282723"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F1 (0,012 g/Ll</a:t>
            </a:r>
          </a:p>
          <a:p>
            <a:pPr algn="ctr"/>
            <a:r>
              <a:rPr lang="es-EC" sz="2000" dirty="0">
                <a:solidFill>
                  <a:srgbClr val="000000"/>
                </a:solidFill>
                <a:latin typeface="Agency FB" panose="020B0503020202020204" pitchFamily="34" charset="0"/>
              </a:rPr>
              <a:t>F2 (0,017 g/l)</a:t>
            </a:r>
            <a:endParaRPr lang="es-MX" sz="2000" dirty="0">
              <a:latin typeface="Agency FB" panose="020B0503020202020204" pitchFamily="34" charset="0"/>
            </a:endParaRPr>
          </a:p>
        </p:txBody>
      </p:sp>
      <p:sp>
        <p:nvSpPr>
          <p:cNvPr id="44" name="Rectángulo 138"/>
          <p:cNvSpPr/>
          <p:nvPr/>
        </p:nvSpPr>
        <p:spPr>
          <a:xfrm>
            <a:off x="212383" y="2126399"/>
            <a:ext cx="1128835"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F1 (12,47%)</a:t>
            </a:r>
          </a:p>
          <a:p>
            <a:pPr algn="ctr"/>
            <a:r>
              <a:rPr lang="es-EC" sz="2000" dirty="0">
                <a:solidFill>
                  <a:srgbClr val="000000"/>
                </a:solidFill>
                <a:latin typeface="Agency FB" panose="020B0503020202020204" pitchFamily="34" charset="0"/>
              </a:rPr>
              <a:t>F2 (12,94%)</a:t>
            </a:r>
            <a:endParaRPr lang="es-MX" sz="2000" dirty="0">
              <a:latin typeface="Agency FB" panose="020B0503020202020204" pitchFamily="34" charset="0"/>
            </a:endParaRPr>
          </a:p>
        </p:txBody>
      </p:sp>
      <p:sp>
        <p:nvSpPr>
          <p:cNvPr id="45" name="Rectángulo 139"/>
          <p:cNvSpPr/>
          <p:nvPr/>
        </p:nvSpPr>
        <p:spPr>
          <a:xfrm>
            <a:off x="3133713" y="848168"/>
            <a:ext cx="1120820"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F1 (1,02 d</a:t>
            </a:r>
            <a:r>
              <a:rPr lang="es-EC" sz="1400" dirty="0">
                <a:solidFill>
                  <a:srgbClr val="000000"/>
                </a:solidFill>
                <a:latin typeface="Agency FB" panose="020B0503020202020204" pitchFamily="34" charset="0"/>
                <a:ea typeface="Times New Roman" panose="02020603050405020304" pitchFamily="18" charset="0"/>
              </a:rPr>
              <a:t>20</a:t>
            </a:r>
            <a:r>
              <a:rPr lang="es-EC" sz="2000" dirty="0">
                <a:solidFill>
                  <a:srgbClr val="000000"/>
                </a:solidFill>
                <a:latin typeface="Agency FB" panose="020B0503020202020204" pitchFamily="34" charset="0"/>
                <a:ea typeface="Times New Roman" panose="02020603050405020304" pitchFamily="18" charset="0"/>
              </a:rPr>
              <a:t>)</a:t>
            </a:r>
            <a:endParaRPr lang="es-MX" sz="2000" dirty="0">
              <a:latin typeface="Agency FB" panose="020B0503020202020204" pitchFamily="34" charset="0"/>
            </a:endParaRPr>
          </a:p>
          <a:p>
            <a:pPr algn="ctr"/>
            <a:r>
              <a:rPr lang="es-MX" sz="2000" dirty="0">
                <a:solidFill>
                  <a:srgbClr val="000000"/>
                </a:solidFill>
                <a:latin typeface="Agency FB" panose="020B0503020202020204" pitchFamily="34" charset="0"/>
                <a:ea typeface="Times New Roman" panose="02020603050405020304" pitchFamily="18" charset="0"/>
              </a:rPr>
              <a:t>F2(1,01 d</a:t>
            </a:r>
            <a:r>
              <a:rPr lang="es-MX" sz="1400" dirty="0">
                <a:solidFill>
                  <a:srgbClr val="000000"/>
                </a:solidFill>
                <a:latin typeface="Agency FB" panose="020B0503020202020204" pitchFamily="34" charset="0"/>
                <a:ea typeface="Times New Roman" panose="02020603050405020304" pitchFamily="18" charset="0"/>
              </a:rPr>
              <a:t>20</a:t>
            </a:r>
            <a:r>
              <a:rPr lang="es-MX" sz="2000" dirty="0">
                <a:solidFill>
                  <a:srgbClr val="000000"/>
                </a:solidFill>
                <a:latin typeface="Agency FB" panose="020B0503020202020204" pitchFamily="34" charset="0"/>
                <a:ea typeface="Times New Roman" panose="02020603050405020304" pitchFamily="18" charset="0"/>
              </a:rPr>
              <a:t>)</a:t>
            </a:r>
            <a:endParaRPr lang="es-EC" sz="2000" dirty="0">
              <a:solidFill>
                <a:srgbClr val="000000"/>
              </a:solidFill>
              <a:latin typeface="Agency FB" panose="020B0503020202020204" pitchFamily="34" charset="0"/>
              <a:ea typeface="Times New Roman" panose="02020603050405020304" pitchFamily="18" charset="0"/>
            </a:endParaRPr>
          </a:p>
        </p:txBody>
      </p:sp>
      <p:sp>
        <p:nvSpPr>
          <p:cNvPr id="46" name="Rectángulo 139"/>
          <p:cNvSpPr/>
          <p:nvPr/>
        </p:nvSpPr>
        <p:spPr>
          <a:xfrm>
            <a:off x="7913468" y="486341"/>
            <a:ext cx="1188146"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F1 (0,39 g/l)</a:t>
            </a:r>
            <a:endParaRPr lang="es-MX" sz="2000" dirty="0">
              <a:latin typeface="Agency FB" panose="020B0503020202020204" pitchFamily="34" charset="0"/>
            </a:endParaRPr>
          </a:p>
          <a:p>
            <a:pPr algn="ctr"/>
            <a:r>
              <a:rPr lang="es-MX" sz="2000" dirty="0">
                <a:solidFill>
                  <a:srgbClr val="000000"/>
                </a:solidFill>
                <a:latin typeface="Agency FB" panose="020B0503020202020204" pitchFamily="34" charset="0"/>
                <a:ea typeface="Times New Roman" panose="02020603050405020304" pitchFamily="18" charset="0"/>
              </a:rPr>
              <a:t>F2(0,25 g/l)</a:t>
            </a:r>
            <a:endParaRPr lang="es-EC" sz="2000" dirty="0">
              <a:solidFill>
                <a:srgbClr val="000000"/>
              </a:solidFill>
              <a:latin typeface="Agency FB" panose="020B0503020202020204" pitchFamily="34" charset="0"/>
              <a:ea typeface="Times New Roman" panose="02020603050405020304" pitchFamily="18" charset="0"/>
            </a:endParaRPr>
          </a:p>
        </p:txBody>
      </p:sp>
      <p:sp>
        <p:nvSpPr>
          <p:cNvPr id="47" name="6 Rectángulo redondeado"/>
          <p:cNvSpPr/>
          <p:nvPr/>
        </p:nvSpPr>
        <p:spPr>
          <a:xfrm>
            <a:off x="8084210" y="5120692"/>
            <a:ext cx="2176225" cy="757374"/>
          </a:xfrm>
          <a:prstGeom prst="roundRect">
            <a:avLst/>
          </a:prstGeom>
          <a:solidFill>
            <a:schemeClr val="accent3">
              <a:lumMod val="40000"/>
              <a:lumOff val="60000"/>
            </a:schemeClr>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BACTERIAS (UFC/ml)</a:t>
            </a:r>
          </a:p>
        </p:txBody>
      </p:sp>
      <p:sp>
        <p:nvSpPr>
          <p:cNvPr id="48" name="6 Rectángulo redondeado"/>
          <p:cNvSpPr/>
          <p:nvPr/>
        </p:nvSpPr>
        <p:spPr>
          <a:xfrm>
            <a:off x="7123376" y="6006588"/>
            <a:ext cx="2176225" cy="757374"/>
          </a:xfrm>
          <a:prstGeom prst="roundRect">
            <a:avLst/>
          </a:prstGeom>
          <a:solidFill>
            <a:schemeClr val="accent3">
              <a:lumMod val="40000"/>
              <a:lumOff val="60000"/>
            </a:schemeClr>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LEVADURAS (UFC/ml)</a:t>
            </a:r>
          </a:p>
        </p:txBody>
      </p:sp>
      <p:sp>
        <p:nvSpPr>
          <p:cNvPr id="49" name="8 Flecha derecha"/>
          <p:cNvSpPr/>
          <p:nvPr/>
        </p:nvSpPr>
        <p:spPr>
          <a:xfrm rot="10800000">
            <a:off x="6899712" y="5123644"/>
            <a:ext cx="1184498" cy="583941"/>
          </a:xfrm>
          <a:prstGeom prst="rightArrow">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50" name="8 Flecha derecha"/>
          <p:cNvSpPr/>
          <p:nvPr/>
        </p:nvSpPr>
        <p:spPr>
          <a:xfrm rot="12058474">
            <a:off x="5987826" y="5854694"/>
            <a:ext cx="1184498" cy="583941"/>
          </a:xfrm>
          <a:prstGeom prst="rightArrow">
            <a:avLst/>
          </a:prstGeom>
          <a:solidFill>
            <a:srgbClr val="FFFF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51" name="Rectángulo 139"/>
          <p:cNvSpPr/>
          <p:nvPr/>
        </p:nvSpPr>
        <p:spPr>
          <a:xfrm>
            <a:off x="9611859" y="1418349"/>
            <a:ext cx="1297151"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F1 (0,008 g/l)</a:t>
            </a:r>
            <a:endParaRPr lang="es-MX" sz="2000" dirty="0">
              <a:latin typeface="Agency FB" panose="020B0503020202020204" pitchFamily="34" charset="0"/>
            </a:endParaRPr>
          </a:p>
          <a:p>
            <a:pPr algn="ctr"/>
            <a:r>
              <a:rPr lang="es-MX" sz="2000" dirty="0">
                <a:solidFill>
                  <a:srgbClr val="000000"/>
                </a:solidFill>
                <a:latin typeface="Agency FB" panose="020B0503020202020204" pitchFamily="34" charset="0"/>
                <a:ea typeface="Times New Roman" panose="02020603050405020304" pitchFamily="18" charset="0"/>
              </a:rPr>
              <a:t>F2(0,015 g/l)</a:t>
            </a:r>
            <a:endParaRPr lang="es-EC" sz="2000" dirty="0">
              <a:solidFill>
                <a:srgbClr val="000000"/>
              </a:solidFill>
              <a:latin typeface="Agency FB" panose="020B0503020202020204" pitchFamily="34" charset="0"/>
              <a:ea typeface="Times New Roman" panose="02020603050405020304" pitchFamily="18" charset="0"/>
            </a:endParaRPr>
          </a:p>
        </p:txBody>
      </p:sp>
      <p:sp>
        <p:nvSpPr>
          <p:cNvPr id="52" name="Rectángulo 139"/>
          <p:cNvSpPr/>
          <p:nvPr/>
        </p:nvSpPr>
        <p:spPr>
          <a:xfrm>
            <a:off x="10506458" y="2768714"/>
            <a:ext cx="976550"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F1 (31,63)</a:t>
            </a:r>
            <a:endParaRPr lang="es-MX" sz="2000" dirty="0">
              <a:latin typeface="Agency FB" panose="020B0503020202020204" pitchFamily="34" charset="0"/>
            </a:endParaRPr>
          </a:p>
          <a:p>
            <a:pPr algn="ctr"/>
            <a:r>
              <a:rPr lang="es-MX" sz="2000" dirty="0">
                <a:solidFill>
                  <a:srgbClr val="000000"/>
                </a:solidFill>
                <a:latin typeface="Agency FB" panose="020B0503020202020204" pitchFamily="34" charset="0"/>
                <a:ea typeface="Times New Roman" panose="02020603050405020304" pitchFamily="18" charset="0"/>
              </a:rPr>
              <a:t>F2 (51,83)</a:t>
            </a:r>
            <a:endParaRPr lang="es-EC" sz="2000" dirty="0">
              <a:solidFill>
                <a:srgbClr val="000000"/>
              </a:solidFill>
              <a:latin typeface="Agency FB" panose="020B0503020202020204" pitchFamily="34" charset="0"/>
              <a:ea typeface="Times New Roman" panose="02020603050405020304" pitchFamily="18" charset="0"/>
            </a:endParaRPr>
          </a:p>
        </p:txBody>
      </p:sp>
      <p:sp>
        <p:nvSpPr>
          <p:cNvPr id="53" name="Rectángulo 139"/>
          <p:cNvSpPr/>
          <p:nvPr/>
        </p:nvSpPr>
        <p:spPr>
          <a:xfrm>
            <a:off x="10630235" y="3887394"/>
            <a:ext cx="1104790"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F1 (10,66%)</a:t>
            </a:r>
            <a:endParaRPr lang="es-MX" sz="2000" dirty="0">
              <a:latin typeface="Agency FB" panose="020B0503020202020204" pitchFamily="34" charset="0"/>
            </a:endParaRPr>
          </a:p>
          <a:p>
            <a:pPr algn="ctr"/>
            <a:r>
              <a:rPr lang="es-MX" sz="2000" dirty="0">
                <a:solidFill>
                  <a:srgbClr val="000000"/>
                </a:solidFill>
                <a:latin typeface="Agency FB" panose="020B0503020202020204" pitchFamily="34" charset="0"/>
                <a:ea typeface="Times New Roman" panose="02020603050405020304" pitchFamily="18" charset="0"/>
              </a:rPr>
              <a:t>F2(14,35%)</a:t>
            </a:r>
            <a:endParaRPr lang="es-EC" sz="2000" dirty="0">
              <a:solidFill>
                <a:srgbClr val="000000"/>
              </a:solidFill>
              <a:latin typeface="Agency FB" panose="020B0503020202020204" pitchFamily="34" charset="0"/>
              <a:ea typeface="Times New Roman" panose="02020603050405020304" pitchFamily="18" charset="0"/>
            </a:endParaRPr>
          </a:p>
        </p:txBody>
      </p:sp>
      <p:sp>
        <p:nvSpPr>
          <p:cNvPr id="54" name="Rectángulo 139"/>
          <p:cNvSpPr/>
          <p:nvPr/>
        </p:nvSpPr>
        <p:spPr>
          <a:xfrm>
            <a:off x="10247650" y="5145354"/>
            <a:ext cx="1301959"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E1 (43000)</a:t>
            </a:r>
            <a:endParaRPr lang="es-MX" sz="2000" dirty="0">
              <a:latin typeface="Agency FB" panose="020B0503020202020204" pitchFamily="34" charset="0"/>
            </a:endParaRPr>
          </a:p>
          <a:p>
            <a:pPr algn="ctr"/>
            <a:r>
              <a:rPr lang="es-MX" sz="2000" dirty="0">
                <a:solidFill>
                  <a:srgbClr val="000000"/>
                </a:solidFill>
                <a:latin typeface="Agency FB" panose="020B0503020202020204" pitchFamily="34" charset="0"/>
                <a:ea typeface="Times New Roman" panose="02020603050405020304" pitchFamily="18" charset="0"/>
              </a:rPr>
              <a:t>E2(35845,83)</a:t>
            </a:r>
            <a:endParaRPr lang="es-EC" sz="2000" dirty="0">
              <a:solidFill>
                <a:srgbClr val="000000"/>
              </a:solidFill>
              <a:latin typeface="Agency FB" panose="020B0503020202020204" pitchFamily="34" charset="0"/>
              <a:ea typeface="Times New Roman" panose="02020603050405020304" pitchFamily="18" charset="0"/>
            </a:endParaRPr>
          </a:p>
        </p:txBody>
      </p:sp>
      <p:sp>
        <p:nvSpPr>
          <p:cNvPr id="55" name="Rectángulo 139"/>
          <p:cNvSpPr/>
          <p:nvPr/>
        </p:nvSpPr>
        <p:spPr>
          <a:xfrm>
            <a:off x="9323626" y="6079316"/>
            <a:ext cx="1313180" cy="707886"/>
          </a:xfrm>
          <a:prstGeom prst="rect">
            <a:avLst/>
          </a:prstGeom>
          <a:ln w="28575">
            <a:solidFill>
              <a:srgbClr val="92D050"/>
            </a:solidFill>
          </a:ln>
        </p:spPr>
        <p:txBody>
          <a:bodyPr wrap="none">
            <a:spAutoFit/>
          </a:bodyPr>
          <a:lstStyle/>
          <a:p>
            <a:pPr algn="ctr"/>
            <a:r>
              <a:rPr lang="es-EC" sz="2000" dirty="0">
                <a:solidFill>
                  <a:srgbClr val="000000"/>
                </a:solidFill>
                <a:latin typeface="Agency FB" panose="020B0503020202020204" pitchFamily="34" charset="0"/>
                <a:ea typeface="Times New Roman" panose="02020603050405020304" pitchFamily="18" charset="0"/>
              </a:rPr>
              <a:t>E1 (23083,33)</a:t>
            </a:r>
            <a:endParaRPr lang="es-MX" sz="2000" dirty="0">
              <a:latin typeface="Agency FB" panose="020B0503020202020204" pitchFamily="34" charset="0"/>
            </a:endParaRPr>
          </a:p>
          <a:p>
            <a:pPr algn="ctr"/>
            <a:r>
              <a:rPr lang="es-MX" sz="2000" dirty="0">
                <a:solidFill>
                  <a:srgbClr val="000000"/>
                </a:solidFill>
                <a:latin typeface="Agency FB" panose="020B0503020202020204" pitchFamily="34" charset="0"/>
                <a:ea typeface="Times New Roman" panose="02020603050405020304" pitchFamily="18" charset="0"/>
              </a:rPr>
              <a:t>E2(43916,67)</a:t>
            </a:r>
            <a:endParaRPr lang="es-EC" sz="2000" dirty="0">
              <a:solidFill>
                <a:srgbClr val="000000"/>
              </a:solidFill>
              <a:latin typeface="Agency FB" panose="020B0503020202020204" pitchFamily="34" charset="0"/>
              <a:ea typeface="Times New Roman" panose="02020603050405020304" pitchFamily="18" charset="0"/>
            </a:endParaRPr>
          </a:p>
        </p:txBody>
      </p:sp>
      <p:sp>
        <p:nvSpPr>
          <p:cNvPr id="56" name="5 Rectángulo redondeado"/>
          <p:cNvSpPr/>
          <p:nvPr/>
        </p:nvSpPr>
        <p:spPr>
          <a:xfrm>
            <a:off x="5737017" y="4666460"/>
            <a:ext cx="1160990" cy="692796"/>
          </a:xfrm>
          <a:prstGeom prst="roundRect">
            <a:avLst/>
          </a:prstGeom>
          <a:solidFill>
            <a:schemeClr val="accent2">
              <a:lumMod val="40000"/>
              <a:lumOff val="60000"/>
            </a:schemeClr>
          </a:solidFill>
          <a:ln>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b="1" dirty="0">
                <a:solidFill>
                  <a:schemeClr val="tx1"/>
                </a:solidFill>
                <a:latin typeface="Arial" panose="020B0604020202020204" pitchFamily="34" charset="0"/>
                <a:cs typeface="Arial" panose="020B0604020202020204" pitchFamily="34" charset="0"/>
              </a:rPr>
              <a:t>Ho</a:t>
            </a:r>
          </a:p>
        </p:txBody>
      </p:sp>
    </p:spTree>
    <p:extLst>
      <p:ext uri="{BB962C8B-B14F-4D97-AF65-F5344CB8AC3E}">
        <p14:creationId xmlns:p14="http://schemas.microsoft.com/office/powerpoint/2010/main" val="601211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69192" y="81498"/>
            <a:ext cx="6982018" cy="63843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lIns="98865" tIns="49432" rIns="98865" bIns="49432" rtlCol="0">
            <a:spAutoFit/>
          </a:bodyPr>
          <a:lstStyle/>
          <a:p>
            <a:pPr algn="ctr"/>
            <a:r>
              <a:rPr lang="es-MX" sz="3500" b="1" dirty="0">
                <a:effectLst>
                  <a:glow rad="101600">
                    <a:schemeClr val="accent3">
                      <a:satMod val="175000"/>
                      <a:alpha val="40000"/>
                    </a:schemeClr>
                  </a:glow>
                </a:effectLst>
                <a:latin typeface="Times New Roman" panose="02020603050405020304" pitchFamily="18" charset="0"/>
                <a:cs typeface="Times New Roman" panose="02020603050405020304" pitchFamily="18" charset="0"/>
              </a:rPr>
              <a:t>OBJETIVO GENERAL</a:t>
            </a:r>
          </a:p>
        </p:txBody>
      </p:sp>
      <p:cxnSp>
        <p:nvCxnSpPr>
          <p:cNvPr id="5" name="Conector recto 4"/>
          <p:cNvCxnSpPr/>
          <p:nvPr/>
        </p:nvCxnSpPr>
        <p:spPr>
          <a:xfrm>
            <a:off x="536848" y="1125538"/>
            <a:ext cx="11413193" cy="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704491" y="736487"/>
            <a:ext cx="11111419" cy="967824"/>
          </a:xfrm>
          <a:prstGeom prst="rect">
            <a:avLst/>
          </a:prstGeom>
          <a:solidFill>
            <a:schemeClr val="accent5">
              <a:lumMod val="20000"/>
              <a:lumOff val="80000"/>
            </a:schemeClr>
          </a:solidFill>
          <a:ln cmpd="dbl"/>
        </p:spPr>
        <p:style>
          <a:lnRef idx="2">
            <a:schemeClr val="accent2"/>
          </a:lnRef>
          <a:fillRef idx="1">
            <a:schemeClr val="lt1"/>
          </a:fillRef>
          <a:effectRef idx="0">
            <a:schemeClr val="accent2"/>
          </a:effectRef>
          <a:fontRef idx="minor">
            <a:schemeClr val="dk1"/>
          </a:fontRef>
        </p:style>
        <p:txBody>
          <a:bodyPr wrap="square" lIns="98865" tIns="49432" rIns="98865" bIns="49432">
            <a:spAutoFit/>
          </a:bodyPr>
          <a:lstStyle/>
          <a:p>
            <a:pPr algn="just">
              <a:lnSpc>
                <a:spcPct val="150000"/>
              </a:lnSpc>
              <a:spcAft>
                <a:spcPts val="1297"/>
              </a:spcAft>
            </a:pPr>
            <a:r>
              <a:rPr lang="es-MX" sz="2000" b="1" dirty="0">
                <a:latin typeface="Times New Roman" panose="02020603050405020304" pitchFamily="18" charset="0"/>
                <a:ea typeface="Calibri" panose="020F0502020204030204" pitchFamily="34" charset="0"/>
                <a:cs typeface="Times New Roman" panose="02020603050405020304" pitchFamily="18" charset="0"/>
              </a:rPr>
              <a:t>Estudiar la cinética del crecimiento en el proceso fermentativo de abacá (</a:t>
            </a:r>
            <a:r>
              <a:rPr lang="es-MX" sz="2000" b="1" i="1" dirty="0">
                <a:latin typeface="Times New Roman" panose="02020603050405020304" pitchFamily="18" charset="0"/>
                <a:ea typeface="Calibri" panose="020F0502020204030204" pitchFamily="34" charset="0"/>
                <a:cs typeface="Times New Roman" panose="02020603050405020304" pitchFamily="18" charset="0"/>
              </a:rPr>
              <a:t>Musa </a:t>
            </a:r>
            <a:r>
              <a:rPr lang="es-MX" sz="2000" b="1" i="1" dirty="0" err="1">
                <a:latin typeface="Times New Roman" panose="02020603050405020304" pitchFamily="18" charset="0"/>
                <a:ea typeface="Calibri" panose="020F0502020204030204" pitchFamily="34" charset="0"/>
                <a:cs typeface="Times New Roman" panose="02020603050405020304" pitchFamily="18" charset="0"/>
              </a:rPr>
              <a:t>textilis</a:t>
            </a:r>
            <a:r>
              <a:rPr lang="es-MX" sz="2000" b="1" dirty="0">
                <a:latin typeface="Times New Roman" panose="02020603050405020304" pitchFamily="18" charset="0"/>
                <a:ea typeface="Calibri" panose="020F0502020204030204" pitchFamily="34" charset="0"/>
                <a:cs typeface="Times New Roman" panose="02020603050405020304" pitchFamily="18" charset="0"/>
              </a:rPr>
              <a:t>) para la </a:t>
            </a:r>
            <a:r>
              <a:rPr lang="es-MX" sz="2000" b="1" dirty="0" err="1">
                <a:latin typeface="Times New Roman" panose="02020603050405020304" pitchFamily="18" charset="0"/>
                <a:ea typeface="Calibri" panose="020F0502020204030204" pitchFamily="34" charset="0"/>
                <a:cs typeface="Times New Roman" panose="02020603050405020304" pitchFamily="18" charset="0"/>
              </a:rPr>
              <a:t>bioconservación</a:t>
            </a:r>
            <a:r>
              <a:rPr lang="es-MX" sz="2000" b="1" dirty="0">
                <a:latin typeface="Times New Roman" panose="02020603050405020304" pitchFamily="18" charset="0"/>
                <a:ea typeface="Calibri" panose="020F0502020204030204" pitchFamily="34" charset="0"/>
                <a:cs typeface="Times New Roman" panose="02020603050405020304" pitchFamily="18" charset="0"/>
              </a:rPr>
              <a:t> y la producción de alcohol con fines industriales”</a:t>
            </a:r>
            <a:endParaRPr lang="es-MX" sz="1800" b="1"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Diagrama 7">
            <a:extLst>
              <a:ext uri="{FF2B5EF4-FFF2-40B4-BE49-F238E27FC236}">
                <a16:creationId xmlns:a16="http://schemas.microsoft.com/office/drawing/2014/main" xmlns="" id="{DE1CC8E1-8D9E-49A9-93D9-FCDF034107F3}"/>
              </a:ext>
            </a:extLst>
          </p:cNvPr>
          <p:cNvGraphicFramePr/>
          <p:nvPr>
            <p:extLst>
              <p:ext uri="{D42A27DB-BD31-4B8C-83A1-F6EECF244321}">
                <p14:modId xmlns:p14="http://schemas.microsoft.com/office/powerpoint/2010/main" val="2241720692"/>
              </p:ext>
            </p:extLst>
          </p:nvPr>
        </p:nvGraphicFramePr>
        <p:xfrm>
          <a:off x="982638" y="2473798"/>
          <a:ext cx="10647300" cy="4125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a:extLst>
              <a:ext uri="{FF2B5EF4-FFF2-40B4-BE49-F238E27FC236}">
                <a16:creationId xmlns:a16="http://schemas.microsoft.com/office/drawing/2014/main" xmlns="" id="{9157FB6F-BC06-4ADD-A58B-EBBAB1EA7C1A}"/>
              </a:ext>
            </a:extLst>
          </p:cNvPr>
          <p:cNvSpPr txBox="1"/>
          <p:nvPr/>
        </p:nvSpPr>
        <p:spPr>
          <a:xfrm>
            <a:off x="2926854" y="1895026"/>
            <a:ext cx="6982018" cy="638438"/>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lIns="98865" tIns="49432" rIns="98865" bIns="49432" rtlCol="0">
            <a:spAutoFit/>
          </a:bodyPr>
          <a:lstStyle/>
          <a:p>
            <a:pPr algn="ctr"/>
            <a:r>
              <a:rPr lang="es-MX" sz="3500" b="1" dirty="0">
                <a:effectLst>
                  <a:glow rad="101600">
                    <a:schemeClr val="accent1">
                      <a:satMod val="175000"/>
                      <a:alpha val="40000"/>
                    </a:schemeClr>
                  </a:glow>
                </a:effectLst>
                <a:latin typeface="Times New Roman" panose="02020603050405020304" pitchFamily="18" charset="0"/>
                <a:cs typeface="Times New Roman" panose="02020603050405020304" pitchFamily="18" charset="0"/>
              </a:rPr>
              <a:t>OBJETIVOS ESPECÍFICOS</a:t>
            </a:r>
          </a:p>
        </p:txBody>
      </p:sp>
    </p:spTree>
    <p:extLst>
      <p:ext uri="{BB962C8B-B14F-4D97-AF65-F5344CB8AC3E}">
        <p14:creationId xmlns:p14="http://schemas.microsoft.com/office/powerpoint/2010/main" val="2909960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297768" y="59461"/>
            <a:ext cx="3400878" cy="67710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C" sz="2400" dirty="0">
                <a:ln w="0"/>
                <a:solidFill>
                  <a:schemeClr val="tx1"/>
                </a:solidFill>
                <a:effectLst>
                  <a:outerShdw blurRad="38100" dist="19050" dir="2700000" algn="tl" rotWithShape="0">
                    <a:schemeClr val="dk1">
                      <a:alpha val="40000"/>
                    </a:schemeClr>
                  </a:outerShdw>
                </a:effectLst>
              </a:rPr>
              <a:t>CONCLUSIONES</a:t>
            </a:r>
          </a:p>
          <a:p>
            <a:pPr algn="ctr"/>
            <a:r>
              <a:rPr lang="es-EC" sz="1400" dirty="0">
                <a:ln w="0"/>
                <a:solidFill>
                  <a:schemeClr val="tx1"/>
                </a:solidFill>
                <a:effectLst>
                  <a:outerShdw blurRad="38100" dist="19050" dir="2700000" algn="tl" rotWithShape="0">
                    <a:schemeClr val="dk1">
                      <a:alpha val="40000"/>
                    </a:schemeClr>
                  </a:outerShdw>
                </a:effectLst>
              </a:rPr>
              <a:t>FACTOR C (Esterilización)</a:t>
            </a:r>
          </a:p>
        </p:txBody>
      </p:sp>
      <p:graphicFrame>
        <p:nvGraphicFramePr>
          <p:cNvPr id="3" name="Diagrama 2">
            <a:extLst>
              <a:ext uri="{FF2B5EF4-FFF2-40B4-BE49-F238E27FC236}">
                <a16:creationId xmlns:a16="http://schemas.microsoft.com/office/drawing/2014/main" xmlns="" id="{2F80194F-8F19-4A3F-97ED-16B316150978}"/>
              </a:ext>
            </a:extLst>
          </p:cNvPr>
          <p:cNvGraphicFramePr/>
          <p:nvPr/>
        </p:nvGraphicFramePr>
        <p:xfrm>
          <a:off x="3888645" y="1975051"/>
          <a:ext cx="4896544" cy="2830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 name="Rectángulo: esquinas redondeadas 58">
            <a:extLst>
              <a:ext uri="{FF2B5EF4-FFF2-40B4-BE49-F238E27FC236}">
                <a16:creationId xmlns:a16="http://schemas.microsoft.com/office/drawing/2014/main" xmlns="" id="{D20D07E5-70BA-4243-AD76-8A489B852A93}"/>
              </a:ext>
            </a:extLst>
          </p:cNvPr>
          <p:cNvSpPr/>
          <p:nvPr/>
        </p:nvSpPr>
        <p:spPr>
          <a:xfrm>
            <a:off x="650966" y="1238589"/>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pH</a:t>
            </a:r>
          </a:p>
          <a:p>
            <a:pPr algn="ctr"/>
            <a:r>
              <a:rPr lang="es-ES" dirty="0"/>
              <a:t>E1= 3,62</a:t>
            </a:r>
          </a:p>
          <a:p>
            <a:pPr algn="ctr"/>
            <a:r>
              <a:rPr lang="es-ES" dirty="0"/>
              <a:t>E2= 3,69</a:t>
            </a:r>
          </a:p>
        </p:txBody>
      </p:sp>
      <p:sp>
        <p:nvSpPr>
          <p:cNvPr id="60" name="Rectángulo: esquinas redondeadas 59">
            <a:extLst>
              <a:ext uri="{FF2B5EF4-FFF2-40B4-BE49-F238E27FC236}">
                <a16:creationId xmlns:a16="http://schemas.microsoft.com/office/drawing/2014/main" xmlns="" id="{D8649B54-AE3D-4201-9959-4D999E05FB10}"/>
              </a:ext>
            </a:extLst>
          </p:cNvPr>
          <p:cNvSpPr/>
          <p:nvPr/>
        </p:nvSpPr>
        <p:spPr>
          <a:xfrm>
            <a:off x="709806" y="2197007"/>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Acidez titulable g/l</a:t>
            </a:r>
          </a:p>
          <a:p>
            <a:pPr algn="ctr"/>
            <a:r>
              <a:rPr lang="es-ES" dirty="0"/>
              <a:t>E1= 0,01</a:t>
            </a:r>
          </a:p>
          <a:p>
            <a:pPr algn="ctr"/>
            <a:r>
              <a:rPr lang="es-ES" dirty="0"/>
              <a:t>E2= 0,02</a:t>
            </a:r>
          </a:p>
        </p:txBody>
      </p:sp>
      <p:sp>
        <p:nvSpPr>
          <p:cNvPr id="61" name="Rectángulo: esquinas redondeadas 60">
            <a:extLst>
              <a:ext uri="{FF2B5EF4-FFF2-40B4-BE49-F238E27FC236}">
                <a16:creationId xmlns:a16="http://schemas.microsoft.com/office/drawing/2014/main" xmlns="" id="{74F7E46E-2F0F-4D30-A6BA-96A01A25C6E1}"/>
              </a:ext>
            </a:extLst>
          </p:cNvPr>
          <p:cNvSpPr/>
          <p:nvPr/>
        </p:nvSpPr>
        <p:spPr>
          <a:xfrm>
            <a:off x="709806" y="3141194"/>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Cloruro de sodio g/l</a:t>
            </a:r>
          </a:p>
          <a:p>
            <a:pPr algn="ctr"/>
            <a:r>
              <a:rPr lang="es-ES" dirty="0"/>
              <a:t>E1= 0,34</a:t>
            </a:r>
          </a:p>
          <a:p>
            <a:pPr algn="ctr"/>
            <a:r>
              <a:rPr lang="es-ES" dirty="0"/>
              <a:t>E2= 0,3</a:t>
            </a:r>
          </a:p>
        </p:txBody>
      </p:sp>
      <p:sp>
        <p:nvSpPr>
          <p:cNvPr id="62" name="Rectángulo: esquinas redondeadas 61">
            <a:extLst>
              <a:ext uri="{FF2B5EF4-FFF2-40B4-BE49-F238E27FC236}">
                <a16:creationId xmlns:a16="http://schemas.microsoft.com/office/drawing/2014/main" xmlns="" id="{2F32E7B9-4BE3-434D-BE2F-FA4918E46817}"/>
              </a:ext>
            </a:extLst>
          </p:cNvPr>
          <p:cNvSpPr/>
          <p:nvPr/>
        </p:nvSpPr>
        <p:spPr>
          <a:xfrm>
            <a:off x="8808872" y="830129"/>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Sólidos solubles (</a:t>
            </a:r>
            <a:r>
              <a:rPr lang="es-ES" b="1" dirty="0" err="1"/>
              <a:t>ºBrix</a:t>
            </a:r>
            <a:r>
              <a:rPr lang="es-ES" b="1" dirty="0"/>
              <a:t>)</a:t>
            </a:r>
          </a:p>
          <a:p>
            <a:pPr algn="ctr"/>
            <a:r>
              <a:rPr lang="es-ES" dirty="0"/>
              <a:t>E1= 9,87</a:t>
            </a:r>
          </a:p>
          <a:p>
            <a:pPr algn="ctr"/>
            <a:r>
              <a:rPr lang="es-ES" dirty="0"/>
              <a:t>E2= 11,06</a:t>
            </a:r>
          </a:p>
        </p:txBody>
      </p:sp>
      <p:sp>
        <p:nvSpPr>
          <p:cNvPr id="63" name="Rectángulo: esquinas redondeadas 62">
            <a:extLst>
              <a:ext uri="{FF2B5EF4-FFF2-40B4-BE49-F238E27FC236}">
                <a16:creationId xmlns:a16="http://schemas.microsoft.com/office/drawing/2014/main" xmlns="" id="{8D3155EB-DEC8-4B56-9377-695E956754D0}"/>
              </a:ext>
            </a:extLst>
          </p:cNvPr>
          <p:cNvSpPr/>
          <p:nvPr/>
        </p:nvSpPr>
        <p:spPr>
          <a:xfrm>
            <a:off x="8844675" y="1778109"/>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Ceniza %</a:t>
            </a:r>
          </a:p>
          <a:p>
            <a:pPr algn="ctr"/>
            <a:r>
              <a:rPr lang="es-ES" dirty="0"/>
              <a:t>E1= 12,89</a:t>
            </a:r>
          </a:p>
          <a:p>
            <a:pPr algn="ctr"/>
            <a:r>
              <a:rPr lang="es-ES" dirty="0"/>
              <a:t>E2= 12,52</a:t>
            </a:r>
          </a:p>
        </p:txBody>
      </p:sp>
      <p:sp>
        <p:nvSpPr>
          <p:cNvPr id="64" name="Rectángulo: esquinas redondeadas 63">
            <a:extLst>
              <a:ext uri="{FF2B5EF4-FFF2-40B4-BE49-F238E27FC236}">
                <a16:creationId xmlns:a16="http://schemas.microsoft.com/office/drawing/2014/main" xmlns="" id="{B15D306B-4560-4EAD-A08A-B12393545BDE}"/>
              </a:ext>
            </a:extLst>
          </p:cNvPr>
          <p:cNvSpPr/>
          <p:nvPr/>
        </p:nvSpPr>
        <p:spPr>
          <a:xfrm>
            <a:off x="8891887" y="2726920"/>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Densidad d</a:t>
            </a:r>
            <a:r>
              <a:rPr lang="es-ES" sz="1050" b="1" dirty="0"/>
              <a:t>20</a:t>
            </a:r>
            <a:endParaRPr lang="es-ES" b="1" dirty="0"/>
          </a:p>
          <a:p>
            <a:pPr algn="ctr"/>
            <a:r>
              <a:rPr lang="es-ES" dirty="0"/>
              <a:t>E1= 1,015</a:t>
            </a:r>
          </a:p>
          <a:p>
            <a:pPr algn="ctr"/>
            <a:r>
              <a:rPr lang="es-ES" dirty="0"/>
              <a:t>E2= 1,020</a:t>
            </a:r>
          </a:p>
        </p:txBody>
      </p:sp>
      <p:sp>
        <p:nvSpPr>
          <p:cNvPr id="65" name="Rectángulo: esquinas redondeadas 64">
            <a:extLst>
              <a:ext uri="{FF2B5EF4-FFF2-40B4-BE49-F238E27FC236}">
                <a16:creationId xmlns:a16="http://schemas.microsoft.com/office/drawing/2014/main" xmlns="" id="{30EC2FA9-3D0C-4233-8C4C-5863162FC9FF}"/>
              </a:ext>
            </a:extLst>
          </p:cNvPr>
          <p:cNvSpPr/>
          <p:nvPr/>
        </p:nvSpPr>
        <p:spPr>
          <a:xfrm>
            <a:off x="762547" y="5218971"/>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Grados alcohólicos</a:t>
            </a:r>
          </a:p>
          <a:p>
            <a:pPr algn="ctr"/>
            <a:r>
              <a:rPr lang="es-ES" dirty="0"/>
              <a:t>E1= 41,54</a:t>
            </a:r>
          </a:p>
          <a:p>
            <a:pPr algn="ctr"/>
            <a:r>
              <a:rPr lang="es-ES" dirty="0"/>
              <a:t>E2= 41,92</a:t>
            </a:r>
          </a:p>
        </p:txBody>
      </p:sp>
      <p:sp>
        <p:nvSpPr>
          <p:cNvPr id="66" name="Rectángulo: esquinas redondeadas 65">
            <a:extLst>
              <a:ext uri="{FF2B5EF4-FFF2-40B4-BE49-F238E27FC236}">
                <a16:creationId xmlns:a16="http://schemas.microsoft.com/office/drawing/2014/main" xmlns="" id="{998B128D-6051-4061-8C29-188BE84A5DE6}"/>
              </a:ext>
            </a:extLst>
          </p:cNvPr>
          <p:cNvSpPr/>
          <p:nvPr/>
        </p:nvSpPr>
        <p:spPr>
          <a:xfrm>
            <a:off x="8850980" y="5874164"/>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Bacterias UFC/ml</a:t>
            </a:r>
          </a:p>
          <a:p>
            <a:pPr algn="ctr"/>
            <a:r>
              <a:rPr lang="es-ES" dirty="0"/>
              <a:t>E1= 26345,83</a:t>
            </a:r>
          </a:p>
          <a:p>
            <a:pPr algn="ctr"/>
            <a:r>
              <a:rPr lang="es-ES" dirty="0"/>
              <a:t>E2= 52500</a:t>
            </a:r>
          </a:p>
        </p:txBody>
      </p:sp>
      <p:sp>
        <p:nvSpPr>
          <p:cNvPr id="68" name="Rectángulo: esquinas redondeadas 67">
            <a:extLst>
              <a:ext uri="{FF2B5EF4-FFF2-40B4-BE49-F238E27FC236}">
                <a16:creationId xmlns:a16="http://schemas.microsoft.com/office/drawing/2014/main" xmlns="" id="{C11FC680-8986-40B1-976B-CA6DC88919A0}"/>
              </a:ext>
            </a:extLst>
          </p:cNvPr>
          <p:cNvSpPr/>
          <p:nvPr/>
        </p:nvSpPr>
        <p:spPr>
          <a:xfrm>
            <a:off x="8891887" y="3718457"/>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ASL</a:t>
            </a:r>
          </a:p>
          <a:p>
            <a:pPr algn="ctr"/>
            <a:r>
              <a:rPr lang="es-ES" dirty="0"/>
              <a:t>E1= 0,010</a:t>
            </a:r>
          </a:p>
          <a:p>
            <a:pPr algn="ctr"/>
            <a:r>
              <a:rPr lang="es-ES" dirty="0"/>
              <a:t>E2= 0,013</a:t>
            </a:r>
          </a:p>
        </p:txBody>
      </p:sp>
      <p:sp>
        <p:nvSpPr>
          <p:cNvPr id="70" name="Rectángulo: esquinas redondeadas 69">
            <a:extLst>
              <a:ext uri="{FF2B5EF4-FFF2-40B4-BE49-F238E27FC236}">
                <a16:creationId xmlns:a16="http://schemas.microsoft.com/office/drawing/2014/main" xmlns="" id="{BCF2D479-04EB-4B76-829F-F8DA895CCFBD}"/>
              </a:ext>
            </a:extLst>
          </p:cNvPr>
          <p:cNvSpPr/>
          <p:nvPr/>
        </p:nvSpPr>
        <p:spPr>
          <a:xfrm>
            <a:off x="717110" y="4140274"/>
            <a:ext cx="3039250" cy="816921"/>
          </a:xfrm>
          <a:prstGeom prst="roundRect">
            <a:avLst>
              <a:gd name="adj" fmla="val 2872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Rendimiento %</a:t>
            </a:r>
          </a:p>
          <a:p>
            <a:pPr algn="ctr"/>
            <a:r>
              <a:rPr lang="es-ES" dirty="0"/>
              <a:t>E1= 12,57</a:t>
            </a:r>
          </a:p>
          <a:p>
            <a:pPr algn="ctr"/>
            <a:r>
              <a:rPr lang="es-ES" dirty="0"/>
              <a:t>E2= 12,44</a:t>
            </a:r>
          </a:p>
        </p:txBody>
      </p:sp>
      <p:sp>
        <p:nvSpPr>
          <p:cNvPr id="71" name="Rectángulo: esquinas redondeadas 70">
            <a:extLst>
              <a:ext uri="{FF2B5EF4-FFF2-40B4-BE49-F238E27FC236}">
                <a16:creationId xmlns:a16="http://schemas.microsoft.com/office/drawing/2014/main" xmlns="" id="{78E5463A-9883-4ABD-98B1-F9E2D2A1CB05}"/>
              </a:ext>
            </a:extLst>
          </p:cNvPr>
          <p:cNvSpPr/>
          <p:nvPr/>
        </p:nvSpPr>
        <p:spPr>
          <a:xfrm>
            <a:off x="8891887" y="4805705"/>
            <a:ext cx="3039250" cy="816921"/>
          </a:xfrm>
          <a:prstGeom prst="roundRect">
            <a:avLst>
              <a:gd name="adj" fmla="val 2872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a:t>Levaduras UFC/ ml</a:t>
            </a:r>
          </a:p>
          <a:p>
            <a:pPr algn="ctr"/>
            <a:r>
              <a:rPr lang="es-ES" dirty="0"/>
              <a:t>E1= 37000</a:t>
            </a:r>
          </a:p>
          <a:p>
            <a:pPr algn="ctr"/>
            <a:r>
              <a:rPr lang="es-ES" dirty="0"/>
              <a:t>E2= 30000</a:t>
            </a:r>
          </a:p>
        </p:txBody>
      </p:sp>
    </p:spTree>
    <p:extLst>
      <p:ext uri="{BB962C8B-B14F-4D97-AF65-F5344CB8AC3E}">
        <p14:creationId xmlns:p14="http://schemas.microsoft.com/office/powerpoint/2010/main" val="3258134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p:nvPr/>
        </p:nvSpPr>
        <p:spPr>
          <a:xfrm>
            <a:off x="0" y="1"/>
            <a:ext cx="4078982" cy="769441"/>
          </a:xfrm>
          <a:prstGeom prst="rect">
            <a:avLst/>
          </a:prstGeom>
          <a:gradFill>
            <a:gsLst>
              <a:gs pos="0">
                <a:schemeClr val="accent1">
                  <a:lumMod val="5000"/>
                  <a:lumOff val="95000"/>
                </a:schemeClr>
              </a:gs>
              <a:gs pos="100000">
                <a:schemeClr val="accent2">
                  <a:lumMod val="20000"/>
                  <a:lumOff val="80000"/>
                </a:schemeClr>
              </a:gs>
            </a:gsLst>
            <a:lin ang="5400000" scaled="1"/>
          </a:gra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r>
              <a:rPr lang="es-EC" sz="2800" b="1" dirty="0"/>
              <a:t>RECOMENDACIONES</a:t>
            </a:r>
            <a:endParaRPr lang="es-EC" sz="2800" dirty="0"/>
          </a:p>
          <a:p>
            <a:endParaRPr lang="es-EC" sz="1600" dirty="0"/>
          </a:p>
        </p:txBody>
      </p:sp>
      <p:sp>
        <p:nvSpPr>
          <p:cNvPr id="2" name="1 Rectángulo"/>
          <p:cNvSpPr/>
          <p:nvPr/>
        </p:nvSpPr>
        <p:spPr>
          <a:xfrm>
            <a:off x="334566" y="621482"/>
            <a:ext cx="11017224" cy="6001643"/>
          </a:xfrm>
          <a:prstGeom prst="rect">
            <a:avLst/>
          </a:prstGeom>
        </p:spPr>
        <p:txBody>
          <a:bodyPr wrap="square">
            <a:spAutoFit/>
          </a:bodyPr>
          <a:lstStyle/>
          <a:p>
            <a:pPr marL="342900" indent="-342900">
              <a:buFont typeface="Arial" panose="020B0604020202020204" pitchFamily="34" charset="0"/>
              <a:buChar char="•"/>
            </a:pPr>
            <a:endParaRPr lang="es-MX"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De acuerdo con los datos obtenidos se recomienda usar la variedad </a:t>
            </a:r>
            <a:r>
              <a:rPr lang="es-ES" sz="2400" dirty="0" err="1">
                <a:latin typeface="Times New Roman" panose="02020603050405020304" pitchFamily="18" charset="0"/>
                <a:cs typeface="Times New Roman" panose="02020603050405020304" pitchFamily="18" charset="0"/>
              </a:rPr>
              <a:t>Bungalanon</a:t>
            </a:r>
            <a:r>
              <a:rPr lang="es-ES" sz="2400" dirty="0">
                <a:latin typeface="Times New Roman" panose="02020603050405020304" pitchFamily="18" charset="0"/>
                <a:cs typeface="Times New Roman" panose="02020603050405020304" pitchFamily="18" charset="0"/>
              </a:rPr>
              <a:t>, como fermentativo la levadura </a:t>
            </a:r>
            <a:r>
              <a:rPr lang="es-ES" sz="2400" i="1" dirty="0" err="1">
                <a:latin typeface="Times New Roman" panose="02020603050405020304" pitchFamily="18" charset="0"/>
                <a:cs typeface="Times New Roman" panose="02020603050405020304" pitchFamily="18" charset="0"/>
              </a:rPr>
              <a:t>Saccharomyces</a:t>
            </a:r>
            <a:r>
              <a:rPr lang="es-ES" sz="2400" i="1" dirty="0">
                <a:latin typeface="Times New Roman" panose="02020603050405020304" pitchFamily="18" charset="0"/>
                <a:cs typeface="Times New Roman" panose="02020603050405020304" pitchFamily="18" charset="0"/>
              </a:rPr>
              <a:t> </a:t>
            </a:r>
            <a:r>
              <a:rPr lang="es-ES" sz="2400" i="1" dirty="0" err="1">
                <a:latin typeface="Times New Roman" panose="02020603050405020304" pitchFamily="18" charset="0"/>
                <a:cs typeface="Times New Roman" panose="02020603050405020304" pitchFamily="18" charset="0"/>
              </a:rPr>
              <a:t>cerevisiae</a:t>
            </a:r>
            <a:r>
              <a:rPr lang="es-ES" sz="2400" dirty="0">
                <a:latin typeface="Times New Roman" panose="02020603050405020304" pitchFamily="18" charset="0"/>
                <a:cs typeface="Times New Roman" panose="02020603050405020304" pitchFamily="18" charset="0"/>
              </a:rPr>
              <a:t>, puesto que se obtuvo 54,16 grados alcohólicos con un 15,28% de rendimiento. </a:t>
            </a:r>
          </a:p>
          <a:p>
            <a:pPr marL="342900" indent="-342900">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Para garantizar la seguridad y prolongar la vida útil del producto fermentado se recomienda pasteurizar. </a:t>
            </a:r>
            <a:endParaRPr lang="es-MX"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s-MX" sz="2400" dirty="0">
                <a:latin typeface="Times New Roman" panose="02020603050405020304" pitchFamily="18" charset="0"/>
                <a:cs typeface="Times New Roman" panose="02020603050405020304" pitchFamily="18" charset="0"/>
              </a:rPr>
              <a:t>Se necesita implementar accesorios para las extractoras de fibra de abacá, porque el mucílago, al ser un derivado desperdiciado por los productores, no cuenta con las condiciones necesarias para una recolección apropiada.</a:t>
            </a:r>
          </a:p>
          <a:p>
            <a:pPr marL="342900" indent="-342900">
              <a:buFont typeface="Arial" panose="020B0604020202020204" pitchFamily="34" charset="0"/>
              <a:buChar char="•"/>
            </a:pPr>
            <a:r>
              <a:rPr lang="es-MX" sz="2400" dirty="0">
                <a:latin typeface="Times New Roman" panose="02020603050405020304" pitchFamily="18" charset="0"/>
                <a:cs typeface="Times New Roman" panose="02020603050405020304" pitchFamily="18" charset="0"/>
              </a:rPr>
              <a:t>Es importante, mantener la temperatura de destilación controlada, para evitar la presencia de agua, ya que esta disminuye la pureza del alcohol etílico.</a:t>
            </a:r>
          </a:p>
          <a:p>
            <a:pPr marL="342900" indent="-342900">
              <a:buFont typeface="Arial" panose="020B0604020202020204" pitchFamily="34" charset="0"/>
              <a:buChar char="•"/>
            </a:pPr>
            <a:r>
              <a:rPr lang="es-MX" sz="2400" dirty="0">
                <a:latin typeface="Times New Roman" panose="02020603050405020304" pitchFamily="18" charset="0"/>
                <a:cs typeface="Times New Roman" panose="02020603050405020304" pitchFamily="18" charset="0"/>
              </a:rPr>
              <a:t>Para la industria orientada a la producción de alcohol etílico a partir del mucílago de abacá, se recomienda utilizar levaduras, sin pasteurización, para mejorar el rendimiento.</a:t>
            </a:r>
          </a:p>
          <a:p>
            <a:pPr marL="342900" indent="-342900">
              <a:buFont typeface="Arial" panose="020B0604020202020204" pitchFamily="34" charset="0"/>
              <a:buChar char="•"/>
            </a:pPr>
            <a:r>
              <a:rPr lang="es-MX" sz="2400" dirty="0">
                <a:latin typeface="Times New Roman" panose="02020603050405020304" pitchFamily="18" charset="0"/>
                <a:cs typeface="Times New Roman" panose="02020603050405020304" pitchFamily="18" charset="0"/>
              </a:rPr>
              <a:t>Sin embargo, se recomienda también no consumir alimentos sin pasteurización, debido a la alta carga microbiana que puede ser perjudicial para la salud.</a:t>
            </a:r>
          </a:p>
        </p:txBody>
      </p:sp>
    </p:spTree>
    <p:extLst>
      <p:ext uri="{BB962C8B-B14F-4D97-AF65-F5344CB8AC3E}">
        <p14:creationId xmlns:p14="http://schemas.microsoft.com/office/powerpoint/2010/main" val="748172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6EB5D73D-09FD-443D-BC87-59CE7DEE13F2}"/>
              </a:ext>
            </a:extLst>
          </p:cNvPr>
          <p:cNvSpPr txBox="1"/>
          <p:nvPr/>
        </p:nvSpPr>
        <p:spPr>
          <a:xfrm>
            <a:off x="2027718" y="1845618"/>
            <a:ext cx="7623498" cy="2862322"/>
          </a:xfrm>
          <a:prstGeom prst="rect">
            <a:avLst/>
          </a:prstGeom>
          <a:noFill/>
        </p:spPr>
        <p:txBody>
          <a:bodyPr wrap="none" rtlCol="0">
            <a:spAutoFit/>
          </a:bodyPr>
          <a:lstStyle/>
          <a:p>
            <a:pPr algn="ctr"/>
            <a:r>
              <a:rPr lang="es-ES" sz="6000" b="1" dirty="0">
                <a:ln w="13462">
                  <a:solidFill>
                    <a:schemeClr val="bg1"/>
                  </a:solidFill>
                  <a:prstDash val="solid"/>
                </a:ln>
                <a:solidFill>
                  <a:schemeClr val="tx1">
                    <a:lumMod val="85000"/>
                    <a:lumOff val="15000"/>
                  </a:schemeClr>
                </a:solidFill>
                <a:effectLst>
                  <a:glow rad="228600">
                    <a:schemeClr val="accent4">
                      <a:satMod val="175000"/>
                      <a:alpha val="40000"/>
                    </a:schemeClr>
                  </a:glow>
                  <a:outerShdw dist="38100" dir="2700000" algn="bl" rotWithShape="0">
                    <a:schemeClr val="accent5"/>
                  </a:outerShdw>
                </a:effectLst>
              </a:rPr>
              <a:t>MUCHAS GRACIAS </a:t>
            </a:r>
          </a:p>
          <a:p>
            <a:pPr algn="ctr"/>
            <a:r>
              <a:rPr lang="es-ES" sz="6000" b="1" dirty="0">
                <a:ln w="13462">
                  <a:solidFill>
                    <a:schemeClr val="bg1"/>
                  </a:solidFill>
                  <a:prstDash val="solid"/>
                </a:ln>
                <a:solidFill>
                  <a:schemeClr val="tx1">
                    <a:lumMod val="85000"/>
                    <a:lumOff val="15000"/>
                  </a:schemeClr>
                </a:solidFill>
                <a:effectLst>
                  <a:glow rad="228600">
                    <a:schemeClr val="accent4">
                      <a:satMod val="175000"/>
                      <a:alpha val="40000"/>
                    </a:schemeClr>
                  </a:glow>
                  <a:outerShdw dist="38100" dir="2700000" algn="bl" rotWithShape="0">
                    <a:schemeClr val="accent5"/>
                  </a:outerShdw>
                </a:effectLst>
              </a:rPr>
              <a:t>POR SU</a:t>
            </a:r>
          </a:p>
          <a:p>
            <a:pPr algn="ctr"/>
            <a:r>
              <a:rPr lang="es-ES" sz="6000" b="1" dirty="0">
                <a:ln w="13462">
                  <a:solidFill>
                    <a:schemeClr val="bg1"/>
                  </a:solidFill>
                  <a:prstDash val="solid"/>
                </a:ln>
                <a:solidFill>
                  <a:schemeClr val="tx1">
                    <a:lumMod val="85000"/>
                    <a:lumOff val="15000"/>
                  </a:schemeClr>
                </a:solidFill>
                <a:effectLst>
                  <a:glow rad="228600">
                    <a:schemeClr val="accent4">
                      <a:satMod val="175000"/>
                      <a:alpha val="40000"/>
                    </a:schemeClr>
                  </a:glow>
                  <a:outerShdw dist="38100" dir="2700000" algn="bl" rotWithShape="0">
                    <a:schemeClr val="accent5"/>
                  </a:outerShdw>
                </a:effectLst>
              </a:rPr>
              <a:t>AMABLE ATENCIÓN</a:t>
            </a:r>
          </a:p>
        </p:txBody>
      </p:sp>
    </p:spTree>
    <p:extLst>
      <p:ext uri="{BB962C8B-B14F-4D97-AF65-F5344CB8AC3E}">
        <p14:creationId xmlns:p14="http://schemas.microsoft.com/office/powerpoint/2010/main" val="273279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a 17"/>
          <p:cNvGraphicFramePr/>
          <p:nvPr>
            <p:extLst>
              <p:ext uri="{D42A27DB-BD31-4B8C-83A1-F6EECF244321}">
                <p14:modId xmlns:p14="http://schemas.microsoft.com/office/powerpoint/2010/main" val="8474740"/>
              </p:ext>
            </p:extLst>
          </p:nvPr>
        </p:nvGraphicFramePr>
        <p:xfrm>
          <a:off x="228921" y="84699"/>
          <a:ext cx="11767183" cy="680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rot="16200000">
            <a:off x="-2909232" y="3167276"/>
            <a:ext cx="6982018" cy="638438"/>
          </a:xfrm>
          <a:prstGeom prst="rect">
            <a:avLst/>
          </a:prstGeom>
          <a:noFill/>
          <a:ln>
            <a:solidFill>
              <a:srgbClr val="FFC000"/>
            </a:solidFill>
          </a:ln>
        </p:spPr>
        <p:txBody>
          <a:bodyPr wrap="square" lIns="98865" tIns="49432" rIns="98865" bIns="49432" rtlCol="0">
            <a:spAutoFit/>
          </a:bodyPr>
          <a:lstStyle/>
          <a:p>
            <a:pPr algn="ctr"/>
            <a:r>
              <a:rPr lang="es-MX" sz="3500" b="1" dirty="0">
                <a:latin typeface="Times New Roman" panose="02020603050405020304" pitchFamily="18" charset="0"/>
                <a:cs typeface="Times New Roman" panose="02020603050405020304" pitchFamily="18" charset="0"/>
              </a:rPr>
              <a:t>HIPÓTESIS</a:t>
            </a:r>
          </a:p>
        </p:txBody>
      </p:sp>
    </p:spTree>
    <p:extLst>
      <p:ext uri="{BB962C8B-B14F-4D97-AF65-F5344CB8AC3E}">
        <p14:creationId xmlns:p14="http://schemas.microsoft.com/office/powerpoint/2010/main" val="152647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52434" y="189434"/>
            <a:ext cx="6982018" cy="638438"/>
          </a:xfrm>
          <a:prstGeom prst="rect">
            <a:avLst/>
          </a:prstGeom>
          <a:noFill/>
          <a:ln>
            <a:solidFill>
              <a:srgbClr val="FFC000"/>
            </a:solidFill>
          </a:ln>
        </p:spPr>
        <p:txBody>
          <a:bodyPr wrap="square" lIns="98865" tIns="49432" rIns="98865" bIns="49432" rtlCol="0">
            <a:spAutoFit/>
          </a:bodyPr>
          <a:lstStyle/>
          <a:p>
            <a:pPr algn="ctr"/>
            <a:r>
              <a:rPr lang="es-MX" sz="3500" b="1" dirty="0">
                <a:latin typeface="Times New Roman" panose="02020603050405020304" pitchFamily="18" charset="0"/>
                <a:cs typeface="Times New Roman" panose="02020603050405020304" pitchFamily="18" charset="0"/>
              </a:rPr>
              <a:t>UBICACIÓN </a:t>
            </a:r>
          </a:p>
        </p:txBody>
      </p:sp>
      <p:cxnSp>
        <p:nvCxnSpPr>
          <p:cNvPr id="5" name="Conector recto 4"/>
          <p:cNvCxnSpPr/>
          <p:nvPr/>
        </p:nvCxnSpPr>
        <p:spPr>
          <a:xfrm>
            <a:off x="266061" y="981522"/>
            <a:ext cx="115971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6743278" y="1160140"/>
            <a:ext cx="5119974" cy="2269654"/>
          </a:xfrm>
          <a:prstGeom prst="rect">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lIns="98865" tIns="49432" rIns="98865" bIns="49432">
            <a:spAutoFit/>
          </a:bodyPr>
          <a:lstStyle/>
          <a:p>
            <a:pPr marL="494325" indent="-494325">
              <a:spcBef>
                <a:spcPts val="216"/>
              </a:spcBef>
            </a:pPr>
            <a:r>
              <a:rPr lang="es-EC" sz="18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Ubicación Política </a:t>
            </a:r>
          </a:p>
          <a:p>
            <a:pPr>
              <a:spcAft>
                <a:spcPts val="865"/>
              </a:spcAft>
            </a:pPr>
            <a:r>
              <a:rPr lang="es-EC" sz="1800" dirty="0">
                <a:latin typeface="Times New Roman" panose="02020603050405020304" pitchFamily="18" charset="0"/>
                <a:ea typeface="Calibri" panose="020F0502020204030204" pitchFamily="34" charset="0"/>
                <a:cs typeface="Times New Roman" panose="02020603050405020304" pitchFamily="18" charset="0"/>
              </a:rPr>
              <a:t>País: 		Ecuador</a:t>
            </a:r>
          </a:p>
          <a:p>
            <a:pPr>
              <a:spcAft>
                <a:spcPts val="865"/>
              </a:spcAft>
            </a:pPr>
            <a:r>
              <a:rPr lang="es-EC" sz="1800" dirty="0">
                <a:latin typeface="Times New Roman" panose="02020603050405020304" pitchFamily="18" charset="0"/>
                <a:ea typeface="Calibri" panose="020F0502020204030204" pitchFamily="34" charset="0"/>
                <a:cs typeface="Times New Roman" panose="02020603050405020304" pitchFamily="18" charset="0"/>
              </a:rPr>
              <a:t>Provincia:  	Santo Domingo de los Tsáchilas</a:t>
            </a:r>
          </a:p>
          <a:p>
            <a:pPr>
              <a:spcAft>
                <a:spcPts val="865"/>
              </a:spcAft>
            </a:pPr>
            <a:r>
              <a:rPr lang="es-EC" sz="1800" dirty="0">
                <a:latin typeface="Times New Roman" panose="02020603050405020304" pitchFamily="18" charset="0"/>
                <a:ea typeface="Calibri" panose="020F0502020204030204" pitchFamily="34" charset="0"/>
                <a:cs typeface="Times New Roman" panose="02020603050405020304" pitchFamily="18" charset="0"/>
              </a:rPr>
              <a:t>Cantón: 	                 La Concordia</a:t>
            </a:r>
          </a:p>
          <a:p>
            <a:pPr>
              <a:spcAft>
                <a:spcPts val="865"/>
              </a:spcAft>
            </a:pPr>
            <a:r>
              <a:rPr lang="es-EC" sz="1800" dirty="0">
                <a:latin typeface="Times New Roman" panose="02020603050405020304" pitchFamily="18" charset="0"/>
                <a:ea typeface="Calibri" panose="020F0502020204030204" pitchFamily="34" charset="0"/>
                <a:cs typeface="Times New Roman" panose="02020603050405020304" pitchFamily="18" charset="0"/>
              </a:rPr>
              <a:t>Parroquia: 	Monterrey</a:t>
            </a:r>
          </a:p>
          <a:p>
            <a:pPr>
              <a:spcAft>
                <a:spcPts val="865"/>
              </a:spcAft>
            </a:pPr>
            <a:r>
              <a:rPr lang="es-EC" sz="1800" dirty="0">
                <a:latin typeface="Times New Roman" panose="02020603050405020304" pitchFamily="18" charset="0"/>
                <a:ea typeface="Calibri" panose="020F0502020204030204" pitchFamily="34" charset="0"/>
                <a:cs typeface="Times New Roman" panose="02020603050405020304" pitchFamily="18" charset="0"/>
              </a:rPr>
              <a:t>Sector: 		Recinto </a:t>
            </a:r>
            <a:r>
              <a:rPr lang="es-EC" sz="1800" dirty="0" err="1">
                <a:latin typeface="Times New Roman" panose="02020603050405020304" pitchFamily="18" charset="0"/>
                <a:ea typeface="Calibri" panose="020F0502020204030204" pitchFamily="34" charset="0"/>
                <a:cs typeface="Times New Roman" panose="02020603050405020304" pitchFamily="18" charset="0"/>
              </a:rPr>
              <a:t>Mocache</a:t>
            </a:r>
            <a:r>
              <a:rPr lang="es-EC" sz="1800" dirty="0">
                <a:latin typeface="Times New Roman" panose="02020603050405020304" pitchFamily="18" charset="0"/>
                <a:ea typeface="Calibri" panose="020F0502020204030204" pitchFamily="34" charset="0"/>
                <a:cs typeface="Times New Roman" panose="02020603050405020304" pitchFamily="18" charset="0"/>
              </a:rPr>
              <a:t> 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ángulo 9"/>
          <p:cNvSpPr/>
          <p:nvPr/>
        </p:nvSpPr>
        <p:spPr>
          <a:xfrm>
            <a:off x="6743278" y="3501802"/>
            <a:ext cx="5119974" cy="2892902"/>
          </a:xfrm>
          <a:prstGeom prst="rect">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wrap="square" lIns="98865" tIns="49432" rIns="98865" bIns="49432">
            <a:spAutoFit/>
          </a:bodyPr>
          <a:lstStyle/>
          <a:p>
            <a:pPr marL="494325" indent="-494325">
              <a:spcBef>
                <a:spcPts val="216"/>
              </a:spcBef>
            </a:pPr>
            <a:r>
              <a:rPr lang="es-EC" sz="18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Ecológica </a:t>
            </a:r>
            <a:endParaRPr lang="es-EC" sz="18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65"/>
              </a:spcAft>
            </a:pPr>
            <a:r>
              <a:rPr lang="es-EC" sz="1800" dirty="0">
                <a:latin typeface="Times New Roman" panose="02020603050405020304" pitchFamily="18" charset="0"/>
                <a:ea typeface="Calibri" panose="020F0502020204030204" pitchFamily="34" charset="0"/>
                <a:cs typeface="Times New Roman" panose="02020603050405020304" pitchFamily="18" charset="0"/>
              </a:rPr>
              <a:t>Zona de vida:	        Bosque húmedo Tropical </a:t>
            </a:r>
            <a:r>
              <a:rPr lang="es-EC"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Altitud:		                226 msnm</a:t>
            </a:r>
            <a:endParaRPr lang="es-EC" sz="18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65"/>
              </a:spcAft>
            </a:pPr>
            <a:r>
              <a:rPr lang="es-EC"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Temperatura media:		24,5 º</a:t>
            </a:r>
          </a:p>
          <a:p>
            <a:pPr>
              <a:spcAft>
                <a:spcPts val="865"/>
              </a:spcAft>
            </a:pPr>
            <a:r>
              <a:rPr lang="es-EC"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Precipitación:		2500 mm año</a:t>
            </a:r>
            <a:endParaRPr lang="es-EC" sz="18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65"/>
              </a:spcAft>
            </a:pPr>
            <a:r>
              <a:rPr lang="es-EC"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Humedad relativa:		88%</a:t>
            </a:r>
            <a:endParaRPr lang="es-EC" sz="18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65"/>
              </a:spcAft>
            </a:pPr>
            <a:r>
              <a:rPr lang="es-EC"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Heliofanía: 	         810 horas luz año</a:t>
            </a:r>
            <a:endParaRPr lang="es-EC" sz="1800" dirty="0">
              <a:latin typeface="Times New Roman" panose="02020603050405020304" pitchFamily="18" charset="0"/>
              <a:ea typeface="Calibri" panose="020F0502020204030204" pitchFamily="34" charset="0"/>
              <a:cs typeface="Times New Roman" panose="02020603050405020304" pitchFamily="18" charset="0"/>
            </a:endParaRPr>
          </a:p>
          <a:p>
            <a:pPr>
              <a:tabLst>
                <a:tab pos="1265334" algn="ctr"/>
              </a:tabLst>
            </a:pPr>
            <a:r>
              <a:rPr lang="es-EC"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Suelos:		             Francos Arenoso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ángulo 10"/>
          <p:cNvSpPr/>
          <p:nvPr/>
        </p:nvSpPr>
        <p:spPr>
          <a:xfrm>
            <a:off x="2601051" y="1085722"/>
            <a:ext cx="2450277" cy="392217"/>
          </a:xfrm>
          <a:prstGeom prst="rect">
            <a:avLst/>
          </a:prstGeom>
        </p:spPr>
        <p:txBody>
          <a:bodyPr wrap="none" lIns="98865" tIns="49432" rIns="98865" bIns="49432">
            <a:spAutoFit/>
          </a:bodyPr>
          <a:lstStyle/>
          <a:p>
            <a:pPr marL="494325" indent="-494325">
              <a:spcBef>
                <a:spcPts val="216"/>
              </a:spcBef>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Geográfica</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ángulo 11"/>
          <p:cNvSpPr/>
          <p:nvPr/>
        </p:nvSpPr>
        <p:spPr>
          <a:xfrm>
            <a:off x="1468968" y="5930226"/>
            <a:ext cx="3999394" cy="976993"/>
          </a:xfrm>
          <a:prstGeom prst="rect">
            <a:avLst/>
          </a:prstGeom>
        </p:spPr>
        <p:txBody>
          <a:bodyPr wrap="square" lIns="98865" tIns="49432" rIns="98865" bIns="49432">
            <a:spAutoFit/>
          </a:bodyPr>
          <a:lstStyle/>
          <a:p>
            <a:r>
              <a:rPr lang="es-EC" b="1" dirty="0">
                <a:latin typeface="Times New Roman" panose="02020603050405020304" pitchFamily="18" charset="0"/>
                <a:ea typeface="Calibri" panose="020F0502020204030204" pitchFamily="34" charset="0"/>
                <a:cs typeface="Times New Roman" panose="02020603050405020304" pitchFamily="18" charset="0"/>
              </a:rPr>
              <a:t>Latitud: 0º03´42,9</a:t>
            </a:r>
          </a:p>
          <a:p>
            <a:r>
              <a:rPr lang="es-EC" b="1" dirty="0">
                <a:latin typeface="Times New Roman" panose="02020603050405020304" pitchFamily="18" charset="0"/>
                <a:ea typeface="Calibri" panose="020F0502020204030204" pitchFamily="34" charset="0"/>
                <a:cs typeface="Times New Roman" panose="02020603050405020304" pitchFamily="18" charset="0"/>
              </a:rPr>
              <a:t>Longitud: 79º31´39,2</a:t>
            </a:r>
          </a:p>
          <a:p>
            <a:endParaRPr lang="es-EC"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ángulo 12"/>
          <p:cNvSpPr/>
          <p:nvPr/>
        </p:nvSpPr>
        <p:spPr>
          <a:xfrm>
            <a:off x="6084118" y="6272529"/>
            <a:ext cx="6445455" cy="517251"/>
          </a:xfrm>
          <a:prstGeom prst="rect">
            <a:avLst/>
          </a:prstGeom>
        </p:spPr>
        <p:txBody>
          <a:bodyPr wrap="square" lIns="98865" tIns="49432" rIns="98865" bIns="49432">
            <a:spAutoFit/>
          </a:bodyPr>
          <a:lstStyle/>
          <a:p>
            <a:pPr algn="ctr">
              <a:lnSpc>
                <a:spcPct val="200000"/>
              </a:lnSpc>
              <a:tabLst>
                <a:tab pos="1265334" algn="ctr"/>
              </a:tabLst>
            </a:pPr>
            <a:r>
              <a:rPr lang="es-EC" sz="1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Fuente: </a:t>
            </a:r>
            <a:r>
              <a:rPr lang="es-EC"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Estación Agro Meteorológica “La Concordia”</a:t>
            </a:r>
            <a:endParaRPr lang="es-EC" sz="16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49" name="Imagen 27">
            <a:extLst>
              <a:ext uri="{FF2B5EF4-FFF2-40B4-BE49-F238E27FC236}">
                <a16:creationId xmlns:a16="http://schemas.microsoft.com/office/drawing/2014/main" xmlns="" id="{77AFAF84-E8CC-4DB8-88DB-5AC12B34C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856" y="1582138"/>
            <a:ext cx="5625734" cy="46193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26" descr="Resultado de imagen para simbolo de ubicacion sin fondo">
            <a:extLst>
              <a:ext uri="{FF2B5EF4-FFF2-40B4-BE49-F238E27FC236}">
                <a16:creationId xmlns:a16="http://schemas.microsoft.com/office/drawing/2014/main" xmlns="" id="{FD7ADFA8-6523-43B3-994C-D145BA9255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8968" y="3534167"/>
            <a:ext cx="378226" cy="3782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xmlns="" id="{0B195009-4915-4461-B9D3-1D3DDF591F5B}"/>
              </a:ext>
            </a:extLst>
          </p:cNvPr>
          <p:cNvSpPr>
            <a:spLocks noChangeArrowheads="1"/>
          </p:cNvSpPr>
          <p:nvPr/>
        </p:nvSpPr>
        <p:spPr bwMode="auto">
          <a:xfrm>
            <a:off x="977038" y="1446498"/>
            <a:ext cx="15010434" cy="60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3" name="Rectangle 4">
            <a:extLst>
              <a:ext uri="{FF2B5EF4-FFF2-40B4-BE49-F238E27FC236}">
                <a16:creationId xmlns:a16="http://schemas.microsoft.com/office/drawing/2014/main" xmlns="" id="{BFF338F9-5E67-4BD1-A3E1-2CD65856459D}"/>
              </a:ext>
            </a:extLst>
          </p:cNvPr>
          <p:cNvSpPr>
            <a:spLocks noChangeArrowheads="1"/>
          </p:cNvSpPr>
          <p:nvPr/>
        </p:nvSpPr>
        <p:spPr bwMode="auto">
          <a:xfrm>
            <a:off x="1067525" y="2056097"/>
            <a:ext cx="150104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3579308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752434" y="394113"/>
            <a:ext cx="6982018" cy="638438"/>
          </a:xfrm>
          <a:prstGeom prst="rect">
            <a:avLst/>
          </a:prstGeom>
          <a:noFill/>
          <a:ln>
            <a:solidFill>
              <a:srgbClr val="FFC000"/>
            </a:solidFill>
          </a:ln>
        </p:spPr>
        <p:txBody>
          <a:bodyPr wrap="square" lIns="98865" tIns="49432" rIns="98865" bIns="49432" rtlCol="0">
            <a:spAutoFit/>
          </a:bodyPr>
          <a:lstStyle/>
          <a:p>
            <a:pPr algn="ctr"/>
            <a:r>
              <a:rPr lang="es-MX" sz="3500" b="1" dirty="0">
                <a:latin typeface="Times New Roman" panose="02020603050405020304" pitchFamily="18" charset="0"/>
                <a:cs typeface="Times New Roman" panose="02020603050405020304" pitchFamily="18" charset="0"/>
              </a:rPr>
              <a:t>DISEÑO EXPERIMETAL </a:t>
            </a:r>
          </a:p>
        </p:txBody>
      </p:sp>
      <p:cxnSp>
        <p:nvCxnSpPr>
          <p:cNvPr id="8" name="Conector recto 7"/>
          <p:cNvCxnSpPr/>
          <p:nvPr/>
        </p:nvCxnSpPr>
        <p:spPr>
          <a:xfrm>
            <a:off x="478582" y="1197546"/>
            <a:ext cx="11413193"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2 Tabla"/>
          <p:cNvGraphicFramePr>
            <a:graphicFrameLocks noGrp="1"/>
          </p:cNvGraphicFramePr>
          <p:nvPr>
            <p:extLst>
              <p:ext uri="{D42A27DB-BD31-4B8C-83A1-F6EECF244321}">
                <p14:modId xmlns:p14="http://schemas.microsoft.com/office/powerpoint/2010/main" val="871243934"/>
              </p:ext>
            </p:extLst>
          </p:nvPr>
        </p:nvGraphicFramePr>
        <p:xfrm>
          <a:off x="982638" y="1496306"/>
          <a:ext cx="10383156" cy="5120640"/>
        </p:xfrm>
        <a:graphic>
          <a:graphicData uri="http://schemas.openxmlformats.org/drawingml/2006/table">
            <a:tbl>
              <a:tblPr firstRow="1" firstCol="1" bandRow="1">
                <a:tableStyleId>{0660B408-B3CF-4A94-85FC-2B1E0A45F4A2}</a:tableStyleId>
              </a:tblPr>
              <a:tblGrid>
                <a:gridCol w="4610121">
                  <a:extLst>
                    <a:ext uri="{9D8B030D-6E8A-4147-A177-3AD203B41FA5}">
                      <a16:colId xmlns:a16="http://schemas.microsoft.com/office/drawing/2014/main" xmlns="" val="20000"/>
                    </a:ext>
                  </a:extLst>
                </a:gridCol>
                <a:gridCol w="5773035">
                  <a:extLst>
                    <a:ext uri="{9D8B030D-6E8A-4147-A177-3AD203B41FA5}">
                      <a16:colId xmlns:a16="http://schemas.microsoft.com/office/drawing/2014/main" xmlns="" val="20001"/>
                    </a:ext>
                  </a:extLst>
                </a:gridCol>
              </a:tblGrid>
              <a:tr h="266700">
                <a:tc>
                  <a:txBody>
                    <a:bodyPr/>
                    <a:lstStyle/>
                    <a:p>
                      <a:pPr algn="ctr">
                        <a:lnSpc>
                          <a:spcPct val="150000"/>
                        </a:lnSpc>
                        <a:spcAft>
                          <a:spcPts val="0"/>
                        </a:spcAft>
                      </a:pPr>
                      <a:r>
                        <a:rPr lang="es-EC" sz="2800" dirty="0">
                          <a:effectLst>
                            <a:outerShdw blurRad="38100" dist="38100" dir="2700000" algn="tl">
                              <a:srgbClr val="000000">
                                <a:alpha val="43137"/>
                              </a:srgbClr>
                            </a:outerShdw>
                          </a:effectLst>
                        </a:rPr>
                        <a:t>Factores</a:t>
                      </a:r>
                      <a:endParaRPr lang="es-EC" sz="2800" dirty="0">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2800" dirty="0">
                          <a:effectLst>
                            <a:outerShdw blurRad="38100" dist="38100" dir="2700000" algn="tl">
                              <a:srgbClr val="000000">
                                <a:alpha val="43137"/>
                              </a:srgbClr>
                            </a:outerShdw>
                          </a:effectLst>
                        </a:rPr>
                        <a:t>Niveles</a:t>
                      </a:r>
                      <a:endParaRPr lang="es-EC" sz="2800" dirty="0">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0"/>
                  </a:ext>
                </a:extLst>
              </a:tr>
              <a:tr h="266700">
                <a:tc>
                  <a:txBody>
                    <a:bodyPr/>
                    <a:lstStyle/>
                    <a:p>
                      <a:pPr algn="ctr">
                        <a:lnSpc>
                          <a:spcPct val="150000"/>
                        </a:lnSpc>
                        <a:spcAft>
                          <a:spcPts val="0"/>
                        </a:spcAft>
                      </a:pPr>
                      <a:r>
                        <a:rPr lang="es-EC" sz="2800" dirty="0">
                          <a:effectLst/>
                        </a:rPr>
                        <a:t>Variedades de abacá (V)</a:t>
                      </a:r>
                      <a:endParaRPr lang="es-EC" sz="2800" dirty="0">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2800" dirty="0">
                          <a:effectLst/>
                        </a:rPr>
                        <a:t>V1= </a:t>
                      </a:r>
                      <a:r>
                        <a:rPr lang="es-EC" sz="2800" dirty="0" err="1">
                          <a:effectLst/>
                        </a:rPr>
                        <a:t>Bungalanon</a:t>
                      </a:r>
                      <a:endParaRPr lang="es-EC" sz="2800" dirty="0">
                        <a:effectLst/>
                      </a:endParaRPr>
                    </a:p>
                    <a:p>
                      <a:pPr algn="ctr">
                        <a:lnSpc>
                          <a:spcPct val="150000"/>
                        </a:lnSpc>
                        <a:spcAft>
                          <a:spcPts val="0"/>
                        </a:spcAft>
                      </a:pPr>
                      <a:r>
                        <a:rPr lang="es-EC" sz="2800" dirty="0">
                          <a:effectLst/>
                        </a:rPr>
                        <a:t>V2= </a:t>
                      </a:r>
                      <a:r>
                        <a:rPr lang="es-ES" sz="2800" dirty="0">
                          <a:effectLst/>
                        </a:rPr>
                        <a:t>Tangongon.</a:t>
                      </a:r>
                      <a:endParaRPr lang="es-EC" sz="2800" dirty="0">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1"/>
                  </a:ext>
                </a:extLst>
              </a:tr>
              <a:tr h="266700">
                <a:tc>
                  <a:txBody>
                    <a:bodyPr/>
                    <a:lstStyle/>
                    <a:p>
                      <a:pPr algn="ctr">
                        <a:lnSpc>
                          <a:spcPct val="150000"/>
                        </a:lnSpc>
                        <a:spcAft>
                          <a:spcPts val="0"/>
                        </a:spcAft>
                      </a:pPr>
                      <a:r>
                        <a:rPr lang="es-EC" sz="2800" dirty="0">
                          <a:effectLst/>
                        </a:rPr>
                        <a:t>Fermentativos (F)</a:t>
                      </a:r>
                      <a:endParaRPr lang="es-EC" sz="2800" dirty="0">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2800" dirty="0">
                          <a:effectLst/>
                        </a:rPr>
                        <a:t>F1= Flora natural</a:t>
                      </a:r>
                    </a:p>
                    <a:p>
                      <a:pPr algn="ctr">
                        <a:lnSpc>
                          <a:spcPct val="150000"/>
                        </a:lnSpc>
                        <a:spcAft>
                          <a:spcPts val="0"/>
                        </a:spcAft>
                      </a:pPr>
                      <a:r>
                        <a:rPr lang="es-EC" sz="2800" dirty="0">
                          <a:effectLst/>
                        </a:rPr>
                        <a:t>F2= Levadura (</a:t>
                      </a:r>
                      <a:r>
                        <a:rPr lang="es-EC" sz="2800" i="1" dirty="0" err="1">
                          <a:effectLst/>
                        </a:rPr>
                        <a:t>Saccharomyces</a:t>
                      </a:r>
                      <a:r>
                        <a:rPr lang="es-EC" sz="2800" i="1" dirty="0">
                          <a:effectLst/>
                        </a:rPr>
                        <a:t> </a:t>
                      </a:r>
                      <a:r>
                        <a:rPr lang="es-EC" sz="2800" i="1" dirty="0" err="1">
                          <a:effectLst/>
                        </a:rPr>
                        <a:t>cerevisiae</a:t>
                      </a:r>
                      <a:r>
                        <a:rPr lang="es-EC" sz="2800" dirty="0">
                          <a:effectLst/>
                        </a:rPr>
                        <a:t>)</a:t>
                      </a:r>
                      <a:endParaRPr lang="es-EC" sz="2800" dirty="0">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2"/>
                  </a:ext>
                </a:extLst>
              </a:tr>
              <a:tr h="266700">
                <a:tc>
                  <a:txBody>
                    <a:bodyPr/>
                    <a:lstStyle/>
                    <a:p>
                      <a:pPr algn="ctr">
                        <a:lnSpc>
                          <a:spcPct val="150000"/>
                        </a:lnSpc>
                        <a:spcAft>
                          <a:spcPts val="0"/>
                        </a:spcAft>
                      </a:pPr>
                      <a:r>
                        <a:rPr lang="es-EC" sz="2800" dirty="0">
                          <a:effectLst/>
                        </a:rPr>
                        <a:t>Esterilización (E)</a:t>
                      </a:r>
                      <a:endParaRPr lang="es-EC" sz="2800" dirty="0">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S" sz="2800" dirty="0">
                          <a:effectLst/>
                        </a:rPr>
                        <a:t>E1= Pasteurizado</a:t>
                      </a:r>
                      <a:endParaRPr lang="es-EC" sz="2800" dirty="0">
                        <a:effectLst/>
                      </a:endParaRPr>
                    </a:p>
                    <a:p>
                      <a:pPr algn="ctr">
                        <a:lnSpc>
                          <a:spcPct val="150000"/>
                        </a:lnSpc>
                        <a:spcAft>
                          <a:spcPts val="0"/>
                        </a:spcAft>
                      </a:pPr>
                      <a:r>
                        <a:rPr lang="es-ES" sz="2800" dirty="0">
                          <a:effectLst/>
                        </a:rPr>
                        <a:t>E2= Sin pasteurizar.</a:t>
                      </a:r>
                      <a:endParaRPr lang="es-EC" sz="2800" dirty="0">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29491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52434" y="189434"/>
            <a:ext cx="6982018" cy="638438"/>
          </a:xfrm>
          <a:prstGeom prst="rect">
            <a:avLst/>
          </a:prstGeom>
          <a:noFill/>
          <a:ln>
            <a:solidFill>
              <a:srgbClr val="FFC000"/>
            </a:solidFill>
          </a:ln>
        </p:spPr>
        <p:txBody>
          <a:bodyPr wrap="square" lIns="98865" tIns="49432" rIns="98865" bIns="49432" rtlCol="0">
            <a:spAutoFit/>
          </a:bodyPr>
          <a:lstStyle/>
          <a:p>
            <a:pPr algn="ctr"/>
            <a:r>
              <a:rPr lang="es-MX" sz="3500" b="1" dirty="0">
                <a:latin typeface="Times New Roman" panose="02020603050405020304" pitchFamily="18" charset="0"/>
                <a:cs typeface="Times New Roman" panose="02020603050405020304" pitchFamily="18" charset="0"/>
              </a:rPr>
              <a:t>TRATAMIENTOS A COMPARAR</a:t>
            </a:r>
          </a:p>
        </p:txBody>
      </p:sp>
      <p:cxnSp>
        <p:nvCxnSpPr>
          <p:cNvPr id="5" name="Conector recto 4"/>
          <p:cNvCxnSpPr/>
          <p:nvPr/>
        </p:nvCxnSpPr>
        <p:spPr>
          <a:xfrm>
            <a:off x="536848" y="909514"/>
            <a:ext cx="11254102"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7175326" y="1413570"/>
            <a:ext cx="4112996" cy="927438"/>
          </a:xfrm>
          <a:prstGeom prst="round2SameRect">
            <a:avLst/>
          </a:prstGeom>
          <a:blipFill>
            <a:blip r:embed="rId2"/>
            <a:tile tx="0" ty="0" sx="100000" sy="100000" flip="none" algn="tl"/>
          </a:blipFill>
          <a:ln w="19050">
            <a:solidFill>
              <a:srgbClr val="00B05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lIns="98865" tIns="49432" rIns="98865" bIns="49432" rtlCol="0">
            <a:spAutoFit/>
          </a:bodyPr>
          <a:lstStyle/>
          <a:p>
            <a:pPr algn="ctr"/>
            <a:r>
              <a:rPr lang="es-ES" sz="17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Diseño Experimental:</a:t>
            </a:r>
          </a:p>
          <a:p>
            <a:pPr algn="ctr"/>
            <a:r>
              <a:rPr lang="es-ES" sz="1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Esquema trifactorial (</a:t>
            </a:r>
            <a:r>
              <a:rPr lang="es-ES" sz="17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AxBxC</a:t>
            </a:r>
            <a:r>
              <a:rPr lang="es-ES" sz="1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un D.B.C.A.</a:t>
            </a:r>
            <a:endParaRPr lang="es-ES" sz="17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CuadroTexto 7"/>
          <p:cNvSpPr txBox="1"/>
          <p:nvPr/>
        </p:nvSpPr>
        <p:spPr>
          <a:xfrm>
            <a:off x="7247334" y="4198400"/>
            <a:ext cx="4112996" cy="743562"/>
          </a:xfrm>
          <a:prstGeom prst="snip2DiagRect">
            <a:avLst/>
          </a:prstGeom>
          <a:blipFill>
            <a:blip r:embed="rId2"/>
            <a:tile tx="0" ty="0" sx="100000" sy="100000" flip="none" algn="tl"/>
          </a:blipFill>
          <a:ln w="19050">
            <a:solidFill>
              <a:srgbClr val="00B05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lIns="98865" tIns="49432" rIns="98865" bIns="49432" rtlCol="0">
            <a:spAutoFit/>
          </a:bodyPr>
          <a:lstStyle/>
          <a:p>
            <a:pPr algn="ctr"/>
            <a:r>
              <a:rPr lang="es-ES" sz="17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Unidades experimentales:</a:t>
            </a:r>
          </a:p>
          <a:p>
            <a:pPr algn="ctr"/>
            <a:r>
              <a:rPr lang="es-ES" sz="1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UE</a:t>
            </a:r>
          </a:p>
        </p:txBody>
      </p:sp>
      <p:sp>
        <p:nvSpPr>
          <p:cNvPr id="9" name="CuadroTexto 8"/>
          <p:cNvSpPr txBox="1"/>
          <p:nvPr/>
        </p:nvSpPr>
        <p:spPr>
          <a:xfrm>
            <a:off x="6726440" y="2781721"/>
            <a:ext cx="4112996" cy="961661"/>
          </a:xfrm>
          <a:prstGeom prst="snip1Rect">
            <a:avLst/>
          </a:prstGeom>
          <a:blipFill>
            <a:blip r:embed="rId2"/>
            <a:tile tx="0" ty="0" sx="100000" sy="100000" flip="none" algn="tl"/>
          </a:blipFill>
          <a:ln w="19050">
            <a:solidFill>
              <a:srgbClr val="00B05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lIns="98865" tIns="49432" rIns="98865" bIns="49432" rtlCol="0">
            <a:spAutoFit/>
          </a:bodyPr>
          <a:lstStyle/>
          <a:p>
            <a:pPr algn="ctr"/>
            <a:r>
              <a:rPr lang="es-ES" sz="17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Repeticiones:</a:t>
            </a:r>
          </a:p>
          <a:p>
            <a:pPr algn="ctr"/>
            <a:r>
              <a:rPr lang="es-EC" sz="1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Tres repeticiones en cada tratamiento </a:t>
            </a:r>
          </a:p>
          <a:p>
            <a:pPr algn="ctr"/>
            <a:r>
              <a:rPr lang="es-EC" sz="1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 tratamientos).</a:t>
            </a:r>
          </a:p>
        </p:txBody>
      </p:sp>
      <p:sp>
        <p:nvSpPr>
          <p:cNvPr id="10" name="CuadroTexto 9"/>
          <p:cNvSpPr txBox="1"/>
          <p:nvPr/>
        </p:nvSpPr>
        <p:spPr>
          <a:xfrm>
            <a:off x="6743278" y="5638560"/>
            <a:ext cx="4112996" cy="743562"/>
          </a:xfrm>
          <a:prstGeom prst="snip2DiagRect">
            <a:avLst/>
          </a:prstGeom>
          <a:blipFill>
            <a:blip r:embed="rId2"/>
            <a:tile tx="0" ty="0" sx="100000" sy="100000" flip="none" algn="tl"/>
          </a:blipFill>
          <a:ln w="19050">
            <a:solidFill>
              <a:srgbClr val="00B05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lIns="98865" tIns="49432" rIns="98865" bIns="49432" rtlCol="0">
            <a:spAutoFit/>
          </a:bodyPr>
          <a:lstStyle/>
          <a:p>
            <a:pPr algn="ctr"/>
            <a:r>
              <a:rPr lang="es-ES" sz="17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Análisis Funcional:</a:t>
            </a:r>
          </a:p>
          <a:p>
            <a:pPr algn="ctr"/>
            <a:r>
              <a:rPr lang="es-ES" sz="1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Prueba de significancia de </a:t>
            </a:r>
            <a:r>
              <a:rPr lang="es-ES" sz="17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Tukey</a:t>
            </a:r>
            <a:r>
              <a:rPr lang="es-ES" sz="17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 5 %.</a:t>
            </a:r>
          </a:p>
        </p:txBody>
      </p:sp>
      <p:sp>
        <p:nvSpPr>
          <p:cNvPr id="11" name="Flecha abajo 10"/>
          <p:cNvSpPr/>
          <p:nvPr/>
        </p:nvSpPr>
        <p:spPr>
          <a:xfrm rot="16200000">
            <a:off x="6421845" y="1644238"/>
            <a:ext cx="676920" cy="466102"/>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8865" tIns="49432" rIns="98865" bIns="49432" rtlCol="0" anchor="ctr"/>
          <a:lstStyle/>
          <a:p>
            <a:pPr algn="ctr"/>
            <a:endParaRPr lang="x-none" dirty="0">
              <a:ln>
                <a:solidFill>
                  <a:srgbClr val="FFFF00"/>
                </a:solidFill>
              </a:ln>
            </a:endParaRPr>
          </a:p>
        </p:txBody>
      </p:sp>
      <p:sp>
        <p:nvSpPr>
          <p:cNvPr id="13" name="Flecha abajo 12"/>
          <p:cNvSpPr/>
          <p:nvPr/>
        </p:nvSpPr>
        <p:spPr>
          <a:xfrm rot="5400000">
            <a:off x="10786055" y="3029500"/>
            <a:ext cx="676920" cy="466102"/>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8865" tIns="49432" rIns="98865" bIns="49432" rtlCol="0" anchor="ctr"/>
          <a:lstStyle/>
          <a:p>
            <a:pPr algn="ctr"/>
            <a:endParaRPr lang="x-none" dirty="0">
              <a:ln>
                <a:solidFill>
                  <a:srgbClr val="FFFF00"/>
                </a:solidFill>
              </a:ln>
            </a:endParaRPr>
          </a:p>
        </p:txBody>
      </p:sp>
      <p:graphicFrame>
        <p:nvGraphicFramePr>
          <p:cNvPr id="2" name="1 Tabla"/>
          <p:cNvGraphicFramePr>
            <a:graphicFrameLocks noGrp="1"/>
          </p:cNvGraphicFramePr>
          <p:nvPr>
            <p:extLst>
              <p:ext uri="{D42A27DB-BD31-4B8C-83A1-F6EECF244321}">
                <p14:modId xmlns:p14="http://schemas.microsoft.com/office/powerpoint/2010/main" val="3574163157"/>
              </p:ext>
            </p:extLst>
          </p:nvPr>
        </p:nvGraphicFramePr>
        <p:xfrm>
          <a:off x="478582" y="1125538"/>
          <a:ext cx="5914143" cy="5637618"/>
        </p:xfrm>
        <a:graphic>
          <a:graphicData uri="http://schemas.openxmlformats.org/drawingml/2006/table">
            <a:tbl>
              <a:tblPr firstRow="1" firstCol="1" bandRow="1">
                <a:tableStyleId>{46F890A9-2807-4EBB-B81D-B2AA78EC7F39}</a:tableStyleId>
              </a:tblPr>
              <a:tblGrid>
                <a:gridCol w="1381894">
                  <a:extLst>
                    <a:ext uri="{9D8B030D-6E8A-4147-A177-3AD203B41FA5}">
                      <a16:colId xmlns:a16="http://schemas.microsoft.com/office/drawing/2014/main" xmlns="" val="20000"/>
                    </a:ext>
                  </a:extLst>
                </a:gridCol>
                <a:gridCol w="1008112">
                  <a:extLst>
                    <a:ext uri="{9D8B030D-6E8A-4147-A177-3AD203B41FA5}">
                      <a16:colId xmlns:a16="http://schemas.microsoft.com/office/drawing/2014/main" xmlns="" val="20001"/>
                    </a:ext>
                  </a:extLst>
                </a:gridCol>
                <a:gridCol w="3524137">
                  <a:extLst>
                    <a:ext uri="{9D8B030D-6E8A-4147-A177-3AD203B41FA5}">
                      <a16:colId xmlns:a16="http://schemas.microsoft.com/office/drawing/2014/main" xmlns="" val="20002"/>
                    </a:ext>
                  </a:extLst>
                </a:gridCol>
              </a:tblGrid>
              <a:tr h="516557">
                <a:tc>
                  <a:txBody>
                    <a:bodyPr/>
                    <a:lstStyle/>
                    <a:p>
                      <a:pPr algn="ctr">
                        <a:lnSpc>
                          <a:spcPct val="150000"/>
                        </a:lnSpc>
                        <a:spcAft>
                          <a:spcPts val="0"/>
                        </a:spcAft>
                      </a:pPr>
                      <a:r>
                        <a:rPr lang="es-EC"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Tratamiento</a:t>
                      </a:r>
                      <a:endParaRPr lang="es-EC" sz="16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Código</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Descripción</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0"/>
                  </a:ext>
                </a:extLst>
              </a:tr>
              <a:tr h="707938">
                <a:tc>
                  <a:txBody>
                    <a:bodyPr/>
                    <a:lstStyle/>
                    <a:p>
                      <a:pPr algn="ctr">
                        <a:lnSpc>
                          <a:spcPct val="150000"/>
                        </a:lnSpc>
                        <a:spcAft>
                          <a:spcPts val="0"/>
                        </a:spcAft>
                      </a:pPr>
                      <a:r>
                        <a:rPr lang="es-EC" sz="1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T1</a:t>
                      </a:r>
                      <a:endParaRPr lang="es-EC" sz="1600">
                        <a:solidFill>
                          <a:srgbClr val="0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V1F1E1</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Bungalanon + Flora natural + Pasteurizado.</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1"/>
                  </a:ext>
                </a:extLst>
              </a:tr>
              <a:tr h="707938">
                <a:tc>
                  <a:txBody>
                    <a:bodyPr/>
                    <a:lstStyle/>
                    <a:p>
                      <a:pPr algn="ctr">
                        <a:lnSpc>
                          <a:spcPct val="150000"/>
                        </a:lnSpc>
                        <a:spcAft>
                          <a:spcPts val="0"/>
                        </a:spcAft>
                      </a:pPr>
                      <a:r>
                        <a:rPr lang="es-EC" sz="1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T2</a:t>
                      </a:r>
                      <a:endParaRPr lang="es-EC" sz="1600">
                        <a:solidFill>
                          <a:srgbClr val="0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V1F1E2</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Bungalanon + Flora natural + Sin pasteurizar.</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2"/>
                  </a:ext>
                </a:extLst>
              </a:tr>
              <a:tr h="428744">
                <a:tc>
                  <a:txBody>
                    <a:bodyPr/>
                    <a:lstStyle/>
                    <a:p>
                      <a:pPr algn="ctr">
                        <a:lnSpc>
                          <a:spcPct val="150000"/>
                        </a:lnSpc>
                        <a:spcAft>
                          <a:spcPts val="0"/>
                        </a:spcAft>
                      </a:pPr>
                      <a:r>
                        <a:rPr lang="es-EC" sz="1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T3</a:t>
                      </a:r>
                      <a:endParaRPr lang="es-EC" sz="1600">
                        <a:solidFill>
                          <a:srgbClr val="0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V1F2E1</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Bungalanon + Levadura+ Pasteurizado.</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3"/>
                  </a:ext>
                </a:extLst>
              </a:tr>
              <a:tr h="584902">
                <a:tc>
                  <a:txBody>
                    <a:bodyPr/>
                    <a:lstStyle/>
                    <a:p>
                      <a:pPr algn="ctr">
                        <a:lnSpc>
                          <a:spcPct val="150000"/>
                        </a:lnSpc>
                        <a:spcAft>
                          <a:spcPts val="0"/>
                        </a:spcAft>
                      </a:pPr>
                      <a:r>
                        <a:rPr lang="es-EC" sz="1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T4</a:t>
                      </a:r>
                      <a:endParaRPr lang="es-EC" sz="1600">
                        <a:solidFill>
                          <a:srgbClr val="0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V1F2E2</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Bungalanon + Levadura+ Sin pasteurizar.</a:t>
                      </a:r>
                      <a:endParaRPr lang="es-EC" sz="160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4"/>
                  </a:ext>
                </a:extLst>
              </a:tr>
              <a:tr h="707938">
                <a:tc>
                  <a:txBody>
                    <a:bodyPr/>
                    <a:lstStyle/>
                    <a:p>
                      <a:pPr algn="ctr">
                        <a:lnSpc>
                          <a:spcPct val="150000"/>
                        </a:lnSpc>
                        <a:spcAft>
                          <a:spcPts val="0"/>
                        </a:spcAft>
                      </a:pPr>
                      <a:r>
                        <a:rPr lang="es-EC"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T5</a:t>
                      </a:r>
                      <a:endParaRPr lang="es-EC" sz="16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V2F1E1</a:t>
                      </a:r>
                      <a:endParaRPr lang="es-EC" sz="1600" dirty="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Tangongon.</a:t>
                      </a:r>
                      <a:r>
                        <a:rPr lang="es-EC" sz="1600" dirty="0">
                          <a:effectLst/>
                          <a:latin typeface="Times New Roman" panose="02020603050405020304" pitchFamily="18" charset="0"/>
                          <a:cs typeface="Times New Roman" panose="02020603050405020304" pitchFamily="18" charset="0"/>
                        </a:rPr>
                        <a:t> + Flora natural + Pasteurizado.</a:t>
                      </a:r>
                      <a:endParaRPr lang="es-EC" sz="1600" dirty="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5"/>
                  </a:ext>
                </a:extLst>
              </a:tr>
              <a:tr h="709264">
                <a:tc>
                  <a:txBody>
                    <a:bodyPr/>
                    <a:lstStyle/>
                    <a:p>
                      <a:pPr algn="ctr">
                        <a:lnSpc>
                          <a:spcPct val="150000"/>
                        </a:lnSpc>
                        <a:spcAft>
                          <a:spcPts val="0"/>
                        </a:spcAft>
                      </a:pPr>
                      <a:r>
                        <a:rPr lang="es-EC"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T6</a:t>
                      </a:r>
                      <a:endParaRPr lang="es-EC" sz="16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V2F1E2</a:t>
                      </a:r>
                      <a:endParaRPr lang="es-EC" sz="1600" dirty="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Tangongon.</a:t>
                      </a:r>
                      <a:r>
                        <a:rPr lang="es-EC" sz="1600" dirty="0">
                          <a:effectLst/>
                          <a:latin typeface="Times New Roman" panose="02020603050405020304" pitchFamily="18" charset="0"/>
                          <a:cs typeface="Times New Roman" panose="02020603050405020304" pitchFamily="18" charset="0"/>
                        </a:rPr>
                        <a:t> + Flora natural + Sin pasteurizar.</a:t>
                      </a:r>
                    </a:p>
                  </a:txBody>
                  <a:tcPr marL="43180" marR="43180" marT="0" marB="0" anchor="ctr"/>
                </a:tc>
                <a:extLst>
                  <a:ext uri="{0D108BD9-81ED-4DB2-BD59-A6C34878D82A}">
                    <a16:rowId xmlns:a16="http://schemas.microsoft.com/office/drawing/2014/main" xmlns="" val="10006"/>
                  </a:ext>
                </a:extLst>
              </a:tr>
              <a:tr h="547994">
                <a:tc>
                  <a:txBody>
                    <a:bodyPr/>
                    <a:lstStyle/>
                    <a:p>
                      <a:pPr algn="ctr">
                        <a:lnSpc>
                          <a:spcPct val="150000"/>
                        </a:lnSpc>
                        <a:spcAft>
                          <a:spcPts val="0"/>
                        </a:spcAft>
                      </a:pPr>
                      <a:r>
                        <a:rPr lang="es-EC"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T7</a:t>
                      </a:r>
                      <a:endParaRPr lang="es-EC" sz="16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V2F2E1</a:t>
                      </a:r>
                      <a:endParaRPr lang="es-EC" sz="1600" dirty="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Tangongon.</a:t>
                      </a:r>
                      <a:r>
                        <a:rPr lang="es-EC" sz="1600" dirty="0">
                          <a:effectLst/>
                          <a:latin typeface="Times New Roman" panose="02020603050405020304" pitchFamily="18" charset="0"/>
                          <a:cs typeface="Times New Roman" panose="02020603050405020304" pitchFamily="18" charset="0"/>
                        </a:rPr>
                        <a:t> + Levadura + Pasteurizado.</a:t>
                      </a:r>
                    </a:p>
                  </a:txBody>
                  <a:tcPr marL="43180" marR="43180" marT="0" marB="0" anchor="ctr"/>
                </a:tc>
                <a:extLst>
                  <a:ext uri="{0D108BD9-81ED-4DB2-BD59-A6C34878D82A}">
                    <a16:rowId xmlns:a16="http://schemas.microsoft.com/office/drawing/2014/main" xmlns="" val="10007"/>
                  </a:ext>
                </a:extLst>
              </a:tr>
              <a:tr h="633341">
                <a:tc>
                  <a:txBody>
                    <a:bodyPr/>
                    <a:lstStyle/>
                    <a:p>
                      <a:pPr algn="ctr">
                        <a:lnSpc>
                          <a:spcPct val="150000"/>
                        </a:lnSpc>
                        <a:spcAft>
                          <a:spcPts val="0"/>
                        </a:spcAft>
                      </a:pPr>
                      <a:r>
                        <a:rPr lang="es-EC"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T8</a:t>
                      </a:r>
                      <a:endParaRPr lang="es-EC" sz="16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V2F2E2</a:t>
                      </a:r>
                      <a:endParaRPr lang="es-EC" sz="1600" dirty="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tc>
                  <a:txBody>
                    <a:bodyPr/>
                    <a:lstStyle/>
                    <a:p>
                      <a:pPr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Tangongon.</a:t>
                      </a:r>
                      <a:r>
                        <a:rPr lang="es-EC" sz="1600" dirty="0">
                          <a:effectLst/>
                          <a:latin typeface="Times New Roman" panose="02020603050405020304" pitchFamily="18" charset="0"/>
                          <a:cs typeface="Times New Roman" panose="02020603050405020304" pitchFamily="18" charset="0"/>
                        </a:rPr>
                        <a:t> + Levadura + Sin pasteurizar.</a:t>
                      </a:r>
                      <a:endParaRPr lang="es-EC" sz="1600" dirty="0">
                        <a:solidFill>
                          <a:srgbClr val="000000"/>
                        </a:solidFill>
                        <a:effectLst/>
                        <a:latin typeface="Times New Roman" panose="02020603050405020304" pitchFamily="18" charset="0"/>
                        <a:ea typeface="Calibri"/>
                        <a:cs typeface="Times New Roman" panose="02020603050405020304" pitchFamily="18" charset="0"/>
                      </a:endParaRPr>
                    </a:p>
                  </a:txBody>
                  <a:tcPr marL="43180" marR="43180" marT="0" marB="0" anchor="ctr"/>
                </a:tc>
                <a:extLst>
                  <a:ext uri="{0D108BD9-81ED-4DB2-BD59-A6C34878D82A}">
                    <a16:rowId xmlns:a16="http://schemas.microsoft.com/office/drawing/2014/main" xmlns="" val="10008"/>
                  </a:ext>
                </a:extLst>
              </a:tr>
            </a:tbl>
          </a:graphicData>
        </a:graphic>
      </p:graphicFrame>
      <p:sp>
        <p:nvSpPr>
          <p:cNvPr id="17" name="Flecha abajo 10"/>
          <p:cNvSpPr/>
          <p:nvPr/>
        </p:nvSpPr>
        <p:spPr>
          <a:xfrm rot="16200000">
            <a:off x="6513620" y="4348934"/>
            <a:ext cx="676920" cy="466102"/>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8865" tIns="49432" rIns="98865" bIns="49432" rtlCol="0" anchor="ctr"/>
          <a:lstStyle/>
          <a:p>
            <a:pPr algn="ctr"/>
            <a:endParaRPr lang="x-none" dirty="0">
              <a:ln>
                <a:solidFill>
                  <a:srgbClr val="FFFF00"/>
                </a:solidFill>
              </a:ln>
            </a:endParaRPr>
          </a:p>
        </p:txBody>
      </p:sp>
      <p:sp>
        <p:nvSpPr>
          <p:cNvPr id="18" name="Flecha abajo 12"/>
          <p:cNvSpPr/>
          <p:nvPr/>
        </p:nvSpPr>
        <p:spPr>
          <a:xfrm rot="5400000">
            <a:off x="10742325" y="5695443"/>
            <a:ext cx="676920" cy="466102"/>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8865" tIns="49432" rIns="98865" bIns="49432" rtlCol="0" anchor="ctr"/>
          <a:lstStyle/>
          <a:p>
            <a:pPr algn="ctr"/>
            <a:endParaRPr lang="x-none" dirty="0">
              <a:ln>
                <a:solidFill>
                  <a:srgbClr val="FFFF00"/>
                </a:solidFill>
              </a:ln>
            </a:endParaRPr>
          </a:p>
        </p:txBody>
      </p:sp>
    </p:spTree>
    <p:extLst>
      <p:ext uri="{BB962C8B-B14F-4D97-AF65-F5344CB8AC3E}">
        <p14:creationId xmlns:p14="http://schemas.microsoft.com/office/powerpoint/2010/main" val="336940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xmlns="" id="{D460D991-F446-4B65-BE9C-E27047023BFC}"/>
              </a:ext>
            </a:extLst>
          </p:cNvPr>
          <p:cNvCxnSpPr>
            <a:stCxn id="18" idx="3"/>
            <a:endCxn id="23" idx="1"/>
          </p:cNvCxnSpPr>
          <p:nvPr/>
        </p:nvCxnSpPr>
        <p:spPr>
          <a:xfrm flipV="1">
            <a:off x="1894816" y="3816208"/>
            <a:ext cx="8866274" cy="7049"/>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872" t="25364" r="12161" b="19758"/>
          <a:stretch/>
        </p:blipFill>
        <p:spPr bwMode="auto">
          <a:xfrm>
            <a:off x="2323937" y="902235"/>
            <a:ext cx="1827053" cy="2015600"/>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198" y="923678"/>
            <a:ext cx="1818948" cy="1978724"/>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8982" y="939560"/>
            <a:ext cx="2025065" cy="1977123"/>
          </a:xfrm>
          <a:prstGeom prst="rect">
            <a:avLst/>
          </a:prstGeom>
          <a:ln>
            <a:noFill/>
          </a:ln>
          <a:effectLst>
            <a:softEdge rad="112500"/>
          </a:effectLst>
        </p:spPr>
        <p:style>
          <a:lnRef idx="2">
            <a:schemeClr val="accent1"/>
          </a:lnRef>
          <a:fillRef idx="1">
            <a:schemeClr val="lt1"/>
          </a:fillRef>
          <a:effectRef idx="0">
            <a:schemeClr val="accent1"/>
          </a:effectRef>
          <a:fontRef idx="minor">
            <a:schemeClr val="dk1"/>
          </a:fontRef>
        </p:style>
      </p:pic>
      <p:sp>
        <p:nvSpPr>
          <p:cNvPr id="15" name="Título 1">
            <a:extLst>
              <a:ext uri="{FF2B5EF4-FFF2-40B4-BE49-F238E27FC236}">
                <a16:creationId xmlns:a16="http://schemas.microsoft.com/office/drawing/2014/main" xmlns="" id="{DBA912AB-2890-40D0-9746-650C639AA1D4}"/>
              </a:ext>
            </a:extLst>
          </p:cNvPr>
          <p:cNvSpPr>
            <a:spLocks noGrp="1"/>
          </p:cNvSpPr>
          <p:nvPr>
            <p:ph type="title"/>
          </p:nvPr>
        </p:nvSpPr>
        <p:spPr>
          <a:xfrm>
            <a:off x="5973472" y="220294"/>
            <a:ext cx="4051094" cy="703384"/>
          </a:xfrm>
          <a:noFill/>
          <a:ln>
            <a:noFill/>
          </a:ln>
        </p:spPr>
        <p:style>
          <a:lnRef idx="0">
            <a:scrgbClr r="0" g="0" b="0"/>
          </a:lnRef>
          <a:fillRef idx="0">
            <a:scrgbClr r="0" g="0" b="0"/>
          </a:fillRef>
          <a:effectRef idx="0">
            <a:scrgbClr r="0" g="0" b="0"/>
          </a:effectRef>
          <a:fontRef idx="minor">
            <a:schemeClr val="accent2"/>
          </a:fontRef>
        </p:style>
        <p:txBody>
          <a:bodyPr>
            <a:noAutofit/>
          </a:bodyPr>
          <a:lstStyle/>
          <a:p>
            <a:pPr algn="ctr"/>
            <a:r>
              <a:rPr lang="es-EC" sz="4800" b="1" cap="none" spc="0"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MÉTODOS </a:t>
            </a:r>
          </a:p>
        </p:txBody>
      </p:sp>
      <p:sp>
        <p:nvSpPr>
          <p:cNvPr id="16" name="CuadroTexto 15">
            <a:extLst>
              <a:ext uri="{FF2B5EF4-FFF2-40B4-BE49-F238E27FC236}">
                <a16:creationId xmlns:a16="http://schemas.microsoft.com/office/drawing/2014/main" xmlns="" id="{DE7B0A3A-AE8A-4C00-8B56-50E3BEE4A344}"/>
              </a:ext>
            </a:extLst>
          </p:cNvPr>
          <p:cNvSpPr txBox="1"/>
          <p:nvPr/>
        </p:nvSpPr>
        <p:spPr>
          <a:xfrm>
            <a:off x="496191" y="344796"/>
            <a:ext cx="4868186" cy="578882"/>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s-EC" sz="28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Obtención de la materia prima</a:t>
            </a:r>
          </a:p>
        </p:txBody>
      </p:sp>
      <p:sp>
        <p:nvSpPr>
          <p:cNvPr id="17" name="CuadroTexto 16">
            <a:extLst>
              <a:ext uri="{FF2B5EF4-FFF2-40B4-BE49-F238E27FC236}">
                <a16:creationId xmlns:a16="http://schemas.microsoft.com/office/drawing/2014/main" xmlns="" id="{D174573A-CC95-4ACD-A32D-00EF84311E15}"/>
              </a:ext>
            </a:extLst>
          </p:cNvPr>
          <p:cNvSpPr txBox="1"/>
          <p:nvPr/>
        </p:nvSpPr>
        <p:spPr>
          <a:xfrm>
            <a:off x="539947" y="2956886"/>
            <a:ext cx="5917987" cy="510778"/>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2400" b="1" i="1" dirty="0">
                <a:latin typeface="Times New Roman" panose="02020603050405020304" pitchFamily="18" charset="0"/>
                <a:cs typeface="Times New Roman" panose="02020603050405020304" pitchFamily="18" charset="0"/>
              </a:rPr>
              <a:t>Análisis Físico del mucílago de abacá </a:t>
            </a:r>
          </a:p>
        </p:txBody>
      </p:sp>
      <p:sp>
        <p:nvSpPr>
          <p:cNvPr id="18" name="Rectángulo: esquinas redondeadas 17">
            <a:extLst>
              <a:ext uri="{FF2B5EF4-FFF2-40B4-BE49-F238E27FC236}">
                <a16:creationId xmlns:a16="http://schemas.microsoft.com/office/drawing/2014/main" xmlns="" id="{53825ACE-2962-43FB-8ED6-CAA5A972BFA9}"/>
              </a:ext>
            </a:extLst>
          </p:cNvPr>
          <p:cNvSpPr/>
          <p:nvPr/>
        </p:nvSpPr>
        <p:spPr>
          <a:xfrm>
            <a:off x="99042" y="3569854"/>
            <a:ext cx="1795774" cy="506805"/>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spcAft>
                <a:spcPts val="0"/>
              </a:spcAft>
            </a:pPr>
            <a:r>
              <a:rPr lang="es-ES" sz="1800" b="1" dirty="0">
                <a:latin typeface="Times New Roman" panose="02020603050405020304" pitchFamily="18" charset="0"/>
                <a:cs typeface="Times New Roman" panose="02020603050405020304" pitchFamily="18" charset="0"/>
              </a:rPr>
              <a:t>Sólidos solubles</a:t>
            </a:r>
            <a:endParaRPr lang="es-ES" sz="1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ángulo: esquinas redondeadas 18">
            <a:extLst>
              <a:ext uri="{FF2B5EF4-FFF2-40B4-BE49-F238E27FC236}">
                <a16:creationId xmlns:a16="http://schemas.microsoft.com/office/drawing/2014/main" xmlns="" id="{DC46581C-4F6B-4C22-8F97-812724B5E863}"/>
              </a:ext>
            </a:extLst>
          </p:cNvPr>
          <p:cNvSpPr/>
          <p:nvPr/>
        </p:nvSpPr>
        <p:spPr>
          <a:xfrm>
            <a:off x="2243880" y="3562805"/>
            <a:ext cx="1417327" cy="506805"/>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spcAft>
                <a:spcPts val="0"/>
              </a:spcAft>
            </a:pPr>
            <a:r>
              <a:rPr lang="es-ES" sz="1800" b="1" dirty="0">
                <a:latin typeface="Times New Roman" panose="02020603050405020304" pitchFamily="18" charset="0"/>
                <a:cs typeface="Times New Roman" panose="02020603050405020304" pitchFamily="18" charset="0"/>
              </a:rPr>
              <a:t>pH y Acidez</a:t>
            </a:r>
            <a:endParaRPr lang="es-ES" sz="1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ángulo: esquinas redondeadas 19">
            <a:extLst>
              <a:ext uri="{FF2B5EF4-FFF2-40B4-BE49-F238E27FC236}">
                <a16:creationId xmlns:a16="http://schemas.microsoft.com/office/drawing/2014/main" xmlns="" id="{A215DFDF-C209-4902-A2E7-337162847191}"/>
              </a:ext>
            </a:extLst>
          </p:cNvPr>
          <p:cNvSpPr/>
          <p:nvPr/>
        </p:nvSpPr>
        <p:spPr>
          <a:xfrm>
            <a:off x="4275997" y="3540352"/>
            <a:ext cx="1618499" cy="551712"/>
          </a:xfrm>
          <a:prstGeom prst="round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spcAft>
                <a:spcPts val="0"/>
              </a:spcAft>
            </a:pPr>
            <a:r>
              <a:rPr lang="es-ES" sz="2000" b="1" dirty="0">
                <a:latin typeface="Times New Roman" panose="02020603050405020304" pitchFamily="18" charset="0"/>
                <a:cs typeface="Times New Roman" panose="02020603050405020304" pitchFamily="18" charset="0"/>
              </a:rPr>
              <a:t>Grasa</a:t>
            </a:r>
            <a:endParaRPr lang="es-ES" sz="1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ángulo: esquinas redondeadas 20">
            <a:extLst>
              <a:ext uri="{FF2B5EF4-FFF2-40B4-BE49-F238E27FC236}">
                <a16:creationId xmlns:a16="http://schemas.microsoft.com/office/drawing/2014/main" xmlns="" id="{5EBE4D44-870A-46E5-85CB-BE99EB475534}"/>
              </a:ext>
            </a:extLst>
          </p:cNvPr>
          <p:cNvSpPr/>
          <p:nvPr/>
        </p:nvSpPr>
        <p:spPr>
          <a:xfrm>
            <a:off x="6337802" y="3540352"/>
            <a:ext cx="1900689" cy="551712"/>
          </a:xfrm>
          <a:prstGeom prst="round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spcAft>
                <a:spcPts val="0"/>
              </a:spcAft>
            </a:pPr>
            <a:r>
              <a:rPr lang="es-ES" sz="2000" b="1" dirty="0">
                <a:latin typeface="Times New Roman" panose="02020603050405020304" pitchFamily="18" charset="0"/>
                <a:cs typeface="Times New Roman" panose="02020603050405020304" pitchFamily="18" charset="0"/>
              </a:rPr>
              <a:t>Proteína</a:t>
            </a:r>
            <a:endParaRPr lang="es-ES" sz="1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ángulo: esquinas redondeadas 21">
            <a:extLst>
              <a:ext uri="{FF2B5EF4-FFF2-40B4-BE49-F238E27FC236}">
                <a16:creationId xmlns:a16="http://schemas.microsoft.com/office/drawing/2014/main" xmlns="" id="{D3502002-CD14-43BC-A4E0-C45E3E2C8D3E}"/>
              </a:ext>
            </a:extLst>
          </p:cNvPr>
          <p:cNvSpPr/>
          <p:nvPr/>
        </p:nvSpPr>
        <p:spPr>
          <a:xfrm>
            <a:off x="8830605" y="3547401"/>
            <a:ext cx="1315695" cy="551712"/>
          </a:xfrm>
          <a:prstGeom prst="round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spcAft>
                <a:spcPts val="0"/>
              </a:spcAft>
            </a:pPr>
            <a:r>
              <a:rPr lang="es-ES" sz="2000" b="1" dirty="0">
                <a:latin typeface="Times New Roman" panose="02020603050405020304" pitchFamily="18" charset="0"/>
                <a:cs typeface="Times New Roman" panose="02020603050405020304" pitchFamily="18" charset="0"/>
              </a:rPr>
              <a:t>Humedad</a:t>
            </a:r>
            <a:endParaRPr lang="es-ES" sz="1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ángulo: esquinas redondeadas 22">
            <a:extLst>
              <a:ext uri="{FF2B5EF4-FFF2-40B4-BE49-F238E27FC236}">
                <a16:creationId xmlns:a16="http://schemas.microsoft.com/office/drawing/2014/main" xmlns="" id="{BDF01092-F661-4232-8728-B020E33337A9}"/>
              </a:ext>
            </a:extLst>
          </p:cNvPr>
          <p:cNvSpPr/>
          <p:nvPr/>
        </p:nvSpPr>
        <p:spPr>
          <a:xfrm>
            <a:off x="10761090" y="3540352"/>
            <a:ext cx="1052341" cy="551712"/>
          </a:xfrm>
          <a:prstGeom prst="round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spcAft>
                <a:spcPts val="0"/>
              </a:spcAft>
            </a:pPr>
            <a:r>
              <a:rPr lang="es-ES" sz="2000" b="1" dirty="0">
                <a:latin typeface="Times New Roman" panose="02020603050405020304" pitchFamily="18" charset="0"/>
                <a:cs typeface="Times New Roman" panose="02020603050405020304" pitchFamily="18" charset="0"/>
              </a:rPr>
              <a:t>Ceniza </a:t>
            </a:r>
            <a:endParaRPr lang="es-ES" sz="18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 name="Imagen 23" descr="Imagen que contiene interior, persona, parado, mujer&#10;&#10;Descripción generada automáticamente">
            <a:extLst>
              <a:ext uri="{FF2B5EF4-FFF2-40B4-BE49-F238E27FC236}">
                <a16:creationId xmlns:a16="http://schemas.microsoft.com/office/drawing/2014/main" xmlns="" id="{C2862778-1759-4C16-9CD2-21369D7840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61" t="24444" r="12089" b="9637"/>
          <a:stretch/>
        </p:blipFill>
        <p:spPr>
          <a:xfrm>
            <a:off x="159812" y="4276478"/>
            <a:ext cx="1577691" cy="1800000"/>
          </a:xfrm>
          <a:prstGeom prst="roundRect">
            <a:avLst/>
          </a:prstGeom>
        </p:spPr>
        <p:style>
          <a:lnRef idx="2">
            <a:schemeClr val="accent1"/>
          </a:lnRef>
          <a:fillRef idx="1">
            <a:schemeClr val="lt1"/>
          </a:fillRef>
          <a:effectRef idx="0">
            <a:schemeClr val="accent1"/>
          </a:effectRef>
          <a:fontRef idx="minor">
            <a:schemeClr val="dk1"/>
          </a:fontRef>
        </p:style>
      </p:pic>
      <p:pic>
        <p:nvPicPr>
          <p:cNvPr id="25" name="Imagen 24" descr="https://scontent.fuio13-1.fna.fbcdn.net/v/t35.18174-12/28278306_10208939436241434_1994009643_o.jpg?_nc_cat=104&amp;_nc_ht=scontent.fuio13-1.fna&amp;oh=c375fa24ccac02aae5c4f0a9ac641350&amp;oe=5BFE31D7">
            <a:extLst>
              <a:ext uri="{FF2B5EF4-FFF2-40B4-BE49-F238E27FC236}">
                <a16:creationId xmlns:a16="http://schemas.microsoft.com/office/drawing/2014/main" xmlns="" id="{7C6A50E8-98DB-4D45-A6E6-A0384C9EEFD3}"/>
              </a:ext>
            </a:extLst>
          </p:cNvPr>
          <p:cNvPicPr/>
          <p:nvPr/>
        </p:nvPicPr>
        <p:blipFill rotWithShape="1">
          <a:blip r:embed="rId6" cstate="print">
            <a:extLst>
              <a:ext uri="{28A0092B-C50C-407E-A947-70E740481C1C}">
                <a14:useLocalDpi xmlns:a14="http://schemas.microsoft.com/office/drawing/2010/main" val="0"/>
              </a:ext>
            </a:extLst>
          </a:blip>
          <a:srcRect l="16597" t="22811" r="14647" b="21925"/>
          <a:stretch/>
        </p:blipFill>
        <p:spPr bwMode="auto">
          <a:xfrm>
            <a:off x="1985753" y="4276478"/>
            <a:ext cx="1889062" cy="1800000"/>
          </a:xfrm>
          <a:prstGeom prst="roundRect">
            <a:avLst/>
          </a:prstGeom>
          <a:ln/>
          <a:extLst>
            <a:ext uri="{53640926-AAD7-44D8-BBD7-CCE9431645EC}">
              <a14:shadowObscured xmlns:a14="http://schemas.microsoft.com/office/drawing/2010/main"/>
            </a:ext>
          </a:extLst>
        </p:spPr>
        <p:style>
          <a:lnRef idx="2">
            <a:schemeClr val="accent1"/>
          </a:lnRef>
          <a:fillRef idx="1">
            <a:schemeClr val="lt1"/>
          </a:fillRef>
          <a:effectRef idx="0">
            <a:schemeClr val="accent1"/>
          </a:effectRef>
          <a:fontRef idx="minor">
            <a:schemeClr val="dk1"/>
          </a:fontRef>
        </p:style>
      </p:pic>
      <p:pic>
        <p:nvPicPr>
          <p:cNvPr id="27" name="Imagen 26" descr="https://scontent.fuio13-1.fna.fbcdn.net/v/t35.18174-12/28876200_10209052339703950_2061993512_o.jpg?_nc_cat=103&amp;_nc_ht=scontent.fuio13-1.fna&amp;oh=1e8aa7fa8f4319594eeedb9f0c1f34bc&amp;oe=5BFF272E">
            <a:extLst>
              <a:ext uri="{FF2B5EF4-FFF2-40B4-BE49-F238E27FC236}">
                <a16:creationId xmlns:a16="http://schemas.microsoft.com/office/drawing/2014/main" xmlns="" id="{F1B94843-35F6-480C-92E8-1DDCE1E5D434}"/>
              </a:ext>
            </a:extLst>
          </p:cNvPr>
          <p:cNvPicPr/>
          <p:nvPr/>
        </p:nvPicPr>
        <p:blipFill rotWithShape="1">
          <a:blip r:embed="rId7" cstate="print">
            <a:extLst>
              <a:ext uri="{28A0092B-C50C-407E-A947-70E740481C1C}">
                <a14:useLocalDpi xmlns:a14="http://schemas.microsoft.com/office/drawing/2010/main" val="0"/>
              </a:ext>
            </a:extLst>
          </a:blip>
          <a:srcRect l="17118" t="30085" r="15292" b="34824"/>
          <a:stretch/>
        </p:blipFill>
        <p:spPr bwMode="auto">
          <a:xfrm>
            <a:off x="4087655" y="4196230"/>
            <a:ext cx="1800000" cy="817170"/>
          </a:xfrm>
          <a:prstGeom prst="roundRect">
            <a:avLst/>
          </a:prstGeom>
          <a:ln/>
          <a:extLst>
            <a:ext uri="{53640926-AAD7-44D8-BBD7-CCE9431645EC}">
              <a14:shadowObscured xmlns:a14="http://schemas.microsoft.com/office/drawing/2010/main"/>
            </a:ext>
          </a:extLst>
        </p:spPr>
        <p:style>
          <a:lnRef idx="2">
            <a:schemeClr val="accent1"/>
          </a:lnRef>
          <a:fillRef idx="1">
            <a:schemeClr val="lt1"/>
          </a:fillRef>
          <a:effectRef idx="0">
            <a:schemeClr val="accent1"/>
          </a:effectRef>
          <a:fontRef idx="minor">
            <a:schemeClr val="dk1"/>
          </a:fontRef>
        </p:style>
      </p:pic>
      <p:pic>
        <p:nvPicPr>
          <p:cNvPr id="29" name="Imagen 28" descr="Imagen que contiene interior, objeto, blanco, cocina&#10;&#10;Descripción generada automáticamente">
            <a:extLst>
              <a:ext uri="{FF2B5EF4-FFF2-40B4-BE49-F238E27FC236}">
                <a16:creationId xmlns:a16="http://schemas.microsoft.com/office/drawing/2014/main" xmlns="" id="{BAB8500A-4254-44EB-99D1-BA5F2355C9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242" t="-18" r="17152" b="7481"/>
          <a:stretch/>
        </p:blipFill>
        <p:spPr>
          <a:xfrm>
            <a:off x="4026359" y="4989436"/>
            <a:ext cx="1800000" cy="1018462"/>
          </a:xfrm>
          <a:prstGeom prst="roundRect">
            <a:avLst/>
          </a:prstGeom>
        </p:spPr>
        <p:style>
          <a:lnRef idx="2">
            <a:schemeClr val="accent1"/>
          </a:lnRef>
          <a:fillRef idx="1">
            <a:schemeClr val="lt1"/>
          </a:fillRef>
          <a:effectRef idx="0">
            <a:schemeClr val="accent1"/>
          </a:effectRef>
          <a:fontRef idx="minor">
            <a:schemeClr val="dk1"/>
          </a:fontRef>
        </p:style>
      </p:pic>
      <p:pic>
        <p:nvPicPr>
          <p:cNvPr id="31" name="Imagen 30" descr="Imagen que contiene interior, pequeño, gato, cocina&#10;&#10;Descripción generada automáticamente">
            <a:extLst>
              <a:ext uri="{FF2B5EF4-FFF2-40B4-BE49-F238E27FC236}">
                <a16:creationId xmlns:a16="http://schemas.microsoft.com/office/drawing/2014/main" xmlns="" id="{4600713D-1F16-4F9B-9F54-A74AE2DCA93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628" b="13843"/>
          <a:stretch/>
        </p:blipFill>
        <p:spPr>
          <a:xfrm>
            <a:off x="6075846" y="4176554"/>
            <a:ext cx="2437126" cy="1800000"/>
          </a:xfrm>
          <a:prstGeom prst="roundRect">
            <a:avLst/>
          </a:prstGeom>
        </p:spPr>
        <p:style>
          <a:lnRef idx="2">
            <a:schemeClr val="accent1"/>
          </a:lnRef>
          <a:fillRef idx="1">
            <a:schemeClr val="lt1"/>
          </a:fillRef>
          <a:effectRef idx="0">
            <a:schemeClr val="accent1"/>
          </a:effectRef>
          <a:fontRef idx="minor">
            <a:schemeClr val="dk1"/>
          </a:fontRef>
        </p:style>
      </p:pic>
      <p:pic>
        <p:nvPicPr>
          <p:cNvPr id="32" name="Imagen 31" descr="Imagen que contiene interior, abrir, gabinete, refrigerador&#10;&#10;Descripción generada automáticamente">
            <a:extLst>
              <a:ext uri="{FF2B5EF4-FFF2-40B4-BE49-F238E27FC236}">
                <a16:creationId xmlns:a16="http://schemas.microsoft.com/office/drawing/2014/main" xmlns="" id="{B1951397-747A-4758-B16D-1C019F85993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0288" r="19180"/>
          <a:stretch/>
        </p:blipFill>
        <p:spPr>
          <a:xfrm>
            <a:off x="8739454" y="4190264"/>
            <a:ext cx="1593766" cy="1434824"/>
          </a:xfrm>
          <a:prstGeom prst="roundRect">
            <a:avLst/>
          </a:prstGeom>
        </p:spPr>
        <p:style>
          <a:lnRef idx="2">
            <a:schemeClr val="accent1"/>
          </a:lnRef>
          <a:fillRef idx="1">
            <a:schemeClr val="lt1"/>
          </a:fillRef>
          <a:effectRef idx="0">
            <a:schemeClr val="accent1"/>
          </a:effectRef>
          <a:fontRef idx="minor">
            <a:schemeClr val="dk1"/>
          </a:fontRef>
        </p:style>
      </p:pic>
      <p:pic>
        <p:nvPicPr>
          <p:cNvPr id="34" name="Imagen 33" descr="https://scontent.fgye2-1.fna.fbcdn.net/v/t1.15752-9/46795856_953207834862376_4737494252001427456_n.jpg?_nc_cat=101&amp;_nc_ht=scontent.fgye2-1.fna&amp;oh=a9b4b9b36b5a128f3dfc5ad678350000&amp;oe=5C72A9B6">
            <a:extLst>
              <a:ext uri="{FF2B5EF4-FFF2-40B4-BE49-F238E27FC236}">
                <a16:creationId xmlns:a16="http://schemas.microsoft.com/office/drawing/2014/main" xmlns="" id="{C55212E2-107E-42A0-8478-2BE9A6EB395B}"/>
              </a:ext>
            </a:extLst>
          </p:cNvPr>
          <p:cNvPicPr/>
          <p:nvPr/>
        </p:nvPicPr>
        <p:blipFill rotWithShape="1">
          <a:blip r:embed="rId11" cstate="print">
            <a:extLst>
              <a:ext uri="{28A0092B-C50C-407E-A947-70E740481C1C}">
                <a14:useLocalDpi xmlns:a14="http://schemas.microsoft.com/office/drawing/2010/main" val="0"/>
              </a:ext>
            </a:extLst>
          </a:blip>
          <a:srcRect t="5643"/>
          <a:stretch/>
        </p:blipFill>
        <p:spPr bwMode="auto">
          <a:xfrm>
            <a:off x="10559702" y="4176554"/>
            <a:ext cx="1394970" cy="1694680"/>
          </a:xfrm>
          <a:prstGeom prst="roundRect">
            <a:avLst/>
          </a:prstGeom>
          <a:ln/>
        </p:spPr>
        <p:style>
          <a:lnRef idx="2">
            <a:schemeClr val="accent1"/>
          </a:lnRef>
          <a:fillRef idx="1">
            <a:schemeClr val="lt1"/>
          </a:fillRef>
          <a:effectRef idx="0">
            <a:schemeClr val="accent1"/>
          </a:effectRef>
          <a:fontRef idx="minor">
            <a:schemeClr val="dk1"/>
          </a:fontRef>
        </p:style>
      </p:pic>
      <p:pic>
        <p:nvPicPr>
          <p:cNvPr id="35" name="Imagen 34">
            <a:extLst>
              <a:ext uri="{FF2B5EF4-FFF2-40B4-BE49-F238E27FC236}">
                <a16:creationId xmlns:a16="http://schemas.microsoft.com/office/drawing/2014/main" xmlns="" id="{5A2CDBA4-5F16-48EA-BBC4-1E2537F9EFAD}"/>
              </a:ext>
            </a:extLst>
          </p:cNvPr>
          <p:cNvPicPr>
            <a:picLocks noChangeAspect="1"/>
          </p:cNvPicPr>
          <p:nvPr/>
        </p:nvPicPr>
        <p:blipFill>
          <a:blip r:embed="rId12"/>
          <a:stretch>
            <a:fillRect/>
          </a:stretch>
        </p:blipFill>
        <p:spPr>
          <a:xfrm>
            <a:off x="5977151" y="6069616"/>
            <a:ext cx="2663953" cy="662862"/>
          </a:xfrm>
          <a:prstGeom prst="roundRect">
            <a:avLst/>
          </a:prstGeom>
          <a:ln/>
        </p:spPr>
        <p:style>
          <a:lnRef idx="2">
            <a:schemeClr val="accent1"/>
          </a:lnRef>
          <a:fillRef idx="1">
            <a:schemeClr val="lt1"/>
          </a:fillRef>
          <a:effectRef idx="0">
            <a:schemeClr val="accent1"/>
          </a:effectRef>
          <a:fontRef idx="minor">
            <a:schemeClr val="dk1"/>
          </a:fontRef>
        </p:style>
      </p:pic>
      <p:pic>
        <p:nvPicPr>
          <p:cNvPr id="36" name="Imagen 35">
            <a:extLst>
              <a:ext uri="{FF2B5EF4-FFF2-40B4-BE49-F238E27FC236}">
                <a16:creationId xmlns:a16="http://schemas.microsoft.com/office/drawing/2014/main" xmlns="" id="{E4E84891-EC16-4A8E-9B5C-F352828D66B3}"/>
              </a:ext>
            </a:extLst>
          </p:cNvPr>
          <p:cNvPicPr>
            <a:picLocks noChangeAspect="1"/>
          </p:cNvPicPr>
          <p:nvPr/>
        </p:nvPicPr>
        <p:blipFill>
          <a:blip r:embed="rId13"/>
          <a:stretch>
            <a:fillRect/>
          </a:stretch>
        </p:blipFill>
        <p:spPr>
          <a:xfrm>
            <a:off x="3998532" y="6049952"/>
            <a:ext cx="1889062" cy="726562"/>
          </a:xfrm>
          <a:prstGeom prst="roundRect">
            <a:avLst/>
          </a:prstGeom>
          <a:ln/>
        </p:spPr>
        <p:style>
          <a:lnRef idx="2">
            <a:schemeClr val="accent1"/>
          </a:lnRef>
          <a:fillRef idx="1">
            <a:schemeClr val="lt1"/>
          </a:fillRef>
          <a:effectRef idx="0">
            <a:schemeClr val="accent1"/>
          </a:effectRef>
          <a:fontRef idx="minor">
            <a:schemeClr val="dk1"/>
          </a:fontRef>
        </p:style>
      </p:pic>
      <p:sp>
        <p:nvSpPr>
          <p:cNvPr id="2" name="Abrir corchete 1">
            <a:extLst>
              <a:ext uri="{FF2B5EF4-FFF2-40B4-BE49-F238E27FC236}">
                <a16:creationId xmlns:a16="http://schemas.microsoft.com/office/drawing/2014/main" xmlns="" id="{32B0725C-3393-4050-82DE-4953F289E0E8}"/>
              </a:ext>
            </a:extLst>
          </p:cNvPr>
          <p:cNvSpPr/>
          <p:nvPr/>
        </p:nvSpPr>
        <p:spPr>
          <a:xfrm>
            <a:off x="214211" y="514567"/>
            <a:ext cx="336379" cy="2627195"/>
          </a:xfrm>
          <a:prstGeom prst="leftBracket">
            <a:avLst/>
          </a:pr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3" name="Flecha: hacia la izquierda 2">
            <a:extLst>
              <a:ext uri="{FF2B5EF4-FFF2-40B4-BE49-F238E27FC236}">
                <a16:creationId xmlns:a16="http://schemas.microsoft.com/office/drawing/2014/main" xmlns="" id="{0D661920-8E22-4A0F-876F-47CD787B35DC}"/>
              </a:ext>
            </a:extLst>
          </p:cNvPr>
          <p:cNvSpPr/>
          <p:nvPr/>
        </p:nvSpPr>
        <p:spPr>
          <a:xfrm>
            <a:off x="5364377" y="268598"/>
            <a:ext cx="953921" cy="578882"/>
          </a:xfrm>
          <a:prstGeom prst="leftArrow">
            <a:avLst>
              <a:gd name="adj1" fmla="val 50000"/>
              <a:gd name="adj2" fmla="val 116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Imagen que contiene exterior, planta, árbol, palma&#10;&#10;Descripción generada automáticamente">
            <a:extLst>
              <a:ext uri="{FF2B5EF4-FFF2-40B4-BE49-F238E27FC236}">
                <a16:creationId xmlns:a16="http://schemas.microsoft.com/office/drawing/2014/main" xmlns="" id="{A31A7CCC-F15B-4F3C-9E19-322B5A635E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4211" y="935875"/>
            <a:ext cx="2208587" cy="1948323"/>
          </a:xfrm>
          <a:prstGeom prst="rect">
            <a:avLst/>
          </a:prstGeom>
          <a:ln>
            <a:noFill/>
          </a:ln>
          <a:effectLst>
            <a:softEdge rad="112500"/>
          </a:effectLst>
        </p:spPr>
      </p:pic>
      <p:pic>
        <p:nvPicPr>
          <p:cNvPr id="9" name="Imagen 8" descr="Imagen que contiene persona, pequeño, comida, mujer&#10;&#10;Descripción generada automáticamente">
            <a:extLst>
              <a:ext uri="{FF2B5EF4-FFF2-40B4-BE49-F238E27FC236}">
                <a16:creationId xmlns:a16="http://schemas.microsoft.com/office/drawing/2014/main" xmlns="" id="{AA9ECB8A-E963-45C6-A736-0D0578970C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64073" y="902235"/>
            <a:ext cx="1931533" cy="1957573"/>
          </a:xfrm>
          <a:prstGeom prst="rect">
            <a:avLst/>
          </a:prstGeom>
          <a:ln>
            <a:noFill/>
          </a:ln>
          <a:effectLst>
            <a:softEdge rad="112500"/>
          </a:effectLst>
        </p:spPr>
      </p:pic>
      <p:pic>
        <p:nvPicPr>
          <p:cNvPr id="12" name="Imagen 11" descr="Imagen que contiene interior, comida, tabla, alimentos&#10;&#10;Descripción generada automáticamente">
            <a:extLst>
              <a:ext uri="{FF2B5EF4-FFF2-40B4-BE49-F238E27FC236}">
                <a16:creationId xmlns:a16="http://schemas.microsoft.com/office/drawing/2014/main" xmlns="" id="{125DF320-EBFC-4C8A-872B-C0FE459ED98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8680" t="13152" r="12210" b="24806"/>
          <a:stretch/>
        </p:blipFill>
        <p:spPr>
          <a:xfrm>
            <a:off x="9733288" y="847480"/>
            <a:ext cx="1671062" cy="2000167"/>
          </a:xfrm>
          <a:prstGeom prst="rect">
            <a:avLst/>
          </a:prstGeom>
          <a:ln>
            <a:noFill/>
          </a:ln>
          <a:effectLst>
            <a:softEdge rad="112500"/>
          </a:effectLst>
        </p:spPr>
      </p:pic>
      <p:sp>
        <p:nvSpPr>
          <p:cNvPr id="13" name="Rectángulo 12">
            <a:extLst>
              <a:ext uri="{FF2B5EF4-FFF2-40B4-BE49-F238E27FC236}">
                <a16:creationId xmlns:a16="http://schemas.microsoft.com/office/drawing/2014/main" xmlns="" id="{76FBEF22-97CF-4A11-AF23-C131C77732BC}"/>
              </a:ext>
            </a:extLst>
          </p:cNvPr>
          <p:cNvSpPr/>
          <p:nvPr/>
        </p:nvSpPr>
        <p:spPr>
          <a:xfrm>
            <a:off x="6179030" y="5791888"/>
            <a:ext cx="2300630"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ES" sz="1800" dirty="0">
                <a:latin typeface="Times New Roman" panose="02020603050405020304" pitchFamily="18" charset="0"/>
                <a:ea typeface="Calibri" panose="020F0502020204030204" pitchFamily="34" charset="0"/>
              </a:rPr>
              <a:t>AOAC 920.105, 1990)</a:t>
            </a:r>
            <a:endParaRPr lang="es-ES" sz="1800" dirty="0"/>
          </a:p>
        </p:txBody>
      </p:sp>
      <p:sp>
        <p:nvSpPr>
          <p:cNvPr id="37" name="Rectángulo: esquinas redondeadas 36">
            <a:extLst>
              <a:ext uri="{FF2B5EF4-FFF2-40B4-BE49-F238E27FC236}">
                <a16:creationId xmlns:a16="http://schemas.microsoft.com/office/drawing/2014/main" xmlns="" id="{1E120391-557E-4189-A66E-2BAA73ED1885}"/>
              </a:ext>
            </a:extLst>
          </p:cNvPr>
          <p:cNvSpPr/>
          <p:nvPr/>
        </p:nvSpPr>
        <p:spPr>
          <a:xfrm>
            <a:off x="2161337" y="6160415"/>
            <a:ext cx="1582411" cy="3692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800" dirty="0">
                <a:ln>
                  <a:solidFill>
                    <a:sysClr val="windowText" lastClr="000000"/>
                  </a:solidFill>
                </a:ln>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INEN  389</a:t>
            </a:r>
            <a:endParaRPr lang="pt-BR" sz="18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22474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745D87F4-FEEB-4FB7-A729-F2CC82A4C20D}"/>
              </a:ext>
            </a:extLst>
          </p:cNvPr>
          <p:cNvPicPr>
            <a:picLocks noChangeAspect="1"/>
          </p:cNvPicPr>
          <p:nvPr/>
        </p:nvPicPr>
        <p:blipFill rotWithShape="1">
          <a:blip r:embed="rId2"/>
          <a:srcRect l="15740" r="16921" b="4744"/>
          <a:stretch/>
        </p:blipFill>
        <p:spPr>
          <a:xfrm>
            <a:off x="2281883" y="764413"/>
            <a:ext cx="7776864" cy="5977750"/>
          </a:xfrm>
          <a:prstGeom prst="rect">
            <a:avLst/>
          </a:prstGeom>
        </p:spPr>
      </p:pic>
      <p:sp>
        <p:nvSpPr>
          <p:cNvPr id="6" name="CuadroTexto 5">
            <a:extLst>
              <a:ext uri="{FF2B5EF4-FFF2-40B4-BE49-F238E27FC236}">
                <a16:creationId xmlns:a16="http://schemas.microsoft.com/office/drawing/2014/main" xmlns="" id="{283227D6-5F06-470D-B2F5-6E7999037D32}"/>
              </a:ext>
            </a:extLst>
          </p:cNvPr>
          <p:cNvSpPr txBox="1"/>
          <p:nvPr/>
        </p:nvSpPr>
        <p:spPr>
          <a:xfrm>
            <a:off x="1918742" y="117426"/>
            <a:ext cx="8713304"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C" sz="3200" b="1"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Preparación del Fermento del mucílago de abacá.</a:t>
            </a:r>
          </a:p>
        </p:txBody>
      </p:sp>
      <p:pic>
        <p:nvPicPr>
          <p:cNvPr id="82" name="Imagen 81" descr="Imagen que contiene persona, interior, comida, pequeño&#10;&#10;Descripción generada automáticamente">
            <a:extLst>
              <a:ext uri="{FF2B5EF4-FFF2-40B4-BE49-F238E27FC236}">
                <a16:creationId xmlns:a16="http://schemas.microsoft.com/office/drawing/2014/main" xmlns="" id="{E673D8BD-3635-4F9A-AC60-AD3E46751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201539" y="2979075"/>
            <a:ext cx="1564124" cy="1871537"/>
          </a:xfrm>
          <a:prstGeom prst="ellipse">
            <a:avLst/>
          </a:prstGeom>
          <a:ln>
            <a:solidFill>
              <a:srgbClr val="0070C0"/>
            </a:solidFill>
          </a:ln>
        </p:spPr>
      </p:pic>
      <p:pic>
        <p:nvPicPr>
          <p:cNvPr id="83" name="Imagen 82">
            <a:extLst>
              <a:ext uri="{FF2B5EF4-FFF2-40B4-BE49-F238E27FC236}">
                <a16:creationId xmlns:a16="http://schemas.microsoft.com/office/drawing/2014/main" xmlns="" id="{234C5FB7-2681-4A29-9ECD-9C765BBE1376}"/>
              </a:ext>
            </a:extLst>
          </p:cNvPr>
          <p:cNvPicPr/>
          <p:nvPr/>
        </p:nvPicPr>
        <p:blipFill rotWithShape="1">
          <a:blip r:embed="rId4"/>
          <a:srcRect l="-4000" t="4244" r="4000" b="11273"/>
          <a:stretch/>
        </p:blipFill>
        <p:spPr>
          <a:xfrm>
            <a:off x="2201544" y="4791736"/>
            <a:ext cx="2160240" cy="1950426"/>
          </a:xfrm>
          <a:prstGeom prst="ellipse">
            <a:avLst/>
          </a:prstGeom>
          <a:ln>
            <a:solidFill>
              <a:srgbClr val="0070C0"/>
            </a:solidFill>
          </a:ln>
        </p:spPr>
      </p:pic>
      <p:pic>
        <p:nvPicPr>
          <p:cNvPr id="85" name="Imagen 84" descr="Imagen que contiene persona, hombre, mano, sostener&#10;&#10;Descripción generada automáticamente">
            <a:extLst>
              <a:ext uri="{FF2B5EF4-FFF2-40B4-BE49-F238E27FC236}">
                <a16:creationId xmlns:a16="http://schemas.microsoft.com/office/drawing/2014/main" xmlns="" id="{E152EF10-002D-4E69-BBD4-EFC4993A23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126468" y="1028648"/>
            <a:ext cx="1564123" cy="1871537"/>
          </a:xfrm>
          <a:prstGeom prst="ellipse">
            <a:avLst/>
          </a:prstGeom>
          <a:ln>
            <a:solidFill>
              <a:srgbClr val="0070C0"/>
            </a:solidFill>
          </a:ln>
        </p:spPr>
      </p:pic>
      <p:pic>
        <p:nvPicPr>
          <p:cNvPr id="87" name="Imagen 86" descr="Imagen que contiene persona, ventana, interior, hombre&#10;&#10;Descripción generada automáticamente">
            <a:extLst>
              <a:ext uri="{FF2B5EF4-FFF2-40B4-BE49-F238E27FC236}">
                <a16:creationId xmlns:a16="http://schemas.microsoft.com/office/drawing/2014/main" xmlns="" id="{7C6E3AEE-D788-4F94-8AAE-83E445DB76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557"/>
          <a:stretch/>
        </p:blipFill>
        <p:spPr>
          <a:xfrm>
            <a:off x="1847396" y="975295"/>
            <a:ext cx="1871538" cy="1672437"/>
          </a:xfrm>
          <a:prstGeom prst="ellipse">
            <a:avLst/>
          </a:prstGeom>
          <a:ln>
            <a:solidFill>
              <a:srgbClr val="0070C0"/>
            </a:solidFill>
          </a:ln>
        </p:spPr>
      </p:pic>
      <p:pic>
        <p:nvPicPr>
          <p:cNvPr id="88" name="Imagen 87" descr="Imagen que contiene interior, persona, parado, mujer&#10;&#10;Descripción generada automáticamente">
            <a:extLst>
              <a:ext uri="{FF2B5EF4-FFF2-40B4-BE49-F238E27FC236}">
                <a16:creationId xmlns:a16="http://schemas.microsoft.com/office/drawing/2014/main" xmlns="" id="{1A32B3DC-3F93-4B78-8662-865EABC579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061" t="24444" r="12089" b="9637"/>
          <a:stretch/>
        </p:blipFill>
        <p:spPr>
          <a:xfrm>
            <a:off x="201981" y="2647732"/>
            <a:ext cx="1999563" cy="1717438"/>
          </a:xfrm>
          <a:prstGeom prst="ellipse">
            <a:avLst/>
          </a:prstGeom>
          <a:ln>
            <a:solidFill>
              <a:srgbClr val="0070C0"/>
            </a:solidFill>
          </a:ln>
        </p:spPr>
      </p:pic>
      <p:pic>
        <p:nvPicPr>
          <p:cNvPr id="10" name="Imagen 9" descr="Imagen que contiene tabla, blanco, cocina, colgando&#10;&#10;Descripción generada automáticamente">
            <a:extLst>
              <a:ext uri="{FF2B5EF4-FFF2-40B4-BE49-F238E27FC236}">
                <a16:creationId xmlns:a16="http://schemas.microsoft.com/office/drawing/2014/main" xmlns="" id="{9542C912-BADD-40C8-859D-888ACB1003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2491" y="4696906"/>
            <a:ext cx="2160240" cy="1950426"/>
          </a:xfrm>
          <a:prstGeom prst="ellipse">
            <a:avLst/>
          </a:prstGeom>
          <a:ln>
            <a:solidFill>
              <a:srgbClr val="00B0F0"/>
            </a:solidFill>
          </a:ln>
        </p:spPr>
      </p:pic>
    </p:spTree>
    <p:extLst>
      <p:ext uri="{BB962C8B-B14F-4D97-AF65-F5344CB8AC3E}">
        <p14:creationId xmlns:p14="http://schemas.microsoft.com/office/powerpoint/2010/main" val="36979373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encial">
  <a:themeElements>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Esenc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2129</TotalTime>
  <Words>2730</Words>
  <Application>Microsoft Office PowerPoint</Application>
  <PresentationFormat>Personalizado</PresentationFormat>
  <Paragraphs>618</Paragraphs>
  <Slides>32</Slides>
  <Notes>2</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Esencial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MÉTODOS </vt:lpstr>
      <vt:lpstr>Presentación de PowerPoint</vt:lpstr>
      <vt:lpstr>Presentación de PowerPoint</vt:lpstr>
      <vt:lpstr>Presentación de PowerPoint</vt:lpstr>
      <vt:lpstr>Presentación de PowerPoint</vt:lpstr>
      <vt:lpstr>Presentación de PowerPoint</vt:lpstr>
      <vt:lpstr>RESULTADOS Y DISCUSIONES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Luffi</dc:creator>
  <cp:lastModifiedBy>BIBLIOTECA</cp:lastModifiedBy>
  <cp:revision>92</cp:revision>
  <dcterms:created xsi:type="dcterms:W3CDTF">2020-01-13T22:53:38Z</dcterms:created>
  <dcterms:modified xsi:type="dcterms:W3CDTF">2020-01-27T19:29:32Z</dcterms:modified>
</cp:coreProperties>
</file>