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7" r:id="rId3"/>
    <p:sldId id="277" r:id="rId4"/>
    <p:sldId id="258" r:id="rId5"/>
    <p:sldId id="293" r:id="rId6"/>
    <p:sldId id="261" r:id="rId7"/>
    <p:sldId id="281" r:id="rId8"/>
    <p:sldId id="289" r:id="rId9"/>
    <p:sldId id="296" r:id="rId10"/>
    <p:sldId id="294" r:id="rId11"/>
    <p:sldId id="295" r:id="rId12"/>
    <p:sldId id="297" r:id="rId13"/>
    <p:sldId id="264" r:id="rId14"/>
    <p:sldId id="282"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4" r:id="rId29"/>
    <p:sldId id="316" r:id="rId30"/>
    <p:sldId id="271" r:id="rId31"/>
    <p:sldId id="313" r:id="rId32"/>
    <p:sldId id="292" r:id="rId3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29136-5C23-4EBB-AB62-5E950754A15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C"/>
        </a:p>
      </dgm:t>
    </dgm:pt>
    <dgm:pt modelId="{EF946D1F-4D02-48AC-AD6F-7828BA0A6936}">
      <dgm:prSet phldrT="[Texto]">
        <dgm:style>
          <a:lnRef idx="2">
            <a:schemeClr val="accent5"/>
          </a:lnRef>
          <a:fillRef idx="1">
            <a:schemeClr val="lt1"/>
          </a:fillRef>
          <a:effectRef idx="0">
            <a:schemeClr val="accent5"/>
          </a:effectRef>
          <a:fontRef idx="minor">
            <a:schemeClr val="dk1"/>
          </a:fontRef>
        </dgm:style>
      </dgm:prSet>
      <dgm:spPr>
        <a:solidFill>
          <a:schemeClr val="accent4">
            <a:lumMod val="20000"/>
            <a:lumOff val="80000"/>
          </a:schemeClr>
        </a:solidFill>
      </dgm:spPr>
      <dgm:t>
        <a:bodyPr/>
        <a:lstStyle/>
        <a:p>
          <a:pPr algn="ctr"/>
          <a:r>
            <a:rPr lang="es-EC" b="1" dirty="0">
              <a:solidFill>
                <a:schemeClr val="tx1"/>
              </a:solidFill>
              <a:latin typeface="Algerian" panose="04020705040A02060702" pitchFamily="82" charset="0"/>
            </a:rPr>
            <a:t>FACTOR A</a:t>
          </a:r>
        </a:p>
        <a:p>
          <a:pPr algn="just"/>
          <a:r>
            <a:rPr lang="es-EC" b="1" dirty="0">
              <a:solidFill>
                <a:schemeClr val="tx1"/>
              </a:solidFill>
              <a:latin typeface="Times New Roman" panose="02020603050405020304" pitchFamily="18" charset="0"/>
              <a:cs typeface="Times New Roman" panose="02020603050405020304" pitchFamily="18" charset="0"/>
            </a:rPr>
            <a:t>Ha: </a:t>
          </a:r>
          <a:r>
            <a:rPr lang="es-EC" dirty="0">
              <a:solidFill>
                <a:schemeClr val="tx1"/>
              </a:solidFill>
            </a:rPr>
            <a:t>Las características de la leche como materia prima considerando distintos sectores de origen influyen en las propiedades organolépticas del queso tipo Chonero.</a:t>
          </a:r>
        </a:p>
        <a:p>
          <a:pPr algn="just"/>
          <a:r>
            <a:rPr lang="es-EC" b="1" dirty="0">
              <a:solidFill>
                <a:schemeClr val="tx1"/>
              </a:solidFill>
              <a:latin typeface="Times New Roman" panose="02020603050405020304" pitchFamily="18" charset="0"/>
              <a:cs typeface="Times New Roman" panose="02020603050405020304" pitchFamily="18" charset="0"/>
            </a:rPr>
            <a:t>Ho: </a:t>
          </a:r>
          <a:r>
            <a:rPr lang="es-EC" b="0" dirty="0">
              <a:solidFill>
                <a:schemeClr val="tx1"/>
              </a:solidFill>
            </a:rPr>
            <a:t>Las características de la leche como materia prima considerando distintos sectores de origen no influyen en las propiedades organolépticas del queso tipo Chonero.</a:t>
          </a:r>
          <a:r>
            <a:rPr lang="es-EC" dirty="0">
              <a:solidFill>
                <a:schemeClr val="tx1"/>
              </a:solidFill>
            </a:rPr>
            <a:t>	</a:t>
          </a:r>
        </a:p>
      </dgm:t>
    </dgm:pt>
    <dgm:pt modelId="{684D1CA9-8236-4834-8016-A1889AF994B8}" type="parTrans" cxnId="{1628FA22-CFDF-4753-9BB2-ACEB667BCBA5}">
      <dgm:prSet/>
      <dgm:spPr/>
      <dgm:t>
        <a:bodyPr/>
        <a:lstStyle/>
        <a:p>
          <a:endParaRPr lang="es-EC"/>
        </a:p>
      </dgm:t>
    </dgm:pt>
    <dgm:pt modelId="{239FFD01-C484-434D-BB30-7FBA59FFFB81}" type="sibTrans" cxnId="{1628FA22-CFDF-4753-9BB2-ACEB667BCBA5}">
      <dgm:prSet/>
      <dgm:spPr/>
      <dgm:t>
        <a:bodyPr/>
        <a:lstStyle/>
        <a:p>
          <a:endParaRPr lang="es-EC"/>
        </a:p>
      </dgm:t>
    </dgm:pt>
    <dgm:pt modelId="{AE1ABE17-4FE4-4D6B-9CC3-39645608911D}">
      <dgm:prSet phldrT="[Texto]" custT="1">
        <dgm:style>
          <a:lnRef idx="2">
            <a:schemeClr val="accent5"/>
          </a:lnRef>
          <a:fillRef idx="1">
            <a:schemeClr val="lt1"/>
          </a:fillRef>
          <a:effectRef idx="0">
            <a:schemeClr val="accent5"/>
          </a:effectRef>
          <a:fontRef idx="minor">
            <a:schemeClr val="dk1"/>
          </a:fontRef>
        </dgm:style>
      </dgm:prSet>
      <dgm:spPr>
        <a:solidFill>
          <a:schemeClr val="accent4">
            <a:lumMod val="20000"/>
            <a:lumOff val="80000"/>
          </a:schemeClr>
        </a:solidFill>
      </dgm:spPr>
      <dgm:t>
        <a:bodyPr/>
        <a:lstStyle/>
        <a:p>
          <a:pPr algn="ctr"/>
          <a:r>
            <a:rPr lang="es-EC" sz="1400" b="1" dirty="0">
              <a:solidFill>
                <a:schemeClr val="tx1"/>
              </a:solidFill>
              <a:latin typeface="Algerian" panose="04020705040A02060702" pitchFamily="82" charset="0"/>
            </a:rPr>
            <a:t>FACTOR B</a:t>
          </a:r>
        </a:p>
        <a:p>
          <a:pPr algn="just"/>
          <a:r>
            <a:rPr lang="es-419" sz="1400" b="1" dirty="0">
              <a:solidFill>
                <a:schemeClr val="tx1"/>
              </a:solidFill>
              <a:latin typeface="Times New Roman" panose="02020603050405020304" pitchFamily="18" charset="0"/>
              <a:cs typeface="Times New Roman" panose="02020603050405020304" pitchFamily="18" charset="0"/>
            </a:rPr>
            <a:t>Ha:</a:t>
          </a:r>
          <a:r>
            <a:rPr lang="es-419" sz="1400" dirty="0">
              <a:solidFill>
                <a:schemeClr val="tx1"/>
              </a:solidFill>
              <a:latin typeface="Times New Roman" panose="02020603050405020304" pitchFamily="18" charset="0"/>
              <a:cs typeface="Times New Roman" panose="02020603050405020304" pitchFamily="18" charset="0"/>
            </a:rPr>
            <a:t> </a:t>
          </a:r>
          <a:r>
            <a:rPr lang="es-EC" sz="1400" b="0" dirty="0">
              <a:solidFill>
                <a:schemeClr val="tx1"/>
              </a:solidFill>
            </a:rPr>
            <a:t>Los tipos de coagulante (natural y comercial) influyen en el proceso de elaboración del queso Chonero y sus características organolépticas, microbiológicas y bioquímicas.</a:t>
          </a:r>
        </a:p>
        <a:p>
          <a:pPr algn="just"/>
          <a:r>
            <a:rPr lang="es-419" sz="1400" b="1" dirty="0">
              <a:solidFill>
                <a:schemeClr val="tx1"/>
              </a:solidFill>
              <a:latin typeface="Times New Roman" panose="02020603050405020304" pitchFamily="18" charset="0"/>
              <a:cs typeface="Times New Roman" panose="02020603050405020304" pitchFamily="18" charset="0"/>
            </a:rPr>
            <a:t>Ho: </a:t>
          </a:r>
          <a:r>
            <a:rPr lang="es-EC" sz="1400" b="0" dirty="0">
              <a:solidFill>
                <a:schemeClr val="tx1"/>
              </a:solidFill>
            </a:rPr>
            <a:t>Los tipos de coagulante (natural y comercial) no influyen en el proceso de elaboración del queso Chonero y sus características organolépticas, microbiológicas y bioquímicas.</a:t>
          </a:r>
          <a:r>
            <a:rPr lang="es-EC" sz="1400" dirty="0">
              <a:solidFill>
                <a:schemeClr val="tx1"/>
              </a:solidFill>
            </a:rPr>
            <a:t>	</a:t>
          </a:r>
        </a:p>
      </dgm:t>
    </dgm:pt>
    <dgm:pt modelId="{2B289C4D-5136-4A93-90A7-27C473B6A808}" type="parTrans" cxnId="{B3EFC6B7-7537-4980-9B7A-C1F09510B584}">
      <dgm:prSet/>
      <dgm:spPr/>
      <dgm:t>
        <a:bodyPr/>
        <a:lstStyle/>
        <a:p>
          <a:endParaRPr lang="es-EC"/>
        </a:p>
      </dgm:t>
    </dgm:pt>
    <dgm:pt modelId="{88226893-D8F6-4298-8F33-1B6883A56CB5}" type="sibTrans" cxnId="{B3EFC6B7-7537-4980-9B7A-C1F09510B584}">
      <dgm:prSet/>
      <dgm:spPr/>
      <dgm:t>
        <a:bodyPr/>
        <a:lstStyle/>
        <a:p>
          <a:endParaRPr lang="es-EC"/>
        </a:p>
      </dgm:t>
    </dgm:pt>
    <dgm:pt modelId="{D553D189-F964-4CB3-84B8-10EF0632541B}">
      <dgm:prSet phldrT="[Texto]" custT="1">
        <dgm:style>
          <a:lnRef idx="2">
            <a:schemeClr val="accent5"/>
          </a:lnRef>
          <a:fillRef idx="1">
            <a:schemeClr val="lt1"/>
          </a:fillRef>
          <a:effectRef idx="0">
            <a:schemeClr val="accent5"/>
          </a:effectRef>
          <a:fontRef idx="minor">
            <a:schemeClr val="dk1"/>
          </a:fontRef>
        </dgm:style>
      </dgm:prSet>
      <dgm:spPr>
        <a:solidFill>
          <a:schemeClr val="accent4">
            <a:lumMod val="20000"/>
            <a:lumOff val="80000"/>
          </a:schemeClr>
        </a:solidFill>
      </dgm:spPr>
      <dgm:t>
        <a:bodyPr/>
        <a:lstStyle/>
        <a:p>
          <a:pPr algn="ctr"/>
          <a:r>
            <a:rPr lang="es-EC" sz="1400" b="1" dirty="0">
              <a:solidFill>
                <a:schemeClr val="tx1"/>
              </a:solidFill>
              <a:latin typeface="Algerian" panose="04020705040A02060702" pitchFamily="82" charset="0"/>
            </a:rPr>
            <a:t>FACTOR C</a:t>
          </a:r>
        </a:p>
        <a:p>
          <a:pPr algn="just"/>
          <a:r>
            <a:rPr lang="es-419" sz="1400" b="1" dirty="0">
              <a:solidFill>
                <a:schemeClr val="tx1"/>
              </a:solidFill>
              <a:latin typeface="Times New Roman" panose="02020603050405020304" pitchFamily="18" charset="0"/>
              <a:cs typeface="Times New Roman" panose="02020603050405020304" pitchFamily="18" charset="0"/>
            </a:rPr>
            <a:t>Ha: </a:t>
          </a:r>
          <a:r>
            <a:rPr lang="es-EC" sz="1400" dirty="0">
              <a:solidFill>
                <a:schemeClr val="tx1"/>
              </a:solidFill>
            </a:rPr>
            <a:t>Los sistemas de elaboración de queso (tradicional, artesanal, e industrial), inciden en las características y calidad del queso.</a:t>
          </a:r>
        </a:p>
        <a:p>
          <a:pPr algn="just"/>
          <a:r>
            <a:rPr lang="es-419" sz="1400" b="1" dirty="0">
              <a:solidFill>
                <a:schemeClr val="tx1"/>
              </a:solidFill>
              <a:latin typeface="Times New Roman" panose="02020603050405020304" pitchFamily="18" charset="0"/>
              <a:cs typeface="Times New Roman" panose="02020603050405020304" pitchFamily="18" charset="0"/>
            </a:rPr>
            <a:t>Ho: </a:t>
          </a:r>
          <a:r>
            <a:rPr lang="es-EC" sz="1400" dirty="0">
              <a:solidFill>
                <a:schemeClr val="tx1"/>
              </a:solidFill>
            </a:rPr>
            <a:t>Los sistemas de elaboración de queso (tradicional, artesanal, e industrial), no inciden en las características y calidad del queso.</a:t>
          </a:r>
        </a:p>
      </dgm:t>
    </dgm:pt>
    <dgm:pt modelId="{DF57AD6E-3D70-440C-9117-518ADB251A03}" type="parTrans" cxnId="{A3C0C245-45E8-4DEB-97C8-6AE8BD7AA651}">
      <dgm:prSet/>
      <dgm:spPr/>
      <dgm:t>
        <a:bodyPr/>
        <a:lstStyle/>
        <a:p>
          <a:endParaRPr lang="es-EC"/>
        </a:p>
      </dgm:t>
    </dgm:pt>
    <dgm:pt modelId="{B47B9970-D291-4F80-8C63-17AB6D86E9A2}" type="sibTrans" cxnId="{A3C0C245-45E8-4DEB-97C8-6AE8BD7AA651}">
      <dgm:prSet/>
      <dgm:spPr/>
      <dgm:t>
        <a:bodyPr/>
        <a:lstStyle/>
        <a:p>
          <a:endParaRPr lang="es-EC"/>
        </a:p>
      </dgm:t>
    </dgm:pt>
    <dgm:pt modelId="{ECB016B3-D7BD-4747-B70E-1D1B567FF2B0}" type="pres">
      <dgm:prSet presAssocID="{98429136-5C23-4EBB-AB62-5E950754A154}" presName="linearFlow" presStyleCnt="0">
        <dgm:presLayoutVars>
          <dgm:dir/>
          <dgm:resizeHandles val="exact"/>
        </dgm:presLayoutVars>
      </dgm:prSet>
      <dgm:spPr/>
    </dgm:pt>
    <dgm:pt modelId="{B1F97AD7-81F5-4456-9C3B-3B7D8A4D9810}" type="pres">
      <dgm:prSet presAssocID="{EF946D1F-4D02-48AC-AD6F-7828BA0A6936}" presName="composite" presStyleCnt="0"/>
      <dgm:spPr/>
    </dgm:pt>
    <dgm:pt modelId="{49CA7353-5DA6-4442-8EC9-26C12010197A}" type="pres">
      <dgm:prSet presAssocID="{EF946D1F-4D02-48AC-AD6F-7828BA0A6936}" presName="imgShp" presStyleLbl="fgImgPlace1" presStyleIdx="0" presStyleCnt="3" custScaleX="212559" custScaleY="165207" custLinFactNeighborX="-72675" custLinFactNeighborY="2445"/>
      <dgm:spPr>
        <a:blipFill rotWithShape="1">
          <a:blip xmlns:r="http://schemas.openxmlformats.org/officeDocument/2006/relationships" r:embed="rId1"/>
          <a:srcRect/>
          <a:stretch>
            <a:fillRect l="-55000" r="-55000"/>
          </a:stretch>
        </a:blipFill>
        <a:ln w="19050"/>
      </dgm:spPr>
    </dgm:pt>
    <dgm:pt modelId="{B4CD4D8A-73DE-4495-AE6A-8CB1935E4E53}" type="pres">
      <dgm:prSet presAssocID="{EF946D1F-4D02-48AC-AD6F-7828BA0A6936}" presName="txShp" presStyleLbl="node1" presStyleIdx="0" presStyleCnt="3" custScaleX="120285" custScaleY="155797" custLinFactNeighborX="7265" custLinFactNeighborY="17189">
        <dgm:presLayoutVars>
          <dgm:bulletEnabled val="1"/>
        </dgm:presLayoutVars>
      </dgm:prSet>
      <dgm:spPr/>
    </dgm:pt>
    <dgm:pt modelId="{230E6C53-18BF-48D0-9627-FB3B17BD4CD9}" type="pres">
      <dgm:prSet presAssocID="{239FFD01-C484-434D-BB30-7FBA59FFFB81}" presName="spacing" presStyleCnt="0"/>
      <dgm:spPr/>
    </dgm:pt>
    <dgm:pt modelId="{F82FE3A7-D5EC-49D2-BCC5-9A2455451A66}" type="pres">
      <dgm:prSet presAssocID="{AE1ABE17-4FE4-4D6B-9CC3-39645608911D}" presName="composite" presStyleCnt="0"/>
      <dgm:spPr/>
    </dgm:pt>
    <dgm:pt modelId="{03F53786-9862-4DF0-9BAE-0D1BCE567463}" type="pres">
      <dgm:prSet presAssocID="{AE1ABE17-4FE4-4D6B-9CC3-39645608911D}" presName="imgShp" presStyleLbl="fgImgPlace1" presStyleIdx="1" presStyleCnt="3" custScaleX="220475" custScaleY="158223" custLinFactNeighborX="-69026" custLinFactNeighborY="1412"/>
      <dgm:spPr>
        <a:blipFill rotWithShape="1">
          <a:blip xmlns:r="http://schemas.openxmlformats.org/officeDocument/2006/relationships" r:embed="rId2"/>
          <a:srcRect/>
          <a:stretch>
            <a:fillRect l="-6000" r="-6000"/>
          </a:stretch>
        </a:blipFill>
        <a:ln w="19050"/>
      </dgm:spPr>
    </dgm:pt>
    <dgm:pt modelId="{BFDA6378-46A9-450B-9AFD-DE9E3824771F}" type="pres">
      <dgm:prSet presAssocID="{AE1ABE17-4FE4-4D6B-9CC3-39645608911D}" presName="txShp" presStyleLbl="node1" presStyleIdx="1" presStyleCnt="3" custScaleX="121253" custScaleY="194266" custLinFactNeighborX="6901">
        <dgm:presLayoutVars>
          <dgm:bulletEnabled val="1"/>
        </dgm:presLayoutVars>
      </dgm:prSet>
      <dgm:spPr/>
    </dgm:pt>
    <dgm:pt modelId="{AAD094FB-1437-4C99-9802-3F85E8A7EEC7}" type="pres">
      <dgm:prSet presAssocID="{88226893-D8F6-4298-8F33-1B6883A56CB5}" presName="spacing" presStyleCnt="0"/>
      <dgm:spPr/>
    </dgm:pt>
    <dgm:pt modelId="{87D56AA6-E0F7-41F9-893D-C4477501A310}" type="pres">
      <dgm:prSet presAssocID="{D553D189-F964-4CB3-84B8-10EF0632541B}" presName="composite" presStyleCnt="0"/>
      <dgm:spPr/>
    </dgm:pt>
    <dgm:pt modelId="{34158B45-E263-4B17-9642-580296DEF5E2}" type="pres">
      <dgm:prSet presAssocID="{D553D189-F964-4CB3-84B8-10EF0632541B}" presName="imgShp" presStyleLbl="fgImgPlace1" presStyleIdx="2" presStyleCnt="3" custScaleX="214068" custScaleY="163172" custLinFactNeighborX="-59008" custLinFactNeighborY="336"/>
      <dgm:spPr>
        <a:blipFill rotWithShape="1">
          <a:blip xmlns:r="http://schemas.openxmlformats.org/officeDocument/2006/relationships" r:embed="rId3"/>
          <a:srcRect/>
          <a:stretch>
            <a:fillRect l="-60000" r="-60000"/>
          </a:stretch>
        </a:blipFill>
        <a:ln w="19050"/>
      </dgm:spPr>
    </dgm:pt>
    <dgm:pt modelId="{CF44D1A6-CF8C-4471-9A2F-63F31054AC0C}" type="pres">
      <dgm:prSet presAssocID="{D553D189-F964-4CB3-84B8-10EF0632541B}" presName="txShp" presStyleLbl="node1" presStyleIdx="2" presStyleCnt="3" custScaleX="123146" custScaleY="193959" custLinFactNeighborX="7446" custLinFactNeighborY="-12475">
        <dgm:presLayoutVars>
          <dgm:bulletEnabled val="1"/>
        </dgm:presLayoutVars>
      </dgm:prSet>
      <dgm:spPr/>
    </dgm:pt>
  </dgm:ptLst>
  <dgm:cxnLst>
    <dgm:cxn modelId="{F697E514-2343-48AE-9CCB-56DC7042D68F}" type="presOf" srcId="{98429136-5C23-4EBB-AB62-5E950754A154}" destId="{ECB016B3-D7BD-4747-B70E-1D1B567FF2B0}" srcOrd="0" destOrd="0" presId="urn:microsoft.com/office/officeart/2005/8/layout/vList3"/>
    <dgm:cxn modelId="{EF825A19-CAE9-47ED-99A9-C436646C6149}" type="presOf" srcId="{AE1ABE17-4FE4-4D6B-9CC3-39645608911D}" destId="{BFDA6378-46A9-450B-9AFD-DE9E3824771F}" srcOrd="0" destOrd="0" presId="urn:microsoft.com/office/officeart/2005/8/layout/vList3"/>
    <dgm:cxn modelId="{1628FA22-CFDF-4753-9BB2-ACEB667BCBA5}" srcId="{98429136-5C23-4EBB-AB62-5E950754A154}" destId="{EF946D1F-4D02-48AC-AD6F-7828BA0A6936}" srcOrd="0" destOrd="0" parTransId="{684D1CA9-8236-4834-8016-A1889AF994B8}" sibTransId="{239FFD01-C484-434D-BB30-7FBA59FFFB81}"/>
    <dgm:cxn modelId="{16004E31-D2E1-407B-9B7C-D9611EAE05EE}" type="presOf" srcId="{D553D189-F964-4CB3-84B8-10EF0632541B}" destId="{CF44D1A6-CF8C-4471-9A2F-63F31054AC0C}" srcOrd="0" destOrd="0" presId="urn:microsoft.com/office/officeart/2005/8/layout/vList3"/>
    <dgm:cxn modelId="{A3C0C245-45E8-4DEB-97C8-6AE8BD7AA651}" srcId="{98429136-5C23-4EBB-AB62-5E950754A154}" destId="{D553D189-F964-4CB3-84B8-10EF0632541B}" srcOrd="2" destOrd="0" parTransId="{DF57AD6E-3D70-440C-9117-518ADB251A03}" sibTransId="{B47B9970-D291-4F80-8C63-17AB6D86E9A2}"/>
    <dgm:cxn modelId="{7D819CB3-8C7D-42BF-B75F-C189880CB16C}" type="presOf" srcId="{EF946D1F-4D02-48AC-AD6F-7828BA0A6936}" destId="{B4CD4D8A-73DE-4495-AE6A-8CB1935E4E53}" srcOrd="0" destOrd="0" presId="urn:microsoft.com/office/officeart/2005/8/layout/vList3"/>
    <dgm:cxn modelId="{B3EFC6B7-7537-4980-9B7A-C1F09510B584}" srcId="{98429136-5C23-4EBB-AB62-5E950754A154}" destId="{AE1ABE17-4FE4-4D6B-9CC3-39645608911D}" srcOrd="1" destOrd="0" parTransId="{2B289C4D-5136-4A93-90A7-27C473B6A808}" sibTransId="{88226893-D8F6-4298-8F33-1B6883A56CB5}"/>
    <dgm:cxn modelId="{DBAEF5A2-9D08-42BB-9D49-067D96582372}" type="presParOf" srcId="{ECB016B3-D7BD-4747-B70E-1D1B567FF2B0}" destId="{B1F97AD7-81F5-4456-9C3B-3B7D8A4D9810}" srcOrd="0" destOrd="0" presId="urn:microsoft.com/office/officeart/2005/8/layout/vList3"/>
    <dgm:cxn modelId="{CA30C3BD-3BBF-4066-95CD-213D08643654}" type="presParOf" srcId="{B1F97AD7-81F5-4456-9C3B-3B7D8A4D9810}" destId="{49CA7353-5DA6-4442-8EC9-26C12010197A}" srcOrd="0" destOrd="0" presId="urn:microsoft.com/office/officeart/2005/8/layout/vList3"/>
    <dgm:cxn modelId="{EA24667C-E36D-404A-8BDA-916ECE4E1F05}" type="presParOf" srcId="{B1F97AD7-81F5-4456-9C3B-3B7D8A4D9810}" destId="{B4CD4D8A-73DE-4495-AE6A-8CB1935E4E53}" srcOrd="1" destOrd="0" presId="urn:microsoft.com/office/officeart/2005/8/layout/vList3"/>
    <dgm:cxn modelId="{401819CB-1794-4CC2-A480-47FB173EE5BC}" type="presParOf" srcId="{ECB016B3-D7BD-4747-B70E-1D1B567FF2B0}" destId="{230E6C53-18BF-48D0-9627-FB3B17BD4CD9}" srcOrd="1" destOrd="0" presId="urn:microsoft.com/office/officeart/2005/8/layout/vList3"/>
    <dgm:cxn modelId="{7B1146A4-5AE9-4765-8CE0-FA235CB3FD0E}" type="presParOf" srcId="{ECB016B3-D7BD-4747-B70E-1D1B567FF2B0}" destId="{F82FE3A7-D5EC-49D2-BCC5-9A2455451A66}" srcOrd="2" destOrd="0" presId="urn:microsoft.com/office/officeart/2005/8/layout/vList3"/>
    <dgm:cxn modelId="{2A869922-3436-4E14-8475-816508F461D5}" type="presParOf" srcId="{F82FE3A7-D5EC-49D2-BCC5-9A2455451A66}" destId="{03F53786-9862-4DF0-9BAE-0D1BCE567463}" srcOrd="0" destOrd="0" presId="urn:microsoft.com/office/officeart/2005/8/layout/vList3"/>
    <dgm:cxn modelId="{0327534E-A600-4F1D-BE4D-21C967853626}" type="presParOf" srcId="{F82FE3A7-D5EC-49D2-BCC5-9A2455451A66}" destId="{BFDA6378-46A9-450B-9AFD-DE9E3824771F}" srcOrd="1" destOrd="0" presId="urn:microsoft.com/office/officeart/2005/8/layout/vList3"/>
    <dgm:cxn modelId="{76319C75-FAFD-4C89-A396-211AA938E5DE}" type="presParOf" srcId="{ECB016B3-D7BD-4747-B70E-1D1B567FF2B0}" destId="{AAD094FB-1437-4C99-9802-3F85E8A7EEC7}" srcOrd="3" destOrd="0" presId="urn:microsoft.com/office/officeart/2005/8/layout/vList3"/>
    <dgm:cxn modelId="{B9E0B192-887C-4668-8D9D-508BD8CD459E}" type="presParOf" srcId="{ECB016B3-D7BD-4747-B70E-1D1B567FF2B0}" destId="{87D56AA6-E0F7-41F9-893D-C4477501A310}" srcOrd="4" destOrd="0" presId="urn:microsoft.com/office/officeart/2005/8/layout/vList3"/>
    <dgm:cxn modelId="{0EE4AB8C-6ACA-429E-8FAD-E0A812D54C9D}" type="presParOf" srcId="{87D56AA6-E0F7-41F9-893D-C4477501A310}" destId="{34158B45-E263-4B17-9642-580296DEF5E2}" srcOrd="0" destOrd="0" presId="urn:microsoft.com/office/officeart/2005/8/layout/vList3"/>
    <dgm:cxn modelId="{48EDE464-8879-4073-B1FD-7F7A943EFC50}" type="presParOf" srcId="{87D56AA6-E0F7-41F9-893D-C4477501A310}" destId="{CF44D1A6-CF8C-4471-9A2F-63F31054AC0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D4D8A-73DE-4495-AE6A-8CB1935E4E53}">
      <dsp:nvSpPr>
        <dsp:cNvPr id="0" name=""/>
        <dsp:cNvSpPr/>
      </dsp:nvSpPr>
      <dsp:spPr>
        <a:xfrm rot="10800000">
          <a:off x="1638318" y="179390"/>
          <a:ext cx="8411378" cy="1268901"/>
        </a:xfrm>
        <a:prstGeom prst="homePlate">
          <a:avLst/>
        </a:prstGeom>
        <a:solidFill>
          <a:schemeClr val="accent4">
            <a:lumMod val="20000"/>
            <a:lumOff val="80000"/>
          </a:schemeClr>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59154" tIns="53340" rIns="99568"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latin typeface="Algerian" panose="04020705040A02060702" pitchFamily="82" charset="0"/>
            </a:rPr>
            <a:t>FACTOR A</a:t>
          </a:r>
        </a:p>
        <a:p>
          <a:pPr marL="0" lvl="0" indent="0" algn="just" defTabSz="622300">
            <a:lnSpc>
              <a:spcPct val="90000"/>
            </a:lnSpc>
            <a:spcBef>
              <a:spcPct val="0"/>
            </a:spcBef>
            <a:spcAft>
              <a:spcPct val="35000"/>
            </a:spcAft>
            <a:buNone/>
          </a:pPr>
          <a:r>
            <a:rPr lang="es-EC" sz="1400" b="1" kern="1200" dirty="0">
              <a:solidFill>
                <a:schemeClr val="tx1"/>
              </a:solidFill>
              <a:latin typeface="Times New Roman" panose="02020603050405020304" pitchFamily="18" charset="0"/>
              <a:cs typeface="Times New Roman" panose="02020603050405020304" pitchFamily="18" charset="0"/>
            </a:rPr>
            <a:t>Ha: </a:t>
          </a:r>
          <a:r>
            <a:rPr lang="es-EC" sz="1400" kern="1200" dirty="0">
              <a:solidFill>
                <a:schemeClr val="tx1"/>
              </a:solidFill>
            </a:rPr>
            <a:t>Las características de la leche como materia prima considerando distintos sectores de origen influyen en las propiedades organolépticas del queso tipo Chonero.</a:t>
          </a:r>
        </a:p>
        <a:p>
          <a:pPr marL="0" lvl="0" indent="0" algn="just" defTabSz="622300">
            <a:lnSpc>
              <a:spcPct val="90000"/>
            </a:lnSpc>
            <a:spcBef>
              <a:spcPct val="0"/>
            </a:spcBef>
            <a:spcAft>
              <a:spcPct val="35000"/>
            </a:spcAft>
            <a:buNone/>
          </a:pPr>
          <a:r>
            <a:rPr lang="es-EC" sz="1400" b="1" kern="1200" dirty="0">
              <a:solidFill>
                <a:schemeClr val="tx1"/>
              </a:solidFill>
              <a:latin typeface="Times New Roman" panose="02020603050405020304" pitchFamily="18" charset="0"/>
              <a:cs typeface="Times New Roman" panose="02020603050405020304" pitchFamily="18" charset="0"/>
            </a:rPr>
            <a:t>Ho: </a:t>
          </a:r>
          <a:r>
            <a:rPr lang="es-EC" sz="1400" b="0" kern="1200" dirty="0">
              <a:solidFill>
                <a:schemeClr val="tx1"/>
              </a:solidFill>
            </a:rPr>
            <a:t>Las características de la leche como materia prima considerando distintos sectores de origen no influyen en las propiedades organolépticas del queso tipo Chonero.</a:t>
          </a:r>
          <a:r>
            <a:rPr lang="es-EC" sz="1400" kern="1200" dirty="0">
              <a:solidFill>
                <a:schemeClr val="tx1"/>
              </a:solidFill>
            </a:rPr>
            <a:t>	</a:t>
          </a:r>
        </a:p>
      </dsp:txBody>
      <dsp:txXfrm rot="10800000">
        <a:off x="1955543" y="179390"/>
        <a:ext cx="8094153" cy="1268901"/>
      </dsp:txXfrm>
    </dsp:sp>
    <dsp:sp modelId="{49CA7353-5DA6-4442-8EC9-26C12010197A}">
      <dsp:nvSpPr>
        <dsp:cNvPr id="0" name=""/>
        <dsp:cNvSpPr/>
      </dsp:nvSpPr>
      <dsp:spPr>
        <a:xfrm>
          <a:off x="382028" y="20986"/>
          <a:ext cx="1731204" cy="1345542"/>
        </a:xfrm>
        <a:prstGeom prst="ellipse">
          <a:avLst/>
        </a:prstGeom>
        <a:blipFill rotWithShape="1">
          <a:blip xmlns:r="http://schemas.openxmlformats.org/officeDocument/2006/relationships" r:embed="rId1"/>
          <a:srcRect/>
          <a:stretch>
            <a:fillRect l="-55000" r="-55000"/>
          </a:stretch>
        </a:blip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BFDA6378-46A9-450B-9AFD-DE9E3824771F}">
      <dsp:nvSpPr>
        <dsp:cNvPr id="0" name=""/>
        <dsp:cNvSpPr/>
      </dsp:nvSpPr>
      <dsp:spPr>
        <a:xfrm rot="10800000">
          <a:off x="1578213" y="1589737"/>
          <a:ext cx="8479069" cy="1582215"/>
        </a:xfrm>
        <a:prstGeom prst="homePlate">
          <a:avLst/>
        </a:prstGeom>
        <a:solidFill>
          <a:schemeClr val="accent4">
            <a:lumMod val="20000"/>
            <a:lumOff val="80000"/>
          </a:schemeClr>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59154" tIns="53340" rIns="99568"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latin typeface="Algerian" panose="04020705040A02060702" pitchFamily="82" charset="0"/>
            </a:rPr>
            <a:t>FACTOR B</a:t>
          </a:r>
        </a:p>
        <a:p>
          <a:pPr marL="0" lvl="0" indent="0" algn="just" defTabSz="622300">
            <a:lnSpc>
              <a:spcPct val="90000"/>
            </a:lnSpc>
            <a:spcBef>
              <a:spcPct val="0"/>
            </a:spcBef>
            <a:spcAft>
              <a:spcPct val="35000"/>
            </a:spcAft>
            <a:buNone/>
          </a:pPr>
          <a:r>
            <a:rPr lang="es-419" sz="1400" b="1" kern="1200" dirty="0">
              <a:solidFill>
                <a:schemeClr val="tx1"/>
              </a:solidFill>
              <a:latin typeface="Times New Roman" panose="02020603050405020304" pitchFamily="18" charset="0"/>
              <a:cs typeface="Times New Roman" panose="02020603050405020304" pitchFamily="18" charset="0"/>
            </a:rPr>
            <a:t>Ha:</a:t>
          </a:r>
          <a:r>
            <a:rPr lang="es-419" sz="1400" kern="1200" dirty="0">
              <a:solidFill>
                <a:schemeClr val="tx1"/>
              </a:solidFill>
              <a:latin typeface="Times New Roman" panose="02020603050405020304" pitchFamily="18" charset="0"/>
              <a:cs typeface="Times New Roman" panose="02020603050405020304" pitchFamily="18" charset="0"/>
            </a:rPr>
            <a:t> </a:t>
          </a:r>
          <a:r>
            <a:rPr lang="es-EC" sz="1400" b="0" kern="1200" dirty="0">
              <a:solidFill>
                <a:schemeClr val="tx1"/>
              </a:solidFill>
            </a:rPr>
            <a:t>Los tipos de coagulante (natural y comercial) influyen en el proceso de elaboración del queso Chonero y sus características organolépticas, microbiológicas y bioquímicas.</a:t>
          </a:r>
        </a:p>
        <a:p>
          <a:pPr marL="0" lvl="0" indent="0" algn="just" defTabSz="622300">
            <a:lnSpc>
              <a:spcPct val="90000"/>
            </a:lnSpc>
            <a:spcBef>
              <a:spcPct val="0"/>
            </a:spcBef>
            <a:spcAft>
              <a:spcPct val="35000"/>
            </a:spcAft>
            <a:buNone/>
          </a:pPr>
          <a:r>
            <a:rPr lang="es-419" sz="1400" b="1" kern="1200" dirty="0">
              <a:solidFill>
                <a:schemeClr val="tx1"/>
              </a:solidFill>
              <a:latin typeface="Times New Roman" panose="02020603050405020304" pitchFamily="18" charset="0"/>
              <a:cs typeface="Times New Roman" panose="02020603050405020304" pitchFamily="18" charset="0"/>
            </a:rPr>
            <a:t>Ho: </a:t>
          </a:r>
          <a:r>
            <a:rPr lang="es-EC" sz="1400" b="0" kern="1200" dirty="0">
              <a:solidFill>
                <a:schemeClr val="tx1"/>
              </a:solidFill>
            </a:rPr>
            <a:t>Los tipos de coagulante (natural y comercial) no influyen en el proceso de elaboración del queso Chonero y sus características organolépticas, microbiológicas y bioquímicas.</a:t>
          </a:r>
          <a:r>
            <a:rPr lang="es-EC" sz="1400" kern="1200" dirty="0">
              <a:solidFill>
                <a:schemeClr val="tx1"/>
              </a:solidFill>
            </a:rPr>
            <a:t>	</a:t>
          </a:r>
        </a:p>
      </dsp:txBody>
      <dsp:txXfrm rot="10800000">
        <a:off x="1973767" y="1589737"/>
        <a:ext cx="8083515" cy="1582215"/>
      </dsp:txXfrm>
    </dsp:sp>
    <dsp:sp modelId="{03F53786-9862-4DF0-9BAE-0D1BCE567463}">
      <dsp:nvSpPr>
        <dsp:cNvPr id="0" name=""/>
        <dsp:cNvSpPr/>
      </dsp:nvSpPr>
      <dsp:spPr>
        <a:xfrm>
          <a:off x="378706" y="1748014"/>
          <a:ext cx="1795677" cy="1288660"/>
        </a:xfrm>
        <a:prstGeom prst="ellipse">
          <a:avLst/>
        </a:prstGeom>
        <a:blipFill rotWithShape="1">
          <a:blip xmlns:r="http://schemas.openxmlformats.org/officeDocument/2006/relationships" r:embed="rId2"/>
          <a:srcRect/>
          <a:stretch>
            <a:fillRect l="-6000" r="-6000"/>
          </a:stretch>
        </a:blip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 modelId="{CF44D1A6-CF8C-4471-9A2F-63F31054AC0C}">
      <dsp:nvSpPr>
        <dsp:cNvPr id="0" name=""/>
        <dsp:cNvSpPr/>
      </dsp:nvSpPr>
      <dsp:spPr>
        <a:xfrm rot="10800000">
          <a:off x="1503998" y="3313471"/>
          <a:ext cx="8611444" cy="1579715"/>
        </a:xfrm>
        <a:prstGeom prst="homePlate">
          <a:avLst/>
        </a:prstGeom>
        <a:solidFill>
          <a:schemeClr val="accent4">
            <a:lumMod val="20000"/>
            <a:lumOff val="80000"/>
          </a:schemeClr>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59154" tIns="53340" rIns="99568"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latin typeface="Algerian" panose="04020705040A02060702" pitchFamily="82" charset="0"/>
            </a:rPr>
            <a:t>FACTOR C</a:t>
          </a:r>
        </a:p>
        <a:p>
          <a:pPr marL="0" lvl="0" indent="0" algn="just" defTabSz="622300">
            <a:lnSpc>
              <a:spcPct val="90000"/>
            </a:lnSpc>
            <a:spcBef>
              <a:spcPct val="0"/>
            </a:spcBef>
            <a:spcAft>
              <a:spcPct val="35000"/>
            </a:spcAft>
            <a:buNone/>
          </a:pPr>
          <a:r>
            <a:rPr lang="es-419" sz="1400" b="1" kern="1200" dirty="0">
              <a:solidFill>
                <a:schemeClr val="tx1"/>
              </a:solidFill>
              <a:latin typeface="Times New Roman" panose="02020603050405020304" pitchFamily="18" charset="0"/>
              <a:cs typeface="Times New Roman" panose="02020603050405020304" pitchFamily="18" charset="0"/>
            </a:rPr>
            <a:t>Ha: </a:t>
          </a:r>
          <a:r>
            <a:rPr lang="es-EC" sz="1400" kern="1200" dirty="0">
              <a:solidFill>
                <a:schemeClr val="tx1"/>
              </a:solidFill>
            </a:rPr>
            <a:t>Los sistemas de elaboración de queso (tradicional, artesanal, e industrial), inciden en las características y calidad del queso.</a:t>
          </a:r>
        </a:p>
        <a:p>
          <a:pPr marL="0" lvl="0" indent="0" algn="just" defTabSz="622300">
            <a:lnSpc>
              <a:spcPct val="90000"/>
            </a:lnSpc>
            <a:spcBef>
              <a:spcPct val="0"/>
            </a:spcBef>
            <a:spcAft>
              <a:spcPct val="35000"/>
            </a:spcAft>
            <a:buNone/>
          </a:pPr>
          <a:r>
            <a:rPr lang="es-419" sz="1400" b="1" kern="1200" dirty="0">
              <a:solidFill>
                <a:schemeClr val="tx1"/>
              </a:solidFill>
              <a:latin typeface="Times New Roman" panose="02020603050405020304" pitchFamily="18" charset="0"/>
              <a:cs typeface="Times New Roman" panose="02020603050405020304" pitchFamily="18" charset="0"/>
            </a:rPr>
            <a:t>Ho: </a:t>
          </a:r>
          <a:r>
            <a:rPr lang="es-EC" sz="1400" kern="1200" dirty="0">
              <a:solidFill>
                <a:schemeClr val="tx1"/>
              </a:solidFill>
            </a:rPr>
            <a:t>Los sistemas de elaboración de queso (tradicional, artesanal, e industrial), no inciden en las características y calidad del queso.</a:t>
          </a:r>
        </a:p>
      </dsp:txBody>
      <dsp:txXfrm rot="10800000">
        <a:off x="1898927" y="3313471"/>
        <a:ext cx="8216515" cy="1579715"/>
      </dsp:txXfrm>
    </dsp:sp>
    <dsp:sp modelId="{34158B45-E263-4B17-9642-580296DEF5E2}">
      <dsp:nvSpPr>
        <dsp:cNvPr id="0" name=""/>
        <dsp:cNvSpPr/>
      </dsp:nvSpPr>
      <dsp:spPr>
        <a:xfrm>
          <a:off x="440251" y="3543184"/>
          <a:ext cx="1743494" cy="1328968"/>
        </a:xfrm>
        <a:prstGeom prst="ellipse">
          <a:avLst/>
        </a:prstGeom>
        <a:blipFill rotWithShape="1">
          <a:blip xmlns:r="http://schemas.openxmlformats.org/officeDocument/2006/relationships" r:embed="rId3"/>
          <a:srcRect/>
          <a:stretch>
            <a:fillRect l="-60000" r="-60000"/>
          </a:stretch>
        </a:blip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0F34D-587F-4D5D-A904-228AF0B805FE}" type="datetimeFigureOut">
              <a:rPr lang="es-EC" smtClean="0"/>
              <a:t>30/01/2020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F4BCE-E6D7-4B56-ADAA-E943E64C7315}" type="slidenum">
              <a:rPr lang="es-EC" smtClean="0"/>
              <a:t>‹Nº›</a:t>
            </a:fld>
            <a:endParaRPr lang="es-EC"/>
          </a:p>
        </p:txBody>
      </p:sp>
    </p:spTree>
    <p:extLst>
      <p:ext uri="{BB962C8B-B14F-4D97-AF65-F5344CB8AC3E}">
        <p14:creationId xmlns:p14="http://schemas.microsoft.com/office/powerpoint/2010/main" val="151096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50F4BCE-E6D7-4B56-ADAA-E943E64C7315}" type="slidenum">
              <a:rPr lang="es-EC" smtClean="0"/>
              <a:t>5</a:t>
            </a:fld>
            <a:endParaRPr lang="es-EC"/>
          </a:p>
        </p:txBody>
      </p:sp>
    </p:spTree>
    <p:extLst>
      <p:ext uri="{BB962C8B-B14F-4D97-AF65-F5344CB8AC3E}">
        <p14:creationId xmlns:p14="http://schemas.microsoft.com/office/powerpoint/2010/main" val="2387974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411BC-44CB-4A7D-AB6A-A77835EA8F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478796E2-D539-490A-997D-8FDA972114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2A7416C0-7546-475C-A763-3DBAC5979F75}"/>
              </a:ext>
            </a:extLst>
          </p:cNvPr>
          <p:cNvSpPr>
            <a:spLocks noGrp="1"/>
          </p:cNvSpPr>
          <p:nvPr>
            <p:ph type="dt" sz="half" idx="10"/>
          </p:nvPr>
        </p:nvSpPr>
        <p:spPr/>
        <p:txBody>
          <a:bodyPr/>
          <a:lstStyle/>
          <a:p>
            <a:fld id="{722E210A-C868-4FA4-BB9E-B78B549C8FCA}" type="datetimeFigureOut">
              <a:rPr lang="es-EC" smtClean="0"/>
              <a:t>30/01/2020</a:t>
            </a:fld>
            <a:endParaRPr lang="es-EC"/>
          </a:p>
        </p:txBody>
      </p:sp>
      <p:sp>
        <p:nvSpPr>
          <p:cNvPr id="5" name="Marcador de pie de página 4">
            <a:extLst>
              <a:ext uri="{FF2B5EF4-FFF2-40B4-BE49-F238E27FC236}">
                <a16:creationId xmlns:a16="http://schemas.microsoft.com/office/drawing/2014/main" id="{4D86AF4A-FF70-4921-A094-14CD13C29EA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CDE87D2A-ADC2-48A2-A963-5031FB497EF3}"/>
              </a:ext>
            </a:extLst>
          </p:cNvPr>
          <p:cNvSpPr>
            <a:spLocks noGrp="1"/>
          </p:cNvSpPr>
          <p:nvPr>
            <p:ph type="sldNum" sz="quarter" idx="12"/>
          </p:nvPr>
        </p:nvSpPr>
        <p:spPr/>
        <p:txBody>
          <a:bodyPr/>
          <a:lstStyle/>
          <a:p>
            <a:fld id="{122763DA-BA0C-4F96-9E3A-D7811C49C9CD}" type="slidenum">
              <a:rPr lang="es-EC" smtClean="0"/>
              <a:t>‹Nº›</a:t>
            </a:fld>
            <a:endParaRPr lang="es-EC"/>
          </a:p>
        </p:txBody>
      </p:sp>
    </p:spTree>
    <p:extLst>
      <p:ext uri="{BB962C8B-B14F-4D97-AF65-F5344CB8AC3E}">
        <p14:creationId xmlns:p14="http://schemas.microsoft.com/office/powerpoint/2010/main" val="2205141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65E10E-8C01-4D7C-8FB5-27A4F181CCC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FCA5B11-CB81-4135-AECD-987693CEABB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04EDEEA-D1D7-4420-A449-DF20DF000644}"/>
              </a:ext>
            </a:extLst>
          </p:cNvPr>
          <p:cNvSpPr>
            <a:spLocks noGrp="1"/>
          </p:cNvSpPr>
          <p:nvPr>
            <p:ph type="dt" sz="half" idx="10"/>
          </p:nvPr>
        </p:nvSpPr>
        <p:spPr/>
        <p:txBody>
          <a:bodyPr/>
          <a:lstStyle/>
          <a:p>
            <a:fld id="{722E210A-C868-4FA4-BB9E-B78B549C8FCA}" type="datetimeFigureOut">
              <a:rPr lang="es-EC" smtClean="0"/>
              <a:t>30/01/2020</a:t>
            </a:fld>
            <a:endParaRPr lang="es-EC"/>
          </a:p>
        </p:txBody>
      </p:sp>
      <p:sp>
        <p:nvSpPr>
          <p:cNvPr id="5" name="Marcador de pie de página 4">
            <a:extLst>
              <a:ext uri="{FF2B5EF4-FFF2-40B4-BE49-F238E27FC236}">
                <a16:creationId xmlns:a16="http://schemas.microsoft.com/office/drawing/2014/main" id="{72B9AC37-AC6E-4DBB-BCF0-13E0F3E540C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BC4FC79-5F1B-4313-B65D-CF6545639873}"/>
              </a:ext>
            </a:extLst>
          </p:cNvPr>
          <p:cNvSpPr>
            <a:spLocks noGrp="1"/>
          </p:cNvSpPr>
          <p:nvPr>
            <p:ph type="sldNum" sz="quarter" idx="12"/>
          </p:nvPr>
        </p:nvSpPr>
        <p:spPr/>
        <p:txBody>
          <a:bodyPr/>
          <a:lstStyle/>
          <a:p>
            <a:fld id="{122763DA-BA0C-4F96-9E3A-D7811C49C9CD}" type="slidenum">
              <a:rPr lang="es-EC" smtClean="0"/>
              <a:t>‹Nº›</a:t>
            </a:fld>
            <a:endParaRPr lang="es-EC"/>
          </a:p>
        </p:txBody>
      </p:sp>
    </p:spTree>
    <p:extLst>
      <p:ext uri="{BB962C8B-B14F-4D97-AF65-F5344CB8AC3E}">
        <p14:creationId xmlns:p14="http://schemas.microsoft.com/office/powerpoint/2010/main" val="258092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3C11-660A-4CCC-9CCD-7CB05D2FFF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26FF16B-A3EC-4D68-A226-060ED4E9A1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6B59C87-2B19-4598-AB59-1CB4DED9AEF2}"/>
              </a:ext>
            </a:extLst>
          </p:cNvPr>
          <p:cNvSpPr>
            <a:spLocks noGrp="1"/>
          </p:cNvSpPr>
          <p:nvPr>
            <p:ph type="dt" sz="half" idx="10"/>
          </p:nvPr>
        </p:nvSpPr>
        <p:spPr/>
        <p:txBody>
          <a:bodyPr/>
          <a:lstStyle/>
          <a:p>
            <a:fld id="{722E210A-C868-4FA4-BB9E-B78B549C8FCA}" type="datetimeFigureOut">
              <a:rPr lang="es-EC" smtClean="0"/>
              <a:t>30/01/2020</a:t>
            </a:fld>
            <a:endParaRPr lang="es-EC"/>
          </a:p>
        </p:txBody>
      </p:sp>
      <p:sp>
        <p:nvSpPr>
          <p:cNvPr id="5" name="Marcador de pie de página 4">
            <a:extLst>
              <a:ext uri="{FF2B5EF4-FFF2-40B4-BE49-F238E27FC236}">
                <a16:creationId xmlns:a16="http://schemas.microsoft.com/office/drawing/2014/main" id="{1355BB0E-4F33-4CBC-ABB0-54A5AE9B259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D852988-6D36-4B2B-BC00-EB5D35C56A42}"/>
              </a:ext>
            </a:extLst>
          </p:cNvPr>
          <p:cNvSpPr>
            <a:spLocks noGrp="1"/>
          </p:cNvSpPr>
          <p:nvPr>
            <p:ph type="sldNum" sz="quarter" idx="12"/>
          </p:nvPr>
        </p:nvSpPr>
        <p:spPr/>
        <p:txBody>
          <a:bodyPr/>
          <a:lstStyle/>
          <a:p>
            <a:fld id="{122763DA-BA0C-4F96-9E3A-D7811C49C9CD}" type="slidenum">
              <a:rPr lang="es-EC" smtClean="0"/>
              <a:t>‹Nº›</a:t>
            </a:fld>
            <a:endParaRPr lang="es-EC"/>
          </a:p>
        </p:txBody>
      </p:sp>
    </p:spTree>
    <p:extLst>
      <p:ext uri="{BB962C8B-B14F-4D97-AF65-F5344CB8AC3E}">
        <p14:creationId xmlns:p14="http://schemas.microsoft.com/office/powerpoint/2010/main" val="424930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22E210A-C868-4FA4-BB9E-B78B549C8FCA}" type="datetimeFigureOut">
              <a:rPr lang="es-EC" smtClean="0"/>
              <a:t>30/01/2020</a:t>
            </a:fld>
            <a:endParaRPr lang="es-EC"/>
          </a:p>
        </p:txBody>
      </p:sp>
      <p:sp>
        <p:nvSpPr>
          <p:cNvPr id="5" name="Footer Placeholder 4"/>
          <p:cNvSpPr>
            <a:spLocks noGrp="1"/>
          </p:cNvSpPr>
          <p:nvPr>
            <p:ph type="ftr" sz="quarter" idx="11"/>
          </p:nvPr>
        </p:nvSpPr>
        <p:spPr>
          <a:xfrm>
            <a:off x="2416500" y="329307"/>
            <a:ext cx="4973915" cy="309201"/>
          </a:xfrm>
        </p:spPr>
        <p:txBody>
          <a:bodyPr/>
          <a:lstStyle/>
          <a:p>
            <a:endParaRPr lang="es-EC"/>
          </a:p>
        </p:txBody>
      </p:sp>
      <p:sp>
        <p:nvSpPr>
          <p:cNvPr id="6" name="Slide Number Placeholder 5"/>
          <p:cNvSpPr>
            <a:spLocks noGrp="1"/>
          </p:cNvSpPr>
          <p:nvPr>
            <p:ph type="sldNum" sz="quarter" idx="12"/>
          </p:nvPr>
        </p:nvSpPr>
        <p:spPr>
          <a:xfrm>
            <a:off x="1437664" y="798973"/>
            <a:ext cx="811019" cy="503578"/>
          </a:xfrm>
        </p:spPr>
        <p:txBody>
          <a:bodyPr/>
          <a:lstStyle/>
          <a:p>
            <a:fld id="{122763DA-BA0C-4F96-9E3A-D7811C49C9CD}" type="slidenum">
              <a:rPr lang="es-EC" smtClean="0"/>
              <a:t>‹Nº›</a:t>
            </a:fld>
            <a:endParaRPr lang="es-EC"/>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0631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2E210A-C868-4FA4-BB9E-B78B549C8FCA}" type="datetimeFigureOut">
              <a:rPr lang="es-EC" smtClean="0"/>
              <a:t>30/01/2020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22763DA-BA0C-4F96-9E3A-D7811C49C9CD}" type="slidenum">
              <a:rPr lang="es-EC" smtClean="0"/>
              <a:t>‹Nº›</a:t>
            </a:fld>
            <a:endParaRPr lang="es-EC"/>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988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22E210A-C868-4FA4-BB9E-B78B549C8FCA}" type="datetimeFigureOut">
              <a:rPr lang="es-EC" smtClean="0"/>
              <a:t>30/01/2020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22763DA-BA0C-4F96-9E3A-D7811C49C9CD}" type="slidenum">
              <a:rPr lang="es-EC" smtClean="0"/>
              <a:t>‹Nº›</a:t>
            </a:fld>
            <a:endParaRPr lang="es-EC"/>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9123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22E210A-C868-4FA4-BB9E-B78B549C8FCA}" type="datetimeFigureOut">
              <a:rPr lang="es-EC" smtClean="0"/>
              <a:t>30/01/2020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22763DA-BA0C-4F96-9E3A-D7811C49C9CD}" type="slidenum">
              <a:rPr lang="es-EC" smtClean="0"/>
              <a:t>‹Nº›</a:t>
            </a:fld>
            <a:endParaRPr lang="es-EC"/>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8857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22E210A-C868-4FA4-BB9E-B78B549C8FCA}" type="datetimeFigureOut">
              <a:rPr lang="es-EC" smtClean="0"/>
              <a:t>30/01/2020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22763DA-BA0C-4F96-9E3A-D7811C49C9CD}" type="slidenum">
              <a:rPr lang="es-EC" smtClean="0"/>
              <a:t>‹Nº›</a:t>
            </a:fld>
            <a:endParaRPr lang="es-EC"/>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1393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22E210A-C868-4FA4-BB9E-B78B549C8FCA}" type="datetimeFigureOut">
              <a:rPr lang="es-EC" smtClean="0"/>
              <a:t>30/01/2020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22763DA-BA0C-4F96-9E3A-D7811C49C9CD}" type="slidenum">
              <a:rPr lang="es-EC" smtClean="0"/>
              <a:t>‹Nº›</a:t>
            </a:fld>
            <a:endParaRPr lang="es-EC"/>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8610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E210A-C868-4FA4-BB9E-B78B549C8FCA}" type="datetimeFigureOut">
              <a:rPr lang="es-EC" smtClean="0"/>
              <a:t>30/01/2020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22763DA-BA0C-4F96-9E3A-D7811C49C9CD}" type="slidenum">
              <a:rPr lang="es-EC" smtClean="0"/>
              <a:t>‹Nº›</a:t>
            </a:fld>
            <a:endParaRPr lang="es-EC"/>
          </a:p>
        </p:txBody>
      </p:sp>
    </p:spTree>
    <p:extLst>
      <p:ext uri="{BB962C8B-B14F-4D97-AF65-F5344CB8AC3E}">
        <p14:creationId xmlns:p14="http://schemas.microsoft.com/office/powerpoint/2010/main" val="3511863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22E210A-C868-4FA4-BB9E-B78B549C8FCA}" type="datetimeFigureOut">
              <a:rPr lang="es-EC" smtClean="0"/>
              <a:t>30/01/2020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22763DA-BA0C-4F96-9E3A-D7811C49C9CD}" type="slidenum">
              <a:rPr lang="es-EC" smtClean="0"/>
              <a:t>‹Nº›</a:t>
            </a:fld>
            <a:endParaRPr lang="es-EC"/>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440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D99123-5E38-4FC5-9DEB-F54D199A42F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2058342-BD14-4780-BCDA-19F1DD0A64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F726788-AD63-465F-8751-3844E7C3EE04}"/>
              </a:ext>
            </a:extLst>
          </p:cNvPr>
          <p:cNvSpPr>
            <a:spLocks noGrp="1"/>
          </p:cNvSpPr>
          <p:nvPr>
            <p:ph type="dt" sz="half" idx="10"/>
          </p:nvPr>
        </p:nvSpPr>
        <p:spPr/>
        <p:txBody>
          <a:bodyPr/>
          <a:lstStyle/>
          <a:p>
            <a:fld id="{722E210A-C868-4FA4-BB9E-B78B549C8FCA}" type="datetimeFigureOut">
              <a:rPr lang="es-EC" smtClean="0"/>
              <a:t>30/01/2020</a:t>
            </a:fld>
            <a:endParaRPr lang="es-EC"/>
          </a:p>
        </p:txBody>
      </p:sp>
      <p:sp>
        <p:nvSpPr>
          <p:cNvPr id="5" name="Marcador de pie de página 4">
            <a:extLst>
              <a:ext uri="{FF2B5EF4-FFF2-40B4-BE49-F238E27FC236}">
                <a16:creationId xmlns:a16="http://schemas.microsoft.com/office/drawing/2014/main" id="{6736E7EB-3BA5-4499-ABA1-C3C32888191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E563B12-9801-4CE0-B07B-F5A1D9D88CF8}"/>
              </a:ext>
            </a:extLst>
          </p:cNvPr>
          <p:cNvSpPr>
            <a:spLocks noGrp="1"/>
          </p:cNvSpPr>
          <p:nvPr>
            <p:ph type="sldNum" sz="quarter" idx="12"/>
          </p:nvPr>
        </p:nvSpPr>
        <p:spPr/>
        <p:txBody>
          <a:bodyPr/>
          <a:lstStyle/>
          <a:p>
            <a:fld id="{122763DA-BA0C-4F96-9E3A-D7811C49C9CD}" type="slidenum">
              <a:rPr lang="es-EC" smtClean="0"/>
              <a:t>‹Nº›</a:t>
            </a:fld>
            <a:endParaRPr lang="es-EC"/>
          </a:p>
        </p:txBody>
      </p:sp>
    </p:spTree>
    <p:extLst>
      <p:ext uri="{BB962C8B-B14F-4D97-AF65-F5344CB8AC3E}">
        <p14:creationId xmlns:p14="http://schemas.microsoft.com/office/powerpoint/2010/main" val="609388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22E210A-C868-4FA4-BB9E-B78B549C8FCA}" type="datetimeFigureOut">
              <a:rPr lang="es-EC" smtClean="0"/>
              <a:t>30/01/2020</a:t>
            </a:fld>
            <a:endParaRPr lang="es-EC"/>
          </a:p>
        </p:txBody>
      </p:sp>
      <p:sp>
        <p:nvSpPr>
          <p:cNvPr id="6" name="Footer Placeholder 5"/>
          <p:cNvSpPr>
            <a:spLocks noGrp="1"/>
          </p:cNvSpPr>
          <p:nvPr>
            <p:ph type="ftr" sz="quarter" idx="11"/>
          </p:nvPr>
        </p:nvSpPr>
        <p:spPr>
          <a:xfrm>
            <a:off x="1447382" y="318640"/>
            <a:ext cx="5541004" cy="320931"/>
          </a:xfrm>
        </p:spPr>
        <p:txBody>
          <a:bodyPr/>
          <a:lstStyle/>
          <a:p>
            <a:endParaRPr lang="es-EC"/>
          </a:p>
        </p:txBody>
      </p:sp>
      <p:sp>
        <p:nvSpPr>
          <p:cNvPr id="7" name="Slide Number Placeholder 6"/>
          <p:cNvSpPr>
            <a:spLocks noGrp="1"/>
          </p:cNvSpPr>
          <p:nvPr>
            <p:ph type="sldNum" sz="quarter" idx="12"/>
          </p:nvPr>
        </p:nvSpPr>
        <p:spPr/>
        <p:txBody>
          <a:bodyPr/>
          <a:lstStyle/>
          <a:p>
            <a:fld id="{122763DA-BA0C-4F96-9E3A-D7811C49C9CD}" type="slidenum">
              <a:rPr lang="es-EC" smtClean="0"/>
              <a:t>‹Nº›</a:t>
            </a:fld>
            <a:endParaRPr lang="es-EC"/>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3386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2E210A-C868-4FA4-BB9E-B78B549C8FCA}" type="datetimeFigureOut">
              <a:rPr lang="es-EC" smtClean="0"/>
              <a:t>30/01/2020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22763DA-BA0C-4F96-9E3A-D7811C49C9CD}" type="slidenum">
              <a:rPr lang="es-EC" smtClean="0"/>
              <a:t>‹Nº›</a:t>
            </a:fld>
            <a:endParaRPr lang="es-EC"/>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0364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2E210A-C868-4FA4-BB9E-B78B549C8FCA}" type="datetimeFigureOut">
              <a:rPr lang="es-EC" smtClean="0"/>
              <a:t>30/01/2020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22763DA-BA0C-4F96-9E3A-D7811C49C9CD}" type="slidenum">
              <a:rPr lang="es-EC" smtClean="0"/>
              <a:t>‹Nº›</a:t>
            </a:fld>
            <a:endParaRPr lang="es-EC"/>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824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A58534-5609-47AA-BEA9-78A3BD95B53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0F61A56-2D08-4F29-BD55-AE8C4C445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FE9DE4-4B15-4583-B89A-3265716E7F6D}"/>
              </a:ext>
            </a:extLst>
          </p:cNvPr>
          <p:cNvSpPr>
            <a:spLocks noGrp="1"/>
          </p:cNvSpPr>
          <p:nvPr>
            <p:ph type="dt" sz="half" idx="10"/>
          </p:nvPr>
        </p:nvSpPr>
        <p:spPr/>
        <p:txBody>
          <a:bodyPr/>
          <a:lstStyle/>
          <a:p>
            <a:fld id="{722E210A-C868-4FA4-BB9E-B78B549C8FCA}" type="datetimeFigureOut">
              <a:rPr lang="es-EC" smtClean="0"/>
              <a:t>30/01/2020</a:t>
            </a:fld>
            <a:endParaRPr lang="es-EC"/>
          </a:p>
        </p:txBody>
      </p:sp>
      <p:sp>
        <p:nvSpPr>
          <p:cNvPr id="5" name="Marcador de pie de página 4">
            <a:extLst>
              <a:ext uri="{FF2B5EF4-FFF2-40B4-BE49-F238E27FC236}">
                <a16:creationId xmlns:a16="http://schemas.microsoft.com/office/drawing/2014/main" id="{0F984F4B-A322-4F9E-B1D6-7B2A608C9F4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D8F1527-139A-4DA8-ACF8-CA7F3473ED31}"/>
              </a:ext>
            </a:extLst>
          </p:cNvPr>
          <p:cNvSpPr>
            <a:spLocks noGrp="1"/>
          </p:cNvSpPr>
          <p:nvPr>
            <p:ph type="sldNum" sz="quarter" idx="12"/>
          </p:nvPr>
        </p:nvSpPr>
        <p:spPr/>
        <p:txBody>
          <a:bodyPr/>
          <a:lstStyle/>
          <a:p>
            <a:fld id="{122763DA-BA0C-4F96-9E3A-D7811C49C9CD}" type="slidenum">
              <a:rPr lang="es-EC" smtClean="0"/>
              <a:t>‹Nº›</a:t>
            </a:fld>
            <a:endParaRPr lang="es-EC"/>
          </a:p>
        </p:txBody>
      </p:sp>
    </p:spTree>
    <p:extLst>
      <p:ext uri="{BB962C8B-B14F-4D97-AF65-F5344CB8AC3E}">
        <p14:creationId xmlns:p14="http://schemas.microsoft.com/office/powerpoint/2010/main" val="349061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4C1ED9-D2AC-438B-B89B-ED9BDC550FB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116D99A-E3EB-44D0-B344-5A0F6C9AB09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D9B60E7C-0530-450A-BF56-DDF0754FC47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F72AF0F0-8117-4091-B262-0B05500F8841}"/>
              </a:ext>
            </a:extLst>
          </p:cNvPr>
          <p:cNvSpPr>
            <a:spLocks noGrp="1"/>
          </p:cNvSpPr>
          <p:nvPr>
            <p:ph type="dt" sz="half" idx="10"/>
          </p:nvPr>
        </p:nvSpPr>
        <p:spPr/>
        <p:txBody>
          <a:bodyPr/>
          <a:lstStyle/>
          <a:p>
            <a:fld id="{722E210A-C868-4FA4-BB9E-B78B549C8FCA}" type="datetimeFigureOut">
              <a:rPr lang="es-EC" smtClean="0"/>
              <a:t>30/01/2020</a:t>
            </a:fld>
            <a:endParaRPr lang="es-EC"/>
          </a:p>
        </p:txBody>
      </p:sp>
      <p:sp>
        <p:nvSpPr>
          <p:cNvPr id="6" name="Marcador de pie de página 5">
            <a:extLst>
              <a:ext uri="{FF2B5EF4-FFF2-40B4-BE49-F238E27FC236}">
                <a16:creationId xmlns:a16="http://schemas.microsoft.com/office/drawing/2014/main" id="{8F834A8C-B4C9-44FE-B53B-E651EDE4C95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4F300C9-ADED-45DC-9466-FB4114DF8D92}"/>
              </a:ext>
            </a:extLst>
          </p:cNvPr>
          <p:cNvSpPr>
            <a:spLocks noGrp="1"/>
          </p:cNvSpPr>
          <p:nvPr>
            <p:ph type="sldNum" sz="quarter" idx="12"/>
          </p:nvPr>
        </p:nvSpPr>
        <p:spPr/>
        <p:txBody>
          <a:bodyPr/>
          <a:lstStyle/>
          <a:p>
            <a:fld id="{122763DA-BA0C-4F96-9E3A-D7811C49C9CD}" type="slidenum">
              <a:rPr lang="es-EC" smtClean="0"/>
              <a:t>‹Nº›</a:t>
            </a:fld>
            <a:endParaRPr lang="es-EC"/>
          </a:p>
        </p:txBody>
      </p:sp>
    </p:spTree>
    <p:extLst>
      <p:ext uri="{BB962C8B-B14F-4D97-AF65-F5344CB8AC3E}">
        <p14:creationId xmlns:p14="http://schemas.microsoft.com/office/powerpoint/2010/main" val="100667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DE408-E59D-4847-89B7-0F04CB916FA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47C6F1C9-CFF5-4213-A8C1-B6109BDF7F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EEDCFC0-9BD5-483F-9ED7-9996F85123F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5F92D169-3478-4B8E-B947-A50AE6C63D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1B2147B-F53C-4414-8744-74019B40609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5EBB1442-38D2-45D4-99B6-3E17A86EA8B7}"/>
              </a:ext>
            </a:extLst>
          </p:cNvPr>
          <p:cNvSpPr>
            <a:spLocks noGrp="1"/>
          </p:cNvSpPr>
          <p:nvPr>
            <p:ph type="dt" sz="half" idx="10"/>
          </p:nvPr>
        </p:nvSpPr>
        <p:spPr/>
        <p:txBody>
          <a:bodyPr/>
          <a:lstStyle/>
          <a:p>
            <a:fld id="{722E210A-C868-4FA4-BB9E-B78B549C8FCA}" type="datetimeFigureOut">
              <a:rPr lang="es-EC" smtClean="0"/>
              <a:t>30/01/2020</a:t>
            </a:fld>
            <a:endParaRPr lang="es-EC"/>
          </a:p>
        </p:txBody>
      </p:sp>
      <p:sp>
        <p:nvSpPr>
          <p:cNvPr id="8" name="Marcador de pie de página 7">
            <a:extLst>
              <a:ext uri="{FF2B5EF4-FFF2-40B4-BE49-F238E27FC236}">
                <a16:creationId xmlns:a16="http://schemas.microsoft.com/office/drawing/2014/main" id="{D3BE2506-2B5E-4243-83A9-2AF031C4A08A}"/>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93EDF8A-B074-438C-AF02-214BC6F740FF}"/>
              </a:ext>
            </a:extLst>
          </p:cNvPr>
          <p:cNvSpPr>
            <a:spLocks noGrp="1"/>
          </p:cNvSpPr>
          <p:nvPr>
            <p:ph type="sldNum" sz="quarter" idx="12"/>
          </p:nvPr>
        </p:nvSpPr>
        <p:spPr/>
        <p:txBody>
          <a:bodyPr/>
          <a:lstStyle/>
          <a:p>
            <a:fld id="{122763DA-BA0C-4F96-9E3A-D7811C49C9CD}" type="slidenum">
              <a:rPr lang="es-EC" smtClean="0"/>
              <a:t>‹Nº›</a:t>
            </a:fld>
            <a:endParaRPr lang="es-EC"/>
          </a:p>
        </p:txBody>
      </p:sp>
    </p:spTree>
    <p:extLst>
      <p:ext uri="{BB962C8B-B14F-4D97-AF65-F5344CB8AC3E}">
        <p14:creationId xmlns:p14="http://schemas.microsoft.com/office/powerpoint/2010/main" val="34589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95D8A-B17D-4FDF-B106-37244E1EF73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F1260131-9A2C-4B4A-B5B5-26073E9B90A8}"/>
              </a:ext>
            </a:extLst>
          </p:cNvPr>
          <p:cNvSpPr>
            <a:spLocks noGrp="1"/>
          </p:cNvSpPr>
          <p:nvPr>
            <p:ph type="dt" sz="half" idx="10"/>
          </p:nvPr>
        </p:nvSpPr>
        <p:spPr/>
        <p:txBody>
          <a:bodyPr/>
          <a:lstStyle/>
          <a:p>
            <a:fld id="{722E210A-C868-4FA4-BB9E-B78B549C8FCA}" type="datetimeFigureOut">
              <a:rPr lang="es-EC" smtClean="0"/>
              <a:t>30/01/2020</a:t>
            </a:fld>
            <a:endParaRPr lang="es-EC"/>
          </a:p>
        </p:txBody>
      </p:sp>
      <p:sp>
        <p:nvSpPr>
          <p:cNvPr id="4" name="Marcador de pie de página 3">
            <a:extLst>
              <a:ext uri="{FF2B5EF4-FFF2-40B4-BE49-F238E27FC236}">
                <a16:creationId xmlns:a16="http://schemas.microsoft.com/office/drawing/2014/main" id="{D97C500D-CA0D-4105-9393-D94A92812D4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58C678C2-3469-4042-B9E3-04B002262822}"/>
              </a:ext>
            </a:extLst>
          </p:cNvPr>
          <p:cNvSpPr>
            <a:spLocks noGrp="1"/>
          </p:cNvSpPr>
          <p:nvPr>
            <p:ph type="sldNum" sz="quarter" idx="12"/>
          </p:nvPr>
        </p:nvSpPr>
        <p:spPr/>
        <p:txBody>
          <a:bodyPr/>
          <a:lstStyle/>
          <a:p>
            <a:fld id="{122763DA-BA0C-4F96-9E3A-D7811C49C9CD}" type="slidenum">
              <a:rPr lang="es-EC" smtClean="0"/>
              <a:t>‹Nº›</a:t>
            </a:fld>
            <a:endParaRPr lang="es-EC"/>
          </a:p>
        </p:txBody>
      </p:sp>
    </p:spTree>
    <p:extLst>
      <p:ext uri="{BB962C8B-B14F-4D97-AF65-F5344CB8AC3E}">
        <p14:creationId xmlns:p14="http://schemas.microsoft.com/office/powerpoint/2010/main" val="107321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E6C04D-E926-4532-973A-F2540A42B517}"/>
              </a:ext>
            </a:extLst>
          </p:cNvPr>
          <p:cNvSpPr>
            <a:spLocks noGrp="1"/>
          </p:cNvSpPr>
          <p:nvPr>
            <p:ph type="dt" sz="half" idx="10"/>
          </p:nvPr>
        </p:nvSpPr>
        <p:spPr/>
        <p:txBody>
          <a:bodyPr/>
          <a:lstStyle/>
          <a:p>
            <a:fld id="{722E210A-C868-4FA4-BB9E-B78B549C8FCA}" type="datetimeFigureOut">
              <a:rPr lang="es-EC" smtClean="0"/>
              <a:t>30/01/2020</a:t>
            </a:fld>
            <a:endParaRPr lang="es-EC"/>
          </a:p>
        </p:txBody>
      </p:sp>
      <p:sp>
        <p:nvSpPr>
          <p:cNvPr id="3" name="Marcador de pie de página 2">
            <a:extLst>
              <a:ext uri="{FF2B5EF4-FFF2-40B4-BE49-F238E27FC236}">
                <a16:creationId xmlns:a16="http://schemas.microsoft.com/office/drawing/2014/main" id="{65C52625-5704-4BC3-887F-5FBFA2680C19}"/>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616ACB7A-3F99-4663-9A6D-9894BF321F9E}"/>
              </a:ext>
            </a:extLst>
          </p:cNvPr>
          <p:cNvSpPr>
            <a:spLocks noGrp="1"/>
          </p:cNvSpPr>
          <p:nvPr>
            <p:ph type="sldNum" sz="quarter" idx="12"/>
          </p:nvPr>
        </p:nvSpPr>
        <p:spPr/>
        <p:txBody>
          <a:bodyPr/>
          <a:lstStyle/>
          <a:p>
            <a:fld id="{122763DA-BA0C-4F96-9E3A-D7811C49C9CD}" type="slidenum">
              <a:rPr lang="es-EC" smtClean="0"/>
              <a:t>‹Nº›</a:t>
            </a:fld>
            <a:endParaRPr lang="es-EC"/>
          </a:p>
        </p:txBody>
      </p:sp>
    </p:spTree>
    <p:extLst>
      <p:ext uri="{BB962C8B-B14F-4D97-AF65-F5344CB8AC3E}">
        <p14:creationId xmlns:p14="http://schemas.microsoft.com/office/powerpoint/2010/main" val="151899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68E5E-649E-45D3-BCBA-E7B2246796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C1B5182-48A4-4B91-8D55-DC05D0E73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5440ABE2-9752-4750-B498-405934897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BE95B7-F9D0-4182-991E-317FCD963812}"/>
              </a:ext>
            </a:extLst>
          </p:cNvPr>
          <p:cNvSpPr>
            <a:spLocks noGrp="1"/>
          </p:cNvSpPr>
          <p:nvPr>
            <p:ph type="dt" sz="half" idx="10"/>
          </p:nvPr>
        </p:nvSpPr>
        <p:spPr/>
        <p:txBody>
          <a:bodyPr/>
          <a:lstStyle/>
          <a:p>
            <a:fld id="{722E210A-C868-4FA4-BB9E-B78B549C8FCA}" type="datetimeFigureOut">
              <a:rPr lang="es-EC" smtClean="0"/>
              <a:t>30/01/2020</a:t>
            </a:fld>
            <a:endParaRPr lang="es-EC"/>
          </a:p>
        </p:txBody>
      </p:sp>
      <p:sp>
        <p:nvSpPr>
          <p:cNvPr id="6" name="Marcador de pie de página 5">
            <a:extLst>
              <a:ext uri="{FF2B5EF4-FFF2-40B4-BE49-F238E27FC236}">
                <a16:creationId xmlns:a16="http://schemas.microsoft.com/office/drawing/2014/main" id="{05BEAD00-E51D-4871-8CC9-AD9451D246E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C470B94-D42A-49E2-AC76-F4D31A87978F}"/>
              </a:ext>
            </a:extLst>
          </p:cNvPr>
          <p:cNvSpPr>
            <a:spLocks noGrp="1"/>
          </p:cNvSpPr>
          <p:nvPr>
            <p:ph type="sldNum" sz="quarter" idx="12"/>
          </p:nvPr>
        </p:nvSpPr>
        <p:spPr/>
        <p:txBody>
          <a:bodyPr/>
          <a:lstStyle/>
          <a:p>
            <a:fld id="{122763DA-BA0C-4F96-9E3A-D7811C49C9CD}" type="slidenum">
              <a:rPr lang="es-EC" smtClean="0"/>
              <a:t>‹Nº›</a:t>
            </a:fld>
            <a:endParaRPr lang="es-EC"/>
          </a:p>
        </p:txBody>
      </p:sp>
    </p:spTree>
    <p:extLst>
      <p:ext uri="{BB962C8B-B14F-4D97-AF65-F5344CB8AC3E}">
        <p14:creationId xmlns:p14="http://schemas.microsoft.com/office/powerpoint/2010/main" val="73297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97BCA-0314-4164-A6A5-57234D56E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ED01417-F894-4466-9564-8E33F845E6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1CD7FAF7-90F5-4751-8DD2-350C5D3BE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E2659E-7028-4387-80DC-2D868CED3619}"/>
              </a:ext>
            </a:extLst>
          </p:cNvPr>
          <p:cNvSpPr>
            <a:spLocks noGrp="1"/>
          </p:cNvSpPr>
          <p:nvPr>
            <p:ph type="dt" sz="half" idx="10"/>
          </p:nvPr>
        </p:nvSpPr>
        <p:spPr/>
        <p:txBody>
          <a:bodyPr/>
          <a:lstStyle/>
          <a:p>
            <a:fld id="{722E210A-C868-4FA4-BB9E-B78B549C8FCA}" type="datetimeFigureOut">
              <a:rPr lang="es-EC" smtClean="0"/>
              <a:t>30/01/2020</a:t>
            </a:fld>
            <a:endParaRPr lang="es-EC"/>
          </a:p>
        </p:txBody>
      </p:sp>
      <p:sp>
        <p:nvSpPr>
          <p:cNvPr id="6" name="Marcador de pie de página 5">
            <a:extLst>
              <a:ext uri="{FF2B5EF4-FFF2-40B4-BE49-F238E27FC236}">
                <a16:creationId xmlns:a16="http://schemas.microsoft.com/office/drawing/2014/main" id="{433DB8CF-6116-4AAB-93D3-F64B4E17E68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6B4D25E-915F-4E93-B655-D01F4AB96841}"/>
              </a:ext>
            </a:extLst>
          </p:cNvPr>
          <p:cNvSpPr>
            <a:spLocks noGrp="1"/>
          </p:cNvSpPr>
          <p:nvPr>
            <p:ph type="sldNum" sz="quarter" idx="12"/>
          </p:nvPr>
        </p:nvSpPr>
        <p:spPr/>
        <p:txBody>
          <a:bodyPr/>
          <a:lstStyle/>
          <a:p>
            <a:fld id="{122763DA-BA0C-4F96-9E3A-D7811C49C9CD}" type="slidenum">
              <a:rPr lang="es-EC" smtClean="0"/>
              <a:t>‹Nº›</a:t>
            </a:fld>
            <a:endParaRPr lang="es-EC"/>
          </a:p>
        </p:txBody>
      </p:sp>
    </p:spTree>
    <p:extLst>
      <p:ext uri="{BB962C8B-B14F-4D97-AF65-F5344CB8AC3E}">
        <p14:creationId xmlns:p14="http://schemas.microsoft.com/office/powerpoint/2010/main" val="111049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64821D-F0A7-4721-A9BC-1D7716703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C0678A4-8687-4BF2-A469-88E4ACB5B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C705164-9AD0-4D0E-A8C3-25285B0AAD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E210A-C868-4FA4-BB9E-B78B549C8FCA}" type="datetimeFigureOut">
              <a:rPr lang="es-EC" smtClean="0"/>
              <a:t>30/01/2020</a:t>
            </a:fld>
            <a:endParaRPr lang="es-EC"/>
          </a:p>
        </p:txBody>
      </p:sp>
      <p:sp>
        <p:nvSpPr>
          <p:cNvPr id="5" name="Marcador de pie de página 4">
            <a:extLst>
              <a:ext uri="{FF2B5EF4-FFF2-40B4-BE49-F238E27FC236}">
                <a16:creationId xmlns:a16="http://schemas.microsoft.com/office/drawing/2014/main" id="{BE4D2388-8449-4036-B243-8133B54A97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BC6F3360-CB45-4D09-BC85-B24447E1D3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763DA-BA0C-4F96-9E3A-D7811C49C9CD}" type="slidenum">
              <a:rPr lang="es-EC" smtClean="0"/>
              <a:t>‹Nº›</a:t>
            </a:fld>
            <a:endParaRPr lang="es-EC"/>
          </a:p>
        </p:txBody>
      </p:sp>
    </p:spTree>
    <p:extLst>
      <p:ext uri="{BB962C8B-B14F-4D97-AF65-F5344CB8AC3E}">
        <p14:creationId xmlns:p14="http://schemas.microsoft.com/office/powerpoint/2010/main" val="331067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22E210A-C868-4FA4-BB9E-B78B549C8FCA}" type="datetimeFigureOut">
              <a:rPr lang="es-EC" smtClean="0"/>
              <a:t>30/01/2020</a:t>
            </a:fld>
            <a:endParaRPr lang="es-EC"/>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22763DA-BA0C-4F96-9E3A-D7811C49C9CD}" type="slidenum">
              <a:rPr lang="es-EC" smtClean="0"/>
              <a:t>‹Nº›</a:t>
            </a:fld>
            <a:endParaRPr lang="es-EC"/>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143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emf"/></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1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51.emf"/></Relationships>
</file>

<file path=ppt/slides/_rels/slide2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 Id="rId5" Type="http://schemas.openxmlformats.org/officeDocument/2006/relationships/image" Target="../media/image56.emf"/><Relationship Id="rId4" Type="http://schemas.openxmlformats.org/officeDocument/2006/relationships/image" Target="../media/image55.emf"/></Relationships>
</file>

<file path=ppt/slides/_rels/slide2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59.emf"/></Relationships>
</file>

<file path=ppt/slides/_rels/slide2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63.emf"/></Relationships>
</file>

<file path=ppt/slides/_rels/slide2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 Id="rId5" Type="http://schemas.openxmlformats.org/officeDocument/2006/relationships/image" Target="../media/image68.emf"/><Relationship Id="rId4" Type="http://schemas.openxmlformats.org/officeDocument/2006/relationships/image" Target="../media/image67.emf"/></Relationships>
</file>

<file path=ppt/slides/_rels/slide2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 Id="rId5" Type="http://schemas.openxmlformats.org/officeDocument/2006/relationships/image" Target="../media/image72.emf"/><Relationship Id="rId4" Type="http://schemas.openxmlformats.org/officeDocument/2006/relationships/image" Target="../media/image71.emf"/></Relationships>
</file>

<file path=ppt/slides/_rels/slide2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 Id="rId5" Type="http://schemas.openxmlformats.org/officeDocument/2006/relationships/image" Target="../media/image76.emf"/><Relationship Id="rId4" Type="http://schemas.openxmlformats.org/officeDocument/2006/relationships/image" Target="../media/image7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ecured.cu/Cant%C3%B3n_Chone_(Ecuador)" TargetMode="External"/><Relationship Id="rId4" Type="http://schemas.openxmlformats.org/officeDocument/2006/relationships/image" Target="../media/image13.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9428" y="390877"/>
            <a:ext cx="7022921" cy="1176083"/>
          </a:xfrm>
          <a:prstGeom prst="rect">
            <a:avLst/>
          </a:prstGeom>
        </p:spPr>
      </p:pic>
      <p:pic>
        <p:nvPicPr>
          <p:cNvPr id="6" name="Imagen 5"/>
          <p:cNvPicPr/>
          <p:nvPr/>
        </p:nvPicPr>
        <p:blipFill>
          <a:blip r:embed="rId3" cstate="screen">
            <a:clrChange>
              <a:clrFrom>
                <a:srgbClr val="FBFBFA"/>
              </a:clrFrom>
              <a:clrTo>
                <a:srgbClr val="FBFBFA">
                  <a:alpha val="0"/>
                </a:srgbClr>
              </a:clrTo>
            </a:clrChange>
            <a:extLst>
              <a:ext uri="{28A0092B-C50C-407E-A947-70E740481C1C}">
                <a14:useLocalDpi xmlns:a14="http://schemas.microsoft.com/office/drawing/2010/main"/>
              </a:ext>
            </a:extLst>
          </a:blip>
          <a:srcRect/>
          <a:stretch>
            <a:fillRect/>
          </a:stretch>
        </p:blipFill>
        <p:spPr bwMode="auto">
          <a:xfrm>
            <a:off x="9366649" y="180712"/>
            <a:ext cx="1548094" cy="1364768"/>
          </a:xfrm>
          <a:prstGeom prst="rect">
            <a:avLst/>
          </a:prstGeom>
          <a:noFill/>
          <a:ln w="9525">
            <a:noFill/>
            <a:miter lim="800000"/>
            <a:headEnd/>
            <a:tailEnd/>
          </a:ln>
        </p:spPr>
      </p:pic>
      <p:sp>
        <p:nvSpPr>
          <p:cNvPr id="2" name="Rectángulo 1"/>
          <p:cNvSpPr/>
          <p:nvPr/>
        </p:nvSpPr>
        <p:spPr>
          <a:xfrm>
            <a:off x="863600" y="2069037"/>
            <a:ext cx="10813142" cy="1200329"/>
          </a:xfrm>
          <a:prstGeom prst="rect">
            <a:avLst/>
          </a:prstGeom>
        </p:spPr>
        <p:txBody>
          <a:bodyPr wrap="square">
            <a:spAutoFit/>
          </a:bodyPr>
          <a:lstStyle/>
          <a:p>
            <a:pPr algn="just"/>
            <a:r>
              <a:rPr lang="es-ES" sz="2400" b="1" dirty="0">
                <a:latin typeface="Times New Roman" panose="02020603050405020304" pitchFamily="18" charset="0"/>
                <a:ea typeface="Calibri" panose="020F0502020204030204" pitchFamily="34" charset="0"/>
              </a:rPr>
              <a:t>“</a:t>
            </a:r>
            <a:r>
              <a:rPr lang="es-EC" sz="2400" b="1" dirty="0">
                <a:latin typeface="Times New Roman" panose="02020603050405020304" pitchFamily="18" charset="0"/>
                <a:ea typeface="Calibri" panose="020F0502020204030204" pitchFamily="34" charset="0"/>
              </a:rPr>
              <a:t>ESTUDIO DE LAS CARACTERÍSTICAS FISICOQUÍMICAS, MICROBIOLÓGICAS Y ORGANOLÉPTICAS DEL QUESO TIPO CHONERO CONSIDERANDO EL ORIGEN DE LA MATERIA PRIMA.</a:t>
            </a:r>
            <a:r>
              <a:rPr lang="es-ES" sz="2400" b="1" dirty="0">
                <a:latin typeface="Times New Roman" panose="02020603050405020304" pitchFamily="18" charset="0"/>
                <a:ea typeface="Calibri" panose="020F0502020204030204" pitchFamily="34" charset="0"/>
              </a:rPr>
              <a:t>”.</a:t>
            </a:r>
            <a:endParaRPr lang="es-EC" sz="2400" dirty="0"/>
          </a:p>
        </p:txBody>
      </p:sp>
      <p:sp>
        <p:nvSpPr>
          <p:cNvPr id="3" name="Rectángulo 2"/>
          <p:cNvSpPr/>
          <p:nvPr/>
        </p:nvSpPr>
        <p:spPr>
          <a:xfrm>
            <a:off x="2692948" y="3771443"/>
            <a:ext cx="5555880" cy="620042"/>
          </a:xfrm>
          <a:prstGeom prst="rect">
            <a:avLst/>
          </a:prstGeom>
        </p:spPr>
        <p:txBody>
          <a:bodyPr wrap="none">
            <a:spAutoFit/>
          </a:bodyPr>
          <a:lstStyle/>
          <a:p>
            <a:pPr marL="457200" indent="-228600" algn="ctr">
              <a:lnSpc>
                <a:spcPct val="200000"/>
              </a:lnSpc>
              <a:spcAft>
                <a:spcPts val="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AUTOR:            Roberto Antonio Muñoz Vélez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787724" y="4539619"/>
            <a:ext cx="8352972" cy="707886"/>
          </a:xfrm>
          <a:prstGeom prst="rect">
            <a:avLst/>
          </a:prstGeom>
        </p:spPr>
        <p:txBody>
          <a:bodyPr wrap="square">
            <a:spAutoFit/>
          </a:bodyPr>
          <a:lstStyle/>
          <a:p>
            <a:pPr algn="ctr">
              <a:lnSpc>
                <a:spcPct val="200000"/>
              </a:lnSpc>
              <a:spcAft>
                <a:spcPts val="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DIRECTOR:             </a:t>
            </a:r>
            <a:r>
              <a:rPr lang="es-ES" sz="2000" b="1" dirty="0" err="1">
                <a:latin typeface="Times New Roman" panose="02020603050405020304" pitchFamily="18" charset="0"/>
                <a:ea typeface="Calibri" panose="020F0502020204030204" pitchFamily="34" charset="0"/>
                <a:cs typeface="Times New Roman" panose="02020603050405020304" pitchFamily="18" charset="0"/>
              </a:rPr>
              <a:t>Ph.D</a:t>
            </a:r>
            <a:r>
              <a:rPr lang="es-ES" sz="2000" b="1" dirty="0">
                <a:latin typeface="Times New Roman" panose="02020603050405020304" pitchFamily="18" charset="0"/>
                <a:ea typeface="Calibri" panose="020F0502020204030204" pitchFamily="34" charset="0"/>
                <a:cs typeface="Times New Roman" panose="02020603050405020304" pitchFamily="18" charset="0"/>
              </a:rPr>
              <a:t> NEIRA MOSQUERA, JUAN ALEJANDRO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B6EE3EFF-8C23-4E2C-8E81-5289B7691C1E}"/>
              </a:ext>
            </a:extLst>
          </p:cNvPr>
          <p:cNvSpPr/>
          <p:nvPr/>
        </p:nvSpPr>
        <p:spPr>
          <a:xfrm>
            <a:off x="2886349" y="5537694"/>
            <a:ext cx="6096000" cy="567271"/>
          </a:xfrm>
          <a:prstGeom prst="rect">
            <a:avLst/>
          </a:prstGeom>
        </p:spPr>
        <p:txBody>
          <a:bodyPr>
            <a:spAutoFit/>
          </a:bodyPr>
          <a:lstStyle/>
          <a:p>
            <a:pPr marL="457200" indent="-228600" algn="ctr">
              <a:lnSpc>
                <a:spcPct val="200000"/>
              </a:lnSpc>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SANTO DOMINGO 2020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439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99063-43BB-4D5D-820E-8D2FCAA339D3}"/>
              </a:ext>
            </a:extLst>
          </p:cNvPr>
          <p:cNvSpPr>
            <a:spLocks noGrp="1"/>
          </p:cNvSpPr>
          <p:nvPr>
            <p:ph type="title"/>
          </p:nvPr>
        </p:nvSpPr>
        <p:spPr/>
        <p:txBody>
          <a:bodyPr>
            <a:normAutofit/>
          </a:bodyPr>
          <a:lstStyle/>
          <a:p>
            <a:pPr algn="ctr"/>
            <a:r>
              <a:rPr lang="es-EC" sz="4000" b="1" dirty="0">
                <a:latin typeface="Aharoni" panose="02010803020104030203" pitchFamily="2" charset="-79"/>
                <a:cs typeface="Aharoni" panose="02010803020104030203" pitchFamily="2" charset="-79"/>
              </a:rPr>
              <a:t>Obtención de la Materia Prima </a:t>
            </a:r>
          </a:p>
        </p:txBody>
      </p:sp>
      <p:sp>
        <p:nvSpPr>
          <p:cNvPr id="4" name="Rectángulo 3">
            <a:extLst>
              <a:ext uri="{FF2B5EF4-FFF2-40B4-BE49-F238E27FC236}">
                <a16:creationId xmlns:a16="http://schemas.microsoft.com/office/drawing/2014/main" id="{54F184F6-FC61-44BF-9471-E6B0238171C9}"/>
              </a:ext>
            </a:extLst>
          </p:cNvPr>
          <p:cNvSpPr/>
          <p:nvPr/>
        </p:nvSpPr>
        <p:spPr>
          <a:xfrm>
            <a:off x="5434971" y="1697828"/>
            <a:ext cx="1809893" cy="120032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Los sectores de El Carmen, Convento, Boyacá (Chone) </a:t>
            </a:r>
          </a:p>
        </p:txBody>
      </p:sp>
      <p:sp>
        <p:nvSpPr>
          <p:cNvPr id="5" name="Rectángulo 4">
            <a:extLst>
              <a:ext uri="{FF2B5EF4-FFF2-40B4-BE49-F238E27FC236}">
                <a16:creationId xmlns:a16="http://schemas.microsoft.com/office/drawing/2014/main" id="{DC5E83D9-98DC-4925-B469-6417084F4DB4}"/>
              </a:ext>
            </a:extLst>
          </p:cNvPr>
          <p:cNvSpPr/>
          <p:nvPr/>
        </p:nvSpPr>
        <p:spPr>
          <a:xfrm>
            <a:off x="7382647" y="1690688"/>
            <a:ext cx="4420692" cy="120032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Aproximadamente 10 </a:t>
            </a:r>
            <a:r>
              <a:rPr lang="es-EC" dirty="0" err="1"/>
              <a:t>lt</a:t>
            </a:r>
            <a:r>
              <a:rPr lang="es-EC" dirty="0"/>
              <a:t> de leche por cada tratamiento para medir los parámetros físico-químicos, microbiológicos y para la elaboración del Queso tipo </a:t>
            </a:r>
            <a:r>
              <a:rPr lang="es-EC" dirty="0" err="1"/>
              <a:t>Chonero</a:t>
            </a:r>
            <a:r>
              <a:rPr lang="es-EC" dirty="0"/>
              <a:t>.</a:t>
            </a:r>
          </a:p>
        </p:txBody>
      </p:sp>
      <p:sp>
        <p:nvSpPr>
          <p:cNvPr id="6" name="Rectángulo 5">
            <a:extLst>
              <a:ext uri="{FF2B5EF4-FFF2-40B4-BE49-F238E27FC236}">
                <a16:creationId xmlns:a16="http://schemas.microsoft.com/office/drawing/2014/main" id="{5BDC399B-CD80-487C-8525-5F43479F329C}"/>
              </a:ext>
            </a:extLst>
          </p:cNvPr>
          <p:cNvSpPr/>
          <p:nvPr/>
        </p:nvSpPr>
        <p:spPr>
          <a:xfrm>
            <a:off x="315220" y="1721214"/>
            <a:ext cx="4981968" cy="120032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0000"/>
              </a:lnSpc>
            </a:pPr>
            <a:r>
              <a:rPr lang="es-EC" dirty="0"/>
              <a:t>Se tomó en cuenta varios factores de la leche para la elaboración del Queso, una fue los sectores, tipos de cuajo, natural, artificial, y el método de elaboración convencional, artesanal e industrial.</a:t>
            </a:r>
            <a:endParaRPr lang="es-EC" b="1" dirty="0"/>
          </a:p>
        </p:txBody>
      </p:sp>
      <p:pic>
        <p:nvPicPr>
          <p:cNvPr id="9" name="Imagen 8">
            <a:extLst>
              <a:ext uri="{FF2B5EF4-FFF2-40B4-BE49-F238E27FC236}">
                <a16:creationId xmlns:a16="http://schemas.microsoft.com/office/drawing/2014/main" id="{4A814308-2A05-45ED-9A59-4CE51F5FF9F5}"/>
              </a:ext>
            </a:extLst>
          </p:cNvPr>
          <p:cNvPicPr>
            <a:picLocks noChangeAspect="1"/>
          </p:cNvPicPr>
          <p:nvPr/>
        </p:nvPicPr>
        <p:blipFill>
          <a:blip r:embed="rId2"/>
          <a:stretch>
            <a:fillRect/>
          </a:stretch>
        </p:blipFill>
        <p:spPr>
          <a:xfrm>
            <a:off x="8173329" y="3613803"/>
            <a:ext cx="3418994" cy="2851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Conector recto 9">
            <a:extLst>
              <a:ext uri="{FF2B5EF4-FFF2-40B4-BE49-F238E27FC236}">
                <a16:creationId xmlns:a16="http://schemas.microsoft.com/office/drawing/2014/main" id="{B871DDDD-8BBC-4C79-A47F-C485597B9340}"/>
              </a:ext>
            </a:extLst>
          </p:cNvPr>
          <p:cNvCxnSpPr/>
          <p:nvPr/>
        </p:nvCxnSpPr>
        <p:spPr>
          <a:xfrm>
            <a:off x="388661" y="1260927"/>
            <a:ext cx="11414678" cy="515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A65DD0D3-AA16-48C5-9D17-E7070D30DF44}"/>
              </a:ext>
            </a:extLst>
          </p:cNvPr>
          <p:cNvPicPr>
            <a:picLocks noChangeAspect="1"/>
          </p:cNvPicPr>
          <p:nvPr/>
        </p:nvPicPr>
        <p:blipFill>
          <a:blip r:embed="rId3"/>
          <a:stretch>
            <a:fillRect/>
          </a:stretch>
        </p:blipFill>
        <p:spPr>
          <a:xfrm>
            <a:off x="739682" y="3613803"/>
            <a:ext cx="2761957" cy="2879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9FBC5410-D77E-42DA-876C-84CA630B9DCC}"/>
              </a:ext>
            </a:extLst>
          </p:cNvPr>
          <p:cNvPicPr/>
          <p:nvPr/>
        </p:nvPicPr>
        <p:blipFill>
          <a:blip r:embed="rId4"/>
          <a:stretch>
            <a:fillRect/>
          </a:stretch>
        </p:blipFill>
        <p:spPr>
          <a:xfrm>
            <a:off x="4392501" y="3613803"/>
            <a:ext cx="2889966" cy="2879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8510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10206D-3831-4782-ACBB-CC5713989182}"/>
              </a:ext>
            </a:extLst>
          </p:cNvPr>
          <p:cNvSpPr>
            <a:spLocks noGrp="1"/>
          </p:cNvSpPr>
          <p:nvPr>
            <p:ph type="title"/>
          </p:nvPr>
        </p:nvSpPr>
        <p:spPr>
          <a:xfrm>
            <a:off x="1837592" y="505232"/>
            <a:ext cx="8516815" cy="797032"/>
          </a:xfrm>
          <a:noFill/>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es-EC" dirty="0">
                <a:latin typeface="Aharoni" panose="02010803020104030203" pitchFamily="2" charset="-79"/>
                <a:cs typeface="Aharoni" panose="02010803020104030203" pitchFamily="2" charset="-79"/>
              </a:rPr>
              <a:t>Métodos de elaboración del queso</a:t>
            </a:r>
          </a:p>
        </p:txBody>
      </p:sp>
      <p:sp>
        <p:nvSpPr>
          <p:cNvPr id="3" name="Marcador de contenido 2">
            <a:extLst>
              <a:ext uri="{FF2B5EF4-FFF2-40B4-BE49-F238E27FC236}">
                <a16:creationId xmlns:a16="http://schemas.microsoft.com/office/drawing/2014/main" id="{1D0AA110-A5F3-4B61-A643-B17550FBBD49}"/>
              </a:ext>
            </a:extLst>
          </p:cNvPr>
          <p:cNvSpPr>
            <a:spLocks noGrp="1"/>
          </p:cNvSpPr>
          <p:nvPr>
            <p:ph idx="1"/>
          </p:nvPr>
        </p:nvSpPr>
        <p:spPr>
          <a:xfrm>
            <a:off x="414302" y="1448972"/>
            <a:ext cx="10925078" cy="4505280"/>
          </a:xfrm>
        </p:spPr>
        <p:txBody>
          <a:bodyPr>
            <a:normAutofit/>
          </a:bodyPr>
          <a:lstStyle/>
          <a:p>
            <a:r>
              <a:rPr lang="es-EC"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Con leche natural</a:t>
            </a:r>
          </a:p>
          <a:p>
            <a:endParaRPr lang="es-EC"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endParaRPr lang="es-EC"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endParaRPr lang="es-EC"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endParaRPr lang="es-EC"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s-EC"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Con leche pasteurizada </a:t>
            </a:r>
          </a:p>
        </p:txBody>
      </p:sp>
      <p:pic>
        <p:nvPicPr>
          <p:cNvPr id="5" name="Imagen 4">
            <a:extLst>
              <a:ext uri="{FF2B5EF4-FFF2-40B4-BE49-F238E27FC236}">
                <a16:creationId xmlns:a16="http://schemas.microsoft.com/office/drawing/2014/main" id="{5ABB18D1-02C8-4C1D-BF35-5B87CCAF8602}"/>
              </a:ext>
            </a:extLst>
          </p:cNvPr>
          <p:cNvPicPr>
            <a:picLocks noChangeAspect="1"/>
          </p:cNvPicPr>
          <p:nvPr/>
        </p:nvPicPr>
        <p:blipFill rotWithShape="1">
          <a:blip r:embed="rId2"/>
          <a:srcRect l="3099" t="2072" r="3438" b="56039"/>
          <a:stretch/>
        </p:blipFill>
        <p:spPr>
          <a:xfrm>
            <a:off x="618978" y="4853354"/>
            <a:ext cx="10925078" cy="1762461"/>
          </a:xfrm>
          <a:prstGeom prst="rect">
            <a:avLst/>
          </a:prstGeom>
          <a:ln w="88900" cap="sq" cmpd="thickThin">
            <a:solidFill>
              <a:srgbClr val="000000"/>
            </a:solidFill>
            <a:prstDash val="solid"/>
            <a:miter lim="800000"/>
          </a:ln>
          <a:effectLst>
            <a:innerShdw blurRad="76200">
              <a:srgbClr val="000000"/>
            </a:innerShdw>
          </a:effectLst>
        </p:spPr>
      </p:pic>
      <p:pic>
        <p:nvPicPr>
          <p:cNvPr id="6" name="Imagen 5">
            <a:extLst>
              <a:ext uri="{FF2B5EF4-FFF2-40B4-BE49-F238E27FC236}">
                <a16:creationId xmlns:a16="http://schemas.microsoft.com/office/drawing/2014/main" id="{F5D8EB74-B879-4ADF-AC0B-22D665B3C5B2}"/>
              </a:ext>
            </a:extLst>
          </p:cNvPr>
          <p:cNvPicPr>
            <a:picLocks noChangeAspect="1"/>
          </p:cNvPicPr>
          <p:nvPr/>
        </p:nvPicPr>
        <p:blipFill rotWithShape="1">
          <a:blip r:embed="rId2"/>
          <a:srcRect t="51742" b="6866"/>
          <a:stretch/>
        </p:blipFill>
        <p:spPr>
          <a:xfrm>
            <a:off x="531060" y="1990769"/>
            <a:ext cx="10953918" cy="1891914"/>
          </a:xfrm>
          <a:prstGeom prst="rect">
            <a:avLst/>
          </a:prstGeom>
          <a:ln w="88900" cap="sq" cmpd="thickThin">
            <a:solidFill>
              <a:srgbClr val="000000"/>
            </a:solidFill>
            <a:prstDash val="solid"/>
            <a:miter lim="800000"/>
          </a:ln>
          <a:effectLst>
            <a:innerShdw blurRad="76200">
              <a:srgbClr val="000000"/>
            </a:innerShdw>
          </a:effectLst>
        </p:spPr>
      </p:pic>
      <p:cxnSp>
        <p:nvCxnSpPr>
          <p:cNvPr id="7" name="Conector recto 6">
            <a:extLst>
              <a:ext uri="{FF2B5EF4-FFF2-40B4-BE49-F238E27FC236}">
                <a16:creationId xmlns:a16="http://schemas.microsoft.com/office/drawing/2014/main" id="{F1CC63E0-BD4F-4654-92D8-D59E75A9CA1E}"/>
              </a:ext>
            </a:extLst>
          </p:cNvPr>
          <p:cNvCxnSpPr/>
          <p:nvPr/>
        </p:nvCxnSpPr>
        <p:spPr>
          <a:xfrm>
            <a:off x="388661" y="1260927"/>
            <a:ext cx="11414678" cy="515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011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52791" y="23851"/>
            <a:ext cx="6982927" cy="584775"/>
          </a:xfrm>
          <a:prstGeom prst="rect">
            <a:avLst/>
          </a:prstGeom>
          <a:noFill/>
        </p:spPr>
        <p:txBody>
          <a:bodyPr wrap="square" rtlCol="0">
            <a:spAutoFit/>
          </a:bodyPr>
          <a:lstStyle/>
          <a:p>
            <a:pPr algn="ctr"/>
            <a:r>
              <a:rPr lang="es-MX" sz="3200" b="1" dirty="0">
                <a:latin typeface="Aharoni" panose="02010803020104030203" pitchFamily="2" charset="-79"/>
                <a:cs typeface="Aharoni" panose="02010803020104030203" pitchFamily="2" charset="-79"/>
              </a:rPr>
              <a:t>VARIABLES DE ESTUDIO</a:t>
            </a:r>
          </a:p>
        </p:txBody>
      </p:sp>
      <p:sp>
        <p:nvSpPr>
          <p:cNvPr id="6" name="Rectángulo redondeado 5"/>
          <p:cNvSpPr/>
          <p:nvPr/>
        </p:nvSpPr>
        <p:spPr>
          <a:xfrm>
            <a:off x="509955"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pH</a:t>
            </a:r>
            <a:endParaRPr lang="es-419" b="1" dirty="0">
              <a:solidFill>
                <a:schemeClr val="tx1"/>
              </a:solidFill>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3141789"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Humedad  </a:t>
            </a:r>
            <a:endParaRPr lang="es-419" b="1" dirty="0">
              <a:solidFill>
                <a:schemeClr val="tx1"/>
              </a:solidFill>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5588979"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Cenizas </a:t>
            </a:r>
            <a:endParaRPr lang="es-419" b="1" dirty="0">
              <a:solidFill>
                <a:schemeClr val="tx1"/>
              </a:solidFill>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7816364"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Acidez </a:t>
            </a:r>
            <a:endParaRPr lang="es-419" b="1" dirty="0">
              <a:solidFill>
                <a:schemeClr val="tx1"/>
              </a:solidFill>
              <a:latin typeface="Times New Roman" panose="02020603050405020304" pitchFamily="18" charset="0"/>
              <a:cs typeface="Times New Roman" panose="02020603050405020304" pitchFamily="18" charset="0"/>
            </a:endParaRPr>
          </a:p>
        </p:txBody>
      </p:sp>
      <p:sp>
        <p:nvSpPr>
          <p:cNvPr id="10" name="Rectángulo redondeado 9"/>
          <p:cNvSpPr/>
          <p:nvPr/>
        </p:nvSpPr>
        <p:spPr>
          <a:xfrm>
            <a:off x="10065283" y="759018"/>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419" b="1" dirty="0">
                <a:solidFill>
                  <a:schemeClr val="tx1"/>
                </a:solidFill>
                <a:latin typeface="Times New Roman" panose="02020603050405020304" pitchFamily="18" charset="0"/>
                <a:cs typeface="Times New Roman" panose="02020603050405020304" pitchFamily="18" charset="0"/>
              </a:rPr>
              <a:t>Grasa </a:t>
            </a:r>
          </a:p>
        </p:txBody>
      </p:sp>
      <p:cxnSp>
        <p:nvCxnSpPr>
          <p:cNvPr id="15" name="Conector angular 14"/>
          <p:cNvCxnSpPr>
            <a:stCxn id="6" idx="3"/>
          </p:cNvCxnSpPr>
          <p:nvPr/>
        </p:nvCxnSpPr>
        <p:spPr>
          <a:xfrm>
            <a:off x="2092571" y="1024307"/>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p:nvPr/>
        </p:nvCxnSpPr>
        <p:spPr>
          <a:xfrm>
            <a:off x="4758456" y="1024306"/>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p:nvPr/>
        </p:nvCxnSpPr>
        <p:spPr>
          <a:xfrm>
            <a:off x="7173587" y="1057264"/>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p:nvPr/>
        </p:nvCxnSpPr>
        <p:spPr>
          <a:xfrm>
            <a:off x="9390173" y="1057263"/>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p:cNvCxnSpPr/>
          <p:nvPr/>
        </p:nvCxnSpPr>
        <p:spPr>
          <a:xfrm>
            <a:off x="11647899" y="1057262"/>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Rectángulo 84"/>
          <p:cNvSpPr/>
          <p:nvPr/>
        </p:nvSpPr>
        <p:spPr>
          <a:xfrm>
            <a:off x="303270" y="1676819"/>
            <a:ext cx="1912554"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2623</a:t>
            </a:r>
            <a:endParaRPr lang="pt-BR" dirty="0"/>
          </a:p>
        </p:txBody>
      </p:sp>
      <p:sp>
        <p:nvSpPr>
          <p:cNvPr id="86" name="Rectángulo 85"/>
          <p:cNvSpPr/>
          <p:nvPr/>
        </p:nvSpPr>
        <p:spPr>
          <a:xfrm>
            <a:off x="3034191" y="1661440"/>
            <a:ext cx="1840568"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ln>
                  <a:solidFill>
                    <a:sysClr val="windowText" lastClr="000000"/>
                  </a:solidFill>
                </a:ln>
                <a:solidFill>
                  <a:sysClr val="windowText" lastClr="000000"/>
                </a:solidFill>
                <a:latin typeface="Book Antiqua" pitchFamily="18" charset="0"/>
              </a:rPr>
              <a:t>  NTE INEN  63</a:t>
            </a:r>
            <a:endParaRPr lang="pt-BR" dirty="0"/>
          </a:p>
        </p:txBody>
      </p:sp>
      <p:sp>
        <p:nvSpPr>
          <p:cNvPr id="87" name="Rectángulo 86"/>
          <p:cNvSpPr/>
          <p:nvPr/>
        </p:nvSpPr>
        <p:spPr>
          <a:xfrm>
            <a:off x="5461995" y="1661440"/>
            <a:ext cx="1840568"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520</a:t>
            </a:r>
            <a:endParaRPr lang="pt-BR" dirty="0"/>
          </a:p>
        </p:txBody>
      </p:sp>
      <p:sp>
        <p:nvSpPr>
          <p:cNvPr id="88" name="Rectángulo 87"/>
          <p:cNvSpPr/>
          <p:nvPr/>
        </p:nvSpPr>
        <p:spPr>
          <a:xfrm>
            <a:off x="7676164" y="1655154"/>
            <a:ext cx="1912554"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2829  </a:t>
            </a:r>
            <a:endParaRPr lang="pt-BR" dirty="0"/>
          </a:p>
        </p:txBody>
      </p:sp>
      <p:sp>
        <p:nvSpPr>
          <p:cNvPr id="89" name="Rectángulo 88"/>
          <p:cNvSpPr/>
          <p:nvPr/>
        </p:nvSpPr>
        <p:spPr>
          <a:xfrm>
            <a:off x="10000795" y="1654903"/>
            <a:ext cx="177608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a:ln>
                  <a:solidFill>
                    <a:sysClr val="windowText" lastClr="000000"/>
                  </a:solidFill>
                </a:ln>
                <a:solidFill>
                  <a:sysClr val="windowText" lastClr="000000"/>
                </a:solidFill>
                <a:latin typeface="Book Antiqua" pitchFamily="18" charset="0"/>
              </a:rPr>
              <a:t>NTE  INEN 64  </a:t>
            </a:r>
            <a:endParaRPr lang="pt-BR" sz="1600" dirty="0"/>
          </a:p>
        </p:txBody>
      </p:sp>
      <p:cxnSp>
        <p:nvCxnSpPr>
          <p:cNvPr id="28" name="Conector recto 27">
            <a:extLst>
              <a:ext uri="{FF2B5EF4-FFF2-40B4-BE49-F238E27FC236}">
                <a16:creationId xmlns:a16="http://schemas.microsoft.com/office/drawing/2014/main" id="{90430049-027D-4063-903D-30DA6F0FBC05}"/>
              </a:ext>
            </a:extLst>
          </p:cNvPr>
          <p:cNvCxnSpPr/>
          <p:nvPr/>
        </p:nvCxnSpPr>
        <p:spPr>
          <a:xfrm>
            <a:off x="233221" y="585699"/>
            <a:ext cx="11414678" cy="515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0" name="Grupo 29">
            <a:extLst>
              <a:ext uri="{FF2B5EF4-FFF2-40B4-BE49-F238E27FC236}">
                <a16:creationId xmlns:a16="http://schemas.microsoft.com/office/drawing/2014/main" id="{8226B987-70BB-4D3E-8586-93F5CAACD0A0}"/>
              </a:ext>
            </a:extLst>
          </p:cNvPr>
          <p:cNvGrpSpPr/>
          <p:nvPr/>
        </p:nvGrpSpPr>
        <p:grpSpPr>
          <a:xfrm>
            <a:off x="369533" y="2713267"/>
            <a:ext cx="1846291" cy="1272425"/>
            <a:chOff x="375256" y="773726"/>
            <a:chExt cx="1846291" cy="1272425"/>
          </a:xfrm>
        </p:grpSpPr>
        <p:sp>
          <p:nvSpPr>
            <p:cNvPr id="31" name="Rectángulo redondeado 11">
              <a:extLst>
                <a:ext uri="{FF2B5EF4-FFF2-40B4-BE49-F238E27FC236}">
                  <a16:creationId xmlns:a16="http://schemas.microsoft.com/office/drawing/2014/main" id="{B0F338AA-3C1D-4D91-91DD-F9E287CE70C8}"/>
                </a:ext>
              </a:extLst>
            </p:cNvPr>
            <p:cNvSpPr/>
            <p:nvPr/>
          </p:nvSpPr>
          <p:spPr>
            <a:xfrm>
              <a:off x="509955"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Proteína </a:t>
              </a:r>
              <a:endParaRPr lang="es-419" b="1" dirty="0">
                <a:solidFill>
                  <a:schemeClr val="tx1"/>
                </a:solidFill>
                <a:latin typeface="Times New Roman" panose="02020603050405020304" pitchFamily="18" charset="0"/>
                <a:cs typeface="Times New Roman" panose="02020603050405020304" pitchFamily="18" charset="0"/>
              </a:endParaRPr>
            </a:p>
          </p:txBody>
        </p:sp>
        <p:cxnSp>
          <p:nvCxnSpPr>
            <p:cNvPr id="32" name="Conector angular 12">
              <a:extLst>
                <a:ext uri="{FF2B5EF4-FFF2-40B4-BE49-F238E27FC236}">
                  <a16:creationId xmlns:a16="http://schemas.microsoft.com/office/drawing/2014/main" id="{A22D9AC6-5380-4917-92D6-1A9C262E938E}"/>
                </a:ext>
              </a:extLst>
            </p:cNvPr>
            <p:cNvCxnSpPr>
              <a:stCxn id="31" idx="3"/>
            </p:cNvCxnSpPr>
            <p:nvPr/>
          </p:nvCxnSpPr>
          <p:spPr>
            <a:xfrm>
              <a:off x="2092571" y="1024307"/>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ángulo 32">
              <a:extLst>
                <a:ext uri="{FF2B5EF4-FFF2-40B4-BE49-F238E27FC236}">
                  <a16:creationId xmlns:a16="http://schemas.microsoft.com/office/drawing/2014/main" id="{185458C4-E891-4F68-B911-16B64AD1D92B}"/>
                </a:ext>
              </a:extLst>
            </p:cNvPr>
            <p:cNvSpPr/>
            <p:nvPr/>
          </p:nvSpPr>
          <p:spPr>
            <a:xfrm>
              <a:off x="375256" y="1676819"/>
              <a:ext cx="1840568"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16</a:t>
              </a:r>
              <a:endParaRPr lang="pt-BR" dirty="0"/>
            </a:p>
          </p:txBody>
        </p:sp>
      </p:grpSp>
      <p:grpSp>
        <p:nvGrpSpPr>
          <p:cNvPr id="34" name="Grupo 33">
            <a:extLst>
              <a:ext uri="{FF2B5EF4-FFF2-40B4-BE49-F238E27FC236}">
                <a16:creationId xmlns:a16="http://schemas.microsoft.com/office/drawing/2014/main" id="{2CA2066F-8A97-4464-8030-05925109BEAA}"/>
              </a:ext>
            </a:extLst>
          </p:cNvPr>
          <p:cNvGrpSpPr/>
          <p:nvPr/>
        </p:nvGrpSpPr>
        <p:grpSpPr>
          <a:xfrm>
            <a:off x="7789485" y="2697443"/>
            <a:ext cx="1948442" cy="1272425"/>
            <a:chOff x="273105" y="773726"/>
            <a:chExt cx="1948442" cy="1272425"/>
          </a:xfrm>
        </p:grpSpPr>
        <p:sp>
          <p:nvSpPr>
            <p:cNvPr id="35" name="Rectángulo redondeado 15">
              <a:extLst>
                <a:ext uri="{FF2B5EF4-FFF2-40B4-BE49-F238E27FC236}">
                  <a16:creationId xmlns:a16="http://schemas.microsoft.com/office/drawing/2014/main" id="{174614BC-6EA3-44C9-A668-1F3644602F00}"/>
                </a:ext>
              </a:extLst>
            </p:cNvPr>
            <p:cNvSpPr/>
            <p:nvPr/>
          </p:nvSpPr>
          <p:spPr>
            <a:xfrm>
              <a:off x="509955"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E. </a:t>
              </a:r>
              <a:r>
                <a:rPr lang="es-ES" b="1" dirty="0" err="1">
                  <a:solidFill>
                    <a:schemeClr val="tx1"/>
                  </a:solidFill>
                  <a:latin typeface="Times New Roman" panose="02020603050405020304" pitchFamily="18" charset="0"/>
                  <a:cs typeface="Times New Roman" panose="02020603050405020304" pitchFamily="18" charset="0"/>
                </a:rPr>
                <a:t>coli</a:t>
              </a:r>
              <a:endParaRPr lang="es-419" b="1" dirty="0">
                <a:solidFill>
                  <a:schemeClr val="tx1"/>
                </a:solidFill>
                <a:latin typeface="Times New Roman" panose="02020603050405020304" pitchFamily="18" charset="0"/>
                <a:cs typeface="Times New Roman" panose="02020603050405020304" pitchFamily="18" charset="0"/>
              </a:endParaRPr>
            </a:p>
          </p:txBody>
        </p:sp>
        <p:cxnSp>
          <p:nvCxnSpPr>
            <p:cNvPr id="37" name="Conector angular 16">
              <a:extLst>
                <a:ext uri="{FF2B5EF4-FFF2-40B4-BE49-F238E27FC236}">
                  <a16:creationId xmlns:a16="http://schemas.microsoft.com/office/drawing/2014/main" id="{AE13D15D-A8C9-44D3-AB20-17A10373F7D1}"/>
                </a:ext>
              </a:extLst>
            </p:cNvPr>
            <p:cNvCxnSpPr>
              <a:cxnSpLocks/>
              <a:stCxn id="35" idx="3"/>
            </p:cNvCxnSpPr>
            <p:nvPr/>
          </p:nvCxnSpPr>
          <p:spPr>
            <a:xfrm>
              <a:off x="2092571" y="1024307"/>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ángulo 37">
              <a:extLst>
                <a:ext uri="{FF2B5EF4-FFF2-40B4-BE49-F238E27FC236}">
                  <a16:creationId xmlns:a16="http://schemas.microsoft.com/office/drawing/2014/main" id="{5209462E-0F4D-482E-BF9A-F30DFEDE32A5}"/>
                </a:ext>
              </a:extLst>
            </p:cNvPr>
            <p:cNvSpPr/>
            <p:nvPr/>
          </p:nvSpPr>
          <p:spPr>
            <a:xfrm>
              <a:off x="273105" y="1660995"/>
              <a:ext cx="1942719" cy="3851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n>
                    <a:solidFill>
                      <a:sysClr val="windowText" lastClr="000000"/>
                    </a:solidFill>
                  </a:ln>
                  <a:solidFill>
                    <a:sysClr val="windowText" lastClr="000000"/>
                  </a:solidFill>
                  <a:latin typeface="Book Antiqua" pitchFamily="18" charset="0"/>
                </a:rPr>
                <a:t>NTE INEN 2667</a:t>
              </a:r>
              <a:endParaRPr lang="pt-BR" dirty="0"/>
            </a:p>
          </p:txBody>
        </p:sp>
      </p:grpSp>
      <p:sp>
        <p:nvSpPr>
          <p:cNvPr id="39" name="Rectángulo redondeado 19">
            <a:extLst>
              <a:ext uri="{FF2B5EF4-FFF2-40B4-BE49-F238E27FC236}">
                <a16:creationId xmlns:a16="http://schemas.microsoft.com/office/drawing/2014/main" id="{0707E41D-F0B0-4DB9-BEFB-B70D18843CCE}"/>
              </a:ext>
            </a:extLst>
          </p:cNvPr>
          <p:cNvSpPr/>
          <p:nvPr/>
        </p:nvSpPr>
        <p:spPr>
          <a:xfrm>
            <a:off x="10050161" y="2694054"/>
            <a:ext cx="1767848" cy="666922"/>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Organolépticos</a:t>
            </a:r>
            <a:endParaRPr lang="es-419" b="1" dirty="0">
              <a:solidFill>
                <a:schemeClr val="tx1"/>
              </a:solidFill>
              <a:latin typeface="Times New Roman" panose="02020603050405020304" pitchFamily="18" charset="0"/>
              <a:cs typeface="Times New Roman" panose="02020603050405020304" pitchFamily="18" charset="0"/>
            </a:endParaRPr>
          </a:p>
        </p:txBody>
      </p:sp>
      <p:sp>
        <p:nvSpPr>
          <p:cNvPr id="40" name="Rectángulo redondeado 23">
            <a:extLst>
              <a:ext uri="{FF2B5EF4-FFF2-40B4-BE49-F238E27FC236}">
                <a16:creationId xmlns:a16="http://schemas.microsoft.com/office/drawing/2014/main" id="{F1A5E506-1C23-4523-859E-E3C151B9BEE9}"/>
              </a:ext>
            </a:extLst>
          </p:cNvPr>
          <p:cNvSpPr/>
          <p:nvPr/>
        </p:nvSpPr>
        <p:spPr>
          <a:xfrm>
            <a:off x="5457054" y="2738615"/>
            <a:ext cx="1934107" cy="612282"/>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Crecimiento de hongos</a:t>
            </a:r>
            <a:endParaRPr lang="es-419" b="1" dirty="0">
              <a:solidFill>
                <a:schemeClr val="tx1"/>
              </a:solidFill>
              <a:latin typeface="Times New Roman" panose="02020603050405020304" pitchFamily="18" charset="0"/>
              <a:cs typeface="Times New Roman" panose="02020603050405020304" pitchFamily="18" charset="0"/>
            </a:endParaRPr>
          </a:p>
        </p:txBody>
      </p:sp>
      <p:grpSp>
        <p:nvGrpSpPr>
          <p:cNvPr id="41" name="Grupo 40">
            <a:extLst>
              <a:ext uri="{FF2B5EF4-FFF2-40B4-BE49-F238E27FC236}">
                <a16:creationId xmlns:a16="http://schemas.microsoft.com/office/drawing/2014/main" id="{8AFF687A-7ED3-43F7-8A81-DB677AFDE4CE}"/>
              </a:ext>
            </a:extLst>
          </p:cNvPr>
          <p:cNvGrpSpPr/>
          <p:nvPr/>
        </p:nvGrpSpPr>
        <p:grpSpPr>
          <a:xfrm>
            <a:off x="2869413" y="2724763"/>
            <a:ext cx="2063083" cy="1272425"/>
            <a:chOff x="158464" y="773726"/>
            <a:chExt cx="2063083" cy="1272425"/>
          </a:xfrm>
        </p:grpSpPr>
        <p:sp>
          <p:nvSpPr>
            <p:cNvPr id="42" name="Rectángulo redondeado 19">
              <a:extLst>
                <a:ext uri="{FF2B5EF4-FFF2-40B4-BE49-F238E27FC236}">
                  <a16:creationId xmlns:a16="http://schemas.microsoft.com/office/drawing/2014/main" id="{DBF4C763-67DD-4389-BEEE-C0126F185F2B}"/>
                </a:ext>
              </a:extLst>
            </p:cNvPr>
            <p:cNvSpPr/>
            <p:nvPr/>
          </p:nvSpPr>
          <p:spPr>
            <a:xfrm>
              <a:off x="509955"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Crecimiento de bacteria</a:t>
              </a:r>
              <a:endParaRPr lang="es-419" b="1" dirty="0">
                <a:solidFill>
                  <a:schemeClr val="tx1"/>
                </a:solidFill>
                <a:latin typeface="Times New Roman" panose="02020603050405020304" pitchFamily="18" charset="0"/>
                <a:cs typeface="Times New Roman" panose="02020603050405020304" pitchFamily="18" charset="0"/>
              </a:endParaRPr>
            </a:p>
          </p:txBody>
        </p:sp>
        <p:cxnSp>
          <p:nvCxnSpPr>
            <p:cNvPr id="43" name="Conector angular 20">
              <a:extLst>
                <a:ext uri="{FF2B5EF4-FFF2-40B4-BE49-F238E27FC236}">
                  <a16:creationId xmlns:a16="http://schemas.microsoft.com/office/drawing/2014/main" id="{4B71E220-0D40-4057-B3B6-F14711116C0F}"/>
                </a:ext>
              </a:extLst>
            </p:cNvPr>
            <p:cNvCxnSpPr>
              <a:stCxn id="42" idx="3"/>
            </p:cNvCxnSpPr>
            <p:nvPr/>
          </p:nvCxnSpPr>
          <p:spPr>
            <a:xfrm>
              <a:off x="2092571" y="1024307"/>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5E5EE5A5-7DEC-4B4E-A3C2-AFC2241FE957}"/>
                </a:ext>
              </a:extLst>
            </p:cNvPr>
            <p:cNvSpPr/>
            <p:nvPr/>
          </p:nvSpPr>
          <p:spPr>
            <a:xfrm>
              <a:off x="158464" y="1633675"/>
              <a:ext cx="2057360" cy="41247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ln>
                    <a:solidFill>
                      <a:sysClr val="windowText" lastClr="000000"/>
                    </a:solidFill>
                  </a:ln>
                  <a:solidFill>
                    <a:sysClr val="windowText" lastClr="000000"/>
                  </a:solidFill>
                  <a:latin typeface="Book Antiqua" pitchFamily="18" charset="0"/>
                </a:rPr>
                <a:t>INEN  1 529-7</a:t>
              </a:r>
              <a:endParaRPr lang="pt-BR" dirty="0"/>
            </a:p>
          </p:txBody>
        </p:sp>
      </p:grpSp>
      <p:cxnSp>
        <p:nvCxnSpPr>
          <p:cNvPr id="45" name="Conector angular 24">
            <a:extLst>
              <a:ext uri="{FF2B5EF4-FFF2-40B4-BE49-F238E27FC236}">
                <a16:creationId xmlns:a16="http://schemas.microsoft.com/office/drawing/2014/main" id="{C525B6E8-9B6B-429C-85E7-DC66A4272100}"/>
              </a:ext>
            </a:extLst>
          </p:cNvPr>
          <p:cNvCxnSpPr>
            <a:cxnSpLocks/>
          </p:cNvCxnSpPr>
          <p:nvPr/>
        </p:nvCxnSpPr>
        <p:spPr>
          <a:xfrm flipH="1">
            <a:off x="11002552" y="3026793"/>
            <a:ext cx="841358" cy="1115301"/>
          </a:xfrm>
          <a:prstGeom prst="bentConnector4">
            <a:avLst>
              <a:gd name="adj1" fmla="val -27170"/>
              <a:gd name="adj2" fmla="val 6372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16">
            <a:extLst>
              <a:ext uri="{FF2B5EF4-FFF2-40B4-BE49-F238E27FC236}">
                <a16:creationId xmlns:a16="http://schemas.microsoft.com/office/drawing/2014/main" id="{9E327266-E286-45CE-9338-18045CC62526}"/>
              </a:ext>
            </a:extLst>
          </p:cNvPr>
          <p:cNvCxnSpPr>
            <a:cxnSpLocks/>
          </p:cNvCxnSpPr>
          <p:nvPr/>
        </p:nvCxnSpPr>
        <p:spPr>
          <a:xfrm>
            <a:off x="7356676" y="3003891"/>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ángulo 46">
            <a:extLst>
              <a:ext uri="{FF2B5EF4-FFF2-40B4-BE49-F238E27FC236}">
                <a16:creationId xmlns:a16="http://schemas.microsoft.com/office/drawing/2014/main" id="{18ED790D-CB9B-455B-9E2C-B4419B87F54F}"/>
              </a:ext>
            </a:extLst>
          </p:cNvPr>
          <p:cNvSpPr/>
          <p:nvPr/>
        </p:nvSpPr>
        <p:spPr>
          <a:xfrm>
            <a:off x="5388755" y="3622433"/>
            <a:ext cx="2057360" cy="3851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n>
                  <a:solidFill>
                    <a:sysClr val="windowText" lastClr="000000"/>
                  </a:solidFill>
                </a:ln>
                <a:solidFill>
                  <a:sysClr val="windowText" lastClr="000000"/>
                </a:solidFill>
                <a:latin typeface="Book Antiqua" pitchFamily="18" charset="0"/>
              </a:rPr>
              <a:t>INEN 1 529-7</a:t>
            </a:r>
            <a:endParaRPr lang="pt-BR" dirty="0"/>
          </a:p>
        </p:txBody>
      </p:sp>
      <p:pic>
        <p:nvPicPr>
          <p:cNvPr id="2" name="Imagen 1">
            <a:extLst>
              <a:ext uri="{FF2B5EF4-FFF2-40B4-BE49-F238E27FC236}">
                <a16:creationId xmlns:a16="http://schemas.microsoft.com/office/drawing/2014/main" id="{F95661E9-3901-474D-83F7-7BD3F19AFE85}"/>
              </a:ext>
            </a:extLst>
          </p:cNvPr>
          <p:cNvPicPr>
            <a:picLocks noChangeAspect="1"/>
          </p:cNvPicPr>
          <p:nvPr/>
        </p:nvPicPr>
        <p:blipFill>
          <a:blip r:embed="rId2"/>
          <a:stretch>
            <a:fillRect/>
          </a:stretch>
        </p:blipFill>
        <p:spPr>
          <a:xfrm>
            <a:off x="750200" y="4469538"/>
            <a:ext cx="1725318" cy="1798476"/>
          </a:xfrm>
          <a:prstGeom prst="rect">
            <a:avLst/>
          </a:prstGeom>
        </p:spPr>
      </p:pic>
      <p:pic>
        <p:nvPicPr>
          <p:cNvPr id="11" name="Imagen 10">
            <a:extLst>
              <a:ext uri="{FF2B5EF4-FFF2-40B4-BE49-F238E27FC236}">
                <a16:creationId xmlns:a16="http://schemas.microsoft.com/office/drawing/2014/main" id="{DC16680F-4D59-438F-95B8-4302C83A86F9}"/>
              </a:ext>
            </a:extLst>
          </p:cNvPr>
          <p:cNvPicPr>
            <a:picLocks noChangeAspect="1"/>
          </p:cNvPicPr>
          <p:nvPr/>
        </p:nvPicPr>
        <p:blipFill>
          <a:blip r:embed="rId3"/>
          <a:stretch>
            <a:fillRect/>
          </a:stretch>
        </p:blipFill>
        <p:spPr>
          <a:xfrm>
            <a:off x="9673439" y="4445456"/>
            <a:ext cx="1639966" cy="1731414"/>
          </a:xfrm>
          <a:prstGeom prst="rect">
            <a:avLst/>
          </a:prstGeom>
        </p:spPr>
      </p:pic>
      <p:pic>
        <p:nvPicPr>
          <p:cNvPr id="12" name="Imagen 11">
            <a:extLst>
              <a:ext uri="{FF2B5EF4-FFF2-40B4-BE49-F238E27FC236}">
                <a16:creationId xmlns:a16="http://schemas.microsoft.com/office/drawing/2014/main" id="{0B84089B-82A6-4915-B302-B9104B53CF4B}"/>
              </a:ext>
            </a:extLst>
          </p:cNvPr>
          <p:cNvPicPr>
            <a:picLocks noChangeAspect="1"/>
          </p:cNvPicPr>
          <p:nvPr/>
        </p:nvPicPr>
        <p:blipFill>
          <a:blip r:embed="rId4"/>
          <a:stretch>
            <a:fillRect/>
          </a:stretch>
        </p:blipFill>
        <p:spPr>
          <a:xfrm>
            <a:off x="7446115" y="4469538"/>
            <a:ext cx="1725318" cy="1725318"/>
          </a:xfrm>
          <a:prstGeom prst="rect">
            <a:avLst/>
          </a:prstGeom>
        </p:spPr>
      </p:pic>
      <p:pic>
        <p:nvPicPr>
          <p:cNvPr id="50" name="Imagen 49">
            <a:extLst>
              <a:ext uri="{FF2B5EF4-FFF2-40B4-BE49-F238E27FC236}">
                <a16:creationId xmlns:a16="http://schemas.microsoft.com/office/drawing/2014/main" id="{A0EB24BC-3BC3-46E6-B960-C71C6E00404F}"/>
              </a:ext>
            </a:extLst>
          </p:cNvPr>
          <p:cNvPicPr/>
          <p:nvPr/>
        </p:nvPicPr>
        <p:blipFill>
          <a:blip r:embed="rId5"/>
          <a:stretch>
            <a:fillRect/>
          </a:stretch>
        </p:blipFill>
        <p:spPr>
          <a:xfrm>
            <a:off x="2920670" y="4481025"/>
            <a:ext cx="1661160" cy="1798476"/>
          </a:xfrm>
          <a:prstGeom prst="rect">
            <a:avLst/>
          </a:prstGeom>
        </p:spPr>
      </p:pic>
      <p:pic>
        <p:nvPicPr>
          <p:cNvPr id="51" name="Imagen 50">
            <a:extLst>
              <a:ext uri="{FF2B5EF4-FFF2-40B4-BE49-F238E27FC236}">
                <a16:creationId xmlns:a16="http://schemas.microsoft.com/office/drawing/2014/main" id="{2DC58556-1DD0-4DDF-8266-41845B9A894C}"/>
              </a:ext>
            </a:extLst>
          </p:cNvPr>
          <p:cNvPicPr/>
          <p:nvPr/>
        </p:nvPicPr>
        <p:blipFill>
          <a:blip r:embed="rId6"/>
          <a:stretch>
            <a:fillRect/>
          </a:stretch>
        </p:blipFill>
        <p:spPr>
          <a:xfrm>
            <a:off x="5175777" y="4481024"/>
            <a:ext cx="1732915" cy="1786989"/>
          </a:xfrm>
          <a:prstGeom prst="rect">
            <a:avLst/>
          </a:prstGeom>
        </p:spPr>
      </p:pic>
    </p:spTree>
    <p:extLst>
      <p:ext uri="{BB962C8B-B14F-4D97-AF65-F5344CB8AC3E}">
        <p14:creationId xmlns:p14="http://schemas.microsoft.com/office/powerpoint/2010/main" val="70513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1" name="2 CuadroTexto"/>
          <p:cNvSpPr txBox="1"/>
          <p:nvPr/>
        </p:nvSpPr>
        <p:spPr>
          <a:xfrm>
            <a:off x="0" y="19439"/>
            <a:ext cx="2200798"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A</a:t>
            </a:r>
            <a:endParaRPr lang="es-EC" sz="2800" dirty="0"/>
          </a:p>
          <a:p>
            <a:r>
              <a:rPr lang="es-EC" sz="1600" dirty="0"/>
              <a:t>(sector)</a:t>
            </a:r>
          </a:p>
        </p:txBody>
      </p:sp>
      <p:pic>
        <p:nvPicPr>
          <p:cNvPr id="21" name="Picture 20">
            <a:extLst>
              <a:ext uri="{FF2B5EF4-FFF2-40B4-BE49-F238E27FC236}">
                <a16:creationId xmlns:a16="http://schemas.microsoft.com/office/drawing/2014/main" id="{6F7178DC-9181-4B02-AC05-3FE371BE8619}"/>
              </a:ext>
            </a:extLst>
          </p:cNvPr>
          <p:cNvPicPr/>
          <p:nvPr/>
        </p:nvPicPr>
        <p:blipFill rotWithShape="1">
          <a:blip r:embed="rId2">
            <a:lum contrast="20000"/>
            <a:extLst>
              <a:ext uri="{28A0092B-C50C-407E-A947-70E740481C1C}">
                <a14:useLocalDpi xmlns:a14="http://schemas.microsoft.com/office/drawing/2010/main" val="0"/>
              </a:ext>
            </a:extLst>
          </a:blip>
          <a:srcRect r="36183" b="35927"/>
          <a:stretch/>
        </p:blipFill>
        <p:spPr bwMode="auto">
          <a:xfrm>
            <a:off x="6758347" y="3793334"/>
            <a:ext cx="3017520" cy="3017520"/>
          </a:xfrm>
          <a:prstGeom prst="rect">
            <a:avLst/>
          </a:prstGeom>
          <a:noFill/>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A44C087E-28D5-46F8-87FA-4521BB094845}"/>
              </a:ext>
            </a:extLst>
          </p:cNvPr>
          <p:cNvPicPr/>
          <p:nvPr/>
        </p:nvPicPr>
        <p:blipFill rotWithShape="1">
          <a:blip r:embed="rId3">
            <a:lum contrast="20000"/>
            <a:extLst>
              <a:ext uri="{28A0092B-C50C-407E-A947-70E740481C1C}">
                <a14:useLocalDpi xmlns:a14="http://schemas.microsoft.com/office/drawing/2010/main" val="0"/>
              </a:ext>
            </a:extLst>
          </a:blip>
          <a:srcRect r="36779" b="36155"/>
          <a:stretch/>
        </p:blipFill>
        <p:spPr bwMode="auto">
          <a:xfrm>
            <a:off x="3072389" y="970417"/>
            <a:ext cx="3017520" cy="3017520"/>
          </a:xfrm>
          <a:prstGeom prst="rect">
            <a:avLst/>
          </a:prstGeom>
          <a:noFill/>
          <a:ln>
            <a:noFill/>
          </a:ln>
          <a:extLst>
            <a:ext uri="{53640926-AAD7-44D8-BBD7-CCE9431645EC}">
              <a14:shadowObscured xmlns:a14="http://schemas.microsoft.com/office/drawing/2010/main"/>
            </a:ext>
          </a:extLst>
        </p:spPr>
      </p:pic>
      <p:sp>
        <p:nvSpPr>
          <p:cNvPr id="25" name="Rectángulo 3">
            <a:extLst>
              <a:ext uri="{FF2B5EF4-FFF2-40B4-BE49-F238E27FC236}">
                <a16:creationId xmlns:a16="http://schemas.microsoft.com/office/drawing/2014/main" id="{A2717679-1D0D-4443-8C7C-6D65DBB8EA1C}"/>
              </a:ext>
            </a:extLst>
          </p:cNvPr>
          <p:cNvSpPr/>
          <p:nvPr/>
        </p:nvSpPr>
        <p:spPr>
          <a:xfrm>
            <a:off x="2092475" y="2136387"/>
            <a:ext cx="66174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pH</a:t>
            </a:r>
          </a:p>
        </p:txBody>
      </p:sp>
      <p:sp>
        <p:nvSpPr>
          <p:cNvPr id="26" name="Rectángulo 3">
            <a:extLst>
              <a:ext uri="{FF2B5EF4-FFF2-40B4-BE49-F238E27FC236}">
                <a16:creationId xmlns:a16="http://schemas.microsoft.com/office/drawing/2014/main" id="{05A6302B-056C-4155-AAE8-01BC183D0642}"/>
              </a:ext>
            </a:extLst>
          </p:cNvPr>
          <p:cNvSpPr/>
          <p:nvPr/>
        </p:nvSpPr>
        <p:spPr>
          <a:xfrm>
            <a:off x="1905918" y="4932762"/>
            <a:ext cx="915579"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Ceniza</a:t>
            </a:r>
          </a:p>
        </p:txBody>
      </p:sp>
      <p:sp>
        <p:nvSpPr>
          <p:cNvPr id="27" name="Rectángulo 3">
            <a:extLst>
              <a:ext uri="{FF2B5EF4-FFF2-40B4-BE49-F238E27FC236}">
                <a16:creationId xmlns:a16="http://schemas.microsoft.com/office/drawing/2014/main" id="{09B70630-7947-4D00-9A5E-B89DD317CE22}"/>
              </a:ext>
            </a:extLst>
          </p:cNvPr>
          <p:cNvSpPr/>
          <p:nvPr/>
        </p:nvSpPr>
        <p:spPr>
          <a:xfrm>
            <a:off x="9639002" y="2050842"/>
            <a:ext cx="120159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Humedad</a:t>
            </a:r>
          </a:p>
        </p:txBody>
      </p:sp>
      <p:sp>
        <p:nvSpPr>
          <p:cNvPr id="28" name="Rectángulo 3">
            <a:extLst>
              <a:ext uri="{FF2B5EF4-FFF2-40B4-BE49-F238E27FC236}">
                <a16:creationId xmlns:a16="http://schemas.microsoft.com/office/drawing/2014/main" id="{F76D6C85-BB89-472F-AB62-330BAC0CAE16}"/>
              </a:ext>
            </a:extLst>
          </p:cNvPr>
          <p:cNvSpPr/>
          <p:nvPr/>
        </p:nvSpPr>
        <p:spPr>
          <a:xfrm>
            <a:off x="9949484" y="4748096"/>
            <a:ext cx="791962" cy="369333"/>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Acidez</a:t>
            </a:r>
          </a:p>
        </p:txBody>
      </p:sp>
      <p:sp>
        <p:nvSpPr>
          <p:cNvPr id="2" name="TextBox 1">
            <a:extLst>
              <a:ext uri="{FF2B5EF4-FFF2-40B4-BE49-F238E27FC236}">
                <a16:creationId xmlns:a16="http://schemas.microsoft.com/office/drawing/2014/main" id="{66B6D1B6-A192-4E93-B89C-F73086C1E22D}"/>
              </a:ext>
            </a:extLst>
          </p:cNvPr>
          <p:cNvSpPr txBox="1"/>
          <p:nvPr/>
        </p:nvSpPr>
        <p:spPr>
          <a:xfrm>
            <a:off x="7827484" y="3257573"/>
            <a:ext cx="253388" cy="230832"/>
          </a:xfrm>
          <a:prstGeom prst="rect">
            <a:avLst/>
          </a:prstGeom>
          <a:noFill/>
        </p:spPr>
        <p:txBody>
          <a:bodyPr wrap="square" rtlCol="0">
            <a:spAutoFit/>
          </a:bodyPr>
          <a:lstStyle/>
          <a:p>
            <a:r>
              <a:rPr lang="es-EC" sz="900" dirty="0"/>
              <a:t>0</a:t>
            </a:r>
            <a:endParaRPr lang="en-US" sz="900" dirty="0"/>
          </a:p>
        </p:txBody>
      </p:sp>
      <p:pic>
        <p:nvPicPr>
          <p:cNvPr id="3" name="Picture 2">
            <a:extLst>
              <a:ext uri="{FF2B5EF4-FFF2-40B4-BE49-F238E27FC236}">
                <a16:creationId xmlns:a16="http://schemas.microsoft.com/office/drawing/2014/main" id="{05561762-1D28-47B8-B94D-101BA146954F}"/>
              </a:ext>
            </a:extLst>
          </p:cNvPr>
          <p:cNvPicPr>
            <a:picLocks noChangeAspect="1"/>
          </p:cNvPicPr>
          <p:nvPr/>
        </p:nvPicPr>
        <p:blipFill>
          <a:blip r:embed="rId4"/>
          <a:stretch>
            <a:fillRect/>
          </a:stretch>
        </p:blipFill>
        <p:spPr>
          <a:xfrm>
            <a:off x="6303310" y="956403"/>
            <a:ext cx="3259156" cy="3017520"/>
          </a:xfrm>
          <a:prstGeom prst="rect">
            <a:avLst/>
          </a:prstGeom>
        </p:spPr>
      </p:pic>
      <p:pic>
        <p:nvPicPr>
          <p:cNvPr id="4" name="Picture 3">
            <a:extLst>
              <a:ext uri="{FF2B5EF4-FFF2-40B4-BE49-F238E27FC236}">
                <a16:creationId xmlns:a16="http://schemas.microsoft.com/office/drawing/2014/main" id="{3D6E9FD9-1322-48F9-A473-D7410FAE6248}"/>
              </a:ext>
            </a:extLst>
          </p:cNvPr>
          <p:cNvPicPr>
            <a:picLocks noChangeAspect="1"/>
          </p:cNvPicPr>
          <p:nvPr/>
        </p:nvPicPr>
        <p:blipFill rotWithShape="1">
          <a:blip r:embed="rId5"/>
          <a:srcRect t="3234"/>
          <a:stretch/>
        </p:blipFill>
        <p:spPr>
          <a:xfrm>
            <a:off x="3072389" y="3996118"/>
            <a:ext cx="2926080" cy="2771453"/>
          </a:xfrm>
          <a:prstGeom prst="rect">
            <a:avLst/>
          </a:prstGeom>
        </p:spPr>
      </p:pic>
    </p:spTree>
    <p:extLst>
      <p:ext uri="{BB962C8B-B14F-4D97-AF65-F5344CB8AC3E}">
        <p14:creationId xmlns:p14="http://schemas.microsoft.com/office/powerpoint/2010/main" val="520020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1" name="2 CuadroTexto"/>
          <p:cNvSpPr txBox="1"/>
          <p:nvPr/>
        </p:nvSpPr>
        <p:spPr>
          <a:xfrm>
            <a:off x="0" y="19439"/>
            <a:ext cx="2200798"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A</a:t>
            </a:r>
            <a:endParaRPr lang="es-EC" sz="2800" dirty="0"/>
          </a:p>
          <a:p>
            <a:r>
              <a:rPr lang="es-EC" sz="1600" dirty="0"/>
              <a:t>(sector)</a:t>
            </a:r>
          </a:p>
        </p:txBody>
      </p:sp>
      <p:sp>
        <p:nvSpPr>
          <p:cNvPr id="25" name="Rectángulo 3">
            <a:extLst>
              <a:ext uri="{FF2B5EF4-FFF2-40B4-BE49-F238E27FC236}">
                <a16:creationId xmlns:a16="http://schemas.microsoft.com/office/drawing/2014/main" id="{A2717679-1D0D-4443-8C7C-6D65DBB8EA1C}"/>
              </a:ext>
            </a:extLst>
          </p:cNvPr>
          <p:cNvSpPr/>
          <p:nvPr/>
        </p:nvSpPr>
        <p:spPr>
          <a:xfrm>
            <a:off x="2505162" y="2086356"/>
            <a:ext cx="72902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Grasa</a:t>
            </a:r>
          </a:p>
        </p:txBody>
      </p:sp>
      <p:sp>
        <p:nvSpPr>
          <p:cNvPr id="26" name="Rectángulo 3">
            <a:extLst>
              <a:ext uri="{FF2B5EF4-FFF2-40B4-BE49-F238E27FC236}">
                <a16:creationId xmlns:a16="http://schemas.microsoft.com/office/drawing/2014/main" id="{05A6302B-056C-4155-AAE8-01BC183D0642}"/>
              </a:ext>
            </a:extLst>
          </p:cNvPr>
          <p:cNvSpPr/>
          <p:nvPr/>
        </p:nvSpPr>
        <p:spPr>
          <a:xfrm>
            <a:off x="2142259" y="4948210"/>
            <a:ext cx="109192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Bacterias</a:t>
            </a:r>
          </a:p>
        </p:txBody>
      </p:sp>
      <p:sp>
        <p:nvSpPr>
          <p:cNvPr id="27" name="Rectángulo 3">
            <a:extLst>
              <a:ext uri="{FF2B5EF4-FFF2-40B4-BE49-F238E27FC236}">
                <a16:creationId xmlns:a16="http://schemas.microsoft.com/office/drawing/2014/main" id="{09B70630-7947-4D00-9A5E-B89DD317CE22}"/>
              </a:ext>
            </a:extLst>
          </p:cNvPr>
          <p:cNvSpPr/>
          <p:nvPr/>
        </p:nvSpPr>
        <p:spPr>
          <a:xfrm>
            <a:off x="9639002" y="2050842"/>
            <a:ext cx="1009707"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Proteína</a:t>
            </a:r>
          </a:p>
        </p:txBody>
      </p:sp>
      <p:sp>
        <p:nvSpPr>
          <p:cNvPr id="28" name="Rectángulo 3">
            <a:extLst>
              <a:ext uri="{FF2B5EF4-FFF2-40B4-BE49-F238E27FC236}">
                <a16:creationId xmlns:a16="http://schemas.microsoft.com/office/drawing/2014/main" id="{F76D6C85-BB89-472F-AB62-330BAC0CAE16}"/>
              </a:ext>
            </a:extLst>
          </p:cNvPr>
          <p:cNvSpPr/>
          <p:nvPr/>
        </p:nvSpPr>
        <p:spPr>
          <a:xfrm>
            <a:off x="9690070" y="4882095"/>
            <a:ext cx="907569"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Hongos</a:t>
            </a:r>
          </a:p>
        </p:txBody>
      </p:sp>
      <p:pic>
        <p:nvPicPr>
          <p:cNvPr id="15" name="Picture 14">
            <a:extLst>
              <a:ext uri="{FF2B5EF4-FFF2-40B4-BE49-F238E27FC236}">
                <a16:creationId xmlns:a16="http://schemas.microsoft.com/office/drawing/2014/main" id="{2C77F109-5CBB-42FE-8AC2-BE4ABB03101A}"/>
              </a:ext>
            </a:extLst>
          </p:cNvPr>
          <p:cNvPicPr/>
          <p:nvPr/>
        </p:nvPicPr>
        <p:blipFill rotWithShape="1">
          <a:blip r:embed="rId2">
            <a:lum contrast="20000"/>
            <a:extLst>
              <a:ext uri="{28A0092B-C50C-407E-A947-70E740481C1C}">
                <a14:useLocalDpi xmlns:a14="http://schemas.microsoft.com/office/drawing/2010/main" val="0"/>
              </a:ext>
            </a:extLst>
          </a:blip>
          <a:srcRect r="37177" b="36155"/>
          <a:stretch/>
        </p:blipFill>
        <p:spPr bwMode="auto">
          <a:xfrm>
            <a:off x="6419577" y="1136613"/>
            <a:ext cx="3017520" cy="2743200"/>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64A2085E-CEEE-4ED6-9D82-478A460BD245}"/>
              </a:ext>
            </a:extLst>
          </p:cNvPr>
          <p:cNvPicPr/>
          <p:nvPr/>
        </p:nvPicPr>
        <p:blipFill rotWithShape="1">
          <a:blip r:embed="rId3">
            <a:lum contrast="20000"/>
            <a:extLst>
              <a:ext uri="{28A0092B-C50C-407E-A947-70E740481C1C}">
                <a14:useLocalDpi xmlns:a14="http://schemas.microsoft.com/office/drawing/2010/main" val="0"/>
              </a:ext>
            </a:extLst>
          </a:blip>
          <a:srcRect r="36978" b="35012"/>
          <a:stretch/>
        </p:blipFill>
        <p:spPr bwMode="auto">
          <a:xfrm>
            <a:off x="3436089" y="1127917"/>
            <a:ext cx="3017520" cy="274320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185AD51-FB1E-4588-AAA1-1E4146F2DE2E}"/>
              </a:ext>
            </a:extLst>
          </p:cNvPr>
          <p:cNvPicPr>
            <a:picLocks noChangeAspect="1"/>
          </p:cNvPicPr>
          <p:nvPr/>
        </p:nvPicPr>
        <p:blipFill>
          <a:blip r:embed="rId4"/>
          <a:stretch>
            <a:fillRect/>
          </a:stretch>
        </p:blipFill>
        <p:spPr>
          <a:xfrm>
            <a:off x="3501901" y="3852855"/>
            <a:ext cx="3032610" cy="2743200"/>
          </a:xfrm>
          <a:prstGeom prst="rect">
            <a:avLst/>
          </a:prstGeom>
        </p:spPr>
      </p:pic>
      <p:pic>
        <p:nvPicPr>
          <p:cNvPr id="9" name="Picture 8">
            <a:extLst>
              <a:ext uri="{FF2B5EF4-FFF2-40B4-BE49-F238E27FC236}">
                <a16:creationId xmlns:a16="http://schemas.microsoft.com/office/drawing/2014/main" id="{5D5BEECB-552F-4EB3-930B-675DF0780CD5}"/>
              </a:ext>
            </a:extLst>
          </p:cNvPr>
          <p:cNvPicPr>
            <a:picLocks noChangeAspect="1"/>
          </p:cNvPicPr>
          <p:nvPr/>
        </p:nvPicPr>
        <p:blipFill>
          <a:blip r:embed="rId5"/>
          <a:stretch>
            <a:fillRect/>
          </a:stretch>
        </p:blipFill>
        <p:spPr>
          <a:xfrm>
            <a:off x="6655514" y="3871117"/>
            <a:ext cx="2792550" cy="2743200"/>
          </a:xfrm>
          <a:prstGeom prst="rect">
            <a:avLst/>
          </a:prstGeom>
        </p:spPr>
      </p:pic>
    </p:spTree>
    <p:extLst>
      <p:ext uri="{BB962C8B-B14F-4D97-AF65-F5344CB8AC3E}">
        <p14:creationId xmlns:p14="http://schemas.microsoft.com/office/powerpoint/2010/main" val="36537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1" name="2 CuadroTexto"/>
          <p:cNvSpPr txBox="1"/>
          <p:nvPr/>
        </p:nvSpPr>
        <p:spPr>
          <a:xfrm>
            <a:off x="0" y="19439"/>
            <a:ext cx="2200798"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B</a:t>
            </a:r>
            <a:endParaRPr lang="es-EC" sz="2800" dirty="0"/>
          </a:p>
          <a:p>
            <a:r>
              <a:rPr lang="es-EC" sz="1600" dirty="0"/>
              <a:t>(tipo de cuajo)</a:t>
            </a:r>
          </a:p>
        </p:txBody>
      </p:sp>
      <p:sp>
        <p:nvSpPr>
          <p:cNvPr id="25" name="Rectángulo 3">
            <a:extLst>
              <a:ext uri="{FF2B5EF4-FFF2-40B4-BE49-F238E27FC236}">
                <a16:creationId xmlns:a16="http://schemas.microsoft.com/office/drawing/2014/main" id="{A2717679-1D0D-4443-8C7C-6D65DBB8EA1C}"/>
              </a:ext>
            </a:extLst>
          </p:cNvPr>
          <p:cNvSpPr/>
          <p:nvPr/>
        </p:nvSpPr>
        <p:spPr>
          <a:xfrm>
            <a:off x="2092475" y="2136387"/>
            <a:ext cx="66174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pH</a:t>
            </a:r>
          </a:p>
        </p:txBody>
      </p:sp>
      <p:sp>
        <p:nvSpPr>
          <p:cNvPr id="26" name="Rectángulo 3">
            <a:extLst>
              <a:ext uri="{FF2B5EF4-FFF2-40B4-BE49-F238E27FC236}">
                <a16:creationId xmlns:a16="http://schemas.microsoft.com/office/drawing/2014/main" id="{05A6302B-056C-4155-AAE8-01BC183D0642}"/>
              </a:ext>
            </a:extLst>
          </p:cNvPr>
          <p:cNvSpPr/>
          <p:nvPr/>
        </p:nvSpPr>
        <p:spPr>
          <a:xfrm>
            <a:off x="1905918" y="4932762"/>
            <a:ext cx="915579"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Ceniza</a:t>
            </a:r>
          </a:p>
        </p:txBody>
      </p:sp>
      <p:sp>
        <p:nvSpPr>
          <p:cNvPr id="27" name="Rectángulo 3">
            <a:extLst>
              <a:ext uri="{FF2B5EF4-FFF2-40B4-BE49-F238E27FC236}">
                <a16:creationId xmlns:a16="http://schemas.microsoft.com/office/drawing/2014/main" id="{09B70630-7947-4D00-9A5E-B89DD317CE22}"/>
              </a:ext>
            </a:extLst>
          </p:cNvPr>
          <p:cNvSpPr/>
          <p:nvPr/>
        </p:nvSpPr>
        <p:spPr>
          <a:xfrm>
            <a:off x="9639002" y="2050842"/>
            <a:ext cx="120159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Humedad</a:t>
            </a:r>
          </a:p>
        </p:txBody>
      </p:sp>
      <p:sp>
        <p:nvSpPr>
          <p:cNvPr id="28" name="Rectángulo 3">
            <a:extLst>
              <a:ext uri="{FF2B5EF4-FFF2-40B4-BE49-F238E27FC236}">
                <a16:creationId xmlns:a16="http://schemas.microsoft.com/office/drawing/2014/main" id="{F76D6C85-BB89-472F-AB62-330BAC0CAE16}"/>
              </a:ext>
            </a:extLst>
          </p:cNvPr>
          <p:cNvSpPr/>
          <p:nvPr/>
        </p:nvSpPr>
        <p:spPr>
          <a:xfrm>
            <a:off x="9949484" y="4748096"/>
            <a:ext cx="791962" cy="369333"/>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Acidez</a:t>
            </a:r>
          </a:p>
        </p:txBody>
      </p:sp>
      <p:pic>
        <p:nvPicPr>
          <p:cNvPr id="15" name="Picture 14">
            <a:extLst>
              <a:ext uri="{FF2B5EF4-FFF2-40B4-BE49-F238E27FC236}">
                <a16:creationId xmlns:a16="http://schemas.microsoft.com/office/drawing/2014/main" id="{2ED70987-36C9-4CDC-933A-1DB07EA3B502}"/>
              </a:ext>
            </a:extLst>
          </p:cNvPr>
          <p:cNvPicPr/>
          <p:nvPr/>
        </p:nvPicPr>
        <p:blipFill rotWithShape="1">
          <a:blip r:embed="rId2">
            <a:lum contrast="20000"/>
            <a:extLst>
              <a:ext uri="{28A0092B-C50C-407E-A947-70E740481C1C}">
                <a14:useLocalDpi xmlns:a14="http://schemas.microsoft.com/office/drawing/2010/main" val="0"/>
              </a:ext>
            </a:extLst>
          </a:blip>
          <a:srcRect r="36978" b="36384"/>
          <a:stretch/>
        </p:blipFill>
        <p:spPr bwMode="auto">
          <a:xfrm>
            <a:off x="6340933" y="3877210"/>
            <a:ext cx="3017520" cy="2743200"/>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B7E1973A-7F2F-4173-82E0-3E5858D4D25C}"/>
              </a:ext>
            </a:extLst>
          </p:cNvPr>
          <p:cNvPicPr/>
          <p:nvPr/>
        </p:nvPicPr>
        <p:blipFill rotWithShape="1">
          <a:blip r:embed="rId3">
            <a:lum contrast="20000"/>
            <a:extLst>
              <a:ext uri="{28A0092B-C50C-407E-A947-70E740481C1C}">
                <a14:useLocalDpi xmlns:a14="http://schemas.microsoft.com/office/drawing/2010/main" val="0"/>
              </a:ext>
            </a:extLst>
          </a:blip>
          <a:srcRect r="37177" b="36155"/>
          <a:stretch/>
        </p:blipFill>
        <p:spPr bwMode="auto">
          <a:xfrm>
            <a:off x="6363253" y="1116769"/>
            <a:ext cx="3017520" cy="2743200"/>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11D3D394-ABAD-43D4-A24F-26E1F12C3BBA}"/>
              </a:ext>
            </a:extLst>
          </p:cNvPr>
          <p:cNvPicPr/>
          <p:nvPr/>
        </p:nvPicPr>
        <p:blipFill rotWithShape="1">
          <a:blip r:embed="rId4">
            <a:lum contrast="20000"/>
            <a:extLst>
              <a:ext uri="{28A0092B-C50C-407E-A947-70E740481C1C}">
                <a14:useLocalDpi xmlns:a14="http://schemas.microsoft.com/office/drawing/2010/main" val="0"/>
              </a:ext>
            </a:extLst>
          </a:blip>
          <a:srcRect r="36382" b="35469"/>
          <a:stretch/>
        </p:blipFill>
        <p:spPr bwMode="auto">
          <a:xfrm>
            <a:off x="3130019" y="3912650"/>
            <a:ext cx="3017520" cy="2743200"/>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6AF92629-608C-4769-B97A-976D798EB709}"/>
              </a:ext>
            </a:extLst>
          </p:cNvPr>
          <p:cNvPicPr/>
          <p:nvPr/>
        </p:nvPicPr>
        <p:blipFill rotWithShape="1">
          <a:blip r:embed="rId5">
            <a:lum contrast="20000"/>
            <a:extLst>
              <a:ext uri="{28A0092B-C50C-407E-A947-70E740481C1C}">
                <a14:useLocalDpi xmlns:a14="http://schemas.microsoft.com/office/drawing/2010/main" val="0"/>
              </a:ext>
            </a:extLst>
          </a:blip>
          <a:srcRect r="36779" b="36155"/>
          <a:stretch/>
        </p:blipFill>
        <p:spPr bwMode="auto">
          <a:xfrm>
            <a:off x="3130019" y="1115884"/>
            <a:ext cx="3017520"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708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1" name="2 CuadroTexto"/>
          <p:cNvSpPr txBox="1"/>
          <p:nvPr/>
        </p:nvSpPr>
        <p:spPr>
          <a:xfrm>
            <a:off x="0" y="19439"/>
            <a:ext cx="2200798"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B</a:t>
            </a:r>
            <a:endParaRPr lang="es-EC" sz="2800" dirty="0"/>
          </a:p>
          <a:p>
            <a:r>
              <a:rPr lang="es-EC" sz="1600" dirty="0"/>
              <a:t>(tipo de cuajo)</a:t>
            </a:r>
          </a:p>
        </p:txBody>
      </p:sp>
      <p:sp>
        <p:nvSpPr>
          <p:cNvPr id="25" name="Rectángulo 3">
            <a:extLst>
              <a:ext uri="{FF2B5EF4-FFF2-40B4-BE49-F238E27FC236}">
                <a16:creationId xmlns:a16="http://schemas.microsoft.com/office/drawing/2014/main" id="{A2717679-1D0D-4443-8C7C-6D65DBB8EA1C}"/>
              </a:ext>
            </a:extLst>
          </p:cNvPr>
          <p:cNvSpPr/>
          <p:nvPr/>
        </p:nvSpPr>
        <p:spPr>
          <a:xfrm>
            <a:off x="2505162" y="2086356"/>
            <a:ext cx="72902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Grasa</a:t>
            </a:r>
          </a:p>
        </p:txBody>
      </p:sp>
      <p:sp>
        <p:nvSpPr>
          <p:cNvPr id="26" name="Rectángulo 3">
            <a:extLst>
              <a:ext uri="{FF2B5EF4-FFF2-40B4-BE49-F238E27FC236}">
                <a16:creationId xmlns:a16="http://schemas.microsoft.com/office/drawing/2014/main" id="{05A6302B-056C-4155-AAE8-01BC183D0642}"/>
              </a:ext>
            </a:extLst>
          </p:cNvPr>
          <p:cNvSpPr/>
          <p:nvPr/>
        </p:nvSpPr>
        <p:spPr>
          <a:xfrm>
            <a:off x="2142259" y="4948210"/>
            <a:ext cx="109192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Bacterias</a:t>
            </a:r>
          </a:p>
        </p:txBody>
      </p:sp>
      <p:sp>
        <p:nvSpPr>
          <p:cNvPr id="27" name="Rectángulo 3">
            <a:extLst>
              <a:ext uri="{FF2B5EF4-FFF2-40B4-BE49-F238E27FC236}">
                <a16:creationId xmlns:a16="http://schemas.microsoft.com/office/drawing/2014/main" id="{09B70630-7947-4D00-9A5E-B89DD317CE22}"/>
              </a:ext>
            </a:extLst>
          </p:cNvPr>
          <p:cNvSpPr/>
          <p:nvPr/>
        </p:nvSpPr>
        <p:spPr>
          <a:xfrm>
            <a:off x="9639002" y="2050842"/>
            <a:ext cx="1009707"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Proteína</a:t>
            </a:r>
          </a:p>
        </p:txBody>
      </p:sp>
      <p:sp>
        <p:nvSpPr>
          <p:cNvPr id="28" name="Rectángulo 3">
            <a:extLst>
              <a:ext uri="{FF2B5EF4-FFF2-40B4-BE49-F238E27FC236}">
                <a16:creationId xmlns:a16="http://schemas.microsoft.com/office/drawing/2014/main" id="{F76D6C85-BB89-472F-AB62-330BAC0CAE16}"/>
              </a:ext>
            </a:extLst>
          </p:cNvPr>
          <p:cNvSpPr/>
          <p:nvPr/>
        </p:nvSpPr>
        <p:spPr>
          <a:xfrm>
            <a:off x="9690070" y="4882095"/>
            <a:ext cx="907569"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Hongos</a:t>
            </a:r>
          </a:p>
        </p:txBody>
      </p:sp>
      <p:pic>
        <p:nvPicPr>
          <p:cNvPr id="14" name="Picture 13">
            <a:extLst>
              <a:ext uri="{FF2B5EF4-FFF2-40B4-BE49-F238E27FC236}">
                <a16:creationId xmlns:a16="http://schemas.microsoft.com/office/drawing/2014/main" id="{A3F904EA-487B-44EA-9667-9C592A4DBAB0}"/>
              </a:ext>
            </a:extLst>
          </p:cNvPr>
          <p:cNvPicPr/>
          <p:nvPr/>
        </p:nvPicPr>
        <p:blipFill rotWithShape="1">
          <a:blip r:embed="rId2">
            <a:lum contrast="20000"/>
            <a:extLst>
              <a:ext uri="{28A0092B-C50C-407E-A947-70E740481C1C}">
                <a14:useLocalDpi xmlns:a14="http://schemas.microsoft.com/office/drawing/2010/main" val="0"/>
              </a:ext>
            </a:extLst>
          </a:blip>
          <a:srcRect r="36382" b="35469"/>
          <a:stretch/>
        </p:blipFill>
        <p:spPr bwMode="auto">
          <a:xfrm>
            <a:off x="6300153" y="1124268"/>
            <a:ext cx="3017520" cy="2743200"/>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ACE47889-6969-4CDE-AE0F-8EF4538BA70B}"/>
              </a:ext>
            </a:extLst>
          </p:cNvPr>
          <p:cNvPicPr/>
          <p:nvPr/>
        </p:nvPicPr>
        <p:blipFill rotWithShape="1">
          <a:blip r:embed="rId3">
            <a:lum contrast="20000"/>
            <a:extLst>
              <a:ext uri="{28A0092B-C50C-407E-A947-70E740481C1C}">
                <a14:useLocalDpi xmlns:a14="http://schemas.microsoft.com/office/drawing/2010/main" val="0"/>
              </a:ext>
            </a:extLst>
          </a:blip>
          <a:srcRect r="36183" b="35469"/>
          <a:stretch/>
        </p:blipFill>
        <p:spPr bwMode="auto">
          <a:xfrm>
            <a:off x="3282633" y="3945942"/>
            <a:ext cx="3017520" cy="2743200"/>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28FF7458-F9D2-4591-B10A-7EA30BBA2722}"/>
              </a:ext>
            </a:extLst>
          </p:cNvPr>
          <p:cNvPicPr/>
          <p:nvPr/>
        </p:nvPicPr>
        <p:blipFill rotWithShape="1">
          <a:blip r:embed="rId4">
            <a:lum contrast="20000"/>
            <a:extLst>
              <a:ext uri="{28A0092B-C50C-407E-A947-70E740481C1C}">
                <a14:useLocalDpi xmlns:a14="http://schemas.microsoft.com/office/drawing/2010/main" val="0"/>
              </a:ext>
            </a:extLst>
          </a:blip>
          <a:srcRect r="37972" b="35698"/>
          <a:stretch/>
        </p:blipFill>
        <p:spPr bwMode="auto">
          <a:xfrm>
            <a:off x="6379230" y="3867468"/>
            <a:ext cx="3017520" cy="2743200"/>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EE790586-C5BF-49CF-BB7B-5EEF7797F94E}"/>
              </a:ext>
            </a:extLst>
          </p:cNvPr>
          <p:cNvPicPr/>
          <p:nvPr/>
        </p:nvPicPr>
        <p:blipFill rotWithShape="1">
          <a:blip r:embed="rId5">
            <a:lum contrast="20000"/>
            <a:extLst>
              <a:ext uri="{28A0092B-C50C-407E-A947-70E740481C1C}">
                <a14:useLocalDpi xmlns:a14="http://schemas.microsoft.com/office/drawing/2010/main" val="0"/>
              </a:ext>
            </a:extLst>
          </a:blip>
          <a:srcRect r="35984" b="35469"/>
          <a:stretch/>
        </p:blipFill>
        <p:spPr bwMode="auto">
          <a:xfrm>
            <a:off x="3340100" y="1129983"/>
            <a:ext cx="3017520"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2528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1" name="2 CuadroTexto"/>
          <p:cNvSpPr txBox="1"/>
          <p:nvPr/>
        </p:nvSpPr>
        <p:spPr>
          <a:xfrm>
            <a:off x="0" y="19439"/>
            <a:ext cx="2200798"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C</a:t>
            </a:r>
            <a:endParaRPr lang="es-EC" sz="2800" dirty="0"/>
          </a:p>
          <a:p>
            <a:r>
              <a:rPr lang="es-EC" sz="1600" dirty="0"/>
              <a:t>(elaboración)</a:t>
            </a:r>
          </a:p>
        </p:txBody>
      </p:sp>
      <p:sp>
        <p:nvSpPr>
          <p:cNvPr id="25" name="Rectángulo 3">
            <a:extLst>
              <a:ext uri="{FF2B5EF4-FFF2-40B4-BE49-F238E27FC236}">
                <a16:creationId xmlns:a16="http://schemas.microsoft.com/office/drawing/2014/main" id="{A2717679-1D0D-4443-8C7C-6D65DBB8EA1C}"/>
              </a:ext>
            </a:extLst>
          </p:cNvPr>
          <p:cNvSpPr/>
          <p:nvPr/>
        </p:nvSpPr>
        <p:spPr>
          <a:xfrm>
            <a:off x="2092475" y="2136387"/>
            <a:ext cx="66174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pH</a:t>
            </a:r>
          </a:p>
        </p:txBody>
      </p:sp>
      <p:sp>
        <p:nvSpPr>
          <p:cNvPr id="26" name="Rectángulo 3">
            <a:extLst>
              <a:ext uri="{FF2B5EF4-FFF2-40B4-BE49-F238E27FC236}">
                <a16:creationId xmlns:a16="http://schemas.microsoft.com/office/drawing/2014/main" id="{05A6302B-056C-4155-AAE8-01BC183D0642}"/>
              </a:ext>
            </a:extLst>
          </p:cNvPr>
          <p:cNvSpPr/>
          <p:nvPr/>
        </p:nvSpPr>
        <p:spPr>
          <a:xfrm>
            <a:off x="1905918" y="4932762"/>
            <a:ext cx="915579"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Ceniza</a:t>
            </a:r>
          </a:p>
        </p:txBody>
      </p:sp>
      <p:sp>
        <p:nvSpPr>
          <p:cNvPr id="27" name="Rectángulo 3">
            <a:extLst>
              <a:ext uri="{FF2B5EF4-FFF2-40B4-BE49-F238E27FC236}">
                <a16:creationId xmlns:a16="http://schemas.microsoft.com/office/drawing/2014/main" id="{09B70630-7947-4D00-9A5E-B89DD317CE22}"/>
              </a:ext>
            </a:extLst>
          </p:cNvPr>
          <p:cNvSpPr/>
          <p:nvPr/>
        </p:nvSpPr>
        <p:spPr>
          <a:xfrm>
            <a:off x="9639002" y="2050842"/>
            <a:ext cx="120159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Humedad</a:t>
            </a:r>
          </a:p>
        </p:txBody>
      </p:sp>
      <p:sp>
        <p:nvSpPr>
          <p:cNvPr id="28" name="Rectángulo 3">
            <a:extLst>
              <a:ext uri="{FF2B5EF4-FFF2-40B4-BE49-F238E27FC236}">
                <a16:creationId xmlns:a16="http://schemas.microsoft.com/office/drawing/2014/main" id="{F76D6C85-BB89-472F-AB62-330BAC0CAE16}"/>
              </a:ext>
            </a:extLst>
          </p:cNvPr>
          <p:cNvSpPr/>
          <p:nvPr/>
        </p:nvSpPr>
        <p:spPr>
          <a:xfrm>
            <a:off x="9949484" y="4748096"/>
            <a:ext cx="791962" cy="369333"/>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Acidez</a:t>
            </a:r>
          </a:p>
        </p:txBody>
      </p:sp>
      <p:pic>
        <p:nvPicPr>
          <p:cNvPr id="15" name="Picture 14">
            <a:extLst>
              <a:ext uri="{FF2B5EF4-FFF2-40B4-BE49-F238E27FC236}">
                <a16:creationId xmlns:a16="http://schemas.microsoft.com/office/drawing/2014/main" id="{63576A79-17F1-4C54-BA17-F7FC32C17CB4}"/>
              </a:ext>
            </a:extLst>
          </p:cNvPr>
          <p:cNvPicPr/>
          <p:nvPr/>
        </p:nvPicPr>
        <p:blipFill rotWithShape="1">
          <a:blip r:embed="rId2">
            <a:lum contrast="20000"/>
            <a:extLst>
              <a:ext uri="{28A0092B-C50C-407E-A947-70E740481C1C}">
                <a14:useLocalDpi xmlns:a14="http://schemas.microsoft.com/office/drawing/2010/main" val="0"/>
              </a:ext>
            </a:extLst>
          </a:blip>
          <a:srcRect r="37177" b="36842"/>
          <a:stretch/>
        </p:blipFill>
        <p:spPr bwMode="auto">
          <a:xfrm>
            <a:off x="6472137" y="4022787"/>
            <a:ext cx="3017520" cy="2743200"/>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D5FC23DC-B62C-49C2-AD54-98CF104C2501}"/>
              </a:ext>
            </a:extLst>
          </p:cNvPr>
          <p:cNvPicPr/>
          <p:nvPr/>
        </p:nvPicPr>
        <p:blipFill rotWithShape="1">
          <a:blip r:embed="rId3">
            <a:lum contrast="20000"/>
            <a:extLst>
              <a:ext uri="{28A0092B-C50C-407E-A947-70E740481C1C}">
                <a14:useLocalDpi xmlns:a14="http://schemas.microsoft.com/office/drawing/2010/main" val="0"/>
              </a:ext>
            </a:extLst>
          </a:blip>
          <a:srcRect r="35984" b="34783"/>
          <a:stretch/>
        </p:blipFill>
        <p:spPr bwMode="auto">
          <a:xfrm>
            <a:off x="6317894" y="1183792"/>
            <a:ext cx="3017520" cy="2743200"/>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980825AC-F78D-43AB-9D0D-C9B48D1270C8}"/>
              </a:ext>
            </a:extLst>
          </p:cNvPr>
          <p:cNvPicPr/>
          <p:nvPr/>
        </p:nvPicPr>
        <p:blipFill rotWithShape="1">
          <a:blip r:embed="rId4">
            <a:lum contrast="20000"/>
            <a:extLst>
              <a:ext uri="{28A0092B-C50C-407E-A947-70E740481C1C}">
                <a14:useLocalDpi xmlns:a14="http://schemas.microsoft.com/office/drawing/2010/main" val="0"/>
              </a:ext>
            </a:extLst>
          </a:blip>
          <a:srcRect r="34990" b="32723"/>
          <a:stretch/>
        </p:blipFill>
        <p:spPr bwMode="auto">
          <a:xfrm>
            <a:off x="3281324" y="4168395"/>
            <a:ext cx="3017520" cy="2743200"/>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2F6EFB63-AD41-4B05-A00F-96A2320A1B6D}"/>
              </a:ext>
            </a:extLst>
          </p:cNvPr>
          <p:cNvPicPr/>
          <p:nvPr/>
        </p:nvPicPr>
        <p:blipFill rotWithShape="1">
          <a:blip r:embed="rId5">
            <a:lum contrast="20000"/>
            <a:extLst>
              <a:ext uri="{28A0092B-C50C-407E-A947-70E740481C1C}">
                <a14:useLocalDpi xmlns:a14="http://schemas.microsoft.com/office/drawing/2010/main" val="0"/>
              </a:ext>
            </a:extLst>
          </a:blip>
          <a:srcRect r="37177" b="35698"/>
          <a:stretch/>
        </p:blipFill>
        <p:spPr bwMode="auto">
          <a:xfrm>
            <a:off x="3300374" y="1229918"/>
            <a:ext cx="3017520"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3474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1" name="2 CuadroTexto"/>
          <p:cNvSpPr txBox="1"/>
          <p:nvPr/>
        </p:nvSpPr>
        <p:spPr>
          <a:xfrm>
            <a:off x="0" y="19439"/>
            <a:ext cx="2200798"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C</a:t>
            </a:r>
            <a:endParaRPr lang="es-EC" sz="2800" dirty="0"/>
          </a:p>
          <a:p>
            <a:r>
              <a:rPr lang="es-EC" sz="1600" dirty="0"/>
              <a:t>(elaboración)</a:t>
            </a:r>
          </a:p>
        </p:txBody>
      </p:sp>
      <p:sp>
        <p:nvSpPr>
          <p:cNvPr id="25" name="Rectángulo 3">
            <a:extLst>
              <a:ext uri="{FF2B5EF4-FFF2-40B4-BE49-F238E27FC236}">
                <a16:creationId xmlns:a16="http://schemas.microsoft.com/office/drawing/2014/main" id="{A2717679-1D0D-4443-8C7C-6D65DBB8EA1C}"/>
              </a:ext>
            </a:extLst>
          </p:cNvPr>
          <p:cNvSpPr/>
          <p:nvPr/>
        </p:nvSpPr>
        <p:spPr>
          <a:xfrm>
            <a:off x="2505162" y="2086356"/>
            <a:ext cx="72902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Grasa</a:t>
            </a:r>
          </a:p>
        </p:txBody>
      </p:sp>
      <p:sp>
        <p:nvSpPr>
          <p:cNvPr id="26" name="Rectángulo 3">
            <a:extLst>
              <a:ext uri="{FF2B5EF4-FFF2-40B4-BE49-F238E27FC236}">
                <a16:creationId xmlns:a16="http://schemas.microsoft.com/office/drawing/2014/main" id="{05A6302B-056C-4155-AAE8-01BC183D0642}"/>
              </a:ext>
            </a:extLst>
          </p:cNvPr>
          <p:cNvSpPr/>
          <p:nvPr/>
        </p:nvSpPr>
        <p:spPr>
          <a:xfrm>
            <a:off x="2142259" y="4948210"/>
            <a:ext cx="109192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Bacterias</a:t>
            </a:r>
          </a:p>
        </p:txBody>
      </p:sp>
      <p:sp>
        <p:nvSpPr>
          <p:cNvPr id="27" name="Rectángulo 3">
            <a:extLst>
              <a:ext uri="{FF2B5EF4-FFF2-40B4-BE49-F238E27FC236}">
                <a16:creationId xmlns:a16="http://schemas.microsoft.com/office/drawing/2014/main" id="{09B70630-7947-4D00-9A5E-B89DD317CE22}"/>
              </a:ext>
            </a:extLst>
          </p:cNvPr>
          <p:cNvSpPr/>
          <p:nvPr/>
        </p:nvSpPr>
        <p:spPr>
          <a:xfrm>
            <a:off x="9639002" y="2050842"/>
            <a:ext cx="1009707"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Proteína</a:t>
            </a:r>
          </a:p>
        </p:txBody>
      </p:sp>
      <p:sp>
        <p:nvSpPr>
          <p:cNvPr id="28" name="Rectángulo 3">
            <a:extLst>
              <a:ext uri="{FF2B5EF4-FFF2-40B4-BE49-F238E27FC236}">
                <a16:creationId xmlns:a16="http://schemas.microsoft.com/office/drawing/2014/main" id="{F76D6C85-BB89-472F-AB62-330BAC0CAE16}"/>
              </a:ext>
            </a:extLst>
          </p:cNvPr>
          <p:cNvSpPr/>
          <p:nvPr/>
        </p:nvSpPr>
        <p:spPr>
          <a:xfrm>
            <a:off x="9690070" y="4882095"/>
            <a:ext cx="907569"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Hongos</a:t>
            </a:r>
          </a:p>
        </p:txBody>
      </p:sp>
      <p:pic>
        <p:nvPicPr>
          <p:cNvPr id="14" name="Picture 13">
            <a:extLst>
              <a:ext uri="{FF2B5EF4-FFF2-40B4-BE49-F238E27FC236}">
                <a16:creationId xmlns:a16="http://schemas.microsoft.com/office/drawing/2014/main" id="{34130477-98E4-4B1B-9500-F5ECE5DB44E7}"/>
              </a:ext>
            </a:extLst>
          </p:cNvPr>
          <p:cNvPicPr/>
          <p:nvPr/>
        </p:nvPicPr>
        <p:blipFill rotWithShape="1">
          <a:blip r:embed="rId2">
            <a:lum contrast="20000"/>
            <a:extLst>
              <a:ext uri="{28A0092B-C50C-407E-A947-70E740481C1C}">
                <a14:useLocalDpi xmlns:a14="http://schemas.microsoft.com/office/drawing/2010/main" val="0"/>
              </a:ext>
            </a:extLst>
          </a:blip>
          <a:srcRect r="37376" b="36155"/>
          <a:stretch/>
        </p:blipFill>
        <p:spPr bwMode="auto">
          <a:xfrm>
            <a:off x="6251704" y="1226025"/>
            <a:ext cx="3017520" cy="2743200"/>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CD913D9B-8080-4287-A5DD-3D824FAC0321}"/>
              </a:ext>
            </a:extLst>
          </p:cNvPr>
          <p:cNvPicPr/>
          <p:nvPr/>
        </p:nvPicPr>
        <p:blipFill rotWithShape="1">
          <a:blip r:embed="rId3">
            <a:lum contrast="20000"/>
            <a:extLst>
              <a:ext uri="{28A0092B-C50C-407E-A947-70E740481C1C}">
                <a14:useLocalDpi xmlns:a14="http://schemas.microsoft.com/office/drawing/2010/main" val="0"/>
              </a:ext>
            </a:extLst>
          </a:blip>
          <a:srcRect r="36382" b="35469"/>
          <a:stretch/>
        </p:blipFill>
        <p:spPr bwMode="auto">
          <a:xfrm>
            <a:off x="3234184" y="3879827"/>
            <a:ext cx="3017520" cy="2743200"/>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E189A02F-650F-4BCC-B765-FED4C56D0FB9}"/>
              </a:ext>
            </a:extLst>
          </p:cNvPr>
          <p:cNvPicPr/>
          <p:nvPr/>
        </p:nvPicPr>
        <p:blipFill rotWithShape="1">
          <a:blip r:embed="rId4">
            <a:lum contrast="20000"/>
            <a:extLst>
              <a:ext uri="{28A0092B-C50C-407E-A947-70E740481C1C}">
                <a14:useLocalDpi xmlns:a14="http://schemas.microsoft.com/office/drawing/2010/main" val="0"/>
              </a:ext>
            </a:extLst>
          </a:blip>
          <a:srcRect r="36779" b="35469"/>
          <a:stretch/>
        </p:blipFill>
        <p:spPr bwMode="auto">
          <a:xfrm>
            <a:off x="6343966" y="3945942"/>
            <a:ext cx="3017520" cy="2743200"/>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41B65C25-C636-46CA-A9DB-56B6DE6C29F6}"/>
              </a:ext>
            </a:extLst>
          </p:cNvPr>
          <p:cNvPicPr/>
          <p:nvPr/>
        </p:nvPicPr>
        <p:blipFill rotWithShape="1">
          <a:blip r:embed="rId5">
            <a:lum contrast="20000"/>
            <a:extLst>
              <a:ext uri="{28A0092B-C50C-407E-A947-70E740481C1C}">
                <a14:useLocalDpi xmlns:a14="http://schemas.microsoft.com/office/drawing/2010/main" val="0"/>
              </a:ext>
            </a:extLst>
          </a:blip>
          <a:srcRect r="36382" b="35927"/>
          <a:stretch/>
        </p:blipFill>
        <p:spPr bwMode="auto">
          <a:xfrm>
            <a:off x="3280315" y="1290877"/>
            <a:ext cx="3017520"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059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1" name="2 CuadroTexto"/>
          <p:cNvSpPr txBox="1"/>
          <p:nvPr/>
        </p:nvSpPr>
        <p:spPr>
          <a:xfrm>
            <a:off x="0" y="19439"/>
            <a:ext cx="2465408"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200" b="1" dirty="0"/>
              <a:t>INTERACCIÓN A*B</a:t>
            </a:r>
            <a:endParaRPr lang="es-EC" sz="2200" dirty="0"/>
          </a:p>
          <a:p>
            <a:r>
              <a:rPr lang="es-EC" sz="2200" dirty="0"/>
              <a:t>(</a:t>
            </a:r>
            <a:r>
              <a:rPr lang="es-EC" sz="2000" dirty="0"/>
              <a:t>sector*tipo de cuajo</a:t>
            </a:r>
            <a:r>
              <a:rPr lang="es-EC" sz="2200" dirty="0"/>
              <a:t>)</a:t>
            </a:r>
          </a:p>
        </p:txBody>
      </p:sp>
      <p:sp>
        <p:nvSpPr>
          <p:cNvPr id="25" name="Rectángulo 3">
            <a:extLst>
              <a:ext uri="{FF2B5EF4-FFF2-40B4-BE49-F238E27FC236}">
                <a16:creationId xmlns:a16="http://schemas.microsoft.com/office/drawing/2014/main" id="{A2717679-1D0D-4443-8C7C-6D65DBB8EA1C}"/>
              </a:ext>
            </a:extLst>
          </p:cNvPr>
          <p:cNvSpPr/>
          <p:nvPr/>
        </p:nvSpPr>
        <p:spPr>
          <a:xfrm>
            <a:off x="2092475" y="2136387"/>
            <a:ext cx="66174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pH</a:t>
            </a:r>
          </a:p>
        </p:txBody>
      </p:sp>
      <p:sp>
        <p:nvSpPr>
          <p:cNvPr id="26" name="Rectángulo 3">
            <a:extLst>
              <a:ext uri="{FF2B5EF4-FFF2-40B4-BE49-F238E27FC236}">
                <a16:creationId xmlns:a16="http://schemas.microsoft.com/office/drawing/2014/main" id="{05A6302B-056C-4155-AAE8-01BC183D0642}"/>
              </a:ext>
            </a:extLst>
          </p:cNvPr>
          <p:cNvSpPr/>
          <p:nvPr/>
        </p:nvSpPr>
        <p:spPr>
          <a:xfrm>
            <a:off x="1905918" y="4932762"/>
            <a:ext cx="915579"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Ceniza</a:t>
            </a:r>
          </a:p>
        </p:txBody>
      </p:sp>
      <p:sp>
        <p:nvSpPr>
          <p:cNvPr id="27" name="Rectángulo 3">
            <a:extLst>
              <a:ext uri="{FF2B5EF4-FFF2-40B4-BE49-F238E27FC236}">
                <a16:creationId xmlns:a16="http://schemas.microsoft.com/office/drawing/2014/main" id="{09B70630-7947-4D00-9A5E-B89DD317CE22}"/>
              </a:ext>
            </a:extLst>
          </p:cNvPr>
          <p:cNvSpPr/>
          <p:nvPr/>
        </p:nvSpPr>
        <p:spPr>
          <a:xfrm>
            <a:off x="9639002" y="2050842"/>
            <a:ext cx="120159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Humedad</a:t>
            </a:r>
          </a:p>
        </p:txBody>
      </p:sp>
      <p:sp>
        <p:nvSpPr>
          <p:cNvPr id="28" name="Rectángulo 3">
            <a:extLst>
              <a:ext uri="{FF2B5EF4-FFF2-40B4-BE49-F238E27FC236}">
                <a16:creationId xmlns:a16="http://schemas.microsoft.com/office/drawing/2014/main" id="{F76D6C85-BB89-472F-AB62-330BAC0CAE16}"/>
              </a:ext>
            </a:extLst>
          </p:cNvPr>
          <p:cNvSpPr/>
          <p:nvPr/>
        </p:nvSpPr>
        <p:spPr>
          <a:xfrm>
            <a:off x="9949484" y="4748096"/>
            <a:ext cx="791962" cy="369333"/>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Acidez</a:t>
            </a:r>
          </a:p>
        </p:txBody>
      </p:sp>
      <p:pic>
        <p:nvPicPr>
          <p:cNvPr id="15" name="Picture 14">
            <a:extLst>
              <a:ext uri="{FF2B5EF4-FFF2-40B4-BE49-F238E27FC236}">
                <a16:creationId xmlns:a16="http://schemas.microsoft.com/office/drawing/2014/main" id="{4C22CC0C-1FA1-4905-BF42-D7B6A80E3DFB}"/>
              </a:ext>
            </a:extLst>
          </p:cNvPr>
          <p:cNvPicPr/>
          <p:nvPr/>
        </p:nvPicPr>
        <p:blipFill rotWithShape="1">
          <a:blip r:embed="rId2">
            <a:lum contrast="20000"/>
            <a:extLst>
              <a:ext uri="{28A0092B-C50C-407E-A947-70E740481C1C}">
                <a14:useLocalDpi xmlns:a14="http://schemas.microsoft.com/office/drawing/2010/main" val="0"/>
              </a:ext>
            </a:extLst>
          </a:blip>
          <a:srcRect r="34711" b="34647"/>
          <a:stretch/>
        </p:blipFill>
        <p:spPr bwMode="auto">
          <a:xfrm>
            <a:off x="3248995" y="1444642"/>
            <a:ext cx="3017520" cy="2743200"/>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3E832A22-3E0C-4929-8114-53417FC83208}"/>
              </a:ext>
            </a:extLst>
          </p:cNvPr>
          <p:cNvPicPr/>
          <p:nvPr/>
        </p:nvPicPr>
        <p:blipFill rotWithShape="1">
          <a:blip r:embed="rId3">
            <a:lum contrast="20000"/>
            <a:extLst>
              <a:ext uri="{28A0092B-C50C-407E-A947-70E740481C1C}">
                <a14:useLocalDpi xmlns:a14="http://schemas.microsoft.com/office/drawing/2010/main" val="0"/>
              </a:ext>
            </a:extLst>
          </a:blip>
          <a:srcRect r="34650" b="35088"/>
          <a:stretch/>
        </p:blipFill>
        <p:spPr bwMode="auto">
          <a:xfrm>
            <a:off x="6266515" y="1317162"/>
            <a:ext cx="3017520" cy="2743200"/>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CB3ED7B4-D382-4F33-A533-533F2B02321F}"/>
              </a:ext>
            </a:extLst>
          </p:cNvPr>
          <p:cNvPicPr/>
          <p:nvPr/>
        </p:nvPicPr>
        <p:blipFill rotWithShape="1">
          <a:blip r:embed="rId4">
            <a:lum contrast="20000"/>
            <a:extLst>
              <a:ext uri="{28A0092B-C50C-407E-A947-70E740481C1C}">
                <a14:useLocalDpi xmlns:a14="http://schemas.microsoft.com/office/drawing/2010/main" val="0"/>
              </a:ext>
            </a:extLst>
          </a:blip>
          <a:srcRect r="36917" b="36111"/>
          <a:stretch/>
        </p:blipFill>
        <p:spPr bwMode="auto">
          <a:xfrm>
            <a:off x="3130019" y="3930494"/>
            <a:ext cx="3017520" cy="2743200"/>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A05FECF0-2B02-4DDD-AF49-23C64B5F107E}"/>
              </a:ext>
            </a:extLst>
          </p:cNvPr>
          <p:cNvPicPr/>
          <p:nvPr/>
        </p:nvPicPr>
        <p:blipFill rotWithShape="1">
          <a:blip r:embed="rId5">
            <a:lum contrast="20000"/>
            <a:extLst>
              <a:ext uri="{28A0092B-C50C-407E-A947-70E740481C1C}">
                <a14:useLocalDpi xmlns:a14="http://schemas.microsoft.com/office/drawing/2010/main" val="0"/>
              </a:ext>
            </a:extLst>
          </a:blip>
          <a:srcRect r="36531" b="34413"/>
          <a:stretch/>
        </p:blipFill>
        <p:spPr bwMode="auto">
          <a:xfrm>
            <a:off x="6266515" y="4019177"/>
            <a:ext cx="3017520"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628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660" y="365125"/>
            <a:ext cx="3255192" cy="722944"/>
          </a:xfrm>
        </p:spPr>
        <p:txBody>
          <a:bodyPr/>
          <a:lstStyle/>
          <a:p>
            <a:r>
              <a:rPr lang="es-EC" b="1" dirty="0"/>
              <a:t>                                                  </a:t>
            </a:r>
            <a:endParaRPr lang="en-US" b="1" dirty="0"/>
          </a:p>
        </p:txBody>
      </p:sp>
      <p:sp>
        <p:nvSpPr>
          <p:cNvPr id="8" name="AutoShape 8" descr="Resultado de imagen para Aspergillus, principalmente A. parasitic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blob:https://web.whatsapp.com/371ff937-2524-4c5e-a689-e8cc48c0999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8" descr="Resultado de imagen para mapa de ecuado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Título 1"/>
          <p:cNvSpPr txBox="1">
            <a:spLocks/>
          </p:cNvSpPr>
          <p:nvPr/>
        </p:nvSpPr>
        <p:spPr>
          <a:xfrm>
            <a:off x="940467" y="815311"/>
            <a:ext cx="10058400" cy="145075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dirty="0">
                <a:latin typeface="Algerian" panose="04020705040A02060702" pitchFamily="82" charset="0"/>
              </a:rPr>
              <a:t>INTRODUCCIÓN</a:t>
            </a:r>
            <a:r>
              <a:rPr lang="es-ES" sz="5400" b="1" dirty="0">
                <a:solidFill>
                  <a:schemeClr val="tx1"/>
                </a:solidFill>
                <a:latin typeface="Algerian" panose="04020705040A02060702" pitchFamily="82" charset="0"/>
                <a:cs typeface="Times New Roman" panose="02020603050405020304" pitchFamily="18" charset="0"/>
              </a:rPr>
              <a:t> </a:t>
            </a:r>
          </a:p>
        </p:txBody>
      </p:sp>
      <p:pic>
        <p:nvPicPr>
          <p:cNvPr id="4" name="Imagen 3">
            <a:extLst>
              <a:ext uri="{FF2B5EF4-FFF2-40B4-BE49-F238E27FC236}">
                <a16:creationId xmlns:a16="http://schemas.microsoft.com/office/drawing/2014/main" id="{CFEF88B7-9FA5-43D0-A0CE-53B5981A72BB}"/>
              </a:ext>
            </a:extLst>
          </p:cNvPr>
          <p:cNvPicPr>
            <a:picLocks noChangeAspect="1"/>
          </p:cNvPicPr>
          <p:nvPr/>
        </p:nvPicPr>
        <p:blipFill>
          <a:blip r:embed="rId2"/>
          <a:stretch>
            <a:fillRect/>
          </a:stretch>
        </p:blipFill>
        <p:spPr>
          <a:xfrm>
            <a:off x="72541" y="510665"/>
            <a:ext cx="3687263" cy="1988230"/>
          </a:xfrm>
          <a:prstGeom prst="rect">
            <a:avLst/>
          </a:prstGeom>
        </p:spPr>
      </p:pic>
      <p:pic>
        <p:nvPicPr>
          <p:cNvPr id="13" name="Imagen 12">
            <a:extLst>
              <a:ext uri="{FF2B5EF4-FFF2-40B4-BE49-F238E27FC236}">
                <a16:creationId xmlns:a16="http://schemas.microsoft.com/office/drawing/2014/main" id="{C15753FA-ABF8-47FD-879F-86ADFB976D88}"/>
              </a:ext>
            </a:extLst>
          </p:cNvPr>
          <p:cNvPicPr>
            <a:picLocks noChangeAspect="1"/>
          </p:cNvPicPr>
          <p:nvPr/>
        </p:nvPicPr>
        <p:blipFill>
          <a:blip r:embed="rId3"/>
          <a:stretch>
            <a:fillRect/>
          </a:stretch>
        </p:blipFill>
        <p:spPr>
          <a:xfrm>
            <a:off x="8702273" y="505880"/>
            <a:ext cx="2466975" cy="1847850"/>
          </a:xfrm>
          <a:prstGeom prst="rect">
            <a:avLst/>
          </a:prstGeom>
        </p:spPr>
      </p:pic>
      <p:pic>
        <p:nvPicPr>
          <p:cNvPr id="15" name="Imagen 14">
            <a:extLst>
              <a:ext uri="{FF2B5EF4-FFF2-40B4-BE49-F238E27FC236}">
                <a16:creationId xmlns:a16="http://schemas.microsoft.com/office/drawing/2014/main" id="{BAE74501-E8FB-45B5-AB16-65D3EAF87725}"/>
              </a:ext>
            </a:extLst>
          </p:cNvPr>
          <p:cNvPicPr>
            <a:picLocks noChangeAspect="1"/>
          </p:cNvPicPr>
          <p:nvPr/>
        </p:nvPicPr>
        <p:blipFill>
          <a:blip r:embed="rId4"/>
          <a:stretch>
            <a:fillRect/>
          </a:stretch>
        </p:blipFill>
        <p:spPr>
          <a:xfrm>
            <a:off x="3791943" y="2470151"/>
            <a:ext cx="4355449" cy="3095731"/>
          </a:xfrm>
          <a:prstGeom prst="rect">
            <a:avLst/>
          </a:prstGeom>
        </p:spPr>
      </p:pic>
      <p:sp>
        <p:nvSpPr>
          <p:cNvPr id="28" name="Rectángulo: esquinas redondeadas 27">
            <a:extLst>
              <a:ext uri="{FF2B5EF4-FFF2-40B4-BE49-F238E27FC236}">
                <a16:creationId xmlns:a16="http://schemas.microsoft.com/office/drawing/2014/main" id="{9DE7D904-6737-4608-B1C3-C031147B6474}"/>
              </a:ext>
            </a:extLst>
          </p:cNvPr>
          <p:cNvSpPr/>
          <p:nvPr/>
        </p:nvSpPr>
        <p:spPr>
          <a:xfrm>
            <a:off x="8483600" y="4156967"/>
            <a:ext cx="3466008" cy="1609596"/>
          </a:xfrm>
          <a:prstGeom prst="round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s-EC" dirty="0">
                <a:solidFill>
                  <a:schemeClr val="tx1"/>
                </a:solidFill>
              </a:rPr>
              <a:t>Este proyecto se enfocó en la obtención de una fórmula estándar para elaboración de queso tipo Chonero que garantice el consumo al cliente.</a:t>
            </a:r>
          </a:p>
        </p:txBody>
      </p:sp>
      <p:sp>
        <p:nvSpPr>
          <p:cNvPr id="32" name="Rectángulo: esquinas redondeadas 31">
            <a:extLst>
              <a:ext uri="{FF2B5EF4-FFF2-40B4-BE49-F238E27FC236}">
                <a16:creationId xmlns:a16="http://schemas.microsoft.com/office/drawing/2014/main" id="{B87014EF-F09E-4BB3-9805-14A1A7597A3C}"/>
              </a:ext>
            </a:extLst>
          </p:cNvPr>
          <p:cNvSpPr/>
          <p:nvPr/>
        </p:nvSpPr>
        <p:spPr>
          <a:xfrm>
            <a:off x="90080" y="2589907"/>
            <a:ext cx="3351056" cy="1562994"/>
          </a:xfrm>
          <a:prstGeom prst="round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s-EC" b="1" dirty="0"/>
              <a:t>Sectores:</a:t>
            </a:r>
          </a:p>
          <a:p>
            <a:pPr algn="just"/>
            <a:r>
              <a:rPr lang="es-EC" dirty="0"/>
              <a:t>Cantón Chone (Parroquia):</a:t>
            </a:r>
          </a:p>
          <a:p>
            <a:pPr marL="285750" indent="-285750" algn="just">
              <a:buFont typeface="Arial" panose="020B0604020202020204" pitchFamily="34" charset="0"/>
              <a:buChar char="•"/>
            </a:pPr>
            <a:r>
              <a:rPr lang="es-EC" dirty="0"/>
              <a:t>Boyacá</a:t>
            </a:r>
          </a:p>
          <a:p>
            <a:pPr marL="285750" indent="-285750" algn="just">
              <a:buFont typeface="Arial" panose="020B0604020202020204" pitchFamily="34" charset="0"/>
              <a:buChar char="•"/>
            </a:pPr>
            <a:r>
              <a:rPr lang="es-EC" dirty="0"/>
              <a:t>Convento</a:t>
            </a:r>
          </a:p>
          <a:p>
            <a:pPr algn="just"/>
            <a:r>
              <a:rPr lang="es-EC" dirty="0"/>
              <a:t>Cantón El Carmen </a:t>
            </a:r>
          </a:p>
        </p:txBody>
      </p:sp>
      <p:sp>
        <p:nvSpPr>
          <p:cNvPr id="36" name="Rectángulo: esquinas redondeadas 35">
            <a:extLst>
              <a:ext uri="{FF2B5EF4-FFF2-40B4-BE49-F238E27FC236}">
                <a16:creationId xmlns:a16="http://schemas.microsoft.com/office/drawing/2014/main" id="{4124EEF4-2494-4D43-AF30-FEEDE7D4B688}"/>
              </a:ext>
            </a:extLst>
          </p:cNvPr>
          <p:cNvSpPr/>
          <p:nvPr/>
        </p:nvSpPr>
        <p:spPr>
          <a:xfrm>
            <a:off x="8483600" y="2548192"/>
            <a:ext cx="3375708" cy="1392655"/>
          </a:xfrm>
          <a:prstGeom prst="round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s-EC" dirty="0">
                <a:solidFill>
                  <a:schemeClr val="tx1"/>
                </a:solidFill>
              </a:rPr>
              <a:t>La importancia de esta investigación surge, con la necesidad de solucionar la falta de estandarización del queso tipo Chonero.</a:t>
            </a:r>
            <a:endParaRPr lang="es-EC" dirty="0"/>
          </a:p>
        </p:txBody>
      </p:sp>
      <p:sp>
        <p:nvSpPr>
          <p:cNvPr id="37" name="Rectángulo: esquinas redondeadas 36">
            <a:extLst>
              <a:ext uri="{FF2B5EF4-FFF2-40B4-BE49-F238E27FC236}">
                <a16:creationId xmlns:a16="http://schemas.microsoft.com/office/drawing/2014/main" id="{428CEEAD-7D5C-421A-8835-219DBC5B6D13}"/>
              </a:ext>
            </a:extLst>
          </p:cNvPr>
          <p:cNvSpPr/>
          <p:nvPr/>
        </p:nvSpPr>
        <p:spPr>
          <a:xfrm>
            <a:off x="3887648" y="5879667"/>
            <a:ext cx="3892824" cy="762809"/>
          </a:xfrm>
          <a:prstGeom prst="round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s-EC" dirty="0">
                <a:solidFill>
                  <a:schemeClr val="tx1"/>
                </a:solidFill>
              </a:rPr>
              <a:t>Conservando tanto su textura, sabor, color, consistencia y adherencia.</a:t>
            </a:r>
          </a:p>
        </p:txBody>
      </p:sp>
      <p:sp>
        <p:nvSpPr>
          <p:cNvPr id="39" name="Rectángulo: esquinas redondeadas 38">
            <a:extLst>
              <a:ext uri="{FF2B5EF4-FFF2-40B4-BE49-F238E27FC236}">
                <a16:creationId xmlns:a16="http://schemas.microsoft.com/office/drawing/2014/main" id="{01A1D03E-90A7-4900-8AF3-8CE9CD235F3C}"/>
              </a:ext>
            </a:extLst>
          </p:cNvPr>
          <p:cNvSpPr/>
          <p:nvPr/>
        </p:nvSpPr>
        <p:spPr>
          <a:xfrm>
            <a:off x="119284" y="4429933"/>
            <a:ext cx="3351056" cy="1208867"/>
          </a:xfrm>
          <a:prstGeom prst="round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just"/>
            <a:r>
              <a:rPr lang="es-EC" dirty="0"/>
              <a:t>Enzima (xantina oxidasa) actúa como bactericida en la leche fresca durante dos horas después del ordeño.</a:t>
            </a:r>
          </a:p>
        </p:txBody>
      </p:sp>
      <p:sp>
        <p:nvSpPr>
          <p:cNvPr id="40" name="Flecha: a la derecha 39">
            <a:extLst>
              <a:ext uri="{FF2B5EF4-FFF2-40B4-BE49-F238E27FC236}">
                <a16:creationId xmlns:a16="http://schemas.microsoft.com/office/drawing/2014/main" id="{EA782C92-BA51-4301-8289-C7C3E4D6E67F}"/>
              </a:ext>
            </a:extLst>
          </p:cNvPr>
          <p:cNvSpPr/>
          <p:nvPr/>
        </p:nvSpPr>
        <p:spPr>
          <a:xfrm rot="10800000">
            <a:off x="3480533" y="3157968"/>
            <a:ext cx="193050" cy="331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8" name="Flecha: a la derecha 47">
            <a:extLst>
              <a:ext uri="{FF2B5EF4-FFF2-40B4-BE49-F238E27FC236}">
                <a16:creationId xmlns:a16="http://schemas.microsoft.com/office/drawing/2014/main" id="{F2AA33D3-4E4C-404F-B815-9847071E9BA0}"/>
              </a:ext>
            </a:extLst>
          </p:cNvPr>
          <p:cNvSpPr/>
          <p:nvPr/>
        </p:nvSpPr>
        <p:spPr>
          <a:xfrm>
            <a:off x="8218971" y="3078972"/>
            <a:ext cx="193050" cy="331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Flecha: a la derecha 49">
            <a:extLst>
              <a:ext uri="{FF2B5EF4-FFF2-40B4-BE49-F238E27FC236}">
                <a16:creationId xmlns:a16="http://schemas.microsoft.com/office/drawing/2014/main" id="{24105874-B2D9-4FD8-BEB3-630CF7C06B65}"/>
              </a:ext>
            </a:extLst>
          </p:cNvPr>
          <p:cNvSpPr/>
          <p:nvPr/>
        </p:nvSpPr>
        <p:spPr>
          <a:xfrm>
            <a:off x="8230116" y="4796218"/>
            <a:ext cx="193050" cy="331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Flecha: a la derecha 50">
            <a:extLst>
              <a:ext uri="{FF2B5EF4-FFF2-40B4-BE49-F238E27FC236}">
                <a16:creationId xmlns:a16="http://schemas.microsoft.com/office/drawing/2014/main" id="{94CF324D-C944-4FC0-8B27-1246A3841FB6}"/>
              </a:ext>
            </a:extLst>
          </p:cNvPr>
          <p:cNvSpPr/>
          <p:nvPr/>
        </p:nvSpPr>
        <p:spPr>
          <a:xfrm rot="10800000">
            <a:off x="3534616" y="4829936"/>
            <a:ext cx="193050" cy="331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Flecha: hacia abajo 40">
            <a:extLst>
              <a:ext uri="{FF2B5EF4-FFF2-40B4-BE49-F238E27FC236}">
                <a16:creationId xmlns:a16="http://schemas.microsoft.com/office/drawing/2014/main" id="{6BEEE6D5-D3A3-4009-8EFF-643372B18304}"/>
              </a:ext>
            </a:extLst>
          </p:cNvPr>
          <p:cNvSpPr/>
          <p:nvPr/>
        </p:nvSpPr>
        <p:spPr>
          <a:xfrm>
            <a:off x="5662610" y="5638800"/>
            <a:ext cx="342900" cy="200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9728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1" name="2 CuadroTexto"/>
          <p:cNvSpPr txBox="1"/>
          <p:nvPr/>
        </p:nvSpPr>
        <p:spPr>
          <a:xfrm>
            <a:off x="0" y="19439"/>
            <a:ext cx="2465408"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200" b="1" dirty="0"/>
              <a:t>INTERACCIÓN A*B</a:t>
            </a:r>
            <a:endParaRPr lang="es-EC" sz="2200" dirty="0"/>
          </a:p>
          <a:p>
            <a:r>
              <a:rPr lang="es-EC" sz="2200" dirty="0"/>
              <a:t>(</a:t>
            </a:r>
            <a:r>
              <a:rPr lang="es-EC" sz="2000" dirty="0"/>
              <a:t>sector*tipo de cuajo</a:t>
            </a:r>
            <a:r>
              <a:rPr lang="es-EC" sz="2200" dirty="0"/>
              <a:t>)</a:t>
            </a:r>
          </a:p>
        </p:txBody>
      </p:sp>
      <p:sp>
        <p:nvSpPr>
          <p:cNvPr id="25" name="Rectángulo 3">
            <a:extLst>
              <a:ext uri="{FF2B5EF4-FFF2-40B4-BE49-F238E27FC236}">
                <a16:creationId xmlns:a16="http://schemas.microsoft.com/office/drawing/2014/main" id="{A2717679-1D0D-4443-8C7C-6D65DBB8EA1C}"/>
              </a:ext>
            </a:extLst>
          </p:cNvPr>
          <p:cNvSpPr/>
          <p:nvPr/>
        </p:nvSpPr>
        <p:spPr>
          <a:xfrm>
            <a:off x="1994053" y="2136387"/>
            <a:ext cx="760164"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Grasa</a:t>
            </a:r>
          </a:p>
        </p:txBody>
      </p:sp>
      <p:sp>
        <p:nvSpPr>
          <p:cNvPr id="26" name="Rectángulo 3">
            <a:extLst>
              <a:ext uri="{FF2B5EF4-FFF2-40B4-BE49-F238E27FC236}">
                <a16:creationId xmlns:a16="http://schemas.microsoft.com/office/drawing/2014/main" id="{05A6302B-056C-4155-AAE8-01BC183D0642}"/>
              </a:ext>
            </a:extLst>
          </p:cNvPr>
          <p:cNvSpPr/>
          <p:nvPr/>
        </p:nvSpPr>
        <p:spPr>
          <a:xfrm>
            <a:off x="1751682" y="4932762"/>
            <a:ext cx="106981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Bacterias</a:t>
            </a:r>
          </a:p>
        </p:txBody>
      </p:sp>
      <p:sp>
        <p:nvSpPr>
          <p:cNvPr id="27" name="Rectángulo 3">
            <a:extLst>
              <a:ext uri="{FF2B5EF4-FFF2-40B4-BE49-F238E27FC236}">
                <a16:creationId xmlns:a16="http://schemas.microsoft.com/office/drawing/2014/main" id="{09B70630-7947-4D00-9A5E-B89DD317CE22}"/>
              </a:ext>
            </a:extLst>
          </p:cNvPr>
          <p:cNvSpPr/>
          <p:nvPr/>
        </p:nvSpPr>
        <p:spPr>
          <a:xfrm>
            <a:off x="9639002" y="2050842"/>
            <a:ext cx="1058376"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Proteína</a:t>
            </a:r>
          </a:p>
        </p:txBody>
      </p:sp>
      <p:sp>
        <p:nvSpPr>
          <p:cNvPr id="28" name="Rectángulo 3">
            <a:extLst>
              <a:ext uri="{FF2B5EF4-FFF2-40B4-BE49-F238E27FC236}">
                <a16:creationId xmlns:a16="http://schemas.microsoft.com/office/drawing/2014/main" id="{F76D6C85-BB89-472F-AB62-330BAC0CAE16}"/>
              </a:ext>
            </a:extLst>
          </p:cNvPr>
          <p:cNvSpPr/>
          <p:nvPr/>
        </p:nvSpPr>
        <p:spPr>
          <a:xfrm>
            <a:off x="9882129" y="4748096"/>
            <a:ext cx="958467"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Hongos</a:t>
            </a:r>
          </a:p>
        </p:txBody>
      </p:sp>
      <p:pic>
        <p:nvPicPr>
          <p:cNvPr id="15" name="Picture 14">
            <a:extLst>
              <a:ext uri="{FF2B5EF4-FFF2-40B4-BE49-F238E27FC236}">
                <a16:creationId xmlns:a16="http://schemas.microsoft.com/office/drawing/2014/main" id="{889CCDF2-ADEB-4F56-9314-8A0112BC8ACE}"/>
              </a:ext>
            </a:extLst>
          </p:cNvPr>
          <p:cNvPicPr/>
          <p:nvPr/>
        </p:nvPicPr>
        <p:blipFill rotWithShape="1">
          <a:blip r:embed="rId2">
            <a:lum contrast="20000"/>
            <a:extLst>
              <a:ext uri="{28A0092B-C50C-407E-A947-70E740481C1C}">
                <a14:useLocalDpi xmlns:a14="http://schemas.microsoft.com/office/drawing/2010/main" val="0"/>
              </a:ext>
            </a:extLst>
          </a:blip>
          <a:srcRect r="36348" b="37269"/>
          <a:stretch/>
        </p:blipFill>
        <p:spPr bwMode="auto">
          <a:xfrm>
            <a:off x="3286140" y="1149041"/>
            <a:ext cx="2742565" cy="2830195"/>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FF2F01D7-A3E3-4CCA-AC5D-75D897CC46B4}"/>
              </a:ext>
            </a:extLst>
          </p:cNvPr>
          <p:cNvPicPr/>
          <p:nvPr/>
        </p:nvPicPr>
        <p:blipFill rotWithShape="1">
          <a:blip r:embed="rId3">
            <a:lum contrast="20000"/>
            <a:extLst>
              <a:ext uri="{28A0092B-C50C-407E-A947-70E740481C1C}">
                <a14:useLocalDpi xmlns:a14="http://schemas.microsoft.com/office/drawing/2010/main" val="0"/>
              </a:ext>
            </a:extLst>
          </a:blip>
          <a:srcRect r="36978" b="36185"/>
          <a:stretch/>
        </p:blipFill>
        <p:spPr bwMode="auto">
          <a:xfrm>
            <a:off x="6560628" y="1074746"/>
            <a:ext cx="2796540" cy="2861945"/>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5E581526-B7C0-4B54-9C66-9337D8D3E207}"/>
              </a:ext>
            </a:extLst>
          </p:cNvPr>
          <p:cNvPicPr/>
          <p:nvPr/>
        </p:nvPicPr>
        <p:blipFill rotWithShape="1">
          <a:blip r:embed="rId4">
            <a:lum contrast="20000"/>
            <a:extLst>
              <a:ext uri="{28A0092B-C50C-407E-A947-70E740481C1C}">
                <a14:useLocalDpi xmlns:a14="http://schemas.microsoft.com/office/drawing/2010/main" val="0"/>
              </a:ext>
            </a:extLst>
          </a:blip>
          <a:srcRect r="37326" b="35412"/>
          <a:stretch/>
        </p:blipFill>
        <p:spPr bwMode="auto">
          <a:xfrm>
            <a:off x="3224645" y="3979236"/>
            <a:ext cx="2724150" cy="2764155"/>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29BEBE2A-054E-40E6-A9C5-3F0FE8E790E4}"/>
              </a:ext>
            </a:extLst>
          </p:cNvPr>
          <p:cNvPicPr/>
          <p:nvPr/>
        </p:nvPicPr>
        <p:blipFill rotWithShape="1">
          <a:blip r:embed="rId5">
            <a:lum contrast="20000"/>
            <a:extLst>
              <a:ext uri="{28A0092B-C50C-407E-A947-70E740481C1C}">
                <a14:useLocalDpi xmlns:a14="http://schemas.microsoft.com/office/drawing/2010/main" val="0"/>
              </a:ext>
            </a:extLst>
          </a:blip>
          <a:srcRect r="36111" b="35635"/>
          <a:stretch/>
        </p:blipFill>
        <p:spPr bwMode="auto">
          <a:xfrm>
            <a:off x="6641281" y="3936691"/>
            <a:ext cx="2760345" cy="28067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1127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1" name="2 CuadroTexto"/>
          <p:cNvSpPr txBox="1"/>
          <p:nvPr/>
        </p:nvSpPr>
        <p:spPr>
          <a:xfrm>
            <a:off x="0" y="19439"/>
            <a:ext cx="2465408"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200" b="1" dirty="0"/>
              <a:t>INTERACCIÓN A*C</a:t>
            </a:r>
            <a:endParaRPr lang="es-EC" sz="2200" dirty="0"/>
          </a:p>
          <a:p>
            <a:r>
              <a:rPr lang="es-EC" sz="2200" dirty="0"/>
              <a:t>(</a:t>
            </a:r>
            <a:r>
              <a:rPr lang="es-EC" sz="2000" dirty="0"/>
              <a:t>sector*elaboración</a:t>
            </a:r>
            <a:r>
              <a:rPr lang="es-EC" sz="2200" dirty="0"/>
              <a:t>)</a:t>
            </a:r>
          </a:p>
        </p:txBody>
      </p:sp>
      <p:sp>
        <p:nvSpPr>
          <p:cNvPr id="25" name="Rectángulo 3">
            <a:extLst>
              <a:ext uri="{FF2B5EF4-FFF2-40B4-BE49-F238E27FC236}">
                <a16:creationId xmlns:a16="http://schemas.microsoft.com/office/drawing/2014/main" id="{A2717679-1D0D-4443-8C7C-6D65DBB8EA1C}"/>
              </a:ext>
            </a:extLst>
          </p:cNvPr>
          <p:cNvSpPr/>
          <p:nvPr/>
        </p:nvSpPr>
        <p:spPr>
          <a:xfrm>
            <a:off x="2092475" y="2136387"/>
            <a:ext cx="66174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pH</a:t>
            </a:r>
          </a:p>
        </p:txBody>
      </p:sp>
      <p:sp>
        <p:nvSpPr>
          <p:cNvPr id="26" name="Rectángulo 3">
            <a:extLst>
              <a:ext uri="{FF2B5EF4-FFF2-40B4-BE49-F238E27FC236}">
                <a16:creationId xmlns:a16="http://schemas.microsoft.com/office/drawing/2014/main" id="{05A6302B-056C-4155-AAE8-01BC183D0642}"/>
              </a:ext>
            </a:extLst>
          </p:cNvPr>
          <p:cNvSpPr/>
          <p:nvPr/>
        </p:nvSpPr>
        <p:spPr>
          <a:xfrm>
            <a:off x="1905918" y="4932762"/>
            <a:ext cx="915579"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Ceniza</a:t>
            </a:r>
          </a:p>
        </p:txBody>
      </p:sp>
      <p:sp>
        <p:nvSpPr>
          <p:cNvPr id="27" name="Rectángulo 3">
            <a:extLst>
              <a:ext uri="{FF2B5EF4-FFF2-40B4-BE49-F238E27FC236}">
                <a16:creationId xmlns:a16="http://schemas.microsoft.com/office/drawing/2014/main" id="{09B70630-7947-4D00-9A5E-B89DD317CE22}"/>
              </a:ext>
            </a:extLst>
          </p:cNvPr>
          <p:cNvSpPr/>
          <p:nvPr/>
        </p:nvSpPr>
        <p:spPr>
          <a:xfrm>
            <a:off x="9639002" y="2050842"/>
            <a:ext cx="120159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Humedad</a:t>
            </a:r>
          </a:p>
        </p:txBody>
      </p:sp>
      <p:sp>
        <p:nvSpPr>
          <p:cNvPr id="28" name="Rectángulo 3">
            <a:extLst>
              <a:ext uri="{FF2B5EF4-FFF2-40B4-BE49-F238E27FC236}">
                <a16:creationId xmlns:a16="http://schemas.microsoft.com/office/drawing/2014/main" id="{F76D6C85-BB89-472F-AB62-330BAC0CAE16}"/>
              </a:ext>
            </a:extLst>
          </p:cNvPr>
          <p:cNvSpPr/>
          <p:nvPr/>
        </p:nvSpPr>
        <p:spPr>
          <a:xfrm>
            <a:off x="9949484" y="4748096"/>
            <a:ext cx="791962" cy="369333"/>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Acidez</a:t>
            </a:r>
          </a:p>
        </p:txBody>
      </p:sp>
      <p:pic>
        <p:nvPicPr>
          <p:cNvPr id="15" name="Picture 14">
            <a:extLst>
              <a:ext uri="{FF2B5EF4-FFF2-40B4-BE49-F238E27FC236}">
                <a16:creationId xmlns:a16="http://schemas.microsoft.com/office/drawing/2014/main" id="{B74DCFF8-FE38-499E-BA8F-12563CA66FD1}"/>
              </a:ext>
            </a:extLst>
          </p:cNvPr>
          <p:cNvPicPr/>
          <p:nvPr/>
        </p:nvPicPr>
        <p:blipFill rotWithShape="1">
          <a:blip r:embed="rId2">
            <a:lum contrast="20000"/>
            <a:extLst>
              <a:ext uri="{28A0092B-C50C-407E-A947-70E740481C1C}">
                <a14:useLocalDpi xmlns:a14="http://schemas.microsoft.com/office/drawing/2010/main" val="0"/>
              </a:ext>
            </a:extLst>
          </a:blip>
          <a:srcRect r="35757" b="35738"/>
          <a:stretch/>
        </p:blipFill>
        <p:spPr bwMode="auto">
          <a:xfrm>
            <a:off x="3053971" y="1118014"/>
            <a:ext cx="3017520" cy="2743200"/>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B5D16F74-08BB-4B6F-B912-70721A2EC00A}"/>
              </a:ext>
            </a:extLst>
          </p:cNvPr>
          <p:cNvPicPr/>
          <p:nvPr/>
        </p:nvPicPr>
        <p:blipFill rotWithShape="1">
          <a:blip r:embed="rId3">
            <a:lum contrast="20000"/>
            <a:extLst>
              <a:ext uri="{28A0092B-C50C-407E-A947-70E740481C1C}">
                <a14:useLocalDpi xmlns:a14="http://schemas.microsoft.com/office/drawing/2010/main" val="0"/>
              </a:ext>
            </a:extLst>
          </a:blip>
          <a:srcRect r="36826" b="34562"/>
          <a:stretch/>
        </p:blipFill>
        <p:spPr bwMode="auto">
          <a:xfrm>
            <a:off x="6212132" y="1187294"/>
            <a:ext cx="3017520" cy="2743200"/>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BB5CBFFD-A3DF-467B-B87B-DA191DE0F919}"/>
              </a:ext>
            </a:extLst>
          </p:cNvPr>
          <p:cNvPicPr/>
          <p:nvPr/>
        </p:nvPicPr>
        <p:blipFill rotWithShape="1">
          <a:blip r:embed="rId4">
            <a:lum contrast="20000"/>
            <a:extLst>
              <a:ext uri="{28A0092B-C50C-407E-A947-70E740481C1C}">
                <a14:useLocalDpi xmlns:a14="http://schemas.microsoft.com/office/drawing/2010/main" val="0"/>
              </a:ext>
            </a:extLst>
          </a:blip>
          <a:srcRect r="36335" b="36324"/>
          <a:stretch/>
        </p:blipFill>
        <p:spPr bwMode="auto">
          <a:xfrm>
            <a:off x="3029462" y="3810683"/>
            <a:ext cx="3017520" cy="2743200"/>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B71F6281-4008-4A1C-B829-DDCB9648FDA1}"/>
              </a:ext>
            </a:extLst>
          </p:cNvPr>
          <p:cNvPicPr/>
          <p:nvPr/>
        </p:nvPicPr>
        <p:blipFill rotWithShape="1">
          <a:blip r:embed="rId5">
            <a:lum contrast="20000"/>
            <a:extLst>
              <a:ext uri="{28A0092B-C50C-407E-A947-70E740481C1C}">
                <a14:useLocalDpi xmlns:a14="http://schemas.microsoft.com/office/drawing/2010/main" val="0"/>
              </a:ext>
            </a:extLst>
          </a:blip>
          <a:srcRect r="36581" b="35830"/>
          <a:stretch/>
        </p:blipFill>
        <p:spPr bwMode="auto">
          <a:xfrm>
            <a:off x="6254947" y="3930494"/>
            <a:ext cx="3017520"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6426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1" name="2 CuadroTexto"/>
          <p:cNvSpPr txBox="1"/>
          <p:nvPr/>
        </p:nvSpPr>
        <p:spPr>
          <a:xfrm>
            <a:off x="0" y="19439"/>
            <a:ext cx="2465408"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200" b="1" dirty="0"/>
              <a:t>INTERACCIÓN A*C</a:t>
            </a:r>
            <a:endParaRPr lang="es-EC" sz="2200" dirty="0"/>
          </a:p>
          <a:p>
            <a:r>
              <a:rPr lang="es-EC" sz="2200" dirty="0"/>
              <a:t>(</a:t>
            </a:r>
            <a:r>
              <a:rPr lang="es-EC" sz="2000" dirty="0"/>
              <a:t>sector*elaboración</a:t>
            </a:r>
            <a:r>
              <a:rPr lang="es-EC" sz="2200" dirty="0"/>
              <a:t>)</a:t>
            </a:r>
          </a:p>
        </p:txBody>
      </p:sp>
      <p:sp>
        <p:nvSpPr>
          <p:cNvPr id="25" name="Rectángulo 3">
            <a:extLst>
              <a:ext uri="{FF2B5EF4-FFF2-40B4-BE49-F238E27FC236}">
                <a16:creationId xmlns:a16="http://schemas.microsoft.com/office/drawing/2014/main" id="{A2717679-1D0D-4443-8C7C-6D65DBB8EA1C}"/>
              </a:ext>
            </a:extLst>
          </p:cNvPr>
          <p:cNvSpPr/>
          <p:nvPr/>
        </p:nvSpPr>
        <p:spPr>
          <a:xfrm>
            <a:off x="1916935" y="2136387"/>
            <a:ext cx="83728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Grasa</a:t>
            </a:r>
          </a:p>
        </p:txBody>
      </p:sp>
      <p:sp>
        <p:nvSpPr>
          <p:cNvPr id="26" name="Rectángulo 3">
            <a:extLst>
              <a:ext uri="{FF2B5EF4-FFF2-40B4-BE49-F238E27FC236}">
                <a16:creationId xmlns:a16="http://schemas.microsoft.com/office/drawing/2014/main" id="{05A6302B-056C-4155-AAE8-01BC183D0642}"/>
              </a:ext>
            </a:extLst>
          </p:cNvPr>
          <p:cNvSpPr/>
          <p:nvPr/>
        </p:nvSpPr>
        <p:spPr>
          <a:xfrm>
            <a:off x="1773716" y="4932762"/>
            <a:ext cx="1047781"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Bacterias</a:t>
            </a:r>
          </a:p>
        </p:txBody>
      </p:sp>
      <p:sp>
        <p:nvSpPr>
          <p:cNvPr id="27" name="Rectángulo 3">
            <a:extLst>
              <a:ext uri="{FF2B5EF4-FFF2-40B4-BE49-F238E27FC236}">
                <a16:creationId xmlns:a16="http://schemas.microsoft.com/office/drawing/2014/main" id="{09B70630-7947-4D00-9A5E-B89DD317CE22}"/>
              </a:ext>
            </a:extLst>
          </p:cNvPr>
          <p:cNvSpPr/>
          <p:nvPr/>
        </p:nvSpPr>
        <p:spPr>
          <a:xfrm>
            <a:off x="9639002" y="2050842"/>
            <a:ext cx="120159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Proteína</a:t>
            </a:r>
          </a:p>
        </p:txBody>
      </p:sp>
      <p:sp>
        <p:nvSpPr>
          <p:cNvPr id="28" name="Rectángulo 3">
            <a:extLst>
              <a:ext uri="{FF2B5EF4-FFF2-40B4-BE49-F238E27FC236}">
                <a16:creationId xmlns:a16="http://schemas.microsoft.com/office/drawing/2014/main" id="{F76D6C85-BB89-472F-AB62-330BAC0CAE16}"/>
              </a:ext>
            </a:extLst>
          </p:cNvPr>
          <p:cNvSpPr/>
          <p:nvPr/>
        </p:nvSpPr>
        <p:spPr>
          <a:xfrm>
            <a:off x="9949483" y="4748096"/>
            <a:ext cx="99026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Hongos</a:t>
            </a:r>
          </a:p>
        </p:txBody>
      </p:sp>
      <p:sp>
        <p:nvSpPr>
          <p:cNvPr id="2" name="TextBox 1">
            <a:extLst>
              <a:ext uri="{FF2B5EF4-FFF2-40B4-BE49-F238E27FC236}">
                <a16:creationId xmlns:a16="http://schemas.microsoft.com/office/drawing/2014/main" id="{66B6D1B6-A192-4E93-B89C-F73086C1E22D}"/>
              </a:ext>
            </a:extLst>
          </p:cNvPr>
          <p:cNvSpPr txBox="1"/>
          <p:nvPr/>
        </p:nvSpPr>
        <p:spPr>
          <a:xfrm>
            <a:off x="7827484" y="3257573"/>
            <a:ext cx="253388" cy="230832"/>
          </a:xfrm>
          <a:prstGeom prst="rect">
            <a:avLst/>
          </a:prstGeom>
          <a:noFill/>
        </p:spPr>
        <p:txBody>
          <a:bodyPr wrap="square" rtlCol="0">
            <a:spAutoFit/>
          </a:bodyPr>
          <a:lstStyle/>
          <a:p>
            <a:r>
              <a:rPr lang="es-EC" sz="900" dirty="0"/>
              <a:t>0</a:t>
            </a:r>
            <a:endParaRPr lang="en-US" sz="900" dirty="0"/>
          </a:p>
        </p:txBody>
      </p:sp>
      <p:pic>
        <p:nvPicPr>
          <p:cNvPr id="15" name="Picture 14">
            <a:extLst>
              <a:ext uri="{FF2B5EF4-FFF2-40B4-BE49-F238E27FC236}">
                <a16:creationId xmlns:a16="http://schemas.microsoft.com/office/drawing/2014/main" id="{591150E6-2806-4533-AEB9-E0703E0B8F28}"/>
              </a:ext>
            </a:extLst>
          </p:cNvPr>
          <p:cNvPicPr/>
          <p:nvPr/>
        </p:nvPicPr>
        <p:blipFill rotWithShape="1">
          <a:blip r:embed="rId2">
            <a:lum contrast="20000"/>
            <a:extLst>
              <a:ext uri="{28A0092B-C50C-407E-A947-70E740481C1C}">
                <a14:useLocalDpi xmlns:a14="http://schemas.microsoft.com/office/drawing/2010/main" val="0"/>
              </a:ext>
            </a:extLst>
          </a:blip>
          <a:srcRect r="36522" b="35700"/>
          <a:stretch/>
        </p:blipFill>
        <p:spPr bwMode="auto">
          <a:xfrm>
            <a:off x="3308879" y="1134119"/>
            <a:ext cx="3017520" cy="2743200"/>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F32050EC-4334-4F06-BCA5-894C9FBC60D6}"/>
              </a:ext>
            </a:extLst>
          </p:cNvPr>
          <p:cNvPicPr/>
          <p:nvPr/>
        </p:nvPicPr>
        <p:blipFill rotWithShape="1">
          <a:blip r:embed="rId3">
            <a:lum contrast="20000"/>
            <a:extLst>
              <a:ext uri="{28A0092B-C50C-407E-A947-70E740481C1C}">
                <a14:useLocalDpi xmlns:a14="http://schemas.microsoft.com/office/drawing/2010/main" val="0"/>
              </a:ext>
            </a:extLst>
          </a:blip>
          <a:srcRect r="36050" b="35088"/>
          <a:stretch/>
        </p:blipFill>
        <p:spPr bwMode="auto">
          <a:xfrm>
            <a:off x="6572112" y="1134119"/>
            <a:ext cx="3017520" cy="2743200"/>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DE0A38A6-B3DF-40C2-88EB-5D30E0B448C6}"/>
              </a:ext>
            </a:extLst>
          </p:cNvPr>
          <p:cNvPicPr/>
          <p:nvPr/>
        </p:nvPicPr>
        <p:blipFill rotWithShape="1">
          <a:blip r:embed="rId4">
            <a:lum contrast="20000"/>
            <a:extLst>
              <a:ext uri="{28A0092B-C50C-407E-A947-70E740481C1C}">
                <a14:useLocalDpi xmlns:a14="http://schemas.microsoft.com/office/drawing/2010/main" val="0"/>
              </a:ext>
            </a:extLst>
          </a:blip>
          <a:srcRect r="35110" b="35189"/>
          <a:stretch/>
        </p:blipFill>
        <p:spPr bwMode="auto">
          <a:xfrm>
            <a:off x="3308879" y="4018216"/>
            <a:ext cx="3017520" cy="2743200"/>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97E3DFD7-08EE-40B8-8049-62AD7F513DD5}"/>
              </a:ext>
            </a:extLst>
          </p:cNvPr>
          <p:cNvPicPr/>
          <p:nvPr/>
        </p:nvPicPr>
        <p:blipFill rotWithShape="1">
          <a:blip r:embed="rId5">
            <a:lum contrast="20000"/>
            <a:extLst>
              <a:ext uri="{28A0092B-C50C-407E-A947-70E740481C1C}">
                <a14:useLocalDpi xmlns:a14="http://schemas.microsoft.com/office/drawing/2010/main" val="0"/>
              </a:ext>
            </a:extLst>
          </a:blip>
          <a:srcRect r="37089" b="36966"/>
          <a:stretch/>
        </p:blipFill>
        <p:spPr bwMode="auto">
          <a:xfrm>
            <a:off x="6629181" y="3930494"/>
            <a:ext cx="3017520"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499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1" name="2 CuadroTexto"/>
          <p:cNvSpPr txBox="1"/>
          <p:nvPr/>
        </p:nvSpPr>
        <p:spPr>
          <a:xfrm>
            <a:off x="-1" y="19439"/>
            <a:ext cx="2599739"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200" b="1" dirty="0"/>
              <a:t>INTERACCIÓN B*C</a:t>
            </a:r>
            <a:endParaRPr lang="es-EC" sz="2200" dirty="0"/>
          </a:p>
          <a:p>
            <a:r>
              <a:rPr lang="es-EC" sz="2200" dirty="0"/>
              <a:t>(</a:t>
            </a:r>
            <a:r>
              <a:rPr lang="es-EC" sz="1600" dirty="0"/>
              <a:t>tipo de cuajo*elaboración</a:t>
            </a:r>
            <a:r>
              <a:rPr lang="es-EC" sz="2200" dirty="0"/>
              <a:t>)</a:t>
            </a:r>
          </a:p>
        </p:txBody>
      </p:sp>
      <p:sp>
        <p:nvSpPr>
          <p:cNvPr id="25" name="Rectángulo 3">
            <a:extLst>
              <a:ext uri="{FF2B5EF4-FFF2-40B4-BE49-F238E27FC236}">
                <a16:creationId xmlns:a16="http://schemas.microsoft.com/office/drawing/2014/main" id="{A2717679-1D0D-4443-8C7C-6D65DBB8EA1C}"/>
              </a:ext>
            </a:extLst>
          </p:cNvPr>
          <p:cNvSpPr/>
          <p:nvPr/>
        </p:nvSpPr>
        <p:spPr>
          <a:xfrm>
            <a:off x="2092475" y="2136387"/>
            <a:ext cx="66174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pH</a:t>
            </a:r>
          </a:p>
        </p:txBody>
      </p:sp>
      <p:sp>
        <p:nvSpPr>
          <p:cNvPr id="26" name="Rectángulo 3">
            <a:extLst>
              <a:ext uri="{FF2B5EF4-FFF2-40B4-BE49-F238E27FC236}">
                <a16:creationId xmlns:a16="http://schemas.microsoft.com/office/drawing/2014/main" id="{05A6302B-056C-4155-AAE8-01BC183D0642}"/>
              </a:ext>
            </a:extLst>
          </p:cNvPr>
          <p:cNvSpPr/>
          <p:nvPr/>
        </p:nvSpPr>
        <p:spPr>
          <a:xfrm>
            <a:off x="1905918" y="4932762"/>
            <a:ext cx="915579"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Ceniza</a:t>
            </a:r>
          </a:p>
        </p:txBody>
      </p:sp>
      <p:sp>
        <p:nvSpPr>
          <p:cNvPr id="27" name="Rectángulo 3">
            <a:extLst>
              <a:ext uri="{FF2B5EF4-FFF2-40B4-BE49-F238E27FC236}">
                <a16:creationId xmlns:a16="http://schemas.microsoft.com/office/drawing/2014/main" id="{09B70630-7947-4D00-9A5E-B89DD317CE22}"/>
              </a:ext>
            </a:extLst>
          </p:cNvPr>
          <p:cNvSpPr/>
          <p:nvPr/>
        </p:nvSpPr>
        <p:spPr>
          <a:xfrm>
            <a:off x="9639002" y="2050842"/>
            <a:ext cx="120159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Humedad</a:t>
            </a:r>
          </a:p>
        </p:txBody>
      </p:sp>
      <p:sp>
        <p:nvSpPr>
          <p:cNvPr id="28" name="Rectángulo 3">
            <a:extLst>
              <a:ext uri="{FF2B5EF4-FFF2-40B4-BE49-F238E27FC236}">
                <a16:creationId xmlns:a16="http://schemas.microsoft.com/office/drawing/2014/main" id="{F76D6C85-BB89-472F-AB62-330BAC0CAE16}"/>
              </a:ext>
            </a:extLst>
          </p:cNvPr>
          <p:cNvSpPr/>
          <p:nvPr/>
        </p:nvSpPr>
        <p:spPr>
          <a:xfrm>
            <a:off x="9949484" y="4748096"/>
            <a:ext cx="791962" cy="369333"/>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Acidez</a:t>
            </a:r>
          </a:p>
        </p:txBody>
      </p:sp>
      <p:sp>
        <p:nvSpPr>
          <p:cNvPr id="2" name="TextBox 1">
            <a:extLst>
              <a:ext uri="{FF2B5EF4-FFF2-40B4-BE49-F238E27FC236}">
                <a16:creationId xmlns:a16="http://schemas.microsoft.com/office/drawing/2014/main" id="{66B6D1B6-A192-4E93-B89C-F73086C1E22D}"/>
              </a:ext>
            </a:extLst>
          </p:cNvPr>
          <p:cNvSpPr txBox="1"/>
          <p:nvPr/>
        </p:nvSpPr>
        <p:spPr>
          <a:xfrm>
            <a:off x="7827484" y="3257573"/>
            <a:ext cx="253388" cy="230832"/>
          </a:xfrm>
          <a:prstGeom prst="rect">
            <a:avLst/>
          </a:prstGeom>
          <a:noFill/>
        </p:spPr>
        <p:txBody>
          <a:bodyPr wrap="square" rtlCol="0">
            <a:spAutoFit/>
          </a:bodyPr>
          <a:lstStyle/>
          <a:p>
            <a:r>
              <a:rPr lang="es-EC" sz="900" dirty="0"/>
              <a:t>0</a:t>
            </a:r>
            <a:endParaRPr lang="en-US" sz="900" dirty="0"/>
          </a:p>
        </p:txBody>
      </p:sp>
      <p:pic>
        <p:nvPicPr>
          <p:cNvPr id="15" name="Picture 14">
            <a:extLst>
              <a:ext uri="{FF2B5EF4-FFF2-40B4-BE49-F238E27FC236}">
                <a16:creationId xmlns:a16="http://schemas.microsoft.com/office/drawing/2014/main" id="{930E047A-6F6C-4C65-877B-62989A471212}"/>
              </a:ext>
            </a:extLst>
          </p:cNvPr>
          <p:cNvPicPr/>
          <p:nvPr/>
        </p:nvPicPr>
        <p:blipFill rotWithShape="1">
          <a:blip r:embed="rId2">
            <a:lum contrast="20000"/>
            <a:extLst>
              <a:ext uri="{28A0092B-C50C-407E-A947-70E740481C1C}">
                <a14:useLocalDpi xmlns:a14="http://schemas.microsoft.com/office/drawing/2010/main" val="0"/>
              </a:ext>
            </a:extLst>
          </a:blip>
          <a:srcRect r="37143" b="35263"/>
          <a:stretch/>
        </p:blipFill>
        <p:spPr bwMode="auto">
          <a:xfrm>
            <a:off x="6298393" y="1149381"/>
            <a:ext cx="3017520" cy="2743200"/>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AD8435FB-C694-49BB-BE5B-F51E3800FE01}"/>
              </a:ext>
            </a:extLst>
          </p:cNvPr>
          <p:cNvPicPr/>
          <p:nvPr/>
        </p:nvPicPr>
        <p:blipFill rotWithShape="1">
          <a:blip r:embed="rId3">
            <a:lum contrast="20000"/>
            <a:extLst>
              <a:ext uri="{28A0092B-C50C-407E-A947-70E740481C1C}">
                <a14:useLocalDpi xmlns:a14="http://schemas.microsoft.com/office/drawing/2010/main" val="0"/>
              </a:ext>
            </a:extLst>
          </a:blip>
          <a:srcRect r="35634" b="35684"/>
          <a:stretch/>
        </p:blipFill>
        <p:spPr bwMode="auto">
          <a:xfrm>
            <a:off x="2953817" y="3774426"/>
            <a:ext cx="3017520" cy="2743200"/>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AE9C94FF-C300-4844-A2BF-358742CA7A70}"/>
              </a:ext>
            </a:extLst>
          </p:cNvPr>
          <p:cNvPicPr/>
          <p:nvPr/>
        </p:nvPicPr>
        <p:blipFill rotWithShape="1">
          <a:blip r:embed="rId4">
            <a:lum contrast="20000"/>
            <a:extLst>
              <a:ext uri="{28A0092B-C50C-407E-A947-70E740481C1C}">
                <a14:useLocalDpi xmlns:a14="http://schemas.microsoft.com/office/drawing/2010/main" val="0"/>
              </a:ext>
            </a:extLst>
          </a:blip>
          <a:srcRect r="35842" b="35425"/>
          <a:stretch/>
        </p:blipFill>
        <p:spPr bwMode="auto">
          <a:xfrm>
            <a:off x="6318724" y="3892581"/>
            <a:ext cx="3017520" cy="2743200"/>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16F1864F-A66C-45A5-B052-D5EADF151170}"/>
              </a:ext>
            </a:extLst>
          </p:cNvPr>
          <p:cNvPicPr/>
          <p:nvPr/>
        </p:nvPicPr>
        <p:blipFill rotWithShape="1">
          <a:blip r:embed="rId5">
            <a:lum contrast="20000"/>
            <a:extLst>
              <a:ext uri="{28A0092B-C50C-407E-A947-70E740481C1C}">
                <a14:useLocalDpi xmlns:a14="http://schemas.microsoft.com/office/drawing/2010/main" val="0"/>
              </a:ext>
            </a:extLst>
          </a:blip>
          <a:srcRect r="35015" b="34732"/>
          <a:stretch/>
        </p:blipFill>
        <p:spPr bwMode="auto">
          <a:xfrm>
            <a:off x="3117345" y="1134119"/>
            <a:ext cx="3017520"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518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25" name="Rectángulo 3">
            <a:extLst>
              <a:ext uri="{FF2B5EF4-FFF2-40B4-BE49-F238E27FC236}">
                <a16:creationId xmlns:a16="http://schemas.microsoft.com/office/drawing/2014/main" id="{A2717679-1D0D-4443-8C7C-6D65DBB8EA1C}"/>
              </a:ext>
            </a:extLst>
          </p:cNvPr>
          <p:cNvSpPr/>
          <p:nvPr/>
        </p:nvSpPr>
        <p:spPr>
          <a:xfrm>
            <a:off x="1994053" y="2136387"/>
            <a:ext cx="760164"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Grasa</a:t>
            </a:r>
          </a:p>
        </p:txBody>
      </p:sp>
      <p:sp>
        <p:nvSpPr>
          <p:cNvPr id="26" name="Rectángulo 3">
            <a:extLst>
              <a:ext uri="{FF2B5EF4-FFF2-40B4-BE49-F238E27FC236}">
                <a16:creationId xmlns:a16="http://schemas.microsoft.com/office/drawing/2014/main" id="{05A6302B-056C-4155-AAE8-01BC183D0642}"/>
              </a:ext>
            </a:extLst>
          </p:cNvPr>
          <p:cNvSpPr/>
          <p:nvPr/>
        </p:nvSpPr>
        <p:spPr>
          <a:xfrm>
            <a:off x="1729648" y="4932762"/>
            <a:ext cx="1091849"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Bacterias</a:t>
            </a:r>
          </a:p>
        </p:txBody>
      </p:sp>
      <p:sp>
        <p:nvSpPr>
          <p:cNvPr id="27" name="Rectángulo 3">
            <a:extLst>
              <a:ext uri="{FF2B5EF4-FFF2-40B4-BE49-F238E27FC236}">
                <a16:creationId xmlns:a16="http://schemas.microsoft.com/office/drawing/2014/main" id="{09B70630-7947-4D00-9A5E-B89DD317CE22}"/>
              </a:ext>
            </a:extLst>
          </p:cNvPr>
          <p:cNvSpPr/>
          <p:nvPr/>
        </p:nvSpPr>
        <p:spPr>
          <a:xfrm>
            <a:off x="9639002" y="2050842"/>
            <a:ext cx="120159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Proteína</a:t>
            </a:r>
          </a:p>
        </p:txBody>
      </p:sp>
      <p:sp>
        <p:nvSpPr>
          <p:cNvPr id="28" name="Rectángulo 3">
            <a:extLst>
              <a:ext uri="{FF2B5EF4-FFF2-40B4-BE49-F238E27FC236}">
                <a16:creationId xmlns:a16="http://schemas.microsoft.com/office/drawing/2014/main" id="{F76D6C85-BB89-472F-AB62-330BAC0CAE16}"/>
              </a:ext>
            </a:extLst>
          </p:cNvPr>
          <p:cNvSpPr/>
          <p:nvPr/>
        </p:nvSpPr>
        <p:spPr>
          <a:xfrm>
            <a:off x="9949483" y="4748096"/>
            <a:ext cx="891113"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Hongos</a:t>
            </a:r>
          </a:p>
        </p:txBody>
      </p:sp>
      <p:sp>
        <p:nvSpPr>
          <p:cNvPr id="2" name="TextBox 1">
            <a:extLst>
              <a:ext uri="{FF2B5EF4-FFF2-40B4-BE49-F238E27FC236}">
                <a16:creationId xmlns:a16="http://schemas.microsoft.com/office/drawing/2014/main" id="{66B6D1B6-A192-4E93-B89C-F73086C1E22D}"/>
              </a:ext>
            </a:extLst>
          </p:cNvPr>
          <p:cNvSpPr txBox="1"/>
          <p:nvPr/>
        </p:nvSpPr>
        <p:spPr>
          <a:xfrm>
            <a:off x="7827484" y="3257573"/>
            <a:ext cx="253388" cy="230832"/>
          </a:xfrm>
          <a:prstGeom prst="rect">
            <a:avLst/>
          </a:prstGeom>
          <a:noFill/>
        </p:spPr>
        <p:txBody>
          <a:bodyPr wrap="square" rtlCol="0">
            <a:spAutoFit/>
          </a:bodyPr>
          <a:lstStyle/>
          <a:p>
            <a:r>
              <a:rPr lang="es-EC" sz="900" dirty="0"/>
              <a:t>0</a:t>
            </a:r>
            <a:endParaRPr lang="en-US" sz="900" dirty="0"/>
          </a:p>
        </p:txBody>
      </p:sp>
      <p:sp>
        <p:nvSpPr>
          <p:cNvPr id="15" name="2 CuadroTexto">
            <a:extLst>
              <a:ext uri="{FF2B5EF4-FFF2-40B4-BE49-F238E27FC236}">
                <a16:creationId xmlns:a16="http://schemas.microsoft.com/office/drawing/2014/main" id="{379945A8-969D-4148-A34A-E45C3FCF9B5C}"/>
              </a:ext>
            </a:extLst>
          </p:cNvPr>
          <p:cNvSpPr txBox="1"/>
          <p:nvPr/>
        </p:nvSpPr>
        <p:spPr>
          <a:xfrm>
            <a:off x="-1" y="19439"/>
            <a:ext cx="2599739"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200" b="1" dirty="0"/>
              <a:t>INTERACCIÓN B*C</a:t>
            </a:r>
            <a:endParaRPr lang="es-EC" sz="2200" dirty="0"/>
          </a:p>
          <a:p>
            <a:r>
              <a:rPr lang="es-EC" sz="2200" dirty="0"/>
              <a:t>(</a:t>
            </a:r>
            <a:r>
              <a:rPr lang="es-EC" sz="1600" dirty="0"/>
              <a:t>tipo de cuajo*elaboración</a:t>
            </a:r>
            <a:r>
              <a:rPr lang="es-EC" sz="2200" dirty="0"/>
              <a:t>)</a:t>
            </a:r>
          </a:p>
        </p:txBody>
      </p:sp>
      <p:pic>
        <p:nvPicPr>
          <p:cNvPr id="16" name="Picture 15">
            <a:extLst>
              <a:ext uri="{FF2B5EF4-FFF2-40B4-BE49-F238E27FC236}">
                <a16:creationId xmlns:a16="http://schemas.microsoft.com/office/drawing/2014/main" id="{22F3BD97-265F-41C6-A308-2301B464574C}"/>
              </a:ext>
            </a:extLst>
          </p:cNvPr>
          <p:cNvPicPr/>
          <p:nvPr/>
        </p:nvPicPr>
        <p:blipFill rotWithShape="1">
          <a:blip r:embed="rId2">
            <a:lum contrast="20000"/>
            <a:extLst>
              <a:ext uri="{28A0092B-C50C-407E-A947-70E740481C1C}">
                <a14:useLocalDpi xmlns:a14="http://schemas.microsoft.com/office/drawing/2010/main" val="0"/>
              </a:ext>
            </a:extLst>
          </a:blip>
          <a:srcRect r="36881" b="35909"/>
          <a:stretch/>
        </p:blipFill>
        <p:spPr bwMode="auto">
          <a:xfrm>
            <a:off x="3128224" y="1134119"/>
            <a:ext cx="3017520" cy="2743200"/>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22AEE877-B91A-427B-9AF5-A05A52AF0442}"/>
              </a:ext>
            </a:extLst>
          </p:cNvPr>
          <p:cNvPicPr/>
          <p:nvPr/>
        </p:nvPicPr>
        <p:blipFill rotWithShape="1">
          <a:blip r:embed="rId3">
            <a:lum contrast="20000"/>
            <a:extLst>
              <a:ext uri="{28A0092B-C50C-407E-A947-70E740481C1C}">
                <a14:useLocalDpi xmlns:a14="http://schemas.microsoft.com/office/drawing/2010/main" val="0"/>
              </a:ext>
            </a:extLst>
          </a:blip>
          <a:srcRect r="36447" b="36326"/>
          <a:stretch/>
        </p:blipFill>
        <p:spPr bwMode="auto">
          <a:xfrm>
            <a:off x="6318724" y="1104976"/>
            <a:ext cx="3017520" cy="2743200"/>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68CC96BD-1659-43C1-88F3-9FE5171351E6}"/>
              </a:ext>
            </a:extLst>
          </p:cNvPr>
          <p:cNvPicPr/>
          <p:nvPr/>
        </p:nvPicPr>
        <p:blipFill rotWithShape="1">
          <a:blip r:embed="rId4">
            <a:lum contrast="20000"/>
            <a:extLst>
              <a:ext uri="{28A0092B-C50C-407E-A947-70E740481C1C}">
                <a14:useLocalDpi xmlns:a14="http://schemas.microsoft.com/office/drawing/2010/main" val="0"/>
              </a:ext>
            </a:extLst>
          </a:blip>
          <a:srcRect r="35911" b="34967"/>
          <a:stretch/>
        </p:blipFill>
        <p:spPr bwMode="auto">
          <a:xfrm>
            <a:off x="3100681" y="3913263"/>
            <a:ext cx="3017520" cy="2743200"/>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A9D702F8-DCB2-4B44-A15F-DAD9F0380DFC}"/>
              </a:ext>
            </a:extLst>
          </p:cNvPr>
          <p:cNvPicPr/>
          <p:nvPr/>
        </p:nvPicPr>
        <p:blipFill rotWithShape="1">
          <a:blip r:embed="rId5">
            <a:lum contrast="20000"/>
            <a:extLst>
              <a:ext uri="{28A0092B-C50C-407E-A947-70E740481C1C}">
                <a14:useLocalDpi xmlns:a14="http://schemas.microsoft.com/office/drawing/2010/main" val="0"/>
              </a:ext>
            </a:extLst>
          </a:blip>
          <a:srcRect r="36302" b="35897"/>
          <a:stretch/>
        </p:blipFill>
        <p:spPr bwMode="auto">
          <a:xfrm>
            <a:off x="6445418" y="3865417"/>
            <a:ext cx="3017520"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4109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11" name="2 CuadroTexto"/>
          <p:cNvSpPr txBox="1"/>
          <p:nvPr/>
        </p:nvSpPr>
        <p:spPr>
          <a:xfrm>
            <a:off x="-1" y="19439"/>
            <a:ext cx="2982395" cy="707886"/>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400" b="1" dirty="0"/>
              <a:t>INTERACCIÓN A*B*C</a:t>
            </a:r>
            <a:endParaRPr lang="es-EC" sz="2400" dirty="0"/>
          </a:p>
          <a:p>
            <a:r>
              <a:rPr lang="es-EC" sz="1600" dirty="0"/>
              <a:t>(</a:t>
            </a:r>
            <a:r>
              <a:rPr lang="es-EC" sz="1400" dirty="0"/>
              <a:t>sector*tipo de cuajo*elaboración</a:t>
            </a:r>
            <a:r>
              <a:rPr lang="es-EC" sz="1600" dirty="0"/>
              <a:t>)</a:t>
            </a:r>
          </a:p>
        </p:txBody>
      </p:sp>
      <p:sp>
        <p:nvSpPr>
          <p:cNvPr id="25" name="Rectángulo 3">
            <a:extLst>
              <a:ext uri="{FF2B5EF4-FFF2-40B4-BE49-F238E27FC236}">
                <a16:creationId xmlns:a16="http://schemas.microsoft.com/office/drawing/2014/main" id="{A2717679-1D0D-4443-8C7C-6D65DBB8EA1C}"/>
              </a:ext>
            </a:extLst>
          </p:cNvPr>
          <p:cNvSpPr/>
          <p:nvPr/>
        </p:nvSpPr>
        <p:spPr>
          <a:xfrm>
            <a:off x="633329" y="2228006"/>
            <a:ext cx="661742"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pH</a:t>
            </a:r>
          </a:p>
        </p:txBody>
      </p:sp>
      <p:sp>
        <p:nvSpPr>
          <p:cNvPr id="26" name="Rectángulo 3">
            <a:extLst>
              <a:ext uri="{FF2B5EF4-FFF2-40B4-BE49-F238E27FC236}">
                <a16:creationId xmlns:a16="http://schemas.microsoft.com/office/drawing/2014/main" id="{05A6302B-056C-4155-AAE8-01BC183D0642}"/>
              </a:ext>
            </a:extLst>
          </p:cNvPr>
          <p:cNvSpPr/>
          <p:nvPr/>
        </p:nvSpPr>
        <p:spPr>
          <a:xfrm>
            <a:off x="633329" y="4720300"/>
            <a:ext cx="915579"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Ceniza</a:t>
            </a:r>
          </a:p>
        </p:txBody>
      </p:sp>
      <p:sp>
        <p:nvSpPr>
          <p:cNvPr id="27" name="Rectángulo 3">
            <a:extLst>
              <a:ext uri="{FF2B5EF4-FFF2-40B4-BE49-F238E27FC236}">
                <a16:creationId xmlns:a16="http://schemas.microsoft.com/office/drawing/2014/main" id="{09B70630-7947-4D00-9A5E-B89DD317CE22}"/>
              </a:ext>
            </a:extLst>
          </p:cNvPr>
          <p:cNvSpPr/>
          <p:nvPr/>
        </p:nvSpPr>
        <p:spPr>
          <a:xfrm>
            <a:off x="10635780" y="2046598"/>
            <a:ext cx="120159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Humedad</a:t>
            </a:r>
          </a:p>
        </p:txBody>
      </p:sp>
      <p:sp>
        <p:nvSpPr>
          <p:cNvPr id="28" name="Rectángulo 3">
            <a:extLst>
              <a:ext uri="{FF2B5EF4-FFF2-40B4-BE49-F238E27FC236}">
                <a16:creationId xmlns:a16="http://schemas.microsoft.com/office/drawing/2014/main" id="{F76D6C85-BB89-472F-AB62-330BAC0CAE16}"/>
              </a:ext>
            </a:extLst>
          </p:cNvPr>
          <p:cNvSpPr/>
          <p:nvPr/>
        </p:nvSpPr>
        <p:spPr>
          <a:xfrm>
            <a:off x="10635780" y="4896743"/>
            <a:ext cx="791962" cy="369333"/>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Acidez</a:t>
            </a:r>
          </a:p>
        </p:txBody>
      </p:sp>
      <p:sp>
        <p:nvSpPr>
          <p:cNvPr id="2" name="TextBox 1">
            <a:extLst>
              <a:ext uri="{FF2B5EF4-FFF2-40B4-BE49-F238E27FC236}">
                <a16:creationId xmlns:a16="http://schemas.microsoft.com/office/drawing/2014/main" id="{66B6D1B6-A192-4E93-B89C-F73086C1E22D}"/>
              </a:ext>
            </a:extLst>
          </p:cNvPr>
          <p:cNvSpPr txBox="1"/>
          <p:nvPr/>
        </p:nvSpPr>
        <p:spPr>
          <a:xfrm>
            <a:off x="7827484" y="3257573"/>
            <a:ext cx="253388" cy="230832"/>
          </a:xfrm>
          <a:prstGeom prst="rect">
            <a:avLst/>
          </a:prstGeom>
          <a:noFill/>
        </p:spPr>
        <p:txBody>
          <a:bodyPr wrap="square" rtlCol="0">
            <a:spAutoFit/>
          </a:bodyPr>
          <a:lstStyle/>
          <a:p>
            <a:r>
              <a:rPr lang="es-EC" sz="900" dirty="0"/>
              <a:t>0</a:t>
            </a:r>
            <a:endParaRPr lang="en-US" sz="900" dirty="0"/>
          </a:p>
        </p:txBody>
      </p:sp>
      <p:pic>
        <p:nvPicPr>
          <p:cNvPr id="15" name="Picture 14">
            <a:extLst>
              <a:ext uri="{FF2B5EF4-FFF2-40B4-BE49-F238E27FC236}">
                <a16:creationId xmlns:a16="http://schemas.microsoft.com/office/drawing/2014/main" id="{CCBA974C-72AA-4398-8710-DAAE05CED788}"/>
              </a:ext>
            </a:extLst>
          </p:cNvPr>
          <p:cNvPicPr/>
          <p:nvPr/>
        </p:nvPicPr>
        <p:blipFill rotWithShape="1">
          <a:blip r:embed="rId2" cstate="print">
            <a:lum contrast="20000"/>
            <a:extLst>
              <a:ext uri="{28A0092B-C50C-407E-A947-70E740481C1C}">
                <a14:useLocalDpi xmlns:a14="http://schemas.microsoft.com/office/drawing/2010/main" val="0"/>
              </a:ext>
            </a:extLst>
          </a:blip>
          <a:srcRect r="34722" b="35074"/>
          <a:stretch/>
        </p:blipFill>
        <p:spPr bwMode="auto">
          <a:xfrm>
            <a:off x="2489939" y="1156906"/>
            <a:ext cx="3657600" cy="2743200"/>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1EEFBB49-FD7B-42C1-9595-2F878CA1AB67}"/>
              </a:ext>
            </a:extLst>
          </p:cNvPr>
          <p:cNvPicPr/>
          <p:nvPr/>
        </p:nvPicPr>
        <p:blipFill rotWithShape="1">
          <a:blip r:embed="rId3" cstate="print">
            <a:lum contrast="20000"/>
            <a:extLst>
              <a:ext uri="{28A0092B-C50C-407E-A947-70E740481C1C}">
                <a14:useLocalDpi xmlns:a14="http://schemas.microsoft.com/office/drawing/2010/main" val="0"/>
              </a:ext>
            </a:extLst>
          </a:blip>
          <a:srcRect r="35256" b="35116"/>
          <a:stretch/>
        </p:blipFill>
        <p:spPr bwMode="auto">
          <a:xfrm>
            <a:off x="6441925" y="1246084"/>
            <a:ext cx="3657600" cy="2743200"/>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E438090E-5490-4555-8302-1DC48FD3FDC7}"/>
              </a:ext>
            </a:extLst>
          </p:cNvPr>
          <p:cNvPicPr/>
          <p:nvPr/>
        </p:nvPicPr>
        <p:blipFill rotWithShape="1">
          <a:blip r:embed="rId4" cstate="print">
            <a:lum contrast="20000"/>
            <a:extLst>
              <a:ext uri="{28A0092B-C50C-407E-A947-70E740481C1C}">
                <a14:useLocalDpi xmlns:a14="http://schemas.microsoft.com/office/drawing/2010/main" val="0"/>
              </a:ext>
            </a:extLst>
          </a:blip>
          <a:srcRect r="34509" b="35402"/>
          <a:stretch/>
        </p:blipFill>
        <p:spPr bwMode="auto">
          <a:xfrm>
            <a:off x="2489939" y="4080318"/>
            <a:ext cx="3657600" cy="2743200"/>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6FC64506-15F2-4830-9C6D-8674D0CAA15A}"/>
              </a:ext>
            </a:extLst>
          </p:cNvPr>
          <p:cNvPicPr/>
          <p:nvPr/>
        </p:nvPicPr>
        <p:blipFill rotWithShape="1">
          <a:blip r:embed="rId5" cstate="print">
            <a:lum contrast="20000"/>
            <a:extLst>
              <a:ext uri="{28A0092B-C50C-407E-A947-70E740481C1C}">
                <a14:useLocalDpi xmlns:a14="http://schemas.microsoft.com/office/drawing/2010/main" val="0"/>
              </a:ext>
            </a:extLst>
          </a:blip>
          <a:srcRect r="34722" b="35320"/>
          <a:stretch/>
        </p:blipFill>
        <p:spPr bwMode="auto">
          <a:xfrm>
            <a:off x="6490759" y="4109425"/>
            <a:ext cx="3749040"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559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25" name="Rectángulo 3">
            <a:extLst>
              <a:ext uri="{FF2B5EF4-FFF2-40B4-BE49-F238E27FC236}">
                <a16:creationId xmlns:a16="http://schemas.microsoft.com/office/drawing/2014/main" id="{A2717679-1D0D-4443-8C7C-6D65DBB8EA1C}"/>
              </a:ext>
            </a:extLst>
          </p:cNvPr>
          <p:cNvSpPr/>
          <p:nvPr/>
        </p:nvSpPr>
        <p:spPr>
          <a:xfrm>
            <a:off x="831979" y="2168513"/>
            <a:ext cx="952754"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Grasa</a:t>
            </a:r>
          </a:p>
        </p:txBody>
      </p:sp>
      <p:sp>
        <p:nvSpPr>
          <p:cNvPr id="26" name="Rectángulo 3">
            <a:extLst>
              <a:ext uri="{FF2B5EF4-FFF2-40B4-BE49-F238E27FC236}">
                <a16:creationId xmlns:a16="http://schemas.microsoft.com/office/drawing/2014/main" id="{05A6302B-056C-4155-AAE8-01BC183D0642}"/>
              </a:ext>
            </a:extLst>
          </p:cNvPr>
          <p:cNvSpPr/>
          <p:nvPr/>
        </p:nvSpPr>
        <p:spPr>
          <a:xfrm>
            <a:off x="905425" y="4855643"/>
            <a:ext cx="1072780"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Bacterias</a:t>
            </a:r>
          </a:p>
        </p:txBody>
      </p:sp>
      <p:sp>
        <p:nvSpPr>
          <p:cNvPr id="27" name="Rectángulo 3">
            <a:extLst>
              <a:ext uri="{FF2B5EF4-FFF2-40B4-BE49-F238E27FC236}">
                <a16:creationId xmlns:a16="http://schemas.microsoft.com/office/drawing/2014/main" id="{09B70630-7947-4D00-9A5E-B89DD317CE22}"/>
              </a:ext>
            </a:extLst>
          </p:cNvPr>
          <p:cNvSpPr/>
          <p:nvPr/>
        </p:nvSpPr>
        <p:spPr>
          <a:xfrm>
            <a:off x="10229712" y="2004897"/>
            <a:ext cx="120159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Proteína</a:t>
            </a:r>
          </a:p>
        </p:txBody>
      </p:sp>
      <p:sp>
        <p:nvSpPr>
          <p:cNvPr id="28" name="Rectángulo 3">
            <a:extLst>
              <a:ext uri="{FF2B5EF4-FFF2-40B4-BE49-F238E27FC236}">
                <a16:creationId xmlns:a16="http://schemas.microsoft.com/office/drawing/2014/main" id="{F76D6C85-BB89-472F-AB62-330BAC0CAE16}"/>
              </a:ext>
            </a:extLst>
          </p:cNvPr>
          <p:cNvSpPr/>
          <p:nvPr/>
        </p:nvSpPr>
        <p:spPr>
          <a:xfrm>
            <a:off x="10229711" y="4703853"/>
            <a:ext cx="930375" cy="369332"/>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t>Hongos</a:t>
            </a:r>
          </a:p>
        </p:txBody>
      </p:sp>
      <p:sp>
        <p:nvSpPr>
          <p:cNvPr id="2" name="TextBox 1">
            <a:extLst>
              <a:ext uri="{FF2B5EF4-FFF2-40B4-BE49-F238E27FC236}">
                <a16:creationId xmlns:a16="http://schemas.microsoft.com/office/drawing/2014/main" id="{66B6D1B6-A192-4E93-B89C-F73086C1E22D}"/>
              </a:ext>
            </a:extLst>
          </p:cNvPr>
          <p:cNvSpPr txBox="1"/>
          <p:nvPr/>
        </p:nvSpPr>
        <p:spPr>
          <a:xfrm>
            <a:off x="7827484" y="3257573"/>
            <a:ext cx="253388" cy="230832"/>
          </a:xfrm>
          <a:prstGeom prst="rect">
            <a:avLst/>
          </a:prstGeom>
          <a:noFill/>
        </p:spPr>
        <p:txBody>
          <a:bodyPr wrap="square" rtlCol="0">
            <a:spAutoFit/>
          </a:bodyPr>
          <a:lstStyle/>
          <a:p>
            <a:r>
              <a:rPr lang="es-EC" sz="900" dirty="0"/>
              <a:t>0</a:t>
            </a:r>
            <a:endParaRPr lang="en-US" sz="900" dirty="0"/>
          </a:p>
        </p:txBody>
      </p:sp>
      <p:sp>
        <p:nvSpPr>
          <p:cNvPr id="16" name="2 CuadroTexto">
            <a:extLst>
              <a:ext uri="{FF2B5EF4-FFF2-40B4-BE49-F238E27FC236}">
                <a16:creationId xmlns:a16="http://schemas.microsoft.com/office/drawing/2014/main" id="{E0AF9ADF-9181-4764-B1A2-81002CB614AA}"/>
              </a:ext>
            </a:extLst>
          </p:cNvPr>
          <p:cNvSpPr txBox="1"/>
          <p:nvPr/>
        </p:nvSpPr>
        <p:spPr>
          <a:xfrm>
            <a:off x="-1" y="19439"/>
            <a:ext cx="2982395" cy="707886"/>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400" b="1" dirty="0"/>
              <a:t>INTERACCIÓN A*B*C</a:t>
            </a:r>
            <a:endParaRPr lang="es-EC" sz="2400" dirty="0"/>
          </a:p>
          <a:p>
            <a:r>
              <a:rPr lang="es-EC" sz="1600" dirty="0"/>
              <a:t>(</a:t>
            </a:r>
            <a:r>
              <a:rPr lang="es-EC" sz="1400" dirty="0"/>
              <a:t>sector*tipo de cuajo*elaboración</a:t>
            </a:r>
            <a:r>
              <a:rPr lang="es-EC" sz="1600" dirty="0"/>
              <a:t>)</a:t>
            </a:r>
          </a:p>
        </p:txBody>
      </p:sp>
      <p:pic>
        <p:nvPicPr>
          <p:cNvPr id="18" name="Picture 17">
            <a:extLst>
              <a:ext uri="{FF2B5EF4-FFF2-40B4-BE49-F238E27FC236}">
                <a16:creationId xmlns:a16="http://schemas.microsoft.com/office/drawing/2014/main" id="{52EFB34E-152D-4D96-ACC2-7D217D3FC3E1}"/>
              </a:ext>
            </a:extLst>
          </p:cNvPr>
          <p:cNvPicPr/>
          <p:nvPr/>
        </p:nvPicPr>
        <p:blipFill rotWithShape="1">
          <a:blip r:embed="rId2" cstate="print">
            <a:lum contrast="20000"/>
            <a:extLst>
              <a:ext uri="{28A0092B-C50C-407E-A947-70E740481C1C}">
                <a14:useLocalDpi xmlns:a14="http://schemas.microsoft.com/office/drawing/2010/main" val="0"/>
              </a:ext>
            </a:extLst>
          </a:blip>
          <a:srcRect r="35043" b="34946"/>
          <a:stretch/>
        </p:blipFill>
        <p:spPr bwMode="auto">
          <a:xfrm>
            <a:off x="6478263" y="1130034"/>
            <a:ext cx="3657600" cy="2743200"/>
          </a:xfrm>
          <a:prstGeom prst="rect">
            <a:avLst/>
          </a:prstGeom>
          <a:noFill/>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2695687F-189B-4BFC-A588-8A01337E6364}"/>
              </a:ext>
            </a:extLst>
          </p:cNvPr>
          <p:cNvPicPr/>
          <p:nvPr/>
        </p:nvPicPr>
        <p:blipFill rotWithShape="1">
          <a:blip r:embed="rId3" cstate="print">
            <a:lum contrast="20000"/>
            <a:extLst>
              <a:ext uri="{28A0092B-C50C-407E-A947-70E740481C1C}">
                <a14:useLocalDpi xmlns:a14="http://schemas.microsoft.com/office/drawing/2010/main" val="0"/>
              </a:ext>
            </a:extLst>
          </a:blip>
          <a:srcRect r="34936" b="35639"/>
          <a:stretch/>
        </p:blipFill>
        <p:spPr bwMode="auto">
          <a:xfrm>
            <a:off x="2489939" y="1166245"/>
            <a:ext cx="3657600" cy="2743200"/>
          </a:xfrm>
          <a:prstGeom prst="rect">
            <a:avLst/>
          </a:prstGeom>
          <a:noFill/>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BA4FE4A2-ADF9-4F2F-91A2-95AF0F873BA4}"/>
              </a:ext>
            </a:extLst>
          </p:cNvPr>
          <p:cNvPicPr/>
          <p:nvPr/>
        </p:nvPicPr>
        <p:blipFill rotWithShape="1">
          <a:blip r:embed="rId4" cstate="print">
            <a:lum contrast="20000"/>
            <a:extLst>
              <a:ext uri="{28A0092B-C50C-407E-A947-70E740481C1C}">
                <a14:useLocalDpi xmlns:a14="http://schemas.microsoft.com/office/drawing/2010/main" val="0"/>
              </a:ext>
            </a:extLst>
          </a:blip>
          <a:srcRect r="35043" b="35447"/>
          <a:stretch/>
        </p:blipFill>
        <p:spPr bwMode="auto">
          <a:xfrm>
            <a:off x="2489939" y="4095361"/>
            <a:ext cx="3657600" cy="2743200"/>
          </a:xfrm>
          <a:prstGeom prst="rect">
            <a:avLst/>
          </a:prstGeom>
          <a:noFill/>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551465D8-D6D3-498A-A888-EF823716245A}"/>
              </a:ext>
            </a:extLst>
          </p:cNvPr>
          <p:cNvPicPr/>
          <p:nvPr/>
        </p:nvPicPr>
        <p:blipFill rotWithShape="1">
          <a:blip r:embed="rId5">
            <a:lum contrast="20000"/>
            <a:extLst>
              <a:ext uri="{28A0092B-C50C-407E-A947-70E740481C1C}">
                <a14:useLocalDpi xmlns:a14="http://schemas.microsoft.com/office/drawing/2010/main" val="0"/>
              </a:ext>
            </a:extLst>
          </a:blip>
          <a:srcRect r="35577" b="34796"/>
          <a:stretch/>
        </p:blipFill>
        <p:spPr bwMode="auto">
          <a:xfrm>
            <a:off x="6478263" y="4129574"/>
            <a:ext cx="3657600" cy="274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7548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871997-064D-483B-A34A-31D49EA30B29}"/>
              </a:ext>
            </a:extLst>
          </p:cNvPr>
          <p:cNvSpPr>
            <a:spLocks noGrp="1"/>
          </p:cNvSpPr>
          <p:nvPr>
            <p:ph type="title"/>
          </p:nvPr>
        </p:nvSpPr>
        <p:spPr>
          <a:xfrm>
            <a:off x="838200" y="365126"/>
            <a:ext cx="10515600" cy="493004"/>
          </a:xfrm>
        </p:spPr>
        <p:txBody>
          <a:bodyPr>
            <a:normAutofit fontScale="90000"/>
          </a:bodyPr>
          <a:lstStyle/>
          <a:p>
            <a:pPr algn="ctr"/>
            <a:r>
              <a:rPr lang="es-EC" b="1" dirty="0">
                <a:latin typeface="Aharoni" panose="02010803020104030203" pitchFamily="2" charset="-79"/>
                <a:cs typeface="Aharoni" panose="02010803020104030203" pitchFamily="2" charset="-79"/>
              </a:rPr>
              <a:t>Conclusiones en leche </a:t>
            </a:r>
            <a:endParaRPr lang="es-EC" dirty="0">
              <a:latin typeface="Aharoni" panose="02010803020104030203" pitchFamily="2" charset="-79"/>
              <a:cs typeface="Aharoni" panose="02010803020104030203" pitchFamily="2" charset="-79"/>
            </a:endParaRPr>
          </a:p>
        </p:txBody>
      </p:sp>
      <p:sp>
        <p:nvSpPr>
          <p:cNvPr id="4" name="Rectángulo 3">
            <a:extLst>
              <a:ext uri="{FF2B5EF4-FFF2-40B4-BE49-F238E27FC236}">
                <a16:creationId xmlns:a16="http://schemas.microsoft.com/office/drawing/2014/main" id="{30A9D4A3-7064-41A4-B1C2-8B38AF508026}"/>
              </a:ext>
            </a:extLst>
          </p:cNvPr>
          <p:cNvSpPr/>
          <p:nvPr/>
        </p:nvSpPr>
        <p:spPr>
          <a:xfrm>
            <a:off x="515229" y="858130"/>
            <a:ext cx="11161542" cy="147732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Se llegó a conocer los métodos y procedimientos para la determinación de la densidad, sólidos totales, y adulteraciones posibles en la leche, ceniza, pH y acidez titulable. La parte teórica se reforzó con la práctica en la determinación de las propiedades físicas de la leche. Teniéndose diferencia significativa en el pH, la acidez, densidad, % proteína, % grasa y prueba de reductasa se acepta la </a:t>
            </a:r>
            <a:r>
              <a:rPr lang="es-EC" dirty="0" err="1"/>
              <a:t>hipótesis</a:t>
            </a:r>
            <a:r>
              <a:rPr lang="es-EC" dirty="0"/>
              <a:t> alternativa para cada una de ellas y se concluye lo siguiente: </a:t>
            </a:r>
          </a:p>
        </p:txBody>
      </p:sp>
      <p:sp>
        <p:nvSpPr>
          <p:cNvPr id="5" name="Rectángulo 4">
            <a:extLst>
              <a:ext uri="{FF2B5EF4-FFF2-40B4-BE49-F238E27FC236}">
                <a16:creationId xmlns:a16="http://schemas.microsoft.com/office/drawing/2014/main" id="{1E3380C2-8326-439C-93A3-343094A730C7}"/>
              </a:ext>
            </a:extLst>
          </p:cNvPr>
          <p:cNvSpPr/>
          <p:nvPr/>
        </p:nvSpPr>
        <p:spPr>
          <a:xfrm>
            <a:off x="383933" y="2860549"/>
            <a:ext cx="4356880" cy="3139321"/>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El pH que se encuentra dentro de los rangos de aceptación entre 6,5-6,8 fueron los que se obtuvieron de los sectores de Convento y Chone  mientras que en el Carmen se obtuvo un pH de 6,37, en cuanto a la acidez de la leche que se encentraron dentro de los rango de aceptación estipulados por la norma NTE INEN 13  fueron las que provinieron  del Carmen y Chone por otro lado la leche de Convento es ligeramente más acida.</a:t>
            </a:r>
          </a:p>
        </p:txBody>
      </p:sp>
      <p:sp>
        <p:nvSpPr>
          <p:cNvPr id="6" name="Rectángulo 5">
            <a:extLst>
              <a:ext uri="{FF2B5EF4-FFF2-40B4-BE49-F238E27FC236}">
                <a16:creationId xmlns:a16="http://schemas.microsoft.com/office/drawing/2014/main" id="{5CA0C1E7-117C-4098-A4A5-2A97C529A97B}"/>
              </a:ext>
            </a:extLst>
          </p:cNvPr>
          <p:cNvSpPr/>
          <p:nvPr/>
        </p:nvSpPr>
        <p:spPr>
          <a:xfrm>
            <a:off x="7673928" y="3276047"/>
            <a:ext cx="3305908" cy="2308324"/>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finalmente la leche que tuvo   los valores más favorables  del % de proteína, % de grasa en base a la norma ITN INEN 16  y que tuvo la mejor evaluación en base a las pruebas de calidad de reductasa y alcohol  fue la leche proveniente de Chone.</a:t>
            </a:r>
          </a:p>
        </p:txBody>
      </p:sp>
      <p:sp>
        <p:nvSpPr>
          <p:cNvPr id="7" name="Rectángulo 6">
            <a:extLst>
              <a:ext uri="{FF2B5EF4-FFF2-40B4-BE49-F238E27FC236}">
                <a16:creationId xmlns:a16="http://schemas.microsoft.com/office/drawing/2014/main" id="{B1891EC7-8F70-4ADD-A9B6-2A4C24FC87CF}"/>
              </a:ext>
            </a:extLst>
          </p:cNvPr>
          <p:cNvSpPr/>
          <p:nvPr/>
        </p:nvSpPr>
        <p:spPr>
          <a:xfrm>
            <a:off x="5037408" y="2828462"/>
            <a:ext cx="2339340" cy="3139321"/>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en cuanto a la densidad, la  leche que se encontró dentro de los rangos estipulados por la norma  ITN INEN 11 fueron las que provinieron de Chone y Convento en cambio la leche del Carmen es ligeramente menos densa.</a:t>
            </a:r>
          </a:p>
        </p:txBody>
      </p:sp>
    </p:spTree>
    <p:extLst>
      <p:ext uri="{BB962C8B-B14F-4D97-AF65-F5344CB8AC3E}">
        <p14:creationId xmlns:p14="http://schemas.microsoft.com/office/powerpoint/2010/main" val="950180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871997-064D-483B-A34A-31D49EA30B29}"/>
              </a:ext>
            </a:extLst>
          </p:cNvPr>
          <p:cNvSpPr>
            <a:spLocks noGrp="1"/>
          </p:cNvSpPr>
          <p:nvPr>
            <p:ph type="title"/>
          </p:nvPr>
        </p:nvSpPr>
        <p:spPr>
          <a:xfrm>
            <a:off x="838200" y="365126"/>
            <a:ext cx="10515600" cy="493004"/>
          </a:xfrm>
        </p:spPr>
        <p:txBody>
          <a:bodyPr>
            <a:normAutofit fontScale="90000"/>
          </a:bodyPr>
          <a:lstStyle/>
          <a:p>
            <a:pPr algn="ctr"/>
            <a:r>
              <a:rPr lang="es-EC" b="1" dirty="0">
                <a:latin typeface="Aharoni" panose="02010803020104030203" pitchFamily="2" charset="-79"/>
                <a:cs typeface="Aharoni" panose="02010803020104030203" pitchFamily="2" charset="-79"/>
              </a:rPr>
              <a:t>Conclusiones en queso </a:t>
            </a:r>
            <a:endParaRPr lang="es-EC" dirty="0">
              <a:latin typeface="Aharoni" panose="02010803020104030203" pitchFamily="2" charset="-79"/>
              <a:cs typeface="Aharoni" panose="02010803020104030203" pitchFamily="2" charset="-79"/>
            </a:endParaRPr>
          </a:p>
        </p:txBody>
      </p:sp>
      <p:sp>
        <p:nvSpPr>
          <p:cNvPr id="4" name="Rectángulo 3">
            <a:extLst>
              <a:ext uri="{FF2B5EF4-FFF2-40B4-BE49-F238E27FC236}">
                <a16:creationId xmlns:a16="http://schemas.microsoft.com/office/drawing/2014/main" id="{30A9D4A3-7064-41A4-B1C2-8B38AF508026}"/>
              </a:ext>
            </a:extLst>
          </p:cNvPr>
          <p:cNvSpPr/>
          <p:nvPr/>
        </p:nvSpPr>
        <p:spPr>
          <a:xfrm>
            <a:off x="383933" y="1043878"/>
            <a:ext cx="11424134" cy="147732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El pH usual es de 6.6, debido a que  la acidez  tiene un efecto  sobre la fusión, madurez y el estiramiento de los quesos  se encontró que el queso elaborado en Carmen con cuajo natural y por el método convencional poseía un pH medio de 6,5 que es el más cercano al pH usual, por otro lado el contenido de humedad  determina que el queso sea duro, semiduro o blando, el queso elaborado en el presente estudio se considera como un queso semiduro encontrándose una media de 65%.</a:t>
            </a:r>
          </a:p>
        </p:txBody>
      </p:sp>
      <p:sp>
        <p:nvSpPr>
          <p:cNvPr id="5" name="Rectángulo 4">
            <a:extLst>
              <a:ext uri="{FF2B5EF4-FFF2-40B4-BE49-F238E27FC236}">
                <a16:creationId xmlns:a16="http://schemas.microsoft.com/office/drawing/2014/main" id="{1E3380C2-8326-439C-93A3-343094A730C7}"/>
              </a:ext>
            </a:extLst>
          </p:cNvPr>
          <p:cNvSpPr/>
          <p:nvPr/>
        </p:nvSpPr>
        <p:spPr>
          <a:xfrm>
            <a:off x="383933" y="2591845"/>
            <a:ext cx="5229076" cy="175432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En cambio el  análisis de cenizas representa la cantidad de minerales que se encuentran en cada uno de los tratamientos ,se encontró que el sector de Carmen con cuajo natural y por el método convencional obtuvo la cantidad de minerales más altas por lo tanto las más optimas.</a:t>
            </a:r>
          </a:p>
        </p:txBody>
      </p:sp>
      <p:sp>
        <p:nvSpPr>
          <p:cNvPr id="6" name="Rectángulo 5">
            <a:extLst>
              <a:ext uri="{FF2B5EF4-FFF2-40B4-BE49-F238E27FC236}">
                <a16:creationId xmlns:a16="http://schemas.microsoft.com/office/drawing/2014/main" id="{5CA0C1E7-117C-4098-A4A5-2A97C529A97B}"/>
              </a:ext>
            </a:extLst>
          </p:cNvPr>
          <p:cNvSpPr/>
          <p:nvPr/>
        </p:nvSpPr>
        <p:spPr>
          <a:xfrm>
            <a:off x="5744639" y="4533350"/>
            <a:ext cx="6063428" cy="175432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por lo que los tratamientos que representan a la menor cantidad de microorganismos corresponden a los tratamientos de Chone con el cuajo artificial y natural con un método de obtención convencional e industrial, también El Carmen presento esta característica con el tratamiento de cuajo artificial y método convencional.</a:t>
            </a:r>
          </a:p>
        </p:txBody>
      </p:sp>
      <p:sp>
        <p:nvSpPr>
          <p:cNvPr id="7" name="Rectángulo 6">
            <a:extLst>
              <a:ext uri="{FF2B5EF4-FFF2-40B4-BE49-F238E27FC236}">
                <a16:creationId xmlns:a16="http://schemas.microsoft.com/office/drawing/2014/main" id="{B1891EC7-8F70-4ADD-A9B6-2A4C24FC87CF}"/>
              </a:ext>
            </a:extLst>
          </p:cNvPr>
          <p:cNvSpPr/>
          <p:nvPr/>
        </p:nvSpPr>
        <p:spPr>
          <a:xfrm>
            <a:off x="5744639" y="2582469"/>
            <a:ext cx="6063428" cy="175432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En el análisis de grasa se encontró que la grasa láctea aporta a la calidad del queso ,siendo el sector del Carmen  con cuajo natural y de elaboración industrial el que mayor porcentaje de grasa, en tanto el análisis de proteína  indico  que el sector del Carmen con cuajo Natural y por el método artesanal fue el que mostro mayor cantidad de proteína con una media de 20,5 %.</a:t>
            </a:r>
          </a:p>
        </p:txBody>
      </p:sp>
      <p:cxnSp>
        <p:nvCxnSpPr>
          <p:cNvPr id="8" name="Conector recto 7">
            <a:extLst>
              <a:ext uri="{FF2B5EF4-FFF2-40B4-BE49-F238E27FC236}">
                <a16:creationId xmlns:a16="http://schemas.microsoft.com/office/drawing/2014/main" id="{052F250C-4487-4865-B16F-D780AE8078D1}"/>
              </a:ext>
            </a:extLst>
          </p:cNvPr>
          <p:cNvCxnSpPr/>
          <p:nvPr/>
        </p:nvCxnSpPr>
        <p:spPr>
          <a:xfrm>
            <a:off x="499739" y="867278"/>
            <a:ext cx="11414678" cy="515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BFBE849C-B1F9-43AA-A087-97E210DE7330}"/>
              </a:ext>
            </a:extLst>
          </p:cNvPr>
          <p:cNvSpPr/>
          <p:nvPr/>
        </p:nvSpPr>
        <p:spPr>
          <a:xfrm>
            <a:off x="383933" y="4533350"/>
            <a:ext cx="5229076" cy="1754326"/>
          </a:xfrm>
          <a:prstGeom prst="rect">
            <a:avLst/>
          </a:prstGeom>
          <a:solidFill>
            <a:schemeClr val="accent1">
              <a:lumMod val="20000"/>
              <a:lumOff val="80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por otro lado la acidez en queso debe contener un límite máximo de 0.3% en cada muestra se encontró ,que  el queso elaborado en el sector de Convento con cuajo natural y  por el método de elaboración artesanal fue el más óptimo ya que se encontró una media de acidez de 0,27% </a:t>
            </a:r>
          </a:p>
        </p:txBody>
      </p:sp>
    </p:spTree>
    <p:extLst>
      <p:ext uri="{BB962C8B-B14F-4D97-AF65-F5344CB8AC3E}">
        <p14:creationId xmlns:p14="http://schemas.microsoft.com/office/powerpoint/2010/main" val="2658497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CuadroTexto"/>
          <p:cNvSpPr txBox="1"/>
          <p:nvPr/>
        </p:nvSpPr>
        <p:spPr>
          <a:xfrm>
            <a:off x="3151163" y="61515"/>
            <a:ext cx="6457071" cy="86177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3200" b="1" dirty="0">
                <a:latin typeface="Aharoni" panose="02010803020104030203" pitchFamily="2" charset="-79"/>
                <a:cs typeface="Aharoni" panose="02010803020104030203" pitchFamily="2" charset="-79"/>
              </a:rPr>
              <a:t>RECOMENDACIONES EN LECHE</a:t>
            </a:r>
            <a:endParaRPr lang="es-EC" sz="3200" dirty="0">
              <a:latin typeface="Aharoni" panose="02010803020104030203" pitchFamily="2" charset="-79"/>
              <a:cs typeface="Aharoni" panose="02010803020104030203" pitchFamily="2" charset="-79"/>
            </a:endParaRPr>
          </a:p>
          <a:p>
            <a:endParaRPr lang="es-EC" dirty="0">
              <a:latin typeface="Aharoni" panose="02010803020104030203" pitchFamily="2" charset="-79"/>
              <a:cs typeface="Aharoni" panose="02010803020104030203" pitchFamily="2" charset="-79"/>
            </a:endParaRPr>
          </a:p>
        </p:txBody>
      </p:sp>
      <p:sp>
        <p:nvSpPr>
          <p:cNvPr id="6" name="Rectángulo 5"/>
          <p:cNvSpPr/>
          <p:nvPr/>
        </p:nvSpPr>
        <p:spPr>
          <a:xfrm>
            <a:off x="511128" y="850330"/>
            <a:ext cx="10827434" cy="5078313"/>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285750" lvl="0" indent="-285750" algn="just">
              <a:buFont typeface="Arial" panose="020B0604020202020204" pitchFamily="34" charset="0"/>
              <a:buChar char="•"/>
            </a:pPr>
            <a:r>
              <a:rPr lang="es-EC" dirty="0"/>
              <a:t>Para determinar los parámetros físicos de la leche se recomienda que las muestras sean lo más fresca posible y en buen estado para la obtención de datos confiables.</a:t>
            </a:r>
          </a:p>
          <a:p>
            <a:pPr marL="285750" lvl="0" indent="-285750" algn="just">
              <a:buFont typeface="Arial" panose="020B0604020202020204" pitchFamily="34" charset="0"/>
              <a:buChar char="•"/>
            </a:pPr>
            <a:r>
              <a:rPr lang="es-EC" dirty="0"/>
              <a:t>El pH y la prueba de alcohol define la acidez y la estabilidad proteica se recomienda la leche de los sectores de Convento (a2), Chone(a1) y en menor proporción la del Carmen(a3).</a:t>
            </a:r>
          </a:p>
          <a:p>
            <a:pPr marL="285750" lvl="0" indent="-285750" algn="just">
              <a:buFont typeface="Arial" panose="020B0604020202020204" pitchFamily="34" charset="0"/>
              <a:buChar char="•"/>
            </a:pPr>
            <a:r>
              <a:rPr lang="es-EC" dirty="0"/>
              <a:t>Se</a:t>
            </a:r>
            <a:r>
              <a:rPr lang="es-EC" b="1" dirty="0"/>
              <a:t> </a:t>
            </a:r>
            <a:r>
              <a:rPr lang="es-EC" dirty="0"/>
              <a:t>recomienda el uso de los tratamientos de los sectores de Convento y El Carmen en cuanto a la densidad de la leche regidos con los rangos establecidos por las normas INEN.</a:t>
            </a:r>
          </a:p>
          <a:p>
            <a:pPr marL="285750" lvl="0" indent="-285750" algn="just">
              <a:buFont typeface="Arial" panose="020B0604020202020204" pitchFamily="34" charset="0"/>
              <a:buChar char="•"/>
            </a:pPr>
            <a:r>
              <a:rPr lang="es-EC" dirty="0"/>
              <a:t>En cuanto al uso de los tratamientos con un nivel eficiente de proteína en la leche se recomienda la leche de Chone debido a que se encuentra dentro del rango establecido por las normas INEN.</a:t>
            </a:r>
          </a:p>
          <a:p>
            <a:pPr marL="285750" lvl="0" indent="-285750" algn="just">
              <a:buFont typeface="Arial" panose="020B0604020202020204" pitchFamily="34" charset="0"/>
              <a:buChar char="•"/>
            </a:pPr>
            <a:r>
              <a:rPr lang="es-EC" dirty="0"/>
              <a:t>Se debe tener en cuenta que en la elaboración de queso el porcentaje de grasa en la leche tiende a conservarse en una porción relativamente alta, por lo que se recomienda utilizar la leche de Chone debido a que se encuentra dentro de los porcentajes establecidos en la norma INEN.</a:t>
            </a:r>
          </a:p>
          <a:p>
            <a:pPr marL="285750" lvl="0" indent="-285750" algn="just">
              <a:buFont typeface="Arial" panose="020B0604020202020204" pitchFamily="34" charset="0"/>
              <a:buChar char="•"/>
            </a:pPr>
            <a:r>
              <a:rPr lang="es-EC" dirty="0"/>
              <a:t>De acuerdo al resultado de la prueba de reductasa se recomienda la leche proveniente de Chone, porque se decoloró en 9 horas, lo cual nos indica que es una leche excelente calidad, la leche proveniente de los sectores de Convento y Carmen se estimó un tiempo de 8  y  7 horas respectivamente consideradas buenas pero con mayor contenido de carga microbiológica.</a:t>
            </a:r>
          </a:p>
          <a:p>
            <a:pPr marL="285750" lvl="0" indent="-285750" algn="just">
              <a:buFont typeface="Arial" panose="020B0604020202020204" pitchFamily="34" charset="0"/>
              <a:buChar char="•"/>
            </a:pPr>
            <a:r>
              <a:rPr lang="es-EC" dirty="0"/>
              <a:t>De acuerdo con los resultados de la prueba microbiológica de E-</a:t>
            </a:r>
            <a:r>
              <a:rPr lang="es-EC" dirty="0" err="1"/>
              <a:t>Coli</a:t>
            </a:r>
            <a:r>
              <a:rPr lang="es-EC" dirty="0"/>
              <a:t> se puede recomendar la leche del sector de Chone en la que se obtuvo la menor formación de colonias de este microorganismo, estando dentro rangos establecidos en la normativa INEN.  </a:t>
            </a:r>
          </a:p>
        </p:txBody>
      </p:sp>
      <p:cxnSp>
        <p:nvCxnSpPr>
          <p:cNvPr id="4" name="Conector recto 3">
            <a:extLst>
              <a:ext uri="{FF2B5EF4-FFF2-40B4-BE49-F238E27FC236}">
                <a16:creationId xmlns:a16="http://schemas.microsoft.com/office/drawing/2014/main" id="{05889A54-306A-4564-85BA-0202EE2F6A3A}"/>
              </a:ext>
            </a:extLst>
          </p:cNvPr>
          <p:cNvCxnSpPr/>
          <p:nvPr/>
        </p:nvCxnSpPr>
        <p:spPr>
          <a:xfrm>
            <a:off x="511128" y="652358"/>
            <a:ext cx="11414678" cy="515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98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88529" y="477801"/>
            <a:ext cx="4421672"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OBJETIVO GENERAL</a:t>
            </a:r>
          </a:p>
        </p:txBody>
      </p:sp>
      <p:cxnSp>
        <p:nvCxnSpPr>
          <p:cNvPr id="5" name="Conector recto 4"/>
          <p:cNvCxnSpPr/>
          <p:nvPr/>
        </p:nvCxnSpPr>
        <p:spPr>
          <a:xfrm>
            <a:off x="536916" y="978794"/>
            <a:ext cx="11414678" cy="5151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251928" y="1172463"/>
            <a:ext cx="5516843" cy="1295868"/>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spcAft>
                <a:spcPts val="1200"/>
              </a:spcAft>
            </a:pPr>
            <a:r>
              <a:rPr lang="es-EC" dirty="0"/>
              <a:t>Estudio de las características fisicoquímicas, microbiológicas y organolépticas del queso tipo Chonero considerando el origen de la materia prima.</a:t>
            </a:r>
            <a:endParaRPr lang="es-EC" b="1" dirty="0"/>
          </a:p>
        </p:txBody>
      </p:sp>
      <p:sp>
        <p:nvSpPr>
          <p:cNvPr id="9" name="CuadroTexto 8">
            <a:extLst>
              <a:ext uri="{FF2B5EF4-FFF2-40B4-BE49-F238E27FC236}">
                <a16:creationId xmlns:a16="http://schemas.microsoft.com/office/drawing/2014/main" id="{73D6FF6F-CF53-4049-97CA-1C0F4BE971BE}"/>
              </a:ext>
            </a:extLst>
          </p:cNvPr>
          <p:cNvSpPr txBox="1"/>
          <p:nvPr/>
        </p:nvSpPr>
        <p:spPr>
          <a:xfrm>
            <a:off x="6113742" y="435910"/>
            <a:ext cx="5397500"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OBJETIVO ESPECIFICOS </a:t>
            </a:r>
          </a:p>
        </p:txBody>
      </p:sp>
      <p:sp>
        <p:nvSpPr>
          <p:cNvPr id="10" name="Rectángulo 9">
            <a:extLst>
              <a:ext uri="{FF2B5EF4-FFF2-40B4-BE49-F238E27FC236}">
                <a16:creationId xmlns:a16="http://schemas.microsoft.com/office/drawing/2014/main" id="{2CC5FBBF-5038-44E9-9A55-8D3A60392022}"/>
              </a:ext>
            </a:extLst>
          </p:cNvPr>
          <p:cNvSpPr/>
          <p:nvPr/>
        </p:nvSpPr>
        <p:spPr>
          <a:xfrm>
            <a:off x="5994397" y="2545953"/>
            <a:ext cx="5516842" cy="1711366"/>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50000"/>
              </a:lnSpc>
            </a:pPr>
            <a:r>
              <a:rPr lang="es-EC" dirty="0"/>
              <a:t>Establecer la influencia de dos tipos de coagulante (Natural y comercial) en el proceso de elaboración del queso Chonero y su influencia en las características organolépticas, microbiológicas y bioquímicas.</a:t>
            </a:r>
          </a:p>
        </p:txBody>
      </p:sp>
      <p:sp>
        <p:nvSpPr>
          <p:cNvPr id="11" name="Rectángulo 10">
            <a:extLst>
              <a:ext uri="{FF2B5EF4-FFF2-40B4-BE49-F238E27FC236}">
                <a16:creationId xmlns:a16="http://schemas.microsoft.com/office/drawing/2014/main" id="{EC12A4CA-7DE1-4129-845A-4A57CA45C1C1}"/>
              </a:ext>
            </a:extLst>
          </p:cNvPr>
          <p:cNvSpPr/>
          <p:nvPr/>
        </p:nvSpPr>
        <p:spPr>
          <a:xfrm>
            <a:off x="5994399" y="1152541"/>
            <a:ext cx="5516843" cy="1295868"/>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50000"/>
              </a:lnSpc>
            </a:pPr>
            <a:r>
              <a:rPr lang="es-EC" dirty="0"/>
              <a:t>Determinar las características de la leche como materia prima considerando distintos sectores de origen y su influencia en las propiedades organolépticas del queso.</a:t>
            </a:r>
          </a:p>
        </p:txBody>
      </p:sp>
      <p:sp>
        <p:nvSpPr>
          <p:cNvPr id="12" name="Rectángulo 11">
            <a:extLst>
              <a:ext uri="{FF2B5EF4-FFF2-40B4-BE49-F238E27FC236}">
                <a16:creationId xmlns:a16="http://schemas.microsoft.com/office/drawing/2014/main" id="{E15CB1CE-7153-41D3-A408-A9E1FC76C71A}"/>
              </a:ext>
            </a:extLst>
          </p:cNvPr>
          <p:cNvSpPr/>
          <p:nvPr/>
        </p:nvSpPr>
        <p:spPr>
          <a:xfrm>
            <a:off x="5994398" y="5719859"/>
            <a:ext cx="5516841" cy="880369"/>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50000"/>
              </a:lnSpc>
            </a:pPr>
            <a:r>
              <a:rPr lang="es-EC" dirty="0"/>
              <a:t>Identificar los parámetros sensoriales que inciden la aceptación del queso tipo Chonero.</a:t>
            </a:r>
          </a:p>
        </p:txBody>
      </p:sp>
      <p:sp>
        <p:nvSpPr>
          <p:cNvPr id="13" name="Rectángulo 12">
            <a:extLst>
              <a:ext uri="{FF2B5EF4-FFF2-40B4-BE49-F238E27FC236}">
                <a16:creationId xmlns:a16="http://schemas.microsoft.com/office/drawing/2014/main" id="{EA538453-E106-40D2-8A1F-D541A8ABA057}"/>
              </a:ext>
            </a:extLst>
          </p:cNvPr>
          <p:cNvSpPr/>
          <p:nvPr/>
        </p:nvSpPr>
        <p:spPr>
          <a:xfrm>
            <a:off x="5994397" y="4340655"/>
            <a:ext cx="5516842" cy="1295868"/>
          </a:xfrm>
          <a:prstGeom prst="rect">
            <a:avLst/>
          </a:prstGeom>
          <a:blipFill>
            <a:blip r:embed="rId2"/>
            <a:tile tx="0" ty="0" sx="100000" sy="100000" flip="none" algn="tl"/>
          </a:blipFill>
          <a:ln/>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50000"/>
              </a:lnSpc>
            </a:pPr>
            <a:r>
              <a:rPr lang="es-EC" dirty="0"/>
              <a:t>Evaluar diferentes sistemas de elaboración de queso (tradicional, artesanal, e industrial), y su incidencia en las características y calidad del queso.</a:t>
            </a:r>
          </a:p>
        </p:txBody>
      </p:sp>
      <p:pic>
        <p:nvPicPr>
          <p:cNvPr id="3" name="Picture 2" descr="Resultado de imagen para PRODUCTOS DERIVADOS DE LA LECHE">
            <a:extLst>
              <a:ext uri="{FF2B5EF4-FFF2-40B4-BE49-F238E27FC236}">
                <a16:creationId xmlns:a16="http://schemas.microsoft.com/office/drawing/2014/main" id="{652E9D8E-1C30-4A61-B04B-D7426879A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353" y="4775422"/>
            <a:ext cx="2932591" cy="1820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2219A487-3B85-44A3-B28C-70F6B2BFC189}"/>
              </a:ext>
            </a:extLst>
          </p:cNvPr>
          <p:cNvPicPr>
            <a:picLocks noChangeAspect="1"/>
          </p:cNvPicPr>
          <p:nvPr/>
        </p:nvPicPr>
        <p:blipFill>
          <a:blip r:embed="rId4"/>
          <a:stretch>
            <a:fillRect/>
          </a:stretch>
        </p:blipFill>
        <p:spPr>
          <a:xfrm>
            <a:off x="251928" y="2657709"/>
            <a:ext cx="2630972"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7345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8201D4-BDF8-484B-8900-7AFA74D321AB}"/>
              </a:ext>
            </a:extLst>
          </p:cNvPr>
          <p:cNvSpPr>
            <a:spLocks noGrp="1"/>
          </p:cNvSpPr>
          <p:nvPr>
            <p:ph type="title"/>
          </p:nvPr>
        </p:nvSpPr>
        <p:spPr>
          <a:xfrm>
            <a:off x="1471245" y="182245"/>
            <a:ext cx="10515600" cy="1325563"/>
          </a:xfrm>
        </p:spPr>
        <p:txBody>
          <a:bodyPr/>
          <a:lstStyle/>
          <a:p>
            <a:r>
              <a:rPr lang="es-EC" b="1" dirty="0">
                <a:latin typeface="Aharoni" panose="02010803020104030203" pitchFamily="2" charset="-79"/>
                <a:cs typeface="Aharoni" panose="02010803020104030203" pitchFamily="2" charset="-79"/>
              </a:rPr>
              <a:t>Recomendación en queso </a:t>
            </a:r>
            <a:br>
              <a:rPr lang="es-EC" dirty="0">
                <a:latin typeface="Aharoni" panose="02010803020104030203" pitchFamily="2" charset="-79"/>
                <a:cs typeface="Aharoni" panose="02010803020104030203" pitchFamily="2" charset="-79"/>
              </a:rPr>
            </a:br>
            <a:endParaRPr lang="es-EC" dirty="0">
              <a:latin typeface="Aharoni" panose="02010803020104030203" pitchFamily="2" charset="-79"/>
              <a:cs typeface="Aharoni" panose="02010803020104030203" pitchFamily="2" charset="-79"/>
            </a:endParaRPr>
          </a:p>
        </p:txBody>
      </p:sp>
      <p:sp>
        <p:nvSpPr>
          <p:cNvPr id="3" name="Marcador de contenido 2">
            <a:extLst>
              <a:ext uri="{FF2B5EF4-FFF2-40B4-BE49-F238E27FC236}">
                <a16:creationId xmlns:a16="http://schemas.microsoft.com/office/drawing/2014/main" id="{05E4DAA0-9759-4FEB-89AD-F113ED8B455B}"/>
              </a:ext>
            </a:extLst>
          </p:cNvPr>
          <p:cNvSpPr>
            <a:spLocks noGrp="1"/>
          </p:cNvSpPr>
          <p:nvPr>
            <p:ph idx="1"/>
          </p:nvPr>
        </p:nvSpPr>
        <p:spPr>
          <a:xfrm>
            <a:off x="500576" y="971976"/>
            <a:ext cx="10515600" cy="5541365"/>
          </a:xfr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oAutofit/>
          </a:bodyPr>
          <a:lstStyle/>
          <a:p>
            <a:pPr lvl="0" algn="just">
              <a:lnSpc>
                <a:spcPct val="120000"/>
              </a:lnSpc>
            </a:pPr>
            <a:r>
              <a:rPr lang="es-EC" sz="1600" dirty="0"/>
              <a:t>Se recomienda utilizar los quesos que presentan un pH entre 6.5 a 6.6, es decir el queso (a0, b1, c0), correspondiente Chone, cuajo artificial y elaborado de forma convencional porque está en el rango establecido antes mencionado en las normas INEN.</a:t>
            </a:r>
          </a:p>
          <a:p>
            <a:pPr algn="just">
              <a:lnSpc>
                <a:spcPct val="120000"/>
              </a:lnSpc>
            </a:pPr>
            <a:r>
              <a:rPr lang="es-EC" sz="1600" dirty="0"/>
              <a:t>Debido a que el porcentaje de humedad en queso define su consistencia por lo que se recomienda utilizar aquellos tratamientos que posean mayor cantidad de humedad considerando la aceptabilidad del caso.</a:t>
            </a:r>
          </a:p>
          <a:p>
            <a:pPr lvl="0" algn="just">
              <a:lnSpc>
                <a:spcPct val="120000"/>
              </a:lnSpc>
            </a:pPr>
            <a:r>
              <a:rPr lang="es-EC" sz="1600" dirty="0"/>
              <a:t>Debido a que el porcentaje de cenizas establecidas en la norma INEN nos indica la cantidad de minerales presentes por lo que se recomienda utilizar aquellos tratamientos que posean mayor cantidad de cenizas, presentándose mayor porcentaje en el queso proveniente del sector de Chone.</a:t>
            </a:r>
          </a:p>
          <a:p>
            <a:pPr lvl="0" algn="just">
              <a:lnSpc>
                <a:spcPct val="120000"/>
              </a:lnSpc>
            </a:pPr>
            <a:r>
              <a:rPr lang="es-EC" sz="1600" dirty="0"/>
              <a:t>De acuerdo a la proteína del queso se recomienda utilizar los quesos que presentan mayor proteína, pero en especial el queso (a0, b1, c0), correspondiente Chone, cuajo artificial y elaborado de forma convencional porque presenta mayor proteína dentro del rango antes mencionado.</a:t>
            </a:r>
          </a:p>
          <a:p>
            <a:pPr lvl="0" algn="just">
              <a:lnSpc>
                <a:spcPct val="120000"/>
              </a:lnSpc>
            </a:pPr>
            <a:r>
              <a:rPr lang="es-EC" sz="1600" dirty="0"/>
              <a:t>De acuerdo con los resultados obtenidos en la prueba de acidez se puede recomendar la leche proveniente de cualquiera de estos sectores (Chone, Carmen, Convento) ya que se encuentran bajo los rangos establecidos por la norma INEN. </a:t>
            </a:r>
          </a:p>
          <a:p>
            <a:pPr lvl="0" algn="just">
              <a:lnSpc>
                <a:spcPct val="120000"/>
              </a:lnSpc>
            </a:pPr>
            <a:r>
              <a:rPr lang="es-EC" sz="1600" dirty="0"/>
              <a:t>Con respecto al análisis microbiológico se recomienda el factor B (cuajo artificial), en el factor C se recomienda el método artesanal para obtener niveles bajos de colonias considerando estos resultados se recomiendan los tratamientos antes mencionados ya que las UFC de bacterias están dentro del rango establecido por las normas INEN.</a:t>
            </a:r>
          </a:p>
          <a:p>
            <a:pPr algn="just">
              <a:lnSpc>
                <a:spcPct val="120000"/>
              </a:lnSpc>
            </a:pPr>
            <a:endParaRPr lang="es-EC" sz="1600" dirty="0"/>
          </a:p>
        </p:txBody>
      </p:sp>
    </p:spTree>
    <p:extLst>
      <p:ext uri="{BB962C8B-B14F-4D97-AF65-F5344CB8AC3E}">
        <p14:creationId xmlns:p14="http://schemas.microsoft.com/office/powerpoint/2010/main" val="1782257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788" y="2967335"/>
            <a:ext cx="12036437" cy="1323439"/>
          </a:xfrm>
          <a:prstGeom prst="rect">
            <a:avLst/>
          </a:prstGeom>
          <a:solidFill>
            <a:schemeClr val="accent1">
              <a:lumMod val="20000"/>
              <a:lumOff val="80000"/>
            </a:schemeClr>
          </a:solidFill>
          <a:ln>
            <a:solidFill>
              <a:schemeClr val="accent1"/>
            </a:solidFill>
          </a:ln>
        </p:spPr>
        <p:txBody>
          <a:bodyPr wrap="none" lIns="91440" tIns="45720" rIns="91440" bIns="45720">
            <a:spAutoFit/>
          </a:bodyPr>
          <a:lstStyle/>
          <a:p>
            <a:pPr algn="ctr"/>
            <a:r>
              <a:rPr lang="es-E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GRACIAS POR SU ATENCIÓN</a:t>
            </a:r>
          </a:p>
        </p:txBody>
      </p:sp>
    </p:spTree>
    <p:extLst>
      <p:ext uri="{BB962C8B-B14F-4D97-AF65-F5344CB8AC3E}">
        <p14:creationId xmlns:p14="http://schemas.microsoft.com/office/powerpoint/2010/main" val="143733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BE284-B87A-4B99-974A-4C02E5B6B994}"/>
              </a:ext>
            </a:extLst>
          </p:cNvPr>
          <p:cNvSpPr>
            <a:spLocks noGrp="1"/>
          </p:cNvSpPr>
          <p:nvPr>
            <p:ph type="title"/>
          </p:nvPr>
        </p:nvSpPr>
        <p:spPr>
          <a:xfrm>
            <a:off x="4610100" y="250825"/>
            <a:ext cx="3670300" cy="1325563"/>
          </a:xfrm>
        </p:spPr>
        <p:txBody>
          <a:bodyPr/>
          <a:lstStyle/>
          <a:p>
            <a:r>
              <a:rPr lang="es-EC" sz="5400" dirty="0">
                <a:ln w="0"/>
                <a:solidFill>
                  <a:schemeClr val="accent1"/>
                </a:solidFill>
                <a:effectLst>
                  <a:outerShdw blurRad="38100" dist="25400" dir="5400000" algn="ctr" rotWithShape="0">
                    <a:srgbClr val="6E747A">
                      <a:alpha val="43000"/>
                    </a:srgbClr>
                  </a:outerShdw>
                </a:effectLst>
                <a:latin typeface="Algerian" panose="04020705040A02060702" pitchFamily="82" charset="0"/>
              </a:rPr>
              <a:t>HIPOTESIS</a:t>
            </a:r>
            <a:r>
              <a:rPr lang="es-EC" dirty="0">
                <a:ln w="0"/>
                <a:solidFill>
                  <a:schemeClr val="accent1"/>
                </a:solidFill>
                <a:effectLst>
                  <a:outerShdw blurRad="38100" dist="25400" dir="5400000" algn="ctr" rotWithShape="0">
                    <a:srgbClr val="6E747A">
                      <a:alpha val="43000"/>
                    </a:srgbClr>
                  </a:outerShdw>
                </a:effectLst>
              </a:rPr>
              <a:t> </a:t>
            </a:r>
          </a:p>
        </p:txBody>
      </p:sp>
      <p:graphicFrame>
        <p:nvGraphicFramePr>
          <p:cNvPr id="4" name="Marcador de contenido 3">
            <a:extLst>
              <a:ext uri="{FF2B5EF4-FFF2-40B4-BE49-F238E27FC236}">
                <a16:creationId xmlns:a16="http://schemas.microsoft.com/office/drawing/2014/main" id="{0CCE2294-64FE-4779-9670-A9FC7845C0D3}"/>
              </a:ext>
            </a:extLst>
          </p:cNvPr>
          <p:cNvGraphicFramePr>
            <a:graphicFrameLocks noGrp="1"/>
          </p:cNvGraphicFramePr>
          <p:nvPr>
            <p:ph idx="1"/>
            <p:extLst>
              <p:ext uri="{D42A27DB-BD31-4B8C-83A1-F6EECF244321}">
                <p14:modId xmlns:p14="http://schemas.microsoft.com/office/powerpoint/2010/main" val="1992723047"/>
              </p:ext>
            </p:extLst>
          </p:nvPr>
        </p:nvGraphicFramePr>
        <p:xfrm>
          <a:off x="838200" y="1371600"/>
          <a:ext cx="10515600" cy="499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249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04536" y="337048"/>
            <a:ext cx="6982927" cy="707886"/>
          </a:xfrm>
          <a:prstGeom prst="rect">
            <a:avLst/>
          </a:prstGeom>
          <a:noFill/>
        </p:spPr>
        <p:txBody>
          <a:bodyPr wrap="square" rtlCol="0">
            <a:spAutoFit/>
          </a:bodyPr>
          <a:lstStyle/>
          <a:p>
            <a:pPr algn="ctr"/>
            <a:r>
              <a:rPr lang="es-MX" sz="4000" b="1" dirty="0">
                <a:latin typeface="Times New Roman" panose="02020603050405020304" pitchFamily="18" charset="0"/>
                <a:cs typeface="Times New Roman" panose="02020603050405020304" pitchFamily="18" charset="0"/>
              </a:rPr>
              <a:t>UBICACIÓN </a:t>
            </a:r>
          </a:p>
        </p:txBody>
      </p:sp>
      <p:cxnSp>
        <p:nvCxnSpPr>
          <p:cNvPr id="5" name="Conector recto 4"/>
          <p:cNvCxnSpPr/>
          <p:nvPr/>
        </p:nvCxnSpPr>
        <p:spPr>
          <a:xfrm>
            <a:off x="536916" y="978794"/>
            <a:ext cx="11414678" cy="515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1797516" y="1089568"/>
            <a:ext cx="4196662" cy="369332"/>
          </a:xfrm>
          <a:prstGeom prst="rect">
            <a:avLst/>
          </a:prstGeom>
        </p:spPr>
        <p:txBody>
          <a:bodyPr wrap="none">
            <a:spAutoFit/>
          </a:bodyPr>
          <a:lstStyle/>
          <a:p>
            <a:pPr marL="457200" indent="-457200">
              <a:spcBef>
                <a:spcPts val="200"/>
              </a:spcBef>
              <a:spcAft>
                <a:spcPts val="0"/>
              </a:spcAft>
            </a:pPr>
            <a:r>
              <a:rPr lang="es-EC"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Ubicación Geográfica de los tres sectores</a:t>
            </a:r>
            <a:endParaRPr lang="es-EC"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ángulo 12"/>
          <p:cNvSpPr/>
          <p:nvPr/>
        </p:nvSpPr>
        <p:spPr>
          <a:xfrm>
            <a:off x="6337300" y="5986522"/>
            <a:ext cx="6096000" cy="509755"/>
          </a:xfrm>
          <a:prstGeom prst="rect">
            <a:avLst/>
          </a:prstGeom>
        </p:spPr>
        <p:txBody>
          <a:bodyPr wrap="square">
            <a:spAutoFit/>
          </a:bodyPr>
          <a:lstStyle/>
          <a:p>
            <a:pPr>
              <a:lnSpc>
                <a:spcPct val="200000"/>
              </a:lnSpc>
              <a:spcAft>
                <a:spcPts val="0"/>
              </a:spcAft>
              <a:tabLst>
                <a:tab pos="1170305" algn="ctr"/>
              </a:tabLst>
            </a:pPr>
            <a:r>
              <a:rPr lang="es-EC"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EC"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Estación Meteorológica “Puerto </a:t>
            </a:r>
            <a:r>
              <a:rPr lang="es-EC"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Ila</a:t>
            </a:r>
            <a:r>
              <a:rPr lang="es-EC"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Vía Quevedo km 34.</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6" descr="Imagen relacionada"/>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406" y="656053"/>
            <a:ext cx="1585619" cy="1190916"/>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883F70CD-30F5-4E00-B8AC-DADE816C7314}"/>
              </a:ext>
            </a:extLst>
          </p:cNvPr>
          <p:cNvPicPr/>
          <p:nvPr/>
        </p:nvPicPr>
        <p:blipFill>
          <a:blip r:embed="rId4">
            <a:extLst>
              <a:ext uri="{28A0092B-C50C-407E-A947-70E740481C1C}">
                <a14:useLocalDpi xmlns:a14="http://schemas.microsoft.com/office/drawing/2010/main" val="0"/>
              </a:ext>
            </a:extLst>
          </a:blip>
          <a:stretch>
            <a:fillRect/>
          </a:stretch>
        </p:blipFill>
        <p:spPr>
          <a:xfrm>
            <a:off x="536916" y="1563568"/>
            <a:ext cx="5800384" cy="4518743"/>
          </a:xfrm>
          <a:prstGeom prst="rect">
            <a:avLst/>
          </a:prstGeom>
        </p:spPr>
      </p:pic>
      <p:graphicFrame>
        <p:nvGraphicFramePr>
          <p:cNvPr id="2" name="Tabla 1">
            <a:extLst>
              <a:ext uri="{FF2B5EF4-FFF2-40B4-BE49-F238E27FC236}">
                <a16:creationId xmlns:a16="http://schemas.microsoft.com/office/drawing/2014/main" id="{0A97C801-3254-41E8-95B8-1987F03A3255}"/>
              </a:ext>
            </a:extLst>
          </p:cNvPr>
          <p:cNvGraphicFramePr>
            <a:graphicFrameLocks noGrp="1"/>
          </p:cNvGraphicFramePr>
          <p:nvPr>
            <p:extLst>
              <p:ext uri="{D42A27DB-BD31-4B8C-83A1-F6EECF244321}">
                <p14:modId xmlns:p14="http://schemas.microsoft.com/office/powerpoint/2010/main" val="4281934747"/>
              </p:ext>
            </p:extLst>
          </p:nvPr>
        </p:nvGraphicFramePr>
        <p:xfrm>
          <a:off x="6515101" y="3987825"/>
          <a:ext cx="5554980" cy="2094486"/>
        </p:xfrm>
        <a:graphic>
          <a:graphicData uri="http://schemas.openxmlformats.org/drawingml/2006/table">
            <a:tbl>
              <a:tblPr firstRow="1" firstCol="1" bandRow="1">
                <a:tableStyleId>{5940675A-B579-460E-94D1-54222C63F5DA}</a:tableStyleId>
              </a:tblPr>
              <a:tblGrid>
                <a:gridCol w="1346200">
                  <a:extLst>
                    <a:ext uri="{9D8B030D-6E8A-4147-A177-3AD203B41FA5}">
                      <a16:colId xmlns:a16="http://schemas.microsoft.com/office/drawing/2014/main" val="3800271605"/>
                    </a:ext>
                  </a:extLst>
                </a:gridCol>
                <a:gridCol w="1638300">
                  <a:extLst>
                    <a:ext uri="{9D8B030D-6E8A-4147-A177-3AD203B41FA5}">
                      <a16:colId xmlns:a16="http://schemas.microsoft.com/office/drawing/2014/main" val="2698038419"/>
                    </a:ext>
                  </a:extLst>
                </a:gridCol>
                <a:gridCol w="1422400">
                  <a:extLst>
                    <a:ext uri="{9D8B030D-6E8A-4147-A177-3AD203B41FA5}">
                      <a16:colId xmlns:a16="http://schemas.microsoft.com/office/drawing/2014/main" val="981110574"/>
                    </a:ext>
                  </a:extLst>
                </a:gridCol>
                <a:gridCol w="1148080">
                  <a:extLst>
                    <a:ext uri="{9D8B030D-6E8A-4147-A177-3AD203B41FA5}">
                      <a16:colId xmlns:a16="http://schemas.microsoft.com/office/drawing/2014/main" val="2856566310"/>
                    </a:ext>
                  </a:extLst>
                </a:gridCol>
              </a:tblGrid>
              <a:tr h="313690">
                <a:tc>
                  <a:txBody>
                    <a:bodyPr/>
                    <a:lstStyle/>
                    <a:p>
                      <a:pPr marL="457200" indent="-457200" algn="just">
                        <a:lnSpc>
                          <a:spcPct val="200000"/>
                        </a:lnSpc>
                        <a:spcBef>
                          <a:spcPts val="600"/>
                        </a:spcBef>
                        <a:spcAft>
                          <a:spcPts val="0"/>
                        </a:spcAft>
                        <a:tabLst>
                          <a:tab pos="457200" algn="l"/>
                          <a:tab pos="449580" algn="l"/>
                        </a:tabLst>
                      </a:pPr>
                      <a:r>
                        <a:rPr lang="es-ES" sz="1100" b="1" dirty="0">
                          <a:effectLst/>
                        </a:rPr>
                        <a:t> Ubicación Ecológica</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457200" indent="-457200" algn="just">
                        <a:lnSpc>
                          <a:spcPct val="200000"/>
                        </a:lnSpc>
                        <a:spcBef>
                          <a:spcPts val="600"/>
                        </a:spcBef>
                        <a:spcAft>
                          <a:spcPts val="0"/>
                        </a:spcAft>
                        <a:tabLst>
                          <a:tab pos="457200" algn="l"/>
                          <a:tab pos="449580" algn="l"/>
                        </a:tabLst>
                      </a:pPr>
                      <a:r>
                        <a:rPr lang="es-ES" sz="1100" b="1" dirty="0">
                          <a:effectLst/>
                        </a:rPr>
                        <a:t>Boyacá</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457200" indent="-457200" algn="just">
                        <a:lnSpc>
                          <a:spcPct val="200000"/>
                        </a:lnSpc>
                        <a:spcBef>
                          <a:spcPts val="600"/>
                        </a:spcBef>
                        <a:spcAft>
                          <a:spcPts val="0"/>
                        </a:spcAft>
                        <a:tabLst>
                          <a:tab pos="457200" algn="l"/>
                          <a:tab pos="449580" algn="l"/>
                        </a:tabLst>
                      </a:pPr>
                      <a:r>
                        <a:rPr lang="es-ES" sz="1100" b="1" dirty="0">
                          <a:effectLst/>
                        </a:rPr>
                        <a:t>Convento </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457200" indent="-457200" algn="just">
                        <a:lnSpc>
                          <a:spcPct val="200000"/>
                        </a:lnSpc>
                        <a:spcBef>
                          <a:spcPts val="600"/>
                        </a:spcBef>
                        <a:spcAft>
                          <a:spcPts val="0"/>
                        </a:spcAft>
                        <a:tabLst>
                          <a:tab pos="457200" algn="l"/>
                          <a:tab pos="449580" algn="l"/>
                        </a:tabLst>
                      </a:pPr>
                      <a:r>
                        <a:rPr lang="es-ES" sz="1100" b="1" dirty="0">
                          <a:effectLst/>
                        </a:rPr>
                        <a:t>El Carmen </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721293225"/>
                  </a:ext>
                </a:extLst>
              </a:tr>
              <a:tr h="221747">
                <a:tc>
                  <a:txBody>
                    <a:bodyPr/>
                    <a:lstStyle/>
                    <a:p>
                      <a:pPr marL="457200" indent="-457200" algn="just">
                        <a:lnSpc>
                          <a:spcPct val="200000"/>
                        </a:lnSpc>
                        <a:spcBef>
                          <a:spcPts val="600"/>
                        </a:spcBef>
                        <a:spcAft>
                          <a:spcPts val="0"/>
                        </a:spcAft>
                        <a:tabLst>
                          <a:tab pos="457200" algn="l"/>
                          <a:tab pos="449580" algn="l"/>
                        </a:tabLst>
                      </a:pPr>
                      <a:r>
                        <a:rPr lang="es-ES" sz="1100" b="1" dirty="0">
                          <a:effectLst/>
                        </a:rPr>
                        <a:t>Altitud:</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457200" indent="-457200" algn="just">
                        <a:lnSpc>
                          <a:spcPct val="200000"/>
                        </a:lnSpc>
                        <a:spcBef>
                          <a:spcPts val="600"/>
                        </a:spcBef>
                        <a:spcAft>
                          <a:spcPts val="0"/>
                        </a:spcAft>
                        <a:tabLst>
                          <a:tab pos="457200" algn="l"/>
                          <a:tab pos="449580" algn="l"/>
                        </a:tabLst>
                      </a:pPr>
                      <a:r>
                        <a:rPr lang="es-ES" sz="1100">
                          <a:effectLst/>
                        </a:rPr>
                        <a:t>11- 658 msnm</a:t>
                      </a:r>
                      <a:endParaRPr lang="es-EC" sz="105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S" sz="1100">
                          <a:effectLst/>
                        </a:rPr>
                        <a:t>105 – 671 msnm</a:t>
                      </a:r>
                      <a:endParaRPr lang="es-EC" sz="105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S" sz="1100">
                          <a:effectLst/>
                        </a:rPr>
                        <a:t>225 msnm</a:t>
                      </a:r>
                      <a:endParaRPr lang="es-EC" sz="105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3013085"/>
                  </a:ext>
                </a:extLst>
              </a:tr>
              <a:tr h="230637">
                <a:tc>
                  <a:txBody>
                    <a:bodyPr/>
                    <a:lstStyle/>
                    <a:p>
                      <a:pPr marL="457200" indent="-457200" algn="just">
                        <a:lnSpc>
                          <a:spcPct val="200000"/>
                        </a:lnSpc>
                        <a:spcBef>
                          <a:spcPts val="600"/>
                        </a:spcBef>
                        <a:spcAft>
                          <a:spcPts val="0"/>
                        </a:spcAft>
                        <a:tabLst>
                          <a:tab pos="457200" algn="l"/>
                          <a:tab pos="449580" algn="l"/>
                        </a:tabLst>
                      </a:pPr>
                      <a:r>
                        <a:rPr lang="es-ES" sz="1100" b="1" dirty="0">
                          <a:effectLst/>
                        </a:rPr>
                        <a:t>Temperatura media:</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457200" indent="-457200" algn="just">
                        <a:lnSpc>
                          <a:spcPct val="200000"/>
                        </a:lnSpc>
                        <a:spcBef>
                          <a:spcPts val="600"/>
                        </a:spcBef>
                        <a:spcAft>
                          <a:spcPts val="0"/>
                        </a:spcAft>
                        <a:tabLst>
                          <a:tab pos="457200" algn="l"/>
                          <a:tab pos="449580" algn="l"/>
                        </a:tabLst>
                      </a:pPr>
                      <a:r>
                        <a:rPr lang="es-ES" sz="1100" dirty="0">
                          <a:effectLst/>
                        </a:rPr>
                        <a:t>21 – 32 º C</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S" sz="1100">
                          <a:effectLst/>
                        </a:rPr>
                        <a:t>28 º C</a:t>
                      </a:r>
                      <a:endParaRPr lang="es-EC" sz="105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S" sz="1100">
                          <a:effectLst/>
                        </a:rPr>
                        <a:t>20 – 35 º C</a:t>
                      </a:r>
                      <a:endParaRPr lang="es-EC" sz="105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1705886"/>
                  </a:ext>
                </a:extLst>
              </a:tr>
              <a:tr h="277627">
                <a:tc>
                  <a:txBody>
                    <a:bodyPr/>
                    <a:lstStyle/>
                    <a:p>
                      <a:pPr marL="457200" indent="-457200" algn="just">
                        <a:lnSpc>
                          <a:spcPct val="200000"/>
                        </a:lnSpc>
                        <a:spcBef>
                          <a:spcPts val="600"/>
                        </a:spcBef>
                        <a:spcAft>
                          <a:spcPts val="0"/>
                        </a:spcAft>
                        <a:tabLst>
                          <a:tab pos="457200" algn="l"/>
                          <a:tab pos="449580" algn="l"/>
                        </a:tabLst>
                      </a:pPr>
                      <a:r>
                        <a:rPr lang="es-ES" sz="1100" b="1" dirty="0">
                          <a:effectLst/>
                        </a:rPr>
                        <a:t>Precipitación:</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457200" indent="-457200" algn="just">
                        <a:lnSpc>
                          <a:spcPct val="200000"/>
                        </a:lnSpc>
                        <a:spcBef>
                          <a:spcPts val="600"/>
                        </a:spcBef>
                        <a:spcAft>
                          <a:spcPts val="0"/>
                        </a:spcAft>
                        <a:tabLst>
                          <a:tab pos="457200" algn="l"/>
                          <a:tab pos="449580" algn="l"/>
                        </a:tabLst>
                      </a:pPr>
                      <a:r>
                        <a:rPr lang="es-ES" sz="1100" dirty="0">
                          <a:effectLst/>
                        </a:rPr>
                        <a:t>1058 mm año</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S" sz="1100">
                          <a:effectLst/>
                        </a:rPr>
                        <a:t>1000 mm año</a:t>
                      </a:r>
                      <a:endParaRPr lang="es-EC" sz="105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S" sz="1100">
                          <a:effectLst/>
                        </a:rPr>
                        <a:t>1499 mm año</a:t>
                      </a:r>
                      <a:endParaRPr lang="es-EC" sz="105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6839690"/>
                  </a:ext>
                </a:extLst>
              </a:tr>
              <a:tr h="156146">
                <a:tc>
                  <a:txBody>
                    <a:bodyPr/>
                    <a:lstStyle/>
                    <a:p>
                      <a:pPr marL="457200" indent="-457200" algn="just">
                        <a:lnSpc>
                          <a:spcPct val="200000"/>
                        </a:lnSpc>
                        <a:spcBef>
                          <a:spcPts val="600"/>
                        </a:spcBef>
                        <a:spcAft>
                          <a:spcPts val="0"/>
                        </a:spcAft>
                        <a:tabLst>
                          <a:tab pos="457200" algn="l"/>
                          <a:tab pos="449580" algn="l"/>
                        </a:tabLst>
                      </a:pPr>
                      <a:r>
                        <a:rPr lang="es-ES" sz="1100" b="1" dirty="0">
                          <a:effectLst/>
                        </a:rPr>
                        <a:t>Humedad relativa:</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457200" indent="-457200" algn="just">
                        <a:lnSpc>
                          <a:spcPct val="200000"/>
                        </a:lnSpc>
                        <a:spcBef>
                          <a:spcPts val="600"/>
                        </a:spcBef>
                        <a:spcAft>
                          <a:spcPts val="0"/>
                        </a:spcAft>
                        <a:tabLst>
                          <a:tab pos="457200" algn="l"/>
                          <a:tab pos="449580" algn="l"/>
                        </a:tabLst>
                      </a:pPr>
                      <a:r>
                        <a:rPr lang="es-ES" sz="1100" dirty="0">
                          <a:effectLst/>
                        </a:rPr>
                        <a:t>89 %</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S" sz="1100">
                          <a:effectLst/>
                        </a:rPr>
                        <a:t>77 %</a:t>
                      </a:r>
                      <a:endParaRPr lang="es-EC" sz="105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S" sz="1100">
                          <a:effectLst/>
                        </a:rPr>
                        <a:t>94 %</a:t>
                      </a:r>
                      <a:endParaRPr lang="es-EC" sz="105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0708261"/>
                  </a:ext>
                </a:extLst>
              </a:tr>
              <a:tr h="313690">
                <a:tc>
                  <a:txBody>
                    <a:bodyPr/>
                    <a:lstStyle/>
                    <a:p>
                      <a:pPr marL="457200" indent="-457200" algn="just">
                        <a:lnSpc>
                          <a:spcPct val="200000"/>
                        </a:lnSpc>
                        <a:spcBef>
                          <a:spcPts val="600"/>
                        </a:spcBef>
                        <a:spcAft>
                          <a:spcPts val="0"/>
                        </a:spcAft>
                        <a:tabLst>
                          <a:tab pos="457200" algn="l"/>
                          <a:tab pos="449580" algn="l"/>
                        </a:tabLst>
                      </a:pPr>
                      <a:r>
                        <a:rPr lang="es-ES" sz="1100" b="1" dirty="0">
                          <a:effectLst/>
                        </a:rPr>
                        <a:t>Heliofanía:</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457200" indent="-457200" algn="just">
                        <a:lnSpc>
                          <a:spcPct val="200000"/>
                        </a:lnSpc>
                        <a:spcBef>
                          <a:spcPts val="600"/>
                        </a:spcBef>
                        <a:spcAft>
                          <a:spcPts val="0"/>
                        </a:spcAft>
                        <a:tabLst>
                          <a:tab pos="457200" algn="l"/>
                          <a:tab pos="449580" algn="l"/>
                        </a:tabLst>
                      </a:pPr>
                      <a:r>
                        <a:rPr lang="es-ES" sz="1100" dirty="0">
                          <a:effectLst/>
                        </a:rPr>
                        <a:t>884 – 1.320 horas luz/año</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S" sz="1100" dirty="0">
                          <a:effectLst/>
                        </a:rPr>
                        <a:t>884 – 1.320 hora/año</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S" sz="1100" dirty="0">
                          <a:effectLst/>
                        </a:rPr>
                        <a:t>553horas luz/año</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5083915"/>
                  </a:ext>
                </a:extLst>
              </a:tr>
              <a:tr h="313690">
                <a:tc>
                  <a:txBody>
                    <a:bodyPr/>
                    <a:lstStyle/>
                    <a:p>
                      <a:pPr marL="457200" indent="-457200" algn="just">
                        <a:lnSpc>
                          <a:spcPct val="200000"/>
                        </a:lnSpc>
                        <a:spcBef>
                          <a:spcPts val="600"/>
                        </a:spcBef>
                        <a:spcAft>
                          <a:spcPts val="0"/>
                        </a:spcAft>
                        <a:tabLst>
                          <a:tab pos="457200" algn="l"/>
                          <a:tab pos="449580" algn="l"/>
                        </a:tabLst>
                      </a:pPr>
                      <a:r>
                        <a:rPr lang="es-ES" sz="1100" b="1" dirty="0">
                          <a:effectLst/>
                        </a:rPr>
                        <a:t>Viento </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457200" indent="-457200" algn="just">
                        <a:lnSpc>
                          <a:spcPct val="200000"/>
                        </a:lnSpc>
                        <a:spcBef>
                          <a:spcPts val="600"/>
                        </a:spcBef>
                        <a:spcAft>
                          <a:spcPts val="0"/>
                        </a:spcAft>
                        <a:tabLst>
                          <a:tab pos="457200" algn="l"/>
                          <a:tab pos="449580" algn="l"/>
                        </a:tabLst>
                      </a:pPr>
                      <a:r>
                        <a:rPr lang="es-ES" sz="1100">
                          <a:effectLst/>
                        </a:rPr>
                        <a:t>14 km/h</a:t>
                      </a:r>
                      <a:endParaRPr lang="es-EC" sz="105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S" sz="1100">
                          <a:effectLst/>
                        </a:rPr>
                        <a:t>9 km/h</a:t>
                      </a:r>
                      <a:endParaRPr lang="es-EC" sz="105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S" sz="1100" dirty="0">
                          <a:effectLst/>
                        </a:rPr>
                        <a:t>5 km/h</a:t>
                      </a:r>
                      <a:endParaRPr lang="es-EC"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1164224"/>
                  </a:ext>
                </a:extLst>
              </a:tr>
            </a:tbl>
          </a:graphicData>
        </a:graphic>
      </p:graphicFrame>
      <p:graphicFrame>
        <p:nvGraphicFramePr>
          <p:cNvPr id="3" name="Tabla 2">
            <a:extLst>
              <a:ext uri="{FF2B5EF4-FFF2-40B4-BE49-F238E27FC236}">
                <a16:creationId xmlns:a16="http://schemas.microsoft.com/office/drawing/2014/main" id="{EAD47A1D-5787-4AA2-87E5-D6216E757EAC}"/>
              </a:ext>
            </a:extLst>
          </p:cNvPr>
          <p:cNvGraphicFramePr>
            <a:graphicFrameLocks noGrp="1"/>
          </p:cNvGraphicFramePr>
          <p:nvPr>
            <p:extLst>
              <p:ext uri="{D42A27DB-BD31-4B8C-83A1-F6EECF244321}">
                <p14:modId xmlns:p14="http://schemas.microsoft.com/office/powerpoint/2010/main" val="1327634537"/>
              </p:ext>
            </p:extLst>
          </p:nvPr>
        </p:nvGraphicFramePr>
        <p:xfrm>
          <a:off x="6515101" y="1901575"/>
          <a:ext cx="5004021" cy="1258316"/>
        </p:xfrm>
        <a:graphic>
          <a:graphicData uri="http://schemas.openxmlformats.org/drawingml/2006/table">
            <a:tbl>
              <a:tblPr firstRow="1" firstCol="1" bandRow="1">
                <a:tableStyleId>{5940675A-B579-460E-94D1-54222C63F5DA}</a:tableStyleId>
              </a:tblPr>
              <a:tblGrid>
                <a:gridCol w="1668007">
                  <a:extLst>
                    <a:ext uri="{9D8B030D-6E8A-4147-A177-3AD203B41FA5}">
                      <a16:colId xmlns:a16="http://schemas.microsoft.com/office/drawing/2014/main" val="2475690012"/>
                    </a:ext>
                  </a:extLst>
                </a:gridCol>
                <a:gridCol w="1668007">
                  <a:extLst>
                    <a:ext uri="{9D8B030D-6E8A-4147-A177-3AD203B41FA5}">
                      <a16:colId xmlns:a16="http://schemas.microsoft.com/office/drawing/2014/main" val="2987053275"/>
                    </a:ext>
                  </a:extLst>
                </a:gridCol>
                <a:gridCol w="1668007">
                  <a:extLst>
                    <a:ext uri="{9D8B030D-6E8A-4147-A177-3AD203B41FA5}">
                      <a16:colId xmlns:a16="http://schemas.microsoft.com/office/drawing/2014/main" val="2256983816"/>
                    </a:ext>
                  </a:extLst>
                </a:gridCol>
              </a:tblGrid>
              <a:tr h="0">
                <a:tc>
                  <a:txBody>
                    <a:bodyPr/>
                    <a:lstStyle/>
                    <a:p>
                      <a:pPr marL="457200" indent="-457200" algn="just">
                        <a:lnSpc>
                          <a:spcPct val="200000"/>
                        </a:lnSpc>
                        <a:spcBef>
                          <a:spcPts val="600"/>
                        </a:spcBef>
                        <a:spcAft>
                          <a:spcPts val="0"/>
                        </a:spcAft>
                        <a:tabLst>
                          <a:tab pos="457200" algn="l"/>
                          <a:tab pos="449580" algn="l"/>
                        </a:tabLst>
                      </a:pPr>
                      <a:r>
                        <a:rPr lang="es-EC" sz="1200" dirty="0">
                          <a:effectLst/>
                        </a:rPr>
                        <a:t>País: </a:t>
                      </a:r>
                      <a:endParaRPr lang="es-EC"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457200" indent="-457200" algn="just">
                        <a:lnSpc>
                          <a:spcPct val="200000"/>
                        </a:lnSpc>
                        <a:spcBef>
                          <a:spcPts val="600"/>
                        </a:spcBef>
                        <a:spcAft>
                          <a:spcPts val="0"/>
                        </a:spcAft>
                        <a:tabLst>
                          <a:tab pos="457200" algn="l"/>
                          <a:tab pos="449580" algn="l"/>
                        </a:tabLst>
                      </a:pPr>
                      <a:r>
                        <a:rPr lang="es-EC" sz="1200">
                          <a:effectLst/>
                        </a:rPr>
                        <a:t>Ecuador</a:t>
                      </a:r>
                      <a:endParaRPr lang="es-EC"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C" sz="1200">
                          <a:effectLst/>
                        </a:rPr>
                        <a:t> </a:t>
                      </a:r>
                      <a:endParaRPr lang="es-EC"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09860626"/>
                  </a:ext>
                </a:extLst>
              </a:tr>
              <a:tr h="0">
                <a:tc>
                  <a:txBody>
                    <a:bodyPr/>
                    <a:lstStyle/>
                    <a:p>
                      <a:pPr marL="457200" indent="-457200" algn="just">
                        <a:lnSpc>
                          <a:spcPct val="200000"/>
                        </a:lnSpc>
                        <a:spcBef>
                          <a:spcPts val="600"/>
                        </a:spcBef>
                        <a:spcAft>
                          <a:spcPts val="0"/>
                        </a:spcAft>
                        <a:tabLst>
                          <a:tab pos="457200" algn="l"/>
                          <a:tab pos="449580" algn="l"/>
                        </a:tabLst>
                      </a:pPr>
                      <a:r>
                        <a:rPr lang="es-EC" sz="1200" dirty="0">
                          <a:effectLst/>
                        </a:rPr>
                        <a:t>Provincia: </a:t>
                      </a:r>
                      <a:endParaRPr lang="es-EC"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457200" indent="-457200" algn="just">
                        <a:lnSpc>
                          <a:spcPct val="200000"/>
                        </a:lnSpc>
                        <a:spcBef>
                          <a:spcPts val="600"/>
                        </a:spcBef>
                        <a:spcAft>
                          <a:spcPts val="0"/>
                        </a:spcAft>
                        <a:tabLst>
                          <a:tab pos="457200" algn="l"/>
                          <a:tab pos="449580" algn="l"/>
                        </a:tabLst>
                      </a:pPr>
                      <a:r>
                        <a:rPr lang="es-EC" sz="1200">
                          <a:effectLst/>
                        </a:rPr>
                        <a:t>Manabí </a:t>
                      </a:r>
                      <a:endParaRPr lang="es-EC"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C" sz="1200">
                          <a:effectLst/>
                        </a:rPr>
                        <a:t> </a:t>
                      </a:r>
                      <a:endParaRPr lang="es-EC"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6761059"/>
                  </a:ext>
                </a:extLst>
              </a:tr>
              <a:tr h="0">
                <a:tc>
                  <a:txBody>
                    <a:bodyPr/>
                    <a:lstStyle/>
                    <a:p>
                      <a:pPr marL="457200" indent="-457200" algn="just">
                        <a:lnSpc>
                          <a:spcPct val="200000"/>
                        </a:lnSpc>
                        <a:spcBef>
                          <a:spcPts val="600"/>
                        </a:spcBef>
                        <a:spcAft>
                          <a:spcPts val="0"/>
                        </a:spcAft>
                        <a:tabLst>
                          <a:tab pos="457200" algn="l"/>
                          <a:tab pos="449580" algn="l"/>
                        </a:tabLst>
                      </a:pPr>
                      <a:r>
                        <a:rPr lang="es-EC" sz="1200" dirty="0">
                          <a:effectLst/>
                        </a:rPr>
                        <a:t>Cantón: </a:t>
                      </a:r>
                      <a:endParaRPr lang="es-EC"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457200" indent="-457200" algn="just">
                        <a:lnSpc>
                          <a:spcPct val="200000"/>
                        </a:lnSpc>
                        <a:spcBef>
                          <a:spcPts val="600"/>
                        </a:spcBef>
                        <a:spcAft>
                          <a:spcPts val="0"/>
                        </a:spcAft>
                        <a:tabLst>
                          <a:tab pos="457200" algn="l"/>
                          <a:tab pos="449580" algn="l"/>
                        </a:tabLst>
                      </a:pPr>
                      <a:r>
                        <a:rPr lang="es-EC" sz="1200">
                          <a:effectLst/>
                        </a:rPr>
                        <a:t>Chone</a:t>
                      </a:r>
                      <a:endParaRPr lang="es-EC"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C" sz="1200">
                          <a:effectLst/>
                        </a:rPr>
                        <a:t>El Carmen </a:t>
                      </a:r>
                      <a:endParaRPr lang="es-EC"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6762574"/>
                  </a:ext>
                </a:extLst>
              </a:tr>
              <a:tr h="0">
                <a:tc>
                  <a:txBody>
                    <a:bodyPr/>
                    <a:lstStyle/>
                    <a:p>
                      <a:pPr marL="457200" indent="-457200" algn="just">
                        <a:lnSpc>
                          <a:spcPct val="200000"/>
                        </a:lnSpc>
                        <a:spcBef>
                          <a:spcPts val="600"/>
                        </a:spcBef>
                        <a:spcAft>
                          <a:spcPts val="0"/>
                        </a:spcAft>
                        <a:tabLst>
                          <a:tab pos="457200" algn="l"/>
                          <a:tab pos="449580" algn="l"/>
                        </a:tabLst>
                      </a:pPr>
                      <a:r>
                        <a:rPr lang="es-EC" sz="1200" dirty="0">
                          <a:effectLst/>
                        </a:rPr>
                        <a:t>Parroquia: </a:t>
                      </a:r>
                      <a:endParaRPr lang="es-EC"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457200" indent="-457200" algn="just">
                        <a:lnSpc>
                          <a:spcPct val="200000"/>
                        </a:lnSpc>
                        <a:spcBef>
                          <a:spcPts val="600"/>
                        </a:spcBef>
                        <a:spcAft>
                          <a:spcPts val="0"/>
                        </a:spcAft>
                        <a:tabLst>
                          <a:tab pos="457200" algn="l"/>
                          <a:tab pos="449580" algn="l"/>
                        </a:tabLst>
                      </a:pPr>
                      <a:r>
                        <a:rPr lang="es-EC" sz="1200">
                          <a:effectLst/>
                        </a:rPr>
                        <a:t>Boyacá y Convento</a:t>
                      </a:r>
                      <a:endParaRPr lang="es-EC" sz="11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indent="-457200" algn="just">
                        <a:lnSpc>
                          <a:spcPct val="200000"/>
                        </a:lnSpc>
                        <a:spcBef>
                          <a:spcPts val="600"/>
                        </a:spcBef>
                        <a:spcAft>
                          <a:spcPts val="0"/>
                        </a:spcAft>
                        <a:tabLst>
                          <a:tab pos="457200" algn="l"/>
                          <a:tab pos="449580" algn="l"/>
                        </a:tabLst>
                      </a:pPr>
                      <a:r>
                        <a:rPr lang="es-EC" sz="1200" dirty="0">
                          <a:effectLst/>
                        </a:rPr>
                        <a:t> </a:t>
                      </a:r>
                      <a:endParaRPr lang="es-EC"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1071265"/>
                  </a:ext>
                </a:extLst>
              </a:tr>
            </a:tbl>
          </a:graphicData>
        </a:graphic>
      </p:graphicFrame>
      <p:sp>
        <p:nvSpPr>
          <p:cNvPr id="16" name="Rectángulo 15">
            <a:extLst>
              <a:ext uri="{FF2B5EF4-FFF2-40B4-BE49-F238E27FC236}">
                <a16:creationId xmlns:a16="http://schemas.microsoft.com/office/drawing/2014/main" id="{B82C3990-F264-473E-9857-0D8C8C692152}"/>
              </a:ext>
            </a:extLst>
          </p:cNvPr>
          <p:cNvSpPr/>
          <p:nvPr/>
        </p:nvSpPr>
        <p:spPr>
          <a:xfrm>
            <a:off x="6870522" y="1458900"/>
            <a:ext cx="3850413" cy="369332"/>
          </a:xfrm>
          <a:prstGeom prst="rect">
            <a:avLst/>
          </a:prstGeom>
        </p:spPr>
        <p:txBody>
          <a:bodyPr wrap="none">
            <a:spAutoFit/>
          </a:bodyPr>
          <a:lstStyle/>
          <a:p>
            <a:pPr marL="457200" indent="-457200">
              <a:spcBef>
                <a:spcPts val="200"/>
              </a:spcBef>
              <a:spcAft>
                <a:spcPts val="0"/>
              </a:spcAft>
            </a:pPr>
            <a:r>
              <a:rPr lang="es-EC"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Ubicación Política de los tres sectores</a:t>
            </a:r>
            <a:endParaRPr lang="es-EC"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D3BC4C60-3A73-4D95-A4EC-1997450EFB0A}"/>
              </a:ext>
            </a:extLst>
          </p:cNvPr>
          <p:cNvSpPr/>
          <p:nvPr/>
        </p:nvSpPr>
        <p:spPr>
          <a:xfrm>
            <a:off x="6870521" y="3453607"/>
            <a:ext cx="4055597" cy="369332"/>
          </a:xfrm>
          <a:prstGeom prst="rect">
            <a:avLst/>
          </a:prstGeom>
        </p:spPr>
        <p:txBody>
          <a:bodyPr wrap="none">
            <a:spAutoFit/>
          </a:bodyPr>
          <a:lstStyle/>
          <a:p>
            <a:pPr marL="457200" indent="-457200">
              <a:spcBef>
                <a:spcPts val="200"/>
              </a:spcBef>
              <a:spcAft>
                <a:spcPts val="0"/>
              </a:spcAft>
            </a:pPr>
            <a:r>
              <a:rPr lang="es-EC"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Ubicación Ecológica de los tres sectores</a:t>
            </a:r>
            <a:endParaRPr lang="es-EC"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ángulo 17">
            <a:extLst>
              <a:ext uri="{FF2B5EF4-FFF2-40B4-BE49-F238E27FC236}">
                <a16:creationId xmlns:a16="http://schemas.microsoft.com/office/drawing/2014/main" id="{0CC5EFEB-BCF6-45E1-8A9E-6D06F9D7CE8A}"/>
              </a:ext>
            </a:extLst>
          </p:cNvPr>
          <p:cNvSpPr/>
          <p:nvPr/>
        </p:nvSpPr>
        <p:spPr>
          <a:xfrm>
            <a:off x="213961" y="6092352"/>
            <a:ext cx="6446293" cy="514500"/>
          </a:xfrm>
          <a:prstGeom prst="rect">
            <a:avLst/>
          </a:prstGeom>
        </p:spPr>
        <p:txBody>
          <a:bodyPr wrap="square">
            <a:spAutoFit/>
          </a:bodyPr>
          <a:lstStyle/>
          <a:p>
            <a:pPr>
              <a:lnSpc>
                <a:spcPct val="200000"/>
              </a:lnSpc>
              <a:spcAft>
                <a:spcPts val="0"/>
              </a:spcAft>
              <a:tabLst>
                <a:tab pos="1170305" algn="ctr"/>
              </a:tabLst>
            </a:pPr>
            <a:r>
              <a:rPr lang="es-EC" sz="1600" b="1" dirty="0">
                <a:effectLst/>
                <a:latin typeface="Times New Roman" panose="02020603050405020304" pitchFamily="18" charset="0"/>
                <a:ea typeface="Calibri" panose="020F0502020204030204" pitchFamily="34" charset="0"/>
                <a:cs typeface="Times New Roman" panose="02020603050405020304" pitchFamily="18" charset="0"/>
              </a:rPr>
              <a:t>Fuente: </a:t>
            </a:r>
            <a:r>
              <a:rPr lang="es-EC" sz="1600" dirty="0">
                <a:hlinkClick r:id="rId5"/>
              </a:rPr>
              <a:t>https://www.ecured.cu/Cant%C3%B3n_Chone_(Ecuador)</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644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04536" y="287023"/>
            <a:ext cx="6982927" cy="707886"/>
          </a:xfrm>
          <a:prstGeom prst="rect">
            <a:avLst/>
          </a:prstGeom>
          <a:noFill/>
        </p:spPr>
        <p:txBody>
          <a:bodyPr wrap="square" rtlCol="0">
            <a:spAutoFit/>
          </a:bodyPr>
          <a:lstStyle/>
          <a:p>
            <a:pPr algn="ctr"/>
            <a:r>
              <a:rPr lang="es-MX" sz="4000" b="1" dirty="0">
                <a:latin typeface="Aharoni" panose="02010803020104030203" pitchFamily="2" charset="-79"/>
                <a:cs typeface="Aharoni" panose="02010803020104030203" pitchFamily="2" charset="-79"/>
              </a:rPr>
              <a:t>DISEÑO EXPERIMETAL </a:t>
            </a:r>
          </a:p>
        </p:txBody>
      </p:sp>
      <p:cxnSp>
        <p:nvCxnSpPr>
          <p:cNvPr id="8" name="Conector recto 7"/>
          <p:cNvCxnSpPr/>
          <p:nvPr/>
        </p:nvCxnSpPr>
        <p:spPr>
          <a:xfrm>
            <a:off x="536916" y="978794"/>
            <a:ext cx="11414678" cy="515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456D7B7E-A0D7-4B63-B01B-A312D9947D7E}"/>
              </a:ext>
            </a:extLst>
          </p:cNvPr>
          <p:cNvGraphicFramePr>
            <a:graphicFrameLocks noGrp="1"/>
          </p:cNvGraphicFramePr>
          <p:nvPr>
            <p:extLst>
              <p:ext uri="{D42A27DB-BD31-4B8C-83A1-F6EECF244321}">
                <p14:modId xmlns:p14="http://schemas.microsoft.com/office/powerpoint/2010/main" val="974262851"/>
              </p:ext>
            </p:extLst>
          </p:nvPr>
        </p:nvGraphicFramePr>
        <p:xfrm>
          <a:off x="889000" y="1360370"/>
          <a:ext cx="10693399" cy="4890672"/>
        </p:xfrm>
        <a:graphic>
          <a:graphicData uri="http://schemas.openxmlformats.org/drawingml/2006/table">
            <a:tbl>
              <a:tblPr firstRow="1" firstCol="1">
                <a:tableStyleId>{BDBED569-4797-4DF1-A0F4-6AAB3CD982D8}</a:tableStyleId>
              </a:tblPr>
              <a:tblGrid>
                <a:gridCol w="3565179">
                  <a:extLst>
                    <a:ext uri="{9D8B030D-6E8A-4147-A177-3AD203B41FA5}">
                      <a16:colId xmlns:a16="http://schemas.microsoft.com/office/drawing/2014/main" val="891986833"/>
                    </a:ext>
                  </a:extLst>
                </a:gridCol>
                <a:gridCol w="3565179">
                  <a:extLst>
                    <a:ext uri="{9D8B030D-6E8A-4147-A177-3AD203B41FA5}">
                      <a16:colId xmlns:a16="http://schemas.microsoft.com/office/drawing/2014/main" val="284088756"/>
                    </a:ext>
                  </a:extLst>
                </a:gridCol>
                <a:gridCol w="3563041">
                  <a:extLst>
                    <a:ext uri="{9D8B030D-6E8A-4147-A177-3AD203B41FA5}">
                      <a16:colId xmlns:a16="http://schemas.microsoft.com/office/drawing/2014/main" val="3895334929"/>
                    </a:ext>
                  </a:extLst>
                </a:gridCol>
              </a:tblGrid>
              <a:tr h="638238">
                <a:tc>
                  <a:txBody>
                    <a:bodyPr/>
                    <a:lstStyle/>
                    <a:p>
                      <a:pPr algn="ctr">
                        <a:lnSpc>
                          <a:spcPct val="200000"/>
                        </a:lnSpc>
                        <a:spcAft>
                          <a:spcPts val="0"/>
                        </a:spcAft>
                      </a:pPr>
                      <a:r>
                        <a:rPr lang="es-EC" sz="1600" dirty="0">
                          <a:effectLst/>
                        </a:rPr>
                        <a:t>Factores</a:t>
                      </a:r>
                      <a:endParaRPr lang="es-EC"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Simbología</a:t>
                      </a:r>
                      <a:endParaRPr lang="es-EC"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600" dirty="0">
                          <a:effectLst/>
                        </a:rPr>
                        <a:t>Descripción</a:t>
                      </a:r>
                      <a:endParaRPr lang="es-EC" sz="14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7105956"/>
                  </a:ext>
                </a:extLst>
              </a:tr>
              <a:tr h="501878">
                <a:tc rowSpan="3">
                  <a:txBody>
                    <a:bodyPr/>
                    <a:lstStyle/>
                    <a:p>
                      <a:pPr algn="ctr">
                        <a:lnSpc>
                          <a:spcPct val="200000"/>
                        </a:lnSpc>
                        <a:spcAft>
                          <a:spcPts val="0"/>
                        </a:spcAft>
                      </a:pPr>
                      <a:r>
                        <a:rPr lang="es-EC" sz="1200">
                          <a:effectLst/>
                        </a:rPr>
                        <a:t>Sectores(A)</a:t>
                      </a:r>
                      <a:endParaRPr lang="es-EC" sz="11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2000" baseline="-25000" dirty="0">
                          <a:effectLst/>
                        </a:rPr>
                        <a:t>a0</a:t>
                      </a:r>
                      <a:endParaRPr lang="es-EC"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200" dirty="0">
                          <a:effectLst/>
                        </a:rPr>
                        <a:t>Chone</a:t>
                      </a:r>
                      <a:endParaRPr lang="es-EC" sz="1100" b="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9180515"/>
                  </a:ext>
                </a:extLst>
              </a:tr>
              <a:tr h="501878">
                <a:tc vMerge="1">
                  <a:txBody>
                    <a:bodyPr/>
                    <a:lstStyle/>
                    <a:p>
                      <a:endParaRPr lang="es-EC"/>
                    </a:p>
                  </a:txBody>
                  <a:tcPr/>
                </a:tc>
                <a:tc>
                  <a:txBody>
                    <a:bodyPr/>
                    <a:lstStyle/>
                    <a:p>
                      <a:pPr algn="ctr">
                        <a:lnSpc>
                          <a:spcPct val="200000"/>
                        </a:lnSpc>
                        <a:spcAft>
                          <a:spcPts val="0"/>
                        </a:spcAft>
                      </a:pPr>
                      <a:r>
                        <a:rPr lang="es-EC" sz="2000" baseline="-25000" dirty="0">
                          <a:effectLst/>
                        </a:rPr>
                        <a:t>a1</a:t>
                      </a:r>
                      <a:endParaRPr lang="es-EC"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200" dirty="0">
                          <a:effectLst/>
                        </a:rPr>
                        <a:t>Convento</a:t>
                      </a:r>
                      <a:endParaRPr lang="es-EC" sz="1100" b="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7523678"/>
                  </a:ext>
                </a:extLst>
              </a:tr>
              <a:tr h="501878">
                <a:tc vMerge="1">
                  <a:txBody>
                    <a:bodyPr/>
                    <a:lstStyle/>
                    <a:p>
                      <a:endParaRPr lang="es-EC"/>
                    </a:p>
                  </a:txBody>
                  <a:tcPr/>
                </a:tc>
                <a:tc>
                  <a:txBody>
                    <a:bodyPr/>
                    <a:lstStyle/>
                    <a:p>
                      <a:pPr algn="ctr">
                        <a:lnSpc>
                          <a:spcPct val="200000"/>
                        </a:lnSpc>
                        <a:spcAft>
                          <a:spcPts val="0"/>
                        </a:spcAft>
                      </a:pPr>
                      <a:r>
                        <a:rPr lang="es-EC" sz="2000" baseline="-25000" dirty="0">
                          <a:effectLst/>
                        </a:rPr>
                        <a:t>a2</a:t>
                      </a:r>
                      <a:endParaRPr lang="es-EC"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200" dirty="0">
                          <a:effectLst/>
                        </a:rPr>
                        <a:t>El Carmen</a:t>
                      </a:r>
                      <a:endParaRPr lang="es-EC" sz="1100" b="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0364464"/>
                  </a:ext>
                </a:extLst>
              </a:tr>
              <a:tr h="501878">
                <a:tc rowSpan="2">
                  <a:txBody>
                    <a:bodyPr/>
                    <a:lstStyle/>
                    <a:p>
                      <a:pPr algn="ctr">
                        <a:lnSpc>
                          <a:spcPct val="200000"/>
                        </a:lnSpc>
                        <a:spcAft>
                          <a:spcPts val="0"/>
                        </a:spcAft>
                      </a:pPr>
                      <a:r>
                        <a:rPr lang="es-EC" sz="1200">
                          <a:effectLst/>
                        </a:rPr>
                        <a:t>Tipo de cuajo (B)</a:t>
                      </a:r>
                      <a:endParaRPr lang="es-EC" sz="1100">
                        <a:effectLst/>
                      </a:endParaRPr>
                    </a:p>
                    <a:p>
                      <a:pPr algn="ctr">
                        <a:lnSpc>
                          <a:spcPct val="200000"/>
                        </a:lnSpc>
                        <a:spcAft>
                          <a:spcPts val="0"/>
                        </a:spcAft>
                      </a:pPr>
                      <a:r>
                        <a:rPr lang="es-EC" sz="1200">
                          <a:effectLst/>
                        </a:rPr>
                        <a:t> </a:t>
                      </a:r>
                      <a:endParaRPr lang="es-EC" sz="11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2000" baseline="-25000" dirty="0">
                          <a:effectLst/>
                        </a:rPr>
                        <a:t>b0</a:t>
                      </a:r>
                      <a:endParaRPr lang="es-EC"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200" dirty="0">
                          <a:effectLst/>
                        </a:rPr>
                        <a:t>Natural</a:t>
                      </a:r>
                      <a:endParaRPr lang="es-EC" sz="1100" b="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1478945"/>
                  </a:ext>
                </a:extLst>
              </a:tr>
              <a:tr h="583531">
                <a:tc vMerge="1">
                  <a:txBody>
                    <a:bodyPr/>
                    <a:lstStyle/>
                    <a:p>
                      <a:endParaRPr lang="es-EC"/>
                    </a:p>
                  </a:txBody>
                  <a:tcPr/>
                </a:tc>
                <a:tc>
                  <a:txBody>
                    <a:bodyPr/>
                    <a:lstStyle/>
                    <a:p>
                      <a:pPr algn="ctr">
                        <a:lnSpc>
                          <a:spcPct val="200000"/>
                        </a:lnSpc>
                        <a:spcAft>
                          <a:spcPts val="0"/>
                        </a:spcAft>
                      </a:pPr>
                      <a:r>
                        <a:rPr lang="es-EC" sz="2000" baseline="-25000" dirty="0">
                          <a:effectLst/>
                        </a:rPr>
                        <a:t>b1</a:t>
                      </a:r>
                      <a:endParaRPr lang="es-EC"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200" dirty="0">
                          <a:effectLst/>
                        </a:rPr>
                        <a:t>Artificial</a:t>
                      </a:r>
                      <a:endParaRPr lang="es-EC" sz="1100" b="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2902991"/>
                  </a:ext>
                </a:extLst>
              </a:tr>
              <a:tr h="501878">
                <a:tc rowSpan="3">
                  <a:txBody>
                    <a:bodyPr/>
                    <a:lstStyle/>
                    <a:p>
                      <a:pPr algn="ctr">
                        <a:lnSpc>
                          <a:spcPct val="200000"/>
                        </a:lnSpc>
                        <a:spcAft>
                          <a:spcPts val="0"/>
                        </a:spcAft>
                      </a:pPr>
                      <a:r>
                        <a:rPr lang="es-EC" sz="1200" dirty="0">
                          <a:effectLst/>
                        </a:rPr>
                        <a:t> </a:t>
                      </a:r>
                      <a:endParaRPr lang="es-EC" sz="1100" dirty="0">
                        <a:effectLst/>
                      </a:endParaRPr>
                    </a:p>
                    <a:p>
                      <a:pPr algn="ctr">
                        <a:lnSpc>
                          <a:spcPct val="200000"/>
                        </a:lnSpc>
                        <a:spcAft>
                          <a:spcPts val="0"/>
                        </a:spcAft>
                      </a:pPr>
                      <a:r>
                        <a:rPr lang="es-EC" sz="1200" dirty="0">
                          <a:effectLst/>
                        </a:rPr>
                        <a:t>Método de elaboración(C) </a:t>
                      </a:r>
                      <a:endParaRPr lang="es-EC"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2000" baseline="-25000" dirty="0">
                          <a:effectLst/>
                        </a:rPr>
                        <a:t>c0</a:t>
                      </a:r>
                      <a:endParaRPr lang="es-EC"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200" dirty="0">
                          <a:effectLst/>
                        </a:rPr>
                        <a:t>Convencional </a:t>
                      </a:r>
                      <a:endParaRPr lang="es-EC" sz="1100" b="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8760101"/>
                  </a:ext>
                </a:extLst>
              </a:tr>
              <a:tr h="501878">
                <a:tc vMerge="1">
                  <a:txBody>
                    <a:bodyPr/>
                    <a:lstStyle/>
                    <a:p>
                      <a:endParaRPr lang="es-EC"/>
                    </a:p>
                  </a:txBody>
                  <a:tcPr/>
                </a:tc>
                <a:tc>
                  <a:txBody>
                    <a:bodyPr/>
                    <a:lstStyle/>
                    <a:p>
                      <a:pPr algn="ctr">
                        <a:lnSpc>
                          <a:spcPct val="200000"/>
                        </a:lnSpc>
                        <a:spcAft>
                          <a:spcPts val="0"/>
                        </a:spcAft>
                      </a:pPr>
                      <a:r>
                        <a:rPr lang="es-EC" sz="2000" baseline="-25000" dirty="0">
                          <a:effectLst/>
                        </a:rPr>
                        <a:t>c1</a:t>
                      </a:r>
                      <a:endParaRPr lang="es-EC"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200" dirty="0">
                          <a:effectLst/>
                        </a:rPr>
                        <a:t>Artesanal </a:t>
                      </a:r>
                      <a:endParaRPr lang="es-EC" sz="1100" b="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9640648"/>
                  </a:ext>
                </a:extLst>
              </a:tr>
              <a:tr h="501878">
                <a:tc vMerge="1">
                  <a:txBody>
                    <a:bodyPr/>
                    <a:lstStyle/>
                    <a:p>
                      <a:endParaRPr lang="es-EC"/>
                    </a:p>
                  </a:txBody>
                  <a:tcPr/>
                </a:tc>
                <a:tc>
                  <a:txBody>
                    <a:bodyPr/>
                    <a:lstStyle/>
                    <a:p>
                      <a:pPr algn="ctr">
                        <a:lnSpc>
                          <a:spcPct val="200000"/>
                        </a:lnSpc>
                        <a:spcAft>
                          <a:spcPts val="0"/>
                        </a:spcAft>
                      </a:pPr>
                      <a:r>
                        <a:rPr lang="es-EC" sz="2000" baseline="-25000" dirty="0">
                          <a:effectLst/>
                        </a:rPr>
                        <a:t>c2</a:t>
                      </a:r>
                      <a:endParaRPr lang="es-EC" sz="18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EC" sz="1200" dirty="0">
                          <a:effectLst/>
                        </a:rPr>
                        <a:t>Industrial</a:t>
                      </a:r>
                      <a:endParaRPr lang="es-EC" sz="1100" b="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5075414"/>
                  </a:ext>
                </a:extLst>
              </a:tr>
            </a:tbl>
          </a:graphicData>
        </a:graphic>
      </p:graphicFrame>
    </p:spTree>
    <p:extLst>
      <p:ext uri="{BB962C8B-B14F-4D97-AF65-F5344CB8AC3E}">
        <p14:creationId xmlns:p14="http://schemas.microsoft.com/office/powerpoint/2010/main" val="94252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72529" y="91504"/>
            <a:ext cx="7963185"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4000" b="1" dirty="0">
                <a:latin typeface="Aharoni" panose="02010803020104030203" pitchFamily="2" charset="-79"/>
                <a:cs typeface="Aharoni" panose="02010803020104030203" pitchFamily="2" charset="-79"/>
              </a:rPr>
              <a:t>TRATAMIENTOS A COMPARAR</a:t>
            </a:r>
          </a:p>
        </p:txBody>
      </p:sp>
      <p:sp>
        <p:nvSpPr>
          <p:cNvPr id="7" name="CuadroTexto 6"/>
          <p:cNvSpPr txBox="1"/>
          <p:nvPr/>
        </p:nvSpPr>
        <p:spPr>
          <a:xfrm>
            <a:off x="7678949" y="1291436"/>
            <a:ext cx="4113531" cy="584775"/>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Diseño Experimental:</a:t>
            </a:r>
          </a:p>
          <a:p>
            <a:r>
              <a:rPr lang="es-ES" sz="1600" dirty="0">
                <a:latin typeface="Times New Roman" panose="02020603050405020304" pitchFamily="18" charset="0"/>
                <a:cs typeface="Times New Roman" panose="02020603050405020304" pitchFamily="18" charset="0"/>
              </a:rPr>
              <a:t>Esquema factorial (</a:t>
            </a:r>
            <a:r>
              <a:rPr lang="es-ES" sz="1600" dirty="0" err="1">
                <a:latin typeface="Times New Roman" panose="02020603050405020304" pitchFamily="18" charset="0"/>
                <a:cs typeface="Times New Roman" panose="02020603050405020304" pitchFamily="18" charset="0"/>
              </a:rPr>
              <a:t>AxBxC</a:t>
            </a:r>
            <a:r>
              <a:rPr lang="es-ES" sz="1600" dirty="0">
                <a:latin typeface="Times New Roman" panose="02020603050405020304" pitchFamily="18" charset="0"/>
                <a:cs typeface="Times New Roman" panose="02020603050405020304" pitchFamily="18" charset="0"/>
              </a:rPr>
              <a:t>) en un D.B.C.A.</a:t>
            </a:r>
            <a:endParaRPr lang="es-ES" sz="1600" b="1"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7678951" y="4249752"/>
            <a:ext cx="4113531" cy="584775"/>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Unidades experimentales:</a:t>
            </a:r>
          </a:p>
          <a:p>
            <a:pPr algn="ctr"/>
            <a:r>
              <a:rPr lang="es-ES" sz="1600" dirty="0">
                <a:latin typeface="Times New Roman" panose="02020603050405020304" pitchFamily="18" charset="0"/>
                <a:cs typeface="Times New Roman" panose="02020603050405020304" pitchFamily="18" charset="0"/>
              </a:rPr>
              <a:t>54 UE</a:t>
            </a:r>
          </a:p>
        </p:txBody>
      </p:sp>
      <p:sp>
        <p:nvSpPr>
          <p:cNvPr id="9" name="CuadroTexto 8"/>
          <p:cNvSpPr txBox="1"/>
          <p:nvPr/>
        </p:nvSpPr>
        <p:spPr>
          <a:xfrm>
            <a:off x="7678951" y="2813725"/>
            <a:ext cx="4113531" cy="830997"/>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Repeticiones:</a:t>
            </a:r>
          </a:p>
          <a:p>
            <a:pPr algn="ctr"/>
            <a:r>
              <a:rPr lang="es-EC" sz="1600" dirty="0">
                <a:latin typeface="Times New Roman" panose="02020603050405020304" pitchFamily="18" charset="0"/>
                <a:cs typeface="Times New Roman" panose="02020603050405020304" pitchFamily="18" charset="0"/>
              </a:rPr>
              <a:t>Tres repeticiones en cada tratamiento (18 tratamientos).</a:t>
            </a:r>
          </a:p>
        </p:txBody>
      </p:sp>
      <p:sp>
        <p:nvSpPr>
          <p:cNvPr id="10" name="CuadroTexto 9"/>
          <p:cNvSpPr txBox="1"/>
          <p:nvPr/>
        </p:nvSpPr>
        <p:spPr>
          <a:xfrm>
            <a:off x="7678950" y="5483559"/>
            <a:ext cx="4113531" cy="584775"/>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Análisis Funcional:</a:t>
            </a:r>
          </a:p>
          <a:p>
            <a:pPr algn="ctr"/>
            <a:r>
              <a:rPr lang="es-ES" sz="1600" dirty="0">
                <a:latin typeface="Times New Roman" panose="02020603050405020304" pitchFamily="18" charset="0"/>
                <a:cs typeface="Times New Roman" panose="02020603050405020304" pitchFamily="18" charset="0"/>
              </a:rPr>
              <a:t>Prueba de significancia de </a:t>
            </a:r>
            <a:r>
              <a:rPr lang="es-ES" sz="1600" dirty="0" err="1">
                <a:latin typeface="Times New Roman" panose="02020603050405020304" pitchFamily="18" charset="0"/>
                <a:cs typeface="Times New Roman" panose="02020603050405020304" pitchFamily="18" charset="0"/>
              </a:rPr>
              <a:t>Tukey</a:t>
            </a:r>
            <a:r>
              <a:rPr lang="es-ES" sz="1600" dirty="0">
                <a:latin typeface="Times New Roman" panose="02020603050405020304" pitchFamily="18" charset="0"/>
                <a:cs typeface="Times New Roman" panose="02020603050405020304" pitchFamily="18" charset="0"/>
              </a:rPr>
              <a:t> al 5 %.</a:t>
            </a:r>
          </a:p>
        </p:txBody>
      </p:sp>
      <p:sp>
        <p:nvSpPr>
          <p:cNvPr id="11" name="Flecha abajo 10"/>
          <p:cNvSpPr/>
          <p:nvPr/>
        </p:nvSpPr>
        <p:spPr>
          <a:xfrm>
            <a:off x="9169472" y="3719639"/>
            <a:ext cx="677008" cy="465993"/>
          </a:xfrm>
          <a:prstGeom prst="downArrow">
            <a:avLst/>
          </a:prstGeom>
          <a:solidFill>
            <a:srgbClr val="00B0F0"/>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419" dirty="0">
              <a:ln>
                <a:solidFill>
                  <a:srgbClr val="FFFF00"/>
                </a:solidFill>
              </a:ln>
            </a:endParaRPr>
          </a:p>
        </p:txBody>
      </p:sp>
      <p:sp>
        <p:nvSpPr>
          <p:cNvPr id="12" name="Flecha abajo 11"/>
          <p:cNvSpPr/>
          <p:nvPr/>
        </p:nvSpPr>
        <p:spPr>
          <a:xfrm>
            <a:off x="9169472" y="2007289"/>
            <a:ext cx="677008" cy="465993"/>
          </a:xfrm>
          <a:prstGeom prst="downArrow">
            <a:avLst/>
          </a:prstGeom>
          <a:solidFill>
            <a:srgbClr val="00B0F0"/>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419" dirty="0">
              <a:ln>
                <a:solidFill>
                  <a:srgbClr val="FFFF00"/>
                </a:solidFill>
              </a:ln>
            </a:endParaRPr>
          </a:p>
        </p:txBody>
      </p:sp>
      <p:sp>
        <p:nvSpPr>
          <p:cNvPr id="13" name="Flecha abajo 12"/>
          <p:cNvSpPr/>
          <p:nvPr/>
        </p:nvSpPr>
        <p:spPr>
          <a:xfrm>
            <a:off x="9242742" y="4926558"/>
            <a:ext cx="677008" cy="465993"/>
          </a:xfrm>
          <a:prstGeom prst="downArrow">
            <a:avLst/>
          </a:prstGeom>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419" dirty="0">
              <a:ln>
                <a:solidFill>
                  <a:srgbClr val="FFFF00"/>
                </a:solidFill>
              </a:ln>
            </a:endParaRPr>
          </a:p>
        </p:txBody>
      </p:sp>
      <p:sp>
        <p:nvSpPr>
          <p:cNvPr id="14" name="Abrir llave 13"/>
          <p:cNvSpPr/>
          <p:nvPr/>
        </p:nvSpPr>
        <p:spPr>
          <a:xfrm>
            <a:off x="7175063" y="1475225"/>
            <a:ext cx="207711" cy="4338994"/>
          </a:xfrm>
          <a:prstGeom prst="leftBrace">
            <a:avLst>
              <a:gd name="adj1" fmla="val 8333"/>
              <a:gd name="adj2" fmla="val 49122"/>
            </a:avLst>
          </a:prstGeom>
          <a:ln w="571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s-419" dirty="0"/>
          </a:p>
        </p:txBody>
      </p:sp>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326CC29F-623E-4EAF-9D45-EC67F868C56B}"/>
                  </a:ext>
                </a:extLst>
              </p:cNvPr>
              <p:cNvGraphicFramePr>
                <a:graphicFrameLocks noGrp="1"/>
              </p:cNvGraphicFramePr>
              <p:nvPr>
                <p:extLst>
                  <p:ext uri="{D42A27DB-BD31-4B8C-83A1-F6EECF244321}">
                    <p14:modId xmlns:p14="http://schemas.microsoft.com/office/powerpoint/2010/main" val="1270830910"/>
                  </p:ext>
                </p:extLst>
              </p:nvPr>
            </p:nvGraphicFramePr>
            <p:xfrm>
              <a:off x="240403" y="861693"/>
              <a:ext cx="6638483" cy="5296101"/>
            </p:xfrm>
            <a:graphic>
              <a:graphicData uri="http://schemas.openxmlformats.org/drawingml/2006/table">
                <a:tbl>
                  <a:tblPr bandRow="1">
                    <a:tableStyleId>{5FD0F851-EC5A-4D38-B0AD-8093EC10F338}</a:tableStyleId>
                  </a:tblPr>
                  <a:tblGrid>
                    <a:gridCol w="835824">
                      <a:extLst>
                        <a:ext uri="{9D8B030D-6E8A-4147-A177-3AD203B41FA5}">
                          <a16:colId xmlns:a16="http://schemas.microsoft.com/office/drawing/2014/main" val="3723033527"/>
                        </a:ext>
                      </a:extLst>
                    </a:gridCol>
                    <a:gridCol w="1790700">
                      <a:extLst>
                        <a:ext uri="{9D8B030D-6E8A-4147-A177-3AD203B41FA5}">
                          <a16:colId xmlns:a16="http://schemas.microsoft.com/office/drawing/2014/main" val="3767443851"/>
                        </a:ext>
                      </a:extLst>
                    </a:gridCol>
                    <a:gridCol w="4011959">
                      <a:extLst>
                        <a:ext uri="{9D8B030D-6E8A-4147-A177-3AD203B41FA5}">
                          <a16:colId xmlns:a16="http://schemas.microsoft.com/office/drawing/2014/main" val="269904396"/>
                        </a:ext>
                      </a:extLst>
                    </a:gridCol>
                  </a:tblGrid>
                  <a:tr h="239864">
                    <a:tc>
                      <a:txBody>
                        <a:bodyPr/>
                        <a:lstStyle/>
                        <a:p>
                          <a:pPr algn="ctr">
                            <a:lnSpc>
                              <a:spcPct val="200000"/>
                            </a:lnSpc>
                            <a:spcAft>
                              <a:spcPts val="0"/>
                            </a:spcAft>
                          </a:pPr>
                          <a:r>
                            <a:rPr lang="es-ES" sz="900" dirty="0" err="1">
                              <a:effectLst/>
                            </a:rPr>
                            <a:t>N°</a:t>
                          </a:r>
                          <a:r>
                            <a:rPr lang="es-ES" sz="900" dirty="0">
                              <a:effectLst/>
                            </a:rPr>
                            <a:t>.</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r>
                            <a:rPr lang="es-ES" sz="900" dirty="0">
                              <a:effectLst/>
                            </a:rPr>
                            <a:t>Tratamientos</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r>
                            <a:rPr lang="es-ES" sz="1000" dirty="0">
                              <a:effectLst/>
                            </a:rPr>
                            <a:t>Combinación</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3241781507"/>
                      </a:ext>
                    </a:extLst>
                  </a:tr>
                  <a:tr h="217520">
                    <a:tc>
                      <a:txBody>
                        <a:bodyPr/>
                        <a:lstStyle/>
                        <a:p>
                          <a:pPr algn="ctr">
                            <a:lnSpc>
                              <a:spcPct val="200000"/>
                            </a:lnSpc>
                            <a:spcAft>
                              <a:spcPts val="0"/>
                            </a:spcAft>
                          </a:pPr>
                          <a:r>
                            <a:rPr lang="es-ES" sz="900" dirty="0">
                              <a:effectLst/>
                            </a:rPr>
                            <a:t>1</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0</m:t>
                                    </m:r>
                                  </m:sub>
                                </m:sSub>
                              </m:oMath>
                            </m:oMathPara>
                          </a14:m>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Chone + Natural+ Convencional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510858170"/>
                      </a:ext>
                    </a:extLst>
                  </a:tr>
                  <a:tr h="278861">
                    <a:tc>
                      <a:txBody>
                        <a:bodyPr/>
                        <a:lstStyle/>
                        <a:p>
                          <a:pPr algn="ctr">
                            <a:lnSpc>
                              <a:spcPct val="200000"/>
                            </a:lnSpc>
                            <a:spcAft>
                              <a:spcPts val="0"/>
                            </a:spcAft>
                          </a:pPr>
                          <a:r>
                            <a:rPr lang="es-ES" sz="900" dirty="0">
                              <a:effectLst/>
                            </a:rPr>
                            <a:t>2</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1</m:t>
                                    </m:r>
                                  </m:sub>
                                </m:sSub>
                              </m:oMath>
                            </m:oMathPara>
                          </a14:m>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Chone + Natural + Artesanal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3353665172"/>
                      </a:ext>
                    </a:extLst>
                  </a:tr>
                  <a:tr h="278861">
                    <a:tc>
                      <a:txBody>
                        <a:bodyPr/>
                        <a:lstStyle/>
                        <a:p>
                          <a:pPr algn="ctr">
                            <a:lnSpc>
                              <a:spcPct val="200000"/>
                            </a:lnSpc>
                            <a:spcAft>
                              <a:spcPts val="0"/>
                            </a:spcAft>
                          </a:pPr>
                          <a:r>
                            <a:rPr lang="es-ES" sz="900" dirty="0">
                              <a:effectLst/>
                            </a:rPr>
                            <a:t>3</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2</m:t>
                                    </m:r>
                                  </m:sub>
                                </m:sSub>
                              </m:oMath>
                            </m:oMathPara>
                          </a14:m>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Chone + Natural + Industrial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447761623"/>
                      </a:ext>
                    </a:extLst>
                  </a:tr>
                  <a:tr h="278861">
                    <a:tc>
                      <a:txBody>
                        <a:bodyPr/>
                        <a:lstStyle/>
                        <a:p>
                          <a:pPr algn="ctr">
                            <a:lnSpc>
                              <a:spcPct val="200000"/>
                            </a:lnSpc>
                            <a:spcAft>
                              <a:spcPts val="0"/>
                            </a:spcAft>
                          </a:pPr>
                          <a:r>
                            <a:rPr lang="es-ES" sz="900" dirty="0">
                              <a:effectLst/>
                            </a:rPr>
                            <a:t>4</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0</m:t>
                                    </m:r>
                                  </m:sub>
                                </m:sSub>
                              </m:oMath>
                            </m:oMathPara>
                          </a14:m>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Chone + Artificial + Convencional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397650515"/>
                      </a:ext>
                    </a:extLst>
                  </a:tr>
                  <a:tr h="278861">
                    <a:tc>
                      <a:txBody>
                        <a:bodyPr/>
                        <a:lstStyle/>
                        <a:p>
                          <a:pPr algn="ctr">
                            <a:lnSpc>
                              <a:spcPct val="200000"/>
                            </a:lnSpc>
                            <a:spcAft>
                              <a:spcPts val="0"/>
                            </a:spcAft>
                          </a:pPr>
                          <a:r>
                            <a:rPr lang="es-ES" sz="900" dirty="0">
                              <a:effectLst/>
                            </a:rPr>
                            <a:t>5</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1</m:t>
                                    </m:r>
                                  </m:sub>
                                </m:sSub>
                              </m:oMath>
                            </m:oMathPara>
                          </a14:m>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Chone + Artificial + Artesanal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940071516"/>
                      </a:ext>
                    </a:extLst>
                  </a:tr>
                  <a:tr h="278861">
                    <a:tc>
                      <a:txBody>
                        <a:bodyPr/>
                        <a:lstStyle/>
                        <a:p>
                          <a:pPr algn="ctr">
                            <a:lnSpc>
                              <a:spcPct val="200000"/>
                            </a:lnSpc>
                            <a:spcAft>
                              <a:spcPts val="0"/>
                            </a:spcAft>
                          </a:pPr>
                          <a:r>
                            <a:rPr lang="es-ES" sz="900" dirty="0">
                              <a:effectLst/>
                            </a:rPr>
                            <a:t>6</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2</m:t>
                                    </m:r>
                                  </m:sub>
                                </m:sSub>
                              </m:oMath>
                            </m:oMathPara>
                          </a14:m>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Chone + Artificial + Industrial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3314187434"/>
                      </a:ext>
                    </a:extLst>
                  </a:tr>
                  <a:tr h="306959">
                    <a:tc>
                      <a:txBody>
                        <a:bodyPr/>
                        <a:lstStyle/>
                        <a:p>
                          <a:pPr algn="ctr">
                            <a:lnSpc>
                              <a:spcPct val="200000"/>
                            </a:lnSpc>
                            <a:spcAft>
                              <a:spcPts val="0"/>
                            </a:spcAft>
                          </a:pPr>
                          <a:r>
                            <a:rPr lang="es-ES" sz="900" dirty="0">
                              <a:effectLst/>
                            </a:rPr>
                            <a:t>7</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0</m:t>
                                    </m:r>
                                  </m:sub>
                                </m:sSub>
                              </m:oMath>
                            </m:oMathPara>
                          </a14:m>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Convento + Natural + Convencional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2835226487"/>
                      </a:ext>
                    </a:extLst>
                  </a:tr>
                  <a:tr h="189961">
                    <a:tc>
                      <a:txBody>
                        <a:bodyPr/>
                        <a:lstStyle/>
                        <a:p>
                          <a:pPr algn="ctr">
                            <a:lnSpc>
                              <a:spcPct val="200000"/>
                            </a:lnSpc>
                            <a:spcAft>
                              <a:spcPts val="0"/>
                            </a:spcAft>
                          </a:pPr>
                          <a:r>
                            <a:rPr lang="es-ES" sz="900" dirty="0">
                              <a:effectLst/>
                            </a:rPr>
                            <a:t>8</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1</m:t>
                                    </m:r>
                                  </m:sub>
                                </m:sSub>
                              </m:oMath>
                            </m:oMathPara>
                          </a14:m>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Convento + Natural + Artesanal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002694535"/>
                      </a:ext>
                    </a:extLst>
                  </a:tr>
                  <a:tr h="215361">
                    <a:tc>
                      <a:txBody>
                        <a:bodyPr/>
                        <a:lstStyle/>
                        <a:p>
                          <a:pPr algn="ctr">
                            <a:lnSpc>
                              <a:spcPct val="200000"/>
                            </a:lnSpc>
                            <a:spcAft>
                              <a:spcPts val="0"/>
                            </a:spcAft>
                          </a:pPr>
                          <a:r>
                            <a:rPr lang="es-ES" sz="900">
                              <a:effectLst/>
                            </a:rPr>
                            <a:t>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2</m:t>
                                    </m:r>
                                  </m:sub>
                                </m:sSub>
                              </m:oMath>
                            </m:oMathPara>
                          </a14:m>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Convento + Natural + Industrial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453590415"/>
                      </a:ext>
                    </a:extLst>
                  </a:tr>
                  <a:tr h="278861">
                    <a:tc>
                      <a:txBody>
                        <a:bodyPr/>
                        <a:lstStyle/>
                        <a:p>
                          <a:pPr algn="ctr">
                            <a:lnSpc>
                              <a:spcPct val="200000"/>
                            </a:lnSpc>
                            <a:spcAft>
                              <a:spcPts val="0"/>
                            </a:spcAft>
                          </a:pPr>
                          <a:r>
                            <a:rPr lang="es-ES" sz="900">
                              <a:effectLst/>
                            </a:rPr>
                            <a:t>10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0</m:t>
                                    </m:r>
                                  </m:sub>
                                </m:sSub>
                              </m:oMath>
                            </m:oMathPara>
                          </a14:m>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a:effectLst/>
                            </a:rPr>
                            <a:t>Convento + Artificial + Convencional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982696374"/>
                      </a:ext>
                    </a:extLst>
                  </a:tr>
                  <a:tr h="278861">
                    <a:tc>
                      <a:txBody>
                        <a:bodyPr/>
                        <a:lstStyle/>
                        <a:p>
                          <a:pPr algn="ctr">
                            <a:lnSpc>
                              <a:spcPct val="200000"/>
                            </a:lnSpc>
                            <a:spcAft>
                              <a:spcPts val="0"/>
                            </a:spcAft>
                          </a:pPr>
                          <a:r>
                            <a:rPr lang="es-ES" sz="900" dirty="0">
                              <a:effectLst/>
                            </a:rPr>
                            <a:t>11</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1</m:t>
                                    </m:r>
                                  </m:sub>
                                </m:sSub>
                              </m:oMath>
                            </m:oMathPara>
                          </a14:m>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a:effectLst/>
                            </a:rPr>
                            <a:t>Convento + Artificial + Artesanal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821716650"/>
                      </a:ext>
                    </a:extLst>
                  </a:tr>
                  <a:tr h="278861">
                    <a:tc>
                      <a:txBody>
                        <a:bodyPr/>
                        <a:lstStyle/>
                        <a:p>
                          <a:pPr algn="ctr">
                            <a:lnSpc>
                              <a:spcPct val="200000"/>
                            </a:lnSpc>
                            <a:spcAft>
                              <a:spcPts val="0"/>
                            </a:spcAft>
                          </a:pPr>
                          <a:r>
                            <a:rPr lang="es-ES" sz="900">
                              <a:effectLst/>
                            </a:rPr>
                            <a:t>12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2</m:t>
                                    </m:r>
                                  </m:sub>
                                </m:sSub>
                              </m:oMath>
                            </m:oMathPara>
                          </a14:m>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Convento + Artificial + Industrial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4260768610"/>
                      </a:ext>
                    </a:extLst>
                  </a:tr>
                  <a:tr h="278861">
                    <a:tc>
                      <a:txBody>
                        <a:bodyPr/>
                        <a:lstStyle/>
                        <a:p>
                          <a:pPr algn="ctr">
                            <a:lnSpc>
                              <a:spcPct val="200000"/>
                            </a:lnSpc>
                            <a:spcAft>
                              <a:spcPts val="0"/>
                            </a:spcAft>
                          </a:pPr>
                          <a:r>
                            <a:rPr lang="es-ES" sz="900" dirty="0">
                              <a:effectLst/>
                            </a:rPr>
                            <a:t>13</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2</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0</m:t>
                                    </m:r>
                                  </m:sub>
                                </m:sSub>
                              </m:oMath>
                            </m:oMathPara>
                          </a14:m>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Carmen + Natural + Convencional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731546611"/>
                      </a:ext>
                    </a:extLst>
                  </a:tr>
                  <a:tr h="278861">
                    <a:tc>
                      <a:txBody>
                        <a:bodyPr/>
                        <a:lstStyle/>
                        <a:p>
                          <a:pPr algn="ctr">
                            <a:lnSpc>
                              <a:spcPct val="200000"/>
                            </a:lnSpc>
                            <a:spcAft>
                              <a:spcPts val="0"/>
                            </a:spcAft>
                          </a:pPr>
                          <a:r>
                            <a:rPr lang="es-ES" sz="900" dirty="0">
                              <a:effectLst/>
                            </a:rPr>
                            <a:t>14</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2</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1</m:t>
                                    </m:r>
                                  </m:sub>
                                </m:sSub>
                              </m:oMath>
                            </m:oMathPara>
                          </a14:m>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Carmen + Natural + Artesanal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3866396132"/>
                      </a:ext>
                    </a:extLst>
                  </a:tr>
                  <a:tr h="278861">
                    <a:tc>
                      <a:txBody>
                        <a:bodyPr/>
                        <a:lstStyle/>
                        <a:p>
                          <a:pPr algn="ctr">
                            <a:lnSpc>
                              <a:spcPct val="200000"/>
                            </a:lnSpc>
                            <a:spcAft>
                              <a:spcPts val="0"/>
                            </a:spcAft>
                          </a:pPr>
                          <a:r>
                            <a:rPr lang="es-ES" sz="900" dirty="0">
                              <a:effectLst/>
                            </a:rPr>
                            <a:t>15</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2</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0</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2</m:t>
                                    </m:r>
                                  </m:sub>
                                </m:sSub>
                              </m:oMath>
                            </m:oMathPara>
                          </a14:m>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Carmen + Natural + Industrial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684241626"/>
                      </a:ext>
                    </a:extLst>
                  </a:tr>
                  <a:tr h="278861">
                    <a:tc>
                      <a:txBody>
                        <a:bodyPr/>
                        <a:lstStyle/>
                        <a:p>
                          <a:pPr algn="ctr">
                            <a:lnSpc>
                              <a:spcPct val="200000"/>
                            </a:lnSpc>
                            <a:spcAft>
                              <a:spcPts val="0"/>
                            </a:spcAft>
                          </a:pPr>
                          <a:r>
                            <a:rPr lang="es-ES" sz="900" dirty="0">
                              <a:effectLst/>
                            </a:rPr>
                            <a:t>16</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2</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0</m:t>
                                    </m:r>
                                  </m:sub>
                                </m:sSub>
                              </m:oMath>
                            </m:oMathPara>
                          </a14:m>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Carmen + Artificial + Convencional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893694405"/>
                      </a:ext>
                    </a:extLst>
                  </a:tr>
                  <a:tr h="278861">
                    <a:tc>
                      <a:txBody>
                        <a:bodyPr/>
                        <a:lstStyle/>
                        <a:p>
                          <a:pPr algn="ctr">
                            <a:lnSpc>
                              <a:spcPct val="200000"/>
                            </a:lnSpc>
                            <a:spcAft>
                              <a:spcPts val="0"/>
                            </a:spcAft>
                          </a:pPr>
                          <a:r>
                            <a:rPr lang="es-ES" sz="900" dirty="0">
                              <a:effectLst/>
                            </a:rPr>
                            <a:t>17</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2</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1</m:t>
                                    </m:r>
                                  </m:sub>
                                </m:sSub>
                              </m:oMath>
                            </m:oMathPara>
                          </a14:m>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Carmen + Artificial + Artesanal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2185609313"/>
                      </a:ext>
                    </a:extLst>
                  </a:tr>
                  <a:tr h="278861">
                    <a:tc>
                      <a:txBody>
                        <a:bodyPr/>
                        <a:lstStyle/>
                        <a:p>
                          <a:pPr algn="ctr">
                            <a:lnSpc>
                              <a:spcPct val="200000"/>
                            </a:lnSpc>
                            <a:spcAft>
                              <a:spcPts val="0"/>
                            </a:spcAft>
                          </a:pPr>
                          <a:r>
                            <a:rPr lang="es-ES" sz="900" dirty="0">
                              <a:effectLst/>
                            </a:rPr>
                            <a:t>18</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𝑎</m:t>
                                    </m:r>
                                  </m:e>
                                  <m:sub>
                                    <m:r>
                                      <a:rPr lang="es-ES" sz="900">
                                        <a:effectLst/>
                                        <a:latin typeface="Cambria Math" panose="02040503050406030204" pitchFamily="18" charset="0"/>
                                      </a:rPr>
                                      <m:t>2</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𝑏</m:t>
                                    </m:r>
                                  </m:e>
                                  <m:sub>
                                    <m:r>
                                      <a:rPr lang="es-ES" sz="900">
                                        <a:effectLst/>
                                        <a:latin typeface="Cambria Math" panose="02040503050406030204" pitchFamily="18" charset="0"/>
                                      </a:rPr>
                                      <m:t>1</m:t>
                                    </m:r>
                                  </m:sub>
                                </m:sSub>
                                <m:sSub>
                                  <m:sSubPr>
                                    <m:ctrlPr>
                                      <a:rPr lang="es-EC" sz="900" i="1">
                                        <a:effectLst/>
                                        <a:latin typeface="Cambria Math" panose="02040503050406030204" pitchFamily="18" charset="0"/>
                                      </a:rPr>
                                    </m:ctrlPr>
                                  </m:sSubPr>
                                  <m:e>
                                    <m:r>
                                      <a:rPr lang="es-ES" sz="900">
                                        <a:effectLst/>
                                        <a:latin typeface="Cambria Math" panose="02040503050406030204" pitchFamily="18" charset="0"/>
                                      </a:rPr>
                                      <m:t>𝑐</m:t>
                                    </m:r>
                                  </m:e>
                                  <m:sub>
                                    <m:r>
                                      <a:rPr lang="es-ES" sz="900">
                                        <a:effectLst/>
                                        <a:latin typeface="Cambria Math" panose="02040503050406030204" pitchFamily="18" charset="0"/>
                                      </a:rPr>
                                      <m:t>2</m:t>
                                    </m:r>
                                  </m:sub>
                                </m:sSub>
                              </m:oMath>
                            </m:oMathPara>
                          </a14:m>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tabLst>
                              <a:tab pos="5103495" algn="l"/>
                            </a:tabLst>
                          </a:pPr>
                          <a:r>
                            <a:rPr lang="es-ES" sz="1000" dirty="0">
                              <a:effectLst/>
                            </a:rPr>
                            <a:t>Carmen + Artificial + Industrial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280346472"/>
                      </a:ext>
                    </a:extLst>
                  </a:tr>
                </a:tbl>
              </a:graphicData>
            </a:graphic>
          </p:graphicFrame>
        </mc:Choice>
        <mc:Fallback xmlns="">
          <p:graphicFrame>
            <p:nvGraphicFramePr>
              <p:cNvPr id="2" name="Tabla 1">
                <a:extLst>
                  <a:ext uri="{FF2B5EF4-FFF2-40B4-BE49-F238E27FC236}">
                    <a16:creationId xmlns:a16="http://schemas.microsoft.com/office/drawing/2014/main" id="{326CC29F-623E-4EAF-9D45-EC67F868C56B}"/>
                  </a:ext>
                </a:extLst>
              </p:cNvPr>
              <p:cNvGraphicFramePr>
                <a:graphicFrameLocks noGrp="1"/>
              </p:cNvGraphicFramePr>
              <p:nvPr>
                <p:extLst>
                  <p:ext uri="{D42A27DB-BD31-4B8C-83A1-F6EECF244321}">
                    <p14:modId xmlns:p14="http://schemas.microsoft.com/office/powerpoint/2010/main" val="1270830910"/>
                  </p:ext>
                </p:extLst>
              </p:nvPr>
            </p:nvGraphicFramePr>
            <p:xfrm>
              <a:off x="240403" y="861693"/>
              <a:ext cx="6638483" cy="5296101"/>
            </p:xfrm>
            <a:graphic>
              <a:graphicData uri="http://schemas.openxmlformats.org/drawingml/2006/table">
                <a:tbl>
                  <a:tblPr bandRow="1">
                    <a:tableStyleId>{5FD0F851-EC5A-4D38-B0AD-8093EC10F338}</a:tableStyleId>
                  </a:tblPr>
                  <a:tblGrid>
                    <a:gridCol w="835824">
                      <a:extLst>
                        <a:ext uri="{9D8B030D-6E8A-4147-A177-3AD203B41FA5}">
                          <a16:colId xmlns:a16="http://schemas.microsoft.com/office/drawing/2014/main" val="3723033527"/>
                        </a:ext>
                      </a:extLst>
                    </a:gridCol>
                    <a:gridCol w="1790700">
                      <a:extLst>
                        <a:ext uri="{9D8B030D-6E8A-4147-A177-3AD203B41FA5}">
                          <a16:colId xmlns:a16="http://schemas.microsoft.com/office/drawing/2014/main" val="3767443851"/>
                        </a:ext>
                      </a:extLst>
                    </a:gridCol>
                    <a:gridCol w="4011959">
                      <a:extLst>
                        <a:ext uri="{9D8B030D-6E8A-4147-A177-3AD203B41FA5}">
                          <a16:colId xmlns:a16="http://schemas.microsoft.com/office/drawing/2014/main" val="269904396"/>
                        </a:ext>
                      </a:extLst>
                    </a:gridCol>
                  </a:tblGrid>
                  <a:tr h="262128">
                    <a:tc>
                      <a:txBody>
                        <a:bodyPr/>
                        <a:lstStyle/>
                        <a:p>
                          <a:pPr algn="ctr">
                            <a:lnSpc>
                              <a:spcPct val="200000"/>
                            </a:lnSpc>
                            <a:spcAft>
                              <a:spcPts val="0"/>
                            </a:spcAft>
                          </a:pPr>
                          <a:r>
                            <a:rPr lang="es-ES" sz="900" dirty="0" err="1">
                              <a:effectLst/>
                            </a:rPr>
                            <a:t>N°</a:t>
                          </a:r>
                          <a:r>
                            <a:rPr lang="es-ES" sz="900" dirty="0">
                              <a:effectLst/>
                            </a:rPr>
                            <a:t>.</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r>
                            <a:rPr lang="es-ES" sz="900" dirty="0">
                              <a:effectLst/>
                            </a:rPr>
                            <a:t>Tratamientos</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pPr algn="ctr">
                            <a:lnSpc>
                              <a:spcPct val="200000"/>
                            </a:lnSpc>
                            <a:spcAft>
                              <a:spcPts val="0"/>
                            </a:spcAft>
                          </a:pPr>
                          <a:r>
                            <a:rPr lang="es-ES" sz="1000" dirty="0">
                              <a:effectLst/>
                            </a:rPr>
                            <a:t>Combinación</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3241781507"/>
                      </a:ext>
                    </a:extLst>
                  </a:tr>
                  <a:tr h="274320">
                    <a:tc>
                      <a:txBody>
                        <a:bodyPr/>
                        <a:lstStyle/>
                        <a:p>
                          <a:pPr algn="ctr">
                            <a:lnSpc>
                              <a:spcPct val="200000"/>
                            </a:lnSpc>
                            <a:spcAft>
                              <a:spcPts val="0"/>
                            </a:spcAft>
                          </a:pPr>
                          <a:r>
                            <a:rPr lang="es-ES" sz="900" dirty="0">
                              <a:effectLst/>
                            </a:rPr>
                            <a:t>1</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97778" r="-224490" b="-1764444"/>
                          </a:stretch>
                        </a:blipFill>
                      </a:tcPr>
                    </a:tc>
                    <a:tc>
                      <a:txBody>
                        <a:bodyPr/>
                        <a:lstStyle/>
                        <a:p>
                          <a:pPr algn="ctr">
                            <a:lnSpc>
                              <a:spcPct val="200000"/>
                            </a:lnSpc>
                            <a:spcAft>
                              <a:spcPts val="0"/>
                            </a:spcAft>
                            <a:tabLst>
                              <a:tab pos="5103495" algn="l"/>
                            </a:tabLst>
                          </a:pPr>
                          <a:r>
                            <a:rPr lang="es-ES" sz="1000" dirty="0">
                              <a:effectLst/>
                            </a:rPr>
                            <a:t>Chone + Natural+ Convencional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510858170"/>
                      </a:ext>
                    </a:extLst>
                  </a:tr>
                  <a:tr h="278861">
                    <a:tc>
                      <a:txBody>
                        <a:bodyPr/>
                        <a:lstStyle/>
                        <a:p>
                          <a:pPr algn="ctr">
                            <a:lnSpc>
                              <a:spcPct val="200000"/>
                            </a:lnSpc>
                            <a:spcAft>
                              <a:spcPts val="0"/>
                            </a:spcAft>
                          </a:pPr>
                          <a:r>
                            <a:rPr lang="es-ES" sz="900" dirty="0">
                              <a:effectLst/>
                            </a:rPr>
                            <a:t>2</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193478" r="-224490" b="-1626087"/>
                          </a:stretch>
                        </a:blipFill>
                      </a:tcPr>
                    </a:tc>
                    <a:tc>
                      <a:txBody>
                        <a:bodyPr/>
                        <a:lstStyle/>
                        <a:p>
                          <a:pPr algn="ctr">
                            <a:lnSpc>
                              <a:spcPct val="200000"/>
                            </a:lnSpc>
                            <a:spcAft>
                              <a:spcPts val="0"/>
                            </a:spcAft>
                            <a:tabLst>
                              <a:tab pos="5103495" algn="l"/>
                            </a:tabLst>
                          </a:pPr>
                          <a:r>
                            <a:rPr lang="es-ES" sz="1000" dirty="0">
                              <a:effectLst/>
                            </a:rPr>
                            <a:t>Chone + Natural + Artesanal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3353665172"/>
                      </a:ext>
                    </a:extLst>
                  </a:tr>
                  <a:tr h="278861">
                    <a:tc>
                      <a:txBody>
                        <a:bodyPr/>
                        <a:lstStyle/>
                        <a:p>
                          <a:pPr algn="ctr">
                            <a:lnSpc>
                              <a:spcPct val="200000"/>
                            </a:lnSpc>
                            <a:spcAft>
                              <a:spcPts val="0"/>
                            </a:spcAft>
                          </a:pPr>
                          <a:r>
                            <a:rPr lang="es-ES" sz="900" dirty="0">
                              <a:effectLst/>
                            </a:rPr>
                            <a:t>3</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293478" r="-224490" b="-1526087"/>
                          </a:stretch>
                        </a:blipFill>
                      </a:tcPr>
                    </a:tc>
                    <a:tc>
                      <a:txBody>
                        <a:bodyPr/>
                        <a:lstStyle/>
                        <a:p>
                          <a:pPr algn="ctr">
                            <a:lnSpc>
                              <a:spcPct val="200000"/>
                            </a:lnSpc>
                            <a:spcAft>
                              <a:spcPts val="0"/>
                            </a:spcAft>
                            <a:tabLst>
                              <a:tab pos="5103495" algn="l"/>
                            </a:tabLst>
                          </a:pPr>
                          <a:r>
                            <a:rPr lang="es-ES" sz="1000" dirty="0">
                              <a:effectLst/>
                            </a:rPr>
                            <a:t>Chone + Natural + Industrial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447761623"/>
                      </a:ext>
                    </a:extLst>
                  </a:tr>
                  <a:tr h="278861">
                    <a:tc>
                      <a:txBody>
                        <a:bodyPr/>
                        <a:lstStyle/>
                        <a:p>
                          <a:pPr algn="ctr">
                            <a:lnSpc>
                              <a:spcPct val="200000"/>
                            </a:lnSpc>
                            <a:spcAft>
                              <a:spcPts val="0"/>
                            </a:spcAft>
                          </a:pPr>
                          <a:r>
                            <a:rPr lang="es-ES" sz="900" dirty="0">
                              <a:effectLst/>
                            </a:rPr>
                            <a:t>4</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393478" r="-224490" b="-1426087"/>
                          </a:stretch>
                        </a:blipFill>
                      </a:tcPr>
                    </a:tc>
                    <a:tc>
                      <a:txBody>
                        <a:bodyPr/>
                        <a:lstStyle/>
                        <a:p>
                          <a:pPr algn="ctr">
                            <a:lnSpc>
                              <a:spcPct val="200000"/>
                            </a:lnSpc>
                            <a:spcAft>
                              <a:spcPts val="0"/>
                            </a:spcAft>
                            <a:tabLst>
                              <a:tab pos="5103495" algn="l"/>
                            </a:tabLst>
                          </a:pPr>
                          <a:r>
                            <a:rPr lang="es-ES" sz="1000" dirty="0">
                              <a:effectLst/>
                            </a:rPr>
                            <a:t>Chone + Artificial + Convencional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397650515"/>
                      </a:ext>
                    </a:extLst>
                  </a:tr>
                  <a:tr h="278861">
                    <a:tc>
                      <a:txBody>
                        <a:bodyPr/>
                        <a:lstStyle/>
                        <a:p>
                          <a:pPr algn="ctr">
                            <a:lnSpc>
                              <a:spcPct val="200000"/>
                            </a:lnSpc>
                            <a:spcAft>
                              <a:spcPts val="0"/>
                            </a:spcAft>
                          </a:pPr>
                          <a:r>
                            <a:rPr lang="es-ES" sz="900" dirty="0">
                              <a:effectLst/>
                            </a:rPr>
                            <a:t>5</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504444" r="-224490" b="-1357778"/>
                          </a:stretch>
                        </a:blipFill>
                      </a:tcPr>
                    </a:tc>
                    <a:tc>
                      <a:txBody>
                        <a:bodyPr/>
                        <a:lstStyle/>
                        <a:p>
                          <a:pPr algn="ctr">
                            <a:lnSpc>
                              <a:spcPct val="200000"/>
                            </a:lnSpc>
                            <a:spcAft>
                              <a:spcPts val="0"/>
                            </a:spcAft>
                            <a:tabLst>
                              <a:tab pos="5103495" algn="l"/>
                            </a:tabLst>
                          </a:pPr>
                          <a:r>
                            <a:rPr lang="es-ES" sz="1000" dirty="0">
                              <a:effectLst/>
                            </a:rPr>
                            <a:t>Chone + Artificial + Artesanal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940071516"/>
                      </a:ext>
                    </a:extLst>
                  </a:tr>
                  <a:tr h="278861">
                    <a:tc>
                      <a:txBody>
                        <a:bodyPr/>
                        <a:lstStyle/>
                        <a:p>
                          <a:pPr algn="ctr">
                            <a:lnSpc>
                              <a:spcPct val="200000"/>
                            </a:lnSpc>
                            <a:spcAft>
                              <a:spcPts val="0"/>
                            </a:spcAft>
                          </a:pPr>
                          <a:r>
                            <a:rPr lang="es-ES" sz="900" dirty="0">
                              <a:effectLst/>
                            </a:rPr>
                            <a:t>6</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591304" r="-224490" b="-1228261"/>
                          </a:stretch>
                        </a:blipFill>
                      </a:tcPr>
                    </a:tc>
                    <a:tc>
                      <a:txBody>
                        <a:bodyPr/>
                        <a:lstStyle/>
                        <a:p>
                          <a:pPr algn="ctr">
                            <a:lnSpc>
                              <a:spcPct val="200000"/>
                            </a:lnSpc>
                            <a:spcAft>
                              <a:spcPts val="0"/>
                            </a:spcAft>
                            <a:tabLst>
                              <a:tab pos="5103495" algn="l"/>
                            </a:tabLst>
                          </a:pPr>
                          <a:r>
                            <a:rPr lang="es-ES" sz="1000" dirty="0">
                              <a:effectLst/>
                            </a:rPr>
                            <a:t>Chone + Artificial + Industrial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3314187434"/>
                      </a:ext>
                    </a:extLst>
                  </a:tr>
                  <a:tr h="306959">
                    <a:tc>
                      <a:txBody>
                        <a:bodyPr/>
                        <a:lstStyle/>
                        <a:p>
                          <a:pPr algn="ctr">
                            <a:lnSpc>
                              <a:spcPct val="200000"/>
                            </a:lnSpc>
                            <a:spcAft>
                              <a:spcPts val="0"/>
                            </a:spcAft>
                          </a:pPr>
                          <a:r>
                            <a:rPr lang="es-ES" sz="900" dirty="0">
                              <a:effectLst/>
                            </a:rPr>
                            <a:t>7</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623529" r="-224490" b="-1007843"/>
                          </a:stretch>
                        </a:blipFill>
                      </a:tcPr>
                    </a:tc>
                    <a:tc>
                      <a:txBody>
                        <a:bodyPr/>
                        <a:lstStyle/>
                        <a:p>
                          <a:pPr algn="ctr">
                            <a:lnSpc>
                              <a:spcPct val="200000"/>
                            </a:lnSpc>
                            <a:spcAft>
                              <a:spcPts val="0"/>
                            </a:spcAft>
                            <a:tabLst>
                              <a:tab pos="5103495" algn="l"/>
                            </a:tabLst>
                          </a:pPr>
                          <a:r>
                            <a:rPr lang="es-ES" sz="1000" dirty="0">
                              <a:effectLst/>
                            </a:rPr>
                            <a:t>Convento + Natural + Convencional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2835226487"/>
                      </a:ext>
                    </a:extLst>
                  </a:tr>
                  <a:tr h="274320">
                    <a:tc>
                      <a:txBody>
                        <a:bodyPr/>
                        <a:lstStyle/>
                        <a:p>
                          <a:pPr algn="ctr">
                            <a:lnSpc>
                              <a:spcPct val="200000"/>
                            </a:lnSpc>
                            <a:spcAft>
                              <a:spcPts val="0"/>
                            </a:spcAft>
                          </a:pPr>
                          <a:r>
                            <a:rPr lang="es-ES" sz="900" dirty="0">
                              <a:effectLst/>
                            </a:rPr>
                            <a:t>8</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820000" r="-224490" b="-1042222"/>
                          </a:stretch>
                        </a:blipFill>
                      </a:tcPr>
                    </a:tc>
                    <a:tc>
                      <a:txBody>
                        <a:bodyPr/>
                        <a:lstStyle/>
                        <a:p>
                          <a:pPr algn="ctr">
                            <a:lnSpc>
                              <a:spcPct val="200000"/>
                            </a:lnSpc>
                            <a:spcAft>
                              <a:spcPts val="0"/>
                            </a:spcAft>
                            <a:tabLst>
                              <a:tab pos="5103495" algn="l"/>
                            </a:tabLst>
                          </a:pPr>
                          <a:r>
                            <a:rPr lang="es-ES" sz="1000" dirty="0">
                              <a:effectLst/>
                            </a:rPr>
                            <a:t>Convento + Natural + Artesanal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002694535"/>
                      </a:ext>
                    </a:extLst>
                  </a:tr>
                  <a:tr h="274320">
                    <a:tc>
                      <a:txBody>
                        <a:bodyPr/>
                        <a:lstStyle/>
                        <a:p>
                          <a:pPr algn="ctr">
                            <a:lnSpc>
                              <a:spcPct val="200000"/>
                            </a:lnSpc>
                            <a:spcAft>
                              <a:spcPts val="0"/>
                            </a:spcAft>
                          </a:pPr>
                          <a:r>
                            <a:rPr lang="es-ES" sz="900">
                              <a:effectLst/>
                            </a:rPr>
                            <a:t>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920000" r="-224490" b="-942222"/>
                          </a:stretch>
                        </a:blipFill>
                      </a:tcPr>
                    </a:tc>
                    <a:tc>
                      <a:txBody>
                        <a:bodyPr/>
                        <a:lstStyle/>
                        <a:p>
                          <a:pPr algn="ctr">
                            <a:lnSpc>
                              <a:spcPct val="200000"/>
                            </a:lnSpc>
                            <a:spcAft>
                              <a:spcPts val="0"/>
                            </a:spcAft>
                            <a:tabLst>
                              <a:tab pos="5103495" algn="l"/>
                            </a:tabLst>
                          </a:pPr>
                          <a:r>
                            <a:rPr lang="es-ES" sz="1000" dirty="0">
                              <a:effectLst/>
                            </a:rPr>
                            <a:t>Convento + Natural + Industrial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453590415"/>
                      </a:ext>
                    </a:extLst>
                  </a:tr>
                  <a:tr h="278861">
                    <a:tc>
                      <a:txBody>
                        <a:bodyPr/>
                        <a:lstStyle/>
                        <a:p>
                          <a:pPr algn="ctr">
                            <a:lnSpc>
                              <a:spcPct val="200000"/>
                            </a:lnSpc>
                            <a:spcAft>
                              <a:spcPts val="0"/>
                            </a:spcAft>
                          </a:pPr>
                          <a:r>
                            <a:rPr lang="es-ES" sz="900">
                              <a:effectLst/>
                            </a:rPr>
                            <a:t>10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997826" r="-224490" b="-821739"/>
                          </a:stretch>
                        </a:blipFill>
                      </a:tcPr>
                    </a:tc>
                    <a:tc>
                      <a:txBody>
                        <a:bodyPr/>
                        <a:lstStyle/>
                        <a:p>
                          <a:pPr algn="ctr">
                            <a:lnSpc>
                              <a:spcPct val="200000"/>
                            </a:lnSpc>
                            <a:spcAft>
                              <a:spcPts val="0"/>
                            </a:spcAft>
                            <a:tabLst>
                              <a:tab pos="5103495" algn="l"/>
                            </a:tabLst>
                          </a:pPr>
                          <a:r>
                            <a:rPr lang="es-ES" sz="1000">
                              <a:effectLst/>
                            </a:rPr>
                            <a:t>Convento + Artificial + Convencional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982696374"/>
                      </a:ext>
                    </a:extLst>
                  </a:tr>
                  <a:tr h="278861">
                    <a:tc>
                      <a:txBody>
                        <a:bodyPr/>
                        <a:lstStyle/>
                        <a:p>
                          <a:pPr algn="ctr">
                            <a:lnSpc>
                              <a:spcPct val="200000"/>
                            </a:lnSpc>
                            <a:spcAft>
                              <a:spcPts val="0"/>
                            </a:spcAft>
                          </a:pPr>
                          <a:r>
                            <a:rPr lang="es-ES" sz="900" dirty="0">
                              <a:effectLst/>
                            </a:rPr>
                            <a:t>11</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1122222" r="-224490" b="-740000"/>
                          </a:stretch>
                        </a:blipFill>
                      </a:tcPr>
                    </a:tc>
                    <a:tc>
                      <a:txBody>
                        <a:bodyPr/>
                        <a:lstStyle/>
                        <a:p>
                          <a:pPr algn="ctr">
                            <a:lnSpc>
                              <a:spcPct val="200000"/>
                            </a:lnSpc>
                            <a:spcAft>
                              <a:spcPts val="0"/>
                            </a:spcAft>
                            <a:tabLst>
                              <a:tab pos="5103495" algn="l"/>
                            </a:tabLst>
                          </a:pPr>
                          <a:r>
                            <a:rPr lang="es-ES" sz="1000">
                              <a:effectLst/>
                            </a:rPr>
                            <a:t>Convento + Artificial + Artesanal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821716650"/>
                      </a:ext>
                    </a:extLst>
                  </a:tr>
                  <a:tr h="278861">
                    <a:tc>
                      <a:txBody>
                        <a:bodyPr/>
                        <a:lstStyle/>
                        <a:p>
                          <a:pPr algn="ctr">
                            <a:lnSpc>
                              <a:spcPct val="200000"/>
                            </a:lnSpc>
                            <a:spcAft>
                              <a:spcPts val="0"/>
                            </a:spcAft>
                          </a:pPr>
                          <a:r>
                            <a:rPr lang="es-ES" sz="900">
                              <a:effectLst/>
                            </a:rPr>
                            <a:t>12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1195652" r="-224490" b="-623913"/>
                          </a:stretch>
                        </a:blipFill>
                      </a:tcPr>
                    </a:tc>
                    <a:tc>
                      <a:txBody>
                        <a:bodyPr/>
                        <a:lstStyle/>
                        <a:p>
                          <a:pPr algn="ctr">
                            <a:lnSpc>
                              <a:spcPct val="200000"/>
                            </a:lnSpc>
                            <a:spcAft>
                              <a:spcPts val="0"/>
                            </a:spcAft>
                            <a:tabLst>
                              <a:tab pos="5103495" algn="l"/>
                            </a:tabLst>
                          </a:pPr>
                          <a:r>
                            <a:rPr lang="es-ES" sz="1000" dirty="0">
                              <a:effectLst/>
                            </a:rPr>
                            <a:t>Convento + Artificial + Industrial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4260768610"/>
                      </a:ext>
                    </a:extLst>
                  </a:tr>
                  <a:tr h="278861">
                    <a:tc>
                      <a:txBody>
                        <a:bodyPr/>
                        <a:lstStyle/>
                        <a:p>
                          <a:pPr algn="ctr">
                            <a:lnSpc>
                              <a:spcPct val="200000"/>
                            </a:lnSpc>
                            <a:spcAft>
                              <a:spcPts val="0"/>
                            </a:spcAft>
                          </a:pPr>
                          <a:r>
                            <a:rPr lang="es-ES" sz="900" dirty="0">
                              <a:effectLst/>
                            </a:rPr>
                            <a:t>13</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1295652" r="-224490" b="-523913"/>
                          </a:stretch>
                        </a:blipFill>
                      </a:tcPr>
                    </a:tc>
                    <a:tc>
                      <a:txBody>
                        <a:bodyPr/>
                        <a:lstStyle/>
                        <a:p>
                          <a:pPr algn="ctr">
                            <a:lnSpc>
                              <a:spcPct val="200000"/>
                            </a:lnSpc>
                            <a:spcAft>
                              <a:spcPts val="0"/>
                            </a:spcAft>
                            <a:tabLst>
                              <a:tab pos="5103495" algn="l"/>
                            </a:tabLst>
                          </a:pPr>
                          <a:r>
                            <a:rPr lang="es-ES" sz="1000" dirty="0">
                              <a:effectLst/>
                            </a:rPr>
                            <a:t>Carmen + Natural + Convencional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731546611"/>
                      </a:ext>
                    </a:extLst>
                  </a:tr>
                  <a:tr h="278861">
                    <a:tc>
                      <a:txBody>
                        <a:bodyPr/>
                        <a:lstStyle/>
                        <a:p>
                          <a:pPr algn="ctr">
                            <a:lnSpc>
                              <a:spcPct val="200000"/>
                            </a:lnSpc>
                            <a:spcAft>
                              <a:spcPts val="0"/>
                            </a:spcAft>
                          </a:pPr>
                          <a:r>
                            <a:rPr lang="es-ES" sz="900" dirty="0">
                              <a:effectLst/>
                            </a:rPr>
                            <a:t>14</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1395652" r="-224490" b="-423913"/>
                          </a:stretch>
                        </a:blipFill>
                      </a:tcPr>
                    </a:tc>
                    <a:tc>
                      <a:txBody>
                        <a:bodyPr/>
                        <a:lstStyle/>
                        <a:p>
                          <a:pPr algn="ctr">
                            <a:lnSpc>
                              <a:spcPct val="200000"/>
                            </a:lnSpc>
                            <a:spcAft>
                              <a:spcPts val="0"/>
                            </a:spcAft>
                            <a:tabLst>
                              <a:tab pos="5103495" algn="l"/>
                            </a:tabLst>
                          </a:pPr>
                          <a:r>
                            <a:rPr lang="es-ES" sz="1000" dirty="0">
                              <a:effectLst/>
                            </a:rPr>
                            <a:t>Carmen + Natural + Artesanal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3866396132"/>
                      </a:ext>
                    </a:extLst>
                  </a:tr>
                  <a:tr h="278861">
                    <a:tc>
                      <a:txBody>
                        <a:bodyPr/>
                        <a:lstStyle/>
                        <a:p>
                          <a:pPr algn="ctr">
                            <a:lnSpc>
                              <a:spcPct val="200000"/>
                            </a:lnSpc>
                            <a:spcAft>
                              <a:spcPts val="0"/>
                            </a:spcAft>
                          </a:pPr>
                          <a:r>
                            <a:rPr lang="es-ES" sz="900" dirty="0">
                              <a:effectLst/>
                            </a:rPr>
                            <a:t>15</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1495652" r="-224490" b="-323913"/>
                          </a:stretch>
                        </a:blipFill>
                      </a:tcPr>
                    </a:tc>
                    <a:tc>
                      <a:txBody>
                        <a:bodyPr/>
                        <a:lstStyle/>
                        <a:p>
                          <a:pPr algn="ctr">
                            <a:lnSpc>
                              <a:spcPct val="200000"/>
                            </a:lnSpc>
                            <a:spcAft>
                              <a:spcPts val="0"/>
                            </a:spcAft>
                            <a:tabLst>
                              <a:tab pos="5103495" algn="l"/>
                            </a:tabLst>
                          </a:pPr>
                          <a:r>
                            <a:rPr lang="es-ES" sz="1000" dirty="0">
                              <a:effectLst/>
                            </a:rPr>
                            <a:t>Carmen + Natural + Industrial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684241626"/>
                      </a:ext>
                    </a:extLst>
                  </a:tr>
                  <a:tr h="278861">
                    <a:tc>
                      <a:txBody>
                        <a:bodyPr/>
                        <a:lstStyle/>
                        <a:p>
                          <a:pPr algn="ctr">
                            <a:lnSpc>
                              <a:spcPct val="200000"/>
                            </a:lnSpc>
                            <a:spcAft>
                              <a:spcPts val="0"/>
                            </a:spcAft>
                          </a:pPr>
                          <a:r>
                            <a:rPr lang="es-ES" sz="900" dirty="0">
                              <a:effectLst/>
                            </a:rPr>
                            <a:t>16</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1631111" r="-224490" b="-231111"/>
                          </a:stretch>
                        </a:blipFill>
                      </a:tcPr>
                    </a:tc>
                    <a:tc>
                      <a:txBody>
                        <a:bodyPr/>
                        <a:lstStyle/>
                        <a:p>
                          <a:pPr algn="ctr">
                            <a:lnSpc>
                              <a:spcPct val="200000"/>
                            </a:lnSpc>
                            <a:spcAft>
                              <a:spcPts val="0"/>
                            </a:spcAft>
                            <a:tabLst>
                              <a:tab pos="5103495" algn="l"/>
                            </a:tabLst>
                          </a:pPr>
                          <a:r>
                            <a:rPr lang="es-ES" sz="1000" dirty="0">
                              <a:effectLst/>
                            </a:rPr>
                            <a:t>Carmen + Artificial + Convencional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893694405"/>
                      </a:ext>
                    </a:extLst>
                  </a:tr>
                  <a:tr h="278861">
                    <a:tc>
                      <a:txBody>
                        <a:bodyPr/>
                        <a:lstStyle/>
                        <a:p>
                          <a:pPr algn="ctr">
                            <a:lnSpc>
                              <a:spcPct val="200000"/>
                            </a:lnSpc>
                            <a:spcAft>
                              <a:spcPts val="0"/>
                            </a:spcAft>
                          </a:pPr>
                          <a:r>
                            <a:rPr lang="es-ES" sz="900" dirty="0">
                              <a:effectLst/>
                            </a:rPr>
                            <a:t>17</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1693478" r="-224490" b="-126087"/>
                          </a:stretch>
                        </a:blipFill>
                      </a:tcPr>
                    </a:tc>
                    <a:tc>
                      <a:txBody>
                        <a:bodyPr/>
                        <a:lstStyle/>
                        <a:p>
                          <a:pPr algn="ctr">
                            <a:lnSpc>
                              <a:spcPct val="200000"/>
                            </a:lnSpc>
                            <a:spcAft>
                              <a:spcPts val="0"/>
                            </a:spcAft>
                            <a:tabLst>
                              <a:tab pos="5103495" algn="l"/>
                            </a:tabLst>
                          </a:pPr>
                          <a:r>
                            <a:rPr lang="es-ES" sz="1000" dirty="0">
                              <a:effectLst/>
                            </a:rPr>
                            <a:t>Carmen + Artificial + Artesanal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2185609313"/>
                      </a:ext>
                    </a:extLst>
                  </a:tr>
                  <a:tr h="278861">
                    <a:tc>
                      <a:txBody>
                        <a:bodyPr/>
                        <a:lstStyle/>
                        <a:p>
                          <a:pPr algn="ctr">
                            <a:lnSpc>
                              <a:spcPct val="200000"/>
                            </a:lnSpc>
                            <a:spcAft>
                              <a:spcPts val="0"/>
                            </a:spcAft>
                          </a:pPr>
                          <a:r>
                            <a:rPr lang="es-ES" sz="900" dirty="0">
                              <a:effectLst/>
                            </a:rPr>
                            <a:t>18</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tc>
                      <a:txBody>
                        <a:bodyPr/>
                        <a:lstStyle/>
                        <a:p>
                          <a:endParaRPr lang="es-EC"/>
                        </a:p>
                      </a:txBody>
                      <a:tcPr marL="43265" marR="43265" marT="0" marB="0" anchor="ctr">
                        <a:blipFill>
                          <a:blip r:embed="rId2"/>
                          <a:stretch>
                            <a:fillRect l="-46599" t="-1793478" r="-224490" b="-26087"/>
                          </a:stretch>
                        </a:blipFill>
                      </a:tcPr>
                    </a:tc>
                    <a:tc>
                      <a:txBody>
                        <a:bodyPr/>
                        <a:lstStyle/>
                        <a:p>
                          <a:pPr algn="ctr">
                            <a:lnSpc>
                              <a:spcPct val="200000"/>
                            </a:lnSpc>
                            <a:spcAft>
                              <a:spcPts val="0"/>
                            </a:spcAft>
                            <a:tabLst>
                              <a:tab pos="5103495" algn="l"/>
                            </a:tabLst>
                          </a:pPr>
                          <a:r>
                            <a:rPr lang="es-ES" sz="1000" dirty="0">
                              <a:effectLst/>
                            </a:rPr>
                            <a:t>Carmen + Artificial + Industrial</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3265" marR="43265" marT="0" marB="0" anchor="ctr"/>
                    </a:tc>
                    <a:extLst>
                      <a:ext uri="{0D108BD9-81ED-4DB2-BD59-A6C34878D82A}">
                        <a16:rowId xmlns:a16="http://schemas.microsoft.com/office/drawing/2014/main" val="1280346472"/>
                      </a:ext>
                    </a:extLst>
                  </a:tr>
                </a:tbl>
              </a:graphicData>
            </a:graphic>
          </p:graphicFrame>
        </mc:Fallback>
      </mc:AlternateContent>
      <p:cxnSp>
        <p:nvCxnSpPr>
          <p:cNvPr id="15" name="Conector recto 14">
            <a:extLst>
              <a:ext uri="{FF2B5EF4-FFF2-40B4-BE49-F238E27FC236}">
                <a16:creationId xmlns:a16="http://schemas.microsoft.com/office/drawing/2014/main" id="{F7BA6E2D-9989-4682-9929-5F5AE5C4C728}"/>
              </a:ext>
            </a:extLst>
          </p:cNvPr>
          <p:cNvCxnSpPr/>
          <p:nvPr/>
        </p:nvCxnSpPr>
        <p:spPr>
          <a:xfrm>
            <a:off x="388661" y="686406"/>
            <a:ext cx="11414678" cy="515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68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2F21F8-A453-4BF4-B43C-BF213D25A7E2}"/>
              </a:ext>
            </a:extLst>
          </p:cNvPr>
          <p:cNvSpPr>
            <a:spLocks noGrp="1"/>
          </p:cNvSpPr>
          <p:nvPr>
            <p:ph type="title"/>
          </p:nvPr>
        </p:nvSpPr>
        <p:spPr>
          <a:xfrm>
            <a:off x="838200" y="339367"/>
            <a:ext cx="10515600" cy="1325563"/>
          </a:xfrm>
        </p:spPr>
        <p:txBody>
          <a:bodyPr>
            <a:normAutofit fontScale="90000"/>
          </a:bodyPr>
          <a:lstStyle/>
          <a:p>
            <a:pPr algn="ctr"/>
            <a:r>
              <a:rPr lang="es-EC" b="1"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Indicadores que se evaluaron del queso en la presente investigación son:</a:t>
            </a:r>
          </a:p>
        </p:txBody>
      </p:sp>
      <p:graphicFrame>
        <p:nvGraphicFramePr>
          <p:cNvPr id="4" name="Marcador de contenido 3">
            <a:extLst>
              <a:ext uri="{FF2B5EF4-FFF2-40B4-BE49-F238E27FC236}">
                <a16:creationId xmlns:a16="http://schemas.microsoft.com/office/drawing/2014/main" id="{0D1AF45F-980A-462B-9B96-5C724429CFAB}"/>
              </a:ext>
            </a:extLst>
          </p:cNvPr>
          <p:cNvGraphicFramePr>
            <a:graphicFrameLocks noGrp="1"/>
          </p:cNvGraphicFramePr>
          <p:nvPr>
            <p:ph idx="1"/>
            <p:extLst>
              <p:ext uri="{D42A27DB-BD31-4B8C-83A1-F6EECF244321}">
                <p14:modId xmlns:p14="http://schemas.microsoft.com/office/powerpoint/2010/main" val="4001896081"/>
              </p:ext>
            </p:extLst>
          </p:nvPr>
        </p:nvGraphicFramePr>
        <p:xfrm>
          <a:off x="1505243" y="2335237"/>
          <a:ext cx="8707901" cy="3629467"/>
        </p:xfrm>
        <a:graphic>
          <a:graphicData uri="http://schemas.openxmlformats.org/drawingml/2006/table">
            <a:tbl>
              <a:tblPr firstRow="1" firstCol="1" bandRow="1">
                <a:tableStyleId>{5A111915-BE36-4E01-A7E5-04B1672EAD32}</a:tableStyleId>
              </a:tblPr>
              <a:tblGrid>
                <a:gridCol w="2809160">
                  <a:extLst>
                    <a:ext uri="{9D8B030D-6E8A-4147-A177-3AD203B41FA5}">
                      <a16:colId xmlns:a16="http://schemas.microsoft.com/office/drawing/2014/main" val="4146000289"/>
                    </a:ext>
                  </a:extLst>
                </a:gridCol>
                <a:gridCol w="3089581">
                  <a:extLst>
                    <a:ext uri="{9D8B030D-6E8A-4147-A177-3AD203B41FA5}">
                      <a16:colId xmlns:a16="http://schemas.microsoft.com/office/drawing/2014/main" val="3923391201"/>
                    </a:ext>
                  </a:extLst>
                </a:gridCol>
                <a:gridCol w="2809160">
                  <a:extLst>
                    <a:ext uri="{9D8B030D-6E8A-4147-A177-3AD203B41FA5}">
                      <a16:colId xmlns:a16="http://schemas.microsoft.com/office/drawing/2014/main" val="3814258297"/>
                    </a:ext>
                  </a:extLst>
                </a:gridCol>
              </a:tblGrid>
              <a:tr h="579748">
                <a:tc>
                  <a:txBody>
                    <a:bodyPr/>
                    <a:lstStyle/>
                    <a:p>
                      <a:pPr algn="ctr">
                        <a:lnSpc>
                          <a:spcPct val="115000"/>
                        </a:lnSpc>
                        <a:spcAft>
                          <a:spcPts val="0"/>
                        </a:spcAft>
                      </a:pPr>
                      <a:r>
                        <a:rPr lang="es-ES" sz="1800" b="1" dirty="0">
                          <a:effectLst/>
                        </a:rPr>
                        <a:t>Análisis Físico-Químico </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b="1" dirty="0">
                          <a:effectLst/>
                        </a:rPr>
                        <a:t>Análisis Microbiológico </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800" b="1" dirty="0">
                          <a:effectLst/>
                        </a:rPr>
                        <a:t>Análisis sensorial </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4378304"/>
                  </a:ext>
                </a:extLst>
              </a:tr>
              <a:tr h="579748">
                <a:tc>
                  <a:txBody>
                    <a:bodyPr/>
                    <a:lstStyle/>
                    <a:p>
                      <a:pPr marL="228600" algn="ctr">
                        <a:lnSpc>
                          <a:spcPct val="115000"/>
                        </a:lnSpc>
                        <a:spcAft>
                          <a:spcPts val="0"/>
                        </a:spcAft>
                      </a:pPr>
                      <a:r>
                        <a:rPr lang="es-ES" sz="1800" b="0">
                          <a:effectLst/>
                        </a:rPr>
                        <a:t>Proteína</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lnSpc>
                          <a:spcPct val="115000"/>
                        </a:lnSpc>
                        <a:spcAft>
                          <a:spcPts val="0"/>
                        </a:spcAft>
                      </a:pPr>
                      <a:r>
                        <a:rPr lang="es-ES" sz="1800" b="0" dirty="0">
                          <a:effectLst/>
                        </a:rPr>
                        <a:t>UFC de hongos </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lnSpc>
                          <a:spcPct val="115000"/>
                        </a:lnSpc>
                        <a:spcAft>
                          <a:spcPts val="0"/>
                        </a:spcAft>
                      </a:pPr>
                      <a:r>
                        <a:rPr lang="es-ES" sz="1800" b="0" dirty="0">
                          <a:effectLst/>
                        </a:rPr>
                        <a:t>Organolépticos</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5629513"/>
                  </a:ext>
                </a:extLst>
              </a:tr>
              <a:tr h="579748">
                <a:tc>
                  <a:txBody>
                    <a:bodyPr/>
                    <a:lstStyle/>
                    <a:p>
                      <a:pPr marL="228600" algn="ctr">
                        <a:lnSpc>
                          <a:spcPct val="115000"/>
                        </a:lnSpc>
                        <a:spcAft>
                          <a:spcPts val="0"/>
                        </a:spcAft>
                      </a:pPr>
                      <a:r>
                        <a:rPr lang="es-ES" sz="1800" b="0">
                          <a:effectLst/>
                        </a:rPr>
                        <a:t>Grasa </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lnSpc>
                          <a:spcPct val="115000"/>
                        </a:lnSpc>
                        <a:spcAft>
                          <a:spcPts val="0"/>
                        </a:spcAft>
                      </a:pPr>
                      <a:r>
                        <a:rPr lang="es-ES" sz="1800" b="0" dirty="0">
                          <a:effectLst/>
                        </a:rPr>
                        <a:t>UFC de bacterias</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lnSpc>
                          <a:spcPct val="115000"/>
                        </a:lnSpc>
                        <a:spcAft>
                          <a:spcPts val="0"/>
                        </a:spcAft>
                      </a:pPr>
                      <a:r>
                        <a:rPr lang="es-ES" sz="1800" b="0">
                          <a:effectLst/>
                        </a:rPr>
                        <a:t>Prueba de aceptación</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7853038"/>
                  </a:ext>
                </a:extLst>
              </a:tr>
              <a:tr h="579748">
                <a:tc>
                  <a:txBody>
                    <a:bodyPr/>
                    <a:lstStyle/>
                    <a:p>
                      <a:pPr marL="228600" algn="ctr">
                        <a:lnSpc>
                          <a:spcPct val="115000"/>
                        </a:lnSpc>
                        <a:spcAft>
                          <a:spcPts val="0"/>
                        </a:spcAft>
                      </a:pPr>
                      <a:r>
                        <a:rPr lang="es-ES" sz="1800" b="0" dirty="0">
                          <a:effectLst/>
                        </a:rPr>
                        <a:t>Ceniza </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lnSpc>
                          <a:spcPct val="115000"/>
                        </a:lnSpc>
                        <a:spcAft>
                          <a:spcPts val="0"/>
                        </a:spcAft>
                      </a:pPr>
                      <a:r>
                        <a:rPr lang="es-ES" sz="1800" b="0">
                          <a:effectLst/>
                        </a:rPr>
                        <a:t>Echerichia coli</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lnSpc>
                          <a:spcPct val="115000"/>
                        </a:lnSpc>
                        <a:spcAft>
                          <a:spcPts val="0"/>
                        </a:spcAft>
                      </a:pPr>
                      <a:r>
                        <a:rPr lang="es-ES" sz="1800" b="0">
                          <a:effectLst/>
                        </a:rPr>
                        <a:t> </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2764962"/>
                  </a:ext>
                </a:extLst>
              </a:tr>
              <a:tr h="730727">
                <a:tc>
                  <a:txBody>
                    <a:bodyPr/>
                    <a:lstStyle/>
                    <a:p>
                      <a:pPr marL="228600" algn="ctr">
                        <a:lnSpc>
                          <a:spcPct val="115000"/>
                        </a:lnSpc>
                        <a:spcAft>
                          <a:spcPts val="0"/>
                        </a:spcAft>
                      </a:pPr>
                      <a:r>
                        <a:rPr lang="es-ES" sz="1800" b="0">
                          <a:effectLst/>
                        </a:rPr>
                        <a:t>Humedad</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lnSpc>
                          <a:spcPct val="115000"/>
                        </a:lnSpc>
                        <a:spcAft>
                          <a:spcPts val="0"/>
                        </a:spcAft>
                      </a:pPr>
                      <a:r>
                        <a:rPr lang="es-ES" sz="1800" b="0">
                          <a:effectLst/>
                        </a:rPr>
                        <a:t> </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lnSpc>
                          <a:spcPct val="115000"/>
                        </a:lnSpc>
                        <a:spcAft>
                          <a:spcPts val="0"/>
                        </a:spcAft>
                      </a:pPr>
                      <a:r>
                        <a:rPr lang="es-ES" sz="1800" b="0">
                          <a:effectLst/>
                        </a:rPr>
                        <a:t> </a:t>
                      </a:r>
                      <a:endParaRPr lang="es-EC"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304745"/>
                  </a:ext>
                </a:extLst>
              </a:tr>
              <a:tr h="579748">
                <a:tc>
                  <a:txBody>
                    <a:bodyPr/>
                    <a:lstStyle/>
                    <a:p>
                      <a:pPr marL="228600" algn="ctr">
                        <a:lnSpc>
                          <a:spcPct val="115000"/>
                        </a:lnSpc>
                        <a:spcAft>
                          <a:spcPts val="0"/>
                        </a:spcAft>
                      </a:pPr>
                      <a:r>
                        <a:rPr lang="es-ES" sz="1800" b="0" dirty="0">
                          <a:effectLst/>
                        </a:rPr>
                        <a:t>pH, acidez, densidad</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lnSpc>
                          <a:spcPct val="115000"/>
                        </a:lnSpc>
                        <a:spcAft>
                          <a:spcPts val="0"/>
                        </a:spcAft>
                      </a:pPr>
                      <a:r>
                        <a:rPr lang="es-ES" sz="1800" b="0" dirty="0">
                          <a:effectLst/>
                        </a:rPr>
                        <a:t> </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gn="ctr">
                        <a:lnSpc>
                          <a:spcPct val="115000"/>
                        </a:lnSpc>
                        <a:spcAft>
                          <a:spcPts val="0"/>
                        </a:spcAft>
                      </a:pPr>
                      <a:r>
                        <a:rPr lang="es-ES" sz="1800" b="0" dirty="0">
                          <a:effectLst/>
                        </a:rPr>
                        <a:t> </a:t>
                      </a:r>
                      <a:endParaRPr lang="es-EC"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509461"/>
                  </a:ext>
                </a:extLst>
              </a:tr>
            </a:tbl>
          </a:graphicData>
        </a:graphic>
      </p:graphicFrame>
      <p:cxnSp>
        <p:nvCxnSpPr>
          <p:cNvPr id="5" name="Conector recto 4">
            <a:extLst>
              <a:ext uri="{FF2B5EF4-FFF2-40B4-BE49-F238E27FC236}">
                <a16:creationId xmlns:a16="http://schemas.microsoft.com/office/drawing/2014/main" id="{86D6A350-2A0D-4A96-9CDF-98C6672B635C}"/>
              </a:ext>
            </a:extLst>
          </p:cNvPr>
          <p:cNvCxnSpPr/>
          <p:nvPr/>
        </p:nvCxnSpPr>
        <p:spPr>
          <a:xfrm>
            <a:off x="557473" y="1639172"/>
            <a:ext cx="11414678" cy="515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34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6ACE0141-C20D-4AAB-B389-D86CA5C12B13}"/>
              </a:ext>
            </a:extLst>
          </p:cNvPr>
          <p:cNvGraphicFramePr>
            <a:graphicFrameLocks noGrp="1"/>
          </p:cNvGraphicFramePr>
          <p:nvPr>
            <p:ph idx="1"/>
            <p:extLst>
              <p:ext uri="{D42A27DB-BD31-4B8C-83A1-F6EECF244321}">
                <p14:modId xmlns:p14="http://schemas.microsoft.com/office/powerpoint/2010/main" val="1113598858"/>
              </p:ext>
            </p:extLst>
          </p:nvPr>
        </p:nvGraphicFramePr>
        <p:xfrm>
          <a:off x="1153552" y="1645918"/>
          <a:ext cx="9073661" cy="4290650"/>
        </p:xfrm>
        <a:graphic>
          <a:graphicData uri="http://schemas.openxmlformats.org/drawingml/2006/table">
            <a:tbl>
              <a:tblPr firstRow="1" firstCol="1" bandRow="1">
                <a:tableStyleId>{5A111915-BE36-4E01-A7E5-04B1672EAD32}</a:tableStyleId>
              </a:tblPr>
              <a:tblGrid>
                <a:gridCol w="1980363">
                  <a:extLst>
                    <a:ext uri="{9D8B030D-6E8A-4147-A177-3AD203B41FA5}">
                      <a16:colId xmlns:a16="http://schemas.microsoft.com/office/drawing/2014/main" val="257691751"/>
                    </a:ext>
                  </a:extLst>
                </a:gridCol>
                <a:gridCol w="1973360">
                  <a:extLst>
                    <a:ext uri="{9D8B030D-6E8A-4147-A177-3AD203B41FA5}">
                      <a16:colId xmlns:a16="http://schemas.microsoft.com/office/drawing/2014/main" val="3677797836"/>
                    </a:ext>
                  </a:extLst>
                </a:gridCol>
                <a:gridCol w="2568470">
                  <a:extLst>
                    <a:ext uri="{9D8B030D-6E8A-4147-A177-3AD203B41FA5}">
                      <a16:colId xmlns:a16="http://schemas.microsoft.com/office/drawing/2014/main" val="2895079513"/>
                    </a:ext>
                  </a:extLst>
                </a:gridCol>
                <a:gridCol w="2551468">
                  <a:extLst>
                    <a:ext uri="{9D8B030D-6E8A-4147-A177-3AD203B41FA5}">
                      <a16:colId xmlns:a16="http://schemas.microsoft.com/office/drawing/2014/main" val="3277176715"/>
                    </a:ext>
                  </a:extLst>
                </a:gridCol>
              </a:tblGrid>
              <a:tr h="612950">
                <a:tc>
                  <a:txBody>
                    <a:bodyPr/>
                    <a:lstStyle/>
                    <a:p>
                      <a:pPr marL="540385" indent="-540385" algn="ctr">
                        <a:lnSpc>
                          <a:spcPct val="115000"/>
                        </a:lnSpc>
                        <a:spcBef>
                          <a:spcPts val="1200"/>
                        </a:spcBef>
                        <a:spcAft>
                          <a:spcPts val="1200"/>
                        </a:spcAft>
                      </a:pPr>
                      <a:r>
                        <a:rPr lang="es-ES" sz="2400" b="1" dirty="0">
                          <a:effectLst/>
                        </a:rPr>
                        <a:t>Equipos</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40385" indent="-540385" algn="ctr">
                        <a:lnSpc>
                          <a:spcPct val="115000"/>
                        </a:lnSpc>
                        <a:spcBef>
                          <a:spcPts val="1200"/>
                        </a:spcBef>
                        <a:spcAft>
                          <a:spcPts val="1200"/>
                        </a:spcAft>
                      </a:pPr>
                      <a:r>
                        <a:rPr lang="es-ES" sz="2400" b="1" dirty="0">
                          <a:effectLst/>
                        </a:rPr>
                        <a:t>Insumos</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540385" indent="-540385" algn="ctr">
                        <a:lnSpc>
                          <a:spcPct val="115000"/>
                        </a:lnSpc>
                        <a:spcBef>
                          <a:spcPts val="1200"/>
                        </a:spcBef>
                        <a:spcAft>
                          <a:spcPts val="1200"/>
                        </a:spcAft>
                      </a:pPr>
                      <a:r>
                        <a:rPr lang="es-ES" sz="2400" b="1" dirty="0">
                          <a:effectLst/>
                        </a:rPr>
                        <a:t>Materiales</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extLst>
                  <a:ext uri="{0D108BD9-81ED-4DB2-BD59-A6C34878D82A}">
                    <a16:rowId xmlns:a16="http://schemas.microsoft.com/office/drawing/2014/main" val="1235160044"/>
                  </a:ext>
                </a:extLst>
              </a:tr>
              <a:tr h="612950">
                <a:tc>
                  <a:txBody>
                    <a:bodyPr/>
                    <a:lstStyle/>
                    <a:p>
                      <a:pPr marL="228600" indent="-540385" algn="ctr">
                        <a:lnSpc>
                          <a:spcPct val="115000"/>
                        </a:lnSpc>
                        <a:spcBef>
                          <a:spcPts val="1200"/>
                        </a:spcBef>
                        <a:spcAft>
                          <a:spcPts val="1200"/>
                        </a:spcAft>
                      </a:pPr>
                      <a:r>
                        <a:rPr lang="es-ES" sz="1800" b="0">
                          <a:effectLst/>
                        </a:rPr>
                        <a:t>Peachimetro.</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540385" algn="ctr">
                        <a:lnSpc>
                          <a:spcPct val="115000"/>
                        </a:lnSpc>
                        <a:spcBef>
                          <a:spcPts val="1200"/>
                        </a:spcBef>
                        <a:spcAft>
                          <a:spcPts val="1200"/>
                        </a:spcAft>
                      </a:pPr>
                      <a:r>
                        <a:rPr lang="es-ES" sz="1800" b="0">
                          <a:effectLst/>
                        </a:rPr>
                        <a:t>Cuajo natural</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40385" indent="-540385" algn="ctr">
                        <a:lnSpc>
                          <a:spcPct val="115000"/>
                        </a:lnSpc>
                        <a:spcBef>
                          <a:spcPts val="1200"/>
                        </a:spcBef>
                        <a:spcAft>
                          <a:spcPts val="1200"/>
                        </a:spcAft>
                      </a:pPr>
                      <a:r>
                        <a:rPr lang="es-ES" sz="1800" b="0" dirty="0">
                          <a:effectLst/>
                        </a:rPr>
                        <a:t>Moldes de acero </a:t>
                      </a:r>
                      <a:endParaRPr lang="es-EC"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40385" indent="-540385" algn="ctr">
                        <a:lnSpc>
                          <a:spcPct val="115000"/>
                        </a:lnSpc>
                        <a:spcBef>
                          <a:spcPts val="1200"/>
                        </a:spcBef>
                        <a:spcAft>
                          <a:spcPts val="1200"/>
                        </a:spcAft>
                      </a:pPr>
                      <a:r>
                        <a:rPr lang="es-ES" sz="1800" b="0">
                          <a:effectLst/>
                        </a:rPr>
                        <a:t>Tanque para el suero.</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436179"/>
                  </a:ext>
                </a:extLst>
              </a:tr>
              <a:tr h="612950">
                <a:tc>
                  <a:txBody>
                    <a:bodyPr/>
                    <a:lstStyle/>
                    <a:p>
                      <a:pPr marL="228600" indent="-540385" algn="ctr">
                        <a:lnSpc>
                          <a:spcPct val="115000"/>
                        </a:lnSpc>
                        <a:spcBef>
                          <a:spcPts val="1200"/>
                        </a:spcBef>
                        <a:spcAft>
                          <a:spcPts val="1200"/>
                        </a:spcAft>
                      </a:pPr>
                      <a:r>
                        <a:rPr lang="es-ES" sz="1800" b="0">
                          <a:effectLst/>
                        </a:rPr>
                        <a:t>Termómetro.</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540385" algn="ctr">
                        <a:lnSpc>
                          <a:spcPct val="115000"/>
                        </a:lnSpc>
                        <a:spcBef>
                          <a:spcPts val="1200"/>
                        </a:spcBef>
                        <a:spcAft>
                          <a:spcPts val="1200"/>
                        </a:spcAft>
                      </a:pPr>
                      <a:r>
                        <a:rPr lang="es-ES" sz="1800" b="0">
                          <a:effectLst/>
                        </a:rPr>
                        <a:t>Cuajo artificial</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540385" algn="ctr">
                        <a:lnSpc>
                          <a:spcPct val="115000"/>
                        </a:lnSpc>
                        <a:spcBef>
                          <a:spcPts val="1200"/>
                        </a:spcBef>
                        <a:spcAft>
                          <a:spcPts val="1200"/>
                        </a:spcAft>
                      </a:pPr>
                      <a:r>
                        <a:rPr lang="es-ES" sz="1800" b="0" dirty="0">
                          <a:effectLst/>
                        </a:rPr>
                        <a:t>Mallas plásticas.</a:t>
                      </a:r>
                      <a:endParaRPr lang="es-EC"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540385" algn="ctr">
                        <a:lnSpc>
                          <a:spcPct val="115000"/>
                        </a:lnSpc>
                        <a:spcBef>
                          <a:spcPts val="1200"/>
                        </a:spcBef>
                        <a:spcAft>
                          <a:spcPts val="1200"/>
                        </a:spcAft>
                      </a:pPr>
                      <a:r>
                        <a:rPr lang="es-ES" sz="1800" b="0">
                          <a:effectLst/>
                        </a:rPr>
                        <a:t>Jarra.</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0106723"/>
                  </a:ext>
                </a:extLst>
              </a:tr>
              <a:tr h="612950">
                <a:tc>
                  <a:txBody>
                    <a:bodyPr/>
                    <a:lstStyle/>
                    <a:p>
                      <a:pPr marL="228600" indent="-540385" algn="ctr">
                        <a:lnSpc>
                          <a:spcPct val="115000"/>
                        </a:lnSpc>
                        <a:spcBef>
                          <a:spcPts val="1200"/>
                        </a:spcBef>
                        <a:spcAft>
                          <a:spcPts val="1200"/>
                        </a:spcAft>
                      </a:pPr>
                      <a:r>
                        <a:rPr lang="es-ES" sz="1800" b="0">
                          <a:effectLst/>
                        </a:rPr>
                        <a:t>Balanza.</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540385" algn="ctr">
                        <a:lnSpc>
                          <a:spcPct val="115000"/>
                        </a:lnSpc>
                        <a:spcBef>
                          <a:spcPts val="1200"/>
                        </a:spcBef>
                        <a:spcAft>
                          <a:spcPts val="1200"/>
                        </a:spcAft>
                      </a:pPr>
                      <a:r>
                        <a:rPr lang="es-ES" sz="1800" b="0">
                          <a:effectLst/>
                        </a:rPr>
                        <a:t>Sal yodada</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40385" indent="-540385" algn="ctr">
                        <a:lnSpc>
                          <a:spcPct val="115000"/>
                        </a:lnSpc>
                        <a:spcBef>
                          <a:spcPts val="1200"/>
                        </a:spcBef>
                        <a:spcAft>
                          <a:spcPts val="1200"/>
                        </a:spcAft>
                      </a:pPr>
                      <a:r>
                        <a:rPr lang="es-ES" sz="1800" b="0" dirty="0">
                          <a:effectLst/>
                        </a:rPr>
                        <a:t>Recipientes plásticos.</a:t>
                      </a:r>
                      <a:endParaRPr lang="es-EC"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540385" algn="ctr">
                        <a:lnSpc>
                          <a:spcPct val="115000"/>
                        </a:lnSpc>
                        <a:spcBef>
                          <a:spcPts val="1200"/>
                        </a:spcBef>
                        <a:spcAft>
                          <a:spcPts val="1200"/>
                        </a:spcAft>
                      </a:pPr>
                      <a:r>
                        <a:rPr lang="es-ES" sz="1800" b="0">
                          <a:effectLst/>
                        </a:rPr>
                        <a:t>Balanza.</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9806462"/>
                  </a:ext>
                </a:extLst>
              </a:tr>
              <a:tr h="612950">
                <a:tc>
                  <a:txBody>
                    <a:bodyPr/>
                    <a:lstStyle/>
                    <a:p>
                      <a:pPr marL="228600" indent="-540385" algn="ctr">
                        <a:lnSpc>
                          <a:spcPct val="115000"/>
                        </a:lnSpc>
                        <a:spcBef>
                          <a:spcPts val="1200"/>
                        </a:spcBef>
                        <a:spcAft>
                          <a:spcPts val="1200"/>
                        </a:spcAft>
                      </a:pPr>
                      <a:r>
                        <a:rPr lang="es-ES" sz="1800" b="0">
                          <a:effectLst/>
                        </a:rPr>
                        <a:t>Probeta.</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40385" indent="-540385" algn="ctr">
                        <a:lnSpc>
                          <a:spcPct val="115000"/>
                        </a:lnSpc>
                        <a:spcBef>
                          <a:spcPts val="1200"/>
                        </a:spcBef>
                        <a:spcAft>
                          <a:spcPts val="1200"/>
                        </a:spcAft>
                      </a:pPr>
                      <a:r>
                        <a:rPr lang="es-ES" sz="1800" b="0">
                          <a:effectLst/>
                        </a:rPr>
                        <a:t>Agua</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540385" algn="ctr">
                        <a:lnSpc>
                          <a:spcPct val="115000"/>
                        </a:lnSpc>
                        <a:spcBef>
                          <a:spcPts val="1200"/>
                        </a:spcBef>
                        <a:spcAft>
                          <a:spcPts val="1200"/>
                        </a:spcAft>
                      </a:pPr>
                      <a:r>
                        <a:rPr lang="es-ES" sz="1800" b="0">
                          <a:effectLst/>
                        </a:rPr>
                        <a:t>Coladores.</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540385" algn="ctr">
                        <a:lnSpc>
                          <a:spcPct val="115000"/>
                        </a:lnSpc>
                        <a:spcBef>
                          <a:spcPts val="1200"/>
                        </a:spcBef>
                        <a:spcAft>
                          <a:spcPts val="1200"/>
                        </a:spcAft>
                      </a:pPr>
                      <a:r>
                        <a:rPr lang="es-ES" sz="1800" b="0" dirty="0">
                          <a:effectLst/>
                        </a:rPr>
                        <a:t>Paleta plástica.</a:t>
                      </a:r>
                      <a:endParaRPr lang="es-EC"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7072903"/>
                  </a:ext>
                </a:extLst>
              </a:tr>
              <a:tr h="612950">
                <a:tc>
                  <a:txBody>
                    <a:bodyPr/>
                    <a:lstStyle/>
                    <a:p>
                      <a:pPr marL="540385" indent="-540385" algn="ctr">
                        <a:lnSpc>
                          <a:spcPct val="115000"/>
                        </a:lnSpc>
                        <a:spcBef>
                          <a:spcPts val="1200"/>
                        </a:spcBef>
                        <a:spcAft>
                          <a:spcPts val="1200"/>
                        </a:spcAft>
                      </a:pPr>
                      <a:r>
                        <a:rPr lang="es-ES" sz="1800" b="0">
                          <a:effectLst/>
                        </a:rPr>
                        <a:t>Lactodensímetro</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40385" indent="-540385" algn="ctr">
                        <a:lnSpc>
                          <a:spcPct val="115000"/>
                        </a:lnSpc>
                        <a:spcBef>
                          <a:spcPts val="1200"/>
                        </a:spcBef>
                        <a:spcAft>
                          <a:spcPts val="1200"/>
                        </a:spcAft>
                      </a:pPr>
                      <a:r>
                        <a:rPr lang="es-ES" sz="1800" b="0" dirty="0">
                          <a:effectLst/>
                        </a:rPr>
                        <a:t>Desinfectante </a:t>
                      </a:r>
                      <a:endParaRPr lang="es-EC"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540385" algn="ctr">
                        <a:lnSpc>
                          <a:spcPct val="115000"/>
                        </a:lnSpc>
                        <a:spcBef>
                          <a:spcPts val="1200"/>
                        </a:spcBef>
                        <a:spcAft>
                          <a:spcPts val="1200"/>
                        </a:spcAft>
                      </a:pPr>
                      <a:r>
                        <a:rPr lang="es-ES" sz="1800" b="0">
                          <a:effectLst/>
                        </a:rPr>
                        <a:t>Prensa manual.</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540385" algn="ctr">
                        <a:lnSpc>
                          <a:spcPct val="115000"/>
                        </a:lnSpc>
                        <a:spcBef>
                          <a:spcPts val="1200"/>
                        </a:spcBef>
                        <a:spcAft>
                          <a:spcPts val="1200"/>
                        </a:spcAft>
                      </a:pPr>
                      <a:r>
                        <a:rPr lang="es-ES" sz="1800" b="0">
                          <a:effectLst/>
                        </a:rPr>
                        <a:t>Cepillo.</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8097962"/>
                  </a:ext>
                </a:extLst>
              </a:tr>
              <a:tr h="612950">
                <a:tc>
                  <a:txBody>
                    <a:bodyPr/>
                    <a:lstStyle/>
                    <a:p>
                      <a:pPr marL="228600" indent="-540385" algn="ctr">
                        <a:lnSpc>
                          <a:spcPct val="115000"/>
                        </a:lnSpc>
                        <a:spcBef>
                          <a:spcPts val="1200"/>
                        </a:spcBef>
                        <a:spcAft>
                          <a:spcPts val="1200"/>
                        </a:spcAft>
                      </a:pPr>
                      <a:r>
                        <a:rPr lang="es-ES" sz="1800" b="0">
                          <a:effectLst/>
                        </a:rPr>
                        <a:t>Pipeta</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540385" algn="ctr">
                        <a:lnSpc>
                          <a:spcPct val="115000"/>
                        </a:lnSpc>
                        <a:spcBef>
                          <a:spcPts val="1200"/>
                        </a:spcBef>
                        <a:spcAft>
                          <a:spcPts val="1200"/>
                        </a:spcAft>
                      </a:pPr>
                      <a:r>
                        <a:rPr lang="es-ES" sz="1800" b="0">
                          <a:effectLst/>
                        </a:rPr>
                        <a:t>Jabón industrial</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540385" algn="ctr">
                        <a:lnSpc>
                          <a:spcPct val="115000"/>
                        </a:lnSpc>
                        <a:spcBef>
                          <a:spcPts val="1200"/>
                        </a:spcBef>
                        <a:spcAft>
                          <a:spcPts val="1200"/>
                        </a:spcAft>
                      </a:pPr>
                      <a:r>
                        <a:rPr lang="es-ES" sz="1800" b="0">
                          <a:effectLst/>
                        </a:rPr>
                        <a:t>Mesa.</a:t>
                      </a:r>
                      <a:endParaRPr lang="es-EC"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8600" indent="-540385" algn="ctr">
                        <a:lnSpc>
                          <a:spcPct val="115000"/>
                        </a:lnSpc>
                        <a:spcBef>
                          <a:spcPts val="1200"/>
                        </a:spcBef>
                        <a:spcAft>
                          <a:spcPts val="1200"/>
                        </a:spcAft>
                      </a:pPr>
                      <a:r>
                        <a:rPr lang="es-ES" sz="1800" b="0" dirty="0">
                          <a:effectLst/>
                        </a:rPr>
                        <a:t>Fundas.</a:t>
                      </a:r>
                      <a:endParaRPr lang="es-EC"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4499516"/>
                  </a:ext>
                </a:extLst>
              </a:tr>
            </a:tbl>
          </a:graphicData>
        </a:graphic>
      </p:graphicFrame>
      <p:sp>
        <p:nvSpPr>
          <p:cNvPr id="4" name="Título 3">
            <a:extLst>
              <a:ext uri="{FF2B5EF4-FFF2-40B4-BE49-F238E27FC236}">
                <a16:creationId xmlns:a16="http://schemas.microsoft.com/office/drawing/2014/main" id="{C0602F58-0636-46FC-BEC8-2FAD96628D67}"/>
              </a:ext>
            </a:extLst>
          </p:cNvPr>
          <p:cNvSpPr txBox="1">
            <a:spLocks noGrp="1"/>
          </p:cNvSpPr>
          <p:nvPr>
            <p:ph type="title"/>
          </p:nvPr>
        </p:nvSpPr>
        <p:spPr>
          <a:xfrm>
            <a:off x="711591" y="590572"/>
            <a:ext cx="10515600" cy="661720"/>
          </a:xfrm>
          <a:prstGeom prst="rect">
            <a:avLst/>
          </a:prstGeom>
          <a:noFill/>
        </p:spPr>
        <p:txBody>
          <a:bodyPr wrap="square" rtlCol="0">
            <a:spAutoFit/>
          </a:bodyPr>
          <a:lstStyle/>
          <a:p>
            <a:pPr algn="ctr"/>
            <a:r>
              <a:rPr lang="es-EC" sz="4000" b="1" dirty="0">
                <a:latin typeface="Aharoni" panose="02010803020104030203" pitchFamily="2" charset="-79"/>
                <a:cs typeface="Aharoni" panose="02010803020104030203" pitchFamily="2" charset="-79"/>
              </a:rPr>
              <a:t>Materiales de elaboración del queso</a:t>
            </a:r>
            <a:endParaRPr lang="es-MX" sz="4000" b="1" dirty="0">
              <a:latin typeface="Aharoni" panose="02010803020104030203" pitchFamily="2" charset="-79"/>
              <a:cs typeface="Aharoni" panose="02010803020104030203" pitchFamily="2" charset="-79"/>
            </a:endParaRPr>
          </a:p>
        </p:txBody>
      </p:sp>
      <p:cxnSp>
        <p:nvCxnSpPr>
          <p:cNvPr id="6" name="Conector recto 5">
            <a:extLst>
              <a:ext uri="{FF2B5EF4-FFF2-40B4-BE49-F238E27FC236}">
                <a16:creationId xmlns:a16="http://schemas.microsoft.com/office/drawing/2014/main" id="{16F32EAA-62AC-4F6A-9188-EE760B3623A7}"/>
              </a:ext>
            </a:extLst>
          </p:cNvPr>
          <p:cNvCxnSpPr/>
          <p:nvPr/>
        </p:nvCxnSpPr>
        <p:spPr>
          <a:xfrm>
            <a:off x="388661" y="1299494"/>
            <a:ext cx="11414678" cy="515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5959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2473</Words>
  <Application>Microsoft Office PowerPoint</Application>
  <PresentationFormat>Panorámica</PresentationFormat>
  <Paragraphs>379</Paragraphs>
  <Slides>31</Slides>
  <Notes>1</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31</vt:i4>
      </vt:variant>
    </vt:vector>
  </HeadingPairs>
  <TitlesOfParts>
    <vt:vector size="43" baseType="lpstr">
      <vt:lpstr>Aharoni</vt:lpstr>
      <vt:lpstr>Algerian</vt:lpstr>
      <vt:lpstr>Arial</vt:lpstr>
      <vt:lpstr>Arial Black</vt:lpstr>
      <vt:lpstr>Book Antiqua</vt:lpstr>
      <vt:lpstr>Calibri</vt:lpstr>
      <vt:lpstr>Calibri Light</vt:lpstr>
      <vt:lpstr>Cambria Math</vt:lpstr>
      <vt:lpstr>Gill Sans MT</vt:lpstr>
      <vt:lpstr>Times New Roman</vt:lpstr>
      <vt:lpstr>Tema de Office</vt:lpstr>
      <vt:lpstr>Galería</vt:lpstr>
      <vt:lpstr>Presentación de PowerPoint</vt:lpstr>
      <vt:lpstr>                                                  </vt:lpstr>
      <vt:lpstr>Presentación de PowerPoint</vt:lpstr>
      <vt:lpstr>HIPOTESIS </vt:lpstr>
      <vt:lpstr>Presentación de PowerPoint</vt:lpstr>
      <vt:lpstr>Presentación de PowerPoint</vt:lpstr>
      <vt:lpstr>Presentación de PowerPoint</vt:lpstr>
      <vt:lpstr>Indicadores que se evaluaron del queso en la presente investigación son:</vt:lpstr>
      <vt:lpstr>Materiales de elaboración del queso</vt:lpstr>
      <vt:lpstr>Obtención de la Materia Prima </vt:lpstr>
      <vt:lpstr>Métodos de elaboración del queso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en leche </vt:lpstr>
      <vt:lpstr>Conclusiones en queso </vt:lpstr>
      <vt:lpstr>Presentación de PowerPoint</vt:lpstr>
      <vt:lpstr>Recomendación en queso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54</cp:revision>
  <dcterms:created xsi:type="dcterms:W3CDTF">2020-01-21T18:46:34Z</dcterms:created>
  <dcterms:modified xsi:type="dcterms:W3CDTF">2020-01-30T17:11:16Z</dcterms:modified>
</cp:coreProperties>
</file>