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325" r:id="rId8"/>
    <p:sldId id="264" r:id="rId9"/>
    <p:sldId id="265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70" r:id="rId18"/>
    <p:sldId id="290" r:id="rId19"/>
    <p:sldId id="292" r:id="rId20"/>
    <p:sldId id="272" r:id="rId21"/>
    <p:sldId id="273" r:id="rId22"/>
    <p:sldId id="274" r:id="rId23"/>
    <p:sldId id="326" r:id="rId24"/>
    <p:sldId id="298" r:id="rId25"/>
    <p:sldId id="276" r:id="rId26"/>
    <p:sldId id="299" r:id="rId27"/>
    <p:sldId id="300" r:id="rId28"/>
    <p:sldId id="301" r:id="rId29"/>
    <p:sldId id="302" r:id="rId30"/>
    <p:sldId id="303" r:id="rId31"/>
    <p:sldId id="277" r:id="rId32"/>
    <p:sldId id="305" r:id="rId33"/>
    <p:sldId id="278" r:id="rId34"/>
    <p:sldId id="306" r:id="rId35"/>
    <p:sldId id="308" r:id="rId36"/>
    <p:sldId id="271" r:id="rId37"/>
    <p:sldId id="311" r:id="rId38"/>
    <p:sldId id="317" r:id="rId39"/>
    <p:sldId id="319" r:id="rId40"/>
    <p:sldId id="324" r:id="rId41"/>
    <p:sldId id="320" r:id="rId42"/>
    <p:sldId id="321" r:id="rId43"/>
    <p:sldId id="322" r:id="rId44"/>
    <p:sldId id="32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74" y="521515"/>
            <a:ext cx="7171760" cy="192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039815" y="3545065"/>
            <a:ext cx="90173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MANUFACTURA Y DISEÑO ASISTIDOS </a:t>
            </a:r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COMPUTADOR</a:t>
            </a:r>
            <a:endParaRPr lang="es-EC" sz="35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82350" y="5317588"/>
            <a:ext cx="827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 				         </a:t>
            </a:r>
            <a:r>
              <a:rPr lang="es-EC" sz="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Franklin Patricio Fonseca Paredes</a:t>
            </a:r>
          </a:p>
          <a:p>
            <a:pPr algn="r"/>
            <a:r>
              <a:rPr lang="es-EC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- Diego Fernando Villagómez </a:t>
            </a:r>
            <a:r>
              <a:rPr lang="es-EC" sz="2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Cholota</a:t>
            </a:r>
            <a:endParaRPr lang="es-EC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TUTOR:					            </a:t>
            </a:r>
            <a:r>
              <a:rPr lang="es-EC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Hernán Lara Padilla. PhD</a:t>
            </a:r>
            <a:endParaRPr lang="es-EC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3074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Jerarquización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necesidades –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Alta 		</a:t>
            </a: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Media 		</a:t>
            </a: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Baja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945" y="1956599"/>
            <a:ext cx="6947402" cy="46246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30747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Especificaciones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métricas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cubertería plástica tradicional (PET)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58" y="3828282"/>
            <a:ext cx="6876628" cy="21732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590810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Matriz de pares: Límite de relevancia de 10%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29" y="2539602"/>
            <a:ext cx="8458334" cy="352857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07289" y="5394442"/>
            <a:ext cx="746974" cy="303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9208303" y="5153849"/>
            <a:ext cx="29003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Principal</a:t>
            </a:r>
          </a:p>
          <a:p>
            <a:pPr>
              <a:lnSpc>
                <a:spcPct val="150000"/>
              </a:lnSpc>
            </a:pPr>
            <a:r>
              <a:rPr lang="es-EC" sz="15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</a:t>
            </a:r>
            <a:r>
              <a:rPr lang="es-EC" sz="15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 </a:t>
            </a:r>
            <a:r>
              <a:rPr lang="es-EC" sz="15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deformaciones”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307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conceptos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19" y="1706462"/>
            <a:ext cx="3285656" cy="24041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011" y="1706462"/>
            <a:ext cx="3286125" cy="24041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419" y="4267684"/>
            <a:ext cx="3295416" cy="24091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11" y="4274603"/>
            <a:ext cx="3295416" cy="24022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37149" y="3683358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A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916670" y="3683358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B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28450" y="6307518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C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852276" y="6293021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D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307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concepto por diseñadores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14665" y="3487039"/>
            <a:ext cx="307475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las deformaciones de la mano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896" y="1549378"/>
            <a:ext cx="2861793" cy="50490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689" y="1549377"/>
            <a:ext cx="2686050" cy="260985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333780" y="4506779"/>
            <a:ext cx="33859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MCTF =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Metacarpofalángica</a:t>
            </a: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IFD =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Interfalángica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distal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IFP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Interfalángica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6246" y="2160515"/>
            <a:ext cx="307475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concepto con mayor prestaciones es C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33" y="4538088"/>
            <a:ext cx="10502725" cy="212851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308932" y="6021259"/>
            <a:ext cx="10502725" cy="271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6694138" y="2783762"/>
            <a:ext cx="3074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No cumple		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Medianamente cumple	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 Si cumple</a:t>
            </a:r>
          </a:p>
          <a:p>
            <a:pPr>
              <a:lnSpc>
                <a:spcPct val="150000"/>
              </a:lnSpc>
            </a:pP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14666" y="1956599"/>
            <a:ext cx="3074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del material </a:t>
            </a:r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1" y="2596569"/>
            <a:ext cx="3343275" cy="2619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008867" y="5854402"/>
                <a:ext cx="1069459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s-EC" b="1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s-EC" b="1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EC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C" b="1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s-EC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es-EC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67" y="5854402"/>
                <a:ext cx="1069459" cy="8272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88" y="1657617"/>
            <a:ext cx="6501161" cy="344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577"/>
          <a:stretch/>
        </p:blipFill>
        <p:spPr>
          <a:xfrm>
            <a:off x="5556667" y="5215944"/>
            <a:ext cx="5683419" cy="14509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74221" y="5398268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Deber tener rigidez a flexión 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356415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mediciones para diseño de prototipos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91" y="3235853"/>
            <a:ext cx="4736128" cy="29754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25" y="3525333"/>
            <a:ext cx="6044754" cy="239644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717201"/>
            <a:ext cx="356415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CAD de los prototipos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27" y="2173736"/>
            <a:ext cx="8098644" cy="45299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37444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Impresión 3D de los conceptos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40" y="1691162"/>
            <a:ext cx="3285656" cy="241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6" y="1673734"/>
            <a:ext cx="3286125" cy="24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5" y="4106315"/>
            <a:ext cx="3286125" cy="240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6" y="4123817"/>
            <a:ext cx="3286125" cy="23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5088769" y="3688450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A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470461" y="3764526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B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31174" y="6141122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C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26997" y="6152919"/>
            <a:ext cx="14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D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10" y="2616547"/>
            <a:ext cx="4517815" cy="342918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711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100666" y="1730333"/>
            <a:ext cx="8493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</a:p>
          <a:p>
            <a:pPr algn="just"/>
            <a:endParaRPr lang="es-EC" sz="36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32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y prototipado de cubertería para personas con artritis en las manos utilizando moldeo por inyección de polímeros.</a:t>
            </a:r>
            <a:endParaRPr lang="es-EC" sz="3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 CON ARTRITIS.</a:t>
            </a:r>
            <a:endParaRPr lang="es-EC" sz="3500" dirty="0"/>
          </a:p>
        </p:txBody>
      </p:sp>
      <p:sp>
        <p:nvSpPr>
          <p:cNvPr id="6" name="Rectángulo 5"/>
          <p:cNvSpPr/>
          <p:nvPr/>
        </p:nvSpPr>
        <p:spPr>
          <a:xfrm>
            <a:off x="801787" y="2334902"/>
            <a:ext cx="5225526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Nombre: 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Hilda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Magdalena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Salazar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Edad:  		69 años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Localidad:  	Ambato - Tungurahua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Peso:  		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</a:p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Estatura:  	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154 cm</a:t>
            </a: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Detalles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Enfermedad: Artritis en las manos desde el año 2009. </a:t>
            </a:r>
          </a:p>
        </p:txBody>
      </p:sp>
      <p:pic>
        <p:nvPicPr>
          <p:cNvPr id="7" name="Imagen 6" descr="D:\Postgrado\19. Tesis\Fotos Franklin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30" y="1968249"/>
            <a:ext cx="4596513" cy="32078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349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5483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 CAMPO.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63151" y="1956599"/>
            <a:ext cx="4053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 prototipos impresos en 3D.  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D:\Postgrado\19. Tesis\Fotos Franklin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18" y="1984686"/>
            <a:ext cx="3470990" cy="231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D:\Postgrado\19. Tesis\Fotos Franklin\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8" y="1984493"/>
            <a:ext cx="3470990" cy="231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D:\Postgrado\19. Tesis\Fotos Franklin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36" y="4301542"/>
            <a:ext cx="3470990" cy="231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D:\Postgrado\19. Tesis\Fotos Franklin\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48" y="4301542"/>
            <a:ext cx="3454450" cy="231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7" y="3631842"/>
            <a:ext cx="4895631" cy="14437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557628" y="524051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Concepto </a:t>
            </a:r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s-EC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84</a:t>
            </a:r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s-EC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49454" y="6249066"/>
            <a:ext cx="154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C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746" y="4663653"/>
            <a:ext cx="4895632" cy="184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614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VALIDACIÓN BIOMECÁNICA.</a:t>
            </a:r>
            <a:endParaRPr lang="es-EC" sz="3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0" y="2360878"/>
            <a:ext cx="5643153" cy="33687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885" y="2372909"/>
            <a:ext cx="5735643" cy="33687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27924" y="5801797"/>
            <a:ext cx="5216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 lineal. Menor libertad de movimiento  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400849" y="5801797"/>
            <a:ext cx="5476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 curvado. Mayor libertad de movimiento  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647590" y="1721433"/>
            <a:ext cx="2936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1. Cuchara común   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538328" y="1721433"/>
            <a:ext cx="34344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2. Cuchara modificada   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ESTÁTICO POR CAE.</a:t>
            </a:r>
            <a:endParaRPr lang="es-EC" sz="3500" dirty="0"/>
          </a:p>
        </p:txBody>
      </p:sp>
      <p:sp>
        <p:nvSpPr>
          <p:cNvPr id="6" name="Rectángulo 5"/>
          <p:cNvSpPr/>
          <p:nvPr/>
        </p:nvSpPr>
        <p:spPr>
          <a:xfrm>
            <a:off x="6101506" y="3575868"/>
            <a:ext cx="415689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de seguridad = 2,8  (TVM 2.5)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07" y="1055077"/>
            <a:ext cx="3704440" cy="2497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17" y="1044603"/>
            <a:ext cx="3704440" cy="2497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1457107" y="3575792"/>
            <a:ext cx="360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Esfuerzo Von Mises = 6,959 </a:t>
            </a:r>
            <a:r>
              <a:rPr lang="es-EC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MPa</a:t>
            </a:r>
            <a:endParaRPr lang="es-EC" dirty="0"/>
          </a:p>
        </p:txBody>
      </p:sp>
      <p:pic>
        <p:nvPicPr>
          <p:cNvPr id="9" name="Imagen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36" y="4003193"/>
            <a:ext cx="3704440" cy="2510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1457107" y="6513434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Desplazamiento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máx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1,080 mm</a:t>
            </a:r>
            <a:endParaRPr lang="es-EC" dirty="0"/>
          </a:p>
        </p:txBody>
      </p:sp>
      <p:pic>
        <p:nvPicPr>
          <p:cNvPr id="11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18" y="4020660"/>
            <a:ext cx="3697069" cy="2448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Rectángulo 11"/>
          <p:cNvSpPr/>
          <p:nvPr/>
        </p:nvSpPr>
        <p:spPr>
          <a:xfrm>
            <a:off x="6220116" y="6517784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eformación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unitaria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máx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0,00284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943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6790316" y="1285139"/>
            <a:ext cx="4079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 forma.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DEL CONCEPTO.</a:t>
            </a:r>
            <a:endParaRPr lang="es-EC" sz="3500" dirty="0"/>
          </a:p>
        </p:txBody>
      </p:sp>
      <p:sp>
        <p:nvSpPr>
          <p:cNvPr id="6" name="Rectángulo 5"/>
          <p:cNvSpPr/>
          <p:nvPr/>
        </p:nvSpPr>
        <p:spPr>
          <a:xfrm>
            <a:off x="6524857" y="4611593"/>
            <a:ext cx="363848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Cortes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anillos del acople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Seguros para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acople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5476731" y="1964670"/>
            <a:ext cx="2681247" cy="2399012"/>
            <a:chOff x="0" y="0"/>
            <a:chExt cx="4412615" cy="342011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2315" cy="3420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0"/>
              <a:ext cx="2402840" cy="34023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90" y="1964220"/>
            <a:ext cx="2485227" cy="2373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6296378" y="2025848"/>
            <a:ext cx="4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086939" y="2025848"/>
            <a:ext cx="42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14666" y="1285139"/>
            <a:ext cx="4079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topológica de masa.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66" y="1964220"/>
            <a:ext cx="3552604" cy="238654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79061" y="4522011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original 		= 9,6469 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optimizada 		= 8,5505 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marginal 		= 1,0964 g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81443" y="5831704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espesor se reducirá a 1,75 </a:t>
            </a:r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mm”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487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MOLDE.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8153" y="1277747"/>
            <a:ext cx="407930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de material.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11634" y="3096123"/>
            <a:ext cx="4839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Importador: 		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IVÁN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BOHMAN C.A.</a:t>
            </a:r>
          </a:p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Aluminio: 			ALUMINIO ALEADO </a:t>
            </a: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GRUPO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7000</a:t>
            </a:r>
          </a:p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comercial: 	PRODAX</a:t>
            </a: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36" y="2295428"/>
            <a:ext cx="3005455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91" y="2655473"/>
            <a:ext cx="346710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034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INYECTORA DE PLASTICO.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49" y="1272779"/>
            <a:ext cx="47920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máquina inyectora de plástico.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57112" y="5510859"/>
            <a:ext cx="4035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Inyectora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plástico MATEU SOLE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Española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94" y="2418264"/>
            <a:ext cx="5386171" cy="2985968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12" y="2418264"/>
            <a:ext cx="4478204" cy="298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99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MOLDE.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50" y="1272779"/>
            <a:ext cx="4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moldeo por inyección más importantes.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87650" y="2459639"/>
            <a:ext cx="3358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Masa a inyectar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187650" y="3351468"/>
                <a:ext cx="202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𝑐𝑢𝑐h𝑎𝑟𝑎</m:t>
                          </m:r>
                        </m:sub>
                      </m:sSub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𝑃𝐿𝐴</m:t>
                          </m:r>
                        </m:sub>
                      </m:sSub>
                    </m:oMath>
                  </m:oMathPara>
                </a14:m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50" y="3351468"/>
                <a:ext cx="2029850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080824" y="3729409"/>
                <a:ext cx="3571741" cy="1129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𝑐𝑢𝑐h𝑎𝑟𝑎</m:t>
                        </m:r>
                      </m:sub>
                    </m:sSub>
                    <m:r>
                      <a:rPr lang="es-EC" i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=7,35 </m:t>
                    </m:r>
                    <m:sSup>
                      <m:sSupPr>
                        <m:ctrlP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1,24 </m:t>
                        </m:r>
                        <m:f>
                          <m:fPr>
                            <m:ctrlPr>
                              <a:rPr lang="es-EC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s-EC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C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s-EC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EC" sz="1600" dirty="0">
                  <a:solidFill>
                    <a:schemeClr val="bg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𝑐𝑢𝑐h𝑎𝑟𝑎</m:t>
                          </m:r>
                        </m:sub>
                      </m:sSub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=9,114 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s-EC" sz="1600" dirty="0">
                  <a:solidFill>
                    <a:schemeClr val="bg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24" y="3729409"/>
                <a:ext cx="3571741" cy="1129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6865086" y="2458118"/>
            <a:ext cx="437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Capacidad de inyección del PLA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990033" y="3351468"/>
                <a:ext cx="2062552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𝐶𝑖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𝑃𝐿𝐴</m:t>
                          </m:r>
                        </m:sub>
                      </m:sSub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𝐶𝑖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𝑃𝐿𝐴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33" y="3351468"/>
                <a:ext cx="2062552" cy="659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990033" y="3729409"/>
                <a:ext cx="2658881" cy="2034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𝐶𝑖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𝑃𝐿𝐴</m:t>
                          </m:r>
                        </m:sub>
                      </m:sSub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1,24</m:t>
                              </m:r>
                              <m:f>
                                <m:f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0,92</m:t>
                          </m:r>
                          <m:f>
                            <m:f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s-EC" sz="1600" dirty="0" smtClean="0">
                  <a:solidFill>
                    <a:schemeClr val="bg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𝐶𝑖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𝑃𝐿𝐴</m:t>
                          </m:r>
                        </m:sub>
                      </m:sSub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=20,2 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s-EC" sz="1600" dirty="0">
                  <a:solidFill>
                    <a:schemeClr val="bg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33" y="3729409"/>
                <a:ext cx="2658881" cy="2034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MOLDE.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50" y="1272779"/>
            <a:ext cx="4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moldeo por inyección más importantes.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87650" y="2458118"/>
            <a:ext cx="3358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Presión de inyección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187650" y="3089459"/>
                <a:ext cx="3666838" cy="666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𝑅𝐹</m:t>
                      </m:r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𝑅𝑒𝑐𝑜𝑟𝑟𝑖𝑑𝑜</m:t>
                          </m:r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𝑥𝑖𝑚𝑜</m:t>
                          </m:r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𝑓𝑙𝑢𝑗𝑜</m:t>
                          </m:r>
                        </m:num>
                        <m:den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𝐸𝑠𝑝𝑒𝑠𝑜𝑟</m:t>
                          </m:r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𝑝𝑎𝑟𝑒𝑑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50" y="3089459"/>
                <a:ext cx="3666838" cy="666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187650" y="4017741"/>
                <a:ext cx="3397277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240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1,75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=137,14 ≈137</m:t>
                      </m:r>
                    </m:oMath>
                  </m:oMathPara>
                </a14:m>
                <a:endParaRPr lang="es-EC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50" y="4017741"/>
                <a:ext cx="3397277" cy="6420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34" y="1990340"/>
            <a:ext cx="5554148" cy="4054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ángulo 13"/>
          <p:cNvSpPr/>
          <p:nvPr/>
        </p:nvSpPr>
        <p:spPr>
          <a:xfrm>
            <a:off x="6900310" y="6255241"/>
            <a:ext cx="3717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Presión de inyección = 18 </a:t>
            </a:r>
            <a:r>
              <a:rPr lang="es-EC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endParaRPr lang="es-EC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MOLDE.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50" y="1272779"/>
            <a:ext cx="4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moldeo por inyección más importantes.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87650" y="2458118"/>
            <a:ext cx="3358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Fuerza de cierre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187650" y="3089459"/>
                <a:ext cx="16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𝐹𝑐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𝐴𝑝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𝑃𝑖𝑛𝑦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50" y="3089459"/>
                <a:ext cx="165109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6" y="2139694"/>
            <a:ext cx="5434079" cy="35785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187650" y="3320015"/>
                <a:ext cx="3970986" cy="1294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0,003782 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18×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EC" sz="1600" dirty="0">
                  <a:solidFill>
                    <a:schemeClr val="bg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=68,08 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𝑘𝑁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=6,9 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𝑡𝑜𝑛</m:t>
                      </m:r>
                    </m:oMath>
                  </m:oMathPara>
                </a14:m>
                <a:endParaRPr lang="es-EC" sz="1600" dirty="0">
                  <a:solidFill>
                    <a:schemeClr val="bg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50" y="3320015"/>
                <a:ext cx="3970986" cy="12945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7647829" y="5922903"/>
                <a:ext cx="2115772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=0,003782 </m:t>
                      </m:r>
                      <m:sSup>
                        <m:sSup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829" y="5922903"/>
                <a:ext cx="2115772" cy="396262"/>
              </a:xfrm>
              <a:prstGeom prst="rect">
                <a:avLst/>
              </a:prstGeom>
              <a:blipFill rotWithShape="0"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1159698" y="4922436"/>
                <a:ext cx="35926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Adicionar 20%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s-EC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s-EC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s-EC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C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s-EC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s-EC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s-EC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𝒕𝒐𝒏</m:t>
                    </m:r>
                  </m:oMath>
                </a14:m>
                <a:r>
                  <a:rPr lang="es-EC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s-EC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98" y="4922436"/>
                <a:ext cx="359260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356"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PROBLEMA.</a:t>
            </a:r>
            <a:endParaRPr lang="es-EC" sz="35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-299"/>
          <a:stretch/>
        </p:blipFill>
        <p:spPr>
          <a:xfrm>
            <a:off x="804641" y="1414317"/>
            <a:ext cx="3584477" cy="239802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04642" y="3812346"/>
            <a:ext cx="3573794" cy="27291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Artritis:</a:t>
            </a: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-Inflamación aguda o crónica de las articulaciones.</a:t>
            </a:r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-Causado por lesiones, genéticas o medioambientales.</a:t>
            </a:r>
          </a:p>
          <a:p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-Comúnmente ataca a mujeres en forma de osteoartritis </a:t>
            </a:r>
            <a:r>
              <a:rPr lang="es-EC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(1-1,5%)</a:t>
            </a:r>
            <a:endParaRPr lang="es-EC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72" y="1414317"/>
            <a:ext cx="3573796" cy="239802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417111" y="3812345"/>
            <a:ext cx="3573794" cy="27291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Plásticos:</a:t>
            </a: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-PET, PEAD, PVC, PELD, PP, PS.</a:t>
            </a:r>
          </a:p>
          <a:p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-Compuestos tóxicos: Bisfenol A y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Ftalatos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-Difícil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reciclabilidad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(180 años)</a:t>
            </a:r>
          </a:p>
          <a:p>
            <a:endParaRPr lang="es-EC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06298" y="3812345"/>
            <a:ext cx="3573794" cy="27291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Cubertería tradicional:</a:t>
            </a: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-Fomentan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deformación de articulaciones en las manos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flexión, extensión, abducción, aducción</a:t>
            </a: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893" y="1414316"/>
            <a:ext cx="3592080" cy="2398029"/>
          </a:xfrm>
          <a:prstGeom prst="rect">
            <a:avLst/>
          </a:prstGeom>
        </p:spPr>
      </p:pic>
      <p:pic>
        <p:nvPicPr>
          <p:cNvPr id="14" name="Imagen 13" descr="Resultado de imagen para esp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MOLDE.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50" y="1272779"/>
            <a:ext cx="407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moldeo por inyección más importantes.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87650" y="2458118"/>
            <a:ext cx="3358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Tiempo de enfriamiento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187650" y="3201256"/>
                <a:ext cx="3725442" cy="72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es-EC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</m:sub>
                              </m:sSub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𝑚𝑎𝑡</m:t>
                                      </m:r>
                                    </m:sub>
                                  </m:sSub>
                                  <m:r>
                                    <a:rPr lang="es-EC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𝑚𝑜𝑙𝑑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50" y="3201256"/>
                <a:ext cx="3725442" cy="7277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96077" y="4340568"/>
                <a:ext cx="4413259" cy="127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0,175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5,97×</m:t>
                              </m:r>
                              <m:sSup>
                                <m:sSup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C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158</m:t>
                                  </m:r>
                                </m:e>
                              </m:d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num>
                            <m:den>
                              <m:r>
                                <a:rPr lang="es-EC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200−30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s-EC" i="1" dirty="0" smtClean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s-EC" i="1" dirty="0" smtClean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=0,30 </m:t>
                      </m:r>
                      <m:r>
                        <a:rPr lang="es-EC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𝑠𝑒𝑔𝑢𝑛𝑑𝑜𝑠</m:t>
                      </m:r>
                    </m:oMath>
                  </m:oMathPara>
                </a14:m>
                <a:endParaRPr lang="es-EC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77" y="4340568"/>
                <a:ext cx="4413259" cy="1271310"/>
              </a:xfrm>
              <a:prstGeom prst="rect">
                <a:avLst/>
              </a:prstGeom>
              <a:blipFill rotWithShape="0">
                <a:blip r:embed="rId4"/>
                <a:stretch>
                  <a:fillRect b="-334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6805251" y="2506497"/>
            <a:ext cx="3358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C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Velocidad de inyección</a:t>
            </a:r>
            <a:endParaRPr lang="es-EC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953073" y="3201256"/>
                <a:ext cx="1814663" cy="613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𝑃𝐿𝐴</m:t>
                          </m:r>
                        </m:sub>
                      </m:sSub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𝑃𝐸</m:t>
                          </m:r>
                        </m:sub>
                      </m:sSub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𝑃𝐿𝐴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073" y="3201256"/>
                <a:ext cx="1814663" cy="6135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6805251" y="4140184"/>
                <a:ext cx="2878801" cy="1393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𝑃𝐿𝐴</m:t>
                          </m:r>
                        </m:sub>
                      </m:sSub>
                      <m:r>
                        <a:rPr lang="es-EC" i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0,63 </m:t>
                          </m:r>
                          <m:f>
                            <m:fPr>
                              <m:ctrlP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EC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𝑠𝑒𝑔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EC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1,24</m:t>
                          </m:r>
                        </m:num>
                        <m:den>
                          <m:r>
                            <a:rPr lang="es-EC" i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0,92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𝑃𝐿𝐴</m:t>
                        </m:r>
                      </m:sub>
                    </m:sSub>
                    <m:r>
                      <a:rPr lang="es-EC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dirty="0" smtClean="0"/>
                  <a:t> </a:t>
                </a:r>
                <a14:m>
                  <m:oMath xmlns:m="http://schemas.openxmlformats.org/officeDocument/2006/math">
                    <m:r>
                      <a:rPr lang="es-EC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0,85</m:t>
                    </m:r>
                    <m:f>
                      <m:fPr>
                        <m:ctrlP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s-EC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𝑠𝑒𝑔</m:t>
                        </m:r>
                      </m:den>
                    </m:f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251" y="4140184"/>
                <a:ext cx="2878801" cy="1393908"/>
              </a:xfrm>
              <a:prstGeom prst="rect">
                <a:avLst/>
              </a:prstGeom>
              <a:blipFill rotWithShape="0">
                <a:blip r:embed="rId6"/>
                <a:stretch>
                  <a:fillRect b="-43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DEL PROCESO DE INYECCIÓN.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8153" y="1762177"/>
            <a:ext cx="407930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SolidWorks </a:t>
            </a:r>
            <a:r>
              <a:rPr lang="es-EC" u="sng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3213" t="18144" r="16307" b="13471"/>
          <a:stretch/>
        </p:blipFill>
        <p:spPr bwMode="auto">
          <a:xfrm>
            <a:off x="470862" y="2583563"/>
            <a:ext cx="5513887" cy="324439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3460" t="17810" b="13219"/>
          <a:stretch/>
        </p:blipFill>
        <p:spPr bwMode="auto">
          <a:xfrm>
            <a:off x="6308838" y="2583563"/>
            <a:ext cx="5513887" cy="3227238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569493" y="5885917"/>
            <a:ext cx="366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Tiempo = 8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Presión de llenado = 19 </a:t>
            </a:r>
            <a:r>
              <a:rPr lang="es-EC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27631" y="5810802"/>
            <a:ext cx="3358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de llenado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4126" y="6526313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123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DEL PROCESO DE INYECCIÓN.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8153" y="1762177"/>
            <a:ext cx="407930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SolidWorks </a:t>
            </a:r>
            <a:r>
              <a:rPr lang="es-EC" u="sng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88153" y="4219651"/>
            <a:ext cx="255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Parámetros finales del proceso de inyección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57" y="2431510"/>
            <a:ext cx="7613033" cy="422261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672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MOLDE DE INYECCIÓN.</a:t>
            </a:r>
            <a:endParaRPr lang="es-EC" sz="3500" dirty="0"/>
          </a:p>
        </p:txBody>
      </p:sp>
      <p:pic>
        <p:nvPicPr>
          <p:cNvPr id="4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9" t="28776" r="1465" b="9010"/>
          <a:stretch/>
        </p:blipFill>
        <p:spPr bwMode="auto">
          <a:xfrm>
            <a:off x="2376701" y="2533716"/>
            <a:ext cx="7668051" cy="3744254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88153" y="1762177"/>
            <a:ext cx="407930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Placas CAD del molde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429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SIMULACIÓN CAM.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5553" y="1209021"/>
            <a:ext cx="407930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Maquinado del molde de inyección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563466" y="2104442"/>
                <a:ext cx="3711393" cy="1520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Fresado herramienta Ø1mm</a:t>
                </a:r>
              </a:p>
              <a:p>
                <a:endParaRPr lang="es-EC" i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C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8648 </m:t>
                    </m:r>
                    <m:r>
                      <a:rPr lang="es-EC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endParaRPr lang="es-EC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s-EC" sz="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229</m:t>
                      </m:r>
                      <m:r>
                        <a:rPr lang="en-US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s-EC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66" y="2104442"/>
                <a:ext cx="3711393" cy="1520801"/>
              </a:xfrm>
              <a:prstGeom prst="rect">
                <a:avLst/>
              </a:prstGeom>
              <a:blipFill>
                <a:blip r:embed="rId3"/>
                <a:stretch>
                  <a:fillRect l="-1314" t="-2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563466" y="4579751"/>
                <a:ext cx="4462020" cy="1520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Fresado herramienta esférica Ø2mm</a:t>
                </a:r>
              </a:p>
              <a:p>
                <a:endParaRPr lang="es-EC" i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EC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4324 </m:t>
                    </m:r>
                    <m:r>
                      <a:rPr lang="es-EC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endParaRPr lang="es-EC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s-EC" sz="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1318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s-EC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66" y="4579751"/>
                <a:ext cx="4462020" cy="1520801"/>
              </a:xfrm>
              <a:prstGeom prst="rect">
                <a:avLst/>
              </a:prstGeom>
              <a:blipFill>
                <a:blip r:embed="rId4"/>
                <a:stretch>
                  <a:fillRect l="-1093" t="-2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/>
          <p:nvPr/>
        </p:nvPicPr>
        <p:blipFill rotWithShape="1">
          <a:blip r:embed="rId5"/>
          <a:srcRect b="5415"/>
          <a:stretch/>
        </p:blipFill>
        <p:spPr bwMode="auto">
          <a:xfrm>
            <a:off x="6198186" y="1437289"/>
            <a:ext cx="5041900" cy="2514600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6"/>
          <a:srcRect b="5294"/>
          <a:stretch/>
        </p:blipFill>
        <p:spPr bwMode="auto">
          <a:xfrm>
            <a:off x="6198186" y="4215390"/>
            <a:ext cx="5039360" cy="2552700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257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FABRICACIÓN DEL MOLDE DE INYECCIÓN.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8153" y="1762177"/>
            <a:ext cx="4079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Moldes fabricados</a:t>
            </a: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4" y="2645937"/>
            <a:ext cx="5019921" cy="3085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65" y="2645937"/>
            <a:ext cx="5019921" cy="3085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353207" y="5922362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Molde –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núcleo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97818" y="592236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Molde –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cavidad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41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INYECCIÓN.</a:t>
            </a:r>
            <a:endParaRPr lang="es-EC" sz="3500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2" y="2034124"/>
            <a:ext cx="5225526" cy="32719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1553906" y="5511017"/>
            <a:ext cx="3424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MATEU SOLE española año 90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63" y="1077230"/>
            <a:ext cx="481076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63" y="4152900"/>
            <a:ext cx="481076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562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ENSAYOS DE INYECCION.</a:t>
            </a:r>
            <a:endParaRPr lang="es-EC" sz="3500" dirty="0"/>
          </a:p>
        </p:txBody>
      </p:sp>
      <p:sp>
        <p:nvSpPr>
          <p:cNvPr id="11" name="Rectángulo 10"/>
          <p:cNvSpPr/>
          <p:nvPr/>
        </p:nvSpPr>
        <p:spPr>
          <a:xfrm>
            <a:off x="1129503" y="1233592"/>
            <a:ext cx="4546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de la prueba de inyección</a:t>
            </a:r>
            <a:endParaRPr lang="es-EC" u="sng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D:\Postgrado\19. Tesis\Fotos\Fotos cucharas inyectadas\20180828_1652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7408" r="9065" b="13805"/>
          <a:stretch/>
        </p:blipFill>
        <p:spPr bwMode="auto">
          <a:xfrm>
            <a:off x="395785" y="1838851"/>
            <a:ext cx="3688099" cy="2321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92851"/>
              </p:ext>
            </p:extLst>
          </p:nvPr>
        </p:nvGraphicFramePr>
        <p:xfrm>
          <a:off x="395785" y="4369147"/>
          <a:ext cx="3688099" cy="2144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5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7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72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76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 del husillo [</a:t>
                      </a:r>
                      <a:r>
                        <a:rPr lang="es-EC" sz="1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 de cierre [Ton]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inyección [s]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1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5298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alcanza un completo llenado en la cabeza de la cuchara, además se producen marcas de hundimiento en el eje de acople, ondulaciones en el mango y excesiva rebaba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 descr="D:\Postgrado\19. Tesis\Fotos\Fotos cucharas inyectadas\20180828_16555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r="2904" b="18581"/>
          <a:stretch/>
        </p:blipFill>
        <p:spPr bwMode="auto">
          <a:xfrm>
            <a:off x="4329389" y="1838851"/>
            <a:ext cx="3662274" cy="2321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72280"/>
              </p:ext>
            </p:extLst>
          </p:nvPr>
        </p:nvGraphicFramePr>
        <p:xfrm>
          <a:off x="4329389" y="4406414"/>
          <a:ext cx="3662273" cy="211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9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59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 del husillo [</a:t>
                      </a:r>
                      <a:r>
                        <a:rPr lang="es-EC" sz="1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 de cierre [Ton]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inyección [s]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539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Llenado completo de las cavidades, marcas de hundimiento en el eje de acople, excesiva rebaba pero las ondulaciones en el mango han disminuido notablemente.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 descr="D:\Postgrado\19. Tesis\Fotos\Fotos cucharas inyectadas\20180828_17002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4234" b="20270"/>
          <a:stretch/>
        </p:blipFill>
        <p:spPr bwMode="auto">
          <a:xfrm>
            <a:off x="8235948" y="1838851"/>
            <a:ext cx="3555718" cy="2321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5712"/>
              </p:ext>
            </p:extLst>
          </p:nvPr>
        </p:nvGraphicFramePr>
        <p:xfrm>
          <a:off x="8235950" y="4406414"/>
          <a:ext cx="3555715" cy="213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9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89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5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 del husillo [</a:t>
                      </a:r>
                      <a:r>
                        <a:rPr lang="es-EC" sz="1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</a:t>
                      </a: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 de cierre [Ton]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inyección [s]</a:t>
                      </a:r>
                      <a:endParaRPr lang="es-EC" sz="11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399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Llenado completo de las cavidades, poca rebaba, pocas ondulaciones en el mango, y apenas se visualiza marcas de hundimiento en el eje de acople.</a:t>
                      </a:r>
                      <a:endParaRPr lang="es-EC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54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INYECCIÓN.</a:t>
            </a:r>
            <a:endParaRPr lang="es-EC" sz="3500" dirty="0"/>
          </a:p>
        </p:txBody>
      </p:sp>
      <p:sp>
        <p:nvSpPr>
          <p:cNvPr id="9" name="Rectángulo 8"/>
          <p:cNvSpPr/>
          <p:nvPr/>
        </p:nvSpPr>
        <p:spPr>
          <a:xfrm>
            <a:off x="1129503" y="1612485"/>
            <a:ext cx="4546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 análisis por FEM</a:t>
            </a:r>
            <a:endParaRPr lang="es-EC" u="sng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35246"/>
          <a:stretch/>
        </p:blipFill>
        <p:spPr>
          <a:xfrm>
            <a:off x="393327" y="4797206"/>
            <a:ext cx="5063479" cy="180321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2"/>
          <a:stretch/>
        </p:blipFill>
        <p:spPr bwMode="auto">
          <a:xfrm>
            <a:off x="973915" y="2387121"/>
            <a:ext cx="3262191" cy="2245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747" y="4797206"/>
            <a:ext cx="6275268" cy="1814177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25" y="2385804"/>
            <a:ext cx="4289246" cy="224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6510726" y="1635960"/>
            <a:ext cx="4546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Valores óptimos para inyección con PLA</a:t>
            </a:r>
            <a:endParaRPr lang="es-EC" u="sng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862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BIOMECÁNICOS.</a:t>
            </a:r>
            <a:endParaRPr lang="es-EC" sz="3500" dirty="0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2" y="2208092"/>
            <a:ext cx="4936446" cy="3033607"/>
          </a:xfrm>
          <a:prstGeom prst="rect">
            <a:avLst/>
          </a:prstGeom>
          <a:noFill/>
        </p:spPr>
      </p:pic>
      <p:pic>
        <p:nvPicPr>
          <p:cNvPr id="13" name="Imagen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0" y="2208092"/>
            <a:ext cx="4936446" cy="3033607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JUSTIFICACIÓN.</a:t>
            </a:r>
            <a:endParaRPr lang="es-EC" sz="3500" dirty="0"/>
          </a:p>
        </p:txBody>
      </p:sp>
      <p:sp>
        <p:nvSpPr>
          <p:cNvPr id="7" name="Rectángulo 6"/>
          <p:cNvSpPr/>
          <p:nvPr/>
        </p:nvSpPr>
        <p:spPr>
          <a:xfrm>
            <a:off x="804642" y="3812346"/>
            <a:ext cx="3573794" cy="27291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-Mejoramiento y optimización de diseño original (CAD-CAE).</a:t>
            </a:r>
          </a:p>
          <a:p>
            <a:endParaRPr lang="es-EC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-Diseño de conceptos e impresos en 3D.</a:t>
            </a:r>
          </a:p>
          <a:p>
            <a:endParaRPr lang="es-EC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-Disminución de deformaciones forzadas.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17111" y="3812345"/>
            <a:ext cx="3573794" cy="27291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-Moldeo por inyección en Al.</a:t>
            </a:r>
          </a:p>
          <a:p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-Parámetros de inyección.</a:t>
            </a:r>
          </a:p>
          <a:p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-Diseño CAD-CAM.</a:t>
            </a:r>
          </a:p>
          <a:p>
            <a:endParaRPr lang="es-EC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06298" y="3812345"/>
            <a:ext cx="3573794" cy="27291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-Polímero biodegradable: PLA.</a:t>
            </a:r>
          </a:p>
          <a:p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-Fabricado de caña de azúcar o almidón de maíz.</a:t>
            </a:r>
          </a:p>
          <a:p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degrada en agua y CO2 (2 años).</a:t>
            </a:r>
          </a:p>
          <a:p>
            <a:endParaRPr lang="es-EC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5" y="1414316"/>
            <a:ext cx="3564639" cy="23980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898" y="1414316"/>
            <a:ext cx="3548594" cy="23980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111" y="1414316"/>
            <a:ext cx="3573794" cy="239803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DEL PROYECTO.</a:t>
            </a:r>
            <a:endParaRPr lang="es-EC" sz="35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08197"/>
              </p:ext>
            </p:extLst>
          </p:nvPr>
        </p:nvGraphicFramePr>
        <p:xfrm>
          <a:off x="2678806" y="2434106"/>
          <a:ext cx="6843802" cy="269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2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26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s-EC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9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Molde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1200,00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9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Impresión 3d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C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9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 (1kg)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C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9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inyección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  <a:endParaRPr lang="es-EC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</a:t>
                      </a:r>
                      <a:endParaRPr lang="es-EC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8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1600,00</a:t>
                      </a:r>
                      <a:endParaRPr lang="es-EC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CONCLUSIONES.</a:t>
            </a:r>
            <a:endParaRPr lang="es-EC" sz="3500" dirty="0"/>
          </a:p>
        </p:txBody>
      </p:sp>
      <p:sp>
        <p:nvSpPr>
          <p:cNvPr id="3" name="Rectángulo 2"/>
          <p:cNvSpPr/>
          <p:nvPr/>
        </p:nvSpPr>
        <p:spPr>
          <a:xfrm>
            <a:off x="1188153" y="147972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obtiene un tipo de cuchara funcional mediante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moldeo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inyección, debido a que se consideró las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necesidades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personas con artritis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especialmente que </a:t>
            </a:r>
            <a:r>
              <a:rPr lang="es-EC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fomente deformaciones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estos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sirvieron para obtener un diseño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optimizado, aproximadamente 11.37%,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siendo única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tipo ya que existen estos utensilios pero solo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impresos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3d.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59352" y="425699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Al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las simulaciones dinámicas del proceso de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inyección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variando esencialmente los parámetros de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temperatura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tiempo y ubicación de los puntos de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inyección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permite diseñar la forma más idónea del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molde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mejorar la fabricación de la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cuchara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4126" y="6526313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CONCLUSIONES.</a:t>
            </a:r>
            <a:endParaRPr lang="es-EC" sz="3500" dirty="0"/>
          </a:p>
        </p:txBody>
      </p:sp>
      <p:sp>
        <p:nvSpPr>
          <p:cNvPr id="3" name="Rectángulo 2"/>
          <p:cNvSpPr/>
          <p:nvPr/>
        </p:nvSpPr>
        <p:spPr>
          <a:xfrm>
            <a:off x="1188153" y="14797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al índice de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desempeño (rigidez)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costo,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la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del PLA como polímero principal para la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inyección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moldeo permite obtener un producto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amigable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ambiente, pues al ser biodegradable,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tiene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vida máxima de 2 años antes de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degradarse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completamente.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86648" y="475095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Los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parámetros de inyección utilizados en la máquina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MATEU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tienen bastante semejanza con los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obtenidos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software y calculados mediante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ecuaciones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lo que, el análisis computacional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sirve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punto de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partida.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RECOMENDACIONES.</a:t>
            </a:r>
            <a:endParaRPr lang="es-EC" sz="3500" dirty="0"/>
          </a:p>
        </p:txBody>
      </p:sp>
      <p:sp>
        <p:nvSpPr>
          <p:cNvPr id="3" name="Rectángulo 2"/>
          <p:cNvSpPr/>
          <p:nvPr/>
        </p:nvSpPr>
        <p:spPr>
          <a:xfrm>
            <a:off x="1188153" y="14797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Ingresar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parámetros de inyección del plástico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conforme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datos proporcionados por el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fabricante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puesto que esto ayudará a simular y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corregir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fallos del proceso de inyección, previo a la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fabricación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molde.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86648" y="35274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Considerar la optimización topológica como una 	herramienta fundamental en el diseño, debido a que 	permite obtener productos con la cantidad justa de 	material.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88153" y="54064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	Analizar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simulaciones de carga estática a las que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estará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sometida la pieza con respecto a datos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experimentales 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extraídos de forma previa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498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RECOMENDACIONES.</a:t>
            </a:r>
            <a:endParaRPr lang="es-EC" sz="3500" dirty="0"/>
          </a:p>
        </p:txBody>
      </p:sp>
      <p:sp>
        <p:nvSpPr>
          <p:cNvPr id="3" name="Rectángulo 2"/>
          <p:cNvSpPr/>
          <p:nvPr/>
        </p:nvSpPr>
        <p:spPr>
          <a:xfrm>
            <a:off x="1188153" y="1479722"/>
            <a:ext cx="653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dispositivos mostrados en el proyecto tiene un 	alcance mayor a las personas con AR, pues, pueden 	ser 	aplicados como ayuda geriátrica para la tercera edad.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86648" y="35274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En el caso del molde de inyección, puede utilizarse 	acero en sustitución del aluminio para lotes de 	producción comercial.</a:t>
            </a:r>
            <a:endParaRPr lang="es-EC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750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669509" y="1768970"/>
            <a:ext cx="8493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GENERAL:</a:t>
            </a:r>
          </a:p>
          <a:p>
            <a:pPr algn="just"/>
            <a:endParaRPr lang="es-EC" sz="36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32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Diseñar y prototipar cubertería para personas con artritis en las manos utilizando moldeo por inyección de polímeros.</a:t>
            </a:r>
            <a:endParaRPr lang="es-EC" sz="3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229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ESPECÍFICOS.</a:t>
            </a:r>
            <a:endParaRPr lang="es-EC" sz="35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79433" y="1416676"/>
            <a:ext cx="105312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Generar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de la cubertería para personas con artritis en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 	manos.</a:t>
            </a:r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C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Analizar los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polímeros para el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por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moldeo mediante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inyección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s-EC" sz="24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Prototipar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impresión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los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de cubertería.</a:t>
            </a:r>
          </a:p>
          <a:p>
            <a:pPr lvl="0" algn="just"/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Optimizar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concepto en función a la necesidad de las personas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	artritis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principios de ergonomía.</a:t>
            </a:r>
          </a:p>
          <a:p>
            <a:pPr lvl="0" algn="just"/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Evaluar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diseño mediante CAE.</a:t>
            </a:r>
          </a:p>
          <a:p>
            <a:pPr lvl="0" algn="just"/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Diseñar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fabricar el molde para inyección del polímero por CAM.</a:t>
            </a:r>
          </a:p>
          <a:p>
            <a:pPr lvl="0" algn="just"/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Fabricar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prototipo seleccionado mediante moldeo por inyección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	polímero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C" sz="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Evaluar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funcionabilidad de los prototipos en personas con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artritis.</a:t>
            </a:r>
            <a:endParaRPr lang="es-EC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814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8153" y="379828"/>
            <a:ext cx="89751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TEÓRICO.</a:t>
            </a:r>
            <a:endParaRPr lang="es-EC" sz="3500" dirty="0"/>
          </a:p>
        </p:txBody>
      </p:sp>
      <p:pic>
        <p:nvPicPr>
          <p:cNvPr id="3" name="Imagen 2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368457" y="3507827"/>
            <a:ext cx="380885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Polímeros biodegradables</a:t>
            </a: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57" y="1079044"/>
            <a:ext cx="3950518" cy="2435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28" y="1079044"/>
            <a:ext cx="3914573" cy="2428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959059" y="359503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Poliláctico (PLA)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20" y="4032636"/>
            <a:ext cx="3939855" cy="243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2257932" y="646514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Moldeo por inyección</a:t>
            </a:r>
            <a:endParaRPr lang="es-EC" dirty="0"/>
          </a:p>
        </p:txBody>
      </p:sp>
      <p:pic>
        <p:nvPicPr>
          <p:cNvPr id="10" name="Imagen 9" descr="Osteoartriti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28" y="4032636"/>
            <a:ext cx="3914573" cy="243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7330955" y="646514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Artritis Reumatoide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04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419972" y="1986187"/>
            <a:ext cx="102998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desarrollo de </a:t>
            </a: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aplica la  metodología sugeridas por (Ulrich &amp; </a:t>
            </a:r>
            <a:r>
              <a:rPr lang="es-EC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Eppinger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72" y="2930826"/>
            <a:ext cx="10299802" cy="3573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274126" y="6526313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6"/>
          <a:stretch/>
        </p:blipFill>
        <p:spPr bwMode="auto">
          <a:xfrm>
            <a:off x="10258401" y="112542"/>
            <a:ext cx="981685" cy="9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88153" y="379828"/>
            <a:ext cx="8975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CONCEPTOS DE CUBERTERÍA.</a:t>
            </a:r>
            <a:endParaRPr lang="es-EC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4666" y="1956599"/>
            <a:ext cx="3074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C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</a:t>
            </a:r>
            <a:r>
              <a:rPr lang="es-EC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</a:t>
            </a:r>
            <a:endParaRPr lang="es-EC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Autónoma de Occidente, 2014)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4126" y="6513434"/>
            <a:ext cx="60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endParaRPr lang="es-EC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19" y="2189409"/>
            <a:ext cx="8150895" cy="45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2043</TotalTime>
  <Words>1126</Words>
  <Application>Microsoft Office PowerPoint</Application>
  <PresentationFormat>Panorámica</PresentationFormat>
  <Paragraphs>333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Trebuchet MS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store</dc:creator>
  <cp:lastModifiedBy>hp store</cp:lastModifiedBy>
  <cp:revision>147</cp:revision>
  <dcterms:created xsi:type="dcterms:W3CDTF">2019-07-27T21:17:49Z</dcterms:created>
  <dcterms:modified xsi:type="dcterms:W3CDTF">2019-08-01T19:29:10Z</dcterms:modified>
</cp:coreProperties>
</file>