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44" r:id="rId1"/>
  </p:sldMasterIdLst>
  <p:notesMasterIdLst>
    <p:notesMasterId r:id="rId45"/>
  </p:notesMasterIdLst>
  <p:sldIdLst>
    <p:sldId id="256" r:id="rId2"/>
    <p:sldId id="257" r:id="rId3"/>
    <p:sldId id="262" r:id="rId4"/>
    <p:sldId id="265" r:id="rId5"/>
    <p:sldId id="266" r:id="rId6"/>
    <p:sldId id="267" r:id="rId7"/>
    <p:sldId id="268" r:id="rId8"/>
    <p:sldId id="269" r:id="rId9"/>
    <p:sldId id="271" r:id="rId10"/>
    <p:sldId id="279" r:id="rId11"/>
    <p:sldId id="280" r:id="rId12"/>
    <p:sldId id="281" r:id="rId13"/>
    <p:sldId id="282" r:id="rId14"/>
    <p:sldId id="286" r:id="rId15"/>
    <p:sldId id="287" r:id="rId16"/>
    <p:sldId id="264" r:id="rId17"/>
    <p:sldId id="312" r:id="rId18"/>
    <p:sldId id="303" r:id="rId19"/>
    <p:sldId id="315" r:id="rId20"/>
    <p:sldId id="307" r:id="rId21"/>
    <p:sldId id="319" r:id="rId22"/>
    <p:sldId id="309" r:id="rId23"/>
    <p:sldId id="299" r:id="rId24"/>
    <p:sldId id="308" r:id="rId25"/>
    <p:sldId id="310" r:id="rId26"/>
    <p:sldId id="331" r:id="rId27"/>
    <p:sldId id="311" r:id="rId28"/>
    <p:sldId id="322" r:id="rId29"/>
    <p:sldId id="323" r:id="rId30"/>
    <p:sldId id="324" r:id="rId31"/>
    <p:sldId id="317" r:id="rId32"/>
    <p:sldId id="325" r:id="rId33"/>
    <p:sldId id="326" r:id="rId34"/>
    <p:sldId id="333" r:id="rId35"/>
    <p:sldId id="328" r:id="rId36"/>
    <p:sldId id="329" r:id="rId37"/>
    <p:sldId id="339" r:id="rId38"/>
    <p:sldId id="340" r:id="rId39"/>
    <p:sldId id="341" r:id="rId40"/>
    <p:sldId id="342" r:id="rId41"/>
    <p:sldId id="343" r:id="rId42"/>
    <p:sldId id="344" r:id="rId43"/>
    <p:sldId id="345"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E8C3"/>
    <a:srgbClr val="DFC264"/>
    <a:srgbClr val="FCF398"/>
    <a:srgbClr val="F87A7C"/>
    <a:srgbClr val="99CCFF"/>
    <a:srgbClr val="FFFFFF"/>
    <a:srgbClr val="7DD5A6"/>
    <a:srgbClr val="D6E1F1"/>
    <a:srgbClr val="E2A827"/>
    <a:srgbClr val="B495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53" autoAdjust="0"/>
    <p:restoredTop sz="94660"/>
  </p:normalViewPr>
  <p:slideViewPr>
    <p:cSldViewPr snapToGrid="0">
      <p:cViewPr varScale="1">
        <p:scale>
          <a:sx n="72" d="100"/>
          <a:sy n="72" d="100"/>
        </p:scale>
        <p:origin x="123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slide" Target="../slides/slide6.xml"/><Relationship Id="rId1" Type="http://schemas.openxmlformats.org/officeDocument/2006/relationships/slide" Target="../slides/slide3.xml"/><Relationship Id="rId6" Type="http://schemas.openxmlformats.org/officeDocument/2006/relationships/slide" Target="../slides/slide39.xml"/><Relationship Id="rId5" Type="http://schemas.openxmlformats.org/officeDocument/2006/relationships/slide" Target="../slides/slide17.xml"/><Relationship Id="rId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EA07D6-05DB-470E-984F-B80B3BFF959E}" type="doc">
      <dgm:prSet loTypeId="urn:microsoft.com/office/officeart/2008/layout/VerticalCurvedList" loCatId="list" qsTypeId="urn:microsoft.com/office/officeart/2005/8/quickstyle/simple3" qsCatId="simple" csTypeId="urn:microsoft.com/office/officeart/2005/8/colors/colorful5" csCatId="colorful" phldr="1"/>
      <dgm:spPr/>
    </dgm:pt>
    <dgm:pt modelId="{91423545-0311-4C90-9BE3-BFAB398D1683}">
      <dgm:prSet phldrT="[Texto]" custT="1"/>
      <dgm:spPr/>
      <dgm:t>
        <a:bodyPr/>
        <a:lstStyle/>
        <a:p>
          <a:r>
            <a:rPr lang="es-EC" sz="2800" dirty="0"/>
            <a:t>1.Antecedentes</a:t>
          </a:r>
          <a:endParaRPr lang="es-ES" sz="2800" dirty="0">
            <a:latin typeface="Times New Roman" panose="02020603050405020304" pitchFamily="18" charset="0"/>
            <a:cs typeface="Times New Roman" panose="02020603050405020304" pitchFamily="18" charset="0"/>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DF8DFAA-84C4-4804-B3B2-204E32A1CCC0}" type="parTrans" cxnId="{9ECFC74E-36CD-4B3E-ADC2-F3411501111F}">
      <dgm:prSet/>
      <dgm:spPr/>
      <dgm:t>
        <a:bodyPr/>
        <a:lstStyle/>
        <a:p>
          <a:endParaRPr lang="es-ES" sz="2800">
            <a:solidFill>
              <a:schemeClr val="tx1"/>
            </a:solidFill>
            <a:latin typeface="Times New Roman" panose="02020603050405020304" pitchFamily="18" charset="0"/>
            <a:cs typeface="Times New Roman" panose="02020603050405020304" pitchFamily="18" charset="0"/>
          </a:endParaRPr>
        </a:p>
      </dgm:t>
    </dgm:pt>
    <dgm:pt modelId="{32092F0D-F29A-412E-B429-4976281EA4EA}" type="sibTrans" cxnId="{9ECFC74E-36CD-4B3E-ADC2-F3411501111F}">
      <dgm:prSet/>
      <dgm:spPr/>
      <dgm:t>
        <a:bodyPr/>
        <a:lstStyle/>
        <a:p>
          <a:endParaRPr lang="es-ES" sz="2800">
            <a:solidFill>
              <a:schemeClr val="tx1"/>
            </a:solidFill>
            <a:latin typeface="Times New Roman" panose="02020603050405020304" pitchFamily="18" charset="0"/>
            <a:cs typeface="Times New Roman" panose="02020603050405020304" pitchFamily="18" charset="0"/>
          </a:endParaRPr>
        </a:p>
      </dgm:t>
    </dgm:pt>
    <dgm:pt modelId="{7929C7C6-F961-4AD0-8561-B56E463B1031}">
      <dgm:prSet phldrT="[Texto]" custT="1"/>
      <dgm:spPr/>
      <dgm:t>
        <a:bodyPr/>
        <a:lstStyle/>
        <a:p>
          <a:r>
            <a:rPr lang="es-EC" sz="2800" dirty="0"/>
            <a:t>2.Problema / Justificación </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6AAACFE7-8712-4A95-9904-E921CE4EE979}" type="parTrans" cxnId="{094B5EB4-5049-4FB6-B4A1-BB069E2FD240}">
      <dgm:prSet/>
      <dgm:spPr/>
      <dgm:t>
        <a:bodyPr/>
        <a:lstStyle/>
        <a:p>
          <a:endParaRPr lang="es-EC" sz="2800"/>
        </a:p>
      </dgm:t>
    </dgm:pt>
    <dgm:pt modelId="{6CA7A553-C554-49AB-B296-C2E63D956646}" type="sibTrans" cxnId="{094B5EB4-5049-4FB6-B4A1-BB069E2FD240}">
      <dgm:prSet/>
      <dgm:spPr/>
      <dgm:t>
        <a:bodyPr/>
        <a:lstStyle/>
        <a:p>
          <a:endParaRPr lang="es-EC" sz="2800"/>
        </a:p>
      </dgm:t>
    </dgm:pt>
    <dgm:pt modelId="{4EEC37E5-4A8A-4363-8426-0B32F8072567}">
      <dgm:prSet phldrT="[Texto]" custT="1"/>
      <dgm:spPr/>
      <dgm:t>
        <a:bodyPr/>
        <a:lstStyle/>
        <a:p>
          <a:r>
            <a:rPr lang="es-EC" sz="2800" dirty="0"/>
            <a:t>3.Objetivos</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7B779139-7A5E-457D-994D-305211AC0D67}" type="parTrans" cxnId="{80DC9BB7-5DE7-45B4-ACC9-04F1373ECD17}">
      <dgm:prSet/>
      <dgm:spPr/>
      <dgm:t>
        <a:bodyPr/>
        <a:lstStyle/>
        <a:p>
          <a:endParaRPr lang="es-EC" sz="2800"/>
        </a:p>
      </dgm:t>
    </dgm:pt>
    <dgm:pt modelId="{A643A131-E23C-4AA1-98EF-1CED12456D94}" type="sibTrans" cxnId="{80DC9BB7-5DE7-45B4-ACC9-04F1373ECD17}">
      <dgm:prSet/>
      <dgm:spPr/>
      <dgm:t>
        <a:bodyPr/>
        <a:lstStyle/>
        <a:p>
          <a:endParaRPr lang="es-EC" sz="2800"/>
        </a:p>
      </dgm:t>
    </dgm:pt>
    <dgm:pt modelId="{DCAF8F87-88D9-4DDF-BE60-2132BDFC77C4}">
      <dgm:prSet phldrT="[Texto]" custT="1"/>
      <dgm:spPr/>
      <dgm:t>
        <a:bodyPr/>
        <a:lstStyle/>
        <a:p>
          <a:r>
            <a:rPr lang="es-EC" sz="2800" dirty="0"/>
            <a:t>4.Metodología</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B4151D9E-3516-4799-AED8-CEAE5EE3FF54}" type="parTrans" cxnId="{DA179E2D-044A-425B-98BF-2491A6986DCF}">
      <dgm:prSet/>
      <dgm:spPr/>
      <dgm:t>
        <a:bodyPr/>
        <a:lstStyle/>
        <a:p>
          <a:endParaRPr lang="es-EC" sz="2800"/>
        </a:p>
      </dgm:t>
    </dgm:pt>
    <dgm:pt modelId="{9470D569-9948-4C40-8E6C-01C8ED78E271}" type="sibTrans" cxnId="{DA179E2D-044A-425B-98BF-2491A6986DCF}">
      <dgm:prSet/>
      <dgm:spPr/>
      <dgm:t>
        <a:bodyPr/>
        <a:lstStyle/>
        <a:p>
          <a:endParaRPr lang="es-EC" sz="2800"/>
        </a:p>
      </dgm:t>
    </dgm:pt>
    <dgm:pt modelId="{8C70E117-9DE8-4B27-9B98-13B2B4F9AA05}">
      <dgm:prSet phldrT="[Texto]" custT="1"/>
      <dgm:spPr/>
      <dgm:t>
        <a:bodyPr/>
        <a:lstStyle/>
        <a:p>
          <a:r>
            <a:rPr lang="es-EC" sz="2800" dirty="0"/>
            <a:t>5.Resultados</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7BA01955-0A25-44A6-B7AB-A647585E3242}" type="parTrans" cxnId="{5E03A6A4-0877-45B0-8F7E-1733091ECBBD}">
      <dgm:prSet/>
      <dgm:spPr/>
      <dgm:t>
        <a:bodyPr/>
        <a:lstStyle/>
        <a:p>
          <a:endParaRPr lang="es-EC" sz="2800"/>
        </a:p>
      </dgm:t>
    </dgm:pt>
    <dgm:pt modelId="{024CFEDE-9070-4C6A-A5A5-5CD8DD9E677B}" type="sibTrans" cxnId="{5E03A6A4-0877-45B0-8F7E-1733091ECBBD}">
      <dgm:prSet/>
      <dgm:spPr/>
      <dgm:t>
        <a:bodyPr/>
        <a:lstStyle/>
        <a:p>
          <a:endParaRPr lang="es-EC" sz="2800"/>
        </a:p>
      </dgm:t>
    </dgm:pt>
    <dgm:pt modelId="{468974F4-8514-4402-B165-11123E27D6F6}">
      <dgm:prSet phldrT="[Texto]" custT="1"/>
      <dgm:spPr/>
      <dgm:t>
        <a:bodyPr/>
        <a:lstStyle/>
        <a:p>
          <a:r>
            <a:rPr lang="es-EC" sz="2800" dirty="0"/>
            <a:t>6.Conclusión</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E4954784-16CB-4BC3-B5DD-6D3EF10525FB}" type="parTrans" cxnId="{7DC03A56-51A1-400B-B0AF-4A94C477992F}">
      <dgm:prSet/>
      <dgm:spPr/>
      <dgm:t>
        <a:bodyPr/>
        <a:lstStyle/>
        <a:p>
          <a:endParaRPr lang="es-EC" sz="2800"/>
        </a:p>
      </dgm:t>
    </dgm:pt>
    <dgm:pt modelId="{56C011AA-BF97-4522-9177-FE7F92E6BA21}" type="sibTrans" cxnId="{7DC03A56-51A1-400B-B0AF-4A94C477992F}">
      <dgm:prSet/>
      <dgm:spPr/>
      <dgm:t>
        <a:bodyPr/>
        <a:lstStyle/>
        <a:p>
          <a:endParaRPr lang="es-EC" sz="2800"/>
        </a:p>
      </dgm:t>
    </dgm:pt>
    <dgm:pt modelId="{F9D79A1B-08C1-4329-B18B-B73DA7D941A3}" type="pres">
      <dgm:prSet presAssocID="{5CEA07D6-05DB-470E-984F-B80B3BFF959E}" presName="Name0" presStyleCnt="0">
        <dgm:presLayoutVars>
          <dgm:chMax val="7"/>
          <dgm:chPref val="7"/>
          <dgm:dir/>
        </dgm:presLayoutVars>
      </dgm:prSet>
      <dgm:spPr/>
    </dgm:pt>
    <dgm:pt modelId="{23C01926-84B0-49F5-9A34-286A33D6A8F9}" type="pres">
      <dgm:prSet presAssocID="{5CEA07D6-05DB-470E-984F-B80B3BFF959E}" presName="Name1" presStyleCnt="0"/>
      <dgm:spPr/>
    </dgm:pt>
    <dgm:pt modelId="{A5EF099D-5507-46CD-BC8C-1C56738CE3F5}" type="pres">
      <dgm:prSet presAssocID="{5CEA07D6-05DB-470E-984F-B80B3BFF959E}" presName="cycle" presStyleCnt="0"/>
      <dgm:spPr/>
    </dgm:pt>
    <dgm:pt modelId="{5279AA7B-56EB-4BD5-BB26-38D7A8B5F4FD}" type="pres">
      <dgm:prSet presAssocID="{5CEA07D6-05DB-470E-984F-B80B3BFF959E}" presName="srcNode" presStyleLbl="node1" presStyleIdx="0" presStyleCnt="6"/>
      <dgm:spPr/>
    </dgm:pt>
    <dgm:pt modelId="{4C520702-D8B3-46A9-A6D9-B5A7A96800CD}" type="pres">
      <dgm:prSet presAssocID="{5CEA07D6-05DB-470E-984F-B80B3BFF959E}" presName="conn" presStyleLbl="parChTrans1D2" presStyleIdx="0" presStyleCnt="1"/>
      <dgm:spPr/>
    </dgm:pt>
    <dgm:pt modelId="{2B5C59FF-AE02-43B7-BD84-93DE2B7CA38D}" type="pres">
      <dgm:prSet presAssocID="{5CEA07D6-05DB-470E-984F-B80B3BFF959E}" presName="extraNode" presStyleLbl="node1" presStyleIdx="0" presStyleCnt="6"/>
      <dgm:spPr/>
    </dgm:pt>
    <dgm:pt modelId="{C1E0E066-A850-4713-8558-CA55AEB646FE}" type="pres">
      <dgm:prSet presAssocID="{5CEA07D6-05DB-470E-984F-B80B3BFF959E}" presName="dstNode" presStyleLbl="node1" presStyleIdx="0" presStyleCnt="6"/>
      <dgm:spPr/>
    </dgm:pt>
    <dgm:pt modelId="{C2D90728-452C-4417-B4D3-A9AF94E3FC50}" type="pres">
      <dgm:prSet presAssocID="{91423545-0311-4C90-9BE3-BFAB398D1683}" presName="text_1" presStyleLbl="node1" presStyleIdx="0" presStyleCnt="6">
        <dgm:presLayoutVars>
          <dgm:bulletEnabled val="1"/>
        </dgm:presLayoutVars>
      </dgm:prSet>
      <dgm:spPr/>
    </dgm:pt>
    <dgm:pt modelId="{315FDD5A-6528-4E03-8E10-E56E38C43400}" type="pres">
      <dgm:prSet presAssocID="{91423545-0311-4C90-9BE3-BFAB398D1683}" presName="accent_1" presStyleCnt="0"/>
      <dgm:spPr/>
    </dgm:pt>
    <dgm:pt modelId="{B84173DA-B81C-4AE6-98DB-8ECA5AE991D5}" type="pres">
      <dgm:prSet presAssocID="{91423545-0311-4C90-9BE3-BFAB398D1683}" presName="accentRepeatNode" presStyleLbl="solidFgAcc1" presStyleIdx="0" presStyleCnt="6"/>
      <dgm:spPr/>
    </dgm:pt>
    <dgm:pt modelId="{2FAFE778-10AC-446D-91FB-D4AC3A015A6C}" type="pres">
      <dgm:prSet presAssocID="{7929C7C6-F961-4AD0-8561-B56E463B1031}" presName="text_2" presStyleLbl="node1" presStyleIdx="1" presStyleCnt="6">
        <dgm:presLayoutVars>
          <dgm:bulletEnabled val="1"/>
        </dgm:presLayoutVars>
      </dgm:prSet>
      <dgm:spPr/>
    </dgm:pt>
    <dgm:pt modelId="{FF749392-B2D8-45B1-994E-80FAFD46EA75}" type="pres">
      <dgm:prSet presAssocID="{7929C7C6-F961-4AD0-8561-B56E463B1031}" presName="accent_2" presStyleCnt="0"/>
      <dgm:spPr/>
    </dgm:pt>
    <dgm:pt modelId="{7EBBBDDD-281A-4993-B8A8-FCF236065EBC}" type="pres">
      <dgm:prSet presAssocID="{7929C7C6-F961-4AD0-8561-B56E463B1031}" presName="accentRepeatNode" presStyleLbl="solidFgAcc1" presStyleIdx="1" presStyleCnt="6"/>
      <dgm:spPr/>
    </dgm:pt>
    <dgm:pt modelId="{B5875ACF-262C-4DDE-845F-B8C825681D2B}" type="pres">
      <dgm:prSet presAssocID="{4EEC37E5-4A8A-4363-8426-0B32F8072567}" presName="text_3" presStyleLbl="node1" presStyleIdx="2" presStyleCnt="6">
        <dgm:presLayoutVars>
          <dgm:bulletEnabled val="1"/>
        </dgm:presLayoutVars>
      </dgm:prSet>
      <dgm:spPr/>
    </dgm:pt>
    <dgm:pt modelId="{9CC215D9-CE2B-42EB-8186-554E64F2CBF7}" type="pres">
      <dgm:prSet presAssocID="{4EEC37E5-4A8A-4363-8426-0B32F8072567}" presName="accent_3" presStyleCnt="0"/>
      <dgm:spPr/>
    </dgm:pt>
    <dgm:pt modelId="{49AEB635-8327-40B3-B377-DE9D64211D4C}" type="pres">
      <dgm:prSet presAssocID="{4EEC37E5-4A8A-4363-8426-0B32F8072567}" presName="accentRepeatNode" presStyleLbl="solidFgAcc1" presStyleIdx="2" presStyleCnt="6"/>
      <dgm:spPr/>
    </dgm:pt>
    <dgm:pt modelId="{05BC56AA-F7DC-42AD-A3C4-193EA8E93418}" type="pres">
      <dgm:prSet presAssocID="{DCAF8F87-88D9-4DDF-BE60-2132BDFC77C4}" presName="text_4" presStyleLbl="node1" presStyleIdx="3" presStyleCnt="6">
        <dgm:presLayoutVars>
          <dgm:bulletEnabled val="1"/>
        </dgm:presLayoutVars>
      </dgm:prSet>
      <dgm:spPr/>
    </dgm:pt>
    <dgm:pt modelId="{1415487A-D919-45D3-B6C0-9D67E5179A4C}" type="pres">
      <dgm:prSet presAssocID="{DCAF8F87-88D9-4DDF-BE60-2132BDFC77C4}" presName="accent_4" presStyleCnt="0"/>
      <dgm:spPr/>
    </dgm:pt>
    <dgm:pt modelId="{EE585DA4-4547-49EC-898C-922CAD0FED16}" type="pres">
      <dgm:prSet presAssocID="{DCAF8F87-88D9-4DDF-BE60-2132BDFC77C4}" presName="accentRepeatNode" presStyleLbl="solidFgAcc1" presStyleIdx="3" presStyleCnt="6"/>
      <dgm:spPr/>
    </dgm:pt>
    <dgm:pt modelId="{66A74922-4F35-49A7-A667-26AE922BA0E0}" type="pres">
      <dgm:prSet presAssocID="{8C70E117-9DE8-4B27-9B98-13B2B4F9AA05}" presName="text_5" presStyleLbl="node1" presStyleIdx="4" presStyleCnt="6">
        <dgm:presLayoutVars>
          <dgm:bulletEnabled val="1"/>
        </dgm:presLayoutVars>
      </dgm:prSet>
      <dgm:spPr/>
    </dgm:pt>
    <dgm:pt modelId="{6C1BEB60-DE16-47BA-8D1B-B95C38A83340}" type="pres">
      <dgm:prSet presAssocID="{8C70E117-9DE8-4B27-9B98-13B2B4F9AA05}" presName="accent_5" presStyleCnt="0"/>
      <dgm:spPr/>
    </dgm:pt>
    <dgm:pt modelId="{C49099BD-5C3B-4DCF-A66A-03A7CF0FD791}" type="pres">
      <dgm:prSet presAssocID="{8C70E117-9DE8-4B27-9B98-13B2B4F9AA05}" presName="accentRepeatNode" presStyleLbl="solidFgAcc1" presStyleIdx="4" presStyleCnt="6"/>
      <dgm:spPr/>
    </dgm:pt>
    <dgm:pt modelId="{1C9BE984-95E3-497F-BE3F-6F5DEF1E3C21}" type="pres">
      <dgm:prSet presAssocID="{468974F4-8514-4402-B165-11123E27D6F6}" presName="text_6" presStyleLbl="node1" presStyleIdx="5" presStyleCnt="6">
        <dgm:presLayoutVars>
          <dgm:bulletEnabled val="1"/>
        </dgm:presLayoutVars>
      </dgm:prSet>
      <dgm:spPr/>
    </dgm:pt>
    <dgm:pt modelId="{7178FFB7-CF7F-4F33-9D61-9FF88BBF9403}" type="pres">
      <dgm:prSet presAssocID="{468974F4-8514-4402-B165-11123E27D6F6}" presName="accent_6" presStyleCnt="0"/>
      <dgm:spPr/>
    </dgm:pt>
    <dgm:pt modelId="{1819D1F1-1D97-4D37-B1EB-1A73CE311FD6}" type="pres">
      <dgm:prSet presAssocID="{468974F4-8514-4402-B165-11123E27D6F6}" presName="accentRepeatNode" presStyleLbl="solidFgAcc1" presStyleIdx="5" presStyleCnt="6"/>
      <dgm:spPr/>
    </dgm:pt>
  </dgm:ptLst>
  <dgm:cxnLst>
    <dgm:cxn modelId="{D72EBD27-4613-4032-95AF-8C1B95928B71}" type="presOf" srcId="{5CEA07D6-05DB-470E-984F-B80B3BFF959E}" destId="{F9D79A1B-08C1-4329-B18B-B73DA7D941A3}" srcOrd="0" destOrd="0" presId="urn:microsoft.com/office/officeart/2008/layout/VerticalCurvedList"/>
    <dgm:cxn modelId="{DA179E2D-044A-425B-98BF-2491A6986DCF}" srcId="{5CEA07D6-05DB-470E-984F-B80B3BFF959E}" destId="{DCAF8F87-88D9-4DDF-BE60-2132BDFC77C4}" srcOrd="3" destOrd="0" parTransId="{B4151D9E-3516-4799-AED8-CEAE5EE3FF54}" sibTransId="{9470D569-9948-4C40-8E6C-01C8ED78E271}"/>
    <dgm:cxn modelId="{AEBC5538-01A5-43E2-A19D-2D9A66F659DB}" type="presOf" srcId="{4EEC37E5-4A8A-4363-8426-0B32F8072567}" destId="{B5875ACF-262C-4DDE-845F-B8C825681D2B}" srcOrd="0" destOrd="0" presId="urn:microsoft.com/office/officeart/2008/layout/VerticalCurvedList"/>
    <dgm:cxn modelId="{3D144067-172D-4FB9-9ACF-86450B2FC490}" type="presOf" srcId="{8C70E117-9DE8-4B27-9B98-13B2B4F9AA05}" destId="{66A74922-4F35-49A7-A667-26AE922BA0E0}" srcOrd="0" destOrd="0" presId="urn:microsoft.com/office/officeart/2008/layout/VerticalCurvedList"/>
    <dgm:cxn modelId="{9ECFC74E-36CD-4B3E-ADC2-F3411501111F}" srcId="{5CEA07D6-05DB-470E-984F-B80B3BFF959E}" destId="{91423545-0311-4C90-9BE3-BFAB398D1683}" srcOrd="0" destOrd="0" parTransId="{3DF8DFAA-84C4-4804-B3B2-204E32A1CCC0}" sibTransId="{32092F0D-F29A-412E-B429-4976281EA4EA}"/>
    <dgm:cxn modelId="{2820DE52-5F77-4854-841D-0C0A121C5750}" type="presOf" srcId="{DCAF8F87-88D9-4DDF-BE60-2132BDFC77C4}" destId="{05BC56AA-F7DC-42AD-A3C4-193EA8E93418}" srcOrd="0" destOrd="0" presId="urn:microsoft.com/office/officeart/2008/layout/VerticalCurvedList"/>
    <dgm:cxn modelId="{7DC03A56-51A1-400B-B0AF-4A94C477992F}" srcId="{5CEA07D6-05DB-470E-984F-B80B3BFF959E}" destId="{468974F4-8514-4402-B165-11123E27D6F6}" srcOrd="5" destOrd="0" parTransId="{E4954784-16CB-4BC3-B5DD-6D3EF10525FB}" sibTransId="{56C011AA-BF97-4522-9177-FE7F92E6BA21}"/>
    <dgm:cxn modelId="{E5141079-ED32-4B24-9782-FFDEA6284D0E}" type="presOf" srcId="{7929C7C6-F961-4AD0-8561-B56E463B1031}" destId="{2FAFE778-10AC-446D-91FB-D4AC3A015A6C}" srcOrd="0" destOrd="0" presId="urn:microsoft.com/office/officeart/2008/layout/VerticalCurvedList"/>
    <dgm:cxn modelId="{AB207EA1-43F1-4221-8DAF-1279B7EA25F8}" type="presOf" srcId="{91423545-0311-4C90-9BE3-BFAB398D1683}" destId="{C2D90728-452C-4417-B4D3-A9AF94E3FC50}" srcOrd="0" destOrd="0" presId="urn:microsoft.com/office/officeart/2008/layout/VerticalCurvedList"/>
    <dgm:cxn modelId="{5E03A6A4-0877-45B0-8F7E-1733091ECBBD}" srcId="{5CEA07D6-05DB-470E-984F-B80B3BFF959E}" destId="{8C70E117-9DE8-4B27-9B98-13B2B4F9AA05}" srcOrd="4" destOrd="0" parTransId="{7BA01955-0A25-44A6-B7AB-A647585E3242}" sibTransId="{024CFEDE-9070-4C6A-A5A5-5CD8DD9E677B}"/>
    <dgm:cxn modelId="{094B5EB4-5049-4FB6-B4A1-BB069E2FD240}" srcId="{5CEA07D6-05DB-470E-984F-B80B3BFF959E}" destId="{7929C7C6-F961-4AD0-8561-B56E463B1031}" srcOrd="1" destOrd="0" parTransId="{6AAACFE7-8712-4A95-9904-E921CE4EE979}" sibTransId="{6CA7A553-C554-49AB-B296-C2E63D956646}"/>
    <dgm:cxn modelId="{80DC9BB7-5DE7-45B4-ACC9-04F1373ECD17}" srcId="{5CEA07D6-05DB-470E-984F-B80B3BFF959E}" destId="{4EEC37E5-4A8A-4363-8426-0B32F8072567}" srcOrd="2" destOrd="0" parTransId="{7B779139-7A5E-457D-994D-305211AC0D67}" sibTransId="{A643A131-E23C-4AA1-98EF-1CED12456D94}"/>
    <dgm:cxn modelId="{BA89C4D0-6202-4052-93A9-D5CA2CCFEDD7}" type="presOf" srcId="{468974F4-8514-4402-B165-11123E27D6F6}" destId="{1C9BE984-95E3-497F-BE3F-6F5DEF1E3C21}" srcOrd="0" destOrd="0" presId="urn:microsoft.com/office/officeart/2008/layout/VerticalCurvedList"/>
    <dgm:cxn modelId="{BA5108EA-8E05-4FBC-86F4-084C4CCC8896}" type="presOf" srcId="{32092F0D-F29A-412E-B429-4976281EA4EA}" destId="{4C520702-D8B3-46A9-A6D9-B5A7A96800CD}" srcOrd="0" destOrd="0" presId="urn:microsoft.com/office/officeart/2008/layout/VerticalCurvedList"/>
    <dgm:cxn modelId="{DB8AC9E1-C9DD-4E65-875D-8A14035CC250}" type="presParOf" srcId="{F9D79A1B-08C1-4329-B18B-B73DA7D941A3}" destId="{23C01926-84B0-49F5-9A34-286A33D6A8F9}" srcOrd="0" destOrd="0" presId="urn:microsoft.com/office/officeart/2008/layout/VerticalCurvedList"/>
    <dgm:cxn modelId="{0166187D-75E9-46C1-9D87-C2F5B83DBFAE}" type="presParOf" srcId="{23C01926-84B0-49F5-9A34-286A33D6A8F9}" destId="{A5EF099D-5507-46CD-BC8C-1C56738CE3F5}" srcOrd="0" destOrd="0" presId="urn:microsoft.com/office/officeart/2008/layout/VerticalCurvedList"/>
    <dgm:cxn modelId="{1F67BBB8-191B-45E7-BF3D-D53A28E05507}" type="presParOf" srcId="{A5EF099D-5507-46CD-BC8C-1C56738CE3F5}" destId="{5279AA7B-56EB-4BD5-BB26-38D7A8B5F4FD}" srcOrd="0" destOrd="0" presId="urn:microsoft.com/office/officeart/2008/layout/VerticalCurvedList"/>
    <dgm:cxn modelId="{1F2EED9F-4C99-4AA3-933F-CEFE3E70038F}" type="presParOf" srcId="{A5EF099D-5507-46CD-BC8C-1C56738CE3F5}" destId="{4C520702-D8B3-46A9-A6D9-B5A7A96800CD}" srcOrd="1" destOrd="0" presId="urn:microsoft.com/office/officeart/2008/layout/VerticalCurvedList"/>
    <dgm:cxn modelId="{78FA458B-DA4A-49C6-A115-A7E10A2FB3C9}" type="presParOf" srcId="{A5EF099D-5507-46CD-BC8C-1C56738CE3F5}" destId="{2B5C59FF-AE02-43B7-BD84-93DE2B7CA38D}" srcOrd="2" destOrd="0" presId="urn:microsoft.com/office/officeart/2008/layout/VerticalCurvedList"/>
    <dgm:cxn modelId="{9FEA2FD8-A224-4F53-8811-5497C388FB38}" type="presParOf" srcId="{A5EF099D-5507-46CD-BC8C-1C56738CE3F5}" destId="{C1E0E066-A850-4713-8558-CA55AEB646FE}" srcOrd="3" destOrd="0" presId="urn:microsoft.com/office/officeart/2008/layout/VerticalCurvedList"/>
    <dgm:cxn modelId="{DD1D0EDF-2639-440E-832E-CD152483B893}" type="presParOf" srcId="{23C01926-84B0-49F5-9A34-286A33D6A8F9}" destId="{C2D90728-452C-4417-B4D3-A9AF94E3FC50}" srcOrd="1" destOrd="0" presId="urn:microsoft.com/office/officeart/2008/layout/VerticalCurvedList"/>
    <dgm:cxn modelId="{5F780B6A-8810-45C5-92D1-DC79C41199FC}" type="presParOf" srcId="{23C01926-84B0-49F5-9A34-286A33D6A8F9}" destId="{315FDD5A-6528-4E03-8E10-E56E38C43400}" srcOrd="2" destOrd="0" presId="urn:microsoft.com/office/officeart/2008/layout/VerticalCurvedList"/>
    <dgm:cxn modelId="{38650A01-3D83-40A6-8476-ABD2DC9313E8}" type="presParOf" srcId="{315FDD5A-6528-4E03-8E10-E56E38C43400}" destId="{B84173DA-B81C-4AE6-98DB-8ECA5AE991D5}" srcOrd="0" destOrd="0" presId="urn:microsoft.com/office/officeart/2008/layout/VerticalCurvedList"/>
    <dgm:cxn modelId="{DE9253B9-92A4-4ADD-8B0D-B9DDC9AA2F60}" type="presParOf" srcId="{23C01926-84B0-49F5-9A34-286A33D6A8F9}" destId="{2FAFE778-10AC-446D-91FB-D4AC3A015A6C}" srcOrd="3" destOrd="0" presId="urn:microsoft.com/office/officeart/2008/layout/VerticalCurvedList"/>
    <dgm:cxn modelId="{E957341D-00B1-498C-979F-09DEA99840DA}" type="presParOf" srcId="{23C01926-84B0-49F5-9A34-286A33D6A8F9}" destId="{FF749392-B2D8-45B1-994E-80FAFD46EA75}" srcOrd="4" destOrd="0" presId="urn:microsoft.com/office/officeart/2008/layout/VerticalCurvedList"/>
    <dgm:cxn modelId="{6B9B3D97-9AF6-41DF-8816-0DF337C675B2}" type="presParOf" srcId="{FF749392-B2D8-45B1-994E-80FAFD46EA75}" destId="{7EBBBDDD-281A-4993-B8A8-FCF236065EBC}" srcOrd="0" destOrd="0" presId="urn:microsoft.com/office/officeart/2008/layout/VerticalCurvedList"/>
    <dgm:cxn modelId="{3748EB98-9EBD-4FBA-93CA-AFDBE35B0584}" type="presParOf" srcId="{23C01926-84B0-49F5-9A34-286A33D6A8F9}" destId="{B5875ACF-262C-4DDE-845F-B8C825681D2B}" srcOrd="5" destOrd="0" presId="urn:microsoft.com/office/officeart/2008/layout/VerticalCurvedList"/>
    <dgm:cxn modelId="{3035F448-85C5-4FB6-A8E5-368CE8AF8CEB}" type="presParOf" srcId="{23C01926-84B0-49F5-9A34-286A33D6A8F9}" destId="{9CC215D9-CE2B-42EB-8186-554E64F2CBF7}" srcOrd="6" destOrd="0" presId="urn:microsoft.com/office/officeart/2008/layout/VerticalCurvedList"/>
    <dgm:cxn modelId="{8DA63D9C-DF28-49FE-BCB8-277B86BD21B1}" type="presParOf" srcId="{9CC215D9-CE2B-42EB-8186-554E64F2CBF7}" destId="{49AEB635-8327-40B3-B377-DE9D64211D4C}" srcOrd="0" destOrd="0" presId="urn:microsoft.com/office/officeart/2008/layout/VerticalCurvedList"/>
    <dgm:cxn modelId="{4432C456-0166-4174-95A9-1D84EECBB0A1}" type="presParOf" srcId="{23C01926-84B0-49F5-9A34-286A33D6A8F9}" destId="{05BC56AA-F7DC-42AD-A3C4-193EA8E93418}" srcOrd="7" destOrd="0" presId="urn:microsoft.com/office/officeart/2008/layout/VerticalCurvedList"/>
    <dgm:cxn modelId="{C789FDED-497E-4DD6-9A36-A07898A553FC}" type="presParOf" srcId="{23C01926-84B0-49F5-9A34-286A33D6A8F9}" destId="{1415487A-D919-45D3-B6C0-9D67E5179A4C}" srcOrd="8" destOrd="0" presId="urn:microsoft.com/office/officeart/2008/layout/VerticalCurvedList"/>
    <dgm:cxn modelId="{5D0AF597-EE50-4139-9D0B-CA0E56AE14EA}" type="presParOf" srcId="{1415487A-D919-45D3-B6C0-9D67E5179A4C}" destId="{EE585DA4-4547-49EC-898C-922CAD0FED16}" srcOrd="0" destOrd="0" presId="urn:microsoft.com/office/officeart/2008/layout/VerticalCurvedList"/>
    <dgm:cxn modelId="{71217FA2-3D75-41D0-B4A5-7B6235A7D6E2}" type="presParOf" srcId="{23C01926-84B0-49F5-9A34-286A33D6A8F9}" destId="{66A74922-4F35-49A7-A667-26AE922BA0E0}" srcOrd="9" destOrd="0" presId="urn:microsoft.com/office/officeart/2008/layout/VerticalCurvedList"/>
    <dgm:cxn modelId="{24F28937-1936-4CE9-9871-C7DE1394035E}" type="presParOf" srcId="{23C01926-84B0-49F5-9A34-286A33D6A8F9}" destId="{6C1BEB60-DE16-47BA-8D1B-B95C38A83340}" srcOrd="10" destOrd="0" presId="urn:microsoft.com/office/officeart/2008/layout/VerticalCurvedList"/>
    <dgm:cxn modelId="{3A3B6D0D-DE11-4207-B016-73635CCE589C}" type="presParOf" srcId="{6C1BEB60-DE16-47BA-8D1B-B95C38A83340}" destId="{C49099BD-5C3B-4DCF-A66A-03A7CF0FD791}" srcOrd="0" destOrd="0" presId="urn:microsoft.com/office/officeart/2008/layout/VerticalCurvedList"/>
    <dgm:cxn modelId="{2880EADB-4A4E-4FF0-BA2E-687D161C754C}" type="presParOf" srcId="{23C01926-84B0-49F5-9A34-286A33D6A8F9}" destId="{1C9BE984-95E3-497F-BE3F-6F5DEF1E3C21}" srcOrd="11" destOrd="0" presId="urn:microsoft.com/office/officeart/2008/layout/VerticalCurvedList"/>
    <dgm:cxn modelId="{B20DD458-90FC-43B8-A5B0-3C607C1372CD}" type="presParOf" srcId="{23C01926-84B0-49F5-9A34-286A33D6A8F9}" destId="{7178FFB7-CF7F-4F33-9D61-9FF88BBF9403}" srcOrd="12" destOrd="0" presId="urn:microsoft.com/office/officeart/2008/layout/VerticalCurvedList"/>
    <dgm:cxn modelId="{6D0736F2-91D4-4940-824F-1332DA4C226A}" type="presParOf" srcId="{7178FFB7-CF7F-4F33-9D61-9FF88BBF9403}" destId="{1819D1F1-1D97-4D37-B1EB-1A73CE311FD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13B99F5-210A-4AFA-8442-9A2AAA121A4A}" type="doc">
      <dgm:prSet loTypeId="urn:microsoft.com/office/officeart/2005/8/layout/chevron2" loCatId="list" qsTypeId="urn:microsoft.com/office/officeart/2005/8/quickstyle/simple1" qsCatId="simple" csTypeId="urn:microsoft.com/office/officeart/2005/8/colors/accent5_1" csCatId="accent5" phldr="1"/>
      <dgm:spPr/>
      <dgm:t>
        <a:bodyPr/>
        <a:lstStyle/>
        <a:p>
          <a:endParaRPr lang="es-EC"/>
        </a:p>
      </dgm:t>
    </dgm:pt>
    <dgm:pt modelId="{A0D5CA28-7B10-4AF4-8994-65C6AF1AA281}">
      <dgm:prSet phldrT="[Texto]" custT="1"/>
      <dgm:spPr>
        <a:solidFill>
          <a:srgbClr val="FCF398"/>
        </a:solidFill>
      </dgm:spPr>
      <dgm:t>
        <a:bodyPr/>
        <a:lstStyle/>
        <a:p>
          <a:r>
            <a:rPr lang="es-EC" sz="1600" dirty="0">
              <a:latin typeface="Arial" panose="020B0604020202020204" pitchFamily="34" charset="0"/>
              <a:cs typeface="Arial" panose="020B0604020202020204" pitchFamily="34" charset="0"/>
            </a:rPr>
            <a:t>1</a:t>
          </a:r>
        </a:p>
      </dgm:t>
    </dgm:pt>
    <dgm:pt modelId="{28CD3000-FA31-4BEF-9804-7031FB72EF56}" type="parTrans" cxnId="{CF86D235-EE72-4569-957A-ACEB34958481}">
      <dgm:prSet/>
      <dgm:spPr/>
      <dgm:t>
        <a:bodyPr/>
        <a:lstStyle/>
        <a:p>
          <a:endParaRPr lang="es-EC" sz="1600">
            <a:latin typeface="Arial" panose="020B0604020202020204" pitchFamily="34" charset="0"/>
            <a:cs typeface="Arial" panose="020B0604020202020204" pitchFamily="34" charset="0"/>
          </a:endParaRPr>
        </a:p>
      </dgm:t>
    </dgm:pt>
    <dgm:pt modelId="{5D964589-1104-4AB5-90B6-D20C9411AC09}" type="sibTrans" cxnId="{CF86D235-EE72-4569-957A-ACEB34958481}">
      <dgm:prSet/>
      <dgm:spPr/>
      <dgm:t>
        <a:bodyPr/>
        <a:lstStyle/>
        <a:p>
          <a:endParaRPr lang="es-EC" sz="1600">
            <a:latin typeface="Arial" panose="020B0604020202020204" pitchFamily="34" charset="0"/>
            <a:cs typeface="Arial" panose="020B0604020202020204" pitchFamily="34" charset="0"/>
          </a:endParaRPr>
        </a:p>
      </dgm:t>
    </dgm:pt>
    <dgm:pt modelId="{C478EA27-3493-43BA-BD5D-87B693D2DBF6}">
      <dgm:prSet custT="1">
        <dgm:style>
          <a:lnRef idx="0">
            <a:scrgbClr r="0" g="0" b="0"/>
          </a:lnRef>
          <a:fillRef idx="0">
            <a:scrgbClr r="0" g="0" b="0"/>
          </a:fillRef>
          <a:effectRef idx="0">
            <a:scrgbClr r="0" g="0" b="0"/>
          </a:effectRef>
          <a:fontRef idx="minor">
            <a:schemeClr val="lt1"/>
          </a:fontRef>
        </dgm:style>
      </dgm:prSet>
      <dgm:spPr>
        <a:solidFill>
          <a:schemeClr val="tx1"/>
        </a:solidFill>
        <a:ln/>
      </dgm:spPr>
      <dgm:t>
        <a:bodyPr spcFirstLastPara="0" vert="horz" wrap="square" lIns="120904" tIns="10795" rIns="10795" bIns="10795" numCol="1" spcCol="1270" anchor="ctr" anchorCtr="0"/>
        <a:lstStyle/>
        <a:p>
          <a:r>
            <a:rPr lang="es-EC" sz="1600" kern="1200" dirty="0">
              <a:latin typeface="Arial" panose="020B0604020202020204" pitchFamily="34" charset="0"/>
              <a:cs typeface="Arial" panose="020B0604020202020204" pitchFamily="34" charset="0"/>
            </a:rPr>
            <a:t>La propuesta del modelo de </a:t>
          </a:r>
          <a:r>
            <a:rPr lang="es-EC" sz="1600" kern="1200" dirty="0" err="1">
              <a:latin typeface="Arial" panose="020B0604020202020204" pitchFamily="34" charset="0"/>
              <a:cs typeface="Arial" panose="020B0604020202020204" pitchFamily="34" charset="0"/>
            </a:rPr>
            <a:t>geodatabase</a:t>
          </a:r>
          <a:r>
            <a:rPr lang="es-EC" sz="1600" kern="1200" dirty="0">
              <a:latin typeface="Arial" panose="020B0604020202020204" pitchFamily="34" charset="0"/>
              <a:cs typeface="Arial" panose="020B0604020202020204" pitchFamily="34" charset="0"/>
            </a:rPr>
            <a:t> denominada Investigación Espacial del Crimen permite almacenar criterios de psicología y criminalística los cuales pueden ser usados en el PGC y con ello estar orientados a una infraestructura de datos espaciales.</a:t>
          </a:r>
        </a:p>
      </dgm:t>
    </dgm:pt>
    <dgm:pt modelId="{95EB763A-A19C-4681-A27D-3F3FDDBFCE8A}" type="parTrans" cxnId="{FA703CB0-162C-42F5-A32D-6963877A8C86}">
      <dgm:prSet/>
      <dgm:spPr/>
      <dgm:t>
        <a:bodyPr/>
        <a:lstStyle/>
        <a:p>
          <a:endParaRPr lang="es-EC" sz="1600">
            <a:latin typeface="Arial" panose="020B0604020202020204" pitchFamily="34" charset="0"/>
            <a:cs typeface="Arial" panose="020B0604020202020204" pitchFamily="34" charset="0"/>
          </a:endParaRPr>
        </a:p>
      </dgm:t>
    </dgm:pt>
    <dgm:pt modelId="{7E72B09D-03B9-4DCB-B90A-457C1F491CBB}" type="sibTrans" cxnId="{FA703CB0-162C-42F5-A32D-6963877A8C86}">
      <dgm:prSet/>
      <dgm:spPr/>
      <dgm:t>
        <a:bodyPr/>
        <a:lstStyle/>
        <a:p>
          <a:endParaRPr lang="es-EC" sz="1600">
            <a:latin typeface="Arial" panose="020B0604020202020204" pitchFamily="34" charset="0"/>
            <a:cs typeface="Arial" panose="020B0604020202020204" pitchFamily="34" charset="0"/>
          </a:endParaRPr>
        </a:p>
      </dgm:t>
    </dgm:pt>
    <dgm:pt modelId="{D924412F-323F-45A7-9CA9-8FDF57A9E289}">
      <dgm:prSet phldrT="[Texto]" custT="1"/>
      <dgm:spPr>
        <a:solidFill>
          <a:srgbClr val="FCF398"/>
        </a:solidFill>
      </dgm:spPr>
      <dgm:t>
        <a:bodyPr/>
        <a:lstStyle/>
        <a:p>
          <a:r>
            <a:rPr lang="es-EC" sz="1600" dirty="0">
              <a:latin typeface="Arial" panose="020B0604020202020204" pitchFamily="34" charset="0"/>
              <a:cs typeface="Arial" panose="020B0604020202020204" pitchFamily="34" charset="0"/>
            </a:rPr>
            <a:t>2</a:t>
          </a:r>
        </a:p>
      </dgm:t>
    </dgm:pt>
    <dgm:pt modelId="{09801D70-8003-4E2F-AF7D-78700322643D}" type="parTrans" cxnId="{6271BA80-6FBB-42AB-8E62-97335E58B6FB}">
      <dgm:prSet/>
      <dgm:spPr/>
      <dgm:t>
        <a:bodyPr/>
        <a:lstStyle/>
        <a:p>
          <a:endParaRPr lang="es-EC" sz="1600">
            <a:latin typeface="Arial" panose="020B0604020202020204" pitchFamily="34" charset="0"/>
            <a:cs typeface="Arial" panose="020B0604020202020204" pitchFamily="34" charset="0"/>
          </a:endParaRPr>
        </a:p>
      </dgm:t>
    </dgm:pt>
    <dgm:pt modelId="{1C5BC578-4B94-4AE9-AD50-7BA5AB309589}" type="sibTrans" cxnId="{6271BA80-6FBB-42AB-8E62-97335E58B6FB}">
      <dgm:prSet/>
      <dgm:spPr/>
      <dgm:t>
        <a:bodyPr/>
        <a:lstStyle/>
        <a:p>
          <a:endParaRPr lang="es-EC" sz="1600">
            <a:latin typeface="Arial" panose="020B0604020202020204" pitchFamily="34" charset="0"/>
            <a:cs typeface="Arial" panose="020B0604020202020204" pitchFamily="34" charset="0"/>
          </a:endParaRPr>
        </a:p>
      </dgm:t>
    </dgm:pt>
    <dgm:pt modelId="{9E129371-1F61-4FAE-A5E3-9782C946AA1B}">
      <dgm:prSet custT="1"/>
      <dgm:spPr>
        <a:solidFill>
          <a:srgbClr val="FCF398"/>
        </a:solidFill>
      </dgm:spPr>
      <dgm:t>
        <a:bodyPr/>
        <a:lstStyle/>
        <a:p>
          <a:r>
            <a:rPr lang="es-EC" sz="1600" dirty="0">
              <a:latin typeface="Arial" panose="020B0604020202020204" pitchFamily="34" charset="0"/>
              <a:cs typeface="Arial" panose="020B0604020202020204" pitchFamily="34" charset="0"/>
            </a:rPr>
            <a:t>3</a:t>
          </a:r>
        </a:p>
      </dgm:t>
    </dgm:pt>
    <dgm:pt modelId="{48B76B0E-B04F-4E25-8C14-DCB3ED047AE6}" type="parTrans" cxnId="{946292A5-EBC6-4D5A-A83D-80303F4DA74C}">
      <dgm:prSet/>
      <dgm:spPr/>
      <dgm:t>
        <a:bodyPr/>
        <a:lstStyle/>
        <a:p>
          <a:endParaRPr lang="es-EC" sz="1600">
            <a:latin typeface="Arial" panose="020B0604020202020204" pitchFamily="34" charset="0"/>
            <a:cs typeface="Arial" panose="020B0604020202020204" pitchFamily="34" charset="0"/>
          </a:endParaRPr>
        </a:p>
      </dgm:t>
    </dgm:pt>
    <dgm:pt modelId="{2F84E2FC-1227-4C95-8162-CADAA0BF4FD1}" type="sibTrans" cxnId="{946292A5-EBC6-4D5A-A83D-80303F4DA74C}">
      <dgm:prSet/>
      <dgm:spPr/>
      <dgm:t>
        <a:bodyPr/>
        <a:lstStyle/>
        <a:p>
          <a:endParaRPr lang="es-EC" sz="1600">
            <a:latin typeface="Arial" panose="020B0604020202020204" pitchFamily="34" charset="0"/>
            <a:cs typeface="Arial" panose="020B0604020202020204" pitchFamily="34" charset="0"/>
          </a:endParaRPr>
        </a:p>
      </dgm:t>
    </dgm:pt>
    <dgm:pt modelId="{FF5FA039-747F-4C49-BBF9-0214ACA74E69}">
      <dgm:prSet custT="1">
        <dgm:style>
          <a:lnRef idx="0">
            <a:scrgbClr r="0" g="0" b="0"/>
          </a:lnRef>
          <a:fillRef idx="0">
            <a:scrgbClr r="0" g="0" b="0"/>
          </a:fillRef>
          <a:effectRef idx="0">
            <a:scrgbClr r="0" g="0" b="0"/>
          </a:effectRef>
          <a:fontRef idx="minor">
            <a:schemeClr val="lt1"/>
          </a:fontRef>
        </dgm:style>
      </dgm:prSet>
      <dgm:spPr>
        <a:solidFill>
          <a:schemeClr val="tx1"/>
        </a:solidFill>
        <a:ln/>
      </dgm:spPr>
      <dgm:t>
        <a:bodyPr spcFirstLastPara="0" vert="horz" wrap="square" lIns="120904" tIns="10795" rIns="10795" bIns="10795" numCol="1" spcCol="1270" anchor="ctr" anchorCtr="0"/>
        <a:lstStyle/>
        <a:p>
          <a:pPr marL="171450" lvl="1" indent="-171450" algn="l" defTabSz="755650">
            <a:lnSpc>
              <a:spcPct val="90000"/>
            </a:lnSpc>
            <a:spcBef>
              <a:spcPct val="0"/>
            </a:spcBef>
            <a:spcAft>
              <a:spcPct val="15000"/>
            </a:spcAft>
            <a:buChar char="•"/>
          </a:pPr>
          <a:r>
            <a:rPr lang="es-EC" sz="16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El mapa de Crimífugos y Crimípetos  es una excelente opción a la hora de analizar los niveles de seguridad ciudadana, por lo que en el cantón Quito se encontró los barrios como </a:t>
          </a:r>
          <a:r>
            <a:rPr lang="es-EC" sz="160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Ninallacta</a:t>
          </a:r>
          <a:r>
            <a:rPr lang="es-EC" sz="16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y Ejercito Nacional  ubicados en el Sur y en el valle de Tumbaco, son áreas donde la actividad delincuencial es favorable en función a la configuración del territorio.</a:t>
          </a:r>
        </a:p>
      </dgm:t>
    </dgm:pt>
    <dgm:pt modelId="{A431C8A7-C62E-490F-8D65-5D24B7A1FD6E}" type="parTrans" cxnId="{DABDADA9-03EC-4645-A2A3-C1E1D5B4E92E}">
      <dgm:prSet/>
      <dgm:spPr/>
      <dgm:t>
        <a:bodyPr/>
        <a:lstStyle/>
        <a:p>
          <a:endParaRPr lang="es-EC" sz="1600"/>
        </a:p>
      </dgm:t>
    </dgm:pt>
    <dgm:pt modelId="{53CE9D83-347B-4BF7-9E84-673E1520E2B0}" type="sibTrans" cxnId="{DABDADA9-03EC-4645-A2A3-C1E1D5B4E92E}">
      <dgm:prSet/>
      <dgm:spPr/>
      <dgm:t>
        <a:bodyPr/>
        <a:lstStyle/>
        <a:p>
          <a:endParaRPr lang="es-EC" sz="1600"/>
        </a:p>
      </dgm:t>
    </dgm:pt>
    <dgm:pt modelId="{EBE15958-79AD-4C39-AE38-35A4C5C7C74D}">
      <dgm:prSet phldrT="[Texto]" custT="1">
        <dgm:style>
          <a:lnRef idx="0">
            <a:scrgbClr r="0" g="0" b="0"/>
          </a:lnRef>
          <a:fillRef idx="0">
            <a:scrgbClr r="0" g="0" b="0"/>
          </a:fillRef>
          <a:effectRef idx="0">
            <a:scrgbClr r="0" g="0" b="0"/>
          </a:effectRef>
          <a:fontRef idx="minor">
            <a:schemeClr val="lt1"/>
          </a:fontRef>
        </dgm:style>
      </dgm:prSet>
      <dgm:spPr>
        <a:solidFill>
          <a:schemeClr val="tx1"/>
        </a:solidFill>
        <a:ln>
          <a:noFill/>
        </a:ln>
      </dgm:spPr>
      <dgm:t>
        <a:bodyPr/>
        <a:lstStyle/>
        <a:p>
          <a:r>
            <a:rPr lang="es-EC" sz="1600" dirty="0">
              <a:latin typeface="Arial" panose="020B0604020202020204" pitchFamily="34" charset="0"/>
              <a:cs typeface="Arial" panose="020B0604020202020204" pitchFamily="34" charset="0"/>
            </a:rPr>
            <a:t>La información y </a:t>
          </a:r>
          <a:r>
            <a:rPr lang="es-EC" sz="1600" dirty="0" err="1">
              <a:latin typeface="Arial" panose="020B0604020202020204" pitchFamily="34" charset="0"/>
              <a:cs typeface="Arial" panose="020B0604020202020204" pitchFamily="34" charset="0"/>
            </a:rPr>
            <a:t>geoinformación</a:t>
          </a:r>
          <a:r>
            <a:rPr lang="es-EC" sz="1600" dirty="0">
              <a:latin typeface="Arial" panose="020B0604020202020204" pitchFamily="34" charset="0"/>
              <a:cs typeface="Arial" panose="020B0604020202020204" pitchFamily="34" charset="0"/>
            </a:rPr>
            <a:t>  liberada en la web de fuentes oficiales públicas o privadas permitió construir una bases datos geoespacial / </a:t>
          </a:r>
          <a:r>
            <a:rPr lang="es-EC" sz="1600" dirty="0" err="1">
              <a:latin typeface="Arial" panose="020B0604020202020204" pitchFamily="34" charset="0"/>
              <a:cs typeface="Arial" panose="020B0604020202020204" pitchFamily="34" charset="0"/>
            </a:rPr>
            <a:t>geodatabase</a:t>
          </a:r>
          <a:r>
            <a:rPr lang="es-EC" sz="1600" dirty="0">
              <a:latin typeface="Arial" panose="020B0604020202020204" pitchFamily="34" charset="0"/>
              <a:cs typeface="Arial" panose="020B0604020202020204" pitchFamily="34" charset="0"/>
            </a:rPr>
            <a:t>, orientadas a la perfilación geográfica criminal.</a:t>
          </a:r>
        </a:p>
      </dgm:t>
    </dgm:pt>
    <dgm:pt modelId="{515A341C-A0F7-4FDC-9856-9FEEC458B5A2}" type="parTrans" cxnId="{C63118C8-23A4-4091-8C58-271212F78135}">
      <dgm:prSet/>
      <dgm:spPr/>
      <dgm:t>
        <a:bodyPr/>
        <a:lstStyle/>
        <a:p>
          <a:endParaRPr lang="es-EC"/>
        </a:p>
      </dgm:t>
    </dgm:pt>
    <dgm:pt modelId="{8ACA8E0C-A469-4789-ABBA-1DE74580BC06}" type="sibTrans" cxnId="{C63118C8-23A4-4091-8C58-271212F78135}">
      <dgm:prSet/>
      <dgm:spPr/>
      <dgm:t>
        <a:bodyPr/>
        <a:lstStyle/>
        <a:p>
          <a:endParaRPr lang="es-EC"/>
        </a:p>
      </dgm:t>
    </dgm:pt>
    <dgm:pt modelId="{932CB74E-C929-440D-99B6-05F8F6E5316B}" type="pres">
      <dgm:prSet presAssocID="{013B99F5-210A-4AFA-8442-9A2AAA121A4A}" presName="linearFlow" presStyleCnt="0">
        <dgm:presLayoutVars>
          <dgm:dir/>
          <dgm:animLvl val="lvl"/>
          <dgm:resizeHandles val="exact"/>
        </dgm:presLayoutVars>
      </dgm:prSet>
      <dgm:spPr/>
    </dgm:pt>
    <dgm:pt modelId="{E84290E4-D03E-446A-A48B-D91A21D228F0}" type="pres">
      <dgm:prSet presAssocID="{A0D5CA28-7B10-4AF4-8994-65C6AF1AA281}" presName="composite" presStyleCnt="0"/>
      <dgm:spPr/>
    </dgm:pt>
    <dgm:pt modelId="{0A7C8157-CF99-4329-B742-6D9F42B1AADD}" type="pres">
      <dgm:prSet presAssocID="{A0D5CA28-7B10-4AF4-8994-65C6AF1AA281}" presName="parentText" presStyleLbl="alignNode1" presStyleIdx="0" presStyleCnt="3">
        <dgm:presLayoutVars>
          <dgm:chMax val="1"/>
          <dgm:bulletEnabled val="1"/>
        </dgm:presLayoutVars>
      </dgm:prSet>
      <dgm:spPr/>
    </dgm:pt>
    <dgm:pt modelId="{C52E9C45-F4D4-4356-8B74-B939C80BF084}" type="pres">
      <dgm:prSet presAssocID="{A0D5CA28-7B10-4AF4-8994-65C6AF1AA281}" presName="descendantText" presStyleLbl="alignAcc1" presStyleIdx="0" presStyleCnt="3">
        <dgm:presLayoutVars>
          <dgm:bulletEnabled val="1"/>
        </dgm:presLayoutVars>
      </dgm:prSet>
      <dgm:spPr/>
    </dgm:pt>
    <dgm:pt modelId="{45D46EF3-0D54-4180-AC1F-B1DF0907B1D3}" type="pres">
      <dgm:prSet presAssocID="{5D964589-1104-4AB5-90B6-D20C9411AC09}" presName="sp" presStyleCnt="0"/>
      <dgm:spPr/>
    </dgm:pt>
    <dgm:pt modelId="{887385C2-257E-4994-8B72-1B69D2676195}" type="pres">
      <dgm:prSet presAssocID="{D924412F-323F-45A7-9CA9-8FDF57A9E289}" presName="composite" presStyleCnt="0"/>
      <dgm:spPr/>
    </dgm:pt>
    <dgm:pt modelId="{4E0D1913-5ACC-4C34-B02A-03AB6A5422CD}" type="pres">
      <dgm:prSet presAssocID="{D924412F-323F-45A7-9CA9-8FDF57A9E289}" presName="parentText" presStyleLbl="alignNode1" presStyleIdx="1" presStyleCnt="3">
        <dgm:presLayoutVars>
          <dgm:chMax val="1"/>
          <dgm:bulletEnabled val="1"/>
        </dgm:presLayoutVars>
      </dgm:prSet>
      <dgm:spPr/>
    </dgm:pt>
    <dgm:pt modelId="{BD1E7A3C-B384-4338-AACE-FB9710ECB3AF}" type="pres">
      <dgm:prSet presAssocID="{D924412F-323F-45A7-9CA9-8FDF57A9E289}" presName="descendantText" presStyleLbl="alignAcc1" presStyleIdx="1" presStyleCnt="3">
        <dgm:presLayoutVars>
          <dgm:bulletEnabled val="1"/>
        </dgm:presLayoutVars>
      </dgm:prSet>
      <dgm:spPr>
        <a:xfrm rot="5400000">
          <a:off x="4437877" y="-2639144"/>
          <a:ext cx="731019" cy="8032270"/>
        </a:xfrm>
        <a:prstGeom prst="round2SameRect">
          <a:avLst/>
        </a:prstGeom>
      </dgm:spPr>
    </dgm:pt>
    <dgm:pt modelId="{28856FC2-3D3C-4E68-8C16-1502EAB31BF3}" type="pres">
      <dgm:prSet presAssocID="{1C5BC578-4B94-4AE9-AD50-7BA5AB309589}" presName="sp" presStyleCnt="0"/>
      <dgm:spPr/>
    </dgm:pt>
    <dgm:pt modelId="{C0A237F5-4710-4D34-A854-65461391D43F}" type="pres">
      <dgm:prSet presAssocID="{9E129371-1F61-4FAE-A5E3-9782C946AA1B}" presName="composite" presStyleCnt="0"/>
      <dgm:spPr/>
    </dgm:pt>
    <dgm:pt modelId="{DA48F49B-DC30-4E98-BF8C-7A5C936A8781}" type="pres">
      <dgm:prSet presAssocID="{9E129371-1F61-4FAE-A5E3-9782C946AA1B}" presName="parentText" presStyleLbl="alignNode1" presStyleIdx="2" presStyleCnt="3">
        <dgm:presLayoutVars>
          <dgm:chMax val="1"/>
          <dgm:bulletEnabled val="1"/>
        </dgm:presLayoutVars>
      </dgm:prSet>
      <dgm:spPr/>
    </dgm:pt>
    <dgm:pt modelId="{B22ECA3F-E8E0-45CD-A3B2-371B00C6C297}" type="pres">
      <dgm:prSet presAssocID="{9E129371-1F61-4FAE-A5E3-9782C946AA1B}" presName="descendantText" presStyleLbl="alignAcc1" presStyleIdx="2" presStyleCnt="3">
        <dgm:presLayoutVars>
          <dgm:bulletEnabled val="1"/>
        </dgm:presLayoutVars>
      </dgm:prSet>
      <dgm:spPr>
        <a:xfrm rot="5400000">
          <a:off x="4437877" y="-1631173"/>
          <a:ext cx="731019" cy="8032270"/>
        </a:xfrm>
        <a:prstGeom prst="round2SameRect">
          <a:avLst/>
        </a:prstGeom>
      </dgm:spPr>
    </dgm:pt>
  </dgm:ptLst>
  <dgm:cxnLst>
    <dgm:cxn modelId="{C0D71120-F139-4333-B420-26714D220A2A}" type="presOf" srcId="{013B99F5-210A-4AFA-8442-9A2AAA121A4A}" destId="{932CB74E-C929-440D-99B6-05F8F6E5316B}" srcOrd="0" destOrd="0" presId="urn:microsoft.com/office/officeart/2005/8/layout/chevron2"/>
    <dgm:cxn modelId="{CF86D235-EE72-4569-957A-ACEB34958481}" srcId="{013B99F5-210A-4AFA-8442-9A2AAA121A4A}" destId="{A0D5CA28-7B10-4AF4-8994-65C6AF1AA281}" srcOrd="0" destOrd="0" parTransId="{28CD3000-FA31-4BEF-9804-7031FB72EF56}" sibTransId="{5D964589-1104-4AB5-90B6-D20C9411AC09}"/>
    <dgm:cxn modelId="{0254DA63-3260-4201-B082-6C7F22F49573}" type="presOf" srcId="{D924412F-323F-45A7-9CA9-8FDF57A9E289}" destId="{4E0D1913-5ACC-4C34-B02A-03AB6A5422CD}" srcOrd="0" destOrd="0" presId="urn:microsoft.com/office/officeart/2005/8/layout/chevron2"/>
    <dgm:cxn modelId="{EE7F9B64-55E7-4ADF-8035-9F676B5D3640}" type="presOf" srcId="{C478EA27-3493-43BA-BD5D-87B693D2DBF6}" destId="{BD1E7A3C-B384-4338-AACE-FB9710ECB3AF}" srcOrd="0" destOrd="0" presId="urn:microsoft.com/office/officeart/2005/8/layout/chevron2"/>
    <dgm:cxn modelId="{6271BA80-6FBB-42AB-8E62-97335E58B6FB}" srcId="{013B99F5-210A-4AFA-8442-9A2AAA121A4A}" destId="{D924412F-323F-45A7-9CA9-8FDF57A9E289}" srcOrd="1" destOrd="0" parTransId="{09801D70-8003-4E2F-AF7D-78700322643D}" sibTransId="{1C5BC578-4B94-4AE9-AD50-7BA5AB309589}"/>
    <dgm:cxn modelId="{F7BA3993-8023-4CF4-80C8-3261578A9989}" type="presOf" srcId="{A0D5CA28-7B10-4AF4-8994-65C6AF1AA281}" destId="{0A7C8157-CF99-4329-B742-6D9F42B1AADD}" srcOrd="0" destOrd="0" presId="urn:microsoft.com/office/officeart/2005/8/layout/chevron2"/>
    <dgm:cxn modelId="{946292A5-EBC6-4D5A-A83D-80303F4DA74C}" srcId="{013B99F5-210A-4AFA-8442-9A2AAA121A4A}" destId="{9E129371-1F61-4FAE-A5E3-9782C946AA1B}" srcOrd="2" destOrd="0" parTransId="{48B76B0E-B04F-4E25-8C14-DCB3ED047AE6}" sibTransId="{2F84E2FC-1227-4C95-8162-CADAA0BF4FD1}"/>
    <dgm:cxn modelId="{DABDADA9-03EC-4645-A2A3-C1E1D5B4E92E}" srcId="{9E129371-1F61-4FAE-A5E3-9782C946AA1B}" destId="{FF5FA039-747F-4C49-BBF9-0214ACA74E69}" srcOrd="0" destOrd="0" parTransId="{A431C8A7-C62E-490F-8D65-5D24B7A1FD6E}" sibTransId="{53CE9D83-347B-4BF7-9E84-673E1520E2B0}"/>
    <dgm:cxn modelId="{60A027AE-334E-452C-A11A-484DEFDE50DD}" type="presOf" srcId="{FF5FA039-747F-4C49-BBF9-0214ACA74E69}" destId="{B22ECA3F-E8E0-45CD-A3B2-371B00C6C297}" srcOrd="0" destOrd="0" presId="urn:microsoft.com/office/officeart/2005/8/layout/chevron2"/>
    <dgm:cxn modelId="{FA703CB0-162C-42F5-A32D-6963877A8C86}" srcId="{D924412F-323F-45A7-9CA9-8FDF57A9E289}" destId="{C478EA27-3493-43BA-BD5D-87B693D2DBF6}" srcOrd="0" destOrd="0" parTransId="{95EB763A-A19C-4681-A27D-3F3FDDBFCE8A}" sibTransId="{7E72B09D-03B9-4DCB-B90A-457C1F491CBB}"/>
    <dgm:cxn modelId="{C63118C8-23A4-4091-8C58-271212F78135}" srcId="{A0D5CA28-7B10-4AF4-8994-65C6AF1AA281}" destId="{EBE15958-79AD-4C39-AE38-35A4C5C7C74D}" srcOrd="0" destOrd="0" parTransId="{515A341C-A0F7-4FDC-9856-9FEEC458B5A2}" sibTransId="{8ACA8E0C-A469-4789-ABBA-1DE74580BC06}"/>
    <dgm:cxn modelId="{8CB480EA-60C5-4870-A653-44037F386AAB}" type="presOf" srcId="{9E129371-1F61-4FAE-A5E3-9782C946AA1B}" destId="{DA48F49B-DC30-4E98-BF8C-7A5C936A8781}" srcOrd="0" destOrd="0" presId="urn:microsoft.com/office/officeart/2005/8/layout/chevron2"/>
    <dgm:cxn modelId="{8DF52DEC-231C-45D3-90A4-C8917D6A1F81}" type="presOf" srcId="{EBE15958-79AD-4C39-AE38-35A4C5C7C74D}" destId="{C52E9C45-F4D4-4356-8B74-B939C80BF084}" srcOrd="0" destOrd="0" presId="urn:microsoft.com/office/officeart/2005/8/layout/chevron2"/>
    <dgm:cxn modelId="{4CADAD57-7727-473B-A635-5F6DDCE6F81A}" type="presParOf" srcId="{932CB74E-C929-440D-99B6-05F8F6E5316B}" destId="{E84290E4-D03E-446A-A48B-D91A21D228F0}" srcOrd="0" destOrd="0" presId="urn:microsoft.com/office/officeart/2005/8/layout/chevron2"/>
    <dgm:cxn modelId="{C17CBFC9-5409-41A0-8C2E-EC0F775DE2B7}" type="presParOf" srcId="{E84290E4-D03E-446A-A48B-D91A21D228F0}" destId="{0A7C8157-CF99-4329-B742-6D9F42B1AADD}" srcOrd="0" destOrd="0" presId="urn:microsoft.com/office/officeart/2005/8/layout/chevron2"/>
    <dgm:cxn modelId="{B90C6406-BFC9-44AE-8A4E-E0FB165C5CCE}" type="presParOf" srcId="{E84290E4-D03E-446A-A48B-D91A21D228F0}" destId="{C52E9C45-F4D4-4356-8B74-B939C80BF084}" srcOrd="1" destOrd="0" presId="urn:microsoft.com/office/officeart/2005/8/layout/chevron2"/>
    <dgm:cxn modelId="{B8A5B712-97E7-42AE-867E-A3B94F66CE3C}" type="presParOf" srcId="{932CB74E-C929-440D-99B6-05F8F6E5316B}" destId="{45D46EF3-0D54-4180-AC1F-B1DF0907B1D3}" srcOrd="1" destOrd="0" presId="urn:microsoft.com/office/officeart/2005/8/layout/chevron2"/>
    <dgm:cxn modelId="{FE5EB408-656C-437D-A271-A56394D9F721}" type="presParOf" srcId="{932CB74E-C929-440D-99B6-05F8F6E5316B}" destId="{887385C2-257E-4994-8B72-1B69D2676195}" srcOrd="2" destOrd="0" presId="urn:microsoft.com/office/officeart/2005/8/layout/chevron2"/>
    <dgm:cxn modelId="{11A18348-E1DF-4F55-A2D6-C13B3C5159DF}" type="presParOf" srcId="{887385C2-257E-4994-8B72-1B69D2676195}" destId="{4E0D1913-5ACC-4C34-B02A-03AB6A5422CD}" srcOrd="0" destOrd="0" presId="urn:microsoft.com/office/officeart/2005/8/layout/chevron2"/>
    <dgm:cxn modelId="{C3B27B83-B0F7-4160-AF5E-8DCCD14E7304}" type="presParOf" srcId="{887385C2-257E-4994-8B72-1B69D2676195}" destId="{BD1E7A3C-B384-4338-AACE-FB9710ECB3AF}" srcOrd="1" destOrd="0" presId="urn:microsoft.com/office/officeart/2005/8/layout/chevron2"/>
    <dgm:cxn modelId="{65F01E23-1A79-4F7D-A422-894847EA9A4C}" type="presParOf" srcId="{932CB74E-C929-440D-99B6-05F8F6E5316B}" destId="{28856FC2-3D3C-4E68-8C16-1502EAB31BF3}" srcOrd="3" destOrd="0" presId="urn:microsoft.com/office/officeart/2005/8/layout/chevron2"/>
    <dgm:cxn modelId="{803A344C-F2F4-4D0A-8BB2-9E7217A899B9}" type="presParOf" srcId="{932CB74E-C929-440D-99B6-05F8F6E5316B}" destId="{C0A237F5-4710-4D34-A854-65461391D43F}" srcOrd="4" destOrd="0" presId="urn:microsoft.com/office/officeart/2005/8/layout/chevron2"/>
    <dgm:cxn modelId="{17C01C52-EA75-4D30-A280-032E94A4A2E7}" type="presParOf" srcId="{C0A237F5-4710-4D34-A854-65461391D43F}" destId="{DA48F49B-DC30-4E98-BF8C-7A5C936A8781}" srcOrd="0" destOrd="0" presId="urn:microsoft.com/office/officeart/2005/8/layout/chevron2"/>
    <dgm:cxn modelId="{BA9D1DED-2494-4951-B89F-CC08A8C77EA2}" type="presParOf" srcId="{C0A237F5-4710-4D34-A854-65461391D43F}" destId="{B22ECA3F-E8E0-45CD-A3B2-371B00C6C297}" srcOrd="1" destOrd="0" presId="urn:microsoft.com/office/officeart/2005/8/layout/chevron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13B99F5-210A-4AFA-8442-9A2AAA121A4A}" type="doc">
      <dgm:prSet loTypeId="urn:microsoft.com/office/officeart/2005/8/layout/chevron2" loCatId="list" qsTypeId="urn:microsoft.com/office/officeart/2005/8/quickstyle/simple1" qsCatId="simple" csTypeId="urn:microsoft.com/office/officeart/2005/8/colors/accent5_1" csCatId="accent5" phldr="1"/>
      <dgm:spPr/>
      <dgm:t>
        <a:bodyPr/>
        <a:lstStyle/>
        <a:p>
          <a:endParaRPr lang="es-EC"/>
        </a:p>
      </dgm:t>
    </dgm:pt>
    <dgm:pt modelId="{A0D5CA28-7B10-4AF4-8994-65C6AF1AA281}">
      <dgm:prSet phldrT="[Texto]" custT="1"/>
      <dgm:spPr>
        <a:solidFill>
          <a:srgbClr val="FCF398"/>
        </a:solidFill>
      </dgm:spPr>
      <dgm:t>
        <a:bodyPr/>
        <a:lstStyle/>
        <a:p>
          <a:r>
            <a:rPr lang="es-EC" sz="1700">
              <a:latin typeface="Arial" panose="020B0604020202020204" pitchFamily="34" charset="0"/>
              <a:cs typeface="Arial" panose="020B0604020202020204" pitchFamily="34" charset="0"/>
            </a:rPr>
            <a:t>4</a:t>
          </a:r>
          <a:endParaRPr lang="es-EC" sz="1700" dirty="0"/>
        </a:p>
      </dgm:t>
    </dgm:pt>
    <dgm:pt modelId="{28CD3000-FA31-4BEF-9804-7031FB72EF56}" type="parTrans" cxnId="{CF86D235-EE72-4569-957A-ACEB34958481}">
      <dgm:prSet/>
      <dgm:spPr/>
      <dgm:t>
        <a:bodyPr/>
        <a:lstStyle/>
        <a:p>
          <a:endParaRPr lang="es-EC" sz="1700"/>
        </a:p>
      </dgm:t>
    </dgm:pt>
    <dgm:pt modelId="{5D964589-1104-4AB5-90B6-D20C9411AC09}" type="sibTrans" cxnId="{CF86D235-EE72-4569-957A-ACEB34958481}">
      <dgm:prSet/>
      <dgm:spPr/>
      <dgm:t>
        <a:bodyPr/>
        <a:lstStyle/>
        <a:p>
          <a:endParaRPr lang="es-EC" sz="1700"/>
        </a:p>
      </dgm:t>
    </dgm:pt>
    <dgm:pt modelId="{11F55A4B-F468-42EE-BCF4-72BB231A2B76}">
      <dgm:prSet custT="1">
        <dgm:style>
          <a:lnRef idx="0">
            <a:scrgbClr r="0" g="0" b="0"/>
          </a:lnRef>
          <a:fillRef idx="0">
            <a:scrgbClr r="0" g="0" b="0"/>
          </a:fillRef>
          <a:effectRef idx="0">
            <a:scrgbClr r="0" g="0" b="0"/>
          </a:effectRef>
          <a:fontRef idx="minor">
            <a:schemeClr val="lt1"/>
          </a:fontRef>
        </dgm:style>
      </dgm:prSet>
      <dgm:spPr>
        <a:solidFill>
          <a:schemeClr val="tx1"/>
        </a:solidFill>
        <a:ln/>
      </dgm:spPr>
      <dgm:t>
        <a:bodyPr spcFirstLastPara="0" vert="horz" wrap="square" lIns="120904" tIns="10795" rIns="10795" bIns="10795" numCol="1" spcCol="1270" anchor="ctr" anchorCtr="0"/>
        <a:lstStyle/>
        <a:p>
          <a:r>
            <a:rPr lang="es-EC" sz="1700" kern="1200" dirty="0">
              <a:latin typeface="Arial" panose="020B0604020202020204" pitchFamily="34" charset="0"/>
              <a:cs typeface="Arial" panose="020B0604020202020204" pitchFamily="34" charset="0"/>
            </a:rPr>
            <a:t>El diagrama de procesos permite modelar un PGC a través del principio de simulación geoespacial usando algoritmos de localización criminal como también un análisis espacial puro, mismo que, permiten definir el área de anclaje del  agresor y reducir el área </a:t>
          </a:r>
          <a:r>
            <a:rPr lang="es-EC" sz="1700" kern="1200">
              <a:latin typeface="Arial" panose="020B0604020202020204" pitchFamily="34" charset="0"/>
              <a:cs typeface="Arial" panose="020B0604020202020204" pitchFamily="34" charset="0"/>
            </a:rPr>
            <a:t>de influencia.</a:t>
          </a:r>
          <a:endParaRPr lang="es-EC" sz="1700" kern="1200" dirty="0">
            <a:latin typeface="Arial" panose="020B0604020202020204" pitchFamily="34" charset="0"/>
            <a:cs typeface="Arial" panose="020B0604020202020204" pitchFamily="34" charset="0"/>
          </a:endParaRPr>
        </a:p>
      </dgm:t>
    </dgm:pt>
    <dgm:pt modelId="{FA317E10-FF38-4339-853A-A9A2B23A90A1}" type="parTrans" cxnId="{708FDE00-4F48-423A-A36D-25C41A1F10AE}">
      <dgm:prSet/>
      <dgm:spPr/>
      <dgm:t>
        <a:bodyPr/>
        <a:lstStyle/>
        <a:p>
          <a:endParaRPr lang="es-EC" sz="1700"/>
        </a:p>
      </dgm:t>
    </dgm:pt>
    <dgm:pt modelId="{9F0F676C-6CD6-4F45-920C-57DA47030B77}" type="sibTrans" cxnId="{708FDE00-4F48-423A-A36D-25C41A1F10AE}">
      <dgm:prSet/>
      <dgm:spPr/>
      <dgm:t>
        <a:bodyPr/>
        <a:lstStyle/>
        <a:p>
          <a:endParaRPr lang="es-EC" sz="1700"/>
        </a:p>
      </dgm:t>
    </dgm:pt>
    <dgm:pt modelId="{16EB5E1F-7754-437D-8322-642F8D4331C8}">
      <dgm:prSet custT="1">
        <dgm:style>
          <a:lnRef idx="0">
            <a:scrgbClr r="0" g="0" b="0"/>
          </a:lnRef>
          <a:fillRef idx="0">
            <a:scrgbClr r="0" g="0" b="0"/>
          </a:fillRef>
          <a:effectRef idx="0">
            <a:scrgbClr r="0" g="0" b="0"/>
          </a:effectRef>
          <a:fontRef idx="minor">
            <a:schemeClr val="lt1"/>
          </a:fontRef>
        </dgm:style>
      </dgm:prSet>
      <dgm:spPr>
        <a:solidFill>
          <a:schemeClr val="tx1"/>
        </a:solidFill>
        <a:ln/>
      </dgm:spPr>
      <dgm:t>
        <a:bodyPr spcFirstLastPara="0" vert="horz" wrap="square" lIns="120904" tIns="10795" rIns="10795" bIns="10795" numCol="1" spcCol="1270" anchor="ctr" anchorCtr="0"/>
        <a:lstStyle/>
        <a:p>
          <a:r>
            <a:rPr lang="es-EC" sz="1700" dirty="0">
              <a:solidFill>
                <a:schemeClr val="bg1"/>
              </a:solidFill>
              <a:latin typeface="Arial" panose="020B0604020202020204" pitchFamily="34" charset="0"/>
              <a:cs typeface="Arial" panose="020B0604020202020204" pitchFamily="34" charset="0"/>
            </a:rPr>
            <a:t>La reducción del área de búsqueda del o los agresores de forma teórica es alta, pues se demuestra que se logra reducir entre un 96.38% a 81.20% el área de influencia, lo cual permite agilizar y optimizar todo tipo recursos, ayudando con esto a la Policía Nacional y servicios de inteligencia a  luchar contra el crimen organizado. </a:t>
          </a:r>
        </a:p>
      </dgm:t>
    </dgm:pt>
    <dgm:pt modelId="{E3B4B2E6-5484-464F-A893-1D6EBCA5D445}" type="parTrans" cxnId="{C92664E9-F162-4DAC-88A9-035D43416366}">
      <dgm:prSet/>
      <dgm:spPr/>
      <dgm:t>
        <a:bodyPr/>
        <a:lstStyle/>
        <a:p>
          <a:endParaRPr lang="es-EC" sz="1700"/>
        </a:p>
      </dgm:t>
    </dgm:pt>
    <dgm:pt modelId="{101499FB-FEB7-42D5-83BD-A1374E93B898}" type="sibTrans" cxnId="{C92664E9-F162-4DAC-88A9-035D43416366}">
      <dgm:prSet/>
      <dgm:spPr/>
      <dgm:t>
        <a:bodyPr/>
        <a:lstStyle/>
        <a:p>
          <a:endParaRPr lang="es-EC" sz="1700"/>
        </a:p>
      </dgm:t>
    </dgm:pt>
    <dgm:pt modelId="{F99A1A89-FA21-42F7-9D91-CC97EE74FA88}">
      <dgm:prSet custT="1"/>
      <dgm:spPr>
        <a:solidFill>
          <a:srgbClr val="FCF398"/>
        </a:solidFill>
      </dgm:spPr>
      <dgm:t>
        <a:bodyPr/>
        <a:lstStyle/>
        <a:p>
          <a:r>
            <a:rPr lang="es-EC" sz="1700" dirty="0">
              <a:latin typeface="Arial" panose="020B0604020202020204" pitchFamily="34" charset="0"/>
              <a:cs typeface="Arial" panose="020B0604020202020204" pitchFamily="34" charset="0"/>
            </a:rPr>
            <a:t>5</a:t>
          </a:r>
        </a:p>
      </dgm:t>
    </dgm:pt>
    <dgm:pt modelId="{7A1EA568-47D1-4F94-A52A-9E3F57D0C18C}" type="parTrans" cxnId="{79E925EB-3167-47CA-9A62-3866C590B087}">
      <dgm:prSet/>
      <dgm:spPr/>
      <dgm:t>
        <a:bodyPr/>
        <a:lstStyle/>
        <a:p>
          <a:endParaRPr lang="es-EC" sz="1700"/>
        </a:p>
      </dgm:t>
    </dgm:pt>
    <dgm:pt modelId="{9D23665D-C0E7-4768-95A6-37F314D61252}" type="sibTrans" cxnId="{79E925EB-3167-47CA-9A62-3866C590B087}">
      <dgm:prSet/>
      <dgm:spPr/>
      <dgm:t>
        <a:bodyPr/>
        <a:lstStyle/>
        <a:p>
          <a:endParaRPr lang="es-EC" sz="1700"/>
        </a:p>
      </dgm:t>
    </dgm:pt>
    <dgm:pt modelId="{932CB74E-C929-440D-99B6-05F8F6E5316B}" type="pres">
      <dgm:prSet presAssocID="{013B99F5-210A-4AFA-8442-9A2AAA121A4A}" presName="linearFlow" presStyleCnt="0">
        <dgm:presLayoutVars>
          <dgm:dir/>
          <dgm:animLvl val="lvl"/>
          <dgm:resizeHandles val="exact"/>
        </dgm:presLayoutVars>
      </dgm:prSet>
      <dgm:spPr/>
    </dgm:pt>
    <dgm:pt modelId="{E84290E4-D03E-446A-A48B-D91A21D228F0}" type="pres">
      <dgm:prSet presAssocID="{A0D5CA28-7B10-4AF4-8994-65C6AF1AA281}" presName="composite" presStyleCnt="0"/>
      <dgm:spPr/>
    </dgm:pt>
    <dgm:pt modelId="{0A7C8157-CF99-4329-B742-6D9F42B1AADD}" type="pres">
      <dgm:prSet presAssocID="{A0D5CA28-7B10-4AF4-8994-65C6AF1AA281}" presName="parentText" presStyleLbl="alignNode1" presStyleIdx="0" presStyleCnt="2">
        <dgm:presLayoutVars>
          <dgm:chMax val="1"/>
          <dgm:bulletEnabled val="1"/>
        </dgm:presLayoutVars>
      </dgm:prSet>
      <dgm:spPr/>
    </dgm:pt>
    <dgm:pt modelId="{C52E9C45-F4D4-4356-8B74-B939C80BF084}" type="pres">
      <dgm:prSet presAssocID="{A0D5CA28-7B10-4AF4-8994-65C6AF1AA281}" presName="descendantText" presStyleLbl="alignAcc1" presStyleIdx="0" presStyleCnt="2">
        <dgm:presLayoutVars>
          <dgm:bulletEnabled val="1"/>
        </dgm:presLayoutVars>
      </dgm:prSet>
      <dgm:spPr/>
    </dgm:pt>
    <dgm:pt modelId="{45D46EF3-0D54-4180-AC1F-B1DF0907B1D3}" type="pres">
      <dgm:prSet presAssocID="{5D964589-1104-4AB5-90B6-D20C9411AC09}" presName="sp" presStyleCnt="0"/>
      <dgm:spPr/>
    </dgm:pt>
    <dgm:pt modelId="{0D75E481-C763-4693-9CEB-65EABF3ECA67}" type="pres">
      <dgm:prSet presAssocID="{F99A1A89-FA21-42F7-9D91-CC97EE74FA88}" presName="composite" presStyleCnt="0"/>
      <dgm:spPr/>
    </dgm:pt>
    <dgm:pt modelId="{056FCBD1-229C-4C31-BB78-C6A0DCC8417E}" type="pres">
      <dgm:prSet presAssocID="{F99A1A89-FA21-42F7-9D91-CC97EE74FA88}" presName="parentText" presStyleLbl="alignNode1" presStyleIdx="1" presStyleCnt="2">
        <dgm:presLayoutVars>
          <dgm:chMax val="1"/>
          <dgm:bulletEnabled val="1"/>
        </dgm:presLayoutVars>
      </dgm:prSet>
      <dgm:spPr/>
    </dgm:pt>
    <dgm:pt modelId="{242A9BB8-ED81-4124-9F53-3CFBA161C9DF}" type="pres">
      <dgm:prSet presAssocID="{F99A1A89-FA21-42F7-9D91-CC97EE74FA88}" presName="descendantText" presStyleLbl="alignAcc1" presStyleIdx="1" presStyleCnt="2">
        <dgm:presLayoutVars>
          <dgm:bulletEnabled val="1"/>
        </dgm:presLayoutVars>
      </dgm:prSet>
      <dgm:spPr>
        <a:xfrm rot="5400000">
          <a:off x="4437877" y="384770"/>
          <a:ext cx="731019" cy="8032270"/>
        </a:xfrm>
        <a:prstGeom prst="round2SameRect">
          <a:avLst/>
        </a:prstGeom>
      </dgm:spPr>
    </dgm:pt>
  </dgm:ptLst>
  <dgm:cxnLst>
    <dgm:cxn modelId="{708FDE00-4F48-423A-A36D-25C41A1F10AE}" srcId="{A0D5CA28-7B10-4AF4-8994-65C6AF1AA281}" destId="{11F55A4B-F468-42EE-BCF4-72BB231A2B76}" srcOrd="0" destOrd="0" parTransId="{FA317E10-FF38-4339-853A-A9A2B23A90A1}" sibTransId="{9F0F676C-6CD6-4F45-920C-57DA47030B77}"/>
    <dgm:cxn modelId="{C0D71120-F139-4333-B420-26714D220A2A}" type="presOf" srcId="{013B99F5-210A-4AFA-8442-9A2AAA121A4A}" destId="{932CB74E-C929-440D-99B6-05F8F6E5316B}" srcOrd="0" destOrd="0" presId="urn:microsoft.com/office/officeart/2005/8/layout/chevron2"/>
    <dgm:cxn modelId="{CF86D235-EE72-4569-957A-ACEB34958481}" srcId="{013B99F5-210A-4AFA-8442-9A2AAA121A4A}" destId="{A0D5CA28-7B10-4AF4-8994-65C6AF1AA281}" srcOrd="0" destOrd="0" parTransId="{28CD3000-FA31-4BEF-9804-7031FB72EF56}" sibTransId="{5D964589-1104-4AB5-90B6-D20C9411AC09}"/>
    <dgm:cxn modelId="{F7BA3993-8023-4CF4-80C8-3261578A9989}" type="presOf" srcId="{A0D5CA28-7B10-4AF4-8994-65C6AF1AA281}" destId="{0A7C8157-CF99-4329-B742-6D9F42B1AADD}" srcOrd="0" destOrd="0" presId="urn:microsoft.com/office/officeart/2005/8/layout/chevron2"/>
    <dgm:cxn modelId="{5516EDB6-02E9-4926-B3DC-1647D52FD316}" type="presOf" srcId="{16EB5E1F-7754-437D-8322-642F8D4331C8}" destId="{242A9BB8-ED81-4124-9F53-3CFBA161C9DF}" srcOrd="0" destOrd="0" presId="urn:microsoft.com/office/officeart/2005/8/layout/chevron2"/>
    <dgm:cxn modelId="{CBF07BD5-CE65-4C39-8E01-D1AE82E614EF}" type="presOf" srcId="{F99A1A89-FA21-42F7-9D91-CC97EE74FA88}" destId="{056FCBD1-229C-4C31-BB78-C6A0DCC8417E}" srcOrd="0" destOrd="0" presId="urn:microsoft.com/office/officeart/2005/8/layout/chevron2"/>
    <dgm:cxn modelId="{990359DE-690C-4112-AD3E-7D1FBBE28B6A}" type="presOf" srcId="{11F55A4B-F468-42EE-BCF4-72BB231A2B76}" destId="{C52E9C45-F4D4-4356-8B74-B939C80BF084}" srcOrd="0" destOrd="0" presId="urn:microsoft.com/office/officeart/2005/8/layout/chevron2"/>
    <dgm:cxn modelId="{C92664E9-F162-4DAC-88A9-035D43416366}" srcId="{F99A1A89-FA21-42F7-9D91-CC97EE74FA88}" destId="{16EB5E1F-7754-437D-8322-642F8D4331C8}" srcOrd="0" destOrd="0" parTransId="{E3B4B2E6-5484-464F-A893-1D6EBCA5D445}" sibTransId="{101499FB-FEB7-42D5-83BD-A1374E93B898}"/>
    <dgm:cxn modelId="{79E925EB-3167-47CA-9A62-3866C590B087}" srcId="{013B99F5-210A-4AFA-8442-9A2AAA121A4A}" destId="{F99A1A89-FA21-42F7-9D91-CC97EE74FA88}" srcOrd="1" destOrd="0" parTransId="{7A1EA568-47D1-4F94-A52A-9E3F57D0C18C}" sibTransId="{9D23665D-C0E7-4768-95A6-37F314D61252}"/>
    <dgm:cxn modelId="{4CADAD57-7727-473B-A635-5F6DDCE6F81A}" type="presParOf" srcId="{932CB74E-C929-440D-99B6-05F8F6E5316B}" destId="{E84290E4-D03E-446A-A48B-D91A21D228F0}" srcOrd="0" destOrd="0" presId="urn:microsoft.com/office/officeart/2005/8/layout/chevron2"/>
    <dgm:cxn modelId="{C17CBFC9-5409-41A0-8C2E-EC0F775DE2B7}" type="presParOf" srcId="{E84290E4-D03E-446A-A48B-D91A21D228F0}" destId="{0A7C8157-CF99-4329-B742-6D9F42B1AADD}" srcOrd="0" destOrd="0" presId="urn:microsoft.com/office/officeart/2005/8/layout/chevron2"/>
    <dgm:cxn modelId="{B90C6406-BFC9-44AE-8A4E-E0FB165C5CCE}" type="presParOf" srcId="{E84290E4-D03E-446A-A48B-D91A21D228F0}" destId="{C52E9C45-F4D4-4356-8B74-B939C80BF084}" srcOrd="1" destOrd="0" presId="urn:microsoft.com/office/officeart/2005/8/layout/chevron2"/>
    <dgm:cxn modelId="{B8A5B712-97E7-42AE-867E-A3B94F66CE3C}" type="presParOf" srcId="{932CB74E-C929-440D-99B6-05F8F6E5316B}" destId="{45D46EF3-0D54-4180-AC1F-B1DF0907B1D3}" srcOrd="1" destOrd="0" presId="urn:microsoft.com/office/officeart/2005/8/layout/chevron2"/>
    <dgm:cxn modelId="{7F7AD8E2-2D2A-49BC-AD22-BEFA5E6CA4F0}" type="presParOf" srcId="{932CB74E-C929-440D-99B6-05F8F6E5316B}" destId="{0D75E481-C763-4693-9CEB-65EABF3ECA67}" srcOrd="2" destOrd="0" presId="urn:microsoft.com/office/officeart/2005/8/layout/chevron2"/>
    <dgm:cxn modelId="{5ED84FC1-4DBF-4F1C-8403-5FA2698EA115}" type="presParOf" srcId="{0D75E481-C763-4693-9CEB-65EABF3ECA67}" destId="{056FCBD1-229C-4C31-BB78-C6A0DCC8417E}" srcOrd="0" destOrd="0" presId="urn:microsoft.com/office/officeart/2005/8/layout/chevron2"/>
    <dgm:cxn modelId="{37E4066A-77BF-452F-BFC3-464ACBCC8014}" type="presParOf" srcId="{0D75E481-C763-4693-9CEB-65EABF3ECA67}" destId="{242A9BB8-ED81-4124-9F53-3CFBA161C9DF}" srcOrd="1" destOrd="0" presId="urn:microsoft.com/office/officeart/2005/8/layout/chevron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98B052-4075-47F6-A909-B2C3479E6382}" type="doc">
      <dgm:prSet loTypeId="urn:microsoft.com/office/officeart/2009/layout/CircleArrowProcess" loCatId="process" qsTypeId="urn:microsoft.com/office/officeart/2005/8/quickstyle/simple1" qsCatId="simple" csTypeId="urn:microsoft.com/office/officeart/2005/8/colors/colorful2" csCatId="colorful" phldr="1"/>
      <dgm:spPr/>
      <dgm:t>
        <a:bodyPr/>
        <a:lstStyle/>
        <a:p>
          <a:endParaRPr lang="es-EC"/>
        </a:p>
      </dgm:t>
    </dgm:pt>
    <dgm:pt modelId="{660D42F4-CA25-414B-A295-A79B1F096870}">
      <dgm:prSet phldrT="[Texto]" custT="1"/>
      <dgm:spPr/>
      <dgm:t>
        <a:bodyPr/>
        <a:lstStyle/>
        <a:p>
          <a:r>
            <a:rPr lang="es-EC" sz="1400" kern="1200" dirty="0">
              <a:solidFill>
                <a:prstClr val="white">
                  <a:hueOff val="0"/>
                  <a:satOff val="0"/>
                  <a:lumOff val="0"/>
                  <a:alphaOff val="0"/>
                </a:prstClr>
              </a:solidFill>
              <a:latin typeface="+mn-lt"/>
              <a:ea typeface="+mn-ea"/>
              <a:cs typeface="+mn-cs"/>
            </a:rPr>
            <a:t>Sistema de Información Geográfica</a:t>
          </a:r>
        </a:p>
      </dgm:t>
    </dgm:pt>
    <dgm:pt modelId="{49CF3F84-51C3-4176-A84A-D11AEE1ACF8F}" type="parTrans" cxnId="{E40AAE87-6E44-467D-AFBE-FD418E461772}">
      <dgm:prSet/>
      <dgm:spPr/>
      <dgm:t>
        <a:bodyPr/>
        <a:lstStyle/>
        <a:p>
          <a:endParaRPr lang="es-EC" sz="1400">
            <a:latin typeface="+mn-lt"/>
          </a:endParaRPr>
        </a:p>
      </dgm:t>
    </dgm:pt>
    <dgm:pt modelId="{E897DF3B-D28F-4CE5-9AC3-0EB2C7F54D31}" type="sibTrans" cxnId="{E40AAE87-6E44-467D-AFBE-FD418E461772}">
      <dgm:prSet/>
      <dgm:spPr/>
      <dgm:t>
        <a:bodyPr/>
        <a:lstStyle/>
        <a:p>
          <a:endParaRPr lang="es-EC" sz="1400">
            <a:latin typeface="+mn-lt"/>
          </a:endParaRPr>
        </a:p>
      </dgm:t>
    </dgm:pt>
    <dgm:pt modelId="{7934F140-4055-4CBC-B65C-43A55D33437B}">
      <dgm:prSet phldrT="[Texto]" custT="1"/>
      <dgm:spPr/>
      <dgm:t>
        <a:bodyPr/>
        <a:lstStyle/>
        <a:p>
          <a:r>
            <a:rPr lang="es-EC" sz="1400" dirty="0">
              <a:latin typeface="+mn-lt"/>
            </a:rPr>
            <a:t>Juega un papel integrador</a:t>
          </a:r>
        </a:p>
      </dgm:t>
    </dgm:pt>
    <dgm:pt modelId="{47929236-8273-456C-9ADD-091929FE2563}" type="parTrans" cxnId="{F20A2581-B3E9-4BC7-8789-ABD8AF61C8E9}">
      <dgm:prSet/>
      <dgm:spPr/>
      <dgm:t>
        <a:bodyPr/>
        <a:lstStyle/>
        <a:p>
          <a:endParaRPr lang="es-EC" sz="1400">
            <a:latin typeface="+mn-lt"/>
          </a:endParaRPr>
        </a:p>
      </dgm:t>
    </dgm:pt>
    <dgm:pt modelId="{542CACF3-D3B5-4848-A0C0-16E88037A0B1}" type="sibTrans" cxnId="{F20A2581-B3E9-4BC7-8789-ABD8AF61C8E9}">
      <dgm:prSet/>
      <dgm:spPr/>
      <dgm:t>
        <a:bodyPr/>
        <a:lstStyle/>
        <a:p>
          <a:endParaRPr lang="es-EC" sz="1400">
            <a:latin typeface="+mn-lt"/>
          </a:endParaRPr>
        </a:p>
      </dgm:t>
    </dgm:pt>
    <dgm:pt modelId="{2E56F586-5BA6-440F-9083-9AC116EC7718}">
      <dgm:prSet phldrT="[Texto]" custT="1"/>
      <dgm:spPr/>
      <dgm:t>
        <a:bodyPr/>
        <a:lstStyle/>
        <a:p>
          <a:r>
            <a:rPr lang="es-EC" sz="1400" dirty="0">
              <a:latin typeface="+mn-lt"/>
            </a:rPr>
            <a:t>80% de la información publica o privada  puede ser </a:t>
          </a:r>
          <a:r>
            <a:rPr lang="es-EC" sz="1400" dirty="0" err="1">
              <a:latin typeface="+mn-lt"/>
            </a:rPr>
            <a:t>espacializada</a:t>
          </a:r>
          <a:endParaRPr lang="es-EC" sz="1400" dirty="0">
            <a:latin typeface="+mn-lt"/>
          </a:endParaRPr>
        </a:p>
      </dgm:t>
    </dgm:pt>
    <dgm:pt modelId="{7D4C59CA-E892-499F-894C-E3F9FE64DC50}" type="parTrans" cxnId="{19EAF514-9B2D-4640-9B61-53E69BFE083D}">
      <dgm:prSet/>
      <dgm:spPr/>
      <dgm:t>
        <a:bodyPr/>
        <a:lstStyle/>
        <a:p>
          <a:endParaRPr lang="es-EC" sz="1400">
            <a:latin typeface="+mn-lt"/>
          </a:endParaRPr>
        </a:p>
      </dgm:t>
    </dgm:pt>
    <dgm:pt modelId="{A0363DE3-1FBE-494B-B07F-2729EE31BDB0}" type="sibTrans" cxnId="{19EAF514-9B2D-4640-9B61-53E69BFE083D}">
      <dgm:prSet/>
      <dgm:spPr/>
      <dgm:t>
        <a:bodyPr/>
        <a:lstStyle/>
        <a:p>
          <a:endParaRPr lang="es-EC" sz="1400">
            <a:latin typeface="+mn-lt"/>
          </a:endParaRPr>
        </a:p>
      </dgm:t>
    </dgm:pt>
    <dgm:pt modelId="{FE46E91E-6AF8-4911-842E-2F3987C983EC}" type="pres">
      <dgm:prSet presAssocID="{4198B052-4075-47F6-A909-B2C3479E6382}" presName="Name0" presStyleCnt="0">
        <dgm:presLayoutVars>
          <dgm:chMax val="7"/>
          <dgm:chPref val="7"/>
          <dgm:dir/>
          <dgm:animLvl val="lvl"/>
        </dgm:presLayoutVars>
      </dgm:prSet>
      <dgm:spPr/>
    </dgm:pt>
    <dgm:pt modelId="{C39C489F-464F-4167-B412-18D54ABB947C}" type="pres">
      <dgm:prSet presAssocID="{660D42F4-CA25-414B-A295-A79B1F096870}" presName="Accent1" presStyleCnt="0"/>
      <dgm:spPr/>
    </dgm:pt>
    <dgm:pt modelId="{CBA61238-E19B-4788-9486-9D0A7C235FD9}" type="pres">
      <dgm:prSet presAssocID="{660D42F4-CA25-414B-A295-A79B1F096870}" presName="Accent" presStyleLbl="node1" presStyleIdx="0" presStyleCnt="3"/>
      <dgm:spPr>
        <a:solidFill>
          <a:srgbClr val="7DD5A6"/>
        </a:solidFill>
      </dgm:spPr>
    </dgm:pt>
    <dgm:pt modelId="{0DDE1C6A-A2E1-4363-9A8A-634252C50E29}" type="pres">
      <dgm:prSet presAssocID="{660D42F4-CA25-414B-A295-A79B1F096870}" presName="Parent1" presStyleLbl="revTx" presStyleIdx="0" presStyleCnt="3">
        <dgm:presLayoutVars>
          <dgm:chMax val="1"/>
          <dgm:chPref val="1"/>
          <dgm:bulletEnabled val="1"/>
        </dgm:presLayoutVars>
      </dgm:prSet>
      <dgm:spPr/>
    </dgm:pt>
    <dgm:pt modelId="{752F448C-E2B2-48D5-AAE9-93A21ECDB21E}" type="pres">
      <dgm:prSet presAssocID="{7934F140-4055-4CBC-B65C-43A55D33437B}" presName="Accent2" presStyleCnt="0"/>
      <dgm:spPr/>
    </dgm:pt>
    <dgm:pt modelId="{5F057FA1-E802-415A-AC98-25332D4BAC83}" type="pres">
      <dgm:prSet presAssocID="{7934F140-4055-4CBC-B65C-43A55D33437B}" presName="Accent" presStyleLbl="node1" presStyleIdx="1" presStyleCnt="3"/>
      <dgm:spPr>
        <a:solidFill>
          <a:srgbClr val="FCF398"/>
        </a:solidFill>
      </dgm:spPr>
    </dgm:pt>
    <dgm:pt modelId="{99249425-D148-4CDE-96E1-AED6DDEBBBD8}" type="pres">
      <dgm:prSet presAssocID="{7934F140-4055-4CBC-B65C-43A55D33437B}" presName="Parent2" presStyleLbl="revTx" presStyleIdx="1" presStyleCnt="3">
        <dgm:presLayoutVars>
          <dgm:chMax val="1"/>
          <dgm:chPref val="1"/>
          <dgm:bulletEnabled val="1"/>
        </dgm:presLayoutVars>
      </dgm:prSet>
      <dgm:spPr/>
    </dgm:pt>
    <dgm:pt modelId="{831C30B5-5F58-4B82-87FF-AB6DD31895BC}" type="pres">
      <dgm:prSet presAssocID="{2E56F586-5BA6-440F-9083-9AC116EC7718}" presName="Accent3" presStyleCnt="0"/>
      <dgm:spPr/>
    </dgm:pt>
    <dgm:pt modelId="{402F3B2D-613E-4409-95BD-77B239DF29C0}" type="pres">
      <dgm:prSet presAssocID="{2E56F586-5BA6-440F-9083-9AC116EC7718}" presName="Accent" presStyleLbl="node1" presStyleIdx="2" presStyleCnt="3"/>
      <dgm:spPr>
        <a:solidFill>
          <a:srgbClr val="B495CE"/>
        </a:solidFill>
      </dgm:spPr>
    </dgm:pt>
    <dgm:pt modelId="{7B03F66F-4513-4C74-B20C-4AA782C3D710}" type="pres">
      <dgm:prSet presAssocID="{2E56F586-5BA6-440F-9083-9AC116EC7718}" presName="Parent3" presStyleLbl="revTx" presStyleIdx="2" presStyleCnt="3" custScaleY="188870">
        <dgm:presLayoutVars>
          <dgm:chMax val="1"/>
          <dgm:chPref val="1"/>
          <dgm:bulletEnabled val="1"/>
        </dgm:presLayoutVars>
      </dgm:prSet>
      <dgm:spPr/>
    </dgm:pt>
  </dgm:ptLst>
  <dgm:cxnLst>
    <dgm:cxn modelId="{19EAF514-9B2D-4640-9B61-53E69BFE083D}" srcId="{4198B052-4075-47F6-A909-B2C3479E6382}" destId="{2E56F586-5BA6-440F-9083-9AC116EC7718}" srcOrd="2" destOrd="0" parTransId="{7D4C59CA-E892-499F-894C-E3F9FE64DC50}" sibTransId="{A0363DE3-1FBE-494B-B07F-2729EE31BDB0}"/>
    <dgm:cxn modelId="{28403B71-8F65-4D66-80E2-6C2E343A4999}" type="presOf" srcId="{4198B052-4075-47F6-A909-B2C3479E6382}" destId="{FE46E91E-6AF8-4911-842E-2F3987C983EC}" srcOrd="0" destOrd="0" presId="urn:microsoft.com/office/officeart/2009/layout/CircleArrowProcess"/>
    <dgm:cxn modelId="{31214A57-8775-4FD4-9E73-98C8C3ADCECC}" type="presOf" srcId="{660D42F4-CA25-414B-A295-A79B1F096870}" destId="{0DDE1C6A-A2E1-4363-9A8A-634252C50E29}" srcOrd="0" destOrd="0" presId="urn:microsoft.com/office/officeart/2009/layout/CircleArrowProcess"/>
    <dgm:cxn modelId="{F20A2581-B3E9-4BC7-8789-ABD8AF61C8E9}" srcId="{4198B052-4075-47F6-A909-B2C3479E6382}" destId="{7934F140-4055-4CBC-B65C-43A55D33437B}" srcOrd="1" destOrd="0" parTransId="{47929236-8273-456C-9ADD-091929FE2563}" sibTransId="{542CACF3-D3B5-4848-A0C0-16E88037A0B1}"/>
    <dgm:cxn modelId="{E40AAE87-6E44-467D-AFBE-FD418E461772}" srcId="{4198B052-4075-47F6-A909-B2C3479E6382}" destId="{660D42F4-CA25-414B-A295-A79B1F096870}" srcOrd="0" destOrd="0" parTransId="{49CF3F84-51C3-4176-A84A-D11AEE1ACF8F}" sibTransId="{E897DF3B-D28F-4CE5-9AC3-0EB2C7F54D31}"/>
    <dgm:cxn modelId="{A432A2B7-31F9-43E1-9FE8-41816DA4A93F}" type="presOf" srcId="{7934F140-4055-4CBC-B65C-43A55D33437B}" destId="{99249425-D148-4CDE-96E1-AED6DDEBBBD8}" srcOrd="0" destOrd="0" presId="urn:microsoft.com/office/officeart/2009/layout/CircleArrowProcess"/>
    <dgm:cxn modelId="{92F4B0F6-366D-498F-BE3E-9ABC3D18FBB7}" type="presOf" srcId="{2E56F586-5BA6-440F-9083-9AC116EC7718}" destId="{7B03F66F-4513-4C74-B20C-4AA782C3D710}" srcOrd="0" destOrd="0" presId="urn:microsoft.com/office/officeart/2009/layout/CircleArrowProcess"/>
    <dgm:cxn modelId="{35EA8AC4-AE24-42E3-B1EC-E70BCEE4976B}" type="presParOf" srcId="{FE46E91E-6AF8-4911-842E-2F3987C983EC}" destId="{C39C489F-464F-4167-B412-18D54ABB947C}" srcOrd="0" destOrd="0" presId="urn:microsoft.com/office/officeart/2009/layout/CircleArrowProcess"/>
    <dgm:cxn modelId="{3D125EBC-3F25-4A61-9D04-73377D1D0E47}" type="presParOf" srcId="{C39C489F-464F-4167-B412-18D54ABB947C}" destId="{CBA61238-E19B-4788-9486-9D0A7C235FD9}" srcOrd="0" destOrd="0" presId="urn:microsoft.com/office/officeart/2009/layout/CircleArrowProcess"/>
    <dgm:cxn modelId="{B566482A-CFDC-46C0-B613-C0AE9D0A337F}" type="presParOf" srcId="{FE46E91E-6AF8-4911-842E-2F3987C983EC}" destId="{0DDE1C6A-A2E1-4363-9A8A-634252C50E29}" srcOrd="1" destOrd="0" presId="urn:microsoft.com/office/officeart/2009/layout/CircleArrowProcess"/>
    <dgm:cxn modelId="{35566588-83ED-4464-A7C3-C5C8DF871C36}" type="presParOf" srcId="{FE46E91E-6AF8-4911-842E-2F3987C983EC}" destId="{752F448C-E2B2-48D5-AAE9-93A21ECDB21E}" srcOrd="2" destOrd="0" presId="urn:microsoft.com/office/officeart/2009/layout/CircleArrowProcess"/>
    <dgm:cxn modelId="{6A25233A-18E2-499C-A6CF-D79569254F1B}" type="presParOf" srcId="{752F448C-E2B2-48D5-AAE9-93A21ECDB21E}" destId="{5F057FA1-E802-415A-AC98-25332D4BAC83}" srcOrd="0" destOrd="0" presId="urn:microsoft.com/office/officeart/2009/layout/CircleArrowProcess"/>
    <dgm:cxn modelId="{7D7C5DBA-496B-4A89-8212-DBF117CCFBB4}" type="presParOf" srcId="{FE46E91E-6AF8-4911-842E-2F3987C983EC}" destId="{99249425-D148-4CDE-96E1-AED6DDEBBBD8}" srcOrd="3" destOrd="0" presId="urn:microsoft.com/office/officeart/2009/layout/CircleArrowProcess"/>
    <dgm:cxn modelId="{8A67CA4F-8BE0-42B5-A2ED-58C0BB03E603}" type="presParOf" srcId="{FE46E91E-6AF8-4911-842E-2F3987C983EC}" destId="{831C30B5-5F58-4B82-87FF-AB6DD31895BC}" srcOrd="4" destOrd="0" presId="urn:microsoft.com/office/officeart/2009/layout/CircleArrowProcess"/>
    <dgm:cxn modelId="{92F9FB6F-7945-49A3-8844-BF5FDB963223}" type="presParOf" srcId="{831C30B5-5F58-4B82-87FF-AB6DD31895BC}" destId="{402F3B2D-613E-4409-95BD-77B239DF29C0}" srcOrd="0" destOrd="0" presId="urn:microsoft.com/office/officeart/2009/layout/CircleArrowProcess"/>
    <dgm:cxn modelId="{EDC2A00C-195D-437B-92FC-8A3446AD9AA3}" type="presParOf" srcId="{FE46E91E-6AF8-4911-842E-2F3987C983EC}" destId="{7B03F66F-4513-4C74-B20C-4AA782C3D710}" srcOrd="5"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A7F402-ADCE-40A1-B715-1B5E2C93B229}" type="doc">
      <dgm:prSet loTypeId="urn:microsoft.com/office/officeart/2005/8/layout/venn1" loCatId="relationship" qsTypeId="urn:microsoft.com/office/officeart/2005/8/quickstyle/simple2" qsCatId="simple" csTypeId="urn:microsoft.com/office/officeart/2005/8/colors/colorful4" csCatId="colorful" phldr="1"/>
      <dgm:spPr/>
    </dgm:pt>
    <dgm:pt modelId="{8DF2DD33-88F8-45C4-AACE-979AFE8C1746}">
      <dgm:prSet phldrT="[Texto]"/>
      <dgm:spPr/>
      <dgm:t>
        <a:bodyPr/>
        <a:lstStyle/>
        <a:p>
          <a:r>
            <a:rPr lang="es-EC" b="1" dirty="0">
              <a:solidFill>
                <a:schemeClr val="bg1"/>
              </a:solidFill>
            </a:rPr>
            <a:t>Geography</a:t>
          </a:r>
        </a:p>
      </dgm:t>
    </dgm:pt>
    <dgm:pt modelId="{4F8A997F-F63A-42C1-87B9-0CB6721BA206}" type="parTrans" cxnId="{64FB33D6-1CBA-4AA7-887F-2878B7C9F9D7}">
      <dgm:prSet/>
      <dgm:spPr/>
      <dgm:t>
        <a:bodyPr/>
        <a:lstStyle/>
        <a:p>
          <a:endParaRPr lang="es-EC" b="1">
            <a:solidFill>
              <a:schemeClr val="bg1"/>
            </a:solidFill>
          </a:endParaRPr>
        </a:p>
      </dgm:t>
    </dgm:pt>
    <dgm:pt modelId="{39C8F860-8214-4E9B-A350-0388AC1F0D01}" type="sibTrans" cxnId="{64FB33D6-1CBA-4AA7-887F-2878B7C9F9D7}">
      <dgm:prSet/>
      <dgm:spPr/>
      <dgm:t>
        <a:bodyPr/>
        <a:lstStyle/>
        <a:p>
          <a:endParaRPr lang="es-EC" b="1">
            <a:solidFill>
              <a:schemeClr val="bg1"/>
            </a:solidFill>
          </a:endParaRPr>
        </a:p>
      </dgm:t>
    </dgm:pt>
    <dgm:pt modelId="{85B8B2CC-D1D1-469E-A2CD-9531EABE3156}">
      <dgm:prSet/>
      <dgm:spPr/>
      <dgm:t>
        <a:bodyPr/>
        <a:lstStyle/>
        <a:p>
          <a:r>
            <a:rPr lang="es-EC" b="1" dirty="0">
              <a:solidFill>
                <a:schemeClr val="bg1"/>
              </a:solidFill>
            </a:rPr>
            <a:t>Criminology</a:t>
          </a:r>
        </a:p>
      </dgm:t>
    </dgm:pt>
    <dgm:pt modelId="{352DE9F6-FFB3-4B12-9320-C1C11A0CD9E9}" type="parTrans" cxnId="{BC9D108A-FFBF-4FF8-BA02-F4A3614FD057}">
      <dgm:prSet/>
      <dgm:spPr/>
      <dgm:t>
        <a:bodyPr/>
        <a:lstStyle/>
        <a:p>
          <a:endParaRPr lang="es-EC" b="1">
            <a:solidFill>
              <a:schemeClr val="bg1"/>
            </a:solidFill>
          </a:endParaRPr>
        </a:p>
      </dgm:t>
    </dgm:pt>
    <dgm:pt modelId="{B62EA11A-B6BF-4D26-891F-D297AC3E968B}" type="sibTrans" cxnId="{BC9D108A-FFBF-4FF8-BA02-F4A3614FD057}">
      <dgm:prSet/>
      <dgm:spPr/>
      <dgm:t>
        <a:bodyPr/>
        <a:lstStyle/>
        <a:p>
          <a:endParaRPr lang="es-EC" b="1">
            <a:solidFill>
              <a:schemeClr val="bg1"/>
            </a:solidFill>
          </a:endParaRPr>
        </a:p>
      </dgm:t>
    </dgm:pt>
    <dgm:pt modelId="{CBCD9615-9E2D-4426-9849-5B809B50E447}">
      <dgm:prSet/>
      <dgm:spPr/>
      <dgm:t>
        <a:bodyPr/>
        <a:lstStyle/>
        <a:p>
          <a:r>
            <a:rPr lang="es-EC" b="1" dirty="0">
              <a:solidFill>
                <a:schemeClr val="bg1"/>
              </a:solidFill>
            </a:rPr>
            <a:t>Psychology</a:t>
          </a:r>
        </a:p>
      </dgm:t>
    </dgm:pt>
    <dgm:pt modelId="{C76016E1-4546-4F06-8C29-AA55A241E729}" type="parTrans" cxnId="{4549CFD4-F945-4724-A628-43D6AC971AC8}">
      <dgm:prSet/>
      <dgm:spPr/>
      <dgm:t>
        <a:bodyPr/>
        <a:lstStyle/>
        <a:p>
          <a:endParaRPr lang="es-EC" b="1">
            <a:solidFill>
              <a:schemeClr val="bg1"/>
            </a:solidFill>
          </a:endParaRPr>
        </a:p>
      </dgm:t>
    </dgm:pt>
    <dgm:pt modelId="{6EEACA74-0D86-4720-AB74-6643DAA68D6E}" type="sibTrans" cxnId="{4549CFD4-F945-4724-A628-43D6AC971AC8}">
      <dgm:prSet/>
      <dgm:spPr/>
      <dgm:t>
        <a:bodyPr/>
        <a:lstStyle/>
        <a:p>
          <a:endParaRPr lang="es-EC" b="1">
            <a:solidFill>
              <a:schemeClr val="bg1"/>
            </a:solidFill>
          </a:endParaRPr>
        </a:p>
      </dgm:t>
    </dgm:pt>
    <dgm:pt modelId="{614AC33E-2296-482D-B088-7E2B3B258344}" type="pres">
      <dgm:prSet presAssocID="{9FA7F402-ADCE-40A1-B715-1B5E2C93B229}" presName="compositeShape" presStyleCnt="0">
        <dgm:presLayoutVars>
          <dgm:chMax val="7"/>
          <dgm:dir/>
          <dgm:resizeHandles val="exact"/>
        </dgm:presLayoutVars>
      </dgm:prSet>
      <dgm:spPr/>
    </dgm:pt>
    <dgm:pt modelId="{F75C9EE5-1B13-4582-B29C-A8CC68BD1F4F}" type="pres">
      <dgm:prSet presAssocID="{8DF2DD33-88F8-45C4-AACE-979AFE8C1746}" presName="circ1" presStyleLbl="vennNode1" presStyleIdx="0" presStyleCnt="3"/>
      <dgm:spPr/>
    </dgm:pt>
    <dgm:pt modelId="{40C96A40-A6BC-4565-A738-270D1D228F53}" type="pres">
      <dgm:prSet presAssocID="{8DF2DD33-88F8-45C4-AACE-979AFE8C1746}" presName="circ1Tx" presStyleLbl="revTx" presStyleIdx="0" presStyleCnt="0">
        <dgm:presLayoutVars>
          <dgm:chMax val="0"/>
          <dgm:chPref val="0"/>
          <dgm:bulletEnabled val="1"/>
        </dgm:presLayoutVars>
      </dgm:prSet>
      <dgm:spPr/>
    </dgm:pt>
    <dgm:pt modelId="{1CF1BFB0-4F84-44A5-BED4-1A27330AA27D}" type="pres">
      <dgm:prSet presAssocID="{85B8B2CC-D1D1-469E-A2CD-9531EABE3156}" presName="circ2" presStyleLbl="vennNode1" presStyleIdx="1" presStyleCnt="3" custLinFactNeighborY="-14325"/>
      <dgm:spPr/>
    </dgm:pt>
    <dgm:pt modelId="{632713BC-F987-4B5B-90FE-5497B04299D8}" type="pres">
      <dgm:prSet presAssocID="{85B8B2CC-D1D1-469E-A2CD-9531EABE3156}" presName="circ2Tx" presStyleLbl="revTx" presStyleIdx="0" presStyleCnt="0">
        <dgm:presLayoutVars>
          <dgm:chMax val="0"/>
          <dgm:chPref val="0"/>
          <dgm:bulletEnabled val="1"/>
        </dgm:presLayoutVars>
      </dgm:prSet>
      <dgm:spPr/>
    </dgm:pt>
    <dgm:pt modelId="{BBC38ABB-1198-4F06-99A9-9836F674B6B7}" type="pres">
      <dgm:prSet presAssocID="{CBCD9615-9E2D-4426-9849-5B809B50E447}" presName="circ3" presStyleLbl="vennNode1" presStyleIdx="2" presStyleCnt="3" custLinFactNeighborY="-14325"/>
      <dgm:spPr/>
    </dgm:pt>
    <dgm:pt modelId="{E45AFF20-8C69-4C14-9B10-33ED36566136}" type="pres">
      <dgm:prSet presAssocID="{CBCD9615-9E2D-4426-9849-5B809B50E447}" presName="circ3Tx" presStyleLbl="revTx" presStyleIdx="0" presStyleCnt="0">
        <dgm:presLayoutVars>
          <dgm:chMax val="0"/>
          <dgm:chPref val="0"/>
          <dgm:bulletEnabled val="1"/>
        </dgm:presLayoutVars>
      </dgm:prSet>
      <dgm:spPr/>
    </dgm:pt>
  </dgm:ptLst>
  <dgm:cxnLst>
    <dgm:cxn modelId="{7A727C0C-B8C2-4465-A67B-32EAF28B9E48}" type="presOf" srcId="{CBCD9615-9E2D-4426-9849-5B809B50E447}" destId="{BBC38ABB-1198-4F06-99A9-9836F674B6B7}" srcOrd="0" destOrd="0" presId="urn:microsoft.com/office/officeart/2005/8/layout/venn1"/>
    <dgm:cxn modelId="{A4297213-C80B-4F74-8CEB-1DCAC5C004D0}" type="presOf" srcId="{8DF2DD33-88F8-45C4-AACE-979AFE8C1746}" destId="{40C96A40-A6BC-4565-A738-270D1D228F53}" srcOrd="1" destOrd="0" presId="urn:microsoft.com/office/officeart/2005/8/layout/venn1"/>
    <dgm:cxn modelId="{C1FDB360-2609-4D43-9439-A75F417D4F8F}" type="presOf" srcId="{8DF2DD33-88F8-45C4-AACE-979AFE8C1746}" destId="{F75C9EE5-1B13-4582-B29C-A8CC68BD1F4F}" srcOrd="0" destOrd="0" presId="urn:microsoft.com/office/officeart/2005/8/layout/venn1"/>
    <dgm:cxn modelId="{B8158F66-98B4-4C2F-BD43-3D5AD2A5BFDE}" type="presOf" srcId="{CBCD9615-9E2D-4426-9849-5B809B50E447}" destId="{E45AFF20-8C69-4C14-9B10-33ED36566136}" srcOrd="1" destOrd="0" presId="urn:microsoft.com/office/officeart/2005/8/layout/venn1"/>
    <dgm:cxn modelId="{2DD0D06D-A0F0-4EFD-88EC-62ADEA444666}" type="presOf" srcId="{9FA7F402-ADCE-40A1-B715-1B5E2C93B229}" destId="{614AC33E-2296-482D-B088-7E2B3B258344}" srcOrd="0" destOrd="0" presId="urn:microsoft.com/office/officeart/2005/8/layout/venn1"/>
    <dgm:cxn modelId="{45084C6E-A6EC-40EF-8A74-B36E96A4FAFF}" type="presOf" srcId="{85B8B2CC-D1D1-469E-A2CD-9531EABE3156}" destId="{632713BC-F987-4B5B-90FE-5497B04299D8}" srcOrd="1" destOrd="0" presId="urn:microsoft.com/office/officeart/2005/8/layout/venn1"/>
    <dgm:cxn modelId="{BC9D108A-FFBF-4FF8-BA02-F4A3614FD057}" srcId="{9FA7F402-ADCE-40A1-B715-1B5E2C93B229}" destId="{85B8B2CC-D1D1-469E-A2CD-9531EABE3156}" srcOrd="1" destOrd="0" parTransId="{352DE9F6-FFB3-4B12-9320-C1C11A0CD9E9}" sibTransId="{B62EA11A-B6BF-4D26-891F-D297AC3E968B}"/>
    <dgm:cxn modelId="{4549CFD4-F945-4724-A628-43D6AC971AC8}" srcId="{9FA7F402-ADCE-40A1-B715-1B5E2C93B229}" destId="{CBCD9615-9E2D-4426-9849-5B809B50E447}" srcOrd="2" destOrd="0" parTransId="{C76016E1-4546-4F06-8C29-AA55A241E729}" sibTransId="{6EEACA74-0D86-4720-AB74-6643DAA68D6E}"/>
    <dgm:cxn modelId="{64FB33D6-1CBA-4AA7-887F-2878B7C9F9D7}" srcId="{9FA7F402-ADCE-40A1-B715-1B5E2C93B229}" destId="{8DF2DD33-88F8-45C4-AACE-979AFE8C1746}" srcOrd="0" destOrd="0" parTransId="{4F8A997F-F63A-42C1-87B9-0CB6721BA206}" sibTransId="{39C8F860-8214-4E9B-A350-0388AC1F0D01}"/>
    <dgm:cxn modelId="{AAD8E0FB-AA78-4873-B638-40C161DB4075}" type="presOf" srcId="{85B8B2CC-D1D1-469E-A2CD-9531EABE3156}" destId="{1CF1BFB0-4F84-44A5-BED4-1A27330AA27D}" srcOrd="0" destOrd="0" presId="urn:microsoft.com/office/officeart/2005/8/layout/venn1"/>
    <dgm:cxn modelId="{5CAE7886-7ADD-4634-8EF3-977CB0FA4DFA}" type="presParOf" srcId="{614AC33E-2296-482D-B088-7E2B3B258344}" destId="{F75C9EE5-1B13-4582-B29C-A8CC68BD1F4F}" srcOrd="0" destOrd="0" presId="urn:microsoft.com/office/officeart/2005/8/layout/venn1"/>
    <dgm:cxn modelId="{3AE72BDE-DAF0-410F-8108-87AD55CED658}" type="presParOf" srcId="{614AC33E-2296-482D-B088-7E2B3B258344}" destId="{40C96A40-A6BC-4565-A738-270D1D228F53}" srcOrd="1" destOrd="0" presId="urn:microsoft.com/office/officeart/2005/8/layout/venn1"/>
    <dgm:cxn modelId="{3A763D96-DB3A-4617-AD66-D71B345FA171}" type="presParOf" srcId="{614AC33E-2296-482D-B088-7E2B3B258344}" destId="{1CF1BFB0-4F84-44A5-BED4-1A27330AA27D}" srcOrd="2" destOrd="0" presId="urn:microsoft.com/office/officeart/2005/8/layout/venn1"/>
    <dgm:cxn modelId="{946A1317-4E5B-4037-BD4F-DB917941E6FC}" type="presParOf" srcId="{614AC33E-2296-482D-B088-7E2B3B258344}" destId="{632713BC-F987-4B5B-90FE-5497B04299D8}" srcOrd="3" destOrd="0" presId="urn:microsoft.com/office/officeart/2005/8/layout/venn1"/>
    <dgm:cxn modelId="{A20FEB09-88D8-4504-B22F-5DABF5542B67}" type="presParOf" srcId="{614AC33E-2296-482D-B088-7E2B3B258344}" destId="{BBC38ABB-1198-4F06-99A9-9836F674B6B7}" srcOrd="4" destOrd="0" presId="urn:microsoft.com/office/officeart/2005/8/layout/venn1"/>
    <dgm:cxn modelId="{184A66F0-0734-4020-BCD1-9398DF2FAF13}" type="presParOf" srcId="{614AC33E-2296-482D-B088-7E2B3B258344}" destId="{E45AFF20-8C69-4C14-9B10-33ED36566136}" srcOrd="5" destOrd="0" presId="urn:microsoft.com/office/officeart/2005/8/layout/venn1"/>
  </dgm:cxnLst>
  <dgm:bg>
    <a:solidFill>
      <a:schemeClr val="tx1"/>
    </a:solidFill>
  </dgm:bg>
  <dgm:whole/>
  <dgm:extLst>
    <a:ext uri="http://schemas.microsoft.com/office/drawing/2008/diagram">
      <dsp:dataModelExt xmlns:dsp="http://schemas.microsoft.com/office/drawing/2008/diagram" relId="rId14"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CFF69857-D8E7-4A82-9E39-BA980DD6A424}" type="doc">
      <dgm:prSet loTypeId="urn:microsoft.com/office/officeart/2005/8/layout/hList1" loCatId="list" qsTypeId="urn:microsoft.com/office/officeart/2005/8/quickstyle/simple1" qsCatId="simple" csTypeId="urn:microsoft.com/office/officeart/2005/8/colors/accent0_1" csCatId="mainScheme" phldr="1"/>
      <dgm:spPr/>
      <dgm:t>
        <a:bodyPr/>
        <a:lstStyle/>
        <a:p>
          <a:endParaRPr lang="es-EC"/>
        </a:p>
      </dgm:t>
    </dgm:pt>
    <dgm:pt modelId="{7D63E05E-4053-4CCD-9E72-21B4C6261090}">
      <dgm:prSet phldrT="[Texto]"/>
      <dgm:spPr/>
      <dgm:t>
        <a:bodyPr/>
        <a:lstStyle/>
        <a:p>
          <a:pPr algn="just"/>
          <a:r>
            <a:rPr lang="es-EC" dirty="0">
              <a:latin typeface="Arial" panose="020B0604020202020204" pitchFamily="34" charset="0"/>
              <a:cs typeface="Arial" panose="020B0604020202020204" pitchFamily="34" charset="0"/>
            </a:rPr>
            <a:t>Desarrollar una metodología estándar para la elaboración de un Perfil Geográfico Criminal mediante el uso de recursos geo informáticos en apoyo a la seguridad ciudadana en la localización de delitos con el desarrollo de un caso teórico de estudio en el cantón de Quito</a:t>
          </a:r>
          <a:endParaRPr lang="es-EC" dirty="0"/>
        </a:p>
      </dgm:t>
    </dgm:pt>
    <dgm:pt modelId="{2B3F96FF-49A1-43EC-BCAF-5DD4836FF9D3}" type="parTrans" cxnId="{E48FA3C6-C220-4E0F-98F6-82DDF31FF553}">
      <dgm:prSet/>
      <dgm:spPr/>
      <dgm:t>
        <a:bodyPr/>
        <a:lstStyle/>
        <a:p>
          <a:endParaRPr lang="es-EC"/>
        </a:p>
      </dgm:t>
    </dgm:pt>
    <dgm:pt modelId="{592284F6-EA33-45DB-818B-D3E8EB78CB2C}" type="sibTrans" cxnId="{E48FA3C6-C220-4E0F-98F6-82DDF31FF553}">
      <dgm:prSet/>
      <dgm:spPr/>
      <dgm:t>
        <a:bodyPr/>
        <a:lstStyle/>
        <a:p>
          <a:endParaRPr lang="es-EC"/>
        </a:p>
      </dgm:t>
    </dgm:pt>
    <dgm:pt modelId="{CD976EDB-0467-4806-9D90-BE26EE12C631}">
      <dgm:prSet phldrT="[Texto]" custT="1"/>
      <dgm:spPr/>
      <dgm:t>
        <a:bodyPr/>
        <a:lstStyle/>
        <a:p>
          <a:r>
            <a:rPr lang="es-EC" sz="2800" b="1" kern="1200" dirty="0">
              <a:ln w="6350"/>
              <a:effectLst>
                <a:glow rad="228600">
                  <a:schemeClr val="accent3">
                    <a:satMod val="175000"/>
                    <a:alpha val="64000"/>
                  </a:schemeClr>
                </a:glow>
              </a:effectLst>
              <a:latin typeface="Arial" panose="020B0604020202020204" pitchFamily="34" charset="0"/>
              <a:ea typeface="+mn-ea"/>
              <a:cs typeface="Arial" panose="020B0604020202020204" pitchFamily="34" charset="0"/>
            </a:rPr>
            <a:t>Objetivo General</a:t>
          </a:r>
        </a:p>
      </dgm:t>
    </dgm:pt>
    <dgm:pt modelId="{4E003C15-DC02-42A1-82C6-B364C3C3DB56}" type="sibTrans" cxnId="{1A020E0B-27FE-499D-AC61-19C15BC9CE94}">
      <dgm:prSet/>
      <dgm:spPr/>
      <dgm:t>
        <a:bodyPr/>
        <a:lstStyle/>
        <a:p>
          <a:endParaRPr lang="es-EC"/>
        </a:p>
      </dgm:t>
    </dgm:pt>
    <dgm:pt modelId="{EEC8C5DA-8578-4DDB-BC16-45542FC1D2BA}" type="parTrans" cxnId="{1A020E0B-27FE-499D-AC61-19C15BC9CE94}">
      <dgm:prSet/>
      <dgm:spPr/>
      <dgm:t>
        <a:bodyPr/>
        <a:lstStyle/>
        <a:p>
          <a:endParaRPr lang="es-EC"/>
        </a:p>
      </dgm:t>
    </dgm:pt>
    <dgm:pt modelId="{85A6AD1C-7ECA-4703-9492-319FE2216856}" type="pres">
      <dgm:prSet presAssocID="{CFF69857-D8E7-4A82-9E39-BA980DD6A424}" presName="Name0" presStyleCnt="0">
        <dgm:presLayoutVars>
          <dgm:dir/>
          <dgm:animLvl val="lvl"/>
          <dgm:resizeHandles val="exact"/>
        </dgm:presLayoutVars>
      </dgm:prSet>
      <dgm:spPr/>
    </dgm:pt>
    <dgm:pt modelId="{02B716C7-3344-45AA-9F77-5D9FDC63114C}" type="pres">
      <dgm:prSet presAssocID="{CD976EDB-0467-4806-9D90-BE26EE12C631}" presName="composite" presStyleCnt="0"/>
      <dgm:spPr/>
    </dgm:pt>
    <dgm:pt modelId="{9AA1713C-CECC-44A2-83E2-EF0027A4F7A7}" type="pres">
      <dgm:prSet presAssocID="{CD976EDB-0467-4806-9D90-BE26EE12C631}" presName="parTx" presStyleLbl="alignNode1" presStyleIdx="0" presStyleCnt="1" custLinFactNeighborX="-22934" custLinFactNeighborY="-20924">
        <dgm:presLayoutVars>
          <dgm:chMax val="0"/>
          <dgm:chPref val="0"/>
          <dgm:bulletEnabled val="1"/>
        </dgm:presLayoutVars>
      </dgm:prSet>
      <dgm:spPr/>
    </dgm:pt>
    <dgm:pt modelId="{6E90FBFF-5DDD-4D0D-A219-E362E4AC4A8F}" type="pres">
      <dgm:prSet presAssocID="{CD976EDB-0467-4806-9D90-BE26EE12C631}" presName="desTx" presStyleLbl="alignAccFollowNode1" presStyleIdx="0" presStyleCnt="1" custLinFactNeighborY="1247">
        <dgm:presLayoutVars>
          <dgm:bulletEnabled val="1"/>
        </dgm:presLayoutVars>
      </dgm:prSet>
      <dgm:spPr/>
    </dgm:pt>
  </dgm:ptLst>
  <dgm:cxnLst>
    <dgm:cxn modelId="{1A020E0B-27FE-499D-AC61-19C15BC9CE94}" srcId="{CFF69857-D8E7-4A82-9E39-BA980DD6A424}" destId="{CD976EDB-0467-4806-9D90-BE26EE12C631}" srcOrd="0" destOrd="0" parTransId="{EEC8C5DA-8578-4DDB-BC16-45542FC1D2BA}" sibTransId="{4E003C15-DC02-42A1-82C6-B364C3C3DB56}"/>
    <dgm:cxn modelId="{3D24077D-D4B3-4D0A-A373-30741BB4C299}" type="presOf" srcId="{CFF69857-D8E7-4A82-9E39-BA980DD6A424}" destId="{85A6AD1C-7ECA-4703-9492-319FE2216856}" srcOrd="0" destOrd="0" presId="urn:microsoft.com/office/officeart/2005/8/layout/hList1"/>
    <dgm:cxn modelId="{796B7B8F-9205-41E1-9250-844D026FB609}" type="presOf" srcId="{CD976EDB-0467-4806-9D90-BE26EE12C631}" destId="{9AA1713C-CECC-44A2-83E2-EF0027A4F7A7}" srcOrd="0" destOrd="0" presId="urn:microsoft.com/office/officeart/2005/8/layout/hList1"/>
    <dgm:cxn modelId="{E48FA3C6-C220-4E0F-98F6-82DDF31FF553}" srcId="{CD976EDB-0467-4806-9D90-BE26EE12C631}" destId="{7D63E05E-4053-4CCD-9E72-21B4C6261090}" srcOrd="0" destOrd="0" parTransId="{2B3F96FF-49A1-43EC-BCAF-5DD4836FF9D3}" sibTransId="{592284F6-EA33-45DB-818B-D3E8EB78CB2C}"/>
    <dgm:cxn modelId="{A61C13DC-F9C5-4BC1-A3EC-459B8CEB03BB}" type="presOf" srcId="{7D63E05E-4053-4CCD-9E72-21B4C6261090}" destId="{6E90FBFF-5DDD-4D0D-A219-E362E4AC4A8F}" srcOrd="0" destOrd="0" presId="urn:microsoft.com/office/officeart/2005/8/layout/hList1"/>
    <dgm:cxn modelId="{E48E2427-72FC-4364-B6C5-09418477307C}" type="presParOf" srcId="{85A6AD1C-7ECA-4703-9492-319FE2216856}" destId="{02B716C7-3344-45AA-9F77-5D9FDC63114C}" srcOrd="0" destOrd="0" presId="urn:microsoft.com/office/officeart/2005/8/layout/hList1"/>
    <dgm:cxn modelId="{6A1B93C1-2800-454F-82F9-10F69F6D2D8B}" type="presParOf" srcId="{02B716C7-3344-45AA-9F77-5D9FDC63114C}" destId="{9AA1713C-CECC-44A2-83E2-EF0027A4F7A7}" srcOrd="0" destOrd="0" presId="urn:microsoft.com/office/officeart/2005/8/layout/hList1"/>
    <dgm:cxn modelId="{69CEE560-0626-40C1-90E3-6D2C6F24A0A5}" type="presParOf" srcId="{02B716C7-3344-45AA-9F77-5D9FDC63114C}" destId="{6E90FBFF-5DDD-4D0D-A219-E362E4AC4A8F}"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3B99F5-210A-4AFA-8442-9A2AAA121A4A}" type="doc">
      <dgm:prSet loTypeId="urn:microsoft.com/office/officeart/2005/8/layout/chevron2" loCatId="list" qsTypeId="urn:microsoft.com/office/officeart/2005/8/quickstyle/simple1" qsCatId="simple" csTypeId="urn:microsoft.com/office/officeart/2005/8/colors/accent5_1" csCatId="accent5" phldr="1"/>
      <dgm:spPr/>
      <dgm:t>
        <a:bodyPr/>
        <a:lstStyle/>
        <a:p>
          <a:endParaRPr lang="es-EC"/>
        </a:p>
      </dgm:t>
    </dgm:pt>
    <dgm:pt modelId="{A0D5CA28-7B10-4AF4-8994-65C6AF1AA281}">
      <dgm:prSet phldrT="[Texto]" custT="1"/>
      <dgm:spPr>
        <a:solidFill>
          <a:srgbClr val="FCF398"/>
        </a:solidFill>
      </dgm:spPr>
      <dgm:t>
        <a:bodyPr/>
        <a:lstStyle/>
        <a:p>
          <a:r>
            <a:rPr lang="es-EC" sz="1700" dirty="0"/>
            <a:t>1</a:t>
          </a:r>
        </a:p>
      </dgm:t>
    </dgm:pt>
    <dgm:pt modelId="{28CD3000-FA31-4BEF-9804-7031FB72EF56}" type="parTrans" cxnId="{CF86D235-EE72-4569-957A-ACEB34958481}">
      <dgm:prSet/>
      <dgm:spPr/>
      <dgm:t>
        <a:bodyPr/>
        <a:lstStyle/>
        <a:p>
          <a:endParaRPr lang="es-EC" sz="1700"/>
        </a:p>
      </dgm:t>
    </dgm:pt>
    <dgm:pt modelId="{5D964589-1104-4AB5-90B6-D20C9411AC09}" type="sibTrans" cxnId="{CF86D235-EE72-4569-957A-ACEB34958481}">
      <dgm:prSet/>
      <dgm:spPr/>
      <dgm:t>
        <a:bodyPr/>
        <a:lstStyle/>
        <a:p>
          <a:endParaRPr lang="es-EC" sz="1700"/>
        </a:p>
      </dgm:t>
    </dgm:pt>
    <dgm:pt modelId="{AAAAF759-65F0-409F-9F67-9C46AE88D0EE}">
      <dgm:prSet phldrT="[Texto]" custT="1">
        <dgm:style>
          <a:lnRef idx="0">
            <a:scrgbClr r="0" g="0" b="0"/>
          </a:lnRef>
          <a:fillRef idx="0">
            <a:scrgbClr r="0" g="0" b="0"/>
          </a:fillRef>
          <a:effectRef idx="0">
            <a:scrgbClr r="0" g="0" b="0"/>
          </a:effectRef>
          <a:fontRef idx="minor">
            <a:schemeClr val="lt1"/>
          </a:fontRef>
        </dgm:style>
      </dgm:prSet>
      <dgm:spPr>
        <a:solidFill>
          <a:schemeClr val="tx1"/>
        </a:solidFill>
        <a:ln>
          <a:noFill/>
        </a:ln>
      </dgm:spPr>
      <dgm:t>
        <a:bodyPr/>
        <a:lstStyle/>
        <a:p>
          <a:r>
            <a:rPr lang="es-EC" sz="1700" dirty="0">
              <a:latin typeface="Arial" panose="020B0604020202020204" pitchFamily="34" charset="0"/>
              <a:cs typeface="Arial" panose="020B0604020202020204" pitchFamily="34" charset="0"/>
            </a:rPr>
            <a:t>Recopilar un conjunto de información y geo </a:t>
          </a:r>
          <a:r>
            <a:rPr lang="es-EC" sz="1700" b="0" dirty="0">
              <a:solidFill>
                <a:srgbClr val="FF0000"/>
              </a:solidFill>
              <a:latin typeface="Arial" panose="020B0604020202020204" pitchFamily="34" charset="0"/>
              <a:cs typeface="Arial" panose="020B0604020202020204" pitchFamily="34" charset="0"/>
            </a:rPr>
            <a:t>información temática orientada a la perfilación geográfica criminal </a:t>
          </a:r>
          <a:r>
            <a:rPr lang="es-EC" sz="1700" dirty="0">
              <a:latin typeface="Arial" panose="020B0604020202020204" pitchFamily="34" charset="0"/>
              <a:cs typeface="Arial" panose="020B0604020202020204" pitchFamily="34" charset="0"/>
            </a:rPr>
            <a:t>mediante el uso de herramientas geo informáticas para la localización de delitos.</a:t>
          </a:r>
          <a:endParaRPr lang="es-EC" sz="1700" dirty="0"/>
        </a:p>
      </dgm:t>
    </dgm:pt>
    <dgm:pt modelId="{37FE3725-6212-4EFF-98B4-8F067BA9DCBE}" type="parTrans" cxnId="{BDE13C6F-ABFC-46CB-877E-DB7163EBFBB1}">
      <dgm:prSet/>
      <dgm:spPr/>
      <dgm:t>
        <a:bodyPr/>
        <a:lstStyle/>
        <a:p>
          <a:endParaRPr lang="es-EC" sz="1700"/>
        </a:p>
      </dgm:t>
    </dgm:pt>
    <dgm:pt modelId="{7E18D7B2-4811-4331-99CB-86DFB0401287}" type="sibTrans" cxnId="{BDE13C6F-ABFC-46CB-877E-DB7163EBFBB1}">
      <dgm:prSet/>
      <dgm:spPr/>
      <dgm:t>
        <a:bodyPr/>
        <a:lstStyle/>
        <a:p>
          <a:endParaRPr lang="es-EC" sz="1700"/>
        </a:p>
      </dgm:t>
    </dgm:pt>
    <dgm:pt modelId="{C478EA27-3493-43BA-BD5D-87B693D2DBF6}">
      <dgm:prSet custT="1">
        <dgm:style>
          <a:lnRef idx="0">
            <a:scrgbClr r="0" g="0" b="0"/>
          </a:lnRef>
          <a:fillRef idx="0">
            <a:scrgbClr r="0" g="0" b="0"/>
          </a:fillRef>
          <a:effectRef idx="0">
            <a:scrgbClr r="0" g="0" b="0"/>
          </a:effectRef>
          <a:fontRef idx="minor">
            <a:schemeClr val="lt1"/>
          </a:fontRef>
        </dgm:style>
      </dgm:prSet>
      <dgm:spPr>
        <a:solidFill>
          <a:schemeClr val="tx1"/>
        </a:solidFill>
        <a:ln/>
      </dgm:spPr>
      <dgm:t>
        <a:bodyPr spcFirstLastPara="0" vert="horz" wrap="square" lIns="120904" tIns="10795" rIns="10795" bIns="10795" numCol="1" spcCol="1270" anchor="ctr" anchorCtr="0"/>
        <a:lstStyle/>
        <a:p>
          <a:r>
            <a:rPr lang="es-EC" sz="1700" kern="1200" dirty="0">
              <a:latin typeface="Arial" panose="020B0604020202020204" pitchFamily="34" charset="0"/>
              <a:cs typeface="Arial" panose="020B0604020202020204" pitchFamily="34" charset="0"/>
            </a:rPr>
            <a:t>Construir el perfil geográfico criminal de un delito mediante el </a:t>
          </a:r>
          <a:r>
            <a:rPr lang="es-EC" sz="1700" kern="1200" dirty="0">
              <a:solidFill>
                <a:srgbClr val="FF0000"/>
              </a:solidFill>
              <a:latin typeface="Arial" panose="020B0604020202020204" pitchFamily="34" charset="0"/>
              <a:cs typeface="Arial" panose="020B0604020202020204" pitchFamily="34" charset="0"/>
            </a:rPr>
            <a:t>diseño conceptual de base de datos geoespacial orientado a la perfilación geográfica criminal </a:t>
          </a:r>
          <a:r>
            <a:rPr lang="es-EC" sz="1700" kern="1200" dirty="0">
              <a:latin typeface="Arial" panose="020B0604020202020204" pitchFamily="34" charset="0"/>
              <a:cs typeface="Arial" panose="020B0604020202020204" pitchFamily="34" charset="0"/>
            </a:rPr>
            <a:t>usando un </a:t>
          </a:r>
          <a:r>
            <a:rPr lang="es-EC" sz="17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Sistema</a:t>
          </a:r>
          <a:r>
            <a:rPr lang="es-EC" sz="1700" kern="1200" dirty="0">
              <a:latin typeface="Arial" panose="020B0604020202020204" pitchFamily="34" charset="0"/>
              <a:cs typeface="Arial" panose="020B0604020202020204" pitchFamily="34" charset="0"/>
            </a:rPr>
            <a:t> de Información Geográfico para facilitar el análisis espacial.</a:t>
          </a:r>
        </a:p>
      </dgm:t>
    </dgm:pt>
    <dgm:pt modelId="{95EB763A-A19C-4681-A27D-3F3FDDBFCE8A}" type="parTrans" cxnId="{FA703CB0-162C-42F5-A32D-6963877A8C86}">
      <dgm:prSet/>
      <dgm:spPr/>
      <dgm:t>
        <a:bodyPr/>
        <a:lstStyle/>
        <a:p>
          <a:endParaRPr lang="es-EC" sz="1700"/>
        </a:p>
      </dgm:t>
    </dgm:pt>
    <dgm:pt modelId="{7E72B09D-03B9-4DCB-B90A-457C1F491CBB}" type="sibTrans" cxnId="{FA703CB0-162C-42F5-A32D-6963877A8C86}">
      <dgm:prSet/>
      <dgm:spPr/>
      <dgm:t>
        <a:bodyPr/>
        <a:lstStyle/>
        <a:p>
          <a:endParaRPr lang="es-EC" sz="1700"/>
        </a:p>
      </dgm:t>
    </dgm:pt>
    <dgm:pt modelId="{76011C6D-DAD7-4E66-9ED5-CBC11970B775}">
      <dgm:prSet custT="1">
        <dgm:style>
          <a:lnRef idx="0">
            <a:scrgbClr r="0" g="0" b="0"/>
          </a:lnRef>
          <a:fillRef idx="0">
            <a:scrgbClr r="0" g="0" b="0"/>
          </a:fillRef>
          <a:effectRef idx="0">
            <a:scrgbClr r="0" g="0" b="0"/>
          </a:effectRef>
          <a:fontRef idx="minor">
            <a:schemeClr val="lt1"/>
          </a:fontRef>
        </dgm:style>
      </dgm:prSet>
      <dgm:spPr>
        <a:solidFill>
          <a:schemeClr val="tx1"/>
        </a:solidFill>
        <a:ln/>
      </dgm:spPr>
      <dgm:t>
        <a:bodyPr spcFirstLastPara="0" vert="horz" wrap="square" lIns="120904" tIns="10795" rIns="10795" bIns="10795" numCol="1" spcCol="1270" anchor="ctr" anchorCtr="0"/>
        <a:lstStyle/>
        <a:p>
          <a:pPr marL="171450" lvl="1" indent="-171450" algn="l" defTabSz="755650">
            <a:lnSpc>
              <a:spcPct val="90000"/>
            </a:lnSpc>
            <a:spcBef>
              <a:spcPct val="0"/>
            </a:spcBef>
            <a:spcAft>
              <a:spcPct val="15000"/>
            </a:spcAft>
            <a:buChar char="•"/>
          </a:pPr>
          <a:r>
            <a:rPr lang="es-EC" sz="17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Construir un </a:t>
          </a:r>
          <a:r>
            <a:rPr lang="es-EC" sz="1700" kern="1200" dirty="0">
              <a:solidFill>
                <a:srgbClr val="FF0000"/>
              </a:solidFill>
              <a:latin typeface="Arial" panose="020B0604020202020204" pitchFamily="34" charset="0"/>
              <a:ea typeface="+mn-ea"/>
              <a:cs typeface="Arial" panose="020B0604020202020204" pitchFamily="34" charset="0"/>
            </a:rPr>
            <a:t>mapa de niveles de seguridad ciudadana del cantón Quito </a:t>
          </a:r>
          <a:r>
            <a:rPr lang="es-EC" sz="17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 partir de la especialización del crimen en la provincia de Pichincha para identificar las zonas de interés prioritario.</a:t>
          </a:r>
        </a:p>
      </dgm:t>
    </dgm:pt>
    <dgm:pt modelId="{4EFE81C8-5036-4692-B8DC-37E7613DFDBF}" type="parTrans" cxnId="{F1CE5EBF-ED13-4EE0-964A-45E331205BB4}">
      <dgm:prSet/>
      <dgm:spPr/>
      <dgm:t>
        <a:bodyPr/>
        <a:lstStyle/>
        <a:p>
          <a:endParaRPr lang="es-EC" sz="1700"/>
        </a:p>
      </dgm:t>
    </dgm:pt>
    <dgm:pt modelId="{23231920-D17C-4541-B2CB-8263EE82B7FB}" type="sibTrans" cxnId="{F1CE5EBF-ED13-4EE0-964A-45E331205BB4}">
      <dgm:prSet/>
      <dgm:spPr/>
      <dgm:t>
        <a:bodyPr/>
        <a:lstStyle/>
        <a:p>
          <a:endParaRPr lang="es-EC" sz="1700"/>
        </a:p>
      </dgm:t>
    </dgm:pt>
    <dgm:pt modelId="{11F55A4B-F468-42EE-BCF4-72BB231A2B76}">
      <dgm:prSet custT="1">
        <dgm:style>
          <a:lnRef idx="0">
            <a:scrgbClr r="0" g="0" b="0"/>
          </a:lnRef>
          <a:fillRef idx="0">
            <a:scrgbClr r="0" g="0" b="0"/>
          </a:fillRef>
          <a:effectRef idx="0">
            <a:scrgbClr r="0" g="0" b="0"/>
          </a:effectRef>
          <a:fontRef idx="minor">
            <a:schemeClr val="lt1"/>
          </a:fontRef>
        </dgm:style>
      </dgm:prSet>
      <dgm:spPr>
        <a:solidFill>
          <a:schemeClr val="tx1"/>
        </a:solidFill>
        <a:ln/>
      </dgm:spPr>
      <dgm:t>
        <a:bodyPr spcFirstLastPara="0" vert="horz" wrap="square" lIns="120904" tIns="10795" rIns="10795" bIns="10795" numCol="1" spcCol="1270" anchor="ctr" anchorCtr="0"/>
        <a:lstStyle/>
        <a:p>
          <a:r>
            <a:rPr lang="es-EC" sz="1700" kern="1200" dirty="0">
              <a:latin typeface="Arial" panose="020B0604020202020204" pitchFamily="34" charset="0"/>
              <a:cs typeface="Arial" panose="020B0604020202020204" pitchFamily="34" charset="0"/>
            </a:rPr>
            <a:t>Elaborar y proponer el </a:t>
          </a:r>
          <a:r>
            <a:rPr lang="es-EC" sz="17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procedimiento</a:t>
          </a:r>
          <a:r>
            <a:rPr lang="es-EC" sz="1700" kern="1200" dirty="0">
              <a:solidFill>
                <a:srgbClr val="FF0000"/>
              </a:solidFill>
              <a:latin typeface="Arial" panose="020B0604020202020204" pitchFamily="34" charset="0"/>
              <a:cs typeface="Arial" panose="020B0604020202020204" pitchFamily="34" charset="0"/>
            </a:rPr>
            <a:t> estandarizado para la determinación de un perfil geográfico criminal </a:t>
          </a:r>
          <a:r>
            <a:rPr lang="es-EC" sz="1700" kern="1200" dirty="0">
              <a:latin typeface="Arial" panose="020B0604020202020204" pitchFamily="34" charset="0"/>
              <a:cs typeface="Arial" panose="020B0604020202020204" pitchFamily="34" charset="0"/>
            </a:rPr>
            <a:t>mediante la diagramación de procesos para facilitar su ejecución. </a:t>
          </a:r>
        </a:p>
      </dgm:t>
    </dgm:pt>
    <dgm:pt modelId="{FA317E10-FF38-4339-853A-A9A2B23A90A1}" type="parTrans" cxnId="{708FDE00-4F48-423A-A36D-25C41A1F10AE}">
      <dgm:prSet/>
      <dgm:spPr/>
      <dgm:t>
        <a:bodyPr/>
        <a:lstStyle/>
        <a:p>
          <a:endParaRPr lang="es-EC" sz="1700"/>
        </a:p>
      </dgm:t>
    </dgm:pt>
    <dgm:pt modelId="{9F0F676C-6CD6-4F45-920C-57DA47030B77}" type="sibTrans" cxnId="{708FDE00-4F48-423A-A36D-25C41A1F10AE}">
      <dgm:prSet/>
      <dgm:spPr/>
      <dgm:t>
        <a:bodyPr/>
        <a:lstStyle/>
        <a:p>
          <a:endParaRPr lang="es-EC" sz="1700"/>
        </a:p>
      </dgm:t>
    </dgm:pt>
    <dgm:pt modelId="{16EB5E1F-7754-437D-8322-642F8D4331C8}">
      <dgm:prSet custT="1">
        <dgm:style>
          <a:lnRef idx="0">
            <a:scrgbClr r="0" g="0" b="0"/>
          </a:lnRef>
          <a:fillRef idx="0">
            <a:scrgbClr r="0" g="0" b="0"/>
          </a:fillRef>
          <a:effectRef idx="0">
            <a:scrgbClr r="0" g="0" b="0"/>
          </a:effectRef>
          <a:fontRef idx="minor">
            <a:schemeClr val="lt1"/>
          </a:fontRef>
        </dgm:style>
      </dgm:prSet>
      <dgm:spPr>
        <a:solidFill>
          <a:schemeClr val="tx1"/>
        </a:solidFill>
        <a:ln/>
      </dgm:spPr>
      <dgm:t>
        <a:bodyPr spcFirstLastPara="0" vert="horz" wrap="square" lIns="120904" tIns="10795" rIns="10795" bIns="10795" numCol="1" spcCol="1270" anchor="ctr" anchorCtr="0"/>
        <a:lstStyle/>
        <a:p>
          <a:r>
            <a:rPr lang="es-EC" sz="1700" dirty="0">
              <a:solidFill>
                <a:srgbClr val="FF0000"/>
              </a:solidFill>
              <a:latin typeface="Arial" panose="020B0604020202020204" pitchFamily="34" charset="0"/>
              <a:cs typeface="Arial" panose="020B0604020202020204" pitchFamily="34" charset="0"/>
            </a:rPr>
            <a:t>Simular la construcción de un perfil geográfico criminal </a:t>
          </a:r>
          <a:r>
            <a:rPr lang="es-EC" sz="1700" dirty="0">
              <a:latin typeface="Arial" panose="020B0604020202020204" pitchFamily="34" charset="0"/>
              <a:cs typeface="Arial" panose="020B0604020202020204" pitchFamily="34" charset="0"/>
            </a:rPr>
            <a:t>mediante el uso de recursos geo informáticos y algoritmos de localización del área de actuación criminal de un caso teórico de estudio.</a:t>
          </a:r>
        </a:p>
      </dgm:t>
    </dgm:pt>
    <dgm:pt modelId="{E3B4B2E6-5484-464F-A893-1D6EBCA5D445}" type="parTrans" cxnId="{C92664E9-F162-4DAC-88A9-035D43416366}">
      <dgm:prSet/>
      <dgm:spPr/>
      <dgm:t>
        <a:bodyPr/>
        <a:lstStyle/>
        <a:p>
          <a:endParaRPr lang="es-EC" sz="1700"/>
        </a:p>
      </dgm:t>
    </dgm:pt>
    <dgm:pt modelId="{101499FB-FEB7-42D5-83BD-A1374E93B898}" type="sibTrans" cxnId="{C92664E9-F162-4DAC-88A9-035D43416366}">
      <dgm:prSet/>
      <dgm:spPr/>
      <dgm:t>
        <a:bodyPr/>
        <a:lstStyle/>
        <a:p>
          <a:endParaRPr lang="es-EC" sz="1700"/>
        </a:p>
      </dgm:t>
    </dgm:pt>
    <dgm:pt modelId="{D924412F-323F-45A7-9CA9-8FDF57A9E289}">
      <dgm:prSet phldrT="[Texto]" custT="1"/>
      <dgm:spPr>
        <a:solidFill>
          <a:srgbClr val="FCF398"/>
        </a:solidFill>
      </dgm:spPr>
      <dgm:t>
        <a:bodyPr/>
        <a:lstStyle/>
        <a:p>
          <a:r>
            <a:rPr lang="es-EC" sz="1700" dirty="0"/>
            <a:t>2</a:t>
          </a:r>
        </a:p>
      </dgm:t>
    </dgm:pt>
    <dgm:pt modelId="{09801D70-8003-4E2F-AF7D-78700322643D}" type="parTrans" cxnId="{6271BA80-6FBB-42AB-8E62-97335E58B6FB}">
      <dgm:prSet/>
      <dgm:spPr/>
      <dgm:t>
        <a:bodyPr/>
        <a:lstStyle/>
        <a:p>
          <a:endParaRPr lang="es-EC" sz="1700"/>
        </a:p>
      </dgm:t>
    </dgm:pt>
    <dgm:pt modelId="{1C5BC578-4B94-4AE9-AD50-7BA5AB309589}" type="sibTrans" cxnId="{6271BA80-6FBB-42AB-8E62-97335E58B6FB}">
      <dgm:prSet/>
      <dgm:spPr/>
      <dgm:t>
        <a:bodyPr/>
        <a:lstStyle/>
        <a:p>
          <a:endParaRPr lang="es-EC" sz="1700"/>
        </a:p>
      </dgm:t>
    </dgm:pt>
    <dgm:pt modelId="{9E129371-1F61-4FAE-A5E3-9782C946AA1B}">
      <dgm:prSet custT="1"/>
      <dgm:spPr>
        <a:solidFill>
          <a:srgbClr val="FCF398"/>
        </a:solidFill>
      </dgm:spPr>
      <dgm:t>
        <a:bodyPr/>
        <a:lstStyle/>
        <a:p>
          <a:r>
            <a:rPr lang="es-EC" sz="1700" dirty="0">
              <a:latin typeface="Arial" panose="020B0604020202020204" pitchFamily="34" charset="0"/>
              <a:cs typeface="Arial" panose="020B0604020202020204" pitchFamily="34" charset="0"/>
            </a:rPr>
            <a:t>3</a:t>
          </a:r>
        </a:p>
      </dgm:t>
    </dgm:pt>
    <dgm:pt modelId="{48B76B0E-B04F-4E25-8C14-DCB3ED047AE6}" type="parTrans" cxnId="{946292A5-EBC6-4D5A-A83D-80303F4DA74C}">
      <dgm:prSet/>
      <dgm:spPr/>
      <dgm:t>
        <a:bodyPr/>
        <a:lstStyle/>
        <a:p>
          <a:endParaRPr lang="es-EC" sz="1700"/>
        </a:p>
      </dgm:t>
    </dgm:pt>
    <dgm:pt modelId="{2F84E2FC-1227-4C95-8162-CADAA0BF4FD1}" type="sibTrans" cxnId="{946292A5-EBC6-4D5A-A83D-80303F4DA74C}">
      <dgm:prSet/>
      <dgm:spPr/>
      <dgm:t>
        <a:bodyPr/>
        <a:lstStyle/>
        <a:p>
          <a:endParaRPr lang="es-EC" sz="1700"/>
        </a:p>
      </dgm:t>
    </dgm:pt>
    <dgm:pt modelId="{EC81E694-91F9-4A72-8041-7EFB1A601374}">
      <dgm:prSet custT="1"/>
      <dgm:spPr>
        <a:solidFill>
          <a:srgbClr val="FCF398"/>
        </a:solidFill>
      </dgm:spPr>
      <dgm:t>
        <a:bodyPr/>
        <a:lstStyle/>
        <a:p>
          <a:r>
            <a:rPr lang="es-EC" sz="1700" dirty="0">
              <a:latin typeface="Arial" panose="020B0604020202020204" pitchFamily="34" charset="0"/>
              <a:cs typeface="Arial" panose="020B0604020202020204" pitchFamily="34" charset="0"/>
            </a:rPr>
            <a:t>4</a:t>
          </a:r>
        </a:p>
      </dgm:t>
    </dgm:pt>
    <dgm:pt modelId="{0E1AB504-1320-4C1B-973C-561443A0EEE4}" type="parTrans" cxnId="{E92589B6-BA21-44AB-86EC-CF23D0CA48CB}">
      <dgm:prSet/>
      <dgm:spPr/>
      <dgm:t>
        <a:bodyPr/>
        <a:lstStyle/>
        <a:p>
          <a:endParaRPr lang="es-EC" sz="1700"/>
        </a:p>
      </dgm:t>
    </dgm:pt>
    <dgm:pt modelId="{2EB6EE19-E1E1-4A4C-B038-B5978E7BF387}" type="sibTrans" cxnId="{E92589B6-BA21-44AB-86EC-CF23D0CA48CB}">
      <dgm:prSet/>
      <dgm:spPr/>
      <dgm:t>
        <a:bodyPr/>
        <a:lstStyle/>
        <a:p>
          <a:endParaRPr lang="es-EC" sz="1700"/>
        </a:p>
      </dgm:t>
    </dgm:pt>
    <dgm:pt modelId="{F99A1A89-FA21-42F7-9D91-CC97EE74FA88}">
      <dgm:prSet custT="1"/>
      <dgm:spPr>
        <a:solidFill>
          <a:srgbClr val="FCF398"/>
        </a:solidFill>
      </dgm:spPr>
      <dgm:t>
        <a:bodyPr/>
        <a:lstStyle/>
        <a:p>
          <a:r>
            <a:rPr lang="es-EC" sz="1700" dirty="0">
              <a:latin typeface="Arial" panose="020B0604020202020204" pitchFamily="34" charset="0"/>
              <a:cs typeface="Arial" panose="020B0604020202020204" pitchFamily="34" charset="0"/>
            </a:rPr>
            <a:t>5</a:t>
          </a:r>
        </a:p>
      </dgm:t>
    </dgm:pt>
    <dgm:pt modelId="{7A1EA568-47D1-4F94-A52A-9E3F57D0C18C}" type="parTrans" cxnId="{79E925EB-3167-47CA-9A62-3866C590B087}">
      <dgm:prSet/>
      <dgm:spPr/>
      <dgm:t>
        <a:bodyPr/>
        <a:lstStyle/>
        <a:p>
          <a:endParaRPr lang="es-EC" sz="1700"/>
        </a:p>
      </dgm:t>
    </dgm:pt>
    <dgm:pt modelId="{9D23665D-C0E7-4768-95A6-37F314D61252}" type="sibTrans" cxnId="{79E925EB-3167-47CA-9A62-3866C590B087}">
      <dgm:prSet/>
      <dgm:spPr/>
      <dgm:t>
        <a:bodyPr/>
        <a:lstStyle/>
        <a:p>
          <a:endParaRPr lang="es-EC" sz="1700"/>
        </a:p>
      </dgm:t>
    </dgm:pt>
    <dgm:pt modelId="{932CB74E-C929-440D-99B6-05F8F6E5316B}" type="pres">
      <dgm:prSet presAssocID="{013B99F5-210A-4AFA-8442-9A2AAA121A4A}" presName="linearFlow" presStyleCnt="0">
        <dgm:presLayoutVars>
          <dgm:dir/>
          <dgm:animLvl val="lvl"/>
          <dgm:resizeHandles val="exact"/>
        </dgm:presLayoutVars>
      </dgm:prSet>
      <dgm:spPr/>
    </dgm:pt>
    <dgm:pt modelId="{E84290E4-D03E-446A-A48B-D91A21D228F0}" type="pres">
      <dgm:prSet presAssocID="{A0D5CA28-7B10-4AF4-8994-65C6AF1AA281}" presName="composite" presStyleCnt="0"/>
      <dgm:spPr/>
    </dgm:pt>
    <dgm:pt modelId="{0A7C8157-CF99-4329-B742-6D9F42B1AADD}" type="pres">
      <dgm:prSet presAssocID="{A0D5CA28-7B10-4AF4-8994-65C6AF1AA281}" presName="parentText" presStyleLbl="alignNode1" presStyleIdx="0" presStyleCnt="5">
        <dgm:presLayoutVars>
          <dgm:chMax val="1"/>
          <dgm:bulletEnabled val="1"/>
        </dgm:presLayoutVars>
      </dgm:prSet>
      <dgm:spPr/>
    </dgm:pt>
    <dgm:pt modelId="{C52E9C45-F4D4-4356-8B74-B939C80BF084}" type="pres">
      <dgm:prSet presAssocID="{A0D5CA28-7B10-4AF4-8994-65C6AF1AA281}" presName="descendantText" presStyleLbl="alignAcc1" presStyleIdx="0" presStyleCnt="5">
        <dgm:presLayoutVars>
          <dgm:bulletEnabled val="1"/>
        </dgm:presLayoutVars>
      </dgm:prSet>
      <dgm:spPr/>
    </dgm:pt>
    <dgm:pt modelId="{45D46EF3-0D54-4180-AC1F-B1DF0907B1D3}" type="pres">
      <dgm:prSet presAssocID="{5D964589-1104-4AB5-90B6-D20C9411AC09}" presName="sp" presStyleCnt="0"/>
      <dgm:spPr/>
    </dgm:pt>
    <dgm:pt modelId="{887385C2-257E-4994-8B72-1B69D2676195}" type="pres">
      <dgm:prSet presAssocID="{D924412F-323F-45A7-9CA9-8FDF57A9E289}" presName="composite" presStyleCnt="0"/>
      <dgm:spPr/>
    </dgm:pt>
    <dgm:pt modelId="{4E0D1913-5ACC-4C34-B02A-03AB6A5422CD}" type="pres">
      <dgm:prSet presAssocID="{D924412F-323F-45A7-9CA9-8FDF57A9E289}" presName="parentText" presStyleLbl="alignNode1" presStyleIdx="1" presStyleCnt="5">
        <dgm:presLayoutVars>
          <dgm:chMax val="1"/>
          <dgm:bulletEnabled val="1"/>
        </dgm:presLayoutVars>
      </dgm:prSet>
      <dgm:spPr/>
    </dgm:pt>
    <dgm:pt modelId="{BD1E7A3C-B384-4338-AACE-FB9710ECB3AF}" type="pres">
      <dgm:prSet presAssocID="{D924412F-323F-45A7-9CA9-8FDF57A9E289}" presName="descendantText" presStyleLbl="alignAcc1" presStyleIdx="1" presStyleCnt="5">
        <dgm:presLayoutVars>
          <dgm:bulletEnabled val="1"/>
        </dgm:presLayoutVars>
      </dgm:prSet>
      <dgm:spPr>
        <a:xfrm rot="5400000">
          <a:off x="4437877" y="-2639144"/>
          <a:ext cx="731019" cy="8032270"/>
        </a:xfrm>
        <a:prstGeom prst="round2SameRect">
          <a:avLst/>
        </a:prstGeom>
      </dgm:spPr>
    </dgm:pt>
    <dgm:pt modelId="{28856FC2-3D3C-4E68-8C16-1502EAB31BF3}" type="pres">
      <dgm:prSet presAssocID="{1C5BC578-4B94-4AE9-AD50-7BA5AB309589}" presName="sp" presStyleCnt="0"/>
      <dgm:spPr/>
    </dgm:pt>
    <dgm:pt modelId="{C0A237F5-4710-4D34-A854-65461391D43F}" type="pres">
      <dgm:prSet presAssocID="{9E129371-1F61-4FAE-A5E3-9782C946AA1B}" presName="composite" presStyleCnt="0"/>
      <dgm:spPr/>
    </dgm:pt>
    <dgm:pt modelId="{DA48F49B-DC30-4E98-BF8C-7A5C936A8781}" type="pres">
      <dgm:prSet presAssocID="{9E129371-1F61-4FAE-A5E3-9782C946AA1B}" presName="parentText" presStyleLbl="alignNode1" presStyleIdx="2" presStyleCnt="5">
        <dgm:presLayoutVars>
          <dgm:chMax val="1"/>
          <dgm:bulletEnabled val="1"/>
        </dgm:presLayoutVars>
      </dgm:prSet>
      <dgm:spPr/>
    </dgm:pt>
    <dgm:pt modelId="{B22ECA3F-E8E0-45CD-A3B2-371B00C6C297}" type="pres">
      <dgm:prSet presAssocID="{9E129371-1F61-4FAE-A5E3-9782C946AA1B}" presName="descendantText" presStyleLbl="alignAcc1" presStyleIdx="2" presStyleCnt="5">
        <dgm:presLayoutVars>
          <dgm:bulletEnabled val="1"/>
        </dgm:presLayoutVars>
      </dgm:prSet>
      <dgm:spPr>
        <a:xfrm rot="5400000">
          <a:off x="4437877" y="-1631173"/>
          <a:ext cx="731019" cy="8032270"/>
        </a:xfrm>
        <a:prstGeom prst="round2SameRect">
          <a:avLst/>
        </a:prstGeom>
      </dgm:spPr>
    </dgm:pt>
    <dgm:pt modelId="{740E3927-48F5-45D7-AD7A-8D1FBC587B90}" type="pres">
      <dgm:prSet presAssocID="{2F84E2FC-1227-4C95-8162-CADAA0BF4FD1}" presName="sp" presStyleCnt="0"/>
      <dgm:spPr/>
    </dgm:pt>
    <dgm:pt modelId="{877746B8-3017-4C96-9485-4F29AE0C8791}" type="pres">
      <dgm:prSet presAssocID="{EC81E694-91F9-4A72-8041-7EFB1A601374}" presName="composite" presStyleCnt="0"/>
      <dgm:spPr/>
    </dgm:pt>
    <dgm:pt modelId="{2864E68B-6172-45FA-9C3E-27BF7063AEC8}" type="pres">
      <dgm:prSet presAssocID="{EC81E694-91F9-4A72-8041-7EFB1A601374}" presName="parentText" presStyleLbl="alignNode1" presStyleIdx="3" presStyleCnt="5">
        <dgm:presLayoutVars>
          <dgm:chMax val="1"/>
          <dgm:bulletEnabled val="1"/>
        </dgm:presLayoutVars>
      </dgm:prSet>
      <dgm:spPr/>
    </dgm:pt>
    <dgm:pt modelId="{E99CA50E-9693-40EF-A790-1D59380A986D}" type="pres">
      <dgm:prSet presAssocID="{EC81E694-91F9-4A72-8041-7EFB1A601374}" presName="descendantText" presStyleLbl="alignAcc1" presStyleIdx="3" presStyleCnt="5">
        <dgm:presLayoutVars>
          <dgm:bulletEnabled val="1"/>
        </dgm:presLayoutVars>
      </dgm:prSet>
      <dgm:spPr>
        <a:xfrm rot="5400000">
          <a:off x="4437877" y="-623201"/>
          <a:ext cx="731019" cy="8032270"/>
        </a:xfrm>
        <a:prstGeom prst="round2SameRect">
          <a:avLst/>
        </a:prstGeom>
      </dgm:spPr>
    </dgm:pt>
    <dgm:pt modelId="{0B998713-91BD-497B-837F-D4CFB1FD2D38}" type="pres">
      <dgm:prSet presAssocID="{2EB6EE19-E1E1-4A4C-B038-B5978E7BF387}" presName="sp" presStyleCnt="0"/>
      <dgm:spPr/>
    </dgm:pt>
    <dgm:pt modelId="{0D75E481-C763-4693-9CEB-65EABF3ECA67}" type="pres">
      <dgm:prSet presAssocID="{F99A1A89-FA21-42F7-9D91-CC97EE74FA88}" presName="composite" presStyleCnt="0"/>
      <dgm:spPr/>
    </dgm:pt>
    <dgm:pt modelId="{056FCBD1-229C-4C31-BB78-C6A0DCC8417E}" type="pres">
      <dgm:prSet presAssocID="{F99A1A89-FA21-42F7-9D91-CC97EE74FA88}" presName="parentText" presStyleLbl="alignNode1" presStyleIdx="4" presStyleCnt="5">
        <dgm:presLayoutVars>
          <dgm:chMax val="1"/>
          <dgm:bulletEnabled val="1"/>
        </dgm:presLayoutVars>
      </dgm:prSet>
      <dgm:spPr/>
    </dgm:pt>
    <dgm:pt modelId="{242A9BB8-ED81-4124-9F53-3CFBA161C9DF}" type="pres">
      <dgm:prSet presAssocID="{F99A1A89-FA21-42F7-9D91-CC97EE74FA88}" presName="descendantText" presStyleLbl="alignAcc1" presStyleIdx="4" presStyleCnt="5">
        <dgm:presLayoutVars>
          <dgm:bulletEnabled val="1"/>
        </dgm:presLayoutVars>
      </dgm:prSet>
      <dgm:spPr>
        <a:xfrm rot="5400000">
          <a:off x="4437877" y="384770"/>
          <a:ext cx="731019" cy="8032270"/>
        </a:xfrm>
        <a:prstGeom prst="round2SameRect">
          <a:avLst/>
        </a:prstGeom>
      </dgm:spPr>
    </dgm:pt>
  </dgm:ptLst>
  <dgm:cxnLst>
    <dgm:cxn modelId="{708FDE00-4F48-423A-A36D-25C41A1F10AE}" srcId="{EC81E694-91F9-4A72-8041-7EFB1A601374}" destId="{11F55A4B-F468-42EE-BCF4-72BB231A2B76}" srcOrd="0" destOrd="0" parTransId="{FA317E10-FF38-4339-853A-A9A2B23A90A1}" sibTransId="{9F0F676C-6CD6-4F45-920C-57DA47030B77}"/>
    <dgm:cxn modelId="{7D597C05-B100-47F1-92FD-7092D9426845}" type="presOf" srcId="{76011C6D-DAD7-4E66-9ED5-CBC11970B775}" destId="{B22ECA3F-E8E0-45CD-A3B2-371B00C6C297}" srcOrd="0" destOrd="0" presId="urn:microsoft.com/office/officeart/2005/8/layout/chevron2"/>
    <dgm:cxn modelId="{A0D4BA06-BBC5-48F6-9680-7ADDBC63F34B}" type="presOf" srcId="{AAAAF759-65F0-409F-9F67-9C46AE88D0EE}" destId="{C52E9C45-F4D4-4356-8B74-B939C80BF084}" srcOrd="0" destOrd="0" presId="urn:microsoft.com/office/officeart/2005/8/layout/chevron2"/>
    <dgm:cxn modelId="{C0D71120-F139-4333-B420-26714D220A2A}" type="presOf" srcId="{013B99F5-210A-4AFA-8442-9A2AAA121A4A}" destId="{932CB74E-C929-440D-99B6-05F8F6E5316B}" srcOrd="0" destOrd="0" presId="urn:microsoft.com/office/officeart/2005/8/layout/chevron2"/>
    <dgm:cxn modelId="{CF86D235-EE72-4569-957A-ACEB34958481}" srcId="{013B99F5-210A-4AFA-8442-9A2AAA121A4A}" destId="{A0D5CA28-7B10-4AF4-8994-65C6AF1AA281}" srcOrd="0" destOrd="0" parTransId="{28CD3000-FA31-4BEF-9804-7031FB72EF56}" sibTransId="{5D964589-1104-4AB5-90B6-D20C9411AC09}"/>
    <dgm:cxn modelId="{0254DA63-3260-4201-B082-6C7F22F49573}" type="presOf" srcId="{D924412F-323F-45A7-9CA9-8FDF57A9E289}" destId="{4E0D1913-5ACC-4C34-B02A-03AB6A5422CD}" srcOrd="0" destOrd="0" presId="urn:microsoft.com/office/officeart/2005/8/layout/chevron2"/>
    <dgm:cxn modelId="{EE7F9B64-55E7-4ADF-8035-9F676B5D3640}" type="presOf" srcId="{C478EA27-3493-43BA-BD5D-87B693D2DBF6}" destId="{BD1E7A3C-B384-4338-AACE-FB9710ECB3AF}" srcOrd="0" destOrd="0" presId="urn:microsoft.com/office/officeart/2005/8/layout/chevron2"/>
    <dgm:cxn modelId="{BDE13C6F-ABFC-46CB-877E-DB7163EBFBB1}" srcId="{A0D5CA28-7B10-4AF4-8994-65C6AF1AA281}" destId="{AAAAF759-65F0-409F-9F67-9C46AE88D0EE}" srcOrd="0" destOrd="0" parTransId="{37FE3725-6212-4EFF-98B4-8F067BA9DCBE}" sibTransId="{7E18D7B2-4811-4331-99CB-86DFB0401287}"/>
    <dgm:cxn modelId="{6271BA80-6FBB-42AB-8E62-97335E58B6FB}" srcId="{013B99F5-210A-4AFA-8442-9A2AAA121A4A}" destId="{D924412F-323F-45A7-9CA9-8FDF57A9E289}" srcOrd="1" destOrd="0" parTransId="{09801D70-8003-4E2F-AF7D-78700322643D}" sibTransId="{1C5BC578-4B94-4AE9-AD50-7BA5AB309589}"/>
    <dgm:cxn modelId="{F7BA3993-8023-4CF4-80C8-3261578A9989}" type="presOf" srcId="{A0D5CA28-7B10-4AF4-8994-65C6AF1AA281}" destId="{0A7C8157-CF99-4329-B742-6D9F42B1AADD}" srcOrd="0" destOrd="0" presId="urn:microsoft.com/office/officeart/2005/8/layout/chevron2"/>
    <dgm:cxn modelId="{946292A5-EBC6-4D5A-A83D-80303F4DA74C}" srcId="{013B99F5-210A-4AFA-8442-9A2AAA121A4A}" destId="{9E129371-1F61-4FAE-A5E3-9782C946AA1B}" srcOrd="2" destOrd="0" parTransId="{48B76B0E-B04F-4E25-8C14-DCB3ED047AE6}" sibTransId="{2F84E2FC-1227-4C95-8162-CADAA0BF4FD1}"/>
    <dgm:cxn modelId="{FA703CB0-162C-42F5-A32D-6963877A8C86}" srcId="{D924412F-323F-45A7-9CA9-8FDF57A9E289}" destId="{C478EA27-3493-43BA-BD5D-87B693D2DBF6}" srcOrd="0" destOrd="0" parTransId="{95EB763A-A19C-4681-A27D-3F3FDDBFCE8A}" sibTransId="{7E72B09D-03B9-4DCB-B90A-457C1F491CBB}"/>
    <dgm:cxn modelId="{73A6AAB2-8CE6-4018-9C66-B22807D2A48D}" type="presOf" srcId="{EC81E694-91F9-4A72-8041-7EFB1A601374}" destId="{2864E68B-6172-45FA-9C3E-27BF7063AEC8}" srcOrd="0" destOrd="0" presId="urn:microsoft.com/office/officeart/2005/8/layout/chevron2"/>
    <dgm:cxn modelId="{E92589B6-BA21-44AB-86EC-CF23D0CA48CB}" srcId="{013B99F5-210A-4AFA-8442-9A2AAA121A4A}" destId="{EC81E694-91F9-4A72-8041-7EFB1A601374}" srcOrd="3" destOrd="0" parTransId="{0E1AB504-1320-4C1B-973C-561443A0EEE4}" sibTransId="{2EB6EE19-E1E1-4A4C-B038-B5978E7BF387}"/>
    <dgm:cxn modelId="{5516EDB6-02E9-4926-B3DC-1647D52FD316}" type="presOf" srcId="{16EB5E1F-7754-437D-8322-642F8D4331C8}" destId="{242A9BB8-ED81-4124-9F53-3CFBA161C9DF}" srcOrd="0" destOrd="0" presId="urn:microsoft.com/office/officeart/2005/8/layout/chevron2"/>
    <dgm:cxn modelId="{F1CE5EBF-ED13-4EE0-964A-45E331205BB4}" srcId="{9E129371-1F61-4FAE-A5E3-9782C946AA1B}" destId="{76011C6D-DAD7-4E66-9ED5-CBC11970B775}" srcOrd="0" destOrd="0" parTransId="{4EFE81C8-5036-4692-B8DC-37E7613DFDBF}" sibTransId="{23231920-D17C-4541-B2CB-8263EE82B7FB}"/>
    <dgm:cxn modelId="{D3C9DAC9-F445-489A-984E-390CDF6711CF}" type="presOf" srcId="{11F55A4B-F468-42EE-BCF4-72BB231A2B76}" destId="{E99CA50E-9693-40EF-A790-1D59380A986D}" srcOrd="0" destOrd="0" presId="urn:microsoft.com/office/officeart/2005/8/layout/chevron2"/>
    <dgm:cxn modelId="{CBF07BD5-CE65-4C39-8E01-D1AE82E614EF}" type="presOf" srcId="{F99A1A89-FA21-42F7-9D91-CC97EE74FA88}" destId="{056FCBD1-229C-4C31-BB78-C6A0DCC8417E}" srcOrd="0" destOrd="0" presId="urn:microsoft.com/office/officeart/2005/8/layout/chevron2"/>
    <dgm:cxn modelId="{C92664E9-F162-4DAC-88A9-035D43416366}" srcId="{F99A1A89-FA21-42F7-9D91-CC97EE74FA88}" destId="{16EB5E1F-7754-437D-8322-642F8D4331C8}" srcOrd="0" destOrd="0" parTransId="{E3B4B2E6-5484-464F-A893-1D6EBCA5D445}" sibTransId="{101499FB-FEB7-42D5-83BD-A1374E93B898}"/>
    <dgm:cxn modelId="{8CB480EA-60C5-4870-A653-44037F386AAB}" type="presOf" srcId="{9E129371-1F61-4FAE-A5E3-9782C946AA1B}" destId="{DA48F49B-DC30-4E98-BF8C-7A5C936A8781}" srcOrd="0" destOrd="0" presId="urn:microsoft.com/office/officeart/2005/8/layout/chevron2"/>
    <dgm:cxn modelId="{79E925EB-3167-47CA-9A62-3866C590B087}" srcId="{013B99F5-210A-4AFA-8442-9A2AAA121A4A}" destId="{F99A1A89-FA21-42F7-9D91-CC97EE74FA88}" srcOrd="4" destOrd="0" parTransId="{7A1EA568-47D1-4F94-A52A-9E3F57D0C18C}" sibTransId="{9D23665D-C0E7-4768-95A6-37F314D61252}"/>
    <dgm:cxn modelId="{4CADAD57-7727-473B-A635-5F6DDCE6F81A}" type="presParOf" srcId="{932CB74E-C929-440D-99B6-05F8F6E5316B}" destId="{E84290E4-D03E-446A-A48B-D91A21D228F0}" srcOrd="0" destOrd="0" presId="urn:microsoft.com/office/officeart/2005/8/layout/chevron2"/>
    <dgm:cxn modelId="{C17CBFC9-5409-41A0-8C2E-EC0F775DE2B7}" type="presParOf" srcId="{E84290E4-D03E-446A-A48B-D91A21D228F0}" destId="{0A7C8157-CF99-4329-B742-6D9F42B1AADD}" srcOrd="0" destOrd="0" presId="urn:microsoft.com/office/officeart/2005/8/layout/chevron2"/>
    <dgm:cxn modelId="{B90C6406-BFC9-44AE-8A4E-E0FB165C5CCE}" type="presParOf" srcId="{E84290E4-D03E-446A-A48B-D91A21D228F0}" destId="{C52E9C45-F4D4-4356-8B74-B939C80BF084}" srcOrd="1" destOrd="0" presId="urn:microsoft.com/office/officeart/2005/8/layout/chevron2"/>
    <dgm:cxn modelId="{B8A5B712-97E7-42AE-867E-A3B94F66CE3C}" type="presParOf" srcId="{932CB74E-C929-440D-99B6-05F8F6E5316B}" destId="{45D46EF3-0D54-4180-AC1F-B1DF0907B1D3}" srcOrd="1" destOrd="0" presId="urn:microsoft.com/office/officeart/2005/8/layout/chevron2"/>
    <dgm:cxn modelId="{FE5EB408-656C-437D-A271-A56394D9F721}" type="presParOf" srcId="{932CB74E-C929-440D-99B6-05F8F6E5316B}" destId="{887385C2-257E-4994-8B72-1B69D2676195}" srcOrd="2" destOrd="0" presId="urn:microsoft.com/office/officeart/2005/8/layout/chevron2"/>
    <dgm:cxn modelId="{11A18348-E1DF-4F55-A2D6-C13B3C5159DF}" type="presParOf" srcId="{887385C2-257E-4994-8B72-1B69D2676195}" destId="{4E0D1913-5ACC-4C34-B02A-03AB6A5422CD}" srcOrd="0" destOrd="0" presId="urn:microsoft.com/office/officeart/2005/8/layout/chevron2"/>
    <dgm:cxn modelId="{C3B27B83-B0F7-4160-AF5E-8DCCD14E7304}" type="presParOf" srcId="{887385C2-257E-4994-8B72-1B69D2676195}" destId="{BD1E7A3C-B384-4338-AACE-FB9710ECB3AF}" srcOrd="1" destOrd="0" presId="urn:microsoft.com/office/officeart/2005/8/layout/chevron2"/>
    <dgm:cxn modelId="{65F01E23-1A79-4F7D-A422-894847EA9A4C}" type="presParOf" srcId="{932CB74E-C929-440D-99B6-05F8F6E5316B}" destId="{28856FC2-3D3C-4E68-8C16-1502EAB31BF3}" srcOrd="3" destOrd="0" presId="urn:microsoft.com/office/officeart/2005/8/layout/chevron2"/>
    <dgm:cxn modelId="{803A344C-F2F4-4D0A-8BB2-9E7217A899B9}" type="presParOf" srcId="{932CB74E-C929-440D-99B6-05F8F6E5316B}" destId="{C0A237F5-4710-4D34-A854-65461391D43F}" srcOrd="4" destOrd="0" presId="urn:microsoft.com/office/officeart/2005/8/layout/chevron2"/>
    <dgm:cxn modelId="{17C01C52-EA75-4D30-A280-032E94A4A2E7}" type="presParOf" srcId="{C0A237F5-4710-4D34-A854-65461391D43F}" destId="{DA48F49B-DC30-4E98-BF8C-7A5C936A8781}" srcOrd="0" destOrd="0" presId="urn:microsoft.com/office/officeart/2005/8/layout/chevron2"/>
    <dgm:cxn modelId="{BA9D1DED-2494-4951-B89F-CC08A8C77EA2}" type="presParOf" srcId="{C0A237F5-4710-4D34-A854-65461391D43F}" destId="{B22ECA3F-E8E0-45CD-A3B2-371B00C6C297}" srcOrd="1" destOrd="0" presId="urn:microsoft.com/office/officeart/2005/8/layout/chevron2"/>
    <dgm:cxn modelId="{7FC9E856-1FE8-40FA-8752-C91563535FF2}" type="presParOf" srcId="{932CB74E-C929-440D-99B6-05F8F6E5316B}" destId="{740E3927-48F5-45D7-AD7A-8D1FBC587B90}" srcOrd="5" destOrd="0" presId="urn:microsoft.com/office/officeart/2005/8/layout/chevron2"/>
    <dgm:cxn modelId="{BF2960F6-CB87-41FE-A583-D62A7506FA1D}" type="presParOf" srcId="{932CB74E-C929-440D-99B6-05F8F6E5316B}" destId="{877746B8-3017-4C96-9485-4F29AE0C8791}" srcOrd="6" destOrd="0" presId="urn:microsoft.com/office/officeart/2005/8/layout/chevron2"/>
    <dgm:cxn modelId="{D5425668-7CE0-4203-87B0-87E152994202}" type="presParOf" srcId="{877746B8-3017-4C96-9485-4F29AE0C8791}" destId="{2864E68B-6172-45FA-9C3E-27BF7063AEC8}" srcOrd="0" destOrd="0" presId="urn:microsoft.com/office/officeart/2005/8/layout/chevron2"/>
    <dgm:cxn modelId="{ADF59C84-31BD-494C-A12D-33768CD20D28}" type="presParOf" srcId="{877746B8-3017-4C96-9485-4F29AE0C8791}" destId="{E99CA50E-9693-40EF-A790-1D59380A986D}" srcOrd="1" destOrd="0" presId="urn:microsoft.com/office/officeart/2005/8/layout/chevron2"/>
    <dgm:cxn modelId="{517C8009-EFFA-49AC-AE37-4858A28A990E}" type="presParOf" srcId="{932CB74E-C929-440D-99B6-05F8F6E5316B}" destId="{0B998713-91BD-497B-837F-D4CFB1FD2D38}" srcOrd="7" destOrd="0" presId="urn:microsoft.com/office/officeart/2005/8/layout/chevron2"/>
    <dgm:cxn modelId="{7F7AD8E2-2D2A-49BC-AD22-BEFA5E6CA4F0}" type="presParOf" srcId="{932CB74E-C929-440D-99B6-05F8F6E5316B}" destId="{0D75E481-C763-4693-9CEB-65EABF3ECA67}" srcOrd="8" destOrd="0" presId="urn:microsoft.com/office/officeart/2005/8/layout/chevron2"/>
    <dgm:cxn modelId="{5ED84FC1-4DBF-4F1C-8403-5FA2698EA115}" type="presParOf" srcId="{0D75E481-C763-4693-9CEB-65EABF3ECA67}" destId="{056FCBD1-229C-4C31-BB78-C6A0DCC8417E}" srcOrd="0" destOrd="0" presId="urn:microsoft.com/office/officeart/2005/8/layout/chevron2"/>
    <dgm:cxn modelId="{37E4066A-77BF-452F-BFC3-464ACBCC8014}" type="presParOf" srcId="{0D75E481-C763-4693-9CEB-65EABF3ECA67}" destId="{242A9BB8-ED81-4124-9F53-3CFBA161C9DF}" srcOrd="1" destOrd="0" presId="urn:microsoft.com/office/officeart/2005/8/layout/chevron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198B052-4075-47F6-A909-B2C3479E6382}" type="doc">
      <dgm:prSet loTypeId="urn:microsoft.com/office/officeart/2009/layout/CircleArrowProcess" loCatId="process" qsTypeId="urn:microsoft.com/office/officeart/2005/8/quickstyle/simple1" qsCatId="simple" csTypeId="urn:microsoft.com/office/officeart/2005/8/colors/colorful2" csCatId="colorful" phldr="1"/>
      <dgm:spPr/>
      <dgm:t>
        <a:bodyPr/>
        <a:lstStyle/>
        <a:p>
          <a:endParaRPr lang="es-EC"/>
        </a:p>
      </dgm:t>
    </dgm:pt>
    <dgm:pt modelId="{660D42F4-CA25-414B-A295-A79B1F096870}">
      <dgm:prSet phldrT="[Texto]" custT="1"/>
      <dgm:spPr/>
      <dgm:t>
        <a:bodyPr/>
        <a:lstStyle/>
        <a:p>
          <a:r>
            <a:rPr lang="es-EC" sz="1800" kern="1200" dirty="0">
              <a:solidFill>
                <a:prstClr val="white">
                  <a:hueOff val="0"/>
                  <a:satOff val="0"/>
                  <a:lumOff val="0"/>
                  <a:alphaOff val="0"/>
                </a:prstClr>
              </a:solidFill>
              <a:latin typeface="+mn-lt"/>
              <a:ea typeface="+mn-ea"/>
              <a:cs typeface="+mn-cs"/>
            </a:rPr>
            <a:t>Análisis del Hecho Delictivo</a:t>
          </a:r>
        </a:p>
      </dgm:t>
    </dgm:pt>
    <dgm:pt modelId="{49CF3F84-51C3-4176-A84A-D11AEE1ACF8F}" type="parTrans" cxnId="{E40AAE87-6E44-467D-AFBE-FD418E461772}">
      <dgm:prSet/>
      <dgm:spPr/>
      <dgm:t>
        <a:bodyPr/>
        <a:lstStyle/>
        <a:p>
          <a:endParaRPr lang="es-EC" sz="1800">
            <a:latin typeface="+mn-lt"/>
          </a:endParaRPr>
        </a:p>
      </dgm:t>
    </dgm:pt>
    <dgm:pt modelId="{E897DF3B-D28F-4CE5-9AC3-0EB2C7F54D31}" type="sibTrans" cxnId="{E40AAE87-6E44-467D-AFBE-FD418E461772}">
      <dgm:prSet/>
      <dgm:spPr/>
      <dgm:t>
        <a:bodyPr/>
        <a:lstStyle/>
        <a:p>
          <a:endParaRPr lang="es-EC" sz="1800">
            <a:latin typeface="+mn-lt"/>
          </a:endParaRPr>
        </a:p>
      </dgm:t>
    </dgm:pt>
    <dgm:pt modelId="{7934F140-4055-4CBC-B65C-43A55D33437B}">
      <dgm:prSet phldrT="[Texto]" custT="1"/>
      <dgm:spPr/>
      <dgm:t>
        <a:bodyPr/>
        <a:lstStyle/>
        <a:p>
          <a:r>
            <a:rPr lang="es-EC" sz="1800" dirty="0">
              <a:latin typeface="+mn-lt"/>
            </a:rPr>
            <a:t>Validación por el Cuerpo Forense</a:t>
          </a:r>
        </a:p>
      </dgm:t>
    </dgm:pt>
    <dgm:pt modelId="{47929236-8273-456C-9ADD-091929FE2563}" type="parTrans" cxnId="{F20A2581-B3E9-4BC7-8789-ABD8AF61C8E9}">
      <dgm:prSet/>
      <dgm:spPr/>
      <dgm:t>
        <a:bodyPr/>
        <a:lstStyle/>
        <a:p>
          <a:endParaRPr lang="es-EC" sz="1800">
            <a:latin typeface="+mn-lt"/>
          </a:endParaRPr>
        </a:p>
      </dgm:t>
    </dgm:pt>
    <dgm:pt modelId="{542CACF3-D3B5-4848-A0C0-16E88037A0B1}" type="sibTrans" cxnId="{F20A2581-B3E9-4BC7-8789-ABD8AF61C8E9}">
      <dgm:prSet/>
      <dgm:spPr/>
      <dgm:t>
        <a:bodyPr/>
        <a:lstStyle/>
        <a:p>
          <a:endParaRPr lang="es-EC" sz="1800">
            <a:latin typeface="+mn-lt"/>
          </a:endParaRPr>
        </a:p>
      </dgm:t>
    </dgm:pt>
    <dgm:pt modelId="{2E56F586-5BA6-440F-9083-9AC116EC7718}">
      <dgm:prSet phldrT="[Texto]" custT="1"/>
      <dgm:spPr/>
      <dgm:t>
        <a:bodyPr/>
        <a:lstStyle/>
        <a:p>
          <a:r>
            <a:rPr lang="es-EC" sz="1800" dirty="0">
              <a:latin typeface="+mn-lt"/>
            </a:rPr>
            <a:t>Perfilación Criminal</a:t>
          </a:r>
        </a:p>
      </dgm:t>
    </dgm:pt>
    <dgm:pt modelId="{A0363DE3-1FBE-494B-B07F-2729EE31BDB0}" type="sibTrans" cxnId="{19EAF514-9B2D-4640-9B61-53E69BFE083D}">
      <dgm:prSet/>
      <dgm:spPr/>
      <dgm:t>
        <a:bodyPr/>
        <a:lstStyle/>
        <a:p>
          <a:endParaRPr lang="es-EC" sz="1800">
            <a:latin typeface="+mn-lt"/>
          </a:endParaRPr>
        </a:p>
      </dgm:t>
    </dgm:pt>
    <dgm:pt modelId="{7D4C59CA-E892-499F-894C-E3F9FE64DC50}" type="parTrans" cxnId="{19EAF514-9B2D-4640-9B61-53E69BFE083D}">
      <dgm:prSet/>
      <dgm:spPr/>
      <dgm:t>
        <a:bodyPr/>
        <a:lstStyle/>
        <a:p>
          <a:endParaRPr lang="es-EC" sz="1800">
            <a:latin typeface="+mn-lt"/>
          </a:endParaRPr>
        </a:p>
      </dgm:t>
    </dgm:pt>
    <dgm:pt modelId="{FE46E91E-6AF8-4911-842E-2F3987C983EC}" type="pres">
      <dgm:prSet presAssocID="{4198B052-4075-47F6-A909-B2C3479E6382}" presName="Name0" presStyleCnt="0">
        <dgm:presLayoutVars>
          <dgm:chMax val="7"/>
          <dgm:chPref val="7"/>
          <dgm:dir/>
          <dgm:animLvl val="lvl"/>
        </dgm:presLayoutVars>
      </dgm:prSet>
      <dgm:spPr/>
    </dgm:pt>
    <dgm:pt modelId="{C39C489F-464F-4167-B412-18D54ABB947C}" type="pres">
      <dgm:prSet presAssocID="{660D42F4-CA25-414B-A295-A79B1F096870}" presName="Accent1" presStyleCnt="0"/>
      <dgm:spPr/>
    </dgm:pt>
    <dgm:pt modelId="{CBA61238-E19B-4788-9486-9D0A7C235FD9}" type="pres">
      <dgm:prSet presAssocID="{660D42F4-CA25-414B-A295-A79B1F096870}" presName="Accent" presStyleLbl="node1" presStyleIdx="0" presStyleCnt="3"/>
      <dgm:spPr>
        <a:solidFill>
          <a:srgbClr val="7DD5A6"/>
        </a:solidFill>
      </dgm:spPr>
    </dgm:pt>
    <dgm:pt modelId="{0DDE1C6A-A2E1-4363-9A8A-634252C50E29}" type="pres">
      <dgm:prSet presAssocID="{660D42F4-CA25-414B-A295-A79B1F096870}" presName="Parent1" presStyleLbl="revTx" presStyleIdx="0" presStyleCnt="3">
        <dgm:presLayoutVars>
          <dgm:chMax val="1"/>
          <dgm:chPref val="1"/>
          <dgm:bulletEnabled val="1"/>
        </dgm:presLayoutVars>
      </dgm:prSet>
      <dgm:spPr/>
    </dgm:pt>
    <dgm:pt modelId="{752F448C-E2B2-48D5-AAE9-93A21ECDB21E}" type="pres">
      <dgm:prSet presAssocID="{7934F140-4055-4CBC-B65C-43A55D33437B}" presName="Accent2" presStyleCnt="0"/>
      <dgm:spPr/>
    </dgm:pt>
    <dgm:pt modelId="{5F057FA1-E802-415A-AC98-25332D4BAC83}" type="pres">
      <dgm:prSet presAssocID="{7934F140-4055-4CBC-B65C-43A55D33437B}" presName="Accent" presStyleLbl="node1" presStyleIdx="1" presStyleCnt="3"/>
      <dgm:spPr>
        <a:solidFill>
          <a:srgbClr val="FCF398"/>
        </a:solidFill>
      </dgm:spPr>
    </dgm:pt>
    <dgm:pt modelId="{99249425-D148-4CDE-96E1-AED6DDEBBBD8}" type="pres">
      <dgm:prSet presAssocID="{7934F140-4055-4CBC-B65C-43A55D33437B}" presName="Parent2" presStyleLbl="revTx" presStyleIdx="1" presStyleCnt="3">
        <dgm:presLayoutVars>
          <dgm:chMax val="1"/>
          <dgm:chPref val="1"/>
          <dgm:bulletEnabled val="1"/>
        </dgm:presLayoutVars>
      </dgm:prSet>
      <dgm:spPr/>
    </dgm:pt>
    <dgm:pt modelId="{831C30B5-5F58-4B82-87FF-AB6DD31895BC}" type="pres">
      <dgm:prSet presAssocID="{2E56F586-5BA6-440F-9083-9AC116EC7718}" presName="Accent3" presStyleCnt="0"/>
      <dgm:spPr/>
    </dgm:pt>
    <dgm:pt modelId="{402F3B2D-613E-4409-95BD-77B239DF29C0}" type="pres">
      <dgm:prSet presAssocID="{2E56F586-5BA6-440F-9083-9AC116EC7718}" presName="Accent" presStyleLbl="node1" presStyleIdx="2" presStyleCnt="3"/>
      <dgm:spPr>
        <a:solidFill>
          <a:srgbClr val="B495CE"/>
        </a:solidFill>
      </dgm:spPr>
    </dgm:pt>
    <dgm:pt modelId="{7B03F66F-4513-4C74-B20C-4AA782C3D710}" type="pres">
      <dgm:prSet presAssocID="{2E56F586-5BA6-440F-9083-9AC116EC7718}" presName="Parent3" presStyleLbl="revTx" presStyleIdx="2" presStyleCnt="3" custScaleY="188870">
        <dgm:presLayoutVars>
          <dgm:chMax val="1"/>
          <dgm:chPref val="1"/>
          <dgm:bulletEnabled val="1"/>
        </dgm:presLayoutVars>
      </dgm:prSet>
      <dgm:spPr/>
    </dgm:pt>
  </dgm:ptLst>
  <dgm:cxnLst>
    <dgm:cxn modelId="{19EAF514-9B2D-4640-9B61-53E69BFE083D}" srcId="{4198B052-4075-47F6-A909-B2C3479E6382}" destId="{2E56F586-5BA6-440F-9083-9AC116EC7718}" srcOrd="2" destOrd="0" parTransId="{7D4C59CA-E892-499F-894C-E3F9FE64DC50}" sibTransId="{A0363DE3-1FBE-494B-B07F-2729EE31BDB0}"/>
    <dgm:cxn modelId="{28403B71-8F65-4D66-80E2-6C2E343A4999}" type="presOf" srcId="{4198B052-4075-47F6-A909-B2C3479E6382}" destId="{FE46E91E-6AF8-4911-842E-2F3987C983EC}" srcOrd="0" destOrd="0" presId="urn:microsoft.com/office/officeart/2009/layout/CircleArrowProcess"/>
    <dgm:cxn modelId="{31214A57-8775-4FD4-9E73-98C8C3ADCECC}" type="presOf" srcId="{660D42F4-CA25-414B-A295-A79B1F096870}" destId="{0DDE1C6A-A2E1-4363-9A8A-634252C50E29}" srcOrd="0" destOrd="0" presId="urn:microsoft.com/office/officeart/2009/layout/CircleArrowProcess"/>
    <dgm:cxn modelId="{F20A2581-B3E9-4BC7-8789-ABD8AF61C8E9}" srcId="{4198B052-4075-47F6-A909-B2C3479E6382}" destId="{7934F140-4055-4CBC-B65C-43A55D33437B}" srcOrd="1" destOrd="0" parTransId="{47929236-8273-456C-9ADD-091929FE2563}" sibTransId="{542CACF3-D3B5-4848-A0C0-16E88037A0B1}"/>
    <dgm:cxn modelId="{E40AAE87-6E44-467D-AFBE-FD418E461772}" srcId="{4198B052-4075-47F6-A909-B2C3479E6382}" destId="{660D42F4-CA25-414B-A295-A79B1F096870}" srcOrd="0" destOrd="0" parTransId="{49CF3F84-51C3-4176-A84A-D11AEE1ACF8F}" sibTransId="{E897DF3B-D28F-4CE5-9AC3-0EB2C7F54D31}"/>
    <dgm:cxn modelId="{A432A2B7-31F9-43E1-9FE8-41816DA4A93F}" type="presOf" srcId="{7934F140-4055-4CBC-B65C-43A55D33437B}" destId="{99249425-D148-4CDE-96E1-AED6DDEBBBD8}" srcOrd="0" destOrd="0" presId="urn:microsoft.com/office/officeart/2009/layout/CircleArrowProcess"/>
    <dgm:cxn modelId="{92F4B0F6-366D-498F-BE3E-9ABC3D18FBB7}" type="presOf" srcId="{2E56F586-5BA6-440F-9083-9AC116EC7718}" destId="{7B03F66F-4513-4C74-B20C-4AA782C3D710}" srcOrd="0" destOrd="0" presId="urn:microsoft.com/office/officeart/2009/layout/CircleArrowProcess"/>
    <dgm:cxn modelId="{35EA8AC4-AE24-42E3-B1EC-E70BCEE4976B}" type="presParOf" srcId="{FE46E91E-6AF8-4911-842E-2F3987C983EC}" destId="{C39C489F-464F-4167-B412-18D54ABB947C}" srcOrd="0" destOrd="0" presId="urn:microsoft.com/office/officeart/2009/layout/CircleArrowProcess"/>
    <dgm:cxn modelId="{3D125EBC-3F25-4A61-9D04-73377D1D0E47}" type="presParOf" srcId="{C39C489F-464F-4167-B412-18D54ABB947C}" destId="{CBA61238-E19B-4788-9486-9D0A7C235FD9}" srcOrd="0" destOrd="0" presId="urn:microsoft.com/office/officeart/2009/layout/CircleArrowProcess"/>
    <dgm:cxn modelId="{B566482A-CFDC-46C0-B613-C0AE9D0A337F}" type="presParOf" srcId="{FE46E91E-6AF8-4911-842E-2F3987C983EC}" destId="{0DDE1C6A-A2E1-4363-9A8A-634252C50E29}" srcOrd="1" destOrd="0" presId="urn:microsoft.com/office/officeart/2009/layout/CircleArrowProcess"/>
    <dgm:cxn modelId="{35566588-83ED-4464-A7C3-C5C8DF871C36}" type="presParOf" srcId="{FE46E91E-6AF8-4911-842E-2F3987C983EC}" destId="{752F448C-E2B2-48D5-AAE9-93A21ECDB21E}" srcOrd="2" destOrd="0" presId="urn:microsoft.com/office/officeart/2009/layout/CircleArrowProcess"/>
    <dgm:cxn modelId="{6A25233A-18E2-499C-A6CF-D79569254F1B}" type="presParOf" srcId="{752F448C-E2B2-48D5-AAE9-93A21ECDB21E}" destId="{5F057FA1-E802-415A-AC98-25332D4BAC83}" srcOrd="0" destOrd="0" presId="urn:microsoft.com/office/officeart/2009/layout/CircleArrowProcess"/>
    <dgm:cxn modelId="{7D7C5DBA-496B-4A89-8212-DBF117CCFBB4}" type="presParOf" srcId="{FE46E91E-6AF8-4911-842E-2F3987C983EC}" destId="{99249425-D148-4CDE-96E1-AED6DDEBBBD8}" srcOrd="3" destOrd="0" presId="urn:microsoft.com/office/officeart/2009/layout/CircleArrowProcess"/>
    <dgm:cxn modelId="{8A67CA4F-8BE0-42B5-A2ED-58C0BB03E603}" type="presParOf" srcId="{FE46E91E-6AF8-4911-842E-2F3987C983EC}" destId="{831C30B5-5F58-4B82-87FF-AB6DD31895BC}" srcOrd="4" destOrd="0" presId="urn:microsoft.com/office/officeart/2009/layout/CircleArrowProcess"/>
    <dgm:cxn modelId="{92F9FB6F-7945-49A3-8844-BF5FDB963223}" type="presParOf" srcId="{831C30B5-5F58-4B82-87FF-AB6DD31895BC}" destId="{402F3B2D-613E-4409-95BD-77B239DF29C0}" srcOrd="0" destOrd="0" presId="urn:microsoft.com/office/officeart/2009/layout/CircleArrowProcess"/>
    <dgm:cxn modelId="{EDC2A00C-195D-437B-92FC-8A3446AD9AA3}" type="presParOf" srcId="{FE46E91E-6AF8-4911-842E-2F3987C983EC}" destId="{7B03F66F-4513-4C74-B20C-4AA782C3D710}" srcOrd="5"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CA1E6CA-34D7-4275-9C23-90AB1A0B8779}"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EC"/>
        </a:p>
      </dgm:t>
    </dgm:pt>
    <dgm:pt modelId="{26166121-A5A1-41AD-9BA9-B387AA988A60}">
      <dgm:prSet phldrT="[Texto]"/>
      <dgm:spPr/>
      <dgm:t>
        <a:bodyPr/>
        <a:lstStyle/>
        <a:p>
          <a:r>
            <a:rPr lang="es-EC" dirty="0">
              <a:latin typeface="Arial" panose="020B0604020202020204" pitchFamily="34" charset="0"/>
              <a:ea typeface="Calibri" panose="020F0502020204030204" pitchFamily="34" charset="0"/>
            </a:rPr>
            <a:t>Conocer</a:t>
          </a:r>
          <a:endParaRPr lang="es-EC" dirty="0"/>
        </a:p>
      </dgm:t>
    </dgm:pt>
    <dgm:pt modelId="{C9EE099C-DCC2-4575-8911-E28D0FA3F7ED}" type="parTrans" cxnId="{F9E623E2-FDD0-4157-BA06-8DA972041CF4}">
      <dgm:prSet/>
      <dgm:spPr/>
      <dgm:t>
        <a:bodyPr/>
        <a:lstStyle/>
        <a:p>
          <a:endParaRPr lang="es-EC"/>
        </a:p>
      </dgm:t>
    </dgm:pt>
    <dgm:pt modelId="{D1DC2BB3-FCBA-4990-AF90-5F59E45B3ADD}" type="sibTrans" cxnId="{F9E623E2-FDD0-4157-BA06-8DA972041CF4}">
      <dgm:prSet/>
      <dgm:spPr/>
      <dgm:t>
        <a:bodyPr/>
        <a:lstStyle/>
        <a:p>
          <a:endParaRPr lang="es-EC"/>
        </a:p>
      </dgm:t>
    </dgm:pt>
    <dgm:pt modelId="{4B4D9154-E409-4042-BB97-806712C3C20A}">
      <dgm:prSet/>
      <dgm:spPr/>
      <dgm:t>
        <a:bodyPr/>
        <a:lstStyle/>
        <a:p>
          <a:r>
            <a:rPr lang="es-EC" dirty="0">
              <a:latin typeface="Arial" panose="020B0604020202020204" pitchFamily="34" charset="0"/>
              <a:ea typeface="Calibri" panose="020F0502020204030204" pitchFamily="34" charset="0"/>
            </a:rPr>
            <a:t>Qué</a:t>
          </a:r>
        </a:p>
      </dgm:t>
    </dgm:pt>
    <dgm:pt modelId="{E0D74CAD-1777-4937-86A8-F594348638AB}" type="parTrans" cxnId="{6E35D5BA-0599-445C-8A06-7DBD90B4BAB9}">
      <dgm:prSet/>
      <dgm:spPr/>
      <dgm:t>
        <a:bodyPr/>
        <a:lstStyle/>
        <a:p>
          <a:endParaRPr lang="es-EC"/>
        </a:p>
      </dgm:t>
    </dgm:pt>
    <dgm:pt modelId="{8AEC11EB-10A2-477E-B6BD-05E1A62C06F3}" type="sibTrans" cxnId="{6E35D5BA-0599-445C-8A06-7DBD90B4BAB9}">
      <dgm:prSet/>
      <dgm:spPr/>
      <dgm:t>
        <a:bodyPr/>
        <a:lstStyle/>
        <a:p>
          <a:endParaRPr lang="es-EC"/>
        </a:p>
      </dgm:t>
    </dgm:pt>
    <dgm:pt modelId="{D4FECD5B-A92B-4A20-BA2C-84239AE3064B}">
      <dgm:prSet/>
      <dgm:spPr/>
      <dgm:t>
        <a:bodyPr/>
        <a:lstStyle/>
        <a:p>
          <a:r>
            <a:rPr lang="es-EC" dirty="0">
              <a:latin typeface="Arial" panose="020B0604020202020204" pitchFamily="34" charset="0"/>
              <a:ea typeface="Calibri" panose="020F0502020204030204" pitchFamily="34" charset="0"/>
            </a:rPr>
            <a:t>Cuándo</a:t>
          </a:r>
        </a:p>
      </dgm:t>
    </dgm:pt>
    <dgm:pt modelId="{BC50F5BB-C36C-44BD-8E81-A0179C306FAD}" type="parTrans" cxnId="{754B238A-63B8-48F0-9B67-631DA4B11CF9}">
      <dgm:prSet/>
      <dgm:spPr/>
      <dgm:t>
        <a:bodyPr/>
        <a:lstStyle/>
        <a:p>
          <a:endParaRPr lang="es-EC"/>
        </a:p>
      </dgm:t>
    </dgm:pt>
    <dgm:pt modelId="{B9862866-6A4E-4925-8854-3DDE77788272}" type="sibTrans" cxnId="{754B238A-63B8-48F0-9B67-631DA4B11CF9}">
      <dgm:prSet/>
      <dgm:spPr/>
      <dgm:t>
        <a:bodyPr/>
        <a:lstStyle/>
        <a:p>
          <a:endParaRPr lang="es-EC"/>
        </a:p>
      </dgm:t>
    </dgm:pt>
    <dgm:pt modelId="{E3C8436D-1E4A-44B5-96E0-7F8D54B111F7}">
      <dgm:prSet/>
      <dgm:spPr/>
      <dgm:t>
        <a:bodyPr/>
        <a:lstStyle/>
        <a:p>
          <a:r>
            <a:rPr lang="es-EC" dirty="0">
              <a:latin typeface="Arial" panose="020B0604020202020204" pitchFamily="34" charset="0"/>
              <a:ea typeface="Calibri" panose="020F0502020204030204" pitchFamily="34" charset="0"/>
            </a:rPr>
            <a:t>Cómo</a:t>
          </a:r>
        </a:p>
      </dgm:t>
    </dgm:pt>
    <dgm:pt modelId="{1855C596-C5F5-45BA-9A64-73AAA58CC1F1}" type="parTrans" cxnId="{D073231B-7020-411A-906F-8435C7858148}">
      <dgm:prSet/>
      <dgm:spPr/>
      <dgm:t>
        <a:bodyPr/>
        <a:lstStyle/>
        <a:p>
          <a:endParaRPr lang="es-EC"/>
        </a:p>
      </dgm:t>
    </dgm:pt>
    <dgm:pt modelId="{10680766-5F4B-4139-ABC9-DBCD9CA720EE}" type="sibTrans" cxnId="{D073231B-7020-411A-906F-8435C7858148}">
      <dgm:prSet/>
      <dgm:spPr/>
      <dgm:t>
        <a:bodyPr/>
        <a:lstStyle/>
        <a:p>
          <a:endParaRPr lang="es-EC"/>
        </a:p>
      </dgm:t>
    </dgm:pt>
    <dgm:pt modelId="{6BA0BBE1-8847-4FBD-A81B-D71BAAD98F23}">
      <dgm:prSet/>
      <dgm:spPr>
        <a:solidFill>
          <a:schemeClr val="tx1"/>
        </a:solidFill>
      </dgm:spPr>
      <dgm:t>
        <a:bodyPr/>
        <a:lstStyle/>
        <a:p>
          <a:r>
            <a:rPr lang="es-EC" b="1" dirty="0">
              <a:solidFill>
                <a:schemeClr val="bg1"/>
              </a:solidFill>
              <a:latin typeface="Arial" panose="020B0604020202020204" pitchFamily="34" charset="0"/>
              <a:ea typeface="Calibri" panose="020F0502020204030204" pitchFamily="34" charset="0"/>
            </a:rPr>
            <a:t>Dónde </a:t>
          </a:r>
        </a:p>
      </dgm:t>
    </dgm:pt>
    <dgm:pt modelId="{7054C546-F3BB-44C4-A338-BFF77AFDF651}" type="parTrans" cxnId="{369A20DA-27CE-404B-BF00-49EF21CF081A}">
      <dgm:prSet/>
      <dgm:spPr/>
      <dgm:t>
        <a:bodyPr/>
        <a:lstStyle/>
        <a:p>
          <a:endParaRPr lang="es-EC"/>
        </a:p>
      </dgm:t>
    </dgm:pt>
    <dgm:pt modelId="{45A87ECF-DD29-4F6D-911F-95D9DE2BAC64}" type="sibTrans" cxnId="{369A20DA-27CE-404B-BF00-49EF21CF081A}">
      <dgm:prSet/>
      <dgm:spPr/>
      <dgm:t>
        <a:bodyPr/>
        <a:lstStyle/>
        <a:p>
          <a:endParaRPr lang="es-EC"/>
        </a:p>
      </dgm:t>
    </dgm:pt>
    <dgm:pt modelId="{EF55C1E6-4FF2-4731-8D96-F76DC538F3BB}">
      <dgm:prSet/>
      <dgm:spPr/>
      <dgm:t>
        <a:bodyPr/>
        <a:lstStyle/>
        <a:p>
          <a:r>
            <a:rPr lang="es-EC" dirty="0">
              <a:latin typeface="Arial" panose="020B0604020202020204" pitchFamily="34" charset="0"/>
              <a:ea typeface="Calibri" panose="020F0502020204030204" pitchFamily="34" charset="0"/>
            </a:rPr>
            <a:t>Quién </a:t>
          </a:r>
        </a:p>
      </dgm:t>
    </dgm:pt>
    <dgm:pt modelId="{36FD95F0-AC42-4EF3-8CFE-8BDA08014103}" type="parTrans" cxnId="{702DC295-60AD-4AE9-A467-C9D12B299463}">
      <dgm:prSet/>
      <dgm:spPr/>
      <dgm:t>
        <a:bodyPr/>
        <a:lstStyle/>
        <a:p>
          <a:endParaRPr lang="es-EC"/>
        </a:p>
      </dgm:t>
    </dgm:pt>
    <dgm:pt modelId="{C6FA522D-E339-4336-80A7-308889D64AA9}" type="sibTrans" cxnId="{702DC295-60AD-4AE9-A467-C9D12B299463}">
      <dgm:prSet/>
      <dgm:spPr/>
      <dgm:t>
        <a:bodyPr/>
        <a:lstStyle/>
        <a:p>
          <a:endParaRPr lang="es-EC"/>
        </a:p>
      </dgm:t>
    </dgm:pt>
    <dgm:pt modelId="{D1ED52DB-1585-4817-875D-8C502B971E26}" type="pres">
      <dgm:prSet presAssocID="{DCA1E6CA-34D7-4275-9C23-90AB1A0B8779}" presName="Name0" presStyleCnt="0">
        <dgm:presLayoutVars>
          <dgm:chPref val="1"/>
          <dgm:dir/>
          <dgm:animOne val="branch"/>
          <dgm:animLvl val="lvl"/>
          <dgm:resizeHandles val="exact"/>
        </dgm:presLayoutVars>
      </dgm:prSet>
      <dgm:spPr/>
    </dgm:pt>
    <dgm:pt modelId="{F0EB502B-A086-44DB-A619-C5D797595A9B}" type="pres">
      <dgm:prSet presAssocID="{26166121-A5A1-41AD-9BA9-B387AA988A60}" presName="root1" presStyleCnt="0"/>
      <dgm:spPr/>
    </dgm:pt>
    <dgm:pt modelId="{FBE4CD99-7159-4E7D-8CC1-AA1B57F6A08C}" type="pres">
      <dgm:prSet presAssocID="{26166121-A5A1-41AD-9BA9-B387AA988A60}" presName="LevelOneTextNode" presStyleLbl="node0" presStyleIdx="0" presStyleCnt="1">
        <dgm:presLayoutVars>
          <dgm:chPref val="3"/>
        </dgm:presLayoutVars>
      </dgm:prSet>
      <dgm:spPr/>
    </dgm:pt>
    <dgm:pt modelId="{654535C7-8680-4455-A6AE-1551475FF8E8}" type="pres">
      <dgm:prSet presAssocID="{26166121-A5A1-41AD-9BA9-B387AA988A60}" presName="level2hierChild" presStyleCnt="0"/>
      <dgm:spPr/>
    </dgm:pt>
    <dgm:pt modelId="{9F43A260-B0C6-466E-A19F-50E854B395D7}" type="pres">
      <dgm:prSet presAssocID="{E0D74CAD-1777-4937-86A8-F594348638AB}" presName="conn2-1" presStyleLbl="parChTrans1D2" presStyleIdx="0" presStyleCnt="5"/>
      <dgm:spPr/>
    </dgm:pt>
    <dgm:pt modelId="{971206C2-44F5-4355-8AB5-4716CC217D1C}" type="pres">
      <dgm:prSet presAssocID="{E0D74CAD-1777-4937-86A8-F594348638AB}" presName="connTx" presStyleLbl="parChTrans1D2" presStyleIdx="0" presStyleCnt="5"/>
      <dgm:spPr/>
    </dgm:pt>
    <dgm:pt modelId="{8573E629-3FE9-4F57-8F4F-0FF01E7B248D}" type="pres">
      <dgm:prSet presAssocID="{4B4D9154-E409-4042-BB97-806712C3C20A}" presName="root2" presStyleCnt="0"/>
      <dgm:spPr/>
    </dgm:pt>
    <dgm:pt modelId="{5459B348-8EE0-4329-AB66-002EA9881088}" type="pres">
      <dgm:prSet presAssocID="{4B4D9154-E409-4042-BB97-806712C3C20A}" presName="LevelTwoTextNode" presStyleLbl="node2" presStyleIdx="0" presStyleCnt="5">
        <dgm:presLayoutVars>
          <dgm:chPref val="3"/>
        </dgm:presLayoutVars>
      </dgm:prSet>
      <dgm:spPr/>
    </dgm:pt>
    <dgm:pt modelId="{30FD96DB-D138-477C-8CAA-223BBC91749F}" type="pres">
      <dgm:prSet presAssocID="{4B4D9154-E409-4042-BB97-806712C3C20A}" presName="level3hierChild" presStyleCnt="0"/>
      <dgm:spPr/>
    </dgm:pt>
    <dgm:pt modelId="{02E51CC1-A33A-4EE4-8688-1A7D3064FEE8}" type="pres">
      <dgm:prSet presAssocID="{BC50F5BB-C36C-44BD-8E81-A0179C306FAD}" presName="conn2-1" presStyleLbl="parChTrans1D2" presStyleIdx="1" presStyleCnt="5"/>
      <dgm:spPr/>
    </dgm:pt>
    <dgm:pt modelId="{A85FEB15-CD9A-4E57-994B-A5FB6EB59B6E}" type="pres">
      <dgm:prSet presAssocID="{BC50F5BB-C36C-44BD-8E81-A0179C306FAD}" presName="connTx" presStyleLbl="parChTrans1D2" presStyleIdx="1" presStyleCnt="5"/>
      <dgm:spPr/>
    </dgm:pt>
    <dgm:pt modelId="{E3C49F29-C656-47F7-92D5-1682C927F6B7}" type="pres">
      <dgm:prSet presAssocID="{D4FECD5B-A92B-4A20-BA2C-84239AE3064B}" presName="root2" presStyleCnt="0"/>
      <dgm:spPr/>
    </dgm:pt>
    <dgm:pt modelId="{EA9DAA4B-96BF-4AEA-8EEA-7411FD9140CF}" type="pres">
      <dgm:prSet presAssocID="{D4FECD5B-A92B-4A20-BA2C-84239AE3064B}" presName="LevelTwoTextNode" presStyleLbl="node2" presStyleIdx="1" presStyleCnt="5">
        <dgm:presLayoutVars>
          <dgm:chPref val="3"/>
        </dgm:presLayoutVars>
      </dgm:prSet>
      <dgm:spPr/>
    </dgm:pt>
    <dgm:pt modelId="{D77809A6-5752-4822-A4E0-15ACB11DFA57}" type="pres">
      <dgm:prSet presAssocID="{D4FECD5B-A92B-4A20-BA2C-84239AE3064B}" presName="level3hierChild" presStyleCnt="0"/>
      <dgm:spPr/>
    </dgm:pt>
    <dgm:pt modelId="{77058889-CB9D-43B4-938C-D1E06ADEB4D3}" type="pres">
      <dgm:prSet presAssocID="{1855C596-C5F5-45BA-9A64-73AAA58CC1F1}" presName="conn2-1" presStyleLbl="parChTrans1D2" presStyleIdx="2" presStyleCnt="5"/>
      <dgm:spPr/>
    </dgm:pt>
    <dgm:pt modelId="{1E435879-CC2B-4C40-9BDD-AE416D1473C9}" type="pres">
      <dgm:prSet presAssocID="{1855C596-C5F5-45BA-9A64-73AAA58CC1F1}" presName="connTx" presStyleLbl="parChTrans1D2" presStyleIdx="2" presStyleCnt="5"/>
      <dgm:spPr/>
    </dgm:pt>
    <dgm:pt modelId="{FFCC4142-D8D7-4CBA-8279-C5135D5AB87B}" type="pres">
      <dgm:prSet presAssocID="{E3C8436D-1E4A-44B5-96E0-7F8D54B111F7}" presName="root2" presStyleCnt="0"/>
      <dgm:spPr/>
    </dgm:pt>
    <dgm:pt modelId="{BF02CA65-604A-4996-9D8E-4EF186C2D7A9}" type="pres">
      <dgm:prSet presAssocID="{E3C8436D-1E4A-44B5-96E0-7F8D54B111F7}" presName="LevelTwoTextNode" presStyleLbl="node2" presStyleIdx="2" presStyleCnt="5">
        <dgm:presLayoutVars>
          <dgm:chPref val="3"/>
        </dgm:presLayoutVars>
      </dgm:prSet>
      <dgm:spPr/>
    </dgm:pt>
    <dgm:pt modelId="{A99F064E-A65B-4C9E-9C1B-AC0ABAC64201}" type="pres">
      <dgm:prSet presAssocID="{E3C8436D-1E4A-44B5-96E0-7F8D54B111F7}" presName="level3hierChild" presStyleCnt="0"/>
      <dgm:spPr/>
    </dgm:pt>
    <dgm:pt modelId="{8FC0F13E-0696-4C00-934A-E7D67390E704}" type="pres">
      <dgm:prSet presAssocID="{7054C546-F3BB-44C4-A338-BFF77AFDF651}" presName="conn2-1" presStyleLbl="parChTrans1D2" presStyleIdx="3" presStyleCnt="5"/>
      <dgm:spPr/>
    </dgm:pt>
    <dgm:pt modelId="{75BF6723-BE86-44AA-B14B-9459865200DE}" type="pres">
      <dgm:prSet presAssocID="{7054C546-F3BB-44C4-A338-BFF77AFDF651}" presName="connTx" presStyleLbl="parChTrans1D2" presStyleIdx="3" presStyleCnt="5"/>
      <dgm:spPr/>
    </dgm:pt>
    <dgm:pt modelId="{24703962-A764-4FB4-B244-4351B8FB6A24}" type="pres">
      <dgm:prSet presAssocID="{6BA0BBE1-8847-4FBD-A81B-D71BAAD98F23}" presName="root2" presStyleCnt="0"/>
      <dgm:spPr/>
    </dgm:pt>
    <dgm:pt modelId="{6AB9F0C8-20C7-4AD6-9501-F6B604B1DDD8}" type="pres">
      <dgm:prSet presAssocID="{6BA0BBE1-8847-4FBD-A81B-D71BAAD98F23}" presName="LevelTwoTextNode" presStyleLbl="node2" presStyleIdx="3" presStyleCnt="5">
        <dgm:presLayoutVars>
          <dgm:chPref val="3"/>
        </dgm:presLayoutVars>
      </dgm:prSet>
      <dgm:spPr/>
    </dgm:pt>
    <dgm:pt modelId="{87B0A5B9-4A50-460F-A106-AD985F28A27F}" type="pres">
      <dgm:prSet presAssocID="{6BA0BBE1-8847-4FBD-A81B-D71BAAD98F23}" presName="level3hierChild" presStyleCnt="0"/>
      <dgm:spPr/>
    </dgm:pt>
    <dgm:pt modelId="{27411329-F208-4009-85E5-549DD8099245}" type="pres">
      <dgm:prSet presAssocID="{36FD95F0-AC42-4EF3-8CFE-8BDA08014103}" presName="conn2-1" presStyleLbl="parChTrans1D2" presStyleIdx="4" presStyleCnt="5"/>
      <dgm:spPr/>
    </dgm:pt>
    <dgm:pt modelId="{41377ED8-6110-4DC2-9111-8E173CABAE3C}" type="pres">
      <dgm:prSet presAssocID="{36FD95F0-AC42-4EF3-8CFE-8BDA08014103}" presName="connTx" presStyleLbl="parChTrans1D2" presStyleIdx="4" presStyleCnt="5"/>
      <dgm:spPr/>
    </dgm:pt>
    <dgm:pt modelId="{1E7E15C2-9864-48C0-97E9-ED4E467E2608}" type="pres">
      <dgm:prSet presAssocID="{EF55C1E6-4FF2-4731-8D96-F76DC538F3BB}" presName="root2" presStyleCnt="0"/>
      <dgm:spPr/>
    </dgm:pt>
    <dgm:pt modelId="{6174E7CE-4E67-44B3-B3AE-39D21B06DA02}" type="pres">
      <dgm:prSet presAssocID="{EF55C1E6-4FF2-4731-8D96-F76DC538F3BB}" presName="LevelTwoTextNode" presStyleLbl="node2" presStyleIdx="4" presStyleCnt="5">
        <dgm:presLayoutVars>
          <dgm:chPref val="3"/>
        </dgm:presLayoutVars>
      </dgm:prSet>
      <dgm:spPr/>
    </dgm:pt>
    <dgm:pt modelId="{FC717D22-42AD-42AC-A0C9-1C47CC38E264}" type="pres">
      <dgm:prSet presAssocID="{EF55C1E6-4FF2-4731-8D96-F76DC538F3BB}" presName="level3hierChild" presStyleCnt="0"/>
      <dgm:spPr/>
    </dgm:pt>
  </dgm:ptLst>
  <dgm:cxnLst>
    <dgm:cxn modelId="{149D840C-9F29-473C-8CD3-B28782EBD6F4}" type="presOf" srcId="{E0D74CAD-1777-4937-86A8-F594348638AB}" destId="{9F43A260-B0C6-466E-A19F-50E854B395D7}" srcOrd="0" destOrd="0" presId="urn:microsoft.com/office/officeart/2008/layout/HorizontalMultiLevelHierarchy"/>
    <dgm:cxn modelId="{DA9DD612-A4F4-45F1-9930-3895E42F5E59}" type="presOf" srcId="{36FD95F0-AC42-4EF3-8CFE-8BDA08014103}" destId="{27411329-F208-4009-85E5-549DD8099245}" srcOrd="0" destOrd="0" presId="urn:microsoft.com/office/officeart/2008/layout/HorizontalMultiLevelHierarchy"/>
    <dgm:cxn modelId="{D073231B-7020-411A-906F-8435C7858148}" srcId="{26166121-A5A1-41AD-9BA9-B387AA988A60}" destId="{E3C8436D-1E4A-44B5-96E0-7F8D54B111F7}" srcOrd="2" destOrd="0" parTransId="{1855C596-C5F5-45BA-9A64-73AAA58CC1F1}" sibTransId="{10680766-5F4B-4139-ABC9-DBCD9CA720EE}"/>
    <dgm:cxn modelId="{FB1AB83E-A3C4-422D-87AD-E659B2F094C0}" type="presOf" srcId="{4B4D9154-E409-4042-BB97-806712C3C20A}" destId="{5459B348-8EE0-4329-AB66-002EA9881088}" srcOrd="0" destOrd="0" presId="urn:microsoft.com/office/officeart/2008/layout/HorizontalMultiLevelHierarchy"/>
    <dgm:cxn modelId="{E99D1A4D-AA42-4261-A2AE-5C50B0436390}" type="presOf" srcId="{1855C596-C5F5-45BA-9A64-73AAA58CC1F1}" destId="{1E435879-CC2B-4C40-9BDD-AE416D1473C9}" srcOrd="1" destOrd="0" presId="urn:microsoft.com/office/officeart/2008/layout/HorizontalMultiLevelHierarchy"/>
    <dgm:cxn modelId="{CEAB3E6F-0AA2-40E6-9957-008F6058E96C}" type="presOf" srcId="{1855C596-C5F5-45BA-9A64-73AAA58CC1F1}" destId="{77058889-CB9D-43B4-938C-D1E06ADEB4D3}" srcOrd="0" destOrd="0" presId="urn:microsoft.com/office/officeart/2008/layout/HorizontalMultiLevelHierarchy"/>
    <dgm:cxn modelId="{AF858885-624D-4A58-AFFE-2B07E94F234B}" type="presOf" srcId="{E3C8436D-1E4A-44B5-96E0-7F8D54B111F7}" destId="{BF02CA65-604A-4996-9D8E-4EF186C2D7A9}" srcOrd="0" destOrd="0" presId="urn:microsoft.com/office/officeart/2008/layout/HorizontalMultiLevelHierarchy"/>
    <dgm:cxn modelId="{E2458A85-6D05-4E72-9AEB-7899D04B8DB1}" type="presOf" srcId="{6BA0BBE1-8847-4FBD-A81B-D71BAAD98F23}" destId="{6AB9F0C8-20C7-4AD6-9501-F6B604B1DDD8}" srcOrd="0" destOrd="0" presId="urn:microsoft.com/office/officeart/2008/layout/HorizontalMultiLevelHierarchy"/>
    <dgm:cxn modelId="{754B238A-63B8-48F0-9B67-631DA4B11CF9}" srcId="{26166121-A5A1-41AD-9BA9-B387AA988A60}" destId="{D4FECD5B-A92B-4A20-BA2C-84239AE3064B}" srcOrd="1" destOrd="0" parTransId="{BC50F5BB-C36C-44BD-8E81-A0179C306FAD}" sibTransId="{B9862866-6A4E-4925-8854-3DDE77788272}"/>
    <dgm:cxn modelId="{702DC295-60AD-4AE9-A467-C9D12B299463}" srcId="{26166121-A5A1-41AD-9BA9-B387AA988A60}" destId="{EF55C1E6-4FF2-4731-8D96-F76DC538F3BB}" srcOrd="4" destOrd="0" parTransId="{36FD95F0-AC42-4EF3-8CFE-8BDA08014103}" sibTransId="{C6FA522D-E339-4336-80A7-308889D64AA9}"/>
    <dgm:cxn modelId="{8F6F559C-13DF-47F6-980F-4524334CDB87}" type="presOf" srcId="{EF55C1E6-4FF2-4731-8D96-F76DC538F3BB}" destId="{6174E7CE-4E67-44B3-B3AE-39D21B06DA02}" srcOrd="0" destOrd="0" presId="urn:microsoft.com/office/officeart/2008/layout/HorizontalMultiLevelHierarchy"/>
    <dgm:cxn modelId="{D31224A7-617B-4490-B014-F7842A0FD4A2}" type="presOf" srcId="{36FD95F0-AC42-4EF3-8CFE-8BDA08014103}" destId="{41377ED8-6110-4DC2-9111-8E173CABAE3C}" srcOrd="1" destOrd="0" presId="urn:microsoft.com/office/officeart/2008/layout/HorizontalMultiLevelHierarchy"/>
    <dgm:cxn modelId="{6DA442AF-65A2-4A1A-A934-01C316A01089}" type="presOf" srcId="{BC50F5BB-C36C-44BD-8E81-A0179C306FAD}" destId="{02E51CC1-A33A-4EE4-8688-1A7D3064FEE8}" srcOrd="0" destOrd="0" presId="urn:microsoft.com/office/officeart/2008/layout/HorizontalMultiLevelHierarchy"/>
    <dgm:cxn modelId="{E28274B2-DA5A-4983-A812-4B8DD8B03A34}" type="presOf" srcId="{DCA1E6CA-34D7-4275-9C23-90AB1A0B8779}" destId="{D1ED52DB-1585-4817-875D-8C502B971E26}" srcOrd="0" destOrd="0" presId="urn:microsoft.com/office/officeart/2008/layout/HorizontalMultiLevelHierarchy"/>
    <dgm:cxn modelId="{D9C644B4-C656-4AB6-B21A-F9A3A7AF201F}" type="presOf" srcId="{D4FECD5B-A92B-4A20-BA2C-84239AE3064B}" destId="{EA9DAA4B-96BF-4AEA-8EEA-7411FD9140CF}" srcOrd="0" destOrd="0" presId="urn:microsoft.com/office/officeart/2008/layout/HorizontalMultiLevelHierarchy"/>
    <dgm:cxn modelId="{059B95B4-8735-4D7D-85B5-355444828394}" type="presOf" srcId="{7054C546-F3BB-44C4-A338-BFF77AFDF651}" destId="{75BF6723-BE86-44AA-B14B-9459865200DE}" srcOrd="1" destOrd="0" presId="urn:microsoft.com/office/officeart/2008/layout/HorizontalMultiLevelHierarchy"/>
    <dgm:cxn modelId="{6E35D5BA-0599-445C-8A06-7DBD90B4BAB9}" srcId="{26166121-A5A1-41AD-9BA9-B387AA988A60}" destId="{4B4D9154-E409-4042-BB97-806712C3C20A}" srcOrd="0" destOrd="0" parTransId="{E0D74CAD-1777-4937-86A8-F594348638AB}" sibTransId="{8AEC11EB-10A2-477E-B6BD-05E1A62C06F3}"/>
    <dgm:cxn modelId="{63813BBF-27B7-4A63-A39C-049D1307E60F}" type="presOf" srcId="{26166121-A5A1-41AD-9BA9-B387AA988A60}" destId="{FBE4CD99-7159-4E7D-8CC1-AA1B57F6A08C}" srcOrd="0" destOrd="0" presId="urn:microsoft.com/office/officeart/2008/layout/HorizontalMultiLevelHierarchy"/>
    <dgm:cxn modelId="{81C51ED1-6182-4E91-B4E0-3D3548924935}" type="presOf" srcId="{BC50F5BB-C36C-44BD-8E81-A0179C306FAD}" destId="{A85FEB15-CD9A-4E57-994B-A5FB6EB59B6E}" srcOrd="1" destOrd="0" presId="urn:microsoft.com/office/officeart/2008/layout/HorizontalMultiLevelHierarchy"/>
    <dgm:cxn modelId="{369A20DA-27CE-404B-BF00-49EF21CF081A}" srcId="{26166121-A5A1-41AD-9BA9-B387AA988A60}" destId="{6BA0BBE1-8847-4FBD-A81B-D71BAAD98F23}" srcOrd="3" destOrd="0" parTransId="{7054C546-F3BB-44C4-A338-BFF77AFDF651}" sibTransId="{45A87ECF-DD29-4F6D-911F-95D9DE2BAC64}"/>
    <dgm:cxn modelId="{068241DF-2760-40B0-B5C4-DF2F89FD2FB6}" type="presOf" srcId="{7054C546-F3BB-44C4-A338-BFF77AFDF651}" destId="{8FC0F13E-0696-4C00-934A-E7D67390E704}" srcOrd="0" destOrd="0" presId="urn:microsoft.com/office/officeart/2008/layout/HorizontalMultiLevelHierarchy"/>
    <dgm:cxn modelId="{F9E623E2-FDD0-4157-BA06-8DA972041CF4}" srcId="{DCA1E6CA-34D7-4275-9C23-90AB1A0B8779}" destId="{26166121-A5A1-41AD-9BA9-B387AA988A60}" srcOrd="0" destOrd="0" parTransId="{C9EE099C-DCC2-4575-8911-E28D0FA3F7ED}" sibTransId="{D1DC2BB3-FCBA-4990-AF90-5F59E45B3ADD}"/>
    <dgm:cxn modelId="{736F23F9-40A3-4DD8-B01A-51BD41B3EE98}" type="presOf" srcId="{E0D74CAD-1777-4937-86A8-F594348638AB}" destId="{971206C2-44F5-4355-8AB5-4716CC217D1C}" srcOrd="1" destOrd="0" presId="urn:microsoft.com/office/officeart/2008/layout/HorizontalMultiLevelHierarchy"/>
    <dgm:cxn modelId="{13355DC6-3F62-45EA-A5FF-BF6BC06AE7C0}" type="presParOf" srcId="{D1ED52DB-1585-4817-875D-8C502B971E26}" destId="{F0EB502B-A086-44DB-A619-C5D797595A9B}" srcOrd="0" destOrd="0" presId="urn:microsoft.com/office/officeart/2008/layout/HorizontalMultiLevelHierarchy"/>
    <dgm:cxn modelId="{70B6FF9E-6FAF-438E-B03B-65BAA8604E2F}" type="presParOf" srcId="{F0EB502B-A086-44DB-A619-C5D797595A9B}" destId="{FBE4CD99-7159-4E7D-8CC1-AA1B57F6A08C}" srcOrd="0" destOrd="0" presId="urn:microsoft.com/office/officeart/2008/layout/HorizontalMultiLevelHierarchy"/>
    <dgm:cxn modelId="{47B1EC53-0616-4A82-B144-7E0A84ACD9C3}" type="presParOf" srcId="{F0EB502B-A086-44DB-A619-C5D797595A9B}" destId="{654535C7-8680-4455-A6AE-1551475FF8E8}" srcOrd="1" destOrd="0" presId="urn:microsoft.com/office/officeart/2008/layout/HorizontalMultiLevelHierarchy"/>
    <dgm:cxn modelId="{714A9997-D50D-4750-843C-57DF7CF48087}" type="presParOf" srcId="{654535C7-8680-4455-A6AE-1551475FF8E8}" destId="{9F43A260-B0C6-466E-A19F-50E854B395D7}" srcOrd="0" destOrd="0" presId="urn:microsoft.com/office/officeart/2008/layout/HorizontalMultiLevelHierarchy"/>
    <dgm:cxn modelId="{0C6BE2CB-FA1C-4E77-BF83-740BA1A53EFC}" type="presParOf" srcId="{9F43A260-B0C6-466E-A19F-50E854B395D7}" destId="{971206C2-44F5-4355-8AB5-4716CC217D1C}" srcOrd="0" destOrd="0" presId="urn:microsoft.com/office/officeart/2008/layout/HorizontalMultiLevelHierarchy"/>
    <dgm:cxn modelId="{F7DA5BDB-5F48-4008-9E17-86941D5F4165}" type="presParOf" srcId="{654535C7-8680-4455-A6AE-1551475FF8E8}" destId="{8573E629-3FE9-4F57-8F4F-0FF01E7B248D}" srcOrd="1" destOrd="0" presId="urn:microsoft.com/office/officeart/2008/layout/HorizontalMultiLevelHierarchy"/>
    <dgm:cxn modelId="{65DABA93-3C52-4C1C-92E1-5DBA76E3819D}" type="presParOf" srcId="{8573E629-3FE9-4F57-8F4F-0FF01E7B248D}" destId="{5459B348-8EE0-4329-AB66-002EA9881088}" srcOrd="0" destOrd="0" presId="urn:microsoft.com/office/officeart/2008/layout/HorizontalMultiLevelHierarchy"/>
    <dgm:cxn modelId="{DB4B623C-35B2-4197-AA81-A3E2F24F42AC}" type="presParOf" srcId="{8573E629-3FE9-4F57-8F4F-0FF01E7B248D}" destId="{30FD96DB-D138-477C-8CAA-223BBC91749F}" srcOrd="1" destOrd="0" presId="urn:microsoft.com/office/officeart/2008/layout/HorizontalMultiLevelHierarchy"/>
    <dgm:cxn modelId="{486AF122-6CE1-4247-8499-6649629675E6}" type="presParOf" srcId="{654535C7-8680-4455-A6AE-1551475FF8E8}" destId="{02E51CC1-A33A-4EE4-8688-1A7D3064FEE8}" srcOrd="2" destOrd="0" presId="urn:microsoft.com/office/officeart/2008/layout/HorizontalMultiLevelHierarchy"/>
    <dgm:cxn modelId="{ACF7CF2C-126F-4EFA-B3FD-20422B890D29}" type="presParOf" srcId="{02E51CC1-A33A-4EE4-8688-1A7D3064FEE8}" destId="{A85FEB15-CD9A-4E57-994B-A5FB6EB59B6E}" srcOrd="0" destOrd="0" presId="urn:microsoft.com/office/officeart/2008/layout/HorizontalMultiLevelHierarchy"/>
    <dgm:cxn modelId="{1E16639F-3C5F-4AFA-8F2D-59E90BE5E082}" type="presParOf" srcId="{654535C7-8680-4455-A6AE-1551475FF8E8}" destId="{E3C49F29-C656-47F7-92D5-1682C927F6B7}" srcOrd="3" destOrd="0" presId="urn:microsoft.com/office/officeart/2008/layout/HorizontalMultiLevelHierarchy"/>
    <dgm:cxn modelId="{C76C3C99-A3EE-4316-92AC-954159BB60C7}" type="presParOf" srcId="{E3C49F29-C656-47F7-92D5-1682C927F6B7}" destId="{EA9DAA4B-96BF-4AEA-8EEA-7411FD9140CF}" srcOrd="0" destOrd="0" presId="urn:microsoft.com/office/officeart/2008/layout/HorizontalMultiLevelHierarchy"/>
    <dgm:cxn modelId="{3B52DE96-FEC6-41C1-BD74-813C5996383F}" type="presParOf" srcId="{E3C49F29-C656-47F7-92D5-1682C927F6B7}" destId="{D77809A6-5752-4822-A4E0-15ACB11DFA57}" srcOrd="1" destOrd="0" presId="urn:microsoft.com/office/officeart/2008/layout/HorizontalMultiLevelHierarchy"/>
    <dgm:cxn modelId="{51FB77C1-581F-4CC6-A745-4B7F4B54C80D}" type="presParOf" srcId="{654535C7-8680-4455-A6AE-1551475FF8E8}" destId="{77058889-CB9D-43B4-938C-D1E06ADEB4D3}" srcOrd="4" destOrd="0" presId="urn:microsoft.com/office/officeart/2008/layout/HorizontalMultiLevelHierarchy"/>
    <dgm:cxn modelId="{16B855ED-3676-4BE5-A191-9C7BDF23A506}" type="presParOf" srcId="{77058889-CB9D-43B4-938C-D1E06ADEB4D3}" destId="{1E435879-CC2B-4C40-9BDD-AE416D1473C9}" srcOrd="0" destOrd="0" presId="urn:microsoft.com/office/officeart/2008/layout/HorizontalMultiLevelHierarchy"/>
    <dgm:cxn modelId="{D311FB08-EE6E-4E01-8679-2DD77BD28886}" type="presParOf" srcId="{654535C7-8680-4455-A6AE-1551475FF8E8}" destId="{FFCC4142-D8D7-4CBA-8279-C5135D5AB87B}" srcOrd="5" destOrd="0" presId="urn:microsoft.com/office/officeart/2008/layout/HorizontalMultiLevelHierarchy"/>
    <dgm:cxn modelId="{7F1BB8BB-B2F3-427E-A6BF-316391A32529}" type="presParOf" srcId="{FFCC4142-D8D7-4CBA-8279-C5135D5AB87B}" destId="{BF02CA65-604A-4996-9D8E-4EF186C2D7A9}" srcOrd="0" destOrd="0" presId="urn:microsoft.com/office/officeart/2008/layout/HorizontalMultiLevelHierarchy"/>
    <dgm:cxn modelId="{1DD2B446-8B30-4765-BA7B-28676C701711}" type="presParOf" srcId="{FFCC4142-D8D7-4CBA-8279-C5135D5AB87B}" destId="{A99F064E-A65B-4C9E-9C1B-AC0ABAC64201}" srcOrd="1" destOrd="0" presId="urn:microsoft.com/office/officeart/2008/layout/HorizontalMultiLevelHierarchy"/>
    <dgm:cxn modelId="{0C57C004-9018-4DC1-9E68-CD267A7636E3}" type="presParOf" srcId="{654535C7-8680-4455-A6AE-1551475FF8E8}" destId="{8FC0F13E-0696-4C00-934A-E7D67390E704}" srcOrd="6" destOrd="0" presId="urn:microsoft.com/office/officeart/2008/layout/HorizontalMultiLevelHierarchy"/>
    <dgm:cxn modelId="{7F6F6A41-41C6-4166-BA5A-83E9A2AD05A2}" type="presParOf" srcId="{8FC0F13E-0696-4C00-934A-E7D67390E704}" destId="{75BF6723-BE86-44AA-B14B-9459865200DE}" srcOrd="0" destOrd="0" presId="urn:microsoft.com/office/officeart/2008/layout/HorizontalMultiLevelHierarchy"/>
    <dgm:cxn modelId="{01F338DA-9AF1-4783-A40E-256480B43E0C}" type="presParOf" srcId="{654535C7-8680-4455-A6AE-1551475FF8E8}" destId="{24703962-A764-4FB4-B244-4351B8FB6A24}" srcOrd="7" destOrd="0" presId="urn:microsoft.com/office/officeart/2008/layout/HorizontalMultiLevelHierarchy"/>
    <dgm:cxn modelId="{115F0DF8-97B7-45D1-B5B2-2D7C19B71975}" type="presParOf" srcId="{24703962-A764-4FB4-B244-4351B8FB6A24}" destId="{6AB9F0C8-20C7-4AD6-9501-F6B604B1DDD8}" srcOrd="0" destOrd="0" presId="urn:microsoft.com/office/officeart/2008/layout/HorizontalMultiLevelHierarchy"/>
    <dgm:cxn modelId="{70C56E05-D1F1-4754-9071-E0B68F8A5070}" type="presParOf" srcId="{24703962-A764-4FB4-B244-4351B8FB6A24}" destId="{87B0A5B9-4A50-460F-A106-AD985F28A27F}" srcOrd="1" destOrd="0" presId="urn:microsoft.com/office/officeart/2008/layout/HorizontalMultiLevelHierarchy"/>
    <dgm:cxn modelId="{61AED9E8-11EA-4AEB-B0E1-98A445FDA14C}" type="presParOf" srcId="{654535C7-8680-4455-A6AE-1551475FF8E8}" destId="{27411329-F208-4009-85E5-549DD8099245}" srcOrd="8" destOrd="0" presId="urn:microsoft.com/office/officeart/2008/layout/HorizontalMultiLevelHierarchy"/>
    <dgm:cxn modelId="{E0949C57-6A61-4567-B7F1-BA7771F8F4E3}" type="presParOf" srcId="{27411329-F208-4009-85E5-549DD8099245}" destId="{41377ED8-6110-4DC2-9111-8E173CABAE3C}" srcOrd="0" destOrd="0" presId="urn:microsoft.com/office/officeart/2008/layout/HorizontalMultiLevelHierarchy"/>
    <dgm:cxn modelId="{F4A48A30-4C70-41F7-8A23-75F1D02C6A21}" type="presParOf" srcId="{654535C7-8680-4455-A6AE-1551475FF8E8}" destId="{1E7E15C2-9864-48C0-97E9-ED4E467E2608}" srcOrd="9" destOrd="0" presId="urn:microsoft.com/office/officeart/2008/layout/HorizontalMultiLevelHierarchy"/>
    <dgm:cxn modelId="{E695A76E-4FE1-467F-9E44-794DCAD44AE8}" type="presParOf" srcId="{1E7E15C2-9864-48C0-97E9-ED4E467E2608}" destId="{6174E7CE-4E67-44B3-B3AE-39D21B06DA02}" srcOrd="0" destOrd="0" presId="urn:microsoft.com/office/officeart/2008/layout/HorizontalMultiLevelHierarchy"/>
    <dgm:cxn modelId="{DC239717-DE65-47DD-8CA3-3F319A297EBD}" type="presParOf" srcId="{1E7E15C2-9864-48C0-97E9-ED4E467E2608}" destId="{FC717D22-42AD-42AC-A0C9-1C47CC38E264}"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60DDC0B-6BC1-42C6-B830-DC9FFAAF9468}" type="doc">
      <dgm:prSet loTypeId="urn:microsoft.com/office/officeart/2005/8/layout/hierarchy2" loCatId="hierarchy" qsTypeId="urn:microsoft.com/office/officeart/2005/8/quickstyle/simple1" qsCatId="simple" csTypeId="urn:microsoft.com/office/officeart/2005/8/colors/accent3_1" csCatId="accent3" phldr="1"/>
      <dgm:spPr/>
      <dgm:t>
        <a:bodyPr/>
        <a:lstStyle/>
        <a:p>
          <a:endParaRPr lang="es-EC"/>
        </a:p>
      </dgm:t>
    </dgm:pt>
    <dgm:pt modelId="{B097C8A1-F719-47D6-8777-A9FFDD9C8070}">
      <dgm:prSet phldrT="[Texto]"/>
      <dgm:spPr>
        <a:solidFill>
          <a:srgbClr val="FCF398"/>
        </a:solidFill>
      </dgm:spPr>
      <dgm:t>
        <a:bodyPr/>
        <a:lstStyle/>
        <a:p>
          <a:r>
            <a:rPr lang="es-EC" dirty="0"/>
            <a:t>Métodos de Perfil Criminal</a:t>
          </a:r>
        </a:p>
      </dgm:t>
    </dgm:pt>
    <dgm:pt modelId="{02BA2817-5E57-48D3-92A7-9033D42D65D0}" type="parTrans" cxnId="{2DFC52CC-FCD0-425C-94C6-4F53A9F9D085}">
      <dgm:prSet/>
      <dgm:spPr/>
      <dgm:t>
        <a:bodyPr/>
        <a:lstStyle/>
        <a:p>
          <a:endParaRPr lang="es-EC"/>
        </a:p>
      </dgm:t>
    </dgm:pt>
    <dgm:pt modelId="{6E6F8EE9-7228-49AE-BF5C-19732A5FEA96}" type="sibTrans" cxnId="{2DFC52CC-FCD0-425C-94C6-4F53A9F9D085}">
      <dgm:prSet/>
      <dgm:spPr/>
      <dgm:t>
        <a:bodyPr/>
        <a:lstStyle/>
        <a:p>
          <a:endParaRPr lang="es-EC"/>
        </a:p>
      </dgm:t>
    </dgm:pt>
    <dgm:pt modelId="{DD2661D5-D7DC-46CB-B184-E3A54B5DB3E5}">
      <dgm:prSet phldrT="[Texto]"/>
      <dgm:spPr>
        <a:solidFill>
          <a:srgbClr val="FFFFFF"/>
        </a:solidFill>
      </dgm:spPr>
      <dgm:t>
        <a:bodyPr/>
        <a:lstStyle/>
        <a:p>
          <a:r>
            <a:rPr lang="es-EC" dirty="0"/>
            <a:t>Inductivo</a:t>
          </a:r>
        </a:p>
      </dgm:t>
    </dgm:pt>
    <dgm:pt modelId="{DADD0F41-A9F1-4735-82B1-0553EEACCC8E}" type="parTrans" cxnId="{A702CA63-DF5F-481F-BB2D-59909340B75B}">
      <dgm:prSet/>
      <dgm:spPr/>
      <dgm:t>
        <a:bodyPr/>
        <a:lstStyle/>
        <a:p>
          <a:endParaRPr lang="es-EC"/>
        </a:p>
      </dgm:t>
    </dgm:pt>
    <dgm:pt modelId="{13B9EFEE-B31D-4F44-A40E-C146FF49F8D1}" type="sibTrans" cxnId="{A702CA63-DF5F-481F-BB2D-59909340B75B}">
      <dgm:prSet/>
      <dgm:spPr/>
      <dgm:t>
        <a:bodyPr/>
        <a:lstStyle/>
        <a:p>
          <a:endParaRPr lang="es-EC"/>
        </a:p>
      </dgm:t>
    </dgm:pt>
    <dgm:pt modelId="{79B7FA0F-CDCD-4582-95D4-762AE1C340EC}">
      <dgm:prSet phldrT="[Texto]"/>
      <dgm:spPr>
        <a:solidFill>
          <a:srgbClr val="FFFFFF"/>
        </a:solidFill>
      </dgm:spPr>
      <dgm:t>
        <a:bodyPr/>
        <a:lstStyle/>
        <a:p>
          <a:r>
            <a:rPr lang="es-EC" dirty="0"/>
            <a:t>Deductivo</a:t>
          </a:r>
        </a:p>
      </dgm:t>
    </dgm:pt>
    <dgm:pt modelId="{E7C8F44E-6292-4C88-ABB2-587724726DAC}" type="parTrans" cxnId="{39E8058D-3FAF-42FA-8959-C29C726A54E3}">
      <dgm:prSet/>
      <dgm:spPr/>
      <dgm:t>
        <a:bodyPr/>
        <a:lstStyle/>
        <a:p>
          <a:endParaRPr lang="es-EC"/>
        </a:p>
      </dgm:t>
    </dgm:pt>
    <dgm:pt modelId="{73A231A5-99A6-4B86-BDCA-0F6088D5E90A}" type="sibTrans" cxnId="{39E8058D-3FAF-42FA-8959-C29C726A54E3}">
      <dgm:prSet/>
      <dgm:spPr/>
      <dgm:t>
        <a:bodyPr/>
        <a:lstStyle/>
        <a:p>
          <a:endParaRPr lang="es-EC"/>
        </a:p>
      </dgm:t>
    </dgm:pt>
    <dgm:pt modelId="{12BEFA72-2BFA-481F-8E54-DD4AA65A06B1}" type="pres">
      <dgm:prSet presAssocID="{A60DDC0B-6BC1-42C6-B830-DC9FFAAF9468}" presName="diagram" presStyleCnt="0">
        <dgm:presLayoutVars>
          <dgm:chPref val="1"/>
          <dgm:dir/>
          <dgm:animOne val="branch"/>
          <dgm:animLvl val="lvl"/>
          <dgm:resizeHandles val="exact"/>
        </dgm:presLayoutVars>
      </dgm:prSet>
      <dgm:spPr/>
    </dgm:pt>
    <dgm:pt modelId="{2D1C1915-44BC-43AF-9DCB-68C0BA18B23E}" type="pres">
      <dgm:prSet presAssocID="{B097C8A1-F719-47D6-8777-A9FFDD9C8070}" presName="root1" presStyleCnt="0"/>
      <dgm:spPr/>
    </dgm:pt>
    <dgm:pt modelId="{FC949D53-BDCD-4034-AE9A-5C26A6A6E25D}" type="pres">
      <dgm:prSet presAssocID="{B097C8A1-F719-47D6-8777-A9FFDD9C8070}" presName="LevelOneTextNode" presStyleLbl="node0" presStyleIdx="0" presStyleCnt="1">
        <dgm:presLayoutVars>
          <dgm:chPref val="3"/>
        </dgm:presLayoutVars>
      </dgm:prSet>
      <dgm:spPr/>
    </dgm:pt>
    <dgm:pt modelId="{DACA810D-1235-43DD-B3D7-E8293AFD00EA}" type="pres">
      <dgm:prSet presAssocID="{B097C8A1-F719-47D6-8777-A9FFDD9C8070}" presName="level2hierChild" presStyleCnt="0"/>
      <dgm:spPr/>
    </dgm:pt>
    <dgm:pt modelId="{838CAE12-DAC3-4349-8E96-FF2DE1474A87}" type="pres">
      <dgm:prSet presAssocID="{DADD0F41-A9F1-4735-82B1-0553EEACCC8E}" presName="conn2-1" presStyleLbl="parChTrans1D2" presStyleIdx="0" presStyleCnt="2"/>
      <dgm:spPr/>
    </dgm:pt>
    <dgm:pt modelId="{A4FE645B-3DBB-4E68-8B1F-4A095599AE98}" type="pres">
      <dgm:prSet presAssocID="{DADD0F41-A9F1-4735-82B1-0553EEACCC8E}" presName="connTx" presStyleLbl="parChTrans1D2" presStyleIdx="0" presStyleCnt="2"/>
      <dgm:spPr/>
    </dgm:pt>
    <dgm:pt modelId="{847852B5-EB01-45BD-B4EA-3B0114DE2DC4}" type="pres">
      <dgm:prSet presAssocID="{DD2661D5-D7DC-46CB-B184-E3A54B5DB3E5}" presName="root2" presStyleCnt="0"/>
      <dgm:spPr/>
    </dgm:pt>
    <dgm:pt modelId="{DD69FCF6-DCD6-4087-A233-44FB2BA784EC}" type="pres">
      <dgm:prSet presAssocID="{DD2661D5-D7DC-46CB-B184-E3A54B5DB3E5}" presName="LevelTwoTextNode" presStyleLbl="node2" presStyleIdx="0" presStyleCnt="2">
        <dgm:presLayoutVars>
          <dgm:chPref val="3"/>
        </dgm:presLayoutVars>
      </dgm:prSet>
      <dgm:spPr/>
    </dgm:pt>
    <dgm:pt modelId="{2BAFEDBF-F436-4BE7-9481-1773D21E0DC2}" type="pres">
      <dgm:prSet presAssocID="{DD2661D5-D7DC-46CB-B184-E3A54B5DB3E5}" presName="level3hierChild" presStyleCnt="0"/>
      <dgm:spPr/>
    </dgm:pt>
    <dgm:pt modelId="{894A8683-F34C-4670-829F-18C944DA1CAC}" type="pres">
      <dgm:prSet presAssocID="{E7C8F44E-6292-4C88-ABB2-587724726DAC}" presName="conn2-1" presStyleLbl="parChTrans1D2" presStyleIdx="1" presStyleCnt="2"/>
      <dgm:spPr/>
    </dgm:pt>
    <dgm:pt modelId="{24B18B47-FB87-429D-ADE5-B585154235C7}" type="pres">
      <dgm:prSet presAssocID="{E7C8F44E-6292-4C88-ABB2-587724726DAC}" presName="connTx" presStyleLbl="parChTrans1D2" presStyleIdx="1" presStyleCnt="2"/>
      <dgm:spPr/>
    </dgm:pt>
    <dgm:pt modelId="{19B3E2F8-0E9A-4AA7-A19F-55BF83A80AFB}" type="pres">
      <dgm:prSet presAssocID="{79B7FA0F-CDCD-4582-95D4-762AE1C340EC}" presName="root2" presStyleCnt="0"/>
      <dgm:spPr/>
    </dgm:pt>
    <dgm:pt modelId="{202981BE-126E-415C-BA07-3686A33CDDC7}" type="pres">
      <dgm:prSet presAssocID="{79B7FA0F-CDCD-4582-95D4-762AE1C340EC}" presName="LevelTwoTextNode" presStyleLbl="node2" presStyleIdx="1" presStyleCnt="2">
        <dgm:presLayoutVars>
          <dgm:chPref val="3"/>
        </dgm:presLayoutVars>
      </dgm:prSet>
      <dgm:spPr/>
    </dgm:pt>
    <dgm:pt modelId="{3C0B0735-59BF-481B-87F1-AD11BD90B62E}" type="pres">
      <dgm:prSet presAssocID="{79B7FA0F-CDCD-4582-95D4-762AE1C340EC}" presName="level3hierChild" presStyleCnt="0"/>
      <dgm:spPr/>
    </dgm:pt>
  </dgm:ptLst>
  <dgm:cxnLst>
    <dgm:cxn modelId="{83E3D61F-3D7C-4C03-977D-394890153EC0}" type="presOf" srcId="{DADD0F41-A9F1-4735-82B1-0553EEACCC8E}" destId="{838CAE12-DAC3-4349-8E96-FF2DE1474A87}" srcOrd="0" destOrd="0" presId="urn:microsoft.com/office/officeart/2005/8/layout/hierarchy2"/>
    <dgm:cxn modelId="{E35E7E21-43F3-4ADB-8C25-025DAB9B9316}" type="presOf" srcId="{DADD0F41-A9F1-4735-82B1-0553EEACCC8E}" destId="{A4FE645B-3DBB-4E68-8B1F-4A095599AE98}" srcOrd="1" destOrd="0" presId="urn:microsoft.com/office/officeart/2005/8/layout/hierarchy2"/>
    <dgm:cxn modelId="{F9287622-3488-4BDC-B339-20F72AE4F291}" type="presOf" srcId="{B097C8A1-F719-47D6-8777-A9FFDD9C8070}" destId="{FC949D53-BDCD-4034-AE9A-5C26A6A6E25D}" srcOrd="0" destOrd="0" presId="urn:microsoft.com/office/officeart/2005/8/layout/hierarchy2"/>
    <dgm:cxn modelId="{A702CA63-DF5F-481F-BB2D-59909340B75B}" srcId="{B097C8A1-F719-47D6-8777-A9FFDD9C8070}" destId="{DD2661D5-D7DC-46CB-B184-E3A54B5DB3E5}" srcOrd="0" destOrd="0" parTransId="{DADD0F41-A9F1-4735-82B1-0553EEACCC8E}" sibTransId="{13B9EFEE-B31D-4F44-A40E-C146FF49F8D1}"/>
    <dgm:cxn modelId="{3AF4FC77-38EA-4FF3-9A69-3B765479696E}" type="presOf" srcId="{79B7FA0F-CDCD-4582-95D4-762AE1C340EC}" destId="{202981BE-126E-415C-BA07-3686A33CDDC7}" srcOrd="0" destOrd="0" presId="urn:microsoft.com/office/officeart/2005/8/layout/hierarchy2"/>
    <dgm:cxn modelId="{39E8058D-3FAF-42FA-8959-C29C726A54E3}" srcId="{B097C8A1-F719-47D6-8777-A9FFDD9C8070}" destId="{79B7FA0F-CDCD-4582-95D4-762AE1C340EC}" srcOrd="1" destOrd="0" parTransId="{E7C8F44E-6292-4C88-ABB2-587724726DAC}" sibTransId="{73A231A5-99A6-4B86-BDCA-0F6088D5E90A}"/>
    <dgm:cxn modelId="{8CBE9F8E-31C6-4C0A-86BD-05785B6EE0C4}" type="presOf" srcId="{DD2661D5-D7DC-46CB-B184-E3A54B5DB3E5}" destId="{DD69FCF6-DCD6-4087-A233-44FB2BA784EC}" srcOrd="0" destOrd="0" presId="urn:microsoft.com/office/officeart/2005/8/layout/hierarchy2"/>
    <dgm:cxn modelId="{D030E990-A998-4CFF-A444-71C67F243CCD}" type="presOf" srcId="{A60DDC0B-6BC1-42C6-B830-DC9FFAAF9468}" destId="{12BEFA72-2BFA-481F-8E54-DD4AA65A06B1}" srcOrd="0" destOrd="0" presId="urn:microsoft.com/office/officeart/2005/8/layout/hierarchy2"/>
    <dgm:cxn modelId="{4E461D9C-61AC-406D-973F-DA0299BF04F9}" type="presOf" srcId="{E7C8F44E-6292-4C88-ABB2-587724726DAC}" destId="{24B18B47-FB87-429D-ADE5-B585154235C7}" srcOrd="1" destOrd="0" presId="urn:microsoft.com/office/officeart/2005/8/layout/hierarchy2"/>
    <dgm:cxn modelId="{AE657ABD-71C3-48F5-B44F-AF0E439C1E53}" type="presOf" srcId="{E7C8F44E-6292-4C88-ABB2-587724726DAC}" destId="{894A8683-F34C-4670-829F-18C944DA1CAC}" srcOrd="0" destOrd="0" presId="urn:microsoft.com/office/officeart/2005/8/layout/hierarchy2"/>
    <dgm:cxn modelId="{2DFC52CC-FCD0-425C-94C6-4F53A9F9D085}" srcId="{A60DDC0B-6BC1-42C6-B830-DC9FFAAF9468}" destId="{B097C8A1-F719-47D6-8777-A9FFDD9C8070}" srcOrd="0" destOrd="0" parTransId="{02BA2817-5E57-48D3-92A7-9033D42D65D0}" sibTransId="{6E6F8EE9-7228-49AE-BF5C-19732A5FEA96}"/>
    <dgm:cxn modelId="{550AE104-607A-44FF-A08D-096219C275B1}" type="presParOf" srcId="{12BEFA72-2BFA-481F-8E54-DD4AA65A06B1}" destId="{2D1C1915-44BC-43AF-9DCB-68C0BA18B23E}" srcOrd="0" destOrd="0" presId="urn:microsoft.com/office/officeart/2005/8/layout/hierarchy2"/>
    <dgm:cxn modelId="{FAD704AB-C05E-416F-AF65-A520609E7FF5}" type="presParOf" srcId="{2D1C1915-44BC-43AF-9DCB-68C0BA18B23E}" destId="{FC949D53-BDCD-4034-AE9A-5C26A6A6E25D}" srcOrd="0" destOrd="0" presId="urn:microsoft.com/office/officeart/2005/8/layout/hierarchy2"/>
    <dgm:cxn modelId="{593C306C-F795-497D-9A6E-34A1A6A45D5A}" type="presParOf" srcId="{2D1C1915-44BC-43AF-9DCB-68C0BA18B23E}" destId="{DACA810D-1235-43DD-B3D7-E8293AFD00EA}" srcOrd="1" destOrd="0" presId="urn:microsoft.com/office/officeart/2005/8/layout/hierarchy2"/>
    <dgm:cxn modelId="{21CDADB9-8998-485B-9D29-FBDBA520F422}" type="presParOf" srcId="{DACA810D-1235-43DD-B3D7-E8293AFD00EA}" destId="{838CAE12-DAC3-4349-8E96-FF2DE1474A87}" srcOrd="0" destOrd="0" presId="urn:microsoft.com/office/officeart/2005/8/layout/hierarchy2"/>
    <dgm:cxn modelId="{B156C0E7-5456-4962-8D73-D11007526FC3}" type="presParOf" srcId="{838CAE12-DAC3-4349-8E96-FF2DE1474A87}" destId="{A4FE645B-3DBB-4E68-8B1F-4A095599AE98}" srcOrd="0" destOrd="0" presId="urn:microsoft.com/office/officeart/2005/8/layout/hierarchy2"/>
    <dgm:cxn modelId="{8C903487-BBE1-4CB6-9ADA-9A1454625E85}" type="presParOf" srcId="{DACA810D-1235-43DD-B3D7-E8293AFD00EA}" destId="{847852B5-EB01-45BD-B4EA-3B0114DE2DC4}" srcOrd="1" destOrd="0" presId="urn:microsoft.com/office/officeart/2005/8/layout/hierarchy2"/>
    <dgm:cxn modelId="{650CD7F8-8F30-4129-A496-CCF15A445F33}" type="presParOf" srcId="{847852B5-EB01-45BD-B4EA-3B0114DE2DC4}" destId="{DD69FCF6-DCD6-4087-A233-44FB2BA784EC}" srcOrd="0" destOrd="0" presId="urn:microsoft.com/office/officeart/2005/8/layout/hierarchy2"/>
    <dgm:cxn modelId="{3F360C99-D0D4-488D-B18F-8896C67CFBF7}" type="presParOf" srcId="{847852B5-EB01-45BD-B4EA-3B0114DE2DC4}" destId="{2BAFEDBF-F436-4BE7-9481-1773D21E0DC2}" srcOrd="1" destOrd="0" presId="urn:microsoft.com/office/officeart/2005/8/layout/hierarchy2"/>
    <dgm:cxn modelId="{88DBD6AD-0CF9-49F2-AE26-347B20F3C404}" type="presParOf" srcId="{DACA810D-1235-43DD-B3D7-E8293AFD00EA}" destId="{894A8683-F34C-4670-829F-18C944DA1CAC}" srcOrd="2" destOrd="0" presId="urn:microsoft.com/office/officeart/2005/8/layout/hierarchy2"/>
    <dgm:cxn modelId="{1527DABB-E2DA-4617-B447-41C44F5E4E1B}" type="presParOf" srcId="{894A8683-F34C-4670-829F-18C944DA1CAC}" destId="{24B18B47-FB87-429D-ADE5-B585154235C7}" srcOrd="0" destOrd="0" presId="urn:microsoft.com/office/officeart/2005/8/layout/hierarchy2"/>
    <dgm:cxn modelId="{B7293EF6-D27D-4598-AE1A-2A1CA03974D4}" type="presParOf" srcId="{DACA810D-1235-43DD-B3D7-E8293AFD00EA}" destId="{19B3E2F8-0E9A-4AA7-A19F-55BF83A80AFB}" srcOrd="3" destOrd="0" presId="urn:microsoft.com/office/officeart/2005/8/layout/hierarchy2"/>
    <dgm:cxn modelId="{05FA6E1C-F9BF-4DF6-9DD7-3F71A42CAD2C}" type="presParOf" srcId="{19B3E2F8-0E9A-4AA7-A19F-55BF83A80AFB}" destId="{202981BE-126E-415C-BA07-3686A33CDDC7}" srcOrd="0" destOrd="0" presId="urn:microsoft.com/office/officeart/2005/8/layout/hierarchy2"/>
    <dgm:cxn modelId="{03C60368-ECE4-43B2-A341-7C66E5FCAC2D}" type="presParOf" srcId="{19B3E2F8-0E9A-4AA7-A19F-55BF83A80AFB}" destId="{3C0B0735-59BF-481B-87F1-AD11BD90B62E}"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A69B2D5-4F43-4F4A-B26F-308DEC454A04}" type="doc">
      <dgm:prSet loTypeId="urn:microsoft.com/office/officeart/2005/8/layout/cycle4" loCatId="cycle" qsTypeId="urn:microsoft.com/office/officeart/2005/8/quickstyle/simple1" qsCatId="simple" csTypeId="urn:microsoft.com/office/officeart/2005/8/colors/accent1_1" csCatId="accent1" phldr="1"/>
      <dgm:spPr/>
      <dgm:t>
        <a:bodyPr/>
        <a:lstStyle/>
        <a:p>
          <a:endParaRPr lang="es-EC"/>
        </a:p>
      </dgm:t>
    </dgm:pt>
    <dgm:pt modelId="{95C0C3F7-2131-4067-966B-72A42E1C8D71}">
      <dgm:prSet phldrT="[Texto]" custT="1"/>
      <dgm:spPr>
        <a:solidFill>
          <a:srgbClr val="99CCFF"/>
        </a:solidFill>
      </dgm:spPr>
      <dgm:t>
        <a:bodyPr/>
        <a:lstStyle/>
        <a:p>
          <a:pPr>
            <a:buFont typeface="Arial" panose="020B0604020202020204" pitchFamily="34" charset="0"/>
            <a:buChar char="•"/>
          </a:pPr>
          <a:r>
            <a:rPr lang="es-EC" sz="1600"/>
            <a:t>Teoría Actividades Rutinarias </a:t>
          </a:r>
        </a:p>
      </dgm:t>
    </dgm:pt>
    <dgm:pt modelId="{6386BFD8-D864-46B9-AD4D-119F3170EBF6}" type="parTrans" cxnId="{DA6EC765-BEF6-49DA-84D7-B510C7193495}">
      <dgm:prSet/>
      <dgm:spPr/>
      <dgm:t>
        <a:bodyPr/>
        <a:lstStyle/>
        <a:p>
          <a:endParaRPr lang="es-EC" sz="1600"/>
        </a:p>
      </dgm:t>
    </dgm:pt>
    <dgm:pt modelId="{57DB36A3-155E-4051-8CDA-447A9AEFA414}" type="sibTrans" cxnId="{DA6EC765-BEF6-49DA-84D7-B510C7193495}">
      <dgm:prSet/>
      <dgm:spPr/>
      <dgm:t>
        <a:bodyPr/>
        <a:lstStyle/>
        <a:p>
          <a:endParaRPr lang="es-EC" sz="1600"/>
        </a:p>
      </dgm:t>
    </dgm:pt>
    <dgm:pt modelId="{40A17378-DFDD-4197-B280-A7D80E9E4684}">
      <dgm:prSet custT="1"/>
      <dgm:spPr/>
      <dgm:t>
        <a:bodyPr/>
        <a:lstStyle/>
        <a:p>
          <a:r>
            <a:rPr lang="es-EC" sz="1600"/>
            <a:t>Teoría Patrón delictivo </a:t>
          </a:r>
          <a:endParaRPr lang="es-EC" sz="1600" dirty="0"/>
        </a:p>
      </dgm:t>
    </dgm:pt>
    <dgm:pt modelId="{64410715-3740-4614-97E5-8DE6D3ECA0C5}" type="parTrans" cxnId="{568F1649-4582-4F03-8D56-8076A9BDC69A}">
      <dgm:prSet/>
      <dgm:spPr/>
      <dgm:t>
        <a:bodyPr/>
        <a:lstStyle/>
        <a:p>
          <a:endParaRPr lang="es-EC" sz="1600"/>
        </a:p>
      </dgm:t>
    </dgm:pt>
    <dgm:pt modelId="{99070C1C-11AE-4C66-8D71-FF28058E7599}" type="sibTrans" cxnId="{568F1649-4582-4F03-8D56-8076A9BDC69A}">
      <dgm:prSet/>
      <dgm:spPr/>
      <dgm:t>
        <a:bodyPr/>
        <a:lstStyle/>
        <a:p>
          <a:endParaRPr lang="es-EC" sz="1600"/>
        </a:p>
      </dgm:t>
    </dgm:pt>
    <dgm:pt modelId="{A39A5911-7B0A-4BFB-A77C-B7562736C105}">
      <dgm:prSet custT="1"/>
      <dgm:spPr>
        <a:solidFill>
          <a:srgbClr val="99CCFF"/>
        </a:solidFill>
      </dgm:spPr>
      <dgm:t>
        <a:bodyPr/>
        <a:lstStyle/>
        <a:p>
          <a:r>
            <a:rPr lang="es-EC" sz="1600"/>
            <a:t>Teoría Elección racional</a:t>
          </a:r>
          <a:endParaRPr lang="es-EC" sz="1600" dirty="0"/>
        </a:p>
      </dgm:t>
    </dgm:pt>
    <dgm:pt modelId="{8B7202D3-4EDD-4318-85B3-C556049775D2}" type="parTrans" cxnId="{4F77EB33-8C27-4E88-B65D-913B992093FB}">
      <dgm:prSet/>
      <dgm:spPr/>
      <dgm:t>
        <a:bodyPr/>
        <a:lstStyle/>
        <a:p>
          <a:endParaRPr lang="es-EC" sz="1600"/>
        </a:p>
      </dgm:t>
    </dgm:pt>
    <dgm:pt modelId="{F47EBB65-657E-46E7-9E62-BC7C3C344291}" type="sibTrans" cxnId="{4F77EB33-8C27-4E88-B65D-913B992093FB}">
      <dgm:prSet/>
      <dgm:spPr/>
      <dgm:t>
        <a:bodyPr/>
        <a:lstStyle/>
        <a:p>
          <a:endParaRPr lang="es-EC" sz="1600"/>
        </a:p>
      </dgm:t>
    </dgm:pt>
    <dgm:pt modelId="{B4A93026-EA9C-486B-A9D9-2DCB2DCDC5D7}">
      <dgm:prSet custT="1"/>
      <dgm:spPr/>
      <dgm:t>
        <a:bodyPr/>
        <a:lstStyle/>
        <a:p>
          <a:r>
            <a:rPr lang="es-EC" sz="1600" dirty="0"/>
            <a:t>Teoría de las ventas rotas</a:t>
          </a:r>
        </a:p>
      </dgm:t>
    </dgm:pt>
    <dgm:pt modelId="{55870F0E-E750-480F-96D4-33F0E08187E9}" type="parTrans" cxnId="{430257AB-F6B0-4D41-BBCF-94B00A26F4C8}">
      <dgm:prSet/>
      <dgm:spPr/>
      <dgm:t>
        <a:bodyPr/>
        <a:lstStyle/>
        <a:p>
          <a:endParaRPr lang="es-EC" sz="1600"/>
        </a:p>
      </dgm:t>
    </dgm:pt>
    <dgm:pt modelId="{D21A2393-98CE-4EFD-B46B-1750D045007E}" type="sibTrans" cxnId="{430257AB-F6B0-4D41-BBCF-94B00A26F4C8}">
      <dgm:prSet/>
      <dgm:spPr/>
      <dgm:t>
        <a:bodyPr/>
        <a:lstStyle/>
        <a:p>
          <a:endParaRPr lang="es-EC" sz="1600"/>
        </a:p>
      </dgm:t>
    </dgm:pt>
    <dgm:pt modelId="{F955E1FB-B220-407F-8C10-C033F56D2FEA}" type="pres">
      <dgm:prSet presAssocID="{8A69B2D5-4F43-4F4A-B26F-308DEC454A04}" presName="cycleMatrixDiagram" presStyleCnt="0">
        <dgm:presLayoutVars>
          <dgm:chMax val="1"/>
          <dgm:dir/>
          <dgm:animLvl val="lvl"/>
          <dgm:resizeHandles val="exact"/>
        </dgm:presLayoutVars>
      </dgm:prSet>
      <dgm:spPr/>
    </dgm:pt>
    <dgm:pt modelId="{54D09E71-829B-4F48-AD82-8459F756BA2E}" type="pres">
      <dgm:prSet presAssocID="{8A69B2D5-4F43-4F4A-B26F-308DEC454A04}" presName="children" presStyleCnt="0"/>
      <dgm:spPr/>
    </dgm:pt>
    <dgm:pt modelId="{6C086203-3A11-4F1B-B34E-9E6C0365333C}" type="pres">
      <dgm:prSet presAssocID="{8A69B2D5-4F43-4F4A-B26F-308DEC454A04}" presName="childPlaceholder" presStyleCnt="0"/>
      <dgm:spPr/>
    </dgm:pt>
    <dgm:pt modelId="{1A5F7291-60E6-4F6E-8CD4-B02C58886744}" type="pres">
      <dgm:prSet presAssocID="{8A69B2D5-4F43-4F4A-B26F-308DEC454A04}" presName="circle" presStyleCnt="0"/>
      <dgm:spPr/>
    </dgm:pt>
    <dgm:pt modelId="{00643EAF-9029-44DC-ABB4-8A7EF6542EBB}" type="pres">
      <dgm:prSet presAssocID="{8A69B2D5-4F43-4F4A-B26F-308DEC454A04}" presName="quadrant1" presStyleLbl="node1" presStyleIdx="0" presStyleCnt="4">
        <dgm:presLayoutVars>
          <dgm:chMax val="1"/>
          <dgm:bulletEnabled val="1"/>
        </dgm:presLayoutVars>
      </dgm:prSet>
      <dgm:spPr/>
    </dgm:pt>
    <dgm:pt modelId="{2AD7D0E5-3377-4125-86A8-BCBCDD477769}" type="pres">
      <dgm:prSet presAssocID="{8A69B2D5-4F43-4F4A-B26F-308DEC454A04}" presName="quadrant2" presStyleLbl="node1" presStyleIdx="1" presStyleCnt="4">
        <dgm:presLayoutVars>
          <dgm:chMax val="1"/>
          <dgm:bulletEnabled val="1"/>
        </dgm:presLayoutVars>
      </dgm:prSet>
      <dgm:spPr/>
    </dgm:pt>
    <dgm:pt modelId="{70487ACA-9D9A-40A4-B744-1263D7C0E346}" type="pres">
      <dgm:prSet presAssocID="{8A69B2D5-4F43-4F4A-B26F-308DEC454A04}" presName="quadrant3" presStyleLbl="node1" presStyleIdx="2" presStyleCnt="4">
        <dgm:presLayoutVars>
          <dgm:chMax val="1"/>
          <dgm:bulletEnabled val="1"/>
        </dgm:presLayoutVars>
      </dgm:prSet>
      <dgm:spPr/>
    </dgm:pt>
    <dgm:pt modelId="{15F4CB13-2909-4CA5-9FEA-046E9CDC4FAF}" type="pres">
      <dgm:prSet presAssocID="{8A69B2D5-4F43-4F4A-B26F-308DEC454A04}" presName="quadrant4" presStyleLbl="node1" presStyleIdx="3" presStyleCnt="4">
        <dgm:presLayoutVars>
          <dgm:chMax val="1"/>
          <dgm:bulletEnabled val="1"/>
        </dgm:presLayoutVars>
      </dgm:prSet>
      <dgm:spPr/>
    </dgm:pt>
    <dgm:pt modelId="{6D7BDDCE-8189-4596-9639-797EB57A953B}" type="pres">
      <dgm:prSet presAssocID="{8A69B2D5-4F43-4F4A-B26F-308DEC454A04}" presName="quadrantPlaceholder" presStyleCnt="0"/>
      <dgm:spPr/>
    </dgm:pt>
    <dgm:pt modelId="{9D4B60CE-B95A-45AA-AC5E-19931665B843}" type="pres">
      <dgm:prSet presAssocID="{8A69B2D5-4F43-4F4A-B26F-308DEC454A04}" presName="center1" presStyleLbl="fgShp" presStyleIdx="0" presStyleCnt="2"/>
      <dgm:spPr/>
    </dgm:pt>
    <dgm:pt modelId="{D5CE66E7-6A3E-4490-AA40-F66269C3ED18}" type="pres">
      <dgm:prSet presAssocID="{8A69B2D5-4F43-4F4A-B26F-308DEC454A04}" presName="center2" presStyleLbl="fgShp" presStyleIdx="1" presStyleCnt="2"/>
      <dgm:spPr/>
    </dgm:pt>
  </dgm:ptLst>
  <dgm:cxnLst>
    <dgm:cxn modelId="{A28DBD08-C4EC-4B30-BFD6-2936979E3E94}" type="presOf" srcId="{A39A5911-7B0A-4BFB-A77C-B7562736C105}" destId="{70487ACA-9D9A-40A4-B744-1263D7C0E346}" srcOrd="0" destOrd="0" presId="urn:microsoft.com/office/officeart/2005/8/layout/cycle4"/>
    <dgm:cxn modelId="{C0FBAC26-DA29-4539-A04F-494B814C531A}" type="presOf" srcId="{B4A93026-EA9C-486B-A9D9-2DCB2DCDC5D7}" destId="{15F4CB13-2909-4CA5-9FEA-046E9CDC4FAF}" srcOrd="0" destOrd="0" presId="urn:microsoft.com/office/officeart/2005/8/layout/cycle4"/>
    <dgm:cxn modelId="{4F77EB33-8C27-4E88-B65D-913B992093FB}" srcId="{8A69B2D5-4F43-4F4A-B26F-308DEC454A04}" destId="{A39A5911-7B0A-4BFB-A77C-B7562736C105}" srcOrd="2" destOrd="0" parTransId="{8B7202D3-4EDD-4318-85B3-C556049775D2}" sibTransId="{F47EBB65-657E-46E7-9E62-BC7C3C344291}"/>
    <dgm:cxn modelId="{DA6EC765-BEF6-49DA-84D7-B510C7193495}" srcId="{8A69B2D5-4F43-4F4A-B26F-308DEC454A04}" destId="{95C0C3F7-2131-4067-966B-72A42E1C8D71}" srcOrd="0" destOrd="0" parTransId="{6386BFD8-D864-46B9-AD4D-119F3170EBF6}" sibTransId="{57DB36A3-155E-4051-8CDA-447A9AEFA414}"/>
    <dgm:cxn modelId="{568F1649-4582-4F03-8D56-8076A9BDC69A}" srcId="{8A69B2D5-4F43-4F4A-B26F-308DEC454A04}" destId="{40A17378-DFDD-4197-B280-A7D80E9E4684}" srcOrd="1" destOrd="0" parTransId="{64410715-3740-4614-97E5-8DE6D3ECA0C5}" sibTransId="{99070C1C-11AE-4C66-8D71-FF28058E7599}"/>
    <dgm:cxn modelId="{2074A07C-1420-422F-A442-E0FACED549D8}" type="presOf" srcId="{8A69B2D5-4F43-4F4A-B26F-308DEC454A04}" destId="{F955E1FB-B220-407F-8C10-C033F56D2FEA}" srcOrd="0" destOrd="0" presId="urn:microsoft.com/office/officeart/2005/8/layout/cycle4"/>
    <dgm:cxn modelId="{A6363587-69AB-44CC-9C5A-B85D70F2FAEB}" type="presOf" srcId="{95C0C3F7-2131-4067-966B-72A42E1C8D71}" destId="{00643EAF-9029-44DC-ABB4-8A7EF6542EBB}" srcOrd="0" destOrd="0" presId="urn:microsoft.com/office/officeart/2005/8/layout/cycle4"/>
    <dgm:cxn modelId="{227FFE9A-1654-42F5-A3E3-C6F15269E5C6}" type="presOf" srcId="{40A17378-DFDD-4197-B280-A7D80E9E4684}" destId="{2AD7D0E5-3377-4125-86A8-BCBCDD477769}" srcOrd="0" destOrd="0" presId="urn:microsoft.com/office/officeart/2005/8/layout/cycle4"/>
    <dgm:cxn modelId="{430257AB-F6B0-4D41-BBCF-94B00A26F4C8}" srcId="{8A69B2D5-4F43-4F4A-B26F-308DEC454A04}" destId="{B4A93026-EA9C-486B-A9D9-2DCB2DCDC5D7}" srcOrd="3" destOrd="0" parTransId="{55870F0E-E750-480F-96D4-33F0E08187E9}" sibTransId="{D21A2393-98CE-4EFD-B46B-1750D045007E}"/>
    <dgm:cxn modelId="{F59649D2-A668-46A2-BC3E-B9E3AD872F0E}" type="presParOf" srcId="{F955E1FB-B220-407F-8C10-C033F56D2FEA}" destId="{54D09E71-829B-4F48-AD82-8459F756BA2E}" srcOrd="0" destOrd="0" presId="urn:microsoft.com/office/officeart/2005/8/layout/cycle4"/>
    <dgm:cxn modelId="{43BF60BA-A298-43F4-BBB3-5DC09FBE0F25}" type="presParOf" srcId="{54D09E71-829B-4F48-AD82-8459F756BA2E}" destId="{6C086203-3A11-4F1B-B34E-9E6C0365333C}" srcOrd="0" destOrd="0" presId="urn:microsoft.com/office/officeart/2005/8/layout/cycle4"/>
    <dgm:cxn modelId="{BF173737-DFDF-49D5-BB9E-32F6861E687F}" type="presParOf" srcId="{F955E1FB-B220-407F-8C10-C033F56D2FEA}" destId="{1A5F7291-60E6-4F6E-8CD4-B02C58886744}" srcOrd="1" destOrd="0" presId="urn:microsoft.com/office/officeart/2005/8/layout/cycle4"/>
    <dgm:cxn modelId="{56AE897E-C86A-432C-ADA6-8C401F79D6BA}" type="presParOf" srcId="{1A5F7291-60E6-4F6E-8CD4-B02C58886744}" destId="{00643EAF-9029-44DC-ABB4-8A7EF6542EBB}" srcOrd="0" destOrd="0" presId="urn:microsoft.com/office/officeart/2005/8/layout/cycle4"/>
    <dgm:cxn modelId="{CA1D6C01-3411-4EB5-9BA6-FD95C8AF96AC}" type="presParOf" srcId="{1A5F7291-60E6-4F6E-8CD4-B02C58886744}" destId="{2AD7D0E5-3377-4125-86A8-BCBCDD477769}" srcOrd="1" destOrd="0" presId="urn:microsoft.com/office/officeart/2005/8/layout/cycle4"/>
    <dgm:cxn modelId="{C9A0FDE4-4C85-44EA-A8BA-C075ACBF9810}" type="presParOf" srcId="{1A5F7291-60E6-4F6E-8CD4-B02C58886744}" destId="{70487ACA-9D9A-40A4-B744-1263D7C0E346}" srcOrd="2" destOrd="0" presId="urn:microsoft.com/office/officeart/2005/8/layout/cycle4"/>
    <dgm:cxn modelId="{889826F8-CF82-4AA5-AB03-D8CDC8F92B56}" type="presParOf" srcId="{1A5F7291-60E6-4F6E-8CD4-B02C58886744}" destId="{15F4CB13-2909-4CA5-9FEA-046E9CDC4FAF}" srcOrd="3" destOrd="0" presId="urn:microsoft.com/office/officeart/2005/8/layout/cycle4"/>
    <dgm:cxn modelId="{B41821F6-AFC5-41A5-9537-581C5FD8BFAB}" type="presParOf" srcId="{1A5F7291-60E6-4F6E-8CD4-B02C58886744}" destId="{6D7BDDCE-8189-4596-9639-797EB57A953B}" srcOrd="4" destOrd="0" presId="urn:microsoft.com/office/officeart/2005/8/layout/cycle4"/>
    <dgm:cxn modelId="{7708089A-5B4F-4420-B86F-3441161EB0CC}" type="presParOf" srcId="{F955E1FB-B220-407F-8C10-C033F56D2FEA}" destId="{9D4B60CE-B95A-45AA-AC5E-19931665B843}" srcOrd="2" destOrd="0" presId="urn:microsoft.com/office/officeart/2005/8/layout/cycle4"/>
    <dgm:cxn modelId="{7FEF32D5-708D-4C9E-A86C-345105CF9F03}" type="presParOf" srcId="{F955E1FB-B220-407F-8C10-C033F56D2FEA}" destId="{D5CE66E7-6A3E-4490-AA40-F66269C3ED18}"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20702-D8B3-46A9-A6D9-B5A7A96800CD}">
      <dsp:nvSpPr>
        <dsp:cNvPr id="0" name=""/>
        <dsp:cNvSpPr/>
      </dsp:nvSpPr>
      <dsp:spPr>
        <a:xfrm>
          <a:off x="-5431261" y="-831642"/>
          <a:ext cx="6467023" cy="6467023"/>
        </a:xfrm>
        <a:prstGeom prst="blockArc">
          <a:avLst>
            <a:gd name="adj1" fmla="val 18900000"/>
            <a:gd name="adj2" fmla="val 2700000"/>
            <a:gd name="adj3" fmla="val 334"/>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D90728-452C-4417-B4D3-A9AF94E3FC50}">
      <dsp:nvSpPr>
        <dsp:cNvPr id="0" name=""/>
        <dsp:cNvSpPr/>
      </dsp:nvSpPr>
      <dsp:spPr>
        <a:xfrm>
          <a:off x="386122" y="252964"/>
          <a:ext cx="4989923" cy="505737"/>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1429" tIns="71120" rIns="71120" bIns="71120" numCol="1" spcCol="1270" anchor="ctr" anchorCtr="0">
          <a:noAutofit/>
        </a:bodyPr>
        <a:lstStyle/>
        <a:p>
          <a:pPr marL="0" lvl="0" indent="0" algn="l" defTabSz="1244600">
            <a:lnSpc>
              <a:spcPct val="90000"/>
            </a:lnSpc>
            <a:spcBef>
              <a:spcPct val="0"/>
            </a:spcBef>
            <a:spcAft>
              <a:spcPct val="35000"/>
            </a:spcAft>
            <a:buNone/>
          </a:pPr>
          <a:r>
            <a:rPr lang="es-EC" sz="2800" kern="1200" dirty="0"/>
            <a:t>1.Antecedentes</a:t>
          </a:r>
          <a:endParaRPr lang="es-ES" sz="2800" kern="1200" dirty="0">
            <a:latin typeface="Times New Roman" panose="02020603050405020304" pitchFamily="18" charset="0"/>
            <a:cs typeface="Times New Roman" panose="02020603050405020304" pitchFamily="18" charset="0"/>
          </a:endParaRPr>
        </a:p>
      </dsp:txBody>
      <dsp:txXfrm>
        <a:off x="386122" y="252964"/>
        <a:ext cx="4989923" cy="505737"/>
      </dsp:txXfrm>
    </dsp:sp>
    <dsp:sp modelId="{B84173DA-B81C-4AE6-98DB-8ECA5AE991D5}">
      <dsp:nvSpPr>
        <dsp:cNvPr id="0" name=""/>
        <dsp:cNvSpPr/>
      </dsp:nvSpPr>
      <dsp:spPr>
        <a:xfrm>
          <a:off x="70036" y="189747"/>
          <a:ext cx="632171" cy="63217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2FAFE778-10AC-446D-91FB-D4AC3A015A6C}">
      <dsp:nvSpPr>
        <dsp:cNvPr id="0" name=""/>
        <dsp:cNvSpPr/>
      </dsp:nvSpPr>
      <dsp:spPr>
        <a:xfrm>
          <a:off x="802126" y="1011475"/>
          <a:ext cx="4573919" cy="505737"/>
        </a:xfrm>
        <a:prstGeom prst="rect">
          <a:avLst/>
        </a:prstGeom>
        <a:gradFill rotWithShape="0">
          <a:gsLst>
            <a:gs pos="0">
              <a:schemeClr val="accent5">
                <a:hueOff val="-1351709"/>
                <a:satOff val="-3484"/>
                <a:lumOff val="-2353"/>
                <a:alphaOff val="0"/>
                <a:lumMod val="110000"/>
                <a:satMod val="105000"/>
                <a:tint val="67000"/>
              </a:schemeClr>
            </a:gs>
            <a:gs pos="50000">
              <a:schemeClr val="accent5">
                <a:hueOff val="-1351709"/>
                <a:satOff val="-3484"/>
                <a:lumOff val="-2353"/>
                <a:alphaOff val="0"/>
                <a:lumMod val="105000"/>
                <a:satMod val="103000"/>
                <a:tint val="73000"/>
              </a:schemeClr>
            </a:gs>
            <a:gs pos="100000">
              <a:schemeClr val="accent5">
                <a:hueOff val="-1351709"/>
                <a:satOff val="-3484"/>
                <a:lumOff val="-2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1429" tIns="71120" rIns="71120" bIns="71120" numCol="1" spcCol="1270" anchor="ctr" anchorCtr="0">
          <a:noAutofit/>
        </a:bodyPr>
        <a:lstStyle/>
        <a:p>
          <a:pPr marL="0" lvl="0" indent="0" algn="l" defTabSz="1244600">
            <a:lnSpc>
              <a:spcPct val="90000"/>
            </a:lnSpc>
            <a:spcBef>
              <a:spcPct val="0"/>
            </a:spcBef>
            <a:spcAft>
              <a:spcPct val="35000"/>
            </a:spcAft>
            <a:buNone/>
          </a:pPr>
          <a:r>
            <a:rPr lang="es-EC" sz="2800" kern="1200" dirty="0"/>
            <a:t>2.Problema / Justificación </a:t>
          </a:r>
        </a:p>
      </dsp:txBody>
      <dsp:txXfrm>
        <a:off x="802126" y="1011475"/>
        <a:ext cx="4573919" cy="505737"/>
      </dsp:txXfrm>
    </dsp:sp>
    <dsp:sp modelId="{7EBBBDDD-281A-4993-B8A8-FCF236065EBC}">
      <dsp:nvSpPr>
        <dsp:cNvPr id="0" name=""/>
        <dsp:cNvSpPr/>
      </dsp:nvSpPr>
      <dsp:spPr>
        <a:xfrm>
          <a:off x="486040" y="948257"/>
          <a:ext cx="632171" cy="63217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1351709"/>
              <a:satOff val="-3484"/>
              <a:lumOff val="-2353"/>
              <a:alphaOff val="0"/>
            </a:schemeClr>
          </a:solidFill>
          <a:prstDash val="solid"/>
          <a:miter lim="800000"/>
        </a:ln>
        <a:effectLst/>
      </dsp:spPr>
      <dsp:style>
        <a:lnRef idx="1">
          <a:scrgbClr r="0" g="0" b="0"/>
        </a:lnRef>
        <a:fillRef idx="2">
          <a:scrgbClr r="0" g="0" b="0"/>
        </a:fillRef>
        <a:effectRef idx="0">
          <a:scrgbClr r="0" g="0" b="0"/>
        </a:effectRef>
        <a:fontRef idx="minor"/>
      </dsp:style>
    </dsp:sp>
    <dsp:sp modelId="{B5875ACF-262C-4DDE-845F-B8C825681D2B}">
      <dsp:nvSpPr>
        <dsp:cNvPr id="0" name=""/>
        <dsp:cNvSpPr/>
      </dsp:nvSpPr>
      <dsp:spPr>
        <a:xfrm>
          <a:off x="992354" y="1769985"/>
          <a:ext cx="4383691" cy="505737"/>
        </a:xfrm>
        <a:prstGeom prst="rect">
          <a:avLst/>
        </a:prstGeom>
        <a:gradFill rotWithShape="0">
          <a:gsLst>
            <a:gs pos="0">
              <a:schemeClr val="accent5">
                <a:hueOff val="-2703417"/>
                <a:satOff val="-6968"/>
                <a:lumOff val="-4706"/>
                <a:alphaOff val="0"/>
                <a:lumMod val="110000"/>
                <a:satMod val="105000"/>
                <a:tint val="67000"/>
              </a:schemeClr>
            </a:gs>
            <a:gs pos="50000">
              <a:schemeClr val="accent5">
                <a:hueOff val="-2703417"/>
                <a:satOff val="-6968"/>
                <a:lumOff val="-4706"/>
                <a:alphaOff val="0"/>
                <a:lumMod val="105000"/>
                <a:satMod val="103000"/>
                <a:tint val="73000"/>
              </a:schemeClr>
            </a:gs>
            <a:gs pos="100000">
              <a:schemeClr val="accent5">
                <a:hueOff val="-2703417"/>
                <a:satOff val="-6968"/>
                <a:lumOff val="-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1429" tIns="71120" rIns="71120" bIns="71120" numCol="1" spcCol="1270" anchor="ctr" anchorCtr="0">
          <a:noAutofit/>
        </a:bodyPr>
        <a:lstStyle/>
        <a:p>
          <a:pPr marL="0" lvl="0" indent="0" algn="l" defTabSz="1244600">
            <a:lnSpc>
              <a:spcPct val="90000"/>
            </a:lnSpc>
            <a:spcBef>
              <a:spcPct val="0"/>
            </a:spcBef>
            <a:spcAft>
              <a:spcPct val="35000"/>
            </a:spcAft>
            <a:buNone/>
          </a:pPr>
          <a:r>
            <a:rPr lang="es-EC" sz="2800" kern="1200" dirty="0"/>
            <a:t>3.Objetivos</a:t>
          </a:r>
        </a:p>
      </dsp:txBody>
      <dsp:txXfrm>
        <a:off x="992354" y="1769985"/>
        <a:ext cx="4383691" cy="505737"/>
      </dsp:txXfrm>
    </dsp:sp>
    <dsp:sp modelId="{49AEB635-8327-40B3-B377-DE9D64211D4C}">
      <dsp:nvSpPr>
        <dsp:cNvPr id="0" name=""/>
        <dsp:cNvSpPr/>
      </dsp:nvSpPr>
      <dsp:spPr>
        <a:xfrm>
          <a:off x="676268" y="1706768"/>
          <a:ext cx="632171" cy="63217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2703417"/>
              <a:satOff val="-6968"/>
              <a:lumOff val="-4706"/>
              <a:alphaOff val="0"/>
            </a:schemeClr>
          </a:solidFill>
          <a:prstDash val="solid"/>
          <a:miter lim="800000"/>
        </a:ln>
        <a:effectLst/>
      </dsp:spPr>
      <dsp:style>
        <a:lnRef idx="1">
          <a:scrgbClr r="0" g="0" b="0"/>
        </a:lnRef>
        <a:fillRef idx="2">
          <a:scrgbClr r="0" g="0" b="0"/>
        </a:fillRef>
        <a:effectRef idx="0">
          <a:scrgbClr r="0" g="0" b="0"/>
        </a:effectRef>
        <a:fontRef idx="minor"/>
      </dsp:style>
    </dsp:sp>
    <dsp:sp modelId="{05BC56AA-F7DC-42AD-A3C4-193EA8E93418}">
      <dsp:nvSpPr>
        <dsp:cNvPr id="0" name=""/>
        <dsp:cNvSpPr/>
      </dsp:nvSpPr>
      <dsp:spPr>
        <a:xfrm>
          <a:off x="992354" y="2528015"/>
          <a:ext cx="4383691" cy="505737"/>
        </a:xfrm>
        <a:prstGeom prst="rect">
          <a:avLst/>
        </a:prstGeom>
        <a:gradFill rotWithShape="0">
          <a:gsLst>
            <a:gs pos="0">
              <a:schemeClr val="accent5">
                <a:hueOff val="-4055126"/>
                <a:satOff val="-10451"/>
                <a:lumOff val="-7059"/>
                <a:alphaOff val="0"/>
                <a:lumMod val="110000"/>
                <a:satMod val="105000"/>
                <a:tint val="67000"/>
              </a:schemeClr>
            </a:gs>
            <a:gs pos="50000">
              <a:schemeClr val="accent5">
                <a:hueOff val="-4055126"/>
                <a:satOff val="-10451"/>
                <a:lumOff val="-7059"/>
                <a:alphaOff val="0"/>
                <a:lumMod val="105000"/>
                <a:satMod val="103000"/>
                <a:tint val="73000"/>
              </a:schemeClr>
            </a:gs>
            <a:gs pos="100000">
              <a:schemeClr val="accent5">
                <a:hueOff val="-4055126"/>
                <a:satOff val="-10451"/>
                <a:lumOff val="-705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1429" tIns="71120" rIns="71120" bIns="71120" numCol="1" spcCol="1270" anchor="ctr" anchorCtr="0">
          <a:noAutofit/>
        </a:bodyPr>
        <a:lstStyle/>
        <a:p>
          <a:pPr marL="0" lvl="0" indent="0" algn="l" defTabSz="1244600">
            <a:lnSpc>
              <a:spcPct val="90000"/>
            </a:lnSpc>
            <a:spcBef>
              <a:spcPct val="0"/>
            </a:spcBef>
            <a:spcAft>
              <a:spcPct val="35000"/>
            </a:spcAft>
            <a:buNone/>
          </a:pPr>
          <a:r>
            <a:rPr lang="es-EC" sz="2800" kern="1200" dirty="0"/>
            <a:t>4.Metodología</a:t>
          </a:r>
        </a:p>
      </dsp:txBody>
      <dsp:txXfrm>
        <a:off x="992354" y="2528015"/>
        <a:ext cx="4383691" cy="505737"/>
      </dsp:txXfrm>
    </dsp:sp>
    <dsp:sp modelId="{EE585DA4-4547-49EC-898C-922CAD0FED16}">
      <dsp:nvSpPr>
        <dsp:cNvPr id="0" name=""/>
        <dsp:cNvSpPr/>
      </dsp:nvSpPr>
      <dsp:spPr>
        <a:xfrm>
          <a:off x="676268" y="2464797"/>
          <a:ext cx="632171" cy="63217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4055126"/>
              <a:satOff val="-10451"/>
              <a:lumOff val="-7059"/>
              <a:alphaOff val="0"/>
            </a:schemeClr>
          </a:solidFill>
          <a:prstDash val="solid"/>
          <a:miter lim="800000"/>
        </a:ln>
        <a:effectLst/>
      </dsp:spPr>
      <dsp:style>
        <a:lnRef idx="1">
          <a:scrgbClr r="0" g="0" b="0"/>
        </a:lnRef>
        <a:fillRef idx="2">
          <a:scrgbClr r="0" g="0" b="0"/>
        </a:fillRef>
        <a:effectRef idx="0">
          <a:scrgbClr r="0" g="0" b="0"/>
        </a:effectRef>
        <a:fontRef idx="minor"/>
      </dsp:style>
    </dsp:sp>
    <dsp:sp modelId="{66A74922-4F35-49A7-A667-26AE922BA0E0}">
      <dsp:nvSpPr>
        <dsp:cNvPr id="0" name=""/>
        <dsp:cNvSpPr/>
      </dsp:nvSpPr>
      <dsp:spPr>
        <a:xfrm>
          <a:off x="802126" y="3286525"/>
          <a:ext cx="4573919" cy="505737"/>
        </a:xfrm>
        <a:prstGeom prst="rect">
          <a:avLst/>
        </a:prstGeom>
        <a:gradFill rotWithShape="0">
          <a:gsLst>
            <a:gs pos="0">
              <a:schemeClr val="accent5">
                <a:hueOff val="-5406834"/>
                <a:satOff val="-13935"/>
                <a:lumOff val="-9412"/>
                <a:alphaOff val="0"/>
                <a:lumMod val="110000"/>
                <a:satMod val="105000"/>
                <a:tint val="67000"/>
              </a:schemeClr>
            </a:gs>
            <a:gs pos="50000">
              <a:schemeClr val="accent5">
                <a:hueOff val="-5406834"/>
                <a:satOff val="-13935"/>
                <a:lumOff val="-9412"/>
                <a:alphaOff val="0"/>
                <a:lumMod val="105000"/>
                <a:satMod val="103000"/>
                <a:tint val="73000"/>
              </a:schemeClr>
            </a:gs>
            <a:gs pos="100000">
              <a:schemeClr val="accent5">
                <a:hueOff val="-5406834"/>
                <a:satOff val="-13935"/>
                <a:lumOff val="-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1429" tIns="71120" rIns="71120" bIns="71120" numCol="1" spcCol="1270" anchor="ctr" anchorCtr="0">
          <a:noAutofit/>
        </a:bodyPr>
        <a:lstStyle/>
        <a:p>
          <a:pPr marL="0" lvl="0" indent="0" algn="l" defTabSz="1244600">
            <a:lnSpc>
              <a:spcPct val="90000"/>
            </a:lnSpc>
            <a:spcBef>
              <a:spcPct val="0"/>
            </a:spcBef>
            <a:spcAft>
              <a:spcPct val="35000"/>
            </a:spcAft>
            <a:buNone/>
          </a:pPr>
          <a:r>
            <a:rPr lang="es-EC" sz="2800" kern="1200" dirty="0"/>
            <a:t>5.Resultados</a:t>
          </a:r>
        </a:p>
      </dsp:txBody>
      <dsp:txXfrm>
        <a:off x="802126" y="3286525"/>
        <a:ext cx="4573919" cy="505737"/>
      </dsp:txXfrm>
    </dsp:sp>
    <dsp:sp modelId="{C49099BD-5C3B-4DCF-A66A-03A7CF0FD791}">
      <dsp:nvSpPr>
        <dsp:cNvPr id="0" name=""/>
        <dsp:cNvSpPr/>
      </dsp:nvSpPr>
      <dsp:spPr>
        <a:xfrm>
          <a:off x="486040" y="3223308"/>
          <a:ext cx="632171" cy="63217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5406834"/>
              <a:satOff val="-13935"/>
              <a:lumOff val="-9412"/>
              <a:alphaOff val="0"/>
            </a:schemeClr>
          </a:solidFill>
          <a:prstDash val="solid"/>
          <a:miter lim="800000"/>
        </a:ln>
        <a:effectLst/>
      </dsp:spPr>
      <dsp:style>
        <a:lnRef idx="1">
          <a:scrgbClr r="0" g="0" b="0"/>
        </a:lnRef>
        <a:fillRef idx="2">
          <a:scrgbClr r="0" g="0" b="0"/>
        </a:fillRef>
        <a:effectRef idx="0">
          <a:scrgbClr r="0" g="0" b="0"/>
        </a:effectRef>
        <a:fontRef idx="minor"/>
      </dsp:style>
    </dsp:sp>
    <dsp:sp modelId="{1C9BE984-95E3-497F-BE3F-6F5DEF1E3C21}">
      <dsp:nvSpPr>
        <dsp:cNvPr id="0" name=""/>
        <dsp:cNvSpPr/>
      </dsp:nvSpPr>
      <dsp:spPr>
        <a:xfrm>
          <a:off x="386122" y="4045035"/>
          <a:ext cx="4989923" cy="505737"/>
        </a:xfrm>
        <a:prstGeom prst="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1429" tIns="71120" rIns="71120" bIns="71120" numCol="1" spcCol="1270" anchor="ctr" anchorCtr="0">
          <a:noAutofit/>
        </a:bodyPr>
        <a:lstStyle/>
        <a:p>
          <a:pPr marL="0" lvl="0" indent="0" algn="l" defTabSz="1244600">
            <a:lnSpc>
              <a:spcPct val="90000"/>
            </a:lnSpc>
            <a:spcBef>
              <a:spcPct val="0"/>
            </a:spcBef>
            <a:spcAft>
              <a:spcPct val="35000"/>
            </a:spcAft>
            <a:buNone/>
          </a:pPr>
          <a:r>
            <a:rPr lang="es-EC" sz="2800" kern="1200" dirty="0"/>
            <a:t>6.Conclusión</a:t>
          </a:r>
        </a:p>
      </dsp:txBody>
      <dsp:txXfrm>
        <a:off x="386122" y="4045035"/>
        <a:ext cx="4989923" cy="505737"/>
      </dsp:txXfrm>
    </dsp:sp>
    <dsp:sp modelId="{1819D1F1-1D97-4D37-B1EB-1A73CE311FD6}">
      <dsp:nvSpPr>
        <dsp:cNvPr id="0" name=""/>
        <dsp:cNvSpPr/>
      </dsp:nvSpPr>
      <dsp:spPr>
        <a:xfrm>
          <a:off x="70036" y="3981818"/>
          <a:ext cx="632171" cy="63217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7C8157-CF99-4329-B742-6D9F42B1AADD}">
      <dsp:nvSpPr>
        <dsp:cNvPr id="0" name=""/>
        <dsp:cNvSpPr/>
      </dsp:nvSpPr>
      <dsp:spPr>
        <a:xfrm rot="5400000">
          <a:off x="-279644" y="282641"/>
          <a:ext cx="1864296" cy="1305007"/>
        </a:xfrm>
        <a:prstGeom prst="chevron">
          <a:avLst/>
        </a:prstGeom>
        <a:solidFill>
          <a:srgbClr val="FCF398"/>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Arial" panose="020B0604020202020204" pitchFamily="34" charset="0"/>
              <a:cs typeface="Arial" panose="020B0604020202020204" pitchFamily="34" charset="0"/>
            </a:rPr>
            <a:t>1</a:t>
          </a:r>
        </a:p>
      </dsp:txBody>
      <dsp:txXfrm rot="-5400000">
        <a:off x="1" y="655501"/>
        <a:ext cx="1305007" cy="559289"/>
      </dsp:txXfrm>
    </dsp:sp>
    <dsp:sp modelId="{C52E9C45-F4D4-4356-8B74-B939C80BF084}">
      <dsp:nvSpPr>
        <dsp:cNvPr id="0" name=""/>
        <dsp:cNvSpPr/>
      </dsp:nvSpPr>
      <dsp:spPr>
        <a:xfrm rot="5400000">
          <a:off x="4528690" y="-3220686"/>
          <a:ext cx="1211792" cy="7659159"/>
        </a:xfrm>
        <a:prstGeom prst="round2SameRect">
          <a:avLst/>
        </a:prstGeom>
        <a:solidFill>
          <a:schemeClr val="tx1"/>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C" sz="1600" kern="1200" dirty="0">
              <a:latin typeface="Arial" panose="020B0604020202020204" pitchFamily="34" charset="0"/>
              <a:cs typeface="Arial" panose="020B0604020202020204" pitchFamily="34" charset="0"/>
            </a:rPr>
            <a:t>La información y </a:t>
          </a:r>
          <a:r>
            <a:rPr lang="es-EC" sz="1600" kern="1200" dirty="0" err="1">
              <a:latin typeface="Arial" panose="020B0604020202020204" pitchFamily="34" charset="0"/>
              <a:cs typeface="Arial" panose="020B0604020202020204" pitchFamily="34" charset="0"/>
            </a:rPr>
            <a:t>geoinformación</a:t>
          </a:r>
          <a:r>
            <a:rPr lang="es-EC" sz="1600" kern="1200" dirty="0">
              <a:latin typeface="Arial" panose="020B0604020202020204" pitchFamily="34" charset="0"/>
              <a:cs typeface="Arial" panose="020B0604020202020204" pitchFamily="34" charset="0"/>
            </a:rPr>
            <a:t>  liberada en la web de fuentes oficiales públicas o privadas permitió construir una bases datos geoespacial / </a:t>
          </a:r>
          <a:r>
            <a:rPr lang="es-EC" sz="1600" kern="1200" dirty="0" err="1">
              <a:latin typeface="Arial" panose="020B0604020202020204" pitchFamily="34" charset="0"/>
              <a:cs typeface="Arial" panose="020B0604020202020204" pitchFamily="34" charset="0"/>
            </a:rPr>
            <a:t>geodatabase</a:t>
          </a:r>
          <a:r>
            <a:rPr lang="es-EC" sz="1600" kern="1200" dirty="0">
              <a:latin typeface="Arial" panose="020B0604020202020204" pitchFamily="34" charset="0"/>
              <a:cs typeface="Arial" panose="020B0604020202020204" pitchFamily="34" charset="0"/>
            </a:rPr>
            <a:t>, orientadas a la perfilación geográfica criminal.</a:t>
          </a:r>
        </a:p>
      </dsp:txBody>
      <dsp:txXfrm rot="-5400000">
        <a:off x="1305007" y="62152"/>
        <a:ext cx="7600004" cy="1093482"/>
      </dsp:txXfrm>
    </dsp:sp>
    <dsp:sp modelId="{4E0D1913-5ACC-4C34-B02A-03AB6A5422CD}">
      <dsp:nvSpPr>
        <dsp:cNvPr id="0" name=""/>
        <dsp:cNvSpPr/>
      </dsp:nvSpPr>
      <dsp:spPr>
        <a:xfrm rot="5400000">
          <a:off x="-279644" y="1955473"/>
          <a:ext cx="1864296" cy="1305007"/>
        </a:xfrm>
        <a:prstGeom prst="chevron">
          <a:avLst/>
        </a:prstGeom>
        <a:solidFill>
          <a:srgbClr val="FCF398"/>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Arial" panose="020B0604020202020204" pitchFamily="34" charset="0"/>
              <a:cs typeface="Arial" panose="020B0604020202020204" pitchFamily="34" charset="0"/>
            </a:rPr>
            <a:t>2</a:t>
          </a:r>
        </a:p>
      </dsp:txBody>
      <dsp:txXfrm rot="-5400000">
        <a:off x="1" y="2328333"/>
        <a:ext cx="1305007" cy="559289"/>
      </dsp:txXfrm>
    </dsp:sp>
    <dsp:sp modelId="{BD1E7A3C-B384-4338-AACE-FB9710ECB3AF}">
      <dsp:nvSpPr>
        <dsp:cNvPr id="0" name=""/>
        <dsp:cNvSpPr/>
      </dsp:nvSpPr>
      <dsp:spPr>
        <a:xfrm rot="5400000">
          <a:off x="4528690" y="-1547854"/>
          <a:ext cx="1211792" cy="7659159"/>
        </a:xfrm>
        <a:prstGeom prst="round2SameRect">
          <a:avLst/>
        </a:prstGeom>
        <a:solidFill>
          <a:schemeClr val="tx1"/>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20904" tIns="10795" rIns="10795" bIns="10795" numCol="1" spcCol="1270" anchor="ctr" anchorCtr="0">
          <a:noAutofit/>
        </a:bodyPr>
        <a:lstStyle/>
        <a:p>
          <a:pPr marL="171450" lvl="1" indent="-171450" algn="l" defTabSz="711200">
            <a:lnSpc>
              <a:spcPct val="90000"/>
            </a:lnSpc>
            <a:spcBef>
              <a:spcPct val="0"/>
            </a:spcBef>
            <a:spcAft>
              <a:spcPct val="15000"/>
            </a:spcAft>
            <a:buChar char="•"/>
          </a:pPr>
          <a:r>
            <a:rPr lang="es-EC" sz="1600" kern="1200" dirty="0">
              <a:latin typeface="Arial" panose="020B0604020202020204" pitchFamily="34" charset="0"/>
              <a:cs typeface="Arial" panose="020B0604020202020204" pitchFamily="34" charset="0"/>
            </a:rPr>
            <a:t>La propuesta del modelo de </a:t>
          </a:r>
          <a:r>
            <a:rPr lang="es-EC" sz="1600" kern="1200" dirty="0" err="1">
              <a:latin typeface="Arial" panose="020B0604020202020204" pitchFamily="34" charset="0"/>
              <a:cs typeface="Arial" panose="020B0604020202020204" pitchFamily="34" charset="0"/>
            </a:rPr>
            <a:t>geodatabase</a:t>
          </a:r>
          <a:r>
            <a:rPr lang="es-EC" sz="1600" kern="1200" dirty="0">
              <a:latin typeface="Arial" panose="020B0604020202020204" pitchFamily="34" charset="0"/>
              <a:cs typeface="Arial" panose="020B0604020202020204" pitchFamily="34" charset="0"/>
            </a:rPr>
            <a:t> denominada Investigación Espacial del Crimen permite almacenar criterios de psicología y criminalística los cuales pueden ser usados en el PGC y con ello estar orientados a una infraestructura de datos espaciales.</a:t>
          </a:r>
        </a:p>
      </dsp:txBody>
      <dsp:txXfrm rot="-5400000">
        <a:off x="1305007" y="1734984"/>
        <a:ext cx="7600004" cy="1093482"/>
      </dsp:txXfrm>
    </dsp:sp>
    <dsp:sp modelId="{DA48F49B-DC30-4E98-BF8C-7A5C936A8781}">
      <dsp:nvSpPr>
        <dsp:cNvPr id="0" name=""/>
        <dsp:cNvSpPr/>
      </dsp:nvSpPr>
      <dsp:spPr>
        <a:xfrm rot="5400000">
          <a:off x="-279644" y="3628305"/>
          <a:ext cx="1864296" cy="1305007"/>
        </a:xfrm>
        <a:prstGeom prst="chevron">
          <a:avLst/>
        </a:prstGeom>
        <a:solidFill>
          <a:srgbClr val="FCF398"/>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Arial" panose="020B0604020202020204" pitchFamily="34" charset="0"/>
              <a:cs typeface="Arial" panose="020B0604020202020204" pitchFamily="34" charset="0"/>
            </a:rPr>
            <a:t>3</a:t>
          </a:r>
        </a:p>
      </dsp:txBody>
      <dsp:txXfrm rot="-5400000">
        <a:off x="1" y="4001165"/>
        <a:ext cx="1305007" cy="559289"/>
      </dsp:txXfrm>
    </dsp:sp>
    <dsp:sp modelId="{B22ECA3F-E8E0-45CD-A3B2-371B00C6C297}">
      <dsp:nvSpPr>
        <dsp:cNvPr id="0" name=""/>
        <dsp:cNvSpPr/>
      </dsp:nvSpPr>
      <dsp:spPr>
        <a:xfrm rot="5400000">
          <a:off x="4528690" y="124977"/>
          <a:ext cx="1211792" cy="7659159"/>
        </a:xfrm>
        <a:prstGeom prst="round2SameRect">
          <a:avLst/>
        </a:prstGeom>
        <a:solidFill>
          <a:schemeClr val="tx1"/>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s-EC" sz="16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El mapa de Crimífugos y Crimípetos  es una excelente opción a la hora de analizar los niveles de seguridad ciudadana, por lo que en el cantón Quito se encontró los barrios como </a:t>
          </a:r>
          <a:r>
            <a:rPr lang="es-EC" sz="160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Ninallacta</a:t>
          </a:r>
          <a:r>
            <a:rPr lang="es-EC" sz="16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y Ejercito Nacional  ubicados en el Sur y en el valle de Tumbaco, son áreas donde la actividad delincuencial es favorable en función a la configuración del territorio.</a:t>
          </a:r>
        </a:p>
      </dsp:txBody>
      <dsp:txXfrm rot="-5400000">
        <a:off x="1305007" y="3407816"/>
        <a:ext cx="7600004" cy="10934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7C8157-CF99-4329-B742-6D9F42B1AADD}">
      <dsp:nvSpPr>
        <dsp:cNvPr id="0" name=""/>
        <dsp:cNvSpPr/>
      </dsp:nvSpPr>
      <dsp:spPr>
        <a:xfrm rot="5400000">
          <a:off x="-422022" y="422069"/>
          <a:ext cx="2813482" cy="1969437"/>
        </a:xfrm>
        <a:prstGeom prst="chevron">
          <a:avLst/>
        </a:prstGeom>
        <a:solidFill>
          <a:srgbClr val="FCF398"/>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C" sz="1700" kern="1200">
              <a:latin typeface="Arial" panose="020B0604020202020204" pitchFamily="34" charset="0"/>
              <a:cs typeface="Arial" panose="020B0604020202020204" pitchFamily="34" charset="0"/>
            </a:rPr>
            <a:t>4</a:t>
          </a:r>
          <a:endParaRPr lang="es-EC" sz="1700" kern="1200" dirty="0"/>
        </a:p>
      </dsp:txBody>
      <dsp:txXfrm rot="-5400000">
        <a:off x="1" y="984766"/>
        <a:ext cx="1969437" cy="844045"/>
      </dsp:txXfrm>
    </dsp:sp>
    <dsp:sp modelId="{C52E9C45-F4D4-4356-8B74-B939C80BF084}">
      <dsp:nvSpPr>
        <dsp:cNvPr id="0" name=""/>
        <dsp:cNvSpPr/>
      </dsp:nvSpPr>
      <dsp:spPr>
        <a:xfrm rot="5400000">
          <a:off x="4480098" y="-2510613"/>
          <a:ext cx="1828763" cy="6850084"/>
        </a:xfrm>
        <a:prstGeom prst="round2SameRect">
          <a:avLst/>
        </a:prstGeom>
        <a:solidFill>
          <a:schemeClr val="tx1"/>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s-EC" sz="1700" kern="1200" dirty="0">
              <a:latin typeface="Arial" panose="020B0604020202020204" pitchFamily="34" charset="0"/>
              <a:cs typeface="Arial" panose="020B0604020202020204" pitchFamily="34" charset="0"/>
            </a:rPr>
            <a:t>El diagrama de procesos permite modelar un PGC a través del principio de simulación geoespacial usando algoritmos de localización criminal como también un análisis espacial puro, mismo que, permiten definir el área de anclaje del  agresor y reducir el área </a:t>
          </a:r>
          <a:r>
            <a:rPr lang="es-EC" sz="1700" kern="1200">
              <a:latin typeface="Arial" panose="020B0604020202020204" pitchFamily="34" charset="0"/>
              <a:cs typeface="Arial" panose="020B0604020202020204" pitchFamily="34" charset="0"/>
            </a:rPr>
            <a:t>de influencia.</a:t>
          </a:r>
          <a:endParaRPr lang="es-EC" sz="1700" kern="1200" dirty="0">
            <a:latin typeface="Arial" panose="020B0604020202020204" pitchFamily="34" charset="0"/>
            <a:cs typeface="Arial" panose="020B0604020202020204" pitchFamily="34" charset="0"/>
          </a:endParaRPr>
        </a:p>
      </dsp:txBody>
      <dsp:txXfrm rot="-5400000">
        <a:off x="1969438" y="89320"/>
        <a:ext cx="6760811" cy="1650217"/>
      </dsp:txXfrm>
    </dsp:sp>
    <dsp:sp modelId="{056FCBD1-229C-4C31-BB78-C6A0DCC8417E}">
      <dsp:nvSpPr>
        <dsp:cNvPr id="0" name=""/>
        <dsp:cNvSpPr/>
      </dsp:nvSpPr>
      <dsp:spPr>
        <a:xfrm rot="5400000">
          <a:off x="-422022" y="2953587"/>
          <a:ext cx="2813482" cy="1969437"/>
        </a:xfrm>
        <a:prstGeom prst="chevron">
          <a:avLst/>
        </a:prstGeom>
        <a:solidFill>
          <a:srgbClr val="FCF398"/>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C" sz="1700" kern="1200" dirty="0">
              <a:latin typeface="Arial" panose="020B0604020202020204" pitchFamily="34" charset="0"/>
              <a:cs typeface="Arial" panose="020B0604020202020204" pitchFamily="34" charset="0"/>
            </a:rPr>
            <a:t>5</a:t>
          </a:r>
        </a:p>
      </dsp:txBody>
      <dsp:txXfrm rot="-5400000">
        <a:off x="1" y="3516284"/>
        <a:ext cx="1969437" cy="844045"/>
      </dsp:txXfrm>
    </dsp:sp>
    <dsp:sp modelId="{242A9BB8-ED81-4124-9F53-3CFBA161C9DF}">
      <dsp:nvSpPr>
        <dsp:cNvPr id="0" name=""/>
        <dsp:cNvSpPr/>
      </dsp:nvSpPr>
      <dsp:spPr>
        <a:xfrm rot="5400000">
          <a:off x="4480098" y="20904"/>
          <a:ext cx="1828763" cy="6850084"/>
        </a:xfrm>
        <a:prstGeom prst="round2SameRect">
          <a:avLst/>
        </a:prstGeom>
        <a:solidFill>
          <a:schemeClr val="tx1"/>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s-EC" sz="1700" kern="1200" dirty="0">
              <a:solidFill>
                <a:schemeClr val="bg1"/>
              </a:solidFill>
              <a:latin typeface="Arial" panose="020B0604020202020204" pitchFamily="34" charset="0"/>
              <a:cs typeface="Arial" panose="020B0604020202020204" pitchFamily="34" charset="0"/>
            </a:rPr>
            <a:t>La reducción del área de búsqueda del o los agresores de forma teórica es alta, pues se demuestra que se logra reducir entre un 96.38% a 81.20% el área de influencia, lo cual permite agilizar y optimizar todo tipo recursos, ayudando con esto a la Policía Nacional y servicios de inteligencia a  luchar contra el crimen organizado. </a:t>
          </a:r>
        </a:p>
      </dsp:txBody>
      <dsp:txXfrm rot="-5400000">
        <a:off x="1969438" y="2620838"/>
        <a:ext cx="6760811" cy="16502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A61238-E19B-4788-9486-9D0A7C235FD9}">
      <dsp:nvSpPr>
        <dsp:cNvPr id="0" name=""/>
        <dsp:cNvSpPr/>
      </dsp:nvSpPr>
      <dsp:spPr>
        <a:xfrm>
          <a:off x="1354488" y="394809"/>
          <a:ext cx="2344053" cy="2344410"/>
        </a:xfrm>
        <a:prstGeom prst="circularArrow">
          <a:avLst>
            <a:gd name="adj1" fmla="val 10980"/>
            <a:gd name="adj2" fmla="val 1142322"/>
            <a:gd name="adj3" fmla="val 4500000"/>
            <a:gd name="adj4" fmla="val 10800000"/>
            <a:gd name="adj5" fmla="val 12500"/>
          </a:avLst>
        </a:prstGeom>
        <a:solidFill>
          <a:srgbClr val="7DD5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DE1C6A-A2E1-4363-9A8A-634252C50E29}">
      <dsp:nvSpPr>
        <dsp:cNvPr id="0" name=""/>
        <dsp:cNvSpPr/>
      </dsp:nvSpPr>
      <dsp:spPr>
        <a:xfrm>
          <a:off x="1872601" y="1241212"/>
          <a:ext cx="1302545" cy="651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kern="1200" dirty="0">
              <a:solidFill>
                <a:prstClr val="white">
                  <a:hueOff val="0"/>
                  <a:satOff val="0"/>
                  <a:lumOff val="0"/>
                  <a:alphaOff val="0"/>
                </a:prstClr>
              </a:solidFill>
              <a:latin typeface="+mn-lt"/>
              <a:ea typeface="+mn-ea"/>
              <a:cs typeface="+mn-cs"/>
            </a:rPr>
            <a:t>Sistema de Información Geográfica</a:t>
          </a:r>
        </a:p>
      </dsp:txBody>
      <dsp:txXfrm>
        <a:off x="1872601" y="1241212"/>
        <a:ext cx="1302545" cy="651116"/>
      </dsp:txXfrm>
    </dsp:sp>
    <dsp:sp modelId="{5F057FA1-E802-415A-AC98-25332D4BAC83}">
      <dsp:nvSpPr>
        <dsp:cNvPr id="0" name=""/>
        <dsp:cNvSpPr/>
      </dsp:nvSpPr>
      <dsp:spPr>
        <a:xfrm>
          <a:off x="703436" y="1741846"/>
          <a:ext cx="2344053" cy="2344410"/>
        </a:xfrm>
        <a:prstGeom prst="leftCircularArrow">
          <a:avLst>
            <a:gd name="adj1" fmla="val 10980"/>
            <a:gd name="adj2" fmla="val 1142322"/>
            <a:gd name="adj3" fmla="val 6300000"/>
            <a:gd name="adj4" fmla="val 18900000"/>
            <a:gd name="adj5" fmla="val 12500"/>
          </a:avLst>
        </a:prstGeom>
        <a:solidFill>
          <a:srgbClr val="FCF39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249425-D148-4CDE-96E1-AED6DDEBBBD8}">
      <dsp:nvSpPr>
        <dsp:cNvPr id="0" name=""/>
        <dsp:cNvSpPr/>
      </dsp:nvSpPr>
      <dsp:spPr>
        <a:xfrm>
          <a:off x="1224190" y="2596042"/>
          <a:ext cx="1302545" cy="651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kern="1200" dirty="0">
              <a:latin typeface="+mn-lt"/>
            </a:rPr>
            <a:t>Juega un papel integrador</a:t>
          </a:r>
        </a:p>
      </dsp:txBody>
      <dsp:txXfrm>
        <a:off x="1224190" y="2596042"/>
        <a:ext cx="1302545" cy="651116"/>
      </dsp:txXfrm>
    </dsp:sp>
    <dsp:sp modelId="{402F3B2D-613E-4409-95BD-77B239DF29C0}">
      <dsp:nvSpPr>
        <dsp:cNvPr id="0" name=""/>
        <dsp:cNvSpPr/>
      </dsp:nvSpPr>
      <dsp:spPr>
        <a:xfrm>
          <a:off x="1521323" y="3250081"/>
          <a:ext cx="2013905" cy="2014712"/>
        </a:xfrm>
        <a:prstGeom prst="blockArc">
          <a:avLst>
            <a:gd name="adj1" fmla="val 13500000"/>
            <a:gd name="adj2" fmla="val 10800000"/>
            <a:gd name="adj3" fmla="val 12740"/>
          </a:avLst>
        </a:prstGeom>
        <a:solidFill>
          <a:srgbClr val="B495C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03F66F-4513-4C74-B20C-4AA782C3D710}">
      <dsp:nvSpPr>
        <dsp:cNvPr id="0" name=""/>
        <dsp:cNvSpPr/>
      </dsp:nvSpPr>
      <dsp:spPr>
        <a:xfrm>
          <a:off x="1875683" y="3663496"/>
          <a:ext cx="1302545" cy="1229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kern="1200" dirty="0">
              <a:latin typeface="+mn-lt"/>
            </a:rPr>
            <a:t>80% de la información publica o privada  puede ser </a:t>
          </a:r>
          <a:r>
            <a:rPr lang="es-EC" sz="1400" kern="1200" dirty="0" err="1">
              <a:latin typeface="+mn-lt"/>
            </a:rPr>
            <a:t>espacializada</a:t>
          </a:r>
          <a:endParaRPr lang="es-EC" sz="1400" kern="1200" dirty="0">
            <a:latin typeface="+mn-lt"/>
          </a:endParaRPr>
        </a:p>
      </dsp:txBody>
      <dsp:txXfrm>
        <a:off x="1875683" y="3663496"/>
        <a:ext cx="1302545" cy="12297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5C9EE5-1B13-4582-B29C-A8CC68BD1F4F}">
      <dsp:nvSpPr>
        <dsp:cNvPr id="0" name=""/>
        <dsp:cNvSpPr/>
      </dsp:nvSpPr>
      <dsp:spPr>
        <a:xfrm>
          <a:off x="1752191" y="50227"/>
          <a:ext cx="2410915" cy="2410915"/>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s-EC" sz="2200" b="1" kern="1200" dirty="0">
              <a:solidFill>
                <a:schemeClr val="bg1"/>
              </a:solidFill>
            </a:rPr>
            <a:t>Geography</a:t>
          </a:r>
        </a:p>
      </dsp:txBody>
      <dsp:txXfrm>
        <a:off x="2073646" y="472137"/>
        <a:ext cx="1768004" cy="1084911"/>
      </dsp:txXfrm>
    </dsp:sp>
    <dsp:sp modelId="{1CF1BFB0-4F84-44A5-BED4-1A27330AA27D}">
      <dsp:nvSpPr>
        <dsp:cNvPr id="0" name=""/>
        <dsp:cNvSpPr/>
      </dsp:nvSpPr>
      <dsp:spPr>
        <a:xfrm>
          <a:off x="2622129" y="1211685"/>
          <a:ext cx="2410915" cy="2410915"/>
        </a:xfrm>
        <a:prstGeom prst="ellipse">
          <a:avLst/>
        </a:prstGeom>
        <a:solidFill>
          <a:schemeClr val="accent4">
            <a:alpha val="50000"/>
            <a:hueOff val="4900445"/>
            <a:satOff val="-20388"/>
            <a:lumOff val="480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s-EC" sz="2200" b="1" kern="1200" dirty="0">
              <a:solidFill>
                <a:schemeClr val="bg1"/>
              </a:solidFill>
            </a:rPr>
            <a:t>Criminology</a:t>
          </a:r>
        </a:p>
      </dsp:txBody>
      <dsp:txXfrm>
        <a:off x="3359468" y="1834505"/>
        <a:ext cx="1446549" cy="1326003"/>
      </dsp:txXfrm>
    </dsp:sp>
    <dsp:sp modelId="{BBC38ABB-1198-4F06-99A9-9836F674B6B7}">
      <dsp:nvSpPr>
        <dsp:cNvPr id="0" name=""/>
        <dsp:cNvSpPr/>
      </dsp:nvSpPr>
      <dsp:spPr>
        <a:xfrm>
          <a:off x="882252" y="1211685"/>
          <a:ext cx="2410915" cy="2410915"/>
        </a:xfrm>
        <a:prstGeom prst="ellipse">
          <a:avLst/>
        </a:prstGeom>
        <a:solidFill>
          <a:schemeClr val="accent4">
            <a:alpha val="50000"/>
            <a:hueOff val="9800891"/>
            <a:satOff val="-40777"/>
            <a:lumOff val="960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s-EC" sz="2200" b="1" kern="1200" dirty="0">
              <a:solidFill>
                <a:schemeClr val="bg1"/>
              </a:solidFill>
            </a:rPr>
            <a:t>Psychology</a:t>
          </a:r>
        </a:p>
      </dsp:txBody>
      <dsp:txXfrm>
        <a:off x="1109280" y="1834505"/>
        <a:ext cx="1446549" cy="13260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1713C-CECC-44A2-83E2-EF0027A4F7A7}">
      <dsp:nvSpPr>
        <dsp:cNvPr id="0" name=""/>
        <dsp:cNvSpPr/>
      </dsp:nvSpPr>
      <dsp:spPr>
        <a:xfrm>
          <a:off x="0" y="0"/>
          <a:ext cx="6319144" cy="69120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EC" sz="2800" b="1" kern="1200" dirty="0">
              <a:ln w="6350"/>
              <a:effectLst>
                <a:glow rad="228600">
                  <a:schemeClr val="accent3">
                    <a:satMod val="175000"/>
                    <a:alpha val="64000"/>
                  </a:schemeClr>
                </a:glow>
              </a:effectLst>
              <a:latin typeface="Arial" panose="020B0604020202020204" pitchFamily="34" charset="0"/>
              <a:ea typeface="+mn-ea"/>
              <a:cs typeface="Arial" panose="020B0604020202020204" pitchFamily="34" charset="0"/>
            </a:rPr>
            <a:t>Objetivo General</a:t>
          </a:r>
        </a:p>
      </dsp:txBody>
      <dsp:txXfrm>
        <a:off x="0" y="0"/>
        <a:ext cx="6319144" cy="691200"/>
      </dsp:txXfrm>
    </dsp:sp>
    <dsp:sp modelId="{6E90FBFF-5DDD-4D0D-A219-E362E4AC4A8F}">
      <dsp:nvSpPr>
        <dsp:cNvPr id="0" name=""/>
        <dsp:cNvSpPr/>
      </dsp:nvSpPr>
      <dsp:spPr>
        <a:xfrm>
          <a:off x="0" y="782578"/>
          <a:ext cx="6319144" cy="2569319"/>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just" defTabSz="1066800">
            <a:lnSpc>
              <a:spcPct val="90000"/>
            </a:lnSpc>
            <a:spcBef>
              <a:spcPct val="0"/>
            </a:spcBef>
            <a:spcAft>
              <a:spcPct val="15000"/>
            </a:spcAft>
            <a:buChar char="•"/>
          </a:pPr>
          <a:r>
            <a:rPr lang="es-EC" sz="2400" kern="1200" dirty="0">
              <a:latin typeface="Arial" panose="020B0604020202020204" pitchFamily="34" charset="0"/>
              <a:cs typeface="Arial" panose="020B0604020202020204" pitchFamily="34" charset="0"/>
            </a:rPr>
            <a:t>Desarrollar una metodología estándar para la elaboración de un Perfil Geográfico Criminal mediante el uso de recursos geo informáticos en apoyo a la seguridad ciudadana en la localización de delitos con el desarrollo de un caso teórico de estudio en el cantón de Quito</a:t>
          </a:r>
          <a:endParaRPr lang="es-EC" sz="2400" kern="1200" dirty="0"/>
        </a:p>
      </dsp:txBody>
      <dsp:txXfrm>
        <a:off x="0" y="782578"/>
        <a:ext cx="6319144" cy="25693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7C8157-CF99-4329-B742-6D9F42B1AADD}">
      <dsp:nvSpPr>
        <dsp:cNvPr id="0" name=""/>
        <dsp:cNvSpPr/>
      </dsp:nvSpPr>
      <dsp:spPr>
        <a:xfrm rot="5400000">
          <a:off x="-168696" y="172205"/>
          <a:ext cx="1124645" cy="787251"/>
        </a:xfrm>
        <a:prstGeom prst="chevron">
          <a:avLst/>
        </a:prstGeom>
        <a:solidFill>
          <a:srgbClr val="FCF398"/>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C" sz="1700" kern="1200" dirty="0"/>
            <a:t>1</a:t>
          </a:r>
        </a:p>
      </dsp:txBody>
      <dsp:txXfrm rot="-5400000">
        <a:off x="2" y="397134"/>
        <a:ext cx="787251" cy="337394"/>
      </dsp:txXfrm>
    </dsp:sp>
    <dsp:sp modelId="{C52E9C45-F4D4-4356-8B74-B939C80BF084}">
      <dsp:nvSpPr>
        <dsp:cNvPr id="0" name=""/>
        <dsp:cNvSpPr/>
      </dsp:nvSpPr>
      <dsp:spPr>
        <a:xfrm rot="5400000">
          <a:off x="4437877" y="-3647116"/>
          <a:ext cx="731019" cy="8032270"/>
        </a:xfrm>
        <a:prstGeom prst="round2SameRect">
          <a:avLst/>
        </a:prstGeom>
        <a:solidFill>
          <a:schemeClr val="tx1"/>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s-EC" sz="1700" kern="1200" dirty="0">
              <a:latin typeface="Arial" panose="020B0604020202020204" pitchFamily="34" charset="0"/>
              <a:cs typeface="Arial" panose="020B0604020202020204" pitchFamily="34" charset="0"/>
            </a:rPr>
            <a:t>Recopilar un conjunto de información y geo </a:t>
          </a:r>
          <a:r>
            <a:rPr lang="es-EC" sz="1700" b="0" kern="1200" dirty="0">
              <a:solidFill>
                <a:srgbClr val="FF0000"/>
              </a:solidFill>
              <a:latin typeface="Arial" panose="020B0604020202020204" pitchFamily="34" charset="0"/>
              <a:cs typeface="Arial" panose="020B0604020202020204" pitchFamily="34" charset="0"/>
            </a:rPr>
            <a:t>información temática orientada a la perfilación geográfica criminal </a:t>
          </a:r>
          <a:r>
            <a:rPr lang="es-EC" sz="1700" kern="1200" dirty="0">
              <a:latin typeface="Arial" panose="020B0604020202020204" pitchFamily="34" charset="0"/>
              <a:cs typeface="Arial" panose="020B0604020202020204" pitchFamily="34" charset="0"/>
            </a:rPr>
            <a:t>mediante el uso de herramientas geo informáticas para la localización de delitos.</a:t>
          </a:r>
          <a:endParaRPr lang="es-EC" sz="1700" kern="1200" dirty="0"/>
        </a:p>
      </dsp:txBody>
      <dsp:txXfrm rot="-5400000">
        <a:off x="787252" y="39194"/>
        <a:ext cx="7996585" cy="659649"/>
      </dsp:txXfrm>
    </dsp:sp>
    <dsp:sp modelId="{4E0D1913-5ACC-4C34-B02A-03AB6A5422CD}">
      <dsp:nvSpPr>
        <dsp:cNvPr id="0" name=""/>
        <dsp:cNvSpPr/>
      </dsp:nvSpPr>
      <dsp:spPr>
        <a:xfrm rot="5400000">
          <a:off x="-168696" y="1180177"/>
          <a:ext cx="1124645" cy="787251"/>
        </a:xfrm>
        <a:prstGeom prst="chevron">
          <a:avLst/>
        </a:prstGeom>
        <a:solidFill>
          <a:srgbClr val="FCF398"/>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C" sz="1700" kern="1200" dirty="0"/>
            <a:t>2</a:t>
          </a:r>
        </a:p>
      </dsp:txBody>
      <dsp:txXfrm rot="-5400000">
        <a:off x="2" y="1405106"/>
        <a:ext cx="787251" cy="337394"/>
      </dsp:txXfrm>
    </dsp:sp>
    <dsp:sp modelId="{BD1E7A3C-B384-4338-AACE-FB9710ECB3AF}">
      <dsp:nvSpPr>
        <dsp:cNvPr id="0" name=""/>
        <dsp:cNvSpPr/>
      </dsp:nvSpPr>
      <dsp:spPr>
        <a:xfrm rot="5400000">
          <a:off x="4437877" y="-2639144"/>
          <a:ext cx="731019" cy="8032270"/>
        </a:xfrm>
        <a:prstGeom prst="round2SameRect">
          <a:avLst/>
        </a:prstGeom>
        <a:solidFill>
          <a:schemeClr val="tx1"/>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s-EC" sz="1700" kern="1200" dirty="0">
              <a:latin typeface="Arial" panose="020B0604020202020204" pitchFamily="34" charset="0"/>
              <a:cs typeface="Arial" panose="020B0604020202020204" pitchFamily="34" charset="0"/>
            </a:rPr>
            <a:t>Construir el perfil geográfico criminal de un delito mediante el </a:t>
          </a:r>
          <a:r>
            <a:rPr lang="es-EC" sz="1700" kern="1200" dirty="0">
              <a:solidFill>
                <a:srgbClr val="FF0000"/>
              </a:solidFill>
              <a:latin typeface="Arial" panose="020B0604020202020204" pitchFamily="34" charset="0"/>
              <a:cs typeface="Arial" panose="020B0604020202020204" pitchFamily="34" charset="0"/>
            </a:rPr>
            <a:t>diseño conceptual de base de datos geoespacial orientado a la perfilación geográfica criminal </a:t>
          </a:r>
          <a:r>
            <a:rPr lang="es-EC" sz="1700" kern="1200" dirty="0">
              <a:latin typeface="Arial" panose="020B0604020202020204" pitchFamily="34" charset="0"/>
              <a:cs typeface="Arial" panose="020B0604020202020204" pitchFamily="34" charset="0"/>
            </a:rPr>
            <a:t>usando un </a:t>
          </a:r>
          <a:r>
            <a:rPr lang="es-EC" sz="17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Sistema</a:t>
          </a:r>
          <a:r>
            <a:rPr lang="es-EC" sz="1700" kern="1200" dirty="0">
              <a:latin typeface="Arial" panose="020B0604020202020204" pitchFamily="34" charset="0"/>
              <a:cs typeface="Arial" panose="020B0604020202020204" pitchFamily="34" charset="0"/>
            </a:rPr>
            <a:t> de Información Geográfico para facilitar el análisis espacial.</a:t>
          </a:r>
        </a:p>
      </dsp:txBody>
      <dsp:txXfrm rot="-5400000">
        <a:off x="787252" y="1047166"/>
        <a:ext cx="7996585" cy="659649"/>
      </dsp:txXfrm>
    </dsp:sp>
    <dsp:sp modelId="{DA48F49B-DC30-4E98-BF8C-7A5C936A8781}">
      <dsp:nvSpPr>
        <dsp:cNvPr id="0" name=""/>
        <dsp:cNvSpPr/>
      </dsp:nvSpPr>
      <dsp:spPr>
        <a:xfrm rot="5400000">
          <a:off x="-168696" y="2188149"/>
          <a:ext cx="1124645" cy="787251"/>
        </a:xfrm>
        <a:prstGeom prst="chevron">
          <a:avLst/>
        </a:prstGeom>
        <a:solidFill>
          <a:srgbClr val="FCF398"/>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C" sz="1700" kern="1200" dirty="0">
              <a:latin typeface="Arial" panose="020B0604020202020204" pitchFamily="34" charset="0"/>
              <a:cs typeface="Arial" panose="020B0604020202020204" pitchFamily="34" charset="0"/>
            </a:rPr>
            <a:t>3</a:t>
          </a:r>
        </a:p>
      </dsp:txBody>
      <dsp:txXfrm rot="-5400000">
        <a:off x="2" y="2413078"/>
        <a:ext cx="787251" cy="337394"/>
      </dsp:txXfrm>
    </dsp:sp>
    <dsp:sp modelId="{B22ECA3F-E8E0-45CD-A3B2-371B00C6C297}">
      <dsp:nvSpPr>
        <dsp:cNvPr id="0" name=""/>
        <dsp:cNvSpPr/>
      </dsp:nvSpPr>
      <dsp:spPr>
        <a:xfrm rot="5400000">
          <a:off x="4437877" y="-1631173"/>
          <a:ext cx="731019" cy="8032270"/>
        </a:xfrm>
        <a:prstGeom prst="round2SameRect">
          <a:avLst/>
        </a:prstGeom>
        <a:solidFill>
          <a:schemeClr val="tx1"/>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s-EC" sz="17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Construir un </a:t>
          </a:r>
          <a:r>
            <a:rPr lang="es-EC" sz="1700" kern="1200" dirty="0">
              <a:solidFill>
                <a:srgbClr val="FF0000"/>
              </a:solidFill>
              <a:latin typeface="Arial" panose="020B0604020202020204" pitchFamily="34" charset="0"/>
              <a:ea typeface="+mn-ea"/>
              <a:cs typeface="Arial" panose="020B0604020202020204" pitchFamily="34" charset="0"/>
            </a:rPr>
            <a:t>mapa de niveles de seguridad ciudadana del cantón Quito </a:t>
          </a:r>
          <a:r>
            <a:rPr lang="es-EC" sz="17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 partir de la especialización del crimen en la provincia de Pichincha para identificar las zonas de interés prioritario.</a:t>
          </a:r>
        </a:p>
      </dsp:txBody>
      <dsp:txXfrm rot="-5400000">
        <a:off x="787252" y="2055137"/>
        <a:ext cx="7996585" cy="659649"/>
      </dsp:txXfrm>
    </dsp:sp>
    <dsp:sp modelId="{2864E68B-6172-45FA-9C3E-27BF7063AEC8}">
      <dsp:nvSpPr>
        <dsp:cNvPr id="0" name=""/>
        <dsp:cNvSpPr/>
      </dsp:nvSpPr>
      <dsp:spPr>
        <a:xfrm rot="5400000">
          <a:off x="-168696" y="3196120"/>
          <a:ext cx="1124645" cy="787251"/>
        </a:xfrm>
        <a:prstGeom prst="chevron">
          <a:avLst/>
        </a:prstGeom>
        <a:solidFill>
          <a:srgbClr val="FCF398"/>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C" sz="1700" kern="1200" dirty="0">
              <a:latin typeface="Arial" panose="020B0604020202020204" pitchFamily="34" charset="0"/>
              <a:cs typeface="Arial" panose="020B0604020202020204" pitchFamily="34" charset="0"/>
            </a:rPr>
            <a:t>4</a:t>
          </a:r>
        </a:p>
      </dsp:txBody>
      <dsp:txXfrm rot="-5400000">
        <a:off x="2" y="3421049"/>
        <a:ext cx="787251" cy="337394"/>
      </dsp:txXfrm>
    </dsp:sp>
    <dsp:sp modelId="{E99CA50E-9693-40EF-A790-1D59380A986D}">
      <dsp:nvSpPr>
        <dsp:cNvPr id="0" name=""/>
        <dsp:cNvSpPr/>
      </dsp:nvSpPr>
      <dsp:spPr>
        <a:xfrm rot="5400000">
          <a:off x="4437877" y="-623201"/>
          <a:ext cx="731019" cy="8032270"/>
        </a:xfrm>
        <a:prstGeom prst="round2SameRect">
          <a:avLst/>
        </a:prstGeom>
        <a:solidFill>
          <a:schemeClr val="tx1"/>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s-EC" sz="1700" kern="1200" dirty="0">
              <a:latin typeface="Arial" panose="020B0604020202020204" pitchFamily="34" charset="0"/>
              <a:cs typeface="Arial" panose="020B0604020202020204" pitchFamily="34" charset="0"/>
            </a:rPr>
            <a:t>Elaborar y proponer el </a:t>
          </a:r>
          <a:r>
            <a:rPr lang="es-EC" sz="17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procedimiento</a:t>
          </a:r>
          <a:r>
            <a:rPr lang="es-EC" sz="1700" kern="1200" dirty="0">
              <a:solidFill>
                <a:srgbClr val="FF0000"/>
              </a:solidFill>
              <a:latin typeface="Arial" panose="020B0604020202020204" pitchFamily="34" charset="0"/>
              <a:cs typeface="Arial" panose="020B0604020202020204" pitchFamily="34" charset="0"/>
            </a:rPr>
            <a:t> estandarizado para la determinación de un perfil geográfico criminal </a:t>
          </a:r>
          <a:r>
            <a:rPr lang="es-EC" sz="1700" kern="1200" dirty="0">
              <a:latin typeface="Arial" panose="020B0604020202020204" pitchFamily="34" charset="0"/>
              <a:cs typeface="Arial" panose="020B0604020202020204" pitchFamily="34" charset="0"/>
            </a:rPr>
            <a:t>mediante la diagramación de procesos para facilitar su ejecución. </a:t>
          </a:r>
        </a:p>
      </dsp:txBody>
      <dsp:txXfrm rot="-5400000">
        <a:off x="787252" y="3063109"/>
        <a:ext cx="7996585" cy="659649"/>
      </dsp:txXfrm>
    </dsp:sp>
    <dsp:sp modelId="{056FCBD1-229C-4C31-BB78-C6A0DCC8417E}">
      <dsp:nvSpPr>
        <dsp:cNvPr id="0" name=""/>
        <dsp:cNvSpPr/>
      </dsp:nvSpPr>
      <dsp:spPr>
        <a:xfrm rot="5400000">
          <a:off x="-168696" y="4204092"/>
          <a:ext cx="1124645" cy="787251"/>
        </a:xfrm>
        <a:prstGeom prst="chevron">
          <a:avLst/>
        </a:prstGeom>
        <a:solidFill>
          <a:srgbClr val="FCF398"/>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C" sz="1700" kern="1200" dirty="0">
              <a:latin typeface="Arial" panose="020B0604020202020204" pitchFamily="34" charset="0"/>
              <a:cs typeface="Arial" panose="020B0604020202020204" pitchFamily="34" charset="0"/>
            </a:rPr>
            <a:t>5</a:t>
          </a:r>
        </a:p>
      </dsp:txBody>
      <dsp:txXfrm rot="-5400000">
        <a:off x="2" y="4429021"/>
        <a:ext cx="787251" cy="337394"/>
      </dsp:txXfrm>
    </dsp:sp>
    <dsp:sp modelId="{242A9BB8-ED81-4124-9F53-3CFBA161C9DF}">
      <dsp:nvSpPr>
        <dsp:cNvPr id="0" name=""/>
        <dsp:cNvSpPr/>
      </dsp:nvSpPr>
      <dsp:spPr>
        <a:xfrm rot="5400000">
          <a:off x="4437877" y="384770"/>
          <a:ext cx="731019" cy="8032270"/>
        </a:xfrm>
        <a:prstGeom prst="round2SameRect">
          <a:avLst/>
        </a:prstGeom>
        <a:solidFill>
          <a:schemeClr val="tx1"/>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s-EC" sz="1700" kern="1200" dirty="0">
              <a:solidFill>
                <a:srgbClr val="FF0000"/>
              </a:solidFill>
              <a:latin typeface="Arial" panose="020B0604020202020204" pitchFamily="34" charset="0"/>
              <a:cs typeface="Arial" panose="020B0604020202020204" pitchFamily="34" charset="0"/>
            </a:rPr>
            <a:t>Simular la construcción de un perfil geográfico criminal </a:t>
          </a:r>
          <a:r>
            <a:rPr lang="es-EC" sz="1700" kern="1200" dirty="0">
              <a:latin typeface="Arial" panose="020B0604020202020204" pitchFamily="34" charset="0"/>
              <a:cs typeface="Arial" panose="020B0604020202020204" pitchFamily="34" charset="0"/>
            </a:rPr>
            <a:t>mediante el uso de recursos geo informáticos y algoritmos de localización del área de actuación criminal de un caso teórico de estudio.</a:t>
          </a:r>
        </a:p>
      </dsp:txBody>
      <dsp:txXfrm rot="-5400000">
        <a:off x="787252" y="4071081"/>
        <a:ext cx="7996585" cy="6596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A61238-E19B-4788-9486-9D0A7C235FD9}">
      <dsp:nvSpPr>
        <dsp:cNvPr id="0" name=""/>
        <dsp:cNvSpPr/>
      </dsp:nvSpPr>
      <dsp:spPr>
        <a:xfrm>
          <a:off x="1354488" y="394809"/>
          <a:ext cx="2344053" cy="2344410"/>
        </a:xfrm>
        <a:prstGeom prst="circularArrow">
          <a:avLst>
            <a:gd name="adj1" fmla="val 10980"/>
            <a:gd name="adj2" fmla="val 1142322"/>
            <a:gd name="adj3" fmla="val 4500000"/>
            <a:gd name="adj4" fmla="val 10800000"/>
            <a:gd name="adj5" fmla="val 12500"/>
          </a:avLst>
        </a:prstGeom>
        <a:solidFill>
          <a:srgbClr val="7DD5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DE1C6A-A2E1-4363-9A8A-634252C50E29}">
      <dsp:nvSpPr>
        <dsp:cNvPr id="0" name=""/>
        <dsp:cNvSpPr/>
      </dsp:nvSpPr>
      <dsp:spPr>
        <a:xfrm>
          <a:off x="1872601" y="1241212"/>
          <a:ext cx="1302545" cy="651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C" sz="1800" kern="1200" dirty="0">
              <a:solidFill>
                <a:prstClr val="white">
                  <a:hueOff val="0"/>
                  <a:satOff val="0"/>
                  <a:lumOff val="0"/>
                  <a:alphaOff val="0"/>
                </a:prstClr>
              </a:solidFill>
              <a:latin typeface="+mn-lt"/>
              <a:ea typeface="+mn-ea"/>
              <a:cs typeface="+mn-cs"/>
            </a:rPr>
            <a:t>Análisis del Hecho Delictivo</a:t>
          </a:r>
        </a:p>
      </dsp:txBody>
      <dsp:txXfrm>
        <a:off x="1872601" y="1241212"/>
        <a:ext cx="1302545" cy="651116"/>
      </dsp:txXfrm>
    </dsp:sp>
    <dsp:sp modelId="{5F057FA1-E802-415A-AC98-25332D4BAC83}">
      <dsp:nvSpPr>
        <dsp:cNvPr id="0" name=""/>
        <dsp:cNvSpPr/>
      </dsp:nvSpPr>
      <dsp:spPr>
        <a:xfrm>
          <a:off x="703436" y="1741846"/>
          <a:ext cx="2344053" cy="2344410"/>
        </a:xfrm>
        <a:prstGeom prst="leftCircularArrow">
          <a:avLst>
            <a:gd name="adj1" fmla="val 10980"/>
            <a:gd name="adj2" fmla="val 1142322"/>
            <a:gd name="adj3" fmla="val 6300000"/>
            <a:gd name="adj4" fmla="val 18900000"/>
            <a:gd name="adj5" fmla="val 12500"/>
          </a:avLst>
        </a:prstGeom>
        <a:solidFill>
          <a:srgbClr val="FCF39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249425-D148-4CDE-96E1-AED6DDEBBBD8}">
      <dsp:nvSpPr>
        <dsp:cNvPr id="0" name=""/>
        <dsp:cNvSpPr/>
      </dsp:nvSpPr>
      <dsp:spPr>
        <a:xfrm>
          <a:off x="1224190" y="2596042"/>
          <a:ext cx="1302545" cy="651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mn-lt"/>
            </a:rPr>
            <a:t>Validación por el Cuerpo Forense</a:t>
          </a:r>
        </a:p>
      </dsp:txBody>
      <dsp:txXfrm>
        <a:off x="1224190" y="2596042"/>
        <a:ext cx="1302545" cy="651116"/>
      </dsp:txXfrm>
    </dsp:sp>
    <dsp:sp modelId="{402F3B2D-613E-4409-95BD-77B239DF29C0}">
      <dsp:nvSpPr>
        <dsp:cNvPr id="0" name=""/>
        <dsp:cNvSpPr/>
      </dsp:nvSpPr>
      <dsp:spPr>
        <a:xfrm>
          <a:off x="1521323" y="3250081"/>
          <a:ext cx="2013905" cy="2014712"/>
        </a:xfrm>
        <a:prstGeom prst="blockArc">
          <a:avLst>
            <a:gd name="adj1" fmla="val 13500000"/>
            <a:gd name="adj2" fmla="val 10800000"/>
            <a:gd name="adj3" fmla="val 12740"/>
          </a:avLst>
        </a:prstGeom>
        <a:solidFill>
          <a:srgbClr val="B495C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03F66F-4513-4C74-B20C-4AA782C3D710}">
      <dsp:nvSpPr>
        <dsp:cNvPr id="0" name=""/>
        <dsp:cNvSpPr/>
      </dsp:nvSpPr>
      <dsp:spPr>
        <a:xfrm>
          <a:off x="1875683" y="3663496"/>
          <a:ext cx="1302545" cy="1229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mn-lt"/>
            </a:rPr>
            <a:t>Perfilación Criminal</a:t>
          </a:r>
        </a:p>
      </dsp:txBody>
      <dsp:txXfrm>
        <a:off x="1875683" y="3663496"/>
        <a:ext cx="1302545" cy="12297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411329-F208-4009-85E5-549DD8099245}">
      <dsp:nvSpPr>
        <dsp:cNvPr id="0" name=""/>
        <dsp:cNvSpPr/>
      </dsp:nvSpPr>
      <dsp:spPr>
        <a:xfrm>
          <a:off x="705988" y="1312287"/>
          <a:ext cx="286874" cy="1093273"/>
        </a:xfrm>
        <a:custGeom>
          <a:avLst/>
          <a:gdLst/>
          <a:ahLst/>
          <a:cxnLst/>
          <a:rect l="0" t="0" r="0" b="0"/>
          <a:pathLst>
            <a:path>
              <a:moveTo>
                <a:pt x="0" y="0"/>
              </a:moveTo>
              <a:lnTo>
                <a:pt x="143437" y="0"/>
              </a:lnTo>
              <a:lnTo>
                <a:pt x="143437" y="1093273"/>
              </a:lnTo>
              <a:lnTo>
                <a:pt x="286874" y="10932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821169" y="1830666"/>
        <a:ext cx="56514" cy="56514"/>
      </dsp:txXfrm>
    </dsp:sp>
    <dsp:sp modelId="{8FC0F13E-0696-4C00-934A-E7D67390E704}">
      <dsp:nvSpPr>
        <dsp:cNvPr id="0" name=""/>
        <dsp:cNvSpPr/>
      </dsp:nvSpPr>
      <dsp:spPr>
        <a:xfrm>
          <a:off x="705988" y="1312287"/>
          <a:ext cx="286874" cy="546636"/>
        </a:xfrm>
        <a:custGeom>
          <a:avLst/>
          <a:gdLst/>
          <a:ahLst/>
          <a:cxnLst/>
          <a:rect l="0" t="0" r="0" b="0"/>
          <a:pathLst>
            <a:path>
              <a:moveTo>
                <a:pt x="0" y="0"/>
              </a:moveTo>
              <a:lnTo>
                <a:pt x="143437" y="0"/>
              </a:lnTo>
              <a:lnTo>
                <a:pt x="143437" y="546636"/>
              </a:lnTo>
              <a:lnTo>
                <a:pt x="286874" y="5466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833992" y="1570171"/>
        <a:ext cx="30867" cy="30867"/>
      </dsp:txXfrm>
    </dsp:sp>
    <dsp:sp modelId="{77058889-CB9D-43B4-938C-D1E06ADEB4D3}">
      <dsp:nvSpPr>
        <dsp:cNvPr id="0" name=""/>
        <dsp:cNvSpPr/>
      </dsp:nvSpPr>
      <dsp:spPr>
        <a:xfrm>
          <a:off x="705988" y="1266566"/>
          <a:ext cx="286874" cy="91440"/>
        </a:xfrm>
        <a:custGeom>
          <a:avLst/>
          <a:gdLst/>
          <a:ahLst/>
          <a:cxnLst/>
          <a:rect l="0" t="0" r="0" b="0"/>
          <a:pathLst>
            <a:path>
              <a:moveTo>
                <a:pt x="0" y="45720"/>
              </a:moveTo>
              <a:lnTo>
                <a:pt x="286874"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842254" y="1305115"/>
        <a:ext cx="14343" cy="14343"/>
      </dsp:txXfrm>
    </dsp:sp>
    <dsp:sp modelId="{02E51CC1-A33A-4EE4-8688-1A7D3064FEE8}">
      <dsp:nvSpPr>
        <dsp:cNvPr id="0" name=""/>
        <dsp:cNvSpPr/>
      </dsp:nvSpPr>
      <dsp:spPr>
        <a:xfrm>
          <a:off x="705988" y="765650"/>
          <a:ext cx="286874" cy="546636"/>
        </a:xfrm>
        <a:custGeom>
          <a:avLst/>
          <a:gdLst/>
          <a:ahLst/>
          <a:cxnLst/>
          <a:rect l="0" t="0" r="0" b="0"/>
          <a:pathLst>
            <a:path>
              <a:moveTo>
                <a:pt x="0" y="546636"/>
              </a:moveTo>
              <a:lnTo>
                <a:pt x="143437" y="546636"/>
              </a:lnTo>
              <a:lnTo>
                <a:pt x="143437" y="0"/>
              </a:lnTo>
              <a:lnTo>
                <a:pt x="28687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833992" y="1023535"/>
        <a:ext cx="30867" cy="30867"/>
      </dsp:txXfrm>
    </dsp:sp>
    <dsp:sp modelId="{9F43A260-B0C6-466E-A19F-50E854B395D7}">
      <dsp:nvSpPr>
        <dsp:cNvPr id="0" name=""/>
        <dsp:cNvSpPr/>
      </dsp:nvSpPr>
      <dsp:spPr>
        <a:xfrm>
          <a:off x="705988" y="219013"/>
          <a:ext cx="286874" cy="1093273"/>
        </a:xfrm>
        <a:custGeom>
          <a:avLst/>
          <a:gdLst/>
          <a:ahLst/>
          <a:cxnLst/>
          <a:rect l="0" t="0" r="0" b="0"/>
          <a:pathLst>
            <a:path>
              <a:moveTo>
                <a:pt x="0" y="1093273"/>
              </a:moveTo>
              <a:lnTo>
                <a:pt x="143437" y="1093273"/>
              </a:lnTo>
              <a:lnTo>
                <a:pt x="143437" y="0"/>
              </a:lnTo>
              <a:lnTo>
                <a:pt x="28687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821169" y="737393"/>
        <a:ext cx="56514" cy="56514"/>
      </dsp:txXfrm>
    </dsp:sp>
    <dsp:sp modelId="{FBE4CD99-7159-4E7D-8CC1-AA1B57F6A08C}">
      <dsp:nvSpPr>
        <dsp:cNvPr id="0" name=""/>
        <dsp:cNvSpPr/>
      </dsp:nvSpPr>
      <dsp:spPr>
        <a:xfrm rot="16200000">
          <a:off x="-663480" y="1093632"/>
          <a:ext cx="2301628" cy="4373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C" sz="2800" kern="1200" dirty="0">
              <a:latin typeface="Arial" panose="020B0604020202020204" pitchFamily="34" charset="0"/>
              <a:ea typeface="Calibri" panose="020F0502020204030204" pitchFamily="34" charset="0"/>
            </a:rPr>
            <a:t>Conocer</a:t>
          </a:r>
          <a:endParaRPr lang="es-EC" sz="2800" kern="1200" dirty="0"/>
        </a:p>
      </dsp:txBody>
      <dsp:txXfrm>
        <a:off x="-663480" y="1093632"/>
        <a:ext cx="2301628" cy="437309"/>
      </dsp:txXfrm>
    </dsp:sp>
    <dsp:sp modelId="{5459B348-8EE0-4329-AB66-002EA9881088}">
      <dsp:nvSpPr>
        <dsp:cNvPr id="0" name=""/>
        <dsp:cNvSpPr/>
      </dsp:nvSpPr>
      <dsp:spPr>
        <a:xfrm>
          <a:off x="992863" y="358"/>
          <a:ext cx="1434374" cy="4373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C" sz="2800" kern="1200" dirty="0">
              <a:latin typeface="Arial" panose="020B0604020202020204" pitchFamily="34" charset="0"/>
              <a:ea typeface="Calibri" panose="020F0502020204030204" pitchFamily="34" charset="0"/>
            </a:rPr>
            <a:t>Qué</a:t>
          </a:r>
        </a:p>
      </dsp:txBody>
      <dsp:txXfrm>
        <a:off x="992863" y="358"/>
        <a:ext cx="1434374" cy="437309"/>
      </dsp:txXfrm>
    </dsp:sp>
    <dsp:sp modelId="{EA9DAA4B-96BF-4AEA-8EEA-7411FD9140CF}">
      <dsp:nvSpPr>
        <dsp:cNvPr id="0" name=""/>
        <dsp:cNvSpPr/>
      </dsp:nvSpPr>
      <dsp:spPr>
        <a:xfrm>
          <a:off x="992863" y="546995"/>
          <a:ext cx="1434374" cy="4373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C" sz="2800" kern="1200" dirty="0">
              <a:latin typeface="Arial" panose="020B0604020202020204" pitchFamily="34" charset="0"/>
              <a:ea typeface="Calibri" panose="020F0502020204030204" pitchFamily="34" charset="0"/>
            </a:rPr>
            <a:t>Cuándo</a:t>
          </a:r>
        </a:p>
      </dsp:txBody>
      <dsp:txXfrm>
        <a:off x="992863" y="546995"/>
        <a:ext cx="1434374" cy="437309"/>
      </dsp:txXfrm>
    </dsp:sp>
    <dsp:sp modelId="{BF02CA65-604A-4996-9D8E-4EF186C2D7A9}">
      <dsp:nvSpPr>
        <dsp:cNvPr id="0" name=""/>
        <dsp:cNvSpPr/>
      </dsp:nvSpPr>
      <dsp:spPr>
        <a:xfrm>
          <a:off x="992863" y="1093632"/>
          <a:ext cx="1434374" cy="4373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C" sz="2800" kern="1200" dirty="0">
              <a:latin typeface="Arial" panose="020B0604020202020204" pitchFamily="34" charset="0"/>
              <a:ea typeface="Calibri" panose="020F0502020204030204" pitchFamily="34" charset="0"/>
            </a:rPr>
            <a:t>Cómo</a:t>
          </a:r>
        </a:p>
      </dsp:txBody>
      <dsp:txXfrm>
        <a:off x="992863" y="1093632"/>
        <a:ext cx="1434374" cy="437309"/>
      </dsp:txXfrm>
    </dsp:sp>
    <dsp:sp modelId="{6AB9F0C8-20C7-4AD6-9501-F6B604B1DDD8}">
      <dsp:nvSpPr>
        <dsp:cNvPr id="0" name=""/>
        <dsp:cNvSpPr/>
      </dsp:nvSpPr>
      <dsp:spPr>
        <a:xfrm>
          <a:off x="992863" y="1640269"/>
          <a:ext cx="1434374" cy="437309"/>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C" sz="2800" b="1" kern="1200" dirty="0">
              <a:solidFill>
                <a:schemeClr val="bg1"/>
              </a:solidFill>
              <a:latin typeface="Arial" panose="020B0604020202020204" pitchFamily="34" charset="0"/>
              <a:ea typeface="Calibri" panose="020F0502020204030204" pitchFamily="34" charset="0"/>
            </a:rPr>
            <a:t>Dónde </a:t>
          </a:r>
        </a:p>
      </dsp:txBody>
      <dsp:txXfrm>
        <a:off x="992863" y="1640269"/>
        <a:ext cx="1434374" cy="437309"/>
      </dsp:txXfrm>
    </dsp:sp>
    <dsp:sp modelId="{6174E7CE-4E67-44B3-B3AE-39D21B06DA02}">
      <dsp:nvSpPr>
        <dsp:cNvPr id="0" name=""/>
        <dsp:cNvSpPr/>
      </dsp:nvSpPr>
      <dsp:spPr>
        <a:xfrm>
          <a:off x="992863" y="2186905"/>
          <a:ext cx="1434374" cy="4373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C" sz="2800" kern="1200" dirty="0">
              <a:latin typeface="Arial" panose="020B0604020202020204" pitchFamily="34" charset="0"/>
              <a:ea typeface="Calibri" panose="020F0502020204030204" pitchFamily="34" charset="0"/>
            </a:rPr>
            <a:t>Quién </a:t>
          </a:r>
        </a:p>
      </dsp:txBody>
      <dsp:txXfrm>
        <a:off x="992863" y="2186905"/>
        <a:ext cx="1434374" cy="43730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49D53-BDCD-4034-AE9A-5C26A6A6E25D}">
      <dsp:nvSpPr>
        <dsp:cNvPr id="0" name=""/>
        <dsp:cNvSpPr/>
      </dsp:nvSpPr>
      <dsp:spPr>
        <a:xfrm>
          <a:off x="335" y="1401100"/>
          <a:ext cx="1769716" cy="884858"/>
        </a:xfrm>
        <a:prstGeom prst="roundRect">
          <a:avLst>
            <a:gd name="adj" fmla="val 10000"/>
          </a:avLst>
        </a:prstGeom>
        <a:solidFill>
          <a:srgbClr val="FCF398"/>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s-EC" sz="2300" kern="1200" dirty="0"/>
            <a:t>Métodos de Perfil Criminal</a:t>
          </a:r>
        </a:p>
      </dsp:txBody>
      <dsp:txXfrm>
        <a:off x="26252" y="1427017"/>
        <a:ext cx="1717882" cy="833024"/>
      </dsp:txXfrm>
    </dsp:sp>
    <dsp:sp modelId="{838CAE12-DAC3-4349-8E96-FF2DE1474A87}">
      <dsp:nvSpPr>
        <dsp:cNvPr id="0" name=""/>
        <dsp:cNvSpPr/>
      </dsp:nvSpPr>
      <dsp:spPr>
        <a:xfrm rot="19457599">
          <a:off x="1688112" y="1567533"/>
          <a:ext cx="871764" cy="43198"/>
        </a:xfrm>
        <a:custGeom>
          <a:avLst/>
          <a:gdLst/>
          <a:ahLst/>
          <a:cxnLst/>
          <a:rect l="0" t="0" r="0" b="0"/>
          <a:pathLst>
            <a:path>
              <a:moveTo>
                <a:pt x="0" y="21599"/>
              </a:moveTo>
              <a:lnTo>
                <a:pt x="871764" y="21599"/>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2102200" y="1567338"/>
        <a:ext cx="43588" cy="43588"/>
      </dsp:txXfrm>
    </dsp:sp>
    <dsp:sp modelId="{DD69FCF6-DCD6-4087-A233-44FB2BA784EC}">
      <dsp:nvSpPr>
        <dsp:cNvPr id="0" name=""/>
        <dsp:cNvSpPr/>
      </dsp:nvSpPr>
      <dsp:spPr>
        <a:xfrm>
          <a:off x="2477938" y="892306"/>
          <a:ext cx="1769716" cy="884858"/>
        </a:xfrm>
        <a:prstGeom prst="roundRect">
          <a:avLst>
            <a:gd name="adj" fmla="val 10000"/>
          </a:avLst>
        </a:prstGeom>
        <a:solidFill>
          <a:srgbClr val="FFFFFF"/>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s-EC" sz="2300" kern="1200" dirty="0"/>
            <a:t>Inductivo</a:t>
          </a:r>
        </a:p>
      </dsp:txBody>
      <dsp:txXfrm>
        <a:off x="2503855" y="918223"/>
        <a:ext cx="1717882" cy="833024"/>
      </dsp:txXfrm>
    </dsp:sp>
    <dsp:sp modelId="{894A8683-F34C-4670-829F-18C944DA1CAC}">
      <dsp:nvSpPr>
        <dsp:cNvPr id="0" name=""/>
        <dsp:cNvSpPr/>
      </dsp:nvSpPr>
      <dsp:spPr>
        <a:xfrm rot="2142401">
          <a:off x="1688112" y="2076327"/>
          <a:ext cx="871764" cy="43198"/>
        </a:xfrm>
        <a:custGeom>
          <a:avLst/>
          <a:gdLst/>
          <a:ahLst/>
          <a:cxnLst/>
          <a:rect l="0" t="0" r="0" b="0"/>
          <a:pathLst>
            <a:path>
              <a:moveTo>
                <a:pt x="0" y="21599"/>
              </a:moveTo>
              <a:lnTo>
                <a:pt x="871764" y="21599"/>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2102200" y="2076132"/>
        <a:ext cx="43588" cy="43588"/>
      </dsp:txXfrm>
    </dsp:sp>
    <dsp:sp modelId="{202981BE-126E-415C-BA07-3686A33CDDC7}">
      <dsp:nvSpPr>
        <dsp:cNvPr id="0" name=""/>
        <dsp:cNvSpPr/>
      </dsp:nvSpPr>
      <dsp:spPr>
        <a:xfrm>
          <a:off x="2477938" y="1909893"/>
          <a:ext cx="1769716" cy="884858"/>
        </a:xfrm>
        <a:prstGeom prst="roundRect">
          <a:avLst>
            <a:gd name="adj" fmla="val 10000"/>
          </a:avLst>
        </a:prstGeom>
        <a:solidFill>
          <a:srgbClr val="FFFFFF"/>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s-EC" sz="2300" kern="1200" dirty="0"/>
            <a:t>Deductivo</a:t>
          </a:r>
        </a:p>
      </dsp:txBody>
      <dsp:txXfrm>
        <a:off x="2503855" y="1935810"/>
        <a:ext cx="1717882" cy="8330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43EAF-9029-44DC-ABB4-8A7EF6542EBB}">
      <dsp:nvSpPr>
        <dsp:cNvPr id="0" name=""/>
        <dsp:cNvSpPr/>
      </dsp:nvSpPr>
      <dsp:spPr>
        <a:xfrm>
          <a:off x="1213483" y="220519"/>
          <a:ext cx="1675175" cy="1675175"/>
        </a:xfrm>
        <a:prstGeom prst="pieWedge">
          <a:avLst/>
        </a:prstGeom>
        <a:solidFill>
          <a:srgbClr val="99CCFF"/>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s-EC" sz="1600" kern="1200"/>
            <a:t>Teoría Actividades Rutinarias </a:t>
          </a:r>
        </a:p>
      </dsp:txBody>
      <dsp:txXfrm>
        <a:off x="1704130" y="711166"/>
        <a:ext cx="1184528" cy="1184528"/>
      </dsp:txXfrm>
    </dsp:sp>
    <dsp:sp modelId="{2AD7D0E5-3377-4125-86A8-BCBCDD477769}">
      <dsp:nvSpPr>
        <dsp:cNvPr id="0" name=""/>
        <dsp:cNvSpPr/>
      </dsp:nvSpPr>
      <dsp:spPr>
        <a:xfrm rot="5400000">
          <a:off x="2966034" y="220519"/>
          <a:ext cx="1675175" cy="1675175"/>
        </a:xfrm>
        <a:prstGeom prst="pieWedg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C" sz="1600" kern="1200"/>
            <a:t>Teoría Patrón delictivo </a:t>
          </a:r>
          <a:endParaRPr lang="es-EC" sz="1600" kern="1200" dirty="0"/>
        </a:p>
      </dsp:txBody>
      <dsp:txXfrm rot="-5400000">
        <a:off x="2966034" y="711166"/>
        <a:ext cx="1184528" cy="1184528"/>
      </dsp:txXfrm>
    </dsp:sp>
    <dsp:sp modelId="{70487ACA-9D9A-40A4-B744-1263D7C0E346}">
      <dsp:nvSpPr>
        <dsp:cNvPr id="0" name=""/>
        <dsp:cNvSpPr/>
      </dsp:nvSpPr>
      <dsp:spPr>
        <a:xfrm rot="10800000">
          <a:off x="2966034" y="1973070"/>
          <a:ext cx="1675175" cy="1675175"/>
        </a:xfrm>
        <a:prstGeom prst="pieWedge">
          <a:avLst/>
        </a:prstGeom>
        <a:solidFill>
          <a:srgbClr val="99CCFF"/>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C" sz="1600" kern="1200"/>
            <a:t>Teoría Elección racional</a:t>
          </a:r>
          <a:endParaRPr lang="es-EC" sz="1600" kern="1200" dirty="0"/>
        </a:p>
      </dsp:txBody>
      <dsp:txXfrm rot="10800000">
        <a:off x="2966034" y="1973070"/>
        <a:ext cx="1184528" cy="1184528"/>
      </dsp:txXfrm>
    </dsp:sp>
    <dsp:sp modelId="{15F4CB13-2909-4CA5-9FEA-046E9CDC4FAF}">
      <dsp:nvSpPr>
        <dsp:cNvPr id="0" name=""/>
        <dsp:cNvSpPr/>
      </dsp:nvSpPr>
      <dsp:spPr>
        <a:xfrm rot="16200000">
          <a:off x="1213483" y="1973070"/>
          <a:ext cx="1675175" cy="1675175"/>
        </a:xfrm>
        <a:prstGeom prst="pieWedg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C" sz="1600" kern="1200" dirty="0"/>
            <a:t>Teoría de las ventas rotas</a:t>
          </a:r>
        </a:p>
      </dsp:txBody>
      <dsp:txXfrm rot="5400000">
        <a:off x="1704130" y="1973070"/>
        <a:ext cx="1184528" cy="1184528"/>
      </dsp:txXfrm>
    </dsp:sp>
    <dsp:sp modelId="{9D4B60CE-B95A-45AA-AC5E-19931665B843}">
      <dsp:nvSpPr>
        <dsp:cNvPr id="0" name=""/>
        <dsp:cNvSpPr/>
      </dsp:nvSpPr>
      <dsp:spPr>
        <a:xfrm>
          <a:off x="2638156" y="1586194"/>
          <a:ext cx="578380" cy="50293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CE66E7-6A3E-4490-AA40-F66269C3ED18}">
      <dsp:nvSpPr>
        <dsp:cNvPr id="0" name=""/>
        <dsp:cNvSpPr/>
      </dsp:nvSpPr>
      <dsp:spPr>
        <a:xfrm rot="10800000">
          <a:off x="2638156" y="1779632"/>
          <a:ext cx="578380" cy="50293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54C087-DD9B-4500-B670-55507CF84CAA}" type="datetimeFigureOut">
              <a:rPr lang="es-EC" smtClean="0"/>
              <a:t>20/11/2019</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9E1860-6991-4910-95BF-C55A79F351C2}" type="slidenum">
              <a:rPr lang="es-EC" smtClean="0"/>
              <a:t>‹Nº›</a:t>
            </a:fld>
            <a:endParaRPr lang="es-EC"/>
          </a:p>
        </p:txBody>
      </p:sp>
    </p:spTree>
    <p:extLst>
      <p:ext uri="{BB962C8B-B14F-4D97-AF65-F5344CB8AC3E}">
        <p14:creationId xmlns:p14="http://schemas.microsoft.com/office/powerpoint/2010/main" val="891010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8C9110D7-4509-44F5-A66B-152AE1E09BF6}" type="slidenum">
              <a:rPr lang="es-EC" smtClean="0"/>
              <a:t>22</a:t>
            </a:fld>
            <a:endParaRPr lang="es-EC"/>
          </a:p>
        </p:txBody>
      </p:sp>
    </p:spTree>
    <p:extLst>
      <p:ext uri="{BB962C8B-B14F-4D97-AF65-F5344CB8AC3E}">
        <p14:creationId xmlns:p14="http://schemas.microsoft.com/office/powerpoint/2010/main" val="1767910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8C9110D7-4509-44F5-A66B-152AE1E09BF6}" type="slidenum">
              <a:rPr lang="es-EC" smtClean="0"/>
              <a:t>36</a:t>
            </a:fld>
            <a:endParaRPr lang="es-EC"/>
          </a:p>
        </p:txBody>
      </p:sp>
    </p:spTree>
    <p:extLst>
      <p:ext uri="{BB962C8B-B14F-4D97-AF65-F5344CB8AC3E}">
        <p14:creationId xmlns:p14="http://schemas.microsoft.com/office/powerpoint/2010/main" val="307899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71F77AD-C5AB-4780-8C32-10FF3CA2EF5E}" type="datetimeFigureOut">
              <a:rPr lang="es-EC" smtClean="0"/>
              <a:t>20/11/2019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7144FCF-9C3D-46EB-BD34-CACD8643CBDC}" type="slidenum">
              <a:rPr lang="es-EC" smtClean="0"/>
              <a:t>‹Nº›</a:t>
            </a:fld>
            <a:endParaRPr lang="es-EC"/>
          </a:p>
        </p:txBody>
      </p:sp>
    </p:spTree>
    <p:extLst>
      <p:ext uri="{BB962C8B-B14F-4D97-AF65-F5344CB8AC3E}">
        <p14:creationId xmlns:p14="http://schemas.microsoft.com/office/powerpoint/2010/main" val="684593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71F77AD-C5AB-4780-8C32-10FF3CA2EF5E}" type="datetimeFigureOut">
              <a:rPr lang="es-EC" smtClean="0"/>
              <a:t>20/11/2019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7144FCF-9C3D-46EB-BD34-CACD8643CBDC}" type="slidenum">
              <a:rPr lang="es-EC" smtClean="0"/>
              <a:t>‹Nº›</a:t>
            </a:fld>
            <a:endParaRPr lang="es-EC"/>
          </a:p>
        </p:txBody>
      </p:sp>
    </p:spTree>
    <p:extLst>
      <p:ext uri="{BB962C8B-B14F-4D97-AF65-F5344CB8AC3E}">
        <p14:creationId xmlns:p14="http://schemas.microsoft.com/office/powerpoint/2010/main" val="2768592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71F77AD-C5AB-4780-8C32-10FF3CA2EF5E}" type="datetimeFigureOut">
              <a:rPr lang="es-EC" smtClean="0"/>
              <a:t>20/11/2019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7144FCF-9C3D-46EB-BD34-CACD8643CBDC}" type="slidenum">
              <a:rPr lang="es-EC" smtClean="0"/>
              <a:t>‹Nº›</a:t>
            </a:fld>
            <a:endParaRPr lang="es-EC"/>
          </a:p>
        </p:txBody>
      </p:sp>
    </p:spTree>
    <p:extLst>
      <p:ext uri="{BB962C8B-B14F-4D97-AF65-F5344CB8AC3E}">
        <p14:creationId xmlns:p14="http://schemas.microsoft.com/office/powerpoint/2010/main" val="3029984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71F77AD-C5AB-4780-8C32-10FF3CA2EF5E}" type="datetimeFigureOut">
              <a:rPr lang="es-EC" smtClean="0"/>
              <a:t>20/11/2019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7144FCF-9C3D-46EB-BD34-CACD8643CBDC}" type="slidenum">
              <a:rPr lang="es-EC" smtClean="0"/>
              <a:t>‹Nº›</a:t>
            </a:fld>
            <a:endParaRPr lang="es-EC"/>
          </a:p>
        </p:txBody>
      </p:sp>
    </p:spTree>
    <p:extLst>
      <p:ext uri="{BB962C8B-B14F-4D97-AF65-F5344CB8AC3E}">
        <p14:creationId xmlns:p14="http://schemas.microsoft.com/office/powerpoint/2010/main" val="3375434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71F77AD-C5AB-4780-8C32-10FF3CA2EF5E}" type="datetimeFigureOut">
              <a:rPr lang="es-EC" smtClean="0"/>
              <a:t>20/11/2019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7144FCF-9C3D-46EB-BD34-CACD8643CBDC}" type="slidenum">
              <a:rPr lang="es-EC" smtClean="0"/>
              <a:t>‹Nº›</a:t>
            </a:fld>
            <a:endParaRPr lang="es-EC"/>
          </a:p>
        </p:txBody>
      </p:sp>
    </p:spTree>
    <p:extLst>
      <p:ext uri="{BB962C8B-B14F-4D97-AF65-F5344CB8AC3E}">
        <p14:creationId xmlns:p14="http://schemas.microsoft.com/office/powerpoint/2010/main" val="2706448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71F77AD-C5AB-4780-8C32-10FF3CA2EF5E}" type="datetimeFigureOut">
              <a:rPr lang="es-EC" smtClean="0"/>
              <a:t>20/11/2019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7144FCF-9C3D-46EB-BD34-CACD8643CBDC}" type="slidenum">
              <a:rPr lang="es-EC" smtClean="0"/>
              <a:t>‹Nº›</a:t>
            </a:fld>
            <a:endParaRPr lang="es-EC"/>
          </a:p>
        </p:txBody>
      </p:sp>
    </p:spTree>
    <p:extLst>
      <p:ext uri="{BB962C8B-B14F-4D97-AF65-F5344CB8AC3E}">
        <p14:creationId xmlns:p14="http://schemas.microsoft.com/office/powerpoint/2010/main" val="2846849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71F77AD-C5AB-4780-8C32-10FF3CA2EF5E}" type="datetimeFigureOut">
              <a:rPr lang="es-EC" smtClean="0"/>
              <a:t>20/11/2019</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67144FCF-9C3D-46EB-BD34-CACD8643CBDC}" type="slidenum">
              <a:rPr lang="es-EC" smtClean="0"/>
              <a:t>‹Nº›</a:t>
            </a:fld>
            <a:endParaRPr lang="es-EC"/>
          </a:p>
        </p:txBody>
      </p:sp>
    </p:spTree>
    <p:extLst>
      <p:ext uri="{BB962C8B-B14F-4D97-AF65-F5344CB8AC3E}">
        <p14:creationId xmlns:p14="http://schemas.microsoft.com/office/powerpoint/2010/main" val="3647912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71F77AD-C5AB-4780-8C32-10FF3CA2EF5E}" type="datetimeFigureOut">
              <a:rPr lang="es-EC" smtClean="0"/>
              <a:t>20/11/2019</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67144FCF-9C3D-46EB-BD34-CACD8643CBDC}" type="slidenum">
              <a:rPr lang="es-EC" smtClean="0"/>
              <a:t>‹Nº›</a:t>
            </a:fld>
            <a:endParaRPr lang="es-EC"/>
          </a:p>
        </p:txBody>
      </p:sp>
    </p:spTree>
    <p:extLst>
      <p:ext uri="{BB962C8B-B14F-4D97-AF65-F5344CB8AC3E}">
        <p14:creationId xmlns:p14="http://schemas.microsoft.com/office/powerpoint/2010/main" val="891507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1F77AD-C5AB-4780-8C32-10FF3CA2EF5E}" type="datetimeFigureOut">
              <a:rPr lang="es-EC" smtClean="0"/>
              <a:t>20/11/2019</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67144FCF-9C3D-46EB-BD34-CACD8643CBDC}" type="slidenum">
              <a:rPr lang="es-EC" smtClean="0"/>
              <a:t>‹Nº›</a:t>
            </a:fld>
            <a:endParaRPr lang="es-EC"/>
          </a:p>
        </p:txBody>
      </p:sp>
    </p:spTree>
    <p:extLst>
      <p:ext uri="{BB962C8B-B14F-4D97-AF65-F5344CB8AC3E}">
        <p14:creationId xmlns:p14="http://schemas.microsoft.com/office/powerpoint/2010/main" val="133647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71F77AD-C5AB-4780-8C32-10FF3CA2EF5E}" type="datetimeFigureOut">
              <a:rPr lang="es-EC" smtClean="0"/>
              <a:t>20/11/2019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7144FCF-9C3D-46EB-BD34-CACD8643CBDC}" type="slidenum">
              <a:rPr lang="es-EC" smtClean="0"/>
              <a:t>‹Nº›</a:t>
            </a:fld>
            <a:endParaRPr lang="es-EC"/>
          </a:p>
        </p:txBody>
      </p:sp>
    </p:spTree>
    <p:extLst>
      <p:ext uri="{BB962C8B-B14F-4D97-AF65-F5344CB8AC3E}">
        <p14:creationId xmlns:p14="http://schemas.microsoft.com/office/powerpoint/2010/main" val="3604139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71F77AD-C5AB-4780-8C32-10FF3CA2EF5E}" type="datetimeFigureOut">
              <a:rPr lang="es-EC" smtClean="0"/>
              <a:t>20/11/2019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7144FCF-9C3D-46EB-BD34-CACD8643CBDC}" type="slidenum">
              <a:rPr lang="es-EC" smtClean="0"/>
              <a:t>‹Nº›</a:t>
            </a:fld>
            <a:endParaRPr lang="es-EC"/>
          </a:p>
        </p:txBody>
      </p:sp>
    </p:spTree>
    <p:extLst>
      <p:ext uri="{BB962C8B-B14F-4D97-AF65-F5344CB8AC3E}">
        <p14:creationId xmlns:p14="http://schemas.microsoft.com/office/powerpoint/2010/main" val="2688749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1F77AD-C5AB-4780-8C32-10FF3CA2EF5E}" type="datetimeFigureOut">
              <a:rPr lang="es-EC" smtClean="0"/>
              <a:t>20/11/2019</a:t>
            </a:fld>
            <a:endParaRPr lang="es-EC"/>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144FCF-9C3D-46EB-BD34-CACD8643CBDC}" type="slidenum">
              <a:rPr lang="es-EC" smtClean="0"/>
              <a:t>‹Nº›</a:t>
            </a:fld>
            <a:endParaRPr lang="es-EC"/>
          </a:p>
        </p:txBody>
      </p:sp>
    </p:spTree>
    <p:extLst>
      <p:ext uri="{BB962C8B-B14F-4D97-AF65-F5344CB8AC3E}">
        <p14:creationId xmlns:p14="http://schemas.microsoft.com/office/powerpoint/2010/main" val="3819449589"/>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6.png"/><Relationship Id="rId7" Type="http://schemas.openxmlformats.org/officeDocument/2006/relationships/diagramQuickStyle" Target="../diagrams/quickStyle6.xml"/><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21.png"/><Relationship Id="rId4" Type="http://schemas.microsoft.com/office/2007/relationships/hdphoto" Target="../media/hdphoto3.wdp"/><Relationship Id="rId9" Type="http://schemas.microsoft.com/office/2007/relationships/diagramDrawing" Target="../diagrams/drawing6.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6.png"/><Relationship Id="rId7" Type="http://schemas.openxmlformats.org/officeDocument/2006/relationships/diagramQuickStyle" Target="../diagrams/quickStyle7.xml"/><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diagramLayout" Target="../diagrams/layout7.xml"/><Relationship Id="rId11" Type="http://schemas.microsoft.com/office/2007/relationships/hdphoto" Target="../media/hdphoto5.wdp"/><Relationship Id="rId5" Type="http://schemas.openxmlformats.org/officeDocument/2006/relationships/diagramData" Target="../diagrams/data7.xml"/><Relationship Id="rId10" Type="http://schemas.openxmlformats.org/officeDocument/2006/relationships/image" Target="../media/image22.png"/><Relationship Id="rId4" Type="http://schemas.microsoft.com/office/2007/relationships/hdphoto" Target="../media/hdphoto3.wdp"/><Relationship Id="rId9" Type="http://schemas.microsoft.com/office/2007/relationships/diagramDrawing" Target="../diagrams/drawing7.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6.png"/><Relationship Id="rId7" Type="http://schemas.openxmlformats.org/officeDocument/2006/relationships/diagramQuickStyle" Target="../diagrams/quickStyle8.xml"/><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23.png"/><Relationship Id="rId4" Type="http://schemas.microsoft.com/office/2007/relationships/hdphoto" Target="../media/hdphoto3.wdp"/><Relationship Id="rId9" Type="http://schemas.microsoft.com/office/2007/relationships/diagramDrawing" Target="../diagrams/drawing8.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image" Target="../media/image6.png"/><Relationship Id="rId7" Type="http://schemas.openxmlformats.org/officeDocument/2006/relationships/diagramLayout" Target="../diagrams/layout9.xml"/><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diagramData" Target="../diagrams/data9.xml"/><Relationship Id="rId5" Type="http://schemas.openxmlformats.org/officeDocument/2006/relationships/image" Target="../media/image24.emf"/><Relationship Id="rId10" Type="http://schemas.microsoft.com/office/2007/relationships/diagramDrawing" Target="../diagrams/drawing9.xml"/><Relationship Id="rId4" Type="http://schemas.microsoft.com/office/2007/relationships/hdphoto" Target="../media/hdphoto3.wdp"/><Relationship Id="rId9" Type="http://schemas.openxmlformats.org/officeDocument/2006/relationships/diagramColors" Target="../diagrams/colors9.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slide" Target="slide2.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5.png"/><Relationship Id="rId4" Type="http://schemas.microsoft.com/office/2007/relationships/hdphoto" Target="../media/hdphoto3.wdp"/><Relationship Id="rId9"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png"/><Relationship Id="rId7"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slide" Target="slide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9.png"/><Relationship Id="rId7" Type="http://schemas.openxmlformats.org/officeDocument/2006/relationships/slide" Target="slide2.xml"/><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1.png"/><Relationship Id="rId4" Type="http://schemas.openxmlformats.org/officeDocument/2006/relationships/image" Target="../media/image40.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microsoft.com/office/2007/relationships/hdphoto" Target="../media/hdphoto3.wdp"/><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slide" Target="slide2.xml"/><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 Target="slide2.xml"/><Relationship Id="rId7"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4.png"/><Relationship Id="rId5" Type="http://schemas.microsoft.com/office/2007/relationships/hdphoto" Target="../media/hdphoto3.wdp"/><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2.xml"/><Relationship Id="rId1" Type="http://schemas.openxmlformats.org/officeDocument/2006/relationships/slideLayout" Target="../slideLayouts/slideLayout7.xml"/><Relationship Id="rId5" Type="http://schemas.openxmlformats.org/officeDocument/2006/relationships/image" Target="../media/image50.emf"/><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51.jpe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3.jpeg"/><Relationship Id="rId5" Type="http://schemas.microsoft.com/office/2007/relationships/hdphoto" Target="../media/hdphoto3.wdp"/><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5.png"/><Relationship Id="rId7" Type="http://schemas.openxmlformats.org/officeDocument/2006/relationships/slide" Target="slide2.xml"/><Relationship Id="rId2" Type="http://schemas.openxmlformats.org/officeDocument/2006/relationships/image" Target="../media/image54.pn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56.png"/><Relationship Id="rId4" Type="http://schemas.microsoft.com/office/2007/relationships/hdphoto" Target="../media/hdphoto9.wdp"/><Relationship Id="rId9"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image" Target="../media/image6.png"/><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0" Type="http://schemas.openxmlformats.org/officeDocument/2006/relationships/diagramData" Target="../diagrams/data3.xml"/><Relationship Id="rId4" Type="http://schemas.microsoft.com/office/2007/relationships/hdphoto" Target="../media/hdphoto3.wdp"/><Relationship Id="rId9" Type="http://schemas.microsoft.com/office/2007/relationships/diagramDrawing" Target="../diagrams/drawing2.xml"/><Relationship Id="rId14" Type="http://schemas.microsoft.com/office/2007/relationships/diagramDrawing" Target="../diagrams/drawing3.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1.wdp"/><Relationship Id="rId7" Type="http://schemas.openxmlformats.org/officeDocument/2006/relationships/image" Target="../media/image6.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63.jpe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7" Type="http://schemas.microsoft.com/office/2007/relationships/hdphoto" Target="../media/hdphoto3.wdp"/><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slide" Target="slide2.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6.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png"/><Relationship Id="rId7" Type="http://schemas.openxmlformats.org/officeDocument/2006/relationships/image" Target="../media/image69.jpeg"/><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jpeg"/><Relationship Id="rId4" Type="http://schemas.microsoft.com/office/2007/relationships/hdphoto" Target="../media/hdphoto3.wdp"/><Relationship Id="rId9"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2.png"/><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34.png"/><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slide" Target="slide2.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slide" Target="slide2.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2.xml"/><Relationship Id="rId1" Type="http://schemas.openxmlformats.org/officeDocument/2006/relationships/slideLayout" Target="../slideLayouts/slideLayout7.xml"/><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6.png"/><Relationship Id="rId7" Type="http://schemas.openxmlformats.org/officeDocument/2006/relationships/diagramQuickStyle" Target="../diagrams/quickStyle10.xml"/><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diagramLayout" Target="../diagrams/layout10.xml"/><Relationship Id="rId5" Type="http://schemas.openxmlformats.org/officeDocument/2006/relationships/diagramData" Target="../diagrams/data10.xml"/><Relationship Id="rId4" Type="http://schemas.microsoft.com/office/2007/relationships/hdphoto" Target="../media/hdphoto3.wdp"/><Relationship Id="rId9" Type="http://schemas.microsoft.com/office/2007/relationships/diagramDrawing" Target="../diagrams/drawing10.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6.png"/><Relationship Id="rId7" Type="http://schemas.openxmlformats.org/officeDocument/2006/relationships/diagramQuickStyle" Target="../diagrams/quickStyle11.xml"/><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diagramLayout" Target="../diagrams/layout11.xml"/><Relationship Id="rId5" Type="http://schemas.openxmlformats.org/officeDocument/2006/relationships/diagramData" Target="../diagrams/data11.xml"/><Relationship Id="rId4" Type="http://schemas.microsoft.com/office/2007/relationships/hdphoto" Target="../media/hdphoto3.wdp"/><Relationship Id="rId9" Type="http://schemas.microsoft.com/office/2007/relationships/diagramDrawing" Target="../diagrams/drawing1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9.gif"/><Relationship Id="rId5" Type="http://schemas.openxmlformats.org/officeDocument/2006/relationships/image" Target="../media/image8.png"/><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2.xml"/><Relationship Id="rId1" Type="http://schemas.openxmlformats.org/officeDocument/2006/relationships/slideLayout" Target="../slideLayouts/slideLayout7.xml"/><Relationship Id="rId4" Type="http://schemas.microsoft.com/office/2007/relationships/hdphoto" Target="../media/hdphoto3.wdp"/></Relationships>
</file>

<file path=ppt/slides/_rels/slide4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png"/><Relationship Id="rId7" Type="http://schemas.openxmlformats.org/officeDocument/2006/relationships/image" Target="../media/image79.jpeg"/><Relationship Id="rId12" Type="http://schemas.openxmlformats.org/officeDocument/2006/relationships/image" Target="../media/image84.jpeg"/><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jpeg"/><Relationship Id="rId4" Type="http://schemas.microsoft.com/office/2007/relationships/hdphoto" Target="../media/hdphoto3.wdp"/><Relationship Id="rId9" Type="http://schemas.openxmlformats.org/officeDocument/2006/relationships/image" Target="../media/image81.png"/></Relationships>
</file>

<file path=ppt/slides/_rels/slide4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6.png"/><Relationship Id="rId7" Type="http://schemas.openxmlformats.org/officeDocument/2006/relationships/image" Target="../media/image87.png"/><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1.png"/><Relationship Id="rId10" Type="http://schemas.openxmlformats.org/officeDocument/2006/relationships/image" Target="../media/image17.png"/><Relationship Id="rId4" Type="http://schemas.microsoft.com/office/2007/relationships/hdphoto" Target="../media/hdphoto3.wdp"/><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6.png"/><Relationship Id="rId7" Type="http://schemas.openxmlformats.org/officeDocument/2006/relationships/diagramLayout" Target="../diagrams/layout4.xml"/><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diagramData" Target="../diagrams/data4.xml"/><Relationship Id="rId5" Type="http://schemas.openxmlformats.org/officeDocument/2006/relationships/image" Target="../media/image20.jpeg"/><Relationship Id="rId10" Type="http://schemas.microsoft.com/office/2007/relationships/diagramDrawing" Target="../diagrams/drawing4.xml"/><Relationship Id="rId4" Type="http://schemas.microsoft.com/office/2007/relationships/hdphoto" Target="../media/hdphoto3.wdp"/><Relationship Id="rId9" Type="http://schemas.openxmlformats.org/officeDocument/2006/relationships/diagramColors" Target="../diagrams/colors4.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6.png"/><Relationship Id="rId7" Type="http://schemas.openxmlformats.org/officeDocument/2006/relationships/diagramQuickStyle" Target="../diagrams/quickStyle5.xml"/><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diagramLayout" Target="../diagrams/layout5.xml"/><Relationship Id="rId5" Type="http://schemas.openxmlformats.org/officeDocument/2006/relationships/diagramData" Target="../diagrams/data5.xml"/><Relationship Id="rId4" Type="http://schemas.microsoft.com/office/2007/relationships/hdphoto" Target="../media/hdphoto3.wdp"/><Relationship Id="rId9" Type="http://schemas.microsoft.com/office/2007/relationships/diagramDrawing" Target="../diagrams/drawin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ángulo 41">
            <a:extLst>
              <a:ext uri="{FF2B5EF4-FFF2-40B4-BE49-F238E27FC236}">
                <a16:creationId xmlns:a16="http://schemas.microsoft.com/office/drawing/2014/main" id="{7CD574F9-7A48-4CEC-92BD-D1B1258DD279}"/>
              </a:ext>
            </a:extLst>
          </p:cNvPr>
          <p:cNvSpPr/>
          <p:nvPr/>
        </p:nvSpPr>
        <p:spPr>
          <a:xfrm>
            <a:off x="31513" y="1238043"/>
            <a:ext cx="9166819" cy="553998"/>
          </a:xfrm>
          <a:prstGeom prst="rect">
            <a:avLst/>
          </a:prstGeom>
          <a:noFill/>
        </p:spPr>
        <p:txBody>
          <a:bodyPr wrap="square">
            <a:spAutoFit/>
          </a:bodyPr>
          <a:lstStyle/>
          <a:p>
            <a:pPr algn="ctr"/>
            <a:r>
              <a:rPr lang="es-ES" sz="1500" dirty="0"/>
              <a:t>Proyecto de Titulación en: Ingeniería Geográfica y del Medio Ambiente</a:t>
            </a:r>
          </a:p>
          <a:p>
            <a:pPr algn="ctr"/>
            <a:r>
              <a:rPr lang="es-ES" sz="1500" dirty="0"/>
              <a:t>Eje temático: Sistemas de Información y Perfilación Criminal</a:t>
            </a:r>
          </a:p>
        </p:txBody>
      </p:sp>
      <p:pic>
        <p:nvPicPr>
          <p:cNvPr id="44" name="Imagen 43">
            <a:extLst>
              <a:ext uri="{FF2B5EF4-FFF2-40B4-BE49-F238E27FC236}">
                <a16:creationId xmlns:a16="http://schemas.microsoft.com/office/drawing/2014/main" id="{ACD36BB5-DE85-4F50-903A-15173190035E}"/>
              </a:ext>
            </a:extLst>
          </p:cNvPr>
          <p:cNvPicPr>
            <a:picLocks noChangeAspect="1"/>
          </p:cNvPicPr>
          <p:nvPr/>
        </p:nvPicPr>
        <p:blipFill>
          <a:blip r:embed="rId2"/>
          <a:stretch>
            <a:fillRect/>
          </a:stretch>
        </p:blipFill>
        <p:spPr>
          <a:xfrm>
            <a:off x="0" y="63645"/>
            <a:ext cx="2790729" cy="965756"/>
          </a:xfrm>
          <a:prstGeom prst="rect">
            <a:avLst/>
          </a:prstGeom>
        </p:spPr>
      </p:pic>
      <p:pic>
        <p:nvPicPr>
          <p:cNvPr id="46" name="Picture 2" descr="Resultado de imagen para cigma">
            <a:extLst>
              <a:ext uri="{FF2B5EF4-FFF2-40B4-BE49-F238E27FC236}">
                <a16:creationId xmlns:a16="http://schemas.microsoft.com/office/drawing/2014/main" id="{7F350AA8-A1D6-4745-B28E-3B6DBBF6B60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53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039521" y="312312"/>
            <a:ext cx="705840" cy="645694"/>
          </a:xfrm>
          <a:prstGeom prst="ellipse">
            <a:avLst/>
          </a:prstGeom>
          <a:solidFill>
            <a:schemeClr val="tx1"/>
          </a:solidFill>
        </p:spPr>
      </p:pic>
      <p:pic>
        <p:nvPicPr>
          <p:cNvPr id="47" name="4 Imagen">
            <a:extLst>
              <a:ext uri="{FF2B5EF4-FFF2-40B4-BE49-F238E27FC236}">
                <a16:creationId xmlns:a16="http://schemas.microsoft.com/office/drawing/2014/main" id="{9D0D767E-3887-4D82-B77D-DBDBE84C0B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5798" y="325909"/>
            <a:ext cx="702005" cy="703492"/>
          </a:xfrm>
          <a:prstGeom prst="rect">
            <a:avLst/>
          </a:prstGeom>
        </p:spPr>
      </p:pic>
      <p:pic>
        <p:nvPicPr>
          <p:cNvPr id="48" name="Imagen 47" descr="F:\LOGO.png">
            <a:extLst>
              <a:ext uri="{FF2B5EF4-FFF2-40B4-BE49-F238E27FC236}">
                <a16:creationId xmlns:a16="http://schemas.microsoft.com/office/drawing/2014/main" id="{86E7AC30-2987-4A27-B822-5B546F7C860C}"/>
              </a:ext>
            </a:extLst>
          </p:cNvPr>
          <p:cNvPicPr/>
          <p:nvPr/>
        </p:nvPicPr>
        <p:blipFill rotWithShape="1">
          <a:blip r:embed="rId6" cstate="print">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rcRect r="17333" b="8889"/>
          <a:stretch/>
        </p:blipFill>
        <p:spPr bwMode="auto">
          <a:xfrm>
            <a:off x="8116507" y="326222"/>
            <a:ext cx="555633" cy="484211"/>
          </a:xfrm>
          <a:prstGeom prst="ellipse">
            <a:avLst/>
          </a:prstGeom>
          <a:noFill/>
          <a:ln>
            <a:noFill/>
          </a:ln>
          <a:extLst>
            <a:ext uri="{53640926-AAD7-44D8-BBD7-CCE9431645EC}">
              <a14:shadowObscured xmlns:a14="http://schemas.microsoft.com/office/drawing/2010/main"/>
            </a:ext>
          </a:extLst>
        </p:spPr>
      </p:pic>
      <p:pic>
        <p:nvPicPr>
          <p:cNvPr id="49" name="Picture 2" descr="Resultado de imagen para logotipo de CIGMA ESPE">
            <a:extLst>
              <a:ext uri="{FF2B5EF4-FFF2-40B4-BE49-F238E27FC236}">
                <a16:creationId xmlns:a16="http://schemas.microsoft.com/office/drawing/2014/main" id="{586CF1E5-3FFB-4575-88EB-309CC9205B3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 t="-6044" r="-1063" b="-4792"/>
          <a:stretch/>
        </p:blipFill>
        <p:spPr bwMode="auto">
          <a:xfrm>
            <a:off x="2944224" y="201148"/>
            <a:ext cx="2941801" cy="833469"/>
          </a:xfrm>
          <a:prstGeom prst="rect">
            <a:avLst/>
          </a:prstGeom>
          <a:solidFill>
            <a:schemeClr val="tx1"/>
          </a:solidFill>
        </p:spPr>
      </p:pic>
      <p:sp>
        <p:nvSpPr>
          <p:cNvPr id="41" name="Shape 117">
            <a:extLst>
              <a:ext uri="{FF2B5EF4-FFF2-40B4-BE49-F238E27FC236}">
                <a16:creationId xmlns:a16="http://schemas.microsoft.com/office/drawing/2014/main" id="{18DC629B-4B9D-4456-9CC9-C72E785E74D2}"/>
              </a:ext>
            </a:extLst>
          </p:cNvPr>
          <p:cNvSpPr/>
          <p:nvPr/>
        </p:nvSpPr>
        <p:spPr>
          <a:xfrm>
            <a:off x="306333" y="1880851"/>
            <a:ext cx="8640000" cy="1446550"/>
          </a:xfrm>
          <a:prstGeom prst="rect">
            <a:avLst/>
          </a:prstGeom>
          <a:noFill/>
          <a:ln w="12700">
            <a:miter lim="400000"/>
          </a:ln>
          <a:extLst>
            <a:ext uri="{C572A759-6A51-4108-AA02-DFA0A04FC94B}">
              <ma14:wrappingTextBoxFlag xmlns="" xmlns:ma14="http://schemas.microsoft.com/office/mac/drawingml/2011/main" val="1"/>
            </a:ext>
          </a:extLst>
        </p:spPr>
        <p:txBody>
          <a:bodyPr wrap="square" lIns="34289" rIns="34289">
            <a:spAutoFit/>
          </a:bodyPr>
          <a:lstStyle/>
          <a:p>
            <a:pPr algn="just">
              <a:defRPr sz="1400"/>
            </a:pPr>
            <a:r>
              <a:rPr lang="es-EC" sz="2200" b="1" dirty="0">
                <a:latin typeface="Times New Roman" panose="02020603050405020304" pitchFamily="18" charset="0"/>
                <a:cs typeface="Times New Roman" panose="02020603050405020304" pitchFamily="18" charset="0"/>
              </a:rPr>
              <a:t>“DESARROLLO DE PERFILES GEOGRÁFICOS CRIMINALES MEDIANTE LA INVESTIGACIÓN GEOESPACIAL DE DELITOS EN APOYO A LA SEGURIDAD CIUDADANA, EN LA PROVINCIA DE PICHINCHA”</a:t>
            </a:r>
            <a:endParaRPr lang="es-ES" sz="2200" b="1" dirty="0"/>
          </a:p>
        </p:txBody>
      </p:sp>
      <p:sp>
        <p:nvSpPr>
          <p:cNvPr id="50" name="Rectángulo 49">
            <a:extLst>
              <a:ext uri="{FF2B5EF4-FFF2-40B4-BE49-F238E27FC236}">
                <a16:creationId xmlns:a16="http://schemas.microsoft.com/office/drawing/2014/main" id="{18A09F23-6C76-4CBE-A394-D7ADA6046C45}"/>
              </a:ext>
            </a:extLst>
          </p:cNvPr>
          <p:cNvSpPr/>
          <p:nvPr/>
        </p:nvSpPr>
        <p:spPr>
          <a:xfrm>
            <a:off x="7759567" y="815703"/>
            <a:ext cx="1269515" cy="276999"/>
          </a:xfrm>
          <a:prstGeom prst="rect">
            <a:avLst/>
          </a:prstGeom>
        </p:spPr>
        <p:txBody>
          <a:bodyPr wrap="none">
            <a:spAutoFit/>
          </a:bodyPr>
          <a:lstStyle/>
          <a:p>
            <a:r>
              <a:rPr lang="es-EC" sz="1200" i="1" dirty="0">
                <a:latin typeface="Times New Roman" panose="02020603050405020304" pitchFamily="18" charset="0"/>
                <a:cs typeface="Times New Roman" panose="02020603050405020304" pitchFamily="18" charset="0"/>
              </a:rPr>
              <a:t>Diego F. Reyes Y</a:t>
            </a:r>
            <a:endParaRPr lang="es-EC" sz="1200" i="1" dirty="0"/>
          </a:p>
        </p:txBody>
      </p:sp>
      <p:sp>
        <p:nvSpPr>
          <p:cNvPr id="56" name="CuadroTexto 55">
            <a:extLst>
              <a:ext uri="{FF2B5EF4-FFF2-40B4-BE49-F238E27FC236}">
                <a16:creationId xmlns:a16="http://schemas.microsoft.com/office/drawing/2014/main" id="{D7ADF6B7-48E1-4821-B149-4A7A426ACE27}"/>
              </a:ext>
            </a:extLst>
          </p:cNvPr>
          <p:cNvSpPr txBox="1"/>
          <p:nvPr/>
        </p:nvSpPr>
        <p:spPr>
          <a:xfrm>
            <a:off x="-31518" y="4118309"/>
            <a:ext cx="9144000" cy="1623521"/>
          </a:xfrm>
          <a:prstGeom prst="rect">
            <a:avLst/>
          </a:prstGeom>
          <a:noFill/>
        </p:spPr>
        <p:txBody>
          <a:bodyPr wrap="square" rtlCol="0">
            <a:spAutoFit/>
          </a:bodyPr>
          <a:lstStyle/>
          <a:p>
            <a:pPr algn="ctr"/>
            <a:r>
              <a:rPr lang="es-CO" sz="1700" b="1" dirty="0">
                <a:latin typeface="Calibri (Cuerpo)"/>
              </a:rPr>
              <a:t>AUTOR: </a:t>
            </a:r>
          </a:p>
          <a:p>
            <a:pPr algn="ctr">
              <a:lnSpc>
                <a:spcPct val="150000"/>
              </a:lnSpc>
            </a:pPr>
            <a:r>
              <a:rPr lang="es-CO" sz="1700" dirty="0">
                <a:latin typeface="Calibri (Cuerpo)"/>
              </a:rPr>
              <a:t>REYES YUNGA, DIEGO FILIBERTO</a:t>
            </a:r>
          </a:p>
          <a:p>
            <a:pPr algn="ctr"/>
            <a:endParaRPr lang="es-CO" sz="200" dirty="0">
              <a:latin typeface="Calibri (Cuerpo)"/>
            </a:endParaRPr>
          </a:p>
          <a:p>
            <a:pPr algn="ctr">
              <a:lnSpc>
                <a:spcPct val="200000"/>
              </a:lnSpc>
            </a:pPr>
            <a:r>
              <a:rPr lang="es-CO" sz="1700" b="1" dirty="0">
                <a:latin typeface="Calibri (Cuerpo)"/>
              </a:rPr>
              <a:t>DIRECTOR DE PROYECTO:</a:t>
            </a:r>
          </a:p>
          <a:p>
            <a:pPr algn="ctr"/>
            <a:r>
              <a:rPr lang="es-CO" sz="1700" dirty="0">
                <a:latin typeface="Calibri (Cuerpo)"/>
              </a:rPr>
              <a:t>Tcrn. IGEO Ing. ESTRELLA PAREDES, CARLOS MANUEL, MSc. (ae)</a:t>
            </a:r>
          </a:p>
        </p:txBody>
      </p:sp>
      <p:pic>
        <p:nvPicPr>
          <p:cNvPr id="60" name="Imagen 59">
            <a:extLst>
              <a:ext uri="{FF2B5EF4-FFF2-40B4-BE49-F238E27FC236}">
                <a16:creationId xmlns:a16="http://schemas.microsoft.com/office/drawing/2014/main" id="{451901A4-3935-4EAA-A94F-9A2F1ACBF931}"/>
              </a:ext>
            </a:extLst>
          </p:cNvPr>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197846" y="6125738"/>
            <a:ext cx="762464" cy="550489"/>
          </a:xfrm>
          <a:prstGeom prst="ellipse">
            <a:avLst/>
          </a:prstGeom>
          <a:noFill/>
          <a:ln>
            <a:noFill/>
          </a:ln>
        </p:spPr>
      </p:pic>
      <p:cxnSp>
        <p:nvCxnSpPr>
          <p:cNvPr id="23" name="Conector recto 22">
            <a:extLst>
              <a:ext uri="{FF2B5EF4-FFF2-40B4-BE49-F238E27FC236}">
                <a16:creationId xmlns:a16="http://schemas.microsoft.com/office/drawing/2014/main" id="{7D028C28-60AE-46A0-99D3-95B54D5E0ADD}"/>
              </a:ext>
            </a:extLst>
          </p:cNvPr>
          <p:cNvCxnSpPr>
            <a:cxnSpLocks/>
          </p:cNvCxnSpPr>
          <p:nvPr/>
        </p:nvCxnSpPr>
        <p:spPr>
          <a:xfrm rot="16200000">
            <a:off x="4571997" y="-1018120"/>
            <a:ext cx="0" cy="8640000"/>
          </a:xfrm>
          <a:prstGeom prst="line">
            <a:avLst/>
          </a:prstGeom>
          <a:ln w="9525">
            <a:solidFill>
              <a:schemeClr val="tx1"/>
            </a:solidFill>
            <a:prstDash val="solid"/>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9" name="Rectángulo 38">
            <a:extLst>
              <a:ext uri="{FF2B5EF4-FFF2-40B4-BE49-F238E27FC236}">
                <a16:creationId xmlns:a16="http://schemas.microsoft.com/office/drawing/2014/main" id="{03BA2C0C-724B-4660-9C1B-54504D969FB0}"/>
              </a:ext>
            </a:extLst>
          </p:cNvPr>
          <p:cNvSpPr/>
          <p:nvPr/>
        </p:nvSpPr>
        <p:spPr>
          <a:xfrm>
            <a:off x="31513" y="3299391"/>
            <a:ext cx="9080969" cy="677108"/>
          </a:xfrm>
          <a:prstGeom prst="rect">
            <a:avLst/>
          </a:prstGeom>
        </p:spPr>
        <p:txBody>
          <a:bodyPr wrap="square">
            <a:spAutoFit/>
          </a:bodyPr>
          <a:lstStyle/>
          <a:p>
            <a:pPr algn="ctr"/>
            <a:r>
              <a:rPr lang="es-EC" sz="2000" b="1" dirty="0">
                <a:latin typeface="Times New Roman" panose="02020603050405020304" pitchFamily="18" charset="0"/>
                <a:cs typeface="Times New Roman" panose="02020603050405020304" pitchFamily="18" charset="0"/>
              </a:rPr>
              <a:t>“GCSI”</a:t>
            </a:r>
          </a:p>
          <a:p>
            <a:pPr algn="ctr"/>
            <a:r>
              <a:rPr lang="en-US" i="1" dirty="0"/>
              <a:t>GEO-SPACE INVESTIGATION OF THE CRIME SCENE</a:t>
            </a:r>
            <a:endParaRPr lang="es-EC" i="1" dirty="0"/>
          </a:p>
        </p:txBody>
      </p:sp>
      <p:cxnSp>
        <p:nvCxnSpPr>
          <p:cNvPr id="71" name="Conector recto 70">
            <a:extLst>
              <a:ext uri="{FF2B5EF4-FFF2-40B4-BE49-F238E27FC236}">
                <a16:creationId xmlns:a16="http://schemas.microsoft.com/office/drawing/2014/main" id="{DCE3F602-2E41-4C1F-819E-36358EF1AD92}"/>
              </a:ext>
            </a:extLst>
          </p:cNvPr>
          <p:cNvCxnSpPr>
            <a:cxnSpLocks/>
          </p:cNvCxnSpPr>
          <p:nvPr/>
        </p:nvCxnSpPr>
        <p:spPr>
          <a:xfrm rot="16200000">
            <a:off x="4573917" y="1614543"/>
            <a:ext cx="0" cy="4752000"/>
          </a:xfrm>
          <a:prstGeom prst="line">
            <a:avLst/>
          </a:prstGeom>
          <a:ln>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59" name="Rectángulo 58">
            <a:extLst>
              <a:ext uri="{FF2B5EF4-FFF2-40B4-BE49-F238E27FC236}">
                <a16:creationId xmlns:a16="http://schemas.microsoft.com/office/drawing/2014/main" id="{FD8A1855-3827-4EB7-8479-E246F5D938BF}"/>
              </a:ext>
            </a:extLst>
          </p:cNvPr>
          <p:cNvSpPr/>
          <p:nvPr/>
        </p:nvSpPr>
        <p:spPr>
          <a:xfrm>
            <a:off x="-17383" y="5846999"/>
            <a:ext cx="4572000" cy="584775"/>
          </a:xfrm>
          <a:prstGeom prst="rect">
            <a:avLst/>
          </a:prstGeom>
        </p:spPr>
        <p:txBody>
          <a:bodyPr>
            <a:spAutoFit/>
          </a:bodyPr>
          <a:lstStyle/>
          <a:p>
            <a:pPr algn="ctr"/>
            <a:r>
              <a:rPr lang="es-CO" sz="1600" b="1" dirty="0">
                <a:latin typeface="Calibri (Cuerpo)"/>
              </a:rPr>
              <a:t>DIRECTOR DE CARRERA:</a:t>
            </a:r>
          </a:p>
          <a:p>
            <a:pPr algn="ctr"/>
            <a:r>
              <a:rPr lang="es-CO" sz="1600" dirty="0">
                <a:latin typeface="Calibri (Cuerpo)"/>
              </a:rPr>
              <a:t>Ing. ROBAYO NIETO, ALEXANDER ALFREDO, MSc.</a:t>
            </a:r>
          </a:p>
        </p:txBody>
      </p:sp>
      <p:sp>
        <p:nvSpPr>
          <p:cNvPr id="73" name="Rectángulo 72">
            <a:extLst>
              <a:ext uri="{FF2B5EF4-FFF2-40B4-BE49-F238E27FC236}">
                <a16:creationId xmlns:a16="http://schemas.microsoft.com/office/drawing/2014/main" id="{74AF2A0C-F680-4946-81D0-A89B1AEEB0F8}"/>
              </a:ext>
            </a:extLst>
          </p:cNvPr>
          <p:cNvSpPr/>
          <p:nvPr/>
        </p:nvSpPr>
        <p:spPr>
          <a:xfrm>
            <a:off x="4639981" y="5833351"/>
            <a:ext cx="4342164" cy="584775"/>
          </a:xfrm>
          <a:prstGeom prst="rect">
            <a:avLst/>
          </a:prstGeom>
        </p:spPr>
        <p:txBody>
          <a:bodyPr wrap="square">
            <a:spAutoFit/>
          </a:bodyPr>
          <a:lstStyle/>
          <a:p>
            <a:pPr algn="ctr"/>
            <a:r>
              <a:rPr lang="es-CO" sz="1600" b="1" dirty="0">
                <a:latin typeface="Calibri (Cuerpo)"/>
              </a:rPr>
              <a:t>OPONENTE:</a:t>
            </a:r>
          </a:p>
          <a:p>
            <a:pPr algn="ctr"/>
            <a:r>
              <a:rPr lang="es-CO" sz="1600" dirty="0">
                <a:latin typeface="Calibri (Cuerpo)"/>
              </a:rPr>
              <a:t>PhD. Ing. PADILLA ALMEIDA, OSWALDO VINICIO</a:t>
            </a:r>
          </a:p>
        </p:txBody>
      </p:sp>
      <p:cxnSp>
        <p:nvCxnSpPr>
          <p:cNvPr id="75" name="Conector recto 74">
            <a:extLst>
              <a:ext uri="{FF2B5EF4-FFF2-40B4-BE49-F238E27FC236}">
                <a16:creationId xmlns:a16="http://schemas.microsoft.com/office/drawing/2014/main" id="{15FCACF3-6D03-4FEC-B4A1-57EA538FBECC}"/>
              </a:ext>
            </a:extLst>
          </p:cNvPr>
          <p:cNvCxnSpPr>
            <a:cxnSpLocks/>
          </p:cNvCxnSpPr>
          <p:nvPr/>
        </p:nvCxnSpPr>
        <p:spPr>
          <a:xfrm rot="16200000">
            <a:off x="4581913" y="2761592"/>
            <a:ext cx="0" cy="5868000"/>
          </a:xfrm>
          <a:prstGeom prst="line">
            <a:avLst/>
          </a:prstGeom>
          <a:ln w="9525">
            <a:solidFill>
              <a:schemeClr val="tx1"/>
            </a:solidFill>
            <a:prstDash val="solid"/>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B0C06C2A-53D1-4037-A23D-3F3A98AEB1D6}"/>
              </a:ext>
            </a:extLst>
          </p:cNvPr>
          <p:cNvCxnSpPr>
            <a:cxnSpLocks/>
          </p:cNvCxnSpPr>
          <p:nvPr/>
        </p:nvCxnSpPr>
        <p:spPr>
          <a:xfrm rot="16200000">
            <a:off x="4526834" y="3256430"/>
            <a:ext cx="0" cy="3060000"/>
          </a:xfrm>
          <a:prstGeom prst="line">
            <a:avLst/>
          </a:prstGeom>
          <a:ln>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4A7DD1A5-9244-47C9-BCF2-5A8890134A05}"/>
              </a:ext>
            </a:extLst>
          </p:cNvPr>
          <p:cNvCxnSpPr>
            <a:cxnSpLocks/>
          </p:cNvCxnSpPr>
          <p:nvPr/>
        </p:nvCxnSpPr>
        <p:spPr>
          <a:xfrm rot="16200000">
            <a:off x="2284956" y="4383729"/>
            <a:ext cx="0" cy="4140000"/>
          </a:xfrm>
          <a:prstGeom prst="line">
            <a:avLst/>
          </a:prstGeom>
          <a:ln>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465FCE21-81CD-4042-B8C6-D78303E44F08}"/>
              </a:ext>
            </a:extLst>
          </p:cNvPr>
          <p:cNvCxnSpPr>
            <a:cxnSpLocks/>
          </p:cNvCxnSpPr>
          <p:nvPr/>
        </p:nvCxnSpPr>
        <p:spPr>
          <a:xfrm rot="16200000">
            <a:off x="6747559" y="4347729"/>
            <a:ext cx="0" cy="4212000"/>
          </a:xfrm>
          <a:prstGeom prst="line">
            <a:avLst/>
          </a:prstGeom>
          <a:ln>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80" name="Rectángulo 79">
            <a:extLst>
              <a:ext uri="{FF2B5EF4-FFF2-40B4-BE49-F238E27FC236}">
                <a16:creationId xmlns:a16="http://schemas.microsoft.com/office/drawing/2014/main" id="{5227D747-33B9-4B42-A7F9-8BF5333A5B3F}"/>
              </a:ext>
            </a:extLst>
          </p:cNvPr>
          <p:cNvSpPr/>
          <p:nvPr/>
        </p:nvSpPr>
        <p:spPr>
          <a:xfrm>
            <a:off x="-4" y="6557153"/>
            <a:ext cx="9112486" cy="274877"/>
          </a:xfrm>
          <a:prstGeom prst="rect">
            <a:avLst/>
          </a:prstGeom>
        </p:spPr>
        <p:txBody>
          <a:bodyPr wrap="square">
            <a:spAutoFit/>
          </a:bodyPr>
          <a:lstStyle/>
          <a:p>
            <a:pPr algn="ctr"/>
            <a:r>
              <a:rPr lang="es-EC" sz="1200" i="1" dirty="0"/>
              <a:t>Quito, Noviembre de 2019</a:t>
            </a:r>
          </a:p>
        </p:txBody>
      </p:sp>
    </p:spTree>
    <p:extLst>
      <p:ext uri="{BB962C8B-B14F-4D97-AF65-F5344CB8AC3E}">
        <p14:creationId xmlns:p14="http://schemas.microsoft.com/office/powerpoint/2010/main" val="31780597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1BE41AF9-A2CC-485B-B204-F1A7D4AE45D2}"/>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24555"/>
            <a:ext cx="696036" cy="523220"/>
          </a:xfrm>
          <a:prstGeom prst="rect">
            <a:avLst/>
          </a:prstGeom>
          <a:noFill/>
          <a:ln>
            <a:noFill/>
          </a:ln>
        </p:spPr>
      </p:pic>
      <p:sp>
        <p:nvSpPr>
          <p:cNvPr id="11" name="Rectángulo 10">
            <a:extLst>
              <a:ext uri="{FF2B5EF4-FFF2-40B4-BE49-F238E27FC236}">
                <a16:creationId xmlns:a16="http://schemas.microsoft.com/office/drawing/2014/main" id="{B36D8466-8638-4EAE-8C0E-156A6342CF8F}"/>
              </a:ext>
            </a:extLst>
          </p:cNvPr>
          <p:cNvSpPr/>
          <p:nvPr/>
        </p:nvSpPr>
        <p:spPr>
          <a:xfrm>
            <a:off x="1021259" y="6299344"/>
            <a:ext cx="234360" cy="307777"/>
          </a:xfrm>
          <a:prstGeom prst="rect">
            <a:avLst/>
          </a:prstGeom>
        </p:spPr>
        <p:txBody>
          <a:bodyPr wrap="none">
            <a:spAutoFit/>
          </a:bodyPr>
          <a:lstStyle/>
          <a:p>
            <a:r>
              <a:rPr lang="es-EC" sz="1400" dirty="0">
                <a:solidFill>
                  <a:schemeClr val="accent3">
                    <a:lumMod val="20000"/>
                    <a:lumOff val="80000"/>
                  </a:schemeClr>
                </a:solidFill>
                <a:latin typeface="Arial" panose="020B0604020202020204" pitchFamily="34" charset="0"/>
              </a:rPr>
              <a:t> </a:t>
            </a:r>
          </a:p>
        </p:txBody>
      </p:sp>
      <p:sp>
        <p:nvSpPr>
          <p:cNvPr id="13" name="Rectángulo 12">
            <a:extLst>
              <a:ext uri="{FF2B5EF4-FFF2-40B4-BE49-F238E27FC236}">
                <a16:creationId xmlns:a16="http://schemas.microsoft.com/office/drawing/2014/main" id="{AD0D4CCF-AE7F-43BE-B833-247D04CC790D}"/>
              </a:ext>
            </a:extLst>
          </p:cNvPr>
          <p:cNvSpPr/>
          <p:nvPr/>
        </p:nvSpPr>
        <p:spPr>
          <a:xfrm>
            <a:off x="1255619" y="6463487"/>
            <a:ext cx="6778710" cy="307777"/>
          </a:xfrm>
          <a:prstGeom prst="rect">
            <a:avLst/>
          </a:prstGeom>
        </p:spPr>
        <p:txBody>
          <a:bodyPr wrap="square">
            <a:spAutoFit/>
          </a:bodyPr>
          <a:lstStyle/>
          <a:p>
            <a:pPr algn="just"/>
            <a:r>
              <a:rPr lang="es-EC" sz="1400" dirty="0">
                <a:solidFill>
                  <a:schemeClr val="accent3">
                    <a:lumMod val="20000"/>
                    <a:lumOff val="80000"/>
                  </a:schemeClr>
                </a:solidFill>
                <a:latin typeface="+mj-lt"/>
              </a:rPr>
              <a:t>(Matthews, 2013), (Dueñas Ornay, 2012) (Jiménez-Serrano, 2018), Jiménez Serrano, 2012).</a:t>
            </a:r>
          </a:p>
        </p:txBody>
      </p:sp>
      <p:sp>
        <p:nvSpPr>
          <p:cNvPr id="18" name="Rectángulo 17">
            <a:extLst>
              <a:ext uri="{FF2B5EF4-FFF2-40B4-BE49-F238E27FC236}">
                <a16:creationId xmlns:a16="http://schemas.microsoft.com/office/drawing/2014/main" id="{2C78F0D2-95B9-4664-A77F-AF327252C186}"/>
              </a:ext>
            </a:extLst>
          </p:cNvPr>
          <p:cNvSpPr/>
          <p:nvPr/>
        </p:nvSpPr>
        <p:spPr>
          <a:xfrm>
            <a:off x="3107953" y="737894"/>
            <a:ext cx="3106941" cy="461665"/>
          </a:xfrm>
          <a:prstGeom prst="rect">
            <a:avLst/>
          </a:prstGeom>
        </p:spPr>
        <p:txBody>
          <a:bodyPr wrap="none">
            <a:spAutoFit/>
          </a:bodyPr>
          <a:lstStyle/>
          <a:p>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Perfilación Criminal</a:t>
            </a:r>
          </a:p>
        </p:txBody>
      </p:sp>
      <p:sp>
        <p:nvSpPr>
          <p:cNvPr id="22" name="Rectángulo 21">
            <a:extLst>
              <a:ext uri="{FF2B5EF4-FFF2-40B4-BE49-F238E27FC236}">
                <a16:creationId xmlns:a16="http://schemas.microsoft.com/office/drawing/2014/main" id="{E6399B2E-505D-4082-B30C-9EF804173A51}"/>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23" name="Rectángulo 22">
            <a:extLst>
              <a:ext uri="{FF2B5EF4-FFF2-40B4-BE49-F238E27FC236}">
                <a16:creationId xmlns:a16="http://schemas.microsoft.com/office/drawing/2014/main" id="{1FB0B05F-0CBA-4363-86FA-5A963902FFCE}"/>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4.METODOLOGÍA </a:t>
            </a:r>
          </a:p>
        </p:txBody>
      </p:sp>
      <p:sp>
        <p:nvSpPr>
          <p:cNvPr id="29" name="CuadroTexto 28">
            <a:extLst>
              <a:ext uri="{FF2B5EF4-FFF2-40B4-BE49-F238E27FC236}">
                <a16:creationId xmlns:a16="http://schemas.microsoft.com/office/drawing/2014/main" id="{8E592C62-5792-4419-9C92-8DD70B7482BE}"/>
              </a:ext>
            </a:extLst>
          </p:cNvPr>
          <p:cNvSpPr txBox="1"/>
          <p:nvPr/>
        </p:nvSpPr>
        <p:spPr>
          <a:xfrm>
            <a:off x="10938245" y="6607121"/>
            <a:ext cx="1316385" cy="892552"/>
          </a:xfrm>
          <a:prstGeom prst="rect">
            <a:avLst/>
          </a:prstGeom>
          <a:noFill/>
        </p:spPr>
        <p:txBody>
          <a:bodyPr wrap="square" rtlCol="0">
            <a:spAutoFit/>
          </a:bodyPr>
          <a:lstStyle/>
          <a:p>
            <a:pPr algn="r"/>
            <a:r>
              <a:rPr lang="en-US" sz="1400" b="1" dirty="0"/>
              <a:t>Spatial crime analysis</a:t>
            </a:r>
          </a:p>
          <a:p>
            <a:pPr algn="r"/>
            <a:r>
              <a:rPr lang="en-US" sz="1200" dirty="0"/>
              <a:t>Crime mapping &amp; patterns</a:t>
            </a:r>
          </a:p>
        </p:txBody>
      </p:sp>
      <p:cxnSp>
        <p:nvCxnSpPr>
          <p:cNvPr id="55" name="Conector: curvado 54">
            <a:extLst>
              <a:ext uri="{FF2B5EF4-FFF2-40B4-BE49-F238E27FC236}">
                <a16:creationId xmlns:a16="http://schemas.microsoft.com/office/drawing/2014/main" id="{D9342406-0BB4-4D15-A477-808A04AFADCD}"/>
              </a:ext>
            </a:extLst>
          </p:cNvPr>
          <p:cNvCxnSpPr>
            <a:cxnSpLocks/>
          </p:cNvCxnSpPr>
          <p:nvPr/>
        </p:nvCxnSpPr>
        <p:spPr>
          <a:xfrm rot="5400000" flipH="1" flipV="1">
            <a:off x="5906353" y="5609056"/>
            <a:ext cx="1728234" cy="1555339"/>
          </a:xfrm>
          <a:prstGeom prst="curvedConnector3">
            <a:avLst>
              <a:gd name="adj1" fmla="val 47631"/>
            </a:avLst>
          </a:prstGeom>
          <a:ln w="1270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21" name="Diagrama 20">
            <a:extLst>
              <a:ext uri="{FF2B5EF4-FFF2-40B4-BE49-F238E27FC236}">
                <a16:creationId xmlns:a16="http://schemas.microsoft.com/office/drawing/2014/main" id="{1FDD6F99-17FF-47F5-A156-7182BAD9E833}"/>
              </a:ext>
            </a:extLst>
          </p:cNvPr>
          <p:cNvGraphicFramePr/>
          <p:nvPr>
            <p:extLst>
              <p:ext uri="{D42A27DB-BD31-4B8C-83A1-F6EECF244321}">
                <p14:modId xmlns:p14="http://schemas.microsoft.com/office/powerpoint/2010/main" val="4276900275"/>
              </p:ext>
            </p:extLst>
          </p:nvPr>
        </p:nvGraphicFramePr>
        <p:xfrm>
          <a:off x="-342461" y="881527"/>
          <a:ext cx="4401979" cy="56596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4" name="Rectángulo 23">
            <a:extLst>
              <a:ext uri="{FF2B5EF4-FFF2-40B4-BE49-F238E27FC236}">
                <a16:creationId xmlns:a16="http://schemas.microsoft.com/office/drawing/2014/main" id="{50730548-20A1-4EF1-BF04-B6091D3AFC0D}"/>
              </a:ext>
            </a:extLst>
          </p:cNvPr>
          <p:cNvSpPr/>
          <p:nvPr/>
        </p:nvSpPr>
        <p:spPr>
          <a:xfrm>
            <a:off x="3704892" y="1394831"/>
            <a:ext cx="4976812" cy="369332"/>
          </a:xfrm>
          <a:prstGeom prst="rect">
            <a:avLst/>
          </a:prstGeom>
        </p:spPr>
        <p:txBody>
          <a:bodyPr wrap="square">
            <a:spAutoFit/>
          </a:bodyPr>
          <a:lstStyle/>
          <a:p>
            <a:pPr algn="ctr"/>
            <a:r>
              <a:rPr lang="es-EC" dirty="0">
                <a:latin typeface="Arial" panose="020B0604020202020204" pitchFamily="34" charset="0"/>
              </a:rPr>
              <a:t>Busca Identificar Y Describir</a:t>
            </a:r>
          </a:p>
        </p:txBody>
      </p:sp>
      <p:sp>
        <p:nvSpPr>
          <p:cNvPr id="26" name="Rectángulo 25">
            <a:extLst>
              <a:ext uri="{FF2B5EF4-FFF2-40B4-BE49-F238E27FC236}">
                <a16:creationId xmlns:a16="http://schemas.microsoft.com/office/drawing/2014/main" id="{2C0BA0D5-C679-4AC4-93F1-9C1E39DFD937}"/>
              </a:ext>
            </a:extLst>
          </p:cNvPr>
          <p:cNvSpPr/>
          <p:nvPr/>
        </p:nvSpPr>
        <p:spPr>
          <a:xfrm>
            <a:off x="3845922" y="5636930"/>
            <a:ext cx="4694752" cy="646331"/>
          </a:xfrm>
          <a:prstGeom prst="rect">
            <a:avLst/>
          </a:prstGeom>
        </p:spPr>
        <p:txBody>
          <a:bodyPr wrap="square">
            <a:spAutoFit/>
          </a:bodyPr>
          <a:lstStyle/>
          <a:p>
            <a:pPr algn="just"/>
            <a:r>
              <a:rPr lang="es-EC" dirty="0">
                <a:latin typeface="Arial" panose="020B0604020202020204" pitchFamily="34" charset="0"/>
                <a:ea typeface="Calibri" panose="020F0502020204030204" pitchFamily="34" charset="0"/>
              </a:rPr>
              <a:t>Con un grado de pertenencia al autor material de los hechos</a:t>
            </a:r>
            <a:endParaRPr lang="es-EC" dirty="0"/>
          </a:p>
        </p:txBody>
      </p:sp>
      <p:pic>
        <p:nvPicPr>
          <p:cNvPr id="27" name="Imagen 26">
            <a:extLst>
              <a:ext uri="{FF2B5EF4-FFF2-40B4-BE49-F238E27FC236}">
                <a16:creationId xmlns:a16="http://schemas.microsoft.com/office/drawing/2014/main" id="{B60F596A-AB7A-4E49-B8CF-1492BFCF143E}"/>
              </a:ext>
            </a:extLst>
          </p:cNvPr>
          <p:cNvPicPr>
            <a:picLocks noChangeAspect="1"/>
          </p:cNvPicPr>
          <p:nvPr/>
        </p:nvPicPr>
        <p:blipFill>
          <a:blip r:embed="rId10"/>
          <a:stretch>
            <a:fillRect/>
          </a:stretch>
        </p:blipFill>
        <p:spPr>
          <a:xfrm>
            <a:off x="3704892" y="1845890"/>
            <a:ext cx="4976812" cy="3735154"/>
          </a:xfrm>
          <a:prstGeom prst="rect">
            <a:avLst/>
          </a:prstGeom>
        </p:spPr>
      </p:pic>
    </p:spTree>
    <p:extLst>
      <p:ext uri="{BB962C8B-B14F-4D97-AF65-F5344CB8AC3E}">
        <p14:creationId xmlns:p14="http://schemas.microsoft.com/office/powerpoint/2010/main" val="591490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1BE41AF9-A2CC-485B-B204-F1A7D4AE45D2}"/>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24555"/>
            <a:ext cx="696036" cy="523220"/>
          </a:xfrm>
          <a:prstGeom prst="rect">
            <a:avLst/>
          </a:prstGeom>
          <a:noFill/>
          <a:ln>
            <a:noFill/>
          </a:ln>
        </p:spPr>
      </p:pic>
      <p:sp>
        <p:nvSpPr>
          <p:cNvPr id="11" name="Rectángulo 10">
            <a:extLst>
              <a:ext uri="{FF2B5EF4-FFF2-40B4-BE49-F238E27FC236}">
                <a16:creationId xmlns:a16="http://schemas.microsoft.com/office/drawing/2014/main" id="{B36D8466-8638-4EAE-8C0E-156A6342CF8F}"/>
              </a:ext>
            </a:extLst>
          </p:cNvPr>
          <p:cNvSpPr/>
          <p:nvPr/>
        </p:nvSpPr>
        <p:spPr>
          <a:xfrm>
            <a:off x="1021259" y="6299344"/>
            <a:ext cx="234360" cy="307777"/>
          </a:xfrm>
          <a:prstGeom prst="rect">
            <a:avLst/>
          </a:prstGeom>
        </p:spPr>
        <p:txBody>
          <a:bodyPr wrap="none">
            <a:spAutoFit/>
          </a:bodyPr>
          <a:lstStyle/>
          <a:p>
            <a:r>
              <a:rPr lang="es-EC" sz="1400" dirty="0">
                <a:solidFill>
                  <a:schemeClr val="accent3">
                    <a:lumMod val="20000"/>
                    <a:lumOff val="80000"/>
                  </a:schemeClr>
                </a:solidFill>
                <a:latin typeface="Arial" panose="020B0604020202020204" pitchFamily="34" charset="0"/>
              </a:rPr>
              <a:t> </a:t>
            </a:r>
          </a:p>
        </p:txBody>
      </p:sp>
      <p:sp>
        <p:nvSpPr>
          <p:cNvPr id="13" name="Rectángulo 12">
            <a:extLst>
              <a:ext uri="{FF2B5EF4-FFF2-40B4-BE49-F238E27FC236}">
                <a16:creationId xmlns:a16="http://schemas.microsoft.com/office/drawing/2014/main" id="{AD0D4CCF-AE7F-43BE-B833-247D04CC790D}"/>
              </a:ext>
            </a:extLst>
          </p:cNvPr>
          <p:cNvSpPr/>
          <p:nvPr/>
        </p:nvSpPr>
        <p:spPr>
          <a:xfrm>
            <a:off x="719218" y="6482894"/>
            <a:ext cx="7705563" cy="307777"/>
          </a:xfrm>
          <a:prstGeom prst="rect">
            <a:avLst/>
          </a:prstGeom>
        </p:spPr>
        <p:txBody>
          <a:bodyPr wrap="square">
            <a:spAutoFit/>
          </a:bodyPr>
          <a:lstStyle/>
          <a:p>
            <a:pPr algn="just"/>
            <a:r>
              <a:rPr lang="es-EC" sz="1400" dirty="0">
                <a:solidFill>
                  <a:schemeClr val="accent3">
                    <a:lumMod val="20000"/>
                    <a:lumOff val="80000"/>
                  </a:schemeClr>
                </a:solidFill>
                <a:latin typeface="+mj-lt"/>
              </a:rPr>
              <a:t>(Matthews, 2013), (Dueñas Ornay, 2012) (Jiménez-Serrano, 2018), Jiménez Serrano, 2012), (CFEC, 2018) </a:t>
            </a:r>
          </a:p>
        </p:txBody>
      </p:sp>
      <p:sp>
        <p:nvSpPr>
          <p:cNvPr id="18" name="Rectángulo 17">
            <a:extLst>
              <a:ext uri="{FF2B5EF4-FFF2-40B4-BE49-F238E27FC236}">
                <a16:creationId xmlns:a16="http://schemas.microsoft.com/office/drawing/2014/main" id="{2C78F0D2-95B9-4664-A77F-AF327252C186}"/>
              </a:ext>
            </a:extLst>
          </p:cNvPr>
          <p:cNvSpPr/>
          <p:nvPr/>
        </p:nvSpPr>
        <p:spPr>
          <a:xfrm>
            <a:off x="435726" y="860469"/>
            <a:ext cx="3106941" cy="461665"/>
          </a:xfrm>
          <a:prstGeom prst="rect">
            <a:avLst/>
          </a:prstGeom>
        </p:spPr>
        <p:txBody>
          <a:bodyPr wrap="none">
            <a:spAutoFit/>
          </a:bodyPr>
          <a:lstStyle/>
          <a:p>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Perfilación Criminal</a:t>
            </a:r>
          </a:p>
        </p:txBody>
      </p:sp>
      <p:sp>
        <p:nvSpPr>
          <p:cNvPr id="22" name="Rectángulo 21">
            <a:extLst>
              <a:ext uri="{FF2B5EF4-FFF2-40B4-BE49-F238E27FC236}">
                <a16:creationId xmlns:a16="http://schemas.microsoft.com/office/drawing/2014/main" id="{E6399B2E-505D-4082-B30C-9EF804173A51}"/>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23" name="Rectángulo 22">
            <a:extLst>
              <a:ext uri="{FF2B5EF4-FFF2-40B4-BE49-F238E27FC236}">
                <a16:creationId xmlns:a16="http://schemas.microsoft.com/office/drawing/2014/main" id="{1FB0B05F-0CBA-4363-86FA-5A963902FFCE}"/>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4.METODOLOGÍA </a:t>
            </a:r>
          </a:p>
        </p:txBody>
      </p:sp>
      <p:sp>
        <p:nvSpPr>
          <p:cNvPr id="29" name="CuadroTexto 28">
            <a:extLst>
              <a:ext uri="{FF2B5EF4-FFF2-40B4-BE49-F238E27FC236}">
                <a16:creationId xmlns:a16="http://schemas.microsoft.com/office/drawing/2014/main" id="{8E592C62-5792-4419-9C92-8DD70B7482BE}"/>
              </a:ext>
            </a:extLst>
          </p:cNvPr>
          <p:cNvSpPr txBox="1"/>
          <p:nvPr/>
        </p:nvSpPr>
        <p:spPr>
          <a:xfrm>
            <a:off x="10938245" y="6607121"/>
            <a:ext cx="1316385" cy="892552"/>
          </a:xfrm>
          <a:prstGeom prst="rect">
            <a:avLst/>
          </a:prstGeom>
          <a:noFill/>
        </p:spPr>
        <p:txBody>
          <a:bodyPr wrap="square" rtlCol="0">
            <a:spAutoFit/>
          </a:bodyPr>
          <a:lstStyle/>
          <a:p>
            <a:pPr algn="r"/>
            <a:r>
              <a:rPr lang="en-US" sz="1400" b="1" dirty="0"/>
              <a:t>Spatial crime analysis</a:t>
            </a:r>
          </a:p>
          <a:p>
            <a:pPr algn="r"/>
            <a:r>
              <a:rPr lang="en-US" sz="1200" dirty="0"/>
              <a:t>Crime mapping &amp; patterns</a:t>
            </a:r>
          </a:p>
        </p:txBody>
      </p:sp>
      <p:cxnSp>
        <p:nvCxnSpPr>
          <p:cNvPr id="55" name="Conector: curvado 54">
            <a:extLst>
              <a:ext uri="{FF2B5EF4-FFF2-40B4-BE49-F238E27FC236}">
                <a16:creationId xmlns:a16="http://schemas.microsoft.com/office/drawing/2014/main" id="{D9342406-0BB4-4D15-A477-808A04AFADCD}"/>
              </a:ext>
            </a:extLst>
          </p:cNvPr>
          <p:cNvCxnSpPr>
            <a:cxnSpLocks/>
          </p:cNvCxnSpPr>
          <p:nvPr/>
        </p:nvCxnSpPr>
        <p:spPr>
          <a:xfrm rot="5400000" flipH="1" flipV="1">
            <a:off x="5909055" y="5675562"/>
            <a:ext cx="1728234" cy="1555339"/>
          </a:xfrm>
          <a:prstGeom prst="curvedConnector3">
            <a:avLst>
              <a:gd name="adj1" fmla="val 47631"/>
            </a:avLst>
          </a:prstGeom>
          <a:ln w="1270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Rectángulo 23">
            <a:extLst>
              <a:ext uri="{FF2B5EF4-FFF2-40B4-BE49-F238E27FC236}">
                <a16:creationId xmlns:a16="http://schemas.microsoft.com/office/drawing/2014/main" id="{50730548-20A1-4EF1-BF04-B6091D3AFC0D}"/>
              </a:ext>
            </a:extLst>
          </p:cNvPr>
          <p:cNvSpPr/>
          <p:nvPr/>
        </p:nvSpPr>
        <p:spPr>
          <a:xfrm>
            <a:off x="435726" y="1393933"/>
            <a:ext cx="3106937" cy="369332"/>
          </a:xfrm>
          <a:prstGeom prst="rect">
            <a:avLst/>
          </a:prstGeom>
        </p:spPr>
        <p:txBody>
          <a:bodyPr wrap="square">
            <a:spAutoFit/>
          </a:bodyPr>
          <a:lstStyle/>
          <a:p>
            <a:pPr algn="ctr"/>
            <a:r>
              <a:rPr lang="es-EC" dirty="0">
                <a:latin typeface="Arial" panose="020B0604020202020204" pitchFamily="34" charset="0"/>
              </a:rPr>
              <a:t>Busca Identificar Y Describir</a:t>
            </a:r>
          </a:p>
        </p:txBody>
      </p:sp>
      <p:sp>
        <p:nvSpPr>
          <p:cNvPr id="26" name="Rectángulo 25">
            <a:extLst>
              <a:ext uri="{FF2B5EF4-FFF2-40B4-BE49-F238E27FC236}">
                <a16:creationId xmlns:a16="http://schemas.microsoft.com/office/drawing/2014/main" id="{2C0BA0D5-C679-4AC4-93F1-9C1E39DFD937}"/>
              </a:ext>
            </a:extLst>
          </p:cNvPr>
          <p:cNvSpPr/>
          <p:nvPr/>
        </p:nvSpPr>
        <p:spPr>
          <a:xfrm>
            <a:off x="554147" y="5401225"/>
            <a:ext cx="3106933" cy="923330"/>
          </a:xfrm>
          <a:prstGeom prst="rect">
            <a:avLst/>
          </a:prstGeom>
        </p:spPr>
        <p:txBody>
          <a:bodyPr wrap="square">
            <a:spAutoFit/>
          </a:bodyPr>
          <a:lstStyle/>
          <a:p>
            <a:pPr algn="just"/>
            <a:r>
              <a:rPr lang="es-EC" dirty="0">
                <a:latin typeface="Arial" panose="020B0604020202020204" pitchFamily="34" charset="0"/>
                <a:ea typeface="Calibri" panose="020F0502020204030204" pitchFamily="34" charset="0"/>
              </a:rPr>
              <a:t>Con un grado de pertenencia al autor material de los hechos.</a:t>
            </a:r>
            <a:endParaRPr lang="es-EC" dirty="0"/>
          </a:p>
        </p:txBody>
      </p:sp>
      <p:grpSp>
        <p:nvGrpSpPr>
          <p:cNvPr id="2" name="Grupo 1">
            <a:extLst>
              <a:ext uri="{FF2B5EF4-FFF2-40B4-BE49-F238E27FC236}">
                <a16:creationId xmlns:a16="http://schemas.microsoft.com/office/drawing/2014/main" id="{5AF137B7-5702-4322-9D1A-058BE0100C1D}"/>
              </a:ext>
            </a:extLst>
          </p:cNvPr>
          <p:cNvGrpSpPr/>
          <p:nvPr/>
        </p:nvGrpSpPr>
        <p:grpSpPr>
          <a:xfrm>
            <a:off x="641237" y="1929447"/>
            <a:ext cx="2695918" cy="3374940"/>
            <a:chOff x="425000" y="1857440"/>
            <a:chExt cx="2695918" cy="3374940"/>
          </a:xfrm>
        </p:grpSpPr>
        <p:graphicFrame>
          <p:nvGraphicFramePr>
            <p:cNvPr id="30" name="Diagrama 29">
              <a:extLst>
                <a:ext uri="{FF2B5EF4-FFF2-40B4-BE49-F238E27FC236}">
                  <a16:creationId xmlns:a16="http://schemas.microsoft.com/office/drawing/2014/main" id="{A631282E-1FC2-4D93-BA90-A799CE0817BC}"/>
                </a:ext>
              </a:extLst>
            </p:cNvPr>
            <p:cNvGraphicFramePr/>
            <p:nvPr>
              <p:extLst>
                <p:ext uri="{D42A27DB-BD31-4B8C-83A1-F6EECF244321}">
                  <p14:modId xmlns:p14="http://schemas.microsoft.com/office/powerpoint/2010/main" val="2369491875"/>
                </p:ext>
              </p:extLst>
            </p:nvPr>
          </p:nvGraphicFramePr>
          <p:xfrm>
            <a:off x="425000" y="1857440"/>
            <a:ext cx="2695918" cy="26245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1" name="Globo: flecha hacia arriba 30">
              <a:extLst>
                <a:ext uri="{FF2B5EF4-FFF2-40B4-BE49-F238E27FC236}">
                  <a16:creationId xmlns:a16="http://schemas.microsoft.com/office/drawing/2014/main" id="{20FE8F43-1D80-44A3-8994-D0C41E3F7836}"/>
                </a:ext>
              </a:extLst>
            </p:cNvPr>
            <p:cNvSpPr/>
            <p:nvPr/>
          </p:nvSpPr>
          <p:spPr>
            <a:xfrm>
              <a:off x="764572" y="4578852"/>
              <a:ext cx="2228844" cy="653528"/>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50" dirty="0">
                  <a:latin typeface="Arial" panose="020B0604020202020204" pitchFamily="34" charset="0"/>
                  <a:cs typeface="Arial" panose="020B0604020202020204" pitchFamily="34" charset="0"/>
                </a:rPr>
                <a:t>Delito</a:t>
              </a:r>
            </a:p>
          </p:txBody>
        </p:sp>
      </p:grpSp>
      <p:sp>
        <p:nvSpPr>
          <p:cNvPr id="32" name="Rectángulo 31">
            <a:extLst>
              <a:ext uri="{FF2B5EF4-FFF2-40B4-BE49-F238E27FC236}">
                <a16:creationId xmlns:a16="http://schemas.microsoft.com/office/drawing/2014/main" id="{AAEFFA0D-810D-42D8-8F13-ED1428BEB40C}"/>
              </a:ext>
            </a:extLst>
          </p:cNvPr>
          <p:cNvSpPr/>
          <p:nvPr/>
        </p:nvSpPr>
        <p:spPr>
          <a:xfrm>
            <a:off x="4504050" y="708509"/>
            <a:ext cx="3940922" cy="830997"/>
          </a:xfrm>
          <a:prstGeom prst="rect">
            <a:avLst/>
          </a:prstGeom>
        </p:spPr>
        <p:txBody>
          <a:bodyPr wrap="square">
            <a:spAutoFit/>
          </a:bodyPr>
          <a:lstStyle/>
          <a:p>
            <a:pPr lvl="1"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Principio de Intercambio de Locard </a:t>
            </a:r>
          </a:p>
        </p:txBody>
      </p:sp>
      <p:sp>
        <p:nvSpPr>
          <p:cNvPr id="33" name="Rectángulo 32">
            <a:extLst>
              <a:ext uri="{FF2B5EF4-FFF2-40B4-BE49-F238E27FC236}">
                <a16:creationId xmlns:a16="http://schemas.microsoft.com/office/drawing/2014/main" id="{9467E7EB-05D6-465D-A15B-C71EBDFE8FE7}"/>
              </a:ext>
            </a:extLst>
          </p:cNvPr>
          <p:cNvSpPr/>
          <p:nvPr/>
        </p:nvSpPr>
        <p:spPr>
          <a:xfrm>
            <a:off x="4252524" y="5045056"/>
            <a:ext cx="4431372" cy="1200329"/>
          </a:xfrm>
          <a:prstGeom prst="rect">
            <a:avLst/>
          </a:prstGeom>
        </p:spPr>
        <p:txBody>
          <a:bodyPr wrap="square">
            <a:spAutoFit/>
          </a:bodyPr>
          <a:lstStyle/>
          <a:p>
            <a:pPr algn="just"/>
            <a:r>
              <a:rPr lang="es-EC" dirty="0">
                <a:latin typeface="Arial" panose="020B0604020202020204" pitchFamily="34" charset="0"/>
              </a:rPr>
              <a:t>“Es imposible que un criminal actúe, especialmente en la tensión de la acción criminal, sin dejar rastros de su presencia”</a:t>
            </a:r>
          </a:p>
        </p:txBody>
      </p:sp>
      <p:pic>
        <p:nvPicPr>
          <p:cNvPr id="34" name="Imagen 33">
            <a:extLst>
              <a:ext uri="{FF2B5EF4-FFF2-40B4-BE49-F238E27FC236}">
                <a16:creationId xmlns:a16="http://schemas.microsoft.com/office/drawing/2014/main" id="{6634F0B4-E411-4A32-BB0B-1FA08CB863E8}"/>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contrast="40000"/>
                    </a14:imgEffect>
                  </a14:imgLayer>
                </a14:imgProps>
              </a:ext>
            </a:extLst>
          </a:blip>
          <a:stretch>
            <a:fillRect/>
          </a:stretch>
        </p:blipFill>
        <p:spPr>
          <a:xfrm>
            <a:off x="4405048" y="1804659"/>
            <a:ext cx="4126325" cy="2889494"/>
          </a:xfrm>
          <a:prstGeom prst="rect">
            <a:avLst/>
          </a:prstGeom>
        </p:spPr>
      </p:pic>
    </p:spTree>
    <p:extLst>
      <p:ext uri="{BB962C8B-B14F-4D97-AF65-F5344CB8AC3E}">
        <p14:creationId xmlns:p14="http://schemas.microsoft.com/office/powerpoint/2010/main" val="6401059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1BE41AF9-A2CC-485B-B204-F1A7D4AE45D2}"/>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24555"/>
            <a:ext cx="696036" cy="523220"/>
          </a:xfrm>
          <a:prstGeom prst="rect">
            <a:avLst/>
          </a:prstGeom>
          <a:noFill/>
          <a:ln>
            <a:noFill/>
          </a:ln>
        </p:spPr>
      </p:pic>
      <p:sp>
        <p:nvSpPr>
          <p:cNvPr id="11" name="Rectángulo 10">
            <a:extLst>
              <a:ext uri="{FF2B5EF4-FFF2-40B4-BE49-F238E27FC236}">
                <a16:creationId xmlns:a16="http://schemas.microsoft.com/office/drawing/2014/main" id="{B36D8466-8638-4EAE-8C0E-156A6342CF8F}"/>
              </a:ext>
            </a:extLst>
          </p:cNvPr>
          <p:cNvSpPr/>
          <p:nvPr/>
        </p:nvSpPr>
        <p:spPr>
          <a:xfrm>
            <a:off x="1021259" y="6299344"/>
            <a:ext cx="234360" cy="307777"/>
          </a:xfrm>
          <a:prstGeom prst="rect">
            <a:avLst/>
          </a:prstGeom>
        </p:spPr>
        <p:txBody>
          <a:bodyPr wrap="none">
            <a:spAutoFit/>
          </a:bodyPr>
          <a:lstStyle/>
          <a:p>
            <a:r>
              <a:rPr lang="es-EC" sz="1400" dirty="0">
                <a:solidFill>
                  <a:schemeClr val="accent3">
                    <a:lumMod val="20000"/>
                    <a:lumOff val="80000"/>
                  </a:schemeClr>
                </a:solidFill>
                <a:latin typeface="Arial" panose="020B0604020202020204" pitchFamily="34" charset="0"/>
              </a:rPr>
              <a:t> </a:t>
            </a:r>
          </a:p>
        </p:txBody>
      </p:sp>
      <p:sp>
        <p:nvSpPr>
          <p:cNvPr id="22" name="Rectángulo 21">
            <a:extLst>
              <a:ext uri="{FF2B5EF4-FFF2-40B4-BE49-F238E27FC236}">
                <a16:creationId xmlns:a16="http://schemas.microsoft.com/office/drawing/2014/main" id="{E6399B2E-505D-4082-B30C-9EF804173A51}"/>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23" name="Rectángulo 22">
            <a:extLst>
              <a:ext uri="{FF2B5EF4-FFF2-40B4-BE49-F238E27FC236}">
                <a16:creationId xmlns:a16="http://schemas.microsoft.com/office/drawing/2014/main" id="{1FB0B05F-0CBA-4363-86FA-5A963902FFCE}"/>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4.METODOLOGÍA </a:t>
            </a:r>
          </a:p>
        </p:txBody>
      </p:sp>
      <p:cxnSp>
        <p:nvCxnSpPr>
          <p:cNvPr id="55" name="Conector: curvado 54">
            <a:extLst>
              <a:ext uri="{FF2B5EF4-FFF2-40B4-BE49-F238E27FC236}">
                <a16:creationId xmlns:a16="http://schemas.microsoft.com/office/drawing/2014/main" id="{D9342406-0BB4-4D15-A477-808A04AFADCD}"/>
              </a:ext>
            </a:extLst>
          </p:cNvPr>
          <p:cNvCxnSpPr>
            <a:cxnSpLocks/>
          </p:cNvCxnSpPr>
          <p:nvPr/>
        </p:nvCxnSpPr>
        <p:spPr>
          <a:xfrm rot="5400000" flipH="1" flipV="1">
            <a:off x="5909055" y="5675562"/>
            <a:ext cx="1728234" cy="1555339"/>
          </a:xfrm>
          <a:prstGeom prst="curvedConnector3">
            <a:avLst>
              <a:gd name="adj1" fmla="val 47631"/>
            </a:avLst>
          </a:prstGeom>
          <a:ln w="1270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072" name="Diagrama 1071">
            <a:extLst>
              <a:ext uri="{FF2B5EF4-FFF2-40B4-BE49-F238E27FC236}">
                <a16:creationId xmlns:a16="http://schemas.microsoft.com/office/drawing/2014/main" id="{1289A27A-5009-46A6-97E3-B580A3A87586}"/>
              </a:ext>
            </a:extLst>
          </p:cNvPr>
          <p:cNvGraphicFramePr/>
          <p:nvPr>
            <p:extLst>
              <p:ext uri="{D42A27DB-BD31-4B8C-83A1-F6EECF244321}">
                <p14:modId xmlns:p14="http://schemas.microsoft.com/office/powerpoint/2010/main" val="4218154885"/>
              </p:ext>
            </p:extLst>
          </p:nvPr>
        </p:nvGraphicFramePr>
        <p:xfrm>
          <a:off x="2507020" y="592691"/>
          <a:ext cx="4247990" cy="36870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5" name="Rectángulo 114">
            <a:extLst>
              <a:ext uri="{FF2B5EF4-FFF2-40B4-BE49-F238E27FC236}">
                <a16:creationId xmlns:a16="http://schemas.microsoft.com/office/drawing/2014/main" id="{3B7E49D6-1166-4922-AD17-FDE117E0A27A}"/>
              </a:ext>
            </a:extLst>
          </p:cNvPr>
          <p:cNvSpPr/>
          <p:nvPr/>
        </p:nvSpPr>
        <p:spPr>
          <a:xfrm>
            <a:off x="1" y="862952"/>
            <a:ext cx="9144000" cy="461665"/>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Perfilación Criminal</a:t>
            </a:r>
          </a:p>
        </p:txBody>
      </p:sp>
      <p:sp>
        <p:nvSpPr>
          <p:cNvPr id="116" name="Rectángulo 115">
            <a:extLst>
              <a:ext uri="{FF2B5EF4-FFF2-40B4-BE49-F238E27FC236}">
                <a16:creationId xmlns:a16="http://schemas.microsoft.com/office/drawing/2014/main" id="{A75EF445-76EE-4C44-80A8-B4D0AF8C1AD3}"/>
              </a:ext>
            </a:extLst>
          </p:cNvPr>
          <p:cNvSpPr/>
          <p:nvPr/>
        </p:nvSpPr>
        <p:spPr>
          <a:xfrm>
            <a:off x="0" y="3511018"/>
            <a:ext cx="9143987" cy="415498"/>
          </a:xfrm>
          <a:prstGeom prst="rect">
            <a:avLst/>
          </a:prstGeom>
        </p:spPr>
        <p:txBody>
          <a:bodyPr wrap="square">
            <a:spAutoFit/>
          </a:bodyPr>
          <a:lstStyle/>
          <a:p>
            <a:pPr marL="0" lvl="1" algn="ctr"/>
            <a:r>
              <a:rPr lang="es-EC" sz="21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Perfilación Criminal Espacial</a:t>
            </a:r>
          </a:p>
        </p:txBody>
      </p:sp>
      <p:pic>
        <p:nvPicPr>
          <p:cNvPr id="117" name="Imagen 116">
            <a:extLst>
              <a:ext uri="{FF2B5EF4-FFF2-40B4-BE49-F238E27FC236}">
                <a16:creationId xmlns:a16="http://schemas.microsoft.com/office/drawing/2014/main" id="{CB2FC3AC-98A5-44E8-8EDF-6A314C7CFA77}"/>
              </a:ext>
            </a:extLst>
          </p:cNvPr>
          <p:cNvPicPr>
            <a:picLocks noChangeAspect="1"/>
          </p:cNvPicPr>
          <p:nvPr/>
        </p:nvPicPr>
        <p:blipFill rotWithShape="1">
          <a:blip r:embed="rId10"/>
          <a:srcRect b="7205"/>
          <a:stretch/>
        </p:blipFill>
        <p:spPr>
          <a:xfrm>
            <a:off x="155920" y="4138014"/>
            <a:ext cx="8795837" cy="2082355"/>
          </a:xfrm>
          <a:prstGeom prst="rect">
            <a:avLst/>
          </a:prstGeom>
          <a:ln w="38100">
            <a:solidFill>
              <a:srgbClr val="FCF398"/>
            </a:solidFill>
          </a:ln>
        </p:spPr>
      </p:pic>
      <p:sp>
        <p:nvSpPr>
          <p:cNvPr id="118" name="Rectángulo 117">
            <a:extLst>
              <a:ext uri="{FF2B5EF4-FFF2-40B4-BE49-F238E27FC236}">
                <a16:creationId xmlns:a16="http://schemas.microsoft.com/office/drawing/2014/main" id="{11ADC715-C986-48C3-8657-03DCFF2908BF}"/>
              </a:ext>
            </a:extLst>
          </p:cNvPr>
          <p:cNvSpPr/>
          <p:nvPr/>
        </p:nvSpPr>
        <p:spPr>
          <a:xfrm>
            <a:off x="1871770" y="6467139"/>
            <a:ext cx="5446235" cy="307777"/>
          </a:xfrm>
          <a:prstGeom prst="rect">
            <a:avLst/>
          </a:prstGeom>
        </p:spPr>
        <p:txBody>
          <a:bodyPr wrap="square">
            <a:spAutoFit/>
          </a:bodyPr>
          <a:lstStyle/>
          <a:p>
            <a:pPr algn="just"/>
            <a:r>
              <a:rPr lang="en-US" sz="1400" dirty="0">
                <a:solidFill>
                  <a:schemeClr val="accent3">
                    <a:lumMod val="20000"/>
                    <a:lumOff val="80000"/>
                  </a:schemeClr>
                </a:solidFill>
                <a:latin typeface="+mj-lt"/>
              </a:rPr>
              <a:t>(Canter, 1993), (Burgess &amp; Burgess, 2006), (Kocsis, 2006) &amp; (Turvey, 2008)</a:t>
            </a:r>
            <a:endParaRPr lang="es-EC" sz="1400" dirty="0">
              <a:solidFill>
                <a:schemeClr val="accent3">
                  <a:lumMod val="20000"/>
                  <a:lumOff val="80000"/>
                </a:schemeClr>
              </a:solidFill>
              <a:latin typeface="+mj-lt"/>
            </a:endParaRPr>
          </a:p>
        </p:txBody>
      </p:sp>
    </p:spTree>
    <p:extLst>
      <p:ext uri="{BB962C8B-B14F-4D97-AF65-F5344CB8AC3E}">
        <p14:creationId xmlns:p14="http://schemas.microsoft.com/office/powerpoint/2010/main" val="22523185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1BE41AF9-A2CC-485B-B204-F1A7D4AE45D2}"/>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24555"/>
            <a:ext cx="696036" cy="523220"/>
          </a:xfrm>
          <a:prstGeom prst="rect">
            <a:avLst/>
          </a:prstGeom>
          <a:noFill/>
          <a:ln>
            <a:noFill/>
          </a:ln>
        </p:spPr>
      </p:pic>
      <p:sp>
        <p:nvSpPr>
          <p:cNvPr id="11" name="Rectángulo 10">
            <a:extLst>
              <a:ext uri="{FF2B5EF4-FFF2-40B4-BE49-F238E27FC236}">
                <a16:creationId xmlns:a16="http://schemas.microsoft.com/office/drawing/2014/main" id="{B36D8466-8638-4EAE-8C0E-156A6342CF8F}"/>
              </a:ext>
            </a:extLst>
          </p:cNvPr>
          <p:cNvSpPr/>
          <p:nvPr/>
        </p:nvSpPr>
        <p:spPr>
          <a:xfrm>
            <a:off x="1021259" y="6299344"/>
            <a:ext cx="234360" cy="307777"/>
          </a:xfrm>
          <a:prstGeom prst="rect">
            <a:avLst/>
          </a:prstGeom>
        </p:spPr>
        <p:txBody>
          <a:bodyPr wrap="none">
            <a:spAutoFit/>
          </a:bodyPr>
          <a:lstStyle/>
          <a:p>
            <a:r>
              <a:rPr lang="es-EC" sz="1400" dirty="0">
                <a:solidFill>
                  <a:schemeClr val="accent3">
                    <a:lumMod val="20000"/>
                    <a:lumOff val="80000"/>
                  </a:schemeClr>
                </a:solidFill>
                <a:latin typeface="Arial" panose="020B0604020202020204" pitchFamily="34" charset="0"/>
              </a:rPr>
              <a:t> </a:t>
            </a:r>
          </a:p>
        </p:txBody>
      </p:sp>
      <p:sp>
        <p:nvSpPr>
          <p:cNvPr id="22" name="Rectángulo 21">
            <a:extLst>
              <a:ext uri="{FF2B5EF4-FFF2-40B4-BE49-F238E27FC236}">
                <a16:creationId xmlns:a16="http://schemas.microsoft.com/office/drawing/2014/main" id="{E6399B2E-505D-4082-B30C-9EF804173A51}"/>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23" name="Rectángulo 22">
            <a:extLst>
              <a:ext uri="{FF2B5EF4-FFF2-40B4-BE49-F238E27FC236}">
                <a16:creationId xmlns:a16="http://schemas.microsoft.com/office/drawing/2014/main" id="{1FB0B05F-0CBA-4363-86FA-5A963902FFCE}"/>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4.METODOLOGÍA </a:t>
            </a:r>
          </a:p>
        </p:txBody>
      </p:sp>
      <p:cxnSp>
        <p:nvCxnSpPr>
          <p:cNvPr id="55" name="Conector: curvado 54">
            <a:extLst>
              <a:ext uri="{FF2B5EF4-FFF2-40B4-BE49-F238E27FC236}">
                <a16:creationId xmlns:a16="http://schemas.microsoft.com/office/drawing/2014/main" id="{D9342406-0BB4-4D15-A477-808A04AFADCD}"/>
              </a:ext>
            </a:extLst>
          </p:cNvPr>
          <p:cNvCxnSpPr>
            <a:cxnSpLocks/>
          </p:cNvCxnSpPr>
          <p:nvPr/>
        </p:nvCxnSpPr>
        <p:spPr>
          <a:xfrm rot="5400000" flipH="1" flipV="1">
            <a:off x="5909055" y="5675562"/>
            <a:ext cx="1728234" cy="1555339"/>
          </a:xfrm>
          <a:prstGeom prst="curvedConnector3">
            <a:avLst>
              <a:gd name="adj1" fmla="val 47631"/>
            </a:avLst>
          </a:prstGeom>
          <a:ln w="1270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5" name="Rectángulo 114">
            <a:extLst>
              <a:ext uri="{FF2B5EF4-FFF2-40B4-BE49-F238E27FC236}">
                <a16:creationId xmlns:a16="http://schemas.microsoft.com/office/drawing/2014/main" id="{3B7E49D6-1166-4922-AD17-FDE117E0A27A}"/>
              </a:ext>
            </a:extLst>
          </p:cNvPr>
          <p:cNvSpPr/>
          <p:nvPr/>
        </p:nvSpPr>
        <p:spPr>
          <a:xfrm>
            <a:off x="441458" y="977903"/>
            <a:ext cx="4205137" cy="461665"/>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Criminología Ambiental</a:t>
            </a:r>
          </a:p>
        </p:txBody>
      </p:sp>
      <p:sp>
        <p:nvSpPr>
          <p:cNvPr id="118" name="Rectángulo 117">
            <a:extLst>
              <a:ext uri="{FF2B5EF4-FFF2-40B4-BE49-F238E27FC236}">
                <a16:creationId xmlns:a16="http://schemas.microsoft.com/office/drawing/2014/main" id="{11ADC715-C986-48C3-8657-03DCFF2908BF}"/>
              </a:ext>
            </a:extLst>
          </p:cNvPr>
          <p:cNvSpPr/>
          <p:nvPr/>
        </p:nvSpPr>
        <p:spPr>
          <a:xfrm>
            <a:off x="2723495" y="6434444"/>
            <a:ext cx="4123732" cy="523220"/>
          </a:xfrm>
          <a:prstGeom prst="rect">
            <a:avLst/>
          </a:prstGeom>
        </p:spPr>
        <p:txBody>
          <a:bodyPr wrap="square">
            <a:spAutoFit/>
          </a:bodyPr>
          <a:lstStyle/>
          <a:p>
            <a:r>
              <a:rPr lang="es-EC" sz="1400" dirty="0">
                <a:solidFill>
                  <a:schemeClr val="accent3">
                    <a:lumMod val="20000"/>
                    <a:lumOff val="80000"/>
                  </a:schemeClr>
                </a:solidFill>
                <a:latin typeface="Arial" panose="020B0604020202020204" pitchFamily="34" charset="0"/>
              </a:rPr>
              <a:t>(Brantingham, 1981) ,(Jiménez-Serrano, 2018)</a:t>
            </a:r>
          </a:p>
          <a:p>
            <a:endParaRPr lang="es-EC" sz="1400" dirty="0">
              <a:solidFill>
                <a:schemeClr val="accent3">
                  <a:lumMod val="20000"/>
                  <a:lumOff val="80000"/>
                </a:schemeClr>
              </a:solidFill>
              <a:latin typeface="Arial" panose="020B0604020202020204" pitchFamily="34" charset="0"/>
            </a:endParaRPr>
          </a:p>
        </p:txBody>
      </p:sp>
      <p:pic>
        <p:nvPicPr>
          <p:cNvPr id="18" name="Imagen 17">
            <a:extLst>
              <a:ext uri="{FF2B5EF4-FFF2-40B4-BE49-F238E27FC236}">
                <a16:creationId xmlns:a16="http://schemas.microsoft.com/office/drawing/2014/main" id="{E8339CE6-6A3B-4E03-9966-6FFC8F280760}"/>
              </a:ext>
            </a:extLst>
          </p:cNvPr>
          <p:cNvPicPr>
            <a:picLocks noChangeAspect="1"/>
          </p:cNvPicPr>
          <p:nvPr/>
        </p:nvPicPr>
        <p:blipFill rotWithShape="1">
          <a:blip r:embed="rId5"/>
          <a:srcRect l="27643" r="28136" b="29766"/>
          <a:stretch/>
        </p:blipFill>
        <p:spPr>
          <a:xfrm>
            <a:off x="343071" y="2163168"/>
            <a:ext cx="4509949" cy="3504408"/>
          </a:xfrm>
          <a:prstGeom prst="rect">
            <a:avLst/>
          </a:prstGeom>
        </p:spPr>
      </p:pic>
      <p:sp>
        <p:nvSpPr>
          <p:cNvPr id="20" name="Rectángulo 19">
            <a:extLst>
              <a:ext uri="{FF2B5EF4-FFF2-40B4-BE49-F238E27FC236}">
                <a16:creationId xmlns:a16="http://schemas.microsoft.com/office/drawing/2014/main" id="{AD760C82-D4F8-47DE-87FA-71794CED3808}"/>
              </a:ext>
            </a:extLst>
          </p:cNvPr>
          <p:cNvSpPr/>
          <p:nvPr/>
        </p:nvSpPr>
        <p:spPr>
          <a:xfrm>
            <a:off x="715419" y="5876294"/>
            <a:ext cx="1217000" cy="415498"/>
          </a:xfrm>
          <a:prstGeom prst="rect">
            <a:avLst/>
          </a:prstGeom>
        </p:spPr>
        <p:txBody>
          <a:bodyPr wrap="none">
            <a:spAutoFit/>
          </a:bodyPr>
          <a:lstStyle/>
          <a:p>
            <a:r>
              <a:rPr lang="es-EC" sz="2100" b="1" dirty="0">
                <a:ln w="6350">
                  <a:solidFill>
                    <a:schemeClr val="tx1"/>
                  </a:solidFill>
                </a:ln>
                <a:effectLst>
                  <a:glow rad="228600">
                    <a:schemeClr val="accent6">
                      <a:satMod val="175000"/>
                      <a:alpha val="72000"/>
                    </a:schemeClr>
                  </a:glow>
                </a:effectLst>
                <a:latin typeface="Arial" panose="020B0604020202020204" pitchFamily="34" charset="0"/>
                <a:cs typeface="Arial" panose="020B0604020202020204" pitchFamily="34" charset="0"/>
              </a:rPr>
              <a:t>Espacio</a:t>
            </a:r>
          </a:p>
        </p:txBody>
      </p:sp>
      <p:sp>
        <p:nvSpPr>
          <p:cNvPr id="21" name="Rectángulo 20">
            <a:extLst>
              <a:ext uri="{FF2B5EF4-FFF2-40B4-BE49-F238E27FC236}">
                <a16:creationId xmlns:a16="http://schemas.microsoft.com/office/drawing/2014/main" id="{DB283BBC-2A10-40A4-9360-457D9E6DEF29}"/>
              </a:ext>
            </a:extLst>
          </p:cNvPr>
          <p:cNvSpPr/>
          <p:nvPr/>
        </p:nvSpPr>
        <p:spPr>
          <a:xfrm>
            <a:off x="3435121" y="5832456"/>
            <a:ext cx="1138389" cy="415498"/>
          </a:xfrm>
          <a:prstGeom prst="rect">
            <a:avLst/>
          </a:prstGeom>
        </p:spPr>
        <p:txBody>
          <a:bodyPr wrap="none">
            <a:spAutoFit/>
          </a:bodyPr>
          <a:lstStyle/>
          <a:p>
            <a:r>
              <a:rPr lang="es-EC" sz="2100" b="1" dirty="0">
                <a:ln w="6350">
                  <a:solidFill>
                    <a:schemeClr val="tx1"/>
                  </a:solidFill>
                </a:ln>
                <a:effectLst>
                  <a:glow rad="228600">
                    <a:schemeClr val="accent6">
                      <a:satMod val="175000"/>
                      <a:alpha val="72000"/>
                    </a:schemeClr>
                  </a:glow>
                </a:effectLst>
                <a:latin typeface="Arial" panose="020B0604020202020204" pitchFamily="34" charset="0"/>
                <a:cs typeface="Arial" panose="020B0604020202020204" pitchFamily="34" charset="0"/>
              </a:rPr>
              <a:t>Tiempo</a:t>
            </a:r>
          </a:p>
        </p:txBody>
      </p:sp>
      <p:graphicFrame>
        <p:nvGraphicFramePr>
          <p:cNvPr id="4" name="Diagrama 3">
            <a:extLst>
              <a:ext uri="{FF2B5EF4-FFF2-40B4-BE49-F238E27FC236}">
                <a16:creationId xmlns:a16="http://schemas.microsoft.com/office/drawing/2014/main" id="{65473BCE-B00B-4B5E-A608-5BC306ACDB95}"/>
              </a:ext>
            </a:extLst>
          </p:cNvPr>
          <p:cNvGraphicFramePr/>
          <p:nvPr>
            <p:extLst>
              <p:ext uri="{D42A27DB-BD31-4B8C-83A1-F6EECF244321}">
                <p14:modId xmlns:p14="http://schemas.microsoft.com/office/powerpoint/2010/main" val="761199928"/>
              </p:ext>
            </p:extLst>
          </p:nvPr>
        </p:nvGraphicFramePr>
        <p:xfrm>
          <a:off x="4067741" y="1969653"/>
          <a:ext cx="5854693" cy="386876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0" name="Rectángulo 29">
            <a:extLst>
              <a:ext uri="{FF2B5EF4-FFF2-40B4-BE49-F238E27FC236}">
                <a16:creationId xmlns:a16="http://schemas.microsoft.com/office/drawing/2014/main" id="{2377CF52-178B-4AFE-85CB-1C80E08896B3}"/>
              </a:ext>
            </a:extLst>
          </p:cNvPr>
          <p:cNvSpPr/>
          <p:nvPr/>
        </p:nvSpPr>
        <p:spPr>
          <a:xfrm>
            <a:off x="4777778" y="914556"/>
            <a:ext cx="4205137" cy="830997"/>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Fundamentos de la Criminología Ambiental</a:t>
            </a:r>
          </a:p>
        </p:txBody>
      </p:sp>
    </p:spTree>
    <p:extLst>
      <p:ext uri="{BB962C8B-B14F-4D97-AF65-F5344CB8AC3E}">
        <p14:creationId xmlns:p14="http://schemas.microsoft.com/office/powerpoint/2010/main" val="30886727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1BE41AF9-A2CC-485B-B204-F1A7D4AE45D2}"/>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24555"/>
            <a:ext cx="696036" cy="523220"/>
          </a:xfrm>
          <a:prstGeom prst="rect">
            <a:avLst/>
          </a:prstGeom>
          <a:noFill/>
          <a:ln>
            <a:noFill/>
          </a:ln>
        </p:spPr>
      </p:pic>
      <p:sp>
        <p:nvSpPr>
          <p:cNvPr id="22" name="Rectángulo 21">
            <a:extLst>
              <a:ext uri="{FF2B5EF4-FFF2-40B4-BE49-F238E27FC236}">
                <a16:creationId xmlns:a16="http://schemas.microsoft.com/office/drawing/2014/main" id="{E6399B2E-505D-4082-B30C-9EF804173A51}"/>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23" name="Rectángulo 22">
            <a:extLst>
              <a:ext uri="{FF2B5EF4-FFF2-40B4-BE49-F238E27FC236}">
                <a16:creationId xmlns:a16="http://schemas.microsoft.com/office/drawing/2014/main" id="{1FB0B05F-0CBA-4363-86FA-5A963902FFCE}"/>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4.METODOLOGÍA </a:t>
            </a:r>
          </a:p>
        </p:txBody>
      </p:sp>
      <p:sp>
        <p:nvSpPr>
          <p:cNvPr id="115" name="Rectángulo 114">
            <a:extLst>
              <a:ext uri="{FF2B5EF4-FFF2-40B4-BE49-F238E27FC236}">
                <a16:creationId xmlns:a16="http://schemas.microsoft.com/office/drawing/2014/main" id="{3B7E49D6-1166-4922-AD17-FDE117E0A27A}"/>
              </a:ext>
            </a:extLst>
          </p:cNvPr>
          <p:cNvSpPr/>
          <p:nvPr/>
        </p:nvSpPr>
        <p:spPr>
          <a:xfrm>
            <a:off x="-21677" y="714458"/>
            <a:ext cx="9165677" cy="461665"/>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Algoritmos Para El Perfil Geográfico Criminal</a:t>
            </a:r>
          </a:p>
        </p:txBody>
      </p:sp>
      <p:pic>
        <p:nvPicPr>
          <p:cNvPr id="30" name="Imagen 29">
            <a:extLst>
              <a:ext uri="{FF2B5EF4-FFF2-40B4-BE49-F238E27FC236}">
                <a16:creationId xmlns:a16="http://schemas.microsoft.com/office/drawing/2014/main" id="{036ED5B6-4D9B-4C64-8857-A2EFED0A00E9}"/>
              </a:ext>
            </a:extLst>
          </p:cNvPr>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20000"/>
                    </a14:imgEffect>
                  </a14:imgLayer>
                </a14:imgProps>
              </a:ext>
            </a:extLst>
          </a:blip>
          <a:srcRect r="48003"/>
          <a:stretch/>
        </p:blipFill>
        <p:spPr>
          <a:xfrm>
            <a:off x="722577" y="2074013"/>
            <a:ext cx="3010506" cy="1899071"/>
          </a:xfrm>
          <a:prstGeom prst="rect">
            <a:avLst/>
          </a:prstGeom>
          <a:ln>
            <a:solidFill>
              <a:schemeClr val="accent1"/>
            </a:solidFill>
          </a:ln>
        </p:spPr>
      </p:pic>
      <p:pic>
        <p:nvPicPr>
          <p:cNvPr id="31" name="Imagen 30">
            <a:extLst>
              <a:ext uri="{FF2B5EF4-FFF2-40B4-BE49-F238E27FC236}">
                <a16:creationId xmlns:a16="http://schemas.microsoft.com/office/drawing/2014/main" id="{F58D03D8-BC17-4D53-8247-0088D686B7BD}"/>
              </a:ext>
            </a:extLst>
          </p:cNvPr>
          <p:cNvPicPr/>
          <p:nvPr/>
        </p:nvPicPr>
        <p:blipFill rotWithShape="1">
          <a:blip r:embed="rId7">
            <a:extLst>
              <a:ext uri="{28A0092B-C50C-407E-A947-70E740481C1C}">
                <a14:useLocalDpi xmlns:a14="http://schemas.microsoft.com/office/drawing/2010/main" val="0"/>
              </a:ext>
            </a:extLst>
          </a:blip>
          <a:srcRect l="54142" t="18181" b="29450"/>
          <a:stretch/>
        </p:blipFill>
        <p:spPr bwMode="auto">
          <a:xfrm>
            <a:off x="1234787" y="4796675"/>
            <a:ext cx="2176568" cy="1899071"/>
          </a:xfrm>
          <a:prstGeom prst="rect">
            <a:avLst/>
          </a:prstGeom>
          <a:noFill/>
          <a:ln>
            <a:solidFill>
              <a:schemeClr val="accent1"/>
            </a:solidFill>
          </a:ln>
        </p:spPr>
      </p:pic>
      <p:pic>
        <p:nvPicPr>
          <p:cNvPr id="32" name="Imagen 31">
            <a:extLst>
              <a:ext uri="{FF2B5EF4-FFF2-40B4-BE49-F238E27FC236}">
                <a16:creationId xmlns:a16="http://schemas.microsoft.com/office/drawing/2014/main" id="{E6BF5E75-F2AC-4594-8253-68C46C3A3ED4}"/>
              </a:ext>
            </a:extLst>
          </p:cNvPr>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290260" y="2579969"/>
            <a:ext cx="4826799" cy="3166241"/>
          </a:xfrm>
          <a:prstGeom prst="rect">
            <a:avLst/>
          </a:prstGeom>
          <a:noFill/>
          <a:ln>
            <a:solidFill>
              <a:schemeClr val="accent1"/>
            </a:solidFill>
          </a:ln>
        </p:spPr>
      </p:pic>
      <p:sp>
        <p:nvSpPr>
          <p:cNvPr id="33" name="Rectángulo 32">
            <a:extLst>
              <a:ext uri="{FF2B5EF4-FFF2-40B4-BE49-F238E27FC236}">
                <a16:creationId xmlns:a16="http://schemas.microsoft.com/office/drawing/2014/main" id="{63F98AF2-8280-4879-84A6-EB438DA52BCC}"/>
              </a:ext>
            </a:extLst>
          </p:cNvPr>
          <p:cNvSpPr/>
          <p:nvPr/>
        </p:nvSpPr>
        <p:spPr>
          <a:xfrm>
            <a:off x="5480480" y="1833710"/>
            <a:ext cx="2779928" cy="400110"/>
          </a:xfrm>
          <a:prstGeom prst="rect">
            <a:avLst/>
          </a:prstGeom>
        </p:spPr>
        <p:txBody>
          <a:bodyPr wrap="none">
            <a:spAutoFit/>
          </a:bodyPr>
          <a:lstStyle/>
          <a:p>
            <a:r>
              <a:rPr lang="es-EC" sz="2000" b="1" dirty="0">
                <a:ln w="6350">
                  <a:solidFill>
                    <a:schemeClr val="tx1"/>
                  </a:solidFill>
                </a:ln>
                <a:effectLst>
                  <a:glow rad="228600">
                    <a:srgbClr val="FFC000">
                      <a:alpha val="64000"/>
                    </a:srgbClr>
                  </a:glow>
                </a:effectLst>
                <a:latin typeface="Arial" panose="020B0604020202020204" pitchFamily="34" charset="0"/>
                <a:cs typeface="Arial" panose="020B0604020202020204" pitchFamily="34" charset="0"/>
              </a:rPr>
              <a:t>Ecuación de Rossmo</a:t>
            </a:r>
          </a:p>
        </p:txBody>
      </p:sp>
      <p:sp>
        <p:nvSpPr>
          <p:cNvPr id="38" name="Rectángulo 37">
            <a:extLst>
              <a:ext uri="{FF2B5EF4-FFF2-40B4-BE49-F238E27FC236}">
                <a16:creationId xmlns:a16="http://schemas.microsoft.com/office/drawing/2014/main" id="{0CE80158-5861-4B06-9065-FCF0C3477E92}"/>
              </a:ext>
            </a:extLst>
          </p:cNvPr>
          <p:cNvSpPr/>
          <p:nvPr/>
        </p:nvSpPr>
        <p:spPr>
          <a:xfrm>
            <a:off x="-28606" y="1393953"/>
            <a:ext cx="4826798" cy="400110"/>
          </a:xfrm>
          <a:prstGeom prst="rect">
            <a:avLst/>
          </a:prstGeom>
        </p:spPr>
        <p:txBody>
          <a:bodyPr wrap="square">
            <a:spAutoFit/>
          </a:bodyPr>
          <a:lstStyle/>
          <a:p>
            <a:r>
              <a:rPr lang="es-EC" sz="2000" b="1" dirty="0">
                <a:ln w="6350">
                  <a:solidFill>
                    <a:schemeClr val="tx1"/>
                  </a:solidFill>
                </a:ln>
                <a:effectLst>
                  <a:glow rad="228600">
                    <a:schemeClr val="accent6">
                      <a:satMod val="175000"/>
                      <a:alpha val="72000"/>
                    </a:schemeClr>
                  </a:glow>
                </a:effectLst>
                <a:latin typeface="Arial" panose="020B0604020202020204" pitchFamily="34" charset="0"/>
                <a:cs typeface="Arial" panose="020B0604020202020204" pitchFamily="34" charset="0"/>
              </a:rPr>
              <a:t>Teoría del decaimiento de la distancia</a:t>
            </a:r>
          </a:p>
        </p:txBody>
      </p:sp>
      <p:sp>
        <p:nvSpPr>
          <p:cNvPr id="39" name="Rectángulo 38">
            <a:extLst>
              <a:ext uri="{FF2B5EF4-FFF2-40B4-BE49-F238E27FC236}">
                <a16:creationId xmlns:a16="http://schemas.microsoft.com/office/drawing/2014/main" id="{1340B021-CDD0-41A4-83D8-7268BDB759F5}"/>
              </a:ext>
            </a:extLst>
          </p:cNvPr>
          <p:cNvSpPr/>
          <p:nvPr/>
        </p:nvSpPr>
        <p:spPr>
          <a:xfrm>
            <a:off x="1109068" y="4129943"/>
            <a:ext cx="2428006" cy="400110"/>
          </a:xfrm>
          <a:prstGeom prst="rect">
            <a:avLst/>
          </a:prstGeom>
        </p:spPr>
        <p:txBody>
          <a:bodyPr wrap="square">
            <a:spAutoFit/>
          </a:bodyPr>
          <a:lstStyle/>
          <a:p>
            <a:r>
              <a:rPr lang="es-EC" sz="2000" b="1" dirty="0">
                <a:ln w="6350">
                  <a:solidFill>
                    <a:schemeClr val="tx1"/>
                  </a:solidFill>
                </a:ln>
                <a:effectLst>
                  <a:glow rad="228600">
                    <a:schemeClr val="accent6">
                      <a:satMod val="175000"/>
                      <a:alpha val="72000"/>
                    </a:schemeClr>
                  </a:glow>
                </a:effectLst>
                <a:latin typeface="Arial" panose="020B0604020202020204" pitchFamily="34" charset="0"/>
                <a:cs typeface="Arial" panose="020B0604020202020204" pitchFamily="34" charset="0"/>
              </a:rPr>
              <a:t>Teoría del círculo</a:t>
            </a:r>
          </a:p>
        </p:txBody>
      </p:sp>
      <p:sp>
        <p:nvSpPr>
          <p:cNvPr id="41" name="Rectángulo 40">
            <a:extLst>
              <a:ext uri="{FF2B5EF4-FFF2-40B4-BE49-F238E27FC236}">
                <a16:creationId xmlns:a16="http://schemas.microsoft.com/office/drawing/2014/main" id="{F16B0A6F-B5C3-4FEF-9F41-54CE2A78052C}"/>
              </a:ext>
            </a:extLst>
          </p:cNvPr>
          <p:cNvSpPr/>
          <p:nvPr/>
        </p:nvSpPr>
        <p:spPr>
          <a:xfrm>
            <a:off x="6080743" y="2112969"/>
            <a:ext cx="1451488" cy="300082"/>
          </a:xfrm>
          <a:prstGeom prst="rect">
            <a:avLst/>
          </a:prstGeom>
        </p:spPr>
        <p:txBody>
          <a:bodyPr wrap="none">
            <a:spAutoFit/>
          </a:bodyPr>
          <a:lstStyle/>
          <a:p>
            <a:r>
              <a:rPr lang="es-EC" sz="1350" dirty="0"/>
              <a:t>(Salafranca, 2016)</a:t>
            </a:r>
          </a:p>
        </p:txBody>
      </p:sp>
      <p:sp>
        <p:nvSpPr>
          <p:cNvPr id="42" name="Rectángulo 41">
            <a:extLst>
              <a:ext uri="{FF2B5EF4-FFF2-40B4-BE49-F238E27FC236}">
                <a16:creationId xmlns:a16="http://schemas.microsoft.com/office/drawing/2014/main" id="{2328338D-77BB-4868-B534-9FF485D63645}"/>
              </a:ext>
            </a:extLst>
          </p:cNvPr>
          <p:cNvSpPr/>
          <p:nvPr/>
        </p:nvSpPr>
        <p:spPr>
          <a:xfrm>
            <a:off x="1647919" y="4435997"/>
            <a:ext cx="1592011" cy="307777"/>
          </a:xfrm>
          <a:prstGeom prst="rect">
            <a:avLst/>
          </a:prstGeom>
        </p:spPr>
        <p:txBody>
          <a:bodyPr wrap="square">
            <a:spAutoFit/>
          </a:bodyPr>
          <a:lstStyle/>
          <a:p>
            <a:r>
              <a:rPr lang="es-EC" sz="1400" dirty="0"/>
              <a:t>(Canter,1944)</a:t>
            </a:r>
          </a:p>
        </p:txBody>
      </p:sp>
      <p:sp>
        <p:nvSpPr>
          <p:cNvPr id="43" name="Rectángulo 42">
            <a:extLst>
              <a:ext uri="{FF2B5EF4-FFF2-40B4-BE49-F238E27FC236}">
                <a16:creationId xmlns:a16="http://schemas.microsoft.com/office/drawing/2014/main" id="{DCDE9476-1C06-4FAF-941E-6CE5142E9479}"/>
              </a:ext>
            </a:extLst>
          </p:cNvPr>
          <p:cNvSpPr/>
          <p:nvPr/>
        </p:nvSpPr>
        <p:spPr>
          <a:xfrm>
            <a:off x="1260578" y="1748978"/>
            <a:ext cx="1934504" cy="307777"/>
          </a:xfrm>
          <a:prstGeom prst="rect">
            <a:avLst/>
          </a:prstGeom>
        </p:spPr>
        <p:txBody>
          <a:bodyPr wrap="none">
            <a:spAutoFit/>
          </a:bodyPr>
          <a:lstStyle/>
          <a:p>
            <a:r>
              <a:rPr lang="es-EC" sz="1400" dirty="0"/>
              <a:t>(Jiménez Serrano, 2012)</a:t>
            </a:r>
          </a:p>
        </p:txBody>
      </p:sp>
      <p:sp>
        <p:nvSpPr>
          <p:cNvPr id="2" name="Cruz 1">
            <a:extLst>
              <a:ext uri="{FF2B5EF4-FFF2-40B4-BE49-F238E27FC236}">
                <a16:creationId xmlns:a16="http://schemas.microsoft.com/office/drawing/2014/main" id="{06C9C004-0A0F-46BA-B157-4CA98D4ADFF5}"/>
              </a:ext>
            </a:extLst>
          </p:cNvPr>
          <p:cNvSpPr/>
          <p:nvPr/>
        </p:nvSpPr>
        <p:spPr>
          <a:xfrm>
            <a:off x="272028" y="4117940"/>
            <a:ext cx="498560" cy="466690"/>
          </a:xfrm>
          <a:prstGeom prst="plus">
            <a:avLst>
              <a:gd name="adj" fmla="val 44162"/>
            </a:avLst>
          </a:prstGeom>
          <a:solidFill>
            <a:srgbClr val="F87A7C"/>
          </a:solidFill>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4" name="Es igual a 3">
            <a:extLst>
              <a:ext uri="{FF2B5EF4-FFF2-40B4-BE49-F238E27FC236}">
                <a16:creationId xmlns:a16="http://schemas.microsoft.com/office/drawing/2014/main" id="{64D2A9C2-653F-4C46-8C8D-02BD4F547990}"/>
              </a:ext>
            </a:extLst>
          </p:cNvPr>
          <p:cNvSpPr/>
          <p:nvPr/>
        </p:nvSpPr>
        <p:spPr>
          <a:xfrm>
            <a:off x="3654239" y="4258342"/>
            <a:ext cx="605704" cy="326288"/>
          </a:xfrm>
          <a:prstGeom prst="mathEqual">
            <a:avLst/>
          </a:prstGeom>
          <a:solidFill>
            <a:srgbClr val="F87A7C"/>
          </a:solidFill>
        </p:spPr>
        <p:style>
          <a:lnRef idx="2">
            <a:schemeClr val="dk1"/>
          </a:lnRef>
          <a:fillRef idx="1">
            <a:schemeClr val="lt1"/>
          </a:fillRef>
          <a:effectRef idx="0">
            <a:schemeClr val="dk1"/>
          </a:effectRef>
          <a:fontRef idx="minor">
            <a:schemeClr val="dk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18686344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1BE41AF9-A2CC-485B-B204-F1A7D4AE45D2}"/>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11855"/>
            <a:ext cx="696036" cy="523220"/>
          </a:xfrm>
          <a:prstGeom prst="rect">
            <a:avLst/>
          </a:prstGeom>
          <a:noFill/>
          <a:ln>
            <a:noFill/>
          </a:ln>
        </p:spPr>
      </p:pic>
      <p:sp>
        <p:nvSpPr>
          <p:cNvPr id="22" name="Rectángulo 21">
            <a:extLst>
              <a:ext uri="{FF2B5EF4-FFF2-40B4-BE49-F238E27FC236}">
                <a16:creationId xmlns:a16="http://schemas.microsoft.com/office/drawing/2014/main" id="{E6399B2E-505D-4082-B30C-9EF804173A51}"/>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23" name="Rectángulo 22">
            <a:extLst>
              <a:ext uri="{FF2B5EF4-FFF2-40B4-BE49-F238E27FC236}">
                <a16:creationId xmlns:a16="http://schemas.microsoft.com/office/drawing/2014/main" id="{1FB0B05F-0CBA-4363-86FA-5A963902FFCE}"/>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4.METODOLOGÍA </a:t>
            </a:r>
          </a:p>
        </p:txBody>
      </p:sp>
      <p:sp>
        <p:nvSpPr>
          <p:cNvPr id="115" name="Rectángulo 114">
            <a:extLst>
              <a:ext uri="{FF2B5EF4-FFF2-40B4-BE49-F238E27FC236}">
                <a16:creationId xmlns:a16="http://schemas.microsoft.com/office/drawing/2014/main" id="{3B7E49D6-1166-4922-AD17-FDE117E0A27A}"/>
              </a:ext>
            </a:extLst>
          </p:cNvPr>
          <p:cNvSpPr/>
          <p:nvPr/>
        </p:nvSpPr>
        <p:spPr>
          <a:xfrm>
            <a:off x="-21677" y="563238"/>
            <a:ext cx="9165677" cy="461665"/>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Algoritmos Para El Perfil Geográfico Criminal</a:t>
            </a:r>
          </a:p>
        </p:txBody>
      </p:sp>
      <p:sp>
        <p:nvSpPr>
          <p:cNvPr id="38" name="Rectángulo 37">
            <a:extLst>
              <a:ext uri="{FF2B5EF4-FFF2-40B4-BE49-F238E27FC236}">
                <a16:creationId xmlns:a16="http://schemas.microsoft.com/office/drawing/2014/main" id="{0CE80158-5861-4B06-9065-FCF0C3477E92}"/>
              </a:ext>
            </a:extLst>
          </p:cNvPr>
          <p:cNvSpPr/>
          <p:nvPr/>
        </p:nvSpPr>
        <p:spPr>
          <a:xfrm>
            <a:off x="2284803" y="3483932"/>
            <a:ext cx="4672666" cy="378745"/>
          </a:xfrm>
          <a:prstGeom prst="rect">
            <a:avLst/>
          </a:prstGeom>
        </p:spPr>
        <p:txBody>
          <a:bodyPr wrap="square">
            <a:spAutoFit/>
          </a:bodyPr>
          <a:lstStyle/>
          <a:p>
            <a:pPr algn="ctr"/>
            <a:r>
              <a:rPr lang="es-EC" b="1" dirty="0">
                <a:ln w="6350">
                  <a:solidFill>
                    <a:schemeClr val="tx1"/>
                  </a:solidFill>
                </a:ln>
                <a:effectLst>
                  <a:glow rad="228600">
                    <a:schemeClr val="accent6">
                      <a:satMod val="175000"/>
                      <a:alpha val="72000"/>
                    </a:schemeClr>
                  </a:glow>
                </a:effectLst>
                <a:latin typeface="Arial" panose="020B0604020202020204" pitchFamily="34" charset="0"/>
                <a:cs typeface="Arial" panose="020B0604020202020204" pitchFamily="34" charset="0"/>
              </a:rPr>
              <a:t>Teoría Del Decaimiento De La Distancia</a:t>
            </a:r>
          </a:p>
        </p:txBody>
      </p:sp>
      <p:sp>
        <p:nvSpPr>
          <p:cNvPr id="42" name="Rectángulo 41">
            <a:extLst>
              <a:ext uri="{FF2B5EF4-FFF2-40B4-BE49-F238E27FC236}">
                <a16:creationId xmlns:a16="http://schemas.microsoft.com/office/drawing/2014/main" id="{2328338D-77BB-4868-B534-9FF485D63645}"/>
              </a:ext>
            </a:extLst>
          </p:cNvPr>
          <p:cNvSpPr/>
          <p:nvPr/>
        </p:nvSpPr>
        <p:spPr>
          <a:xfrm>
            <a:off x="4146023" y="6573465"/>
            <a:ext cx="1155658" cy="307777"/>
          </a:xfrm>
          <a:prstGeom prst="rect">
            <a:avLst/>
          </a:prstGeom>
        </p:spPr>
        <p:txBody>
          <a:bodyPr wrap="square">
            <a:spAutoFit/>
          </a:bodyPr>
          <a:lstStyle/>
          <a:p>
            <a:r>
              <a:rPr lang="es-EC" sz="1400" dirty="0"/>
              <a:t>(Caner,1944)</a:t>
            </a:r>
          </a:p>
        </p:txBody>
      </p:sp>
      <p:sp>
        <p:nvSpPr>
          <p:cNvPr id="24" name="Rectángulo 23">
            <a:extLst>
              <a:ext uri="{FF2B5EF4-FFF2-40B4-BE49-F238E27FC236}">
                <a16:creationId xmlns:a16="http://schemas.microsoft.com/office/drawing/2014/main" id="{69F2A524-B0CC-439F-9239-5B905D82D08A}"/>
              </a:ext>
            </a:extLst>
          </p:cNvPr>
          <p:cNvSpPr/>
          <p:nvPr/>
        </p:nvSpPr>
        <p:spPr>
          <a:xfrm>
            <a:off x="3584758" y="972102"/>
            <a:ext cx="2278188" cy="400110"/>
          </a:xfrm>
          <a:prstGeom prst="rect">
            <a:avLst/>
          </a:prstGeom>
        </p:spPr>
        <p:txBody>
          <a:bodyPr wrap="none">
            <a:spAutoFit/>
          </a:bodyPr>
          <a:lstStyle/>
          <a:p>
            <a:r>
              <a:rPr lang="es-EC" sz="2000" b="1" dirty="0">
                <a:ln w="6350">
                  <a:solidFill>
                    <a:schemeClr val="tx1"/>
                  </a:solidFill>
                </a:ln>
                <a:effectLst>
                  <a:glow rad="228600">
                    <a:srgbClr val="FF0000">
                      <a:alpha val="64000"/>
                    </a:srgbClr>
                  </a:glow>
                </a:effectLst>
                <a:latin typeface="Arial" panose="020B0604020202020204" pitchFamily="34" charset="0"/>
                <a:cs typeface="Arial" panose="020B0604020202020204" pitchFamily="34" charset="0"/>
              </a:rPr>
              <a:t>Análisis Espacial</a:t>
            </a:r>
          </a:p>
        </p:txBody>
      </p:sp>
      <p:pic>
        <p:nvPicPr>
          <p:cNvPr id="26" name="Imagen 25">
            <a:extLst>
              <a:ext uri="{FF2B5EF4-FFF2-40B4-BE49-F238E27FC236}">
                <a16:creationId xmlns:a16="http://schemas.microsoft.com/office/drawing/2014/main" id="{9BB113EF-95D8-430D-AC59-38EB6C882DFC}"/>
              </a:ext>
            </a:extLst>
          </p:cNvPr>
          <p:cNvPicPr>
            <a:picLocks noChangeAspect="1"/>
          </p:cNvPicPr>
          <p:nvPr/>
        </p:nvPicPr>
        <p:blipFill>
          <a:blip r:embed="rId5"/>
          <a:stretch>
            <a:fillRect/>
          </a:stretch>
        </p:blipFill>
        <p:spPr>
          <a:xfrm>
            <a:off x="2380810" y="1357698"/>
            <a:ext cx="4672666" cy="2115924"/>
          </a:xfrm>
          <a:prstGeom prst="rect">
            <a:avLst/>
          </a:prstGeom>
        </p:spPr>
      </p:pic>
      <p:pic>
        <p:nvPicPr>
          <p:cNvPr id="27" name="Imagen 26">
            <a:extLst>
              <a:ext uri="{FF2B5EF4-FFF2-40B4-BE49-F238E27FC236}">
                <a16:creationId xmlns:a16="http://schemas.microsoft.com/office/drawing/2014/main" id="{9271BB80-E20C-4C60-A87A-EC1534CD1371}"/>
              </a:ext>
            </a:extLst>
          </p:cNvPr>
          <p:cNvPicPr>
            <a:picLocks noChangeAspect="1"/>
          </p:cNvPicPr>
          <p:nvPr/>
        </p:nvPicPr>
        <p:blipFill>
          <a:blip r:embed="rId6"/>
          <a:stretch>
            <a:fillRect/>
          </a:stretch>
        </p:blipFill>
        <p:spPr>
          <a:xfrm>
            <a:off x="2367786" y="3826125"/>
            <a:ext cx="4672667" cy="2776012"/>
          </a:xfrm>
          <a:prstGeom prst="rect">
            <a:avLst/>
          </a:prstGeom>
        </p:spPr>
      </p:pic>
      <p:sp>
        <p:nvSpPr>
          <p:cNvPr id="40" name="Rectángulo 39">
            <a:extLst>
              <a:ext uri="{FF2B5EF4-FFF2-40B4-BE49-F238E27FC236}">
                <a16:creationId xmlns:a16="http://schemas.microsoft.com/office/drawing/2014/main" id="{DA51CC40-F2CA-4968-A8C1-A4411780589D}"/>
              </a:ext>
            </a:extLst>
          </p:cNvPr>
          <p:cNvSpPr/>
          <p:nvPr/>
        </p:nvSpPr>
        <p:spPr>
          <a:xfrm>
            <a:off x="20529" y="1941245"/>
            <a:ext cx="1835623" cy="584775"/>
          </a:xfrm>
          <a:prstGeom prst="rect">
            <a:avLst/>
          </a:prstGeom>
        </p:spPr>
        <p:txBody>
          <a:bodyPr wrap="square">
            <a:spAutoFit/>
          </a:bodyPr>
          <a:lstStyle/>
          <a:p>
            <a:r>
              <a:rPr lang="es-EC" sz="1600" dirty="0">
                <a:solidFill>
                  <a:schemeClr val="accent4">
                    <a:lumMod val="20000"/>
                    <a:lumOff val="80000"/>
                  </a:schemeClr>
                </a:solidFill>
                <a:latin typeface="Arial" panose="020B0604020202020204" pitchFamily="34" charset="0"/>
                <a:cs typeface="Arial" panose="020B0604020202020204" pitchFamily="34" charset="0"/>
              </a:rPr>
              <a:t>Mapa de áreas de servicio</a:t>
            </a:r>
          </a:p>
        </p:txBody>
      </p:sp>
      <p:sp>
        <p:nvSpPr>
          <p:cNvPr id="44" name="Rectángulo 43">
            <a:extLst>
              <a:ext uri="{FF2B5EF4-FFF2-40B4-BE49-F238E27FC236}">
                <a16:creationId xmlns:a16="http://schemas.microsoft.com/office/drawing/2014/main" id="{4BE8DF1E-34BC-4789-8CD8-B709EB088019}"/>
              </a:ext>
            </a:extLst>
          </p:cNvPr>
          <p:cNvSpPr/>
          <p:nvPr/>
        </p:nvSpPr>
        <p:spPr>
          <a:xfrm>
            <a:off x="7112818" y="1933737"/>
            <a:ext cx="1835623" cy="584775"/>
          </a:xfrm>
          <a:prstGeom prst="rect">
            <a:avLst/>
          </a:prstGeom>
        </p:spPr>
        <p:txBody>
          <a:bodyPr wrap="square">
            <a:spAutoFit/>
          </a:bodyPr>
          <a:lstStyle/>
          <a:p>
            <a:pPr algn="r"/>
            <a:r>
              <a:rPr lang="es-EC" sz="1600" dirty="0">
                <a:solidFill>
                  <a:schemeClr val="accent4">
                    <a:lumMod val="20000"/>
                    <a:lumOff val="80000"/>
                  </a:schemeClr>
                </a:solidFill>
                <a:latin typeface="Arial" panose="020B0604020202020204" pitchFamily="34" charset="0"/>
                <a:cs typeface="Arial" panose="020B0604020202020204" pitchFamily="34" charset="0"/>
              </a:rPr>
              <a:t>Mapa de accesibilidad </a:t>
            </a:r>
          </a:p>
        </p:txBody>
      </p:sp>
      <p:sp>
        <p:nvSpPr>
          <p:cNvPr id="45" name="Rectángulo 44">
            <a:extLst>
              <a:ext uri="{FF2B5EF4-FFF2-40B4-BE49-F238E27FC236}">
                <a16:creationId xmlns:a16="http://schemas.microsoft.com/office/drawing/2014/main" id="{93E56303-F997-4AE9-BFF0-19A9BE1CE97D}"/>
              </a:ext>
            </a:extLst>
          </p:cNvPr>
          <p:cNvSpPr/>
          <p:nvPr/>
        </p:nvSpPr>
        <p:spPr>
          <a:xfrm>
            <a:off x="34523" y="4339260"/>
            <a:ext cx="1954867" cy="584775"/>
          </a:xfrm>
          <a:prstGeom prst="rect">
            <a:avLst/>
          </a:prstGeom>
        </p:spPr>
        <p:txBody>
          <a:bodyPr wrap="square">
            <a:spAutoFit/>
          </a:bodyPr>
          <a:lstStyle/>
          <a:p>
            <a:r>
              <a:rPr lang="es-EC" sz="1600" dirty="0">
                <a:solidFill>
                  <a:schemeClr val="accent4">
                    <a:lumMod val="20000"/>
                    <a:lumOff val="80000"/>
                  </a:schemeClr>
                </a:solidFill>
                <a:latin typeface="Arial" panose="020B0604020202020204" pitchFamily="34" charset="0"/>
                <a:cs typeface="Arial" panose="020B0604020202020204" pitchFamily="34" charset="0"/>
              </a:rPr>
              <a:t>Mapa de áreas de influencia / servicio</a:t>
            </a:r>
          </a:p>
        </p:txBody>
      </p:sp>
      <p:sp>
        <p:nvSpPr>
          <p:cNvPr id="46" name="Rectángulo 45">
            <a:extLst>
              <a:ext uri="{FF2B5EF4-FFF2-40B4-BE49-F238E27FC236}">
                <a16:creationId xmlns:a16="http://schemas.microsoft.com/office/drawing/2014/main" id="{4E254579-E6AD-48CE-93D4-97A0DFB8CEC8}"/>
              </a:ext>
            </a:extLst>
          </p:cNvPr>
          <p:cNvSpPr/>
          <p:nvPr/>
        </p:nvSpPr>
        <p:spPr>
          <a:xfrm>
            <a:off x="7185604" y="4390549"/>
            <a:ext cx="1835623" cy="584775"/>
          </a:xfrm>
          <a:prstGeom prst="rect">
            <a:avLst/>
          </a:prstGeom>
        </p:spPr>
        <p:txBody>
          <a:bodyPr wrap="square">
            <a:spAutoFit/>
          </a:bodyPr>
          <a:lstStyle/>
          <a:p>
            <a:pPr algn="r"/>
            <a:r>
              <a:rPr lang="es-EC" sz="1600" dirty="0">
                <a:solidFill>
                  <a:schemeClr val="accent4">
                    <a:lumMod val="20000"/>
                    <a:lumOff val="80000"/>
                  </a:schemeClr>
                </a:solidFill>
                <a:latin typeface="Arial" panose="020B0604020202020204" pitchFamily="34" charset="0"/>
                <a:cs typeface="Arial" panose="020B0604020202020204" pitchFamily="34" charset="0"/>
              </a:rPr>
              <a:t>Mapa de coste de distancia</a:t>
            </a:r>
          </a:p>
        </p:txBody>
      </p:sp>
    </p:spTree>
    <p:extLst>
      <p:ext uri="{BB962C8B-B14F-4D97-AF65-F5344CB8AC3E}">
        <p14:creationId xmlns:p14="http://schemas.microsoft.com/office/powerpoint/2010/main" val="32894652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1BE41AF9-A2CC-485B-B204-F1A7D4AE45D2}"/>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24555"/>
            <a:ext cx="696036" cy="523220"/>
          </a:xfrm>
          <a:prstGeom prst="rect">
            <a:avLst/>
          </a:prstGeom>
          <a:noFill/>
          <a:ln>
            <a:noFill/>
          </a:ln>
        </p:spPr>
      </p:pic>
      <p:sp>
        <p:nvSpPr>
          <p:cNvPr id="11" name="Rectángulo 10">
            <a:extLst>
              <a:ext uri="{FF2B5EF4-FFF2-40B4-BE49-F238E27FC236}">
                <a16:creationId xmlns:a16="http://schemas.microsoft.com/office/drawing/2014/main" id="{B36D8466-8638-4EAE-8C0E-156A6342CF8F}"/>
              </a:ext>
            </a:extLst>
          </p:cNvPr>
          <p:cNvSpPr/>
          <p:nvPr/>
        </p:nvSpPr>
        <p:spPr>
          <a:xfrm>
            <a:off x="1021259" y="6299344"/>
            <a:ext cx="234360" cy="307777"/>
          </a:xfrm>
          <a:prstGeom prst="rect">
            <a:avLst/>
          </a:prstGeom>
        </p:spPr>
        <p:txBody>
          <a:bodyPr wrap="none">
            <a:spAutoFit/>
          </a:bodyPr>
          <a:lstStyle/>
          <a:p>
            <a:r>
              <a:rPr lang="es-EC" sz="1400" dirty="0">
                <a:solidFill>
                  <a:schemeClr val="accent3">
                    <a:lumMod val="20000"/>
                    <a:lumOff val="80000"/>
                  </a:schemeClr>
                </a:solidFill>
                <a:latin typeface="Arial" panose="020B0604020202020204" pitchFamily="34" charset="0"/>
              </a:rPr>
              <a:t> </a:t>
            </a:r>
          </a:p>
        </p:txBody>
      </p:sp>
      <p:sp>
        <p:nvSpPr>
          <p:cNvPr id="17" name="Rectángulo 16">
            <a:extLst>
              <a:ext uri="{FF2B5EF4-FFF2-40B4-BE49-F238E27FC236}">
                <a16:creationId xmlns:a16="http://schemas.microsoft.com/office/drawing/2014/main" id="{47EFB132-D452-4208-A607-E359B1C4C74A}"/>
              </a:ext>
            </a:extLst>
          </p:cNvPr>
          <p:cNvSpPr/>
          <p:nvPr/>
        </p:nvSpPr>
        <p:spPr>
          <a:xfrm>
            <a:off x="1380856" y="1360543"/>
            <a:ext cx="2154095" cy="400110"/>
          </a:xfrm>
          <a:prstGeom prst="rect">
            <a:avLst/>
          </a:prstGeom>
        </p:spPr>
        <p:txBody>
          <a:bodyPr wrap="square">
            <a:spAutoFit/>
          </a:bodyPr>
          <a:lstStyle/>
          <a:p>
            <a:r>
              <a:rPr lang="es-EC" sz="2000" dirty="0">
                <a:solidFill>
                  <a:schemeClr val="accent4">
                    <a:lumMod val="20000"/>
                    <a:lumOff val="80000"/>
                  </a:schemeClr>
                </a:solidFill>
                <a:latin typeface="Arial" panose="020B0604020202020204" pitchFamily="34" charset="0"/>
                <a:cs typeface="Arial" panose="020B0604020202020204" pitchFamily="34" charset="0"/>
              </a:rPr>
              <a:t>Área de interés</a:t>
            </a:r>
          </a:p>
        </p:txBody>
      </p:sp>
      <p:sp>
        <p:nvSpPr>
          <p:cNvPr id="18" name="Rectángulo 17">
            <a:extLst>
              <a:ext uri="{FF2B5EF4-FFF2-40B4-BE49-F238E27FC236}">
                <a16:creationId xmlns:a16="http://schemas.microsoft.com/office/drawing/2014/main" id="{2C78F0D2-95B9-4664-A77F-AF327252C186}"/>
              </a:ext>
            </a:extLst>
          </p:cNvPr>
          <p:cNvSpPr/>
          <p:nvPr/>
        </p:nvSpPr>
        <p:spPr>
          <a:xfrm>
            <a:off x="3534951" y="675480"/>
            <a:ext cx="2610010" cy="461665"/>
          </a:xfrm>
          <a:prstGeom prst="rect">
            <a:avLst/>
          </a:prstGeom>
        </p:spPr>
        <p:txBody>
          <a:bodyPr wrap="none">
            <a:spAutoFit/>
          </a:bodyPr>
          <a:lstStyle/>
          <a:p>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Zona De Estudio</a:t>
            </a:r>
          </a:p>
        </p:txBody>
      </p:sp>
      <p:sp>
        <p:nvSpPr>
          <p:cNvPr id="22" name="Rectángulo 21">
            <a:extLst>
              <a:ext uri="{FF2B5EF4-FFF2-40B4-BE49-F238E27FC236}">
                <a16:creationId xmlns:a16="http://schemas.microsoft.com/office/drawing/2014/main" id="{E6399B2E-505D-4082-B30C-9EF804173A51}"/>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23" name="Rectángulo 22">
            <a:extLst>
              <a:ext uri="{FF2B5EF4-FFF2-40B4-BE49-F238E27FC236}">
                <a16:creationId xmlns:a16="http://schemas.microsoft.com/office/drawing/2014/main" id="{1FB0B05F-0CBA-4363-86FA-5A963902FFCE}"/>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4.METODOLOGÍA </a:t>
            </a:r>
          </a:p>
        </p:txBody>
      </p:sp>
      <p:pic>
        <p:nvPicPr>
          <p:cNvPr id="4" name="Imagen 3">
            <a:extLst>
              <a:ext uri="{FF2B5EF4-FFF2-40B4-BE49-F238E27FC236}">
                <a16:creationId xmlns:a16="http://schemas.microsoft.com/office/drawing/2014/main" id="{6B4D398F-18CF-4BBE-BB6D-2B57525B8C26}"/>
              </a:ext>
            </a:extLst>
          </p:cNvPr>
          <p:cNvPicPr>
            <a:picLocks noChangeAspect="1"/>
          </p:cNvPicPr>
          <p:nvPr/>
        </p:nvPicPr>
        <p:blipFill rotWithShape="1">
          <a:blip r:embed="rId5">
            <a:extLst>
              <a:ext uri="{28A0092B-C50C-407E-A947-70E740481C1C}">
                <a14:useLocalDpi xmlns:a14="http://schemas.microsoft.com/office/drawing/2010/main" val="0"/>
              </a:ext>
            </a:extLst>
          </a:blip>
          <a:srcRect l="22963" t="3262" r="28698" b="66957"/>
          <a:stretch/>
        </p:blipFill>
        <p:spPr>
          <a:xfrm>
            <a:off x="4500831" y="2254287"/>
            <a:ext cx="4444378" cy="3869884"/>
          </a:xfrm>
          <a:prstGeom prst="rect">
            <a:avLst/>
          </a:prstGeom>
        </p:spPr>
      </p:pic>
      <p:pic>
        <p:nvPicPr>
          <p:cNvPr id="15" name="Imagen 14">
            <a:extLst>
              <a:ext uri="{FF2B5EF4-FFF2-40B4-BE49-F238E27FC236}">
                <a16:creationId xmlns:a16="http://schemas.microsoft.com/office/drawing/2014/main" id="{6EE618C2-2A54-4419-9590-3FB3EC23F136}"/>
              </a:ext>
            </a:extLst>
          </p:cNvPr>
          <p:cNvPicPr>
            <a:picLocks noChangeAspect="1"/>
          </p:cNvPicPr>
          <p:nvPr/>
        </p:nvPicPr>
        <p:blipFill rotWithShape="1">
          <a:blip r:embed="rId6">
            <a:extLst>
              <a:ext uri="{28A0092B-C50C-407E-A947-70E740481C1C}">
                <a14:useLocalDpi xmlns:a14="http://schemas.microsoft.com/office/drawing/2010/main" val="0"/>
              </a:ext>
            </a:extLst>
          </a:blip>
          <a:srcRect l="22963" t="3262" r="34742" b="62898"/>
          <a:stretch/>
        </p:blipFill>
        <p:spPr>
          <a:xfrm>
            <a:off x="198791" y="1843390"/>
            <a:ext cx="4149095" cy="4691678"/>
          </a:xfrm>
          <a:prstGeom prst="rect">
            <a:avLst/>
          </a:prstGeom>
        </p:spPr>
      </p:pic>
      <p:sp>
        <p:nvSpPr>
          <p:cNvPr id="24" name="Rectángulo 23">
            <a:extLst>
              <a:ext uri="{FF2B5EF4-FFF2-40B4-BE49-F238E27FC236}">
                <a16:creationId xmlns:a16="http://schemas.microsoft.com/office/drawing/2014/main" id="{E4D69662-878B-4068-9D7D-04757FB556E6}"/>
              </a:ext>
            </a:extLst>
          </p:cNvPr>
          <p:cNvSpPr/>
          <p:nvPr/>
        </p:nvSpPr>
        <p:spPr>
          <a:xfrm>
            <a:off x="5168347" y="1360543"/>
            <a:ext cx="3279901" cy="400110"/>
          </a:xfrm>
          <a:prstGeom prst="rect">
            <a:avLst/>
          </a:prstGeom>
        </p:spPr>
        <p:txBody>
          <a:bodyPr wrap="square">
            <a:spAutoFit/>
          </a:bodyPr>
          <a:lstStyle/>
          <a:p>
            <a:r>
              <a:rPr lang="es-EC" sz="2000" dirty="0">
                <a:solidFill>
                  <a:schemeClr val="accent4">
                    <a:lumMod val="20000"/>
                    <a:lumOff val="80000"/>
                  </a:schemeClr>
                </a:solidFill>
                <a:latin typeface="Arial" panose="020B0604020202020204" pitchFamily="34" charset="0"/>
                <a:cs typeface="Arial" panose="020B0604020202020204" pitchFamily="34" charset="0"/>
              </a:rPr>
              <a:t>Área de influencia directa</a:t>
            </a:r>
          </a:p>
        </p:txBody>
      </p:sp>
    </p:spTree>
    <p:extLst>
      <p:ext uri="{BB962C8B-B14F-4D97-AF65-F5344CB8AC3E}">
        <p14:creationId xmlns:p14="http://schemas.microsoft.com/office/powerpoint/2010/main" val="28793459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1BE41AF9-A2CC-485B-B204-F1A7D4AE45D2}"/>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11855"/>
            <a:ext cx="696036" cy="523220"/>
          </a:xfrm>
          <a:prstGeom prst="rect">
            <a:avLst/>
          </a:prstGeom>
          <a:noFill/>
          <a:ln>
            <a:noFill/>
          </a:ln>
        </p:spPr>
      </p:pic>
      <p:sp>
        <p:nvSpPr>
          <p:cNvPr id="22" name="Rectángulo 21">
            <a:extLst>
              <a:ext uri="{FF2B5EF4-FFF2-40B4-BE49-F238E27FC236}">
                <a16:creationId xmlns:a16="http://schemas.microsoft.com/office/drawing/2014/main" id="{E6399B2E-505D-4082-B30C-9EF804173A51}"/>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23" name="Rectángulo 22">
            <a:extLst>
              <a:ext uri="{FF2B5EF4-FFF2-40B4-BE49-F238E27FC236}">
                <a16:creationId xmlns:a16="http://schemas.microsoft.com/office/drawing/2014/main" id="{1FB0B05F-0CBA-4363-86FA-5A963902FFCE}"/>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5.RESULTADOS</a:t>
            </a:r>
          </a:p>
        </p:txBody>
      </p:sp>
      <p:sp>
        <p:nvSpPr>
          <p:cNvPr id="29" name="CuadroTexto 28">
            <a:extLst>
              <a:ext uri="{FF2B5EF4-FFF2-40B4-BE49-F238E27FC236}">
                <a16:creationId xmlns:a16="http://schemas.microsoft.com/office/drawing/2014/main" id="{8E592C62-5792-4419-9C92-8DD70B7482BE}"/>
              </a:ext>
            </a:extLst>
          </p:cNvPr>
          <p:cNvSpPr txBox="1"/>
          <p:nvPr/>
        </p:nvSpPr>
        <p:spPr>
          <a:xfrm>
            <a:off x="10938245" y="6607121"/>
            <a:ext cx="1316385" cy="892552"/>
          </a:xfrm>
          <a:prstGeom prst="rect">
            <a:avLst/>
          </a:prstGeom>
          <a:noFill/>
        </p:spPr>
        <p:txBody>
          <a:bodyPr wrap="square" rtlCol="0">
            <a:spAutoFit/>
          </a:bodyPr>
          <a:lstStyle/>
          <a:p>
            <a:pPr algn="r"/>
            <a:r>
              <a:rPr lang="en-US" sz="1400" b="1" dirty="0"/>
              <a:t>Spatial crime analysis</a:t>
            </a:r>
          </a:p>
          <a:p>
            <a:pPr algn="r"/>
            <a:r>
              <a:rPr lang="en-US" sz="1200" dirty="0"/>
              <a:t>Crime mapping &amp; patterns</a:t>
            </a:r>
          </a:p>
        </p:txBody>
      </p:sp>
      <p:sp>
        <p:nvSpPr>
          <p:cNvPr id="115" name="Rectángulo 114">
            <a:extLst>
              <a:ext uri="{FF2B5EF4-FFF2-40B4-BE49-F238E27FC236}">
                <a16:creationId xmlns:a16="http://schemas.microsoft.com/office/drawing/2014/main" id="{3B7E49D6-1166-4922-AD17-FDE117E0A27A}"/>
              </a:ext>
            </a:extLst>
          </p:cNvPr>
          <p:cNvSpPr/>
          <p:nvPr/>
        </p:nvSpPr>
        <p:spPr>
          <a:xfrm>
            <a:off x="0" y="645017"/>
            <a:ext cx="9125252" cy="461665"/>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Caracterización Espacial De La Psicología Y Criminalística</a:t>
            </a:r>
          </a:p>
        </p:txBody>
      </p:sp>
      <p:sp>
        <p:nvSpPr>
          <p:cNvPr id="18" name="Rectángulo 17">
            <a:extLst>
              <a:ext uri="{FF2B5EF4-FFF2-40B4-BE49-F238E27FC236}">
                <a16:creationId xmlns:a16="http://schemas.microsoft.com/office/drawing/2014/main" id="{053DCB50-970F-4D2E-89C8-8C2D858998A5}"/>
              </a:ext>
            </a:extLst>
          </p:cNvPr>
          <p:cNvSpPr/>
          <p:nvPr/>
        </p:nvSpPr>
        <p:spPr>
          <a:xfrm>
            <a:off x="34980" y="2234029"/>
            <a:ext cx="2495985" cy="923330"/>
          </a:xfrm>
          <a:prstGeom prst="rect">
            <a:avLst/>
          </a:prstGeom>
        </p:spPr>
        <p:txBody>
          <a:bodyPr wrap="square">
            <a:spAutoFit/>
          </a:bodyPr>
          <a:lstStyle/>
          <a:p>
            <a:pPr algn="ctr"/>
            <a:r>
              <a:rPr lang="es-EC" dirty="0">
                <a:solidFill>
                  <a:schemeClr val="accent4">
                    <a:lumMod val="20000"/>
                    <a:lumOff val="80000"/>
                  </a:schemeClr>
                </a:solidFill>
                <a:latin typeface="Arial" panose="020B0604020202020204" pitchFamily="34" charset="0"/>
                <a:cs typeface="Arial" panose="020B0604020202020204" pitchFamily="34" charset="0"/>
              </a:rPr>
              <a:t>Rangos De Desplazamiento Criminal</a:t>
            </a:r>
          </a:p>
        </p:txBody>
      </p:sp>
      <p:sp>
        <p:nvSpPr>
          <p:cNvPr id="20" name="Rectángulo 19">
            <a:extLst>
              <a:ext uri="{FF2B5EF4-FFF2-40B4-BE49-F238E27FC236}">
                <a16:creationId xmlns:a16="http://schemas.microsoft.com/office/drawing/2014/main" id="{3EAB8A60-5AB0-4D50-9BD6-F55663AEEF13}"/>
              </a:ext>
            </a:extLst>
          </p:cNvPr>
          <p:cNvSpPr/>
          <p:nvPr/>
        </p:nvSpPr>
        <p:spPr>
          <a:xfrm>
            <a:off x="7159645" y="2407514"/>
            <a:ext cx="2017592" cy="507831"/>
          </a:xfrm>
          <a:prstGeom prst="rect">
            <a:avLst/>
          </a:prstGeom>
        </p:spPr>
        <p:txBody>
          <a:bodyPr wrap="square">
            <a:spAutoFit/>
          </a:bodyPr>
          <a:lstStyle/>
          <a:p>
            <a:pPr algn="r"/>
            <a:r>
              <a:rPr lang="es-EC" sz="1350" dirty="0"/>
              <a:t>(Salafranca, 2016)  (Jiménez Serrano, 2012)</a:t>
            </a:r>
          </a:p>
        </p:txBody>
      </p:sp>
      <p:pic>
        <p:nvPicPr>
          <p:cNvPr id="21" name="Imagen 20">
            <a:extLst>
              <a:ext uri="{FF2B5EF4-FFF2-40B4-BE49-F238E27FC236}">
                <a16:creationId xmlns:a16="http://schemas.microsoft.com/office/drawing/2014/main" id="{0772EDE5-90BD-401F-A926-4F3F27C9A497}"/>
              </a:ext>
            </a:extLst>
          </p:cNvPr>
          <p:cNvPicPr/>
          <p:nvPr/>
        </p:nvPicPr>
        <p:blipFill>
          <a:blip r:embed="rId5"/>
          <a:stretch>
            <a:fillRect/>
          </a:stretch>
        </p:blipFill>
        <p:spPr>
          <a:xfrm>
            <a:off x="2732178" y="1161736"/>
            <a:ext cx="4587122" cy="3434571"/>
          </a:xfrm>
          <a:prstGeom prst="rect">
            <a:avLst/>
          </a:prstGeom>
          <a:ln w="38100">
            <a:solidFill>
              <a:srgbClr val="FCF398"/>
            </a:solidFill>
          </a:ln>
        </p:spPr>
      </p:pic>
      <p:pic>
        <p:nvPicPr>
          <p:cNvPr id="24" name="Imagen 23">
            <a:extLst>
              <a:ext uri="{FF2B5EF4-FFF2-40B4-BE49-F238E27FC236}">
                <a16:creationId xmlns:a16="http://schemas.microsoft.com/office/drawing/2014/main" id="{A76EDED7-721E-4C6F-B80A-ADDBBD0D6B31}"/>
              </a:ext>
            </a:extLst>
          </p:cNvPr>
          <p:cNvPicPr>
            <a:picLocks noChangeAspect="1"/>
          </p:cNvPicPr>
          <p:nvPr/>
        </p:nvPicPr>
        <p:blipFill>
          <a:blip r:embed="rId6"/>
          <a:stretch>
            <a:fillRect/>
          </a:stretch>
        </p:blipFill>
        <p:spPr>
          <a:xfrm>
            <a:off x="2745387" y="4856189"/>
            <a:ext cx="4587122" cy="1884708"/>
          </a:xfrm>
          <a:prstGeom prst="rect">
            <a:avLst/>
          </a:prstGeom>
          <a:ln w="28575">
            <a:solidFill>
              <a:srgbClr val="FCF398"/>
            </a:solidFill>
          </a:ln>
        </p:spPr>
      </p:pic>
      <p:sp>
        <p:nvSpPr>
          <p:cNvPr id="27" name="Rectángulo 26">
            <a:extLst>
              <a:ext uri="{FF2B5EF4-FFF2-40B4-BE49-F238E27FC236}">
                <a16:creationId xmlns:a16="http://schemas.microsoft.com/office/drawing/2014/main" id="{4CE3A1EF-E310-49D5-BA17-D9B7B66340BE}"/>
              </a:ext>
            </a:extLst>
          </p:cNvPr>
          <p:cNvSpPr/>
          <p:nvPr/>
        </p:nvSpPr>
        <p:spPr>
          <a:xfrm>
            <a:off x="163890" y="5097482"/>
            <a:ext cx="2016506" cy="369332"/>
          </a:xfrm>
          <a:prstGeom prst="rect">
            <a:avLst/>
          </a:prstGeom>
        </p:spPr>
        <p:txBody>
          <a:bodyPr wrap="square">
            <a:spAutoFit/>
          </a:bodyPr>
          <a:lstStyle/>
          <a:p>
            <a:pPr algn="ctr"/>
            <a:r>
              <a:rPr lang="es-EC" dirty="0">
                <a:solidFill>
                  <a:schemeClr val="accent4">
                    <a:lumMod val="20000"/>
                    <a:lumOff val="80000"/>
                  </a:schemeClr>
                </a:solidFill>
                <a:latin typeface="Arial" panose="020B0604020202020204" pitchFamily="34" charset="0"/>
                <a:cs typeface="Arial" panose="020B0604020202020204" pitchFamily="34" charset="0"/>
              </a:rPr>
              <a:t>Geodatabase</a:t>
            </a:r>
          </a:p>
        </p:txBody>
      </p:sp>
      <p:grpSp>
        <p:nvGrpSpPr>
          <p:cNvPr id="30" name="Grupo 29">
            <a:extLst>
              <a:ext uri="{FF2B5EF4-FFF2-40B4-BE49-F238E27FC236}">
                <a16:creationId xmlns:a16="http://schemas.microsoft.com/office/drawing/2014/main" id="{0E937959-2A91-444D-A285-E3DB154D3345}"/>
              </a:ext>
            </a:extLst>
          </p:cNvPr>
          <p:cNvGrpSpPr/>
          <p:nvPr/>
        </p:nvGrpSpPr>
        <p:grpSpPr>
          <a:xfrm>
            <a:off x="163891" y="5553922"/>
            <a:ext cx="787252" cy="1124645"/>
            <a:chOff x="1" y="3027423"/>
            <a:chExt cx="787252" cy="1124645"/>
          </a:xfrm>
        </p:grpSpPr>
        <p:sp>
          <p:nvSpPr>
            <p:cNvPr id="34" name="Flecha: cheurón 33">
              <a:extLst>
                <a:ext uri="{FF2B5EF4-FFF2-40B4-BE49-F238E27FC236}">
                  <a16:creationId xmlns:a16="http://schemas.microsoft.com/office/drawing/2014/main" id="{B1EFCD5A-E124-406D-9C83-188FFD8B863F}"/>
                </a:ext>
              </a:extLst>
            </p:cNvPr>
            <p:cNvSpPr/>
            <p:nvPr/>
          </p:nvSpPr>
          <p:spPr>
            <a:xfrm rot="5400000">
              <a:off x="-168696" y="3196120"/>
              <a:ext cx="1124645" cy="787251"/>
            </a:xfrm>
            <a:prstGeom prst="chevron">
              <a:avLst/>
            </a:prstGeom>
            <a:solidFill>
              <a:srgbClr val="FCF398"/>
            </a:solidFill>
          </p:spPr>
          <p:style>
            <a:lnRef idx="2">
              <a:schemeClr val="accent5">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s-EC" dirty="0"/>
            </a:p>
          </p:txBody>
        </p:sp>
        <p:sp>
          <p:nvSpPr>
            <p:cNvPr id="35" name="Flecha: cheurón 4">
              <a:extLst>
                <a:ext uri="{FF2B5EF4-FFF2-40B4-BE49-F238E27FC236}">
                  <a16:creationId xmlns:a16="http://schemas.microsoft.com/office/drawing/2014/main" id="{A8B64589-31B2-410A-8C4E-EC19589E69E4}"/>
                </a:ext>
              </a:extLst>
            </p:cNvPr>
            <p:cNvSpPr txBox="1"/>
            <p:nvPr/>
          </p:nvSpPr>
          <p:spPr>
            <a:xfrm>
              <a:off x="2" y="3421049"/>
              <a:ext cx="787251" cy="3373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C" sz="1700" kern="1200" dirty="0">
                  <a:latin typeface="Arial" panose="020B0604020202020204" pitchFamily="34" charset="0"/>
                  <a:cs typeface="Arial" panose="020B0604020202020204" pitchFamily="34" charset="0"/>
                </a:rPr>
                <a:t>Obj.1</a:t>
              </a:r>
            </a:p>
          </p:txBody>
        </p:sp>
      </p:grpSp>
      <p:pic>
        <p:nvPicPr>
          <p:cNvPr id="36" name="Picture 6" descr="Imagen relacionada">
            <a:extLst>
              <a:ext uri="{FF2B5EF4-FFF2-40B4-BE49-F238E27FC236}">
                <a16:creationId xmlns:a16="http://schemas.microsoft.com/office/drawing/2014/main" id="{92459F59-E95F-42A2-9EA4-24EE721073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750" y="5947523"/>
            <a:ext cx="887551" cy="887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6142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BB6845C-8DD7-498D-BC81-B70E0CA93E5C}"/>
              </a:ext>
            </a:extLst>
          </p:cNvPr>
          <p:cNvPicPr>
            <a:picLocks noChangeAspect="1"/>
          </p:cNvPicPr>
          <p:nvPr/>
        </p:nvPicPr>
        <p:blipFill>
          <a:blip r:embed="rId2"/>
          <a:stretch>
            <a:fillRect/>
          </a:stretch>
        </p:blipFill>
        <p:spPr>
          <a:xfrm>
            <a:off x="438474" y="1219343"/>
            <a:ext cx="2910612" cy="2521088"/>
          </a:xfrm>
          <a:prstGeom prst="rect">
            <a:avLst/>
          </a:prstGeom>
          <a:ln w="28575">
            <a:solidFill>
              <a:srgbClr val="FCF398"/>
            </a:solidFill>
            <a:tailEnd type="triangle"/>
          </a:ln>
        </p:spPr>
      </p:pic>
      <p:pic>
        <p:nvPicPr>
          <p:cNvPr id="8" name="Imagen 7">
            <a:extLst>
              <a:ext uri="{FF2B5EF4-FFF2-40B4-BE49-F238E27FC236}">
                <a16:creationId xmlns:a16="http://schemas.microsoft.com/office/drawing/2014/main" id="{7684B432-E106-4851-A063-365F0AA2BC43}"/>
              </a:ext>
            </a:extLst>
          </p:cNvPr>
          <p:cNvPicPr>
            <a:picLocks noChangeAspect="1"/>
          </p:cNvPicPr>
          <p:nvPr/>
        </p:nvPicPr>
        <p:blipFill>
          <a:blip r:embed="rId3"/>
          <a:stretch>
            <a:fillRect/>
          </a:stretch>
        </p:blipFill>
        <p:spPr>
          <a:xfrm>
            <a:off x="4447234" y="1219343"/>
            <a:ext cx="4535681" cy="2521088"/>
          </a:xfrm>
          <a:prstGeom prst="flowChartDocument">
            <a:avLst/>
          </a:prstGeom>
          <a:ln w="28575">
            <a:solidFill>
              <a:srgbClr val="FCF398"/>
            </a:solidFill>
            <a:tailEnd type="triangle"/>
          </a:ln>
        </p:spPr>
      </p:pic>
      <p:pic>
        <p:nvPicPr>
          <p:cNvPr id="9" name="Imagen 8">
            <a:extLst>
              <a:ext uri="{FF2B5EF4-FFF2-40B4-BE49-F238E27FC236}">
                <a16:creationId xmlns:a16="http://schemas.microsoft.com/office/drawing/2014/main" id="{CDDF4F76-E332-44B5-BB46-FD5EACD266FF}"/>
              </a:ext>
            </a:extLst>
          </p:cNvPr>
          <p:cNvPicPr>
            <a:picLocks noChangeAspect="1"/>
          </p:cNvPicPr>
          <p:nvPr/>
        </p:nvPicPr>
        <p:blipFill>
          <a:blip r:embed="rId4"/>
          <a:stretch>
            <a:fillRect/>
          </a:stretch>
        </p:blipFill>
        <p:spPr>
          <a:xfrm>
            <a:off x="1828799" y="4278557"/>
            <a:ext cx="5683879" cy="2422936"/>
          </a:xfrm>
          <a:prstGeom prst="rect">
            <a:avLst/>
          </a:prstGeom>
          <a:ln w="28575">
            <a:solidFill>
              <a:srgbClr val="FCF398"/>
            </a:solidFill>
            <a:tailEnd type="triangle"/>
          </a:ln>
        </p:spPr>
      </p:pic>
      <p:pic>
        <p:nvPicPr>
          <p:cNvPr id="19" name="Imagen 18">
            <a:hlinkClick r:id="rId5" action="ppaction://hlinksldjump"/>
            <a:extLst>
              <a:ext uri="{FF2B5EF4-FFF2-40B4-BE49-F238E27FC236}">
                <a16:creationId xmlns:a16="http://schemas.microsoft.com/office/drawing/2014/main" id="{3EFAACD7-F489-437B-A871-96698EFFFF9A}"/>
              </a:ext>
            </a:extLst>
          </p:cNvPr>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11855"/>
            <a:ext cx="696036" cy="523220"/>
          </a:xfrm>
          <a:prstGeom prst="rect">
            <a:avLst/>
          </a:prstGeom>
          <a:noFill/>
          <a:ln>
            <a:noFill/>
          </a:ln>
        </p:spPr>
      </p:pic>
      <p:sp>
        <p:nvSpPr>
          <p:cNvPr id="20" name="Rectángulo 19">
            <a:extLst>
              <a:ext uri="{FF2B5EF4-FFF2-40B4-BE49-F238E27FC236}">
                <a16:creationId xmlns:a16="http://schemas.microsoft.com/office/drawing/2014/main" id="{110DD110-4A51-41F1-8206-526B253E352B}"/>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21" name="Rectángulo 20">
            <a:extLst>
              <a:ext uri="{FF2B5EF4-FFF2-40B4-BE49-F238E27FC236}">
                <a16:creationId xmlns:a16="http://schemas.microsoft.com/office/drawing/2014/main" id="{B9AC2CC0-8AFF-42EE-8F4E-2733001D4B81}"/>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5.RESULTADOS</a:t>
            </a:r>
          </a:p>
        </p:txBody>
      </p:sp>
      <p:sp>
        <p:nvSpPr>
          <p:cNvPr id="22" name="Rectángulo 21">
            <a:extLst>
              <a:ext uri="{FF2B5EF4-FFF2-40B4-BE49-F238E27FC236}">
                <a16:creationId xmlns:a16="http://schemas.microsoft.com/office/drawing/2014/main" id="{43B97D7C-7921-42E9-9E35-7B02E9195FBA}"/>
              </a:ext>
            </a:extLst>
          </p:cNvPr>
          <p:cNvSpPr/>
          <p:nvPr/>
        </p:nvSpPr>
        <p:spPr>
          <a:xfrm>
            <a:off x="0" y="645017"/>
            <a:ext cx="9125252" cy="461665"/>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Geodatabase Cartográfica Del Cantón Quito</a:t>
            </a:r>
          </a:p>
        </p:txBody>
      </p:sp>
      <p:grpSp>
        <p:nvGrpSpPr>
          <p:cNvPr id="23" name="Grupo 22">
            <a:extLst>
              <a:ext uri="{FF2B5EF4-FFF2-40B4-BE49-F238E27FC236}">
                <a16:creationId xmlns:a16="http://schemas.microsoft.com/office/drawing/2014/main" id="{296296A8-B292-45CE-B0A3-6965BA31A489}"/>
              </a:ext>
            </a:extLst>
          </p:cNvPr>
          <p:cNvGrpSpPr/>
          <p:nvPr/>
        </p:nvGrpSpPr>
        <p:grpSpPr>
          <a:xfrm>
            <a:off x="218615" y="5576848"/>
            <a:ext cx="787252" cy="1124645"/>
            <a:chOff x="1" y="3027423"/>
            <a:chExt cx="787252" cy="1124645"/>
          </a:xfrm>
        </p:grpSpPr>
        <p:sp>
          <p:nvSpPr>
            <p:cNvPr id="24" name="Flecha: cheurón 23">
              <a:extLst>
                <a:ext uri="{FF2B5EF4-FFF2-40B4-BE49-F238E27FC236}">
                  <a16:creationId xmlns:a16="http://schemas.microsoft.com/office/drawing/2014/main" id="{BBFC5298-6C15-4092-9DA5-159707ED9875}"/>
                </a:ext>
              </a:extLst>
            </p:cNvPr>
            <p:cNvSpPr/>
            <p:nvPr/>
          </p:nvSpPr>
          <p:spPr>
            <a:xfrm rot="5400000">
              <a:off x="-168696" y="3196120"/>
              <a:ext cx="1124645" cy="787251"/>
            </a:xfrm>
            <a:prstGeom prst="chevron">
              <a:avLst/>
            </a:prstGeom>
            <a:solidFill>
              <a:srgbClr val="FCF398"/>
            </a:solidFill>
          </p:spPr>
          <p:style>
            <a:lnRef idx="2">
              <a:schemeClr val="accent5">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s-EC" dirty="0"/>
            </a:p>
          </p:txBody>
        </p:sp>
        <p:sp>
          <p:nvSpPr>
            <p:cNvPr id="25" name="Flecha: cheurón 4">
              <a:extLst>
                <a:ext uri="{FF2B5EF4-FFF2-40B4-BE49-F238E27FC236}">
                  <a16:creationId xmlns:a16="http://schemas.microsoft.com/office/drawing/2014/main" id="{41D04117-57F2-4CA5-83C7-26EC6041EE11}"/>
                </a:ext>
              </a:extLst>
            </p:cNvPr>
            <p:cNvSpPr txBox="1"/>
            <p:nvPr/>
          </p:nvSpPr>
          <p:spPr>
            <a:xfrm>
              <a:off x="2" y="3421049"/>
              <a:ext cx="787251" cy="3373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C" sz="1700" kern="1200" dirty="0">
                  <a:latin typeface="Arial" panose="020B0604020202020204" pitchFamily="34" charset="0"/>
                  <a:cs typeface="Arial" panose="020B0604020202020204" pitchFamily="34" charset="0"/>
                </a:rPr>
                <a:t>Obj.1</a:t>
              </a:r>
            </a:p>
          </p:txBody>
        </p:sp>
      </p:grpSp>
      <p:pic>
        <p:nvPicPr>
          <p:cNvPr id="26" name="Picture 6" descr="Imagen relacionada">
            <a:extLst>
              <a:ext uri="{FF2B5EF4-FFF2-40B4-BE49-F238E27FC236}">
                <a16:creationId xmlns:a16="http://schemas.microsoft.com/office/drawing/2014/main" id="{EF1F56FA-6443-4D49-940D-30BEA66589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474" y="5970449"/>
            <a:ext cx="887551" cy="88755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ector recto de flecha 3">
            <a:extLst>
              <a:ext uri="{FF2B5EF4-FFF2-40B4-BE49-F238E27FC236}">
                <a16:creationId xmlns:a16="http://schemas.microsoft.com/office/drawing/2014/main" id="{223324E4-6563-49DB-B2B2-DB89E1092CE1}"/>
              </a:ext>
            </a:extLst>
          </p:cNvPr>
          <p:cNvCxnSpPr/>
          <p:nvPr/>
        </p:nvCxnSpPr>
        <p:spPr>
          <a:xfrm>
            <a:off x="3541486" y="2293257"/>
            <a:ext cx="667657" cy="0"/>
          </a:xfrm>
          <a:prstGeom prst="straightConnector1">
            <a:avLst/>
          </a:prstGeom>
          <a:ln w="28575">
            <a:solidFill>
              <a:srgbClr val="FCF398"/>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ector recto de flecha 5">
            <a:extLst>
              <a:ext uri="{FF2B5EF4-FFF2-40B4-BE49-F238E27FC236}">
                <a16:creationId xmlns:a16="http://schemas.microsoft.com/office/drawing/2014/main" id="{697D186F-485A-4A9F-8F71-E5A5D8D40659}"/>
              </a:ext>
            </a:extLst>
          </p:cNvPr>
          <p:cNvCxnSpPr/>
          <p:nvPr/>
        </p:nvCxnSpPr>
        <p:spPr>
          <a:xfrm>
            <a:off x="6715074" y="3711403"/>
            <a:ext cx="0" cy="445952"/>
          </a:xfrm>
          <a:prstGeom prst="straightConnector1">
            <a:avLst/>
          </a:prstGeom>
          <a:ln w="28575">
            <a:solidFill>
              <a:srgbClr val="FCF39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68688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BFCA61E-725F-4F15-AD0D-B1522F21BAAB}"/>
              </a:ext>
            </a:extLst>
          </p:cNvPr>
          <p:cNvPicPr/>
          <p:nvPr/>
        </p:nvPicPr>
        <p:blipFill>
          <a:blip r:embed="rId2"/>
          <a:stretch>
            <a:fillRect/>
          </a:stretch>
        </p:blipFill>
        <p:spPr>
          <a:xfrm>
            <a:off x="394223" y="1798134"/>
            <a:ext cx="2788214" cy="3596415"/>
          </a:xfrm>
          <a:prstGeom prst="rect">
            <a:avLst/>
          </a:prstGeom>
          <a:ln w="28575">
            <a:solidFill>
              <a:srgbClr val="FCF398"/>
            </a:solidFill>
            <a:tailEnd type="triangle"/>
          </a:ln>
        </p:spPr>
      </p:pic>
      <p:pic>
        <p:nvPicPr>
          <p:cNvPr id="5" name="Imagen 4">
            <a:extLst>
              <a:ext uri="{FF2B5EF4-FFF2-40B4-BE49-F238E27FC236}">
                <a16:creationId xmlns:a16="http://schemas.microsoft.com/office/drawing/2014/main" id="{39A96A2B-6B35-46EB-8935-27E84EC99A5B}"/>
              </a:ext>
            </a:extLst>
          </p:cNvPr>
          <p:cNvPicPr>
            <a:picLocks noChangeAspect="1"/>
          </p:cNvPicPr>
          <p:nvPr/>
        </p:nvPicPr>
        <p:blipFill>
          <a:blip r:embed="rId3"/>
          <a:stretch>
            <a:fillRect/>
          </a:stretch>
        </p:blipFill>
        <p:spPr>
          <a:xfrm>
            <a:off x="3508863" y="1219343"/>
            <a:ext cx="4779848" cy="1639633"/>
          </a:xfrm>
          <a:prstGeom prst="flowChartDocument">
            <a:avLst/>
          </a:prstGeom>
          <a:ln w="28575">
            <a:solidFill>
              <a:srgbClr val="FCF398"/>
            </a:solidFill>
            <a:tailEnd type="triangle"/>
          </a:ln>
        </p:spPr>
      </p:pic>
      <p:pic>
        <p:nvPicPr>
          <p:cNvPr id="6" name="Imagen 5">
            <a:extLst>
              <a:ext uri="{FF2B5EF4-FFF2-40B4-BE49-F238E27FC236}">
                <a16:creationId xmlns:a16="http://schemas.microsoft.com/office/drawing/2014/main" id="{2FBDD3A8-8B70-472D-91EE-81C695881A76}"/>
              </a:ext>
            </a:extLst>
          </p:cNvPr>
          <p:cNvPicPr>
            <a:picLocks noChangeAspect="1"/>
          </p:cNvPicPr>
          <p:nvPr/>
        </p:nvPicPr>
        <p:blipFill rotWithShape="1">
          <a:blip r:embed="rId4"/>
          <a:srcRect b="12904"/>
          <a:stretch/>
        </p:blipFill>
        <p:spPr>
          <a:xfrm>
            <a:off x="3566921" y="3193470"/>
            <a:ext cx="4706874" cy="1526973"/>
          </a:xfrm>
          <a:prstGeom prst="flowChartDocument">
            <a:avLst/>
          </a:prstGeom>
          <a:ln w="28575">
            <a:solidFill>
              <a:srgbClr val="FCF398"/>
            </a:solidFill>
            <a:tailEnd type="triangle"/>
          </a:ln>
        </p:spPr>
      </p:pic>
      <p:pic>
        <p:nvPicPr>
          <p:cNvPr id="7" name="Imagen 6">
            <a:extLst>
              <a:ext uri="{FF2B5EF4-FFF2-40B4-BE49-F238E27FC236}">
                <a16:creationId xmlns:a16="http://schemas.microsoft.com/office/drawing/2014/main" id="{1598699E-512F-4C13-AD2F-8F391D91A3FB}"/>
              </a:ext>
            </a:extLst>
          </p:cNvPr>
          <p:cNvPicPr>
            <a:picLocks noChangeAspect="1"/>
          </p:cNvPicPr>
          <p:nvPr/>
        </p:nvPicPr>
        <p:blipFill>
          <a:blip r:embed="rId5"/>
          <a:stretch>
            <a:fillRect/>
          </a:stretch>
        </p:blipFill>
        <p:spPr>
          <a:xfrm>
            <a:off x="3580955" y="4923065"/>
            <a:ext cx="4761219" cy="1754477"/>
          </a:xfrm>
          <a:prstGeom prst="rect">
            <a:avLst/>
          </a:prstGeom>
          <a:ln w="28575">
            <a:solidFill>
              <a:srgbClr val="FCF398"/>
            </a:solidFill>
            <a:tailEnd type="triangle"/>
          </a:ln>
        </p:spPr>
      </p:pic>
      <p:sp>
        <p:nvSpPr>
          <p:cNvPr id="15" name="Rectángulo 14">
            <a:extLst>
              <a:ext uri="{FF2B5EF4-FFF2-40B4-BE49-F238E27FC236}">
                <a16:creationId xmlns:a16="http://schemas.microsoft.com/office/drawing/2014/main" id="{8CE880CA-9BEA-4B4E-94DF-A415D1404007}"/>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19" name="Rectángulo 18">
            <a:extLst>
              <a:ext uri="{FF2B5EF4-FFF2-40B4-BE49-F238E27FC236}">
                <a16:creationId xmlns:a16="http://schemas.microsoft.com/office/drawing/2014/main" id="{A01408CA-3BCF-4304-994F-B812FBB847FA}"/>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5.RESULTADOS</a:t>
            </a:r>
          </a:p>
        </p:txBody>
      </p:sp>
      <p:sp>
        <p:nvSpPr>
          <p:cNvPr id="20" name="Rectángulo 19">
            <a:extLst>
              <a:ext uri="{FF2B5EF4-FFF2-40B4-BE49-F238E27FC236}">
                <a16:creationId xmlns:a16="http://schemas.microsoft.com/office/drawing/2014/main" id="{3CA4D3A0-AAA7-47D8-881A-58E41ADE5D87}"/>
              </a:ext>
            </a:extLst>
          </p:cNvPr>
          <p:cNvSpPr/>
          <p:nvPr/>
        </p:nvSpPr>
        <p:spPr>
          <a:xfrm>
            <a:off x="0" y="645017"/>
            <a:ext cx="9125252" cy="461665"/>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Modelo conceptual Geodatabase PGC</a:t>
            </a:r>
          </a:p>
        </p:txBody>
      </p:sp>
      <p:grpSp>
        <p:nvGrpSpPr>
          <p:cNvPr id="21" name="Grupo 20">
            <a:extLst>
              <a:ext uri="{FF2B5EF4-FFF2-40B4-BE49-F238E27FC236}">
                <a16:creationId xmlns:a16="http://schemas.microsoft.com/office/drawing/2014/main" id="{E75D2D2F-CED8-4BC6-8AC4-943336E93A61}"/>
              </a:ext>
            </a:extLst>
          </p:cNvPr>
          <p:cNvGrpSpPr/>
          <p:nvPr/>
        </p:nvGrpSpPr>
        <p:grpSpPr>
          <a:xfrm>
            <a:off x="218615" y="5576848"/>
            <a:ext cx="787252" cy="1124645"/>
            <a:chOff x="1" y="3027423"/>
            <a:chExt cx="787252" cy="1124645"/>
          </a:xfrm>
        </p:grpSpPr>
        <p:sp>
          <p:nvSpPr>
            <p:cNvPr id="22" name="Flecha: cheurón 21">
              <a:extLst>
                <a:ext uri="{FF2B5EF4-FFF2-40B4-BE49-F238E27FC236}">
                  <a16:creationId xmlns:a16="http://schemas.microsoft.com/office/drawing/2014/main" id="{177E3EC3-2568-46CA-88AA-D67B1AFF87E3}"/>
                </a:ext>
              </a:extLst>
            </p:cNvPr>
            <p:cNvSpPr/>
            <p:nvPr/>
          </p:nvSpPr>
          <p:spPr>
            <a:xfrm rot="5400000">
              <a:off x="-168696" y="3196120"/>
              <a:ext cx="1124645" cy="787251"/>
            </a:xfrm>
            <a:prstGeom prst="chevron">
              <a:avLst/>
            </a:prstGeom>
            <a:solidFill>
              <a:srgbClr val="FCF398"/>
            </a:solidFill>
          </p:spPr>
          <p:style>
            <a:lnRef idx="2">
              <a:schemeClr val="accent5">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s-EC" dirty="0"/>
            </a:p>
          </p:txBody>
        </p:sp>
        <p:sp>
          <p:nvSpPr>
            <p:cNvPr id="23" name="Flecha: cheurón 4">
              <a:extLst>
                <a:ext uri="{FF2B5EF4-FFF2-40B4-BE49-F238E27FC236}">
                  <a16:creationId xmlns:a16="http://schemas.microsoft.com/office/drawing/2014/main" id="{BA0A80DB-64C3-451F-B2C0-74AF2E8B46F2}"/>
                </a:ext>
              </a:extLst>
            </p:cNvPr>
            <p:cNvSpPr txBox="1"/>
            <p:nvPr/>
          </p:nvSpPr>
          <p:spPr>
            <a:xfrm>
              <a:off x="2" y="3421049"/>
              <a:ext cx="787251" cy="3373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C" sz="1700" kern="1200" dirty="0">
                  <a:latin typeface="Arial" panose="020B0604020202020204" pitchFamily="34" charset="0"/>
                  <a:cs typeface="Arial" panose="020B0604020202020204" pitchFamily="34" charset="0"/>
                </a:rPr>
                <a:t>Obj.2</a:t>
              </a:r>
            </a:p>
          </p:txBody>
        </p:sp>
      </p:grpSp>
      <p:pic>
        <p:nvPicPr>
          <p:cNvPr id="24" name="Picture 6" descr="Imagen relacionada">
            <a:extLst>
              <a:ext uri="{FF2B5EF4-FFF2-40B4-BE49-F238E27FC236}">
                <a16:creationId xmlns:a16="http://schemas.microsoft.com/office/drawing/2014/main" id="{988FC8B2-DD75-4124-9656-50E4DAA60C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474" y="5970449"/>
            <a:ext cx="887551" cy="887551"/>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n 24">
            <a:hlinkClick r:id="rId7" action="ppaction://hlinksldjump"/>
            <a:extLst>
              <a:ext uri="{FF2B5EF4-FFF2-40B4-BE49-F238E27FC236}">
                <a16:creationId xmlns:a16="http://schemas.microsoft.com/office/drawing/2014/main" id="{05AC3157-4F4E-434A-9F23-9961E62CC011}"/>
              </a:ext>
            </a:extLst>
          </p:cNvPr>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11855"/>
            <a:ext cx="696036" cy="523220"/>
          </a:xfrm>
          <a:prstGeom prst="rect">
            <a:avLst/>
          </a:prstGeom>
          <a:noFill/>
          <a:ln>
            <a:noFill/>
          </a:ln>
        </p:spPr>
      </p:pic>
      <p:cxnSp>
        <p:nvCxnSpPr>
          <p:cNvPr id="3" name="Conector: angular 2">
            <a:extLst>
              <a:ext uri="{FF2B5EF4-FFF2-40B4-BE49-F238E27FC236}">
                <a16:creationId xmlns:a16="http://schemas.microsoft.com/office/drawing/2014/main" id="{8A8B8BD7-E7EF-4FE5-AA0D-5AF5CF6A893D}"/>
              </a:ext>
            </a:extLst>
          </p:cNvPr>
          <p:cNvCxnSpPr>
            <a:cxnSpLocks/>
          </p:cNvCxnSpPr>
          <p:nvPr/>
        </p:nvCxnSpPr>
        <p:spPr>
          <a:xfrm rot="5400000" flipH="1" flipV="1">
            <a:off x="2315770" y="628830"/>
            <a:ext cx="432000" cy="1584000"/>
          </a:xfrm>
          <a:prstGeom prst="bentConnector2">
            <a:avLst/>
          </a:prstGeom>
          <a:ln w="28575">
            <a:solidFill>
              <a:srgbClr val="FCF398"/>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65ED96A9-DC81-428D-8748-91F70BD85518}"/>
              </a:ext>
            </a:extLst>
          </p:cNvPr>
          <p:cNvCxnSpPr/>
          <p:nvPr/>
        </p:nvCxnSpPr>
        <p:spPr>
          <a:xfrm>
            <a:off x="7199086" y="2699657"/>
            <a:ext cx="0" cy="377372"/>
          </a:xfrm>
          <a:prstGeom prst="straightConnector1">
            <a:avLst/>
          </a:prstGeom>
          <a:ln w="28575">
            <a:solidFill>
              <a:srgbClr val="FCF398"/>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a:extLst>
              <a:ext uri="{FF2B5EF4-FFF2-40B4-BE49-F238E27FC236}">
                <a16:creationId xmlns:a16="http://schemas.microsoft.com/office/drawing/2014/main" id="{F8BD6BBB-CAF6-48FA-9E56-89D8970F2DA6}"/>
              </a:ext>
            </a:extLst>
          </p:cNvPr>
          <p:cNvCxnSpPr/>
          <p:nvPr/>
        </p:nvCxnSpPr>
        <p:spPr>
          <a:xfrm>
            <a:off x="7228114" y="4542971"/>
            <a:ext cx="0" cy="288000"/>
          </a:xfrm>
          <a:prstGeom prst="straightConnector1">
            <a:avLst/>
          </a:prstGeom>
          <a:ln w="28575">
            <a:solidFill>
              <a:srgbClr val="FCF39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9983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Diagrama 23">
            <a:extLst>
              <a:ext uri="{FF2B5EF4-FFF2-40B4-BE49-F238E27FC236}">
                <a16:creationId xmlns:a16="http://schemas.microsoft.com/office/drawing/2014/main" id="{9743C2DE-E9E6-4271-B5F6-FC4D937A9576}"/>
              </a:ext>
            </a:extLst>
          </p:cNvPr>
          <p:cNvGraphicFramePr/>
          <p:nvPr>
            <p:extLst>
              <p:ext uri="{D42A27DB-BD31-4B8C-83A1-F6EECF244321}">
                <p14:modId xmlns:p14="http://schemas.microsoft.com/office/powerpoint/2010/main" val="2240676860"/>
              </p:ext>
            </p:extLst>
          </p:nvPr>
        </p:nvGraphicFramePr>
        <p:xfrm>
          <a:off x="3429820" y="1467676"/>
          <a:ext cx="5442916" cy="4803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 name="Rectángulo 30">
            <a:extLst>
              <a:ext uri="{FF2B5EF4-FFF2-40B4-BE49-F238E27FC236}">
                <a16:creationId xmlns:a16="http://schemas.microsoft.com/office/drawing/2014/main" id="{532F26F3-AEC6-4FC0-83A3-9DDF81E8032F}"/>
              </a:ext>
            </a:extLst>
          </p:cNvPr>
          <p:cNvSpPr/>
          <p:nvPr/>
        </p:nvSpPr>
        <p:spPr>
          <a:xfrm>
            <a:off x="0" y="0"/>
            <a:ext cx="8083825" cy="788159"/>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TABLA DE CONTENIDO</a:t>
            </a:r>
          </a:p>
        </p:txBody>
      </p:sp>
      <p:pic>
        <p:nvPicPr>
          <p:cNvPr id="33" name="Imagen 32">
            <a:extLst>
              <a:ext uri="{FF2B5EF4-FFF2-40B4-BE49-F238E27FC236}">
                <a16:creationId xmlns:a16="http://schemas.microsoft.com/office/drawing/2014/main" id="{B2539694-F9DA-4335-9804-75B2995BF7EA}"/>
              </a:ext>
            </a:extLst>
          </p:cNvPr>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102877" y="0"/>
            <a:ext cx="1041123" cy="812654"/>
          </a:xfrm>
          <a:prstGeom prst="ellipse">
            <a:avLst/>
          </a:prstGeom>
          <a:noFill/>
          <a:ln>
            <a:noFill/>
          </a:ln>
        </p:spPr>
      </p:pic>
      <p:pic>
        <p:nvPicPr>
          <p:cNvPr id="2052" name="Picture 4" descr="Resultado de imagen para fondos de sherlock holmes">
            <a:extLst>
              <a:ext uri="{FF2B5EF4-FFF2-40B4-BE49-F238E27FC236}">
                <a16:creationId xmlns:a16="http://schemas.microsoft.com/office/drawing/2014/main" id="{DF6D3037-A8A3-40FF-8286-98EDCA44B96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 t="3079" r="22" b="10742"/>
          <a:stretch/>
        </p:blipFill>
        <p:spPr bwMode="auto">
          <a:xfrm>
            <a:off x="177423" y="1180739"/>
            <a:ext cx="3508574" cy="537761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6492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51350F7-BA0D-4879-9431-34157FD38C43}"/>
              </a:ext>
            </a:extLst>
          </p:cNvPr>
          <p:cNvPicPr>
            <a:picLocks noChangeAspect="1"/>
          </p:cNvPicPr>
          <p:nvPr/>
        </p:nvPicPr>
        <p:blipFill rotWithShape="1">
          <a:blip r:embed="rId2">
            <a:extLst>
              <a:ext uri="{28A0092B-C50C-407E-A947-70E740481C1C}">
                <a14:useLocalDpi xmlns:a14="http://schemas.microsoft.com/office/drawing/2010/main" val="0"/>
              </a:ext>
            </a:extLst>
          </a:blip>
          <a:srcRect l="6541" t="27898" r="12542" b="11385"/>
          <a:stretch/>
        </p:blipFill>
        <p:spPr>
          <a:xfrm>
            <a:off x="4357654" y="940189"/>
            <a:ext cx="4786346" cy="2775276"/>
          </a:xfrm>
          <a:prstGeom prst="rect">
            <a:avLst/>
          </a:prstGeom>
        </p:spPr>
      </p:pic>
      <p:pic>
        <p:nvPicPr>
          <p:cNvPr id="6" name="Imagen 5">
            <a:extLst>
              <a:ext uri="{FF2B5EF4-FFF2-40B4-BE49-F238E27FC236}">
                <a16:creationId xmlns:a16="http://schemas.microsoft.com/office/drawing/2014/main" id="{F589F078-51D6-49FA-AFDD-62C572704BB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5407" t="28923" r="11377" b="11180"/>
          <a:stretch/>
        </p:blipFill>
        <p:spPr>
          <a:xfrm>
            <a:off x="18748" y="2713803"/>
            <a:ext cx="7451038" cy="4144198"/>
          </a:xfrm>
          <a:prstGeom prst="rect">
            <a:avLst/>
          </a:prstGeom>
        </p:spPr>
      </p:pic>
      <p:cxnSp>
        <p:nvCxnSpPr>
          <p:cNvPr id="8" name="Conector recto de flecha 7">
            <a:extLst>
              <a:ext uri="{FF2B5EF4-FFF2-40B4-BE49-F238E27FC236}">
                <a16:creationId xmlns:a16="http://schemas.microsoft.com/office/drawing/2014/main" id="{D5FA0496-D474-4F75-9D2C-7AD13F8C98AA}"/>
              </a:ext>
            </a:extLst>
          </p:cNvPr>
          <p:cNvCxnSpPr>
            <a:cxnSpLocks/>
          </p:cNvCxnSpPr>
          <p:nvPr/>
        </p:nvCxnSpPr>
        <p:spPr>
          <a:xfrm flipH="1">
            <a:off x="3670852" y="2327827"/>
            <a:ext cx="2221948" cy="589544"/>
          </a:xfrm>
          <a:prstGeom prst="straightConnector1">
            <a:avLst/>
          </a:prstGeom>
          <a:ln w="571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E833571E-095B-4EB5-BD42-DBEE0A75D903}"/>
              </a:ext>
            </a:extLst>
          </p:cNvPr>
          <p:cNvCxnSpPr>
            <a:cxnSpLocks/>
          </p:cNvCxnSpPr>
          <p:nvPr/>
        </p:nvCxnSpPr>
        <p:spPr>
          <a:xfrm flipH="1">
            <a:off x="7209203" y="2327827"/>
            <a:ext cx="1107483" cy="589544"/>
          </a:xfrm>
          <a:prstGeom prst="straightConnector1">
            <a:avLst/>
          </a:prstGeom>
          <a:ln w="571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Rectángulo 21">
            <a:extLst>
              <a:ext uri="{FF2B5EF4-FFF2-40B4-BE49-F238E27FC236}">
                <a16:creationId xmlns:a16="http://schemas.microsoft.com/office/drawing/2014/main" id="{6DDF66CB-E265-4E78-9626-27C6547E8547}"/>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23" name="Rectángulo 22">
            <a:extLst>
              <a:ext uri="{FF2B5EF4-FFF2-40B4-BE49-F238E27FC236}">
                <a16:creationId xmlns:a16="http://schemas.microsoft.com/office/drawing/2014/main" id="{1A262A8E-1E1A-4FE1-8ECC-E663500776C9}"/>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5.RESULTADOS</a:t>
            </a:r>
          </a:p>
        </p:txBody>
      </p:sp>
      <p:sp>
        <p:nvSpPr>
          <p:cNvPr id="24" name="Rectángulo 23">
            <a:extLst>
              <a:ext uri="{FF2B5EF4-FFF2-40B4-BE49-F238E27FC236}">
                <a16:creationId xmlns:a16="http://schemas.microsoft.com/office/drawing/2014/main" id="{72683143-D33A-4309-8AC9-BC7DBD7CBB2E}"/>
              </a:ext>
            </a:extLst>
          </p:cNvPr>
          <p:cNvSpPr/>
          <p:nvPr/>
        </p:nvSpPr>
        <p:spPr>
          <a:xfrm>
            <a:off x="-61796" y="481415"/>
            <a:ext cx="9205795" cy="461665"/>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Mapa De Amenaza Ante El Hecho Delictivo En El Cantón Quito</a:t>
            </a:r>
          </a:p>
        </p:txBody>
      </p:sp>
      <p:sp>
        <p:nvSpPr>
          <p:cNvPr id="25" name="Rectángulo 24">
            <a:extLst>
              <a:ext uri="{FF2B5EF4-FFF2-40B4-BE49-F238E27FC236}">
                <a16:creationId xmlns:a16="http://schemas.microsoft.com/office/drawing/2014/main" id="{23614565-9811-4D0E-903B-D769BE86194A}"/>
              </a:ext>
            </a:extLst>
          </p:cNvPr>
          <p:cNvSpPr/>
          <p:nvPr/>
        </p:nvSpPr>
        <p:spPr>
          <a:xfrm>
            <a:off x="426062" y="1653911"/>
            <a:ext cx="3524279" cy="369332"/>
          </a:xfrm>
          <a:prstGeom prst="rect">
            <a:avLst/>
          </a:prstGeom>
        </p:spPr>
        <p:txBody>
          <a:bodyPr wrap="square">
            <a:spAutoFit/>
          </a:bodyPr>
          <a:lstStyle/>
          <a:p>
            <a:pPr algn="ctr"/>
            <a:r>
              <a:rPr lang="es-EC" dirty="0">
                <a:solidFill>
                  <a:schemeClr val="accent4">
                    <a:lumMod val="20000"/>
                    <a:lumOff val="80000"/>
                  </a:schemeClr>
                </a:solidFill>
                <a:latin typeface="Arial" panose="020B0604020202020204" pitchFamily="34" charset="0"/>
                <a:cs typeface="Arial" panose="020B0604020202020204" pitchFamily="34" charset="0"/>
              </a:rPr>
              <a:t>Comparativa 2014 Y 2015 </a:t>
            </a:r>
          </a:p>
        </p:txBody>
      </p:sp>
      <p:pic>
        <p:nvPicPr>
          <p:cNvPr id="30" name="Imagen 29">
            <a:hlinkClick r:id="rId5" action="ppaction://hlinksldjump"/>
            <a:extLst>
              <a:ext uri="{FF2B5EF4-FFF2-40B4-BE49-F238E27FC236}">
                <a16:creationId xmlns:a16="http://schemas.microsoft.com/office/drawing/2014/main" id="{CEFDF2F9-08AE-4CF5-BCDB-FE3551EF814C}"/>
              </a:ext>
            </a:extLst>
          </p:cNvPr>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29216" y="6334780"/>
            <a:ext cx="696036" cy="523220"/>
          </a:xfrm>
          <a:prstGeom prst="rect">
            <a:avLst/>
          </a:prstGeom>
          <a:noFill/>
          <a:ln>
            <a:noFill/>
          </a:ln>
        </p:spPr>
      </p:pic>
    </p:spTree>
    <p:extLst>
      <p:ext uri="{BB962C8B-B14F-4D97-AF65-F5344CB8AC3E}">
        <p14:creationId xmlns:p14="http://schemas.microsoft.com/office/powerpoint/2010/main" val="2973420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6DDF66CB-E265-4E78-9626-27C6547E8547}"/>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23" name="Rectángulo 22">
            <a:extLst>
              <a:ext uri="{FF2B5EF4-FFF2-40B4-BE49-F238E27FC236}">
                <a16:creationId xmlns:a16="http://schemas.microsoft.com/office/drawing/2014/main" id="{1A262A8E-1E1A-4FE1-8ECC-E663500776C9}"/>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5.RESULTADOS</a:t>
            </a:r>
          </a:p>
        </p:txBody>
      </p:sp>
      <p:sp>
        <p:nvSpPr>
          <p:cNvPr id="24" name="Rectángulo 23">
            <a:extLst>
              <a:ext uri="{FF2B5EF4-FFF2-40B4-BE49-F238E27FC236}">
                <a16:creationId xmlns:a16="http://schemas.microsoft.com/office/drawing/2014/main" id="{72683143-D33A-4309-8AC9-BC7DBD7CBB2E}"/>
              </a:ext>
            </a:extLst>
          </p:cNvPr>
          <p:cNvSpPr/>
          <p:nvPr/>
        </p:nvSpPr>
        <p:spPr>
          <a:xfrm>
            <a:off x="-61796" y="481415"/>
            <a:ext cx="9205795" cy="830997"/>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Mapa De Vulnerabilidad Ante El Hecho Delictivo </a:t>
            </a:r>
          </a:p>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En El Cantón Quito</a:t>
            </a:r>
          </a:p>
        </p:txBody>
      </p:sp>
      <p:sp>
        <p:nvSpPr>
          <p:cNvPr id="25" name="Rectángulo 24">
            <a:extLst>
              <a:ext uri="{FF2B5EF4-FFF2-40B4-BE49-F238E27FC236}">
                <a16:creationId xmlns:a16="http://schemas.microsoft.com/office/drawing/2014/main" id="{23614565-9811-4D0E-903B-D769BE86194A}"/>
              </a:ext>
            </a:extLst>
          </p:cNvPr>
          <p:cNvSpPr/>
          <p:nvPr/>
        </p:nvSpPr>
        <p:spPr>
          <a:xfrm>
            <a:off x="857221" y="1698230"/>
            <a:ext cx="3524279" cy="369332"/>
          </a:xfrm>
          <a:prstGeom prst="rect">
            <a:avLst/>
          </a:prstGeom>
        </p:spPr>
        <p:txBody>
          <a:bodyPr wrap="square">
            <a:spAutoFit/>
          </a:bodyPr>
          <a:lstStyle/>
          <a:p>
            <a:pPr algn="ctr"/>
            <a:r>
              <a:rPr lang="es-EC" dirty="0">
                <a:solidFill>
                  <a:schemeClr val="accent4">
                    <a:lumMod val="20000"/>
                    <a:lumOff val="80000"/>
                  </a:schemeClr>
                </a:solidFill>
                <a:latin typeface="Arial" panose="020B0604020202020204" pitchFamily="34" charset="0"/>
                <a:cs typeface="Arial" panose="020B0604020202020204" pitchFamily="34" charset="0"/>
              </a:rPr>
              <a:t>Comparativa 2014 Y 2015 </a:t>
            </a:r>
          </a:p>
        </p:txBody>
      </p:sp>
      <p:pic>
        <p:nvPicPr>
          <p:cNvPr id="30" name="Imagen 29">
            <a:hlinkClick r:id="rId2" action="ppaction://hlinksldjump"/>
            <a:extLst>
              <a:ext uri="{FF2B5EF4-FFF2-40B4-BE49-F238E27FC236}">
                <a16:creationId xmlns:a16="http://schemas.microsoft.com/office/drawing/2014/main" id="{CEFDF2F9-08AE-4CF5-BCDB-FE3551EF814C}"/>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29216" y="6334780"/>
            <a:ext cx="696036" cy="523220"/>
          </a:xfrm>
          <a:prstGeom prst="rect">
            <a:avLst/>
          </a:prstGeom>
          <a:noFill/>
          <a:ln>
            <a:noFill/>
          </a:ln>
        </p:spPr>
      </p:pic>
      <p:pic>
        <p:nvPicPr>
          <p:cNvPr id="11" name="Imagen 10">
            <a:extLst>
              <a:ext uri="{FF2B5EF4-FFF2-40B4-BE49-F238E27FC236}">
                <a16:creationId xmlns:a16="http://schemas.microsoft.com/office/drawing/2014/main" id="{46E0658F-159D-46FD-8A2A-0C3965CE6CC2}"/>
              </a:ext>
            </a:extLst>
          </p:cNvPr>
          <p:cNvPicPr>
            <a:picLocks noChangeAspect="1"/>
          </p:cNvPicPr>
          <p:nvPr/>
        </p:nvPicPr>
        <p:blipFill rotWithShape="1">
          <a:blip r:embed="rId5">
            <a:extLst>
              <a:ext uri="{28A0092B-C50C-407E-A947-70E740481C1C}">
                <a14:useLocalDpi xmlns:a14="http://schemas.microsoft.com/office/drawing/2010/main" val="0"/>
              </a:ext>
            </a:extLst>
          </a:blip>
          <a:srcRect l="15076" t="33846" r="22155" b="16718"/>
          <a:stretch/>
        </p:blipFill>
        <p:spPr>
          <a:xfrm>
            <a:off x="4864819" y="1261203"/>
            <a:ext cx="4302879" cy="2618672"/>
          </a:xfrm>
          <a:prstGeom prst="rect">
            <a:avLst/>
          </a:prstGeom>
        </p:spPr>
      </p:pic>
      <p:pic>
        <p:nvPicPr>
          <p:cNvPr id="4" name="Imagen 3">
            <a:extLst>
              <a:ext uri="{FF2B5EF4-FFF2-40B4-BE49-F238E27FC236}">
                <a16:creationId xmlns:a16="http://schemas.microsoft.com/office/drawing/2014/main" id="{74ADF35F-6BBC-4A76-86BD-7F4D3ECE5CCA}"/>
              </a:ext>
            </a:extLst>
          </p:cNvPr>
          <p:cNvPicPr>
            <a:picLocks noChangeAspect="1"/>
          </p:cNvPicPr>
          <p:nvPr/>
        </p:nvPicPr>
        <p:blipFill rotWithShape="1">
          <a:blip r:embed="rId6">
            <a:extLst>
              <a:ext uri="{28A0092B-C50C-407E-A947-70E740481C1C}">
                <a14:useLocalDpi xmlns:a14="http://schemas.microsoft.com/office/drawing/2010/main" val="0"/>
              </a:ext>
            </a:extLst>
          </a:blip>
          <a:srcRect l="16229" t="32222" r="21809" b="16445"/>
          <a:stretch/>
        </p:blipFill>
        <p:spPr>
          <a:xfrm>
            <a:off x="18748" y="2697558"/>
            <a:ext cx="6449897" cy="4129046"/>
          </a:xfrm>
          <a:prstGeom prst="rect">
            <a:avLst/>
          </a:prstGeom>
        </p:spPr>
      </p:pic>
      <p:cxnSp>
        <p:nvCxnSpPr>
          <p:cNvPr id="18" name="Conector recto de flecha 17">
            <a:extLst>
              <a:ext uri="{FF2B5EF4-FFF2-40B4-BE49-F238E27FC236}">
                <a16:creationId xmlns:a16="http://schemas.microsoft.com/office/drawing/2014/main" id="{B337C4D8-538C-456F-A3EA-F3A2B903A2B8}"/>
              </a:ext>
            </a:extLst>
          </p:cNvPr>
          <p:cNvCxnSpPr>
            <a:cxnSpLocks/>
          </p:cNvCxnSpPr>
          <p:nvPr/>
        </p:nvCxnSpPr>
        <p:spPr>
          <a:xfrm flipH="1">
            <a:off x="2832100" y="2505006"/>
            <a:ext cx="3098800" cy="583124"/>
          </a:xfrm>
          <a:prstGeom prst="straightConnector1">
            <a:avLst/>
          </a:prstGeom>
          <a:ln w="571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4E8F6811-15D8-4B95-B855-052AD94F67C0}"/>
              </a:ext>
            </a:extLst>
          </p:cNvPr>
          <p:cNvCxnSpPr>
            <a:cxnSpLocks/>
          </p:cNvCxnSpPr>
          <p:nvPr/>
        </p:nvCxnSpPr>
        <p:spPr>
          <a:xfrm flipH="1">
            <a:off x="6146800" y="2822713"/>
            <a:ext cx="2175565" cy="174487"/>
          </a:xfrm>
          <a:prstGeom prst="straightConnector1">
            <a:avLst/>
          </a:prstGeom>
          <a:ln w="571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87063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F429AA5E-3051-4DF6-A95D-66882A97C08A}"/>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18" name="Rectángulo 17">
            <a:extLst>
              <a:ext uri="{FF2B5EF4-FFF2-40B4-BE49-F238E27FC236}">
                <a16:creationId xmlns:a16="http://schemas.microsoft.com/office/drawing/2014/main" id="{B56F8037-92F8-4ABB-9438-9F66A17237B7}"/>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5.RESULTADOS</a:t>
            </a:r>
          </a:p>
        </p:txBody>
      </p:sp>
      <p:pic>
        <p:nvPicPr>
          <p:cNvPr id="21" name="Imagen 20">
            <a:hlinkClick r:id="rId3" action="ppaction://hlinksldjump"/>
            <a:extLst>
              <a:ext uri="{FF2B5EF4-FFF2-40B4-BE49-F238E27FC236}">
                <a16:creationId xmlns:a16="http://schemas.microsoft.com/office/drawing/2014/main" id="{ED4473CF-1F5F-4AC0-AEB1-35907904F155}"/>
              </a:ext>
            </a:extLst>
          </p:cNvPr>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29216" y="6334780"/>
            <a:ext cx="696036" cy="523220"/>
          </a:xfrm>
          <a:prstGeom prst="rect">
            <a:avLst/>
          </a:prstGeom>
          <a:noFill/>
          <a:ln>
            <a:noFill/>
          </a:ln>
        </p:spPr>
      </p:pic>
      <p:sp>
        <p:nvSpPr>
          <p:cNvPr id="22" name="Rectángulo 21">
            <a:extLst>
              <a:ext uri="{FF2B5EF4-FFF2-40B4-BE49-F238E27FC236}">
                <a16:creationId xmlns:a16="http://schemas.microsoft.com/office/drawing/2014/main" id="{578952A6-7AC8-49FF-9168-4213DE632DEC}"/>
              </a:ext>
            </a:extLst>
          </p:cNvPr>
          <p:cNvSpPr/>
          <p:nvPr/>
        </p:nvSpPr>
        <p:spPr>
          <a:xfrm>
            <a:off x="933838" y="642664"/>
            <a:ext cx="7495378" cy="830997"/>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Mapa De Áreas Crimífugas y Crimípetas Del Cantón Quito</a:t>
            </a:r>
          </a:p>
        </p:txBody>
      </p:sp>
      <p:grpSp>
        <p:nvGrpSpPr>
          <p:cNvPr id="27" name="Grupo 26">
            <a:extLst>
              <a:ext uri="{FF2B5EF4-FFF2-40B4-BE49-F238E27FC236}">
                <a16:creationId xmlns:a16="http://schemas.microsoft.com/office/drawing/2014/main" id="{99598F7D-8B06-4EAE-B7E1-9ACDCE142ECB}"/>
              </a:ext>
            </a:extLst>
          </p:cNvPr>
          <p:cNvGrpSpPr/>
          <p:nvPr/>
        </p:nvGrpSpPr>
        <p:grpSpPr>
          <a:xfrm>
            <a:off x="190399" y="5576848"/>
            <a:ext cx="787252" cy="1124645"/>
            <a:chOff x="1" y="3027423"/>
            <a:chExt cx="787252" cy="1124645"/>
          </a:xfrm>
        </p:grpSpPr>
        <p:sp>
          <p:nvSpPr>
            <p:cNvPr id="28" name="Flecha: cheurón 27">
              <a:extLst>
                <a:ext uri="{FF2B5EF4-FFF2-40B4-BE49-F238E27FC236}">
                  <a16:creationId xmlns:a16="http://schemas.microsoft.com/office/drawing/2014/main" id="{DB21C343-6F11-4080-AE6B-7830EF427B79}"/>
                </a:ext>
              </a:extLst>
            </p:cNvPr>
            <p:cNvSpPr/>
            <p:nvPr/>
          </p:nvSpPr>
          <p:spPr>
            <a:xfrm rot="5400000">
              <a:off x="-168696" y="3196120"/>
              <a:ext cx="1124645" cy="787251"/>
            </a:xfrm>
            <a:prstGeom prst="chevron">
              <a:avLst/>
            </a:prstGeom>
            <a:solidFill>
              <a:srgbClr val="FCF398"/>
            </a:solidFill>
          </p:spPr>
          <p:style>
            <a:lnRef idx="2">
              <a:schemeClr val="accent5">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s-EC" dirty="0"/>
            </a:p>
          </p:txBody>
        </p:sp>
        <p:sp>
          <p:nvSpPr>
            <p:cNvPr id="29" name="Flecha: cheurón 4">
              <a:extLst>
                <a:ext uri="{FF2B5EF4-FFF2-40B4-BE49-F238E27FC236}">
                  <a16:creationId xmlns:a16="http://schemas.microsoft.com/office/drawing/2014/main" id="{1F11303A-89D5-4125-9BD4-DE9EF12D4CDB}"/>
                </a:ext>
              </a:extLst>
            </p:cNvPr>
            <p:cNvSpPr txBox="1"/>
            <p:nvPr/>
          </p:nvSpPr>
          <p:spPr>
            <a:xfrm>
              <a:off x="2" y="3421049"/>
              <a:ext cx="787251" cy="3373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C" sz="1700" kern="1200" dirty="0">
                  <a:latin typeface="Arial" panose="020B0604020202020204" pitchFamily="34" charset="0"/>
                  <a:cs typeface="Arial" panose="020B0604020202020204" pitchFamily="34" charset="0"/>
                </a:rPr>
                <a:t>Obj.3</a:t>
              </a:r>
            </a:p>
          </p:txBody>
        </p:sp>
      </p:grpSp>
      <p:pic>
        <p:nvPicPr>
          <p:cNvPr id="30" name="Picture 6" descr="Imagen relacionada">
            <a:extLst>
              <a:ext uri="{FF2B5EF4-FFF2-40B4-BE49-F238E27FC236}">
                <a16:creationId xmlns:a16="http://schemas.microsoft.com/office/drawing/2014/main" id="{F078F094-11D2-4498-A4DD-0B51429155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258" y="5970449"/>
            <a:ext cx="887551" cy="887551"/>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n 30">
            <a:extLst>
              <a:ext uri="{FF2B5EF4-FFF2-40B4-BE49-F238E27FC236}">
                <a16:creationId xmlns:a16="http://schemas.microsoft.com/office/drawing/2014/main" id="{8B8C49EF-3B70-4360-818D-01E34DB2AF15}"/>
              </a:ext>
            </a:extLst>
          </p:cNvPr>
          <p:cNvPicPr>
            <a:picLocks noChangeAspect="1"/>
          </p:cNvPicPr>
          <p:nvPr/>
        </p:nvPicPr>
        <p:blipFill rotWithShape="1">
          <a:blip r:embed="rId7">
            <a:extLst>
              <a:ext uri="{28A0092B-C50C-407E-A947-70E740481C1C}">
                <a14:useLocalDpi xmlns:a14="http://schemas.microsoft.com/office/drawing/2010/main" val="0"/>
              </a:ext>
            </a:extLst>
          </a:blip>
          <a:srcRect l="6516" t="6154" r="58137" b="41333"/>
          <a:stretch/>
        </p:blipFill>
        <p:spPr>
          <a:xfrm>
            <a:off x="120444" y="1171999"/>
            <a:ext cx="3104040" cy="3563385"/>
          </a:xfrm>
          <a:prstGeom prst="rect">
            <a:avLst/>
          </a:prstGeom>
        </p:spPr>
      </p:pic>
      <p:pic>
        <p:nvPicPr>
          <p:cNvPr id="36" name="Imagen 35">
            <a:extLst>
              <a:ext uri="{FF2B5EF4-FFF2-40B4-BE49-F238E27FC236}">
                <a16:creationId xmlns:a16="http://schemas.microsoft.com/office/drawing/2014/main" id="{AAEB67A7-1329-4DBB-826F-05CBD8EE2A10}"/>
              </a:ext>
            </a:extLst>
          </p:cNvPr>
          <p:cNvPicPr>
            <a:picLocks noChangeAspect="1"/>
          </p:cNvPicPr>
          <p:nvPr/>
        </p:nvPicPr>
        <p:blipFill rotWithShape="1">
          <a:blip r:embed="rId8">
            <a:extLst>
              <a:ext uri="{28A0092B-C50C-407E-A947-70E740481C1C}">
                <a14:useLocalDpi xmlns:a14="http://schemas.microsoft.com/office/drawing/2010/main" val="0"/>
              </a:ext>
            </a:extLst>
          </a:blip>
          <a:srcRect l="9528" t="6975" r="28813" b="41128"/>
          <a:stretch/>
        </p:blipFill>
        <p:spPr>
          <a:xfrm>
            <a:off x="2695034" y="2122528"/>
            <a:ext cx="6448968" cy="4194313"/>
          </a:xfrm>
          <a:prstGeom prst="rect">
            <a:avLst/>
          </a:prstGeom>
        </p:spPr>
      </p:pic>
      <p:cxnSp>
        <p:nvCxnSpPr>
          <p:cNvPr id="37" name="Conector recto de flecha 36">
            <a:extLst>
              <a:ext uri="{FF2B5EF4-FFF2-40B4-BE49-F238E27FC236}">
                <a16:creationId xmlns:a16="http://schemas.microsoft.com/office/drawing/2014/main" id="{2EEED679-6059-458C-96AF-3678A875AC5D}"/>
              </a:ext>
            </a:extLst>
          </p:cNvPr>
          <p:cNvCxnSpPr>
            <a:cxnSpLocks/>
          </p:cNvCxnSpPr>
          <p:nvPr/>
        </p:nvCxnSpPr>
        <p:spPr>
          <a:xfrm flipV="1">
            <a:off x="1809710" y="3003802"/>
            <a:ext cx="1414774" cy="1"/>
          </a:xfrm>
          <a:prstGeom prst="straightConnector1">
            <a:avLst/>
          </a:prstGeom>
          <a:ln w="381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75744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1BE41AF9-A2CC-485B-B204-F1A7D4AE45D2}"/>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11855"/>
            <a:ext cx="696036" cy="523220"/>
          </a:xfrm>
          <a:prstGeom prst="rect">
            <a:avLst/>
          </a:prstGeom>
          <a:noFill/>
          <a:ln>
            <a:noFill/>
          </a:ln>
        </p:spPr>
      </p:pic>
      <p:sp>
        <p:nvSpPr>
          <p:cNvPr id="22" name="Rectángulo 21">
            <a:extLst>
              <a:ext uri="{FF2B5EF4-FFF2-40B4-BE49-F238E27FC236}">
                <a16:creationId xmlns:a16="http://schemas.microsoft.com/office/drawing/2014/main" id="{E6399B2E-505D-4082-B30C-9EF804173A51}"/>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23" name="Rectángulo 22">
            <a:extLst>
              <a:ext uri="{FF2B5EF4-FFF2-40B4-BE49-F238E27FC236}">
                <a16:creationId xmlns:a16="http://schemas.microsoft.com/office/drawing/2014/main" id="{1FB0B05F-0CBA-4363-86FA-5A963902FFCE}"/>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5. RESULTADOS</a:t>
            </a:r>
          </a:p>
        </p:txBody>
      </p:sp>
      <p:sp>
        <p:nvSpPr>
          <p:cNvPr id="29" name="CuadroTexto 28">
            <a:extLst>
              <a:ext uri="{FF2B5EF4-FFF2-40B4-BE49-F238E27FC236}">
                <a16:creationId xmlns:a16="http://schemas.microsoft.com/office/drawing/2014/main" id="{8E592C62-5792-4419-9C92-8DD70B7482BE}"/>
              </a:ext>
            </a:extLst>
          </p:cNvPr>
          <p:cNvSpPr txBox="1"/>
          <p:nvPr/>
        </p:nvSpPr>
        <p:spPr>
          <a:xfrm>
            <a:off x="10938245" y="6607121"/>
            <a:ext cx="1316385" cy="892552"/>
          </a:xfrm>
          <a:prstGeom prst="rect">
            <a:avLst/>
          </a:prstGeom>
          <a:noFill/>
        </p:spPr>
        <p:txBody>
          <a:bodyPr wrap="square" rtlCol="0">
            <a:spAutoFit/>
          </a:bodyPr>
          <a:lstStyle/>
          <a:p>
            <a:pPr algn="r"/>
            <a:r>
              <a:rPr lang="en-US" sz="1400" b="1" dirty="0"/>
              <a:t>Spatial crime analysis</a:t>
            </a:r>
          </a:p>
          <a:p>
            <a:pPr algn="r"/>
            <a:r>
              <a:rPr lang="en-US" sz="1200" dirty="0"/>
              <a:t>Crime mapping &amp; patterns</a:t>
            </a:r>
          </a:p>
        </p:txBody>
      </p:sp>
      <p:sp>
        <p:nvSpPr>
          <p:cNvPr id="115" name="Rectángulo 114">
            <a:extLst>
              <a:ext uri="{FF2B5EF4-FFF2-40B4-BE49-F238E27FC236}">
                <a16:creationId xmlns:a16="http://schemas.microsoft.com/office/drawing/2014/main" id="{3B7E49D6-1166-4922-AD17-FDE117E0A27A}"/>
              </a:ext>
            </a:extLst>
          </p:cNvPr>
          <p:cNvSpPr/>
          <p:nvPr/>
        </p:nvSpPr>
        <p:spPr>
          <a:xfrm>
            <a:off x="0" y="645017"/>
            <a:ext cx="9125252" cy="461665"/>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Propuesta Metodológica PGC</a:t>
            </a:r>
          </a:p>
        </p:txBody>
      </p:sp>
      <p:pic>
        <p:nvPicPr>
          <p:cNvPr id="31" name="Imagen 30">
            <a:extLst>
              <a:ext uri="{FF2B5EF4-FFF2-40B4-BE49-F238E27FC236}">
                <a16:creationId xmlns:a16="http://schemas.microsoft.com/office/drawing/2014/main" id="{8443E01C-157B-44F4-ADB3-DD018F96CBC9}"/>
              </a:ext>
            </a:extLst>
          </p:cNvPr>
          <p:cNvPicPr>
            <a:picLocks noChangeAspect="1"/>
          </p:cNvPicPr>
          <p:nvPr/>
        </p:nvPicPr>
        <p:blipFill rotWithShape="1">
          <a:blip r:embed="rId5"/>
          <a:srcRect b="38479"/>
          <a:stretch/>
        </p:blipFill>
        <p:spPr>
          <a:xfrm>
            <a:off x="928164" y="1578908"/>
            <a:ext cx="7315431" cy="3151077"/>
          </a:xfrm>
          <a:prstGeom prst="flowChartDocument">
            <a:avLst/>
          </a:prstGeom>
        </p:spPr>
      </p:pic>
      <p:sp>
        <p:nvSpPr>
          <p:cNvPr id="32" name="Rectángulo 31">
            <a:extLst>
              <a:ext uri="{FF2B5EF4-FFF2-40B4-BE49-F238E27FC236}">
                <a16:creationId xmlns:a16="http://schemas.microsoft.com/office/drawing/2014/main" id="{B9931BEA-8029-43B1-AE29-4843B3B41E2E}"/>
              </a:ext>
            </a:extLst>
          </p:cNvPr>
          <p:cNvSpPr/>
          <p:nvPr/>
        </p:nvSpPr>
        <p:spPr>
          <a:xfrm>
            <a:off x="0" y="1173518"/>
            <a:ext cx="9144000" cy="338554"/>
          </a:xfrm>
          <a:prstGeom prst="rect">
            <a:avLst/>
          </a:prstGeom>
        </p:spPr>
        <p:txBody>
          <a:bodyPr wrap="square">
            <a:spAutoFit/>
          </a:bodyPr>
          <a:lstStyle/>
          <a:p>
            <a:pPr algn="ctr"/>
            <a:r>
              <a:rPr lang="es-EC" sz="1600" dirty="0">
                <a:solidFill>
                  <a:schemeClr val="accent4">
                    <a:lumMod val="20000"/>
                    <a:lumOff val="80000"/>
                  </a:schemeClr>
                </a:solidFill>
                <a:latin typeface="Arial" panose="020B0604020202020204" pitchFamily="34" charset="0"/>
                <a:cs typeface="Arial" panose="020B0604020202020204" pitchFamily="34" charset="0"/>
              </a:rPr>
              <a:t>Comparativa metodológica </a:t>
            </a:r>
          </a:p>
        </p:txBody>
      </p:sp>
      <p:pic>
        <p:nvPicPr>
          <p:cNvPr id="33" name="Imagen 32">
            <a:extLst>
              <a:ext uri="{FF2B5EF4-FFF2-40B4-BE49-F238E27FC236}">
                <a16:creationId xmlns:a16="http://schemas.microsoft.com/office/drawing/2014/main" id="{C8523DAF-6D75-4C4B-84B9-707AA44ECDF1}"/>
              </a:ext>
            </a:extLst>
          </p:cNvPr>
          <p:cNvPicPr>
            <a:picLocks noChangeAspect="1"/>
          </p:cNvPicPr>
          <p:nvPr/>
        </p:nvPicPr>
        <p:blipFill>
          <a:blip r:embed="rId6"/>
          <a:stretch>
            <a:fillRect/>
          </a:stretch>
        </p:blipFill>
        <p:spPr>
          <a:xfrm>
            <a:off x="1873972" y="4811049"/>
            <a:ext cx="5522581" cy="1835445"/>
          </a:xfrm>
          <a:prstGeom prst="rect">
            <a:avLst/>
          </a:prstGeom>
        </p:spPr>
      </p:pic>
    </p:spTree>
    <p:extLst>
      <p:ext uri="{BB962C8B-B14F-4D97-AF65-F5344CB8AC3E}">
        <p14:creationId xmlns:p14="http://schemas.microsoft.com/office/powerpoint/2010/main" val="6393787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 name="Rectángulo 2047">
            <a:extLst>
              <a:ext uri="{FF2B5EF4-FFF2-40B4-BE49-F238E27FC236}">
                <a16:creationId xmlns:a16="http://schemas.microsoft.com/office/drawing/2014/main" id="{3B94B179-D75D-4C66-85F0-C34EB8E5C589}"/>
              </a:ext>
            </a:extLst>
          </p:cNvPr>
          <p:cNvSpPr/>
          <p:nvPr/>
        </p:nvSpPr>
        <p:spPr>
          <a:xfrm>
            <a:off x="5140" y="13304"/>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000" dirty="0">
              <a:latin typeface="+mj-lt"/>
            </a:endParaRPr>
          </a:p>
        </p:txBody>
      </p:sp>
      <p:sp>
        <p:nvSpPr>
          <p:cNvPr id="102" name="Rectángulo 101">
            <a:extLst>
              <a:ext uri="{FF2B5EF4-FFF2-40B4-BE49-F238E27FC236}">
                <a16:creationId xmlns:a16="http://schemas.microsoft.com/office/drawing/2014/main" id="{70C549BE-CCF8-44B0-A55E-FF3E8E0A7EA0}"/>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103" name="Rectángulo 102">
            <a:extLst>
              <a:ext uri="{FF2B5EF4-FFF2-40B4-BE49-F238E27FC236}">
                <a16:creationId xmlns:a16="http://schemas.microsoft.com/office/drawing/2014/main" id="{D59E5B86-2EE0-4E97-9046-50DDBFB7262E}"/>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5.RESULTADOS</a:t>
            </a:r>
          </a:p>
        </p:txBody>
      </p:sp>
      <p:sp>
        <p:nvSpPr>
          <p:cNvPr id="104" name="Rectángulo 103">
            <a:extLst>
              <a:ext uri="{FF2B5EF4-FFF2-40B4-BE49-F238E27FC236}">
                <a16:creationId xmlns:a16="http://schemas.microsoft.com/office/drawing/2014/main" id="{07E0562F-FCE1-432B-ADFC-0DC7944E4091}"/>
              </a:ext>
            </a:extLst>
          </p:cNvPr>
          <p:cNvSpPr/>
          <p:nvPr/>
        </p:nvSpPr>
        <p:spPr>
          <a:xfrm>
            <a:off x="0" y="583641"/>
            <a:ext cx="9125252" cy="461665"/>
          </a:xfrm>
          <a:prstGeom prst="rect">
            <a:avLst/>
          </a:prstGeom>
        </p:spPr>
        <p:txBody>
          <a:bodyPr wrap="square">
            <a:spAutoFit/>
          </a:bodyPr>
          <a:lstStyle/>
          <a:p>
            <a:pPr algn="ctr"/>
            <a:r>
              <a:rPr lang="es-EC" sz="2400" b="1" dirty="0">
                <a:ln w="6350">
                  <a:solidFill>
                    <a:schemeClr val="tx1"/>
                  </a:solidFill>
                </a:ln>
                <a:effectLst>
                  <a:glow rad="228600">
                    <a:schemeClr val="bg1">
                      <a:alpha val="64000"/>
                    </a:schemeClr>
                  </a:glow>
                </a:effectLst>
                <a:latin typeface="Arial" panose="020B0604020202020204" pitchFamily="34" charset="0"/>
                <a:cs typeface="Arial" panose="020B0604020202020204" pitchFamily="34" charset="0"/>
              </a:rPr>
              <a:t>Propuesta Metodológica PGC</a:t>
            </a:r>
          </a:p>
        </p:txBody>
      </p:sp>
      <p:pic>
        <p:nvPicPr>
          <p:cNvPr id="105" name="Imagen 104">
            <a:hlinkClick r:id="rId2" action="ppaction://hlinksldjump"/>
            <a:extLst>
              <a:ext uri="{FF2B5EF4-FFF2-40B4-BE49-F238E27FC236}">
                <a16:creationId xmlns:a16="http://schemas.microsoft.com/office/drawing/2014/main" id="{F3148799-6DC0-488C-B269-D91E3D292FFE}"/>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11855"/>
            <a:ext cx="696036" cy="523220"/>
          </a:xfrm>
          <a:prstGeom prst="flowChartConnector">
            <a:avLst/>
          </a:prstGeom>
          <a:noFill/>
          <a:ln>
            <a:noFill/>
          </a:ln>
        </p:spPr>
      </p:pic>
      <p:grpSp>
        <p:nvGrpSpPr>
          <p:cNvPr id="2057" name="Grupo 2056">
            <a:extLst>
              <a:ext uri="{FF2B5EF4-FFF2-40B4-BE49-F238E27FC236}">
                <a16:creationId xmlns:a16="http://schemas.microsoft.com/office/drawing/2014/main" id="{F811D821-810B-4772-914F-ED0C765D3852}"/>
              </a:ext>
            </a:extLst>
          </p:cNvPr>
          <p:cNvGrpSpPr/>
          <p:nvPr/>
        </p:nvGrpSpPr>
        <p:grpSpPr>
          <a:xfrm>
            <a:off x="471105" y="1470264"/>
            <a:ext cx="2438668" cy="4984220"/>
            <a:chOff x="378242" y="1361304"/>
            <a:chExt cx="2438668" cy="4984220"/>
          </a:xfrm>
        </p:grpSpPr>
        <p:grpSp>
          <p:nvGrpSpPr>
            <p:cNvPr id="2052" name="Grupo 2051">
              <a:extLst>
                <a:ext uri="{FF2B5EF4-FFF2-40B4-BE49-F238E27FC236}">
                  <a16:creationId xmlns:a16="http://schemas.microsoft.com/office/drawing/2014/main" id="{255ADC44-A83B-4FED-87DC-958A42018EAB}"/>
                </a:ext>
              </a:extLst>
            </p:cNvPr>
            <p:cNvGrpSpPr/>
            <p:nvPr/>
          </p:nvGrpSpPr>
          <p:grpSpPr>
            <a:xfrm>
              <a:off x="378242" y="1361304"/>
              <a:ext cx="2438668" cy="4666760"/>
              <a:chOff x="1910097" y="1020789"/>
              <a:chExt cx="2438668" cy="4666760"/>
            </a:xfrm>
          </p:grpSpPr>
          <p:grpSp>
            <p:nvGrpSpPr>
              <p:cNvPr id="40" name="Grupo 39">
                <a:extLst>
                  <a:ext uri="{FF2B5EF4-FFF2-40B4-BE49-F238E27FC236}">
                    <a16:creationId xmlns:a16="http://schemas.microsoft.com/office/drawing/2014/main" id="{AB4BC8F6-1BF7-4057-866F-08B6A22C8D7C}"/>
                  </a:ext>
                </a:extLst>
              </p:cNvPr>
              <p:cNvGrpSpPr/>
              <p:nvPr/>
            </p:nvGrpSpPr>
            <p:grpSpPr>
              <a:xfrm>
                <a:off x="1910097" y="3076462"/>
                <a:ext cx="2438668" cy="2611087"/>
                <a:chOff x="1621766" y="32"/>
                <a:chExt cx="2439037" cy="2611615"/>
              </a:xfrm>
            </p:grpSpPr>
            <p:grpSp>
              <p:nvGrpSpPr>
                <p:cNvPr id="45" name="Grupo 44">
                  <a:extLst>
                    <a:ext uri="{FF2B5EF4-FFF2-40B4-BE49-F238E27FC236}">
                      <a16:creationId xmlns:a16="http://schemas.microsoft.com/office/drawing/2014/main" id="{C9FF6954-473B-476E-B4F0-B7440A6A2F9E}"/>
                    </a:ext>
                  </a:extLst>
                </p:cNvPr>
                <p:cNvGrpSpPr/>
                <p:nvPr/>
              </p:nvGrpSpPr>
              <p:grpSpPr>
                <a:xfrm>
                  <a:off x="1621766" y="32"/>
                  <a:ext cx="2439037" cy="2416902"/>
                  <a:chOff x="0" y="845688"/>
                  <a:chExt cx="2439156" cy="2416902"/>
                </a:xfrm>
              </p:grpSpPr>
              <p:cxnSp>
                <p:nvCxnSpPr>
                  <p:cNvPr id="52" name="Conector recto 51">
                    <a:extLst>
                      <a:ext uri="{FF2B5EF4-FFF2-40B4-BE49-F238E27FC236}">
                        <a16:creationId xmlns:a16="http://schemas.microsoft.com/office/drawing/2014/main" id="{64803904-31D3-40D8-8A80-54EC90B2693A}"/>
                      </a:ext>
                    </a:extLst>
                  </p:cNvPr>
                  <p:cNvCxnSpPr/>
                  <p:nvPr/>
                </p:nvCxnSpPr>
                <p:spPr>
                  <a:xfrm flipH="1">
                    <a:off x="570840" y="2463066"/>
                    <a:ext cx="125857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53" name="Grupo 52">
                    <a:extLst>
                      <a:ext uri="{FF2B5EF4-FFF2-40B4-BE49-F238E27FC236}">
                        <a16:creationId xmlns:a16="http://schemas.microsoft.com/office/drawing/2014/main" id="{CCE55A60-D8BD-4722-8EF0-709701777E2B}"/>
                      </a:ext>
                    </a:extLst>
                  </p:cNvPr>
                  <p:cNvGrpSpPr/>
                  <p:nvPr/>
                </p:nvGrpSpPr>
                <p:grpSpPr>
                  <a:xfrm>
                    <a:off x="0" y="845688"/>
                    <a:ext cx="2439156" cy="2416902"/>
                    <a:chOff x="0" y="845688"/>
                    <a:chExt cx="2439156" cy="2416902"/>
                  </a:xfrm>
                </p:grpSpPr>
                <p:grpSp>
                  <p:nvGrpSpPr>
                    <p:cNvPr id="54" name="Grupo 53">
                      <a:extLst>
                        <a:ext uri="{FF2B5EF4-FFF2-40B4-BE49-F238E27FC236}">
                          <a16:creationId xmlns:a16="http://schemas.microsoft.com/office/drawing/2014/main" id="{2104AFBC-1F53-4C09-9317-66EA1B604372}"/>
                        </a:ext>
                      </a:extLst>
                    </p:cNvPr>
                    <p:cNvGrpSpPr/>
                    <p:nvPr/>
                  </p:nvGrpSpPr>
                  <p:grpSpPr>
                    <a:xfrm>
                      <a:off x="0" y="845688"/>
                      <a:ext cx="2439156" cy="2416902"/>
                      <a:chOff x="0" y="845688"/>
                      <a:chExt cx="2439156" cy="2416902"/>
                    </a:xfrm>
                  </p:grpSpPr>
                  <p:sp>
                    <p:nvSpPr>
                      <p:cNvPr id="60" name="Rectángulo 59">
                        <a:extLst>
                          <a:ext uri="{FF2B5EF4-FFF2-40B4-BE49-F238E27FC236}">
                            <a16:creationId xmlns:a16="http://schemas.microsoft.com/office/drawing/2014/main" id="{A09FD6CC-967C-493D-8BB2-6E20DBECC656}"/>
                          </a:ext>
                        </a:extLst>
                      </p:cNvPr>
                      <p:cNvSpPr/>
                      <p:nvPr/>
                    </p:nvSpPr>
                    <p:spPr>
                      <a:xfrm>
                        <a:off x="248420" y="845688"/>
                        <a:ext cx="1815971" cy="394924"/>
                      </a:xfrm>
                      <a:prstGeom prst="rect">
                        <a:avLst/>
                      </a:prstGeom>
                      <a:solidFill>
                        <a:srgbClr val="FFFFCC"/>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0" fontAlgn="base" hangingPunct="0">
                          <a:spcAft>
                            <a:spcPts val="0"/>
                          </a:spcAft>
                        </a:pPr>
                        <a:r>
                          <a:rPr lang="es-EC" sz="1000" kern="1200" dirty="0">
                            <a:solidFill>
                              <a:srgbClr val="000000"/>
                            </a:solidFill>
                            <a:effectLst/>
                            <a:latin typeface="+mj-lt"/>
                            <a:ea typeface="Calibri" panose="020F0502020204030204" pitchFamily="34" charset="0"/>
                            <a:cs typeface="Times New Roman" panose="02020603050405020304" pitchFamily="18" charset="0"/>
                          </a:rPr>
                          <a:t>Analizar la escena del crimen</a:t>
                        </a:r>
                        <a:endParaRPr lang="es-EC" sz="1000" dirty="0">
                          <a:effectLst/>
                          <a:latin typeface="+mj-lt"/>
                          <a:ea typeface="Calibri" panose="020F0502020204030204" pitchFamily="34" charset="0"/>
                          <a:cs typeface="Times New Roman" panose="02020603050405020304" pitchFamily="18" charset="0"/>
                        </a:endParaRPr>
                      </a:p>
                    </p:txBody>
                  </p:sp>
                  <p:sp>
                    <p:nvSpPr>
                      <p:cNvPr id="61" name="Rectángulo: esquinas redondeadas 60">
                        <a:extLst>
                          <a:ext uri="{FF2B5EF4-FFF2-40B4-BE49-F238E27FC236}">
                            <a16:creationId xmlns:a16="http://schemas.microsoft.com/office/drawing/2014/main" id="{4163458D-05F8-4C08-8000-39441A3A762D}"/>
                          </a:ext>
                        </a:extLst>
                      </p:cNvPr>
                      <p:cNvSpPr/>
                      <p:nvPr/>
                    </p:nvSpPr>
                    <p:spPr>
                      <a:xfrm>
                        <a:off x="248420" y="1411242"/>
                        <a:ext cx="1815971" cy="375274"/>
                      </a:xfrm>
                      <a:prstGeom prst="roundRect">
                        <a:avLst/>
                      </a:prstGeom>
                      <a:solidFill>
                        <a:srgbClr val="CCFFCC"/>
                      </a:solidFill>
                      <a:ln>
                        <a:solidFill>
                          <a:schemeClr val="accent5"/>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0" fontAlgn="base" hangingPunct="0">
                          <a:spcAft>
                            <a:spcPts val="0"/>
                          </a:spcAft>
                        </a:pPr>
                        <a:r>
                          <a:rPr lang="es-EC" sz="1000" kern="1200" dirty="0">
                            <a:solidFill>
                              <a:srgbClr val="000000"/>
                            </a:solidFill>
                            <a:effectLst/>
                            <a:latin typeface="+mj-lt"/>
                            <a:ea typeface="Calibri" panose="020F0502020204030204" pitchFamily="34" charset="0"/>
                            <a:cs typeface="Times New Roman" panose="02020603050405020304" pitchFamily="18" charset="0"/>
                          </a:rPr>
                          <a:t>Identificar los requerimientos cartográficos</a:t>
                        </a:r>
                        <a:endParaRPr lang="es-EC" sz="1000" dirty="0">
                          <a:effectLst/>
                          <a:latin typeface="+mj-lt"/>
                          <a:ea typeface="Calibri" panose="020F0502020204030204" pitchFamily="34" charset="0"/>
                          <a:cs typeface="Times New Roman" panose="02020603050405020304" pitchFamily="18" charset="0"/>
                        </a:endParaRPr>
                      </a:p>
                    </p:txBody>
                  </p:sp>
                  <p:sp>
                    <p:nvSpPr>
                      <p:cNvPr id="62" name="Rectángulo 61">
                        <a:extLst>
                          <a:ext uri="{FF2B5EF4-FFF2-40B4-BE49-F238E27FC236}">
                            <a16:creationId xmlns:a16="http://schemas.microsoft.com/office/drawing/2014/main" id="{55FAFD09-7EE2-447A-8BE0-C4ECC9A7A5F9}"/>
                          </a:ext>
                        </a:extLst>
                      </p:cNvPr>
                      <p:cNvSpPr/>
                      <p:nvPr/>
                    </p:nvSpPr>
                    <p:spPr>
                      <a:xfrm>
                        <a:off x="248420" y="1966224"/>
                        <a:ext cx="1815971" cy="385846"/>
                      </a:xfrm>
                      <a:prstGeom prst="rect">
                        <a:avLst/>
                      </a:prstGeom>
                      <a:solidFill>
                        <a:srgbClr val="FFFFCC"/>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0" fontAlgn="base" hangingPunct="0">
                          <a:spcAft>
                            <a:spcPts val="0"/>
                          </a:spcAft>
                        </a:pPr>
                        <a:r>
                          <a:rPr lang="es-EC" sz="1000" kern="1200">
                            <a:solidFill>
                              <a:srgbClr val="000000"/>
                            </a:solidFill>
                            <a:effectLst/>
                            <a:latin typeface="+mj-lt"/>
                            <a:ea typeface="Calibri" panose="020F0502020204030204" pitchFamily="34" charset="0"/>
                            <a:cs typeface="Times New Roman" panose="02020603050405020304" pitchFamily="18" charset="0"/>
                          </a:rPr>
                          <a:t>Recopilar y actualizar información cartográfica</a:t>
                        </a:r>
                        <a:endParaRPr lang="es-EC" sz="1000">
                          <a:effectLst/>
                          <a:latin typeface="+mj-lt"/>
                          <a:ea typeface="Calibri" panose="020F0502020204030204" pitchFamily="34" charset="0"/>
                          <a:cs typeface="Times New Roman" panose="02020603050405020304" pitchFamily="18" charset="0"/>
                        </a:endParaRPr>
                      </a:p>
                    </p:txBody>
                  </p:sp>
                  <p:sp>
                    <p:nvSpPr>
                      <p:cNvPr id="63" name="Diagrama de flujo: disco magnético 62">
                        <a:extLst>
                          <a:ext uri="{FF2B5EF4-FFF2-40B4-BE49-F238E27FC236}">
                            <a16:creationId xmlns:a16="http://schemas.microsoft.com/office/drawing/2014/main" id="{ED8BD3AC-3A3F-4FB1-B822-B0DB1637632D}"/>
                          </a:ext>
                        </a:extLst>
                      </p:cNvPr>
                      <p:cNvSpPr/>
                      <p:nvPr/>
                    </p:nvSpPr>
                    <p:spPr>
                      <a:xfrm>
                        <a:off x="0" y="2595205"/>
                        <a:ext cx="1080770" cy="667385"/>
                      </a:xfrm>
                      <a:prstGeom prst="flowChartMagneticDisk">
                        <a:avLst/>
                      </a:prstGeom>
                      <a:solidFill>
                        <a:srgbClr val="CCFFCC"/>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0" fontAlgn="base" hangingPunct="0">
                          <a:spcAft>
                            <a:spcPts val="0"/>
                          </a:spcAft>
                        </a:pPr>
                        <a:r>
                          <a:rPr lang="es-ES" sz="1000" kern="1200" dirty="0">
                            <a:solidFill>
                              <a:srgbClr val="000000"/>
                            </a:solidFill>
                            <a:effectLst/>
                            <a:latin typeface="+mj-lt"/>
                            <a:ea typeface="Calibri" panose="020F0502020204030204" pitchFamily="34" charset="0"/>
                            <a:cs typeface="Times New Roman" panose="02020603050405020304" pitchFamily="18" charset="0"/>
                          </a:rPr>
                          <a:t>Geodatabase del caso A</a:t>
                        </a:r>
                        <a:r>
                          <a:rPr lang="en-US" sz="1000" kern="1200" dirty="0">
                            <a:solidFill>
                              <a:srgbClr val="000000"/>
                            </a:solidFill>
                            <a:effectLst/>
                            <a:latin typeface="+mj-lt"/>
                            <a:ea typeface="Calibri" panose="020F0502020204030204" pitchFamily="34" charset="0"/>
                            <a:cs typeface="Times New Roman" panose="02020603050405020304" pitchFamily="18" charset="0"/>
                          </a:rPr>
                          <a:t> </a:t>
                        </a:r>
                        <a:endParaRPr lang="es-EC" sz="1000" dirty="0">
                          <a:effectLst/>
                          <a:latin typeface="+mj-lt"/>
                          <a:ea typeface="Calibri" panose="020F0502020204030204" pitchFamily="34" charset="0"/>
                          <a:cs typeface="Times New Roman" panose="02020603050405020304" pitchFamily="18" charset="0"/>
                        </a:endParaRPr>
                      </a:p>
                    </p:txBody>
                  </p:sp>
                  <p:sp>
                    <p:nvSpPr>
                      <p:cNvPr id="64" name="Diagrama de flujo: disco magnético 63">
                        <a:extLst>
                          <a:ext uri="{FF2B5EF4-FFF2-40B4-BE49-F238E27FC236}">
                            <a16:creationId xmlns:a16="http://schemas.microsoft.com/office/drawing/2014/main" id="{34C366FB-6387-4114-911A-B2B246B340DE}"/>
                          </a:ext>
                        </a:extLst>
                      </p:cNvPr>
                      <p:cNvSpPr/>
                      <p:nvPr/>
                    </p:nvSpPr>
                    <p:spPr>
                      <a:xfrm>
                        <a:off x="1358386" y="2584633"/>
                        <a:ext cx="1080770" cy="668020"/>
                      </a:xfrm>
                      <a:prstGeom prst="flowChartMagneticDisk">
                        <a:avLst/>
                      </a:prstGeom>
                      <a:solidFill>
                        <a:srgbClr val="CCFFCC"/>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0" fontAlgn="base" hangingPunct="0">
                          <a:spcAft>
                            <a:spcPts val="0"/>
                          </a:spcAft>
                        </a:pPr>
                        <a:r>
                          <a:rPr lang="es-ES" sz="1000" kern="1200" dirty="0">
                            <a:solidFill>
                              <a:srgbClr val="000000"/>
                            </a:solidFill>
                            <a:effectLst/>
                            <a:latin typeface="+mj-lt"/>
                            <a:ea typeface="Calibri" panose="020F0502020204030204" pitchFamily="34" charset="0"/>
                            <a:cs typeface="Times New Roman" panose="02020603050405020304" pitchFamily="18" charset="0"/>
                          </a:rPr>
                          <a:t>Geodatabase cartográfica</a:t>
                        </a:r>
                        <a:endParaRPr lang="es-EC" sz="1000" dirty="0">
                          <a:effectLst/>
                          <a:latin typeface="+mj-lt"/>
                          <a:ea typeface="Calibri" panose="020F0502020204030204" pitchFamily="34" charset="0"/>
                          <a:cs typeface="Times New Roman" panose="02020603050405020304" pitchFamily="18" charset="0"/>
                        </a:endParaRPr>
                      </a:p>
                    </p:txBody>
                  </p:sp>
                </p:grpSp>
                <p:cxnSp>
                  <p:nvCxnSpPr>
                    <p:cNvPr id="55" name="Conector recto de flecha 54">
                      <a:extLst>
                        <a:ext uri="{FF2B5EF4-FFF2-40B4-BE49-F238E27FC236}">
                          <a16:creationId xmlns:a16="http://schemas.microsoft.com/office/drawing/2014/main" id="{A18D7C7C-352A-4A77-A50C-A05EE1EEF96D}"/>
                        </a:ext>
                      </a:extLst>
                    </p:cNvPr>
                    <p:cNvCxnSpPr/>
                    <p:nvPr/>
                  </p:nvCxnSpPr>
                  <p:spPr>
                    <a:xfrm>
                      <a:off x="1202022" y="2352069"/>
                      <a:ext cx="0" cy="13006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ector recto de flecha 55">
                      <a:extLst>
                        <a:ext uri="{FF2B5EF4-FFF2-40B4-BE49-F238E27FC236}">
                          <a16:creationId xmlns:a16="http://schemas.microsoft.com/office/drawing/2014/main" id="{0CD960F2-7BE1-47D8-B640-B778E15C19DD}"/>
                        </a:ext>
                      </a:extLst>
                    </p:cNvPr>
                    <p:cNvCxnSpPr/>
                    <p:nvPr/>
                  </p:nvCxnSpPr>
                  <p:spPr>
                    <a:xfrm>
                      <a:off x="1159737" y="1242104"/>
                      <a:ext cx="0" cy="16764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ector recto de flecha 56">
                      <a:extLst>
                        <a:ext uri="{FF2B5EF4-FFF2-40B4-BE49-F238E27FC236}">
                          <a16:creationId xmlns:a16="http://schemas.microsoft.com/office/drawing/2014/main" id="{A4E4716B-EB97-48CF-B101-F5125C03CDF4}"/>
                        </a:ext>
                      </a:extLst>
                    </p:cNvPr>
                    <p:cNvCxnSpPr/>
                    <p:nvPr/>
                  </p:nvCxnSpPr>
                  <p:spPr>
                    <a:xfrm>
                      <a:off x="1159737" y="1786516"/>
                      <a:ext cx="0" cy="19050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ector recto de flecha 57">
                      <a:extLst>
                        <a:ext uri="{FF2B5EF4-FFF2-40B4-BE49-F238E27FC236}">
                          <a16:creationId xmlns:a16="http://schemas.microsoft.com/office/drawing/2014/main" id="{D79A243D-1028-47C2-B90E-53E5147F2DD2}"/>
                        </a:ext>
                      </a:extLst>
                    </p:cNvPr>
                    <p:cNvCxnSpPr/>
                    <p:nvPr/>
                  </p:nvCxnSpPr>
                  <p:spPr>
                    <a:xfrm>
                      <a:off x="578327" y="2463066"/>
                      <a:ext cx="0" cy="13335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ector recto de flecha 58">
                      <a:extLst>
                        <a:ext uri="{FF2B5EF4-FFF2-40B4-BE49-F238E27FC236}">
                          <a16:creationId xmlns:a16="http://schemas.microsoft.com/office/drawing/2014/main" id="{866C9D58-F106-4DDD-8F4E-B336349CFA9C}"/>
                        </a:ext>
                      </a:extLst>
                    </p:cNvPr>
                    <p:cNvCxnSpPr/>
                    <p:nvPr/>
                  </p:nvCxnSpPr>
                  <p:spPr>
                    <a:xfrm>
                      <a:off x="1831002" y="2463066"/>
                      <a:ext cx="0" cy="119063"/>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6" name="Grupo 45">
                  <a:extLst>
                    <a:ext uri="{FF2B5EF4-FFF2-40B4-BE49-F238E27FC236}">
                      <a16:creationId xmlns:a16="http://schemas.microsoft.com/office/drawing/2014/main" id="{9663BDC2-6D38-4305-B5BA-F6DD58B76AF5}"/>
                    </a:ext>
                  </a:extLst>
                </p:cNvPr>
                <p:cNvGrpSpPr/>
                <p:nvPr/>
              </p:nvGrpSpPr>
              <p:grpSpPr>
                <a:xfrm>
                  <a:off x="2704760" y="2079338"/>
                  <a:ext cx="277195" cy="532309"/>
                  <a:chOff x="2813981" y="238720"/>
                  <a:chExt cx="277199" cy="532378"/>
                </a:xfrm>
              </p:grpSpPr>
              <p:cxnSp>
                <p:nvCxnSpPr>
                  <p:cNvPr id="50" name="Conector recto 49">
                    <a:extLst>
                      <a:ext uri="{FF2B5EF4-FFF2-40B4-BE49-F238E27FC236}">
                        <a16:creationId xmlns:a16="http://schemas.microsoft.com/office/drawing/2014/main" id="{655D3C77-CA20-4028-9EC1-AA014CA3C7CF}"/>
                      </a:ext>
                    </a:extLst>
                  </p:cNvPr>
                  <p:cNvCxnSpPr/>
                  <p:nvPr/>
                </p:nvCxnSpPr>
                <p:spPr>
                  <a:xfrm>
                    <a:off x="2813981" y="238720"/>
                    <a:ext cx="27719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1" name="Conector recto de flecha 50">
                    <a:extLst>
                      <a:ext uri="{FF2B5EF4-FFF2-40B4-BE49-F238E27FC236}">
                        <a16:creationId xmlns:a16="http://schemas.microsoft.com/office/drawing/2014/main" id="{D4A1B7C7-07F8-485C-B25C-4F31B5E7D592}"/>
                      </a:ext>
                    </a:extLst>
                  </p:cNvPr>
                  <p:cNvCxnSpPr/>
                  <p:nvPr/>
                </p:nvCxnSpPr>
                <p:spPr>
                  <a:xfrm flipH="1">
                    <a:off x="2974805" y="238720"/>
                    <a:ext cx="1545" cy="532378"/>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051" name="Grupo 2050">
                <a:extLst>
                  <a:ext uri="{FF2B5EF4-FFF2-40B4-BE49-F238E27FC236}">
                    <a16:creationId xmlns:a16="http://schemas.microsoft.com/office/drawing/2014/main" id="{EBFEE0C7-623A-4801-AFA8-44A664268799}"/>
                  </a:ext>
                </a:extLst>
              </p:cNvPr>
              <p:cNvGrpSpPr/>
              <p:nvPr/>
            </p:nvGrpSpPr>
            <p:grpSpPr>
              <a:xfrm>
                <a:off x="2161081" y="1020789"/>
                <a:ext cx="1815465" cy="2051508"/>
                <a:chOff x="2161081" y="1020789"/>
                <a:chExt cx="1815465" cy="2051508"/>
              </a:xfrm>
            </p:grpSpPr>
            <p:grpSp>
              <p:nvGrpSpPr>
                <p:cNvPr id="2050" name="Grupo 2049">
                  <a:extLst>
                    <a:ext uri="{FF2B5EF4-FFF2-40B4-BE49-F238E27FC236}">
                      <a16:creationId xmlns:a16="http://schemas.microsoft.com/office/drawing/2014/main" id="{174CF523-44B3-423B-B002-511F9C7A5B34}"/>
                    </a:ext>
                  </a:extLst>
                </p:cNvPr>
                <p:cNvGrpSpPr/>
                <p:nvPr/>
              </p:nvGrpSpPr>
              <p:grpSpPr>
                <a:xfrm>
                  <a:off x="2161081" y="1020789"/>
                  <a:ext cx="1815465" cy="1860893"/>
                  <a:chOff x="2754409" y="1083037"/>
                  <a:chExt cx="1815465" cy="1860893"/>
                </a:xfrm>
              </p:grpSpPr>
              <p:grpSp>
                <p:nvGrpSpPr>
                  <p:cNvPr id="28" name="Grupo 27">
                    <a:extLst>
                      <a:ext uri="{FF2B5EF4-FFF2-40B4-BE49-F238E27FC236}">
                        <a16:creationId xmlns:a16="http://schemas.microsoft.com/office/drawing/2014/main" id="{0EB62868-602E-471F-A79B-301E2059CF7C}"/>
                      </a:ext>
                    </a:extLst>
                  </p:cNvPr>
                  <p:cNvGrpSpPr/>
                  <p:nvPr/>
                </p:nvGrpSpPr>
                <p:grpSpPr>
                  <a:xfrm>
                    <a:off x="2754409" y="1654318"/>
                    <a:ext cx="1815465" cy="1289612"/>
                    <a:chOff x="2647950" y="700161"/>
                    <a:chExt cx="1815465" cy="1289612"/>
                  </a:xfrm>
                </p:grpSpPr>
                <p:cxnSp>
                  <p:nvCxnSpPr>
                    <p:cNvPr id="29" name="Conector recto de flecha 28">
                      <a:extLst>
                        <a:ext uri="{FF2B5EF4-FFF2-40B4-BE49-F238E27FC236}">
                          <a16:creationId xmlns:a16="http://schemas.microsoft.com/office/drawing/2014/main" id="{87A199B7-4D0D-4C04-A11C-917327327159}"/>
                        </a:ext>
                      </a:extLst>
                    </p:cNvPr>
                    <p:cNvCxnSpPr/>
                    <p:nvPr/>
                  </p:nvCxnSpPr>
                  <p:spPr>
                    <a:xfrm>
                      <a:off x="3556635" y="1135063"/>
                      <a:ext cx="0" cy="19558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1" name="Rectángulo 30">
                      <a:extLst>
                        <a:ext uri="{FF2B5EF4-FFF2-40B4-BE49-F238E27FC236}">
                          <a16:creationId xmlns:a16="http://schemas.microsoft.com/office/drawing/2014/main" id="{A950F016-BEFF-4868-A2F7-B205843A362D}"/>
                        </a:ext>
                      </a:extLst>
                    </p:cNvPr>
                    <p:cNvSpPr/>
                    <p:nvPr/>
                  </p:nvSpPr>
                  <p:spPr>
                    <a:xfrm>
                      <a:off x="2647950" y="700161"/>
                      <a:ext cx="1815465" cy="427447"/>
                    </a:xfrm>
                    <a:prstGeom prst="rect">
                      <a:avLst/>
                    </a:prstGeom>
                    <a:solidFill>
                      <a:srgbClr val="FFFFCC"/>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0" fontAlgn="base" hangingPunct="0">
                        <a:spcAft>
                          <a:spcPts val="0"/>
                        </a:spcAft>
                      </a:pPr>
                      <a:r>
                        <a:rPr lang="es-EC" sz="1000" kern="1200" dirty="0">
                          <a:solidFill>
                            <a:srgbClr val="000000"/>
                          </a:solidFill>
                          <a:effectLst/>
                          <a:latin typeface="+mj-lt"/>
                          <a:ea typeface="Calibri" panose="020F0502020204030204" pitchFamily="34" charset="0"/>
                          <a:cs typeface="Times New Roman" panose="02020603050405020304" pitchFamily="18" charset="0"/>
                        </a:rPr>
                        <a:t>Recopilar, Capturar, Depurar Evaluar y Especializar información</a:t>
                      </a:r>
                      <a:endParaRPr lang="es-EC" sz="1000" dirty="0">
                        <a:effectLst/>
                        <a:latin typeface="+mj-lt"/>
                        <a:ea typeface="Calibri" panose="020F0502020204030204" pitchFamily="34" charset="0"/>
                        <a:cs typeface="Times New Roman" panose="02020603050405020304" pitchFamily="18" charset="0"/>
                      </a:endParaRPr>
                    </a:p>
                  </p:txBody>
                </p:sp>
                <p:sp>
                  <p:nvSpPr>
                    <p:cNvPr id="32" name="Diagrama de flujo: disco magnético 31">
                      <a:extLst>
                        <a:ext uri="{FF2B5EF4-FFF2-40B4-BE49-F238E27FC236}">
                          <a16:creationId xmlns:a16="http://schemas.microsoft.com/office/drawing/2014/main" id="{0080E3C3-5487-4581-9C39-29FA64393B1D}"/>
                        </a:ext>
                      </a:extLst>
                    </p:cNvPr>
                    <p:cNvSpPr/>
                    <p:nvPr/>
                  </p:nvSpPr>
                  <p:spPr>
                    <a:xfrm>
                      <a:off x="3019425" y="1322388"/>
                      <a:ext cx="1080770" cy="667385"/>
                    </a:xfrm>
                    <a:prstGeom prst="flowChartMagneticDisk">
                      <a:avLst/>
                    </a:prstGeom>
                    <a:solidFill>
                      <a:srgbClr val="CCFFCC"/>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0" fontAlgn="base" hangingPunct="0">
                        <a:spcAft>
                          <a:spcPts val="0"/>
                        </a:spcAft>
                      </a:pPr>
                      <a:r>
                        <a:rPr lang="es-ES" sz="1000" kern="1200" dirty="0">
                          <a:solidFill>
                            <a:srgbClr val="000000"/>
                          </a:solidFill>
                          <a:effectLst/>
                          <a:latin typeface="+mj-lt"/>
                          <a:ea typeface="Calibri" panose="020F0502020204030204" pitchFamily="34" charset="0"/>
                          <a:cs typeface="Times New Roman" panose="02020603050405020304" pitchFamily="18" charset="0"/>
                        </a:rPr>
                        <a:t>Geodatabase del caso</a:t>
                      </a:r>
                      <a:r>
                        <a:rPr lang="en-US" sz="1000" kern="1200" dirty="0">
                          <a:solidFill>
                            <a:srgbClr val="000000"/>
                          </a:solidFill>
                          <a:effectLst/>
                          <a:latin typeface="+mj-lt"/>
                          <a:ea typeface="Calibri" panose="020F0502020204030204" pitchFamily="34" charset="0"/>
                          <a:cs typeface="Times New Roman" panose="02020603050405020304" pitchFamily="18" charset="0"/>
                        </a:rPr>
                        <a:t> </a:t>
                      </a:r>
                      <a:endParaRPr lang="es-EC" sz="1000" dirty="0">
                        <a:effectLst/>
                        <a:latin typeface="+mj-lt"/>
                        <a:ea typeface="Calibri" panose="020F0502020204030204" pitchFamily="34" charset="0"/>
                        <a:cs typeface="Times New Roman" panose="02020603050405020304" pitchFamily="18" charset="0"/>
                      </a:endParaRPr>
                    </a:p>
                  </p:txBody>
                </p:sp>
              </p:grpSp>
              <p:grpSp>
                <p:nvGrpSpPr>
                  <p:cNvPr id="2049" name="Grupo 2048">
                    <a:extLst>
                      <a:ext uri="{FF2B5EF4-FFF2-40B4-BE49-F238E27FC236}">
                        <a16:creationId xmlns:a16="http://schemas.microsoft.com/office/drawing/2014/main" id="{E6073980-7D53-440D-9492-A7FD4F86504B}"/>
                      </a:ext>
                    </a:extLst>
                  </p:cNvPr>
                  <p:cNvGrpSpPr/>
                  <p:nvPr/>
                </p:nvGrpSpPr>
                <p:grpSpPr>
                  <a:xfrm>
                    <a:off x="2828577" y="1083037"/>
                    <a:ext cx="1677670" cy="582930"/>
                    <a:chOff x="2642606" y="49368"/>
                    <a:chExt cx="1677670" cy="582930"/>
                  </a:xfrm>
                </p:grpSpPr>
                <p:cxnSp>
                  <p:nvCxnSpPr>
                    <p:cNvPr id="99" name="Conector recto de flecha 98">
                      <a:extLst>
                        <a:ext uri="{FF2B5EF4-FFF2-40B4-BE49-F238E27FC236}">
                          <a16:creationId xmlns:a16="http://schemas.microsoft.com/office/drawing/2014/main" id="{97653664-249C-4861-A49F-F669B75006C6}"/>
                        </a:ext>
                      </a:extLst>
                    </p:cNvPr>
                    <p:cNvCxnSpPr/>
                    <p:nvPr/>
                  </p:nvCxnSpPr>
                  <p:spPr>
                    <a:xfrm>
                      <a:off x="3475726" y="436083"/>
                      <a:ext cx="0" cy="1962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0" name="Rectángulo: esquinas redondeadas 99">
                      <a:extLst>
                        <a:ext uri="{FF2B5EF4-FFF2-40B4-BE49-F238E27FC236}">
                          <a16:creationId xmlns:a16="http://schemas.microsoft.com/office/drawing/2014/main" id="{B07164D2-14A0-47B0-BA31-2BF8DF7F0C0A}"/>
                        </a:ext>
                      </a:extLst>
                    </p:cNvPr>
                    <p:cNvSpPr/>
                    <p:nvPr/>
                  </p:nvSpPr>
                  <p:spPr>
                    <a:xfrm>
                      <a:off x="2642606" y="49368"/>
                      <a:ext cx="1677670" cy="400685"/>
                    </a:xfrm>
                    <a:prstGeom prst="round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0" fontAlgn="base" hangingPunct="0">
                        <a:spcAft>
                          <a:spcPts val="0"/>
                        </a:spcAft>
                      </a:pPr>
                      <a:r>
                        <a:rPr lang="es-EC" sz="1000" kern="1200" dirty="0">
                          <a:solidFill>
                            <a:srgbClr val="000000"/>
                          </a:solidFill>
                          <a:effectLst/>
                          <a:latin typeface="+mj-lt"/>
                          <a:ea typeface="Calibri" panose="020F0502020204030204" pitchFamily="34" charset="0"/>
                          <a:cs typeface="Times New Roman" panose="02020603050405020304" pitchFamily="18" charset="0"/>
                        </a:rPr>
                        <a:t>Inicio</a:t>
                      </a:r>
                      <a:endParaRPr lang="es-EC" sz="1000" dirty="0">
                        <a:effectLst/>
                        <a:latin typeface="+mj-lt"/>
                        <a:ea typeface="Calibri" panose="020F0502020204030204" pitchFamily="34" charset="0"/>
                        <a:cs typeface="Times New Roman" panose="02020603050405020304" pitchFamily="18" charset="0"/>
                      </a:endParaRPr>
                    </a:p>
                    <a:p>
                      <a:pPr algn="ctr" eaLnBrk="0" fontAlgn="base" hangingPunct="0">
                        <a:spcAft>
                          <a:spcPts val="0"/>
                        </a:spcAft>
                      </a:pPr>
                      <a:r>
                        <a:rPr lang="es-EC" sz="1000" kern="1200" dirty="0">
                          <a:solidFill>
                            <a:srgbClr val="000000"/>
                          </a:solidFill>
                          <a:effectLst/>
                          <a:latin typeface="+mj-lt"/>
                          <a:ea typeface="Calibri" panose="020F0502020204030204" pitchFamily="34" charset="0"/>
                          <a:cs typeface="Times New Roman" panose="02020603050405020304" pitchFamily="18" charset="0"/>
                        </a:rPr>
                        <a:t>Perfil Geográfico Criminal</a:t>
                      </a:r>
                      <a:endParaRPr lang="es-EC" sz="1000" dirty="0">
                        <a:effectLst/>
                        <a:latin typeface="+mj-lt"/>
                        <a:ea typeface="Calibri" panose="020F0502020204030204" pitchFamily="34" charset="0"/>
                        <a:cs typeface="Times New Roman" panose="02020603050405020304" pitchFamily="18" charset="0"/>
                      </a:endParaRPr>
                    </a:p>
                  </p:txBody>
                </p:sp>
              </p:grpSp>
            </p:grpSp>
            <p:cxnSp>
              <p:nvCxnSpPr>
                <p:cNvPr id="107" name="Conector recto de flecha 106">
                  <a:extLst>
                    <a:ext uri="{FF2B5EF4-FFF2-40B4-BE49-F238E27FC236}">
                      <a16:creationId xmlns:a16="http://schemas.microsoft.com/office/drawing/2014/main" id="{A3F92D96-58B1-445F-A3B4-BF9B9E6143C2}"/>
                    </a:ext>
                  </a:extLst>
                </p:cNvPr>
                <p:cNvCxnSpPr/>
                <p:nvPr/>
              </p:nvCxnSpPr>
              <p:spPr>
                <a:xfrm>
                  <a:off x="3078352" y="2876717"/>
                  <a:ext cx="0" cy="19558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75" name="Diagrama de flujo: conector 174">
              <a:extLst>
                <a:ext uri="{FF2B5EF4-FFF2-40B4-BE49-F238E27FC236}">
                  <a16:creationId xmlns:a16="http://schemas.microsoft.com/office/drawing/2014/main" id="{8944235D-B49A-43CF-B836-641D4E79467B}"/>
                </a:ext>
              </a:extLst>
            </p:cNvPr>
            <p:cNvSpPr/>
            <p:nvPr/>
          </p:nvSpPr>
          <p:spPr>
            <a:xfrm>
              <a:off x="1472048" y="6028024"/>
              <a:ext cx="308610" cy="317500"/>
            </a:xfrm>
            <a:prstGeom prst="flowChartConnector">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l" eaLnBrk="0" fontAlgn="base" hangingPunct="0">
                <a:spcAft>
                  <a:spcPts val="0"/>
                </a:spcAft>
              </a:pPr>
              <a:r>
                <a:rPr lang="es-EC" sz="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p:grpSp>
      <p:grpSp>
        <p:nvGrpSpPr>
          <p:cNvPr id="2058" name="Grupo 2057">
            <a:extLst>
              <a:ext uri="{FF2B5EF4-FFF2-40B4-BE49-F238E27FC236}">
                <a16:creationId xmlns:a16="http://schemas.microsoft.com/office/drawing/2014/main" id="{DD75559B-EDF2-4290-8154-677B60BADDBD}"/>
              </a:ext>
            </a:extLst>
          </p:cNvPr>
          <p:cNvGrpSpPr/>
          <p:nvPr/>
        </p:nvGrpSpPr>
        <p:grpSpPr>
          <a:xfrm>
            <a:off x="3341346" y="1080191"/>
            <a:ext cx="5400040" cy="5532798"/>
            <a:chOff x="3298424" y="1354375"/>
            <a:chExt cx="5400040" cy="5532798"/>
          </a:xfrm>
        </p:grpSpPr>
        <p:grpSp>
          <p:nvGrpSpPr>
            <p:cNvPr id="2055" name="Grupo 2054">
              <a:extLst>
                <a:ext uri="{FF2B5EF4-FFF2-40B4-BE49-F238E27FC236}">
                  <a16:creationId xmlns:a16="http://schemas.microsoft.com/office/drawing/2014/main" id="{6B87B7DB-3324-4AFC-A1DF-000DB52E9988}"/>
                </a:ext>
              </a:extLst>
            </p:cNvPr>
            <p:cNvGrpSpPr/>
            <p:nvPr/>
          </p:nvGrpSpPr>
          <p:grpSpPr>
            <a:xfrm>
              <a:off x="3298424" y="1354375"/>
              <a:ext cx="5400040" cy="5200558"/>
              <a:chOff x="3421974" y="1052539"/>
              <a:chExt cx="5400040" cy="5200558"/>
            </a:xfrm>
          </p:grpSpPr>
          <p:grpSp>
            <p:nvGrpSpPr>
              <p:cNvPr id="2054" name="Grupo 2053">
                <a:extLst>
                  <a:ext uri="{FF2B5EF4-FFF2-40B4-BE49-F238E27FC236}">
                    <a16:creationId xmlns:a16="http://schemas.microsoft.com/office/drawing/2014/main" id="{0C9F9FC0-3C32-42A3-9443-DDB27091F2E8}"/>
                  </a:ext>
                </a:extLst>
              </p:cNvPr>
              <p:cNvGrpSpPr/>
              <p:nvPr/>
            </p:nvGrpSpPr>
            <p:grpSpPr>
              <a:xfrm>
                <a:off x="3421974" y="1361304"/>
                <a:ext cx="5400040" cy="4891793"/>
                <a:chOff x="4306566" y="1124234"/>
                <a:chExt cx="5400040" cy="4891793"/>
              </a:xfrm>
            </p:grpSpPr>
            <p:grpSp>
              <p:nvGrpSpPr>
                <p:cNvPr id="2053" name="Grupo 2052">
                  <a:extLst>
                    <a:ext uri="{FF2B5EF4-FFF2-40B4-BE49-F238E27FC236}">
                      <a16:creationId xmlns:a16="http://schemas.microsoft.com/office/drawing/2014/main" id="{ACA4FF19-4923-406F-B381-A7C9797025BC}"/>
                    </a:ext>
                  </a:extLst>
                </p:cNvPr>
                <p:cNvGrpSpPr/>
                <p:nvPr/>
              </p:nvGrpSpPr>
              <p:grpSpPr>
                <a:xfrm>
                  <a:off x="4811685" y="1124234"/>
                  <a:ext cx="4464050" cy="3071509"/>
                  <a:chOff x="4913462" y="1601923"/>
                  <a:chExt cx="4464050" cy="3071509"/>
                </a:xfrm>
              </p:grpSpPr>
              <p:grpSp>
                <p:nvGrpSpPr>
                  <p:cNvPr id="68" name="Grupo 67">
                    <a:extLst>
                      <a:ext uri="{FF2B5EF4-FFF2-40B4-BE49-F238E27FC236}">
                        <a16:creationId xmlns:a16="http://schemas.microsoft.com/office/drawing/2014/main" id="{02965F76-949E-4314-9CBB-CC572BD2305D}"/>
                      </a:ext>
                    </a:extLst>
                  </p:cNvPr>
                  <p:cNvGrpSpPr/>
                  <p:nvPr/>
                </p:nvGrpSpPr>
                <p:grpSpPr>
                  <a:xfrm>
                    <a:off x="4913462" y="1601923"/>
                    <a:ext cx="4464050" cy="1679278"/>
                    <a:chOff x="0" y="0"/>
                    <a:chExt cx="4464050" cy="1679278"/>
                  </a:xfrm>
                </p:grpSpPr>
                <p:grpSp>
                  <p:nvGrpSpPr>
                    <p:cNvPr id="69" name="Grupo 68">
                      <a:extLst>
                        <a:ext uri="{FF2B5EF4-FFF2-40B4-BE49-F238E27FC236}">
                          <a16:creationId xmlns:a16="http://schemas.microsoft.com/office/drawing/2014/main" id="{84DFDB36-9A5C-41A7-BD5B-4EC82DB0C46D}"/>
                        </a:ext>
                      </a:extLst>
                    </p:cNvPr>
                    <p:cNvGrpSpPr/>
                    <p:nvPr/>
                  </p:nvGrpSpPr>
                  <p:grpSpPr>
                    <a:xfrm>
                      <a:off x="0" y="177800"/>
                      <a:ext cx="4464050" cy="1501478"/>
                      <a:chOff x="0" y="0"/>
                      <a:chExt cx="4464050" cy="1501478"/>
                    </a:xfrm>
                  </p:grpSpPr>
                  <p:sp>
                    <p:nvSpPr>
                      <p:cNvPr id="71" name="Rectángulo 70">
                        <a:extLst>
                          <a:ext uri="{FF2B5EF4-FFF2-40B4-BE49-F238E27FC236}">
                            <a16:creationId xmlns:a16="http://schemas.microsoft.com/office/drawing/2014/main" id="{E2753869-074F-4B3E-A028-77FA7C907D58}"/>
                          </a:ext>
                        </a:extLst>
                      </p:cNvPr>
                      <p:cNvSpPr/>
                      <p:nvPr/>
                    </p:nvSpPr>
                    <p:spPr>
                      <a:xfrm>
                        <a:off x="0" y="257175"/>
                        <a:ext cx="1816100" cy="39497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0" fontAlgn="base" hangingPunct="0">
                          <a:spcAft>
                            <a:spcPts val="0"/>
                          </a:spcAft>
                        </a:pPr>
                        <a:r>
                          <a:rPr lang="es-EC" sz="1000" kern="1200" dirty="0">
                            <a:solidFill>
                              <a:srgbClr val="000000"/>
                            </a:solidFill>
                            <a:effectLst/>
                            <a:latin typeface="+mj-lt"/>
                            <a:ea typeface="Calibri" panose="020F0502020204030204" pitchFamily="34" charset="0"/>
                            <a:cs typeface="Times New Roman" panose="02020603050405020304" pitchFamily="18" charset="0"/>
                          </a:rPr>
                          <a:t>Realizar el análisis espacial criminológico</a:t>
                        </a:r>
                        <a:endParaRPr lang="es-EC" sz="1000" dirty="0">
                          <a:effectLst/>
                          <a:latin typeface="+mj-lt"/>
                          <a:ea typeface="Calibri" panose="020F0502020204030204" pitchFamily="34" charset="0"/>
                          <a:cs typeface="Times New Roman" panose="02020603050405020304" pitchFamily="18" charset="0"/>
                        </a:endParaRPr>
                      </a:p>
                    </p:txBody>
                  </p:sp>
                  <p:sp>
                    <p:nvSpPr>
                      <p:cNvPr id="72" name="Rectángulo 71">
                        <a:extLst>
                          <a:ext uri="{FF2B5EF4-FFF2-40B4-BE49-F238E27FC236}">
                            <a16:creationId xmlns:a16="http://schemas.microsoft.com/office/drawing/2014/main" id="{AFDF81A4-B523-419C-BA26-BFEF1FA26690}"/>
                          </a:ext>
                        </a:extLst>
                      </p:cNvPr>
                      <p:cNvSpPr/>
                      <p:nvPr/>
                    </p:nvSpPr>
                    <p:spPr>
                      <a:xfrm>
                        <a:off x="2647950" y="266700"/>
                        <a:ext cx="1816100" cy="39497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0" fontAlgn="base" hangingPunct="0">
                          <a:spcAft>
                            <a:spcPts val="0"/>
                          </a:spcAft>
                        </a:pPr>
                        <a:r>
                          <a:rPr lang="es-EC" sz="1000" kern="1200">
                            <a:solidFill>
                              <a:srgbClr val="000000"/>
                            </a:solidFill>
                            <a:effectLst/>
                            <a:latin typeface="+mj-lt"/>
                            <a:ea typeface="Calibri" panose="020F0502020204030204" pitchFamily="34" charset="0"/>
                            <a:cs typeface="Times New Roman" panose="02020603050405020304" pitchFamily="18" charset="0"/>
                          </a:rPr>
                          <a:t>Realizar el análisis espacial psicológico</a:t>
                        </a:r>
                        <a:endParaRPr lang="es-EC" sz="1000">
                          <a:effectLst/>
                          <a:latin typeface="+mj-lt"/>
                          <a:ea typeface="Calibri" panose="020F0502020204030204" pitchFamily="34" charset="0"/>
                          <a:cs typeface="Times New Roman" panose="02020603050405020304" pitchFamily="18" charset="0"/>
                        </a:endParaRPr>
                      </a:p>
                    </p:txBody>
                  </p:sp>
                  <p:sp>
                    <p:nvSpPr>
                      <p:cNvPr id="73" name="Rectángulo: esquinas redondeadas 72">
                        <a:extLst>
                          <a:ext uri="{FF2B5EF4-FFF2-40B4-BE49-F238E27FC236}">
                            <a16:creationId xmlns:a16="http://schemas.microsoft.com/office/drawing/2014/main" id="{E3DEA1B5-7F4E-45E9-8BA4-F62E40579103}"/>
                          </a:ext>
                        </a:extLst>
                      </p:cNvPr>
                      <p:cNvSpPr/>
                      <p:nvPr/>
                    </p:nvSpPr>
                    <p:spPr>
                      <a:xfrm>
                        <a:off x="0" y="838200"/>
                        <a:ext cx="1816100" cy="400685"/>
                      </a:xfrm>
                      <a:prstGeom prst="roundRect">
                        <a:avLst/>
                      </a:prstGeom>
                      <a:solidFill>
                        <a:srgbClr val="CCFFCC"/>
                      </a:solidFill>
                      <a:ln>
                        <a:solidFill>
                          <a:schemeClr val="accent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0" fontAlgn="base" hangingPunct="0">
                          <a:spcAft>
                            <a:spcPts val="0"/>
                          </a:spcAft>
                        </a:pPr>
                        <a:r>
                          <a:rPr lang="es-EC" sz="1000" kern="1200">
                            <a:solidFill>
                              <a:srgbClr val="000000"/>
                            </a:solidFill>
                            <a:effectLst/>
                            <a:latin typeface="+mj-lt"/>
                            <a:ea typeface="Calibri" panose="020F0502020204030204" pitchFamily="34" charset="0"/>
                            <a:cs typeface="Times New Roman" panose="02020603050405020304" pitchFamily="18" charset="0"/>
                          </a:rPr>
                          <a:t>Características del entorno</a:t>
                        </a:r>
                        <a:endParaRPr lang="es-EC" sz="1000">
                          <a:effectLst/>
                          <a:latin typeface="+mj-lt"/>
                          <a:ea typeface="Calibri" panose="020F0502020204030204" pitchFamily="34" charset="0"/>
                          <a:cs typeface="Times New Roman" panose="02020603050405020304" pitchFamily="18" charset="0"/>
                        </a:endParaRPr>
                      </a:p>
                    </p:txBody>
                  </p:sp>
                  <p:sp>
                    <p:nvSpPr>
                      <p:cNvPr id="74" name="Rectángulo: esquinas redondeadas 73">
                        <a:extLst>
                          <a:ext uri="{FF2B5EF4-FFF2-40B4-BE49-F238E27FC236}">
                            <a16:creationId xmlns:a16="http://schemas.microsoft.com/office/drawing/2014/main" id="{D731F045-2708-4C50-B912-B1412F924EE4}"/>
                          </a:ext>
                        </a:extLst>
                      </p:cNvPr>
                      <p:cNvSpPr/>
                      <p:nvPr/>
                    </p:nvSpPr>
                    <p:spPr>
                      <a:xfrm>
                        <a:off x="2647950" y="838200"/>
                        <a:ext cx="1816100" cy="400685"/>
                      </a:xfrm>
                      <a:prstGeom prst="roundRect">
                        <a:avLst/>
                      </a:prstGeom>
                      <a:solidFill>
                        <a:srgbClr val="CCFFCC"/>
                      </a:solidFill>
                      <a:ln>
                        <a:solidFill>
                          <a:schemeClr val="accent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0" fontAlgn="base" hangingPunct="0">
                          <a:spcAft>
                            <a:spcPts val="0"/>
                          </a:spcAft>
                        </a:pPr>
                        <a:r>
                          <a:rPr lang="es-EC" sz="1000" kern="1200" dirty="0">
                            <a:solidFill>
                              <a:srgbClr val="000000"/>
                            </a:solidFill>
                            <a:effectLst/>
                            <a:latin typeface="+mj-lt"/>
                            <a:ea typeface="Calibri" panose="020F0502020204030204" pitchFamily="34" charset="0"/>
                            <a:cs typeface="Times New Roman" panose="02020603050405020304" pitchFamily="18" charset="0"/>
                          </a:rPr>
                          <a:t>Características del comportamiento en el entorno</a:t>
                        </a:r>
                        <a:endParaRPr lang="es-EC" sz="1000" dirty="0">
                          <a:effectLst/>
                          <a:latin typeface="+mj-lt"/>
                          <a:ea typeface="Calibri" panose="020F0502020204030204" pitchFamily="34" charset="0"/>
                          <a:cs typeface="Times New Roman" panose="02020603050405020304" pitchFamily="18" charset="0"/>
                        </a:endParaRPr>
                      </a:p>
                    </p:txBody>
                  </p:sp>
                  <p:grpSp>
                    <p:nvGrpSpPr>
                      <p:cNvPr id="75" name="Grupo 74">
                        <a:extLst>
                          <a:ext uri="{FF2B5EF4-FFF2-40B4-BE49-F238E27FC236}">
                            <a16:creationId xmlns:a16="http://schemas.microsoft.com/office/drawing/2014/main" id="{B2E6F2CE-4B5D-4119-BE77-70B45FE2BF22}"/>
                          </a:ext>
                        </a:extLst>
                      </p:cNvPr>
                      <p:cNvGrpSpPr/>
                      <p:nvPr/>
                    </p:nvGrpSpPr>
                    <p:grpSpPr>
                      <a:xfrm>
                        <a:off x="884802" y="0"/>
                        <a:ext cx="2817361" cy="1501478"/>
                        <a:chOff x="-1023" y="0"/>
                        <a:chExt cx="2817361" cy="1501918"/>
                      </a:xfrm>
                    </p:grpSpPr>
                    <p:cxnSp>
                      <p:nvCxnSpPr>
                        <p:cNvPr id="76" name="Conector recto de flecha 75">
                          <a:extLst>
                            <a:ext uri="{FF2B5EF4-FFF2-40B4-BE49-F238E27FC236}">
                              <a16:creationId xmlns:a16="http://schemas.microsoft.com/office/drawing/2014/main" id="{C9F98982-422C-4430-AA2D-AABD42F05342}"/>
                            </a:ext>
                          </a:extLst>
                        </p:cNvPr>
                        <p:cNvCxnSpPr/>
                        <p:nvPr/>
                      </p:nvCxnSpPr>
                      <p:spPr>
                        <a:xfrm>
                          <a:off x="2771784" y="0"/>
                          <a:ext cx="6107" cy="2737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A15DC913-B036-444F-ACF2-977547A91164}"/>
                            </a:ext>
                          </a:extLst>
                        </p:cNvPr>
                        <p:cNvCxnSpPr/>
                        <p:nvPr/>
                      </p:nvCxnSpPr>
                      <p:spPr>
                        <a:xfrm>
                          <a:off x="2337" y="0"/>
                          <a:ext cx="27672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Conector recto de flecha 77">
                          <a:extLst>
                            <a:ext uri="{FF2B5EF4-FFF2-40B4-BE49-F238E27FC236}">
                              <a16:creationId xmlns:a16="http://schemas.microsoft.com/office/drawing/2014/main" id="{2352AB18-D1C0-46D3-AEEA-912D2600C95C}"/>
                            </a:ext>
                          </a:extLst>
                        </p:cNvPr>
                        <p:cNvCxnSpPr/>
                        <p:nvPr/>
                      </p:nvCxnSpPr>
                      <p:spPr>
                        <a:xfrm>
                          <a:off x="2771249" y="645129"/>
                          <a:ext cx="0" cy="1962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Conector recto de flecha 78">
                          <a:extLst>
                            <a:ext uri="{FF2B5EF4-FFF2-40B4-BE49-F238E27FC236}">
                              <a16:creationId xmlns:a16="http://schemas.microsoft.com/office/drawing/2014/main" id="{3B3527B2-98A3-4E81-B2DF-F182CDC33BB9}"/>
                            </a:ext>
                          </a:extLst>
                        </p:cNvPr>
                        <p:cNvCxnSpPr/>
                        <p:nvPr/>
                      </p:nvCxnSpPr>
                      <p:spPr>
                        <a:xfrm>
                          <a:off x="5609" y="639519"/>
                          <a:ext cx="0" cy="1962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AF6DC545-8DB5-4C86-B506-B2501D6FA30A}"/>
                            </a:ext>
                          </a:extLst>
                        </p:cNvPr>
                        <p:cNvCxnSpPr/>
                        <p:nvPr/>
                      </p:nvCxnSpPr>
                      <p:spPr>
                        <a:xfrm>
                          <a:off x="-1023" y="1496309"/>
                          <a:ext cx="274256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81" name="Grupo 80">
                          <a:extLst>
                            <a:ext uri="{FF2B5EF4-FFF2-40B4-BE49-F238E27FC236}">
                              <a16:creationId xmlns:a16="http://schemas.microsoft.com/office/drawing/2014/main" id="{A6689C5A-EA0F-459F-AD62-FE0029B22B9B}"/>
                            </a:ext>
                          </a:extLst>
                        </p:cNvPr>
                        <p:cNvGrpSpPr/>
                        <p:nvPr/>
                      </p:nvGrpSpPr>
                      <p:grpSpPr>
                        <a:xfrm>
                          <a:off x="2728708" y="61708"/>
                          <a:ext cx="87630" cy="109855"/>
                          <a:chOff x="0" y="0"/>
                          <a:chExt cx="137160" cy="140970"/>
                        </a:xfrm>
                      </p:grpSpPr>
                      <p:sp>
                        <p:nvSpPr>
                          <p:cNvPr id="91" name="Diagrama de flujo: decisión 90">
                            <a:extLst>
                              <a:ext uri="{FF2B5EF4-FFF2-40B4-BE49-F238E27FC236}">
                                <a16:creationId xmlns:a16="http://schemas.microsoft.com/office/drawing/2014/main" id="{F00EFE61-C72F-41A7-B548-32A61DBA8C8B}"/>
                              </a:ext>
                            </a:extLst>
                          </p:cNvPr>
                          <p:cNvSpPr/>
                          <p:nvPr/>
                        </p:nvSpPr>
                        <p:spPr>
                          <a:xfrm>
                            <a:off x="0" y="0"/>
                            <a:ext cx="137160" cy="140970"/>
                          </a:xfrm>
                          <a:prstGeom prst="flowChartDecision">
                            <a:avLst/>
                          </a:prstGeom>
                          <a:solidFill>
                            <a:schemeClr val="tx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1000">
                              <a:latin typeface="+mj-lt"/>
                            </a:endParaRPr>
                          </a:p>
                        </p:txBody>
                      </p:sp>
                      <p:sp>
                        <p:nvSpPr>
                          <p:cNvPr id="92" name="Diagrama de flujo: conector 91">
                            <a:extLst>
                              <a:ext uri="{FF2B5EF4-FFF2-40B4-BE49-F238E27FC236}">
                                <a16:creationId xmlns:a16="http://schemas.microsoft.com/office/drawing/2014/main" id="{BF7EBA4E-7A14-4BD4-B0C8-6C5456F85A09}"/>
                              </a:ext>
                            </a:extLst>
                          </p:cNvPr>
                          <p:cNvSpPr/>
                          <p:nvPr/>
                        </p:nvSpPr>
                        <p:spPr>
                          <a:xfrm>
                            <a:off x="41910" y="45720"/>
                            <a:ext cx="52070" cy="47625"/>
                          </a:xfrm>
                          <a:prstGeom prst="flowChartConnector">
                            <a:avLst/>
                          </a:prstGeom>
                          <a:solidFill>
                            <a:schemeClr val="tx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1000">
                              <a:latin typeface="+mj-lt"/>
                            </a:endParaRPr>
                          </a:p>
                        </p:txBody>
                      </p:sp>
                    </p:grpSp>
                    <p:grpSp>
                      <p:nvGrpSpPr>
                        <p:cNvPr id="82" name="Grupo 81">
                          <a:extLst>
                            <a:ext uri="{FF2B5EF4-FFF2-40B4-BE49-F238E27FC236}">
                              <a16:creationId xmlns:a16="http://schemas.microsoft.com/office/drawing/2014/main" id="{90A6805F-C987-41FE-B76C-E74A7C0F1C7F}"/>
                            </a:ext>
                          </a:extLst>
                        </p:cNvPr>
                        <p:cNvGrpSpPr/>
                        <p:nvPr/>
                      </p:nvGrpSpPr>
                      <p:grpSpPr>
                        <a:xfrm>
                          <a:off x="2705100" y="1245379"/>
                          <a:ext cx="87630" cy="256539"/>
                          <a:chOff x="0" y="0"/>
                          <a:chExt cx="87630" cy="256816"/>
                        </a:xfrm>
                      </p:grpSpPr>
                      <p:grpSp>
                        <p:nvGrpSpPr>
                          <p:cNvPr id="86" name="Grupo 85">
                            <a:extLst>
                              <a:ext uri="{FF2B5EF4-FFF2-40B4-BE49-F238E27FC236}">
                                <a16:creationId xmlns:a16="http://schemas.microsoft.com/office/drawing/2014/main" id="{21A3E564-DEED-449C-B9AB-B94164A1BDE4}"/>
                              </a:ext>
                            </a:extLst>
                          </p:cNvPr>
                          <p:cNvGrpSpPr/>
                          <p:nvPr/>
                        </p:nvGrpSpPr>
                        <p:grpSpPr>
                          <a:xfrm>
                            <a:off x="0" y="51683"/>
                            <a:ext cx="87630" cy="109855"/>
                            <a:chOff x="0" y="0"/>
                            <a:chExt cx="137160" cy="140970"/>
                          </a:xfrm>
                        </p:grpSpPr>
                        <p:sp>
                          <p:nvSpPr>
                            <p:cNvPr id="89" name="Diagrama de flujo: decisión 88">
                              <a:extLst>
                                <a:ext uri="{FF2B5EF4-FFF2-40B4-BE49-F238E27FC236}">
                                  <a16:creationId xmlns:a16="http://schemas.microsoft.com/office/drawing/2014/main" id="{0133DD71-F161-4730-8D6A-32C1E5B92468}"/>
                                </a:ext>
                              </a:extLst>
                            </p:cNvPr>
                            <p:cNvSpPr/>
                            <p:nvPr/>
                          </p:nvSpPr>
                          <p:spPr>
                            <a:xfrm>
                              <a:off x="0" y="0"/>
                              <a:ext cx="137160" cy="140970"/>
                            </a:xfrm>
                            <a:prstGeom prst="flowChartDecision">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1000">
                                <a:latin typeface="+mj-lt"/>
                              </a:endParaRPr>
                            </a:p>
                          </p:txBody>
                        </p:sp>
                        <p:sp>
                          <p:nvSpPr>
                            <p:cNvPr id="90" name="Diagrama de flujo: conector 89">
                              <a:extLst>
                                <a:ext uri="{FF2B5EF4-FFF2-40B4-BE49-F238E27FC236}">
                                  <a16:creationId xmlns:a16="http://schemas.microsoft.com/office/drawing/2014/main" id="{C3F80978-19B5-4A19-B813-65424D14E861}"/>
                                </a:ext>
                              </a:extLst>
                            </p:cNvPr>
                            <p:cNvSpPr/>
                            <p:nvPr/>
                          </p:nvSpPr>
                          <p:spPr>
                            <a:xfrm>
                              <a:off x="41910" y="45720"/>
                              <a:ext cx="52070" cy="47625"/>
                            </a:xfrm>
                            <a:prstGeom prst="flowChart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1000">
                                <a:latin typeface="+mj-lt"/>
                              </a:endParaRPr>
                            </a:p>
                          </p:txBody>
                        </p:sp>
                      </p:grpSp>
                      <p:cxnSp>
                        <p:nvCxnSpPr>
                          <p:cNvPr id="87" name="Conector recto 86">
                            <a:extLst>
                              <a:ext uri="{FF2B5EF4-FFF2-40B4-BE49-F238E27FC236}">
                                <a16:creationId xmlns:a16="http://schemas.microsoft.com/office/drawing/2014/main" id="{74E34E40-5B55-40F8-A1E0-4CF5400AFFB4}"/>
                              </a:ext>
                            </a:extLst>
                          </p:cNvPr>
                          <p:cNvCxnSpPr/>
                          <p:nvPr/>
                        </p:nvCxnSpPr>
                        <p:spPr>
                          <a:xfrm>
                            <a:off x="39756" y="0"/>
                            <a:ext cx="0" cy="47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Conector recto de flecha 87">
                            <a:extLst>
                              <a:ext uri="{FF2B5EF4-FFF2-40B4-BE49-F238E27FC236}">
                                <a16:creationId xmlns:a16="http://schemas.microsoft.com/office/drawing/2014/main" id="{481B1685-10D5-417E-95D6-789D6F5D9308}"/>
                              </a:ext>
                            </a:extLst>
                          </p:cNvPr>
                          <p:cNvCxnSpPr/>
                          <p:nvPr/>
                        </p:nvCxnSpPr>
                        <p:spPr>
                          <a:xfrm>
                            <a:off x="36443" y="159026"/>
                            <a:ext cx="0" cy="97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84" name="Conector recto de flecha 83">
                          <a:extLst>
                            <a:ext uri="{FF2B5EF4-FFF2-40B4-BE49-F238E27FC236}">
                              <a16:creationId xmlns:a16="http://schemas.microsoft.com/office/drawing/2014/main" id="{0A84CDB3-74D4-490F-B709-508B0AB1C6F5}"/>
                            </a:ext>
                          </a:extLst>
                        </p:cNvPr>
                        <p:cNvCxnSpPr/>
                        <p:nvPr/>
                      </p:nvCxnSpPr>
                      <p:spPr>
                        <a:xfrm>
                          <a:off x="0" y="0"/>
                          <a:ext cx="0" cy="259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Conector recto de flecha 84">
                          <a:extLst>
                            <a:ext uri="{FF2B5EF4-FFF2-40B4-BE49-F238E27FC236}">
                              <a16:creationId xmlns:a16="http://schemas.microsoft.com/office/drawing/2014/main" id="{F03A6BE8-AAAB-43D9-B18A-EFE37B73B63D}"/>
                            </a:ext>
                          </a:extLst>
                        </p:cNvPr>
                        <p:cNvCxnSpPr/>
                        <p:nvPr/>
                      </p:nvCxnSpPr>
                      <p:spPr>
                        <a:xfrm>
                          <a:off x="5609" y="1239769"/>
                          <a:ext cx="0" cy="256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cxnSp>
                  <p:nvCxnSpPr>
                    <p:cNvPr id="70" name="Conector recto de flecha 69">
                      <a:extLst>
                        <a:ext uri="{FF2B5EF4-FFF2-40B4-BE49-F238E27FC236}">
                          <a16:creationId xmlns:a16="http://schemas.microsoft.com/office/drawing/2014/main" id="{2FD59596-9DB3-408F-88D5-60C8832F81B9}"/>
                        </a:ext>
                      </a:extLst>
                    </p:cNvPr>
                    <p:cNvCxnSpPr/>
                    <p:nvPr/>
                  </p:nvCxnSpPr>
                  <p:spPr>
                    <a:xfrm>
                      <a:off x="2343150" y="0"/>
                      <a:ext cx="0" cy="182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3" name="Grupo 92">
                    <a:extLst>
                      <a:ext uri="{FF2B5EF4-FFF2-40B4-BE49-F238E27FC236}">
                        <a16:creationId xmlns:a16="http://schemas.microsoft.com/office/drawing/2014/main" id="{47024DC3-E9D5-4BBB-BB32-7F64E517F79B}"/>
                      </a:ext>
                    </a:extLst>
                  </p:cNvPr>
                  <p:cNvGrpSpPr/>
                  <p:nvPr/>
                </p:nvGrpSpPr>
                <p:grpSpPr>
                  <a:xfrm>
                    <a:off x="6316344" y="3282149"/>
                    <a:ext cx="1858750" cy="1391283"/>
                    <a:chOff x="0" y="0"/>
                    <a:chExt cx="1858750" cy="1391333"/>
                  </a:xfrm>
                </p:grpSpPr>
                <p:cxnSp>
                  <p:nvCxnSpPr>
                    <p:cNvPr id="94" name="Conector recto de flecha 93">
                      <a:extLst>
                        <a:ext uri="{FF2B5EF4-FFF2-40B4-BE49-F238E27FC236}">
                          <a16:creationId xmlns:a16="http://schemas.microsoft.com/office/drawing/2014/main" id="{E43FF836-18DC-4DA5-A67C-E29B7F679654}"/>
                        </a:ext>
                      </a:extLst>
                    </p:cNvPr>
                    <p:cNvCxnSpPr/>
                    <p:nvPr/>
                  </p:nvCxnSpPr>
                  <p:spPr>
                    <a:xfrm>
                      <a:off x="925672" y="589761"/>
                      <a:ext cx="0" cy="1961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Conector recto de flecha 94">
                      <a:extLst>
                        <a:ext uri="{FF2B5EF4-FFF2-40B4-BE49-F238E27FC236}">
                          <a16:creationId xmlns:a16="http://schemas.microsoft.com/office/drawing/2014/main" id="{8EB2F593-659F-43CB-8429-4E70B73D621B}"/>
                        </a:ext>
                      </a:extLst>
                    </p:cNvPr>
                    <p:cNvCxnSpPr/>
                    <p:nvPr/>
                  </p:nvCxnSpPr>
                  <p:spPr>
                    <a:xfrm>
                      <a:off x="931083" y="0"/>
                      <a:ext cx="0" cy="2019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6" name="Conector recto de flecha 95">
                      <a:extLst>
                        <a:ext uri="{FF2B5EF4-FFF2-40B4-BE49-F238E27FC236}">
                          <a16:creationId xmlns:a16="http://schemas.microsoft.com/office/drawing/2014/main" id="{B490D437-F09B-4ACC-A90C-D557CC4B9974}"/>
                        </a:ext>
                      </a:extLst>
                    </p:cNvPr>
                    <p:cNvCxnSpPr/>
                    <p:nvPr/>
                  </p:nvCxnSpPr>
                  <p:spPr>
                    <a:xfrm>
                      <a:off x="925672" y="1195753"/>
                      <a:ext cx="0" cy="195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7" name="Rectángulo 96">
                      <a:extLst>
                        <a:ext uri="{FF2B5EF4-FFF2-40B4-BE49-F238E27FC236}">
                          <a16:creationId xmlns:a16="http://schemas.microsoft.com/office/drawing/2014/main" id="{C2AF6B69-1773-4A91-8DBE-2C85A58DBE33}"/>
                        </a:ext>
                      </a:extLst>
                    </p:cNvPr>
                    <p:cNvSpPr/>
                    <p:nvPr/>
                  </p:nvSpPr>
                  <p:spPr>
                    <a:xfrm>
                      <a:off x="43285" y="200194"/>
                      <a:ext cx="1815465" cy="394335"/>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0" fontAlgn="base" hangingPunct="0">
                        <a:spcAft>
                          <a:spcPts val="0"/>
                        </a:spcAft>
                      </a:pPr>
                      <a:r>
                        <a:rPr lang="es-EC" sz="1000" kern="1200">
                          <a:solidFill>
                            <a:srgbClr val="000000"/>
                          </a:solidFill>
                          <a:effectLst/>
                          <a:latin typeface="+mj-lt"/>
                          <a:ea typeface="Calibri" panose="020F0502020204030204" pitchFamily="34" charset="0"/>
                          <a:cs typeface="Times New Roman" panose="02020603050405020304" pitchFamily="18" charset="0"/>
                        </a:rPr>
                        <a:t>Integrar</a:t>
                      </a:r>
                      <a:endParaRPr lang="es-EC" sz="1000">
                        <a:effectLst/>
                        <a:latin typeface="+mj-lt"/>
                        <a:ea typeface="Calibri" panose="020F0502020204030204" pitchFamily="34" charset="0"/>
                        <a:cs typeface="Times New Roman" panose="02020603050405020304" pitchFamily="18" charset="0"/>
                      </a:endParaRPr>
                    </a:p>
                  </p:txBody>
                </p:sp>
                <p:sp>
                  <p:nvSpPr>
                    <p:cNvPr id="98" name="Rectángulo: esquinas redondeadas 97">
                      <a:extLst>
                        <a:ext uri="{FF2B5EF4-FFF2-40B4-BE49-F238E27FC236}">
                          <a16:creationId xmlns:a16="http://schemas.microsoft.com/office/drawing/2014/main" id="{375B7D55-55F0-4558-AF53-F6417C70FB1A}"/>
                        </a:ext>
                      </a:extLst>
                    </p:cNvPr>
                    <p:cNvSpPr/>
                    <p:nvPr/>
                  </p:nvSpPr>
                  <p:spPr>
                    <a:xfrm>
                      <a:off x="0" y="800776"/>
                      <a:ext cx="1815988" cy="400650"/>
                    </a:xfrm>
                    <a:prstGeom prst="roundRect">
                      <a:avLst/>
                    </a:prstGeom>
                    <a:solidFill>
                      <a:srgbClr val="CCFFCC"/>
                    </a:solidFill>
                    <a:ln>
                      <a:solidFill>
                        <a:schemeClr val="accent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0" fontAlgn="base" hangingPunct="0">
                        <a:spcAft>
                          <a:spcPts val="0"/>
                        </a:spcAft>
                      </a:pPr>
                      <a:r>
                        <a:rPr lang="es-EC" sz="1000" kern="1200" dirty="0">
                          <a:solidFill>
                            <a:srgbClr val="000000"/>
                          </a:solidFill>
                          <a:effectLst/>
                          <a:latin typeface="+mj-lt"/>
                          <a:ea typeface="Calibri" panose="020F0502020204030204" pitchFamily="34" charset="0"/>
                          <a:cs typeface="Times New Roman" panose="02020603050405020304" pitchFamily="18" charset="0"/>
                        </a:rPr>
                        <a:t>Conocimiento del entorno y comportamiento</a:t>
                      </a:r>
                      <a:endParaRPr lang="es-EC" sz="1000" dirty="0">
                        <a:effectLst/>
                        <a:latin typeface="+mj-lt"/>
                        <a:ea typeface="Calibri" panose="020F0502020204030204" pitchFamily="34" charset="0"/>
                        <a:cs typeface="Times New Roman" panose="02020603050405020304" pitchFamily="18" charset="0"/>
                      </a:endParaRPr>
                    </a:p>
                  </p:txBody>
                </p:sp>
              </p:grpSp>
            </p:grpSp>
            <p:grpSp>
              <p:nvGrpSpPr>
                <p:cNvPr id="111" name="Grupo 110">
                  <a:extLst>
                    <a:ext uri="{FF2B5EF4-FFF2-40B4-BE49-F238E27FC236}">
                      <a16:creationId xmlns:a16="http://schemas.microsoft.com/office/drawing/2014/main" id="{B02A0D6D-982D-42ED-877C-95F40D1BFACA}"/>
                    </a:ext>
                  </a:extLst>
                </p:cNvPr>
                <p:cNvGrpSpPr/>
                <p:nvPr/>
              </p:nvGrpSpPr>
              <p:grpSpPr>
                <a:xfrm>
                  <a:off x="4306566" y="4181384"/>
                  <a:ext cx="5400040" cy="1834643"/>
                  <a:chOff x="919847" y="3919092"/>
                  <a:chExt cx="5400040" cy="1834643"/>
                </a:xfrm>
              </p:grpSpPr>
              <p:grpSp>
                <p:nvGrpSpPr>
                  <p:cNvPr id="112" name="Grupo 111">
                    <a:extLst>
                      <a:ext uri="{FF2B5EF4-FFF2-40B4-BE49-F238E27FC236}">
                        <a16:creationId xmlns:a16="http://schemas.microsoft.com/office/drawing/2014/main" id="{E42C027A-36B1-499F-BA9F-13DFB66BFE1F}"/>
                      </a:ext>
                    </a:extLst>
                  </p:cNvPr>
                  <p:cNvGrpSpPr/>
                  <p:nvPr/>
                </p:nvGrpSpPr>
                <p:grpSpPr>
                  <a:xfrm>
                    <a:off x="919847" y="3919092"/>
                    <a:ext cx="5400040" cy="1834643"/>
                    <a:chOff x="0" y="557841"/>
                    <a:chExt cx="5766407" cy="2088259"/>
                  </a:xfrm>
                </p:grpSpPr>
                <p:grpSp>
                  <p:nvGrpSpPr>
                    <p:cNvPr id="116" name="Grupo 115">
                      <a:extLst>
                        <a:ext uri="{FF2B5EF4-FFF2-40B4-BE49-F238E27FC236}">
                          <a16:creationId xmlns:a16="http://schemas.microsoft.com/office/drawing/2014/main" id="{A34A3A9C-3C91-4E2E-91C8-5DB14BC88603}"/>
                        </a:ext>
                      </a:extLst>
                    </p:cNvPr>
                    <p:cNvGrpSpPr/>
                    <p:nvPr/>
                  </p:nvGrpSpPr>
                  <p:grpSpPr>
                    <a:xfrm>
                      <a:off x="678611" y="557841"/>
                      <a:ext cx="4452668" cy="2088259"/>
                      <a:chOff x="0" y="189781"/>
                      <a:chExt cx="4452668" cy="2088259"/>
                    </a:xfrm>
                  </p:grpSpPr>
                  <p:cxnSp>
                    <p:nvCxnSpPr>
                      <p:cNvPr id="163" name="Conector recto 162">
                        <a:extLst>
                          <a:ext uri="{FF2B5EF4-FFF2-40B4-BE49-F238E27FC236}">
                            <a16:creationId xmlns:a16="http://schemas.microsoft.com/office/drawing/2014/main" id="{9AB7F33D-86ED-4849-A5C1-1E278385162F}"/>
                          </a:ext>
                        </a:extLst>
                      </p:cNvPr>
                      <p:cNvCxnSpPr/>
                      <p:nvPr/>
                    </p:nvCxnSpPr>
                    <p:spPr>
                      <a:xfrm flipV="1">
                        <a:off x="0" y="1075427"/>
                        <a:ext cx="9906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4" name="Conector recto de flecha 163">
                        <a:extLst>
                          <a:ext uri="{FF2B5EF4-FFF2-40B4-BE49-F238E27FC236}">
                            <a16:creationId xmlns:a16="http://schemas.microsoft.com/office/drawing/2014/main" id="{443542F2-3778-4A8F-AB7B-8143DEE3CD92}"/>
                          </a:ext>
                        </a:extLst>
                      </p:cNvPr>
                      <p:cNvCxnSpPr/>
                      <p:nvPr/>
                    </p:nvCxnSpPr>
                    <p:spPr>
                      <a:xfrm>
                        <a:off x="2238555" y="2081842"/>
                        <a:ext cx="0" cy="19619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Conector recto 164">
                        <a:extLst>
                          <a:ext uri="{FF2B5EF4-FFF2-40B4-BE49-F238E27FC236}">
                            <a16:creationId xmlns:a16="http://schemas.microsoft.com/office/drawing/2014/main" id="{5122CDB8-C4F9-4153-9AF3-811B50150CBC}"/>
                          </a:ext>
                        </a:extLst>
                      </p:cNvPr>
                      <p:cNvCxnSpPr/>
                      <p:nvPr/>
                    </p:nvCxnSpPr>
                    <p:spPr>
                      <a:xfrm>
                        <a:off x="943155" y="195532"/>
                        <a:ext cx="274303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7" name="Conector recto de flecha 166">
                        <a:extLst>
                          <a:ext uri="{FF2B5EF4-FFF2-40B4-BE49-F238E27FC236}">
                            <a16:creationId xmlns:a16="http://schemas.microsoft.com/office/drawing/2014/main" id="{E7E6087E-3B7B-4921-9575-592DC978DECB}"/>
                          </a:ext>
                        </a:extLst>
                      </p:cNvPr>
                      <p:cNvCxnSpPr/>
                      <p:nvPr/>
                    </p:nvCxnSpPr>
                    <p:spPr>
                      <a:xfrm>
                        <a:off x="450012" y="891396"/>
                        <a:ext cx="0" cy="19558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Conector recto de flecha 167">
                        <a:extLst>
                          <a:ext uri="{FF2B5EF4-FFF2-40B4-BE49-F238E27FC236}">
                            <a16:creationId xmlns:a16="http://schemas.microsoft.com/office/drawing/2014/main" id="{7F4B1EB8-B47A-43B4-B93B-5CAA3F56523F}"/>
                          </a:ext>
                        </a:extLst>
                      </p:cNvPr>
                      <p:cNvCxnSpPr/>
                      <p:nvPr/>
                    </p:nvCxnSpPr>
                    <p:spPr>
                      <a:xfrm>
                        <a:off x="938842" y="379563"/>
                        <a:ext cx="0" cy="12090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Conector recto de flecha 168">
                        <a:extLst>
                          <a:ext uri="{FF2B5EF4-FFF2-40B4-BE49-F238E27FC236}">
                            <a16:creationId xmlns:a16="http://schemas.microsoft.com/office/drawing/2014/main" id="{CFEACEB8-18C4-47CB-9287-0835E1570B73}"/>
                          </a:ext>
                        </a:extLst>
                      </p:cNvPr>
                      <p:cNvCxnSpPr/>
                      <p:nvPr/>
                    </p:nvCxnSpPr>
                    <p:spPr>
                      <a:xfrm>
                        <a:off x="2779144" y="931653"/>
                        <a:ext cx="0" cy="32162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Conector recto de flecha 169">
                        <a:extLst>
                          <a:ext uri="{FF2B5EF4-FFF2-40B4-BE49-F238E27FC236}">
                            <a16:creationId xmlns:a16="http://schemas.microsoft.com/office/drawing/2014/main" id="{35EE5F48-9D5A-4CA1-A82E-7F65BAD4BBBE}"/>
                          </a:ext>
                        </a:extLst>
                      </p:cNvPr>
                      <p:cNvCxnSpPr/>
                      <p:nvPr/>
                    </p:nvCxnSpPr>
                    <p:spPr>
                      <a:xfrm>
                        <a:off x="4452668" y="931653"/>
                        <a:ext cx="0" cy="28926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Conector recto de flecha 170">
                        <a:extLst>
                          <a:ext uri="{FF2B5EF4-FFF2-40B4-BE49-F238E27FC236}">
                            <a16:creationId xmlns:a16="http://schemas.microsoft.com/office/drawing/2014/main" id="{DE4C2C3B-E09C-483F-940C-E6E43D223E23}"/>
                          </a:ext>
                        </a:extLst>
                      </p:cNvPr>
                      <p:cNvCxnSpPr/>
                      <p:nvPr/>
                    </p:nvCxnSpPr>
                    <p:spPr>
                      <a:xfrm>
                        <a:off x="3687793" y="189781"/>
                        <a:ext cx="0" cy="307239"/>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Conector recto de flecha 171">
                        <a:extLst>
                          <a:ext uri="{FF2B5EF4-FFF2-40B4-BE49-F238E27FC236}">
                            <a16:creationId xmlns:a16="http://schemas.microsoft.com/office/drawing/2014/main" id="{EB7D653D-8440-44CF-B83D-1B5620C4A7D5}"/>
                          </a:ext>
                        </a:extLst>
                      </p:cNvPr>
                      <p:cNvCxnSpPr/>
                      <p:nvPr/>
                    </p:nvCxnSpPr>
                    <p:spPr>
                      <a:xfrm>
                        <a:off x="4377906" y="1782793"/>
                        <a:ext cx="0" cy="321056"/>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Conector recto de flecha 172">
                        <a:extLst>
                          <a:ext uri="{FF2B5EF4-FFF2-40B4-BE49-F238E27FC236}">
                            <a16:creationId xmlns:a16="http://schemas.microsoft.com/office/drawing/2014/main" id="{E2EE6F50-19E4-447B-B3F4-27DEBE8885D1}"/>
                          </a:ext>
                        </a:extLst>
                      </p:cNvPr>
                      <p:cNvCxnSpPr/>
                      <p:nvPr/>
                    </p:nvCxnSpPr>
                    <p:spPr>
                      <a:xfrm>
                        <a:off x="2342072" y="195532"/>
                        <a:ext cx="0" cy="307239"/>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8" name="Grupo 117">
                      <a:extLst>
                        <a:ext uri="{FF2B5EF4-FFF2-40B4-BE49-F238E27FC236}">
                          <a16:creationId xmlns:a16="http://schemas.microsoft.com/office/drawing/2014/main" id="{9950A8E7-4E09-48BF-8DB8-69DF8FF6A033}"/>
                        </a:ext>
                      </a:extLst>
                    </p:cNvPr>
                    <p:cNvGrpSpPr/>
                    <p:nvPr/>
                  </p:nvGrpSpPr>
                  <p:grpSpPr>
                    <a:xfrm>
                      <a:off x="0" y="633257"/>
                      <a:ext cx="5766407" cy="1835735"/>
                      <a:chOff x="0" y="633257"/>
                      <a:chExt cx="5766407" cy="1835735"/>
                    </a:xfrm>
                  </p:grpSpPr>
                  <p:sp>
                    <p:nvSpPr>
                      <p:cNvPr id="119" name="Rectángulo 118">
                        <a:extLst>
                          <a:ext uri="{FF2B5EF4-FFF2-40B4-BE49-F238E27FC236}">
                            <a16:creationId xmlns:a16="http://schemas.microsoft.com/office/drawing/2014/main" id="{87A687EC-6BEA-4D46-985D-BB961680BD92}"/>
                          </a:ext>
                        </a:extLst>
                      </p:cNvPr>
                      <p:cNvSpPr/>
                      <p:nvPr/>
                    </p:nvSpPr>
                    <p:spPr>
                      <a:xfrm>
                        <a:off x="258417" y="864705"/>
                        <a:ext cx="1621790" cy="398028"/>
                      </a:xfrm>
                      <a:prstGeom prst="rect">
                        <a:avLst/>
                      </a:prstGeom>
                      <a:solidFill>
                        <a:srgbClr val="FFFFC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0" fontAlgn="base" hangingPunct="0">
                          <a:spcAft>
                            <a:spcPts val="0"/>
                          </a:spcAft>
                        </a:pPr>
                        <a:r>
                          <a:rPr lang="es-EC" sz="1000" kern="1200">
                            <a:solidFill>
                              <a:srgbClr val="000000"/>
                            </a:solidFill>
                            <a:effectLst/>
                            <a:latin typeface="+mj-lt"/>
                            <a:ea typeface="Calibri" panose="020F0502020204030204" pitchFamily="34" charset="0"/>
                            <a:cs typeface="Times New Roman" panose="02020603050405020304" pitchFamily="18" charset="0"/>
                          </a:rPr>
                          <a:t>Analizar espacialmente las actividades rutinarias</a:t>
                        </a:r>
                        <a:endParaRPr lang="es-EC" sz="1000">
                          <a:effectLst/>
                          <a:latin typeface="+mj-lt"/>
                          <a:ea typeface="Calibri" panose="020F0502020204030204" pitchFamily="34" charset="0"/>
                          <a:cs typeface="Times New Roman" panose="02020603050405020304" pitchFamily="18" charset="0"/>
                        </a:endParaRPr>
                      </a:p>
                    </p:txBody>
                  </p:sp>
                  <p:sp>
                    <p:nvSpPr>
                      <p:cNvPr id="120" name="Rectángulo 119">
                        <a:extLst>
                          <a:ext uri="{FF2B5EF4-FFF2-40B4-BE49-F238E27FC236}">
                            <a16:creationId xmlns:a16="http://schemas.microsoft.com/office/drawing/2014/main" id="{119F408A-9F19-4808-AD7D-E3EA742094E1}"/>
                          </a:ext>
                        </a:extLst>
                      </p:cNvPr>
                      <p:cNvSpPr/>
                      <p:nvPr/>
                    </p:nvSpPr>
                    <p:spPr>
                      <a:xfrm>
                        <a:off x="2236304" y="864705"/>
                        <a:ext cx="1621790" cy="432902"/>
                      </a:xfrm>
                      <a:prstGeom prst="rect">
                        <a:avLst/>
                      </a:prstGeom>
                      <a:solidFill>
                        <a:srgbClr val="FFFFC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0" fontAlgn="base" hangingPunct="0">
                          <a:spcAft>
                            <a:spcPts val="0"/>
                          </a:spcAft>
                        </a:pPr>
                        <a:r>
                          <a:rPr lang="es-EC" sz="1000" kern="1200">
                            <a:solidFill>
                              <a:srgbClr val="000000"/>
                            </a:solidFill>
                            <a:effectLst/>
                            <a:latin typeface="+mj-lt"/>
                            <a:ea typeface="Calibri" panose="020F0502020204030204" pitchFamily="34" charset="0"/>
                            <a:cs typeface="Times New Roman" panose="02020603050405020304" pitchFamily="18" charset="0"/>
                          </a:rPr>
                          <a:t>Analizar espacialmente la elección racional </a:t>
                        </a:r>
                        <a:endParaRPr lang="es-EC" sz="1000">
                          <a:effectLst/>
                          <a:latin typeface="+mj-lt"/>
                          <a:ea typeface="Calibri" panose="020F0502020204030204" pitchFamily="34" charset="0"/>
                          <a:cs typeface="Times New Roman" panose="02020603050405020304" pitchFamily="18" charset="0"/>
                        </a:endParaRPr>
                      </a:p>
                    </p:txBody>
                  </p:sp>
                  <p:sp>
                    <p:nvSpPr>
                      <p:cNvPr id="121" name="Rectángulo 120">
                        <a:extLst>
                          <a:ext uri="{FF2B5EF4-FFF2-40B4-BE49-F238E27FC236}">
                            <a16:creationId xmlns:a16="http://schemas.microsoft.com/office/drawing/2014/main" id="{CAEB5322-6D3D-4929-AAEB-B7F72AC508E6}"/>
                          </a:ext>
                        </a:extLst>
                      </p:cNvPr>
                      <p:cNvSpPr/>
                      <p:nvPr/>
                    </p:nvSpPr>
                    <p:spPr>
                      <a:xfrm>
                        <a:off x="4144617" y="874644"/>
                        <a:ext cx="1621790" cy="428018"/>
                      </a:xfrm>
                      <a:prstGeom prst="rect">
                        <a:avLst/>
                      </a:prstGeom>
                      <a:solidFill>
                        <a:srgbClr val="FFFFC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0" fontAlgn="base" hangingPunct="0">
                          <a:spcAft>
                            <a:spcPts val="0"/>
                          </a:spcAft>
                        </a:pPr>
                        <a:r>
                          <a:rPr lang="es-EC" sz="1000" kern="1200">
                            <a:solidFill>
                              <a:srgbClr val="000000"/>
                            </a:solidFill>
                            <a:effectLst/>
                            <a:latin typeface="+mj-lt"/>
                            <a:ea typeface="Calibri" panose="020F0502020204030204" pitchFamily="34" charset="0"/>
                            <a:cs typeface="Times New Roman" panose="02020603050405020304" pitchFamily="18" charset="0"/>
                          </a:rPr>
                          <a:t>Aplicar algoritmos </a:t>
                        </a:r>
                        <a:endParaRPr lang="es-EC" sz="1000">
                          <a:effectLst/>
                          <a:latin typeface="+mj-lt"/>
                          <a:ea typeface="Calibri" panose="020F0502020204030204" pitchFamily="34" charset="0"/>
                          <a:cs typeface="Times New Roman" panose="02020603050405020304" pitchFamily="18" charset="0"/>
                        </a:endParaRPr>
                      </a:p>
                    </p:txBody>
                  </p:sp>
                  <p:sp>
                    <p:nvSpPr>
                      <p:cNvPr id="122" name="Rectángulo: esquinas redondeadas 121">
                        <a:extLst>
                          <a:ext uri="{FF2B5EF4-FFF2-40B4-BE49-F238E27FC236}">
                            <a16:creationId xmlns:a16="http://schemas.microsoft.com/office/drawing/2014/main" id="{CB733E5E-D7AE-448C-A368-053B57CA18CB}"/>
                          </a:ext>
                        </a:extLst>
                      </p:cNvPr>
                      <p:cNvSpPr/>
                      <p:nvPr/>
                    </p:nvSpPr>
                    <p:spPr>
                      <a:xfrm>
                        <a:off x="2872408" y="1620079"/>
                        <a:ext cx="1386205" cy="547534"/>
                      </a:xfrm>
                      <a:prstGeom prst="roundRect">
                        <a:avLst/>
                      </a:prstGeom>
                      <a:solidFill>
                        <a:srgbClr val="CCFFCC"/>
                      </a:solidFill>
                      <a:ln>
                        <a:solidFill>
                          <a:schemeClr val="accent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eaLnBrk="0" fontAlgn="base" hangingPunct="0">
                          <a:spcAft>
                            <a:spcPts val="0"/>
                          </a:spcAft>
                        </a:pPr>
                        <a:r>
                          <a:rPr lang="es-EC" sz="1000" kern="1200">
                            <a:solidFill>
                              <a:srgbClr val="000000"/>
                            </a:solidFill>
                            <a:effectLst/>
                            <a:latin typeface="+mj-lt"/>
                            <a:ea typeface="Calibri" panose="020F0502020204030204" pitchFamily="34" charset="0"/>
                            <a:cs typeface="Times New Roman" panose="02020603050405020304" pitchFamily="18" charset="0"/>
                          </a:rPr>
                          <a:t>Identificación de las zonas crímifugas y crímipetas</a:t>
                        </a:r>
                        <a:endParaRPr lang="es-EC" sz="1000">
                          <a:effectLst/>
                          <a:latin typeface="+mj-lt"/>
                          <a:ea typeface="Calibri" panose="020F0502020204030204" pitchFamily="34" charset="0"/>
                          <a:cs typeface="Times New Roman" panose="02020603050405020304" pitchFamily="18" charset="0"/>
                        </a:endParaRPr>
                      </a:p>
                    </p:txBody>
                  </p:sp>
                  <p:sp>
                    <p:nvSpPr>
                      <p:cNvPr id="123" name="Rectángulo: esquinas redondeadas 122">
                        <a:extLst>
                          <a:ext uri="{FF2B5EF4-FFF2-40B4-BE49-F238E27FC236}">
                            <a16:creationId xmlns:a16="http://schemas.microsoft.com/office/drawing/2014/main" id="{8BBC5621-DDFA-454D-A25B-D7977F4F5D05}"/>
                          </a:ext>
                        </a:extLst>
                      </p:cNvPr>
                      <p:cNvSpPr/>
                      <p:nvPr/>
                    </p:nvSpPr>
                    <p:spPr>
                      <a:xfrm>
                        <a:off x="4353339" y="1590261"/>
                        <a:ext cx="1386205" cy="566420"/>
                      </a:xfrm>
                      <a:prstGeom prst="roundRect">
                        <a:avLst/>
                      </a:prstGeom>
                      <a:solidFill>
                        <a:srgbClr val="CCFFCC"/>
                      </a:solidFill>
                      <a:ln>
                        <a:solidFill>
                          <a:schemeClr val="accent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eaLnBrk="0" fontAlgn="base" hangingPunct="0">
                          <a:spcAft>
                            <a:spcPts val="0"/>
                          </a:spcAft>
                        </a:pPr>
                        <a:r>
                          <a:rPr lang="es-EC" sz="1000" kern="1200">
                            <a:solidFill>
                              <a:srgbClr val="000000"/>
                            </a:solidFill>
                            <a:effectLst/>
                            <a:latin typeface="+mj-lt"/>
                            <a:ea typeface="Calibri" panose="020F0502020204030204" pitchFamily="34" charset="0"/>
                            <a:cs typeface="Times New Roman" panose="02020603050405020304" pitchFamily="18" charset="0"/>
                          </a:rPr>
                          <a:t>Identificación de la zona probable del punto de anclaje</a:t>
                        </a:r>
                        <a:endParaRPr lang="es-EC" sz="1000">
                          <a:effectLst/>
                          <a:latin typeface="+mj-lt"/>
                          <a:ea typeface="Calibri" panose="020F0502020204030204" pitchFamily="34" charset="0"/>
                          <a:cs typeface="Times New Roman" panose="02020603050405020304" pitchFamily="18" charset="0"/>
                        </a:endParaRPr>
                      </a:p>
                    </p:txBody>
                  </p:sp>
                  <p:sp>
                    <p:nvSpPr>
                      <p:cNvPr id="125" name="Rectángulo: esquinas redondeadas 124">
                        <a:extLst>
                          <a:ext uri="{FF2B5EF4-FFF2-40B4-BE49-F238E27FC236}">
                            <a16:creationId xmlns:a16="http://schemas.microsoft.com/office/drawing/2014/main" id="{84EBA6AE-4830-4F39-8659-132F2A3EA844}"/>
                          </a:ext>
                        </a:extLst>
                      </p:cNvPr>
                      <p:cNvSpPr/>
                      <p:nvPr/>
                    </p:nvSpPr>
                    <p:spPr>
                      <a:xfrm>
                        <a:off x="0" y="1749287"/>
                        <a:ext cx="1386205" cy="400050"/>
                      </a:xfrm>
                      <a:prstGeom prst="roundRect">
                        <a:avLst/>
                      </a:prstGeom>
                      <a:solidFill>
                        <a:srgbClr val="CCFFCC"/>
                      </a:solidFill>
                      <a:ln>
                        <a:solidFill>
                          <a:schemeClr val="accent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0" fontAlgn="base" hangingPunct="0">
                          <a:spcAft>
                            <a:spcPts val="0"/>
                          </a:spcAft>
                        </a:pPr>
                        <a:r>
                          <a:rPr lang="es-EC" sz="1000" kern="1200">
                            <a:solidFill>
                              <a:srgbClr val="000000"/>
                            </a:solidFill>
                            <a:effectLst/>
                            <a:latin typeface="+mj-lt"/>
                            <a:ea typeface="Calibri" panose="020F0502020204030204" pitchFamily="34" charset="0"/>
                            <a:cs typeface="Times New Roman" panose="02020603050405020304" pitchFamily="18" charset="0"/>
                          </a:rPr>
                          <a:t>Mapa cognitivo del agresor y víctima</a:t>
                        </a:r>
                        <a:endParaRPr lang="es-EC" sz="1000">
                          <a:effectLst/>
                          <a:latin typeface="+mj-lt"/>
                          <a:ea typeface="Calibri" panose="020F0502020204030204" pitchFamily="34" charset="0"/>
                          <a:cs typeface="Times New Roman" panose="02020603050405020304" pitchFamily="18" charset="0"/>
                        </a:endParaRPr>
                      </a:p>
                    </p:txBody>
                  </p:sp>
                  <p:sp>
                    <p:nvSpPr>
                      <p:cNvPr id="126" name="Rectángulo: esquinas redondeadas 125">
                        <a:extLst>
                          <a:ext uri="{FF2B5EF4-FFF2-40B4-BE49-F238E27FC236}">
                            <a16:creationId xmlns:a16="http://schemas.microsoft.com/office/drawing/2014/main" id="{8E850E5A-365E-4F15-BAC6-A79BA9E9C032}"/>
                          </a:ext>
                        </a:extLst>
                      </p:cNvPr>
                      <p:cNvSpPr/>
                      <p:nvPr/>
                    </p:nvSpPr>
                    <p:spPr>
                      <a:xfrm>
                        <a:off x="1451113" y="1749287"/>
                        <a:ext cx="1386205" cy="400050"/>
                      </a:xfrm>
                      <a:prstGeom prst="roundRect">
                        <a:avLst/>
                      </a:prstGeom>
                      <a:solidFill>
                        <a:srgbClr val="CCFFCC"/>
                      </a:solidFill>
                      <a:ln>
                        <a:solidFill>
                          <a:schemeClr val="accent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0" fontAlgn="base" hangingPunct="0">
                          <a:spcAft>
                            <a:spcPts val="0"/>
                          </a:spcAft>
                        </a:pPr>
                        <a:r>
                          <a:rPr lang="es-EC" sz="1000" kern="1200">
                            <a:solidFill>
                              <a:srgbClr val="000000"/>
                            </a:solidFill>
                            <a:effectLst/>
                            <a:latin typeface="+mj-lt"/>
                            <a:ea typeface="Calibri" panose="020F0502020204030204" pitchFamily="34" charset="0"/>
                            <a:cs typeface="Times New Roman" panose="02020603050405020304" pitchFamily="18" charset="0"/>
                          </a:rPr>
                          <a:t>Reconstrucción de las 24 horas</a:t>
                        </a:r>
                        <a:endParaRPr lang="es-EC" sz="1000">
                          <a:effectLst/>
                          <a:latin typeface="+mj-lt"/>
                          <a:ea typeface="Calibri" panose="020F0502020204030204" pitchFamily="34" charset="0"/>
                          <a:cs typeface="Times New Roman" panose="02020603050405020304" pitchFamily="18" charset="0"/>
                        </a:endParaRPr>
                      </a:p>
                    </p:txBody>
                  </p:sp>
                  <p:grpSp>
                    <p:nvGrpSpPr>
                      <p:cNvPr id="128" name="Grupo 127">
                        <a:extLst>
                          <a:ext uri="{FF2B5EF4-FFF2-40B4-BE49-F238E27FC236}">
                            <a16:creationId xmlns:a16="http://schemas.microsoft.com/office/drawing/2014/main" id="{E8FF6C4A-FC69-45DB-9D09-4180F90B350F}"/>
                          </a:ext>
                        </a:extLst>
                      </p:cNvPr>
                      <p:cNvGrpSpPr/>
                      <p:nvPr/>
                    </p:nvGrpSpPr>
                    <p:grpSpPr>
                      <a:xfrm>
                        <a:off x="1577447" y="633257"/>
                        <a:ext cx="87630" cy="109855"/>
                        <a:chOff x="-20057" y="-3655"/>
                        <a:chExt cx="137160" cy="140970"/>
                      </a:xfrm>
                    </p:grpSpPr>
                    <p:sp>
                      <p:nvSpPr>
                        <p:cNvPr id="159" name="Diagrama de flujo: decisión 158">
                          <a:extLst>
                            <a:ext uri="{FF2B5EF4-FFF2-40B4-BE49-F238E27FC236}">
                              <a16:creationId xmlns:a16="http://schemas.microsoft.com/office/drawing/2014/main" id="{6969495D-6BBE-4FCD-89E8-B16B49D1266E}"/>
                            </a:ext>
                          </a:extLst>
                        </p:cNvPr>
                        <p:cNvSpPr/>
                        <p:nvPr/>
                      </p:nvSpPr>
                      <p:spPr>
                        <a:xfrm>
                          <a:off x="-20057" y="-3655"/>
                          <a:ext cx="137160" cy="140970"/>
                        </a:xfrm>
                        <a:prstGeom prst="flowChartDecision">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1000">
                            <a:latin typeface="+mj-lt"/>
                          </a:endParaRPr>
                        </a:p>
                      </p:txBody>
                    </p:sp>
                    <p:sp>
                      <p:nvSpPr>
                        <p:cNvPr id="160" name="Diagrama de flujo: conector 159">
                          <a:extLst>
                            <a:ext uri="{FF2B5EF4-FFF2-40B4-BE49-F238E27FC236}">
                              <a16:creationId xmlns:a16="http://schemas.microsoft.com/office/drawing/2014/main" id="{84FEEF41-2E18-4168-9B81-923632A931BD}"/>
                            </a:ext>
                          </a:extLst>
                        </p:cNvPr>
                        <p:cNvSpPr/>
                        <p:nvPr/>
                      </p:nvSpPr>
                      <p:spPr>
                        <a:xfrm>
                          <a:off x="23123" y="45720"/>
                          <a:ext cx="52070" cy="47625"/>
                        </a:xfrm>
                        <a:prstGeom prst="flowChart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1000">
                            <a:latin typeface="+mj-lt"/>
                          </a:endParaRPr>
                        </a:p>
                      </p:txBody>
                    </p:sp>
                  </p:grpSp>
                  <p:grpSp>
                    <p:nvGrpSpPr>
                      <p:cNvPr id="129" name="Grupo 128">
                        <a:extLst>
                          <a:ext uri="{FF2B5EF4-FFF2-40B4-BE49-F238E27FC236}">
                            <a16:creationId xmlns:a16="http://schemas.microsoft.com/office/drawing/2014/main" id="{C0ABAD1A-C2D6-49EF-BF1C-F4D1CCAEDF5A}"/>
                          </a:ext>
                        </a:extLst>
                      </p:cNvPr>
                      <p:cNvGrpSpPr/>
                      <p:nvPr/>
                    </p:nvGrpSpPr>
                    <p:grpSpPr>
                      <a:xfrm>
                        <a:off x="1638300" y="1441174"/>
                        <a:ext cx="87630" cy="302261"/>
                        <a:chOff x="0" y="0"/>
                        <a:chExt cx="87630" cy="302376"/>
                      </a:xfrm>
                    </p:grpSpPr>
                    <p:grpSp>
                      <p:nvGrpSpPr>
                        <p:cNvPr id="154" name="Grupo 153">
                          <a:extLst>
                            <a:ext uri="{FF2B5EF4-FFF2-40B4-BE49-F238E27FC236}">
                              <a16:creationId xmlns:a16="http://schemas.microsoft.com/office/drawing/2014/main" id="{E3C2D5A5-591B-4FD2-A5AD-983BF35B69F5}"/>
                            </a:ext>
                          </a:extLst>
                        </p:cNvPr>
                        <p:cNvGrpSpPr/>
                        <p:nvPr/>
                      </p:nvGrpSpPr>
                      <p:grpSpPr>
                        <a:xfrm>
                          <a:off x="0" y="69229"/>
                          <a:ext cx="87630" cy="109855"/>
                          <a:chOff x="0" y="0"/>
                          <a:chExt cx="137160" cy="140970"/>
                        </a:xfrm>
                      </p:grpSpPr>
                      <p:sp>
                        <p:nvSpPr>
                          <p:cNvPr id="157" name="Diagrama de flujo: decisión 156">
                            <a:extLst>
                              <a:ext uri="{FF2B5EF4-FFF2-40B4-BE49-F238E27FC236}">
                                <a16:creationId xmlns:a16="http://schemas.microsoft.com/office/drawing/2014/main" id="{885DC8B8-1C2C-4F1D-A46A-A4BFB85E759D}"/>
                              </a:ext>
                            </a:extLst>
                          </p:cNvPr>
                          <p:cNvSpPr/>
                          <p:nvPr/>
                        </p:nvSpPr>
                        <p:spPr>
                          <a:xfrm>
                            <a:off x="0" y="0"/>
                            <a:ext cx="137160" cy="140970"/>
                          </a:xfrm>
                          <a:prstGeom prst="flowChartDecision">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1000">
                              <a:latin typeface="+mj-lt"/>
                            </a:endParaRPr>
                          </a:p>
                        </p:txBody>
                      </p:sp>
                      <p:sp>
                        <p:nvSpPr>
                          <p:cNvPr id="158" name="Diagrama de flujo: conector 157">
                            <a:extLst>
                              <a:ext uri="{FF2B5EF4-FFF2-40B4-BE49-F238E27FC236}">
                                <a16:creationId xmlns:a16="http://schemas.microsoft.com/office/drawing/2014/main" id="{0523BA3A-978D-4BBB-B595-2003919EE1A0}"/>
                              </a:ext>
                            </a:extLst>
                          </p:cNvPr>
                          <p:cNvSpPr/>
                          <p:nvPr/>
                        </p:nvSpPr>
                        <p:spPr>
                          <a:xfrm>
                            <a:off x="41910" y="45720"/>
                            <a:ext cx="52070" cy="47625"/>
                          </a:xfrm>
                          <a:prstGeom prst="flowChart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1000">
                              <a:latin typeface="+mj-lt"/>
                            </a:endParaRPr>
                          </a:p>
                        </p:txBody>
                      </p:sp>
                    </p:grpSp>
                    <p:cxnSp>
                      <p:nvCxnSpPr>
                        <p:cNvPr id="155" name="Conector recto 154">
                          <a:extLst>
                            <a:ext uri="{FF2B5EF4-FFF2-40B4-BE49-F238E27FC236}">
                              <a16:creationId xmlns:a16="http://schemas.microsoft.com/office/drawing/2014/main" id="{4529E725-5694-4F19-AFF2-DF04B9F790B4}"/>
                            </a:ext>
                          </a:extLst>
                        </p:cNvPr>
                        <p:cNvCxnSpPr/>
                        <p:nvPr/>
                      </p:nvCxnSpPr>
                      <p:spPr>
                        <a:xfrm>
                          <a:off x="49037" y="0"/>
                          <a:ext cx="0" cy="6921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6" name="Conector recto de flecha 155">
                          <a:extLst>
                            <a:ext uri="{FF2B5EF4-FFF2-40B4-BE49-F238E27FC236}">
                              <a16:creationId xmlns:a16="http://schemas.microsoft.com/office/drawing/2014/main" id="{D29A80C8-6BBC-45CE-9FF3-85B90C82C65C}"/>
                            </a:ext>
                          </a:extLst>
                        </p:cNvPr>
                        <p:cNvCxnSpPr/>
                        <p:nvPr/>
                      </p:nvCxnSpPr>
                      <p:spPr>
                        <a:xfrm>
                          <a:off x="47355" y="181726"/>
                          <a:ext cx="0" cy="12065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0" name="Grupo 129">
                        <a:extLst>
                          <a:ext uri="{FF2B5EF4-FFF2-40B4-BE49-F238E27FC236}">
                            <a16:creationId xmlns:a16="http://schemas.microsoft.com/office/drawing/2014/main" id="{7333A5A2-DFA8-4FAA-AA2F-917D64EBDD1B}"/>
                          </a:ext>
                        </a:extLst>
                      </p:cNvPr>
                      <p:cNvGrpSpPr/>
                      <p:nvPr/>
                    </p:nvGrpSpPr>
                    <p:grpSpPr>
                      <a:xfrm>
                        <a:off x="634448" y="1441174"/>
                        <a:ext cx="87630" cy="302376"/>
                        <a:chOff x="0" y="0"/>
                        <a:chExt cx="87630" cy="302376"/>
                      </a:xfrm>
                    </p:grpSpPr>
                    <p:grpSp>
                      <p:nvGrpSpPr>
                        <p:cNvPr id="149" name="Grupo 148">
                          <a:extLst>
                            <a:ext uri="{FF2B5EF4-FFF2-40B4-BE49-F238E27FC236}">
                              <a16:creationId xmlns:a16="http://schemas.microsoft.com/office/drawing/2014/main" id="{38CCE39E-9441-42D3-ADE6-5D080D76E920}"/>
                            </a:ext>
                          </a:extLst>
                        </p:cNvPr>
                        <p:cNvGrpSpPr/>
                        <p:nvPr/>
                      </p:nvGrpSpPr>
                      <p:grpSpPr>
                        <a:xfrm>
                          <a:off x="0" y="69229"/>
                          <a:ext cx="87630" cy="109855"/>
                          <a:chOff x="0" y="0"/>
                          <a:chExt cx="137160" cy="140970"/>
                        </a:xfrm>
                      </p:grpSpPr>
                      <p:sp>
                        <p:nvSpPr>
                          <p:cNvPr id="152" name="Diagrama de flujo: decisión 151">
                            <a:extLst>
                              <a:ext uri="{FF2B5EF4-FFF2-40B4-BE49-F238E27FC236}">
                                <a16:creationId xmlns:a16="http://schemas.microsoft.com/office/drawing/2014/main" id="{D888C75D-CA71-47C2-AA96-CD0AE4CDB2D7}"/>
                              </a:ext>
                            </a:extLst>
                          </p:cNvPr>
                          <p:cNvSpPr/>
                          <p:nvPr/>
                        </p:nvSpPr>
                        <p:spPr>
                          <a:xfrm>
                            <a:off x="0" y="0"/>
                            <a:ext cx="137160" cy="140970"/>
                          </a:xfrm>
                          <a:prstGeom prst="flowChartDecision">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1000">
                              <a:latin typeface="+mj-lt"/>
                            </a:endParaRPr>
                          </a:p>
                        </p:txBody>
                      </p:sp>
                      <p:sp>
                        <p:nvSpPr>
                          <p:cNvPr id="153" name="Diagrama de flujo: conector 152">
                            <a:extLst>
                              <a:ext uri="{FF2B5EF4-FFF2-40B4-BE49-F238E27FC236}">
                                <a16:creationId xmlns:a16="http://schemas.microsoft.com/office/drawing/2014/main" id="{CF05C130-557F-4910-8F72-8B94C5967AA9}"/>
                              </a:ext>
                            </a:extLst>
                          </p:cNvPr>
                          <p:cNvSpPr/>
                          <p:nvPr/>
                        </p:nvSpPr>
                        <p:spPr>
                          <a:xfrm>
                            <a:off x="41910" y="45720"/>
                            <a:ext cx="52070" cy="47625"/>
                          </a:xfrm>
                          <a:prstGeom prst="flowChart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1000">
                              <a:latin typeface="+mj-lt"/>
                            </a:endParaRPr>
                          </a:p>
                        </p:txBody>
                      </p:sp>
                    </p:grpSp>
                    <p:cxnSp>
                      <p:nvCxnSpPr>
                        <p:cNvPr id="150" name="Conector recto 149">
                          <a:extLst>
                            <a:ext uri="{FF2B5EF4-FFF2-40B4-BE49-F238E27FC236}">
                              <a16:creationId xmlns:a16="http://schemas.microsoft.com/office/drawing/2014/main" id="{C5E47663-086F-45AB-8D39-FD945D159F87}"/>
                            </a:ext>
                          </a:extLst>
                        </p:cNvPr>
                        <p:cNvCxnSpPr/>
                        <p:nvPr/>
                      </p:nvCxnSpPr>
                      <p:spPr>
                        <a:xfrm>
                          <a:off x="49037" y="0"/>
                          <a:ext cx="0" cy="6921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1" name="Conector recto de flecha 150">
                          <a:extLst>
                            <a:ext uri="{FF2B5EF4-FFF2-40B4-BE49-F238E27FC236}">
                              <a16:creationId xmlns:a16="http://schemas.microsoft.com/office/drawing/2014/main" id="{B8312824-7ADE-4FFC-AB9F-43B978F6052C}"/>
                            </a:ext>
                          </a:extLst>
                        </p:cNvPr>
                        <p:cNvCxnSpPr/>
                        <p:nvPr/>
                      </p:nvCxnSpPr>
                      <p:spPr>
                        <a:xfrm>
                          <a:off x="47355" y="181726"/>
                          <a:ext cx="0" cy="12065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1" name="Grupo 130">
                        <a:extLst>
                          <a:ext uri="{FF2B5EF4-FFF2-40B4-BE49-F238E27FC236}">
                            <a16:creationId xmlns:a16="http://schemas.microsoft.com/office/drawing/2014/main" id="{D2B33F82-04E9-4429-9F52-2A293405C364}"/>
                          </a:ext>
                        </a:extLst>
                      </p:cNvPr>
                      <p:cNvGrpSpPr/>
                      <p:nvPr/>
                    </p:nvGrpSpPr>
                    <p:grpSpPr>
                      <a:xfrm>
                        <a:off x="624508" y="2146852"/>
                        <a:ext cx="87630" cy="302261"/>
                        <a:chOff x="0" y="0"/>
                        <a:chExt cx="87630" cy="302376"/>
                      </a:xfrm>
                    </p:grpSpPr>
                    <p:grpSp>
                      <p:nvGrpSpPr>
                        <p:cNvPr id="144" name="Grupo 143">
                          <a:extLst>
                            <a:ext uri="{FF2B5EF4-FFF2-40B4-BE49-F238E27FC236}">
                              <a16:creationId xmlns:a16="http://schemas.microsoft.com/office/drawing/2014/main" id="{7204BE6C-1C81-4B41-9647-CB8C0A60E558}"/>
                            </a:ext>
                          </a:extLst>
                        </p:cNvPr>
                        <p:cNvGrpSpPr/>
                        <p:nvPr/>
                      </p:nvGrpSpPr>
                      <p:grpSpPr>
                        <a:xfrm>
                          <a:off x="0" y="69229"/>
                          <a:ext cx="87630" cy="109855"/>
                          <a:chOff x="0" y="0"/>
                          <a:chExt cx="137160" cy="140970"/>
                        </a:xfrm>
                      </p:grpSpPr>
                      <p:sp>
                        <p:nvSpPr>
                          <p:cNvPr id="147" name="Diagrama de flujo: decisión 146">
                            <a:extLst>
                              <a:ext uri="{FF2B5EF4-FFF2-40B4-BE49-F238E27FC236}">
                                <a16:creationId xmlns:a16="http://schemas.microsoft.com/office/drawing/2014/main" id="{E7890F10-BBD7-4BCF-939E-D1D7A51670EE}"/>
                              </a:ext>
                            </a:extLst>
                          </p:cNvPr>
                          <p:cNvSpPr/>
                          <p:nvPr/>
                        </p:nvSpPr>
                        <p:spPr>
                          <a:xfrm>
                            <a:off x="0" y="0"/>
                            <a:ext cx="137160" cy="140970"/>
                          </a:xfrm>
                          <a:prstGeom prst="flowChartDecision">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1000">
                              <a:latin typeface="+mj-lt"/>
                            </a:endParaRPr>
                          </a:p>
                        </p:txBody>
                      </p:sp>
                      <p:sp>
                        <p:nvSpPr>
                          <p:cNvPr id="148" name="Diagrama de flujo: conector 147">
                            <a:extLst>
                              <a:ext uri="{FF2B5EF4-FFF2-40B4-BE49-F238E27FC236}">
                                <a16:creationId xmlns:a16="http://schemas.microsoft.com/office/drawing/2014/main" id="{0A9DE74D-6428-43EE-A539-5D1B6D55F42E}"/>
                              </a:ext>
                            </a:extLst>
                          </p:cNvPr>
                          <p:cNvSpPr/>
                          <p:nvPr/>
                        </p:nvSpPr>
                        <p:spPr>
                          <a:xfrm>
                            <a:off x="41910" y="45720"/>
                            <a:ext cx="52070" cy="47625"/>
                          </a:xfrm>
                          <a:prstGeom prst="flowChart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1000">
                              <a:latin typeface="+mj-lt"/>
                            </a:endParaRPr>
                          </a:p>
                        </p:txBody>
                      </p:sp>
                    </p:grpSp>
                    <p:cxnSp>
                      <p:nvCxnSpPr>
                        <p:cNvPr id="145" name="Conector recto 144">
                          <a:extLst>
                            <a:ext uri="{FF2B5EF4-FFF2-40B4-BE49-F238E27FC236}">
                              <a16:creationId xmlns:a16="http://schemas.microsoft.com/office/drawing/2014/main" id="{B940D7CC-ED3A-483F-B3C1-9A94423832CC}"/>
                            </a:ext>
                          </a:extLst>
                        </p:cNvPr>
                        <p:cNvCxnSpPr/>
                        <p:nvPr/>
                      </p:nvCxnSpPr>
                      <p:spPr>
                        <a:xfrm>
                          <a:off x="49037" y="0"/>
                          <a:ext cx="0" cy="6921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6" name="Conector recto de flecha 145">
                          <a:extLst>
                            <a:ext uri="{FF2B5EF4-FFF2-40B4-BE49-F238E27FC236}">
                              <a16:creationId xmlns:a16="http://schemas.microsoft.com/office/drawing/2014/main" id="{5DF85012-4CCF-4F20-81B7-7B3189238C2B}"/>
                            </a:ext>
                          </a:extLst>
                        </p:cNvPr>
                        <p:cNvCxnSpPr/>
                        <p:nvPr/>
                      </p:nvCxnSpPr>
                      <p:spPr>
                        <a:xfrm>
                          <a:off x="47355" y="181726"/>
                          <a:ext cx="0" cy="12065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2" name="Grupo 131">
                        <a:extLst>
                          <a:ext uri="{FF2B5EF4-FFF2-40B4-BE49-F238E27FC236}">
                            <a16:creationId xmlns:a16="http://schemas.microsoft.com/office/drawing/2014/main" id="{19F4BCA1-D8E7-401E-ABD8-B112A45AB415}"/>
                          </a:ext>
                        </a:extLst>
                      </p:cNvPr>
                      <p:cNvGrpSpPr/>
                      <p:nvPr/>
                    </p:nvGrpSpPr>
                    <p:grpSpPr>
                      <a:xfrm>
                        <a:off x="2006048" y="2166731"/>
                        <a:ext cx="87630" cy="302261"/>
                        <a:chOff x="0" y="0"/>
                        <a:chExt cx="87630" cy="302376"/>
                      </a:xfrm>
                    </p:grpSpPr>
                    <p:grpSp>
                      <p:nvGrpSpPr>
                        <p:cNvPr id="139" name="Grupo 138">
                          <a:extLst>
                            <a:ext uri="{FF2B5EF4-FFF2-40B4-BE49-F238E27FC236}">
                              <a16:creationId xmlns:a16="http://schemas.microsoft.com/office/drawing/2014/main" id="{5FADDE26-F810-4D81-B725-5E3BB48F82B7}"/>
                            </a:ext>
                          </a:extLst>
                        </p:cNvPr>
                        <p:cNvGrpSpPr/>
                        <p:nvPr/>
                      </p:nvGrpSpPr>
                      <p:grpSpPr>
                        <a:xfrm>
                          <a:off x="0" y="69229"/>
                          <a:ext cx="87630" cy="109855"/>
                          <a:chOff x="0" y="0"/>
                          <a:chExt cx="137160" cy="140970"/>
                        </a:xfrm>
                      </p:grpSpPr>
                      <p:sp>
                        <p:nvSpPr>
                          <p:cNvPr id="142" name="Diagrama de flujo: decisión 141">
                            <a:extLst>
                              <a:ext uri="{FF2B5EF4-FFF2-40B4-BE49-F238E27FC236}">
                                <a16:creationId xmlns:a16="http://schemas.microsoft.com/office/drawing/2014/main" id="{6AFE1CF4-5B1E-426B-B67C-106571832127}"/>
                              </a:ext>
                            </a:extLst>
                          </p:cNvPr>
                          <p:cNvSpPr/>
                          <p:nvPr/>
                        </p:nvSpPr>
                        <p:spPr>
                          <a:xfrm>
                            <a:off x="0" y="0"/>
                            <a:ext cx="137160" cy="140970"/>
                          </a:xfrm>
                          <a:prstGeom prst="flowChartDecision">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1000">
                              <a:latin typeface="+mj-lt"/>
                            </a:endParaRPr>
                          </a:p>
                        </p:txBody>
                      </p:sp>
                      <p:sp>
                        <p:nvSpPr>
                          <p:cNvPr id="143" name="Diagrama de flujo: conector 142">
                            <a:extLst>
                              <a:ext uri="{FF2B5EF4-FFF2-40B4-BE49-F238E27FC236}">
                                <a16:creationId xmlns:a16="http://schemas.microsoft.com/office/drawing/2014/main" id="{4722BFD4-9973-451A-93FC-9A632D42F729}"/>
                              </a:ext>
                            </a:extLst>
                          </p:cNvPr>
                          <p:cNvSpPr/>
                          <p:nvPr/>
                        </p:nvSpPr>
                        <p:spPr>
                          <a:xfrm>
                            <a:off x="41910" y="45720"/>
                            <a:ext cx="52070" cy="47625"/>
                          </a:xfrm>
                          <a:prstGeom prst="flowChart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1000">
                              <a:latin typeface="+mj-lt"/>
                            </a:endParaRPr>
                          </a:p>
                        </p:txBody>
                      </p:sp>
                    </p:grpSp>
                    <p:cxnSp>
                      <p:nvCxnSpPr>
                        <p:cNvPr id="140" name="Conector recto 139">
                          <a:extLst>
                            <a:ext uri="{FF2B5EF4-FFF2-40B4-BE49-F238E27FC236}">
                              <a16:creationId xmlns:a16="http://schemas.microsoft.com/office/drawing/2014/main" id="{BFC107E2-AD87-4E4B-A27F-60705FCEF6A5}"/>
                            </a:ext>
                          </a:extLst>
                        </p:cNvPr>
                        <p:cNvCxnSpPr/>
                        <p:nvPr/>
                      </p:nvCxnSpPr>
                      <p:spPr>
                        <a:xfrm>
                          <a:off x="49037" y="0"/>
                          <a:ext cx="0" cy="6921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1" name="Conector recto de flecha 140">
                          <a:extLst>
                            <a:ext uri="{FF2B5EF4-FFF2-40B4-BE49-F238E27FC236}">
                              <a16:creationId xmlns:a16="http://schemas.microsoft.com/office/drawing/2014/main" id="{022DAED0-E0B9-463F-ACBA-2DF87EBCF725}"/>
                            </a:ext>
                          </a:extLst>
                        </p:cNvPr>
                        <p:cNvCxnSpPr/>
                        <p:nvPr/>
                      </p:nvCxnSpPr>
                      <p:spPr>
                        <a:xfrm>
                          <a:off x="47355" y="181726"/>
                          <a:ext cx="0" cy="12065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3" name="Grupo 132">
                        <a:extLst>
                          <a:ext uri="{FF2B5EF4-FFF2-40B4-BE49-F238E27FC236}">
                            <a16:creationId xmlns:a16="http://schemas.microsoft.com/office/drawing/2014/main" id="{B48BA895-0B78-42DB-A254-E135F466A232}"/>
                          </a:ext>
                        </a:extLst>
                      </p:cNvPr>
                      <p:cNvGrpSpPr/>
                      <p:nvPr/>
                    </p:nvGrpSpPr>
                    <p:grpSpPr>
                      <a:xfrm>
                        <a:off x="3427343" y="2156792"/>
                        <a:ext cx="87630" cy="302261"/>
                        <a:chOff x="0" y="0"/>
                        <a:chExt cx="87630" cy="302376"/>
                      </a:xfrm>
                    </p:grpSpPr>
                    <p:grpSp>
                      <p:nvGrpSpPr>
                        <p:cNvPr id="134" name="Grupo 133">
                          <a:extLst>
                            <a:ext uri="{FF2B5EF4-FFF2-40B4-BE49-F238E27FC236}">
                              <a16:creationId xmlns:a16="http://schemas.microsoft.com/office/drawing/2014/main" id="{6DB2086E-E541-4279-BB47-BED016CA430C}"/>
                            </a:ext>
                          </a:extLst>
                        </p:cNvPr>
                        <p:cNvGrpSpPr/>
                        <p:nvPr/>
                      </p:nvGrpSpPr>
                      <p:grpSpPr>
                        <a:xfrm>
                          <a:off x="0" y="69229"/>
                          <a:ext cx="87630" cy="109855"/>
                          <a:chOff x="0" y="0"/>
                          <a:chExt cx="137160" cy="140970"/>
                        </a:xfrm>
                      </p:grpSpPr>
                      <p:sp>
                        <p:nvSpPr>
                          <p:cNvPr id="137" name="Diagrama de flujo: decisión 136">
                            <a:extLst>
                              <a:ext uri="{FF2B5EF4-FFF2-40B4-BE49-F238E27FC236}">
                                <a16:creationId xmlns:a16="http://schemas.microsoft.com/office/drawing/2014/main" id="{02A15C66-4A3B-44B4-9AA3-BD623FBC01B8}"/>
                              </a:ext>
                            </a:extLst>
                          </p:cNvPr>
                          <p:cNvSpPr/>
                          <p:nvPr/>
                        </p:nvSpPr>
                        <p:spPr>
                          <a:xfrm>
                            <a:off x="0" y="0"/>
                            <a:ext cx="137160" cy="140970"/>
                          </a:xfrm>
                          <a:prstGeom prst="flowChartDecision">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1000">
                              <a:latin typeface="+mj-lt"/>
                            </a:endParaRPr>
                          </a:p>
                        </p:txBody>
                      </p:sp>
                      <p:sp>
                        <p:nvSpPr>
                          <p:cNvPr id="138" name="Diagrama de flujo: conector 137">
                            <a:extLst>
                              <a:ext uri="{FF2B5EF4-FFF2-40B4-BE49-F238E27FC236}">
                                <a16:creationId xmlns:a16="http://schemas.microsoft.com/office/drawing/2014/main" id="{06E8B925-5445-446B-AEC2-298826A92EC1}"/>
                              </a:ext>
                            </a:extLst>
                          </p:cNvPr>
                          <p:cNvSpPr/>
                          <p:nvPr/>
                        </p:nvSpPr>
                        <p:spPr>
                          <a:xfrm>
                            <a:off x="41910" y="45720"/>
                            <a:ext cx="52070" cy="47625"/>
                          </a:xfrm>
                          <a:prstGeom prst="flowChart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1000">
                              <a:latin typeface="+mj-lt"/>
                            </a:endParaRPr>
                          </a:p>
                        </p:txBody>
                      </p:sp>
                    </p:grpSp>
                    <p:cxnSp>
                      <p:nvCxnSpPr>
                        <p:cNvPr id="135" name="Conector recto 134">
                          <a:extLst>
                            <a:ext uri="{FF2B5EF4-FFF2-40B4-BE49-F238E27FC236}">
                              <a16:creationId xmlns:a16="http://schemas.microsoft.com/office/drawing/2014/main" id="{1BE2B16B-662C-4B49-AC9D-31DB5FF5F5E5}"/>
                            </a:ext>
                          </a:extLst>
                        </p:cNvPr>
                        <p:cNvCxnSpPr/>
                        <p:nvPr/>
                      </p:nvCxnSpPr>
                      <p:spPr>
                        <a:xfrm>
                          <a:off x="49037" y="0"/>
                          <a:ext cx="0" cy="6921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6" name="Conector recto de flecha 135">
                          <a:extLst>
                            <a:ext uri="{FF2B5EF4-FFF2-40B4-BE49-F238E27FC236}">
                              <a16:creationId xmlns:a16="http://schemas.microsoft.com/office/drawing/2014/main" id="{E56E35EA-C940-4008-A62C-F5A5D1CF43F9}"/>
                            </a:ext>
                          </a:extLst>
                        </p:cNvPr>
                        <p:cNvCxnSpPr/>
                        <p:nvPr/>
                      </p:nvCxnSpPr>
                      <p:spPr>
                        <a:xfrm>
                          <a:off x="47355" y="181726"/>
                          <a:ext cx="0" cy="12065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113" name="Grupo 112">
                    <a:extLst>
                      <a:ext uri="{FF2B5EF4-FFF2-40B4-BE49-F238E27FC236}">
                        <a16:creationId xmlns:a16="http://schemas.microsoft.com/office/drawing/2014/main" id="{AF36CF37-91B1-43F7-A1F2-DFF00A7822AD}"/>
                      </a:ext>
                    </a:extLst>
                  </p:cNvPr>
                  <p:cNvGrpSpPr/>
                  <p:nvPr/>
                </p:nvGrpSpPr>
                <p:grpSpPr>
                  <a:xfrm>
                    <a:off x="1539061" y="3921224"/>
                    <a:ext cx="4103370" cy="1669415"/>
                    <a:chOff x="2520315" y="1760538"/>
                    <a:chExt cx="4103370" cy="1669415"/>
                  </a:xfrm>
                </p:grpSpPr>
                <p:cxnSp>
                  <p:nvCxnSpPr>
                    <p:cNvPr id="114" name="Conector recto 113">
                      <a:extLst>
                        <a:ext uri="{FF2B5EF4-FFF2-40B4-BE49-F238E27FC236}">
                          <a16:creationId xmlns:a16="http://schemas.microsoft.com/office/drawing/2014/main" id="{06E20E72-7CFE-4C24-A2AC-9D02DB1C6E62}"/>
                        </a:ext>
                      </a:extLst>
                    </p:cNvPr>
                    <p:cNvCxnSpPr/>
                    <p:nvPr/>
                  </p:nvCxnSpPr>
                  <p:spPr>
                    <a:xfrm>
                      <a:off x="2520315" y="3428048"/>
                      <a:ext cx="4103370" cy="19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Conector recto 114">
                      <a:extLst>
                        <a:ext uri="{FF2B5EF4-FFF2-40B4-BE49-F238E27FC236}">
                          <a16:creationId xmlns:a16="http://schemas.microsoft.com/office/drawing/2014/main" id="{0282A90C-26E7-4ADC-A922-4AFC51879F44}"/>
                        </a:ext>
                      </a:extLst>
                    </p:cNvPr>
                    <p:cNvCxnSpPr/>
                    <p:nvPr/>
                  </p:nvCxnSpPr>
                  <p:spPr>
                    <a:xfrm>
                      <a:off x="3409315" y="1760538"/>
                      <a:ext cx="0" cy="69215"/>
                    </a:xfrm>
                    <a:prstGeom prst="line">
                      <a:avLst/>
                    </a:prstGeom>
                  </p:spPr>
                  <p:style>
                    <a:lnRef idx="1">
                      <a:schemeClr val="accent1"/>
                    </a:lnRef>
                    <a:fillRef idx="0">
                      <a:schemeClr val="accent1"/>
                    </a:fillRef>
                    <a:effectRef idx="0">
                      <a:schemeClr val="accent1"/>
                    </a:effectRef>
                    <a:fontRef idx="minor">
                      <a:schemeClr val="tx1"/>
                    </a:fontRef>
                  </p:style>
                </p:cxnSp>
              </p:grpSp>
            </p:grpSp>
          </p:grpSp>
          <p:sp>
            <p:nvSpPr>
              <p:cNvPr id="176" name="Diagrama de flujo: conector 175">
                <a:extLst>
                  <a:ext uri="{FF2B5EF4-FFF2-40B4-BE49-F238E27FC236}">
                    <a16:creationId xmlns:a16="http://schemas.microsoft.com/office/drawing/2014/main" id="{4CBA6FB3-205D-4674-BB08-AFC0268F12E4}"/>
                  </a:ext>
                </a:extLst>
              </p:cNvPr>
              <p:cNvSpPr/>
              <p:nvPr/>
            </p:nvSpPr>
            <p:spPr>
              <a:xfrm>
                <a:off x="6105528" y="1052539"/>
                <a:ext cx="308610" cy="317500"/>
              </a:xfrm>
              <a:prstGeom prst="flowChartConnector">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l" eaLnBrk="0" fontAlgn="base" hangingPunct="0">
                  <a:spcAft>
                    <a:spcPts val="0"/>
                  </a:spcAft>
                </a:pPr>
                <a:r>
                  <a:rPr lang="es-EC" sz="8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p:txBody>
          </p:sp>
        </p:grpSp>
        <p:sp>
          <p:nvSpPr>
            <p:cNvPr id="179" name="Diagrama de flujo: conector 178">
              <a:extLst>
                <a:ext uri="{FF2B5EF4-FFF2-40B4-BE49-F238E27FC236}">
                  <a16:creationId xmlns:a16="http://schemas.microsoft.com/office/drawing/2014/main" id="{C57A82E5-CC48-4213-BF65-5794068FF8D2}"/>
                </a:ext>
              </a:extLst>
            </p:cNvPr>
            <p:cNvSpPr/>
            <p:nvPr/>
          </p:nvSpPr>
          <p:spPr>
            <a:xfrm>
              <a:off x="5875944" y="6569673"/>
              <a:ext cx="308610" cy="317500"/>
            </a:xfrm>
            <a:prstGeom prst="flowChartConnector">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l" eaLnBrk="0" fontAlgn="base" hangingPunct="0">
                <a:spcAft>
                  <a:spcPts val="0"/>
                </a:spcAft>
              </a:pPr>
              <a:r>
                <a:rPr lang="es-EC" sz="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p:grpSp>
      <p:cxnSp>
        <p:nvCxnSpPr>
          <p:cNvPr id="2060" name="Conector recto 2059">
            <a:extLst>
              <a:ext uri="{FF2B5EF4-FFF2-40B4-BE49-F238E27FC236}">
                <a16:creationId xmlns:a16="http://schemas.microsoft.com/office/drawing/2014/main" id="{C273F2E4-5B7B-4B20-90A8-E90DF64DA76F}"/>
              </a:ext>
            </a:extLst>
          </p:cNvPr>
          <p:cNvCxnSpPr>
            <a:cxnSpLocks/>
          </p:cNvCxnSpPr>
          <p:nvPr/>
        </p:nvCxnSpPr>
        <p:spPr>
          <a:xfrm flipH="1">
            <a:off x="3170091" y="1470264"/>
            <a:ext cx="13608" cy="4896000"/>
          </a:xfrm>
          <a:prstGeom prst="line">
            <a:avLst/>
          </a:prstGeom>
          <a:ln w="3810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056" name="Imagen 2">
            <a:extLst>
              <a:ext uri="{FF2B5EF4-FFF2-40B4-BE49-F238E27FC236}">
                <a16:creationId xmlns:a16="http://schemas.microsoft.com/office/drawing/2014/main" id="{6C684FB2-74E3-4BF6-9205-274D8D3BC5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85825" cy="20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8821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 name="Rectángulo 2047">
            <a:extLst>
              <a:ext uri="{FF2B5EF4-FFF2-40B4-BE49-F238E27FC236}">
                <a16:creationId xmlns:a16="http://schemas.microsoft.com/office/drawing/2014/main" id="{3B94B179-D75D-4C66-85F0-C34EB8E5C589}"/>
              </a:ext>
            </a:extLst>
          </p:cNvPr>
          <p:cNvSpPr/>
          <p:nvPr/>
        </p:nvSpPr>
        <p:spPr>
          <a:xfrm>
            <a:off x="-6758" y="-13083"/>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000" dirty="0">
              <a:latin typeface="+mj-lt"/>
            </a:endParaRPr>
          </a:p>
        </p:txBody>
      </p:sp>
      <p:sp>
        <p:nvSpPr>
          <p:cNvPr id="102" name="Rectángulo 101">
            <a:extLst>
              <a:ext uri="{FF2B5EF4-FFF2-40B4-BE49-F238E27FC236}">
                <a16:creationId xmlns:a16="http://schemas.microsoft.com/office/drawing/2014/main" id="{70C549BE-CCF8-44B0-A55E-FF3E8E0A7EA0}"/>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103" name="Rectángulo 102">
            <a:extLst>
              <a:ext uri="{FF2B5EF4-FFF2-40B4-BE49-F238E27FC236}">
                <a16:creationId xmlns:a16="http://schemas.microsoft.com/office/drawing/2014/main" id="{D59E5B86-2EE0-4E97-9046-50DDBFB7262E}"/>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5. RESULTADOS</a:t>
            </a:r>
          </a:p>
        </p:txBody>
      </p:sp>
      <p:sp>
        <p:nvSpPr>
          <p:cNvPr id="104" name="Rectángulo 103">
            <a:extLst>
              <a:ext uri="{FF2B5EF4-FFF2-40B4-BE49-F238E27FC236}">
                <a16:creationId xmlns:a16="http://schemas.microsoft.com/office/drawing/2014/main" id="{07E0562F-FCE1-432B-ADFC-0DC7944E4091}"/>
              </a:ext>
            </a:extLst>
          </p:cNvPr>
          <p:cNvSpPr/>
          <p:nvPr/>
        </p:nvSpPr>
        <p:spPr>
          <a:xfrm>
            <a:off x="-61795" y="741755"/>
            <a:ext cx="9125252" cy="461665"/>
          </a:xfrm>
          <a:prstGeom prst="rect">
            <a:avLst/>
          </a:prstGeom>
        </p:spPr>
        <p:txBody>
          <a:bodyPr wrap="square">
            <a:spAutoFit/>
          </a:bodyPr>
          <a:lstStyle/>
          <a:p>
            <a:pPr algn="ctr"/>
            <a:r>
              <a:rPr lang="es-EC" sz="2400" b="1" dirty="0">
                <a:ln w="6350">
                  <a:solidFill>
                    <a:schemeClr val="tx1"/>
                  </a:solidFill>
                </a:ln>
                <a:effectLst>
                  <a:glow rad="228600">
                    <a:schemeClr val="bg1">
                      <a:alpha val="64000"/>
                    </a:schemeClr>
                  </a:glow>
                </a:effectLst>
                <a:latin typeface="Arial" panose="020B0604020202020204" pitchFamily="34" charset="0"/>
                <a:cs typeface="Arial" panose="020B0604020202020204" pitchFamily="34" charset="0"/>
              </a:rPr>
              <a:t>Propuesta Metodológica PGC</a:t>
            </a:r>
          </a:p>
        </p:txBody>
      </p:sp>
      <p:pic>
        <p:nvPicPr>
          <p:cNvPr id="105" name="Imagen 104">
            <a:hlinkClick r:id="rId2" action="ppaction://hlinksldjump"/>
            <a:extLst>
              <a:ext uri="{FF2B5EF4-FFF2-40B4-BE49-F238E27FC236}">
                <a16:creationId xmlns:a16="http://schemas.microsoft.com/office/drawing/2014/main" id="{F3148799-6DC0-488C-B269-D91E3D292FFE}"/>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11855"/>
            <a:ext cx="696036" cy="523220"/>
          </a:xfrm>
          <a:prstGeom prst="flowChartConnector">
            <a:avLst/>
          </a:prstGeom>
          <a:noFill/>
          <a:ln>
            <a:noFill/>
          </a:ln>
        </p:spPr>
      </p:pic>
      <p:grpSp>
        <p:nvGrpSpPr>
          <p:cNvPr id="4" name="Grupo 3">
            <a:extLst>
              <a:ext uri="{FF2B5EF4-FFF2-40B4-BE49-F238E27FC236}">
                <a16:creationId xmlns:a16="http://schemas.microsoft.com/office/drawing/2014/main" id="{BDD3C64A-1A69-451F-A39C-B5A48CB39287}"/>
              </a:ext>
            </a:extLst>
          </p:cNvPr>
          <p:cNvGrpSpPr/>
          <p:nvPr/>
        </p:nvGrpSpPr>
        <p:grpSpPr>
          <a:xfrm>
            <a:off x="1773872" y="1184328"/>
            <a:ext cx="5596255" cy="2723341"/>
            <a:chOff x="1773872" y="1244942"/>
            <a:chExt cx="5596255" cy="2723341"/>
          </a:xfrm>
        </p:grpSpPr>
        <p:grpSp>
          <p:nvGrpSpPr>
            <p:cNvPr id="2" name="Grupo 1">
              <a:extLst>
                <a:ext uri="{FF2B5EF4-FFF2-40B4-BE49-F238E27FC236}">
                  <a16:creationId xmlns:a16="http://schemas.microsoft.com/office/drawing/2014/main" id="{15FAC81C-4D75-47EE-A9A3-3BF45D35F442}"/>
                </a:ext>
              </a:extLst>
            </p:cNvPr>
            <p:cNvGrpSpPr/>
            <p:nvPr/>
          </p:nvGrpSpPr>
          <p:grpSpPr>
            <a:xfrm>
              <a:off x="1773872" y="1244942"/>
              <a:ext cx="5596255" cy="1964328"/>
              <a:chOff x="-1566814" y="881204"/>
              <a:chExt cx="5596255" cy="1964328"/>
            </a:xfrm>
          </p:grpSpPr>
          <p:grpSp>
            <p:nvGrpSpPr>
              <p:cNvPr id="161" name="Grupo 160">
                <a:extLst>
                  <a:ext uri="{FF2B5EF4-FFF2-40B4-BE49-F238E27FC236}">
                    <a16:creationId xmlns:a16="http://schemas.microsoft.com/office/drawing/2014/main" id="{9B7FAE14-2093-4678-8D7F-3DF8734840CD}"/>
                  </a:ext>
                </a:extLst>
              </p:cNvPr>
              <p:cNvGrpSpPr/>
              <p:nvPr/>
            </p:nvGrpSpPr>
            <p:grpSpPr>
              <a:xfrm>
                <a:off x="-1566814" y="1390747"/>
                <a:ext cx="5596255" cy="1454785"/>
                <a:chOff x="0" y="196850"/>
                <a:chExt cx="5596255" cy="1454785"/>
              </a:xfrm>
            </p:grpSpPr>
            <p:grpSp>
              <p:nvGrpSpPr>
                <p:cNvPr id="162" name="Grupo 161">
                  <a:extLst>
                    <a:ext uri="{FF2B5EF4-FFF2-40B4-BE49-F238E27FC236}">
                      <a16:creationId xmlns:a16="http://schemas.microsoft.com/office/drawing/2014/main" id="{402D33BA-E245-427E-9650-468F74518841}"/>
                    </a:ext>
                  </a:extLst>
                </p:cNvPr>
                <p:cNvGrpSpPr/>
                <p:nvPr/>
              </p:nvGrpSpPr>
              <p:grpSpPr>
                <a:xfrm>
                  <a:off x="857250" y="596900"/>
                  <a:ext cx="3587750" cy="478130"/>
                  <a:chOff x="0" y="596900"/>
                  <a:chExt cx="3587750" cy="478130"/>
                </a:xfrm>
              </p:grpSpPr>
              <p:cxnSp>
                <p:nvCxnSpPr>
                  <p:cNvPr id="194" name="Conector recto de flecha 193">
                    <a:extLst>
                      <a:ext uri="{FF2B5EF4-FFF2-40B4-BE49-F238E27FC236}">
                        <a16:creationId xmlns:a16="http://schemas.microsoft.com/office/drawing/2014/main" id="{02547E21-4C5D-460F-AC0A-074AC9588BB2}"/>
                      </a:ext>
                    </a:extLst>
                  </p:cNvPr>
                  <p:cNvCxnSpPr/>
                  <p:nvPr/>
                </p:nvCxnSpPr>
                <p:spPr>
                  <a:xfrm>
                    <a:off x="2044700" y="596900"/>
                    <a:ext cx="0" cy="196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5" name="Conector recto 194">
                    <a:extLst>
                      <a:ext uri="{FF2B5EF4-FFF2-40B4-BE49-F238E27FC236}">
                        <a16:creationId xmlns:a16="http://schemas.microsoft.com/office/drawing/2014/main" id="{41A8F6AB-96E6-40FA-8FEF-6D323152B90A}"/>
                      </a:ext>
                    </a:extLst>
                  </p:cNvPr>
                  <p:cNvCxnSpPr/>
                  <p:nvPr/>
                </p:nvCxnSpPr>
                <p:spPr>
                  <a:xfrm>
                    <a:off x="0" y="781050"/>
                    <a:ext cx="35862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6" name="Conector recto de flecha 195">
                    <a:extLst>
                      <a:ext uri="{FF2B5EF4-FFF2-40B4-BE49-F238E27FC236}">
                        <a16:creationId xmlns:a16="http://schemas.microsoft.com/office/drawing/2014/main" id="{5CE2D550-BCF1-404B-A579-0ECB0A6B7C2D}"/>
                      </a:ext>
                    </a:extLst>
                  </p:cNvPr>
                  <p:cNvCxnSpPr/>
                  <p:nvPr/>
                </p:nvCxnSpPr>
                <p:spPr>
                  <a:xfrm>
                    <a:off x="2679700" y="781050"/>
                    <a:ext cx="0" cy="195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7" name="Conector recto de flecha 196">
                    <a:extLst>
                      <a:ext uri="{FF2B5EF4-FFF2-40B4-BE49-F238E27FC236}">
                        <a16:creationId xmlns:a16="http://schemas.microsoft.com/office/drawing/2014/main" id="{F00AE947-E802-464A-A105-86FE2DCE1C2D}"/>
                      </a:ext>
                    </a:extLst>
                  </p:cNvPr>
                  <p:cNvCxnSpPr/>
                  <p:nvPr/>
                </p:nvCxnSpPr>
                <p:spPr>
                  <a:xfrm>
                    <a:off x="3587750" y="787400"/>
                    <a:ext cx="0" cy="287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66" name="Grupo 165">
                  <a:extLst>
                    <a:ext uri="{FF2B5EF4-FFF2-40B4-BE49-F238E27FC236}">
                      <a16:creationId xmlns:a16="http://schemas.microsoft.com/office/drawing/2014/main" id="{AAE2ADAB-9EBF-47A4-BDAF-D270B6A316B9}"/>
                    </a:ext>
                  </a:extLst>
                </p:cNvPr>
                <p:cNvGrpSpPr/>
                <p:nvPr/>
              </p:nvGrpSpPr>
              <p:grpSpPr>
                <a:xfrm>
                  <a:off x="0" y="196850"/>
                  <a:ext cx="5596255" cy="1454785"/>
                  <a:chOff x="0" y="0"/>
                  <a:chExt cx="5596255" cy="1454785"/>
                </a:xfrm>
              </p:grpSpPr>
              <p:sp>
                <p:nvSpPr>
                  <p:cNvPr id="174" name="Rectángulo 173">
                    <a:extLst>
                      <a:ext uri="{FF2B5EF4-FFF2-40B4-BE49-F238E27FC236}">
                        <a16:creationId xmlns:a16="http://schemas.microsoft.com/office/drawing/2014/main" id="{336B865D-4D70-4257-9644-772E1D60D9BD}"/>
                      </a:ext>
                    </a:extLst>
                  </p:cNvPr>
                  <p:cNvSpPr/>
                  <p:nvPr/>
                </p:nvSpPr>
                <p:spPr>
                  <a:xfrm>
                    <a:off x="1987550" y="0"/>
                    <a:ext cx="1815465" cy="394335"/>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0" fontAlgn="base" hangingPunct="0">
                      <a:spcAft>
                        <a:spcPts val="0"/>
                      </a:spcAft>
                    </a:pPr>
                    <a:r>
                      <a:rPr lang="es-EC" sz="1000" kern="1200">
                        <a:solidFill>
                          <a:srgbClr val="000000"/>
                        </a:solidFill>
                        <a:effectLst/>
                        <a:latin typeface="+mj-lt"/>
                        <a:ea typeface="Calibri" panose="020F0502020204030204" pitchFamily="34" charset="0"/>
                        <a:cs typeface="Times New Roman" panose="02020603050405020304" pitchFamily="18" charset="0"/>
                      </a:rPr>
                      <a:t>Realizar integración espacial</a:t>
                    </a:r>
                    <a:endParaRPr lang="es-EC" sz="1000">
                      <a:effectLst/>
                      <a:latin typeface="+mj-lt"/>
                      <a:ea typeface="Calibri" panose="020F0502020204030204" pitchFamily="34" charset="0"/>
                      <a:cs typeface="Times New Roman" panose="02020603050405020304" pitchFamily="18" charset="0"/>
                    </a:endParaRPr>
                  </a:p>
                </p:txBody>
              </p:sp>
              <p:sp>
                <p:nvSpPr>
                  <p:cNvPr id="177" name="Diagrama de flujo: disco magnético 176">
                    <a:extLst>
                      <a:ext uri="{FF2B5EF4-FFF2-40B4-BE49-F238E27FC236}">
                        <a16:creationId xmlns:a16="http://schemas.microsoft.com/office/drawing/2014/main" id="{70626E5B-0FCD-41F8-9E1F-1BCB6FC67B03}"/>
                      </a:ext>
                    </a:extLst>
                  </p:cNvPr>
                  <p:cNvSpPr/>
                  <p:nvPr/>
                </p:nvSpPr>
                <p:spPr>
                  <a:xfrm>
                    <a:off x="3041650" y="787400"/>
                    <a:ext cx="1080770" cy="667385"/>
                  </a:xfrm>
                  <a:prstGeom prst="flowChartMagneticDisk">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0" fontAlgn="base" hangingPunct="0">
                      <a:spcAft>
                        <a:spcPts val="0"/>
                      </a:spcAft>
                    </a:pPr>
                    <a:r>
                      <a:rPr lang="es-ES" sz="1000" kern="1200" dirty="0">
                        <a:solidFill>
                          <a:srgbClr val="000000"/>
                        </a:solidFill>
                        <a:effectLst/>
                        <a:latin typeface="+mj-lt"/>
                        <a:ea typeface="Calibri" panose="020F0502020204030204" pitchFamily="34" charset="0"/>
                        <a:cs typeface="Times New Roman" panose="02020603050405020304" pitchFamily="18" charset="0"/>
                      </a:rPr>
                      <a:t>Geodatabase del caso A</a:t>
                    </a:r>
                    <a:r>
                      <a:rPr lang="en-US" sz="1000" kern="1200" dirty="0">
                        <a:solidFill>
                          <a:srgbClr val="000000"/>
                        </a:solidFill>
                        <a:effectLst/>
                        <a:latin typeface="+mj-lt"/>
                        <a:ea typeface="Calibri" panose="020F0502020204030204" pitchFamily="34" charset="0"/>
                        <a:cs typeface="Times New Roman" panose="02020603050405020304" pitchFamily="18" charset="0"/>
                      </a:rPr>
                      <a:t> </a:t>
                    </a:r>
                    <a:endParaRPr lang="es-EC" sz="1000" dirty="0">
                      <a:effectLst/>
                      <a:latin typeface="+mj-lt"/>
                      <a:ea typeface="Calibri" panose="020F0502020204030204" pitchFamily="34" charset="0"/>
                      <a:cs typeface="Times New Roman" panose="02020603050405020304" pitchFamily="18" charset="0"/>
                    </a:endParaRPr>
                  </a:p>
                </p:txBody>
              </p:sp>
              <p:sp>
                <p:nvSpPr>
                  <p:cNvPr id="178" name="Rectángulo: esquinas redondeadas 177">
                    <a:extLst>
                      <a:ext uri="{FF2B5EF4-FFF2-40B4-BE49-F238E27FC236}">
                        <a16:creationId xmlns:a16="http://schemas.microsoft.com/office/drawing/2014/main" id="{30B54056-E1AF-4C62-B1ED-CA4DF75F753B}"/>
                      </a:ext>
                    </a:extLst>
                  </p:cNvPr>
                  <p:cNvSpPr/>
                  <p:nvPr/>
                </p:nvSpPr>
                <p:spPr>
                  <a:xfrm>
                    <a:off x="0" y="876300"/>
                    <a:ext cx="1563243" cy="400050"/>
                  </a:xfrm>
                  <a:prstGeom prst="roundRect">
                    <a:avLst/>
                  </a:prstGeom>
                  <a:solidFill>
                    <a:srgbClr val="CCFFCC"/>
                  </a:solidFill>
                  <a:ln>
                    <a:solidFill>
                      <a:schemeClr val="accent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0" fontAlgn="base" hangingPunct="0">
                      <a:spcAft>
                        <a:spcPts val="0"/>
                      </a:spcAft>
                    </a:pPr>
                    <a:r>
                      <a:rPr lang="es-EC" sz="1000" kern="1200">
                        <a:solidFill>
                          <a:srgbClr val="000000"/>
                        </a:solidFill>
                        <a:effectLst/>
                        <a:latin typeface="+mj-lt"/>
                        <a:ea typeface="Calibri" panose="020F0502020204030204" pitchFamily="34" charset="0"/>
                        <a:cs typeface="Times New Roman" panose="02020603050405020304" pitchFamily="18" charset="0"/>
                      </a:rPr>
                      <a:t>Mapa cognitivo del agresor y víctima integrado</a:t>
                    </a:r>
                    <a:endParaRPr lang="es-EC" sz="1000">
                      <a:effectLst/>
                      <a:latin typeface="+mj-lt"/>
                      <a:ea typeface="Calibri" panose="020F0502020204030204" pitchFamily="34" charset="0"/>
                      <a:cs typeface="Times New Roman" panose="02020603050405020304" pitchFamily="18" charset="0"/>
                    </a:endParaRPr>
                  </a:p>
                </p:txBody>
              </p:sp>
              <p:grpSp>
                <p:nvGrpSpPr>
                  <p:cNvPr id="180" name="Grupo 179">
                    <a:extLst>
                      <a:ext uri="{FF2B5EF4-FFF2-40B4-BE49-F238E27FC236}">
                        <a16:creationId xmlns:a16="http://schemas.microsoft.com/office/drawing/2014/main" id="{DB53635B-0D0C-4C8A-8F8E-591814283F3F}"/>
                      </a:ext>
                    </a:extLst>
                  </p:cNvPr>
                  <p:cNvGrpSpPr/>
                  <p:nvPr/>
                </p:nvGrpSpPr>
                <p:grpSpPr>
                  <a:xfrm>
                    <a:off x="800100" y="577850"/>
                    <a:ext cx="87630" cy="302261"/>
                    <a:chOff x="0" y="0"/>
                    <a:chExt cx="87630" cy="302376"/>
                  </a:xfrm>
                </p:grpSpPr>
                <p:grpSp>
                  <p:nvGrpSpPr>
                    <p:cNvPr id="189" name="Grupo 188">
                      <a:extLst>
                        <a:ext uri="{FF2B5EF4-FFF2-40B4-BE49-F238E27FC236}">
                          <a16:creationId xmlns:a16="http://schemas.microsoft.com/office/drawing/2014/main" id="{28B62E1F-090C-4D69-8496-0A6B42ADE214}"/>
                        </a:ext>
                      </a:extLst>
                    </p:cNvPr>
                    <p:cNvGrpSpPr/>
                    <p:nvPr/>
                  </p:nvGrpSpPr>
                  <p:grpSpPr>
                    <a:xfrm>
                      <a:off x="0" y="69229"/>
                      <a:ext cx="87630" cy="109855"/>
                      <a:chOff x="0" y="0"/>
                      <a:chExt cx="137160" cy="140970"/>
                    </a:xfrm>
                  </p:grpSpPr>
                  <p:sp>
                    <p:nvSpPr>
                      <p:cNvPr id="192" name="Diagrama de flujo: decisión 191">
                        <a:extLst>
                          <a:ext uri="{FF2B5EF4-FFF2-40B4-BE49-F238E27FC236}">
                            <a16:creationId xmlns:a16="http://schemas.microsoft.com/office/drawing/2014/main" id="{423AE879-02E9-4055-B113-6BD4C3C8E198}"/>
                          </a:ext>
                        </a:extLst>
                      </p:cNvPr>
                      <p:cNvSpPr/>
                      <p:nvPr/>
                    </p:nvSpPr>
                    <p:spPr>
                      <a:xfrm>
                        <a:off x="0" y="0"/>
                        <a:ext cx="137160" cy="140970"/>
                      </a:xfrm>
                      <a:prstGeom prst="flowChartDecision">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1000">
                          <a:latin typeface="+mj-lt"/>
                        </a:endParaRPr>
                      </a:p>
                    </p:txBody>
                  </p:sp>
                  <p:sp>
                    <p:nvSpPr>
                      <p:cNvPr id="193" name="Diagrama de flujo: conector 192">
                        <a:extLst>
                          <a:ext uri="{FF2B5EF4-FFF2-40B4-BE49-F238E27FC236}">
                            <a16:creationId xmlns:a16="http://schemas.microsoft.com/office/drawing/2014/main" id="{C5751911-C8FF-4E18-A9D1-F0224D326DE6}"/>
                          </a:ext>
                        </a:extLst>
                      </p:cNvPr>
                      <p:cNvSpPr/>
                      <p:nvPr/>
                    </p:nvSpPr>
                    <p:spPr>
                      <a:xfrm>
                        <a:off x="41910" y="45720"/>
                        <a:ext cx="52070" cy="47625"/>
                      </a:xfrm>
                      <a:prstGeom prst="flowChart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1000">
                          <a:latin typeface="+mj-lt"/>
                        </a:endParaRPr>
                      </a:p>
                    </p:txBody>
                  </p:sp>
                </p:grpSp>
                <p:cxnSp>
                  <p:nvCxnSpPr>
                    <p:cNvPr id="190" name="Conector recto 189">
                      <a:extLst>
                        <a:ext uri="{FF2B5EF4-FFF2-40B4-BE49-F238E27FC236}">
                          <a16:creationId xmlns:a16="http://schemas.microsoft.com/office/drawing/2014/main" id="{B11E1014-5024-4DEF-A038-16886C359401}"/>
                        </a:ext>
                      </a:extLst>
                    </p:cNvPr>
                    <p:cNvCxnSpPr/>
                    <p:nvPr/>
                  </p:nvCxnSpPr>
                  <p:spPr>
                    <a:xfrm>
                      <a:off x="49037" y="0"/>
                      <a:ext cx="0" cy="69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1" name="Conector recto de flecha 190">
                      <a:extLst>
                        <a:ext uri="{FF2B5EF4-FFF2-40B4-BE49-F238E27FC236}">
                          <a16:creationId xmlns:a16="http://schemas.microsoft.com/office/drawing/2014/main" id="{3619D062-76DC-4CAD-98C6-A32F1954518E}"/>
                        </a:ext>
                      </a:extLst>
                    </p:cNvPr>
                    <p:cNvCxnSpPr/>
                    <p:nvPr/>
                  </p:nvCxnSpPr>
                  <p:spPr>
                    <a:xfrm>
                      <a:off x="47355" y="181726"/>
                      <a:ext cx="0" cy="120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81" name="Grupo 180">
                    <a:extLst>
                      <a:ext uri="{FF2B5EF4-FFF2-40B4-BE49-F238E27FC236}">
                        <a16:creationId xmlns:a16="http://schemas.microsoft.com/office/drawing/2014/main" id="{9C26B322-83A5-494E-B2C6-D818A6A41D8D}"/>
                      </a:ext>
                    </a:extLst>
                  </p:cNvPr>
                  <p:cNvGrpSpPr/>
                  <p:nvPr/>
                </p:nvGrpSpPr>
                <p:grpSpPr>
                  <a:xfrm>
                    <a:off x="2235200" y="590550"/>
                    <a:ext cx="87630" cy="302261"/>
                    <a:chOff x="0" y="0"/>
                    <a:chExt cx="87630" cy="302376"/>
                  </a:xfrm>
                </p:grpSpPr>
                <p:grpSp>
                  <p:nvGrpSpPr>
                    <p:cNvPr id="184" name="Grupo 183">
                      <a:extLst>
                        <a:ext uri="{FF2B5EF4-FFF2-40B4-BE49-F238E27FC236}">
                          <a16:creationId xmlns:a16="http://schemas.microsoft.com/office/drawing/2014/main" id="{1BB44E59-EA8B-4EB6-A117-A68A6DCED8F3}"/>
                        </a:ext>
                      </a:extLst>
                    </p:cNvPr>
                    <p:cNvGrpSpPr/>
                    <p:nvPr/>
                  </p:nvGrpSpPr>
                  <p:grpSpPr>
                    <a:xfrm>
                      <a:off x="0" y="69229"/>
                      <a:ext cx="87630" cy="109855"/>
                      <a:chOff x="0" y="0"/>
                      <a:chExt cx="137160" cy="140970"/>
                    </a:xfrm>
                  </p:grpSpPr>
                  <p:sp>
                    <p:nvSpPr>
                      <p:cNvPr id="187" name="Diagrama de flujo: decisión 186">
                        <a:extLst>
                          <a:ext uri="{FF2B5EF4-FFF2-40B4-BE49-F238E27FC236}">
                            <a16:creationId xmlns:a16="http://schemas.microsoft.com/office/drawing/2014/main" id="{F22CE250-9760-45D5-9AD9-6DCC7F8F028E}"/>
                          </a:ext>
                        </a:extLst>
                      </p:cNvPr>
                      <p:cNvSpPr/>
                      <p:nvPr/>
                    </p:nvSpPr>
                    <p:spPr>
                      <a:xfrm>
                        <a:off x="0" y="0"/>
                        <a:ext cx="137160" cy="140970"/>
                      </a:xfrm>
                      <a:prstGeom prst="flowChartDecision">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1000">
                          <a:latin typeface="+mj-lt"/>
                        </a:endParaRPr>
                      </a:p>
                    </p:txBody>
                  </p:sp>
                  <p:sp>
                    <p:nvSpPr>
                      <p:cNvPr id="188" name="Diagrama de flujo: conector 187">
                        <a:extLst>
                          <a:ext uri="{FF2B5EF4-FFF2-40B4-BE49-F238E27FC236}">
                            <a16:creationId xmlns:a16="http://schemas.microsoft.com/office/drawing/2014/main" id="{E5481A65-4D15-4C96-8C72-4C3C00C4B4E2}"/>
                          </a:ext>
                        </a:extLst>
                      </p:cNvPr>
                      <p:cNvSpPr/>
                      <p:nvPr/>
                    </p:nvSpPr>
                    <p:spPr>
                      <a:xfrm>
                        <a:off x="41910" y="45720"/>
                        <a:ext cx="52070" cy="47625"/>
                      </a:xfrm>
                      <a:prstGeom prst="flowChart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1000">
                          <a:latin typeface="+mj-lt"/>
                        </a:endParaRPr>
                      </a:p>
                    </p:txBody>
                  </p:sp>
                </p:grpSp>
                <p:cxnSp>
                  <p:nvCxnSpPr>
                    <p:cNvPr id="185" name="Conector recto 184">
                      <a:extLst>
                        <a:ext uri="{FF2B5EF4-FFF2-40B4-BE49-F238E27FC236}">
                          <a16:creationId xmlns:a16="http://schemas.microsoft.com/office/drawing/2014/main" id="{3C16D901-5B55-4F7D-A873-8235691906F1}"/>
                        </a:ext>
                      </a:extLst>
                    </p:cNvPr>
                    <p:cNvCxnSpPr/>
                    <p:nvPr/>
                  </p:nvCxnSpPr>
                  <p:spPr>
                    <a:xfrm>
                      <a:off x="49037" y="0"/>
                      <a:ext cx="0" cy="69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 name="Conector recto de flecha 185">
                      <a:extLst>
                        <a:ext uri="{FF2B5EF4-FFF2-40B4-BE49-F238E27FC236}">
                          <a16:creationId xmlns:a16="http://schemas.microsoft.com/office/drawing/2014/main" id="{F977A2B0-A6A4-40BB-8D94-D2EBC93CB6D3}"/>
                        </a:ext>
                      </a:extLst>
                    </p:cNvPr>
                    <p:cNvCxnSpPr/>
                    <p:nvPr/>
                  </p:nvCxnSpPr>
                  <p:spPr>
                    <a:xfrm>
                      <a:off x="47355" y="181726"/>
                      <a:ext cx="0" cy="120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82" name="Rectángulo: esquinas redondeadas 181">
                    <a:extLst>
                      <a:ext uri="{FF2B5EF4-FFF2-40B4-BE49-F238E27FC236}">
                        <a16:creationId xmlns:a16="http://schemas.microsoft.com/office/drawing/2014/main" id="{8833B626-F55D-4E68-B4BE-840FA5012953}"/>
                      </a:ext>
                    </a:extLst>
                  </p:cNvPr>
                  <p:cNvSpPr/>
                  <p:nvPr/>
                </p:nvSpPr>
                <p:spPr>
                  <a:xfrm>
                    <a:off x="4210050" y="876300"/>
                    <a:ext cx="1386205" cy="566420"/>
                  </a:xfrm>
                  <a:prstGeom prst="roundRect">
                    <a:avLst/>
                  </a:prstGeom>
                  <a:solidFill>
                    <a:srgbClr val="CCFFCC"/>
                  </a:solidFill>
                  <a:ln>
                    <a:solidFill>
                      <a:schemeClr val="accent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eaLnBrk="0" fontAlgn="base" hangingPunct="0">
                      <a:spcAft>
                        <a:spcPts val="0"/>
                      </a:spcAft>
                    </a:pPr>
                    <a:r>
                      <a:rPr lang="es-EC" sz="1000" kern="1200" dirty="0">
                        <a:solidFill>
                          <a:srgbClr val="000000"/>
                        </a:solidFill>
                        <a:effectLst/>
                        <a:latin typeface="+mj-lt"/>
                        <a:ea typeface="Calibri" panose="020F0502020204030204" pitchFamily="34" charset="0"/>
                        <a:cs typeface="Times New Roman" panose="02020603050405020304" pitchFamily="18" charset="0"/>
                      </a:rPr>
                      <a:t>Mapa de la zona de anclaje del agresor</a:t>
                    </a:r>
                    <a:endParaRPr lang="es-EC" sz="1000" dirty="0">
                      <a:effectLst/>
                      <a:latin typeface="+mj-lt"/>
                      <a:ea typeface="Calibri" panose="020F0502020204030204" pitchFamily="34" charset="0"/>
                      <a:cs typeface="Times New Roman" panose="02020603050405020304" pitchFamily="18" charset="0"/>
                    </a:endParaRPr>
                  </a:p>
                </p:txBody>
              </p:sp>
              <p:sp>
                <p:nvSpPr>
                  <p:cNvPr id="183" name="Rectángulo: esquinas redondeadas 182">
                    <a:extLst>
                      <a:ext uri="{FF2B5EF4-FFF2-40B4-BE49-F238E27FC236}">
                        <a16:creationId xmlns:a16="http://schemas.microsoft.com/office/drawing/2014/main" id="{EBCCFACC-AFC2-4EDF-A678-66EF179FCC63}"/>
                      </a:ext>
                    </a:extLst>
                  </p:cNvPr>
                  <p:cNvSpPr/>
                  <p:nvPr/>
                </p:nvSpPr>
                <p:spPr>
                  <a:xfrm>
                    <a:off x="1600200" y="895350"/>
                    <a:ext cx="1386205" cy="400050"/>
                  </a:xfrm>
                  <a:prstGeom prst="roundRect">
                    <a:avLst/>
                  </a:prstGeom>
                  <a:solidFill>
                    <a:srgbClr val="CCFFCC"/>
                  </a:solidFill>
                  <a:ln>
                    <a:solidFill>
                      <a:schemeClr val="accent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0" fontAlgn="base" hangingPunct="0">
                      <a:spcAft>
                        <a:spcPts val="0"/>
                      </a:spcAft>
                    </a:pPr>
                    <a:r>
                      <a:rPr lang="es-EC" sz="1000" kern="1200">
                        <a:solidFill>
                          <a:srgbClr val="000000"/>
                        </a:solidFill>
                        <a:effectLst/>
                        <a:latin typeface="+mj-lt"/>
                        <a:ea typeface="Calibri" panose="020F0502020204030204" pitchFamily="34" charset="0"/>
                        <a:cs typeface="Times New Roman" panose="02020603050405020304" pitchFamily="18" charset="0"/>
                      </a:rPr>
                      <a:t>Reconstrucción de las 24 horas</a:t>
                    </a:r>
                    <a:endParaRPr lang="es-EC" sz="1000">
                      <a:effectLst/>
                      <a:latin typeface="+mj-lt"/>
                      <a:ea typeface="Calibri" panose="020F0502020204030204" pitchFamily="34" charset="0"/>
                      <a:cs typeface="Times New Roman" panose="02020603050405020304" pitchFamily="18" charset="0"/>
                    </a:endParaRPr>
                  </a:p>
                </p:txBody>
              </p:sp>
            </p:grpSp>
          </p:grpSp>
          <p:cxnSp>
            <p:nvCxnSpPr>
              <p:cNvPr id="198" name="Conector recto de flecha 197">
                <a:extLst>
                  <a:ext uri="{FF2B5EF4-FFF2-40B4-BE49-F238E27FC236}">
                    <a16:creationId xmlns:a16="http://schemas.microsoft.com/office/drawing/2014/main" id="{1C7CF8E1-1CE5-4676-A204-1B6CEA79F897}"/>
                  </a:ext>
                </a:extLst>
              </p:cNvPr>
              <p:cNvCxnSpPr/>
              <p:nvPr/>
            </p:nvCxnSpPr>
            <p:spPr>
              <a:xfrm>
                <a:off x="1330941" y="1189969"/>
                <a:ext cx="0" cy="182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9" name="Diagrama de flujo: conector 198">
                <a:extLst>
                  <a:ext uri="{FF2B5EF4-FFF2-40B4-BE49-F238E27FC236}">
                    <a16:creationId xmlns:a16="http://schemas.microsoft.com/office/drawing/2014/main" id="{451C4DA1-12A2-43A4-BED9-449A4ADDF542}"/>
                  </a:ext>
                </a:extLst>
              </p:cNvPr>
              <p:cNvSpPr/>
              <p:nvPr/>
            </p:nvSpPr>
            <p:spPr>
              <a:xfrm>
                <a:off x="1166226" y="881204"/>
                <a:ext cx="308610" cy="317500"/>
              </a:xfrm>
              <a:prstGeom prst="flowChartConnector">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l" eaLnBrk="0" fontAlgn="base" hangingPunct="0">
                  <a:spcAft>
                    <a:spcPts val="0"/>
                  </a:spcAft>
                </a:pPr>
                <a:r>
                  <a:rPr lang="es-EC" sz="1000" kern="1200" dirty="0">
                    <a:solidFill>
                      <a:srgbClr val="000000"/>
                    </a:solidFill>
                    <a:effectLst/>
                    <a:latin typeface="+mj-lt"/>
                    <a:ea typeface="Calibri" panose="020F0502020204030204" pitchFamily="34" charset="0"/>
                    <a:cs typeface="Times New Roman" panose="02020603050405020304" pitchFamily="18" charset="0"/>
                  </a:rPr>
                  <a:t>1</a:t>
                </a:r>
                <a:endParaRPr lang="es-EC" sz="1000" dirty="0">
                  <a:effectLst/>
                  <a:latin typeface="+mj-lt"/>
                  <a:ea typeface="Calibri" panose="020F0502020204030204" pitchFamily="34" charset="0"/>
                  <a:cs typeface="Times New Roman" panose="02020603050405020304" pitchFamily="18" charset="0"/>
                </a:endParaRPr>
              </a:p>
            </p:txBody>
          </p:sp>
        </p:grpSp>
        <p:grpSp>
          <p:nvGrpSpPr>
            <p:cNvPr id="200" name="Grupo 199">
              <a:extLst>
                <a:ext uri="{FF2B5EF4-FFF2-40B4-BE49-F238E27FC236}">
                  <a16:creationId xmlns:a16="http://schemas.microsoft.com/office/drawing/2014/main" id="{83064BBC-8186-4EF9-B612-0B3E7639AE1C}"/>
                </a:ext>
              </a:extLst>
            </p:cNvPr>
            <p:cNvGrpSpPr/>
            <p:nvPr/>
          </p:nvGrpSpPr>
          <p:grpSpPr>
            <a:xfrm>
              <a:off x="3778783" y="3367573"/>
              <a:ext cx="1815465" cy="600710"/>
              <a:chOff x="0" y="0"/>
              <a:chExt cx="1815465" cy="600710"/>
            </a:xfrm>
          </p:grpSpPr>
          <p:sp>
            <p:nvSpPr>
              <p:cNvPr id="201" name="Rectángulo: esquinas redondeadas 200">
                <a:extLst>
                  <a:ext uri="{FF2B5EF4-FFF2-40B4-BE49-F238E27FC236}">
                    <a16:creationId xmlns:a16="http://schemas.microsoft.com/office/drawing/2014/main" id="{6339D749-03AB-45A6-A939-0507EA3B3B00}"/>
                  </a:ext>
                </a:extLst>
              </p:cNvPr>
              <p:cNvSpPr/>
              <p:nvPr/>
            </p:nvSpPr>
            <p:spPr>
              <a:xfrm>
                <a:off x="0" y="205740"/>
                <a:ext cx="1815465" cy="394970"/>
              </a:xfrm>
              <a:prstGeom prst="round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0" fontAlgn="base" hangingPunct="0">
                  <a:spcAft>
                    <a:spcPts val="0"/>
                  </a:spcAft>
                </a:pPr>
                <a:r>
                  <a:rPr lang="es-EC" sz="1000" kern="1200" dirty="0">
                    <a:solidFill>
                      <a:srgbClr val="000000"/>
                    </a:solidFill>
                    <a:effectLst/>
                    <a:latin typeface="+mj-lt"/>
                    <a:ea typeface="Calibri" panose="020F0502020204030204" pitchFamily="34" charset="0"/>
                    <a:cs typeface="Times New Roman" panose="02020603050405020304" pitchFamily="18" charset="0"/>
                  </a:rPr>
                  <a:t>Final</a:t>
                </a:r>
                <a:endParaRPr lang="es-EC" sz="1000" dirty="0">
                  <a:effectLst/>
                  <a:latin typeface="+mj-lt"/>
                  <a:ea typeface="Calibri" panose="020F0502020204030204" pitchFamily="34" charset="0"/>
                  <a:cs typeface="Times New Roman" panose="02020603050405020304" pitchFamily="18" charset="0"/>
                </a:endParaRPr>
              </a:p>
              <a:p>
                <a:pPr algn="ctr" eaLnBrk="0" fontAlgn="base" hangingPunct="0">
                  <a:spcAft>
                    <a:spcPts val="0"/>
                  </a:spcAft>
                </a:pPr>
                <a:r>
                  <a:rPr lang="es-EC" sz="1000" kern="1200" dirty="0">
                    <a:solidFill>
                      <a:srgbClr val="000000"/>
                    </a:solidFill>
                    <a:effectLst/>
                    <a:latin typeface="+mj-lt"/>
                    <a:ea typeface="Calibri" panose="020F0502020204030204" pitchFamily="34" charset="0"/>
                    <a:cs typeface="Times New Roman" panose="02020603050405020304" pitchFamily="18" charset="0"/>
                  </a:rPr>
                  <a:t>Perfil Geográfico Criminal</a:t>
                </a:r>
                <a:endParaRPr lang="es-EC" sz="1000" dirty="0">
                  <a:effectLst/>
                  <a:latin typeface="+mj-lt"/>
                  <a:ea typeface="Calibri" panose="020F0502020204030204" pitchFamily="34" charset="0"/>
                  <a:cs typeface="Times New Roman" panose="02020603050405020304" pitchFamily="18" charset="0"/>
                </a:endParaRPr>
              </a:p>
            </p:txBody>
          </p:sp>
          <p:cxnSp>
            <p:nvCxnSpPr>
              <p:cNvPr id="202" name="Conector recto de flecha 201">
                <a:extLst>
                  <a:ext uri="{FF2B5EF4-FFF2-40B4-BE49-F238E27FC236}">
                    <a16:creationId xmlns:a16="http://schemas.microsoft.com/office/drawing/2014/main" id="{54A4CADB-57FD-476B-98EF-6BA3B9A7D37C}"/>
                  </a:ext>
                </a:extLst>
              </p:cNvPr>
              <p:cNvCxnSpPr/>
              <p:nvPr/>
            </p:nvCxnSpPr>
            <p:spPr>
              <a:xfrm>
                <a:off x="895350" y="0"/>
                <a:ext cx="0" cy="195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 name="Grupo 2">
              <a:extLst>
                <a:ext uri="{FF2B5EF4-FFF2-40B4-BE49-F238E27FC236}">
                  <a16:creationId xmlns:a16="http://schemas.microsoft.com/office/drawing/2014/main" id="{EB44F7BB-A62B-4E0D-8385-3B7B2831FF35}"/>
                </a:ext>
              </a:extLst>
            </p:cNvPr>
            <p:cNvGrpSpPr/>
            <p:nvPr/>
          </p:nvGrpSpPr>
          <p:grpSpPr>
            <a:xfrm>
              <a:off x="2600476" y="3025596"/>
              <a:ext cx="2701290" cy="357504"/>
              <a:chOff x="3822065" y="3250248"/>
              <a:chExt cx="2701290" cy="357504"/>
            </a:xfrm>
          </p:grpSpPr>
          <p:grpSp>
            <p:nvGrpSpPr>
              <p:cNvPr id="203" name="Grupo 202">
                <a:extLst>
                  <a:ext uri="{FF2B5EF4-FFF2-40B4-BE49-F238E27FC236}">
                    <a16:creationId xmlns:a16="http://schemas.microsoft.com/office/drawing/2014/main" id="{4B68ABB0-F7CC-4D5F-92EE-2FA29B88A9DD}"/>
                  </a:ext>
                </a:extLst>
              </p:cNvPr>
              <p:cNvGrpSpPr/>
              <p:nvPr/>
            </p:nvGrpSpPr>
            <p:grpSpPr>
              <a:xfrm>
                <a:off x="5234305" y="3267393"/>
                <a:ext cx="87630" cy="340359"/>
                <a:chOff x="0" y="-38458"/>
                <a:chExt cx="87630" cy="340834"/>
              </a:xfrm>
            </p:grpSpPr>
            <p:grpSp>
              <p:nvGrpSpPr>
                <p:cNvPr id="211" name="Grupo 210">
                  <a:extLst>
                    <a:ext uri="{FF2B5EF4-FFF2-40B4-BE49-F238E27FC236}">
                      <a16:creationId xmlns:a16="http://schemas.microsoft.com/office/drawing/2014/main" id="{362A5A97-38C0-4B8D-B79D-FB601651B8A3}"/>
                    </a:ext>
                  </a:extLst>
                </p:cNvPr>
                <p:cNvGrpSpPr/>
                <p:nvPr/>
              </p:nvGrpSpPr>
              <p:grpSpPr>
                <a:xfrm>
                  <a:off x="0" y="69229"/>
                  <a:ext cx="87630" cy="109855"/>
                  <a:chOff x="0" y="0"/>
                  <a:chExt cx="137160" cy="140970"/>
                </a:xfrm>
              </p:grpSpPr>
              <p:sp>
                <p:nvSpPr>
                  <p:cNvPr id="214" name="Diagrama de flujo: decisión 213">
                    <a:extLst>
                      <a:ext uri="{FF2B5EF4-FFF2-40B4-BE49-F238E27FC236}">
                        <a16:creationId xmlns:a16="http://schemas.microsoft.com/office/drawing/2014/main" id="{6C40EE0B-C3B7-4D9D-8DA6-47A4E43050B7}"/>
                      </a:ext>
                    </a:extLst>
                  </p:cNvPr>
                  <p:cNvSpPr/>
                  <p:nvPr/>
                </p:nvSpPr>
                <p:spPr>
                  <a:xfrm>
                    <a:off x="0" y="0"/>
                    <a:ext cx="137160" cy="140970"/>
                  </a:xfrm>
                  <a:prstGeom prst="flowChartDecision">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15" name="Diagrama de flujo: conector 214">
                    <a:extLst>
                      <a:ext uri="{FF2B5EF4-FFF2-40B4-BE49-F238E27FC236}">
                        <a16:creationId xmlns:a16="http://schemas.microsoft.com/office/drawing/2014/main" id="{023E1B30-E0D2-4DA3-92C3-472D95541581}"/>
                      </a:ext>
                    </a:extLst>
                  </p:cNvPr>
                  <p:cNvSpPr/>
                  <p:nvPr/>
                </p:nvSpPr>
                <p:spPr>
                  <a:xfrm>
                    <a:off x="41910" y="45720"/>
                    <a:ext cx="52070" cy="47625"/>
                  </a:xfrm>
                  <a:prstGeom prst="flowChart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cxnSp>
              <p:nvCxnSpPr>
                <p:cNvPr id="212" name="Conector recto 211">
                  <a:extLst>
                    <a:ext uri="{FF2B5EF4-FFF2-40B4-BE49-F238E27FC236}">
                      <a16:creationId xmlns:a16="http://schemas.microsoft.com/office/drawing/2014/main" id="{DBBFBA8F-71A6-4DB5-8286-D6AD3FE0A9EE}"/>
                    </a:ext>
                  </a:extLst>
                </p:cNvPr>
                <p:cNvCxnSpPr/>
                <p:nvPr/>
              </p:nvCxnSpPr>
              <p:spPr>
                <a:xfrm>
                  <a:off x="49037" y="-38458"/>
                  <a:ext cx="0" cy="1074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3" name="Conector recto de flecha 212">
                  <a:extLst>
                    <a:ext uri="{FF2B5EF4-FFF2-40B4-BE49-F238E27FC236}">
                      <a16:creationId xmlns:a16="http://schemas.microsoft.com/office/drawing/2014/main" id="{73CE22C0-FE7E-401D-ABB1-81EC59A7B557}"/>
                    </a:ext>
                  </a:extLst>
                </p:cNvPr>
                <p:cNvCxnSpPr/>
                <p:nvPr/>
              </p:nvCxnSpPr>
              <p:spPr>
                <a:xfrm>
                  <a:off x="47355" y="181726"/>
                  <a:ext cx="0" cy="120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04" name="Grupo 203">
                <a:extLst>
                  <a:ext uri="{FF2B5EF4-FFF2-40B4-BE49-F238E27FC236}">
                    <a16:creationId xmlns:a16="http://schemas.microsoft.com/office/drawing/2014/main" id="{6E2BBD06-A1A3-4039-836D-489F884AACF3}"/>
                  </a:ext>
                </a:extLst>
              </p:cNvPr>
              <p:cNvGrpSpPr/>
              <p:nvPr/>
            </p:nvGrpSpPr>
            <p:grpSpPr>
              <a:xfrm>
                <a:off x="3822065" y="3250248"/>
                <a:ext cx="87630" cy="340359"/>
                <a:chOff x="0" y="-38458"/>
                <a:chExt cx="87630" cy="340834"/>
              </a:xfrm>
            </p:grpSpPr>
            <p:grpSp>
              <p:nvGrpSpPr>
                <p:cNvPr id="206" name="Grupo 205">
                  <a:extLst>
                    <a:ext uri="{FF2B5EF4-FFF2-40B4-BE49-F238E27FC236}">
                      <a16:creationId xmlns:a16="http://schemas.microsoft.com/office/drawing/2014/main" id="{1D5DB81D-DC7C-4CB9-A9CA-706D7B5C4340}"/>
                    </a:ext>
                  </a:extLst>
                </p:cNvPr>
                <p:cNvGrpSpPr/>
                <p:nvPr/>
              </p:nvGrpSpPr>
              <p:grpSpPr>
                <a:xfrm>
                  <a:off x="0" y="69229"/>
                  <a:ext cx="87630" cy="109855"/>
                  <a:chOff x="0" y="0"/>
                  <a:chExt cx="137160" cy="140970"/>
                </a:xfrm>
              </p:grpSpPr>
              <p:sp>
                <p:nvSpPr>
                  <p:cNvPr id="209" name="Diagrama de flujo: decisión 208">
                    <a:extLst>
                      <a:ext uri="{FF2B5EF4-FFF2-40B4-BE49-F238E27FC236}">
                        <a16:creationId xmlns:a16="http://schemas.microsoft.com/office/drawing/2014/main" id="{295965B0-551A-4A48-B8AC-C9B62A45F139}"/>
                      </a:ext>
                    </a:extLst>
                  </p:cNvPr>
                  <p:cNvSpPr/>
                  <p:nvPr/>
                </p:nvSpPr>
                <p:spPr>
                  <a:xfrm>
                    <a:off x="0" y="0"/>
                    <a:ext cx="137160" cy="140970"/>
                  </a:xfrm>
                  <a:prstGeom prst="flowChartDecision">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10" name="Diagrama de flujo: conector 209">
                    <a:extLst>
                      <a:ext uri="{FF2B5EF4-FFF2-40B4-BE49-F238E27FC236}">
                        <a16:creationId xmlns:a16="http://schemas.microsoft.com/office/drawing/2014/main" id="{9C93FAF9-0A9D-4F19-9A51-5058CAF936A0}"/>
                      </a:ext>
                    </a:extLst>
                  </p:cNvPr>
                  <p:cNvSpPr/>
                  <p:nvPr/>
                </p:nvSpPr>
                <p:spPr>
                  <a:xfrm>
                    <a:off x="41910" y="45720"/>
                    <a:ext cx="52070" cy="47625"/>
                  </a:xfrm>
                  <a:prstGeom prst="flowChart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cxnSp>
              <p:nvCxnSpPr>
                <p:cNvPr id="207" name="Conector recto 206">
                  <a:extLst>
                    <a:ext uri="{FF2B5EF4-FFF2-40B4-BE49-F238E27FC236}">
                      <a16:creationId xmlns:a16="http://schemas.microsoft.com/office/drawing/2014/main" id="{80D8C4D6-6D72-45A0-9752-8DF34B9A8815}"/>
                    </a:ext>
                  </a:extLst>
                </p:cNvPr>
                <p:cNvCxnSpPr/>
                <p:nvPr/>
              </p:nvCxnSpPr>
              <p:spPr>
                <a:xfrm>
                  <a:off x="49037" y="-38458"/>
                  <a:ext cx="0" cy="1074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8" name="Conector recto de flecha 207">
                  <a:extLst>
                    <a:ext uri="{FF2B5EF4-FFF2-40B4-BE49-F238E27FC236}">
                      <a16:creationId xmlns:a16="http://schemas.microsoft.com/office/drawing/2014/main" id="{5F4DB3E0-4518-40D3-A42A-7921911CBD55}"/>
                    </a:ext>
                  </a:extLst>
                </p:cNvPr>
                <p:cNvCxnSpPr/>
                <p:nvPr/>
              </p:nvCxnSpPr>
              <p:spPr>
                <a:xfrm>
                  <a:off x="47355" y="181726"/>
                  <a:ext cx="0" cy="120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05" name="Conector recto de flecha 204">
                <a:extLst>
                  <a:ext uri="{FF2B5EF4-FFF2-40B4-BE49-F238E27FC236}">
                    <a16:creationId xmlns:a16="http://schemas.microsoft.com/office/drawing/2014/main" id="{27272F00-AD17-458C-A80E-5299F38EF474}"/>
                  </a:ext>
                </a:extLst>
              </p:cNvPr>
              <p:cNvCxnSpPr/>
              <p:nvPr/>
            </p:nvCxnSpPr>
            <p:spPr>
              <a:xfrm>
                <a:off x="6523355" y="3410820"/>
                <a:ext cx="0" cy="195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16" name="Conector recto 215">
              <a:extLst>
                <a:ext uri="{FF2B5EF4-FFF2-40B4-BE49-F238E27FC236}">
                  <a16:creationId xmlns:a16="http://schemas.microsoft.com/office/drawing/2014/main" id="{D5E616CC-1DB3-48EF-8106-66DF2EF179F6}"/>
                </a:ext>
              </a:extLst>
            </p:cNvPr>
            <p:cNvCxnSpPr/>
            <p:nvPr/>
          </p:nvCxnSpPr>
          <p:spPr>
            <a:xfrm>
              <a:off x="2617381" y="3365955"/>
              <a:ext cx="35862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7" name="Conector recto de flecha 216">
              <a:extLst>
                <a:ext uri="{FF2B5EF4-FFF2-40B4-BE49-F238E27FC236}">
                  <a16:creationId xmlns:a16="http://schemas.microsoft.com/office/drawing/2014/main" id="{320123A4-B00D-48DA-B513-E4BB1A7FDDF6}"/>
                </a:ext>
              </a:extLst>
            </p:cNvPr>
            <p:cNvCxnSpPr/>
            <p:nvPr/>
          </p:nvCxnSpPr>
          <p:spPr>
            <a:xfrm>
              <a:off x="6203595" y="3194189"/>
              <a:ext cx="0" cy="180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3076" name="Picture 4" descr="Imagen relacionada">
            <a:extLst>
              <a:ext uri="{FF2B5EF4-FFF2-40B4-BE49-F238E27FC236}">
                <a16:creationId xmlns:a16="http://schemas.microsoft.com/office/drawing/2014/main" id="{A0786560-3546-41DB-875A-FE927387BE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6858" y="4027726"/>
            <a:ext cx="5006837" cy="2817215"/>
          </a:xfrm>
          <a:prstGeom prst="rect">
            <a:avLst/>
          </a:prstGeom>
          <a:noFill/>
          <a:extLst>
            <a:ext uri="{909E8E84-426E-40DD-AFC4-6F175D3DCCD1}">
              <a14:hiddenFill xmlns:a14="http://schemas.microsoft.com/office/drawing/2010/main">
                <a:solidFill>
                  <a:srgbClr val="FFFFFF"/>
                </a:solidFill>
              </a14:hiddenFill>
            </a:ext>
          </a:extLst>
        </p:spPr>
      </p:pic>
      <p:grpSp>
        <p:nvGrpSpPr>
          <p:cNvPr id="218" name="Grupo 217">
            <a:extLst>
              <a:ext uri="{FF2B5EF4-FFF2-40B4-BE49-F238E27FC236}">
                <a16:creationId xmlns:a16="http://schemas.microsoft.com/office/drawing/2014/main" id="{169C5C1E-A829-4769-A6CE-86FE2AF7352F}"/>
              </a:ext>
            </a:extLst>
          </p:cNvPr>
          <p:cNvGrpSpPr/>
          <p:nvPr/>
        </p:nvGrpSpPr>
        <p:grpSpPr>
          <a:xfrm>
            <a:off x="163891" y="5553922"/>
            <a:ext cx="787252" cy="1124645"/>
            <a:chOff x="1" y="3027423"/>
            <a:chExt cx="787252" cy="1124645"/>
          </a:xfrm>
        </p:grpSpPr>
        <p:sp>
          <p:nvSpPr>
            <p:cNvPr id="219" name="Flecha: cheurón 218">
              <a:extLst>
                <a:ext uri="{FF2B5EF4-FFF2-40B4-BE49-F238E27FC236}">
                  <a16:creationId xmlns:a16="http://schemas.microsoft.com/office/drawing/2014/main" id="{EBC1FD3A-A6E6-4BE8-A0D7-FD066637154E}"/>
                </a:ext>
              </a:extLst>
            </p:cNvPr>
            <p:cNvSpPr/>
            <p:nvPr/>
          </p:nvSpPr>
          <p:spPr>
            <a:xfrm rot="5400000">
              <a:off x="-168696" y="3196120"/>
              <a:ext cx="1124645" cy="787251"/>
            </a:xfrm>
            <a:prstGeom prst="chevron">
              <a:avLst/>
            </a:prstGeom>
            <a:solidFill>
              <a:srgbClr val="FCF398"/>
            </a:solidFill>
          </p:spPr>
          <p:style>
            <a:lnRef idx="2">
              <a:schemeClr val="accent5">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20" name="Flecha: cheurón 4">
              <a:extLst>
                <a:ext uri="{FF2B5EF4-FFF2-40B4-BE49-F238E27FC236}">
                  <a16:creationId xmlns:a16="http://schemas.microsoft.com/office/drawing/2014/main" id="{06828896-45C2-4B52-BD80-76DC06498653}"/>
                </a:ext>
              </a:extLst>
            </p:cNvPr>
            <p:cNvSpPr txBox="1"/>
            <p:nvPr/>
          </p:nvSpPr>
          <p:spPr>
            <a:xfrm>
              <a:off x="2" y="3421049"/>
              <a:ext cx="787251" cy="3373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C" sz="1700" kern="1200" dirty="0">
                  <a:latin typeface="Arial" panose="020B0604020202020204" pitchFamily="34" charset="0"/>
                  <a:cs typeface="Arial" panose="020B0604020202020204" pitchFamily="34" charset="0"/>
                </a:rPr>
                <a:t>Obj.4</a:t>
              </a:r>
            </a:p>
          </p:txBody>
        </p:sp>
      </p:grpSp>
      <p:pic>
        <p:nvPicPr>
          <p:cNvPr id="3078" name="Picture 6" descr="Imagen relacionada">
            <a:extLst>
              <a:ext uri="{FF2B5EF4-FFF2-40B4-BE49-F238E27FC236}">
                <a16:creationId xmlns:a16="http://schemas.microsoft.com/office/drawing/2014/main" id="{57C3A750-F85A-4B49-B740-53CB3E4142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750" y="5947523"/>
            <a:ext cx="887551" cy="887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8975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535A5F2-BDBD-438E-A168-17AB258F02E3}"/>
              </a:ext>
            </a:extLst>
          </p:cNvPr>
          <p:cNvPicPr>
            <a:picLocks noChangeAspect="1"/>
          </p:cNvPicPr>
          <p:nvPr/>
        </p:nvPicPr>
        <p:blipFill>
          <a:blip r:embed="rId2"/>
          <a:stretch>
            <a:fillRect/>
          </a:stretch>
        </p:blipFill>
        <p:spPr>
          <a:xfrm>
            <a:off x="4572000" y="2415826"/>
            <a:ext cx="4366772" cy="3846593"/>
          </a:xfrm>
          <a:prstGeom prst="rect">
            <a:avLst/>
          </a:prstGeom>
        </p:spPr>
      </p:pic>
      <p:pic>
        <p:nvPicPr>
          <p:cNvPr id="13" name="Imagen 12">
            <a:hlinkClick r:id="rId3" action="ppaction://hlinksldjump"/>
            <a:extLst>
              <a:ext uri="{FF2B5EF4-FFF2-40B4-BE49-F238E27FC236}">
                <a16:creationId xmlns:a16="http://schemas.microsoft.com/office/drawing/2014/main" id="{6F9AD69F-69C3-45FF-ADCB-9204BA12AAE9}"/>
              </a:ext>
            </a:extLst>
          </p:cNvPr>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11855"/>
            <a:ext cx="696036" cy="523220"/>
          </a:xfrm>
          <a:prstGeom prst="rect">
            <a:avLst/>
          </a:prstGeom>
          <a:noFill/>
          <a:ln>
            <a:noFill/>
          </a:ln>
        </p:spPr>
      </p:pic>
      <p:sp>
        <p:nvSpPr>
          <p:cNvPr id="14" name="Rectángulo 13">
            <a:extLst>
              <a:ext uri="{FF2B5EF4-FFF2-40B4-BE49-F238E27FC236}">
                <a16:creationId xmlns:a16="http://schemas.microsoft.com/office/drawing/2014/main" id="{D70C09F7-378C-41CC-AF24-6170C8650109}"/>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15" name="Rectángulo 14">
            <a:extLst>
              <a:ext uri="{FF2B5EF4-FFF2-40B4-BE49-F238E27FC236}">
                <a16:creationId xmlns:a16="http://schemas.microsoft.com/office/drawing/2014/main" id="{A63DAC31-CBED-4BAB-BF61-E7DEB8B534CB}"/>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5.RESULTADOS</a:t>
            </a:r>
          </a:p>
        </p:txBody>
      </p:sp>
      <p:sp>
        <p:nvSpPr>
          <p:cNvPr id="16" name="Rectángulo 15">
            <a:extLst>
              <a:ext uri="{FF2B5EF4-FFF2-40B4-BE49-F238E27FC236}">
                <a16:creationId xmlns:a16="http://schemas.microsoft.com/office/drawing/2014/main" id="{2DD27938-A214-4604-8F37-FF5526327CD8}"/>
              </a:ext>
            </a:extLst>
          </p:cNvPr>
          <p:cNvSpPr/>
          <p:nvPr/>
        </p:nvSpPr>
        <p:spPr>
          <a:xfrm>
            <a:off x="0" y="645017"/>
            <a:ext cx="9125252" cy="461665"/>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Simulación Del Caso “La Mataviejitas” Sobre El Cantón Quito</a:t>
            </a:r>
          </a:p>
        </p:txBody>
      </p:sp>
      <p:pic>
        <p:nvPicPr>
          <p:cNvPr id="5122" name="Picture 2" descr="Imagen relacionada">
            <a:extLst>
              <a:ext uri="{FF2B5EF4-FFF2-40B4-BE49-F238E27FC236}">
                <a16:creationId xmlns:a16="http://schemas.microsoft.com/office/drawing/2014/main" id="{F259F7A1-E1E0-4429-8F1E-3C597359A7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543" y="1228567"/>
            <a:ext cx="4239288" cy="5358023"/>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id="{AF87F8E0-B716-465E-AAE8-AFCECA792C27}"/>
              </a:ext>
            </a:extLst>
          </p:cNvPr>
          <p:cNvSpPr/>
          <p:nvPr/>
        </p:nvSpPr>
        <p:spPr>
          <a:xfrm>
            <a:off x="4851311" y="1437311"/>
            <a:ext cx="3808150" cy="923330"/>
          </a:xfrm>
          <a:prstGeom prst="rect">
            <a:avLst/>
          </a:prstGeom>
        </p:spPr>
        <p:txBody>
          <a:bodyPr wrap="square">
            <a:spAutoFit/>
          </a:bodyPr>
          <a:lstStyle/>
          <a:p>
            <a:pPr algn="just"/>
            <a:r>
              <a:rPr lang="es-EC" dirty="0">
                <a:solidFill>
                  <a:schemeClr val="accent4">
                    <a:lumMod val="20000"/>
                    <a:lumOff val="80000"/>
                  </a:schemeClr>
                </a:solidFill>
                <a:latin typeface="Arial" panose="020B0604020202020204" pitchFamily="34" charset="0"/>
                <a:cs typeface="Arial" panose="020B0604020202020204" pitchFamily="34" charset="0"/>
              </a:rPr>
              <a:t>Identificación del patrón de distribución espacial de los hecho delictivos en México</a:t>
            </a:r>
          </a:p>
        </p:txBody>
      </p:sp>
      <p:sp>
        <p:nvSpPr>
          <p:cNvPr id="11" name="Rectángulo 10">
            <a:extLst>
              <a:ext uri="{FF2B5EF4-FFF2-40B4-BE49-F238E27FC236}">
                <a16:creationId xmlns:a16="http://schemas.microsoft.com/office/drawing/2014/main" id="{A0222473-2A93-4ECB-9FFA-64C4A4672F29}"/>
              </a:ext>
            </a:extLst>
          </p:cNvPr>
          <p:cNvSpPr/>
          <p:nvPr/>
        </p:nvSpPr>
        <p:spPr>
          <a:xfrm>
            <a:off x="1890980" y="6573465"/>
            <a:ext cx="980413" cy="300082"/>
          </a:xfrm>
          <a:prstGeom prst="rect">
            <a:avLst/>
          </a:prstGeom>
        </p:spPr>
        <p:txBody>
          <a:bodyPr wrap="square">
            <a:spAutoFit/>
          </a:bodyPr>
          <a:lstStyle/>
          <a:p>
            <a:r>
              <a:rPr lang="es-EC" sz="1350" dirty="0"/>
              <a:t>(S.A. 2011)</a:t>
            </a:r>
          </a:p>
        </p:txBody>
      </p:sp>
    </p:spTree>
    <p:extLst>
      <p:ext uri="{BB962C8B-B14F-4D97-AF65-F5344CB8AC3E}">
        <p14:creationId xmlns:p14="http://schemas.microsoft.com/office/powerpoint/2010/main" val="9844171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606913F-9C34-4331-8CC7-91CD345FEF5D}"/>
              </a:ext>
            </a:extLst>
          </p:cNvPr>
          <p:cNvPicPr/>
          <p:nvPr/>
        </p:nvPicPr>
        <p:blipFill>
          <a:blip r:embed="rId2"/>
          <a:stretch>
            <a:fillRect/>
          </a:stretch>
        </p:blipFill>
        <p:spPr>
          <a:xfrm>
            <a:off x="0" y="1453075"/>
            <a:ext cx="2589371" cy="1912620"/>
          </a:xfrm>
          <a:prstGeom prst="rect">
            <a:avLst/>
          </a:prstGeom>
          <a:ln>
            <a:solidFill>
              <a:srgbClr val="0070C0"/>
            </a:solidFill>
          </a:ln>
        </p:spPr>
      </p:pic>
      <p:pic>
        <p:nvPicPr>
          <p:cNvPr id="3" name="Imagen 2">
            <a:extLst>
              <a:ext uri="{FF2B5EF4-FFF2-40B4-BE49-F238E27FC236}">
                <a16:creationId xmlns:a16="http://schemas.microsoft.com/office/drawing/2014/main" id="{71B7114C-AAC5-4642-83B8-1C0FBBCB3374}"/>
              </a:ext>
            </a:extLst>
          </p:cNvPr>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9225" t="35629" r="36612" b="33142"/>
          <a:stretch/>
        </p:blipFill>
        <p:spPr bwMode="auto">
          <a:xfrm>
            <a:off x="1937720" y="3188745"/>
            <a:ext cx="3553879" cy="3492305"/>
          </a:xfrm>
          <a:prstGeom prst="rect">
            <a:avLst/>
          </a:prstGeom>
          <a:noFill/>
          <a:ln>
            <a:solidFill>
              <a:schemeClr val="accent1"/>
            </a:solidFill>
          </a:ln>
          <a:extLst>
            <a:ext uri="{53640926-AAD7-44D8-BBD7-CCE9431645EC}">
              <a14:shadowObscured xmlns:a14="http://schemas.microsoft.com/office/drawing/2010/main"/>
            </a:ext>
          </a:extLst>
        </p:spPr>
      </p:pic>
      <p:pic>
        <p:nvPicPr>
          <p:cNvPr id="4" name="Imagen 3">
            <a:extLst>
              <a:ext uri="{FF2B5EF4-FFF2-40B4-BE49-F238E27FC236}">
                <a16:creationId xmlns:a16="http://schemas.microsoft.com/office/drawing/2014/main" id="{466025C8-190E-409B-8640-B296A223B2DC}"/>
              </a:ext>
            </a:extLst>
          </p:cNvPr>
          <p:cNvPicPr/>
          <p:nvPr/>
        </p:nvPicPr>
        <p:blipFill rotWithShape="1">
          <a:blip r:embed="rId5" cstate="print">
            <a:extLst>
              <a:ext uri="{BEBA8EAE-BF5A-486C-A8C5-ECC9F3942E4B}">
                <a14:imgProps xmlns:a14="http://schemas.microsoft.com/office/drawing/2010/main">
                  <a14:imgLayer r:embed="rId6">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l="10526" t="31293" r="50943" b="46702"/>
          <a:stretch/>
        </p:blipFill>
        <p:spPr bwMode="auto">
          <a:xfrm>
            <a:off x="5491599" y="1442593"/>
            <a:ext cx="3682221" cy="3492305"/>
          </a:xfrm>
          <a:prstGeom prst="rect">
            <a:avLst/>
          </a:prstGeom>
          <a:noFill/>
          <a:ln>
            <a:solidFill>
              <a:schemeClr val="accent1"/>
            </a:solidFill>
          </a:ln>
          <a:extLst>
            <a:ext uri="{53640926-AAD7-44D8-BBD7-CCE9431645EC}">
              <a14:shadowObscured xmlns:a14="http://schemas.microsoft.com/office/drawing/2010/main"/>
            </a:ext>
          </a:extLst>
        </p:spPr>
      </p:pic>
      <p:pic>
        <p:nvPicPr>
          <p:cNvPr id="16" name="Imagen 15">
            <a:hlinkClick r:id="rId7" action="ppaction://hlinksldjump"/>
            <a:extLst>
              <a:ext uri="{FF2B5EF4-FFF2-40B4-BE49-F238E27FC236}">
                <a16:creationId xmlns:a16="http://schemas.microsoft.com/office/drawing/2014/main" id="{0940694D-A0B1-418A-AA04-A4D38E10EECB}"/>
              </a:ext>
            </a:extLst>
          </p:cNvPr>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11855"/>
            <a:ext cx="696036" cy="523220"/>
          </a:xfrm>
          <a:prstGeom prst="rect">
            <a:avLst/>
          </a:prstGeom>
          <a:noFill/>
          <a:ln>
            <a:noFill/>
          </a:ln>
        </p:spPr>
      </p:pic>
      <p:sp>
        <p:nvSpPr>
          <p:cNvPr id="17" name="Rectángulo 16">
            <a:extLst>
              <a:ext uri="{FF2B5EF4-FFF2-40B4-BE49-F238E27FC236}">
                <a16:creationId xmlns:a16="http://schemas.microsoft.com/office/drawing/2014/main" id="{D1B85450-9CC9-46EB-AFEB-EDE37E113C88}"/>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20" name="Rectángulo 19">
            <a:extLst>
              <a:ext uri="{FF2B5EF4-FFF2-40B4-BE49-F238E27FC236}">
                <a16:creationId xmlns:a16="http://schemas.microsoft.com/office/drawing/2014/main" id="{F83405BB-9D70-41EE-BEB4-5BAC35AA0D62}"/>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5.RESULTADOS</a:t>
            </a:r>
          </a:p>
        </p:txBody>
      </p:sp>
      <p:sp>
        <p:nvSpPr>
          <p:cNvPr id="24" name="Rectángulo 23">
            <a:extLst>
              <a:ext uri="{FF2B5EF4-FFF2-40B4-BE49-F238E27FC236}">
                <a16:creationId xmlns:a16="http://schemas.microsoft.com/office/drawing/2014/main" id="{5736CF5F-CCA6-4739-B0E7-549CE18B0D98}"/>
              </a:ext>
            </a:extLst>
          </p:cNvPr>
          <p:cNvSpPr/>
          <p:nvPr/>
        </p:nvSpPr>
        <p:spPr>
          <a:xfrm>
            <a:off x="0" y="645017"/>
            <a:ext cx="9125252" cy="461665"/>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Simulación Del Caso “La Mataviejitas” Sobre El Cantón Quito</a:t>
            </a:r>
          </a:p>
        </p:txBody>
      </p:sp>
      <p:sp>
        <p:nvSpPr>
          <p:cNvPr id="25" name="Rectángulo 24">
            <a:extLst>
              <a:ext uri="{FF2B5EF4-FFF2-40B4-BE49-F238E27FC236}">
                <a16:creationId xmlns:a16="http://schemas.microsoft.com/office/drawing/2014/main" id="{A863F6B6-091C-4D30-B32C-A294C00F413B}"/>
              </a:ext>
            </a:extLst>
          </p:cNvPr>
          <p:cNvSpPr/>
          <p:nvPr/>
        </p:nvSpPr>
        <p:spPr>
          <a:xfrm>
            <a:off x="0" y="3734569"/>
            <a:ext cx="1834595" cy="1200329"/>
          </a:xfrm>
          <a:prstGeom prst="rect">
            <a:avLst/>
          </a:prstGeom>
        </p:spPr>
        <p:txBody>
          <a:bodyPr wrap="square">
            <a:spAutoFit/>
          </a:bodyPr>
          <a:lstStyle/>
          <a:p>
            <a:pPr algn="just"/>
            <a:r>
              <a:rPr lang="es-EC" dirty="0">
                <a:solidFill>
                  <a:schemeClr val="accent4">
                    <a:lumMod val="20000"/>
                    <a:lumOff val="80000"/>
                  </a:schemeClr>
                </a:solidFill>
                <a:latin typeface="Arial" panose="020B0604020202020204" pitchFamily="34" charset="0"/>
                <a:cs typeface="Arial" panose="020B0604020202020204" pitchFamily="34" charset="0"/>
              </a:rPr>
              <a:t>1.Creación de la Geodatabase PGC para el caso.</a:t>
            </a:r>
          </a:p>
        </p:txBody>
      </p:sp>
      <p:sp>
        <p:nvSpPr>
          <p:cNvPr id="26" name="Rectángulo 25">
            <a:extLst>
              <a:ext uri="{FF2B5EF4-FFF2-40B4-BE49-F238E27FC236}">
                <a16:creationId xmlns:a16="http://schemas.microsoft.com/office/drawing/2014/main" id="{68734440-E471-4ACF-809D-CD1D4540B96E}"/>
              </a:ext>
            </a:extLst>
          </p:cNvPr>
          <p:cNvSpPr/>
          <p:nvPr/>
        </p:nvSpPr>
        <p:spPr>
          <a:xfrm>
            <a:off x="2987316" y="1784349"/>
            <a:ext cx="1834595" cy="1477328"/>
          </a:xfrm>
          <a:prstGeom prst="rect">
            <a:avLst/>
          </a:prstGeom>
        </p:spPr>
        <p:txBody>
          <a:bodyPr wrap="square">
            <a:spAutoFit/>
          </a:bodyPr>
          <a:lstStyle/>
          <a:p>
            <a:pPr algn="just"/>
            <a:r>
              <a:rPr lang="es-EC" dirty="0">
                <a:solidFill>
                  <a:schemeClr val="accent4">
                    <a:lumMod val="20000"/>
                    <a:lumOff val="80000"/>
                  </a:schemeClr>
                </a:solidFill>
                <a:latin typeface="Arial" panose="020B0604020202020204" pitchFamily="34" charset="0"/>
                <a:cs typeface="Arial" panose="020B0604020202020204" pitchFamily="34" charset="0"/>
              </a:rPr>
              <a:t>2.Georeferenciacion del patrón delictivo sobre el cantón Quito .</a:t>
            </a:r>
          </a:p>
        </p:txBody>
      </p:sp>
      <p:sp>
        <p:nvSpPr>
          <p:cNvPr id="27" name="Rectángulo 26">
            <a:extLst>
              <a:ext uri="{FF2B5EF4-FFF2-40B4-BE49-F238E27FC236}">
                <a16:creationId xmlns:a16="http://schemas.microsoft.com/office/drawing/2014/main" id="{2AAB0269-2126-406B-B9D5-E2D41E6E07A6}"/>
              </a:ext>
            </a:extLst>
          </p:cNvPr>
          <p:cNvSpPr/>
          <p:nvPr/>
        </p:nvSpPr>
        <p:spPr>
          <a:xfrm>
            <a:off x="6281074" y="5111526"/>
            <a:ext cx="1834595" cy="1477328"/>
          </a:xfrm>
          <a:prstGeom prst="rect">
            <a:avLst/>
          </a:prstGeom>
        </p:spPr>
        <p:txBody>
          <a:bodyPr wrap="square">
            <a:spAutoFit/>
          </a:bodyPr>
          <a:lstStyle/>
          <a:p>
            <a:pPr algn="just"/>
            <a:r>
              <a:rPr lang="es-EC" dirty="0">
                <a:solidFill>
                  <a:schemeClr val="accent4">
                    <a:lumMod val="20000"/>
                    <a:lumOff val="80000"/>
                  </a:schemeClr>
                </a:solidFill>
                <a:latin typeface="Arial" panose="020B0604020202020204" pitchFamily="34" charset="0"/>
                <a:cs typeface="Arial" panose="020B0604020202020204" pitchFamily="34" charset="0"/>
              </a:rPr>
              <a:t>3.Identificacion de las áreas de influencia y buffer del hecho delictivo.</a:t>
            </a:r>
          </a:p>
        </p:txBody>
      </p:sp>
    </p:spTree>
    <p:extLst>
      <p:ext uri="{BB962C8B-B14F-4D97-AF65-F5344CB8AC3E}">
        <p14:creationId xmlns:p14="http://schemas.microsoft.com/office/powerpoint/2010/main" val="6073079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328C34F-5B12-4401-A172-960912D6CCCF}"/>
              </a:ext>
            </a:extLst>
          </p:cNvPr>
          <p:cNvPicPr>
            <a:picLocks noChangeAspect="1"/>
          </p:cNvPicPr>
          <p:nvPr/>
        </p:nvPicPr>
        <p:blipFill>
          <a:blip r:embed="rId2"/>
          <a:stretch>
            <a:fillRect/>
          </a:stretch>
        </p:blipFill>
        <p:spPr>
          <a:xfrm>
            <a:off x="4400365" y="1385888"/>
            <a:ext cx="4582550" cy="4827095"/>
          </a:xfrm>
          <a:prstGeom prst="rect">
            <a:avLst/>
          </a:prstGeom>
        </p:spPr>
      </p:pic>
      <p:pic>
        <p:nvPicPr>
          <p:cNvPr id="2" name="Imagen 1">
            <a:extLst>
              <a:ext uri="{FF2B5EF4-FFF2-40B4-BE49-F238E27FC236}">
                <a16:creationId xmlns:a16="http://schemas.microsoft.com/office/drawing/2014/main" id="{CF7D3BFD-ACDE-4C0B-BBD5-289849FFB109}"/>
              </a:ext>
            </a:extLst>
          </p:cNvPr>
          <p:cNvPicPr>
            <a:picLocks noChangeAspect="1"/>
          </p:cNvPicPr>
          <p:nvPr/>
        </p:nvPicPr>
        <p:blipFill>
          <a:blip r:embed="rId3"/>
          <a:stretch>
            <a:fillRect/>
          </a:stretch>
        </p:blipFill>
        <p:spPr>
          <a:xfrm>
            <a:off x="136571" y="2556407"/>
            <a:ext cx="4102709" cy="2305723"/>
          </a:xfrm>
          <a:prstGeom prst="rect">
            <a:avLst/>
          </a:prstGeom>
        </p:spPr>
      </p:pic>
      <p:sp>
        <p:nvSpPr>
          <p:cNvPr id="16" name="Rectángulo 15">
            <a:extLst>
              <a:ext uri="{FF2B5EF4-FFF2-40B4-BE49-F238E27FC236}">
                <a16:creationId xmlns:a16="http://schemas.microsoft.com/office/drawing/2014/main" id="{46FB4BA2-7147-4131-BFC0-7272AEC15E21}"/>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17" name="Rectángulo 16">
            <a:extLst>
              <a:ext uri="{FF2B5EF4-FFF2-40B4-BE49-F238E27FC236}">
                <a16:creationId xmlns:a16="http://schemas.microsoft.com/office/drawing/2014/main" id="{538364DF-0857-41C1-B7EB-9009EA0B7890}"/>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5.RESULTADOS</a:t>
            </a:r>
          </a:p>
        </p:txBody>
      </p:sp>
      <p:sp>
        <p:nvSpPr>
          <p:cNvPr id="18" name="Rectángulo 17">
            <a:extLst>
              <a:ext uri="{FF2B5EF4-FFF2-40B4-BE49-F238E27FC236}">
                <a16:creationId xmlns:a16="http://schemas.microsoft.com/office/drawing/2014/main" id="{F8745219-1707-48B5-85E0-79190EB16C71}"/>
              </a:ext>
            </a:extLst>
          </p:cNvPr>
          <p:cNvSpPr/>
          <p:nvPr/>
        </p:nvSpPr>
        <p:spPr>
          <a:xfrm>
            <a:off x="0" y="645017"/>
            <a:ext cx="9125252" cy="461665"/>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Simulación Del Caso “La Mataviejitas” Sobre El Cantón Quito</a:t>
            </a:r>
          </a:p>
        </p:txBody>
      </p:sp>
      <p:pic>
        <p:nvPicPr>
          <p:cNvPr id="19" name="Imagen 18">
            <a:hlinkClick r:id="rId4" action="ppaction://hlinksldjump"/>
            <a:extLst>
              <a:ext uri="{FF2B5EF4-FFF2-40B4-BE49-F238E27FC236}">
                <a16:creationId xmlns:a16="http://schemas.microsoft.com/office/drawing/2014/main" id="{F08702DF-D598-4C20-A9CA-A9127B72389F}"/>
              </a:ext>
            </a:extLst>
          </p:cNvPr>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11855"/>
            <a:ext cx="696036" cy="523220"/>
          </a:xfrm>
          <a:prstGeom prst="rect">
            <a:avLst/>
          </a:prstGeom>
          <a:noFill/>
          <a:ln>
            <a:noFill/>
          </a:ln>
        </p:spPr>
      </p:pic>
      <p:sp>
        <p:nvSpPr>
          <p:cNvPr id="20" name="Rectángulo 19">
            <a:extLst>
              <a:ext uri="{FF2B5EF4-FFF2-40B4-BE49-F238E27FC236}">
                <a16:creationId xmlns:a16="http://schemas.microsoft.com/office/drawing/2014/main" id="{03650DC7-A7C9-40CB-93DC-403FB0471CB9}"/>
              </a:ext>
            </a:extLst>
          </p:cNvPr>
          <p:cNvSpPr/>
          <p:nvPr/>
        </p:nvSpPr>
        <p:spPr>
          <a:xfrm>
            <a:off x="371061" y="2065120"/>
            <a:ext cx="3892733" cy="369332"/>
          </a:xfrm>
          <a:prstGeom prst="rect">
            <a:avLst/>
          </a:prstGeom>
        </p:spPr>
        <p:txBody>
          <a:bodyPr wrap="square">
            <a:spAutoFit/>
          </a:bodyPr>
          <a:lstStyle/>
          <a:p>
            <a:pPr algn="just"/>
            <a:r>
              <a:rPr lang="es-EC" dirty="0">
                <a:solidFill>
                  <a:schemeClr val="accent4">
                    <a:lumMod val="20000"/>
                    <a:lumOff val="80000"/>
                  </a:schemeClr>
                </a:solidFill>
                <a:latin typeface="Arial" panose="020B0604020202020204" pitchFamily="34" charset="0"/>
                <a:cs typeface="Arial" panose="020B0604020202020204" pitchFamily="34" charset="0"/>
              </a:rPr>
              <a:t>4. Aplicación de la teoría del circulo</a:t>
            </a:r>
          </a:p>
        </p:txBody>
      </p:sp>
      <p:sp>
        <p:nvSpPr>
          <p:cNvPr id="21" name="Rectángulo 20">
            <a:extLst>
              <a:ext uri="{FF2B5EF4-FFF2-40B4-BE49-F238E27FC236}">
                <a16:creationId xmlns:a16="http://schemas.microsoft.com/office/drawing/2014/main" id="{A6C062F0-9900-48F2-AB76-6423E903C1DF}"/>
              </a:ext>
            </a:extLst>
          </p:cNvPr>
          <p:cNvSpPr/>
          <p:nvPr/>
        </p:nvSpPr>
        <p:spPr>
          <a:xfrm>
            <a:off x="371061" y="5135396"/>
            <a:ext cx="3892733" cy="646331"/>
          </a:xfrm>
          <a:prstGeom prst="rect">
            <a:avLst/>
          </a:prstGeom>
        </p:spPr>
        <p:txBody>
          <a:bodyPr wrap="square">
            <a:spAutoFit/>
          </a:bodyPr>
          <a:lstStyle/>
          <a:p>
            <a:pPr algn="just"/>
            <a:r>
              <a:rPr lang="es-EC" dirty="0">
                <a:solidFill>
                  <a:schemeClr val="accent4">
                    <a:lumMod val="20000"/>
                    <a:lumOff val="80000"/>
                  </a:schemeClr>
                </a:solidFill>
                <a:latin typeface="Arial" panose="020B0604020202020204" pitchFamily="34" charset="0"/>
                <a:cs typeface="Arial" panose="020B0604020202020204" pitchFamily="34" charset="0"/>
              </a:rPr>
              <a:t>5. Aplicación de la teoría del decaimiento de la distancia</a:t>
            </a:r>
          </a:p>
        </p:txBody>
      </p:sp>
    </p:spTree>
    <p:extLst>
      <p:ext uri="{BB962C8B-B14F-4D97-AF65-F5344CB8AC3E}">
        <p14:creationId xmlns:p14="http://schemas.microsoft.com/office/powerpoint/2010/main" val="34975034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0712B90-DF10-4B81-BAB6-CC5CB184D286}"/>
              </a:ext>
            </a:extLst>
          </p:cNvPr>
          <p:cNvPicPr>
            <a:picLocks noChangeAspect="1"/>
          </p:cNvPicPr>
          <p:nvPr/>
        </p:nvPicPr>
        <p:blipFill rotWithShape="1">
          <a:blip r:embed="rId2"/>
          <a:srcRect l="1542" r="30817"/>
          <a:stretch/>
        </p:blipFill>
        <p:spPr>
          <a:xfrm>
            <a:off x="166543" y="2347343"/>
            <a:ext cx="3993101" cy="3282090"/>
          </a:xfrm>
          <a:prstGeom prst="rect">
            <a:avLst/>
          </a:prstGeom>
        </p:spPr>
      </p:pic>
      <p:pic>
        <p:nvPicPr>
          <p:cNvPr id="8" name="Imagen 7">
            <a:extLst>
              <a:ext uri="{FF2B5EF4-FFF2-40B4-BE49-F238E27FC236}">
                <a16:creationId xmlns:a16="http://schemas.microsoft.com/office/drawing/2014/main" id="{FEC7B463-7208-4CF0-9316-5C482D81F5D8}"/>
              </a:ext>
            </a:extLst>
          </p:cNvPr>
          <p:cNvPicPr>
            <a:picLocks noChangeAspect="1"/>
          </p:cNvPicPr>
          <p:nvPr/>
        </p:nvPicPr>
        <p:blipFill rotWithShape="1">
          <a:blip r:embed="rId3">
            <a:extLst>
              <a:ext uri="{28A0092B-C50C-407E-A947-70E740481C1C}">
                <a14:useLocalDpi xmlns:a14="http://schemas.microsoft.com/office/drawing/2010/main" val="0"/>
              </a:ext>
            </a:extLst>
          </a:blip>
          <a:srcRect l="3822" t="5948" r="52430" b="44533"/>
          <a:stretch/>
        </p:blipFill>
        <p:spPr>
          <a:xfrm>
            <a:off x="4315272" y="2051825"/>
            <a:ext cx="4662185" cy="4077828"/>
          </a:xfrm>
          <a:prstGeom prst="rect">
            <a:avLst/>
          </a:prstGeom>
        </p:spPr>
      </p:pic>
      <p:sp>
        <p:nvSpPr>
          <p:cNvPr id="19" name="Rectángulo 18">
            <a:extLst>
              <a:ext uri="{FF2B5EF4-FFF2-40B4-BE49-F238E27FC236}">
                <a16:creationId xmlns:a16="http://schemas.microsoft.com/office/drawing/2014/main" id="{80883EEF-411B-4ED2-8EE7-E24D0FE0C83F}"/>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20" name="Rectángulo 19">
            <a:extLst>
              <a:ext uri="{FF2B5EF4-FFF2-40B4-BE49-F238E27FC236}">
                <a16:creationId xmlns:a16="http://schemas.microsoft.com/office/drawing/2014/main" id="{86881A81-9AD8-445F-A286-A2789E618703}"/>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5.RESULTADOS</a:t>
            </a:r>
          </a:p>
        </p:txBody>
      </p:sp>
      <p:sp>
        <p:nvSpPr>
          <p:cNvPr id="21" name="Rectángulo 20">
            <a:extLst>
              <a:ext uri="{FF2B5EF4-FFF2-40B4-BE49-F238E27FC236}">
                <a16:creationId xmlns:a16="http://schemas.microsoft.com/office/drawing/2014/main" id="{EEDA7312-444E-4127-9863-515A563BD9A5}"/>
              </a:ext>
            </a:extLst>
          </p:cNvPr>
          <p:cNvSpPr/>
          <p:nvPr/>
        </p:nvSpPr>
        <p:spPr>
          <a:xfrm>
            <a:off x="0" y="645017"/>
            <a:ext cx="9125252" cy="461665"/>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Simulación Del Caso “La Mataviejitas” Sobre El Cantón Quito</a:t>
            </a:r>
          </a:p>
        </p:txBody>
      </p:sp>
      <p:pic>
        <p:nvPicPr>
          <p:cNvPr id="22" name="Imagen 21">
            <a:hlinkClick r:id="rId4" action="ppaction://hlinksldjump"/>
            <a:extLst>
              <a:ext uri="{FF2B5EF4-FFF2-40B4-BE49-F238E27FC236}">
                <a16:creationId xmlns:a16="http://schemas.microsoft.com/office/drawing/2014/main" id="{A9406346-5494-4DFC-B5BC-CA5C9319DF64}"/>
              </a:ext>
            </a:extLst>
          </p:cNvPr>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11855"/>
            <a:ext cx="696036" cy="523220"/>
          </a:xfrm>
          <a:prstGeom prst="rect">
            <a:avLst/>
          </a:prstGeom>
          <a:noFill/>
          <a:ln>
            <a:noFill/>
          </a:ln>
        </p:spPr>
      </p:pic>
      <p:sp>
        <p:nvSpPr>
          <p:cNvPr id="23" name="Rectángulo 22">
            <a:extLst>
              <a:ext uri="{FF2B5EF4-FFF2-40B4-BE49-F238E27FC236}">
                <a16:creationId xmlns:a16="http://schemas.microsoft.com/office/drawing/2014/main" id="{5AE734AB-ECB6-4091-9E64-D5441AE17C9E}"/>
              </a:ext>
            </a:extLst>
          </p:cNvPr>
          <p:cNvSpPr/>
          <p:nvPr/>
        </p:nvSpPr>
        <p:spPr>
          <a:xfrm>
            <a:off x="166543" y="1264287"/>
            <a:ext cx="3576028" cy="646331"/>
          </a:xfrm>
          <a:prstGeom prst="rect">
            <a:avLst/>
          </a:prstGeom>
        </p:spPr>
        <p:txBody>
          <a:bodyPr wrap="square">
            <a:spAutoFit/>
          </a:bodyPr>
          <a:lstStyle/>
          <a:p>
            <a:pPr algn="ctr"/>
            <a:r>
              <a:rPr lang="es-EC" dirty="0">
                <a:solidFill>
                  <a:schemeClr val="accent4">
                    <a:lumMod val="20000"/>
                    <a:lumOff val="80000"/>
                  </a:schemeClr>
                </a:solidFill>
                <a:latin typeface="Arial" panose="020B0604020202020204" pitchFamily="34" charset="0"/>
                <a:cs typeface="Arial" panose="020B0604020202020204" pitchFamily="34" charset="0"/>
              </a:rPr>
              <a:t>6. Aplicación del algoritmo de Rossmo</a:t>
            </a:r>
          </a:p>
        </p:txBody>
      </p:sp>
      <p:sp>
        <p:nvSpPr>
          <p:cNvPr id="24" name="Rectángulo 23">
            <a:extLst>
              <a:ext uri="{FF2B5EF4-FFF2-40B4-BE49-F238E27FC236}">
                <a16:creationId xmlns:a16="http://schemas.microsoft.com/office/drawing/2014/main" id="{2B848430-A56E-431B-88DC-4B7F378727B6}"/>
              </a:ext>
            </a:extLst>
          </p:cNvPr>
          <p:cNvSpPr/>
          <p:nvPr/>
        </p:nvSpPr>
        <p:spPr>
          <a:xfrm>
            <a:off x="5004458" y="1219343"/>
            <a:ext cx="3576028" cy="646331"/>
          </a:xfrm>
          <a:prstGeom prst="rect">
            <a:avLst/>
          </a:prstGeom>
        </p:spPr>
        <p:txBody>
          <a:bodyPr wrap="square">
            <a:spAutoFit/>
          </a:bodyPr>
          <a:lstStyle/>
          <a:p>
            <a:pPr algn="ctr"/>
            <a:r>
              <a:rPr lang="es-EC" dirty="0">
                <a:solidFill>
                  <a:schemeClr val="accent4">
                    <a:lumMod val="20000"/>
                    <a:lumOff val="80000"/>
                  </a:schemeClr>
                </a:solidFill>
                <a:latin typeface="Arial" panose="020B0604020202020204" pitchFamily="34" charset="0"/>
                <a:cs typeface="Arial" panose="020B0604020202020204" pitchFamily="34" charset="0"/>
              </a:rPr>
              <a:t>7. Identificación del área probable de anclaje</a:t>
            </a:r>
          </a:p>
        </p:txBody>
      </p:sp>
    </p:spTree>
    <p:extLst>
      <p:ext uri="{BB962C8B-B14F-4D97-AF65-F5344CB8AC3E}">
        <p14:creationId xmlns:p14="http://schemas.microsoft.com/office/powerpoint/2010/main" val="6677326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1BE41AF9-A2CC-485B-B204-F1A7D4AE45D2}"/>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24555"/>
            <a:ext cx="696036" cy="523220"/>
          </a:xfrm>
          <a:prstGeom prst="rect">
            <a:avLst/>
          </a:prstGeom>
          <a:noFill/>
          <a:ln>
            <a:noFill/>
          </a:ln>
        </p:spPr>
      </p:pic>
      <p:cxnSp>
        <p:nvCxnSpPr>
          <p:cNvPr id="10" name="Conector recto 9">
            <a:extLst>
              <a:ext uri="{FF2B5EF4-FFF2-40B4-BE49-F238E27FC236}">
                <a16:creationId xmlns:a16="http://schemas.microsoft.com/office/drawing/2014/main" id="{9D77FBCC-78F3-4F46-9397-9037B4EDB504}"/>
              </a:ext>
            </a:extLst>
          </p:cNvPr>
          <p:cNvCxnSpPr/>
          <p:nvPr/>
        </p:nvCxnSpPr>
        <p:spPr>
          <a:xfrm>
            <a:off x="3043596" y="861023"/>
            <a:ext cx="0" cy="583200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Rectángulo 10">
            <a:extLst>
              <a:ext uri="{FF2B5EF4-FFF2-40B4-BE49-F238E27FC236}">
                <a16:creationId xmlns:a16="http://schemas.microsoft.com/office/drawing/2014/main" id="{B36D8466-8638-4EAE-8C0E-156A6342CF8F}"/>
              </a:ext>
            </a:extLst>
          </p:cNvPr>
          <p:cNvSpPr/>
          <p:nvPr/>
        </p:nvSpPr>
        <p:spPr>
          <a:xfrm>
            <a:off x="1021259" y="6299344"/>
            <a:ext cx="234360" cy="307777"/>
          </a:xfrm>
          <a:prstGeom prst="rect">
            <a:avLst/>
          </a:prstGeom>
        </p:spPr>
        <p:txBody>
          <a:bodyPr wrap="none">
            <a:spAutoFit/>
          </a:bodyPr>
          <a:lstStyle/>
          <a:p>
            <a:r>
              <a:rPr lang="es-EC" sz="1400" dirty="0">
                <a:solidFill>
                  <a:schemeClr val="accent3">
                    <a:lumMod val="20000"/>
                    <a:lumOff val="80000"/>
                  </a:schemeClr>
                </a:solidFill>
                <a:latin typeface="Arial" panose="020B0604020202020204" pitchFamily="34" charset="0"/>
              </a:rPr>
              <a:t> </a:t>
            </a:r>
          </a:p>
        </p:txBody>
      </p:sp>
      <p:sp>
        <p:nvSpPr>
          <p:cNvPr id="13" name="Rectángulo 12">
            <a:extLst>
              <a:ext uri="{FF2B5EF4-FFF2-40B4-BE49-F238E27FC236}">
                <a16:creationId xmlns:a16="http://schemas.microsoft.com/office/drawing/2014/main" id="{AD0D4CCF-AE7F-43BE-B833-247D04CC790D}"/>
              </a:ext>
            </a:extLst>
          </p:cNvPr>
          <p:cNvSpPr/>
          <p:nvPr/>
        </p:nvSpPr>
        <p:spPr>
          <a:xfrm>
            <a:off x="49209" y="6097833"/>
            <a:ext cx="2994387" cy="461665"/>
          </a:xfrm>
          <a:prstGeom prst="rect">
            <a:avLst/>
          </a:prstGeom>
        </p:spPr>
        <p:txBody>
          <a:bodyPr wrap="square">
            <a:spAutoFit/>
          </a:bodyPr>
          <a:lstStyle/>
          <a:p>
            <a:pPr algn="just"/>
            <a:r>
              <a:rPr lang="es-EC" sz="1200" dirty="0">
                <a:solidFill>
                  <a:schemeClr val="accent3">
                    <a:lumMod val="20000"/>
                    <a:lumOff val="80000"/>
                  </a:schemeClr>
                </a:solidFill>
                <a:latin typeface="+mj-lt"/>
              </a:rPr>
              <a:t>(Matthews, 2013), (Dueñas Ornay, 2012). Y (Jiménez-Serrano, 2018).</a:t>
            </a:r>
          </a:p>
        </p:txBody>
      </p:sp>
      <p:sp>
        <p:nvSpPr>
          <p:cNvPr id="15" name="Rectángulo 14">
            <a:extLst>
              <a:ext uri="{FF2B5EF4-FFF2-40B4-BE49-F238E27FC236}">
                <a16:creationId xmlns:a16="http://schemas.microsoft.com/office/drawing/2014/main" id="{BB29D05F-51EA-425D-9F3B-CA285A72A2B1}"/>
              </a:ext>
            </a:extLst>
          </p:cNvPr>
          <p:cNvSpPr/>
          <p:nvPr/>
        </p:nvSpPr>
        <p:spPr>
          <a:xfrm>
            <a:off x="3049658" y="1042573"/>
            <a:ext cx="2274982" cy="369332"/>
          </a:xfrm>
          <a:prstGeom prst="rect">
            <a:avLst/>
          </a:prstGeom>
        </p:spPr>
        <p:txBody>
          <a:bodyPr wrap="none">
            <a:spAutoFit/>
          </a:bodyPr>
          <a:lstStyle/>
          <a:p>
            <a:r>
              <a:rPr lang="en-US" dirty="0">
                <a:solidFill>
                  <a:schemeClr val="accent4">
                    <a:lumMod val="20000"/>
                    <a:lumOff val="80000"/>
                  </a:schemeClr>
                </a:solidFill>
                <a:latin typeface="Arial" panose="020B0604020202020204" pitchFamily="34" charset="0"/>
              </a:rPr>
              <a:t>Geographic Profiling</a:t>
            </a:r>
            <a:endParaRPr lang="en-US" dirty="0">
              <a:solidFill>
                <a:schemeClr val="accent4">
                  <a:lumMod val="20000"/>
                  <a:lumOff val="80000"/>
                </a:schemeClr>
              </a:solidFill>
            </a:endParaRPr>
          </a:p>
        </p:txBody>
      </p:sp>
      <p:sp>
        <p:nvSpPr>
          <p:cNvPr id="16" name="Rectángulo 15">
            <a:extLst>
              <a:ext uri="{FF2B5EF4-FFF2-40B4-BE49-F238E27FC236}">
                <a16:creationId xmlns:a16="http://schemas.microsoft.com/office/drawing/2014/main" id="{9A88CD10-27A6-4007-A4E5-0388682A0CA7}"/>
              </a:ext>
            </a:extLst>
          </p:cNvPr>
          <p:cNvSpPr/>
          <p:nvPr/>
        </p:nvSpPr>
        <p:spPr>
          <a:xfrm>
            <a:off x="5234987" y="1083373"/>
            <a:ext cx="2088662" cy="369332"/>
          </a:xfrm>
          <a:prstGeom prst="rect">
            <a:avLst/>
          </a:prstGeom>
        </p:spPr>
        <p:txBody>
          <a:bodyPr wrap="square">
            <a:spAutoFit/>
          </a:bodyPr>
          <a:lstStyle/>
          <a:p>
            <a:r>
              <a:rPr lang="es-EC" dirty="0">
                <a:latin typeface="Arial" panose="020B0604020202020204" pitchFamily="34" charset="0"/>
                <a:cs typeface="Arial" panose="020B0604020202020204" pitchFamily="34" charset="0"/>
              </a:rPr>
              <a:t>Perfil Geográfico</a:t>
            </a:r>
          </a:p>
        </p:txBody>
      </p:sp>
      <p:sp>
        <p:nvSpPr>
          <p:cNvPr id="17" name="Rectángulo 16">
            <a:extLst>
              <a:ext uri="{FF2B5EF4-FFF2-40B4-BE49-F238E27FC236}">
                <a16:creationId xmlns:a16="http://schemas.microsoft.com/office/drawing/2014/main" id="{47EFB132-D452-4208-A607-E359B1C4C74A}"/>
              </a:ext>
            </a:extLst>
          </p:cNvPr>
          <p:cNvSpPr/>
          <p:nvPr/>
        </p:nvSpPr>
        <p:spPr>
          <a:xfrm>
            <a:off x="7012245" y="1118865"/>
            <a:ext cx="2154095" cy="369332"/>
          </a:xfrm>
          <a:prstGeom prst="rect">
            <a:avLst/>
          </a:prstGeom>
        </p:spPr>
        <p:txBody>
          <a:bodyPr wrap="square">
            <a:spAutoFit/>
          </a:bodyPr>
          <a:lstStyle/>
          <a:p>
            <a:r>
              <a:rPr lang="es-EC" dirty="0">
                <a:solidFill>
                  <a:schemeClr val="accent4">
                    <a:lumMod val="20000"/>
                    <a:lumOff val="80000"/>
                  </a:schemeClr>
                </a:solidFill>
                <a:latin typeface="Arial" panose="020B0604020202020204" pitchFamily="34" charset="0"/>
                <a:cs typeface="Arial" panose="020B0604020202020204" pitchFamily="34" charset="0"/>
              </a:rPr>
              <a:t>Retrato Geográfico</a:t>
            </a:r>
          </a:p>
        </p:txBody>
      </p:sp>
      <p:sp>
        <p:nvSpPr>
          <p:cNvPr id="18" name="Rectángulo 17">
            <a:extLst>
              <a:ext uri="{FF2B5EF4-FFF2-40B4-BE49-F238E27FC236}">
                <a16:creationId xmlns:a16="http://schemas.microsoft.com/office/drawing/2014/main" id="{2C78F0D2-95B9-4664-A77F-AF327252C186}"/>
              </a:ext>
            </a:extLst>
          </p:cNvPr>
          <p:cNvSpPr/>
          <p:nvPr/>
        </p:nvSpPr>
        <p:spPr>
          <a:xfrm>
            <a:off x="4992691" y="592691"/>
            <a:ext cx="2662908" cy="461665"/>
          </a:xfrm>
          <a:prstGeom prst="rect">
            <a:avLst/>
          </a:prstGeom>
        </p:spPr>
        <p:txBody>
          <a:bodyPr wrap="none">
            <a:spAutoFit/>
          </a:bodyPr>
          <a:lstStyle/>
          <a:p>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Perfil Geográfico</a:t>
            </a:r>
          </a:p>
        </p:txBody>
      </p:sp>
      <p:sp>
        <p:nvSpPr>
          <p:cNvPr id="20" name="Rectángulo 19">
            <a:extLst>
              <a:ext uri="{FF2B5EF4-FFF2-40B4-BE49-F238E27FC236}">
                <a16:creationId xmlns:a16="http://schemas.microsoft.com/office/drawing/2014/main" id="{890437D3-60BB-4CF0-92A6-2D6B82BEFD14}"/>
              </a:ext>
            </a:extLst>
          </p:cNvPr>
          <p:cNvSpPr/>
          <p:nvPr/>
        </p:nvSpPr>
        <p:spPr>
          <a:xfrm>
            <a:off x="3386903" y="5798502"/>
            <a:ext cx="5286345" cy="83099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just"/>
            <a:r>
              <a:rPr lang="es-EC" sz="1200" dirty="0">
                <a:solidFill>
                  <a:schemeClr val="tx1"/>
                </a:solidFill>
                <a:latin typeface="+mj-lt"/>
              </a:rPr>
              <a:t>MUNDO: (</a:t>
            </a:r>
            <a:r>
              <a:rPr lang="es-EC" sz="1200" dirty="0" err="1">
                <a:solidFill>
                  <a:schemeClr val="tx1"/>
                </a:solidFill>
                <a:latin typeface="+mj-lt"/>
              </a:rPr>
              <a:t>Martinez</a:t>
            </a:r>
            <a:r>
              <a:rPr lang="es-EC" sz="1200" dirty="0">
                <a:solidFill>
                  <a:schemeClr val="tx1"/>
                </a:solidFill>
                <a:latin typeface="+mj-lt"/>
              </a:rPr>
              <a:t> </a:t>
            </a:r>
            <a:r>
              <a:rPr lang="es-EC" sz="1200" dirty="0" err="1">
                <a:solidFill>
                  <a:schemeClr val="tx1"/>
                </a:solidFill>
                <a:latin typeface="+mj-lt"/>
              </a:rPr>
              <a:t>Rolg</a:t>
            </a:r>
            <a:r>
              <a:rPr lang="es-EC" sz="1200" dirty="0">
                <a:solidFill>
                  <a:schemeClr val="tx1"/>
                </a:solidFill>
                <a:latin typeface="+mj-lt"/>
              </a:rPr>
              <a:t>, 2016), (Salafranca, 2016), y (Matthews  2013), (Suárez </a:t>
            </a:r>
            <a:r>
              <a:rPr lang="es-EC" sz="1200" dirty="0" err="1">
                <a:solidFill>
                  <a:schemeClr val="tx1"/>
                </a:solidFill>
                <a:latin typeface="+mj-lt"/>
              </a:rPr>
              <a:t>Meaney</a:t>
            </a:r>
            <a:r>
              <a:rPr lang="es-EC" sz="1200" dirty="0">
                <a:solidFill>
                  <a:schemeClr val="tx1"/>
                </a:solidFill>
                <a:latin typeface="+mj-lt"/>
              </a:rPr>
              <a:t>, Palomares López, &amp; Chías Becerril, 2017) , (</a:t>
            </a:r>
            <a:r>
              <a:rPr lang="es-EC" sz="1200" dirty="0" err="1">
                <a:solidFill>
                  <a:schemeClr val="tx1"/>
                </a:solidFill>
                <a:latin typeface="+mj-lt"/>
              </a:rPr>
              <a:t>Cahill</a:t>
            </a:r>
            <a:r>
              <a:rPr lang="es-EC" sz="1200" dirty="0">
                <a:solidFill>
                  <a:schemeClr val="tx1"/>
                </a:solidFill>
                <a:latin typeface="+mj-lt"/>
              </a:rPr>
              <a:t> &amp; </a:t>
            </a:r>
            <a:r>
              <a:rPr lang="es-EC" sz="1200" dirty="0" err="1">
                <a:solidFill>
                  <a:schemeClr val="tx1"/>
                </a:solidFill>
                <a:latin typeface="+mj-lt"/>
              </a:rPr>
              <a:t>Mulligan</a:t>
            </a:r>
            <a:r>
              <a:rPr lang="es-EC" sz="1200" dirty="0">
                <a:solidFill>
                  <a:schemeClr val="tx1"/>
                </a:solidFill>
                <a:latin typeface="+mj-lt"/>
              </a:rPr>
              <a:t>, 2007).</a:t>
            </a:r>
          </a:p>
          <a:p>
            <a:pPr algn="just"/>
            <a:r>
              <a:rPr lang="es-EC" sz="1200" dirty="0">
                <a:solidFill>
                  <a:schemeClr val="tx1"/>
                </a:solidFill>
                <a:latin typeface="+mj-lt"/>
              </a:rPr>
              <a:t>(ECUADOR: (Espinosa Sosa &amp; García Arellano, 2014), (Enríquez </a:t>
            </a:r>
            <a:r>
              <a:rPr lang="es-EC" sz="1200" dirty="0" err="1">
                <a:solidFill>
                  <a:schemeClr val="tx1"/>
                </a:solidFill>
                <a:latin typeface="+mj-lt"/>
              </a:rPr>
              <a:t>Nasimba</a:t>
            </a:r>
            <a:r>
              <a:rPr lang="es-EC" sz="1200" dirty="0">
                <a:solidFill>
                  <a:schemeClr val="tx1"/>
                </a:solidFill>
                <a:latin typeface="+mj-lt"/>
              </a:rPr>
              <a:t> &amp; Rivas </a:t>
            </a:r>
            <a:r>
              <a:rPr lang="es-EC" sz="1200" dirty="0" err="1">
                <a:solidFill>
                  <a:schemeClr val="tx1"/>
                </a:solidFill>
                <a:latin typeface="+mj-lt"/>
              </a:rPr>
              <a:t>Puchaicela</a:t>
            </a:r>
            <a:r>
              <a:rPr lang="es-EC" sz="1200" dirty="0">
                <a:solidFill>
                  <a:schemeClr val="tx1"/>
                </a:solidFill>
                <a:latin typeface="+mj-lt"/>
              </a:rPr>
              <a:t>, 2015) , (Hernández González, 2015)</a:t>
            </a:r>
          </a:p>
        </p:txBody>
      </p:sp>
      <p:graphicFrame>
        <p:nvGraphicFramePr>
          <p:cNvPr id="21" name="Diagrama 20">
            <a:extLst>
              <a:ext uri="{FF2B5EF4-FFF2-40B4-BE49-F238E27FC236}">
                <a16:creationId xmlns:a16="http://schemas.microsoft.com/office/drawing/2014/main" id="{7674551B-9E8E-48D2-8D6E-FE7FBEEC54A0}"/>
              </a:ext>
            </a:extLst>
          </p:cNvPr>
          <p:cNvGraphicFramePr/>
          <p:nvPr>
            <p:extLst>
              <p:ext uri="{D42A27DB-BD31-4B8C-83A1-F6EECF244321}">
                <p14:modId xmlns:p14="http://schemas.microsoft.com/office/powerpoint/2010/main" val="2535728306"/>
              </p:ext>
            </p:extLst>
          </p:nvPr>
        </p:nvGraphicFramePr>
        <p:xfrm>
          <a:off x="-729770" y="639741"/>
          <a:ext cx="4401979" cy="56596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Rectángulo 21">
            <a:extLst>
              <a:ext uri="{FF2B5EF4-FFF2-40B4-BE49-F238E27FC236}">
                <a16:creationId xmlns:a16="http://schemas.microsoft.com/office/drawing/2014/main" id="{E6399B2E-505D-4082-B30C-9EF804173A51}"/>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23" name="Rectángulo 22">
            <a:extLst>
              <a:ext uri="{FF2B5EF4-FFF2-40B4-BE49-F238E27FC236}">
                <a16:creationId xmlns:a16="http://schemas.microsoft.com/office/drawing/2014/main" id="{1FB0B05F-0CBA-4363-86FA-5A963902FFCE}"/>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t>1. ANTECEDENTES </a:t>
            </a:r>
          </a:p>
        </p:txBody>
      </p:sp>
      <p:sp>
        <p:nvSpPr>
          <p:cNvPr id="24" name="Rectángulo 23">
            <a:extLst>
              <a:ext uri="{FF2B5EF4-FFF2-40B4-BE49-F238E27FC236}">
                <a16:creationId xmlns:a16="http://schemas.microsoft.com/office/drawing/2014/main" id="{65AC9B61-7250-4ECB-AC0C-F907C5DF7CCB}"/>
              </a:ext>
            </a:extLst>
          </p:cNvPr>
          <p:cNvSpPr/>
          <p:nvPr/>
        </p:nvSpPr>
        <p:spPr>
          <a:xfrm>
            <a:off x="1355991" y="639741"/>
            <a:ext cx="858977" cy="461665"/>
          </a:xfrm>
          <a:prstGeom prst="rect">
            <a:avLst/>
          </a:prstGeom>
        </p:spPr>
        <p:txBody>
          <a:bodyPr wrap="square">
            <a:spAutoFit/>
          </a:bodyPr>
          <a:lstStyle/>
          <a:p>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SIG</a:t>
            </a:r>
          </a:p>
        </p:txBody>
      </p:sp>
      <p:graphicFrame>
        <p:nvGraphicFramePr>
          <p:cNvPr id="25" name="Diagrama 24">
            <a:extLst>
              <a:ext uri="{FF2B5EF4-FFF2-40B4-BE49-F238E27FC236}">
                <a16:creationId xmlns:a16="http://schemas.microsoft.com/office/drawing/2014/main" id="{D2726982-41FC-41AB-B284-5E2E17EF57CA}"/>
              </a:ext>
            </a:extLst>
          </p:cNvPr>
          <p:cNvGraphicFramePr/>
          <p:nvPr>
            <p:extLst>
              <p:ext uri="{D42A27DB-BD31-4B8C-83A1-F6EECF244321}">
                <p14:modId xmlns:p14="http://schemas.microsoft.com/office/powerpoint/2010/main" val="1389259913"/>
              </p:ext>
            </p:extLst>
          </p:nvPr>
        </p:nvGraphicFramePr>
        <p:xfrm>
          <a:off x="3161615" y="1554224"/>
          <a:ext cx="5915298" cy="401819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8" name="CuadroTexto 27">
            <a:extLst>
              <a:ext uri="{FF2B5EF4-FFF2-40B4-BE49-F238E27FC236}">
                <a16:creationId xmlns:a16="http://schemas.microsoft.com/office/drawing/2014/main" id="{B5FA3109-5E14-4566-972B-B10E45F91CE1}"/>
              </a:ext>
            </a:extLst>
          </p:cNvPr>
          <p:cNvSpPr txBox="1"/>
          <p:nvPr/>
        </p:nvSpPr>
        <p:spPr>
          <a:xfrm>
            <a:off x="3166254" y="1603595"/>
            <a:ext cx="1942091" cy="1323439"/>
          </a:xfrm>
          <a:prstGeom prst="rect">
            <a:avLst/>
          </a:prstGeom>
          <a:noFill/>
        </p:spPr>
        <p:txBody>
          <a:bodyPr wrap="square" rtlCol="0">
            <a:spAutoFit/>
          </a:bodyPr>
          <a:lstStyle/>
          <a:p>
            <a:r>
              <a:rPr lang="en-US" sz="1400" b="1" dirty="0">
                <a:solidFill>
                  <a:schemeClr val="bg1"/>
                </a:solidFill>
              </a:rPr>
              <a:t>Behavioural geography/</a:t>
            </a:r>
          </a:p>
          <a:p>
            <a:r>
              <a:rPr lang="en-US" sz="1400" b="1" dirty="0">
                <a:solidFill>
                  <a:schemeClr val="bg1"/>
                </a:solidFill>
              </a:rPr>
              <a:t>Environmental psychology</a:t>
            </a:r>
          </a:p>
          <a:p>
            <a:r>
              <a:rPr lang="en-US" sz="1200" dirty="0">
                <a:solidFill>
                  <a:schemeClr val="bg1"/>
                </a:solidFill>
              </a:rPr>
              <a:t>Understanding human spatial behaviour</a:t>
            </a:r>
          </a:p>
        </p:txBody>
      </p:sp>
      <p:sp>
        <p:nvSpPr>
          <p:cNvPr id="29" name="CuadroTexto 28">
            <a:extLst>
              <a:ext uri="{FF2B5EF4-FFF2-40B4-BE49-F238E27FC236}">
                <a16:creationId xmlns:a16="http://schemas.microsoft.com/office/drawing/2014/main" id="{8E592C62-5792-4419-9C92-8DD70B7482BE}"/>
              </a:ext>
            </a:extLst>
          </p:cNvPr>
          <p:cNvSpPr txBox="1"/>
          <p:nvPr/>
        </p:nvSpPr>
        <p:spPr>
          <a:xfrm>
            <a:off x="7760528" y="2377966"/>
            <a:ext cx="1316385" cy="892552"/>
          </a:xfrm>
          <a:prstGeom prst="rect">
            <a:avLst/>
          </a:prstGeom>
          <a:noFill/>
        </p:spPr>
        <p:txBody>
          <a:bodyPr wrap="square" rtlCol="0">
            <a:spAutoFit/>
          </a:bodyPr>
          <a:lstStyle/>
          <a:p>
            <a:pPr algn="r"/>
            <a:r>
              <a:rPr lang="en-US" sz="1400" b="1" dirty="0">
                <a:solidFill>
                  <a:schemeClr val="bg1"/>
                </a:solidFill>
              </a:rPr>
              <a:t>Spatial crime analysis</a:t>
            </a:r>
          </a:p>
          <a:p>
            <a:pPr algn="r"/>
            <a:r>
              <a:rPr lang="en-US" sz="1200" dirty="0">
                <a:solidFill>
                  <a:schemeClr val="bg1"/>
                </a:solidFill>
              </a:rPr>
              <a:t>Crime mapping &amp; patterns</a:t>
            </a:r>
          </a:p>
        </p:txBody>
      </p:sp>
      <p:sp>
        <p:nvSpPr>
          <p:cNvPr id="31" name="CuadroTexto 30">
            <a:extLst>
              <a:ext uri="{FF2B5EF4-FFF2-40B4-BE49-F238E27FC236}">
                <a16:creationId xmlns:a16="http://schemas.microsoft.com/office/drawing/2014/main" id="{F559BCB4-3618-4768-84EA-8C570E6DA2F6}"/>
              </a:ext>
            </a:extLst>
          </p:cNvPr>
          <p:cNvSpPr txBox="1"/>
          <p:nvPr/>
        </p:nvSpPr>
        <p:spPr>
          <a:xfrm>
            <a:off x="4500831" y="5097518"/>
            <a:ext cx="3466531" cy="492443"/>
          </a:xfrm>
          <a:prstGeom prst="rect">
            <a:avLst/>
          </a:prstGeom>
          <a:noFill/>
        </p:spPr>
        <p:txBody>
          <a:bodyPr wrap="square" rtlCol="0">
            <a:spAutoFit/>
          </a:bodyPr>
          <a:lstStyle/>
          <a:p>
            <a:pPr algn="ctr"/>
            <a:r>
              <a:rPr lang="en-US" sz="1400" b="1" dirty="0">
                <a:solidFill>
                  <a:schemeClr val="bg1"/>
                </a:solidFill>
              </a:rPr>
              <a:t>Criminal Investigative Analysis</a:t>
            </a:r>
          </a:p>
          <a:p>
            <a:pPr algn="ctr"/>
            <a:r>
              <a:rPr lang="en-US" sz="1200" dirty="0">
                <a:solidFill>
                  <a:schemeClr val="bg1"/>
                </a:solidFill>
              </a:rPr>
              <a:t>FBI-style profiling</a:t>
            </a:r>
          </a:p>
        </p:txBody>
      </p:sp>
      <p:cxnSp>
        <p:nvCxnSpPr>
          <p:cNvPr id="42" name="Conector recto de flecha 41">
            <a:extLst>
              <a:ext uri="{FF2B5EF4-FFF2-40B4-BE49-F238E27FC236}">
                <a16:creationId xmlns:a16="http://schemas.microsoft.com/office/drawing/2014/main" id="{45323E43-8305-4D7B-AFEA-A0D7F81DA601}"/>
              </a:ext>
            </a:extLst>
          </p:cNvPr>
          <p:cNvCxnSpPr>
            <a:cxnSpLocks/>
          </p:cNvCxnSpPr>
          <p:nvPr/>
        </p:nvCxnSpPr>
        <p:spPr>
          <a:xfrm>
            <a:off x="4678454" y="2566636"/>
            <a:ext cx="615695" cy="63163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a:extLst>
              <a:ext uri="{FF2B5EF4-FFF2-40B4-BE49-F238E27FC236}">
                <a16:creationId xmlns:a16="http://schemas.microsoft.com/office/drawing/2014/main" id="{62BD0F57-4C42-4B95-8085-419156A8E5C7}"/>
              </a:ext>
            </a:extLst>
          </p:cNvPr>
          <p:cNvCxnSpPr>
            <a:cxnSpLocks/>
          </p:cNvCxnSpPr>
          <p:nvPr/>
        </p:nvCxnSpPr>
        <p:spPr>
          <a:xfrm flipH="1">
            <a:off x="7080125" y="2621143"/>
            <a:ext cx="706639" cy="32750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1" name="Conector recto de flecha 50">
            <a:extLst>
              <a:ext uri="{FF2B5EF4-FFF2-40B4-BE49-F238E27FC236}">
                <a16:creationId xmlns:a16="http://schemas.microsoft.com/office/drawing/2014/main" id="{2ABC8DA1-DA0F-49F4-AC94-7EE9ECE65DA5}"/>
              </a:ext>
            </a:extLst>
          </p:cNvPr>
          <p:cNvCxnSpPr>
            <a:cxnSpLocks/>
          </p:cNvCxnSpPr>
          <p:nvPr/>
        </p:nvCxnSpPr>
        <p:spPr>
          <a:xfrm flipH="1">
            <a:off x="6111732" y="4435927"/>
            <a:ext cx="7532" cy="68892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5" name="Conector: curvado 54">
            <a:extLst>
              <a:ext uri="{FF2B5EF4-FFF2-40B4-BE49-F238E27FC236}">
                <a16:creationId xmlns:a16="http://schemas.microsoft.com/office/drawing/2014/main" id="{D9342406-0BB4-4D15-A477-808A04AFADCD}"/>
              </a:ext>
            </a:extLst>
          </p:cNvPr>
          <p:cNvCxnSpPr>
            <a:cxnSpLocks/>
          </p:cNvCxnSpPr>
          <p:nvPr/>
        </p:nvCxnSpPr>
        <p:spPr>
          <a:xfrm rot="5400000" flipH="1" flipV="1">
            <a:off x="5914711" y="2135236"/>
            <a:ext cx="1728234" cy="1555339"/>
          </a:xfrm>
          <a:prstGeom prst="curvedConnector3">
            <a:avLst>
              <a:gd name="adj1" fmla="val 47631"/>
            </a:avLst>
          </a:prstGeom>
          <a:ln w="1270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CuadroTexto 60">
            <a:extLst>
              <a:ext uri="{FF2B5EF4-FFF2-40B4-BE49-F238E27FC236}">
                <a16:creationId xmlns:a16="http://schemas.microsoft.com/office/drawing/2014/main" id="{09635BCA-7F59-45DF-B072-5D7F00FA707B}"/>
              </a:ext>
            </a:extLst>
          </p:cNvPr>
          <p:cNvSpPr txBox="1"/>
          <p:nvPr/>
        </p:nvSpPr>
        <p:spPr>
          <a:xfrm>
            <a:off x="6949054" y="1741936"/>
            <a:ext cx="2154095" cy="369332"/>
          </a:xfrm>
          <a:prstGeom prst="rect">
            <a:avLst/>
          </a:prstGeom>
          <a:noFill/>
        </p:spPr>
        <p:txBody>
          <a:bodyPr wrap="square" rtlCol="0">
            <a:spAutoFit/>
          </a:bodyPr>
          <a:lstStyle/>
          <a:p>
            <a:r>
              <a:rPr lang="en-US" b="1" dirty="0">
                <a:solidFill>
                  <a:schemeClr val="bg1"/>
                </a:solidFill>
              </a:rPr>
              <a:t>Geographic Profiling</a:t>
            </a:r>
          </a:p>
        </p:txBody>
      </p:sp>
    </p:spTree>
    <p:extLst>
      <p:ext uri="{BB962C8B-B14F-4D97-AF65-F5344CB8AC3E}">
        <p14:creationId xmlns:p14="http://schemas.microsoft.com/office/powerpoint/2010/main" val="18780867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B457D5D-1ED3-4BBB-A635-CF0AE54FCC4C}"/>
              </a:ext>
            </a:extLst>
          </p:cNvPr>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10274" t="4792" r="56384" b="61960"/>
          <a:stretch/>
        </p:blipFill>
        <p:spPr bwMode="auto">
          <a:xfrm>
            <a:off x="1148725" y="1898975"/>
            <a:ext cx="2535305" cy="2779536"/>
          </a:xfrm>
          <a:prstGeom prst="rect">
            <a:avLst/>
          </a:prstGeom>
          <a:noFill/>
          <a:ln>
            <a:solidFill>
              <a:schemeClr val="accent1"/>
            </a:solid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588F0A25-381C-4123-983F-0EDE7D74BDE8}"/>
              </a:ext>
            </a:extLst>
          </p:cNvPr>
          <p:cNvPicPr>
            <a:picLocks noChangeAspect="1"/>
          </p:cNvPicPr>
          <p:nvPr/>
        </p:nvPicPr>
        <p:blipFill>
          <a:blip r:embed="rId4"/>
          <a:stretch>
            <a:fillRect/>
          </a:stretch>
        </p:blipFill>
        <p:spPr>
          <a:xfrm>
            <a:off x="775275" y="4824473"/>
            <a:ext cx="3268619" cy="1923843"/>
          </a:xfrm>
          <a:prstGeom prst="rect">
            <a:avLst/>
          </a:prstGeom>
        </p:spPr>
      </p:pic>
      <p:pic>
        <p:nvPicPr>
          <p:cNvPr id="11" name="Imagen 10">
            <a:extLst>
              <a:ext uri="{FF2B5EF4-FFF2-40B4-BE49-F238E27FC236}">
                <a16:creationId xmlns:a16="http://schemas.microsoft.com/office/drawing/2014/main" id="{543EF079-38A3-47CE-8156-0A8286FB7BA3}"/>
              </a:ext>
            </a:extLst>
          </p:cNvPr>
          <p:cNvPicPr>
            <a:picLocks noChangeAspect="1"/>
          </p:cNvPicPr>
          <p:nvPr/>
        </p:nvPicPr>
        <p:blipFill rotWithShape="1">
          <a:blip r:embed="rId5">
            <a:extLst>
              <a:ext uri="{28A0092B-C50C-407E-A947-70E740481C1C}">
                <a14:useLocalDpi xmlns:a14="http://schemas.microsoft.com/office/drawing/2010/main" val="0"/>
              </a:ext>
            </a:extLst>
          </a:blip>
          <a:srcRect l="11154" t="24411" r="40798" b="29025"/>
          <a:stretch/>
        </p:blipFill>
        <p:spPr>
          <a:xfrm>
            <a:off x="4426224" y="1803484"/>
            <a:ext cx="3942793" cy="4944832"/>
          </a:xfrm>
          <a:prstGeom prst="rect">
            <a:avLst/>
          </a:prstGeom>
        </p:spPr>
      </p:pic>
      <p:sp>
        <p:nvSpPr>
          <p:cNvPr id="21" name="Rectángulo 20">
            <a:extLst>
              <a:ext uri="{FF2B5EF4-FFF2-40B4-BE49-F238E27FC236}">
                <a16:creationId xmlns:a16="http://schemas.microsoft.com/office/drawing/2014/main" id="{CFA59CF8-B29E-46F8-B4DA-EAD6BCD7149F}"/>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22" name="Rectángulo 21">
            <a:extLst>
              <a:ext uri="{FF2B5EF4-FFF2-40B4-BE49-F238E27FC236}">
                <a16:creationId xmlns:a16="http://schemas.microsoft.com/office/drawing/2014/main" id="{374B2BDD-F13F-4A23-98C8-E3BCB998DD26}"/>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5.RESULTADOS</a:t>
            </a:r>
          </a:p>
        </p:txBody>
      </p:sp>
      <p:sp>
        <p:nvSpPr>
          <p:cNvPr id="23" name="Rectángulo 22">
            <a:extLst>
              <a:ext uri="{FF2B5EF4-FFF2-40B4-BE49-F238E27FC236}">
                <a16:creationId xmlns:a16="http://schemas.microsoft.com/office/drawing/2014/main" id="{6EBCD449-0ABA-41D1-B0E0-C144A93FD914}"/>
              </a:ext>
            </a:extLst>
          </p:cNvPr>
          <p:cNvSpPr/>
          <p:nvPr/>
        </p:nvSpPr>
        <p:spPr>
          <a:xfrm>
            <a:off x="0" y="645017"/>
            <a:ext cx="9125252" cy="461665"/>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Simulación Del Caso “La Mataviejitas” Sobre El Cantón Quito</a:t>
            </a:r>
          </a:p>
        </p:txBody>
      </p:sp>
      <p:pic>
        <p:nvPicPr>
          <p:cNvPr id="24" name="Imagen 23">
            <a:hlinkClick r:id="rId6" action="ppaction://hlinksldjump"/>
            <a:extLst>
              <a:ext uri="{FF2B5EF4-FFF2-40B4-BE49-F238E27FC236}">
                <a16:creationId xmlns:a16="http://schemas.microsoft.com/office/drawing/2014/main" id="{3ECBCEA8-6DBE-47DE-99D8-59808E253206}"/>
              </a:ext>
            </a:extLst>
          </p:cNvPr>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11855"/>
            <a:ext cx="696036" cy="523220"/>
          </a:xfrm>
          <a:prstGeom prst="rect">
            <a:avLst/>
          </a:prstGeom>
          <a:noFill/>
          <a:ln>
            <a:noFill/>
          </a:ln>
        </p:spPr>
      </p:pic>
      <p:sp>
        <p:nvSpPr>
          <p:cNvPr id="25" name="Rectángulo 24">
            <a:extLst>
              <a:ext uri="{FF2B5EF4-FFF2-40B4-BE49-F238E27FC236}">
                <a16:creationId xmlns:a16="http://schemas.microsoft.com/office/drawing/2014/main" id="{F35FCBEE-E331-461D-B297-04427207D753}"/>
              </a:ext>
            </a:extLst>
          </p:cNvPr>
          <p:cNvSpPr/>
          <p:nvPr/>
        </p:nvSpPr>
        <p:spPr>
          <a:xfrm>
            <a:off x="621570" y="1106682"/>
            <a:ext cx="3576028" cy="646331"/>
          </a:xfrm>
          <a:prstGeom prst="rect">
            <a:avLst/>
          </a:prstGeom>
        </p:spPr>
        <p:txBody>
          <a:bodyPr wrap="square">
            <a:spAutoFit/>
          </a:bodyPr>
          <a:lstStyle/>
          <a:p>
            <a:pPr algn="ctr"/>
            <a:r>
              <a:rPr lang="es-EC" dirty="0">
                <a:solidFill>
                  <a:schemeClr val="accent4">
                    <a:lumMod val="20000"/>
                    <a:lumOff val="80000"/>
                  </a:schemeClr>
                </a:solidFill>
                <a:latin typeface="Arial" panose="020B0604020202020204" pitchFamily="34" charset="0"/>
                <a:cs typeface="Arial" panose="020B0604020202020204" pitchFamily="34" charset="0"/>
              </a:rPr>
              <a:t>8. Análisis espacial por costo de distancia</a:t>
            </a:r>
          </a:p>
        </p:txBody>
      </p:sp>
      <p:sp>
        <p:nvSpPr>
          <p:cNvPr id="26" name="Rectángulo 25">
            <a:extLst>
              <a:ext uri="{FF2B5EF4-FFF2-40B4-BE49-F238E27FC236}">
                <a16:creationId xmlns:a16="http://schemas.microsoft.com/office/drawing/2014/main" id="{6CAB2CA3-5EEE-4078-9F41-4A95C6C745A9}"/>
              </a:ext>
            </a:extLst>
          </p:cNvPr>
          <p:cNvSpPr/>
          <p:nvPr/>
        </p:nvSpPr>
        <p:spPr>
          <a:xfrm>
            <a:off x="4377178" y="1106682"/>
            <a:ext cx="3852421" cy="646331"/>
          </a:xfrm>
          <a:prstGeom prst="rect">
            <a:avLst/>
          </a:prstGeom>
        </p:spPr>
        <p:txBody>
          <a:bodyPr wrap="square">
            <a:spAutoFit/>
          </a:bodyPr>
          <a:lstStyle/>
          <a:p>
            <a:pPr algn="ctr"/>
            <a:r>
              <a:rPr lang="es-EC" dirty="0">
                <a:solidFill>
                  <a:schemeClr val="accent4">
                    <a:lumMod val="20000"/>
                    <a:lumOff val="80000"/>
                  </a:schemeClr>
                </a:solidFill>
                <a:latin typeface="Arial" panose="020B0604020202020204" pitchFamily="34" charset="0"/>
                <a:cs typeface="Arial" panose="020B0604020202020204" pitchFamily="34" charset="0"/>
              </a:rPr>
              <a:t>9. Identificación del área probable de anclaje por costo de distancia</a:t>
            </a:r>
          </a:p>
        </p:txBody>
      </p:sp>
    </p:spTree>
    <p:extLst>
      <p:ext uri="{BB962C8B-B14F-4D97-AF65-F5344CB8AC3E}">
        <p14:creationId xmlns:p14="http://schemas.microsoft.com/office/powerpoint/2010/main" val="36371026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6E2AD35-F279-4781-949A-E3792B8FD09A}"/>
              </a:ext>
            </a:extLst>
          </p:cNvPr>
          <p:cNvPicPr>
            <a:picLocks noChangeAspect="1"/>
          </p:cNvPicPr>
          <p:nvPr/>
        </p:nvPicPr>
        <p:blipFill rotWithShape="1">
          <a:blip r:embed="rId2"/>
          <a:srcRect l="19568" r="20603" b="12948"/>
          <a:stretch/>
        </p:blipFill>
        <p:spPr>
          <a:xfrm>
            <a:off x="1793735" y="3429000"/>
            <a:ext cx="5414192" cy="3439181"/>
          </a:xfrm>
          <a:prstGeom prst="rect">
            <a:avLst/>
          </a:prstGeom>
        </p:spPr>
      </p:pic>
      <p:pic>
        <p:nvPicPr>
          <p:cNvPr id="10" name="Imagen 9">
            <a:extLst>
              <a:ext uri="{FF2B5EF4-FFF2-40B4-BE49-F238E27FC236}">
                <a16:creationId xmlns:a16="http://schemas.microsoft.com/office/drawing/2014/main" id="{4F243870-F848-4814-A214-84942EE8E5EC}"/>
              </a:ext>
            </a:extLst>
          </p:cNvPr>
          <p:cNvPicPr>
            <a:picLocks noChangeAspect="1"/>
          </p:cNvPicPr>
          <p:nvPr/>
        </p:nvPicPr>
        <p:blipFill rotWithShape="1">
          <a:blip r:embed="rId3">
            <a:extLst>
              <a:ext uri="{28A0092B-C50C-407E-A947-70E740481C1C}">
                <a14:useLocalDpi xmlns:a14="http://schemas.microsoft.com/office/drawing/2010/main" val="0"/>
              </a:ext>
            </a:extLst>
          </a:blip>
          <a:srcRect l="3822" t="5948" r="52430" b="44533"/>
          <a:stretch/>
        </p:blipFill>
        <p:spPr>
          <a:xfrm>
            <a:off x="2276748" y="1431467"/>
            <a:ext cx="2189621" cy="1915175"/>
          </a:xfrm>
          <a:prstGeom prst="rect">
            <a:avLst/>
          </a:prstGeom>
        </p:spPr>
      </p:pic>
      <p:pic>
        <p:nvPicPr>
          <p:cNvPr id="11" name="Imagen 10">
            <a:extLst>
              <a:ext uri="{FF2B5EF4-FFF2-40B4-BE49-F238E27FC236}">
                <a16:creationId xmlns:a16="http://schemas.microsoft.com/office/drawing/2014/main" id="{640E5D01-E2BB-4682-8244-3EDB757B20E8}"/>
              </a:ext>
            </a:extLst>
          </p:cNvPr>
          <p:cNvPicPr>
            <a:picLocks noChangeAspect="1"/>
          </p:cNvPicPr>
          <p:nvPr/>
        </p:nvPicPr>
        <p:blipFill rotWithShape="1">
          <a:blip r:embed="rId4"/>
          <a:srcRect b="14693"/>
          <a:stretch/>
        </p:blipFill>
        <p:spPr>
          <a:xfrm>
            <a:off x="4735937" y="1453092"/>
            <a:ext cx="2131315" cy="1915175"/>
          </a:xfrm>
          <a:prstGeom prst="rect">
            <a:avLst/>
          </a:prstGeom>
        </p:spPr>
      </p:pic>
      <p:sp>
        <p:nvSpPr>
          <p:cNvPr id="14" name="Rectángulo 13">
            <a:extLst>
              <a:ext uri="{FF2B5EF4-FFF2-40B4-BE49-F238E27FC236}">
                <a16:creationId xmlns:a16="http://schemas.microsoft.com/office/drawing/2014/main" id="{6A2270FF-A392-49AD-8518-4611201B0680}"/>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17" name="Rectángulo 16">
            <a:extLst>
              <a:ext uri="{FF2B5EF4-FFF2-40B4-BE49-F238E27FC236}">
                <a16:creationId xmlns:a16="http://schemas.microsoft.com/office/drawing/2014/main" id="{9AF4AAEB-8E7C-4C86-B4CF-3088EFD7B5B8}"/>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5.RESULTADOS</a:t>
            </a:r>
          </a:p>
        </p:txBody>
      </p:sp>
      <p:sp>
        <p:nvSpPr>
          <p:cNvPr id="18" name="Rectángulo 17">
            <a:extLst>
              <a:ext uri="{FF2B5EF4-FFF2-40B4-BE49-F238E27FC236}">
                <a16:creationId xmlns:a16="http://schemas.microsoft.com/office/drawing/2014/main" id="{5E179ED8-3F8B-4308-B6CF-1C912FF93B83}"/>
              </a:ext>
            </a:extLst>
          </p:cNvPr>
          <p:cNvSpPr/>
          <p:nvPr/>
        </p:nvSpPr>
        <p:spPr>
          <a:xfrm>
            <a:off x="0" y="645017"/>
            <a:ext cx="9125252" cy="461665"/>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Simulación Del Caso “La Mataviejitas” Sobre El Cantón Quito</a:t>
            </a:r>
          </a:p>
        </p:txBody>
      </p:sp>
      <p:pic>
        <p:nvPicPr>
          <p:cNvPr id="19" name="Imagen 18">
            <a:hlinkClick r:id="rId5" action="ppaction://hlinksldjump"/>
            <a:extLst>
              <a:ext uri="{FF2B5EF4-FFF2-40B4-BE49-F238E27FC236}">
                <a16:creationId xmlns:a16="http://schemas.microsoft.com/office/drawing/2014/main" id="{55CA3C4D-1BC3-4854-9B84-748979FAD074}"/>
              </a:ext>
            </a:extLst>
          </p:cNvPr>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11855"/>
            <a:ext cx="696036" cy="523220"/>
          </a:xfrm>
          <a:prstGeom prst="rect">
            <a:avLst/>
          </a:prstGeom>
          <a:noFill/>
          <a:ln>
            <a:noFill/>
          </a:ln>
        </p:spPr>
      </p:pic>
      <p:sp>
        <p:nvSpPr>
          <p:cNvPr id="20" name="Rectángulo 19">
            <a:extLst>
              <a:ext uri="{FF2B5EF4-FFF2-40B4-BE49-F238E27FC236}">
                <a16:creationId xmlns:a16="http://schemas.microsoft.com/office/drawing/2014/main" id="{A99768E3-23D3-4F14-B996-B91D3422DC1F}"/>
              </a:ext>
            </a:extLst>
          </p:cNvPr>
          <p:cNvSpPr/>
          <p:nvPr/>
        </p:nvSpPr>
        <p:spPr>
          <a:xfrm>
            <a:off x="1340719" y="1075428"/>
            <a:ext cx="6320224" cy="369332"/>
          </a:xfrm>
          <a:prstGeom prst="rect">
            <a:avLst/>
          </a:prstGeom>
        </p:spPr>
        <p:txBody>
          <a:bodyPr wrap="square">
            <a:spAutoFit/>
          </a:bodyPr>
          <a:lstStyle/>
          <a:p>
            <a:pPr algn="ctr"/>
            <a:r>
              <a:rPr lang="es-EC" dirty="0">
                <a:solidFill>
                  <a:schemeClr val="accent4">
                    <a:lumMod val="20000"/>
                    <a:lumOff val="80000"/>
                  </a:schemeClr>
                </a:solidFill>
                <a:latin typeface="Arial" panose="020B0604020202020204" pitchFamily="34" charset="0"/>
                <a:cs typeface="Arial" panose="020B0604020202020204" pitchFamily="34" charset="0"/>
              </a:rPr>
              <a:t>10. Identificación de la zona de anclaje del agresor</a:t>
            </a:r>
          </a:p>
        </p:txBody>
      </p:sp>
    </p:spTree>
    <p:extLst>
      <p:ext uri="{BB962C8B-B14F-4D97-AF65-F5344CB8AC3E}">
        <p14:creationId xmlns:p14="http://schemas.microsoft.com/office/powerpoint/2010/main" val="6485147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37DBC95-700F-42E6-8A2A-EF040C694F54}"/>
              </a:ext>
            </a:extLst>
          </p:cNvPr>
          <p:cNvPicPr>
            <a:picLocks noChangeAspect="1"/>
          </p:cNvPicPr>
          <p:nvPr/>
        </p:nvPicPr>
        <p:blipFill>
          <a:blip r:embed="rId2"/>
          <a:stretch>
            <a:fillRect/>
          </a:stretch>
        </p:blipFill>
        <p:spPr>
          <a:xfrm>
            <a:off x="390219" y="1905353"/>
            <a:ext cx="8344814" cy="4520108"/>
          </a:xfrm>
          <a:prstGeom prst="rect">
            <a:avLst/>
          </a:prstGeom>
        </p:spPr>
      </p:pic>
      <p:sp>
        <p:nvSpPr>
          <p:cNvPr id="15" name="Rectángulo 14">
            <a:extLst>
              <a:ext uri="{FF2B5EF4-FFF2-40B4-BE49-F238E27FC236}">
                <a16:creationId xmlns:a16="http://schemas.microsoft.com/office/drawing/2014/main" id="{3EA63C6B-6BDF-4E5A-95B2-ED78962AD507}"/>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16" name="Rectángulo 15">
            <a:extLst>
              <a:ext uri="{FF2B5EF4-FFF2-40B4-BE49-F238E27FC236}">
                <a16:creationId xmlns:a16="http://schemas.microsoft.com/office/drawing/2014/main" id="{A0D9FF3F-0276-48B3-A532-F70D2EDF7F2C}"/>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5.RESULTADOS</a:t>
            </a:r>
          </a:p>
        </p:txBody>
      </p:sp>
      <p:sp>
        <p:nvSpPr>
          <p:cNvPr id="17" name="Rectángulo 16">
            <a:extLst>
              <a:ext uri="{FF2B5EF4-FFF2-40B4-BE49-F238E27FC236}">
                <a16:creationId xmlns:a16="http://schemas.microsoft.com/office/drawing/2014/main" id="{EAB97168-C55E-4C76-8A5D-F901571D3B46}"/>
              </a:ext>
            </a:extLst>
          </p:cNvPr>
          <p:cNvSpPr/>
          <p:nvPr/>
        </p:nvSpPr>
        <p:spPr>
          <a:xfrm>
            <a:off x="0" y="645017"/>
            <a:ext cx="9125252" cy="461665"/>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Simulación Del Caso “La Mataviejitas” Sobre El Cantón Quito</a:t>
            </a:r>
          </a:p>
        </p:txBody>
      </p:sp>
      <p:pic>
        <p:nvPicPr>
          <p:cNvPr id="18" name="Imagen 17">
            <a:hlinkClick r:id="rId3" action="ppaction://hlinksldjump"/>
            <a:extLst>
              <a:ext uri="{FF2B5EF4-FFF2-40B4-BE49-F238E27FC236}">
                <a16:creationId xmlns:a16="http://schemas.microsoft.com/office/drawing/2014/main" id="{10D4D430-09BB-4111-9E5E-5D53480DEB3A}"/>
              </a:ext>
            </a:extLst>
          </p:cNvPr>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11855"/>
            <a:ext cx="696036" cy="523220"/>
          </a:xfrm>
          <a:prstGeom prst="rect">
            <a:avLst/>
          </a:prstGeom>
          <a:noFill/>
          <a:ln>
            <a:noFill/>
          </a:ln>
        </p:spPr>
      </p:pic>
      <p:sp>
        <p:nvSpPr>
          <p:cNvPr id="19" name="Rectángulo 18">
            <a:extLst>
              <a:ext uri="{FF2B5EF4-FFF2-40B4-BE49-F238E27FC236}">
                <a16:creationId xmlns:a16="http://schemas.microsoft.com/office/drawing/2014/main" id="{4DEF72E1-E189-4D50-863F-A1BB614DCA11}"/>
              </a:ext>
            </a:extLst>
          </p:cNvPr>
          <p:cNvSpPr/>
          <p:nvPr/>
        </p:nvSpPr>
        <p:spPr>
          <a:xfrm>
            <a:off x="1340719" y="1121437"/>
            <a:ext cx="6320224" cy="646331"/>
          </a:xfrm>
          <a:prstGeom prst="rect">
            <a:avLst/>
          </a:prstGeom>
        </p:spPr>
        <p:txBody>
          <a:bodyPr wrap="square">
            <a:spAutoFit/>
          </a:bodyPr>
          <a:lstStyle/>
          <a:p>
            <a:pPr algn="ctr"/>
            <a:r>
              <a:rPr lang="es-EC" dirty="0">
                <a:solidFill>
                  <a:schemeClr val="accent4">
                    <a:lumMod val="20000"/>
                    <a:lumOff val="80000"/>
                  </a:schemeClr>
                </a:solidFill>
                <a:latin typeface="Arial" panose="020B0604020202020204" pitchFamily="34" charset="0"/>
                <a:cs typeface="Arial" panose="020B0604020202020204" pitchFamily="34" charset="0"/>
              </a:rPr>
              <a:t>11. Identificación del Perfil Geográfico Criminal del caso Mata viejitas adaptado en el cantón Quito </a:t>
            </a:r>
          </a:p>
        </p:txBody>
      </p:sp>
    </p:spTree>
    <p:extLst>
      <p:ext uri="{BB962C8B-B14F-4D97-AF65-F5344CB8AC3E}">
        <p14:creationId xmlns:p14="http://schemas.microsoft.com/office/powerpoint/2010/main" val="26073557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A79D1E66-B2B5-41D7-889D-5C4D1E7FAB21}"/>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22" name="Rectángulo 21">
            <a:extLst>
              <a:ext uri="{FF2B5EF4-FFF2-40B4-BE49-F238E27FC236}">
                <a16:creationId xmlns:a16="http://schemas.microsoft.com/office/drawing/2014/main" id="{EEAD48F6-63C6-4683-9BEF-E804E91FD105}"/>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5.RESULTADOS</a:t>
            </a:r>
          </a:p>
        </p:txBody>
      </p:sp>
      <p:sp>
        <p:nvSpPr>
          <p:cNvPr id="23" name="Rectángulo 22">
            <a:extLst>
              <a:ext uri="{FF2B5EF4-FFF2-40B4-BE49-F238E27FC236}">
                <a16:creationId xmlns:a16="http://schemas.microsoft.com/office/drawing/2014/main" id="{0ACFCC79-A168-4698-A25A-F36DD2820E57}"/>
              </a:ext>
            </a:extLst>
          </p:cNvPr>
          <p:cNvSpPr/>
          <p:nvPr/>
        </p:nvSpPr>
        <p:spPr>
          <a:xfrm>
            <a:off x="0" y="645017"/>
            <a:ext cx="9125252" cy="461665"/>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Simulación Del Caso “La Mataviejitas” Sobre El Cantón Quito</a:t>
            </a:r>
          </a:p>
        </p:txBody>
      </p:sp>
      <p:pic>
        <p:nvPicPr>
          <p:cNvPr id="24" name="Imagen 23">
            <a:hlinkClick r:id="rId2" action="ppaction://hlinksldjump"/>
            <a:extLst>
              <a:ext uri="{FF2B5EF4-FFF2-40B4-BE49-F238E27FC236}">
                <a16:creationId xmlns:a16="http://schemas.microsoft.com/office/drawing/2014/main" id="{759003F1-677F-49A9-8E67-7CC0A6FE2183}"/>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11855"/>
            <a:ext cx="696036" cy="523220"/>
          </a:xfrm>
          <a:prstGeom prst="rect">
            <a:avLst/>
          </a:prstGeom>
          <a:noFill/>
          <a:ln>
            <a:noFill/>
          </a:ln>
        </p:spPr>
      </p:pic>
      <p:sp>
        <p:nvSpPr>
          <p:cNvPr id="25" name="Rectángulo 24">
            <a:extLst>
              <a:ext uri="{FF2B5EF4-FFF2-40B4-BE49-F238E27FC236}">
                <a16:creationId xmlns:a16="http://schemas.microsoft.com/office/drawing/2014/main" id="{B993D861-CC0F-4D59-B444-2C85A7D03B4B}"/>
              </a:ext>
            </a:extLst>
          </p:cNvPr>
          <p:cNvSpPr/>
          <p:nvPr/>
        </p:nvSpPr>
        <p:spPr>
          <a:xfrm>
            <a:off x="1366697" y="1070180"/>
            <a:ext cx="6320224" cy="646331"/>
          </a:xfrm>
          <a:prstGeom prst="rect">
            <a:avLst/>
          </a:prstGeom>
        </p:spPr>
        <p:txBody>
          <a:bodyPr wrap="square">
            <a:spAutoFit/>
          </a:bodyPr>
          <a:lstStyle/>
          <a:p>
            <a:pPr algn="ctr"/>
            <a:r>
              <a:rPr lang="es-EC" dirty="0">
                <a:solidFill>
                  <a:schemeClr val="accent4">
                    <a:lumMod val="20000"/>
                    <a:lumOff val="80000"/>
                  </a:schemeClr>
                </a:solidFill>
                <a:latin typeface="Arial" panose="020B0604020202020204" pitchFamily="34" charset="0"/>
                <a:cs typeface="Arial" panose="020B0604020202020204" pitchFamily="34" charset="0"/>
              </a:rPr>
              <a:t>12. Análisis Coste/Benéfico del PGC en el caso de simulación.</a:t>
            </a:r>
          </a:p>
        </p:txBody>
      </p:sp>
      <p:pic>
        <p:nvPicPr>
          <p:cNvPr id="6" name="Imagen 5">
            <a:extLst>
              <a:ext uri="{FF2B5EF4-FFF2-40B4-BE49-F238E27FC236}">
                <a16:creationId xmlns:a16="http://schemas.microsoft.com/office/drawing/2014/main" id="{90CF2F4A-E867-4220-8868-D8C97FEB947A}"/>
              </a:ext>
            </a:extLst>
          </p:cNvPr>
          <p:cNvPicPr>
            <a:picLocks noChangeAspect="1"/>
          </p:cNvPicPr>
          <p:nvPr/>
        </p:nvPicPr>
        <p:blipFill rotWithShape="1">
          <a:blip r:embed="rId5">
            <a:extLst>
              <a:ext uri="{28A0092B-C50C-407E-A947-70E740481C1C}">
                <a14:useLocalDpi xmlns:a14="http://schemas.microsoft.com/office/drawing/2010/main" val="0"/>
              </a:ext>
            </a:extLst>
          </a:blip>
          <a:srcRect l="11177" t="24058" r="56521" b="13960"/>
          <a:stretch/>
        </p:blipFill>
        <p:spPr>
          <a:xfrm>
            <a:off x="-11109" y="1622650"/>
            <a:ext cx="3434113" cy="5091707"/>
          </a:xfrm>
          <a:prstGeom prst="rect">
            <a:avLst/>
          </a:prstGeom>
        </p:spPr>
      </p:pic>
      <p:pic>
        <p:nvPicPr>
          <p:cNvPr id="26" name="Imagen 25">
            <a:extLst>
              <a:ext uri="{FF2B5EF4-FFF2-40B4-BE49-F238E27FC236}">
                <a16:creationId xmlns:a16="http://schemas.microsoft.com/office/drawing/2014/main" id="{9B792434-420E-483F-A145-FE86D658E9A0}"/>
              </a:ext>
            </a:extLst>
          </p:cNvPr>
          <p:cNvPicPr>
            <a:picLocks noChangeAspect="1"/>
          </p:cNvPicPr>
          <p:nvPr/>
        </p:nvPicPr>
        <p:blipFill>
          <a:blip r:embed="rId6"/>
          <a:stretch>
            <a:fillRect/>
          </a:stretch>
        </p:blipFill>
        <p:spPr>
          <a:xfrm>
            <a:off x="3536177" y="1678773"/>
            <a:ext cx="5484145" cy="1846703"/>
          </a:xfrm>
          <a:prstGeom prst="rect">
            <a:avLst/>
          </a:prstGeom>
        </p:spPr>
      </p:pic>
      <p:pic>
        <p:nvPicPr>
          <p:cNvPr id="28" name="Imagen 27">
            <a:extLst>
              <a:ext uri="{FF2B5EF4-FFF2-40B4-BE49-F238E27FC236}">
                <a16:creationId xmlns:a16="http://schemas.microsoft.com/office/drawing/2014/main" id="{7767F8E5-A9BD-43AB-B0B1-3C86FC467371}"/>
              </a:ext>
            </a:extLst>
          </p:cNvPr>
          <p:cNvPicPr>
            <a:picLocks noChangeAspect="1"/>
          </p:cNvPicPr>
          <p:nvPr/>
        </p:nvPicPr>
        <p:blipFill rotWithShape="1">
          <a:blip r:embed="rId7">
            <a:extLst>
              <a:ext uri="{28A0092B-C50C-407E-A947-70E740481C1C}">
                <a14:useLocalDpi xmlns:a14="http://schemas.microsoft.com/office/drawing/2010/main" val="0"/>
              </a:ext>
            </a:extLst>
          </a:blip>
          <a:srcRect l="45207" t="38745" r="30804" b="35782"/>
          <a:stretch/>
        </p:blipFill>
        <p:spPr>
          <a:xfrm>
            <a:off x="1524280" y="4841199"/>
            <a:ext cx="1909831" cy="1567039"/>
          </a:xfrm>
          <a:prstGeom prst="rect">
            <a:avLst/>
          </a:prstGeom>
        </p:spPr>
      </p:pic>
      <p:pic>
        <p:nvPicPr>
          <p:cNvPr id="29" name="Imagen 28">
            <a:extLst>
              <a:ext uri="{FF2B5EF4-FFF2-40B4-BE49-F238E27FC236}">
                <a16:creationId xmlns:a16="http://schemas.microsoft.com/office/drawing/2014/main" id="{08371B6A-534C-413A-89ED-15E6C52B45E0}"/>
              </a:ext>
            </a:extLst>
          </p:cNvPr>
          <p:cNvPicPr>
            <a:picLocks noChangeAspect="1"/>
          </p:cNvPicPr>
          <p:nvPr/>
        </p:nvPicPr>
        <p:blipFill>
          <a:blip r:embed="rId8"/>
          <a:stretch>
            <a:fillRect/>
          </a:stretch>
        </p:blipFill>
        <p:spPr>
          <a:xfrm>
            <a:off x="3541583" y="3982982"/>
            <a:ext cx="5493345" cy="1567040"/>
          </a:xfrm>
          <a:prstGeom prst="rect">
            <a:avLst/>
          </a:prstGeom>
        </p:spPr>
      </p:pic>
      <p:grpSp>
        <p:nvGrpSpPr>
          <p:cNvPr id="8" name="Grupo 7">
            <a:extLst>
              <a:ext uri="{FF2B5EF4-FFF2-40B4-BE49-F238E27FC236}">
                <a16:creationId xmlns:a16="http://schemas.microsoft.com/office/drawing/2014/main" id="{D858D037-BA5D-4F58-96BC-B3E927261F1E}"/>
              </a:ext>
            </a:extLst>
          </p:cNvPr>
          <p:cNvGrpSpPr/>
          <p:nvPr/>
        </p:nvGrpSpPr>
        <p:grpSpPr>
          <a:xfrm>
            <a:off x="5915109" y="5550022"/>
            <a:ext cx="1107410" cy="1281152"/>
            <a:chOff x="7686921" y="5650660"/>
            <a:chExt cx="1107410" cy="1281152"/>
          </a:xfrm>
        </p:grpSpPr>
        <p:grpSp>
          <p:nvGrpSpPr>
            <p:cNvPr id="30" name="Grupo 29">
              <a:extLst>
                <a:ext uri="{FF2B5EF4-FFF2-40B4-BE49-F238E27FC236}">
                  <a16:creationId xmlns:a16="http://schemas.microsoft.com/office/drawing/2014/main" id="{73E10A32-3C7E-4BFA-A1E3-463B5BAF3014}"/>
                </a:ext>
              </a:extLst>
            </p:cNvPr>
            <p:cNvGrpSpPr/>
            <p:nvPr/>
          </p:nvGrpSpPr>
          <p:grpSpPr>
            <a:xfrm>
              <a:off x="7686921" y="5650660"/>
              <a:ext cx="787252" cy="1124645"/>
              <a:chOff x="1" y="3027423"/>
              <a:chExt cx="787252" cy="1124645"/>
            </a:xfrm>
          </p:grpSpPr>
          <p:sp>
            <p:nvSpPr>
              <p:cNvPr id="31" name="Flecha: cheurón 30">
                <a:extLst>
                  <a:ext uri="{FF2B5EF4-FFF2-40B4-BE49-F238E27FC236}">
                    <a16:creationId xmlns:a16="http://schemas.microsoft.com/office/drawing/2014/main" id="{EBB5C73B-5348-472D-A64F-C622B0121514}"/>
                  </a:ext>
                </a:extLst>
              </p:cNvPr>
              <p:cNvSpPr/>
              <p:nvPr/>
            </p:nvSpPr>
            <p:spPr>
              <a:xfrm rot="5400000">
                <a:off x="-168696" y="3196120"/>
                <a:ext cx="1124645" cy="787251"/>
              </a:xfrm>
              <a:prstGeom prst="chevron">
                <a:avLst/>
              </a:prstGeom>
              <a:solidFill>
                <a:srgbClr val="FCF398"/>
              </a:solidFill>
            </p:spPr>
            <p:style>
              <a:lnRef idx="2">
                <a:schemeClr val="accent5">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32" name="Flecha: cheurón 4">
                <a:extLst>
                  <a:ext uri="{FF2B5EF4-FFF2-40B4-BE49-F238E27FC236}">
                    <a16:creationId xmlns:a16="http://schemas.microsoft.com/office/drawing/2014/main" id="{117E20F7-D811-4363-91B3-901A29915C0F}"/>
                  </a:ext>
                </a:extLst>
              </p:cNvPr>
              <p:cNvSpPr txBox="1"/>
              <p:nvPr/>
            </p:nvSpPr>
            <p:spPr>
              <a:xfrm>
                <a:off x="2" y="3421049"/>
                <a:ext cx="787251" cy="3373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C" sz="1700" kern="1200" dirty="0">
                    <a:latin typeface="Arial" panose="020B0604020202020204" pitchFamily="34" charset="0"/>
                    <a:cs typeface="Arial" panose="020B0604020202020204" pitchFamily="34" charset="0"/>
                  </a:rPr>
                  <a:t>Obj.5</a:t>
                </a:r>
              </a:p>
            </p:txBody>
          </p:sp>
        </p:grpSp>
        <p:pic>
          <p:nvPicPr>
            <p:cNvPr id="33" name="Picture 6" descr="Imagen relacionada">
              <a:extLst>
                <a:ext uri="{FF2B5EF4-FFF2-40B4-BE49-F238E27FC236}">
                  <a16:creationId xmlns:a16="http://schemas.microsoft.com/office/drawing/2014/main" id="{768D6F38-DC4D-4622-8D77-E97EEB6EA4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06780" y="6044261"/>
              <a:ext cx="887551" cy="88755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986637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A79D1E66-B2B5-41D7-889D-5C4D1E7FAB21}"/>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22" name="Rectángulo 21">
            <a:extLst>
              <a:ext uri="{FF2B5EF4-FFF2-40B4-BE49-F238E27FC236}">
                <a16:creationId xmlns:a16="http://schemas.microsoft.com/office/drawing/2014/main" id="{EEAD48F6-63C6-4683-9BEF-E804E91FD105}"/>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5.RESULTADOS</a:t>
            </a:r>
          </a:p>
        </p:txBody>
      </p:sp>
      <p:sp>
        <p:nvSpPr>
          <p:cNvPr id="23" name="Rectángulo 22">
            <a:extLst>
              <a:ext uri="{FF2B5EF4-FFF2-40B4-BE49-F238E27FC236}">
                <a16:creationId xmlns:a16="http://schemas.microsoft.com/office/drawing/2014/main" id="{0ACFCC79-A168-4698-A25A-F36DD2820E57}"/>
              </a:ext>
            </a:extLst>
          </p:cNvPr>
          <p:cNvSpPr/>
          <p:nvPr/>
        </p:nvSpPr>
        <p:spPr>
          <a:xfrm>
            <a:off x="-61795" y="806459"/>
            <a:ext cx="9125252" cy="461665"/>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Simulaciones De Casos Hipotéticos En El Cantón Quito</a:t>
            </a:r>
          </a:p>
        </p:txBody>
      </p:sp>
      <p:pic>
        <p:nvPicPr>
          <p:cNvPr id="24" name="Imagen 23">
            <a:hlinkClick r:id="rId2" action="ppaction://hlinksldjump"/>
            <a:extLst>
              <a:ext uri="{FF2B5EF4-FFF2-40B4-BE49-F238E27FC236}">
                <a16:creationId xmlns:a16="http://schemas.microsoft.com/office/drawing/2014/main" id="{759003F1-677F-49A9-8E67-7CC0A6FE2183}"/>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11855"/>
            <a:ext cx="696036" cy="523220"/>
          </a:xfrm>
          <a:prstGeom prst="rect">
            <a:avLst/>
          </a:prstGeom>
          <a:noFill/>
          <a:ln>
            <a:noFill/>
          </a:ln>
        </p:spPr>
      </p:pic>
      <p:sp>
        <p:nvSpPr>
          <p:cNvPr id="25" name="Rectángulo 24">
            <a:extLst>
              <a:ext uri="{FF2B5EF4-FFF2-40B4-BE49-F238E27FC236}">
                <a16:creationId xmlns:a16="http://schemas.microsoft.com/office/drawing/2014/main" id="{B993D861-CC0F-4D59-B444-2C85A7D03B4B}"/>
              </a:ext>
            </a:extLst>
          </p:cNvPr>
          <p:cNvSpPr/>
          <p:nvPr/>
        </p:nvSpPr>
        <p:spPr>
          <a:xfrm>
            <a:off x="5880969" y="4771187"/>
            <a:ext cx="3182488" cy="1477328"/>
          </a:xfrm>
          <a:prstGeom prst="rect">
            <a:avLst/>
          </a:prstGeom>
        </p:spPr>
        <p:txBody>
          <a:bodyPr wrap="square">
            <a:spAutoFit/>
          </a:bodyPr>
          <a:lstStyle/>
          <a:p>
            <a:pPr algn="just"/>
            <a:r>
              <a:rPr lang="es-EC" dirty="0">
                <a:solidFill>
                  <a:schemeClr val="accent4">
                    <a:lumMod val="20000"/>
                    <a:lumOff val="80000"/>
                  </a:schemeClr>
                </a:solidFill>
                <a:latin typeface="Arial" panose="020B0604020202020204" pitchFamily="34" charset="0"/>
                <a:cs typeface="Arial" panose="020B0604020202020204" pitchFamily="34" charset="0"/>
              </a:rPr>
              <a:t>La aplicación de un PGC en un caso de delito seria tiene un rendimiento teórico en promedio </a:t>
            </a:r>
            <a:r>
              <a:rPr lang="es-EC">
                <a:solidFill>
                  <a:schemeClr val="accent4">
                    <a:lumMod val="20000"/>
                    <a:lumOff val="80000"/>
                  </a:schemeClr>
                </a:solidFill>
                <a:latin typeface="Arial" panose="020B0604020202020204" pitchFamily="34" charset="0"/>
                <a:cs typeface="Arial" panose="020B0604020202020204" pitchFamily="34" charset="0"/>
              </a:rPr>
              <a:t>de 88.89%, </a:t>
            </a:r>
            <a:r>
              <a:rPr lang="es-EC" dirty="0">
                <a:solidFill>
                  <a:schemeClr val="accent4">
                    <a:lumMod val="20000"/>
                    <a:lumOff val="80000"/>
                  </a:schemeClr>
                </a:solidFill>
                <a:latin typeface="Arial" panose="020B0604020202020204" pitchFamily="34" charset="0"/>
                <a:cs typeface="Arial" panose="020B0604020202020204" pitchFamily="34" charset="0"/>
              </a:rPr>
              <a:t>de reducir el área de búsqueda.</a:t>
            </a:r>
          </a:p>
        </p:txBody>
      </p:sp>
      <p:grpSp>
        <p:nvGrpSpPr>
          <p:cNvPr id="8" name="Grupo 7">
            <a:extLst>
              <a:ext uri="{FF2B5EF4-FFF2-40B4-BE49-F238E27FC236}">
                <a16:creationId xmlns:a16="http://schemas.microsoft.com/office/drawing/2014/main" id="{D858D037-BA5D-4F58-96BC-B3E927261F1E}"/>
              </a:ext>
            </a:extLst>
          </p:cNvPr>
          <p:cNvGrpSpPr/>
          <p:nvPr/>
        </p:nvGrpSpPr>
        <p:grpSpPr>
          <a:xfrm>
            <a:off x="204916" y="5576848"/>
            <a:ext cx="1107410" cy="1281152"/>
            <a:chOff x="7686921" y="5650660"/>
            <a:chExt cx="1107410" cy="1281152"/>
          </a:xfrm>
        </p:grpSpPr>
        <p:grpSp>
          <p:nvGrpSpPr>
            <p:cNvPr id="30" name="Grupo 29">
              <a:extLst>
                <a:ext uri="{FF2B5EF4-FFF2-40B4-BE49-F238E27FC236}">
                  <a16:creationId xmlns:a16="http://schemas.microsoft.com/office/drawing/2014/main" id="{73E10A32-3C7E-4BFA-A1E3-463B5BAF3014}"/>
                </a:ext>
              </a:extLst>
            </p:cNvPr>
            <p:cNvGrpSpPr/>
            <p:nvPr/>
          </p:nvGrpSpPr>
          <p:grpSpPr>
            <a:xfrm>
              <a:off x="7686921" y="5650660"/>
              <a:ext cx="787252" cy="1124645"/>
              <a:chOff x="1" y="3027423"/>
              <a:chExt cx="787252" cy="1124645"/>
            </a:xfrm>
          </p:grpSpPr>
          <p:sp>
            <p:nvSpPr>
              <p:cNvPr id="31" name="Flecha: cheurón 30">
                <a:extLst>
                  <a:ext uri="{FF2B5EF4-FFF2-40B4-BE49-F238E27FC236}">
                    <a16:creationId xmlns:a16="http://schemas.microsoft.com/office/drawing/2014/main" id="{EBB5C73B-5348-472D-A64F-C622B0121514}"/>
                  </a:ext>
                </a:extLst>
              </p:cNvPr>
              <p:cNvSpPr/>
              <p:nvPr/>
            </p:nvSpPr>
            <p:spPr>
              <a:xfrm rot="5400000">
                <a:off x="-168696" y="3196120"/>
                <a:ext cx="1124645" cy="787251"/>
              </a:xfrm>
              <a:prstGeom prst="chevron">
                <a:avLst/>
              </a:prstGeom>
              <a:solidFill>
                <a:srgbClr val="FCF398"/>
              </a:solidFill>
            </p:spPr>
            <p:style>
              <a:lnRef idx="2">
                <a:schemeClr val="accent5">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32" name="Flecha: cheurón 4">
                <a:extLst>
                  <a:ext uri="{FF2B5EF4-FFF2-40B4-BE49-F238E27FC236}">
                    <a16:creationId xmlns:a16="http://schemas.microsoft.com/office/drawing/2014/main" id="{117E20F7-D811-4363-91B3-901A29915C0F}"/>
                  </a:ext>
                </a:extLst>
              </p:cNvPr>
              <p:cNvSpPr txBox="1"/>
              <p:nvPr/>
            </p:nvSpPr>
            <p:spPr>
              <a:xfrm>
                <a:off x="2" y="3421049"/>
                <a:ext cx="787251" cy="3373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C" sz="1700" kern="1200" dirty="0">
                    <a:latin typeface="Arial" panose="020B0604020202020204" pitchFamily="34" charset="0"/>
                    <a:cs typeface="Arial" panose="020B0604020202020204" pitchFamily="34" charset="0"/>
                  </a:rPr>
                  <a:t>Obj.5.1</a:t>
                </a:r>
              </a:p>
            </p:txBody>
          </p:sp>
        </p:grpSp>
        <p:pic>
          <p:nvPicPr>
            <p:cNvPr id="33" name="Picture 6" descr="Imagen relacionada">
              <a:extLst>
                <a:ext uri="{FF2B5EF4-FFF2-40B4-BE49-F238E27FC236}">
                  <a16:creationId xmlns:a16="http://schemas.microsoft.com/office/drawing/2014/main" id="{768D6F38-DC4D-4622-8D77-E97EEB6EA4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6780" y="6044261"/>
              <a:ext cx="887551" cy="887551"/>
            </a:xfrm>
            <a:prstGeom prst="rect">
              <a:avLst/>
            </a:prstGeom>
            <a:noFill/>
            <a:extLst>
              <a:ext uri="{909E8E84-426E-40DD-AFC4-6F175D3DCCD1}">
                <a14:hiddenFill xmlns:a14="http://schemas.microsoft.com/office/drawing/2010/main">
                  <a:solidFill>
                    <a:srgbClr val="FFFFFF"/>
                  </a:solidFill>
                </a14:hiddenFill>
              </a:ext>
            </a:extLst>
          </p:spPr>
        </p:pic>
      </p:grpSp>
      <p:pic>
        <p:nvPicPr>
          <p:cNvPr id="15366" name="Picture 6" descr="Imagen relacionada">
            <a:extLst>
              <a:ext uri="{FF2B5EF4-FFF2-40B4-BE49-F238E27FC236}">
                <a16:creationId xmlns:a16="http://schemas.microsoft.com/office/drawing/2014/main" id="{F8A4B0F6-AD5D-4745-81A2-3516D9340C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1099" y="3904901"/>
            <a:ext cx="4678476" cy="2841808"/>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n 26">
            <a:extLst>
              <a:ext uri="{FF2B5EF4-FFF2-40B4-BE49-F238E27FC236}">
                <a16:creationId xmlns:a16="http://schemas.microsoft.com/office/drawing/2014/main" id="{0B432C8E-FBAA-4171-AD47-1DC16EEA0F3B}"/>
              </a:ext>
            </a:extLst>
          </p:cNvPr>
          <p:cNvPicPr>
            <a:picLocks noChangeAspect="1"/>
          </p:cNvPicPr>
          <p:nvPr/>
        </p:nvPicPr>
        <p:blipFill>
          <a:blip r:embed="rId7"/>
          <a:stretch>
            <a:fillRect/>
          </a:stretch>
        </p:blipFill>
        <p:spPr>
          <a:xfrm>
            <a:off x="346142" y="1532195"/>
            <a:ext cx="8511023" cy="2499269"/>
          </a:xfrm>
          <a:prstGeom prst="rect">
            <a:avLst/>
          </a:prstGeom>
        </p:spPr>
      </p:pic>
    </p:spTree>
    <p:extLst>
      <p:ext uri="{BB962C8B-B14F-4D97-AF65-F5344CB8AC3E}">
        <p14:creationId xmlns:p14="http://schemas.microsoft.com/office/powerpoint/2010/main" val="8793366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201946F-277B-4C8B-B902-E3B3B98D2A24}"/>
              </a:ext>
            </a:extLst>
          </p:cNvPr>
          <p:cNvPicPr>
            <a:picLocks noChangeAspect="1"/>
          </p:cNvPicPr>
          <p:nvPr/>
        </p:nvPicPr>
        <p:blipFill>
          <a:blip r:embed="rId2"/>
          <a:stretch>
            <a:fillRect/>
          </a:stretch>
        </p:blipFill>
        <p:spPr>
          <a:xfrm>
            <a:off x="233876" y="1816367"/>
            <a:ext cx="4138417" cy="3651544"/>
          </a:xfrm>
          <a:prstGeom prst="rect">
            <a:avLst/>
          </a:prstGeom>
        </p:spPr>
      </p:pic>
      <p:pic>
        <p:nvPicPr>
          <p:cNvPr id="4" name="Imagen 3">
            <a:extLst>
              <a:ext uri="{FF2B5EF4-FFF2-40B4-BE49-F238E27FC236}">
                <a16:creationId xmlns:a16="http://schemas.microsoft.com/office/drawing/2014/main" id="{5781458C-4B44-41E4-AD10-9473304E1D85}"/>
              </a:ext>
            </a:extLst>
          </p:cNvPr>
          <p:cNvPicPr>
            <a:picLocks noChangeAspect="1"/>
          </p:cNvPicPr>
          <p:nvPr/>
        </p:nvPicPr>
        <p:blipFill>
          <a:blip r:embed="rId3"/>
          <a:stretch>
            <a:fillRect/>
          </a:stretch>
        </p:blipFill>
        <p:spPr>
          <a:xfrm>
            <a:off x="4774222" y="1816366"/>
            <a:ext cx="4072598" cy="3651545"/>
          </a:xfrm>
          <a:prstGeom prst="rect">
            <a:avLst/>
          </a:prstGeom>
        </p:spPr>
      </p:pic>
      <p:sp>
        <p:nvSpPr>
          <p:cNvPr id="11" name="Rectángulo 10">
            <a:extLst>
              <a:ext uri="{FF2B5EF4-FFF2-40B4-BE49-F238E27FC236}">
                <a16:creationId xmlns:a16="http://schemas.microsoft.com/office/drawing/2014/main" id="{B54274F6-0A74-4F0E-BD52-27A593F62714}"/>
              </a:ext>
            </a:extLst>
          </p:cNvPr>
          <p:cNvSpPr/>
          <p:nvPr/>
        </p:nvSpPr>
        <p:spPr>
          <a:xfrm>
            <a:off x="1008398" y="5500567"/>
            <a:ext cx="2589371" cy="738664"/>
          </a:xfrm>
          <a:prstGeom prst="rect">
            <a:avLst/>
          </a:prstGeom>
        </p:spPr>
        <p:txBody>
          <a:bodyPr wrap="square">
            <a:spAutoFit/>
          </a:bodyPr>
          <a:lstStyle/>
          <a:p>
            <a:pPr algn="ctr"/>
            <a:r>
              <a:rPr lang="es-EC" sz="2100" b="1" dirty="0">
                <a:ln w="6350">
                  <a:solidFill>
                    <a:schemeClr val="tx1"/>
                  </a:solidFill>
                </a:ln>
                <a:effectLst>
                  <a:glow rad="228600">
                    <a:srgbClr val="009FE3">
                      <a:alpha val="72000"/>
                    </a:srgbClr>
                  </a:glow>
                </a:effectLst>
                <a:latin typeface="Arial" panose="020B0604020202020204" pitchFamily="34" charset="0"/>
                <a:cs typeface="Arial" panose="020B0604020202020204" pitchFamily="34" charset="0"/>
              </a:rPr>
              <a:t>PGC “Viuda negra”</a:t>
            </a:r>
          </a:p>
        </p:txBody>
      </p:sp>
      <p:sp>
        <p:nvSpPr>
          <p:cNvPr id="12" name="Rectángulo 11">
            <a:extLst>
              <a:ext uri="{FF2B5EF4-FFF2-40B4-BE49-F238E27FC236}">
                <a16:creationId xmlns:a16="http://schemas.microsoft.com/office/drawing/2014/main" id="{6FF6BBE2-C316-46E5-B8FC-C05B3FE4677A}"/>
              </a:ext>
            </a:extLst>
          </p:cNvPr>
          <p:cNvSpPr/>
          <p:nvPr/>
        </p:nvSpPr>
        <p:spPr>
          <a:xfrm>
            <a:off x="5598943" y="5505842"/>
            <a:ext cx="2589371" cy="415498"/>
          </a:xfrm>
          <a:prstGeom prst="rect">
            <a:avLst/>
          </a:prstGeom>
        </p:spPr>
        <p:txBody>
          <a:bodyPr wrap="square">
            <a:spAutoFit/>
          </a:bodyPr>
          <a:lstStyle/>
          <a:p>
            <a:pPr algn="ctr"/>
            <a:r>
              <a:rPr lang="es-EC" sz="2100" b="1" dirty="0">
                <a:ln w="6350">
                  <a:solidFill>
                    <a:schemeClr val="tx1"/>
                  </a:solidFill>
                </a:ln>
                <a:effectLst>
                  <a:glow rad="228600">
                    <a:srgbClr val="009FE3">
                      <a:alpha val="72000"/>
                    </a:srgbClr>
                  </a:glow>
                </a:effectLst>
                <a:latin typeface="Arial" panose="020B0604020202020204" pitchFamily="34" charset="0"/>
                <a:cs typeface="Arial" panose="020B0604020202020204" pitchFamily="34" charset="0"/>
              </a:rPr>
              <a:t>PGC “Mercenario”</a:t>
            </a:r>
          </a:p>
        </p:txBody>
      </p:sp>
      <p:sp>
        <p:nvSpPr>
          <p:cNvPr id="15" name="Rectángulo 14">
            <a:extLst>
              <a:ext uri="{FF2B5EF4-FFF2-40B4-BE49-F238E27FC236}">
                <a16:creationId xmlns:a16="http://schemas.microsoft.com/office/drawing/2014/main" id="{4E2C0BC4-2E32-473A-B7B0-E8647ABF4710}"/>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16" name="Rectángulo 15">
            <a:extLst>
              <a:ext uri="{FF2B5EF4-FFF2-40B4-BE49-F238E27FC236}">
                <a16:creationId xmlns:a16="http://schemas.microsoft.com/office/drawing/2014/main" id="{5BBAC403-5679-47B7-929C-76B5AB376994}"/>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5.RESULTADOS</a:t>
            </a:r>
          </a:p>
        </p:txBody>
      </p:sp>
      <p:sp>
        <p:nvSpPr>
          <p:cNvPr id="17" name="Rectángulo 16">
            <a:extLst>
              <a:ext uri="{FF2B5EF4-FFF2-40B4-BE49-F238E27FC236}">
                <a16:creationId xmlns:a16="http://schemas.microsoft.com/office/drawing/2014/main" id="{9E07DE53-0A5B-4B84-8BFE-209594DF15B2}"/>
              </a:ext>
            </a:extLst>
          </p:cNvPr>
          <p:cNvSpPr/>
          <p:nvPr/>
        </p:nvSpPr>
        <p:spPr>
          <a:xfrm>
            <a:off x="-61795" y="806459"/>
            <a:ext cx="9125252" cy="461665"/>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Simulaciones De Casos Hipotéticos En El Cantón Quito</a:t>
            </a:r>
          </a:p>
        </p:txBody>
      </p:sp>
      <p:pic>
        <p:nvPicPr>
          <p:cNvPr id="18" name="Imagen 17">
            <a:hlinkClick r:id="rId4" action="ppaction://hlinksldjump"/>
            <a:extLst>
              <a:ext uri="{FF2B5EF4-FFF2-40B4-BE49-F238E27FC236}">
                <a16:creationId xmlns:a16="http://schemas.microsoft.com/office/drawing/2014/main" id="{3BBE7764-FF50-4CA5-9760-B51EB989DF71}"/>
              </a:ext>
            </a:extLst>
          </p:cNvPr>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11855"/>
            <a:ext cx="696036" cy="523220"/>
          </a:xfrm>
          <a:prstGeom prst="rect">
            <a:avLst/>
          </a:prstGeom>
          <a:noFill/>
          <a:ln>
            <a:noFill/>
          </a:ln>
        </p:spPr>
      </p:pic>
    </p:spTree>
    <p:extLst>
      <p:ext uri="{BB962C8B-B14F-4D97-AF65-F5344CB8AC3E}">
        <p14:creationId xmlns:p14="http://schemas.microsoft.com/office/powerpoint/2010/main" val="22328480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6F72E51-38E9-4FFE-B510-F584D848DBC4}"/>
              </a:ext>
            </a:extLst>
          </p:cNvPr>
          <p:cNvPicPr>
            <a:picLocks noChangeAspect="1"/>
          </p:cNvPicPr>
          <p:nvPr/>
        </p:nvPicPr>
        <p:blipFill>
          <a:blip r:embed="rId3"/>
          <a:stretch>
            <a:fillRect/>
          </a:stretch>
        </p:blipFill>
        <p:spPr>
          <a:xfrm>
            <a:off x="197292" y="1819203"/>
            <a:ext cx="3815190" cy="3488173"/>
          </a:xfrm>
          <a:prstGeom prst="rect">
            <a:avLst/>
          </a:prstGeom>
        </p:spPr>
      </p:pic>
      <p:pic>
        <p:nvPicPr>
          <p:cNvPr id="3" name="Imagen 2">
            <a:extLst>
              <a:ext uri="{FF2B5EF4-FFF2-40B4-BE49-F238E27FC236}">
                <a16:creationId xmlns:a16="http://schemas.microsoft.com/office/drawing/2014/main" id="{99633E18-EA0E-440F-BCC8-86ABC63FFB98}"/>
              </a:ext>
            </a:extLst>
          </p:cNvPr>
          <p:cNvPicPr>
            <a:picLocks noChangeAspect="1"/>
          </p:cNvPicPr>
          <p:nvPr/>
        </p:nvPicPr>
        <p:blipFill>
          <a:blip r:embed="rId4"/>
          <a:stretch>
            <a:fillRect/>
          </a:stretch>
        </p:blipFill>
        <p:spPr>
          <a:xfrm>
            <a:off x="4218297" y="1819203"/>
            <a:ext cx="4728412" cy="3488173"/>
          </a:xfrm>
          <a:prstGeom prst="rect">
            <a:avLst/>
          </a:prstGeom>
        </p:spPr>
      </p:pic>
      <p:sp>
        <p:nvSpPr>
          <p:cNvPr id="10" name="Rectángulo 9">
            <a:extLst>
              <a:ext uri="{FF2B5EF4-FFF2-40B4-BE49-F238E27FC236}">
                <a16:creationId xmlns:a16="http://schemas.microsoft.com/office/drawing/2014/main" id="{390B85A6-DC1C-4A6C-8601-AE690E68A9BB}"/>
              </a:ext>
            </a:extLst>
          </p:cNvPr>
          <p:cNvSpPr/>
          <p:nvPr/>
        </p:nvSpPr>
        <p:spPr>
          <a:xfrm>
            <a:off x="810202" y="5468914"/>
            <a:ext cx="2589371" cy="415498"/>
          </a:xfrm>
          <a:prstGeom prst="rect">
            <a:avLst/>
          </a:prstGeom>
        </p:spPr>
        <p:txBody>
          <a:bodyPr wrap="square">
            <a:spAutoFit/>
          </a:bodyPr>
          <a:lstStyle/>
          <a:p>
            <a:pPr algn="ctr"/>
            <a:r>
              <a:rPr lang="es-EC" sz="2100" b="1" dirty="0">
                <a:ln w="6350">
                  <a:solidFill>
                    <a:schemeClr val="tx1"/>
                  </a:solidFill>
                </a:ln>
                <a:effectLst>
                  <a:glow rad="228600">
                    <a:srgbClr val="009FE3">
                      <a:alpha val="72000"/>
                    </a:srgbClr>
                  </a:glow>
                </a:effectLst>
                <a:latin typeface="Arial" panose="020B0604020202020204" pitchFamily="34" charset="0"/>
                <a:cs typeface="Arial" panose="020B0604020202020204" pitchFamily="34" charset="0"/>
              </a:rPr>
              <a:t>PGC “Niñera”</a:t>
            </a:r>
          </a:p>
        </p:txBody>
      </p:sp>
      <p:sp>
        <p:nvSpPr>
          <p:cNvPr id="11" name="Rectángulo 10">
            <a:extLst>
              <a:ext uri="{FF2B5EF4-FFF2-40B4-BE49-F238E27FC236}">
                <a16:creationId xmlns:a16="http://schemas.microsoft.com/office/drawing/2014/main" id="{358792A2-5CA6-457D-AFA4-2D0B6063CB4F}"/>
              </a:ext>
            </a:extLst>
          </p:cNvPr>
          <p:cNvSpPr/>
          <p:nvPr/>
        </p:nvSpPr>
        <p:spPr>
          <a:xfrm>
            <a:off x="5287816" y="5448790"/>
            <a:ext cx="2589371" cy="415498"/>
          </a:xfrm>
          <a:prstGeom prst="rect">
            <a:avLst/>
          </a:prstGeom>
        </p:spPr>
        <p:txBody>
          <a:bodyPr wrap="square">
            <a:spAutoFit/>
          </a:bodyPr>
          <a:lstStyle/>
          <a:p>
            <a:pPr algn="ctr"/>
            <a:r>
              <a:rPr lang="es-EC" sz="2100" b="1" dirty="0">
                <a:ln w="6350">
                  <a:solidFill>
                    <a:schemeClr val="tx1"/>
                  </a:solidFill>
                </a:ln>
                <a:effectLst>
                  <a:glow rad="228600">
                    <a:srgbClr val="009FE3">
                      <a:alpha val="72000"/>
                    </a:srgbClr>
                  </a:glow>
                </a:effectLst>
                <a:latin typeface="Arial" panose="020B0604020202020204" pitchFamily="34" charset="0"/>
                <a:cs typeface="Arial" panose="020B0604020202020204" pitchFamily="34" charset="0"/>
              </a:rPr>
              <a:t>PGC “Artista”</a:t>
            </a:r>
          </a:p>
        </p:txBody>
      </p:sp>
      <p:sp>
        <p:nvSpPr>
          <p:cNvPr id="14" name="Rectángulo 13">
            <a:extLst>
              <a:ext uri="{FF2B5EF4-FFF2-40B4-BE49-F238E27FC236}">
                <a16:creationId xmlns:a16="http://schemas.microsoft.com/office/drawing/2014/main" id="{B7FF59F8-C51C-484D-803E-C056A3473F2A}"/>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15" name="Rectángulo 14">
            <a:extLst>
              <a:ext uri="{FF2B5EF4-FFF2-40B4-BE49-F238E27FC236}">
                <a16:creationId xmlns:a16="http://schemas.microsoft.com/office/drawing/2014/main" id="{A74F087A-0E7F-47BD-92BB-87DE0B16D0F0}"/>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5.RESULTADOS</a:t>
            </a:r>
          </a:p>
        </p:txBody>
      </p:sp>
      <p:sp>
        <p:nvSpPr>
          <p:cNvPr id="16" name="Rectángulo 15">
            <a:extLst>
              <a:ext uri="{FF2B5EF4-FFF2-40B4-BE49-F238E27FC236}">
                <a16:creationId xmlns:a16="http://schemas.microsoft.com/office/drawing/2014/main" id="{05F1C2D9-0DC7-4865-AEE6-31D4A352BA95}"/>
              </a:ext>
            </a:extLst>
          </p:cNvPr>
          <p:cNvSpPr/>
          <p:nvPr/>
        </p:nvSpPr>
        <p:spPr>
          <a:xfrm>
            <a:off x="-61795" y="806459"/>
            <a:ext cx="9125252" cy="461665"/>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Simulaciones De Casos Hipotéticos En El Cantón Quito</a:t>
            </a:r>
          </a:p>
        </p:txBody>
      </p:sp>
      <p:pic>
        <p:nvPicPr>
          <p:cNvPr id="17" name="Imagen 16">
            <a:hlinkClick r:id="rId5" action="ppaction://hlinksldjump"/>
            <a:extLst>
              <a:ext uri="{FF2B5EF4-FFF2-40B4-BE49-F238E27FC236}">
                <a16:creationId xmlns:a16="http://schemas.microsoft.com/office/drawing/2014/main" id="{D0A439D6-832C-4040-AD3C-4FFEDB24BC01}"/>
              </a:ext>
            </a:extLst>
          </p:cNvPr>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11855"/>
            <a:ext cx="696036" cy="523220"/>
          </a:xfrm>
          <a:prstGeom prst="rect">
            <a:avLst/>
          </a:prstGeom>
          <a:noFill/>
          <a:ln>
            <a:noFill/>
          </a:ln>
        </p:spPr>
      </p:pic>
    </p:spTree>
    <p:extLst>
      <p:ext uri="{BB962C8B-B14F-4D97-AF65-F5344CB8AC3E}">
        <p14:creationId xmlns:p14="http://schemas.microsoft.com/office/powerpoint/2010/main" val="33360372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6F002668-07AD-47BC-948D-F837A752D220}"/>
              </a:ext>
            </a:extLst>
          </p:cNvPr>
          <p:cNvSpPr/>
          <p:nvPr/>
        </p:nvSpPr>
        <p:spPr>
          <a:xfrm>
            <a:off x="146696" y="989372"/>
            <a:ext cx="8708270" cy="6029984"/>
          </a:xfrm>
          <a:prstGeom prst="rect">
            <a:avLst/>
          </a:prstGeom>
        </p:spPr>
        <p:txBody>
          <a:bodyPr wrap="square">
            <a:spAutoFit/>
          </a:bodyPr>
          <a:lstStyle/>
          <a:p>
            <a:pPr marL="257175" indent="-257175" algn="just">
              <a:lnSpc>
                <a:spcPct val="115000"/>
              </a:lnSpc>
              <a:spcAft>
                <a:spcPts val="600"/>
              </a:spcAft>
              <a:buFont typeface="Arial" panose="020B0604020202020204" pitchFamily="34" charset="0"/>
              <a:buChar char="•"/>
            </a:pPr>
            <a:r>
              <a:rPr lang="es-EC" dirty="0">
                <a:latin typeface="Arial" panose="020B0604020202020204" pitchFamily="34" charset="0"/>
                <a:ea typeface="Calibri" panose="020F0502020204030204" pitchFamily="34" charset="0"/>
                <a:cs typeface="Arial" panose="020B0604020202020204" pitchFamily="34" charset="0"/>
              </a:rPr>
              <a:t>El uso de la tecnología geoespacial y todos los recursos geográficos e informáticos, son herramientas muy poderosas de análisis en el campo de la criminología, como también en apoyo a la Seguridad Ciudadana y servicios de inteligencia.</a:t>
            </a:r>
          </a:p>
          <a:p>
            <a:pPr marL="257175" indent="-257175" algn="just">
              <a:lnSpc>
                <a:spcPct val="115000"/>
              </a:lnSpc>
              <a:spcAft>
                <a:spcPts val="600"/>
              </a:spcAft>
              <a:buFont typeface="Arial" panose="020B0604020202020204" pitchFamily="34" charset="0"/>
              <a:buChar char="•"/>
            </a:pPr>
            <a:r>
              <a:rPr lang="es-EC" dirty="0">
                <a:solidFill>
                  <a:srgbClr val="FFC000"/>
                </a:solidFill>
                <a:latin typeface="Arial" panose="020B0604020202020204" pitchFamily="34" charset="0"/>
                <a:ea typeface="Calibri" panose="020F0502020204030204" pitchFamily="34" charset="0"/>
                <a:cs typeface="Arial" panose="020B0604020202020204" pitchFamily="34" charset="0"/>
              </a:rPr>
              <a:t>La metodología propuesta es una de las primeras investigaciones realizadas en el Ecuador que involucra conjuntamente procesos de análisis en materia de: psicología, geografía y criminalística, demostrando que las variables involucradas pueden ser especializadas, modeladas y analizadas para determinar la relación o comportamiento que existe entre agresor, víctima, espacio y tiempo.</a:t>
            </a:r>
          </a:p>
          <a:p>
            <a:pPr marL="257175" indent="-257175" algn="just">
              <a:lnSpc>
                <a:spcPct val="115000"/>
              </a:lnSpc>
              <a:spcAft>
                <a:spcPts val="600"/>
              </a:spcAft>
              <a:buFont typeface="Arial" panose="020B0604020202020204" pitchFamily="34" charset="0"/>
              <a:buChar char="•"/>
            </a:pPr>
            <a:r>
              <a:rPr lang="es-EC" dirty="0"/>
              <a:t>No todos los agresores tienen un motivo racional o un momento identificable, pero prácticamente todos los agresores tienen una ubicación en el espacio al cual retornar, por este motivo ningún criminal, es capaz de no dejar rastro de su presencia, pues en la tensión de la acción criminal hay acciones imperceptibles producto de la psicología del individuo que marcan un rastro espacial debido a la recurrencia espacial, el cual tiene que ser interpretado y </a:t>
            </a:r>
            <a:r>
              <a:rPr lang="es-EC" dirty="0" err="1"/>
              <a:t>espacializado</a:t>
            </a:r>
            <a:r>
              <a:rPr lang="es-EC" dirty="0"/>
              <a:t>. Se comprueba la hipótesis de que la actividad criminal, no es aleatoria en el espacio, sino que es descrita por un perfil geográfico criminal</a:t>
            </a:r>
          </a:p>
          <a:p>
            <a:pPr marL="257175" indent="-257175" algn="just">
              <a:lnSpc>
                <a:spcPct val="115000"/>
              </a:lnSpc>
              <a:spcAft>
                <a:spcPts val="600"/>
              </a:spcAft>
              <a:buFont typeface="Arial" panose="020B0604020202020204" pitchFamily="34" charset="0"/>
              <a:buChar char="•"/>
            </a:pPr>
            <a:endParaRPr lang="es-EC" dirty="0">
              <a:solidFill>
                <a:srgbClr val="FFC000"/>
              </a:solidFill>
              <a:latin typeface="Arial" panose="020B0604020202020204" pitchFamily="34" charset="0"/>
              <a:ea typeface="Calibri" panose="020F0502020204030204" pitchFamily="34" charset="0"/>
              <a:cs typeface="Arial" panose="020B0604020202020204" pitchFamily="34" charset="0"/>
            </a:endParaRPr>
          </a:p>
        </p:txBody>
      </p:sp>
      <p:sp>
        <p:nvSpPr>
          <p:cNvPr id="9" name="Rectángulo 8">
            <a:extLst>
              <a:ext uri="{FF2B5EF4-FFF2-40B4-BE49-F238E27FC236}">
                <a16:creationId xmlns:a16="http://schemas.microsoft.com/office/drawing/2014/main" id="{B162DC87-87B1-452C-BA2C-46F64E8DCF16}"/>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10" name="Rectángulo 9">
            <a:extLst>
              <a:ext uri="{FF2B5EF4-FFF2-40B4-BE49-F238E27FC236}">
                <a16:creationId xmlns:a16="http://schemas.microsoft.com/office/drawing/2014/main" id="{666849DC-484F-498B-8F4F-B8388E174A51}"/>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6. CONCLUSIONES</a:t>
            </a:r>
          </a:p>
        </p:txBody>
      </p:sp>
      <p:pic>
        <p:nvPicPr>
          <p:cNvPr id="12" name="Imagen 11">
            <a:hlinkClick r:id="rId2" action="ppaction://hlinksldjump"/>
            <a:extLst>
              <a:ext uri="{FF2B5EF4-FFF2-40B4-BE49-F238E27FC236}">
                <a16:creationId xmlns:a16="http://schemas.microsoft.com/office/drawing/2014/main" id="{1425C207-473A-4FED-92B1-AAE486EDD1C1}"/>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11855"/>
            <a:ext cx="696036" cy="523220"/>
          </a:xfrm>
          <a:prstGeom prst="rect">
            <a:avLst/>
          </a:prstGeom>
          <a:noFill/>
          <a:ln>
            <a:noFill/>
          </a:ln>
        </p:spPr>
      </p:pic>
    </p:spTree>
    <p:extLst>
      <p:ext uri="{BB962C8B-B14F-4D97-AF65-F5344CB8AC3E}">
        <p14:creationId xmlns:p14="http://schemas.microsoft.com/office/powerpoint/2010/main" val="33793165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B162DC87-87B1-452C-BA2C-46F64E8DCF16}"/>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10" name="Rectángulo 9">
            <a:extLst>
              <a:ext uri="{FF2B5EF4-FFF2-40B4-BE49-F238E27FC236}">
                <a16:creationId xmlns:a16="http://schemas.microsoft.com/office/drawing/2014/main" id="{666849DC-484F-498B-8F4F-B8388E174A51}"/>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6. CONCLUSIONES</a:t>
            </a:r>
          </a:p>
        </p:txBody>
      </p:sp>
      <p:pic>
        <p:nvPicPr>
          <p:cNvPr id="12" name="Imagen 11">
            <a:hlinkClick r:id="rId2" action="ppaction://hlinksldjump"/>
            <a:extLst>
              <a:ext uri="{FF2B5EF4-FFF2-40B4-BE49-F238E27FC236}">
                <a16:creationId xmlns:a16="http://schemas.microsoft.com/office/drawing/2014/main" id="{1425C207-473A-4FED-92B1-AAE486EDD1C1}"/>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11855"/>
            <a:ext cx="696036" cy="523220"/>
          </a:xfrm>
          <a:prstGeom prst="rect">
            <a:avLst/>
          </a:prstGeom>
          <a:noFill/>
          <a:ln>
            <a:noFill/>
          </a:ln>
        </p:spPr>
      </p:pic>
      <p:graphicFrame>
        <p:nvGraphicFramePr>
          <p:cNvPr id="8" name="Diagrama 7">
            <a:extLst>
              <a:ext uri="{FF2B5EF4-FFF2-40B4-BE49-F238E27FC236}">
                <a16:creationId xmlns:a16="http://schemas.microsoft.com/office/drawing/2014/main" id="{483EAB39-09EE-4057-B457-B73E554FF32E}"/>
              </a:ext>
            </a:extLst>
          </p:cNvPr>
          <p:cNvGraphicFramePr/>
          <p:nvPr>
            <p:extLst>
              <p:ext uri="{D42A27DB-BD31-4B8C-83A1-F6EECF244321}">
                <p14:modId xmlns:p14="http://schemas.microsoft.com/office/powerpoint/2010/main" val="2888913297"/>
              </p:ext>
            </p:extLst>
          </p:nvPr>
        </p:nvGraphicFramePr>
        <p:xfrm>
          <a:off x="89916" y="1095901"/>
          <a:ext cx="8964167" cy="52159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602910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B162DC87-87B1-452C-BA2C-46F64E8DCF16}"/>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10" name="Rectángulo 9">
            <a:extLst>
              <a:ext uri="{FF2B5EF4-FFF2-40B4-BE49-F238E27FC236}">
                <a16:creationId xmlns:a16="http://schemas.microsoft.com/office/drawing/2014/main" id="{666849DC-484F-498B-8F4F-B8388E174A51}"/>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6. CONCLUSIONES</a:t>
            </a:r>
          </a:p>
        </p:txBody>
      </p:sp>
      <p:pic>
        <p:nvPicPr>
          <p:cNvPr id="12" name="Imagen 11">
            <a:hlinkClick r:id="rId2" action="ppaction://hlinksldjump"/>
            <a:extLst>
              <a:ext uri="{FF2B5EF4-FFF2-40B4-BE49-F238E27FC236}">
                <a16:creationId xmlns:a16="http://schemas.microsoft.com/office/drawing/2014/main" id="{1425C207-473A-4FED-92B1-AAE486EDD1C1}"/>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11855"/>
            <a:ext cx="696036" cy="523220"/>
          </a:xfrm>
          <a:prstGeom prst="rect">
            <a:avLst/>
          </a:prstGeom>
          <a:noFill/>
          <a:ln>
            <a:noFill/>
          </a:ln>
        </p:spPr>
      </p:pic>
      <p:graphicFrame>
        <p:nvGraphicFramePr>
          <p:cNvPr id="8" name="Diagrama 7">
            <a:extLst>
              <a:ext uri="{FF2B5EF4-FFF2-40B4-BE49-F238E27FC236}">
                <a16:creationId xmlns:a16="http://schemas.microsoft.com/office/drawing/2014/main" id="{483EAB39-09EE-4057-B457-B73E554FF32E}"/>
              </a:ext>
            </a:extLst>
          </p:cNvPr>
          <p:cNvGraphicFramePr/>
          <p:nvPr>
            <p:extLst>
              <p:ext uri="{D42A27DB-BD31-4B8C-83A1-F6EECF244321}">
                <p14:modId xmlns:p14="http://schemas.microsoft.com/office/powerpoint/2010/main" val="790919773"/>
              </p:ext>
            </p:extLst>
          </p:nvPr>
        </p:nvGraphicFramePr>
        <p:xfrm>
          <a:off x="163393" y="1228371"/>
          <a:ext cx="8819522" cy="53450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422205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1BE41AF9-A2CC-485B-B204-F1A7D4AE45D2}"/>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26774"/>
            <a:ext cx="696036" cy="523220"/>
          </a:xfrm>
          <a:prstGeom prst="rect">
            <a:avLst/>
          </a:prstGeom>
          <a:noFill/>
          <a:ln>
            <a:noFill/>
          </a:ln>
        </p:spPr>
      </p:pic>
      <p:sp>
        <p:nvSpPr>
          <p:cNvPr id="13" name="Rectángulo 12">
            <a:extLst>
              <a:ext uri="{FF2B5EF4-FFF2-40B4-BE49-F238E27FC236}">
                <a16:creationId xmlns:a16="http://schemas.microsoft.com/office/drawing/2014/main" id="{AD0D4CCF-AE7F-43BE-B833-247D04CC790D}"/>
              </a:ext>
            </a:extLst>
          </p:cNvPr>
          <p:cNvSpPr/>
          <p:nvPr/>
        </p:nvSpPr>
        <p:spPr>
          <a:xfrm>
            <a:off x="3207744" y="6241565"/>
            <a:ext cx="2994387" cy="307777"/>
          </a:xfrm>
          <a:prstGeom prst="rect">
            <a:avLst/>
          </a:prstGeom>
        </p:spPr>
        <p:txBody>
          <a:bodyPr wrap="square">
            <a:spAutoFit/>
          </a:bodyPr>
          <a:lstStyle/>
          <a:p>
            <a:pPr algn="just"/>
            <a:r>
              <a:rPr lang="es-EC" sz="1400" dirty="0">
                <a:solidFill>
                  <a:schemeClr val="accent3">
                    <a:lumMod val="20000"/>
                    <a:lumOff val="80000"/>
                  </a:schemeClr>
                </a:solidFill>
                <a:latin typeface="+mj-lt"/>
              </a:rPr>
              <a:t>Base cartográfica fuente (OSM,2019)</a:t>
            </a:r>
          </a:p>
        </p:txBody>
      </p:sp>
      <p:sp>
        <p:nvSpPr>
          <p:cNvPr id="18" name="Rectángulo 17">
            <a:extLst>
              <a:ext uri="{FF2B5EF4-FFF2-40B4-BE49-F238E27FC236}">
                <a16:creationId xmlns:a16="http://schemas.microsoft.com/office/drawing/2014/main" id="{2C78F0D2-95B9-4664-A77F-AF327252C186}"/>
              </a:ext>
            </a:extLst>
          </p:cNvPr>
          <p:cNvSpPr/>
          <p:nvPr/>
        </p:nvSpPr>
        <p:spPr>
          <a:xfrm>
            <a:off x="0" y="804668"/>
            <a:ext cx="9144000" cy="461665"/>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Consistencia Espacial En Las Actividades Rutinarias</a:t>
            </a:r>
          </a:p>
        </p:txBody>
      </p:sp>
      <p:sp>
        <p:nvSpPr>
          <p:cNvPr id="22" name="Rectángulo 21">
            <a:extLst>
              <a:ext uri="{FF2B5EF4-FFF2-40B4-BE49-F238E27FC236}">
                <a16:creationId xmlns:a16="http://schemas.microsoft.com/office/drawing/2014/main" id="{E6399B2E-505D-4082-B30C-9EF804173A51}"/>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23" name="Rectángulo 22">
            <a:extLst>
              <a:ext uri="{FF2B5EF4-FFF2-40B4-BE49-F238E27FC236}">
                <a16:creationId xmlns:a16="http://schemas.microsoft.com/office/drawing/2014/main" id="{1FB0B05F-0CBA-4363-86FA-5A963902FFCE}"/>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t>1. ANTECEDENTES </a:t>
            </a:r>
          </a:p>
        </p:txBody>
      </p:sp>
      <p:sp>
        <p:nvSpPr>
          <p:cNvPr id="29" name="CuadroTexto 28">
            <a:extLst>
              <a:ext uri="{FF2B5EF4-FFF2-40B4-BE49-F238E27FC236}">
                <a16:creationId xmlns:a16="http://schemas.microsoft.com/office/drawing/2014/main" id="{8E592C62-5792-4419-9C92-8DD70B7482BE}"/>
              </a:ext>
            </a:extLst>
          </p:cNvPr>
          <p:cNvSpPr txBox="1"/>
          <p:nvPr/>
        </p:nvSpPr>
        <p:spPr>
          <a:xfrm>
            <a:off x="7760528" y="2377966"/>
            <a:ext cx="1316385" cy="892552"/>
          </a:xfrm>
          <a:prstGeom prst="rect">
            <a:avLst/>
          </a:prstGeom>
          <a:noFill/>
        </p:spPr>
        <p:txBody>
          <a:bodyPr wrap="square" rtlCol="0">
            <a:spAutoFit/>
          </a:bodyPr>
          <a:lstStyle/>
          <a:p>
            <a:pPr algn="r"/>
            <a:r>
              <a:rPr lang="en-US" sz="1400" b="1" dirty="0">
                <a:solidFill>
                  <a:schemeClr val="bg1"/>
                </a:solidFill>
              </a:rPr>
              <a:t>Spatial crime analysis</a:t>
            </a:r>
          </a:p>
          <a:p>
            <a:pPr algn="r"/>
            <a:r>
              <a:rPr lang="en-US" sz="1200" dirty="0">
                <a:solidFill>
                  <a:schemeClr val="bg1"/>
                </a:solidFill>
              </a:rPr>
              <a:t>Crime mapping &amp; patterns</a:t>
            </a:r>
          </a:p>
        </p:txBody>
      </p:sp>
      <p:cxnSp>
        <p:nvCxnSpPr>
          <p:cNvPr id="55" name="Conector: curvado 54">
            <a:extLst>
              <a:ext uri="{FF2B5EF4-FFF2-40B4-BE49-F238E27FC236}">
                <a16:creationId xmlns:a16="http://schemas.microsoft.com/office/drawing/2014/main" id="{D9342406-0BB4-4D15-A477-808A04AFADCD}"/>
              </a:ext>
            </a:extLst>
          </p:cNvPr>
          <p:cNvCxnSpPr>
            <a:cxnSpLocks/>
          </p:cNvCxnSpPr>
          <p:nvPr/>
        </p:nvCxnSpPr>
        <p:spPr>
          <a:xfrm rot="5400000" flipH="1" flipV="1">
            <a:off x="5919869" y="2315485"/>
            <a:ext cx="1728234" cy="1555339"/>
          </a:xfrm>
          <a:prstGeom prst="curvedConnector3">
            <a:avLst>
              <a:gd name="adj1" fmla="val 47631"/>
            </a:avLst>
          </a:prstGeom>
          <a:ln w="1270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CuadroTexto 60">
            <a:extLst>
              <a:ext uri="{FF2B5EF4-FFF2-40B4-BE49-F238E27FC236}">
                <a16:creationId xmlns:a16="http://schemas.microsoft.com/office/drawing/2014/main" id="{09635BCA-7F59-45DF-B072-5D7F00FA707B}"/>
              </a:ext>
            </a:extLst>
          </p:cNvPr>
          <p:cNvSpPr txBox="1"/>
          <p:nvPr/>
        </p:nvSpPr>
        <p:spPr>
          <a:xfrm>
            <a:off x="6949054" y="1741936"/>
            <a:ext cx="2154095" cy="369332"/>
          </a:xfrm>
          <a:prstGeom prst="rect">
            <a:avLst/>
          </a:prstGeom>
          <a:noFill/>
        </p:spPr>
        <p:txBody>
          <a:bodyPr wrap="square" rtlCol="0">
            <a:spAutoFit/>
          </a:bodyPr>
          <a:lstStyle/>
          <a:p>
            <a:r>
              <a:rPr lang="en-US" b="1" dirty="0">
                <a:solidFill>
                  <a:schemeClr val="bg1"/>
                </a:solidFill>
              </a:rPr>
              <a:t>Geographic Profiling</a:t>
            </a:r>
          </a:p>
        </p:txBody>
      </p:sp>
      <p:pic>
        <p:nvPicPr>
          <p:cNvPr id="32" name="Imagen 31">
            <a:extLst>
              <a:ext uri="{FF2B5EF4-FFF2-40B4-BE49-F238E27FC236}">
                <a16:creationId xmlns:a16="http://schemas.microsoft.com/office/drawing/2014/main" id="{210E9A1A-427E-477E-B632-4CB110D62076}"/>
              </a:ext>
            </a:extLst>
          </p:cNvPr>
          <p:cNvPicPr>
            <a:picLocks noChangeAspect="1"/>
          </p:cNvPicPr>
          <p:nvPr/>
        </p:nvPicPr>
        <p:blipFill rotWithShape="1">
          <a:blip r:embed="rId5"/>
          <a:srcRect t="1901" b="1967"/>
          <a:stretch/>
        </p:blipFill>
        <p:spPr>
          <a:xfrm>
            <a:off x="1176232" y="1430237"/>
            <a:ext cx="6846128" cy="4679911"/>
          </a:xfrm>
          <a:prstGeom prst="rect">
            <a:avLst/>
          </a:prstGeom>
        </p:spPr>
      </p:pic>
      <p:pic>
        <p:nvPicPr>
          <p:cNvPr id="33" name="Picture 2" descr="Imagen relacionada">
            <a:extLst>
              <a:ext uri="{FF2B5EF4-FFF2-40B4-BE49-F238E27FC236}">
                <a16:creationId xmlns:a16="http://schemas.microsoft.com/office/drawing/2014/main" id="{795BCBBC-1CC1-4412-9E6E-881DA6F75D8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055430" y="3893144"/>
            <a:ext cx="304628" cy="28738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Imagen relacionada">
            <a:extLst>
              <a:ext uri="{FF2B5EF4-FFF2-40B4-BE49-F238E27FC236}">
                <a16:creationId xmlns:a16="http://schemas.microsoft.com/office/drawing/2014/main" id="{4EE495F9-7EAE-4F88-BF3D-7F542DAC42C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039255" y="4036837"/>
            <a:ext cx="304628" cy="28738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Imagen relacionada">
            <a:extLst>
              <a:ext uri="{FF2B5EF4-FFF2-40B4-BE49-F238E27FC236}">
                <a16:creationId xmlns:a16="http://schemas.microsoft.com/office/drawing/2014/main" id="{99CD89E2-8F23-4AAC-8CF1-A3CC85EE322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272530" y="5684662"/>
            <a:ext cx="304628" cy="28738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Imagen relacionada">
            <a:extLst>
              <a:ext uri="{FF2B5EF4-FFF2-40B4-BE49-F238E27FC236}">
                <a16:creationId xmlns:a16="http://schemas.microsoft.com/office/drawing/2014/main" id="{75DA6964-8C40-4145-A781-9FB170AF14B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272529" y="1743889"/>
            <a:ext cx="304628" cy="28738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Imagen relacionada">
            <a:extLst>
              <a:ext uri="{FF2B5EF4-FFF2-40B4-BE49-F238E27FC236}">
                <a16:creationId xmlns:a16="http://schemas.microsoft.com/office/drawing/2014/main" id="{5D6189B2-BD20-4822-AFD3-721681602F5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35570" y="3264872"/>
            <a:ext cx="304628" cy="287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6983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4.16667E-7 -1.85185E-6 L 0.07162 -0.05972 " pathEditMode="relative" rAng="0" ptsTypes="AA">
                                      <p:cBhvr>
                                        <p:cTn id="6" dur="2000" fill="hold"/>
                                        <p:tgtEl>
                                          <p:spTgt spid="33"/>
                                        </p:tgtEl>
                                        <p:attrNameLst>
                                          <p:attrName>ppt_x</p:attrName>
                                          <p:attrName>ppt_y</p:attrName>
                                        </p:attrNameLst>
                                      </p:cBhvr>
                                      <p:rCtr x="3581" y="-2986"/>
                                    </p:animMotion>
                                  </p:childTnLst>
                                </p:cTn>
                              </p:par>
                              <p:par>
                                <p:cTn id="7" presetID="64" presetClass="path" presetSubtype="0" accel="50000" decel="50000" fill="hold" nodeType="withEffect">
                                  <p:stCondLst>
                                    <p:cond delay="0"/>
                                  </p:stCondLst>
                                  <p:childTnLst>
                                    <p:animMotion origin="layout" path="M 2.5E-6 -1.11111E-6 L 0.02448 -0.2618 " pathEditMode="relative" rAng="0" ptsTypes="AA">
                                      <p:cBhvr>
                                        <p:cTn id="8" dur="2000" fill="hold"/>
                                        <p:tgtEl>
                                          <p:spTgt spid="34"/>
                                        </p:tgtEl>
                                        <p:attrNameLst>
                                          <p:attrName>ppt_x</p:attrName>
                                          <p:attrName>ppt_y</p:attrName>
                                        </p:attrNameLst>
                                      </p:cBhvr>
                                      <p:rCtr x="1224" y="-13102"/>
                                    </p:animMotion>
                                  </p:childTnLst>
                                </p:cTn>
                              </p:par>
                              <p:par>
                                <p:cTn id="9" presetID="64" presetClass="path" presetSubtype="0" accel="50000" decel="50000" fill="hold" nodeType="withEffect">
                                  <p:stCondLst>
                                    <p:cond delay="0"/>
                                  </p:stCondLst>
                                  <p:childTnLst>
                                    <p:animMotion origin="layout" path="M -3.33333E-6 -1.48148E-6 L 0.06719 -0.22292 " pathEditMode="relative" rAng="0" ptsTypes="AA">
                                      <p:cBhvr>
                                        <p:cTn id="10" dur="2000" fill="hold"/>
                                        <p:tgtEl>
                                          <p:spTgt spid="35"/>
                                        </p:tgtEl>
                                        <p:attrNameLst>
                                          <p:attrName>ppt_x</p:attrName>
                                          <p:attrName>ppt_y</p:attrName>
                                        </p:attrNameLst>
                                      </p:cBhvr>
                                      <p:rCtr x="3359" y="-11157"/>
                                    </p:animMotion>
                                  </p:childTnLst>
                                </p:cTn>
                              </p:par>
                              <p:par>
                                <p:cTn id="11" presetID="64" presetClass="path" presetSubtype="0" accel="50000" decel="50000" fill="hold" nodeType="withEffect">
                                  <p:stCondLst>
                                    <p:cond delay="0"/>
                                  </p:stCondLst>
                                  <p:childTnLst>
                                    <p:animMotion origin="layout" path="M -3.33333E-6 2.22222E-6 L 0.12774 0.05578 " pathEditMode="relative" rAng="0" ptsTypes="AA">
                                      <p:cBhvr>
                                        <p:cTn id="12" dur="2000" fill="hold"/>
                                        <p:tgtEl>
                                          <p:spTgt spid="36"/>
                                        </p:tgtEl>
                                        <p:attrNameLst>
                                          <p:attrName>ppt_x</p:attrName>
                                          <p:attrName>ppt_y</p:attrName>
                                        </p:attrNameLst>
                                      </p:cBhvr>
                                      <p:rCtr x="6380" y="2778"/>
                                    </p:animMotion>
                                  </p:childTnLst>
                                </p:cTn>
                              </p:par>
                            </p:childTnLst>
                          </p:cTn>
                        </p:par>
                        <p:par>
                          <p:cTn id="13" fill="hold">
                            <p:stCondLst>
                              <p:cond delay="2000"/>
                            </p:stCondLst>
                            <p:childTnLst>
                              <p:par>
                                <p:cTn id="14" presetID="64" presetClass="path" presetSubtype="0" accel="50000" decel="50000" fill="hold" nodeType="afterEffect">
                                  <p:stCondLst>
                                    <p:cond delay="0"/>
                                  </p:stCondLst>
                                  <p:childTnLst>
                                    <p:animMotion origin="layout" path="M 0.02448 -0.2618 L 2.5E-6 -1.11111E-6 " pathEditMode="relative" rAng="0" ptsTypes="AA">
                                      <p:cBhvr>
                                        <p:cTn id="15" dur="2000" fill="hold"/>
                                        <p:tgtEl>
                                          <p:spTgt spid="34"/>
                                        </p:tgtEl>
                                        <p:attrNameLst>
                                          <p:attrName>ppt_x</p:attrName>
                                          <p:attrName>ppt_y</p:attrName>
                                        </p:attrNameLst>
                                      </p:cBhvr>
                                      <p:rCtr x="-1224" y="13079"/>
                                    </p:animMotion>
                                  </p:childTnLst>
                                </p:cTn>
                              </p:par>
                            </p:childTnLst>
                          </p:cTn>
                        </p:par>
                        <p:par>
                          <p:cTn id="16" fill="hold">
                            <p:stCondLst>
                              <p:cond delay="4000"/>
                            </p:stCondLst>
                            <p:childTnLst>
                              <p:par>
                                <p:cTn id="17" presetID="64" presetClass="path" presetSubtype="0" accel="50000" decel="50000" fill="hold" nodeType="afterEffect">
                                  <p:stCondLst>
                                    <p:cond delay="0"/>
                                  </p:stCondLst>
                                  <p:childTnLst>
                                    <p:animMotion origin="layout" path="M 0.12774 0.05578 L -3.33333E-6 2.22222E-6 " pathEditMode="relative" rAng="0" ptsTypes="AA">
                                      <p:cBhvr>
                                        <p:cTn id="18" dur="2000" fill="hold"/>
                                        <p:tgtEl>
                                          <p:spTgt spid="36"/>
                                        </p:tgtEl>
                                        <p:attrNameLst>
                                          <p:attrName>ppt_x</p:attrName>
                                          <p:attrName>ppt_y</p:attrName>
                                        </p:attrNameLst>
                                      </p:cBhvr>
                                      <p:rCtr x="-6393" y="-2801"/>
                                    </p:animMotion>
                                  </p:childTnLst>
                                </p:cTn>
                              </p:par>
                              <p:par>
                                <p:cTn id="19" presetID="64" presetClass="path" presetSubtype="0" accel="50000" decel="50000" fill="hold" nodeType="withEffect">
                                  <p:stCondLst>
                                    <p:cond delay="0"/>
                                  </p:stCondLst>
                                  <p:childTnLst>
                                    <p:animMotion origin="layout" path="M 0.06719 -0.22292 L -3.33333E-6 -1.48148E-6 " pathEditMode="relative" rAng="0" ptsTypes="AA">
                                      <p:cBhvr>
                                        <p:cTn id="20" dur="2000" fill="hold"/>
                                        <p:tgtEl>
                                          <p:spTgt spid="35"/>
                                        </p:tgtEl>
                                        <p:attrNameLst>
                                          <p:attrName>ppt_x</p:attrName>
                                          <p:attrName>ppt_y</p:attrName>
                                        </p:attrNameLst>
                                      </p:cBhvr>
                                      <p:rCtr x="-3359" y="11134"/>
                                    </p:animMotion>
                                  </p:childTnLst>
                                </p:cTn>
                              </p:par>
                              <p:par>
                                <p:cTn id="21" presetID="64" presetClass="path" presetSubtype="0" accel="50000" decel="50000" fill="hold" nodeType="withEffect">
                                  <p:stCondLst>
                                    <p:cond delay="0"/>
                                  </p:stCondLst>
                                  <p:childTnLst>
                                    <p:animMotion origin="layout" path="M 0.07162 -0.05972 L 0.09453 -0.24884 " pathEditMode="relative" rAng="0" ptsTypes="AA">
                                      <p:cBhvr>
                                        <p:cTn id="22" dur="2000" fill="hold"/>
                                        <p:tgtEl>
                                          <p:spTgt spid="33"/>
                                        </p:tgtEl>
                                        <p:attrNameLst>
                                          <p:attrName>ppt_x</p:attrName>
                                          <p:attrName>ppt_y</p:attrName>
                                        </p:attrNameLst>
                                      </p:cBhvr>
                                      <p:rCtr x="1146" y="-9468"/>
                                    </p:animMotion>
                                  </p:childTnLst>
                                </p:cTn>
                              </p:par>
                            </p:childTnLst>
                          </p:cTn>
                        </p:par>
                        <p:par>
                          <p:cTn id="23" fill="hold">
                            <p:stCondLst>
                              <p:cond delay="6000"/>
                            </p:stCondLst>
                            <p:childTnLst>
                              <p:par>
                                <p:cTn id="24" presetID="64" presetClass="path" presetSubtype="0" accel="50000" decel="50000" fill="hold" nodeType="afterEffect">
                                  <p:stCondLst>
                                    <p:cond delay="0"/>
                                  </p:stCondLst>
                                  <p:childTnLst>
                                    <p:animMotion origin="layout" path="M 0.09662 -0.27361 L 0.12552 -0.26991 " pathEditMode="relative" rAng="0" ptsTypes="AA">
                                      <p:cBhvr>
                                        <p:cTn id="25" dur="2000" fill="hold"/>
                                        <p:tgtEl>
                                          <p:spTgt spid="33"/>
                                        </p:tgtEl>
                                        <p:attrNameLst>
                                          <p:attrName>ppt_x</p:attrName>
                                          <p:attrName>ppt_y</p:attrName>
                                        </p:attrNameLst>
                                      </p:cBhvr>
                                      <p:rCtr x="1445" y="185"/>
                                    </p:animMotion>
                                  </p:childTnLst>
                                </p:cTn>
                              </p:par>
                            </p:childTnLst>
                          </p:cTn>
                        </p:par>
                        <p:par>
                          <p:cTn id="26" fill="hold">
                            <p:stCondLst>
                              <p:cond delay="8000"/>
                            </p:stCondLst>
                            <p:childTnLst>
                              <p:par>
                                <p:cTn id="27" presetID="64" presetClass="path" presetSubtype="0" accel="50000" decel="50000" fill="hold" nodeType="afterEffect">
                                  <p:stCondLst>
                                    <p:cond delay="0"/>
                                  </p:stCondLst>
                                  <p:childTnLst>
                                    <p:animMotion origin="layout" path="M 0.12552 -0.26991 L 0.12266 -0.12176 " pathEditMode="relative" rAng="0" ptsTypes="AA">
                                      <p:cBhvr>
                                        <p:cTn id="28" dur="2000" fill="hold"/>
                                        <p:tgtEl>
                                          <p:spTgt spid="33"/>
                                        </p:tgtEl>
                                        <p:attrNameLst>
                                          <p:attrName>ppt_x</p:attrName>
                                          <p:attrName>ppt_y</p:attrName>
                                        </p:attrNameLst>
                                      </p:cBhvr>
                                      <p:rCtr x="-143" y="7407"/>
                                    </p:animMotion>
                                  </p:childTnLst>
                                </p:cTn>
                              </p:par>
                            </p:childTnLst>
                          </p:cTn>
                        </p:par>
                        <p:par>
                          <p:cTn id="29" fill="hold">
                            <p:stCondLst>
                              <p:cond delay="10000"/>
                            </p:stCondLst>
                            <p:childTnLst>
                              <p:par>
                                <p:cTn id="30" presetID="42" presetClass="path" presetSubtype="0" accel="50000" decel="50000" fill="hold" nodeType="afterEffect">
                                  <p:stCondLst>
                                    <p:cond delay="0"/>
                                  </p:stCondLst>
                                  <p:childTnLst>
                                    <p:animMotion origin="layout" path="M 0.12266 -0.12176 L 0.09766 0.08472 " pathEditMode="relative" rAng="0" ptsTypes="AA">
                                      <p:cBhvr>
                                        <p:cTn id="31" dur="2000" fill="hold"/>
                                        <p:tgtEl>
                                          <p:spTgt spid="33"/>
                                        </p:tgtEl>
                                        <p:attrNameLst>
                                          <p:attrName>ppt_x</p:attrName>
                                          <p:attrName>ppt_y</p:attrName>
                                        </p:attrNameLst>
                                      </p:cBhvr>
                                      <p:rCtr x="-1250" y="10324"/>
                                    </p:animMotion>
                                  </p:childTnLst>
                                </p:cTn>
                              </p:par>
                              <p:par>
                                <p:cTn id="32" presetID="64" presetClass="path" presetSubtype="0" accel="50000" decel="50000" fill="hold" nodeType="withEffect">
                                  <p:stCondLst>
                                    <p:cond delay="0"/>
                                  </p:stCondLst>
                                  <p:childTnLst>
                                    <p:animMotion origin="layout" path="M -4.375E-6 3.7037E-7 L 0.05326 -0.16574 " pathEditMode="relative" rAng="0" ptsTypes="AA">
                                      <p:cBhvr>
                                        <p:cTn id="33" dur="2000" fill="hold"/>
                                        <p:tgtEl>
                                          <p:spTgt spid="37"/>
                                        </p:tgtEl>
                                        <p:attrNameLst>
                                          <p:attrName>ppt_x</p:attrName>
                                          <p:attrName>ppt_y</p:attrName>
                                        </p:attrNameLst>
                                      </p:cBhvr>
                                      <p:rCtr x="2656" y="-8287"/>
                                    </p:animMotion>
                                  </p:childTnLst>
                                </p:cTn>
                              </p:par>
                            </p:childTnLst>
                          </p:cTn>
                        </p:par>
                        <p:par>
                          <p:cTn id="34" fill="hold">
                            <p:stCondLst>
                              <p:cond delay="12000"/>
                            </p:stCondLst>
                            <p:childTnLst>
                              <p:par>
                                <p:cTn id="35" presetID="64" presetClass="path" presetSubtype="0" accel="50000" decel="50000" fill="hold" nodeType="afterEffect">
                                  <p:stCondLst>
                                    <p:cond delay="0"/>
                                  </p:stCondLst>
                                  <p:childTnLst>
                                    <p:animMotion origin="layout" path="M 0.05326 -0.16574 L -4.375E-6 3.7037E-7 " pathEditMode="relative" rAng="0" ptsTypes="AA">
                                      <p:cBhvr>
                                        <p:cTn id="36" dur="2000" fill="hold"/>
                                        <p:tgtEl>
                                          <p:spTgt spid="37"/>
                                        </p:tgtEl>
                                        <p:attrNameLst>
                                          <p:attrName>ppt_x</p:attrName>
                                          <p:attrName>ppt_y</p:attrName>
                                        </p:attrNameLst>
                                      </p:cBhvr>
                                      <p:rCtr x="-2669" y="8287"/>
                                    </p:animMotion>
                                  </p:childTnLst>
                                </p:cTn>
                              </p:par>
                            </p:childTnLst>
                          </p:cTn>
                        </p:par>
                        <p:par>
                          <p:cTn id="37" fill="hold">
                            <p:stCondLst>
                              <p:cond delay="14000"/>
                            </p:stCondLst>
                            <p:childTnLst>
                              <p:par>
                                <p:cTn id="38" presetID="64" presetClass="path" presetSubtype="0" accel="50000" decel="50000" fill="hold" nodeType="afterEffect">
                                  <p:stCondLst>
                                    <p:cond delay="0"/>
                                  </p:stCondLst>
                                  <p:childTnLst>
                                    <p:animMotion origin="layout" path="M 0.09766 0.08472 L -4.16667E-7 -1.85185E-6 " pathEditMode="relative" rAng="0" ptsTypes="AA">
                                      <p:cBhvr>
                                        <p:cTn id="39" dur="2000" fill="hold"/>
                                        <p:tgtEl>
                                          <p:spTgt spid="33"/>
                                        </p:tgtEl>
                                        <p:attrNameLst>
                                          <p:attrName>ppt_x</p:attrName>
                                          <p:attrName>ppt_y</p:attrName>
                                        </p:attrNameLst>
                                      </p:cBhvr>
                                      <p:rCtr x="-4883" y="-42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B162DC87-87B1-452C-BA2C-46F64E8DCF16}"/>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10" name="Rectángulo 9">
            <a:extLst>
              <a:ext uri="{FF2B5EF4-FFF2-40B4-BE49-F238E27FC236}">
                <a16:creationId xmlns:a16="http://schemas.microsoft.com/office/drawing/2014/main" id="{666849DC-484F-498B-8F4F-B8388E174A51}"/>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7. RECOMENDACIONES</a:t>
            </a:r>
          </a:p>
        </p:txBody>
      </p:sp>
      <p:pic>
        <p:nvPicPr>
          <p:cNvPr id="12" name="Imagen 11">
            <a:hlinkClick r:id="rId2" action="ppaction://hlinksldjump"/>
            <a:extLst>
              <a:ext uri="{FF2B5EF4-FFF2-40B4-BE49-F238E27FC236}">
                <a16:creationId xmlns:a16="http://schemas.microsoft.com/office/drawing/2014/main" id="{1425C207-473A-4FED-92B1-AAE486EDD1C1}"/>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11855"/>
            <a:ext cx="696036" cy="523220"/>
          </a:xfrm>
          <a:prstGeom prst="rect">
            <a:avLst/>
          </a:prstGeom>
          <a:noFill/>
          <a:ln>
            <a:noFill/>
          </a:ln>
        </p:spPr>
      </p:pic>
      <p:sp>
        <p:nvSpPr>
          <p:cNvPr id="7" name="Rectángulo 6">
            <a:extLst>
              <a:ext uri="{FF2B5EF4-FFF2-40B4-BE49-F238E27FC236}">
                <a16:creationId xmlns:a16="http://schemas.microsoft.com/office/drawing/2014/main" id="{0372327B-CFDC-483E-A516-4FBA6C23B0A7}"/>
              </a:ext>
            </a:extLst>
          </p:cNvPr>
          <p:cNvSpPr/>
          <p:nvPr/>
        </p:nvSpPr>
        <p:spPr>
          <a:xfrm>
            <a:off x="146696" y="1376467"/>
            <a:ext cx="8708270" cy="4755789"/>
          </a:xfrm>
          <a:prstGeom prst="rect">
            <a:avLst/>
          </a:prstGeom>
        </p:spPr>
        <p:txBody>
          <a:bodyPr wrap="square">
            <a:spAutoFit/>
          </a:bodyPr>
          <a:lstStyle/>
          <a:p>
            <a:pPr marL="257175" indent="-257175" algn="just">
              <a:lnSpc>
                <a:spcPct val="115000"/>
              </a:lnSpc>
              <a:spcAft>
                <a:spcPts val="600"/>
              </a:spcAft>
              <a:buFont typeface="Arial" panose="020B0604020202020204" pitchFamily="34" charset="0"/>
              <a:buChar char="•"/>
            </a:pPr>
            <a:r>
              <a:rPr lang="es-EC" dirty="0">
                <a:latin typeface="Arial" panose="020B0604020202020204" pitchFamily="34" charset="0"/>
                <a:ea typeface="Calibri" panose="020F0502020204030204" pitchFamily="34" charset="0"/>
                <a:cs typeface="Arial" panose="020B0604020202020204" pitchFamily="34" charset="0"/>
              </a:rPr>
              <a:t>Diagramar los procesos de seguridad ciudadana que manejen las instituciones responsables de la búsqueda y neutralización de delitos, a fin de que en sus puntos críticos se implemente esta metodología.</a:t>
            </a:r>
          </a:p>
          <a:p>
            <a:pPr marL="257175" indent="-257175" algn="just">
              <a:lnSpc>
                <a:spcPct val="115000"/>
              </a:lnSpc>
              <a:spcAft>
                <a:spcPts val="600"/>
              </a:spcAft>
              <a:buFont typeface="Arial" panose="020B0604020202020204" pitchFamily="34" charset="0"/>
              <a:buChar char="•"/>
            </a:pPr>
            <a:r>
              <a:rPr lang="es-EC" dirty="0">
                <a:solidFill>
                  <a:srgbClr val="FFC000"/>
                </a:solidFill>
                <a:latin typeface="Arial" panose="020B0604020202020204" pitchFamily="34" charset="0"/>
                <a:ea typeface="Calibri" panose="020F0502020204030204" pitchFamily="34" charset="0"/>
                <a:cs typeface="Arial" panose="020B0604020202020204" pitchFamily="34" charset="0"/>
              </a:rPr>
              <a:t>Crear un sistema de mando y control de delitos denominado “GSCI” o Geo-</a:t>
            </a:r>
            <a:r>
              <a:rPr lang="es-EC" dirty="0" err="1">
                <a:solidFill>
                  <a:srgbClr val="FFC000"/>
                </a:solidFill>
                <a:latin typeface="Arial" panose="020B0604020202020204" pitchFamily="34" charset="0"/>
                <a:ea typeface="Calibri" panose="020F0502020204030204" pitchFamily="34" charset="0"/>
                <a:cs typeface="Arial" panose="020B0604020202020204" pitchFamily="34" charset="0"/>
              </a:rPr>
              <a:t>Space</a:t>
            </a:r>
            <a:r>
              <a:rPr lang="es-EC"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s-EC" dirty="0" err="1">
                <a:solidFill>
                  <a:srgbClr val="FFC000"/>
                </a:solidFill>
                <a:latin typeface="Arial" panose="020B0604020202020204" pitchFamily="34" charset="0"/>
                <a:ea typeface="Calibri" panose="020F0502020204030204" pitchFamily="34" charset="0"/>
                <a:cs typeface="Arial" panose="020B0604020202020204" pitchFamily="34" charset="0"/>
              </a:rPr>
              <a:t>Investigation</a:t>
            </a:r>
            <a:r>
              <a:rPr lang="es-EC"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s-EC" dirty="0" err="1">
                <a:solidFill>
                  <a:srgbClr val="FFC000"/>
                </a:solidFill>
                <a:latin typeface="Arial" panose="020B0604020202020204" pitchFamily="34" charset="0"/>
                <a:ea typeface="Calibri" panose="020F0502020204030204" pitchFamily="34" charset="0"/>
                <a:cs typeface="Arial" panose="020B0604020202020204" pitchFamily="34" charset="0"/>
              </a:rPr>
              <a:t>Of</a:t>
            </a:r>
            <a:r>
              <a:rPr lang="es-EC"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s-EC" dirty="0" err="1">
                <a:solidFill>
                  <a:srgbClr val="FFC000"/>
                </a:solidFill>
                <a:latin typeface="Arial" panose="020B0604020202020204" pitchFamily="34" charset="0"/>
                <a:ea typeface="Calibri" panose="020F0502020204030204" pitchFamily="34" charset="0"/>
                <a:cs typeface="Arial" panose="020B0604020202020204" pitchFamily="34" charset="0"/>
              </a:rPr>
              <a:t>The</a:t>
            </a:r>
            <a:r>
              <a:rPr lang="es-EC"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s-EC" dirty="0" err="1">
                <a:solidFill>
                  <a:srgbClr val="FFC000"/>
                </a:solidFill>
                <a:latin typeface="Arial" panose="020B0604020202020204" pitchFamily="34" charset="0"/>
                <a:ea typeface="Calibri" panose="020F0502020204030204" pitchFamily="34" charset="0"/>
                <a:cs typeface="Arial" panose="020B0604020202020204" pitchFamily="34" charset="0"/>
              </a:rPr>
              <a:t>Crime</a:t>
            </a:r>
            <a:r>
              <a:rPr lang="es-EC"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s-EC" dirty="0" err="1">
                <a:solidFill>
                  <a:srgbClr val="FFC000"/>
                </a:solidFill>
                <a:latin typeface="Arial" panose="020B0604020202020204" pitchFamily="34" charset="0"/>
                <a:ea typeface="Calibri" panose="020F0502020204030204" pitchFamily="34" charset="0"/>
                <a:cs typeface="Arial" panose="020B0604020202020204" pitchFamily="34" charset="0"/>
              </a:rPr>
              <a:t>Scene</a:t>
            </a:r>
            <a:r>
              <a:rPr lang="es-EC" dirty="0">
                <a:solidFill>
                  <a:srgbClr val="FFC000"/>
                </a:solidFill>
                <a:latin typeface="Arial" panose="020B0604020202020204" pitchFamily="34" charset="0"/>
                <a:ea typeface="Calibri" panose="020F0502020204030204" pitchFamily="34" charset="0"/>
                <a:cs typeface="Arial" panose="020B0604020202020204" pitchFamily="34" charset="0"/>
              </a:rPr>
              <a:t> y por su traducción Investigación Geoespacial De La Escena Crimen que permita estudiar la configuración del crimen en el país.</a:t>
            </a:r>
          </a:p>
          <a:p>
            <a:pPr marL="257175" indent="-257175" algn="just">
              <a:lnSpc>
                <a:spcPct val="115000"/>
              </a:lnSpc>
              <a:spcAft>
                <a:spcPts val="600"/>
              </a:spcAft>
              <a:buFont typeface="Arial" panose="020B0604020202020204" pitchFamily="34" charset="0"/>
              <a:buChar char="•"/>
            </a:pPr>
            <a:r>
              <a:rPr lang="es-EC" dirty="0">
                <a:latin typeface="Arial" panose="020B0604020202020204" pitchFamily="34" charset="0"/>
                <a:cs typeface="Arial" panose="020B0604020202020204" pitchFamily="34" charset="0"/>
              </a:rPr>
              <a:t>En este estudio se ha contribuido a la hipótesis de la naturaleza del incidente solo con el “dónde”, por lo que se requiere desarrollar varios estudios en el resto de preguntas para apoyar al esclarecimiento y erradicación de este mal que tanto daño hace a nuestra sociedad.</a:t>
            </a:r>
          </a:p>
          <a:p>
            <a:pPr marL="257175" indent="-257175" algn="just">
              <a:lnSpc>
                <a:spcPct val="115000"/>
              </a:lnSpc>
              <a:spcAft>
                <a:spcPts val="600"/>
              </a:spcAft>
              <a:buFont typeface="Arial" panose="020B0604020202020204" pitchFamily="34" charset="0"/>
              <a:buChar char="•"/>
            </a:pPr>
            <a:r>
              <a:rPr lang="es-EC" dirty="0">
                <a:solidFill>
                  <a:srgbClr val="FFC000"/>
                </a:solidFill>
                <a:latin typeface="Arial" panose="020B0604020202020204" pitchFamily="34" charset="0"/>
                <a:cs typeface="Arial" panose="020B0604020202020204" pitchFamily="34" charset="0"/>
              </a:rPr>
              <a:t>Dar énfasis en el entrenamiento, capacitación y transferencia de procesos de gran innovación y búsqueda de nuevos horizontes que sobrepasen la Ingeniería tradicional.</a:t>
            </a:r>
          </a:p>
        </p:txBody>
      </p:sp>
    </p:spTree>
    <p:extLst>
      <p:ext uri="{BB962C8B-B14F-4D97-AF65-F5344CB8AC3E}">
        <p14:creationId xmlns:p14="http://schemas.microsoft.com/office/powerpoint/2010/main" val="9324944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B162DC87-87B1-452C-BA2C-46F64E8DCF16}"/>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10" name="Rectángulo 9">
            <a:extLst>
              <a:ext uri="{FF2B5EF4-FFF2-40B4-BE49-F238E27FC236}">
                <a16:creationId xmlns:a16="http://schemas.microsoft.com/office/drawing/2014/main" id="{666849DC-484F-498B-8F4F-B8388E174A51}"/>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8. A Futuro!</a:t>
            </a:r>
          </a:p>
        </p:txBody>
      </p:sp>
      <p:pic>
        <p:nvPicPr>
          <p:cNvPr id="12" name="Imagen 11">
            <a:hlinkClick r:id="rId2" action="ppaction://hlinksldjump"/>
            <a:extLst>
              <a:ext uri="{FF2B5EF4-FFF2-40B4-BE49-F238E27FC236}">
                <a16:creationId xmlns:a16="http://schemas.microsoft.com/office/drawing/2014/main" id="{1425C207-473A-4FED-92B1-AAE486EDD1C1}"/>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11855"/>
            <a:ext cx="696036" cy="523220"/>
          </a:xfrm>
          <a:prstGeom prst="rect">
            <a:avLst/>
          </a:prstGeom>
          <a:noFill/>
          <a:ln>
            <a:noFill/>
          </a:ln>
        </p:spPr>
      </p:pic>
      <p:pic>
        <p:nvPicPr>
          <p:cNvPr id="2" name="Imagen 1">
            <a:extLst>
              <a:ext uri="{FF2B5EF4-FFF2-40B4-BE49-F238E27FC236}">
                <a16:creationId xmlns:a16="http://schemas.microsoft.com/office/drawing/2014/main" id="{4581BB90-594D-4B81-AF9C-839C393056A4}"/>
              </a:ext>
            </a:extLst>
          </p:cNvPr>
          <p:cNvPicPr>
            <a:picLocks noChangeAspect="1"/>
          </p:cNvPicPr>
          <p:nvPr/>
        </p:nvPicPr>
        <p:blipFill>
          <a:blip r:embed="rId5"/>
          <a:stretch>
            <a:fillRect/>
          </a:stretch>
        </p:blipFill>
        <p:spPr>
          <a:xfrm>
            <a:off x="348018" y="1018974"/>
            <a:ext cx="2540392" cy="1210468"/>
          </a:xfrm>
          <a:prstGeom prst="rect">
            <a:avLst/>
          </a:prstGeom>
        </p:spPr>
      </p:pic>
      <p:pic>
        <p:nvPicPr>
          <p:cNvPr id="4" name="Imagen 3">
            <a:extLst>
              <a:ext uri="{FF2B5EF4-FFF2-40B4-BE49-F238E27FC236}">
                <a16:creationId xmlns:a16="http://schemas.microsoft.com/office/drawing/2014/main" id="{1E5B5A54-69AB-4179-8188-0315181C2896}"/>
              </a:ext>
            </a:extLst>
          </p:cNvPr>
          <p:cNvPicPr>
            <a:picLocks noChangeAspect="1"/>
          </p:cNvPicPr>
          <p:nvPr/>
        </p:nvPicPr>
        <p:blipFill>
          <a:blip r:embed="rId6"/>
          <a:stretch>
            <a:fillRect/>
          </a:stretch>
        </p:blipFill>
        <p:spPr>
          <a:xfrm>
            <a:off x="3673206" y="1039966"/>
            <a:ext cx="2291176" cy="1017607"/>
          </a:xfrm>
          <a:prstGeom prst="rect">
            <a:avLst/>
          </a:prstGeom>
        </p:spPr>
      </p:pic>
      <p:sp>
        <p:nvSpPr>
          <p:cNvPr id="11" name="Rectángulo 10">
            <a:extLst>
              <a:ext uri="{FF2B5EF4-FFF2-40B4-BE49-F238E27FC236}">
                <a16:creationId xmlns:a16="http://schemas.microsoft.com/office/drawing/2014/main" id="{C06AFF48-1071-445C-90F3-1E252ECE4686}"/>
              </a:ext>
            </a:extLst>
          </p:cNvPr>
          <p:cNvSpPr/>
          <p:nvPr/>
        </p:nvSpPr>
        <p:spPr>
          <a:xfrm>
            <a:off x="18748" y="2439290"/>
            <a:ext cx="9125252" cy="830997"/>
          </a:xfrm>
          <a:prstGeom prst="rect">
            <a:avLst/>
          </a:prstGeom>
        </p:spPr>
        <p:txBody>
          <a:bodyPr wrap="square">
            <a:spAutoFit/>
          </a:bodyPr>
          <a:lstStyle/>
          <a:p>
            <a:pPr algn="ctr"/>
            <a:r>
              <a:rPr lang="en-US"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“GCSI”</a:t>
            </a:r>
          </a:p>
          <a:p>
            <a:pPr algn="ctr"/>
            <a:r>
              <a:rPr lang="en-US"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GEO-SPACE INVESTIGATION OF THE CRIME SCENE</a:t>
            </a:r>
            <a:endPar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endParaRPr>
          </a:p>
        </p:txBody>
      </p:sp>
      <p:pic>
        <p:nvPicPr>
          <p:cNvPr id="2050" name="Picture 2" descr="Resultado de imagen para centro inteligencia estratégica ecuador">
            <a:extLst>
              <a:ext uri="{FF2B5EF4-FFF2-40B4-BE49-F238E27FC236}">
                <a16:creationId xmlns:a16="http://schemas.microsoft.com/office/drawing/2014/main" id="{7D310167-47E5-4316-B09E-7FD66101C2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0434" y="970594"/>
            <a:ext cx="2032481" cy="128984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135C97FA-F808-4885-8139-0C13226FDBCD}"/>
              </a:ext>
            </a:extLst>
          </p:cNvPr>
          <p:cNvPicPr>
            <a:picLocks noChangeAspect="1"/>
          </p:cNvPicPr>
          <p:nvPr/>
        </p:nvPicPr>
        <p:blipFill>
          <a:blip r:embed="rId8"/>
          <a:stretch>
            <a:fillRect/>
          </a:stretch>
        </p:blipFill>
        <p:spPr>
          <a:xfrm>
            <a:off x="2836460" y="3429000"/>
            <a:ext cx="3240702" cy="1047641"/>
          </a:xfrm>
          <a:prstGeom prst="rect">
            <a:avLst/>
          </a:prstGeom>
        </p:spPr>
      </p:pic>
      <p:pic>
        <p:nvPicPr>
          <p:cNvPr id="2052" name="Picture 4" descr="Resultado de imagen para CIA">
            <a:extLst>
              <a:ext uri="{FF2B5EF4-FFF2-40B4-BE49-F238E27FC236}">
                <a16:creationId xmlns:a16="http://schemas.microsoft.com/office/drawing/2014/main" id="{246828ED-2135-43C4-BEDE-B4A150C05B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1266" y="4858680"/>
            <a:ext cx="1835709" cy="18357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n para FBI">
            <a:extLst>
              <a:ext uri="{FF2B5EF4-FFF2-40B4-BE49-F238E27FC236}">
                <a16:creationId xmlns:a16="http://schemas.microsoft.com/office/drawing/2014/main" id="{61314120-1137-4608-8C99-6E7FB27069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204" y="4858680"/>
            <a:ext cx="1835709" cy="183570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n para MI6">
            <a:extLst>
              <a:ext uri="{FF2B5EF4-FFF2-40B4-BE49-F238E27FC236}">
                <a16:creationId xmlns:a16="http://schemas.microsoft.com/office/drawing/2014/main" id="{F3D9BFBC-BB1F-4AE6-B803-2515666C0FB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7191" y="4858680"/>
            <a:ext cx="1773695" cy="177369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sultado de imagen para BND Bundesnachrichtendienst">
            <a:extLst>
              <a:ext uri="{FF2B5EF4-FFF2-40B4-BE49-F238E27FC236}">
                <a16:creationId xmlns:a16="http://schemas.microsoft.com/office/drawing/2014/main" id="{B956C60F-46D3-4AB7-820F-DF8CFE27B9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48549" y="4863734"/>
            <a:ext cx="2008262" cy="1772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8980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hlinkClick r:id="rId2" action="ppaction://hlinksldjump"/>
            <a:extLst>
              <a:ext uri="{FF2B5EF4-FFF2-40B4-BE49-F238E27FC236}">
                <a16:creationId xmlns:a16="http://schemas.microsoft.com/office/drawing/2014/main" id="{1425C207-473A-4FED-92B1-AAE486EDD1C1}"/>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34780"/>
            <a:ext cx="696036" cy="523220"/>
          </a:xfrm>
          <a:prstGeom prst="rect">
            <a:avLst/>
          </a:prstGeom>
          <a:noFill/>
          <a:ln>
            <a:noFill/>
          </a:ln>
        </p:spPr>
      </p:pic>
      <p:pic>
        <p:nvPicPr>
          <p:cNvPr id="25626" name="Picture 26" descr="Imagen relacionada">
            <a:extLst>
              <a:ext uri="{FF2B5EF4-FFF2-40B4-BE49-F238E27FC236}">
                <a16:creationId xmlns:a16="http://schemas.microsoft.com/office/drawing/2014/main" id="{E03FE19F-3F6F-4B52-AC02-8D249C065E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42509"/>
            <a:ext cx="91440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25628" name="Picture 28" descr="Resultado de imagen para gracias and thanks">
            <a:extLst>
              <a:ext uri="{FF2B5EF4-FFF2-40B4-BE49-F238E27FC236}">
                <a16:creationId xmlns:a16="http://schemas.microsoft.com/office/drawing/2014/main" id="{6B51F7FD-34BD-431E-9AA6-FCEA88FCCB2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008" b="9378"/>
          <a:stretch/>
        </p:blipFill>
        <p:spPr bwMode="auto">
          <a:xfrm rot="20334296">
            <a:off x="250910" y="1866796"/>
            <a:ext cx="4764384" cy="22813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n relacionada">
            <a:extLst>
              <a:ext uri="{FF2B5EF4-FFF2-40B4-BE49-F238E27FC236}">
                <a16:creationId xmlns:a16="http://schemas.microsoft.com/office/drawing/2014/main" id="{BB10BEF0-2C54-4810-91BB-ADF41DF646C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545" b="98545" l="2424" r="91818">
                        <a14:foregroundMark x1="38485" y1="7818" x2="38485" y2="7818"/>
                      </a14:backgroundRemoval>
                    </a14:imgEffect>
                  </a14:imgLayer>
                </a14:imgProps>
              </a:ext>
              <a:ext uri="{28A0092B-C50C-407E-A947-70E740481C1C}">
                <a14:useLocalDpi xmlns:a14="http://schemas.microsoft.com/office/drawing/2010/main" val="0"/>
              </a:ext>
            </a:extLst>
          </a:blip>
          <a:srcRect/>
          <a:stretch>
            <a:fillRect/>
          </a:stretch>
        </p:blipFill>
        <p:spPr bwMode="auto">
          <a:xfrm>
            <a:off x="9719480" y="3625170"/>
            <a:ext cx="1363417" cy="2272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6355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n relacionada">
            <a:extLst>
              <a:ext uri="{FF2B5EF4-FFF2-40B4-BE49-F238E27FC236}">
                <a16:creationId xmlns:a16="http://schemas.microsoft.com/office/drawing/2014/main" id="{51F1C293-0AD5-4A96-9D70-DCF9B16B6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157" y="129209"/>
            <a:ext cx="8799443" cy="659958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88789223-680F-40F4-AB8C-7671AD35F934}"/>
              </a:ext>
            </a:extLst>
          </p:cNvPr>
          <p:cNvSpPr txBox="1"/>
          <p:nvPr/>
        </p:nvSpPr>
        <p:spPr>
          <a:xfrm>
            <a:off x="4572000" y="662609"/>
            <a:ext cx="1394421" cy="369332"/>
          </a:xfrm>
          <a:prstGeom prst="rect">
            <a:avLst/>
          </a:prstGeom>
          <a:noFill/>
        </p:spPr>
        <p:txBody>
          <a:bodyPr wrap="none" rtlCol="0">
            <a:spAutoFit/>
          </a:bodyPr>
          <a:lstStyle/>
          <a:p>
            <a:r>
              <a:rPr lang="es-EC" dirty="0"/>
              <a:t>Narcotráfico</a:t>
            </a:r>
          </a:p>
        </p:txBody>
      </p:sp>
      <p:sp>
        <p:nvSpPr>
          <p:cNvPr id="4" name="CuadroTexto 3">
            <a:extLst>
              <a:ext uri="{FF2B5EF4-FFF2-40B4-BE49-F238E27FC236}">
                <a16:creationId xmlns:a16="http://schemas.microsoft.com/office/drawing/2014/main" id="{44675A38-DFCC-48FD-BCD5-1547720F7AFC}"/>
              </a:ext>
            </a:extLst>
          </p:cNvPr>
          <p:cNvSpPr txBox="1"/>
          <p:nvPr/>
        </p:nvSpPr>
        <p:spPr>
          <a:xfrm>
            <a:off x="2259496" y="3428999"/>
            <a:ext cx="1649895" cy="369332"/>
          </a:xfrm>
          <a:prstGeom prst="rect">
            <a:avLst/>
          </a:prstGeom>
          <a:noFill/>
        </p:spPr>
        <p:txBody>
          <a:bodyPr wrap="square" rtlCol="0">
            <a:spAutoFit/>
          </a:bodyPr>
          <a:lstStyle/>
          <a:p>
            <a:r>
              <a:rPr lang="es-EC" dirty="0"/>
              <a:t>Trafico armas</a:t>
            </a:r>
          </a:p>
        </p:txBody>
      </p:sp>
      <p:sp>
        <p:nvSpPr>
          <p:cNvPr id="5" name="CuadroTexto 4">
            <a:extLst>
              <a:ext uri="{FF2B5EF4-FFF2-40B4-BE49-F238E27FC236}">
                <a16:creationId xmlns:a16="http://schemas.microsoft.com/office/drawing/2014/main" id="{6BB561A5-4D8D-4CC3-8B4C-821AF73759F8}"/>
              </a:ext>
            </a:extLst>
          </p:cNvPr>
          <p:cNvSpPr txBox="1"/>
          <p:nvPr/>
        </p:nvSpPr>
        <p:spPr>
          <a:xfrm>
            <a:off x="1749287" y="5781260"/>
            <a:ext cx="1649895" cy="369332"/>
          </a:xfrm>
          <a:prstGeom prst="rect">
            <a:avLst/>
          </a:prstGeom>
          <a:noFill/>
        </p:spPr>
        <p:txBody>
          <a:bodyPr wrap="square" rtlCol="0">
            <a:spAutoFit/>
          </a:bodyPr>
          <a:lstStyle/>
          <a:p>
            <a:r>
              <a:rPr lang="es-EC" dirty="0"/>
              <a:t>Contrabando</a:t>
            </a:r>
          </a:p>
        </p:txBody>
      </p:sp>
      <p:sp>
        <p:nvSpPr>
          <p:cNvPr id="6" name="CuadroTexto 5">
            <a:extLst>
              <a:ext uri="{FF2B5EF4-FFF2-40B4-BE49-F238E27FC236}">
                <a16:creationId xmlns:a16="http://schemas.microsoft.com/office/drawing/2014/main" id="{2FB9EFE8-F7B5-4E7C-A45B-57468822758E}"/>
              </a:ext>
            </a:extLst>
          </p:cNvPr>
          <p:cNvSpPr txBox="1"/>
          <p:nvPr/>
        </p:nvSpPr>
        <p:spPr>
          <a:xfrm>
            <a:off x="3677478" y="6359459"/>
            <a:ext cx="2087218" cy="369332"/>
          </a:xfrm>
          <a:prstGeom prst="rect">
            <a:avLst/>
          </a:prstGeom>
          <a:noFill/>
        </p:spPr>
        <p:txBody>
          <a:bodyPr wrap="square" rtlCol="0">
            <a:spAutoFit/>
          </a:bodyPr>
          <a:lstStyle/>
          <a:p>
            <a:r>
              <a:rPr lang="es-EC" dirty="0"/>
              <a:t>Lavado de activos</a:t>
            </a:r>
          </a:p>
        </p:txBody>
      </p:sp>
      <p:sp>
        <p:nvSpPr>
          <p:cNvPr id="7" name="CuadroTexto 6">
            <a:extLst>
              <a:ext uri="{FF2B5EF4-FFF2-40B4-BE49-F238E27FC236}">
                <a16:creationId xmlns:a16="http://schemas.microsoft.com/office/drawing/2014/main" id="{BCCA3F33-681C-4BDF-A526-B741A6A54C6F}"/>
              </a:ext>
            </a:extLst>
          </p:cNvPr>
          <p:cNvSpPr txBox="1"/>
          <p:nvPr/>
        </p:nvSpPr>
        <p:spPr>
          <a:xfrm>
            <a:off x="6904382" y="6047022"/>
            <a:ext cx="2087218" cy="369332"/>
          </a:xfrm>
          <a:prstGeom prst="rect">
            <a:avLst/>
          </a:prstGeom>
          <a:noFill/>
        </p:spPr>
        <p:txBody>
          <a:bodyPr wrap="square" rtlCol="0">
            <a:spAutoFit/>
          </a:bodyPr>
          <a:lstStyle/>
          <a:p>
            <a:r>
              <a:rPr lang="es-EC" dirty="0"/>
              <a:t>Ciberdelincuencia</a:t>
            </a:r>
          </a:p>
        </p:txBody>
      </p:sp>
      <p:sp>
        <p:nvSpPr>
          <p:cNvPr id="8" name="CuadroTexto 7">
            <a:extLst>
              <a:ext uri="{FF2B5EF4-FFF2-40B4-BE49-F238E27FC236}">
                <a16:creationId xmlns:a16="http://schemas.microsoft.com/office/drawing/2014/main" id="{1FB9438E-E619-43E1-B582-1D7FA3807999}"/>
              </a:ext>
            </a:extLst>
          </p:cNvPr>
          <p:cNvSpPr txBox="1"/>
          <p:nvPr/>
        </p:nvSpPr>
        <p:spPr>
          <a:xfrm>
            <a:off x="7056782" y="293277"/>
            <a:ext cx="2087218" cy="369332"/>
          </a:xfrm>
          <a:prstGeom prst="rect">
            <a:avLst/>
          </a:prstGeom>
          <a:noFill/>
        </p:spPr>
        <p:txBody>
          <a:bodyPr wrap="square" rtlCol="0">
            <a:spAutoFit/>
          </a:bodyPr>
          <a:lstStyle/>
          <a:p>
            <a:r>
              <a:rPr lang="es-EC" dirty="0"/>
              <a:t>Crimen Organizado</a:t>
            </a:r>
          </a:p>
        </p:txBody>
      </p:sp>
    </p:spTree>
    <p:extLst>
      <p:ext uri="{BB962C8B-B14F-4D97-AF65-F5344CB8AC3E}">
        <p14:creationId xmlns:p14="http://schemas.microsoft.com/office/powerpoint/2010/main" val="4269655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1BE41AF9-A2CC-485B-B204-F1A7D4AE45D2}"/>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24555"/>
            <a:ext cx="696036" cy="523220"/>
          </a:xfrm>
          <a:prstGeom prst="rect">
            <a:avLst/>
          </a:prstGeom>
          <a:noFill/>
          <a:ln>
            <a:noFill/>
          </a:ln>
        </p:spPr>
      </p:pic>
      <p:sp>
        <p:nvSpPr>
          <p:cNvPr id="13" name="Rectángulo 12">
            <a:extLst>
              <a:ext uri="{FF2B5EF4-FFF2-40B4-BE49-F238E27FC236}">
                <a16:creationId xmlns:a16="http://schemas.microsoft.com/office/drawing/2014/main" id="{AD0D4CCF-AE7F-43BE-B833-247D04CC790D}"/>
              </a:ext>
            </a:extLst>
          </p:cNvPr>
          <p:cNvSpPr/>
          <p:nvPr/>
        </p:nvSpPr>
        <p:spPr>
          <a:xfrm>
            <a:off x="3496640" y="6379147"/>
            <a:ext cx="2150720" cy="307777"/>
          </a:xfrm>
          <a:prstGeom prst="rect">
            <a:avLst/>
          </a:prstGeom>
        </p:spPr>
        <p:txBody>
          <a:bodyPr wrap="square">
            <a:spAutoFit/>
          </a:bodyPr>
          <a:lstStyle/>
          <a:p>
            <a:pPr algn="just"/>
            <a:r>
              <a:rPr lang="es-EC" sz="1400" dirty="0">
                <a:solidFill>
                  <a:schemeClr val="accent3">
                    <a:lumMod val="20000"/>
                    <a:lumOff val="80000"/>
                  </a:schemeClr>
                </a:solidFill>
                <a:latin typeface="Arial" panose="020B0604020202020204" pitchFamily="34" charset="0"/>
              </a:rPr>
              <a:t>(Jiménez-Serrano, 2013)</a:t>
            </a:r>
          </a:p>
        </p:txBody>
      </p:sp>
      <p:sp>
        <p:nvSpPr>
          <p:cNvPr id="18" name="Rectángulo 17">
            <a:extLst>
              <a:ext uri="{FF2B5EF4-FFF2-40B4-BE49-F238E27FC236}">
                <a16:creationId xmlns:a16="http://schemas.microsoft.com/office/drawing/2014/main" id="{2C78F0D2-95B9-4664-A77F-AF327252C186}"/>
              </a:ext>
            </a:extLst>
          </p:cNvPr>
          <p:cNvSpPr/>
          <p:nvPr/>
        </p:nvSpPr>
        <p:spPr>
          <a:xfrm>
            <a:off x="0" y="818316"/>
            <a:ext cx="9144000" cy="461665"/>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Aplicación De Un Perfil Geográfico</a:t>
            </a:r>
          </a:p>
        </p:txBody>
      </p:sp>
      <p:sp>
        <p:nvSpPr>
          <p:cNvPr id="22" name="Rectángulo 21">
            <a:extLst>
              <a:ext uri="{FF2B5EF4-FFF2-40B4-BE49-F238E27FC236}">
                <a16:creationId xmlns:a16="http://schemas.microsoft.com/office/drawing/2014/main" id="{E6399B2E-505D-4082-B30C-9EF804173A51}"/>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23" name="Rectángulo 22">
            <a:extLst>
              <a:ext uri="{FF2B5EF4-FFF2-40B4-BE49-F238E27FC236}">
                <a16:creationId xmlns:a16="http://schemas.microsoft.com/office/drawing/2014/main" id="{1FB0B05F-0CBA-4363-86FA-5A963902FFCE}"/>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t>1. ANTECEDENTES </a:t>
            </a:r>
          </a:p>
        </p:txBody>
      </p:sp>
      <p:sp>
        <p:nvSpPr>
          <p:cNvPr id="29" name="CuadroTexto 28">
            <a:extLst>
              <a:ext uri="{FF2B5EF4-FFF2-40B4-BE49-F238E27FC236}">
                <a16:creationId xmlns:a16="http://schemas.microsoft.com/office/drawing/2014/main" id="{8E592C62-5792-4419-9C92-8DD70B7482BE}"/>
              </a:ext>
            </a:extLst>
          </p:cNvPr>
          <p:cNvSpPr txBox="1"/>
          <p:nvPr/>
        </p:nvSpPr>
        <p:spPr>
          <a:xfrm>
            <a:off x="7760528" y="2377966"/>
            <a:ext cx="1316385" cy="892552"/>
          </a:xfrm>
          <a:prstGeom prst="rect">
            <a:avLst/>
          </a:prstGeom>
          <a:noFill/>
        </p:spPr>
        <p:txBody>
          <a:bodyPr wrap="square" rtlCol="0">
            <a:spAutoFit/>
          </a:bodyPr>
          <a:lstStyle/>
          <a:p>
            <a:pPr algn="r"/>
            <a:r>
              <a:rPr lang="en-US" sz="1400" b="1" dirty="0">
                <a:solidFill>
                  <a:schemeClr val="bg1"/>
                </a:solidFill>
              </a:rPr>
              <a:t>Spatial crime analysis</a:t>
            </a:r>
          </a:p>
          <a:p>
            <a:pPr algn="r"/>
            <a:r>
              <a:rPr lang="en-US" sz="1200" dirty="0">
                <a:solidFill>
                  <a:schemeClr val="bg1"/>
                </a:solidFill>
              </a:rPr>
              <a:t>Crime mapping &amp; patterns</a:t>
            </a:r>
          </a:p>
        </p:txBody>
      </p:sp>
      <p:sp>
        <p:nvSpPr>
          <p:cNvPr id="61" name="CuadroTexto 60">
            <a:extLst>
              <a:ext uri="{FF2B5EF4-FFF2-40B4-BE49-F238E27FC236}">
                <a16:creationId xmlns:a16="http://schemas.microsoft.com/office/drawing/2014/main" id="{09635BCA-7F59-45DF-B072-5D7F00FA707B}"/>
              </a:ext>
            </a:extLst>
          </p:cNvPr>
          <p:cNvSpPr txBox="1"/>
          <p:nvPr/>
        </p:nvSpPr>
        <p:spPr>
          <a:xfrm>
            <a:off x="6949054" y="1741936"/>
            <a:ext cx="2154095" cy="369332"/>
          </a:xfrm>
          <a:prstGeom prst="rect">
            <a:avLst/>
          </a:prstGeom>
          <a:noFill/>
        </p:spPr>
        <p:txBody>
          <a:bodyPr wrap="square" rtlCol="0">
            <a:spAutoFit/>
          </a:bodyPr>
          <a:lstStyle/>
          <a:p>
            <a:r>
              <a:rPr lang="en-US" b="1" dirty="0">
                <a:solidFill>
                  <a:schemeClr val="bg1"/>
                </a:solidFill>
              </a:rPr>
              <a:t>Geographic Profiling</a:t>
            </a:r>
          </a:p>
        </p:txBody>
      </p:sp>
      <p:pic>
        <p:nvPicPr>
          <p:cNvPr id="19" name="Imagen 18">
            <a:extLst>
              <a:ext uri="{FF2B5EF4-FFF2-40B4-BE49-F238E27FC236}">
                <a16:creationId xmlns:a16="http://schemas.microsoft.com/office/drawing/2014/main" id="{0A200F6B-8939-485E-B0DB-D8990D8AC621}"/>
              </a:ext>
            </a:extLst>
          </p:cNvPr>
          <p:cNvPicPr>
            <a:picLocks noChangeAspect="1"/>
          </p:cNvPicPr>
          <p:nvPr/>
        </p:nvPicPr>
        <p:blipFill>
          <a:blip r:embed="rId5"/>
          <a:stretch>
            <a:fillRect/>
          </a:stretch>
        </p:blipFill>
        <p:spPr>
          <a:xfrm>
            <a:off x="188303" y="1524997"/>
            <a:ext cx="8767394" cy="4784773"/>
          </a:xfrm>
          <a:prstGeom prst="rect">
            <a:avLst/>
          </a:prstGeom>
        </p:spPr>
      </p:pic>
    </p:spTree>
    <p:extLst>
      <p:ext uri="{BB962C8B-B14F-4D97-AF65-F5344CB8AC3E}">
        <p14:creationId xmlns:p14="http://schemas.microsoft.com/office/powerpoint/2010/main" val="38518074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1BE41AF9-A2CC-485B-B204-F1A7D4AE45D2}"/>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24555"/>
            <a:ext cx="696036" cy="523220"/>
          </a:xfrm>
          <a:prstGeom prst="rect">
            <a:avLst/>
          </a:prstGeom>
          <a:noFill/>
          <a:ln>
            <a:noFill/>
          </a:ln>
        </p:spPr>
      </p:pic>
      <p:sp>
        <p:nvSpPr>
          <p:cNvPr id="13" name="Rectángulo 12">
            <a:extLst>
              <a:ext uri="{FF2B5EF4-FFF2-40B4-BE49-F238E27FC236}">
                <a16:creationId xmlns:a16="http://schemas.microsoft.com/office/drawing/2014/main" id="{AD0D4CCF-AE7F-43BE-B833-247D04CC790D}"/>
              </a:ext>
            </a:extLst>
          </p:cNvPr>
          <p:cNvSpPr/>
          <p:nvPr/>
        </p:nvSpPr>
        <p:spPr>
          <a:xfrm>
            <a:off x="1773634" y="6270381"/>
            <a:ext cx="1481440" cy="307777"/>
          </a:xfrm>
          <a:prstGeom prst="rect">
            <a:avLst/>
          </a:prstGeom>
        </p:spPr>
        <p:txBody>
          <a:bodyPr wrap="square">
            <a:spAutoFit/>
          </a:bodyPr>
          <a:lstStyle/>
          <a:p>
            <a:pPr algn="just"/>
            <a:r>
              <a:rPr lang="es-EC" sz="1400" dirty="0">
                <a:solidFill>
                  <a:schemeClr val="accent3">
                    <a:lumMod val="20000"/>
                    <a:lumOff val="80000"/>
                  </a:schemeClr>
                </a:solidFill>
                <a:latin typeface="+mj-lt"/>
              </a:rPr>
              <a:t>(OromarTv (2018)</a:t>
            </a:r>
          </a:p>
        </p:txBody>
      </p:sp>
      <p:sp>
        <p:nvSpPr>
          <p:cNvPr id="18" name="Rectángulo 17">
            <a:extLst>
              <a:ext uri="{FF2B5EF4-FFF2-40B4-BE49-F238E27FC236}">
                <a16:creationId xmlns:a16="http://schemas.microsoft.com/office/drawing/2014/main" id="{2C78F0D2-95B9-4664-A77F-AF327252C186}"/>
              </a:ext>
            </a:extLst>
          </p:cNvPr>
          <p:cNvSpPr/>
          <p:nvPr/>
        </p:nvSpPr>
        <p:spPr>
          <a:xfrm>
            <a:off x="18748" y="760958"/>
            <a:ext cx="9125252" cy="461665"/>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Problema</a:t>
            </a:r>
          </a:p>
        </p:txBody>
      </p:sp>
      <p:sp>
        <p:nvSpPr>
          <p:cNvPr id="22" name="Rectángulo 21">
            <a:extLst>
              <a:ext uri="{FF2B5EF4-FFF2-40B4-BE49-F238E27FC236}">
                <a16:creationId xmlns:a16="http://schemas.microsoft.com/office/drawing/2014/main" id="{E6399B2E-505D-4082-B30C-9EF804173A51}"/>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23" name="Rectángulo 22">
            <a:extLst>
              <a:ext uri="{FF2B5EF4-FFF2-40B4-BE49-F238E27FC236}">
                <a16:creationId xmlns:a16="http://schemas.microsoft.com/office/drawing/2014/main" id="{1FB0B05F-0CBA-4363-86FA-5A963902FFCE}"/>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2.1 PROBLEMA</a:t>
            </a:r>
          </a:p>
        </p:txBody>
      </p:sp>
      <p:sp>
        <p:nvSpPr>
          <p:cNvPr id="39" name="Rectángulo 38">
            <a:extLst>
              <a:ext uri="{FF2B5EF4-FFF2-40B4-BE49-F238E27FC236}">
                <a16:creationId xmlns:a16="http://schemas.microsoft.com/office/drawing/2014/main" id="{F2BEFEF1-EEE5-4B84-8600-0C897B7BEA70}"/>
              </a:ext>
            </a:extLst>
          </p:cNvPr>
          <p:cNvSpPr/>
          <p:nvPr/>
        </p:nvSpPr>
        <p:spPr>
          <a:xfrm>
            <a:off x="5252744" y="1648653"/>
            <a:ext cx="3348000" cy="866607"/>
          </a:xfrm>
          <a:prstGeom prst="rect">
            <a:avLst/>
          </a:prstGeom>
          <a:solidFill>
            <a:schemeClr val="tx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a:solidFill>
                  <a:srgbClr val="FF0000"/>
                </a:solidFill>
                <a:effectLst>
                  <a:outerShdw blurRad="38100" dist="38100" dir="2700000" algn="tl">
                    <a:srgbClr val="000000">
                      <a:alpha val="43137"/>
                    </a:srgbClr>
                  </a:outerShdw>
                </a:effectLst>
                <a:latin typeface="+mj-lt"/>
              </a:rPr>
              <a:t>Hay pocos </a:t>
            </a:r>
            <a:r>
              <a:rPr lang="es-EC" sz="2000" b="1" dirty="0">
                <a:solidFill>
                  <a:schemeClr val="bg1"/>
                </a:solidFill>
                <a:latin typeface="+mj-lt"/>
              </a:rPr>
              <a:t>estudios de </a:t>
            </a:r>
          </a:p>
          <a:p>
            <a:pPr algn="ctr"/>
            <a:r>
              <a:rPr lang="es-EC" sz="2000" dirty="0">
                <a:solidFill>
                  <a:schemeClr val="accent1"/>
                </a:solidFill>
                <a:latin typeface="+mj-lt"/>
                <a:cs typeface="Arial" panose="020B0604020202020204" pitchFamily="34" charset="0"/>
              </a:rPr>
              <a:t>Perfiles Geográficos Criminales</a:t>
            </a:r>
          </a:p>
        </p:txBody>
      </p:sp>
      <p:sp>
        <p:nvSpPr>
          <p:cNvPr id="33" name="Rectángulo 32">
            <a:extLst>
              <a:ext uri="{FF2B5EF4-FFF2-40B4-BE49-F238E27FC236}">
                <a16:creationId xmlns:a16="http://schemas.microsoft.com/office/drawing/2014/main" id="{8C9B6882-6A1B-4163-8BB8-6386B67EC753}"/>
              </a:ext>
            </a:extLst>
          </p:cNvPr>
          <p:cNvSpPr/>
          <p:nvPr/>
        </p:nvSpPr>
        <p:spPr>
          <a:xfrm>
            <a:off x="5252744" y="2802895"/>
            <a:ext cx="3348000" cy="1115987"/>
          </a:xfrm>
          <a:prstGeom prst="rect">
            <a:avLst/>
          </a:prstGeom>
          <a:solidFill>
            <a:schemeClr val="tx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a:solidFill>
                  <a:srgbClr val="FF0000"/>
                </a:solidFill>
                <a:effectLst>
                  <a:outerShdw blurRad="38100" dist="38100" dir="2700000" algn="tl">
                    <a:srgbClr val="000000">
                      <a:alpha val="43137"/>
                    </a:srgbClr>
                  </a:outerShdw>
                </a:effectLst>
                <a:latin typeface="+mj-lt"/>
              </a:rPr>
              <a:t>Hay pocos </a:t>
            </a:r>
            <a:r>
              <a:rPr lang="es-EC" sz="2000" b="1" dirty="0">
                <a:solidFill>
                  <a:schemeClr val="bg1"/>
                </a:solidFill>
                <a:latin typeface="+mj-lt"/>
              </a:rPr>
              <a:t>estudios en</a:t>
            </a:r>
            <a:r>
              <a:rPr lang="es-EC" sz="2000" b="1" dirty="0">
                <a:solidFill>
                  <a:schemeClr val="accent1"/>
                </a:solidFill>
                <a:latin typeface="+mj-lt"/>
                <a:cs typeface="Arial" panose="020B0604020202020204" pitchFamily="34" charset="0"/>
              </a:rPr>
              <a:t> </a:t>
            </a:r>
          </a:p>
          <a:p>
            <a:pPr algn="ctr"/>
            <a:r>
              <a:rPr lang="es-EC" sz="2000" dirty="0">
                <a:solidFill>
                  <a:schemeClr val="accent1"/>
                </a:solidFill>
                <a:latin typeface="+mj-lt"/>
                <a:cs typeface="Arial" panose="020B0604020202020204" pitchFamily="34" charset="0"/>
              </a:rPr>
              <a:t>la elaboración de una metodología de PGC</a:t>
            </a:r>
          </a:p>
        </p:txBody>
      </p:sp>
      <p:sp>
        <p:nvSpPr>
          <p:cNvPr id="34" name="Rectángulo 33">
            <a:extLst>
              <a:ext uri="{FF2B5EF4-FFF2-40B4-BE49-F238E27FC236}">
                <a16:creationId xmlns:a16="http://schemas.microsoft.com/office/drawing/2014/main" id="{50C7DD31-53B5-42B9-964B-4B721F81E7D8}"/>
              </a:ext>
            </a:extLst>
          </p:cNvPr>
          <p:cNvSpPr/>
          <p:nvPr/>
        </p:nvSpPr>
        <p:spPr>
          <a:xfrm>
            <a:off x="5262118" y="4184004"/>
            <a:ext cx="3348000" cy="1150238"/>
          </a:xfrm>
          <a:prstGeom prst="rect">
            <a:avLst/>
          </a:prstGeom>
          <a:solidFill>
            <a:schemeClr val="tx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a:solidFill>
                  <a:srgbClr val="FF0000"/>
                </a:solidFill>
                <a:effectLst>
                  <a:outerShdw blurRad="38100" dist="38100" dir="2700000" algn="tl">
                    <a:srgbClr val="000000">
                      <a:alpha val="43137"/>
                    </a:srgbClr>
                  </a:outerShdw>
                </a:effectLst>
                <a:latin typeface="+mj-lt"/>
              </a:rPr>
              <a:t>Hay pocos autores </a:t>
            </a:r>
            <a:r>
              <a:rPr lang="es-EC" sz="2000" b="1" dirty="0">
                <a:solidFill>
                  <a:schemeClr val="bg1"/>
                </a:solidFill>
                <a:effectLst>
                  <a:outerShdw blurRad="38100" dist="38100" dir="2700000" algn="tl">
                    <a:srgbClr val="000000">
                      <a:alpha val="43137"/>
                    </a:srgbClr>
                  </a:outerShdw>
                </a:effectLst>
                <a:latin typeface="+mj-lt"/>
              </a:rPr>
              <a:t>que caractericen espacialmente la </a:t>
            </a:r>
          </a:p>
          <a:p>
            <a:pPr algn="ctr"/>
            <a:r>
              <a:rPr lang="es-EC" sz="2000" dirty="0">
                <a:solidFill>
                  <a:schemeClr val="accent1"/>
                </a:solidFill>
                <a:latin typeface="+mj-lt"/>
                <a:cs typeface="Arial" panose="020B0604020202020204" pitchFamily="34" charset="0"/>
              </a:rPr>
              <a:t>Psicología y Criminalística</a:t>
            </a:r>
          </a:p>
        </p:txBody>
      </p:sp>
      <p:pic>
        <p:nvPicPr>
          <p:cNvPr id="30" name="Picture 4" descr="Resultado de imagen para ecuador">
            <a:extLst>
              <a:ext uri="{FF2B5EF4-FFF2-40B4-BE49-F238E27FC236}">
                <a16:creationId xmlns:a16="http://schemas.microsoft.com/office/drawing/2014/main" id="{C20F4010-F18E-4933-976A-4BF617FCF4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3634" y="1313784"/>
            <a:ext cx="2246914" cy="2477456"/>
          </a:xfrm>
          <a:prstGeom prst="rect">
            <a:avLst/>
          </a:prstGeom>
          <a:noFill/>
          <a:extLst>
            <a:ext uri="{909E8E84-426E-40DD-AFC4-6F175D3DCCD1}">
              <a14:hiddenFill xmlns:a14="http://schemas.microsoft.com/office/drawing/2010/main">
                <a:solidFill>
                  <a:srgbClr val="FFFFFF"/>
                </a:solidFill>
              </a14:hiddenFill>
            </a:ext>
          </a:extLst>
        </p:spPr>
      </p:pic>
      <p:pic>
        <p:nvPicPr>
          <p:cNvPr id="43" name="Imagen 42">
            <a:extLst>
              <a:ext uri="{FF2B5EF4-FFF2-40B4-BE49-F238E27FC236}">
                <a16:creationId xmlns:a16="http://schemas.microsoft.com/office/drawing/2014/main" id="{C0695701-9DE6-4911-A960-00CB12C8D69D}"/>
              </a:ext>
            </a:extLst>
          </p:cNvPr>
          <p:cNvPicPr>
            <a:picLocks noChangeAspect="1"/>
          </p:cNvPicPr>
          <p:nvPr/>
        </p:nvPicPr>
        <p:blipFill>
          <a:blip r:embed="rId6"/>
          <a:stretch>
            <a:fillRect/>
          </a:stretch>
        </p:blipFill>
        <p:spPr>
          <a:xfrm>
            <a:off x="359265" y="3927981"/>
            <a:ext cx="4589328" cy="2259832"/>
          </a:xfrm>
          <a:prstGeom prst="rect">
            <a:avLst/>
          </a:prstGeom>
        </p:spPr>
      </p:pic>
      <p:pic>
        <p:nvPicPr>
          <p:cNvPr id="3076" name="Picture 4" descr="Resultado de imagen para problema investigador">
            <a:extLst>
              <a:ext uri="{FF2B5EF4-FFF2-40B4-BE49-F238E27FC236}">
                <a16:creationId xmlns:a16="http://schemas.microsoft.com/office/drawing/2014/main" id="{0DE8EBD1-F87F-4053-865D-95FEAE400F9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067" r="16141"/>
          <a:stretch/>
        </p:blipFill>
        <p:spPr bwMode="auto">
          <a:xfrm>
            <a:off x="6476424" y="5412678"/>
            <a:ext cx="1428462" cy="13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0598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1BE41AF9-A2CC-485B-B204-F1A7D4AE45D2}"/>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24555"/>
            <a:ext cx="696036" cy="523220"/>
          </a:xfrm>
          <a:prstGeom prst="rect">
            <a:avLst/>
          </a:prstGeom>
          <a:noFill/>
          <a:ln>
            <a:noFill/>
          </a:ln>
        </p:spPr>
      </p:pic>
      <p:sp>
        <p:nvSpPr>
          <p:cNvPr id="18" name="Rectángulo 17">
            <a:extLst>
              <a:ext uri="{FF2B5EF4-FFF2-40B4-BE49-F238E27FC236}">
                <a16:creationId xmlns:a16="http://schemas.microsoft.com/office/drawing/2014/main" id="{2C78F0D2-95B9-4664-A77F-AF327252C186}"/>
              </a:ext>
            </a:extLst>
          </p:cNvPr>
          <p:cNvSpPr/>
          <p:nvPr/>
        </p:nvSpPr>
        <p:spPr>
          <a:xfrm>
            <a:off x="9373" y="691367"/>
            <a:ext cx="9125252" cy="461665"/>
          </a:xfrm>
          <a:prstGeom prst="rect">
            <a:avLst/>
          </a:prstGeom>
        </p:spPr>
        <p:txBody>
          <a:bodyPr wrap="square">
            <a:spAutoFit/>
          </a:bodyPr>
          <a:lstStyle/>
          <a:p>
            <a:pPr algn="ctr"/>
            <a:r>
              <a:rPr lang="es-EC" sz="24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Justificación</a:t>
            </a:r>
          </a:p>
        </p:txBody>
      </p:sp>
      <p:sp>
        <p:nvSpPr>
          <p:cNvPr id="22" name="Rectángulo 21">
            <a:extLst>
              <a:ext uri="{FF2B5EF4-FFF2-40B4-BE49-F238E27FC236}">
                <a16:creationId xmlns:a16="http://schemas.microsoft.com/office/drawing/2014/main" id="{E6399B2E-505D-4082-B30C-9EF804173A51}"/>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23" name="Rectángulo 22">
            <a:extLst>
              <a:ext uri="{FF2B5EF4-FFF2-40B4-BE49-F238E27FC236}">
                <a16:creationId xmlns:a16="http://schemas.microsoft.com/office/drawing/2014/main" id="{1FB0B05F-0CBA-4363-86FA-5A963902FFCE}"/>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2.2 JUSTIFICACIÓN </a:t>
            </a:r>
          </a:p>
        </p:txBody>
      </p:sp>
      <p:pic>
        <p:nvPicPr>
          <p:cNvPr id="30" name="Picture 4" descr="Resultado de imagen para ecuador">
            <a:extLst>
              <a:ext uri="{FF2B5EF4-FFF2-40B4-BE49-F238E27FC236}">
                <a16:creationId xmlns:a16="http://schemas.microsoft.com/office/drawing/2014/main" id="{C20F4010-F18E-4933-976A-4BF617FCF4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0944" y="1421585"/>
            <a:ext cx="1398934" cy="15424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ods">
            <a:extLst>
              <a:ext uri="{FF2B5EF4-FFF2-40B4-BE49-F238E27FC236}">
                <a16:creationId xmlns:a16="http://schemas.microsoft.com/office/drawing/2014/main" id="{76732822-3AC5-4E18-817B-2E58492BD9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7600" y="4318525"/>
            <a:ext cx="1156718" cy="115671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o 15">
            <a:extLst>
              <a:ext uri="{FF2B5EF4-FFF2-40B4-BE49-F238E27FC236}">
                <a16:creationId xmlns:a16="http://schemas.microsoft.com/office/drawing/2014/main" id="{6F406E77-C21A-45B2-B58F-BEFBFBD45B7A}"/>
              </a:ext>
            </a:extLst>
          </p:cNvPr>
          <p:cNvGrpSpPr/>
          <p:nvPr/>
        </p:nvGrpSpPr>
        <p:grpSpPr>
          <a:xfrm>
            <a:off x="856714" y="2802701"/>
            <a:ext cx="1629601" cy="1338828"/>
            <a:chOff x="3513755" y="1600349"/>
            <a:chExt cx="1493456" cy="1391147"/>
          </a:xfrm>
        </p:grpSpPr>
        <p:pic>
          <p:nvPicPr>
            <p:cNvPr id="19" name="Picture 10" descr="Resultado de imagen para ODS">
              <a:extLst>
                <a:ext uri="{FF2B5EF4-FFF2-40B4-BE49-F238E27FC236}">
                  <a16:creationId xmlns:a16="http://schemas.microsoft.com/office/drawing/2014/main" id="{EF1A85DF-0E84-44CC-8964-706DC2267E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809" y="1600349"/>
              <a:ext cx="1391147" cy="1391147"/>
            </a:xfrm>
            <a:prstGeom prst="rect">
              <a:avLst/>
            </a:prstGeom>
            <a:noFill/>
            <a:extLst>
              <a:ext uri="{909E8E84-426E-40DD-AFC4-6F175D3DCCD1}">
                <a14:hiddenFill xmlns:a14="http://schemas.microsoft.com/office/drawing/2010/main">
                  <a:solidFill>
                    <a:srgbClr val="FFFFFF"/>
                  </a:solidFill>
                </a14:hiddenFill>
              </a:ext>
            </a:extLst>
          </p:spPr>
        </p:pic>
        <p:sp>
          <p:nvSpPr>
            <p:cNvPr id="20" name="Rectángulo 19">
              <a:extLst>
                <a:ext uri="{FF2B5EF4-FFF2-40B4-BE49-F238E27FC236}">
                  <a16:creationId xmlns:a16="http://schemas.microsoft.com/office/drawing/2014/main" id="{641F15E1-0769-4A85-A300-FA2A21C30280}"/>
                </a:ext>
              </a:extLst>
            </p:cNvPr>
            <p:cNvSpPr/>
            <p:nvPr/>
          </p:nvSpPr>
          <p:spPr>
            <a:xfrm>
              <a:off x="3513755" y="2046339"/>
              <a:ext cx="1493456" cy="524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latin typeface="Arial" panose="020B0604020202020204" pitchFamily="34" charset="0"/>
                  <a:cs typeface="Arial" panose="020B0604020202020204" pitchFamily="34" charset="0"/>
                </a:rPr>
                <a:t>ODS</a:t>
              </a:r>
            </a:p>
          </p:txBody>
        </p:sp>
      </p:grpSp>
      <p:sp>
        <p:nvSpPr>
          <p:cNvPr id="17" name="Rectángulo 16">
            <a:extLst>
              <a:ext uri="{FF2B5EF4-FFF2-40B4-BE49-F238E27FC236}">
                <a16:creationId xmlns:a16="http://schemas.microsoft.com/office/drawing/2014/main" id="{01106567-730E-42C9-BBDA-F63863FE6D73}"/>
              </a:ext>
            </a:extLst>
          </p:cNvPr>
          <p:cNvSpPr/>
          <p:nvPr/>
        </p:nvSpPr>
        <p:spPr>
          <a:xfrm>
            <a:off x="163381" y="5473864"/>
            <a:ext cx="2767512" cy="923330"/>
          </a:xfrm>
          <a:prstGeom prst="rect">
            <a:avLst/>
          </a:prstGeom>
        </p:spPr>
        <p:txBody>
          <a:bodyPr wrap="square">
            <a:spAutoFit/>
          </a:bodyPr>
          <a:lstStyle/>
          <a:p>
            <a:pPr algn="just"/>
            <a:r>
              <a:rPr lang="pt-BR" dirty="0">
                <a:latin typeface="Arial" panose="020B0604020202020204" pitchFamily="34" charset="0"/>
                <a:cs typeface="Arial" panose="020B0604020202020204" pitchFamily="34" charset="0"/>
              </a:rPr>
              <a:t>Promover sociedades justas, pacíficas e inclusivas</a:t>
            </a:r>
            <a:endParaRPr lang="es-EC" dirty="0">
              <a:latin typeface="Arial" panose="020B0604020202020204" pitchFamily="34" charset="0"/>
              <a:cs typeface="Arial" panose="020B0604020202020204" pitchFamily="34" charset="0"/>
            </a:endParaRPr>
          </a:p>
        </p:txBody>
      </p:sp>
      <p:pic>
        <p:nvPicPr>
          <p:cNvPr id="24" name="Picture 16" descr="Resultado de imagen para ministerio del interior ecuador">
            <a:extLst>
              <a:ext uri="{FF2B5EF4-FFF2-40B4-BE49-F238E27FC236}">
                <a16:creationId xmlns:a16="http://schemas.microsoft.com/office/drawing/2014/main" id="{3DD25894-774E-4223-8E9A-57868047B17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4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107158" y="3358327"/>
            <a:ext cx="2679885" cy="1007456"/>
          </a:xfrm>
          <a:prstGeom prst="rect">
            <a:avLst/>
          </a:prstGeom>
          <a:solidFill>
            <a:schemeClr val="tx1"/>
          </a:solidFill>
        </p:spPr>
      </p:pic>
      <p:sp>
        <p:nvSpPr>
          <p:cNvPr id="25" name="Rectángulo 24">
            <a:extLst>
              <a:ext uri="{FF2B5EF4-FFF2-40B4-BE49-F238E27FC236}">
                <a16:creationId xmlns:a16="http://schemas.microsoft.com/office/drawing/2014/main" id="{7086FE0C-FCE2-4A01-8500-286EE608DC91}"/>
              </a:ext>
            </a:extLst>
          </p:cNvPr>
          <p:cNvSpPr/>
          <p:nvPr/>
        </p:nvSpPr>
        <p:spPr>
          <a:xfrm>
            <a:off x="6137235" y="4735200"/>
            <a:ext cx="2540625" cy="1200329"/>
          </a:xfrm>
          <a:prstGeom prst="rect">
            <a:avLst/>
          </a:prstGeom>
        </p:spPr>
        <p:txBody>
          <a:bodyPr wrap="square">
            <a:spAutoFit/>
          </a:bodyPr>
          <a:lstStyle/>
          <a:p>
            <a:pPr algn="just"/>
            <a:r>
              <a:rPr lang="es-EC" dirty="0">
                <a:latin typeface="Arial" panose="020B0604020202020204" pitchFamily="34" charset="0"/>
                <a:ea typeface="Calibri" panose="020F0502020204030204" pitchFamily="34" charset="0"/>
              </a:rPr>
              <a:t>“Incrementar la efectividad de los servicios de seguridad ciudadana…”</a:t>
            </a:r>
            <a:endParaRPr lang="es-EC" dirty="0"/>
          </a:p>
        </p:txBody>
      </p:sp>
      <p:sp>
        <p:nvSpPr>
          <p:cNvPr id="26" name="Rectángulo 25">
            <a:extLst>
              <a:ext uri="{FF2B5EF4-FFF2-40B4-BE49-F238E27FC236}">
                <a16:creationId xmlns:a16="http://schemas.microsoft.com/office/drawing/2014/main" id="{1861C5F9-3828-4974-8F10-D861DABF46EB}"/>
              </a:ext>
            </a:extLst>
          </p:cNvPr>
          <p:cNvSpPr/>
          <p:nvPr/>
        </p:nvSpPr>
        <p:spPr>
          <a:xfrm>
            <a:off x="947942" y="6389475"/>
            <a:ext cx="1260281" cy="307777"/>
          </a:xfrm>
          <a:prstGeom prst="rect">
            <a:avLst/>
          </a:prstGeom>
        </p:spPr>
        <p:txBody>
          <a:bodyPr wrap="none">
            <a:spAutoFit/>
          </a:bodyPr>
          <a:lstStyle/>
          <a:p>
            <a:r>
              <a:rPr lang="es-EC" sz="1400" dirty="0">
                <a:solidFill>
                  <a:schemeClr val="accent3">
                    <a:lumMod val="20000"/>
                    <a:lumOff val="80000"/>
                  </a:schemeClr>
                </a:solidFill>
                <a:latin typeface="Arial" panose="020B0604020202020204" pitchFamily="34" charset="0"/>
                <a:ea typeface="Calibri" panose="020F0502020204030204" pitchFamily="34" charset="0"/>
              </a:rPr>
              <a:t>(PNUD,2015)</a:t>
            </a:r>
            <a:endParaRPr lang="es-EC" sz="1400" dirty="0">
              <a:solidFill>
                <a:schemeClr val="accent3">
                  <a:lumMod val="20000"/>
                  <a:lumOff val="80000"/>
                </a:schemeClr>
              </a:solidFill>
            </a:endParaRPr>
          </a:p>
        </p:txBody>
      </p:sp>
      <p:pic>
        <p:nvPicPr>
          <p:cNvPr id="29" name="Picture 14" descr="Resultado de imagen para Plan Nacional de Desarrollo 2017 â 2021, en el Eje 3:">
            <a:extLst>
              <a:ext uri="{FF2B5EF4-FFF2-40B4-BE49-F238E27FC236}">
                <a16:creationId xmlns:a16="http://schemas.microsoft.com/office/drawing/2014/main" id="{58333F4C-5233-45AD-9012-81097B8AC1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84952" y="1382896"/>
            <a:ext cx="1629613" cy="1629614"/>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upo 30">
            <a:extLst>
              <a:ext uri="{FF2B5EF4-FFF2-40B4-BE49-F238E27FC236}">
                <a16:creationId xmlns:a16="http://schemas.microsoft.com/office/drawing/2014/main" id="{CCB100E4-DA89-4384-BF5C-1A4F19D43390}"/>
              </a:ext>
            </a:extLst>
          </p:cNvPr>
          <p:cNvGrpSpPr/>
          <p:nvPr/>
        </p:nvGrpSpPr>
        <p:grpSpPr>
          <a:xfrm>
            <a:off x="3152387" y="3333026"/>
            <a:ext cx="2359804" cy="1040398"/>
            <a:chOff x="6865804" y="101267"/>
            <a:chExt cx="2789776" cy="1091201"/>
          </a:xfrm>
        </p:grpSpPr>
        <p:pic>
          <p:nvPicPr>
            <p:cNvPr id="36" name="Imagen 35">
              <a:extLst>
                <a:ext uri="{FF2B5EF4-FFF2-40B4-BE49-F238E27FC236}">
                  <a16:creationId xmlns:a16="http://schemas.microsoft.com/office/drawing/2014/main" id="{F641A02A-878D-41A4-A14C-2578F7F60DF0}"/>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6865804" y="101267"/>
              <a:ext cx="2789776" cy="1091201"/>
            </a:xfrm>
            <a:prstGeom prst="rect">
              <a:avLst/>
            </a:prstGeom>
          </p:spPr>
        </p:pic>
        <p:sp>
          <p:nvSpPr>
            <p:cNvPr id="37" name="Rectángulo 36">
              <a:extLst>
                <a:ext uri="{FF2B5EF4-FFF2-40B4-BE49-F238E27FC236}">
                  <a16:creationId xmlns:a16="http://schemas.microsoft.com/office/drawing/2014/main" id="{4DF06AEF-5E11-4504-B420-1D5B46F72BBC}"/>
                </a:ext>
              </a:extLst>
            </p:cNvPr>
            <p:cNvSpPr/>
            <p:nvPr/>
          </p:nvSpPr>
          <p:spPr>
            <a:xfrm>
              <a:off x="7974677" y="398911"/>
              <a:ext cx="1605436" cy="756925"/>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350" dirty="0"/>
                <a:t>Eje 3:</a:t>
              </a:r>
            </a:p>
            <a:p>
              <a:pPr algn="ctr"/>
              <a:r>
                <a:rPr lang="es-EC" sz="1350" dirty="0"/>
                <a:t> Más Sociedad, mejor estado</a:t>
              </a:r>
            </a:p>
          </p:txBody>
        </p:sp>
      </p:grpSp>
      <p:sp>
        <p:nvSpPr>
          <p:cNvPr id="32" name="Rectángulo 31">
            <a:extLst>
              <a:ext uri="{FF2B5EF4-FFF2-40B4-BE49-F238E27FC236}">
                <a16:creationId xmlns:a16="http://schemas.microsoft.com/office/drawing/2014/main" id="{A82DE200-9D56-4F06-9778-6DCE85FDAC9B}"/>
              </a:ext>
            </a:extLst>
          </p:cNvPr>
          <p:cNvSpPr/>
          <p:nvPr/>
        </p:nvSpPr>
        <p:spPr>
          <a:xfrm>
            <a:off x="3290739" y="4711229"/>
            <a:ext cx="2378392" cy="1477328"/>
          </a:xfrm>
          <a:prstGeom prst="rect">
            <a:avLst/>
          </a:prstGeom>
        </p:spPr>
        <p:txBody>
          <a:bodyPr wrap="square">
            <a:spAutoFit/>
          </a:bodyPr>
          <a:lstStyle/>
          <a:p>
            <a:pPr algn="just"/>
            <a:r>
              <a:rPr lang="es-EC" dirty="0">
                <a:latin typeface="Arial" panose="020B0604020202020204" pitchFamily="34" charset="0"/>
                <a:ea typeface="Calibri" panose="020F0502020204030204" pitchFamily="34" charset="0"/>
              </a:rPr>
              <a:t>Política de estado 8.4 Luchar contra la impunidad…... </a:t>
            </a:r>
            <a:r>
              <a:rPr lang="es-EC" dirty="0">
                <a:solidFill>
                  <a:srgbClr val="FCF398"/>
                </a:solidFill>
                <a:latin typeface="Arial" panose="020B0604020202020204" pitchFamily="34" charset="0"/>
                <a:ea typeface="Calibri" panose="020F0502020204030204" pitchFamily="34" charset="0"/>
              </a:rPr>
              <a:t>requieren de nuevas estrategias….. </a:t>
            </a:r>
            <a:endParaRPr lang="es-EC" dirty="0">
              <a:solidFill>
                <a:srgbClr val="FCF398"/>
              </a:solidFill>
            </a:endParaRPr>
          </a:p>
        </p:txBody>
      </p:sp>
      <p:sp>
        <p:nvSpPr>
          <p:cNvPr id="35" name="Rectángulo 34">
            <a:extLst>
              <a:ext uri="{FF2B5EF4-FFF2-40B4-BE49-F238E27FC236}">
                <a16:creationId xmlns:a16="http://schemas.microsoft.com/office/drawing/2014/main" id="{15F8B8FA-A7F0-45FC-AEC3-076FD99D1A1F}"/>
              </a:ext>
            </a:extLst>
          </p:cNvPr>
          <p:cNvSpPr/>
          <p:nvPr/>
        </p:nvSpPr>
        <p:spPr>
          <a:xfrm>
            <a:off x="3601266" y="6235586"/>
            <a:ext cx="1596912" cy="307777"/>
          </a:xfrm>
          <a:prstGeom prst="rect">
            <a:avLst/>
          </a:prstGeom>
        </p:spPr>
        <p:txBody>
          <a:bodyPr wrap="none">
            <a:spAutoFit/>
          </a:bodyPr>
          <a:lstStyle/>
          <a:p>
            <a:r>
              <a:rPr lang="es-EC" sz="1400" dirty="0">
                <a:solidFill>
                  <a:schemeClr val="accent3">
                    <a:lumMod val="20000"/>
                    <a:lumOff val="80000"/>
                  </a:schemeClr>
                </a:solidFill>
                <a:latin typeface="Arial" panose="020B0604020202020204" pitchFamily="34" charset="0"/>
              </a:rPr>
              <a:t>(Senplades,2017)</a:t>
            </a:r>
          </a:p>
        </p:txBody>
      </p:sp>
      <p:sp>
        <p:nvSpPr>
          <p:cNvPr id="38" name="Rectángulo 37">
            <a:extLst>
              <a:ext uri="{FF2B5EF4-FFF2-40B4-BE49-F238E27FC236}">
                <a16:creationId xmlns:a16="http://schemas.microsoft.com/office/drawing/2014/main" id="{B9B355F2-4B23-4410-84AB-A6F64E226767}"/>
              </a:ext>
            </a:extLst>
          </p:cNvPr>
          <p:cNvSpPr/>
          <p:nvPr/>
        </p:nvSpPr>
        <p:spPr>
          <a:xfrm>
            <a:off x="6206865" y="5997169"/>
            <a:ext cx="2401363" cy="307777"/>
          </a:xfrm>
          <a:prstGeom prst="rect">
            <a:avLst/>
          </a:prstGeom>
          <a:noFill/>
        </p:spPr>
        <p:txBody>
          <a:bodyPr wrap="none">
            <a:spAutoFit/>
          </a:bodyPr>
          <a:lstStyle/>
          <a:p>
            <a:r>
              <a:rPr lang="es-EC" sz="1400" dirty="0">
                <a:solidFill>
                  <a:schemeClr val="accent3">
                    <a:lumMod val="20000"/>
                    <a:lumOff val="80000"/>
                  </a:schemeClr>
                </a:solidFill>
                <a:latin typeface="Arial" panose="020B0604020202020204" pitchFamily="34" charset="0"/>
                <a:ea typeface="Calibri" panose="020F0502020204030204" pitchFamily="34" charset="0"/>
              </a:rPr>
              <a:t>(Ministerio del </a:t>
            </a:r>
            <a:r>
              <a:rPr lang="es-EC" sz="1400" dirty="0">
                <a:solidFill>
                  <a:schemeClr val="accent3">
                    <a:lumMod val="20000"/>
                    <a:lumOff val="80000"/>
                  </a:schemeClr>
                </a:solidFill>
                <a:latin typeface="Arial" panose="020B0604020202020204" pitchFamily="34" charset="0"/>
              </a:rPr>
              <a:t>Interior,</a:t>
            </a:r>
            <a:r>
              <a:rPr lang="es-EC" sz="1400" dirty="0">
                <a:solidFill>
                  <a:schemeClr val="accent3">
                    <a:lumMod val="20000"/>
                    <a:lumOff val="80000"/>
                  </a:schemeClr>
                </a:solidFill>
                <a:latin typeface="Arial" panose="020B0604020202020204" pitchFamily="34" charset="0"/>
                <a:ea typeface="Calibri" panose="020F0502020204030204" pitchFamily="34" charset="0"/>
              </a:rPr>
              <a:t>2018)</a:t>
            </a:r>
            <a:endParaRPr lang="es-EC" sz="1400" dirty="0">
              <a:solidFill>
                <a:schemeClr val="accent3">
                  <a:lumMod val="20000"/>
                  <a:lumOff val="80000"/>
                </a:schemeClr>
              </a:solidFill>
            </a:endParaRPr>
          </a:p>
        </p:txBody>
      </p:sp>
      <p:pic>
        <p:nvPicPr>
          <p:cNvPr id="8194" name="Picture 2" descr="Resultado de imagen para pnud logo">
            <a:extLst>
              <a:ext uri="{FF2B5EF4-FFF2-40B4-BE49-F238E27FC236}">
                <a16:creationId xmlns:a16="http://schemas.microsoft.com/office/drawing/2014/main" id="{7E49E76F-6FC1-4F0D-8DCF-C587251F2F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1834" y="1322990"/>
            <a:ext cx="2401399" cy="118469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Conector recto 26">
            <a:extLst>
              <a:ext uri="{FF2B5EF4-FFF2-40B4-BE49-F238E27FC236}">
                <a16:creationId xmlns:a16="http://schemas.microsoft.com/office/drawing/2014/main" id="{7C602A35-F137-4EA9-AAA3-0618AEB55D3E}"/>
              </a:ext>
            </a:extLst>
          </p:cNvPr>
          <p:cNvCxnSpPr/>
          <p:nvPr/>
        </p:nvCxnSpPr>
        <p:spPr>
          <a:xfrm>
            <a:off x="3045759" y="1015775"/>
            <a:ext cx="0" cy="583200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A8695024-0FFA-4FCF-BB04-9360795D79F8}"/>
              </a:ext>
            </a:extLst>
          </p:cNvPr>
          <p:cNvCxnSpPr/>
          <p:nvPr/>
        </p:nvCxnSpPr>
        <p:spPr>
          <a:xfrm>
            <a:off x="5939195" y="1026000"/>
            <a:ext cx="0" cy="583200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5594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1BE41AF9-A2CC-485B-B204-F1A7D4AE45D2}"/>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24555"/>
            <a:ext cx="696036" cy="523220"/>
          </a:xfrm>
          <a:prstGeom prst="rect">
            <a:avLst/>
          </a:prstGeom>
          <a:noFill/>
          <a:ln>
            <a:noFill/>
          </a:ln>
        </p:spPr>
      </p:pic>
      <p:sp>
        <p:nvSpPr>
          <p:cNvPr id="11" name="Rectángulo 10">
            <a:extLst>
              <a:ext uri="{FF2B5EF4-FFF2-40B4-BE49-F238E27FC236}">
                <a16:creationId xmlns:a16="http://schemas.microsoft.com/office/drawing/2014/main" id="{B36D8466-8638-4EAE-8C0E-156A6342CF8F}"/>
              </a:ext>
            </a:extLst>
          </p:cNvPr>
          <p:cNvSpPr/>
          <p:nvPr/>
        </p:nvSpPr>
        <p:spPr>
          <a:xfrm>
            <a:off x="1021259" y="6299344"/>
            <a:ext cx="234360" cy="307777"/>
          </a:xfrm>
          <a:prstGeom prst="rect">
            <a:avLst/>
          </a:prstGeom>
        </p:spPr>
        <p:txBody>
          <a:bodyPr wrap="none">
            <a:spAutoFit/>
          </a:bodyPr>
          <a:lstStyle/>
          <a:p>
            <a:r>
              <a:rPr lang="es-EC" sz="1400" dirty="0">
                <a:solidFill>
                  <a:schemeClr val="accent3">
                    <a:lumMod val="20000"/>
                    <a:lumOff val="80000"/>
                  </a:schemeClr>
                </a:solidFill>
                <a:latin typeface="Arial" panose="020B0604020202020204" pitchFamily="34" charset="0"/>
              </a:rPr>
              <a:t> </a:t>
            </a:r>
          </a:p>
        </p:txBody>
      </p:sp>
      <p:sp>
        <p:nvSpPr>
          <p:cNvPr id="22" name="Rectángulo 21">
            <a:extLst>
              <a:ext uri="{FF2B5EF4-FFF2-40B4-BE49-F238E27FC236}">
                <a16:creationId xmlns:a16="http://schemas.microsoft.com/office/drawing/2014/main" id="{E6399B2E-505D-4082-B30C-9EF804173A51}"/>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23" name="Rectángulo 22">
            <a:extLst>
              <a:ext uri="{FF2B5EF4-FFF2-40B4-BE49-F238E27FC236}">
                <a16:creationId xmlns:a16="http://schemas.microsoft.com/office/drawing/2014/main" id="{1FB0B05F-0CBA-4363-86FA-5A963902FFCE}"/>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3.OBJETIVO</a:t>
            </a:r>
          </a:p>
        </p:txBody>
      </p:sp>
      <p:cxnSp>
        <p:nvCxnSpPr>
          <p:cNvPr id="55" name="Conector: curvado 54">
            <a:extLst>
              <a:ext uri="{FF2B5EF4-FFF2-40B4-BE49-F238E27FC236}">
                <a16:creationId xmlns:a16="http://schemas.microsoft.com/office/drawing/2014/main" id="{D9342406-0BB4-4D15-A477-808A04AFADCD}"/>
              </a:ext>
            </a:extLst>
          </p:cNvPr>
          <p:cNvCxnSpPr>
            <a:cxnSpLocks/>
          </p:cNvCxnSpPr>
          <p:nvPr/>
        </p:nvCxnSpPr>
        <p:spPr>
          <a:xfrm rot="5400000" flipH="1" flipV="1">
            <a:off x="5914711" y="2135236"/>
            <a:ext cx="1728234" cy="1555339"/>
          </a:xfrm>
          <a:prstGeom prst="curvedConnector3">
            <a:avLst>
              <a:gd name="adj1" fmla="val 47631"/>
            </a:avLst>
          </a:prstGeom>
          <a:ln w="1270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28" name="Picture 4" descr="Resultado de imagen para objetivos">
            <a:extLst>
              <a:ext uri="{FF2B5EF4-FFF2-40B4-BE49-F238E27FC236}">
                <a16:creationId xmlns:a16="http://schemas.microsoft.com/office/drawing/2014/main" id="{89009FF3-B7E0-4CCE-92C6-F1F60F252A6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20" r="46422"/>
          <a:stretch/>
        </p:blipFill>
        <p:spPr bwMode="auto">
          <a:xfrm>
            <a:off x="0" y="1398874"/>
            <a:ext cx="3308644" cy="47886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7" name="Diagrama 36">
            <a:extLst>
              <a:ext uri="{FF2B5EF4-FFF2-40B4-BE49-F238E27FC236}">
                <a16:creationId xmlns:a16="http://schemas.microsoft.com/office/drawing/2014/main" id="{DB59A80B-A422-4CEA-BA06-B5508AC0503C}"/>
              </a:ext>
            </a:extLst>
          </p:cNvPr>
          <p:cNvGraphicFramePr/>
          <p:nvPr>
            <p:extLst>
              <p:ext uri="{D42A27DB-BD31-4B8C-83A1-F6EECF244321}">
                <p14:modId xmlns:p14="http://schemas.microsoft.com/office/powerpoint/2010/main" val="1574422841"/>
              </p:ext>
            </p:extLst>
          </p:nvPr>
        </p:nvGraphicFramePr>
        <p:xfrm>
          <a:off x="2804085" y="2194135"/>
          <a:ext cx="6319144" cy="33791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5734047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1BE41AF9-A2CC-485B-B204-F1A7D4AE45D2}"/>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7964" y="6324555"/>
            <a:ext cx="696036" cy="523220"/>
          </a:xfrm>
          <a:prstGeom prst="rect">
            <a:avLst/>
          </a:prstGeom>
          <a:noFill/>
          <a:ln>
            <a:noFill/>
          </a:ln>
        </p:spPr>
      </p:pic>
      <p:sp>
        <p:nvSpPr>
          <p:cNvPr id="11" name="Rectángulo 10">
            <a:extLst>
              <a:ext uri="{FF2B5EF4-FFF2-40B4-BE49-F238E27FC236}">
                <a16:creationId xmlns:a16="http://schemas.microsoft.com/office/drawing/2014/main" id="{B36D8466-8638-4EAE-8C0E-156A6342CF8F}"/>
              </a:ext>
            </a:extLst>
          </p:cNvPr>
          <p:cNvSpPr/>
          <p:nvPr/>
        </p:nvSpPr>
        <p:spPr>
          <a:xfrm>
            <a:off x="1021259" y="6299344"/>
            <a:ext cx="234360" cy="307777"/>
          </a:xfrm>
          <a:prstGeom prst="rect">
            <a:avLst/>
          </a:prstGeom>
        </p:spPr>
        <p:txBody>
          <a:bodyPr wrap="none">
            <a:spAutoFit/>
          </a:bodyPr>
          <a:lstStyle/>
          <a:p>
            <a:r>
              <a:rPr lang="es-EC" sz="1400" dirty="0">
                <a:solidFill>
                  <a:schemeClr val="accent3">
                    <a:lumMod val="20000"/>
                    <a:lumOff val="80000"/>
                  </a:schemeClr>
                </a:solidFill>
                <a:latin typeface="Arial" panose="020B0604020202020204" pitchFamily="34" charset="0"/>
              </a:rPr>
              <a:t> </a:t>
            </a:r>
          </a:p>
        </p:txBody>
      </p:sp>
      <p:sp>
        <p:nvSpPr>
          <p:cNvPr id="22" name="Rectángulo 21">
            <a:extLst>
              <a:ext uri="{FF2B5EF4-FFF2-40B4-BE49-F238E27FC236}">
                <a16:creationId xmlns:a16="http://schemas.microsoft.com/office/drawing/2014/main" id="{E6399B2E-505D-4082-B30C-9EF804173A51}"/>
              </a:ext>
            </a:extLst>
          </p:cNvPr>
          <p:cNvSpPr/>
          <p:nvPr/>
        </p:nvSpPr>
        <p:spPr>
          <a:xfrm>
            <a:off x="18748" y="-9633"/>
            <a:ext cx="8964167" cy="5327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800" b="1" dirty="0"/>
              <a:t>CONTENIDO</a:t>
            </a:r>
          </a:p>
        </p:txBody>
      </p:sp>
      <p:sp>
        <p:nvSpPr>
          <p:cNvPr id="23" name="Rectángulo 22">
            <a:extLst>
              <a:ext uri="{FF2B5EF4-FFF2-40B4-BE49-F238E27FC236}">
                <a16:creationId xmlns:a16="http://schemas.microsoft.com/office/drawing/2014/main" id="{1FB0B05F-0CBA-4363-86FA-5A963902FFCE}"/>
              </a:ext>
            </a:extLst>
          </p:cNvPr>
          <p:cNvSpPr/>
          <p:nvPr/>
        </p:nvSpPr>
        <p:spPr>
          <a:xfrm>
            <a:off x="5252744" y="-409"/>
            <a:ext cx="3891256" cy="532765"/>
          </a:xfrm>
          <a:prstGeom prst="rect">
            <a:avLst/>
          </a:prstGeom>
          <a:solidFill>
            <a:schemeClr val="accent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dirty="0"/>
              <a:t>3.OBJETIVO</a:t>
            </a:r>
          </a:p>
        </p:txBody>
      </p:sp>
      <p:cxnSp>
        <p:nvCxnSpPr>
          <p:cNvPr id="55" name="Conector: curvado 54">
            <a:extLst>
              <a:ext uri="{FF2B5EF4-FFF2-40B4-BE49-F238E27FC236}">
                <a16:creationId xmlns:a16="http://schemas.microsoft.com/office/drawing/2014/main" id="{D9342406-0BB4-4D15-A477-808A04AFADCD}"/>
              </a:ext>
            </a:extLst>
          </p:cNvPr>
          <p:cNvCxnSpPr>
            <a:cxnSpLocks/>
          </p:cNvCxnSpPr>
          <p:nvPr/>
        </p:nvCxnSpPr>
        <p:spPr>
          <a:xfrm rot="5400000" flipH="1" flipV="1">
            <a:off x="5914711" y="2135236"/>
            <a:ext cx="1728234" cy="1555339"/>
          </a:xfrm>
          <a:prstGeom prst="curvedConnector3">
            <a:avLst>
              <a:gd name="adj1" fmla="val 47631"/>
            </a:avLst>
          </a:prstGeom>
          <a:ln w="1270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2" name="Diagrama 1">
            <a:extLst>
              <a:ext uri="{FF2B5EF4-FFF2-40B4-BE49-F238E27FC236}">
                <a16:creationId xmlns:a16="http://schemas.microsoft.com/office/drawing/2014/main" id="{D5F1154F-0BAD-4A86-ADB3-5167CBCF5DDD}"/>
              </a:ext>
            </a:extLst>
          </p:cNvPr>
          <p:cNvGraphicFramePr/>
          <p:nvPr>
            <p:extLst>
              <p:ext uri="{D42A27DB-BD31-4B8C-83A1-F6EECF244321}">
                <p14:modId xmlns:p14="http://schemas.microsoft.com/office/powerpoint/2010/main" val="1354474066"/>
              </p:ext>
            </p:extLst>
          </p:nvPr>
        </p:nvGraphicFramePr>
        <p:xfrm>
          <a:off x="127446" y="1499561"/>
          <a:ext cx="8819522" cy="51635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8" name="Rectángulo 17">
            <a:extLst>
              <a:ext uri="{FF2B5EF4-FFF2-40B4-BE49-F238E27FC236}">
                <a16:creationId xmlns:a16="http://schemas.microsoft.com/office/drawing/2014/main" id="{B908195F-C32E-4215-8214-7D3D3AB19CF4}"/>
              </a:ext>
            </a:extLst>
          </p:cNvPr>
          <p:cNvSpPr/>
          <p:nvPr/>
        </p:nvSpPr>
        <p:spPr>
          <a:xfrm>
            <a:off x="14337" y="710716"/>
            <a:ext cx="9125252" cy="523220"/>
          </a:xfrm>
          <a:prstGeom prst="rect">
            <a:avLst/>
          </a:prstGeom>
        </p:spPr>
        <p:txBody>
          <a:bodyPr wrap="square">
            <a:spAutoFit/>
          </a:bodyPr>
          <a:lstStyle/>
          <a:p>
            <a:pPr algn="ctr"/>
            <a:r>
              <a:rPr lang="es-EC" sz="2800" b="1" dirty="0">
                <a:ln w="6350">
                  <a:solidFill>
                    <a:schemeClr val="tx1"/>
                  </a:solidFill>
                </a:ln>
                <a:effectLst>
                  <a:glow rad="228600">
                    <a:schemeClr val="accent3">
                      <a:satMod val="175000"/>
                      <a:alpha val="64000"/>
                    </a:schemeClr>
                  </a:glow>
                </a:effectLst>
                <a:latin typeface="Arial" panose="020B0604020202020204" pitchFamily="34" charset="0"/>
                <a:cs typeface="Arial" panose="020B0604020202020204" pitchFamily="34" charset="0"/>
              </a:rPr>
              <a:t>Objetivos Específicos </a:t>
            </a:r>
          </a:p>
        </p:txBody>
      </p:sp>
    </p:spTree>
    <p:extLst>
      <p:ext uri="{BB962C8B-B14F-4D97-AF65-F5344CB8AC3E}">
        <p14:creationId xmlns:p14="http://schemas.microsoft.com/office/powerpoint/2010/main" val="30563683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3266</TotalTime>
  <Words>2248</Words>
  <Application>Microsoft Office PowerPoint</Application>
  <PresentationFormat>Presentación en pantalla (4:3)</PresentationFormat>
  <Paragraphs>346</Paragraphs>
  <Slides>43</Slides>
  <Notes>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43</vt:i4>
      </vt:variant>
    </vt:vector>
  </HeadingPairs>
  <TitlesOfParts>
    <vt:vector size="49" baseType="lpstr">
      <vt:lpstr>Arial</vt:lpstr>
      <vt:lpstr>Calibri</vt:lpstr>
      <vt:lpstr>Calibri (Cuerpo)</vt:lpstr>
      <vt:lpstr>Calibri Light</vt:lpstr>
      <vt:lpstr>Times New Roman</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Usuario</cp:lastModifiedBy>
  <cp:revision>119</cp:revision>
  <dcterms:created xsi:type="dcterms:W3CDTF">2019-10-16T15:18:43Z</dcterms:created>
  <dcterms:modified xsi:type="dcterms:W3CDTF">2019-11-20T20:35:40Z</dcterms:modified>
</cp:coreProperties>
</file>