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87" r:id="rId2"/>
  </p:sldMasterIdLst>
  <p:notesMasterIdLst>
    <p:notesMasterId r:id="rId34"/>
  </p:notesMasterIdLst>
  <p:handoutMasterIdLst>
    <p:handoutMasterId r:id="rId35"/>
  </p:handoutMasterIdLst>
  <p:sldIdLst>
    <p:sldId id="258" r:id="rId3"/>
    <p:sldId id="271" r:id="rId4"/>
    <p:sldId id="343" r:id="rId5"/>
    <p:sldId id="352" r:id="rId6"/>
    <p:sldId id="344" r:id="rId7"/>
    <p:sldId id="345" r:id="rId8"/>
    <p:sldId id="346" r:id="rId9"/>
    <p:sldId id="347" r:id="rId10"/>
    <p:sldId id="349" r:id="rId11"/>
    <p:sldId id="348" r:id="rId12"/>
    <p:sldId id="350" r:id="rId13"/>
    <p:sldId id="351" r:id="rId14"/>
    <p:sldId id="353" r:id="rId15"/>
    <p:sldId id="354" r:id="rId16"/>
    <p:sldId id="355" r:id="rId17"/>
    <p:sldId id="356" r:id="rId18"/>
    <p:sldId id="357" r:id="rId19"/>
    <p:sldId id="358" r:id="rId20"/>
    <p:sldId id="359" r:id="rId21"/>
    <p:sldId id="360" r:id="rId22"/>
    <p:sldId id="361" r:id="rId23"/>
    <p:sldId id="369" r:id="rId24"/>
    <p:sldId id="362" r:id="rId25"/>
    <p:sldId id="364" r:id="rId26"/>
    <p:sldId id="363" r:id="rId27"/>
    <p:sldId id="365" r:id="rId28"/>
    <p:sldId id="366" r:id="rId29"/>
    <p:sldId id="367" r:id="rId30"/>
    <p:sldId id="368" r:id="rId31"/>
    <p:sldId id="370" r:id="rId32"/>
    <p:sldId id="37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1" d="100"/>
          <a:sy n="61" d="100"/>
        </p:scale>
        <p:origin x="72" y="366"/>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cer\Desktop\Acer%20peque&#241;a\TESIS%20PENDIENTES\Pablo%20Cruz%20ESPE\Informacion\Tabulac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cer\Desktop\Acer%20peque&#241;a\TESIS%20PENDIENTES\Pablo%20Cruz%20ESPE\Informacion\Tabulac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sz="1200"/>
            </a:pPr>
            <a:r>
              <a:rPr lang="es-ES" sz="1200"/>
              <a:t>2. ¿Te gustaría aprender a seleccionar correctamente tus alimentos a traves de actividades recreativas como juegos?</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'Tabulación intereses'!$C$27:$C$29</c:f>
              <c:strCache>
                <c:ptCount val="3"/>
                <c:pt idx="0">
                  <c:v>Si </c:v>
                </c:pt>
                <c:pt idx="1">
                  <c:v>Tal vez</c:v>
                </c:pt>
                <c:pt idx="2">
                  <c:v>No</c:v>
                </c:pt>
              </c:strCache>
            </c:strRef>
          </c:cat>
          <c:val>
            <c:numRef>
              <c:f>'Tabulación intereses'!$D$27:$D$29</c:f>
              <c:numCache>
                <c:formatCode>0</c:formatCode>
                <c:ptCount val="3"/>
                <c:pt idx="0">
                  <c:v>16</c:v>
                </c:pt>
                <c:pt idx="1">
                  <c:v>0</c:v>
                </c:pt>
                <c:pt idx="2">
                  <c:v>0</c:v>
                </c:pt>
              </c:numCache>
            </c:numRef>
          </c:val>
        </c:ser>
        <c:dLbls>
          <c:showLegendKey val="0"/>
          <c:showVal val="0"/>
          <c:showCatName val="0"/>
          <c:showSerName val="0"/>
          <c:showPercent val="1"/>
          <c:showBubbleSize val="0"/>
          <c:showLeaderLines val="1"/>
        </c:dLbls>
      </c:pie3DChart>
    </c:plotArea>
    <c:legend>
      <c:legendPos val="t"/>
      <c:overlay val="0"/>
    </c:legend>
    <c:plotVisOnly val="1"/>
    <c:dispBlanksAs val="zero"/>
    <c:showDLblsOverMax val="0"/>
  </c:chart>
  <c:txPr>
    <a:bodyPr/>
    <a:lstStyle/>
    <a:p>
      <a:pPr>
        <a:defRPr sz="1200">
          <a:latin typeface="Times New Roman" pitchFamily="18" charset="0"/>
          <a:cs typeface="Times New Roman" pitchFamily="18" charset="0"/>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sz="1200"/>
            </a:pPr>
            <a:r>
              <a:rPr lang="es-ES" sz="1200"/>
              <a:t>1. ¿Te gustaría desarrollar hábitos alimenticios saludables?</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'Tabulación intereses'!$C$7:$C$9</c:f>
              <c:strCache>
                <c:ptCount val="3"/>
                <c:pt idx="0">
                  <c:v>Si </c:v>
                </c:pt>
                <c:pt idx="1">
                  <c:v>Tal vez</c:v>
                </c:pt>
                <c:pt idx="2">
                  <c:v>No</c:v>
                </c:pt>
              </c:strCache>
            </c:strRef>
          </c:cat>
          <c:val>
            <c:numRef>
              <c:f>'Tabulación intereses'!$D$7:$D$9</c:f>
              <c:numCache>
                <c:formatCode>0</c:formatCode>
                <c:ptCount val="3"/>
                <c:pt idx="0">
                  <c:v>12</c:v>
                </c:pt>
                <c:pt idx="1">
                  <c:v>4</c:v>
                </c:pt>
                <c:pt idx="2">
                  <c:v>0</c:v>
                </c:pt>
              </c:numCache>
            </c:numRef>
          </c:val>
        </c:ser>
        <c:dLbls>
          <c:showLegendKey val="0"/>
          <c:showVal val="0"/>
          <c:showCatName val="0"/>
          <c:showSerName val="0"/>
          <c:showPercent val="1"/>
          <c:showBubbleSize val="0"/>
          <c:showLeaderLines val="1"/>
        </c:dLbls>
      </c:pie3DChart>
    </c:plotArea>
    <c:legend>
      <c:legendPos val="t"/>
      <c:overlay val="0"/>
    </c:legend>
    <c:plotVisOnly val="1"/>
    <c:dispBlanksAs val="zero"/>
    <c:showDLblsOverMax val="0"/>
  </c:chart>
  <c:txPr>
    <a:bodyPr/>
    <a:lstStyle/>
    <a:p>
      <a:pPr>
        <a:defRPr sz="1200">
          <a:latin typeface="Times New Roman" pitchFamily="18" charset="0"/>
          <a:cs typeface="Times New Roman" pitchFamily="18" charset="0"/>
        </a:defRPr>
      </a:pPr>
      <a:endParaRPr lang="es-EC"/>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pPr/>
              <a:t>11/29/2019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pPr/>
              <a:t>11/29/2019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770888" y="1295401"/>
            <a:ext cx="8650224"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763895" y="1524000"/>
            <a:ext cx="8664211"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s-ES_tradnl" smtClean="0"/>
              <a:t>Clic para editar título</a:t>
            </a:r>
            <a:endParaRPr/>
          </a:p>
        </p:txBody>
      </p:sp>
      <p:sp>
        <p:nvSpPr>
          <p:cNvPr id="3" name="Subtitle 2"/>
          <p:cNvSpPr>
            <a:spLocks noGrp="1"/>
          </p:cNvSpPr>
          <p:nvPr>
            <p:ph type="subTitle" idx="1"/>
          </p:nvPr>
        </p:nvSpPr>
        <p:spPr>
          <a:xfrm>
            <a:off x="1763895" y="3299013"/>
            <a:ext cx="8664212"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p:txBody>
          <a:bodyPr/>
          <a:lstStyle/>
          <a:p>
            <a:fld id="{7D0065BE-0657-4A47-90AD-C21C55E16B19}" type="datetime4">
              <a:rPr lang="en-US" smtClean="0"/>
              <a:pPr/>
              <a:t>November 29,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11198" y="611872"/>
            <a:ext cx="5439393" cy="1162050"/>
          </a:xfrm>
        </p:spPr>
        <p:txBody>
          <a:bodyPr anchor="b"/>
          <a:lstStyle>
            <a:lvl1pPr algn="ctr">
              <a:defRPr sz="3600" b="0"/>
            </a:lvl1pPr>
          </a:lstStyle>
          <a:p>
            <a:r>
              <a:rPr lang="es-ES_tradnl" smtClean="0"/>
              <a:t>Clic para editar título</a:t>
            </a:r>
            <a:endParaRPr/>
          </a:p>
        </p:txBody>
      </p:sp>
      <p:sp>
        <p:nvSpPr>
          <p:cNvPr id="4" name="Text Placeholder 3"/>
          <p:cNvSpPr>
            <a:spLocks noGrp="1"/>
          </p:cNvSpPr>
          <p:nvPr>
            <p:ph type="body" sz="half" idx="2"/>
          </p:nvPr>
        </p:nvSpPr>
        <p:spPr>
          <a:xfrm>
            <a:off x="711198" y="1787856"/>
            <a:ext cx="5439393"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4CF99945-0A15-4715-AB6C-F5E56CF20F70}" type="datetimeFigureOut">
              <a:rPr lang="en-US" smtClean="0"/>
              <a:pPr/>
              <a:t>11/29/2019</a:t>
            </a:fld>
            <a:endParaRPr lang="en-U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22B156B-59AE-415F-B24B-8756D48BB977}" type="slidenum">
              <a:rPr lang="es-ES" smtClean="0"/>
              <a:pPr/>
              <a:t>‹#›</a:t>
            </a:fld>
            <a:endParaRPr lang="es-ES"/>
          </a:p>
        </p:txBody>
      </p:sp>
      <p:sp>
        <p:nvSpPr>
          <p:cNvPr id="8" name="Picture Placeholder 2"/>
          <p:cNvSpPr>
            <a:spLocks noGrp="1"/>
          </p:cNvSpPr>
          <p:nvPr>
            <p:ph type="pic" idx="1"/>
          </p:nvPr>
        </p:nvSpPr>
        <p:spPr>
          <a:xfrm>
            <a:off x="6787489" y="359393"/>
            <a:ext cx="48768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4CF99945-0A15-4715-AB6C-F5E56CF20F70}" type="datetimeFigureOut">
              <a:rPr lang="en-US" smtClean="0"/>
              <a:pPr/>
              <a:t>11/29/2019</a:t>
            </a:fld>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22B156B-59AE-415F-B24B-8756D48BB977}" type="slidenum">
              <a:rPr lang="es-ES" smtClean="0"/>
              <a:pPr/>
              <a:t>‹#›</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6389" y="368301"/>
            <a:ext cx="2032000" cy="5575300"/>
          </a:xfrm>
        </p:spPr>
        <p:txBody>
          <a:bodyPr vert="eaVert"/>
          <a:lstStyle/>
          <a:p>
            <a:r>
              <a:rPr lang="es-ES_tradnl" smtClean="0"/>
              <a:t>Clic para editar título</a:t>
            </a:r>
            <a:endParaRPr/>
          </a:p>
        </p:txBody>
      </p:sp>
      <p:sp>
        <p:nvSpPr>
          <p:cNvPr id="3" name="Vertical Text Placeholder 2"/>
          <p:cNvSpPr>
            <a:spLocks noGrp="1"/>
          </p:cNvSpPr>
          <p:nvPr>
            <p:ph type="body" orient="vert" idx="1"/>
          </p:nvPr>
        </p:nvSpPr>
        <p:spPr>
          <a:xfrm>
            <a:off x="732365" y="368301"/>
            <a:ext cx="8919635" cy="5575300"/>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4CF99945-0A15-4715-AB6C-F5E56CF20F70}" type="datetimeFigureOut">
              <a:rPr lang="en-US" smtClean="0"/>
              <a:pPr/>
              <a:t>11/29/2019</a:t>
            </a:fld>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22B156B-59AE-415F-B24B-8756D48BB977}" type="slidenum">
              <a:rPr lang="es-ES" smtClean="0"/>
              <a:pPr/>
              <a:t>‹#›</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4CF99945-0A15-4715-AB6C-F5E56CF20F70}" type="datetimeFigureOut">
              <a:rPr lang="en-US" smtClean="0"/>
              <a:pPr/>
              <a:t>11/29/2019</a:t>
            </a:fld>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22B156B-59AE-415F-B24B-8756D48BB977}" type="slidenum">
              <a:rPr lang="es-ES" smtClean="0"/>
              <a:pPr/>
              <a:t>‹#›</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imagen">
    <p:spTree>
      <p:nvGrpSpPr>
        <p:cNvPr id="1" name=""/>
        <p:cNvGrpSpPr/>
        <p:nvPr/>
      </p:nvGrpSpPr>
      <p:grpSpPr>
        <a:xfrm>
          <a:off x="0" y="0"/>
          <a:ext cx="0" cy="0"/>
          <a:chOff x="0" y="0"/>
          <a:chExt cx="0" cy="0"/>
        </a:xfrm>
      </p:grpSpPr>
      <p:sp>
        <p:nvSpPr>
          <p:cNvPr id="2" name="Title 1"/>
          <p:cNvSpPr>
            <a:spLocks noGrp="1"/>
          </p:cNvSpPr>
          <p:nvPr>
            <p:ph type="ctrTitle"/>
          </p:nvPr>
        </p:nvSpPr>
        <p:spPr>
          <a:xfrm>
            <a:off x="484718" y="3352802"/>
            <a:ext cx="11222567" cy="1470025"/>
          </a:xfrm>
        </p:spPr>
        <p:txBody>
          <a:bodyPr/>
          <a:lstStyle/>
          <a:p>
            <a:r>
              <a:rPr lang="es-ES_tradnl" smtClean="0"/>
              <a:t>Clic para editar título</a:t>
            </a:r>
            <a:endParaRPr dirty="0"/>
          </a:p>
        </p:txBody>
      </p:sp>
      <p:sp>
        <p:nvSpPr>
          <p:cNvPr id="3" name="Subtitle 2"/>
          <p:cNvSpPr>
            <a:spLocks noGrp="1"/>
          </p:cNvSpPr>
          <p:nvPr>
            <p:ph type="subTitle" idx="1"/>
          </p:nvPr>
        </p:nvSpPr>
        <p:spPr>
          <a:xfrm>
            <a:off x="484718" y="4771030"/>
            <a:ext cx="11222567"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p:txBody>
          <a:bodyPr/>
          <a:lstStyle/>
          <a:p>
            <a:fld id="{4CF99945-0A15-4715-AB6C-F5E56CF20F70}" type="datetimeFigureOut">
              <a:rPr lang="en-US" smtClean="0"/>
              <a:pPr/>
              <a:t>11/29/2019</a:t>
            </a:fld>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22B156B-59AE-415F-B24B-8756D48BB977}" type="slidenum">
              <a:rPr lang="es-ES" smtClean="0"/>
              <a:pPr/>
              <a:t>‹#›</a:t>
            </a:fld>
            <a:endParaRPr lang="es-ES"/>
          </a:p>
        </p:txBody>
      </p:sp>
      <p:sp>
        <p:nvSpPr>
          <p:cNvPr id="9" name="Picture Placeholder 2"/>
          <p:cNvSpPr>
            <a:spLocks noGrp="1"/>
          </p:cNvSpPr>
          <p:nvPr>
            <p:ph type="pic" idx="13"/>
          </p:nvPr>
        </p:nvSpPr>
        <p:spPr>
          <a:xfrm>
            <a:off x="494640" y="363538"/>
            <a:ext cx="1120272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32367" y="2403145"/>
            <a:ext cx="10742084" cy="1362075"/>
          </a:xfrm>
        </p:spPr>
        <p:txBody>
          <a:bodyPr anchor="b" anchorCtr="0"/>
          <a:lstStyle>
            <a:lvl1pPr algn="ctr">
              <a:defRPr sz="4600" b="0" cap="none" baseline="0"/>
            </a:lvl1pPr>
          </a:lstStyle>
          <a:p>
            <a:r>
              <a:rPr lang="es-ES_tradnl" smtClean="0"/>
              <a:t>Clic para editar título</a:t>
            </a:r>
            <a:endParaRPr/>
          </a:p>
        </p:txBody>
      </p:sp>
      <p:sp>
        <p:nvSpPr>
          <p:cNvPr id="3" name="Text Placeholder 2"/>
          <p:cNvSpPr>
            <a:spLocks noGrp="1"/>
          </p:cNvSpPr>
          <p:nvPr>
            <p:ph type="body" idx="1"/>
          </p:nvPr>
        </p:nvSpPr>
        <p:spPr>
          <a:xfrm>
            <a:off x="732367" y="3736006"/>
            <a:ext cx="10742084"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647D2193-4505-4A75-99BB-880C6989A757}" type="datetime4">
              <a:rPr lang="en-US" smtClean="0"/>
              <a:pPr/>
              <a:t>November 29,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732367" y="107576"/>
            <a:ext cx="10723035" cy="1336956"/>
          </a:xfrm>
        </p:spPr>
        <p:txBody>
          <a:bodyPr/>
          <a:lstStyle/>
          <a:p>
            <a:r>
              <a:rPr lang="es-ES_tradnl" smtClean="0"/>
              <a:t>Clic para editar título</a:t>
            </a:r>
            <a:endParaRPr/>
          </a:p>
        </p:txBody>
      </p:sp>
      <p:sp>
        <p:nvSpPr>
          <p:cNvPr id="3" name="Content Placeholder 2"/>
          <p:cNvSpPr>
            <a:spLocks noGrp="1"/>
          </p:cNvSpPr>
          <p:nvPr>
            <p:ph sz="half" idx="1"/>
          </p:nvPr>
        </p:nvSpPr>
        <p:spPr>
          <a:xfrm>
            <a:off x="732367"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Content Placeholder 3"/>
          <p:cNvSpPr>
            <a:spLocks noGrp="1"/>
          </p:cNvSpPr>
          <p:nvPr>
            <p:ph sz="half" idx="2"/>
          </p:nvPr>
        </p:nvSpPr>
        <p:spPr>
          <a:xfrm>
            <a:off x="6334761"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4CF99945-0A15-4715-AB6C-F5E56CF20F70}" type="datetimeFigureOut">
              <a:rPr lang="en-US" smtClean="0"/>
              <a:pPr/>
              <a:t>11/29/2019</a:t>
            </a:fld>
            <a:endParaRPr lang="en-U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22B156B-59AE-415F-B24B-8756D48BB977}" type="slidenum">
              <a:rPr lang="es-ES" smtClean="0"/>
              <a:pPr/>
              <a:t>‹#›</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732365" y="107576"/>
            <a:ext cx="10723035" cy="1336956"/>
          </a:xfrm>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732365"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732365"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Text Placeholder 4"/>
          <p:cNvSpPr>
            <a:spLocks noGrp="1"/>
          </p:cNvSpPr>
          <p:nvPr>
            <p:ph type="body" sz="quarter" idx="3"/>
          </p:nvPr>
        </p:nvSpPr>
        <p:spPr>
          <a:xfrm>
            <a:off x="6334760"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6334760"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Date Placeholder 6"/>
          <p:cNvSpPr>
            <a:spLocks noGrp="1"/>
          </p:cNvSpPr>
          <p:nvPr>
            <p:ph type="dt" sz="half" idx="10"/>
          </p:nvPr>
        </p:nvSpPr>
        <p:spPr/>
        <p:txBody>
          <a:bodyPr/>
          <a:lstStyle/>
          <a:p>
            <a:fld id="{4CF99945-0A15-4715-AB6C-F5E56CF20F70}" type="datetimeFigureOut">
              <a:rPr lang="en-US" smtClean="0"/>
              <a:pPr/>
              <a:t>11/29/2019</a:t>
            </a:fld>
            <a:endParaRPr lang="en-U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22B156B-59AE-415F-B24B-8756D48BB977}" type="slidenum">
              <a:rPr lang="es-ES" smtClean="0"/>
              <a:pPr/>
              <a:t>‹#›</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4CF99945-0A15-4715-AB6C-F5E56CF20F70}" type="datetimeFigureOut">
              <a:rPr lang="en-US" smtClean="0"/>
              <a:pPr/>
              <a:t>11/29/2019</a:t>
            </a:fld>
            <a:endParaRPr lang="en-U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22B156B-59AE-415F-B24B-8756D48BB977}" type="slidenum">
              <a:rPr lang="es-ES" smtClean="0"/>
              <a:pPr/>
              <a:t>‹#›</a:t>
            </a:fld>
            <a:endParaRPr lang="es-E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smtClean="0"/>
              <a:pPr/>
              <a:t>11/29/2019</a:t>
            </a:fld>
            <a:endParaRPr lang="en-U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22B156B-59AE-415F-B24B-8756D48BB977}" type="slidenum">
              <a:rPr lang="es-ES" smtClean="0"/>
              <a:pPr/>
              <a:t>‹#›</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11199" y="611872"/>
            <a:ext cx="5120640" cy="1162050"/>
          </a:xfrm>
        </p:spPr>
        <p:txBody>
          <a:bodyPr anchor="b"/>
          <a:lstStyle>
            <a:lvl1pPr algn="ctr">
              <a:defRPr sz="3600" b="0"/>
            </a:lvl1pPr>
          </a:lstStyle>
          <a:p>
            <a:r>
              <a:rPr lang="es-ES_tradnl" smtClean="0"/>
              <a:t>Clic para editar título</a:t>
            </a:r>
            <a:endParaRPr/>
          </a:p>
        </p:txBody>
      </p:sp>
      <p:sp>
        <p:nvSpPr>
          <p:cNvPr id="3" name="Content Placeholder 2"/>
          <p:cNvSpPr>
            <a:spLocks noGrp="1"/>
          </p:cNvSpPr>
          <p:nvPr>
            <p:ph idx="1"/>
          </p:nvPr>
        </p:nvSpPr>
        <p:spPr>
          <a:xfrm>
            <a:off x="6323765" y="368300"/>
            <a:ext cx="512064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711199" y="1787856"/>
            <a:ext cx="512064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4CF99945-0A15-4715-AB6C-F5E56CF20F70}" type="datetimeFigureOut">
              <a:rPr lang="en-US" smtClean="0"/>
              <a:pPr/>
              <a:t>11/29/2019</a:t>
            </a:fld>
            <a:endParaRPr lang="en-U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22B156B-59AE-415F-B24B-8756D48BB977}" type="slidenum">
              <a:rPr lang="es-ES" smtClean="0"/>
              <a:pPr/>
              <a:t>‹#›</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367" y="107576"/>
            <a:ext cx="10723035" cy="1336956"/>
          </a:xfrm>
          <a:prstGeom prst="rect">
            <a:avLst/>
          </a:prstGeom>
        </p:spPr>
        <p:txBody>
          <a:bodyPr vert="horz" lIns="91440" tIns="45720" rIns="91440" bIns="45720" rtlCol="0" anchor="b" anchorCtr="0">
            <a:noAutofit/>
          </a:bodyPr>
          <a:lstStyle/>
          <a:p>
            <a:r>
              <a:rPr lang="es-ES_tradnl" smtClean="0"/>
              <a:t>Clic para editar título</a:t>
            </a:r>
            <a:endParaRPr/>
          </a:p>
        </p:txBody>
      </p:sp>
      <p:sp>
        <p:nvSpPr>
          <p:cNvPr id="3" name="Text Placeholder 2"/>
          <p:cNvSpPr>
            <a:spLocks noGrp="1"/>
          </p:cNvSpPr>
          <p:nvPr>
            <p:ph type="body" idx="1"/>
          </p:nvPr>
        </p:nvSpPr>
        <p:spPr>
          <a:xfrm>
            <a:off x="732367" y="1600201"/>
            <a:ext cx="10723035" cy="4343400"/>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2"/>
          </p:nvPr>
        </p:nvSpPr>
        <p:spPr>
          <a:xfrm>
            <a:off x="7506447" y="6275669"/>
            <a:ext cx="2844800" cy="365125"/>
          </a:xfrm>
          <a:prstGeom prst="rect">
            <a:avLst/>
          </a:prstGeom>
        </p:spPr>
        <p:txBody>
          <a:bodyPr vert="horz" lIns="91440" tIns="45720" rIns="91440" bIns="45720" rtlCol="0" anchor="ctr"/>
          <a:lstStyle>
            <a:lvl1pPr algn="r">
              <a:defRPr sz="1200">
                <a:solidFill>
                  <a:schemeClr val="bg1"/>
                </a:solidFill>
              </a:defRPr>
            </a:lvl1pPr>
          </a:lstStyle>
          <a:p>
            <a:fld id="{4CF99945-0A15-4715-AB6C-F5E56CF20F70}" type="datetimeFigureOut">
              <a:rPr lang="en-US" smtClean="0"/>
              <a:pPr/>
              <a:t>11/29/2019</a:t>
            </a:fld>
            <a:endParaRPr lang="en-US"/>
          </a:p>
        </p:txBody>
      </p:sp>
      <p:sp>
        <p:nvSpPr>
          <p:cNvPr id="5" name="Footer Placeholder 4"/>
          <p:cNvSpPr>
            <a:spLocks noGrp="1"/>
          </p:cNvSpPr>
          <p:nvPr>
            <p:ph type="ftr" sz="quarter" idx="3"/>
          </p:nvPr>
        </p:nvSpPr>
        <p:spPr>
          <a:xfrm>
            <a:off x="352611" y="6275669"/>
            <a:ext cx="6454588" cy="365125"/>
          </a:xfrm>
          <a:prstGeom prst="rect">
            <a:avLst/>
          </a:prstGeom>
        </p:spPr>
        <p:txBody>
          <a:bodyPr vert="horz" lIns="91440" tIns="45720" rIns="91440" bIns="45720" rtlCol="0" anchor="ctr"/>
          <a:lstStyle>
            <a:lvl1pPr algn="l">
              <a:defRPr sz="1200">
                <a:solidFill>
                  <a:schemeClr val="bg1"/>
                </a:solidFill>
              </a:defRPr>
            </a:lvl1pPr>
          </a:lstStyle>
          <a:p>
            <a:endParaRPr lang="es-ES"/>
          </a:p>
        </p:txBody>
      </p:sp>
      <p:sp>
        <p:nvSpPr>
          <p:cNvPr id="6" name="Slide Number Placeholder 5"/>
          <p:cNvSpPr>
            <a:spLocks noGrp="1"/>
          </p:cNvSpPr>
          <p:nvPr>
            <p:ph type="sldNum" sz="quarter" idx="4"/>
          </p:nvPr>
        </p:nvSpPr>
        <p:spPr>
          <a:xfrm>
            <a:off x="10530541" y="6275669"/>
            <a:ext cx="1320800" cy="365125"/>
          </a:xfrm>
          <a:prstGeom prst="rect">
            <a:avLst/>
          </a:prstGeom>
        </p:spPr>
        <p:txBody>
          <a:bodyPr vert="horz" lIns="91440" tIns="45720" rIns="91440" bIns="45720" rtlCol="0" anchor="ctr"/>
          <a:lstStyle>
            <a:lvl1pPr algn="r">
              <a:defRPr sz="3600">
                <a:solidFill>
                  <a:schemeClr val="bg1"/>
                </a:solidFill>
              </a:defRPr>
            </a:lvl1pPr>
          </a:lstStyle>
          <a:p>
            <a:fld id="{022B156B-59AE-415F-B24B-8756D48BB977}"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487488" y="544422"/>
            <a:ext cx="10704512" cy="603448"/>
          </a:xfrm>
          <a:prstGeom prst="rect">
            <a:avLst/>
          </a:prstGeom>
          <a:ln>
            <a:noFill/>
          </a:ln>
          <a:effectLst>
            <a:outerShdw blurRad="50800" dist="38100" dir="2700000" algn="tl" rotWithShape="0">
              <a:prstClr val="black">
                <a:alpha val="40000"/>
              </a:prstClr>
            </a:outerShdw>
            <a:softEdge rad="63500"/>
          </a:effectLst>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C" sz="4000" b="1" i="0" u="none" strike="noStrike" kern="1200" cap="small" spc="0" normalizeH="0" baseline="0" noProof="0" dirty="0">
              <a:ln>
                <a:noFill/>
              </a:ln>
              <a:solidFill>
                <a:schemeClr val="tx1"/>
              </a:solidFill>
              <a:effectLst/>
              <a:uLnTx/>
              <a:uFillTx/>
              <a:latin typeface="Arial" pitchFamily="34" charset="0"/>
              <a:ea typeface="+mj-ea"/>
              <a:cs typeface="Arial" pitchFamily="34" charset="0"/>
            </a:endParaRPr>
          </a:p>
        </p:txBody>
      </p:sp>
      <p:sp>
        <p:nvSpPr>
          <p:cNvPr id="7" name="1 Título"/>
          <p:cNvSpPr txBox="1">
            <a:spLocks/>
          </p:cNvSpPr>
          <p:nvPr/>
        </p:nvSpPr>
        <p:spPr>
          <a:xfrm>
            <a:off x="646908" y="2261709"/>
            <a:ext cx="10704512" cy="603448"/>
          </a:xfrm>
          <a:prstGeom prst="rect">
            <a:avLst/>
          </a:prstGeom>
          <a:ln>
            <a:noFill/>
          </a:ln>
          <a:effectLst>
            <a:outerShdw blurRad="50800" dist="38100" dir="2700000" algn="tl" rotWithShape="0">
              <a:prstClr val="black">
                <a:alpha val="40000"/>
              </a:prstClr>
            </a:outerShdw>
            <a:softEdge rad="63500"/>
          </a:effectLst>
        </p:spPr>
        <p:txBody>
          <a:bodyPr vert="horz" lIns="91440" tIns="45720" rIns="91440" bIns="45720" rtlCol="0" anchor="b">
            <a:normAutofit fontScale="975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C"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MAESTRÍA EN RECREACIÓN</a:t>
            </a:r>
            <a:r>
              <a:rPr kumimoji="0" lang="es-EC" sz="32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 </a:t>
            </a:r>
            <a:r>
              <a:rPr kumimoji="0" lang="es-EC"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Y TIEMPO LIBRE</a:t>
            </a:r>
            <a:endParaRPr kumimoji="0" lang="es-EC" sz="32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8" name="1 Título"/>
          <p:cNvSpPr txBox="1">
            <a:spLocks/>
          </p:cNvSpPr>
          <p:nvPr/>
        </p:nvSpPr>
        <p:spPr>
          <a:xfrm>
            <a:off x="3820238" y="2624074"/>
            <a:ext cx="4015529" cy="603448"/>
          </a:xfrm>
          <a:prstGeom prst="rect">
            <a:avLst/>
          </a:prstGeom>
          <a:ln>
            <a:noFill/>
          </a:ln>
          <a:effectLst>
            <a:outerShdw blurRad="50800" dist="38100" dir="2700000" algn="tl" rotWithShape="0">
              <a:prstClr val="black">
                <a:alpha val="40000"/>
              </a:prstClr>
            </a:outerShdw>
            <a:softEdge rad="63500"/>
          </a:effectLst>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000" cap="small" dirty="0" smtClean="0">
                <a:latin typeface="Arial" pitchFamily="34" charset="0"/>
                <a:ea typeface="+mj-ea"/>
                <a:cs typeface="Arial" pitchFamily="34" charset="0"/>
              </a:rPr>
              <a:t>VII</a:t>
            </a:r>
            <a:r>
              <a:rPr kumimoji="0" lang="es-EC" sz="2000" i="0" u="none" strike="noStrike" kern="1200" cap="small" spc="0" normalizeH="0" baseline="0" noProof="0" dirty="0" smtClean="0">
                <a:ln>
                  <a:noFill/>
                </a:ln>
                <a:solidFill>
                  <a:schemeClr val="tx1"/>
                </a:solidFill>
                <a:effectLst/>
                <a:uLnTx/>
                <a:uFillTx/>
                <a:latin typeface="Arial" pitchFamily="34" charset="0"/>
                <a:ea typeface="+mj-ea"/>
                <a:cs typeface="Arial" pitchFamily="34" charset="0"/>
              </a:rPr>
              <a:t> PROMOCIÓN</a:t>
            </a:r>
            <a:endParaRPr kumimoji="0" lang="es-EC" sz="2000" i="0" u="none" strike="noStrike" kern="1200" cap="small" spc="0" normalizeH="0" baseline="0" noProof="0" dirty="0">
              <a:ln>
                <a:noFill/>
              </a:ln>
              <a:solidFill>
                <a:schemeClr val="tx1"/>
              </a:solidFill>
              <a:effectLst/>
              <a:uLnTx/>
              <a:uFillTx/>
              <a:latin typeface="Arial" pitchFamily="34" charset="0"/>
              <a:ea typeface="+mj-ea"/>
              <a:cs typeface="Arial" pitchFamily="34" charset="0"/>
            </a:endParaRPr>
          </a:p>
        </p:txBody>
      </p:sp>
      <p:sp>
        <p:nvSpPr>
          <p:cNvPr id="9" name="2 Subtítulo"/>
          <p:cNvSpPr txBox="1">
            <a:spLocks/>
          </p:cNvSpPr>
          <p:nvPr/>
        </p:nvSpPr>
        <p:spPr>
          <a:xfrm>
            <a:off x="3035004" y="6021960"/>
            <a:ext cx="5928320" cy="441902"/>
          </a:xfrm>
          <a:prstGeom prst="rect">
            <a:avLst/>
          </a:prstGeom>
        </p:spPr>
        <p:txBody>
          <a:bodyPr vert="horz" lIns="91440" tIns="45720" rIns="91440" bIns="45720" rtlCol="0">
            <a:normAutofit/>
          </a:bodyPr>
          <a:lstStyle/>
          <a:p>
            <a:pPr marL="347472" marR="0" lvl="0" indent="-347472" algn="ctr" defTabSz="914400" rtl="0" eaLnBrk="1" fontAlgn="auto" latinLnBrk="0" hangingPunct="1">
              <a:lnSpc>
                <a:spcPct val="100000"/>
              </a:lnSpc>
              <a:spcBef>
                <a:spcPts val="1800"/>
              </a:spcBef>
              <a:spcAft>
                <a:spcPts val="0"/>
              </a:spcAft>
              <a:buClrTx/>
              <a:buSzTx/>
              <a:tabLst/>
              <a:defRPr/>
            </a:pPr>
            <a:r>
              <a:rPr lang="es-EC" sz="2000" dirty="0" smtClean="0">
                <a:effectLst>
                  <a:outerShdw blurRad="50800" dist="38100" dir="2700000" algn="tl" rotWithShape="0">
                    <a:prstClr val="black">
                      <a:alpha val="40000"/>
                    </a:prstClr>
                  </a:outerShdw>
                </a:effectLst>
                <a:latin typeface="Arial" pitchFamily="34" charset="0"/>
                <a:cs typeface="Arial" pitchFamily="34" charset="0"/>
              </a:rPr>
              <a:t>Noviembre, 2019</a:t>
            </a:r>
            <a:endParaRPr kumimoji="0" lang="es-EC" sz="2000" b="0" i="0" u="none" strike="noStrike" kern="1200" cap="none" spc="0" normalizeH="0" baseline="0" noProof="0" dirty="0">
              <a:ln>
                <a:noFill/>
              </a:ln>
              <a:solidFill>
                <a:schemeClr val="tx1"/>
              </a:solidFill>
              <a:effectLst>
                <a:outerShdw blurRad="50800" dist="38100" dir="2700000" algn="tl" rotWithShape="0">
                  <a:prstClr val="black">
                    <a:alpha val="40000"/>
                  </a:prstClr>
                </a:outerShdw>
              </a:effectLst>
              <a:uLnTx/>
              <a:uFillTx/>
              <a:latin typeface="Arial" pitchFamily="34" charset="0"/>
              <a:ea typeface="+mn-ea"/>
              <a:cs typeface="Arial" pitchFamily="34" charset="0"/>
            </a:endParaRPr>
          </a:p>
        </p:txBody>
      </p:sp>
      <p:sp>
        <p:nvSpPr>
          <p:cNvPr id="10" name="Rectangle 11"/>
          <p:cNvSpPr>
            <a:spLocks noChangeArrowheads="1"/>
          </p:cNvSpPr>
          <p:nvPr/>
        </p:nvSpPr>
        <p:spPr bwMode="auto">
          <a:xfrm>
            <a:off x="2014012" y="3233911"/>
            <a:ext cx="806489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sz="2400" b="1" i="0" u="none" strike="noStrike" cap="none" normalizeH="0" baseline="0" dirty="0" smtClean="0">
                <a:ln>
                  <a:noFill/>
                </a:ln>
                <a:solidFill>
                  <a:schemeClr val="tx1"/>
                </a:solidFill>
                <a:effectLst>
                  <a:outerShdw blurRad="50800" dist="38100" dir="2700000" algn="tl" rotWithShape="0">
                    <a:prstClr val="black">
                      <a:alpha val="40000"/>
                    </a:prstClr>
                  </a:outerShdw>
                </a:effectLst>
                <a:latin typeface="Arial" pitchFamily="34" charset="0"/>
                <a:ea typeface="Calibri" pitchFamily="34" charset="0"/>
                <a:cs typeface="Arial" pitchFamily="34" charset="0"/>
              </a:rPr>
              <a:t>Autor:</a:t>
            </a:r>
          </a:p>
          <a:p>
            <a:pPr marL="0" marR="0" lvl="0" indent="0" algn="ctr" defTabSz="914400" rtl="0" eaLnBrk="0" fontAlgn="base" latinLnBrk="0" hangingPunct="0">
              <a:lnSpc>
                <a:spcPct val="100000"/>
              </a:lnSpc>
              <a:spcBef>
                <a:spcPct val="0"/>
              </a:spcBef>
              <a:spcAft>
                <a:spcPct val="0"/>
              </a:spcAft>
              <a:buClrTx/>
              <a:buSzTx/>
              <a:buFontTx/>
              <a:buNone/>
              <a:tabLst/>
            </a:pPr>
            <a:r>
              <a:rPr lang="es-EC" sz="2400" dirty="0" smtClean="0">
                <a:effectLst>
                  <a:outerShdw blurRad="50800" dist="38100" dir="2700000" algn="tl" rotWithShape="0">
                    <a:prstClr val="black">
                      <a:alpha val="40000"/>
                    </a:prstClr>
                  </a:outerShdw>
                </a:effectLst>
                <a:latin typeface="Arial" pitchFamily="34" charset="0"/>
                <a:ea typeface="Calibri" pitchFamily="34" charset="0"/>
                <a:cs typeface="Arial" pitchFamily="34" charset="0"/>
              </a:rPr>
              <a:t>Lic. Pablo R. Cruz Molina</a:t>
            </a:r>
            <a:endParaRPr kumimoji="0" lang="es-EC" sz="2400" i="0" u="none" strike="noStrike" cap="none" normalizeH="0" baseline="0" dirty="0" smtClean="0">
              <a:ln>
                <a:noFill/>
              </a:ln>
              <a:solidFill>
                <a:schemeClr val="tx1"/>
              </a:solidFill>
              <a:effectLst>
                <a:outerShdw blurRad="50800" dist="38100" dir="2700000" algn="tl" rotWithShape="0">
                  <a:prstClr val="black">
                    <a:alpha val="40000"/>
                  </a:prstClr>
                </a:outerShdw>
              </a:effectLst>
              <a:latin typeface="Arial Narrow" pitchFamily="34" charset="0"/>
            </a:endParaRPr>
          </a:p>
        </p:txBody>
      </p:sp>
      <p:sp>
        <p:nvSpPr>
          <p:cNvPr id="11" name="Rectangle 12"/>
          <p:cNvSpPr>
            <a:spLocks noChangeArrowheads="1"/>
          </p:cNvSpPr>
          <p:nvPr/>
        </p:nvSpPr>
        <p:spPr bwMode="auto">
          <a:xfrm>
            <a:off x="1409188" y="4247313"/>
            <a:ext cx="946750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sz="2100" b="1" i="0" u="none" strike="noStrike" cap="none" normalizeH="0" baseline="0" dirty="0" smtClean="0">
                <a:ln>
                  <a:noFill/>
                </a:ln>
                <a:solidFill>
                  <a:schemeClr val="tx1"/>
                </a:solidFill>
                <a:effectLst>
                  <a:outerShdw blurRad="50800" dist="38100" dir="2700000" algn="tl" rotWithShape="0">
                    <a:prstClr val="black">
                      <a:alpha val="40000"/>
                    </a:prstClr>
                  </a:outerShdw>
                </a:effectLst>
                <a:latin typeface="Arial" pitchFamily="34" charset="0"/>
                <a:ea typeface="Calibri" pitchFamily="34" charset="0"/>
                <a:cs typeface="Arial" pitchFamily="34" charset="0"/>
              </a:rPr>
              <a:t>Director de tesis:</a:t>
            </a:r>
          </a:p>
          <a:p>
            <a:pPr lvl="0" algn="ctr" eaLnBrk="0" fontAlgn="base" hangingPunct="0">
              <a:spcBef>
                <a:spcPct val="0"/>
              </a:spcBef>
              <a:spcAft>
                <a:spcPct val="0"/>
              </a:spcAft>
            </a:pPr>
            <a:r>
              <a:rPr kumimoji="0" lang="es-EC" sz="2100" b="1" i="0" u="none" strike="noStrike" cap="none" normalizeH="0" baseline="0" dirty="0" smtClean="0">
                <a:ln>
                  <a:noFill/>
                </a:ln>
                <a:solidFill>
                  <a:schemeClr val="tx1"/>
                </a:solidFill>
                <a:effectLst>
                  <a:outerShdw blurRad="50800" dist="38100" dir="2700000" algn="tl" rotWithShape="0">
                    <a:prstClr val="black">
                      <a:alpha val="40000"/>
                    </a:prstClr>
                  </a:outerShdw>
                </a:effectLst>
                <a:latin typeface="Arial" pitchFamily="34" charset="0"/>
                <a:ea typeface="Calibri" pitchFamily="34" charset="0"/>
                <a:cs typeface="Arial" pitchFamily="34" charset="0"/>
              </a:rPr>
              <a:t> </a:t>
            </a:r>
            <a:r>
              <a:rPr lang="es-EC" sz="2100" dirty="0" smtClean="0">
                <a:effectLst>
                  <a:outerShdw blurRad="50800" dist="38100" dir="2700000" algn="tl" rotWithShape="0">
                    <a:prstClr val="black">
                      <a:alpha val="40000"/>
                    </a:prstClr>
                  </a:outerShdw>
                </a:effectLst>
                <a:latin typeface="Arial" pitchFamily="34" charset="0"/>
                <a:ea typeface="Calibri" pitchFamily="34" charset="0"/>
                <a:cs typeface="Arial" pitchFamily="34" charset="0"/>
              </a:rPr>
              <a:t>Mgtr. </a:t>
            </a:r>
            <a:r>
              <a:rPr lang="es-ES_tradnl" sz="2100" dirty="0" smtClean="0">
                <a:latin typeface="Arial" panose="020B0604020202020204" pitchFamily="34" charset="0"/>
                <a:cs typeface="Arial" panose="020B0604020202020204" pitchFamily="34" charset="0"/>
              </a:rPr>
              <a:t>Sotomayor Mosquera Patricio Ramiro</a:t>
            </a:r>
          </a:p>
          <a:p>
            <a:pPr lvl="0" algn="ctr" eaLnBrk="0" fontAlgn="base" hangingPunct="0">
              <a:spcBef>
                <a:spcPct val="0"/>
              </a:spcBef>
              <a:spcAft>
                <a:spcPct val="0"/>
              </a:spcAft>
            </a:pPr>
            <a:r>
              <a:rPr lang="es-ES_tradnl" sz="2100" b="1" dirty="0" smtClean="0">
                <a:latin typeface="Arial" panose="020B0604020202020204" pitchFamily="34" charset="0"/>
                <a:cs typeface="Arial" panose="020B0604020202020204" pitchFamily="34" charset="0"/>
              </a:rPr>
              <a:t>Oponente: </a:t>
            </a:r>
            <a:r>
              <a:rPr lang="es-EC" sz="2100" b="1" dirty="0" smtClean="0">
                <a:latin typeface="Arial" panose="020B0604020202020204" pitchFamily="34" charset="0"/>
                <a:cs typeface="Arial" panose="020B0604020202020204" pitchFamily="34" charset="0"/>
              </a:rPr>
              <a:t> </a:t>
            </a:r>
          </a:p>
          <a:p>
            <a:pPr lvl="0" algn="ctr" eaLnBrk="0" fontAlgn="base" hangingPunct="0">
              <a:spcBef>
                <a:spcPct val="0"/>
              </a:spcBef>
              <a:spcAft>
                <a:spcPct val="0"/>
              </a:spcAft>
            </a:pPr>
            <a:r>
              <a:rPr kumimoji="0" lang="es-EC" sz="2100" i="0" u="none" strike="noStrike" cap="none" normalizeH="0" baseline="0" dirty="0" err="1" smtClean="0">
                <a:ln>
                  <a:noFill/>
                </a:ln>
                <a:solidFill>
                  <a:schemeClr val="tx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Mgtr</a:t>
            </a:r>
            <a:r>
              <a:rPr kumimoji="0" lang="es-EC" sz="2100" i="0" u="none" strike="noStrike" cap="none" normalizeH="0" baseline="0" dirty="0" smtClean="0">
                <a:ln>
                  <a:noFill/>
                </a:ln>
                <a:solidFill>
                  <a:schemeClr val="tx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Santiago Vaca</a:t>
            </a:r>
          </a:p>
        </p:txBody>
      </p:sp>
      <p:pic>
        <p:nvPicPr>
          <p:cNvPr id="2" name="Imagen 1"/>
          <p:cNvPicPr>
            <a:picLocks noChangeAspect="1"/>
          </p:cNvPicPr>
          <p:nvPr/>
        </p:nvPicPr>
        <p:blipFill>
          <a:blip r:embed="rId2" cstate="print"/>
          <a:stretch>
            <a:fillRect/>
          </a:stretch>
        </p:blipFill>
        <p:spPr>
          <a:xfrm>
            <a:off x="2573285" y="495800"/>
            <a:ext cx="6460346" cy="1668499"/>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3793" y="1993263"/>
            <a:ext cx="9517117" cy="2708434"/>
          </a:xfrm>
          <a:prstGeom prst="rect">
            <a:avLst/>
          </a:prstGeom>
        </p:spPr>
        <p:txBody>
          <a:bodyPr wrap="square">
            <a:spAutoFit/>
          </a:bodyPr>
          <a:lstStyle/>
          <a:p>
            <a:r>
              <a:rPr lang="es-ES" sz="2800" dirty="0" smtClean="0">
                <a:latin typeface="Arial" panose="020B0604020202020204" pitchFamily="34" charset="0"/>
                <a:ea typeface="Calibri" panose="020F0502020204030204" pitchFamily="34" charset="0"/>
                <a:cs typeface="Arial" panose="020B0604020202020204" pitchFamily="34" charset="0"/>
              </a:rPr>
              <a:t>OBJETIVO GENERAL </a:t>
            </a:r>
          </a:p>
          <a:p>
            <a:endParaRPr lang="es-ES" sz="2800" dirty="0" smtClean="0">
              <a:latin typeface="Arial" panose="020B0604020202020204" pitchFamily="34" charset="0"/>
              <a:ea typeface="Calibri" panose="020F0502020204030204" pitchFamily="34" charset="0"/>
              <a:cs typeface="Arial" panose="020B0604020202020204" pitchFamily="34" charset="0"/>
            </a:endParaRPr>
          </a:p>
          <a:p>
            <a:endParaRPr lang="es-ES" dirty="0" smtClean="0">
              <a:latin typeface="Times New Roman" panose="02020603050405020304" pitchFamily="18" charset="0"/>
              <a:ea typeface="Calibri" panose="020F0502020204030204" pitchFamily="34" charset="0"/>
            </a:endParaRPr>
          </a:p>
          <a:p>
            <a:pPr algn="just"/>
            <a:r>
              <a:rPr lang="es-ES" sz="2400" dirty="0" smtClean="0">
                <a:latin typeface="Arial" panose="020B0604020202020204" pitchFamily="34" charset="0"/>
                <a:ea typeface="Calibri" panose="020F0502020204030204" pitchFamily="34" charset="0"/>
                <a:cs typeface="Arial" panose="020B0604020202020204" pitchFamily="34" charset="0"/>
              </a:rPr>
              <a:t>Demostrar </a:t>
            </a:r>
            <a:r>
              <a:rPr lang="es-ES" sz="2400" dirty="0">
                <a:latin typeface="Arial" panose="020B0604020202020204" pitchFamily="34" charset="0"/>
                <a:ea typeface="Calibri" panose="020F0502020204030204" pitchFamily="34" charset="0"/>
                <a:cs typeface="Arial" panose="020B0604020202020204" pitchFamily="34" charset="0"/>
              </a:rPr>
              <a:t>la eficacia de la aplicación del programa nutricional construido con actividades recreativas en el fomento de hábitos de alimentación saludable en niños de 9 - 10 años del Colegio </a:t>
            </a:r>
            <a:r>
              <a:rPr lang="es-ES" sz="2400" dirty="0" err="1">
                <a:latin typeface="Arial" panose="020B0604020202020204" pitchFamily="34" charset="0"/>
                <a:ea typeface="Calibri" panose="020F0502020204030204" pitchFamily="34" charset="0"/>
                <a:cs typeface="Arial" panose="020B0604020202020204" pitchFamily="34" charset="0"/>
              </a:rPr>
              <a:t>Alessandro</a:t>
            </a:r>
            <a:r>
              <a:rPr lang="es-ES" sz="2400" dirty="0">
                <a:latin typeface="Arial" panose="020B0604020202020204" pitchFamily="34" charset="0"/>
                <a:ea typeface="Calibri" panose="020F0502020204030204" pitchFamily="34" charset="0"/>
                <a:cs typeface="Arial" panose="020B0604020202020204" pitchFamily="34" charset="0"/>
              </a:rPr>
              <a:t> </a:t>
            </a:r>
            <a:r>
              <a:rPr lang="es-ES" sz="2400" dirty="0" smtClean="0">
                <a:latin typeface="Arial" panose="020B0604020202020204" pitchFamily="34" charset="0"/>
                <a:ea typeface="Calibri" panose="020F0502020204030204" pitchFamily="34" charset="0"/>
                <a:cs typeface="Arial" panose="020B0604020202020204" pitchFamily="34" charset="0"/>
              </a:rPr>
              <a:t>Volta. </a:t>
            </a:r>
            <a:endParaRPr lang="es-EC"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109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6137" y="947898"/>
            <a:ext cx="10620703" cy="4985980"/>
          </a:xfrm>
          <a:prstGeom prst="rect">
            <a:avLst/>
          </a:prstGeom>
        </p:spPr>
        <p:txBody>
          <a:bodyPr wrap="square">
            <a:spAutoFit/>
          </a:bodyPr>
          <a:lstStyle/>
          <a:p>
            <a:r>
              <a:rPr lang="es-ES" sz="2800" b="1" dirty="0" smtClean="0">
                <a:latin typeface="Arial" panose="020B0604020202020204" pitchFamily="34" charset="0"/>
                <a:ea typeface="Calibri" panose="020F0502020204030204" pitchFamily="34" charset="0"/>
                <a:cs typeface="Arial" panose="020B0604020202020204" pitchFamily="34" charset="0"/>
              </a:rPr>
              <a:t>OBJETIVOS ESPECIFICOS </a:t>
            </a:r>
            <a:endParaRPr lang="es-ES" sz="2800" b="1" dirty="0">
              <a:latin typeface="Arial" panose="020B0604020202020204" pitchFamily="34" charset="0"/>
              <a:ea typeface="Calibri" panose="020F0502020204030204" pitchFamily="34" charset="0"/>
              <a:cs typeface="Arial" panose="020B0604020202020204" pitchFamily="34" charset="0"/>
            </a:endParaRPr>
          </a:p>
          <a:p>
            <a:endParaRPr lang="es-ES" dirty="0" smtClean="0">
              <a:latin typeface="Times New Roman" panose="02020603050405020304" pitchFamily="18" charset="0"/>
              <a:ea typeface="Calibri" panose="020F0502020204030204" pitchFamily="34" charset="0"/>
            </a:endParaRPr>
          </a:p>
          <a:p>
            <a:pPr marL="342900" indent="-342900">
              <a:buFont typeface="Arial" panose="020B0604020202020204" pitchFamily="34" charset="0"/>
              <a:buChar char="•"/>
            </a:pPr>
            <a:r>
              <a:rPr lang="es-ES" sz="2800" dirty="0" smtClean="0">
                <a:latin typeface="Arial" panose="020B0604020202020204" pitchFamily="34" charset="0"/>
                <a:ea typeface="Calibri" panose="020F0502020204030204" pitchFamily="34" charset="0"/>
                <a:cs typeface="Arial" panose="020B0604020202020204" pitchFamily="34" charset="0"/>
              </a:rPr>
              <a:t>Fundamentar teóricamente la relación entre Recreación y Salud</a:t>
            </a:r>
          </a:p>
          <a:p>
            <a:pPr marL="342900" indent="-342900">
              <a:buFont typeface="Arial" panose="020B0604020202020204" pitchFamily="34" charset="0"/>
              <a:buChar char="•"/>
            </a:pPr>
            <a:r>
              <a:rPr lang="es-ES" sz="2800" dirty="0" smtClean="0">
                <a:latin typeface="Arial" panose="020B0604020202020204" pitchFamily="34" charset="0"/>
                <a:ea typeface="Calibri" panose="020F0502020204030204" pitchFamily="34" charset="0"/>
                <a:cs typeface="Arial" panose="020B0604020202020204" pitchFamily="34" charset="0"/>
              </a:rPr>
              <a:t>Diagnosticar los hábitos de alimentación y actividad física que tienen los niños del Volta</a:t>
            </a:r>
          </a:p>
          <a:p>
            <a:pPr marL="342900" indent="-342900">
              <a:buFont typeface="Arial" panose="020B0604020202020204" pitchFamily="34" charset="0"/>
              <a:buChar char="•"/>
            </a:pPr>
            <a:r>
              <a:rPr lang="es-EC" sz="2800" dirty="0">
                <a:latin typeface="Arial" panose="020B0604020202020204" pitchFamily="34" charset="0"/>
                <a:cs typeface="Arial" panose="020B0604020202020204" pitchFamily="34" charset="0"/>
              </a:rPr>
              <a:t>Elaborar el programa de nutrición con actividades enmarcadas en la teoría de la </a:t>
            </a:r>
            <a:r>
              <a:rPr lang="es-EC" sz="2800" dirty="0" smtClean="0">
                <a:latin typeface="Arial" panose="020B0604020202020204" pitchFamily="34" charset="0"/>
                <a:cs typeface="Arial" panose="020B0604020202020204" pitchFamily="34" charset="0"/>
              </a:rPr>
              <a:t>Recreación</a:t>
            </a:r>
          </a:p>
          <a:p>
            <a:pPr marL="342900" indent="-342900">
              <a:buFont typeface="Arial" panose="020B0604020202020204" pitchFamily="34" charset="0"/>
              <a:buChar char="•"/>
            </a:pPr>
            <a:r>
              <a:rPr lang="es-EC" sz="2800" dirty="0">
                <a:latin typeface="Arial" panose="020B0604020202020204" pitchFamily="34" charset="0"/>
                <a:cs typeface="Arial" panose="020B0604020202020204" pitchFamily="34" charset="0"/>
              </a:rPr>
              <a:t>Aplicar el programa </a:t>
            </a:r>
            <a:endParaRPr lang="es-EC" sz="28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EC" sz="2800" dirty="0">
                <a:latin typeface="Arial" panose="020B0604020202020204" pitchFamily="34" charset="0"/>
                <a:cs typeface="Arial" panose="020B0604020202020204" pitchFamily="34" charset="0"/>
              </a:rPr>
              <a:t>Evaluar los resultados y declarar sus conclusiones con respecto a la hipótesis planteada</a:t>
            </a:r>
            <a:endParaRPr lang="es-ES" sz="2800" dirty="0" smtClean="0">
              <a:latin typeface="Arial" panose="020B0604020202020204" pitchFamily="34" charset="0"/>
              <a:ea typeface="Calibri" panose="020F0502020204030204" pitchFamily="34" charset="0"/>
              <a:cs typeface="Arial" panose="020B0604020202020204" pitchFamily="34" charset="0"/>
            </a:endParaRPr>
          </a:p>
          <a:p>
            <a:endParaRPr lang="es-ES"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7805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8178" y="1121319"/>
            <a:ext cx="9680029" cy="3539430"/>
          </a:xfrm>
          <a:prstGeom prst="rect">
            <a:avLst/>
          </a:prstGeom>
        </p:spPr>
        <p:txBody>
          <a:bodyPr wrap="square">
            <a:spAutoFit/>
          </a:bodyPr>
          <a:lstStyle/>
          <a:p>
            <a:r>
              <a:rPr lang="es-ES" sz="3200" b="1" dirty="0" smtClean="0">
                <a:latin typeface="Arial" panose="020B0604020202020204" pitchFamily="34" charset="0"/>
                <a:ea typeface="Calibri" panose="020F0502020204030204" pitchFamily="34" charset="0"/>
                <a:cs typeface="Arial" panose="020B0604020202020204" pitchFamily="34" charset="0"/>
              </a:rPr>
              <a:t>HIPÓTESIS</a:t>
            </a:r>
            <a:endParaRPr lang="es-ES" sz="3200" b="1" dirty="0">
              <a:latin typeface="Arial" panose="020B0604020202020204" pitchFamily="34" charset="0"/>
              <a:ea typeface="Calibri" panose="020F0502020204030204" pitchFamily="34" charset="0"/>
              <a:cs typeface="Arial" panose="020B0604020202020204" pitchFamily="34" charset="0"/>
            </a:endParaRPr>
          </a:p>
          <a:p>
            <a:pPr algn="just"/>
            <a:endParaRPr lang="es-ES" sz="3200" dirty="0" smtClean="0">
              <a:latin typeface="Arial" panose="020B0604020202020204" pitchFamily="34" charset="0"/>
              <a:ea typeface="Calibri" panose="020F0502020204030204" pitchFamily="34" charset="0"/>
              <a:cs typeface="Arial" panose="020B0604020202020204" pitchFamily="34" charset="0"/>
            </a:endParaRPr>
          </a:p>
          <a:p>
            <a:pPr algn="just"/>
            <a:r>
              <a:rPr lang="es-EC" sz="3200" dirty="0">
                <a:latin typeface="Arial" panose="020B0604020202020204" pitchFamily="34" charset="0"/>
                <a:cs typeface="Arial" panose="020B0604020202020204" pitchFamily="34" charset="0"/>
              </a:rPr>
              <a:t>La aplicación de un programa de nutrición, construido con actividades recreativas afines, incide positivamente en el fomento de hábitos alimentación saludable de los niños de 9 - 10 años del Colegio </a:t>
            </a:r>
            <a:r>
              <a:rPr lang="es-EC" sz="3200" dirty="0" err="1">
                <a:latin typeface="Arial" panose="020B0604020202020204" pitchFamily="34" charset="0"/>
                <a:cs typeface="Arial" panose="020B0604020202020204" pitchFamily="34" charset="0"/>
              </a:rPr>
              <a:t>Alessandro</a:t>
            </a:r>
            <a:r>
              <a:rPr lang="es-EC" sz="3200" dirty="0">
                <a:latin typeface="Arial" panose="020B0604020202020204" pitchFamily="34" charset="0"/>
                <a:cs typeface="Arial" panose="020B0604020202020204" pitchFamily="34" charset="0"/>
              </a:rPr>
              <a:t> Volta.</a:t>
            </a:r>
            <a:endParaRPr lang="es-ES" sz="3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9513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1931" y="252248"/>
            <a:ext cx="5959366" cy="523220"/>
          </a:xfrm>
          <a:prstGeom prst="rect">
            <a:avLst/>
          </a:prstGeom>
          <a:noFill/>
        </p:spPr>
        <p:txBody>
          <a:bodyPr wrap="square" rtlCol="0">
            <a:spAutoFit/>
          </a:bodyPr>
          <a:lstStyle/>
          <a:p>
            <a:r>
              <a:rPr lang="es-ES" sz="2800" dirty="0" smtClean="0"/>
              <a:t>DISEÑO DE LA INVESTIGACIÓN</a:t>
            </a:r>
            <a:endParaRPr lang="es-EC" sz="2800" dirty="0"/>
          </a:p>
        </p:txBody>
      </p:sp>
      <p:sp>
        <p:nvSpPr>
          <p:cNvPr id="5" name="Rectangle 4"/>
          <p:cNvSpPr/>
          <p:nvPr/>
        </p:nvSpPr>
        <p:spPr>
          <a:xfrm>
            <a:off x="94594" y="991051"/>
            <a:ext cx="3358054" cy="489364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s-ES" sz="2400" b="1" dirty="0" smtClean="0"/>
              <a:t>Tipo de Investigación: </a:t>
            </a:r>
            <a:r>
              <a:rPr lang="es-ES" sz="2400" dirty="0" smtClean="0"/>
              <a:t>Investigación de campo </a:t>
            </a:r>
            <a:r>
              <a:rPr lang="es-EC" sz="2400" dirty="0" smtClean="0"/>
              <a:t> exploratoria, descriptiva y correlacional, de donde la investigación descriptiva aporta con un mayor alcance, ya que se propone indagar los  valores en que se manifiestan las variables estudiadas.</a:t>
            </a:r>
            <a:endParaRPr lang="es-ES" sz="2400" dirty="0"/>
          </a:p>
        </p:txBody>
      </p:sp>
      <p:sp>
        <p:nvSpPr>
          <p:cNvPr id="6" name="Rectangle 5"/>
          <p:cNvSpPr/>
          <p:nvPr/>
        </p:nvSpPr>
        <p:spPr>
          <a:xfrm>
            <a:off x="3743065" y="991051"/>
            <a:ext cx="4590256" cy="252376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a:r>
              <a:rPr lang="es-ES" sz="2300" b="1" dirty="0" smtClean="0"/>
              <a:t>Población y muestra:</a:t>
            </a:r>
          </a:p>
          <a:p>
            <a:pPr algn="just"/>
            <a:r>
              <a:rPr lang="es-ES" sz="2300" dirty="0"/>
              <a:t>La población de estudio corresponde a los niños de 9 a 10 años del Colegio </a:t>
            </a:r>
            <a:r>
              <a:rPr lang="es-ES" sz="2300" dirty="0" err="1"/>
              <a:t>Alessandro</a:t>
            </a:r>
            <a:r>
              <a:rPr lang="es-ES" sz="2300" dirty="0"/>
              <a:t> Volta, que corresponde a 16 individuos.</a:t>
            </a:r>
          </a:p>
          <a:p>
            <a:pPr lvl="0" algn="just"/>
            <a:endParaRPr lang="es-ES" sz="2000" dirty="0"/>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43" t="24784" r="29142" b="20326"/>
          <a:stretch/>
        </p:blipFill>
        <p:spPr bwMode="auto">
          <a:xfrm>
            <a:off x="3732554" y="3697308"/>
            <a:ext cx="4590256" cy="2586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p:cNvSpPr/>
          <p:nvPr/>
        </p:nvSpPr>
        <p:spPr>
          <a:xfrm>
            <a:off x="8623738" y="991051"/>
            <a:ext cx="3121572" cy="39395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 sz="2500" b="1" dirty="0"/>
              <a:t>Modelo estadístico:</a:t>
            </a:r>
          </a:p>
          <a:p>
            <a:r>
              <a:rPr lang="es-EC" sz="2500" dirty="0"/>
              <a:t>El estudio es longitudinal con 2 medidas de análisis como son el pre-test y post-test al comparar los valores numéricos </a:t>
            </a:r>
            <a:r>
              <a:rPr lang="es-EC" sz="2500" dirty="0" smtClean="0"/>
              <a:t>obtenidos</a:t>
            </a:r>
            <a:endParaRPr lang="es-ES" sz="2500" dirty="0"/>
          </a:p>
        </p:txBody>
      </p:sp>
    </p:spTree>
    <p:extLst>
      <p:ext uri="{BB962C8B-B14F-4D97-AF65-F5344CB8AC3E}">
        <p14:creationId xmlns:p14="http://schemas.microsoft.com/office/powerpoint/2010/main" val="355978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72910" y="819806"/>
            <a:ext cx="3436883" cy="523220"/>
          </a:xfrm>
          <a:prstGeom prst="rect">
            <a:avLst/>
          </a:prstGeom>
          <a:noFill/>
        </p:spPr>
        <p:txBody>
          <a:bodyPr wrap="square" rtlCol="0">
            <a:spAutoFit/>
          </a:bodyPr>
          <a:lstStyle/>
          <a:p>
            <a:r>
              <a:rPr lang="es-ES" sz="2800" dirty="0" smtClean="0"/>
              <a:t>MARCO TEÓRICO</a:t>
            </a:r>
            <a:endParaRPr lang="es-EC" sz="2800" dirty="0"/>
          </a:p>
        </p:txBody>
      </p:sp>
      <p:sp>
        <p:nvSpPr>
          <p:cNvPr id="4" name="TextBox 3"/>
          <p:cNvSpPr txBox="1"/>
          <p:nvPr/>
        </p:nvSpPr>
        <p:spPr>
          <a:xfrm>
            <a:off x="882868" y="2941749"/>
            <a:ext cx="2632841"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800" dirty="0" smtClean="0"/>
              <a:t>RECREACIÓN</a:t>
            </a:r>
            <a:endParaRPr lang="es-EC" sz="2800" dirty="0"/>
          </a:p>
        </p:txBody>
      </p:sp>
      <p:sp>
        <p:nvSpPr>
          <p:cNvPr id="5" name="TextBox 4"/>
          <p:cNvSpPr txBox="1"/>
          <p:nvPr/>
        </p:nvSpPr>
        <p:spPr>
          <a:xfrm>
            <a:off x="4430110" y="2065282"/>
            <a:ext cx="5959366"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800" dirty="0" smtClean="0"/>
              <a:t>EXPERIENCIA = DISFRUTE </a:t>
            </a:r>
            <a:endParaRPr lang="es-EC" sz="2800" dirty="0"/>
          </a:p>
        </p:txBody>
      </p:sp>
      <p:sp>
        <p:nvSpPr>
          <p:cNvPr id="6" name="TextBox 5"/>
          <p:cNvSpPr txBox="1"/>
          <p:nvPr/>
        </p:nvSpPr>
        <p:spPr>
          <a:xfrm>
            <a:off x="4430110" y="2957514"/>
            <a:ext cx="5959366"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800" dirty="0" smtClean="0"/>
              <a:t>LIBRE = ESPONTÁNEO</a:t>
            </a:r>
            <a:endParaRPr lang="es-EC" sz="2800" dirty="0"/>
          </a:p>
        </p:txBody>
      </p:sp>
      <p:sp>
        <p:nvSpPr>
          <p:cNvPr id="7" name="TextBox 6"/>
          <p:cNvSpPr txBox="1"/>
          <p:nvPr/>
        </p:nvSpPr>
        <p:spPr>
          <a:xfrm>
            <a:off x="4430109" y="3849746"/>
            <a:ext cx="6637283"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800" dirty="0" smtClean="0"/>
              <a:t>TIEMPO Y ESPACIO = TIEMPO LIBRE</a:t>
            </a:r>
            <a:endParaRPr lang="es-EC" sz="2800" dirty="0"/>
          </a:p>
        </p:txBody>
      </p:sp>
      <p:sp>
        <p:nvSpPr>
          <p:cNvPr id="8" name="TextBox 7"/>
          <p:cNvSpPr txBox="1"/>
          <p:nvPr/>
        </p:nvSpPr>
        <p:spPr>
          <a:xfrm>
            <a:off x="4430109" y="4833612"/>
            <a:ext cx="7094483"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800" dirty="0" smtClean="0"/>
              <a:t>FORMACIÓN = DESARROLLO HUMANO</a:t>
            </a:r>
            <a:endParaRPr lang="es-EC" sz="2800" dirty="0"/>
          </a:p>
        </p:txBody>
      </p:sp>
    </p:spTree>
    <p:extLst>
      <p:ext uri="{BB962C8B-B14F-4D97-AF65-F5344CB8AC3E}">
        <p14:creationId xmlns:p14="http://schemas.microsoft.com/office/powerpoint/2010/main" val="364560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2414" y="2238702"/>
            <a:ext cx="2790496"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dirty="0" smtClean="0"/>
              <a:t>RECREACIÓN EN LA PEDAGOGÍA</a:t>
            </a:r>
            <a:endParaRPr lang="es-EC" sz="2800" dirty="0"/>
          </a:p>
        </p:txBody>
      </p:sp>
      <p:sp>
        <p:nvSpPr>
          <p:cNvPr id="3" name="TextBox 2"/>
          <p:cNvSpPr txBox="1"/>
          <p:nvPr/>
        </p:nvSpPr>
        <p:spPr>
          <a:xfrm>
            <a:off x="4430110" y="914400"/>
            <a:ext cx="5959366"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800" dirty="0" smtClean="0"/>
              <a:t>EL NIÑO ES UN SER LÚDICO</a:t>
            </a:r>
            <a:endParaRPr lang="es-EC" sz="2800" dirty="0"/>
          </a:p>
        </p:txBody>
      </p:sp>
      <p:sp>
        <p:nvSpPr>
          <p:cNvPr id="4" name="TextBox 3"/>
          <p:cNvSpPr txBox="1"/>
          <p:nvPr/>
        </p:nvSpPr>
        <p:spPr>
          <a:xfrm>
            <a:off x="4430110" y="1844565"/>
            <a:ext cx="5959366"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800" dirty="0" smtClean="0"/>
              <a:t>LAS EMOCIONES FACILITAN AL PROCESO PEDAGÓGICO</a:t>
            </a:r>
            <a:endParaRPr lang="es-EC" sz="2800" dirty="0"/>
          </a:p>
        </p:txBody>
      </p:sp>
      <p:sp>
        <p:nvSpPr>
          <p:cNvPr id="5" name="TextBox 4"/>
          <p:cNvSpPr txBox="1"/>
          <p:nvPr/>
        </p:nvSpPr>
        <p:spPr>
          <a:xfrm>
            <a:off x="4430110" y="3205617"/>
            <a:ext cx="5959366"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800" dirty="0" smtClean="0"/>
              <a:t>AYUDAN A LA CONCENTRACIÓN Y RETENTIVA EN LOS OBJETIVOS DE APRENDIZAJE</a:t>
            </a:r>
            <a:endParaRPr lang="es-EC" sz="2800" dirty="0"/>
          </a:p>
        </p:txBody>
      </p:sp>
      <p:sp>
        <p:nvSpPr>
          <p:cNvPr id="6" name="TextBox 5"/>
          <p:cNvSpPr txBox="1"/>
          <p:nvPr/>
        </p:nvSpPr>
        <p:spPr>
          <a:xfrm>
            <a:off x="4430110" y="4997557"/>
            <a:ext cx="5959366"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800" dirty="0" smtClean="0"/>
              <a:t>MEJORAN LOS RESULTADOS DE APRENDIZAJE</a:t>
            </a:r>
            <a:endParaRPr lang="es-EC" sz="2800" dirty="0"/>
          </a:p>
        </p:txBody>
      </p:sp>
    </p:spTree>
    <p:extLst>
      <p:ext uri="{BB962C8B-B14F-4D97-AF65-F5344CB8AC3E}">
        <p14:creationId xmlns:p14="http://schemas.microsoft.com/office/powerpoint/2010/main" val="147100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7821" y="2333296"/>
            <a:ext cx="3090042"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800" dirty="0" smtClean="0"/>
              <a:t>HABITOS DE ALIMENTACIÓN SALUDABLE</a:t>
            </a:r>
            <a:endParaRPr lang="es-EC" sz="2800" dirty="0"/>
          </a:p>
        </p:txBody>
      </p:sp>
      <p:sp>
        <p:nvSpPr>
          <p:cNvPr id="4" name="TextBox 3"/>
          <p:cNvSpPr txBox="1"/>
          <p:nvPr/>
        </p:nvSpPr>
        <p:spPr>
          <a:xfrm>
            <a:off x="4792718" y="1277006"/>
            <a:ext cx="5959366"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800" dirty="0" smtClean="0"/>
              <a:t>ALIMENTARSE EQUILIBRADAMENTE DE ACUERDO AL REQUERIMIENTO CALÓRICO</a:t>
            </a:r>
            <a:endParaRPr lang="es-EC" sz="2800" dirty="0"/>
          </a:p>
        </p:txBody>
      </p:sp>
      <p:sp>
        <p:nvSpPr>
          <p:cNvPr id="5" name="TextBox 4"/>
          <p:cNvSpPr txBox="1"/>
          <p:nvPr/>
        </p:nvSpPr>
        <p:spPr>
          <a:xfrm>
            <a:off x="4792718" y="4051738"/>
            <a:ext cx="5959366"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800" dirty="0" smtClean="0"/>
              <a:t>ADECUADA ACTIVIDAD FÍSICA</a:t>
            </a:r>
            <a:endParaRPr lang="es-EC" sz="2800" dirty="0"/>
          </a:p>
        </p:txBody>
      </p:sp>
    </p:spTree>
    <p:extLst>
      <p:ext uri="{BB962C8B-B14F-4D97-AF65-F5344CB8AC3E}">
        <p14:creationId xmlns:p14="http://schemas.microsoft.com/office/powerpoint/2010/main" val="322052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9324" y="1087820"/>
            <a:ext cx="7330966" cy="646331"/>
          </a:xfrm>
          <a:prstGeom prst="rect">
            <a:avLst/>
          </a:prstGeom>
          <a:noFill/>
        </p:spPr>
        <p:txBody>
          <a:bodyPr wrap="square" rtlCol="0">
            <a:spAutoFit/>
          </a:bodyPr>
          <a:lstStyle/>
          <a:p>
            <a:r>
              <a:rPr lang="es-ES" sz="3600" dirty="0" smtClean="0"/>
              <a:t>PROGRAMA RECREA-SALUD</a:t>
            </a:r>
            <a:endParaRPr lang="es-EC" sz="3600" dirty="0"/>
          </a:p>
        </p:txBody>
      </p:sp>
      <p:sp>
        <p:nvSpPr>
          <p:cNvPr id="3" name="Rectangle 2"/>
          <p:cNvSpPr/>
          <p:nvPr/>
        </p:nvSpPr>
        <p:spPr>
          <a:xfrm>
            <a:off x="740979" y="1989873"/>
            <a:ext cx="10373710" cy="3416320"/>
          </a:xfrm>
          <a:prstGeom prst="rect">
            <a:avLst/>
          </a:prstGeom>
        </p:spPr>
        <p:txBody>
          <a:bodyPr wrap="square">
            <a:spAutoFit/>
          </a:bodyPr>
          <a:lstStyle/>
          <a:p>
            <a:r>
              <a:rPr lang="es-ES" sz="3600" b="1" dirty="0" smtClean="0"/>
              <a:t>Objetivo:</a:t>
            </a:r>
          </a:p>
          <a:p>
            <a:pPr algn="just"/>
            <a:r>
              <a:rPr lang="es-EC" sz="3600" dirty="0" smtClean="0"/>
              <a:t>Promover </a:t>
            </a:r>
            <a:r>
              <a:rPr lang="es-EC" sz="3600" dirty="0"/>
              <a:t>mediante una formación basada en actividades lúdicas, el fomento de hábitos</a:t>
            </a:r>
          </a:p>
          <a:p>
            <a:pPr algn="just"/>
            <a:r>
              <a:rPr lang="es-EC" sz="3600" dirty="0"/>
              <a:t>de alimentación saludable</a:t>
            </a:r>
            <a:r>
              <a:rPr lang="es-EC" sz="3600" dirty="0" smtClean="0"/>
              <a:t>.</a:t>
            </a:r>
          </a:p>
          <a:p>
            <a:pPr algn="just"/>
            <a:r>
              <a:rPr lang="es-ES" sz="3600" b="1" dirty="0" smtClean="0"/>
              <a:t>Duración:</a:t>
            </a:r>
            <a:r>
              <a:rPr lang="es-ES" sz="3600" dirty="0" smtClean="0"/>
              <a:t> 21 días</a:t>
            </a:r>
          </a:p>
          <a:p>
            <a:pPr algn="just"/>
            <a:r>
              <a:rPr lang="es-ES" sz="3600" b="1" dirty="0" smtClean="0"/>
              <a:t>Tiempo : </a:t>
            </a:r>
            <a:r>
              <a:rPr lang="es-ES" sz="3600" dirty="0" smtClean="0"/>
              <a:t>2 horas por sesión.</a:t>
            </a:r>
            <a:endParaRPr lang="es-EC" sz="3600" dirty="0"/>
          </a:p>
        </p:txBody>
      </p:sp>
    </p:spTree>
    <p:extLst>
      <p:ext uri="{BB962C8B-B14F-4D97-AF65-F5344CB8AC3E}">
        <p14:creationId xmlns:p14="http://schemas.microsoft.com/office/powerpoint/2010/main" val="129101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2795750" y="341585"/>
            <a:ext cx="6926317" cy="646331"/>
          </a:xfrm>
          <a:prstGeom prst="rect">
            <a:avLst/>
          </a:prstGeom>
          <a:noFill/>
        </p:spPr>
        <p:txBody>
          <a:bodyPr wrap="square" rtlCol="0">
            <a:spAutoFit/>
          </a:bodyPr>
          <a:lstStyle/>
          <a:p>
            <a:r>
              <a:rPr lang="es-ES" sz="3600" dirty="0" smtClean="0"/>
              <a:t>EXPRESIONES UTILIZADAS:</a:t>
            </a:r>
            <a:endParaRPr lang="es-EC" sz="3600" dirty="0"/>
          </a:p>
        </p:txBody>
      </p:sp>
      <p:sp>
        <p:nvSpPr>
          <p:cNvPr id="4" name="3 CuadroTexto"/>
          <p:cNvSpPr txBox="1"/>
          <p:nvPr/>
        </p:nvSpPr>
        <p:spPr>
          <a:xfrm>
            <a:off x="470331" y="5372031"/>
            <a:ext cx="2091559"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C" sz="2800" dirty="0" smtClean="0"/>
              <a:t>ARTÍSTICA</a:t>
            </a:r>
            <a:endParaRPr lang="es-EC" sz="2800" dirty="0"/>
          </a:p>
        </p:txBody>
      </p:sp>
      <p:sp>
        <p:nvSpPr>
          <p:cNvPr id="5" name="4 CuadroTexto"/>
          <p:cNvSpPr txBox="1"/>
          <p:nvPr/>
        </p:nvSpPr>
        <p:spPr>
          <a:xfrm>
            <a:off x="3787662" y="5365570"/>
            <a:ext cx="1581808"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C" sz="2800" dirty="0" smtClean="0"/>
              <a:t>LÚDICA</a:t>
            </a:r>
            <a:endParaRPr lang="es-EC" sz="2800" dirty="0"/>
          </a:p>
        </p:txBody>
      </p:sp>
      <p:sp>
        <p:nvSpPr>
          <p:cNvPr id="6" name="5 CuadroTexto"/>
          <p:cNvSpPr txBox="1"/>
          <p:nvPr/>
        </p:nvSpPr>
        <p:spPr>
          <a:xfrm>
            <a:off x="6579464" y="5319404"/>
            <a:ext cx="169742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C" sz="2800" dirty="0" smtClean="0"/>
              <a:t>MANUAL</a:t>
            </a:r>
            <a:endParaRPr lang="es-EC" sz="2800" dirty="0"/>
          </a:p>
        </p:txBody>
      </p:sp>
      <p:sp>
        <p:nvSpPr>
          <p:cNvPr id="7" name="6 CuadroTexto"/>
          <p:cNvSpPr txBox="1"/>
          <p:nvPr/>
        </p:nvSpPr>
        <p:spPr>
          <a:xfrm>
            <a:off x="9300761" y="4888516"/>
            <a:ext cx="2433144"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2800" dirty="0" smtClean="0"/>
              <a:t>ACTIVIDAD FÍSICA</a:t>
            </a:r>
            <a:endParaRPr lang="es-EC" sz="2800" dirty="0"/>
          </a:p>
        </p:txBody>
      </p:sp>
      <p:pic>
        <p:nvPicPr>
          <p:cNvPr id="2" name="Picture 1"/>
          <p:cNvPicPr>
            <a:picLocks noChangeAspect="1"/>
          </p:cNvPicPr>
          <p:nvPr/>
        </p:nvPicPr>
        <p:blipFill>
          <a:blip r:embed="rId2"/>
          <a:stretch>
            <a:fillRect/>
          </a:stretch>
        </p:blipFill>
        <p:spPr>
          <a:xfrm>
            <a:off x="266694" y="1382111"/>
            <a:ext cx="2498835" cy="3331779"/>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stretch>
            <a:fillRect/>
          </a:stretch>
        </p:blipFill>
        <p:spPr>
          <a:xfrm>
            <a:off x="2943487" y="1382111"/>
            <a:ext cx="3137461" cy="2701158"/>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stretch>
            <a:fillRect/>
          </a:stretch>
        </p:blipFill>
        <p:spPr>
          <a:xfrm>
            <a:off x="6258906" y="1382111"/>
            <a:ext cx="2348217" cy="3130955"/>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a:stretch>
            <a:fillRect/>
          </a:stretch>
        </p:blipFill>
        <p:spPr>
          <a:xfrm>
            <a:off x="8785080" y="1382110"/>
            <a:ext cx="3202151" cy="24016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541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31905101"/>
              </p:ext>
            </p:extLst>
          </p:nvPr>
        </p:nvGraphicFramePr>
        <p:xfrm>
          <a:off x="158803" y="2002222"/>
          <a:ext cx="7645128" cy="2758965"/>
        </p:xfrm>
        <a:graphic>
          <a:graphicData uri="http://schemas.openxmlformats.org/drawingml/2006/table">
            <a:tbl>
              <a:tblPr firstRow="1" bandRow="1">
                <a:tableStyleId>{3B4B98B0-60AC-42C2-AFA5-B58CD77FA1E5}</a:tableStyleId>
              </a:tblPr>
              <a:tblGrid>
                <a:gridCol w="1473100"/>
                <a:gridCol w="1616941"/>
                <a:gridCol w="2128345"/>
                <a:gridCol w="2426742"/>
              </a:tblGrid>
              <a:tr h="934077">
                <a:tc>
                  <a:txBody>
                    <a:bodyPr/>
                    <a:lstStyle/>
                    <a:p>
                      <a:pPr algn="ctr"/>
                      <a:r>
                        <a:rPr lang="es-ES" dirty="0" smtClean="0"/>
                        <a:t>ACTIVIDAD</a:t>
                      </a: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EXPRESIÓN</a:t>
                      </a: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OBJETIVO EDUCATIVO</a:t>
                      </a: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DESARROLLO DE LA ACTIVIDAD</a:t>
                      </a: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4888">
                <a:tc>
                  <a:txBody>
                    <a:bodyPr/>
                    <a:lstStyle/>
                    <a:p>
                      <a:pPr algn="ctr"/>
                      <a:r>
                        <a:rPr lang="es-ES" dirty="0" smtClean="0"/>
                        <a:t>OBRA DE TITERES</a:t>
                      </a: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ARTÍSTICA</a:t>
                      </a: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IDENTIFICAR LA FUNCIONALIDAD DE LOS ALIMENTOS</a:t>
                      </a: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SE PRESENTA UNA OBRA </a:t>
                      </a:r>
                      <a:r>
                        <a:rPr lang="es-ES" baseline="0" dirty="0" smtClean="0"/>
                        <a:t> DE TÍTERES INTERACTIVA CON EL TEMA: “CONOCIENDO A LOS ALIMENTOS</a:t>
                      </a: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4" name="Picture 3" descr="C:\Users\pablo.cruz\Pictures\TESIS\PIC 1.jpg"/>
          <p:cNvPicPr/>
          <p:nvPr/>
        </p:nvPicPr>
        <p:blipFill rotWithShape="1">
          <a:blip r:embed="rId2" cstate="print">
            <a:extLst>
              <a:ext uri="{28A0092B-C50C-407E-A947-70E740481C1C}">
                <a14:useLocalDpi xmlns:a14="http://schemas.microsoft.com/office/drawing/2010/main" val="0"/>
              </a:ext>
            </a:extLst>
          </a:blip>
          <a:srcRect l="32735" t="6008" r="28224" b="11505"/>
          <a:stretch/>
        </p:blipFill>
        <p:spPr bwMode="auto">
          <a:xfrm>
            <a:off x="8078503" y="493318"/>
            <a:ext cx="3729869" cy="55921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223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662152" y="2301766"/>
            <a:ext cx="11004331" cy="3200400"/>
          </a:xfrm>
          <a:prstGeom prst="rect">
            <a:avLst/>
          </a:prstGeom>
          <a:effectLst/>
        </p:spPr>
        <p:txBody>
          <a:bodyPr vert="horz" anchor="b">
            <a:normAutofit fontScale="77500" lnSpcReduction="20000"/>
          </a:bodyPr>
          <a:lstStyle/>
          <a:p>
            <a:pPr algn="ctr"/>
            <a:r>
              <a:rPr lang="es-EC" sz="3900" dirty="0" smtClean="0">
                <a:ln w="1905"/>
                <a:effectLst>
                  <a:innerShdw blurRad="69850" dist="43180" dir="5400000">
                    <a:srgbClr val="000000">
                      <a:alpha val="65000"/>
                    </a:srgbClr>
                  </a:innerShdw>
                </a:effectLst>
                <a:latin typeface="Arial" panose="020B0604020202020204" pitchFamily="34" charset="0"/>
                <a:cs typeface="Arial" pitchFamily="34" charset="0"/>
              </a:rPr>
              <a:t>“</a:t>
            </a:r>
            <a:r>
              <a:rPr lang="es-EC" sz="4000" b="1" dirty="0">
                <a:latin typeface="Arial" panose="020B0604020202020204" pitchFamily="34" charset="0"/>
                <a:cs typeface="Arial" panose="020B0604020202020204" pitchFamily="34" charset="0"/>
              </a:rPr>
              <a:t>RECREACIÓN PEDAGÓGICA Y HÁBITOS DE ALIMENTACIÓN SALUDABLE EN NIÑOS, CASO DE ESTUDIO EDAD DE 9 A 10 AÑOS DEL COLEGIO ALESSANDRO VOLTA</a:t>
            </a:r>
            <a:r>
              <a:rPr lang="es-EC" sz="4000" b="1" dirty="0" smtClean="0">
                <a:latin typeface="Arial" panose="020B0604020202020204" pitchFamily="34" charset="0"/>
                <a:cs typeface="Arial" panose="020B0604020202020204" pitchFamily="34" charset="0"/>
              </a:rPr>
              <a:t>.</a:t>
            </a:r>
            <a:r>
              <a:rPr lang="es-EC" sz="3900" dirty="0" smtClean="0">
                <a:ln w="1905"/>
                <a:effectLst>
                  <a:innerShdw blurRad="69850" dist="43180" dir="5400000">
                    <a:srgbClr val="000000">
                      <a:alpha val="65000"/>
                    </a:srgbClr>
                  </a:innerShdw>
                </a:effectLst>
                <a:latin typeface="Arial" pitchFamily="34" charset="0"/>
                <a:cs typeface="Arial" pitchFamily="34" charset="0"/>
              </a:rPr>
              <a:t>”</a:t>
            </a:r>
            <a:endParaRPr lang="es-EC" sz="3600" b="1" dirty="0" smtClean="0">
              <a:ln w="1905"/>
              <a:effectLst>
                <a:innerShdw blurRad="69850" dist="43180" dir="5400000">
                  <a:srgbClr val="000000">
                    <a:alpha val="65000"/>
                  </a:srgbClr>
                </a:innerShdw>
              </a:effectLst>
              <a:latin typeface="Arial" pitchFamily="34" charset="0"/>
              <a:cs typeface="Arial" pitchFamily="34" charset="0"/>
            </a:endParaRPr>
          </a:p>
          <a:p>
            <a:pPr algn="ctr"/>
            <a:endParaRPr lang="es-EC" sz="3600" b="1" dirty="0" smtClean="0">
              <a:ln w="1905"/>
              <a:effectLst>
                <a:innerShdw blurRad="69850" dist="43180" dir="5400000">
                  <a:srgbClr val="000000">
                    <a:alpha val="65000"/>
                  </a:srgbClr>
                </a:innerShdw>
              </a:effectLst>
              <a:latin typeface="Arial" pitchFamily="34" charset="0"/>
              <a:cs typeface="Arial" pitchFamily="34" charset="0"/>
            </a:endParaRPr>
          </a:p>
          <a:p>
            <a:pPr algn="ctr"/>
            <a:endParaRPr lang="es-EC" sz="3600" b="1" dirty="0">
              <a:ln w="1905"/>
              <a:effectLst>
                <a:innerShdw blurRad="69850" dist="43180" dir="5400000">
                  <a:srgbClr val="000000">
                    <a:alpha val="65000"/>
                  </a:srgbClr>
                </a:innerShdw>
              </a:effectLst>
              <a:latin typeface="Arial" pitchFamily="34" charset="0"/>
              <a:cs typeface="Arial" pitchFamily="34" charset="0"/>
            </a:endParaRPr>
          </a:p>
          <a:p>
            <a:pPr algn="ctr"/>
            <a:endParaRPr lang="es-EC" sz="3600" b="1" dirty="0" smtClean="0">
              <a:ln w="1905"/>
              <a:effectLst>
                <a:innerShdw blurRad="69850" dist="43180" dir="5400000">
                  <a:srgbClr val="000000">
                    <a:alpha val="65000"/>
                  </a:srgbClr>
                </a:innerShdw>
              </a:effectLst>
              <a:latin typeface="Arial" pitchFamily="34" charset="0"/>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3000" b="1" i="0" u="none" strike="noStrike" kern="1200" normalizeH="0" baseline="0" noProof="0" dirty="0" smtClean="0">
                <a:ln w="1905"/>
                <a:effectLst>
                  <a:innerShdw blurRad="69850" dist="43180" dir="5400000">
                    <a:srgbClr val="000000">
                      <a:alpha val="65000"/>
                    </a:srgbClr>
                  </a:innerShdw>
                </a:effectLst>
                <a:uLnTx/>
                <a:uFillTx/>
                <a:latin typeface="Arial" pitchFamily="34" charset="0"/>
                <a:ea typeface="+mj-ea"/>
                <a:cs typeface="Arial" pitchFamily="34" charset="0"/>
              </a:rPr>
              <a:t/>
            </a:r>
            <a:br>
              <a:rPr kumimoji="0" lang="es-EC" sz="3000" b="1" i="0" u="none" strike="noStrike" kern="1200" normalizeH="0" baseline="0" noProof="0" dirty="0" smtClean="0">
                <a:ln w="1905"/>
                <a:effectLst>
                  <a:innerShdw blurRad="69850" dist="43180" dir="5400000">
                    <a:srgbClr val="000000">
                      <a:alpha val="65000"/>
                    </a:srgbClr>
                  </a:innerShdw>
                </a:effectLst>
                <a:uLnTx/>
                <a:uFillTx/>
                <a:latin typeface="Arial" pitchFamily="34" charset="0"/>
                <a:ea typeface="+mj-ea"/>
                <a:cs typeface="Arial" pitchFamily="34" charset="0"/>
              </a:rPr>
            </a:br>
            <a:endParaRPr kumimoji="0" lang="es-EC" sz="3000" b="1" i="0" u="none" strike="noStrike" kern="1200" normalizeH="0" baseline="0" noProof="0" dirty="0">
              <a:ln w="1905"/>
              <a:effectLst>
                <a:innerShdw blurRad="69850" dist="43180" dir="5400000">
                  <a:srgbClr val="000000">
                    <a:alpha val="65000"/>
                  </a:srgbClr>
                </a:innerShdw>
              </a:effectLst>
              <a:uLnTx/>
              <a:uFillTx/>
              <a:latin typeface="Arial" pitchFamily="34" charset="0"/>
              <a:ea typeface="+mj-ea"/>
              <a:cs typeface="Arial" pitchFamily="34" charset="0"/>
            </a:endParaRPr>
          </a:p>
        </p:txBody>
      </p:sp>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11111039"/>
              </p:ext>
            </p:extLst>
          </p:nvPr>
        </p:nvGraphicFramePr>
        <p:xfrm>
          <a:off x="158803" y="2002222"/>
          <a:ext cx="7645128" cy="2945757"/>
        </p:xfrm>
        <a:graphic>
          <a:graphicData uri="http://schemas.openxmlformats.org/drawingml/2006/table">
            <a:tbl>
              <a:tblPr firstRow="1" bandRow="1">
                <a:tableStyleId>{3B4B98B0-60AC-42C2-AFA5-B58CD77FA1E5}</a:tableStyleId>
              </a:tblPr>
              <a:tblGrid>
                <a:gridCol w="1473100"/>
                <a:gridCol w="1616941"/>
                <a:gridCol w="2128345"/>
                <a:gridCol w="2426742"/>
              </a:tblGrid>
              <a:tr h="934077">
                <a:tc>
                  <a:txBody>
                    <a:bodyPr/>
                    <a:lstStyle/>
                    <a:p>
                      <a:pPr algn="ctr"/>
                      <a:r>
                        <a:rPr lang="es-ES" dirty="0" smtClean="0"/>
                        <a:t>ACTIVIDAD</a:t>
                      </a: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EXPRESIÓN</a:t>
                      </a: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OBJETIVO EDUCATIVO</a:t>
                      </a: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DESARROLLO DE LA ACTIVIDAD</a:t>
                      </a: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4888">
                <a:tc>
                  <a:txBody>
                    <a:bodyPr/>
                    <a:lstStyle/>
                    <a:p>
                      <a:pPr algn="ctr"/>
                      <a:r>
                        <a:rPr lang="es-ES" dirty="0" smtClean="0"/>
                        <a:t>COCINAR ES DIVERTIDO</a:t>
                      </a: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MANUAL</a:t>
                      </a: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CREAR</a:t>
                      </a:r>
                      <a:r>
                        <a:rPr lang="es-ES" baseline="0" dirty="0" smtClean="0"/>
                        <a:t> PLATOS SALUDABLES</a:t>
                      </a: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LOS</a:t>
                      </a:r>
                      <a:r>
                        <a:rPr lang="es-ES" baseline="0" dirty="0" smtClean="0"/>
                        <a:t> NIÑOS PREPARAN PLATILLOS SALUDABLES APLICANDO TÉCNICAS DE COCINA</a:t>
                      </a: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4" name="Picture 3" descr="C:\Users\pablo.cruz\Pictures\TESIS\PIC 11.jpg"/>
          <p:cNvPicPr/>
          <p:nvPr/>
        </p:nvPicPr>
        <p:blipFill rotWithShape="1">
          <a:blip r:embed="rId2" cstate="print">
            <a:extLst>
              <a:ext uri="{28A0092B-C50C-407E-A947-70E740481C1C}">
                <a14:useLocalDpi xmlns:a14="http://schemas.microsoft.com/office/drawing/2010/main" val="0"/>
              </a:ext>
            </a:extLst>
          </a:blip>
          <a:srcRect l="22225" r="-577" b="14113"/>
          <a:stretch/>
        </p:blipFill>
        <p:spPr bwMode="auto">
          <a:xfrm>
            <a:off x="8053550" y="719959"/>
            <a:ext cx="3565635" cy="52551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066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53503" y="2207171"/>
            <a:ext cx="5202622" cy="3416320"/>
          </a:xfrm>
          <a:prstGeom prst="rect">
            <a:avLst/>
          </a:prstGeom>
          <a:noFill/>
        </p:spPr>
        <p:txBody>
          <a:bodyPr wrap="square" rtlCol="0">
            <a:spAutoFit/>
          </a:bodyPr>
          <a:lstStyle/>
          <a:p>
            <a:r>
              <a:rPr lang="es-ES" sz="3600" dirty="0" smtClean="0">
                <a:solidFill>
                  <a:srgbClr val="FF0000"/>
                </a:solidFill>
              </a:rPr>
              <a:t>92,2</a:t>
            </a:r>
            <a:r>
              <a:rPr lang="es-ES" sz="3600" dirty="0" smtClean="0"/>
              <a:t> / 100</a:t>
            </a:r>
          </a:p>
          <a:p>
            <a:r>
              <a:rPr lang="es-ES" sz="3600" dirty="0" smtClean="0"/>
              <a:t>SIENDO 95 EL VALOR DE DEMUESTRA HÁBITOS DE ALIMENTACIÓN SALUDABLE</a:t>
            </a:r>
            <a:endParaRPr lang="es-EC" sz="3600" dirty="0"/>
          </a:p>
        </p:txBody>
      </p:sp>
      <p:sp>
        <p:nvSpPr>
          <p:cNvPr id="5" name="TextBox 4"/>
          <p:cNvSpPr txBox="1"/>
          <p:nvPr/>
        </p:nvSpPr>
        <p:spPr>
          <a:xfrm>
            <a:off x="1135117" y="2207171"/>
            <a:ext cx="4887311" cy="3416320"/>
          </a:xfrm>
          <a:prstGeom prst="rect">
            <a:avLst/>
          </a:prstGeom>
          <a:noFill/>
        </p:spPr>
        <p:txBody>
          <a:bodyPr wrap="square" rtlCol="0">
            <a:spAutoFit/>
          </a:bodyPr>
          <a:lstStyle/>
          <a:p>
            <a:r>
              <a:rPr lang="es-ES" sz="3600" dirty="0" smtClean="0"/>
              <a:t>PRUEBA DE DIAGNÓSTICO DE HÁBITOS DE ALIEMNTACIÓN Y ACTIVIDAD FÍSICA DE GARAIGORDOBIL</a:t>
            </a:r>
            <a:endParaRPr lang="es-EC" sz="3600" dirty="0"/>
          </a:p>
        </p:txBody>
      </p:sp>
      <p:sp>
        <p:nvSpPr>
          <p:cNvPr id="6" name="TextBox 5"/>
          <p:cNvSpPr txBox="1"/>
          <p:nvPr/>
        </p:nvSpPr>
        <p:spPr>
          <a:xfrm>
            <a:off x="2869324" y="1087820"/>
            <a:ext cx="7330966" cy="646331"/>
          </a:xfrm>
          <a:prstGeom prst="rect">
            <a:avLst/>
          </a:prstGeom>
          <a:noFill/>
        </p:spPr>
        <p:txBody>
          <a:bodyPr wrap="square" rtlCol="0">
            <a:spAutoFit/>
          </a:bodyPr>
          <a:lstStyle/>
          <a:p>
            <a:r>
              <a:rPr lang="es-ES" sz="3600" dirty="0" smtClean="0"/>
              <a:t>PROGRAMA RECREA-SALUD</a:t>
            </a:r>
            <a:endParaRPr lang="es-EC" sz="3600" dirty="0"/>
          </a:p>
        </p:txBody>
      </p:sp>
    </p:spTree>
    <p:extLst>
      <p:ext uri="{BB962C8B-B14F-4D97-AF65-F5344CB8AC3E}">
        <p14:creationId xmlns:p14="http://schemas.microsoft.com/office/powerpoint/2010/main" val="178094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355834" y="451951"/>
          <a:ext cx="9480332" cy="6127523"/>
        </p:xfrm>
        <a:graphic>
          <a:graphicData uri="http://schemas.openxmlformats.org/drawingml/2006/table">
            <a:tbl>
              <a:tblPr/>
              <a:tblGrid>
                <a:gridCol w="6689322"/>
                <a:gridCol w="1266573"/>
                <a:gridCol w="1524437"/>
              </a:tblGrid>
              <a:tr h="708277">
                <a:tc>
                  <a:txBody>
                    <a:bodyPr/>
                    <a:lstStyle/>
                    <a:p>
                      <a:pPr algn="ctr">
                        <a:lnSpc>
                          <a:spcPct val="115000"/>
                        </a:lnSpc>
                        <a:spcAft>
                          <a:spcPts val="0"/>
                        </a:spcAft>
                      </a:pPr>
                      <a:r>
                        <a:rPr lang="es-ES" sz="2000" b="1" dirty="0">
                          <a:solidFill>
                            <a:srgbClr val="000000"/>
                          </a:solidFill>
                          <a:latin typeface="Times New Roman"/>
                          <a:ea typeface="Times New Roman"/>
                          <a:cs typeface="Times New Roman"/>
                        </a:rPr>
                        <a:t>Dimensión de alimentación y nutrición</a:t>
                      </a:r>
                      <a:endParaRPr lang="es-EC" sz="2000" dirty="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b="1" dirty="0">
                          <a:solidFill>
                            <a:srgbClr val="000000"/>
                          </a:solidFill>
                          <a:latin typeface="Times New Roman"/>
                          <a:ea typeface="Times New Roman"/>
                          <a:cs typeface="Times New Roman"/>
                        </a:rPr>
                        <a:t>Promedio</a:t>
                      </a:r>
                      <a:endParaRPr lang="es-EC" sz="2000" dirty="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b="1" dirty="0">
                          <a:solidFill>
                            <a:srgbClr val="000000"/>
                          </a:solidFill>
                          <a:latin typeface="Times New Roman"/>
                          <a:ea typeface="Times New Roman"/>
                          <a:cs typeface="Times New Roman"/>
                        </a:rPr>
                        <a:t>Desviación estándar</a:t>
                      </a:r>
                      <a:endParaRPr lang="es-EC" sz="2000" dirty="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143">
                <a:tc>
                  <a:txBody>
                    <a:bodyPr/>
                    <a:lstStyle/>
                    <a:p>
                      <a:pPr>
                        <a:lnSpc>
                          <a:spcPct val="115000"/>
                        </a:lnSpc>
                        <a:spcAft>
                          <a:spcPts val="0"/>
                        </a:spcAft>
                      </a:pPr>
                      <a:r>
                        <a:rPr lang="es-ES" sz="1600" dirty="0">
                          <a:solidFill>
                            <a:srgbClr val="000000"/>
                          </a:solidFill>
                          <a:latin typeface="Times New Roman"/>
                          <a:ea typeface="Times New Roman"/>
                          <a:cs typeface="Times New Roman"/>
                        </a:rPr>
                        <a:t>Tomo refrescos o jugos embotellados</a:t>
                      </a:r>
                      <a:endParaRPr lang="es-EC" sz="1600" dirty="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3,6</a:t>
                      </a:r>
                      <a:endParaRPr lang="es-EC" sz="16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2,29</a:t>
                      </a:r>
                      <a:endParaRPr lang="es-EC" sz="16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143">
                <a:tc>
                  <a:txBody>
                    <a:bodyPr/>
                    <a:lstStyle/>
                    <a:p>
                      <a:pPr>
                        <a:lnSpc>
                          <a:spcPct val="115000"/>
                        </a:lnSpc>
                        <a:spcAft>
                          <a:spcPts val="0"/>
                        </a:spcAft>
                      </a:pPr>
                      <a:r>
                        <a:rPr lang="es-ES" sz="1600" dirty="0">
                          <a:solidFill>
                            <a:srgbClr val="000000"/>
                          </a:solidFill>
                          <a:latin typeface="Times New Roman"/>
                          <a:ea typeface="Times New Roman"/>
                          <a:cs typeface="Times New Roman"/>
                        </a:rPr>
                        <a:t>Tomo leches </a:t>
                      </a:r>
                      <a:r>
                        <a:rPr lang="es-ES" sz="1600" dirty="0" err="1">
                          <a:solidFill>
                            <a:srgbClr val="000000"/>
                          </a:solidFill>
                          <a:latin typeface="Times New Roman"/>
                          <a:ea typeface="Times New Roman"/>
                          <a:cs typeface="Times New Roman"/>
                        </a:rPr>
                        <a:t>saborizadas</a:t>
                      </a:r>
                      <a:r>
                        <a:rPr lang="es-ES" sz="1600" dirty="0">
                          <a:solidFill>
                            <a:srgbClr val="000000"/>
                          </a:solidFill>
                          <a:latin typeface="Times New Roman"/>
                          <a:ea typeface="Times New Roman"/>
                          <a:cs typeface="Times New Roman"/>
                        </a:rPr>
                        <a:t>: chocolate, fresa, etc. </a:t>
                      </a:r>
                      <a:endParaRPr lang="es-EC" sz="1600" dirty="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4,1</a:t>
                      </a:r>
                      <a:endParaRPr lang="es-EC" sz="16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3,90</a:t>
                      </a:r>
                      <a:endParaRPr lang="es-EC" sz="16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143">
                <a:tc>
                  <a:txBody>
                    <a:bodyPr/>
                    <a:lstStyle/>
                    <a:p>
                      <a:pPr>
                        <a:lnSpc>
                          <a:spcPct val="115000"/>
                        </a:lnSpc>
                        <a:spcAft>
                          <a:spcPts val="0"/>
                        </a:spcAft>
                      </a:pPr>
                      <a:r>
                        <a:rPr lang="es-ES" sz="1600" dirty="0">
                          <a:solidFill>
                            <a:srgbClr val="000000"/>
                          </a:solidFill>
                          <a:latin typeface="Times New Roman"/>
                          <a:ea typeface="Times New Roman"/>
                          <a:cs typeface="Times New Roman"/>
                        </a:rPr>
                        <a:t>Como frutas y verduras</a:t>
                      </a:r>
                      <a:endParaRPr lang="es-EC" sz="1600" dirty="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3,8</a:t>
                      </a:r>
                      <a:endParaRPr lang="es-EC" sz="16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2,90</a:t>
                      </a:r>
                      <a:endParaRPr lang="es-EC" sz="16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143">
                <a:tc>
                  <a:txBody>
                    <a:bodyPr/>
                    <a:lstStyle/>
                    <a:p>
                      <a:pPr>
                        <a:lnSpc>
                          <a:spcPct val="115000"/>
                        </a:lnSpc>
                        <a:spcAft>
                          <a:spcPts val="0"/>
                        </a:spcAft>
                      </a:pPr>
                      <a:r>
                        <a:rPr lang="es-ES" sz="1600" dirty="0">
                          <a:solidFill>
                            <a:srgbClr val="000000"/>
                          </a:solidFill>
                          <a:latin typeface="Times New Roman"/>
                          <a:ea typeface="Times New Roman"/>
                          <a:cs typeface="Times New Roman"/>
                        </a:rPr>
                        <a:t>Desayuno antes de salir de mi casa</a:t>
                      </a:r>
                      <a:endParaRPr lang="es-EC" sz="1600" dirty="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1,1</a:t>
                      </a:r>
                      <a:endParaRPr lang="es-EC" sz="16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3,41</a:t>
                      </a:r>
                      <a:endParaRPr lang="es-EC" sz="16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143">
                <a:tc>
                  <a:txBody>
                    <a:bodyPr/>
                    <a:lstStyle/>
                    <a:p>
                      <a:pPr>
                        <a:lnSpc>
                          <a:spcPct val="115000"/>
                        </a:lnSpc>
                        <a:spcAft>
                          <a:spcPts val="0"/>
                        </a:spcAft>
                      </a:pPr>
                      <a:r>
                        <a:rPr lang="es-ES" sz="1600" dirty="0">
                          <a:solidFill>
                            <a:srgbClr val="000000"/>
                          </a:solidFill>
                          <a:latin typeface="Times New Roman"/>
                          <a:ea typeface="Times New Roman"/>
                          <a:cs typeface="Times New Roman"/>
                        </a:rPr>
                        <a:t>Cuando veo la televisión como golosinas o frituras </a:t>
                      </a:r>
                      <a:endParaRPr lang="es-EC" sz="1600" dirty="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4,1</a:t>
                      </a:r>
                      <a:endParaRPr lang="es-EC" sz="16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3,83</a:t>
                      </a:r>
                      <a:endParaRPr lang="es-EC" sz="16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143">
                <a:tc>
                  <a:txBody>
                    <a:bodyPr/>
                    <a:lstStyle/>
                    <a:p>
                      <a:pPr>
                        <a:lnSpc>
                          <a:spcPct val="115000"/>
                        </a:lnSpc>
                        <a:spcAft>
                          <a:spcPts val="0"/>
                        </a:spcAft>
                      </a:pPr>
                      <a:r>
                        <a:rPr lang="es-ES" sz="1600" dirty="0">
                          <a:solidFill>
                            <a:srgbClr val="000000"/>
                          </a:solidFill>
                          <a:latin typeface="Times New Roman"/>
                          <a:ea typeface="Times New Roman"/>
                          <a:cs typeface="Times New Roman"/>
                        </a:rPr>
                        <a:t>El lunch que como todos los días lo compro en la escuela o en la calle</a:t>
                      </a:r>
                      <a:endParaRPr lang="es-EC" sz="1600" dirty="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4,2</a:t>
                      </a:r>
                      <a:endParaRPr lang="es-EC" sz="16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4,00</a:t>
                      </a:r>
                      <a:endParaRPr lang="es-EC" sz="16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143">
                <a:tc>
                  <a:txBody>
                    <a:bodyPr/>
                    <a:lstStyle/>
                    <a:p>
                      <a:pPr>
                        <a:lnSpc>
                          <a:spcPct val="115000"/>
                        </a:lnSpc>
                        <a:spcAft>
                          <a:spcPts val="0"/>
                        </a:spcAft>
                      </a:pPr>
                      <a:r>
                        <a:rPr lang="es-ES" sz="1600" dirty="0">
                          <a:solidFill>
                            <a:srgbClr val="000000"/>
                          </a:solidFill>
                          <a:latin typeface="Times New Roman"/>
                          <a:ea typeface="Times New Roman"/>
                          <a:cs typeface="Times New Roman"/>
                        </a:rPr>
                        <a:t>Si tengo hambre entre comidas, como una fruta</a:t>
                      </a:r>
                      <a:endParaRPr lang="es-EC" sz="1600" dirty="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3,5</a:t>
                      </a:r>
                      <a:endParaRPr lang="es-EC" sz="16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2,11</a:t>
                      </a:r>
                      <a:endParaRPr lang="es-EC" sz="16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143">
                <a:tc>
                  <a:txBody>
                    <a:bodyPr/>
                    <a:lstStyle/>
                    <a:p>
                      <a:pPr>
                        <a:lnSpc>
                          <a:spcPct val="115000"/>
                        </a:lnSpc>
                        <a:spcAft>
                          <a:spcPts val="0"/>
                        </a:spcAft>
                      </a:pPr>
                      <a:r>
                        <a:rPr lang="es-ES" sz="1600" dirty="0">
                          <a:solidFill>
                            <a:srgbClr val="000000"/>
                          </a:solidFill>
                          <a:latin typeface="Times New Roman"/>
                          <a:ea typeface="Times New Roman"/>
                          <a:cs typeface="Times New Roman"/>
                        </a:rPr>
                        <a:t>A la hora de comer veo la televisión</a:t>
                      </a:r>
                      <a:endParaRPr lang="es-EC" sz="1600" dirty="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3,9</a:t>
                      </a:r>
                      <a:endParaRPr lang="es-EC" sz="16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3,32</a:t>
                      </a:r>
                      <a:endParaRPr lang="es-EC" sz="16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143">
                <a:tc>
                  <a:txBody>
                    <a:bodyPr/>
                    <a:lstStyle/>
                    <a:p>
                      <a:pPr>
                        <a:lnSpc>
                          <a:spcPct val="115000"/>
                        </a:lnSpc>
                        <a:spcAft>
                          <a:spcPts val="0"/>
                        </a:spcAft>
                      </a:pPr>
                      <a:r>
                        <a:rPr lang="es-ES" sz="1600" dirty="0">
                          <a:solidFill>
                            <a:srgbClr val="000000"/>
                          </a:solidFill>
                          <a:latin typeface="Times New Roman"/>
                          <a:ea typeface="Times New Roman"/>
                          <a:cs typeface="Times New Roman"/>
                        </a:rPr>
                        <a:t> Como al menos 2 verduras al día</a:t>
                      </a:r>
                      <a:endParaRPr lang="es-EC" sz="1600" dirty="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4,5</a:t>
                      </a:r>
                      <a:endParaRPr lang="es-EC" sz="16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5,07</a:t>
                      </a:r>
                      <a:endParaRPr lang="es-EC" sz="16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6622">
                <a:tc>
                  <a:txBody>
                    <a:bodyPr/>
                    <a:lstStyle/>
                    <a:p>
                      <a:pPr>
                        <a:lnSpc>
                          <a:spcPct val="115000"/>
                        </a:lnSpc>
                        <a:spcAft>
                          <a:spcPts val="0"/>
                        </a:spcAft>
                      </a:pPr>
                      <a:r>
                        <a:rPr lang="es-ES" sz="1600" dirty="0">
                          <a:solidFill>
                            <a:srgbClr val="000000"/>
                          </a:solidFill>
                          <a:latin typeface="Times New Roman"/>
                          <a:ea typeface="Times New Roman"/>
                          <a:cs typeface="Times New Roman"/>
                        </a:rPr>
                        <a:t>Estoy más tiempo en la computadora o videojuegos que jugando fútbol u otro deporte o actividad física </a:t>
                      </a:r>
                      <a:endParaRPr lang="es-EC" sz="1600" dirty="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1,8</a:t>
                      </a:r>
                      <a:endParaRPr lang="es-EC" sz="16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2,45</a:t>
                      </a:r>
                      <a:endParaRPr lang="es-EC" sz="16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143">
                <a:tc>
                  <a:txBody>
                    <a:bodyPr/>
                    <a:lstStyle/>
                    <a:p>
                      <a:pPr>
                        <a:lnSpc>
                          <a:spcPct val="115000"/>
                        </a:lnSpc>
                        <a:spcAft>
                          <a:spcPts val="0"/>
                        </a:spcAft>
                      </a:pPr>
                      <a:r>
                        <a:rPr lang="es-ES" sz="1600" dirty="0">
                          <a:solidFill>
                            <a:srgbClr val="000000"/>
                          </a:solidFill>
                          <a:latin typeface="Times New Roman"/>
                          <a:ea typeface="Times New Roman"/>
                          <a:cs typeface="Times New Roman"/>
                        </a:rPr>
                        <a:t>Me paso 2 horas o más viendo programas de televisión </a:t>
                      </a:r>
                      <a:endParaRPr lang="es-EC" sz="1600" dirty="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1,7</a:t>
                      </a:r>
                      <a:endParaRPr lang="es-EC" sz="16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2,70</a:t>
                      </a:r>
                      <a:endParaRPr lang="es-EC" sz="16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143">
                <a:tc>
                  <a:txBody>
                    <a:bodyPr/>
                    <a:lstStyle/>
                    <a:p>
                      <a:pPr>
                        <a:lnSpc>
                          <a:spcPct val="115000"/>
                        </a:lnSpc>
                        <a:spcAft>
                          <a:spcPts val="0"/>
                        </a:spcAft>
                      </a:pPr>
                      <a:r>
                        <a:rPr lang="es-ES" sz="1600" dirty="0">
                          <a:solidFill>
                            <a:srgbClr val="000000"/>
                          </a:solidFill>
                          <a:latin typeface="Times New Roman"/>
                          <a:ea typeface="Times New Roman"/>
                          <a:cs typeface="Times New Roman"/>
                        </a:rPr>
                        <a:t>Juego en el parque, jardín o patio con otros niños </a:t>
                      </a:r>
                      <a:endParaRPr lang="es-EC" sz="1600" dirty="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3,2</a:t>
                      </a:r>
                      <a:endParaRPr lang="es-EC" sz="16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2,43</a:t>
                      </a:r>
                      <a:endParaRPr lang="es-EC" sz="16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143">
                <a:tc>
                  <a:txBody>
                    <a:bodyPr/>
                    <a:lstStyle/>
                    <a:p>
                      <a:pPr>
                        <a:lnSpc>
                          <a:spcPct val="115000"/>
                        </a:lnSpc>
                        <a:spcAft>
                          <a:spcPts val="0"/>
                        </a:spcAft>
                      </a:pPr>
                      <a:r>
                        <a:rPr lang="es-ES" sz="1600" dirty="0">
                          <a:solidFill>
                            <a:srgbClr val="000000"/>
                          </a:solidFill>
                          <a:latin typeface="Times New Roman"/>
                          <a:ea typeface="Times New Roman"/>
                          <a:cs typeface="Times New Roman"/>
                        </a:rPr>
                        <a:t>A la hora de recreo hago algún deporte o actividad física </a:t>
                      </a:r>
                      <a:endParaRPr lang="es-EC" sz="1600" dirty="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2,7</a:t>
                      </a:r>
                      <a:endParaRPr lang="es-EC" sz="16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2,64</a:t>
                      </a:r>
                      <a:endParaRPr lang="es-EC" sz="16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6622">
                <a:tc>
                  <a:txBody>
                    <a:bodyPr/>
                    <a:lstStyle/>
                    <a:p>
                      <a:pPr>
                        <a:lnSpc>
                          <a:spcPct val="115000"/>
                        </a:lnSpc>
                        <a:spcAft>
                          <a:spcPts val="0"/>
                        </a:spcAft>
                      </a:pPr>
                      <a:r>
                        <a:rPr lang="es-ES" sz="1600" dirty="0">
                          <a:solidFill>
                            <a:srgbClr val="000000"/>
                          </a:solidFill>
                          <a:latin typeface="Times New Roman"/>
                          <a:ea typeface="Times New Roman"/>
                          <a:cs typeface="Times New Roman"/>
                        </a:rPr>
                        <a:t>Practico algún tipo de actividad física o deportiva además de la que realizo en la escuela los días </a:t>
                      </a:r>
                      <a:endParaRPr lang="es-EC" sz="1600" dirty="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2,9</a:t>
                      </a:r>
                      <a:endParaRPr lang="es-EC" sz="16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3,17</a:t>
                      </a:r>
                      <a:endParaRPr lang="es-EC" sz="16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143">
                <a:tc>
                  <a:txBody>
                    <a:bodyPr/>
                    <a:lstStyle/>
                    <a:p>
                      <a:pPr>
                        <a:lnSpc>
                          <a:spcPct val="115000"/>
                        </a:lnSpc>
                        <a:spcAft>
                          <a:spcPts val="0"/>
                        </a:spcAft>
                      </a:pPr>
                      <a:r>
                        <a:rPr lang="es-ES" sz="1600" dirty="0">
                          <a:solidFill>
                            <a:srgbClr val="000000"/>
                          </a:solidFill>
                          <a:latin typeface="Times New Roman"/>
                          <a:ea typeface="Times New Roman"/>
                          <a:cs typeface="Times New Roman"/>
                        </a:rPr>
                        <a:t>Camino por lo menos 15 minutos por día</a:t>
                      </a:r>
                      <a:endParaRPr lang="es-EC" sz="1600" dirty="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Times New Roman"/>
                          <a:ea typeface="Times New Roman"/>
                          <a:cs typeface="Times New Roman"/>
                        </a:rPr>
                        <a:t>2,9</a:t>
                      </a:r>
                      <a:endParaRPr lang="es-EC" sz="1600" dirty="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Times New Roman"/>
                          <a:ea typeface="Times New Roman"/>
                          <a:cs typeface="Times New Roman"/>
                        </a:rPr>
                        <a:t>2,53</a:t>
                      </a:r>
                      <a:endParaRPr lang="es-EC" sz="1600" dirty="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143">
                <a:tc>
                  <a:txBody>
                    <a:bodyPr/>
                    <a:lstStyle/>
                    <a:p>
                      <a:pPr algn="ctr">
                        <a:lnSpc>
                          <a:spcPct val="115000"/>
                        </a:lnSpc>
                        <a:spcAft>
                          <a:spcPts val="0"/>
                        </a:spcAft>
                      </a:pPr>
                      <a:r>
                        <a:rPr lang="es-ES" sz="1600" b="1" dirty="0">
                          <a:solidFill>
                            <a:srgbClr val="000000"/>
                          </a:solidFill>
                          <a:latin typeface="Times New Roman"/>
                          <a:ea typeface="Times New Roman"/>
                          <a:cs typeface="Times New Roman"/>
                        </a:rPr>
                        <a:t>Sumatoria</a:t>
                      </a:r>
                      <a:endParaRPr lang="es-EC" sz="1600" dirty="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b="1">
                          <a:solidFill>
                            <a:srgbClr val="000000"/>
                          </a:solidFill>
                          <a:latin typeface="Times New Roman"/>
                          <a:ea typeface="Times New Roman"/>
                          <a:cs typeface="Times New Roman"/>
                        </a:rPr>
                        <a:t>92,2</a:t>
                      </a:r>
                      <a:endParaRPr lang="es-EC" sz="16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6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6580"/>
          <p:cNvGraphicFramePr/>
          <p:nvPr>
            <p:extLst>
              <p:ext uri="{D42A27DB-BD31-4B8C-83A1-F6EECF244321}">
                <p14:modId xmlns:p14="http://schemas.microsoft.com/office/powerpoint/2010/main" val="3729872136"/>
              </p:ext>
            </p:extLst>
          </p:nvPr>
        </p:nvGraphicFramePr>
        <p:xfrm>
          <a:off x="6180082" y="1466193"/>
          <a:ext cx="5376041" cy="39583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6579"/>
          <p:cNvGraphicFramePr/>
          <p:nvPr>
            <p:extLst>
              <p:ext uri="{D42A27DB-BD31-4B8C-83A1-F6EECF244321}">
                <p14:modId xmlns:p14="http://schemas.microsoft.com/office/powerpoint/2010/main" val="2616466968"/>
              </p:ext>
            </p:extLst>
          </p:nvPr>
        </p:nvGraphicFramePr>
        <p:xfrm>
          <a:off x="409903" y="1466193"/>
          <a:ext cx="5044965" cy="39583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272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4800" y="630620"/>
            <a:ext cx="3310759" cy="646387"/>
          </a:xfrm>
          <a:prstGeom prst="rect">
            <a:avLst/>
          </a:prstGeom>
          <a:noFill/>
        </p:spPr>
        <p:txBody>
          <a:bodyPr wrap="square" rtlCol="0">
            <a:spAutoFit/>
          </a:bodyPr>
          <a:lstStyle/>
          <a:p>
            <a:r>
              <a:rPr lang="es-ES" sz="3600" dirty="0" smtClean="0"/>
              <a:t>RESULTADOS</a:t>
            </a:r>
            <a:endParaRPr lang="es-EC" sz="3600" dirty="0"/>
          </a:p>
        </p:txBody>
      </p:sp>
      <p:sp>
        <p:nvSpPr>
          <p:cNvPr id="3" name="2 CuadroTexto"/>
          <p:cNvSpPr txBox="1"/>
          <p:nvPr/>
        </p:nvSpPr>
        <p:spPr>
          <a:xfrm>
            <a:off x="1219199" y="1250731"/>
            <a:ext cx="9711559" cy="1077218"/>
          </a:xfrm>
          <a:prstGeom prst="rect">
            <a:avLst/>
          </a:prstGeom>
          <a:noFill/>
        </p:spPr>
        <p:txBody>
          <a:bodyPr wrap="square" rtlCol="0">
            <a:spAutoFit/>
          </a:bodyPr>
          <a:lstStyle/>
          <a:p>
            <a:pPr algn="just"/>
            <a:r>
              <a:rPr lang="es-EC" sz="3200" dirty="0" smtClean="0"/>
              <a:t>Se realiza un </a:t>
            </a:r>
            <a:r>
              <a:rPr lang="es-EC" sz="3200" b="1" dirty="0" smtClean="0"/>
              <a:t>FOCUS GROUP</a:t>
            </a:r>
            <a:r>
              <a:rPr lang="es-EC" sz="3200" dirty="0" smtClean="0"/>
              <a:t>, el cual es validado por profesionales de Pedagogía y Nutrición.</a:t>
            </a:r>
            <a:endParaRPr lang="es-EC" sz="3200" dirty="0"/>
          </a:p>
        </p:txBody>
      </p:sp>
      <p:sp>
        <p:nvSpPr>
          <p:cNvPr id="4" name="3 CuadroTexto"/>
          <p:cNvSpPr txBox="1"/>
          <p:nvPr/>
        </p:nvSpPr>
        <p:spPr>
          <a:xfrm>
            <a:off x="578069" y="2459420"/>
            <a:ext cx="11288109" cy="2339102"/>
          </a:xfrm>
          <a:prstGeom prst="rect">
            <a:avLst/>
          </a:prstGeom>
          <a:noFill/>
        </p:spPr>
        <p:txBody>
          <a:bodyPr wrap="square" rtlCol="0">
            <a:spAutoFit/>
          </a:bodyPr>
          <a:lstStyle/>
          <a:p>
            <a:pPr>
              <a:buFont typeface="Arial" pitchFamily="34" charset="0"/>
              <a:buChar char="•"/>
            </a:pPr>
            <a:r>
              <a:rPr lang="es-ES" sz="3200" dirty="0" smtClean="0"/>
              <a:t>Propone y prepara un menú saludables bajo en calorías.  </a:t>
            </a:r>
            <a:endParaRPr lang="es-EC" sz="3200" dirty="0" smtClean="0"/>
          </a:p>
          <a:p>
            <a:pPr>
              <a:buFont typeface="Arial" pitchFamily="34" charset="0"/>
              <a:buChar char="•"/>
            </a:pPr>
            <a:r>
              <a:rPr lang="es-ES" sz="3200" dirty="0" smtClean="0"/>
              <a:t>Interactúa la actividad de preparación con el juego.</a:t>
            </a:r>
            <a:endParaRPr lang="es-EC" sz="3200" dirty="0" smtClean="0"/>
          </a:p>
          <a:p>
            <a:pPr>
              <a:buFont typeface="Arial" pitchFamily="34" charset="0"/>
              <a:buChar char="•"/>
            </a:pPr>
            <a:r>
              <a:rPr lang="es-ES" sz="3200" dirty="0" smtClean="0"/>
              <a:t>Satisfacen las necesidades energéticas el consumo del menú propuesto.</a:t>
            </a:r>
            <a:endParaRPr lang="es-EC" sz="3200" dirty="0" smtClean="0"/>
          </a:p>
          <a:p>
            <a:endParaRPr lang="es-EC" dirty="0"/>
          </a:p>
        </p:txBody>
      </p:sp>
      <p:sp>
        <p:nvSpPr>
          <p:cNvPr id="5" name="4 CuadroTexto"/>
          <p:cNvSpPr txBox="1"/>
          <p:nvPr/>
        </p:nvSpPr>
        <p:spPr>
          <a:xfrm>
            <a:off x="178676" y="5318235"/>
            <a:ext cx="2995447" cy="800219"/>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s-EC" sz="2800" dirty="0" smtClean="0"/>
              <a:t>1: NO CUMPLE</a:t>
            </a:r>
          </a:p>
          <a:p>
            <a:endParaRPr lang="es-EC" dirty="0"/>
          </a:p>
        </p:txBody>
      </p:sp>
      <p:sp>
        <p:nvSpPr>
          <p:cNvPr id="6" name="5 CuadroTexto"/>
          <p:cNvSpPr txBox="1"/>
          <p:nvPr/>
        </p:nvSpPr>
        <p:spPr>
          <a:xfrm>
            <a:off x="3489434" y="5297214"/>
            <a:ext cx="5244662" cy="80021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s-EC" sz="2800" dirty="0" smtClean="0"/>
              <a:t>3: CUMPLE PARCIALMENTE</a:t>
            </a:r>
          </a:p>
          <a:p>
            <a:endParaRPr lang="es-EC" dirty="0"/>
          </a:p>
        </p:txBody>
      </p:sp>
      <p:sp>
        <p:nvSpPr>
          <p:cNvPr id="7" name="6 CuadroTexto"/>
          <p:cNvSpPr txBox="1"/>
          <p:nvPr/>
        </p:nvSpPr>
        <p:spPr>
          <a:xfrm>
            <a:off x="9122980" y="5286703"/>
            <a:ext cx="2575034" cy="861774"/>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s-EC" sz="3200" dirty="0" smtClean="0"/>
              <a:t>5: CUMPLE</a:t>
            </a:r>
          </a:p>
          <a:p>
            <a:endParaRPr lang="es-EC" dirty="0"/>
          </a:p>
        </p:txBody>
      </p:sp>
    </p:spTree>
    <p:extLst>
      <p:ext uri="{BB962C8B-B14F-4D97-AF65-F5344CB8AC3E}">
        <p14:creationId xmlns:p14="http://schemas.microsoft.com/office/powerpoint/2010/main" val="180181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966" y="1507922"/>
            <a:ext cx="11020097" cy="3046988"/>
          </a:xfrm>
          <a:prstGeom prst="rect">
            <a:avLst/>
          </a:prstGeom>
        </p:spPr>
        <p:txBody>
          <a:bodyPr wrap="square">
            <a:spAutoFit/>
          </a:bodyPr>
          <a:lstStyle/>
          <a:p>
            <a:r>
              <a:rPr lang="es-ES" sz="3200" dirty="0"/>
              <a:t>Con un nivel de significancia de 0,05 que indica que hay una probabilidad del 0,95 de que la </a:t>
            </a:r>
            <a:r>
              <a:rPr lang="es-ES" sz="3200" dirty="0" smtClean="0"/>
              <a:t>hipótesis </a:t>
            </a:r>
            <a:r>
              <a:rPr lang="es-ES" sz="3200" dirty="0"/>
              <a:t>sea verdadera, con 15 grado de libertad y una probabilidad del </a:t>
            </a:r>
            <a:r>
              <a:rPr lang="es-ES" sz="3200" dirty="0" smtClean="0"/>
              <a:t>0,95, el Chi </a:t>
            </a:r>
            <a:r>
              <a:rPr lang="es-ES" sz="3200" dirty="0"/>
              <a:t>cuadrado crítico es de </a:t>
            </a:r>
            <a:r>
              <a:rPr lang="es-ES" sz="3200" dirty="0" smtClean="0"/>
              <a:t>7,261 y el Chi cuadrado calculado es 3,11</a:t>
            </a:r>
            <a:endParaRPr lang="es-ES" sz="3200" dirty="0"/>
          </a:p>
          <a:p>
            <a:endParaRPr lang="es-EC" sz="3200" dirty="0">
              <a:latin typeface="News Gothic MT (Body)"/>
            </a:endParaRPr>
          </a:p>
        </p:txBody>
      </p:sp>
      <p:sp>
        <p:nvSpPr>
          <p:cNvPr id="5" name="TextBox 4"/>
          <p:cNvSpPr txBox="1"/>
          <p:nvPr/>
        </p:nvSpPr>
        <p:spPr>
          <a:xfrm>
            <a:off x="1399189" y="4262522"/>
            <a:ext cx="8741979"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3200" dirty="0"/>
              <a:t>Chi cuadrado </a:t>
            </a:r>
            <a:r>
              <a:rPr lang="es-ES" sz="3200" dirty="0" smtClean="0"/>
              <a:t>calculado =&lt;</a:t>
            </a:r>
            <a:r>
              <a:rPr lang="es-EC" sz="3200" dirty="0" smtClean="0"/>
              <a:t> Chi cuadrado crítico</a:t>
            </a:r>
            <a:endParaRPr lang="es-ES" sz="3200" dirty="0" smtClean="0"/>
          </a:p>
        </p:txBody>
      </p:sp>
      <p:sp>
        <p:nvSpPr>
          <p:cNvPr id="6" name="TextBox 5"/>
          <p:cNvSpPr txBox="1"/>
          <p:nvPr/>
        </p:nvSpPr>
        <p:spPr>
          <a:xfrm>
            <a:off x="3397467" y="5323489"/>
            <a:ext cx="4745421" cy="646331"/>
          </a:xfrm>
          <a:prstGeom prst="rect">
            <a:avLst/>
          </a:prstGeom>
          <a:noFill/>
        </p:spPr>
        <p:txBody>
          <a:bodyPr wrap="square" rtlCol="0">
            <a:spAutoFit/>
          </a:bodyPr>
          <a:lstStyle/>
          <a:p>
            <a:r>
              <a:rPr lang="es-ES" sz="3600" dirty="0" smtClean="0">
                <a:solidFill>
                  <a:srgbClr val="FF0000"/>
                </a:solidFill>
              </a:rPr>
              <a:t>Se afirma la Hipótesis</a:t>
            </a:r>
            <a:endParaRPr lang="es-EC" sz="3600" dirty="0">
              <a:solidFill>
                <a:srgbClr val="FF0000"/>
              </a:solidFill>
            </a:endParaRPr>
          </a:p>
        </p:txBody>
      </p:sp>
    </p:spTree>
    <p:extLst>
      <p:ext uri="{BB962C8B-B14F-4D97-AF65-F5344CB8AC3E}">
        <p14:creationId xmlns:p14="http://schemas.microsoft.com/office/powerpoint/2010/main" val="13030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756745" y="620112"/>
          <a:ext cx="11035864" cy="5605618"/>
        </p:xfrm>
        <a:graphic>
          <a:graphicData uri="http://schemas.openxmlformats.org/drawingml/2006/table">
            <a:tbl>
              <a:tblPr/>
              <a:tblGrid>
                <a:gridCol w="5402318"/>
                <a:gridCol w="1681655"/>
                <a:gridCol w="1450427"/>
                <a:gridCol w="1219200"/>
                <a:gridCol w="1282264"/>
              </a:tblGrid>
              <a:tr h="1399378">
                <a:tc>
                  <a:txBody>
                    <a:bodyPr/>
                    <a:lstStyle/>
                    <a:p>
                      <a:pPr algn="ctr">
                        <a:lnSpc>
                          <a:spcPct val="115000"/>
                        </a:lnSpc>
                        <a:spcAft>
                          <a:spcPts val="0"/>
                        </a:spcAft>
                      </a:pPr>
                      <a:r>
                        <a:rPr lang="es-ES" sz="2400" dirty="0">
                          <a:solidFill>
                            <a:srgbClr val="000000"/>
                          </a:solidFill>
                          <a:latin typeface="+mn-lt"/>
                          <a:ea typeface="Times New Roman"/>
                          <a:cs typeface="Times New Roman"/>
                        </a:rPr>
                        <a:t>Indicador</a:t>
                      </a:r>
                      <a:endParaRPr lang="es-EC" sz="2400" dirty="0">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Primera semana</a:t>
                      </a:r>
                      <a:endParaRPr lang="es-EC" sz="240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Segunda semana</a:t>
                      </a:r>
                      <a:endParaRPr lang="es-EC" sz="240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Tercera semana</a:t>
                      </a:r>
                      <a:endParaRPr lang="es-EC" sz="240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Cuarta semana</a:t>
                      </a:r>
                      <a:endParaRPr lang="es-EC" sz="2400">
                        <a:latin typeface="+mn-lt"/>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844">
                <a:tc>
                  <a:txBody>
                    <a:bodyPr/>
                    <a:lstStyle/>
                    <a:p>
                      <a:pPr algn="ctr">
                        <a:lnSpc>
                          <a:spcPct val="115000"/>
                        </a:lnSpc>
                        <a:spcAft>
                          <a:spcPts val="0"/>
                        </a:spcAft>
                      </a:pPr>
                      <a:r>
                        <a:rPr lang="es-ES" sz="2400" dirty="0">
                          <a:solidFill>
                            <a:srgbClr val="000000"/>
                          </a:solidFill>
                          <a:latin typeface="+mn-lt"/>
                          <a:ea typeface="Times New Roman"/>
                          <a:cs typeface="Times New Roman"/>
                        </a:rPr>
                        <a:t>Grado de placer</a:t>
                      </a:r>
                      <a:endParaRPr lang="es-EC" sz="2400" dirty="0">
                        <a:latin typeface="+mn-lt"/>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6,55</a:t>
                      </a:r>
                      <a:endParaRPr lang="es-EC" sz="240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6,73</a:t>
                      </a:r>
                      <a:endParaRPr lang="es-EC" sz="240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6,85</a:t>
                      </a:r>
                      <a:endParaRPr lang="es-EC" sz="240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6,98</a:t>
                      </a:r>
                      <a:endParaRPr lang="es-EC" sz="2400">
                        <a:latin typeface="+mn-lt"/>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844">
                <a:tc>
                  <a:txBody>
                    <a:bodyPr/>
                    <a:lstStyle/>
                    <a:p>
                      <a:pPr algn="ctr">
                        <a:lnSpc>
                          <a:spcPct val="115000"/>
                        </a:lnSpc>
                        <a:spcAft>
                          <a:spcPts val="0"/>
                        </a:spcAft>
                      </a:pPr>
                      <a:r>
                        <a:rPr lang="es-ES" sz="2400" dirty="0">
                          <a:solidFill>
                            <a:srgbClr val="000000"/>
                          </a:solidFill>
                          <a:latin typeface="+mn-lt"/>
                          <a:ea typeface="Times New Roman"/>
                          <a:cs typeface="Times New Roman"/>
                        </a:rPr>
                        <a:t>Participación</a:t>
                      </a:r>
                      <a:endParaRPr lang="es-EC" sz="2400" dirty="0">
                        <a:latin typeface="+mn-lt"/>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6,75</a:t>
                      </a:r>
                      <a:endParaRPr lang="es-EC" sz="240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7,14</a:t>
                      </a:r>
                      <a:endParaRPr lang="es-EC" sz="240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7,21</a:t>
                      </a:r>
                      <a:endParaRPr lang="es-EC" sz="240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7,25</a:t>
                      </a:r>
                      <a:endParaRPr lang="es-EC" sz="2400">
                        <a:latin typeface="+mn-lt"/>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844">
                <a:tc>
                  <a:txBody>
                    <a:bodyPr/>
                    <a:lstStyle/>
                    <a:p>
                      <a:pPr algn="ctr">
                        <a:lnSpc>
                          <a:spcPct val="115000"/>
                        </a:lnSpc>
                        <a:spcAft>
                          <a:spcPts val="0"/>
                        </a:spcAft>
                      </a:pPr>
                      <a:r>
                        <a:rPr lang="es-ES" sz="2400" dirty="0">
                          <a:solidFill>
                            <a:srgbClr val="000000"/>
                          </a:solidFill>
                          <a:latin typeface="+mn-lt"/>
                          <a:ea typeface="Times New Roman"/>
                          <a:cs typeface="Times New Roman"/>
                        </a:rPr>
                        <a:t>Acatamiento de reglas</a:t>
                      </a:r>
                      <a:endParaRPr lang="es-EC" sz="2400" dirty="0">
                        <a:latin typeface="+mn-lt"/>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6,17</a:t>
                      </a:r>
                      <a:endParaRPr lang="es-EC" sz="240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6,97</a:t>
                      </a:r>
                      <a:endParaRPr lang="es-EC" sz="240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7,01</a:t>
                      </a:r>
                      <a:endParaRPr lang="es-EC" sz="240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7,07</a:t>
                      </a:r>
                      <a:endParaRPr lang="es-EC" sz="2400">
                        <a:latin typeface="+mn-lt"/>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844">
                <a:tc>
                  <a:txBody>
                    <a:bodyPr/>
                    <a:lstStyle/>
                    <a:p>
                      <a:pPr algn="ctr">
                        <a:lnSpc>
                          <a:spcPct val="115000"/>
                        </a:lnSpc>
                        <a:spcAft>
                          <a:spcPts val="0"/>
                        </a:spcAft>
                      </a:pPr>
                      <a:r>
                        <a:rPr lang="es-ES" sz="2400" dirty="0">
                          <a:solidFill>
                            <a:srgbClr val="000000"/>
                          </a:solidFill>
                          <a:latin typeface="+mn-lt"/>
                          <a:ea typeface="Times New Roman"/>
                          <a:cs typeface="Times New Roman"/>
                        </a:rPr>
                        <a:t>Clima del grupo Organizado</a:t>
                      </a:r>
                      <a:endParaRPr lang="es-EC" sz="2400" dirty="0">
                        <a:latin typeface="+mn-lt"/>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6,66</a:t>
                      </a:r>
                      <a:endParaRPr lang="es-EC" sz="240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6,73</a:t>
                      </a:r>
                      <a:endParaRPr lang="es-EC" sz="240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7,21</a:t>
                      </a:r>
                      <a:endParaRPr lang="es-EC" sz="240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7,27</a:t>
                      </a:r>
                      <a:endParaRPr lang="es-EC" sz="2400">
                        <a:latin typeface="+mn-lt"/>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844">
                <a:tc>
                  <a:txBody>
                    <a:bodyPr/>
                    <a:lstStyle/>
                    <a:p>
                      <a:pPr algn="ctr">
                        <a:lnSpc>
                          <a:spcPct val="115000"/>
                        </a:lnSpc>
                        <a:spcAft>
                          <a:spcPts val="0"/>
                        </a:spcAft>
                      </a:pPr>
                      <a:r>
                        <a:rPr lang="es-ES" sz="2400" dirty="0">
                          <a:solidFill>
                            <a:srgbClr val="000000"/>
                          </a:solidFill>
                          <a:latin typeface="+mn-lt"/>
                          <a:ea typeface="Times New Roman"/>
                          <a:cs typeface="Times New Roman"/>
                        </a:rPr>
                        <a:t>Clima del grupo Pacífico</a:t>
                      </a:r>
                      <a:endParaRPr lang="es-EC" sz="2400" dirty="0">
                        <a:latin typeface="+mn-lt"/>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6,70</a:t>
                      </a:r>
                      <a:endParaRPr lang="es-EC" sz="240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6,73</a:t>
                      </a:r>
                      <a:endParaRPr lang="es-EC" sz="240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6,85</a:t>
                      </a:r>
                      <a:endParaRPr lang="es-EC" sz="240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6,90</a:t>
                      </a:r>
                      <a:endParaRPr lang="es-EC" sz="2400">
                        <a:latin typeface="+mn-lt"/>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844">
                <a:tc>
                  <a:txBody>
                    <a:bodyPr/>
                    <a:lstStyle/>
                    <a:p>
                      <a:pPr algn="ctr">
                        <a:lnSpc>
                          <a:spcPct val="115000"/>
                        </a:lnSpc>
                        <a:spcAft>
                          <a:spcPts val="0"/>
                        </a:spcAft>
                      </a:pPr>
                      <a:r>
                        <a:rPr lang="es-ES" sz="2400" dirty="0">
                          <a:solidFill>
                            <a:srgbClr val="000000"/>
                          </a:solidFill>
                          <a:latin typeface="+mn-lt"/>
                          <a:ea typeface="Times New Roman"/>
                          <a:cs typeface="Times New Roman"/>
                        </a:rPr>
                        <a:t>Comunicación-Escucha Interacciones</a:t>
                      </a:r>
                      <a:endParaRPr lang="es-EC" sz="2400" dirty="0">
                        <a:latin typeface="+mn-lt"/>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6,70</a:t>
                      </a:r>
                      <a:endParaRPr lang="es-EC" sz="240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6,73</a:t>
                      </a:r>
                      <a:endParaRPr lang="es-EC" sz="240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6,85</a:t>
                      </a:r>
                      <a:endParaRPr lang="es-EC" sz="240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6,90</a:t>
                      </a:r>
                      <a:endParaRPr lang="es-EC" sz="2400">
                        <a:latin typeface="+mn-lt"/>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844">
                <a:tc>
                  <a:txBody>
                    <a:bodyPr/>
                    <a:lstStyle/>
                    <a:p>
                      <a:pPr algn="ctr">
                        <a:lnSpc>
                          <a:spcPct val="115000"/>
                        </a:lnSpc>
                        <a:spcAft>
                          <a:spcPts val="0"/>
                        </a:spcAft>
                      </a:pPr>
                      <a:r>
                        <a:rPr lang="es-ES" sz="2400" dirty="0">
                          <a:solidFill>
                            <a:srgbClr val="000000"/>
                          </a:solidFill>
                          <a:latin typeface="+mn-lt"/>
                          <a:ea typeface="Times New Roman"/>
                          <a:cs typeface="Times New Roman"/>
                        </a:rPr>
                        <a:t>Amistosas</a:t>
                      </a:r>
                      <a:endParaRPr lang="es-EC" sz="2400" dirty="0">
                        <a:latin typeface="+mn-lt"/>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7,03</a:t>
                      </a:r>
                      <a:endParaRPr lang="es-EC" sz="240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8,73</a:t>
                      </a:r>
                      <a:endParaRPr lang="es-EC" sz="240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9,15</a:t>
                      </a:r>
                      <a:endParaRPr lang="es-EC" sz="240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9,79</a:t>
                      </a:r>
                      <a:endParaRPr lang="es-EC" sz="2400">
                        <a:latin typeface="+mn-lt"/>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844">
                <a:tc>
                  <a:txBody>
                    <a:bodyPr/>
                    <a:lstStyle/>
                    <a:p>
                      <a:pPr algn="ctr">
                        <a:lnSpc>
                          <a:spcPct val="115000"/>
                        </a:lnSpc>
                        <a:spcAft>
                          <a:spcPts val="0"/>
                        </a:spcAft>
                      </a:pPr>
                      <a:r>
                        <a:rPr lang="es-ES" sz="2400" dirty="0">
                          <a:solidFill>
                            <a:srgbClr val="000000"/>
                          </a:solidFill>
                          <a:latin typeface="+mn-lt"/>
                          <a:ea typeface="Times New Roman"/>
                          <a:cs typeface="Times New Roman"/>
                        </a:rPr>
                        <a:t>Asociación flexible</a:t>
                      </a:r>
                      <a:endParaRPr lang="es-EC" sz="2400" dirty="0">
                        <a:latin typeface="+mn-lt"/>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6,70</a:t>
                      </a:r>
                      <a:endParaRPr lang="es-EC" sz="240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6,73</a:t>
                      </a:r>
                      <a:endParaRPr lang="es-EC" sz="240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7,85</a:t>
                      </a:r>
                      <a:endParaRPr lang="es-EC" sz="240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8,90</a:t>
                      </a:r>
                      <a:endParaRPr lang="es-EC" sz="2400">
                        <a:latin typeface="+mn-lt"/>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844">
                <a:tc>
                  <a:txBody>
                    <a:bodyPr/>
                    <a:lstStyle/>
                    <a:p>
                      <a:pPr algn="ctr">
                        <a:lnSpc>
                          <a:spcPct val="115000"/>
                        </a:lnSpc>
                        <a:spcAft>
                          <a:spcPts val="0"/>
                        </a:spcAft>
                      </a:pPr>
                      <a:r>
                        <a:rPr lang="es-ES" sz="2400" dirty="0">
                          <a:solidFill>
                            <a:srgbClr val="000000"/>
                          </a:solidFill>
                          <a:latin typeface="+mn-lt"/>
                          <a:ea typeface="Times New Roman"/>
                          <a:cs typeface="Times New Roman"/>
                        </a:rPr>
                        <a:t>Conductas de ayuda</a:t>
                      </a:r>
                      <a:endParaRPr lang="es-EC" sz="2400" dirty="0">
                        <a:latin typeface="+mn-lt"/>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7,57</a:t>
                      </a:r>
                      <a:endParaRPr lang="es-EC" sz="240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7,73</a:t>
                      </a:r>
                      <a:endParaRPr lang="es-EC" sz="240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8,85</a:t>
                      </a:r>
                      <a:endParaRPr lang="es-EC" sz="240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000000"/>
                          </a:solidFill>
                          <a:latin typeface="+mn-lt"/>
                          <a:ea typeface="Times New Roman"/>
                          <a:cs typeface="Times New Roman"/>
                        </a:rPr>
                        <a:t>9,90</a:t>
                      </a:r>
                      <a:endParaRPr lang="es-EC" sz="2400">
                        <a:latin typeface="+mn-lt"/>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844">
                <a:tc>
                  <a:txBody>
                    <a:bodyPr/>
                    <a:lstStyle/>
                    <a:p>
                      <a:pPr algn="ctr">
                        <a:lnSpc>
                          <a:spcPct val="115000"/>
                        </a:lnSpc>
                        <a:spcAft>
                          <a:spcPts val="0"/>
                        </a:spcAft>
                      </a:pPr>
                      <a:r>
                        <a:rPr lang="es-ES" sz="2400" dirty="0">
                          <a:solidFill>
                            <a:srgbClr val="000000"/>
                          </a:solidFill>
                          <a:latin typeface="+mn-lt"/>
                          <a:ea typeface="Times New Roman"/>
                          <a:cs typeface="Times New Roman"/>
                        </a:rPr>
                        <a:t>Conducta de cooperación</a:t>
                      </a:r>
                      <a:endParaRPr lang="es-EC" sz="2400" dirty="0">
                        <a:latin typeface="+mn-lt"/>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dirty="0">
                          <a:solidFill>
                            <a:srgbClr val="000000"/>
                          </a:solidFill>
                          <a:latin typeface="+mn-lt"/>
                          <a:ea typeface="Times New Roman"/>
                          <a:cs typeface="Times New Roman"/>
                        </a:rPr>
                        <a:t>7,83</a:t>
                      </a:r>
                      <a:endParaRPr lang="es-EC" sz="2400" dirty="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dirty="0">
                          <a:solidFill>
                            <a:srgbClr val="000000"/>
                          </a:solidFill>
                          <a:latin typeface="+mn-lt"/>
                          <a:ea typeface="Times New Roman"/>
                          <a:cs typeface="Times New Roman"/>
                        </a:rPr>
                        <a:t>8,73</a:t>
                      </a:r>
                      <a:endParaRPr lang="es-EC" sz="2400" dirty="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dirty="0">
                          <a:solidFill>
                            <a:srgbClr val="000000"/>
                          </a:solidFill>
                          <a:latin typeface="+mn-lt"/>
                          <a:ea typeface="Times New Roman"/>
                          <a:cs typeface="Times New Roman"/>
                        </a:rPr>
                        <a:t>8,88</a:t>
                      </a:r>
                      <a:endParaRPr lang="es-EC" sz="2400" dirty="0">
                        <a:latin typeface="+mn-lt"/>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dirty="0">
                          <a:solidFill>
                            <a:srgbClr val="000000"/>
                          </a:solidFill>
                          <a:latin typeface="+mn-lt"/>
                          <a:ea typeface="Times New Roman"/>
                          <a:cs typeface="Times New Roman"/>
                        </a:rPr>
                        <a:t>9,15</a:t>
                      </a:r>
                      <a:endParaRPr lang="es-EC" sz="2400" dirty="0">
                        <a:latin typeface="+mn-lt"/>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3608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83476" y="1544708"/>
            <a:ext cx="11288110" cy="4524315"/>
          </a:xfrm>
          <a:prstGeom prst="rect">
            <a:avLst/>
          </a:prstGeom>
        </p:spPr>
        <p:txBody>
          <a:bodyPr wrap="square">
            <a:spAutoFit/>
          </a:bodyPr>
          <a:lstStyle/>
          <a:p>
            <a:pPr>
              <a:buFont typeface="Arial" pitchFamily="34" charset="0"/>
              <a:buChar char="•"/>
            </a:pPr>
            <a:r>
              <a:rPr lang="es-EC" dirty="0" smtClean="0"/>
              <a:t>Fue importante realizar un diagnóstico respecto al estado y cómo se encuentran desarrollando los hábitos de alimentación y sedentarismo. Fue significativo visualizar las causas del entorno y cómo influyen la alimentación en la actualidad. Se obtuvo un valor de 92,2 puntos, siendo los valores menores a 95 puntos, considerados como hábitos de alimentación y actividad física deficientes.</a:t>
            </a:r>
          </a:p>
          <a:p>
            <a:endParaRPr lang="es-EC" dirty="0" smtClean="0"/>
          </a:p>
          <a:p>
            <a:pPr>
              <a:buFont typeface="Arial" pitchFamily="34" charset="0"/>
              <a:buChar char="•"/>
            </a:pPr>
            <a:r>
              <a:rPr lang="es-EC" dirty="0" smtClean="0"/>
              <a:t>Se elaboró un programa de nutrición con actividades enmarcadas en la teoría de la Recreación. Por el Carácter y Perfil del colegio Alessandro Volta, que pondera las actividades Sociales y Artes, las actividades recreativas se construyeron bajo las categorías o expresiones Artística, Lúdica, Manual y Actividad física, con lo cual se potencio el desarrollo humano como la comunicación, la sociabilidad, </a:t>
            </a:r>
            <a:r>
              <a:rPr lang="es-EC" dirty="0" err="1" smtClean="0"/>
              <a:t>etc</a:t>
            </a:r>
            <a:r>
              <a:rPr lang="es-EC" dirty="0" smtClean="0"/>
              <a:t>; </a:t>
            </a:r>
          </a:p>
          <a:p>
            <a:pPr>
              <a:buFont typeface="Arial" pitchFamily="34" charset="0"/>
              <a:buChar char="•"/>
            </a:pPr>
            <a:endParaRPr lang="es-EC" dirty="0" smtClean="0"/>
          </a:p>
          <a:p>
            <a:pPr>
              <a:buFont typeface="Arial" pitchFamily="34" charset="0"/>
              <a:buChar char="•"/>
            </a:pPr>
            <a:r>
              <a:rPr lang="es-ES" dirty="0" smtClean="0"/>
              <a:t>El espacio, tiempo, materiales y demás particulares empleados fueron pensados justamente para que el grupo de estudio este en un ambiente que provoque satisfacción. En Recreación es importante que cada actividad planificada tenga siempre sus actividades de Inicio, Desarrollo y de Cierre con su respectiva reflexión. Esta labor se realizó siempre tomando en cuenta la edad del grupo de estudio.</a:t>
            </a:r>
            <a:endParaRPr lang="es-EC" dirty="0" smtClean="0"/>
          </a:p>
          <a:p>
            <a:pPr>
              <a:buFont typeface="Arial" pitchFamily="34" charset="0"/>
              <a:buChar char="•"/>
            </a:pPr>
            <a:endParaRPr lang="es-EC" dirty="0" smtClean="0"/>
          </a:p>
          <a:p>
            <a:endParaRPr lang="es-EC" dirty="0"/>
          </a:p>
        </p:txBody>
      </p:sp>
      <p:sp>
        <p:nvSpPr>
          <p:cNvPr id="3" name="2 CuadroTexto"/>
          <p:cNvSpPr txBox="1"/>
          <p:nvPr/>
        </p:nvSpPr>
        <p:spPr>
          <a:xfrm>
            <a:off x="3930869" y="557048"/>
            <a:ext cx="4109544" cy="646331"/>
          </a:xfrm>
          <a:prstGeom prst="rect">
            <a:avLst/>
          </a:prstGeom>
          <a:noFill/>
        </p:spPr>
        <p:txBody>
          <a:bodyPr wrap="square" rtlCol="0">
            <a:spAutoFit/>
          </a:bodyPr>
          <a:lstStyle/>
          <a:p>
            <a:r>
              <a:rPr lang="es-EC" sz="3600" dirty="0" smtClean="0"/>
              <a:t>CONCLUSIONES</a:t>
            </a:r>
            <a:endParaRPr lang="es-EC" sz="3600" dirty="0"/>
          </a:p>
        </p:txBody>
      </p:sp>
    </p:spTree>
    <p:extLst>
      <p:ext uri="{BB962C8B-B14F-4D97-AF65-F5344CB8AC3E}">
        <p14:creationId xmlns:p14="http://schemas.microsoft.com/office/powerpoint/2010/main" val="118074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25517" y="1397563"/>
            <a:ext cx="11288110" cy="3970318"/>
          </a:xfrm>
          <a:prstGeom prst="rect">
            <a:avLst/>
          </a:prstGeom>
        </p:spPr>
        <p:txBody>
          <a:bodyPr wrap="square">
            <a:spAutoFit/>
          </a:bodyPr>
          <a:lstStyle/>
          <a:p>
            <a:pPr lvl="0">
              <a:buFont typeface="Arial" pitchFamily="34" charset="0"/>
              <a:buChar char="•"/>
            </a:pPr>
            <a:r>
              <a:rPr lang="es-ES" dirty="0" smtClean="0"/>
              <a:t>Se comprueba mediante la prueba Chi Cuadrada la hipótesis que existe diferencia significativa en los hábitos de alimentación saludable antes de la implementación del programa de nutrición, construido con actividades recreativas afines con  los hábitos de alimentación saludable, después de la aplicación del programa de nutrición construido con actividades recreativas, por lo tanto el programa RECREASALUD es favorable implementarlo de una periódicamente dentro de las actividades formativas de la Educación General Básica.</a:t>
            </a:r>
            <a:endParaRPr lang="es-EC" dirty="0" smtClean="0"/>
          </a:p>
          <a:p>
            <a:endParaRPr lang="es-EC" dirty="0" smtClean="0"/>
          </a:p>
          <a:p>
            <a:pPr lvl="0">
              <a:buFont typeface="Arial" pitchFamily="34" charset="0"/>
              <a:buChar char="•"/>
            </a:pPr>
            <a:r>
              <a:rPr lang="es-ES" dirty="0" smtClean="0"/>
              <a:t>Al momento de evaluar a los chicos del grupo de estudio sobre el grado de importancia que  tuvieron al realizar el programa RECREASALUD, se afirma que el 25% consideran importante y 75% muy importante, lo que refleja un alto grado de satisfacción. De las actividades recreativas realizadas, las que tuvieron que ver con la aplicación de cocina saludable, tuvo la mayor aceptación con el 44%, esto representa que: A los niños, sujetos de estudio les gustó cocinar.</a:t>
            </a:r>
            <a:endParaRPr lang="es-EC" dirty="0" smtClean="0"/>
          </a:p>
          <a:p>
            <a:endParaRPr lang="es-EC" dirty="0" smtClean="0"/>
          </a:p>
          <a:p>
            <a:endParaRPr lang="es-EC" dirty="0"/>
          </a:p>
        </p:txBody>
      </p:sp>
    </p:spTree>
    <p:extLst>
      <p:ext uri="{BB962C8B-B14F-4D97-AF65-F5344CB8AC3E}">
        <p14:creationId xmlns:p14="http://schemas.microsoft.com/office/powerpoint/2010/main" val="10350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84026" y="557048"/>
            <a:ext cx="5076497" cy="646331"/>
          </a:xfrm>
          <a:prstGeom prst="rect">
            <a:avLst/>
          </a:prstGeom>
          <a:noFill/>
        </p:spPr>
        <p:txBody>
          <a:bodyPr wrap="square" rtlCol="0">
            <a:spAutoFit/>
          </a:bodyPr>
          <a:lstStyle/>
          <a:p>
            <a:r>
              <a:rPr lang="es-EC" sz="3600" dirty="0" smtClean="0"/>
              <a:t>RECOMENDACIONES</a:t>
            </a:r>
            <a:endParaRPr lang="es-EC" sz="3600" dirty="0"/>
          </a:p>
        </p:txBody>
      </p:sp>
      <p:sp>
        <p:nvSpPr>
          <p:cNvPr id="3" name="2 Rectángulo"/>
          <p:cNvSpPr/>
          <p:nvPr/>
        </p:nvSpPr>
        <p:spPr>
          <a:xfrm>
            <a:off x="525517" y="1397563"/>
            <a:ext cx="11288110" cy="4801314"/>
          </a:xfrm>
          <a:prstGeom prst="rect">
            <a:avLst/>
          </a:prstGeom>
        </p:spPr>
        <p:txBody>
          <a:bodyPr wrap="square">
            <a:spAutoFit/>
          </a:bodyPr>
          <a:lstStyle/>
          <a:p>
            <a:pPr lvl="0">
              <a:buFont typeface="Arial" pitchFamily="34" charset="0"/>
              <a:buChar char="•"/>
            </a:pPr>
            <a:r>
              <a:rPr lang="es-ES" dirty="0" smtClean="0"/>
              <a:t>A los directivos, poder implementar el programa a toda la comunidad educativa, en donde se pueda interactuar los pilares de una institución como son: Padres, estudiantes y docentes y directivos, de esta manera tener mejores resultados para adoptar el hábito nutricional idóneo, como también la frecuencia de impartir estos tipos de programas.</a:t>
            </a:r>
            <a:endParaRPr lang="es-EC" dirty="0" smtClean="0"/>
          </a:p>
          <a:p>
            <a:endParaRPr lang="es-EC" dirty="0" smtClean="0"/>
          </a:p>
          <a:p>
            <a:pPr lvl="0">
              <a:buFont typeface="Arial" pitchFamily="34" charset="0"/>
              <a:buChar char="•"/>
            </a:pPr>
            <a:r>
              <a:rPr lang="es-EC" dirty="0" smtClean="0"/>
              <a:t>Una eficaz implementación dependerá de la motivación de los padres de familia para entender, apoyar y aplicar los nuevos hábitos alimenticios de los niños debido a que son los padres quienes tienen la capacidad de compra de los alimentos y en la mayoría de las veces una decisión en el uso del tiempo libre.</a:t>
            </a:r>
          </a:p>
          <a:p>
            <a:pPr lvl="0">
              <a:buFont typeface="Arial" pitchFamily="34" charset="0"/>
              <a:buChar char="•"/>
            </a:pPr>
            <a:endParaRPr lang="es-EC" dirty="0" smtClean="0"/>
          </a:p>
          <a:p>
            <a:pPr>
              <a:buFont typeface="Arial" pitchFamily="34" charset="0"/>
              <a:buChar char="•"/>
            </a:pPr>
            <a:r>
              <a:rPr lang="es-ES" dirty="0" smtClean="0"/>
              <a:t>Se recomienda el uso de la Recreación como herramienta en las metodologías pedagógicas de innovación. Los resultados de esta investigación pueden ser trasladados a otros aprendizajes y asignaturas.</a:t>
            </a:r>
            <a:endParaRPr lang="es-EC" dirty="0" smtClean="0"/>
          </a:p>
          <a:p>
            <a:pPr lvl="0">
              <a:buFont typeface="Arial" pitchFamily="34" charset="0"/>
              <a:buChar char="•"/>
            </a:pPr>
            <a:endParaRPr lang="es-EC" dirty="0" smtClean="0"/>
          </a:p>
          <a:p>
            <a:pPr>
              <a:buFont typeface="Arial" pitchFamily="34" charset="0"/>
              <a:buChar char="•"/>
            </a:pPr>
            <a:r>
              <a:rPr lang="es-ES" dirty="0" smtClean="0"/>
              <a:t>Dentro de los objetivos de aprendizaje de las instituciones de enseñanza, se debería incluir el fomento de hábitos de alimentación saludable para que los centros de estudio sean referentes en mejorar la calidad de vida del estudiante, familia y entorno comunitario.</a:t>
            </a:r>
            <a:endParaRPr lang="es-EC" dirty="0" smtClean="0"/>
          </a:p>
          <a:p>
            <a:pPr lvl="0">
              <a:buFont typeface="Arial" pitchFamily="34" charset="0"/>
              <a:buChar char="•"/>
            </a:pPr>
            <a:endParaRPr lang="es-EC" dirty="0" smtClean="0"/>
          </a:p>
          <a:p>
            <a:endParaRPr lang="es-EC" dirty="0"/>
          </a:p>
        </p:txBody>
      </p:sp>
    </p:spTree>
    <p:extLst>
      <p:ext uri="{BB962C8B-B14F-4D97-AF65-F5344CB8AC3E}">
        <p14:creationId xmlns:p14="http://schemas.microsoft.com/office/powerpoint/2010/main" val="254124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1214" y="1939159"/>
            <a:ext cx="6495394" cy="523220"/>
          </a:xfrm>
          <a:prstGeom prst="rect">
            <a:avLst/>
          </a:prstGeom>
          <a:noFill/>
        </p:spPr>
        <p:txBody>
          <a:bodyPr wrap="square" rtlCol="0">
            <a:spAutoFit/>
          </a:bodyPr>
          <a:lstStyle/>
          <a:p>
            <a:r>
              <a:rPr lang="es-ES" sz="2800" b="1" dirty="0" smtClean="0">
                <a:latin typeface="Arial" panose="020B0604020202020204" pitchFamily="34" charset="0"/>
                <a:cs typeface="Arial" panose="020B0604020202020204" pitchFamily="34" charset="0"/>
              </a:rPr>
              <a:t>PLANTEAMIENTO DEL PROBLEMA</a:t>
            </a:r>
            <a:endParaRPr lang="es-EC" sz="2800" b="1" dirty="0">
              <a:latin typeface="Arial" panose="020B0604020202020204" pitchFamily="34" charset="0"/>
              <a:cs typeface="Arial" panose="020B0604020202020204" pitchFamily="34" charset="0"/>
            </a:endParaRPr>
          </a:p>
        </p:txBody>
      </p:sp>
      <p:sp>
        <p:nvSpPr>
          <p:cNvPr id="3" name="TextBox 2"/>
          <p:cNvSpPr txBox="1"/>
          <p:nvPr/>
        </p:nvSpPr>
        <p:spPr>
          <a:xfrm>
            <a:off x="614856" y="2695903"/>
            <a:ext cx="11288110" cy="1384995"/>
          </a:xfrm>
          <a:prstGeom prst="rect">
            <a:avLst/>
          </a:prstGeom>
          <a:noFill/>
        </p:spPr>
        <p:txBody>
          <a:bodyPr wrap="square" rtlCol="0">
            <a:spAutoFit/>
          </a:bodyPr>
          <a:lstStyle/>
          <a:p>
            <a:pPr algn="just"/>
            <a:r>
              <a:rPr lang="es-EC" sz="2800" dirty="0" smtClean="0">
                <a:latin typeface="Arial" panose="020B0604020202020204" pitchFamily="34" charset="0"/>
                <a:cs typeface="Arial" panose="020B0604020202020204" pitchFamily="34" charset="0"/>
              </a:rPr>
              <a:t>El desorden alimenticio producido </a:t>
            </a:r>
            <a:r>
              <a:rPr lang="es-EC" sz="2800" dirty="0">
                <a:latin typeface="Arial" panose="020B0604020202020204" pitchFamily="34" charset="0"/>
                <a:cs typeface="Arial" panose="020B0604020202020204" pitchFamily="34" charset="0"/>
              </a:rPr>
              <a:t>por hábitos mal </a:t>
            </a:r>
            <a:r>
              <a:rPr lang="es-EC" sz="2800" dirty="0" smtClean="0">
                <a:latin typeface="Arial" panose="020B0604020202020204" pitchFamily="34" charset="0"/>
                <a:cs typeface="Arial" panose="020B0604020202020204" pitchFamily="34" charset="0"/>
              </a:rPr>
              <a:t>habidos y el incremento de sedentarismo, </a:t>
            </a:r>
            <a:r>
              <a:rPr lang="es-EC" sz="2800" dirty="0">
                <a:latin typeface="Arial" panose="020B0604020202020204" pitchFamily="34" charset="0"/>
                <a:cs typeface="Arial" panose="020B0604020202020204" pitchFamily="34" charset="0"/>
              </a:rPr>
              <a:t>ha desencadenado en la población un incremento en las </a:t>
            </a:r>
            <a:r>
              <a:rPr lang="es-EC" sz="2800" dirty="0" smtClean="0">
                <a:latin typeface="Arial" panose="020B0604020202020204" pitchFamily="34" charset="0"/>
                <a:cs typeface="Arial" panose="020B0604020202020204" pitchFamily="34" charset="0"/>
              </a:rPr>
              <a:t>enfermedades no transmisibles</a:t>
            </a:r>
            <a:endParaRPr lang="es-EC"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18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93986" y="2185839"/>
            <a:ext cx="11288110" cy="2031325"/>
          </a:xfrm>
          <a:prstGeom prst="rect">
            <a:avLst/>
          </a:prstGeom>
        </p:spPr>
        <p:txBody>
          <a:bodyPr wrap="square">
            <a:spAutoFit/>
          </a:bodyPr>
          <a:lstStyle/>
          <a:p>
            <a:pPr>
              <a:buFont typeface="Arial" pitchFamily="34" charset="0"/>
              <a:buChar char="•"/>
            </a:pPr>
            <a:r>
              <a:rPr lang="es-ES" dirty="0" smtClean="0"/>
              <a:t>Se debería realizar un estudio para evaluar el grado de satisfacción y recreación de las actividades culinarias en miras de incorporarle a alguna expresión de la Recreación pertinente.</a:t>
            </a:r>
            <a:endParaRPr lang="es-EC" dirty="0" smtClean="0"/>
          </a:p>
          <a:p>
            <a:pPr lvl="0">
              <a:buFont typeface="Arial" pitchFamily="34" charset="0"/>
              <a:buChar char="•"/>
            </a:pPr>
            <a:endParaRPr lang="es-EC" dirty="0" smtClean="0"/>
          </a:p>
          <a:p>
            <a:pPr>
              <a:buFont typeface="Arial" pitchFamily="34" charset="0"/>
              <a:buChar char="•"/>
            </a:pPr>
            <a:r>
              <a:rPr lang="es-ES" dirty="0" smtClean="0"/>
              <a:t>Se debería realizar un estudio similar donde la variable dependiente sea el desarrollo cognitivo de los estudiantes y si la Recreación puede inferir positivamente en mejorar esta condición.</a:t>
            </a:r>
            <a:endParaRPr lang="es-EC" dirty="0" smtClean="0"/>
          </a:p>
          <a:p>
            <a:pPr lvl="0">
              <a:buFont typeface="Arial" pitchFamily="34" charset="0"/>
              <a:buChar char="•"/>
            </a:pPr>
            <a:endParaRPr lang="es-EC" dirty="0" smtClean="0"/>
          </a:p>
          <a:p>
            <a:endParaRPr lang="es-EC"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309241" y="2963918"/>
            <a:ext cx="3541986" cy="923330"/>
          </a:xfrm>
          <a:prstGeom prst="rect">
            <a:avLst/>
          </a:prstGeom>
          <a:noFill/>
        </p:spPr>
        <p:txBody>
          <a:bodyPr wrap="square" rtlCol="0">
            <a:spAutoFit/>
          </a:bodyPr>
          <a:lstStyle/>
          <a:p>
            <a:r>
              <a:rPr lang="es-EC" sz="5400" dirty="0" smtClean="0"/>
              <a:t>Gracias!!</a:t>
            </a:r>
            <a:endParaRPr lang="es-EC" sz="5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924584272"/>
              </p:ext>
            </p:extLst>
          </p:nvPr>
        </p:nvGraphicFramePr>
        <p:xfrm>
          <a:off x="843790" y="1125989"/>
          <a:ext cx="10540713" cy="4360411"/>
        </p:xfrm>
        <a:graphic>
          <a:graphicData uri="http://schemas.openxmlformats.org/presentationml/2006/ole">
            <mc:AlternateContent xmlns:mc="http://schemas.openxmlformats.org/markup-compatibility/2006">
              <mc:Choice xmlns:v="urn:schemas-microsoft-com:vml" Requires="v">
                <p:oleObj spid="_x0000_s11272" r:id="rId3" imgW="8709372" imgH="3596865" progId="">
                  <p:embed/>
                </p:oleObj>
              </mc:Choice>
              <mc:Fallback>
                <p:oleObj r:id="rId3" imgW="8709372" imgH="3596865"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790" y="1125989"/>
                        <a:ext cx="10540713" cy="43604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0176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0427" y="1382037"/>
            <a:ext cx="9616965" cy="523220"/>
          </a:xfrm>
          <a:prstGeom prst="rect">
            <a:avLst/>
          </a:prstGeom>
          <a:noFill/>
        </p:spPr>
        <p:txBody>
          <a:bodyPr wrap="square" rtlCol="0">
            <a:spAutoFit/>
          </a:bodyPr>
          <a:lstStyle/>
          <a:p>
            <a:r>
              <a:rPr lang="es-ES" sz="2800" b="1" dirty="0" smtClean="0">
                <a:latin typeface="Arial" panose="020B0604020202020204" pitchFamily="34" charset="0"/>
                <a:cs typeface="Arial" panose="020B0604020202020204" pitchFamily="34" charset="0"/>
              </a:rPr>
              <a:t>FORMULACIÓN DEL PROBLEMA DE INVESTIGACIÓN</a:t>
            </a:r>
            <a:endParaRPr lang="es-EC" sz="2800" b="1" dirty="0">
              <a:latin typeface="Arial" panose="020B0604020202020204" pitchFamily="34" charset="0"/>
              <a:cs typeface="Arial" panose="020B0604020202020204" pitchFamily="34" charset="0"/>
            </a:endParaRPr>
          </a:p>
        </p:txBody>
      </p:sp>
      <p:sp>
        <p:nvSpPr>
          <p:cNvPr id="3" name="TextBox 2"/>
          <p:cNvSpPr txBox="1"/>
          <p:nvPr/>
        </p:nvSpPr>
        <p:spPr>
          <a:xfrm>
            <a:off x="614854" y="2958589"/>
            <a:ext cx="11288110" cy="1384995"/>
          </a:xfrm>
          <a:prstGeom prst="rect">
            <a:avLst/>
          </a:prstGeom>
          <a:noFill/>
        </p:spPr>
        <p:txBody>
          <a:bodyPr wrap="square" rtlCol="0">
            <a:spAutoFit/>
          </a:bodyPr>
          <a:lstStyle/>
          <a:p>
            <a:pPr algn="just"/>
            <a:r>
              <a:rPr lang="es-EC" sz="2800" dirty="0">
                <a:latin typeface="Arial" panose="020B0604020202020204" pitchFamily="34" charset="0"/>
                <a:cs typeface="Arial" panose="020B0604020202020204" pitchFamily="34" charset="0"/>
              </a:rPr>
              <a:t>¿Cómo aportaría la aplicación de un programa de recreación para fomentar hábitos de alimentación saludable en niños de 9 - 10 años del Colegio </a:t>
            </a:r>
            <a:r>
              <a:rPr lang="es-EC" sz="2800" dirty="0" err="1">
                <a:latin typeface="Arial" panose="020B0604020202020204" pitchFamily="34" charset="0"/>
                <a:cs typeface="Arial" panose="020B0604020202020204" pitchFamily="34" charset="0"/>
              </a:rPr>
              <a:t>Alessandro</a:t>
            </a:r>
            <a:r>
              <a:rPr lang="es-EC" sz="2800" dirty="0">
                <a:latin typeface="Arial" panose="020B0604020202020204" pitchFamily="34" charset="0"/>
                <a:cs typeface="Arial" panose="020B0604020202020204" pitchFamily="34" charset="0"/>
              </a:rPr>
              <a:t> Volta?</a:t>
            </a:r>
          </a:p>
        </p:txBody>
      </p:sp>
    </p:spTree>
    <p:extLst>
      <p:ext uri="{BB962C8B-B14F-4D97-AF65-F5344CB8AC3E}">
        <p14:creationId xmlns:p14="http://schemas.microsoft.com/office/powerpoint/2010/main" val="389627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4275" y="972134"/>
            <a:ext cx="6526925" cy="523220"/>
          </a:xfrm>
          <a:prstGeom prst="rect">
            <a:avLst/>
          </a:prstGeom>
          <a:noFill/>
        </p:spPr>
        <p:txBody>
          <a:bodyPr wrap="square" rtlCol="0">
            <a:spAutoFit/>
          </a:bodyPr>
          <a:lstStyle/>
          <a:p>
            <a:r>
              <a:rPr lang="es-ES" sz="2800" b="1" dirty="0" smtClean="0">
                <a:latin typeface="Arial" panose="020B0604020202020204" pitchFamily="34" charset="0"/>
                <a:cs typeface="Arial" panose="020B0604020202020204" pitchFamily="34" charset="0"/>
              </a:rPr>
              <a:t>JUSTIFICACIÓN E IMPORTANCIA</a:t>
            </a:r>
            <a:endParaRPr lang="es-EC" sz="2800" b="1" dirty="0">
              <a:latin typeface="Arial" panose="020B0604020202020204" pitchFamily="34" charset="0"/>
              <a:cs typeface="Arial" panose="020B0604020202020204" pitchFamily="34" charset="0"/>
            </a:endParaRPr>
          </a:p>
        </p:txBody>
      </p:sp>
      <p:sp>
        <p:nvSpPr>
          <p:cNvPr id="3" name="TextBox 2"/>
          <p:cNvSpPr txBox="1"/>
          <p:nvPr/>
        </p:nvSpPr>
        <p:spPr>
          <a:xfrm>
            <a:off x="2017986" y="1923393"/>
            <a:ext cx="7323082" cy="2677656"/>
          </a:xfrm>
          <a:prstGeom prst="rect">
            <a:avLst/>
          </a:prstGeom>
          <a:noFill/>
        </p:spPr>
        <p:txBody>
          <a:bodyPr wrap="square" rtlCol="0">
            <a:spAutoFit/>
          </a:bodyPr>
          <a:lstStyle/>
          <a:p>
            <a:r>
              <a:rPr lang="es-EC" sz="2400" dirty="0">
                <a:latin typeface="Arial" panose="020B0604020202020204" pitchFamily="34" charset="0"/>
                <a:cs typeface="Arial" panose="020B0604020202020204" pitchFamily="34" charset="0"/>
              </a:rPr>
              <a:t>T</a:t>
            </a:r>
            <a:r>
              <a:rPr lang="es-EC" sz="2400" dirty="0" smtClean="0">
                <a:latin typeface="Arial" panose="020B0604020202020204" pitchFamily="34" charset="0"/>
                <a:cs typeface="Arial" panose="020B0604020202020204" pitchFamily="34" charset="0"/>
              </a:rPr>
              <a:t>asas </a:t>
            </a:r>
            <a:r>
              <a:rPr lang="es-EC" sz="2400" dirty="0">
                <a:latin typeface="Arial" panose="020B0604020202020204" pitchFamily="34" charset="0"/>
                <a:cs typeface="Arial" panose="020B0604020202020204" pitchFamily="34" charset="0"/>
              </a:rPr>
              <a:t>de prevalencia de obesidad y </a:t>
            </a:r>
            <a:r>
              <a:rPr lang="es-EC" sz="2400" dirty="0" smtClean="0">
                <a:latin typeface="Arial" panose="020B0604020202020204" pitchFamily="34" charset="0"/>
                <a:cs typeface="Arial" panose="020B0604020202020204" pitchFamily="34" charset="0"/>
              </a:rPr>
              <a:t>sobrepeso</a:t>
            </a:r>
          </a:p>
          <a:p>
            <a:endParaRPr lang="es-EC" sz="2400" dirty="0" smtClean="0">
              <a:latin typeface="Arial" panose="020B0604020202020204" pitchFamily="34" charset="0"/>
              <a:cs typeface="Arial" panose="020B0604020202020204" pitchFamily="34" charset="0"/>
            </a:endParaRPr>
          </a:p>
          <a:p>
            <a:r>
              <a:rPr lang="es-EC" sz="2400" dirty="0" smtClean="0">
                <a:latin typeface="Arial" panose="020B0604020202020204" pitchFamily="34" charset="0"/>
                <a:cs typeface="Arial" panose="020B0604020202020204" pitchFamily="34" charset="0"/>
              </a:rPr>
              <a:t>Escolares 				(29,9%)</a:t>
            </a:r>
          </a:p>
          <a:p>
            <a:r>
              <a:rPr lang="es-EC" sz="2400" dirty="0" smtClean="0">
                <a:latin typeface="Arial" panose="020B0604020202020204" pitchFamily="34" charset="0"/>
                <a:cs typeface="Arial" panose="020B0604020202020204" pitchFamily="34" charset="0"/>
              </a:rPr>
              <a:t>Adolescentes			(26,0%)</a:t>
            </a:r>
          </a:p>
          <a:p>
            <a:r>
              <a:rPr lang="es-ES" sz="2400" dirty="0" smtClean="0">
                <a:latin typeface="Arial" panose="020B0604020202020204" pitchFamily="34" charset="0"/>
                <a:cs typeface="Arial" panose="020B0604020202020204" pitchFamily="34" charset="0"/>
              </a:rPr>
              <a:t>Adultos menores de 60 años	(62,8%)</a:t>
            </a:r>
          </a:p>
          <a:p>
            <a:endParaRPr lang="es-ES" sz="2400" dirty="0">
              <a:latin typeface="Arial" panose="020B0604020202020204" pitchFamily="34" charset="0"/>
              <a:cs typeface="Arial" panose="020B0604020202020204" pitchFamily="34" charset="0"/>
            </a:endParaRPr>
          </a:p>
          <a:p>
            <a:r>
              <a:rPr lang="es-EC" sz="2400" dirty="0"/>
              <a:t>(Ministerio de Salud Pública , 2014)</a:t>
            </a:r>
            <a:r>
              <a:rPr lang="es-ES" sz="24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5802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5213" y="1040552"/>
            <a:ext cx="11004331" cy="3323987"/>
          </a:xfrm>
          <a:prstGeom prst="rect">
            <a:avLst/>
          </a:prstGeom>
        </p:spPr>
        <p:txBody>
          <a:bodyPr wrap="square">
            <a:spAutoFit/>
          </a:bodyPr>
          <a:lstStyle/>
          <a:p>
            <a:pPr marL="342900" indent="-342900" algn="just">
              <a:buFont typeface="Arial" panose="020B0604020202020204" pitchFamily="34" charset="0"/>
              <a:buChar char="•"/>
            </a:pPr>
            <a:r>
              <a:rPr lang="es-EC" sz="2400" dirty="0" smtClean="0">
                <a:latin typeface="Arial" panose="020B0604020202020204" pitchFamily="34" charset="0"/>
                <a:ea typeface="Calibri" panose="020F0502020204030204" pitchFamily="34" charset="0"/>
                <a:cs typeface="Arial" panose="020B0604020202020204" pitchFamily="34" charset="0"/>
              </a:rPr>
              <a:t>268.492 </a:t>
            </a:r>
            <a:r>
              <a:rPr lang="es-EC" sz="2400" dirty="0">
                <a:latin typeface="Arial" panose="020B0604020202020204" pitchFamily="34" charset="0"/>
                <a:ea typeface="Calibri" panose="020F0502020204030204" pitchFamily="34" charset="0"/>
                <a:cs typeface="Arial" panose="020B0604020202020204" pitchFamily="34" charset="0"/>
              </a:rPr>
              <a:t>ecuatorianos de entre 10 y 59 años sufren de diabetes tipo </a:t>
            </a:r>
            <a:r>
              <a:rPr lang="es-EC" sz="2400" dirty="0" smtClean="0">
                <a:latin typeface="Arial" panose="020B0604020202020204" pitchFamily="34" charset="0"/>
                <a:ea typeface="Calibri" panose="020F0502020204030204" pitchFamily="34" charset="0"/>
                <a:cs typeface="Arial" panose="020B0604020202020204" pitchFamily="34" charset="0"/>
              </a:rPr>
              <a:t>2</a:t>
            </a:r>
          </a:p>
          <a:p>
            <a:pPr marL="342900" indent="-342900" algn="just">
              <a:buFont typeface="Arial" panose="020B0604020202020204" pitchFamily="34" charset="0"/>
              <a:buChar char="•"/>
            </a:pPr>
            <a:endParaRPr lang="es-EC" sz="24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C" sz="2400" dirty="0" smtClean="0">
                <a:latin typeface="Arial" panose="020B0604020202020204" pitchFamily="34" charset="0"/>
                <a:cs typeface="Arial" panose="020B0604020202020204" pitchFamily="34" charset="0"/>
              </a:rPr>
              <a:t>De </a:t>
            </a:r>
            <a:r>
              <a:rPr lang="es-EC" sz="2400" dirty="0">
                <a:latin typeface="Arial" panose="020B0604020202020204" pitchFamily="34" charset="0"/>
                <a:cs typeface="Arial" panose="020B0604020202020204" pitchFamily="34" charset="0"/>
              </a:rPr>
              <a:t>las personas que no presentan diabetes, el 40% tienen la posibilidad de contraer ésta enfermedad. </a:t>
            </a:r>
            <a:endParaRPr lang="es-EC" sz="24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s-EC"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C" sz="2400" dirty="0" smtClean="0">
                <a:latin typeface="Arial" panose="020B0604020202020204" pitchFamily="34" charset="0"/>
                <a:cs typeface="Arial" panose="020B0604020202020204" pitchFamily="34" charset="0"/>
              </a:rPr>
              <a:t>Existe </a:t>
            </a:r>
            <a:r>
              <a:rPr lang="es-EC" sz="2400" dirty="0">
                <a:latin typeface="Arial" panose="020B0604020202020204" pitchFamily="34" charset="0"/>
                <a:cs typeface="Arial" panose="020B0604020202020204" pitchFamily="34" charset="0"/>
              </a:rPr>
              <a:t>un número importante de prevalencia de hipertensión y síndrome metabólico</a:t>
            </a:r>
            <a:r>
              <a:rPr lang="es-EC" sz="2400" dirty="0" smtClean="0">
                <a:latin typeface="Arial" panose="020B0604020202020204" pitchFamily="34" charset="0"/>
                <a:cs typeface="Arial" panose="020B0604020202020204" pitchFamily="34" charset="0"/>
              </a:rPr>
              <a:t>.</a:t>
            </a:r>
          </a:p>
          <a:p>
            <a:pPr algn="just"/>
            <a:r>
              <a:rPr lang="es-EC" sz="2400" dirty="0" smtClean="0">
                <a:latin typeface="Arial" panose="020B0604020202020204" pitchFamily="34" charset="0"/>
                <a:cs typeface="Arial" panose="020B0604020202020204" pitchFamily="34" charset="0"/>
              </a:rPr>
              <a:t>(</a:t>
            </a:r>
            <a:r>
              <a:rPr lang="es-EC" sz="2400" dirty="0">
                <a:latin typeface="Arial" panose="020B0604020202020204" pitchFamily="34" charset="0"/>
                <a:cs typeface="Arial" panose="020B0604020202020204" pitchFamily="34" charset="0"/>
              </a:rPr>
              <a:t>Ministerio de Salud Pública , 2014)</a:t>
            </a:r>
          </a:p>
          <a:p>
            <a:endParaRPr lang="es-EC" dirty="0"/>
          </a:p>
        </p:txBody>
      </p:sp>
    </p:spTree>
    <p:extLst>
      <p:ext uri="{BB962C8B-B14F-4D97-AF65-F5344CB8AC3E}">
        <p14:creationId xmlns:p14="http://schemas.microsoft.com/office/powerpoint/2010/main" val="5212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1174" y="469603"/>
            <a:ext cx="11227557" cy="7017306"/>
          </a:xfrm>
          <a:prstGeom prst="rect">
            <a:avLst/>
          </a:prstGeom>
        </p:spPr>
        <p:txBody>
          <a:bodyPr wrap="square">
            <a:spAutoFit/>
          </a:bodyPr>
          <a:lstStyle/>
          <a:p>
            <a:pPr algn="just"/>
            <a:r>
              <a:rPr lang="es-EC" sz="2400" dirty="0">
                <a:latin typeface="Arial" panose="020B0604020202020204" pitchFamily="34" charset="0"/>
                <a:ea typeface="Calibri" panose="020F0502020204030204" pitchFamily="34" charset="0"/>
                <a:cs typeface="Arial" panose="020B0604020202020204" pitchFamily="34" charset="0"/>
              </a:rPr>
              <a:t>Plan Nacional Toda una Vida </a:t>
            </a:r>
            <a:r>
              <a:rPr lang="es-EC" sz="2400" dirty="0" smtClean="0">
                <a:latin typeface="Arial" panose="020B0604020202020204" pitchFamily="34" charset="0"/>
                <a:ea typeface="Calibri" panose="020F0502020204030204" pitchFamily="34" charset="0"/>
                <a:cs typeface="Arial" panose="020B0604020202020204" pitchFamily="34" charset="0"/>
              </a:rPr>
              <a:t>2017-2021</a:t>
            </a:r>
          </a:p>
          <a:p>
            <a:pPr algn="just"/>
            <a:endParaRPr lang="es-ES" sz="2400" dirty="0" smtClean="0">
              <a:latin typeface="Arial" panose="020B0604020202020204" pitchFamily="34" charset="0"/>
              <a:cs typeface="Arial" panose="020B0604020202020204" pitchFamily="34" charset="0"/>
            </a:endParaRPr>
          </a:p>
          <a:p>
            <a:pPr algn="just"/>
            <a:r>
              <a:rPr lang="es-ES" sz="2400" dirty="0" smtClean="0">
                <a:latin typeface="Arial" panose="020B0604020202020204" pitchFamily="34" charset="0"/>
                <a:cs typeface="Arial" panose="020B0604020202020204" pitchFamily="34" charset="0"/>
              </a:rPr>
              <a:t>EJE 1.      	 </a:t>
            </a:r>
          </a:p>
          <a:p>
            <a:pPr algn="just"/>
            <a:r>
              <a:rPr lang="es-EC" sz="2400" dirty="0" smtClean="0">
                <a:latin typeface="Arial" panose="020B0604020202020204" pitchFamily="34" charset="0"/>
                <a:cs typeface="Arial" panose="020B0604020202020204" pitchFamily="34" charset="0"/>
              </a:rPr>
              <a:t>Derechos </a:t>
            </a:r>
            <a:r>
              <a:rPr lang="es-EC" sz="2400" dirty="0">
                <a:latin typeface="Arial" panose="020B0604020202020204" pitchFamily="34" charset="0"/>
                <a:cs typeface="Arial" panose="020B0604020202020204" pitchFamily="34" charset="0"/>
              </a:rPr>
              <a:t>para el ciudadano durante toda la </a:t>
            </a:r>
            <a:r>
              <a:rPr lang="es-EC" sz="2400" dirty="0" smtClean="0">
                <a:latin typeface="Arial" panose="020B0604020202020204" pitchFamily="34" charset="0"/>
                <a:cs typeface="Arial" panose="020B0604020202020204" pitchFamily="34" charset="0"/>
              </a:rPr>
              <a:t>vida.</a:t>
            </a:r>
          </a:p>
          <a:p>
            <a:pPr algn="just"/>
            <a:endParaRPr lang="es-ES" sz="2400" dirty="0" smtClean="0">
              <a:latin typeface="Arial" panose="020B0604020202020204" pitchFamily="34" charset="0"/>
              <a:cs typeface="Arial" panose="020B0604020202020204" pitchFamily="34" charset="0"/>
            </a:endParaRPr>
          </a:p>
          <a:p>
            <a:pPr algn="just"/>
            <a:r>
              <a:rPr lang="es-ES" sz="2400" dirty="0" smtClean="0">
                <a:latin typeface="Arial" panose="020B0604020202020204" pitchFamily="34" charset="0"/>
                <a:cs typeface="Arial" panose="020B0604020202020204" pitchFamily="34" charset="0"/>
              </a:rPr>
              <a:t>Objetivo 1:</a:t>
            </a:r>
          </a:p>
          <a:p>
            <a:pPr algn="just"/>
            <a:r>
              <a:rPr lang="es-EC" sz="2400" dirty="0" smtClean="0">
                <a:latin typeface="Arial" panose="020B0604020202020204" pitchFamily="34" charset="0"/>
                <a:cs typeface="Arial" panose="020B0604020202020204" pitchFamily="34" charset="0"/>
              </a:rPr>
              <a:t>Revertir </a:t>
            </a:r>
            <a:r>
              <a:rPr lang="es-EC" sz="2400" dirty="0">
                <a:latin typeface="Arial" panose="020B0604020202020204" pitchFamily="34" charset="0"/>
                <a:cs typeface="Arial" panose="020B0604020202020204" pitchFamily="34" charset="0"/>
              </a:rPr>
              <a:t>la tendencia de la incidencia de la obesidad y sobrepeso en niños/as de 5 a 11 años al 26</a:t>
            </a:r>
            <a:r>
              <a:rPr lang="es-EC" sz="2400" dirty="0" smtClean="0">
                <a:latin typeface="Arial" panose="020B0604020202020204" pitchFamily="34" charset="0"/>
                <a:cs typeface="Arial" panose="020B0604020202020204" pitchFamily="34" charset="0"/>
              </a:rPr>
              <a:t>%:</a:t>
            </a:r>
          </a:p>
          <a:p>
            <a:pPr algn="just"/>
            <a:endParaRPr lang="es-ES" sz="2400" dirty="0">
              <a:latin typeface="Arial" panose="020B0604020202020204" pitchFamily="34" charset="0"/>
              <a:cs typeface="Arial" panose="020B0604020202020204" pitchFamily="34" charset="0"/>
            </a:endParaRPr>
          </a:p>
          <a:p>
            <a:pPr algn="just"/>
            <a:r>
              <a:rPr lang="es-ES" sz="2400" dirty="0" smtClean="0">
                <a:latin typeface="Arial" panose="020B0604020202020204" pitchFamily="34" charset="0"/>
                <a:cs typeface="Arial" panose="020B0604020202020204" pitchFamily="34" charset="0"/>
              </a:rPr>
              <a:t>Política 1.3</a:t>
            </a:r>
          </a:p>
          <a:p>
            <a:pPr algn="just"/>
            <a:r>
              <a:rPr lang="es-EC" sz="2400" dirty="0">
                <a:latin typeface="Arial" panose="020B0604020202020204" pitchFamily="34" charset="0"/>
                <a:cs typeface="Arial" panose="020B0604020202020204" pitchFamily="34" charset="0"/>
              </a:rPr>
              <a:t>Combatir la mal malnutrición, erradicar la desnutrición y promover hábitos y prácticas de vida saludable, generando mecanismos de corresponsabilidad entre todos los niveles de gobierno, la ciudadanía, el sector privado y los actores de economía popular y solidaria, en el marco de la seguridad y soberanía alimentaria</a:t>
            </a:r>
            <a:endParaRPr lang="es-ES" sz="2400" dirty="0">
              <a:latin typeface="Arial" panose="020B0604020202020204" pitchFamily="34" charset="0"/>
              <a:cs typeface="Arial" panose="020B0604020202020204" pitchFamily="34" charset="0"/>
            </a:endParaRPr>
          </a:p>
          <a:p>
            <a:endParaRPr lang="es-ES" dirty="0" smtClean="0">
              <a:latin typeface="Times New Roman" panose="02020603050405020304" pitchFamily="18" charset="0"/>
            </a:endParaRPr>
          </a:p>
          <a:p>
            <a:endParaRPr lang="es-ES" dirty="0">
              <a:latin typeface="Times New Roman" panose="02020603050405020304" pitchFamily="18" charset="0"/>
            </a:endParaRPr>
          </a:p>
          <a:p>
            <a:endParaRPr lang="es-ES" dirty="0" smtClean="0">
              <a:latin typeface="Times New Roman" panose="02020603050405020304" pitchFamily="18" charset="0"/>
            </a:endParaRPr>
          </a:p>
          <a:p>
            <a:endParaRPr lang="es-ES" dirty="0">
              <a:latin typeface="Times New Roman" panose="02020603050405020304" pitchFamily="18" charset="0"/>
            </a:endParaRPr>
          </a:p>
          <a:p>
            <a:endParaRPr lang="es-EC" dirty="0"/>
          </a:p>
        </p:txBody>
      </p:sp>
    </p:spTree>
    <p:extLst>
      <p:ext uri="{BB962C8B-B14F-4D97-AF65-F5344CB8AC3E}">
        <p14:creationId xmlns:p14="http://schemas.microsoft.com/office/powerpoint/2010/main" val="166708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0621" y="1245476"/>
            <a:ext cx="10421007" cy="4493538"/>
          </a:xfrm>
          <a:prstGeom prst="rect">
            <a:avLst/>
          </a:prstGeom>
          <a:noFill/>
        </p:spPr>
        <p:txBody>
          <a:bodyPr wrap="square" rtlCol="0">
            <a:spAutoFit/>
          </a:bodyPr>
          <a:lstStyle/>
          <a:p>
            <a:pPr algn="just"/>
            <a:r>
              <a:rPr lang="es-ES" sz="2800" b="1" dirty="0" smtClean="0">
                <a:latin typeface="Arial" panose="020B0604020202020204" pitchFamily="34" charset="0"/>
                <a:cs typeface="Arial" panose="020B0604020202020204" pitchFamily="34" charset="0"/>
              </a:rPr>
              <a:t>CASO FUNDACIÓN ALICIA</a:t>
            </a:r>
            <a:r>
              <a:rPr lang="es-ES" sz="2400" dirty="0" smtClean="0">
                <a:latin typeface="Arial" panose="020B0604020202020204" pitchFamily="34" charset="0"/>
                <a:cs typeface="Arial" panose="020B0604020202020204" pitchFamily="34" charset="0"/>
              </a:rPr>
              <a:t>. (Alimento y Ciencia) Barcelona/España</a:t>
            </a:r>
          </a:p>
          <a:p>
            <a:pPr algn="just"/>
            <a:endParaRPr lang="es-ES" sz="2400" dirty="0">
              <a:latin typeface="Arial" panose="020B0604020202020204" pitchFamily="34" charset="0"/>
              <a:cs typeface="Arial" panose="020B0604020202020204" pitchFamily="34" charset="0"/>
            </a:endParaRPr>
          </a:p>
          <a:p>
            <a:pPr algn="just"/>
            <a:r>
              <a:rPr lang="es-ES" sz="2600" dirty="0" smtClean="0">
                <a:latin typeface="Arial" panose="020B0604020202020204" pitchFamily="34" charset="0"/>
                <a:cs typeface="Arial" panose="020B0604020202020204" pitchFamily="34" charset="0"/>
              </a:rPr>
              <a:t>PROGRAMA TAS (Tú, Alicia y Salud)</a:t>
            </a:r>
          </a:p>
          <a:p>
            <a:pPr algn="just"/>
            <a:r>
              <a:rPr lang="es-EC" sz="2600" dirty="0">
                <a:latin typeface="Arial" panose="020B0604020202020204" pitchFamily="34" charset="0"/>
                <a:cs typeface="Arial" panose="020B0604020202020204" pitchFamily="34" charset="0"/>
              </a:rPr>
              <a:t>I</a:t>
            </a:r>
            <a:r>
              <a:rPr lang="es-EC" sz="2600" dirty="0" smtClean="0">
                <a:latin typeface="Arial" panose="020B0604020202020204" pitchFamily="34" charset="0"/>
                <a:cs typeface="Arial" panose="020B0604020202020204" pitchFamily="34" charset="0"/>
              </a:rPr>
              <a:t>nterviene </a:t>
            </a:r>
            <a:r>
              <a:rPr lang="es-EC" sz="2600" dirty="0">
                <a:latin typeface="Arial" panose="020B0604020202020204" pitchFamily="34" charset="0"/>
                <a:cs typeface="Arial" panose="020B0604020202020204" pitchFamily="34" charset="0"/>
              </a:rPr>
              <a:t>y promociona hábitos saludables en jóvenes de entre 10 y 15 años de 79 escuelas públicas y privadas de todas las comunidades autónomas españolas</a:t>
            </a:r>
            <a:r>
              <a:rPr lang="es-EC" sz="2600" dirty="0" smtClean="0">
                <a:latin typeface="Arial" panose="020B0604020202020204" pitchFamily="34" charset="0"/>
                <a:cs typeface="Arial" panose="020B0604020202020204" pitchFamily="34" charset="0"/>
              </a:rPr>
              <a:t>.</a:t>
            </a:r>
          </a:p>
          <a:p>
            <a:pPr algn="just"/>
            <a:endParaRPr lang="es-ES" sz="2600" dirty="0">
              <a:latin typeface="Arial" panose="020B0604020202020204" pitchFamily="34" charset="0"/>
              <a:cs typeface="Arial" panose="020B0604020202020204" pitchFamily="34" charset="0"/>
            </a:endParaRPr>
          </a:p>
          <a:p>
            <a:pPr algn="just"/>
            <a:r>
              <a:rPr lang="es-EC" sz="2600" dirty="0" smtClean="0">
                <a:latin typeface="Arial" panose="020B0604020202020204" pitchFamily="34" charset="0"/>
                <a:cs typeface="Arial" panose="020B0604020202020204" pitchFamily="34" charset="0"/>
              </a:rPr>
              <a:t>El </a:t>
            </a:r>
            <a:r>
              <a:rPr lang="es-EC" sz="2600" dirty="0">
                <a:latin typeface="Arial" panose="020B0604020202020204" pitchFamily="34" charset="0"/>
                <a:cs typeface="Arial" panose="020B0604020202020204" pitchFamily="34" charset="0"/>
              </a:rPr>
              <a:t>programa TAS, </a:t>
            </a:r>
            <a:r>
              <a:rPr lang="es-EC" sz="2600" dirty="0" smtClean="0">
                <a:latin typeface="Arial" panose="020B0604020202020204" pitchFamily="34" charset="0"/>
                <a:cs typeface="Arial" panose="020B0604020202020204" pitchFamily="34" charset="0"/>
              </a:rPr>
              <a:t>es una </a:t>
            </a:r>
            <a:r>
              <a:rPr lang="es-EC" sz="2600" dirty="0">
                <a:latin typeface="Arial" panose="020B0604020202020204" pitchFamily="34" charset="0"/>
                <a:cs typeface="Arial" panose="020B0604020202020204" pitchFamily="34" charset="0"/>
              </a:rPr>
              <a:t>metodología lúdica de retos y talleres interactivos, monitoreados por un </a:t>
            </a:r>
            <a:r>
              <a:rPr lang="es-EC" sz="2600" dirty="0" smtClean="0">
                <a:latin typeface="Arial" panose="020B0604020202020204" pitchFamily="34" charset="0"/>
                <a:cs typeface="Arial" panose="020B0604020202020204" pitchFamily="34" charset="0"/>
              </a:rPr>
              <a:t>Chef </a:t>
            </a:r>
            <a:r>
              <a:rPr lang="es-EC" sz="2600" dirty="0">
                <a:latin typeface="Arial" panose="020B0604020202020204" pitchFamily="34" charset="0"/>
                <a:cs typeface="Arial" panose="020B0604020202020204" pitchFamily="34" charset="0"/>
              </a:rPr>
              <a:t>y una </a:t>
            </a:r>
            <a:r>
              <a:rPr lang="es-EC" sz="2600" dirty="0" smtClean="0">
                <a:latin typeface="Arial" panose="020B0604020202020204" pitchFamily="34" charset="0"/>
                <a:cs typeface="Arial" panose="020B0604020202020204" pitchFamily="34" charset="0"/>
              </a:rPr>
              <a:t>Nutricionista</a:t>
            </a:r>
            <a:r>
              <a:rPr lang="es-EC" sz="2600" dirty="0">
                <a:latin typeface="Arial" panose="020B0604020202020204" pitchFamily="34" charset="0"/>
                <a:cs typeface="Arial" panose="020B0604020202020204" pitchFamily="34" charset="0"/>
              </a:rPr>
              <a:t>. F</a:t>
            </a:r>
            <a:r>
              <a:rPr lang="es-EC" sz="2600" dirty="0" smtClean="0">
                <a:latin typeface="Arial" panose="020B0604020202020204" pitchFamily="34" charset="0"/>
                <a:cs typeface="Arial" panose="020B0604020202020204" pitchFamily="34" charset="0"/>
              </a:rPr>
              <a:t>ue </a:t>
            </a:r>
            <a:r>
              <a:rPr lang="es-EC" sz="2600" dirty="0">
                <a:latin typeface="Arial" panose="020B0604020202020204" pitchFamily="34" charset="0"/>
                <a:cs typeface="Arial" panose="020B0604020202020204" pitchFamily="34" charset="0"/>
              </a:rPr>
              <a:t>galardonado con el premio al mejor programa de alimentación y actividad física de la Agencia de Salud Pública del Gobierno </a:t>
            </a:r>
            <a:r>
              <a:rPr lang="es-EC" sz="2600" dirty="0" smtClean="0">
                <a:latin typeface="Arial" panose="020B0604020202020204" pitchFamily="34" charset="0"/>
                <a:cs typeface="Arial" panose="020B0604020202020204" pitchFamily="34" charset="0"/>
              </a:rPr>
              <a:t>Catalán. </a:t>
            </a:r>
            <a:endParaRPr lang="es-EC"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673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sa">
  <a:themeElements>
    <a:clrScheme name="Brisa">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isa">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isa">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Brisa.thmx</Template>
  <TotalTime>0</TotalTime>
  <Words>1720</Words>
  <Application>Microsoft Office PowerPoint</Application>
  <PresentationFormat>Widescreen</PresentationFormat>
  <Paragraphs>255</Paragraphs>
  <Slides>31</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0</vt:i4>
      </vt:variant>
      <vt:variant>
        <vt:lpstr>Slide Titles</vt:lpstr>
      </vt:variant>
      <vt:variant>
        <vt:i4>31</vt:i4>
      </vt:variant>
    </vt:vector>
  </HeadingPairs>
  <TitlesOfParts>
    <vt:vector size="40" baseType="lpstr">
      <vt:lpstr>Arial</vt:lpstr>
      <vt:lpstr>Arial Narrow</vt:lpstr>
      <vt:lpstr>Calibri</vt:lpstr>
      <vt:lpstr>News Gothic MT</vt:lpstr>
      <vt:lpstr>News Gothic MT (Body)</vt:lpstr>
      <vt:lpstr>Segoe Print</vt:lpstr>
      <vt:lpstr>Times New Roman</vt:lpstr>
      <vt:lpstr>Wingdings 2</vt:lpstr>
      <vt:lpstr>Brisa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2013-01-18T17:13:21Z</dcterms:created>
  <dcterms:modified xsi:type="dcterms:W3CDTF">2019-11-29T17:49:42Z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